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59"/>
  </p:notesMasterIdLst>
  <p:sldIdLst>
    <p:sldId id="256" r:id="rId2"/>
    <p:sldId id="257" r:id="rId3"/>
    <p:sldId id="324" r:id="rId4"/>
    <p:sldId id="262" r:id="rId5"/>
    <p:sldId id="334" r:id="rId6"/>
    <p:sldId id="370" r:id="rId7"/>
    <p:sldId id="368" r:id="rId8"/>
    <p:sldId id="326" r:id="rId9"/>
    <p:sldId id="333" r:id="rId10"/>
    <p:sldId id="330" r:id="rId11"/>
    <p:sldId id="332" r:id="rId12"/>
    <p:sldId id="269" r:id="rId13"/>
    <p:sldId id="282" r:id="rId14"/>
    <p:sldId id="277" r:id="rId15"/>
    <p:sldId id="278" r:id="rId16"/>
    <p:sldId id="270" r:id="rId17"/>
    <p:sldId id="258" r:id="rId18"/>
    <p:sldId id="272" r:id="rId19"/>
    <p:sldId id="320" r:id="rId20"/>
    <p:sldId id="319" r:id="rId21"/>
    <p:sldId id="274" r:id="rId22"/>
    <p:sldId id="317" r:id="rId23"/>
    <p:sldId id="318" r:id="rId24"/>
    <p:sldId id="276" r:id="rId25"/>
    <p:sldId id="312" r:id="rId26"/>
    <p:sldId id="339" r:id="rId27"/>
    <p:sldId id="341" r:id="rId28"/>
    <p:sldId id="343" r:id="rId29"/>
    <p:sldId id="345" r:id="rId30"/>
    <p:sldId id="347" r:id="rId31"/>
    <p:sldId id="376" r:id="rId32"/>
    <p:sldId id="373" r:id="rId33"/>
    <p:sldId id="375" r:id="rId34"/>
    <p:sldId id="371" r:id="rId35"/>
    <p:sldId id="355" r:id="rId36"/>
    <p:sldId id="357" r:id="rId37"/>
    <p:sldId id="359" r:id="rId38"/>
    <p:sldId id="361" r:id="rId39"/>
    <p:sldId id="363" r:id="rId40"/>
    <p:sldId id="365" r:id="rId41"/>
    <p:sldId id="367" r:id="rId42"/>
    <p:sldId id="316" r:id="rId43"/>
    <p:sldId id="391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5881" autoAdjust="0"/>
  </p:normalViewPr>
  <p:slideViewPr>
    <p:cSldViewPr snapToGrid="0">
      <p:cViewPr varScale="1">
        <p:scale>
          <a:sx n="107" d="100"/>
          <a:sy n="107" d="100"/>
        </p:scale>
        <p:origin x="1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C7E1-8F55-4521-B9CF-4B2544252C1B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15222-D3CE-4169-B9E8-E6F0B3832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73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Poser le cadre : ce qu’on va traiter et ce qu’on ne va pas traiter = sécuriser, en particulier les interventions des professeurs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tps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de questions à la fin : pas dans le déroulé car sinon on risque d’y répondre par la suite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Trame &amp; liaison : parcours et accompagnement de l’élève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Posture</a:t>
            </a:r>
            <a:r>
              <a:rPr lang="fr-FR" baseline="0" dirty="0" smtClean="0"/>
              <a:t> et éthique du PP, BO du 10.10.18</a:t>
            </a:r>
          </a:p>
          <a:p>
            <a:r>
              <a:rPr lang="fr-FR" baseline="0" dirty="0" smtClean="0"/>
              <a:t>Rôle dans l’accompagnement de l’élève tout au long de son parcours</a:t>
            </a:r>
          </a:p>
          <a:p>
            <a:r>
              <a:rPr lang="fr-FR" baseline="0" dirty="0" smtClean="0"/>
              <a:t>Pas question de traiter de logistique, d’emploi du temps, de moyens</a:t>
            </a:r>
          </a:p>
          <a:p>
            <a:r>
              <a:rPr lang="fr-FR" baseline="0" dirty="0" smtClean="0"/>
              <a:t>Focale sur les enjeux de la réforme du lycée : notion de choix (des </a:t>
            </a:r>
            <a:r>
              <a:rPr lang="fr-FR" baseline="0" dirty="0" err="1" smtClean="0"/>
              <a:t>ens</a:t>
            </a:r>
            <a:r>
              <a:rPr lang="fr-FR" baseline="0" dirty="0" smtClean="0"/>
              <a:t> de spécialité, 3 en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; prévision des choix en </a:t>
            </a:r>
            <a:r>
              <a:rPr lang="fr-FR" baseline="0" dirty="0" err="1" smtClean="0"/>
              <a:t>Tle</a:t>
            </a:r>
            <a:r>
              <a:rPr lang="fr-FR" baseline="0" dirty="0" smtClean="0"/>
              <a:t>, 2 spé et options)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9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Poser le cadre : ce qu’on va traiter et ce qu’on ne va pas traiter = sécuriser, en particulier les interventions des professeurs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tps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de questions à la fin : pas dans le déroulé car sinon on risque d’y répondre par la suite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Trame &amp; liaison : parcours et accompagnement de l’élève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Posture</a:t>
            </a:r>
            <a:r>
              <a:rPr lang="fr-FR" baseline="0" dirty="0" smtClean="0"/>
              <a:t> et éthique du PP, BO du 10.10.18</a:t>
            </a:r>
          </a:p>
          <a:p>
            <a:r>
              <a:rPr lang="fr-FR" baseline="0" dirty="0" smtClean="0"/>
              <a:t>Rôle dans l’accompagnement de l’élève tout au long de son parcours</a:t>
            </a:r>
          </a:p>
          <a:p>
            <a:r>
              <a:rPr lang="fr-FR" baseline="0" dirty="0" smtClean="0"/>
              <a:t>Pas question de traiter de logistique, d’emploi du temps, de moyens</a:t>
            </a:r>
          </a:p>
          <a:p>
            <a:r>
              <a:rPr lang="fr-FR" baseline="0" dirty="0" smtClean="0"/>
              <a:t>Focale sur les enjeux de la réforme du lycée : notion de choix (des </a:t>
            </a:r>
            <a:r>
              <a:rPr lang="fr-FR" baseline="0" dirty="0" err="1" smtClean="0"/>
              <a:t>ens</a:t>
            </a:r>
            <a:r>
              <a:rPr lang="fr-FR" baseline="0" dirty="0" smtClean="0"/>
              <a:t> de spécialité, 3 en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; prévision des choix en </a:t>
            </a:r>
            <a:r>
              <a:rPr lang="fr-FR" baseline="0" dirty="0" err="1" smtClean="0"/>
              <a:t>Tle</a:t>
            </a:r>
            <a:r>
              <a:rPr lang="fr-FR" baseline="0" dirty="0" smtClean="0"/>
              <a:t>, 2 spé et options)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Code couleur pour les spécialités : bleu pour les « cibles », orange pour les « spécifiques » et vert pour les réservées « agricoles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49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Code couleur pour les spécialités : bleu pour les « cibles », orange pour les « spécifiques » et vert pour les réservées « agricoles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3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Chemin d’accès à la carte</a:t>
            </a:r>
            <a:r>
              <a:rPr lang="fr-FR" baseline="0" dirty="0" smtClean="0"/>
              <a:t> des spécialités sur le site académique</a:t>
            </a:r>
          </a:p>
          <a:p>
            <a:r>
              <a:rPr lang="fr-FR" baseline="0" dirty="0" smtClean="0"/>
              <a:t>(dans le dossier réforme du lycée en général):</a:t>
            </a:r>
          </a:p>
          <a:p>
            <a:r>
              <a:rPr lang="fr-FR" baseline="0" dirty="0" smtClean="0"/>
              <a:t>-raccourci sur la page d’accueil ou</a:t>
            </a:r>
          </a:p>
          <a:p>
            <a:r>
              <a:rPr lang="fr-FR" baseline="0" dirty="0" smtClean="0"/>
              <a:t>-rubrique « orientation formation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18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Dossier bac 2021,</a:t>
            </a:r>
            <a:r>
              <a:rPr lang="fr-FR" baseline="0" dirty="0" smtClean="0"/>
              <a:t> liste des spé et des options</a:t>
            </a:r>
          </a:p>
          <a:p>
            <a:r>
              <a:rPr lang="fr-FR" baseline="0" dirty="0" smtClean="0"/>
              <a:t>aller en bas de page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2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Rôle dans l’accompagnement de l’élève tout au long de son parcours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Quitter un modèle :</a:t>
            </a:r>
          </a:p>
          <a:p>
            <a:r>
              <a:rPr lang="fr-FR" baseline="0" dirty="0" smtClean="0"/>
              <a:t>-séries prédéfinies</a:t>
            </a:r>
          </a:p>
          <a:p>
            <a:r>
              <a:rPr lang="fr-FR" baseline="0" dirty="0" smtClean="0"/>
              <a:t>-choix des enseignements de spé qui colorent un parcours, notion de</a:t>
            </a:r>
            <a:r>
              <a:rPr lang="fr-FR" b="1" baseline="0" dirty="0" smtClean="0"/>
              <a:t> tronc commun</a:t>
            </a:r>
            <a:r>
              <a:rPr lang="fr-FR" baseline="0" dirty="0" smtClean="0"/>
              <a:t> pour tous</a:t>
            </a:r>
          </a:p>
          <a:p>
            <a:r>
              <a:rPr lang="fr-FR" baseline="0" dirty="0" smtClean="0"/>
              <a:t>-changement radical des options (ce qu’on appelait ainsi jusque là) et leur poids à l’examen (noyées dans le contrôle continu)</a:t>
            </a:r>
          </a:p>
          <a:p>
            <a:r>
              <a:rPr lang="fr-FR" b="1" baseline="0" dirty="0" smtClean="0"/>
              <a:t>Enseignements de spécialité :</a:t>
            </a:r>
          </a:p>
          <a:p>
            <a:r>
              <a:rPr lang="fr-FR" baseline="0" dirty="0" smtClean="0"/>
              <a:t>-7 cibles à nommer ; 3x4h en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; 2x6h en </a:t>
            </a:r>
            <a:r>
              <a:rPr lang="fr-FR" baseline="0" dirty="0" err="1" smtClean="0"/>
              <a:t>Tle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carte projet dispo sur le site </a:t>
            </a:r>
            <a:r>
              <a:rPr lang="fr-FR" baseline="0" dirty="0" err="1" smtClean="0"/>
              <a:t>acad</a:t>
            </a:r>
            <a:r>
              <a:rPr lang="fr-FR" baseline="0" dirty="0" smtClean="0"/>
              <a:t>), carte actée le 24 janvier</a:t>
            </a:r>
          </a:p>
          <a:p>
            <a:r>
              <a:rPr lang="fr-FR" baseline="0" dirty="0" smtClean="0"/>
              <a:t>-4 spécialités spécifiques (NSI, LCA, SI, arts), dérogatoires</a:t>
            </a:r>
          </a:p>
          <a:p>
            <a:r>
              <a:rPr lang="fr-FR" baseline="0" dirty="0" smtClean="0"/>
              <a:t>-parution des programmes définitifs courant janvier</a:t>
            </a:r>
          </a:p>
          <a:p>
            <a:r>
              <a:rPr lang="fr-FR" b="1" baseline="0" dirty="0" smtClean="0"/>
              <a:t>Options en terminale : </a:t>
            </a:r>
          </a:p>
          <a:p>
            <a:r>
              <a:rPr lang="fr-FR" baseline="0" dirty="0" smtClean="0"/>
              <a:t>-droit et grands enjeux du monde contemporain</a:t>
            </a:r>
          </a:p>
          <a:p>
            <a:r>
              <a:rPr lang="fr-FR" baseline="0" dirty="0" smtClean="0"/>
              <a:t>-math</a:t>
            </a:r>
          </a:p>
          <a:p>
            <a:r>
              <a:rPr lang="fr-FR" baseline="0" dirty="0" smtClean="0"/>
              <a:t>-&gt;notion de parcours, influence des options projetées dans le choix des enseignements de spécialité (</a:t>
            </a:r>
            <a:r>
              <a:rPr lang="fr-FR" baseline="0" dirty="0" err="1" smtClean="0"/>
              <a:t>rétroplanning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Coefficients au baccalauréat et leurs impacts : </a:t>
            </a:r>
          </a:p>
          <a:p>
            <a:r>
              <a:rPr lang="fr-FR" b="0" baseline="0" dirty="0" smtClean="0"/>
              <a:t>Place des enseignements optionnels (hormis LCA) : construction de compétences oui, mais pas de valorisation dans l’évaluation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8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2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222-D3CE-4169-B9E8-E6F0B383272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8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9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111E0B1-9946-437B-A6DC-71CA5FF8BA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37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7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6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7F235C-3C9A-4EBB-B63E-51D1B6521E2F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FBA05CF-9DCA-4159-9292-2B5DDCBAF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9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Formation des principaux de collège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200" dirty="0" smtClean="0"/>
              <a:t>Réforme du lycée GT</a:t>
            </a:r>
          </a:p>
          <a:p>
            <a:r>
              <a:rPr lang="fr-FR" sz="3200" dirty="0" smtClean="0"/>
              <a:t>« Vers le baccalauréat 2021 »</a:t>
            </a:r>
          </a:p>
          <a:p>
            <a:r>
              <a:rPr lang="fr-FR" sz="3200" dirty="0" smtClean="0"/>
              <a:t>Février 2019</a:t>
            </a:r>
            <a:endParaRPr lang="fr-FR" sz="3200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9"/>
          <a:stretch/>
        </p:blipFill>
        <p:spPr bwMode="auto">
          <a:xfrm>
            <a:off x="708977" y="4687314"/>
            <a:ext cx="1630045" cy="174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5" y="5761460"/>
            <a:ext cx="885825" cy="4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Rentrée 2019 : seconde et classe de première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Nouveaux programmes de seconde et de première en vigueur</a:t>
            </a:r>
          </a:p>
          <a:p>
            <a:r>
              <a:rPr lang="fr-FR" u="sng" dirty="0" smtClean="0"/>
              <a:t>Classe de première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smtClean="0"/>
              <a:t>*2</a:t>
            </a:r>
            <a:r>
              <a:rPr lang="fr-FR" baseline="30000" dirty="0" smtClean="0"/>
              <a:t>ème</a:t>
            </a:r>
            <a:r>
              <a:rPr lang="fr-FR" dirty="0" smtClean="0"/>
              <a:t>  et 3</a:t>
            </a:r>
            <a:r>
              <a:rPr lang="fr-FR" baseline="30000" dirty="0" smtClean="0"/>
              <a:t>ème</a:t>
            </a:r>
            <a:r>
              <a:rPr lang="fr-FR" dirty="0" smtClean="0"/>
              <a:t>  trimestres -&gt; première série d’épreuves communes (contrôle continu)</a:t>
            </a:r>
          </a:p>
          <a:p>
            <a:pPr marL="0" indent="0">
              <a:buNone/>
            </a:pPr>
            <a:r>
              <a:rPr lang="fr-FR" dirty="0" smtClean="0"/>
              <a:t>*au 3</a:t>
            </a:r>
            <a:r>
              <a:rPr lang="fr-FR" baseline="30000" dirty="0" smtClean="0"/>
              <a:t>ème</a:t>
            </a:r>
            <a:r>
              <a:rPr lang="fr-FR" dirty="0" smtClean="0"/>
              <a:t>  trimestre : choix des deux enseignements de spécialités continués en Terminale</a:t>
            </a:r>
          </a:p>
          <a:p>
            <a:pPr marL="0" indent="0">
              <a:buNone/>
            </a:pPr>
            <a:r>
              <a:rPr lang="fr-FR" dirty="0" smtClean="0"/>
              <a:t>*Juin 2020 : épreuve anticipée de français, épreuve écrite en enseignement de spécialité abandonné en terminale (banque de sujets)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3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Rentrée 2020 : classe de Terminale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Nouveaux programmes de terminale en vigueur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série d’épreuves communes de contrôle continu au 2</a:t>
            </a:r>
            <a:r>
              <a:rPr lang="fr-FR" baseline="30000" dirty="0" smtClean="0"/>
              <a:t>ème</a:t>
            </a:r>
            <a:r>
              <a:rPr lang="fr-FR" dirty="0" smtClean="0"/>
              <a:t>  trimestre </a:t>
            </a:r>
          </a:p>
          <a:p>
            <a:r>
              <a:rPr lang="fr-FR" dirty="0" smtClean="0"/>
              <a:t>Printemps 2021 : épreuves finales dans les deux enseignements de spécialité choisis</a:t>
            </a:r>
          </a:p>
          <a:p>
            <a:r>
              <a:rPr lang="fr-FR" dirty="0" smtClean="0"/>
              <a:t>Juin 2021 : épreuve de philosophie et grand oral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enseignements de spécialités cycle terminal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079" y="2432650"/>
            <a:ext cx="11352363" cy="422694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sept enseignements de spécialité généralistes, « cibles »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</a:t>
            </a:r>
          </a:p>
          <a:p>
            <a:r>
              <a:rPr lang="fr-FR" sz="2400" dirty="0" smtClean="0"/>
              <a:t>Les quatre enseignements de spécialités « spécifiques » (carte académique CTA 24/1/19)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703385" y="2432650"/>
            <a:ext cx="7666892" cy="5356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3385" y="3910818"/>
            <a:ext cx="11132057" cy="9566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2375428" y="202095"/>
            <a:ext cx="8217543" cy="6474428"/>
            <a:chOff x="2375428" y="202095"/>
            <a:chExt cx="8217543" cy="647442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33167" t="52411" r="33702" b="1161"/>
            <a:stretch/>
          </p:blipFill>
          <p:spPr>
            <a:xfrm>
              <a:off x="2375428" y="202095"/>
              <a:ext cx="8217543" cy="64744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38205" y="1750169"/>
              <a:ext cx="1873429" cy="73396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5326" y="2884209"/>
              <a:ext cx="1916210" cy="78645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4911" y="1734679"/>
              <a:ext cx="1916625" cy="53825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8205" y="2583612"/>
              <a:ext cx="1918196" cy="50508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5326" y="555857"/>
              <a:ext cx="1916210" cy="56755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4911" y="2335489"/>
              <a:ext cx="1916625" cy="53649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8205" y="3139772"/>
              <a:ext cx="1918196" cy="4824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055326" y="3712864"/>
              <a:ext cx="1916210" cy="49236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0381" y="3770142"/>
              <a:ext cx="1851253" cy="49236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38205" y="601717"/>
              <a:ext cx="1873429" cy="52169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4911" y="1166789"/>
              <a:ext cx="1932599" cy="47882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038205" y="1166789"/>
              <a:ext cx="1873429" cy="4788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96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622504" y="235404"/>
            <a:ext cx="6424215" cy="6266243"/>
            <a:chOff x="1622504" y="235404"/>
            <a:chExt cx="6424215" cy="626624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504" y="235404"/>
              <a:ext cx="6424215" cy="626624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0925" y="1685109"/>
              <a:ext cx="1593669" cy="46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6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940526" y="431074"/>
            <a:ext cx="10438594" cy="5812971"/>
            <a:chOff x="940526" y="431074"/>
            <a:chExt cx="10438594" cy="581297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916" t="2198"/>
            <a:stretch/>
          </p:blipFill>
          <p:spPr>
            <a:xfrm>
              <a:off x="940526" y="431074"/>
              <a:ext cx="10438594" cy="5812971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940526" y="2795451"/>
              <a:ext cx="5943600" cy="822960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126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Enseignements « hybrides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765" y="2390504"/>
            <a:ext cx="11234057" cy="4284616"/>
          </a:xfrm>
        </p:spPr>
        <p:txBody>
          <a:bodyPr>
            <a:normAutofit/>
          </a:bodyPr>
          <a:lstStyle/>
          <a:p>
            <a:r>
              <a:rPr lang="fr-FR" sz="2800" u="sng" dirty="0" smtClean="0"/>
              <a:t>Tronc commun </a:t>
            </a:r>
            <a:r>
              <a:rPr lang="fr-FR" sz="2800" dirty="0" smtClean="0"/>
              <a:t>: </a:t>
            </a:r>
          </a:p>
          <a:p>
            <a:pPr marL="800100" lvl="1" indent="-342900"/>
            <a:r>
              <a:rPr lang="fr-FR" sz="2400" dirty="0" smtClean="0"/>
              <a:t>Enseignement moral et civique</a:t>
            </a:r>
          </a:p>
          <a:p>
            <a:pPr marL="800100" lvl="1" indent="-342900"/>
            <a:r>
              <a:rPr lang="fr-FR" sz="2400" dirty="0" smtClean="0"/>
              <a:t>Seconde : sciences numériques et technologie</a:t>
            </a:r>
          </a:p>
          <a:p>
            <a:pPr marL="800100" lvl="1" indent="-342900"/>
            <a:r>
              <a:rPr lang="fr-FR" sz="2400" dirty="0" smtClean="0"/>
              <a:t>Première : enseignement scientifique</a:t>
            </a:r>
          </a:p>
          <a:p>
            <a:r>
              <a:rPr lang="fr-FR" sz="2800" u="sng" dirty="0" smtClean="0"/>
              <a:t>Enseignements de spécialités cycle terminal </a:t>
            </a:r>
            <a:r>
              <a:rPr lang="fr-FR" sz="2800" dirty="0" smtClean="0"/>
              <a:t>: </a:t>
            </a:r>
          </a:p>
          <a:p>
            <a:pPr marL="800100" lvl="1" indent="-342900"/>
            <a:r>
              <a:rPr lang="fr-FR" sz="2400" dirty="0" smtClean="0"/>
              <a:t>Histoire/géographie, géopolitique et sciences politiques</a:t>
            </a:r>
          </a:p>
          <a:p>
            <a:pPr marL="800100" lvl="1" indent="-342900"/>
            <a:r>
              <a:rPr lang="fr-FR" sz="2400" dirty="0" smtClean="0"/>
              <a:t>Humanités, littérature et philosophie</a:t>
            </a:r>
          </a:p>
          <a:p>
            <a:pPr marL="800100" lvl="1" indent="-342900"/>
            <a:r>
              <a:rPr lang="fr-FR" sz="2400" dirty="0" smtClean="0"/>
              <a:t>Numérique et sciences informatiques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67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 de la réforme du lycée GT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823" y="2390503"/>
            <a:ext cx="11430000" cy="427155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parcours de l’élève, le choix</a:t>
            </a:r>
          </a:p>
          <a:p>
            <a:endParaRPr lang="fr-FR" sz="2400" dirty="0" smtClean="0"/>
          </a:p>
          <a:p>
            <a:r>
              <a:rPr lang="fr-FR" sz="2400" dirty="0" smtClean="0"/>
              <a:t>Ce qui change et ce que cela implique : </a:t>
            </a:r>
          </a:p>
          <a:p>
            <a:pPr marL="0" indent="0">
              <a:buNone/>
            </a:pPr>
            <a:r>
              <a:rPr lang="fr-FR" sz="2400" dirty="0" smtClean="0"/>
              <a:t>	quitter un modèle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les enseignements de spécialités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les options en terminale</a:t>
            </a:r>
          </a:p>
          <a:p>
            <a:pPr marL="0" indent="0">
              <a:buNone/>
            </a:pPr>
            <a:r>
              <a:rPr lang="fr-FR" sz="2400" dirty="0" smtClean="0"/>
              <a:t>	les coefficients au baccalauréat et leurs impacts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069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238" y="342370"/>
            <a:ext cx="10515600" cy="6651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Zoom sur le baccalauréat 2021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71" y="1082536"/>
            <a:ext cx="6405934" cy="57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2021 : les épreuves finales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3692" y="2323476"/>
            <a:ext cx="7967172" cy="3897442"/>
          </a:xfrm>
        </p:spPr>
        <p:txBody>
          <a:bodyPr>
            <a:noAutofit/>
          </a:bodyPr>
          <a:lstStyle/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une épreuve orale terminale.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sur le modèle des épreuves actuelles du baccalauréat.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10 % pour la prise en compte des bulletins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1</a:t>
            </a:r>
            <a:r>
              <a:rPr lang="fr-FR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dans l’ensemble des enseignements pour encourager la régularité du travail des élèves.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30 % pour des épreuves communes 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contrôle continu organisées pendant les années de 1</a:t>
            </a:r>
            <a:r>
              <a:rPr lang="fr-FR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afin de valoriser le travail des lycéens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des interventions (67)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675" y="2638044"/>
            <a:ext cx="11576649" cy="38662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enjeux de la réforme du lycée GT au regard du parcours de l’élève </a:t>
            </a:r>
            <a:r>
              <a:rPr lang="fr-FR" sz="2400" i="1" dirty="0" smtClean="0"/>
              <a:t>(IA-IPR)</a:t>
            </a:r>
          </a:p>
          <a:p>
            <a:r>
              <a:rPr lang="fr-FR" sz="2400" dirty="0" smtClean="0"/>
              <a:t>L’évaluation des compétences et le travail personnel de l’élève (IA-IPR)</a:t>
            </a:r>
            <a:endParaRPr lang="fr-FR" sz="2400" i="1" dirty="0" smtClean="0"/>
          </a:p>
          <a:p>
            <a:r>
              <a:rPr lang="fr-FR" sz="2400" dirty="0" smtClean="0"/>
              <a:t>La réforme du lycée GT et les procédures d’orientation/affectation (CSAIO)</a:t>
            </a:r>
            <a:endParaRPr lang="fr-FR" sz="2400" i="1" dirty="0" smtClean="0"/>
          </a:p>
          <a:p>
            <a:r>
              <a:rPr lang="fr-FR" sz="2400" dirty="0" smtClean="0"/>
              <a:t>Echanges et questions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15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point sur les </a:t>
            </a:r>
            <a:r>
              <a:rPr lang="fr-FR" dirty="0"/>
              <a:t>é</a:t>
            </a:r>
            <a:r>
              <a:rPr lang="fr-FR" dirty="0" smtClean="0"/>
              <a:t>preuves de contrôle continu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278506"/>
            <a:ext cx="7729728" cy="4287186"/>
          </a:xfrm>
        </p:spPr>
        <p:txBody>
          <a:bodyPr>
            <a:normAutofit/>
          </a:bodyPr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sz="1600" dirty="0"/>
              <a:t>Des épreuves communes de contrôle continu qui représentent </a:t>
            </a:r>
            <a:r>
              <a:rPr lang="fr-FR" sz="1600" b="1" dirty="0"/>
              <a:t>30%</a:t>
            </a:r>
            <a:r>
              <a:rPr lang="fr-FR" sz="1600" dirty="0"/>
              <a:t> de la note finale du baccalauréat et sont organisées en première et en terminale</a:t>
            </a:r>
          </a:p>
          <a:p>
            <a:pPr lvl="1">
              <a:defRPr/>
            </a:pPr>
            <a:r>
              <a:rPr lang="fr-FR" dirty="0"/>
              <a:t>Elles sont organisées en trois </a:t>
            </a:r>
            <a:r>
              <a:rPr lang="fr-FR" dirty="0" smtClean="0"/>
              <a:t>séquences : </a:t>
            </a:r>
          </a:p>
          <a:p>
            <a:pPr lvl="1">
              <a:defRPr/>
            </a:pPr>
            <a:r>
              <a:rPr lang="fr-FR" dirty="0" smtClean="0"/>
              <a:t>Deux </a:t>
            </a:r>
            <a:r>
              <a:rPr lang="fr-FR" dirty="0"/>
              <a:t>séquences d’épreuves lors </a:t>
            </a:r>
            <a:r>
              <a:rPr lang="fr-FR" b="1" dirty="0"/>
              <a:t>des deuxième et troisième trimestres de la classe de 1</a:t>
            </a:r>
            <a:r>
              <a:rPr lang="fr-FR" b="1" baseline="30000" dirty="0"/>
              <a:t>re</a:t>
            </a:r>
            <a:endParaRPr lang="fr-FR" b="1" dirty="0"/>
          </a:p>
          <a:p>
            <a:pPr marL="912813" lvl="2" indent="-285750">
              <a:defRPr/>
            </a:pPr>
            <a:r>
              <a:rPr lang="fr-FR" dirty="0"/>
              <a:t>Une séquence d’épreuves au cours du </a:t>
            </a:r>
            <a:r>
              <a:rPr lang="fr-FR" b="1" dirty="0"/>
              <a:t>deuxième trimestre de la classe de terminale.</a:t>
            </a:r>
          </a:p>
          <a:p>
            <a:pPr lvl="1">
              <a:defRPr/>
            </a:pPr>
            <a:r>
              <a:rPr lang="fr-FR" dirty="0"/>
              <a:t>Elles portent sur les enseignements communs qui ne font pas l’objet d’une épreuve terminale. </a:t>
            </a:r>
          </a:p>
          <a:p>
            <a:pPr lvl="1">
              <a:defRPr/>
            </a:pPr>
            <a:r>
              <a:rPr lang="fr-FR" dirty="0">
                <a:solidFill>
                  <a:prstClr val="black"/>
                </a:solidFill>
              </a:rPr>
              <a:t>Elles sont organisées dans chaque lycée. Les sujets sont sélectionnés dans une banque nationale numérique, afin de garantir l’équité entre tous les établissements. </a:t>
            </a:r>
            <a:r>
              <a:rPr lang="fr-FR" dirty="0"/>
              <a:t>Les copies sont </a:t>
            </a:r>
            <a:r>
              <a:rPr lang="fr-FR" dirty="0" err="1"/>
              <a:t>anonymées</a:t>
            </a:r>
            <a:r>
              <a:rPr lang="fr-FR" dirty="0"/>
              <a:t> et corrigées par d’autres professeurs que ceux de l’élève.</a:t>
            </a:r>
          </a:p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8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coefficients des épreuves finales obligatoires au baccalauréat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490522"/>
              </p:ext>
            </p:extLst>
          </p:nvPr>
        </p:nvGraphicFramePr>
        <p:xfrm>
          <a:off x="838200" y="2758720"/>
          <a:ext cx="10515600" cy="284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880274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91526497"/>
                    </a:ext>
                  </a:extLst>
                </a:gridCol>
              </a:tblGrid>
              <a:tr h="483841">
                <a:tc>
                  <a:txBody>
                    <a:bodyPr/>
                    <a:lstStyle/>
                    <a:p>
                      <a:r>
                        <a:rPr lang="fr-FR" dirty="0" smtClean="0"/>
                        <a:t>Matières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Coefficients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12840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 anticipé (oral et écrit)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à l’écrit et 5 à l‘oral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37894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r>
                        <a:rPr lang="fr-FR" dirty="0" smtClean="0"/>
                        <a:t>Philosophie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94327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r>
                        <a:rPr lang="fr-FR" dirty="0" smtClean="0"/>
                        <a:t>Grand oral de Terminale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00211"/>
                  </a:ext>
                </a:extLst>
              </a:tr>
              <a:tr h="483841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Enseignement de spécialité 1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Enseignement de spécialité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 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Enseignements optionnels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Seconde</a:t>
            </a:r>
            <a:r>
              <a:rPr lang="fr-FR" dirty="0" smtClean="0"/>
              <a:t> : un enseignement optionnel « général » au choix (3h) parmi LVC, arts, EPS, arts du cirque, LCA (qui peut être pris en plus d’un autre enseignement optionnel).</a:t>
            </a:r>
          </a:p>
          <a:p>
            <a:r>
              <a:rPr lang="fr-FR" dirty="0" smtClean="0"/>
              <a:t>Un enseignement optionnel technologique possible, en plus</a:t>
            </a:r>
          </a:p>
          <a:p>
            <a:r>
              <a:rPr lang="fr-FR" dirty="0" smtClean="0"/>
              <a:t>Donc un élève peut choisir, en classe de seconde, zéro, un, deux ou trois (dont LCA) enseignements optionnels</a:t>
            </a:r>
          </a:p>
          <a:p>
            <a:r>
              <a:rPr lang="fr-FR" dirty="0" smtClean="0"/>
              <a:t>Uniquement en lycée agricole : écologie/agronomie, territoires et développement durable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98624" y="964692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Enseignements optionnels en cycle terminal</a:t>
            </a:r>
            <a:endParaRPr lang="fr-FR" dirty="0"/>
          </a:p>
        </p:txBody>
      </p:sp>
      <p:sp>
        <p:nvSpPr>
          <p:cNvPr id="52227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2098624" y="2353456"/>
            <a:ext cx="8112178" cy="3717145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endParaRPr lang="fr-FR" altLang="fr-FR" sz="16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dirty="0" smtClean="0"/>
              <a:t>1 choix possible (3h) en première parmi :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dirty="0" smtClean="0"/>
              <a:t>Langue vivante C</a:t>
            </a:r>
            <a:endParaRPr lang="fr-FR" altLang="fr-FR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Arts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Éducation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Langues et cultures de l’antiquité (</a:t>
            </a:r>
            <a:r>
              <a:rPr lang="fr-FR" altLang="fr-FR" b="1" dirty="0"/>
              <a:t>cumulable avec une autre option</a:t>
            </a:r>
            <a:r>
              <a:rPr lang="fr-FR" altLang="fr-FR" dirty="0" smtClean="0"/>
              <a:t>)</a:t>
            </a:r>
          </a:p>
          <a:p>
            <a:pPr marL="1000125" lvl="3" indent="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fr-FR" altLang="fr-FR" dirty="0" smtClean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altLang="fr-FR" dirty="0" smtClean="0"/>
              <a:t>Et un deuxième choix possible en terminale, </a:t>
            </a:r>
            <a:r>
              <a:rPr lang="fr-FR" altLang="fr-FR" dirty="0" err="1" smtClean="0"/>
              <a:t>cf</a:t>
            </a:r>
            <a:r>
              <a:rPr lang="fr-FR" altLang="fr-FR" dirty="0" smtClean="0"/>
              <a:t> diapo suivante…avec toujours LCA possible en plus</a:t>
            </a:r>
            <a:endParaRPr lang="fr-FR" altLang="fr-FR" dirty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78E452-D156-4B86-B079-5F4686F31276}" type="slidenum">
              <a:rPr lang="fr-FR" altLang="fr-FR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Nouveaux enseignements optionnels en terminale uniquement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5" y="2585793"/>
            <a:ext cx="10949287" cy="3893384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Mathématiques expertes</a:t>
            </a:r>
          </a:p>
          <a:p>
            <a:r>
              <a:rPr lang="fr-FR" sz="2400" dirty="0" smtClean="0"/>
              <a:t>Mathématiques complémentaires</a:t>
            </a:r>
          </a:p>
          <a:p>
            <a:r>
              <a:rPr lang="fr-FR" sz="2400" dirty="0" smtClean="0"/>
              <a:t>Droits et grands enjeux du monde contemporain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76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travail personnel de </a:t>
            </a:r>
            <a:r>
              <a:rPr lang="fr-FR" dirty="0" smtClean="0"/>
              <a:t>l’élève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650" y="2546604"/>
            <a:ext cx="11236670" cy="3945636"/>
          </a:xfrm>
        </p:spPr>
        <p:txBody>
          <a:bodyPr>
            <a:normAutofit/>
          </a:bodyPr>
          <a:lstStyle/>
          <a:p>
            <a:r>
              <a:rPr lang="fr-FR" sz="2800" dirty="0"/>
              <a:t>R</a:t>
            </a:r>
            <a:r>
              <a:rPr lang="fr-FR" sz="2800" dirty="0" smtClean="0"/>
              <a:t>appel </a:t>
            </a:r>
            <a:r>
              <a:rPr lang="fr-FR" sz="2800" dirty="0"/>
              <a:t>des thèmes et du fonctionnement du document de réflexion </a:t>
            </a:r>
            <a:r>
              <a:rPr lang="fr-FR" sz="2800" dirty="0" smtClean="0"/>
              <a:t>envoyé </a:t>
            </a:r>
            <a:r>
              <a:rPr lang="fr-FR" sz="2800" dirty="0"/>
              <a:t>aux </a:t>
            </a:r>
            <a:r>
              <a:rPr lang="fr-FR" sz="2800" dirty="0" smtClean="0"/>
              <a:t>établissements : </a:t>
            </a:r>
          </a:p>
          <a:p>
            <a:r>
              <a:rPr lang="fr-FR" sz="2800" dirty="0" smtClean="0"/>
              <a:t>quantité, fréquence, contenus, degré de complexité, explicitation, évaluation</a:t>
            </a:r>
          </a:p>
        </p:txBody>
      </p:sp>
    </p:spTree>
    <p:extLst>
      <p:ext uri="{BB962C8B-B14F-4D97-AF65-F5344CB8AC3E}">
        <p14:creationId xmlns:p14="http://schemas.microsoft.com/office/powerpoint/2010/main" val="2512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1050" y="127000"/>
            <a:ext cx="10515600" cy="815975"/>
          </a:xfrm>
        </p:spPr>
        <p:txBody>
          <a:bodyPr/>
          <a:lstStyle/>
          <a:p>
            <a:pPr algn="ctr"/>
            <a:r>
              <a:rPr lang="fr-FR" b="1" dirty="0"/>
              <a:t>Quelle quantité </a:t>
            </a:r>
            <a:r>
              <a:rPr lang="fr-FR" b="1" dirty="0" smtClean="0"/>
              <a:t>?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409575" y="1085215"/>
          <a:ext cx="11277600" cy="538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Constats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Pistes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Les pratiques observées consistent à demander à l’élève d’utiliser son travail personnel pour faire le lien entre une séance et la suivante. Les professeurs estiment à juste titre que le temps à consacrer à cette tâche est limité. Mais le nombre de disciplines amène à quantifier ce temps à au moins une heure par jour au total, à laquelle s’ajoute l’horaire dédié aux autres devoirs donnés.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Le temps à consacrer au travail à faire n’est que rarement estimé, il est parfois peu explicité et ne tient pas souvent compte de l’hétérogénéité des élèves. </a:t>
                      </a:r>
                      <a:endParaRPr lang="fr-FR" sz="18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Une concertation régulière ou à des moments-clefs de l’année est nécessaire au sein de l’équipe pédagogique afin que la quantité de travail donnée collectivement ne soit pas contre-productive. 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Les phases, sous toutes leurs formes, de synthèse de fin de séance et de remobilisation en début de séance sont 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à encourager, plutôt que d’externaliser systématiquement hors la classe le travail d’articulation des séances entre elles.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Il convient d’indiquer aux élèves le temps effectif qu’il est raisonnable de consacrer au travail donné.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La quantité de travail donnée pourra être adaptée, autant que possible, en fonction des besoins des élèves et selon leurs difficultés propres, en particulier pour les élèves identifiés à besoins particuliers.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b="1" dirty="0"/>
              <a:t>Quelle fréquence 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428625" y="1262063"/>
          <a:ext cx="11487150" cy="5087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Constats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Pistes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Les travaux demandés sont souvent concentrés  sur certains jours de la semaine et à certains moments du trimestre.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Les travaux réputés longs à réaliser sont fréquemment donnés à faire pendant les périodes de vacances.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Il est parfois considéré qu’il est nécessaire à la réussite de l’élève 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de donner de manière systématique du travail à faire entre deux séances.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L’équipe pédagogique, par le biais du professeur principal, 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doit veiller à équilibrer davantage le travail sur la semaine, et à mieux répartir dans la mesure du possible les évaluations dans le trimestre, par exemple grâce à la tenue d’un calendrier partagé.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Si les vacances peuvent être légitimement investies pour 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des travaux nécessitant plus de recul ou de créativité, le choix des échéances gagnera à être assoupli : donner le travail bien en amont des congés et en demander la restitution plus en aval permet à chaque élève de s’organiser et de profiter des vacances comme il le souhaite pour le réaliser.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800" dirty="0">
                          <a:effectLst/>
                        </a:rPr>
                        <a:t>La systématisation du travail à la maison n’est pas forcément et en toute circonstance un gage de sérieux ou d’importance pour une discipline, ce qu’il convient d’expliquer aux élèves et aux familles</a:t>
                      </a:r>
                      <a:r>
                        <a:rPr lang="fr-FR" sz="1800" dirty="0" smtClean="0">
                          <a:effectLst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4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36526"/>
            <a:ext cx="10515600" cy="88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b="1" dirty="0"/>
              <a:t>Quels contenus et quel degré de complexité 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90499" y="1104901"/>
          <a:ext cx="11811000" cy="541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Constats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39" marR="58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Pistes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39" marR="588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4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 travail le plus difficile ou le plus délicat est souvent donné à faire </a:t>
                      </a:r>
                      <a:br>
                        <a:rPr lang="fr-FR" sz="1600">
                          <a:effectLst/>
                        </a:rPr>
                      </a:br>
                      <a:r>
                        <a:rPr lang="fr-FR" sz="1600">
                          <a:effectLst/>
                        </a:rPr>
                        <a:t>à la maison : rédaction, synthèse, réflexion, tâches complexes…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Les compétences à mettre en œuvre pour réaliser le travail donné sont parfois plus complexes que les objectifs que l’on cherche à atteindre a priori (par exemple faire rédiger un paragraphe alors que l’on vise la recherche simple d’informations).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 travail demandé est rarement différencié.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 travail à la maison est souvent vécu comme une corvée pour les élèves.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39" marR="58839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Il est primordial de proposer les tâches les plus complexes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aux moments où les élèves peuvent être accompagnés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par le professeur.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Dans la même perspective, externaliser hors de la classe </a:t>
                      </a:r>
                      <a:r>
                        <a:rPr lang="fr-FR" sz="1600" dirty="0" smtClean="0">
                          <a:effectLst/>
                        </a:rPr>
                        <a:t>le </a:t>
                      </a:r>
                      <a:r>
                        <a:rPr lang="fr-FR" sz="1600" dirty="0">
                          <a:effectLst/>
                        </a:rPr>
                        <a:t>traitement de la difficulté scolaire, l’essentiel du travail </a:t>
                      </a:r>
                      <a:r>
                        <a:rPr lang="fr-FR" sz="1600" dirty="0" smtClean="0">
                          <a:effectLst/>
                        </a:rPr>
                        <a:t>de </a:t>
                      </a:r>
                      <a:r>
                        <a:rPr lang="fr-FR" sz="1600" dirty="0">
                          <a:effectLst/>
                        </a:rPr>
                        <a:t>mémorisation de ce qui est appris et la découverte d’éléments nouveaux se révèle souvent peu efficace. 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Il importe d’adapter la forme et le support du travail donné à la maison à l’objectif poursuivi et à ce qui sera effectivement corrigé en classe (par exemple une recherche d’informations gagne à être restituée sous une forme non-rédigée).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On gagnera à élargir les procédés de différenciation au travail donné à faire à la maison.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On a tout à gagner à rendre le travail attractif, en variant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les supports, les modalités de restitution, en privilégiant l’oral, en organisant la collaboration entre pairs, en introduisant des formes motivantes ou créatives (jeux sérieux, défis par exemple).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39" marR="5883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b="1" dirty="0"/>
              <a:t>Quelle explicitation </a:t>
            </a:r>
            <a:r>
              <a:rPr lang="fr-FR" b="1" dirty="0" smtClean="0"/>
              <a:t>?</a:t>
            </a:r>
            <a:endParaRPr lang="fr-FR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47650" y="1318895"/>
          <a:ext cx="11696700" cy="5544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Constats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Pistes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Les travaux demandés, en particulier </a:t>
                      </a:r>
                      <a:br>
                        <a:rPr lang="fr-FR" sz="1600">
                          <a:effectLst/>
                        </a:rPr>
                      </a:br>
                      <a:r>
                        <a:rPr lang="fr-FR" sz="1600">
                          <a:effectLst/>
                        </a:rPr>
                        <a:t>les consignes, sont régulièrement mal comprises des élèves et de leurs parents.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Les difficultés que pourront rencontrer les élèves dans la réalisation du travail ne sont pas toujours suffisamment anticipées (quantité, degré d’aboutissement, ressources à mobiliser…)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Les devoirs sont souvent donnés </a:t>
                      </a:r>
                      <a:br>
                        <a:rPr lang="fr-FR" sz="1600">
                          <a:effectLst/>
                        </a:rPr>
                      </a:br>
                      <a:r>
                        <a:rPr lang="fr-FR" sz="1600">
                          <a:effectLst/>
                        </a:rPr>
                        <a:t>en fin d’heure, voire après la sonnerie, parfois seulement à l’oral. 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 travail donné consiste souvent </a:t>
                      </a:r>
                      <a:br>
                        <a:rPr lang="fr-FR" sz="1600">
                          <a:effectLst/>
                        </a:rPr>
                      </a:br>
                      <a:r>
                        <a:rPr lang="fr-FR" sz="1600">
                          <a:effectLst/>
                        </a:rPr>
                        <a:t>à terminer ce qu’on n’a pas eu le temps de faire en classe.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Il </a:t>
                      </a:r>
                      <a:r>
                        <a:rPr lang="fr-FR" sz="1600" dirty="0">
                          <a:effectLst/>
                        </a:rPr>
                        <a:t>convient de réfléchir à des solutions permettant, en un temps raisonnable, de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Consacrer au cours de la séance un temps dédié à l’explicitation du travail à faire.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S’assurer que le travail donné a bien été compris, par exemple en demandant aux élèves de reformuler les consignes.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Indiquer le temps à consacrer, le support à utiliser,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la quantité attendue.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Hiérarchiser les objectifs en indiquant clairement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quel est l’objectif principal à atteindre.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Faire clairement le lien avec les démarches nécessaires à mettre en œuvre pour parvenir à réaliser le travail demandé et qui sont régulièrement travaillées dans le cadre de l’acquisition du domaine 2 du socle consacré à « apprendre à apprendre ». </a:t>
                      </a:r>
                      <a:endParaRPr lang="fr-FR" sz="16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des interventions (68)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675" y="2638044"/>
            <a:ext cx="11576649" cy="38662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enjeux de la réforme du lycée GT au regard du parcours de l’élève </a:t>
            </a:r>
            <a:r>
              <a:rPr lang="fr-FR" sz="2400" i="1" dirty="0" smtClean="0"/>
              <a:t>(IA-IPR)</a:t>
            </a:r>
          </a:p>
          <a:p>
            <a:r>
              <a:rPr lang="fr-FR" sz="2400" dirty="0" smtClean="0"/>
              <a:t>L’évaluation des compétences et le travail personnel de l’élève (IA-IPR)</a:t>
            </a:r>
          </a:p>
          <a:p>
            <a:r>
              <a:rPr lang="fr-FR" sz="2400" dirty="0" smtClean="0"/>
              <a:t>La réforme du lycée GT et le pilotage pédagogique en collège (IA-DAASEN 68)</a:t>
            </a:r>
          </a:p>
          <a:p>
            <a:r>
              <a:rPr lang="fr-FR" sz="2400" dirty="0" smtClean="0"/>
              <a:t>La réforme du lycée GT et les procédures d’orientation/affectation (CSAIO)</a:t>
            </a:r>
            <a:endParaRPr lang="fr-FR" sz="2400" i="1" dirty="0" smtClean="0"/>
          </a:p>
          <a:p>
            <a:r>
              <a:rPr lang="fr-FR" sz="2400" dirty="0" smtClean="0"/>
              <a:t>Echanges et questions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217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b="1" dirty="0"/>
              <a:t>Quelle évaluation 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838200" y="1524444"/>
          <a:ext cx="10810875" cy="3457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Constats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Pistes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5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Certains travaux sont notés.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Les élèves ne bénéficient pas tous </a:t>
                      </a:r>
                      <a:br>
                        <a:rPr lang="fr-FR" sz="1600">
                          <a:effectLst/>
                        </a:rPr>
                      </a:br>
                      <a:r>
                        <a:rPr lang="fr-FR" sz="1600">
                          <a:effectLst/>
                        </a:rPr>
                        <a:t>de possibilités identiques de se faire aider dans leur travail personnel.</a:t>
                      </a:r>
                    </a:p>
                    <a:p>
                      <a:pPr marL="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>
                          <a:effectLst/>
                        </a:rPr>
                        <a:t>Une trop grande valorisation des travaux réalisés à la maison peut avoir des effets contre-productifs (esprit de compétition, réalisation du travail par un tiers)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FR" sz="16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 smtClean="0">
                          <a:effectLst/>
                        </a:rPr>
                        <a:t>La </a:t>
                      </a:r>
                      <a:r>
                        <a:rPr lang="fr-FR" sz="1600" dirty="0">
                          <a:effectLst/>
                        </a:rPr>
                        <a:t>vérification et la valorisation du travail effectué,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qui sont nécessaires, n’impliquent pas de le noter.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L’importance donnée à d’éventuelles notes doit rester limitée et tenir compte des aides dont les élèves peuvent bénéficier ou non.</a:t>
                      </a:r>
                    </a:p>
                    <a:p>
                      <a:pPr marL="1206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600" dirty="0">
                          <a:effectLst/>
                        </a:rPr>
                        <a:t>On peut aussi réfléchir à permettre davantage aux élèves </a:t>
                      </a:r>
                      <a:br>
                        <a:rPr lang="fr-FR" sz="1600" dirty="0">
                          <a:effectLst/>
                        </a:rPr>
                      </a:br>
                      <a:r>
                        <a:rPr lang="fr-FR" sz="1600" dirty="0">
                          <a:effectLst/>
                        </a:rPr>
                        <a:t>de réaliser des travaux plus ouverts, moins dirigés ou non- injonctifs : le travail personnel hors de la classe est l’un des leviers principaux pour le développement de l’autonomie. </a:t>
                      </a:r>
                      <a:endParaRPr lang="fr-FR" sz="16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618" y="1845071"/>
            <a:ext cx="9892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Un exemple d’exploitation 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document avec les 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équipes…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Pour chacun des tableaux se demander…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1525" y="13684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r-FR" sz="3600" dirty="0" smtClean="0"/>
              <a:t>Certains constats ne sont-ils pas partagés ?  Pour quelles raisons ?</a:t>
            </a:r>
          </a:p>
          <a:p>
            <a:endParaRPr lang="fr-FR" sz="3600" dirty="0"/>
          </a:p>
          <a:p>
            <a:r>
              <a:rPr lang="fr-FR" sz="3600" dirty="0" smtClean="0"/>
              <a:t>Quelles pistes proposées semblent aisées à mettre en œuvre ? </a:t>
            </a:r>
          </a:p>
          <a:p>
            <a:endParaRPr lang="fr-FR" sz="3600" dirty="0"/>
          </a:p>
          <a:p>
            <a:r>
              <a:rPr lang="fr-FR" sz="3600" dirty="0" smtClean="0"/>
              <a:t>Quelles pistes proposées sont plus difficiles à envisager ? Pourquoi ?</a:t>
            </a:r>
          </a:p>
          <a:p>
            <a:endParaRPr lang="fr-FR" sz="3600" dirty="0"/>
          </a:p>
          <a:p>
            <a:r>
              <a:rPr lang="fr-FR" sz="3600" dirty="0" smtClean="0"/>
              <a:t>Quelles autres pistes pourraient être explorées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Au final …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1525" y="1368425"/>
            <a:ext cx="10515600" cy="2117725"/>
          </a:xfrm>
        </p:spPr>
        <p:txBody>
          <a:bodyPr>
            <a:noAutofit/>
          </a:bodyPr>
          <a:lstStyle/>
          <a:p>
            <a:r>
              <a:rPr lang="fr-FR" sz="3600" dirty="0" smtClean="0"/>
              <a:t>S’il ne fallait en retenir qu’une seule, quelle piste apparait prioritaire à explorer pour chacun des tableaux ?</a:t>
            </a:r>
          </a:p>
          <a:p>
            <a:endParaRPr lang="fr-FR" sz="3600" dirty="0"/>
          </a:p>
          <a:p>
            <a:r>
              <a:rPr lang="fr-FR" sz="3600" dirty="0" smtClean="0"/>
              <a:t>Quelles idées concrètes pourrait-on mettre en œuvre pour opérationnaliser chacune de ces pistes ? </a:t>
            </a:r>
          </a:p>
        </p:txBody>
      </p:sp>
    </p:spTree>
    <p:extLst>
      <p:ext uri="{BB962C8B-B14F-4D97-AF65-F5344CB8AC3E}">
        <p14:creationId xmlns:p14="http://schemas.microsoft.com/office/powerpoint/2010/main" val="2571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Evaluation des compétences des élèves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…Socle commun</a:t>
            </a:r>
          </a:p>
          <a:p>
            <a:r>
              <a:rPr lang="fr-FR" sz="4000" dirty="0" smtClean="0"/>
              <a:t>En vue du DNB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679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Le groupe de travail sur l’évaluation 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des compétences du socle commun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838200" y="2678133"/>
            <a:ext cx="4848225" cy="355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Composition </a:t>
            </a:r>
          </a:p>
          <a:p>
            <a:endParaRPr lang="fr-FR" sz="1600" dirty="0"/>
          </a:p>
          <a:p>
            <a:r>
              <a:rPr lang="fr-FR" dirty="0"/>
              <a:t>Chefs d’établissement</a:t>
            </a:r>
          </a:p>
          <a:p>
            <a:endParaRPr lang="fr-FR" sz="1000" dirty="0"/>
          </a:p>
          <a:p>
            <a:r>
              <a:rPr lang="fr-FR" dirty="0"/>
              <a:t>Professeurs</a:t>
            </a:r>
          </a:p>
          <a:p>
            <a:endParaRPr lang="fr-FR" sz="1050" dirty="0"/>
          </a:p>
          <a:p>
            <a:r>
              <a:rPr lang="fr-FR" dirty="0"/>
              <a:t>Inspecteurs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096000" y="2678133"/>
            <a:ext cx="5524500" cy="33975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Objectifs </a:t>
            </a:r>
          </a:p>
          <a:p>
            <a:endParaRPr lang="fr-FR" sz="1400" dirty="0"/>
          </a:p>
          <a:p>
            <a:r>
              <a:rPr lang="fr-FR" dirty="0"/>
              <a:t>Explorer des pistes pour engager une réflexion dans les collèges</a:t>
            </a:r>
          </a:p>
          <a:p>
            <a:endParaRPr lang="fr-FR" sz="1400" dirty="0"/>
          </a:p>
          <a:p>
            <a:r>
              <a:rPr lang="fr-FR" dirty="0"/>
              <a:t>Permettre une évaluation plus harmonisée des compétences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Faire évoluer les conseils de classe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992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Les documents du collège des IA-IPR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317625"/>
            <a:ext cx="5181600" cy="393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dirty="0"/>
              <a:t>Une version à diffuser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460074" y="1317625"/>
            <a:ext cx="5181600" cy="495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Une version de présentation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27225"/>
            <a:ext cx="2021424" cy="4808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41" y="2207965"/>
            <a:ext cx="1642384" cy="39267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825" y="2359024"/>
            <a:ext cx="1581150" cy="37841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957" y="2838450"/>
            <a:ext cx="2018042" cy="2986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6" y="1927225"/>
            <a:ext cx="2167762" cy="3082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948112"/>
            <a:ext cx="1746936" cy="2486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76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" y="501337"/>
            <a:ext cx="11487151" cy="8367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Les principes à partager collectivement </a:t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pour évaluer une compétence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0057" y="1921356"/>
            <a:ext cx="11153104" cy="3650769"/>
          </a:xfrm>
        </p:spPr>
        <p:txBody>
          <a:bodyPr>
            <a:noAutofit/>
          </a:bodyPr>
          <a:lstStyle/>
          <a:p>
            <a:r>
              <a:rPr lang="fr-FR" sz="2800" dirty="0"/>
              <a:t>Une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évaluation globale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Des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regards et échanges « experts » multiples, croisés et collégiaux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Une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appréciation formelle et souvent informelle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Une appréciation qui repose sur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des observables peu nombreux,  généraux et partagés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726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116632"/>
            <a:ext cx="11475075" cy="100383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signification des différents niveaux de maîtrise d’une compétence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76517" y="1336640"/>
          <a:ext cx="1147507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11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Insuffisant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Fragile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Satisfaisant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Très bonne maîtrise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805">
                <a:tc>
                  <a:txBody>
                    <a:bodyPr/>
                    <a:lstStyle/>
                    <a:p>
                      <a:r>
                        <a:rPr lang="fr-FR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 élève :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reste dans </a:t>
                      </a:r>
                      <a:r>
                        <a:rPr lang="fr-FR" u="sng" baseline="0" dirty="0"/>
                        <a:t>l’incapacité</a:t>
                      </a:r>
                      <a:r>
                        <a:rPr lang="fr-FR" baseline="0" dirty="0"/>
                        <a:t> de réaliser, dans la plupart des contextes, les tâches élémentaires de la compétence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</a:t>
                      </a:r>
                      <a:r>
                        <a:rPr lang="fr-FR" u="sng" baseline="0" dirty="0"/>
                        <a:t>ne parvient pas à se passer de l’aide</a:t>
                      </a:r>
                      <a:r>
                        <a:rPr lang="fr-FR" u="none" baseline="0" dirty="0"/>
                        <a:t> </a:t>
                      </a:r>
                      <a:r>
                        <a:rPr lang="fr-FR" baseline="0" dirty="0"/>
                        <a:t>du professeur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ne parvient pas </a:t>
                      </a:r>
                      <a:r>
                        <a:rPr lang="fr-FR" u="sng" baseline="0" dirty="0"/>
                        <a:t>à intégrer ni à mobiliser les savoirs essentiels</a:t>
                      </a:r>
                      <a:r>
                        <a:rPr lang="fr-FR" baseline="0" dirty="0"/>
                        <a:t> relatifs à la compétence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 élève :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Qui</a:t>
                      </a:r>
                      <a:r>
                        <a:rPr lang="fr-FR" baseline="0" dirty="0"/>
                        <a:t> a du mal, dans </a:t>
                      </a:r>
                      <a:r>
                        <a:rPr lang="fr-FR" u="sng" baseline="0" dirty="0"/>
                        <a:t>la plupart </a:t>
                      </a:r>
                      <a:r>
                        <a:rPr lang="fr-FR" baseline="0" dirty="0"/>
                        <a:t>des contextes, à réussir </a:t>
                      </a:r>
                      <a:r>
                        <a:rPr lang="fr-FR" u="sng" baseline="0" dirty="0"/>
                        <a:t>autre chose que les tâches élémentaires</a:t>
                      </a:r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a encore besoin, le plus souvent, d’une </a:t>
                      </a:r>
                      <a:r>
                        <a:rPr lang="fr-FR" u="sng" baseline="0" dirty="0"/>
                        <a:t>aide soutenue</a:t>
                      </a:r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intègre ou mobilise </a:t>
                      </a:r>
                      <a:r>
                        <a:rPr lang="fr-FR" u="sng" baseline="0" dirty="0"/>
                        <a:t>partiellement ou trop ponctuellement</a:t>
                      </a:r>
                      <a:r>
                        <a:rPr lang="fr-FR" u="none" baseline="0" dirty="0"/>
                        <a:t> </a:t>
                      </a:r>
                      <a:r>
                        <a:rPr lang="fr-FR" baseline="0" dirty="0"/>
                        <a:t>les savoirs essentiels relatifs à la compétence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 élève :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Qui</a:t>
                      </a:r>
                      <a:r>
                        <a:rPr lang="fr-FR" baseline="0" dirty="0"/>
                        <a:t> a</a:t>
                      </a:r>
                      <a:r>
                        <a:rPr lang="fr-FR" dirty="0"/>
                        <a:t> la capacité </a:t>
                      </a:r>
                      <a:r>
                        <a:rPr lang="fr-FR" u="sng" dirty="0"/>
                        <a:t>de réussir</a:t>
                      </a:r>
                      <a:r>
                        <a:rPr lang="fr-FR" u="sng" baseline="0" dirty="0"/>
                        <a:t>, dans différents contextes, les tâches</a:t>
                      </a:r>
                      <a:r>
                        <a:rPr lang="fr-FR" baseline="0" dirty="0"/>
                        <a:t> (élémentaires et plus complexes) relatives à la compétence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réussit </a:t>
                      </a:r>
                      <a:r>
                        <a:rPr lang="fr-FR" u="sng" baseline="0" dirty="0"/>
                        <a:t>souvent seul</a:t>
                      </a:r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parvient </a:t>
                      </a:r>
                      <a:r>
                        <a:rPr lang="fr-FR" u="sng" baseline="0" dirty="0"/>
                        <a:t>le plus souvent </a:t>
                      </a:r>
                      <a:r>
                        <a:rPr lang="fr-FR" baseline="0" dirty="0"/>
                        <a:t>à intégrer et à mobiliser les savoirs </a:t>
                      </a:r>
                      <a:r>
                        <a:rPr lang="fr-FR" u="sng" baseline="0" dirty="0"/>
                        <a:t>les plus importants </a:t>
                      </a:r>
                      <a:r>
                        <a:rPr lang="fr-FR" baseline="0" dirty="0"/>
                        <a:t>relatifs à la compétence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 élève : 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Qui</a:t>
                      </a:r>
                      <a:r>
                        <a:rPr lang="fr-FR" baseline="0" dirty="0"/>
                        <a:t> a</a:t>
                      </a:r>
                      <a:r>
                        <a:rPr lang="fr-FR" dirty="0"/>
                        <a:t> la capacité</a:t>
                      </a:r>
                      <a:r>
                        <a:rPr lang="fr-FR" baseline="0" dirty="0"/>
                        <a:t> de réussir, dans </a:t>
                      </a:r>
                      <a:r>
                        <a:rPr lang="fr-FR" u="sng" baseline="0" dirty="0"/>
                        <a:t>la plupart </a:t>
                      </a:r>
                      <a:r>
                        <a:rPr lang="fr-FR" baseline="0" dirty="0"/>
                        <a:t>des contextes (en particulier inédits), des </a:t>
                      </a:r>
                      <a:r>
                        <a:rPr lang="fr-FR" u="sng" baseline="0" dirty="0"/>
                        <a:t>tâches complexes</a:t>
                      </a:r>
                      <a:r>
                        <a:rPr lang="fr-FR" baseline="0" dirty="0"/>
                        <a:t> relatives à la compétence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fait preuve la plupart du temps d’une </a:t>
                      </a:r>
                      <a:r>
                        <a:rPr lang="fr-FR" u="sng" baseline="0" dirty="0"/>
                        <a:t>réelle autonomie</a:t>
                      </a:r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Qui </a:t>
                      </a:r>
                      <a:r>
                        <a:rPr lang="fr-FR" u="sng" baseline="0" dirty="0"/>
                        <a:t>maîtrise les savoirs </a:t>
                      </a:r>
                      <a:r>
                        <a:rPr lang="fr-FR" baseline="0" dirty="0"/>
                        <a:t>relatifs à la compétence et </a:t>
                      </a:r>
                      <a:r>
                        <a:rPr lang="fr-FR" u="sng" baseline="0" dirty="0"/>
                        <a:t>les mobilise</a:t>
                      </a:r>
                      <a:r>
                        <a:rPr lang="fr-FR" u="none" baseline="0" dirty="0"/>
                        <a:t> </a:t>
                      </a:r>
                      <a:r>
                        <a:rPr lang="fr-FR" baseline="0" dirty="0"/>
                        <a:t>à bon escient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L’exemple d’une démarche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explorée pour engager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 réflexion au sein des collèges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Réflexion collective des chefs d’établissement en GAD</a:t>
            </a:r>
          </a:p>
          <a:p>
            <a:endParaRPr lang="fr-FR" sz="2400" dirty="0"/>
          </a:p>
          <a:p>
            <a:r>
              <a:rPr lang="fr-FR" sz="2400" dirty="0"/>
              <a:t>Lancement d’une appropriation des principes d’évaluation dans des établissements : </a:t>
            </a:r>
          </a:p>
          <a:p>
            <a:endParaRPr lang="fr-FR" sz="2400" dirty="0"/>
          </a:p>
          <a:p>
            <a:pPr lvl="1">
              <a:buFont typeface="Calibri" panose="020F0502020204030204" pitchFamily="34" charset="0"/>
              <a:buChar char="→"/>
            </a:pPr>
            <a:r>
              <a:rPr lang="fr-FR" sz="2400" dirty="0"/>
              <a:t> Diffusion des documents</a:t>
            </a:r>
          </a:p>
          <a:p>
            <a:pPr lvl="1">
              <a:buFont typeface="Calibri" panose="020F0502020204030204" pitchFamily="34" charset="0"/>
              <a:buChar char="→"/>
            </a:pPr>
            <a:endParaRPr lang="fr-FR" sz="2400" dirty="0"/>
          </a:p>
          <a:p>
            <a:pPr lvl="1">
              <a:buFont typeface="Calibri" panose="020F0502020204030204" pitchFamily="34" charset="0"/>
              <a:buChar char="→"/>
            </a:pPr>
            <a:r>
              <a:rPr lang="fr-FR" sz="2400" dirty="0"/>
              <a:t> Exploitation en conseil d’enseignement et/ou en conseil pédagogique</a:t>
            </a:r>
          </a:p>
          <a:p>
            <a:pPr lvl="1">
              <a:buFont typeface="Calibri" panose="020F0502020204030204" pitchFamily="34" charset="0"/>
              <a:buChar char="→"/>
            </a:pPr>
            <a:endParaRPr lang="fr-FR" sz="2400" dirty="0"/>
          </a:p>
          <a:p>
            <a:pPr lvl="1">
              <a:buFont typeface="Calibri" panose="020F0502020204030204" pitchFamily="34" charset="0"/>
              <a:buChar char="→"/>
            </a:pPr>
            <a:r>
              <a:rPr lang="fr-FR" sz="2400" dirty="0"/>
              <a:t> Partage des conclusions à l’ensemble des équipes</a:t>
            </a:r>
          </a:p>
          <a:p>
            <a:pPr lvl="1">
              <a:buFont typeface="Calibri" panose="020F0502020204030204" pitchFamily="34" charset="0"/>
              <a:buChar char="→"/>
            </a:pPr>
            <a:endParaRPr lang="fr-FR" sz="2400" dirty="0"/>
          </a:p>
          <a:p>
            <a:pPr lvl="1">
              <a:buFont typeface="Calibri" panose="020F0502020204030204" pitchFamily="34" charset="0"/>
              <a:buChar char="→"/>
            </a:pPr>
            <a:r>
              <a:rPr lang="fr-FR" sz="2400" dirty="0"/>
              <a:t> Lancement d’expériences d’évolution des conseils de classe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068" y="2363638"/>
            <a:ext cx="11352361" cy="4295954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>
              <a:rPr lang="fr-FR" sz="2800" dirty="0" smtClean="0"/>
              <a:t>Décret et Arrêté du 16 juillet 2018</a:t>
            </a:r>
          </a:p>
          <a:p>
            <a:r>
              <a:rPr lang="fr-FR" sz="2800" dirty="0" smtClean="0"/>
              <a:t>Note de service du 5 septembre 2018 : enseignements de spécialités</a:t>
            </a:r>
          </a:p>
          <a:p>
            <a:r>
              <a:rPr lang="fr-FR" sz="2800" dirty="0" smtClean="0"/>
              <a:t>Note de service du 26 septembre 2018 : procédure d’orientation en fin de seconde</a:t>
            </a:r>
          </a:p>
          <a:p>
            <a:r>
              <a:rPr lang="fr-FR" sz="2800" dirty="0" smtClean="0"/>
              <a:t>Circulaire du 10 octobre 2018 : rôle du professeur principal dans les collèges et lycées</a:t>
            </a:r>
          </a:p>
          <a:p>
            <a:r>
              <a:rPr lang="fr-FR" sz="2800" dirty="0" smtClean="0"/>
              <a:t>Programmes d’enseignement des lycées GT : BO spécial n°1du 22 janvier 2019</a:t>
            </a:r>
          </a:p>
        </p:txBody>
      </p:sp>
    </p:spTree>
    <p:extLst>
      <p:ext uri="{BB962C8B-B14F-4D97-AF65-F5344CB8AC3E}">
        <p14:creationId xmlns:p14="http://schemas.microsoft.com/office/powerpoint/2010/main" val="38634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Des pistes explorées pour faire évoluer les conseils de classe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2679700"/>
          </a:xfrm>
        </p:spPr>
        <p:txBody>
          <a:bodyPr>
            <a:normAutofit/>
          </a:bodyPr>
          <a:lstStyle/>
          <a:p>
            <a:r>
              <a:rPr lang="fr-FR" sz="2800" dirty="0"/>
              <a:t>L’exemple d’un conseil où l’on entre d’abord par la </a:t>
            </a:r>
            <a:r>
              <a:rPr lang="fr-FR" sz="2800" u="sng" dirty="0"/>
              <a:t>prise en compte des compétences dans les remarques disciplinaires</a:t>
            </a:r>
          </a:p>
          <a:p>
            <a:endParaRPr lang="fr-FR" sz="2800" dirty="0"/>
          </a:p>
          <a:p>
            <a:r>
              <a:rPr lang="fr-FR" sz="2800" dirty="0"/>
              <a:t>L’exemple d’un conseil où l’on entre </a:t>
            </a:r>
            <a:r>
              <a:rPr lang="fr-FR" sz="2800" u="sng" dirty="0"/>
              <a:t>uniquement par les huit compétences du socle</a:t>
            </a:r>
          </a:p>
        </p:txBody>
      </p:sp>
    </p:spTree>
    <p:extLst>
      <p:ext uri="{BB962C8B-B14F-4D97-AF65-F5344CB8AC3E}">
        <p14:creationId xmlns:p14="http://schemas.microsoft.com/office/powerpoint/2010/main" val="29599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Quelques interrogations à lever </a:t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pour faire évoluer les conseils de classe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1106150" cy="4813300"/>
          </a:xfrm>
        </p:spPr>
        <p:txBody>
          <a:bodyPr>
            <a:noAutofit/>
          </a:bodyPr>
          <a:lstStyle/>
          <a:p>
            <a:r>
              <a:rPr lang="fr-FR" sz="2400" dirty="0"/>
              <a:t>Un conseil de classe où l’on échange sur les compétences est-il plus chronophage ?</a:t>
            </a:r>
          </a:p>
          <a:p>
            <a:endParaRPr lang="fr-FR" sz="2400" dirty="0"/>
          </a:p>
          <a:p>
            <a:r>
              <a:rPr lang="fr-FR" sz="2400" dirty="0"/>
              <a:t>Peut-on entrer par les compétences en conseil de classe alors qu’on a évalué les disciplines par des notes ?</a:t>
            </a:r>
          </a:p>
          <a:p>
            <a:endParaRPr lang="fr-FR" sz="2400" dirty="0"/>
          </a:p>
          <a:p>
            <a:r>
              <a:rPr lang="fr-FR" sz="2400" dirty="0"/>
              <a:t>Va-t-on échanger sur toutes les compétences au sujet de tous les élèves ?</a:t>
            </a:r>
          </a:p>
          <a:p>
            <a:endParaRPr lang="fr-FR" sz="2400" dirty="0"/>
          </a:p>
          <a:p>
            <a:r>
              <a:rPr lang="fr-FR" sz="2400" dirty="0"/>
              <a:t>Ne risque-t-on pas de se perdre dans des discussions sur l’évaluation de micro-compétences ?</a:t>
            </a:r>
          </a:p>
          <a:p>
            <a:endParaRPr lang="fr-FR" sz="2400" dirty="0"/>
          </a:p>
          <a:p>
            <a:r>
              <a:rPr lang="fr-FR" sz="2400" dirty="0"/>
              <a:t>Ne risque-t-on pas d’attiser les conflits entre les disciplines ?</a:t>
            </a:r>
          </a:p>
          <a:p>
            <a:endParaRPr lang="fr-FR" sz="2400" dirty="0"/>
          </a:p>
          <a:p>
            <a:r>
              <a:rPr lang="fr-FR" sz="2400" dirty="0"/>
              <a:t>Peut-on communiquer l’évaluation des niveaux de maîtrise en fin de 3</a:t>
            </a:r>
            <a:r>
              <a:rPr lang="fr-FR" sz="2400" baseline="30000" dirty="0"/>
              <a:t>ème</a:t>
            </a:r>
            <a:r>
              <a:rPr lang="fr-FR" sz="2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340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Réforme du LGT et Pilotage pédagogique en collège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71687" y="2822028"/>
            <a:ext cx="10700874" cy="346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fr-FR" sz="2200" dirty="0" smtClean="0"/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6880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73807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La réforme du lycée GT et les procédures d’orientation/affectation</a:t>
            </a:r>
          </a:p>
        </p:txBody>
      </p:sp>
    </p:spTree>
    <p:extLst>
      <p:ext uri="{BB962C8B-B14F-4D97-AF65-F5344CB8AC3E}">
        <p14:creationId xmlns:p14="http://schemas.microsoft.com/office/powerpoint/2010/main" val="2753357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L’affectation post 3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en JUIN 2019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1106150" cy="4813300"/>
          </a:xfrm>
        </p:spPr>
        <p:txBody>
          <a:bodyPr>
            <a:noAutofit/>
          </a:bodyPr>
          <a:lstStyle/>
          <a:p>
            <a:r>
              <a:rPr lang="fr-FR" sz="2400" dirty="0" smtClean="0"/>
              <a:t>Des constats issus des deux années précédentes :</a:t>
            </a:r>
          </a:p>
          <a:p>
            <a:endParaRPr lang="fr-FR" sz="2400" dirty="0"/>
          </a:p>
          <a:p>
            <a:r>
              <a:rPr lang="fr-FR" sz="2400" dirty="0" smtClean="0"/>
              <a:t>Un nombre important de non affectés et principalement issus des collèges REP/REP+</a:t>
            </a:r>
          </a:p>
          <a:p>
            <a:r>
              <a:rPr lang="fr-FR" sz="2400" dirty="0" smtClean="0"/>
              <a:t>Une évaluation du socle comme critère Affelnet,  source de discrimination pour les élèves les plus fragiles, critères d’une pertinence discutable pour les élèves les moins « scolaires »</a:t>
            </a:r>
          </a:p>
          <a:p>
            <a:r>
              <a:rPr lang="fr-FR" sz="2400" dirty="0" smtClean="0"/>
              <a:t>Un besoin de renforcer l’offre pour les publics les plus fragiles (Mulhouse et Strasbourg)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06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L’affectation post 3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en 2018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1106150" cy="4813300"/>
          </a:xfrm>
        </p:spPr>
        <p:txBody>
          <a:bodyPr>
            <a:noAutofit/>
          </a:bodyPr>
          <a:lstStyle/>
          <a:p>
            <a:r>
              <a:rPr lang="fr-FR" sz="2400" dirty="0" smtClean="0"/>
              <a:t>Des propositions</a:t>
            </a:r>
          </a:p>
          <a:p>
            <a:endParaRPr lang="fr-FR" sz="2400" dirty="0"/>
          </a:p>
          <a:p>
            <a:r>
              <a:rPr lang="fr-FR" sz="2400" dirty="0" smtClean="0">
                <a:solidFill>
                  <a:srgbClr val="002060"/>
                </a:solidFill>
              </a:rPr>
              <a:t>Une utilisation renforcée de l’anticipation de l’orientation : PO, réunions d’info, immersions</a:t>
            </a:r>
          </a:p>
          <a:p>
            <a:r>
              <a:rPr lang="fr-FR" sz="2400" dirty="0" smtClean="0"/>
              <a:t>Une affectation spécifique pour les élèves à décision unique CAP : </a:t>
            </a:r>
            <a:r>
              <a:rPr lang="fr-FR" sz="2400" dirty="0" smtClean="0">
                <a:solidFill>
                  <a:srgbClr val="002060"/>
                </a:solidFill>
              </a:rPr>
              <a:t>pré-positionnement dès mai</a:t>
            </a:r>
          </a:p>
          <a:p>
            <a:r>
              <a:rPr lang="fr-FR" sz="2400" dirty="0" smtClean="0"/>
              <a:t>Un dispositif d’accompagnement vers l’apprentissage : </a:t>
            </a:r>
            <a:r>
              <a:rPr lang="fr-FR" sz="2400" dirty="0" smtClean="0">
                <a:solidFill>
                  <a:srgbClr val="002060"/>
                </a:solidFill>
              </a:rPr>
              <a:t>expérimentation dans 20 établissements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Une prise en compte précoce et concertée des élèves de 3</a:t>
            </a:r>
            <a:r>
              <a:rPr lang="fr-FR" sz="2400" baseline="30000" dirty="0" smtClean="0">
                <a:solidFill>
                  <a:srgbClr val="002060"/>
                </a:solidFill>
              </a:rPr>
              <a:t>ème</a:t>
            </a:r>
            <a:r>
              <a:rPr lang="fr-FR" sz="2400" dirty="0" smtClean="0">
                <a:solidFill>
                  <a:srgbClr val="002060"/>
                </a:solidFill>
              </a:rPr>
              <a:t> non affectés Collèges/CIO/MLDS/DSDEN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26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L’affectation EN CAP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5600"/>
            <a:ext cx="11106150" cy="4813300"/>
          </a:xfrm>
        </p:spPr>
        <p:txBody>
          <a:bodyPr>
            <a:noAutofit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002060"/>
                </a:solidFill>
              </a:rPr>
              <a:t>Dés le mois de février  : </a:t>
            </a:r>
            <a:r>
              <a:rPr lang="fr-FR" sz="2400" dirty="0" smtClean="0">
                <a:solidFill>
                  <a:srgbClr val="002060"/>
                </a:solidFill>
              </a:rPr>
              <a:t>repérage des élèves qui obtiendront la </a:t>
            </a:r>
            <a:r>
              <a:rPr lang="fr-FR" sz="2400" dirty="0">
                <a:solidFill>
                  <a:srgbClr val="002060"/>
                </a:solidFill>
              </a:rPr>
              <a:t>décision unique «</a:t>
            </a:r>
            <a:r>
              <a:rPr lang="fr-FR" sz="2400" dirty="0" smtClean="0">
                <a:solidFill>
                  <a:srgbClr val="002060"/>
                </a:solidFill>
              </a:rPr>
              <a:t> orientation en 1</a:t>
            </a:r>
            <a:r>
              <a:rPr lang="fr-FR" sz="2400" baseline="30000" dirty="0" smtClean="0">
                <a:solidFill>
                  <a:srgbClr val="002060"/>
                </a:solidFill>
              </a:rPr>
              <a:t>ère</a:t>
            </a:r>
            <a:r>
              <a:rPr lang="fr-FR" sz="2400" dirty="0" smtClean="0">
                <a:solidFill>
                  <a:srgbClr val="002060"/>
                </a:solidFill>
              </a:rPr>
              <a:t> année de CAP », 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validation en conseil de classe du 2</a:t>
            </a:r>
            <a:r>
              <a:rPr lang="fr-FR" sz="2400" baseline="30000" dirty="0" smtClean="0">
                <a:solidFill>
                  <a:srgbClr val="002060"/>
                </a:solidFill>
              </a:rPr>
              <a:t>ème</a:t>
            </a:r>
            <a:r>
              <a:rPr lang="fr-FR" sz="2400" dirty="0" smtClean="0">
                <a:solidFill>
                  <a:srgbClr val="002060"/>
                </a:solidFill>
              </a:rPr>
              <a:t> trimestre</a:t>
            </a:r>
          </a:p>
          <a:p>
            <a:r>
              <a:rPr lang="fr-FR" sz="2400" b="1" dirty="0" smtClean="0"/>
              <a:t>Dès le mois d’avril</a:t>
            </a:r>
            <a:r>
              <a:rPr lang="fr-FR" sz="2400" dirty="0"/>
              <a:t> : </a:t>
            </a:r>
            <a:r>
              <a:rPr lang="fr-FR" sz="2400" b="1" dirty="0"/>
              <a:t>INSTRUCTION DES </a:t>
            </a:r>
            <a:r>
              <a:rPr lang="fr-FR" sz="2400" b="1" dirty="0" smtClean="0"/>
              <a:t>DOSSIERS</a:t>
            </a:r>
            <a:br>
              <a:rPr lang="fr-FR" sz="2400" b="1" dirty="0" smtClean="0"/>
            </a:br>
            <a:r>
              <a:rPr lang="fr-FR" sz="2400" dirty="0" smtClean="0"/>
              <a:t>Il importe que soient rassemblés tous les éléments qui permettront un examen des candidatures, fondé sur des critères qualitatifs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Notification des pré-positionnements le 16 mai</a:t>
            </a:r>
            <a:endParaRPr lang="fr-FR" sz="2400" dirty="0">
              <a:solidFill>
                <a:srgbClr val="00206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296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L’affectation EN CAP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La commission du 14 mai  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506" y="1954305"/>
            <a:ext cx="9456644" cy="3925301"/>
          </a:xfrm>
        </p:spPr>
        <p:txBody>
          <a:bodyPr>
            <a:noAutofit/>
          </a:bodyPr>
          <a:lstStyle/>
          <a:p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Organisée </a:t>
            </a:r>
            <a:r>
              <a:rPr lang="fr-FR" sz="2400" dirty="0" smtClean="0">
                <a:solidFill>
                  <a:srgbClr val="002060"/>
                </a:solidFill>
              </a:rPr>
              <a:t>en commissions locales,</a:t>
            </a:r>
          </a:p>
          <a:p>
            <a:r>
              <a:rPr lang="fr-FR" sz="2400" dirty="0" smtClean="0"/>
              <a:t>l’ensemble </a:t>
            </a:r>
            <a:r>
              <a:rPr lang="fr-FR" sz="2400" dirty="0"/>
              <a:t>des proviseurs des LP(O) proposant des CAP, </a:t>
            </a:r>
            <a:endParaRPr lang="fr-FR" sz="2400" dirty="0" smtClean="0"/>
          </a:p>
          <a:p>
            <a:r>
              <a:rPr lang="fr-FR" sz="2400" dirty="0" smtClean="0"/>
              <a:t>autant de </a:t>
            </a:r>
            <a:r>
              <a:rPr lang="fr-FR" sz="2400" dirty="0"/>
              <a:t>principaux de </a:t>
            </a:r>
            <a:r>
              <a:rPr lang="fr-FR" sz="2400" dirty="0" smtClean="0"/>
              <a:t>collèges que de proviseurs,</a:t>
            </a:r>
          </a:p>
          <a:p>
            <a:r>
              <a:rPr lang="fr-FR" sz="2400" dirty="0" smtClean="0"/>
              <a:t>les </a:t>
            </a:r>
            <a:r>
              <a:rPr lang="fr-FR" sz="2400" dirty="0"/>
              <a:t>directeurs de CIO ou leurs </a:t>
            </a:r>
            <a:r>
              <a:rPr lang="fr-FR" sz="2400" dirty="0" smtClean="0"/>
              <a:t>représentants,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56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364" y="342899"/>
            <a:ext cx="11597986" cy="151360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L’affectation EN CAP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La commission du 14 mai  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smtClean="0">
                <a:solidFill>
                  <a:schemeClr val="accent1">
                    <a:lumMod val="75000"/>
                  </a:schemeClr>
                </a:solidFill>
              </a:rPr>
              <a:t>Quels critères ? 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endParaRPr lang="fr-FR" sz="2000" dirty="0" smtClean="0"/>
          </a:p>
          <a:p>
            <a:pPr marL="0" lvl="0" indent="0">
              <a:buNone/>
            </a:pPr>
            <a:r>
              <a:rPr lang="fr-FR" sz="2000" dirty="0"/>
              <a:t>On veillera </a:t>
            </a:r>
            <a:r>
              <a:rPr lang="fr-FR" sz="2000" dirty="0" smtClean="0"/>
              <a:t> à</a:t>
            </a:r>
            <a:r>
              <a:rPr lang="fr-FR" sz="2000" dirty="0"/>
              <a:t> </a:t>
            </a:r>
            <a:r>
              <a:rPr lang="fr-FR" sz="2000" dirty="0" smtClean="0"/>
              <a:t>une </a:t>
            </a:r>
            <a:r>
              <a:rPr lang="fr-FR" sz="2000" dirty="0"/>
              <a:t>composition harmonieuse et cohérente des futures </a:t>
            </a:r>
            <a:r>
              <a:rPr lang="fr-FR" sz="2000" dirty="0" smtClean="0"/>
              <a:t>classes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 smtClean="0"/>
              <a:t>Une </a:t>
            </a:r>
            <a:r>
              <a:rPr lang="fr-FR" sz="2000" dirty="0"/>
              <a:t>mixité dans </a:t>
            </a:r>
            <a:r>
              <a:rPr lang="fr-FR" sz="2000" dirty="0" smtClean="0"/>
              <a:t>SEGPA </a:t>
            </a:r>
            <a:r>
              <a:rPr lang="fr-FR" sz="2000" dirty="0"/>
              <a:t>et non SEGPA selon les répartitions fixées, </a:t>
            </a:r>
            <a:endParaRPr lang="fr-FR" sz="2000" dirty="0" smtClean="0"/>
          </a:p>
          <a:p>
            <a:pPr lvl="0"/>
            <a:r>
              <a:rPr lang="fr-FR" sz="2000" dirty="0" smtClean="0"/>
              <a:t>La </a:t>
            </a:r>
            <a:r>
              <a:rPr lang="fr-FR" sz="2000" smtClean="0"/>
              <a:t>proportion d’allophones, RFI et MLDS. </a:t>
            </a:r>
            <a:endParaRPr lang="fr-FR" sz="2000" dirty="0" smtClean="0"/>
          </a:p>
          <a:p>
            <a:r>
              <a:rPr lang="fr-FR" sz="2000" dirty="0"/>
              <a:t>Les ULIS auront été affectés lors des réunions antérieures.</a:t>
            </a:r>
          </a:p>
          <a:p>
            <a:pPr lvl="0"/>
            <a:r>
              <a:rPr lang="fr-FR" sz="2000" dirty="0" smtClean="0"/>
              <a:t>Autant </a:t>
            </a:r>
            <a:r>
              <a:rPr lang="fr-FR" sz="2000" dirty="0"/>
              <a:t>que faire se peut, </a:t>
            </a:r>
            <a:r>
              <a:rPr lang="fr-FR" sz="2000" dirty="0" smtClean="0"/>
              <a:t>une </a:t>
            </a:r>
            <a:r>
              <a:rPr lang="fr-FR" sz="2000" dirty="0"/>
              <a:t>diversité des origines en termes de collège, de quartier, en </a:t>
            </a:r>
            <a:r>
              <a:rPr lang="fr-FR" sz="2000" dirty="0" smtClean="0"/>
              <a:t>recherchant un </a:t>
            </a:r>
            <a:r>
              <a:rPr lang="fr-FR" sz="2000" dirty="0"/>
              <a:t>équilibre de l’affectation dans les territoires</a:t>
            </a:r>
          </a:p>
          <a:p>
            <a:pPr lvl="0"/>
            <a:r>
              <a:rPr lang="fr-FR" sz="2000" dirty="0"/>
              <a:t>Les éléments liés à la </a:t>
            </a:r>
            <a:r>
              <a:rPr lang="fr-FR" sz="2000" b="1" dirty="0"/>
              <a:t>motivation</a:t>
            </a:r>
            <a:r>
              <a:rPr lang="fr-FR" sz="2000" dirty="0"/>
              <a:t> de l’élève sont bien entendu essentiels, ainsi que la cohérence dans la construction du </a:t>
            </a:r>
            <a:r>
              <a:rPr lang="fr-FR" sz="2000" b="1" dirty="0" smtClean="0"/>
              <a:t>parcours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(ne pas affecter un élève ne pouvant pas s’approprier la formation)</a:t>
            </a:r>
          </a:p>
          <a:p>
            <a:r>
              <a:rPr lang="fr-FR" sz="2000" dirty="0" smtClean="0"/>
              <a:t>Les vœux de rang 1, correspondant au projet principal de l’élève, seront d’abord examinés, sauf pour les vœux concernant les formations à forte pression (pris en compte du vœu 2 en même temps que le vœu 1).</a:t>
            </a:r>
            <a:endParaRPr lang="fr-FR" sz="2000" i="1" dirty="0">
              <a:solidFill>
                <a:srgbClr val="00206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00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ACCUEIL EN ETABLISSEMENT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du 20 au 24 mai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endParaRPr lang="fr-FR" sz="2000" dirty="0"/>
          </a:p>
          <a:p>
            <a:r>
              <a:rPr lang="fr-FR" sz="2000" dirty="0" smtClean="0"/>
              <a:t>Une découverte des enseignements professionnels et généraux de la filière</a:t>
            </a:r>
          </a:p>
          <a:p>
            <a:r>
              <a:rPr lang="fr-FR" sz="2000" dirty="0" smtClean="0"/>
              <a:t>Un entretien personnalisé avec un  membre de l’équipe éducative.</a:t>
            </a:r>
            <a:endParaRPr lang="fr-FR" sz="2000" dirty="0"/>
          </a:p>
          <a:p>
            <a:pPr lvl="0"/>
            <a:endParaRPr lang="fr-FR" sz="2000" i="1" dirty="0" smtClean="0"/>
          </a:p>
          <a:p>
            <a:pPr lvl="0"/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1487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nouveautés à la rentrée 2019/20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u="sng" dirty="0" smtClean="0"/>
              <a:t>Classe de seconde : </a:t>
            </a:r>
          </a:p>
          <a:p>
            <a:r>
              <a:rPr lang="fr-FR" sz="2400" dirty="0" smtClean="0"/>
              <a:t>Apparition d’un nouvel enseignement dans les enseignements communs : sciences numériques et technologie, 1h30/semaine</a:t>
            </a:r>
          </a:p>
          <a:p>
            <a:r>
              <a:rPr lang="fr-FR" sz="2400" dirty="0" smtClean="0"/>
              <a:t>Accompagnement personnalisé « en fonction des besoins des élèves »/ 54h dédiées à l’orientation</a:t>
            </a:r>
          </a:p>
          <a:p>
            <a:r>
              <a:rPr lang="fr-FR" sz="2400" dirty="0" smtClean="0"/>
              <a:t>De nouveaux enseignements optionnels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0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Affectation finale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endParaRPr lang="fr-FR" sz="2000" dirty="0"/>
          </a:p>
          <a:p>
            <a:pPr lvl="0"/>
            <a:endParaRPr lang="fr-FR" sz="2000" i="1" dirty="0" smtClean="0"/>
          </a:p>
          <a:p>
            <a:r>
              <a:rPr lang="fr-FR" sz="2000" i="1" dirty="0" smtClean="0">
                <a:sym typeface="Wingdings" panose="05000000000000000000" pitchFamily="2" charset="2"/>
              </a:rPr>
              <a:t> </a:t>
            </a:r>
            <a:r>
              <a:rPr lang="fr-FR" sz="2000" i="1" dirty="0">
                <a:sym typeface="Wingdings" panose="05000000000000000000" pitchFamily="2" charset="2"/>
              </a:rPr>
              <a:t>T</a:t>
            </a:r>
            <a:r>
              <a:rPr lang="fr-FR" sz="2000" i="1" dirty="0" smtClean="0"/>
              <a:t>out </a:t>
            </a:r>
            <a:r>
              <a:rPr lang="fr-FR" sz="2000" i="1" dirty="0"/>
              <a:t>élève qui a suivi ce parcours bénéficiera d’un bonus très important garantissant l’affectation dans le CAP </a:t>
            </a:r>
            <a:r>
              <a:rPr lang="fr-FR" sz="2000" i="1" dirty="0" smtClean="0"/>
              <a:t>où </a:t>
            </a:r>
            <a:r>
              <a:rPr lang="fr-FR" sz="2000" i="1" dirty="0"/>
              <a:t>il a été </a:t>
            </a:r>
            <a:r>
              <a:rPr lang="fr-FR" sz="2000" i="1" dirty="0" smtClean="0"/>
              <a:t>pré-positionné. Proposition d’un avis réservé pour des élèves absents lors de la journée d’accueil ou n’adhérant plus au projet.</a:t>
            </a:r>
          </a:p>
          <a:p>
            <a:r>
              <a:rPr lang="fr-FR" sz="2000" i="1" dirty="0" smtClean="0"/>
              <a:t>Les établissements d’origine confirmeront ces vœux de CAP dans AFFELNET.</a:t>
            </a:r>
          </a:p>
          <a:p>
            <a:r>
              <a:rPr lang="fr-FR" sz="2000" i="1" dirty="0" smtClean="0"/>
              <a:t>L’IA-DASEN validera l’affectation de ces élèves, dont les notifications seront éditées avec celles des autres collégiens.</a:t>
            </a:r>
            <a:endParaRPr lang="fr-FR" sz="2000" i="1" dirty="0"/>
          </a:p>
          <a:p>
            <a:pPr lvl="0"/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0042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887" y="2783228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Accompagnement DE L'apprentissage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870" y="387723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Accompagnement DE L'apprentissage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73950"/>
            <a:ext cx="11106150" cy="4849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Un référent apprentissage nommé expérimentalement dans 20 collèges de l’académie.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Mission 1 :  accompagner la recherche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Repérer les élèves souhaitant se former par l’apprentissage dès février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Organiser l’information de ces élèves et de leurs parents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en collaboration avec les PP,  les CIO, les CFA et les chambres consulaires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Mettre en place un accompagnement individualisé :  un carnet de recherche d’apprentissage et plusieurs points d’étape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Un programme de travail dans l’établissement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Compétences psychosociales et savoir-être dans l’entreprise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Techniques de recherche d’emploi : lettre de motivation et entretien d’embauche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002060"/>
                </a:solidFill>
              </a:rPr>
              <a:t>Retours sur expérience de contact avec les employeurs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Sécuriser la promesse d’embauche, en relation avec les CFA et les chambres consulaires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640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870" y="387723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Accompagnement DE L'apprentissage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64659"/>
            <a:ext cx="11106150" cy="4359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Un référent apprentissage nommé expérimentalement dans 20 collèges de l’académie.</a:t>
            </a:r>
          </a:p>
          <a:p>
            <a:pPr marL="0" indent="0"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Mission 1I :   transmettre le suivi de l’apprenti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Au CFA 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À la MLDS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A la mission locale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smtClean="0">
                <a:solidFill>
                  <a:srgbClr val="002060"/>
                </a:solidFill>
              </a:rPr>
              <a:t>afin </a:t>
            </a:r>
            <a:r>
              <a:rPr lang="fr-FR" sz="2000" dirty="0" smtClean="0">
                <a:solidFill>
                  <a:srgbClr val="002060"/>
                </a:solidFill>
              </a:rPr>
              <a:t>d’éviter les ruptures dans les premiers mois de la formation en alternance</a:t>
            </a:r>
          </a:p>
        </p:txBody>
      </p:sp>
    </p:spTree>
    <p:extLst>
      <p:ext uri="{BB962C8B-B14F-4D97-AF65-F5344CB8AC3E}">
        <p14:creationId xmlns:p14="http://schemas.microsoft.com/office/powerpoint/2010/main" val="20515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475" y="3599016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AFFECTATION EN 2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GT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AFFECTATION EN 2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GT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r>
              <a:rPr lang="fr-FR" sz="2000" dirty="0" smtClean="0"/>
              <a:t>Aucun changement, sauf : réintégration chinois et japonais dans la procédure commune ABIBAC/BACHIBAC/SESA/Entreprises et Relations Internationales</a:t>
            </a:r>
          </a:p>
          <a:p>
            <a:endParaRPr lang="fr-FR" sz="2000" dirty="0"/>
          </a:p>
          <a:p>
            <a:r>
              <a:rPr lang="fr-FR" sz="2000" dirty="0" smtClean="0"/>
              <a:t>Une priorité au secteur géographique, puis au secteur élargi</a:t>
            </a:r>
          </a:p>
          <a:p>
            <a:endParaRPr lang="fr-FR" sz="2000" dirty="0"/>
          </a:p>
          <a:p>
            <a:r>
              <a:rPr lang="fr-FR" sz="2000" dirty="0" smtClean="0"/>
              <a:t>Aucune modification dans la sectorisation</a:t>
            </a:r>
          </a:p>
          <a:p>
            <a:endParaRPr lang="fr-FR" sz="2000" dirty="0"/>
          </a:p>
          <a:p>
            <a:r>
              <a:rPr lang="fr-FR" sz="2000" dirty="0" smtClean="0"/>
              <a:t>Les enseignements optionnels ne constituent pas des motifs de dérogation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053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366" y="3094977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AFFECTATION EN 2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Pro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r>
              <a:rPr lang="fr-F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3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8477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AFFECTATION EN 2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Pro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103"/>
            <a:ext cx="11106150" cy="4849797"/>
          </a:xfrm>
        </p:spPr>
        <p:txBody>
          <a:bodyPr>
            <a:no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Aucun changement </a:t>
            </a:r>
            <a:r>
              <a:rPr lang="fr-FR" sz="2000" smtClean="0"/>
              <a:t>pour 2019. </a:t>
            </a:r>
            <a:endParaRPr lang="fr-FR" sz="2000" dirty="0"/>
          </a:p>
          <a:p>
            <a:r>
              <a:rPr lang="fr-FR" sz="2000" dirty="0" smtClean="0"/>
              <a:t>Critères nationaux maintenus. (Disciplines / socle)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241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 : étapes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9451" y="2351314"/>
            <a:ext cx="11234058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Cette année scolaire 2018/19, en classe de seconde : 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Information des élèves et des familles</a:t>
            </a:r>
          </a:p>
          <a:p>
            <a:pPr>
              <a:buFontTx/>
              <a:buChar char="-"/>
            </a:pPr>
            <a:r>
              <a:rPr lang="fr-FR" sz="2400" dirty="0" smtClean="0"/>
              <a:t>Conseil de classe du 2è trimestre</a:t>
            </a:r>
          </a:p>
          <a:p>
            <a:pPr>
              <a:buFontTx/>
              <a:buChar char="-"/>
            </a:pPr>
            <a:r>
              <a:rPr lang="fr-FR" sz="2400" dirty="0" smtClean="0"/>
              <a:t>Conseil de classe du 3è trimestre</a:t>
            </a:r>
          </a:p>
          <a:p>
            <a:pPr>
              <a:buFontTx/>
              <a:buChar char="-"/>
            </a:pPr>
            <a:r>
              <a:rPr lang="fr-FR" sz="2400" dirty="0" smtClean="0"/>
              <a:t>Procédure d’orientation G/T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63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sur les 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6909" y="2638044"/>
            <a:ext cx="9781309" cy="310198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Dans le tronc commun, les spécialités (langue « support »), les enseignements optionnels</a:t>
            </a:r>
          </a:p>
          <a:p>
            <a:r>
              <a:rPr lang="fr-FR" sz="3200" dirty="0" smtClean="0"/>
              <a:t>Point sur les sections européennes</a:t>
            </a:r>
          </a:p>
          <a:p>
            <a:r>
              <a:rPr lang="fr-FR" sz="3200" dirty="0" err="1" smtClean="0"/>
              <a:t>Abibac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48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5946" y="1128370"/>
            <a:ext cx="81680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0000"/>
                </a:solidFill>
                <a:latin typeface="+mj-lt"/>
              </a:rPr>
              <a:t>LES NOUVEAUTÉS À PARTIR DE </a:t>
            </a:r>
            <a:r>
              <a:rPr lang="fr-FR" sz="2000" b="1" u="sng" dirty="0" smtClean="0">
                <a:solidFill>
                  <a:srgbClr val="000000"/>
                </a:solidFill>
                <a:latin typeface="+mj-lt"/>
              </a:rPr>
              <a:t>2019/2020</a:t>
            </a:r>
          </a:p>
          <a:p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 smtClean="0">
                <a:solidFill>
                  <a:srgbClr val="EF7444"/>
                </a:solidFill>
                <a:latin typeface="+mj-lt"/>
              </a:rPr>
              <a:t>■Disparition des séries actuelles du cycle terminal en voie Générale</a:t>
            </a:r>
          </a:p>
          <a:p>
            <a:endParaRPr lang="fr-FR" sz="2000" dirty="0" smtClean="0">
              <a:solidFill>
                <a:srgbClr val="EF7444"/>
              </a:solidFill>
              <a:latin typeface="+mj-lt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Les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élèves de la voie générale choisissent progressivement</a:t>
            </a: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d’approfondir des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enseignements de spécialité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•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A la fin de la seconde, les élèves qui se dirigent vers la voie générale</a:t>
            </a: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choisissent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trois enseignements de spécialité qu’ils suivront </a:t>
            </a:r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en</a:t>
            </a:r>
            <a:endParaRPr lang="fr-FR" sz="2000" b="1" dirty="0">
              <a:solidFill>
                <a:srgbClr val="404040"/>
              </a:solidFill>
              <a:latin typeface="+mj-lt"/>
            </a:endParaRPr>
          </a:p>
          <a:p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Première</a:t>
            </a:r>
          </a:p>
          <a:p>
            <a:endParaRPr lang="fr-FR" sz="2000" b="1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•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A la fin de l’année de première, ils choisissent, parmi ces trois</a:t>
            </a: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enseignements, les deux </a:t>
            </a:r>
            <a:r>
              <a:rPr lang="fr-FR" sz="2000" b="1" dirty="0">
                <a:solidFill>
                  <a:srgbClr val="000000"/>
                </a:solidFill>
                <a:latin typeface="+mj-lt"/>
              </a:rPr>
              <a:t>enseignements de spécialité qu’ils</a:t>
            </a:r>
          </a:p>
          <a:p>
            <a:r>
              <a:rPr lang="fr-FR" sz="2000" b="1" dirty="0">
                <a:solidFill>
                  <a:srgbClr val="000000"/>
                </a:solidFill>
                <a:latin typeface="+mj-lt"/>
              </a:rPr>
              <a:t>poursuivront en classe de </a:t>
            </a:r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terminale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*</a:t>
            </a:r>
            <a:r>
              <a:rPr lang="fr-FR" sz="2000" b="1" u="sng" dirty="0" smtClean="0">
                <a:solidFill>
                  <a:srgbClr val="000000"/>
                </a:solidFill>
                <a:latin typeface="+mj-lt"/>
              </a:rPr>
              <a:t>Remarque</a:t>
            </a:r>
            <a:r>
              <a:rPr lang="fr-FR" sz="2000" b="1" dirty="0" smtClean="0">
                <a:solidFill>
                  <a:srgbClr val="000000"/>
                </a:solidFill>
                <a:latin typeface="+mj-lt"/>
              </a:rPr>
              <a:t> : séries maintenues en voie technologique, avec enseignements de spécialité dédiés mais avec un tronc commun partagé entre les différentes séries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623" y="1347661"/>
            <a:ext cx="9152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Des enseignements communs à tous les élèves de la voie générale sur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le cycle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terminal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« tronc commun » </a:t>
            </a:r>
          </a:p>
          <a:p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 smtClean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Français (en première seulement) : 4 h</a:t>
            </a: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Philosophie (en terminale seulement) : 4 h</a:t>
            </a:r>
          </a:p>
          <a:p>
            <a:r>
              <a:rPr lang="fr-FR" sz="2000" dirty="0" smtClean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Histoire géographie : 3 h</a:t>
            </a: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Langue vivante A et langue vivante B : 4h30</a:t>
            </a: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Enseignement scientifique : 2 h</a:t>
            </a:r>
          </a:p>
          <a:p>
            <a:r>
              <a:rPr lang="fr-FR" sz="2000" dirty="0">
                <a:solidFill>
                  <a:srgbClr val="EF7444"/>
                </a:solidFill>
                <a:latin typeface="+mj-lt"/>
              </a:rPr>
              <a:t>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Education physique et sportive : 2 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Enseignement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moral et civique : 18 heures 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annuelles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Des enseignements optionnels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2854</TotalTime>
  <Words>2453</Words>
  <Application>Microsoft Office PowerPoint</Application>
  <PresentationFormat>Grand écran</PresentationFormat>
  <Paragraphs>479</Paragraphs>
  <Slides>57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Arial Italic</vt:lpstr>
      <vt:lpstr>Calibri</vt:lpstr>
      <vt:lpstr>Gill Sans MT</vt:lpstr>
      <vt:lpstr>Roboto</vt:lpstr>
      <vt:lpstr>Symbol</vt:lpstr>
      <vt:lpstr>Times New Roman</vt:lpstr>
      <vt:lpstr>Wingdings</vt:lpstr>
      <vt:lpstr>Parcel</vt:lpstr>
      <vt:lpstr>Formation des principaux de collège</vt:lpstr>
      <vt:lpstr>Plan des interventions (67)</vt:lpstr>
      <vt:lpstr>Plan des interventions (68)</vt:lpstr>
      <vt:lpstr>Les textes</vt:lpstr>
      <vt:lpstr>Les nouveautés à la rentrée 2019/20</vt:lpstr>
      <vt:lpstr>Le calendrier : étapes clés</vt:lpstr>
      <vt:lpstr>Point sur les langues</vt:lpstr>
      <vt:lpstr>Présentation PowerPoint</vt:lpstr>
      <vt:lpstr>Présentation PowerPoint</vt:lpstr>
      <vt:lpstr>Rentrée 2019 : seconde et classe de première</vt:lpstr>
      <vt:lpstr>Rentrée 2020 : classe de Terminale</vt:lpstr>
      <vt:lpstr>Les enseignements de spécialités cycle terminal</vt:lpstr>
      <vt:lpstr>Présentation PowerPoint</vt:lpstr>
      <vt:lpstr>Présentation PowerPoint</vt:lpstr>
      <vt:lpstr>Présentation PowerPoint</vt:lpstr>
      <vt:lpstr>Enseignements « hybrides »</vt:lpstr>
      <vt:lpstr>Enjeux de la réforme du lycée GT</vt:lpstr>
      <vt:lpstr>Zoom sur le baccalauréat 2021</vt:lpstr>
      <vt:lpstr>Bac 2021 : les épreuves finales</vt:lpstr>
      <vt:lpstr>Le point sur les épreuves de contrôle continu</vt:lpstr>
      <vt:lpstr>Les coefficients des épreuves finales obligatoires au baccalauréat</vt:lpstr>
      <vt:lpstr>Enseignements optionnels</vt:lpstr>
      <vt:lpstr>Enseignements optionnels en cycle terminal</vt:lpstr>
      <vt:lpstr>Nouveaux enseignements optionnels en terminale uniquement</vt:lpstr>
      <vt:lpstr>travail personnel de l’élève</vt:lpstr>
      <vt:lpstr>Quelle quantité ?</vt:lpstr>
      <vt:lpstr>Quelle fréquence ?</vt:lpstr>
      <vt:lpstr>Quels contenus et quel degré de complexité ?</vt:lpstr>
      <vt:lpstr>Quelle explicitation ?</vt:lpstr>
      <vt:lpstr>Quelle évaluation ?</vt:lpstr>
      <vt:lpstr>Présentation PowerPoint</vt:lpstr>
      <vt:lpstr>Pour chacun des tableaux se demander…</vt:lpstr>
      <vt:lpstr>Au final …</vt:lpstr>
      <vt:lpstr>Evaluation des compétences des élèves</vt:lpstr>
      <vt:lpstr>Le groupe de travail sur l’évaluation  des compétences du socle commun</vt:lpstr>
      <vt:lpstr>Les documents du collège des IA-IPR</vt:lpstr>
      <vt:lpstr>Les principes à partager collectivement  pour évaluer une compétence</vt:lpstr>
      <vt:lpstr>La signification des différents niveaux de maîtrise d’une compétence</vt:lpstr>
      <vt:lpstr>L’exemple d’une démarche explorée pour engager  la réflexion au sein des collèges</vt:lpstr>
      <vt:lpstr>Des pistes explorées pour faire évoluer les conseils de classe</vt:lpstr>
      <vt:lpstr>Quelques interrogations à lever  pour faire évoluer les conseils de classe</vt:lpstr>
      <vt:lpstr>Réforme du LGT et Pilotage pédagogique en collège</vt:lpstr>
      <vt:lpstr>La réforme du lycée GT et les procédures d’orientation/affectation</vt:lpstr>
      <vt:lpstr>L’affectation post 3ème en JUIN 2019</vt:lpstr>
      <vt:lpstr>L’affectation post 3ème en 2018</vt:lpstr>
      <vt:lpstr>L’affectation EN CAP</vt:lpstr>
      <vt:lpstr>L’affectation EN CAP La commission du 14 mai  </vt:lpstr>
      <vt:lpstr>L’affectation EN CAP La commission du 14 mai   Quels critères ? </vt:lpstr>
      <vt:lpstr>ACCUEIL EN ETABLISSEMENT du 20 au 24 mai</vt:lpstr>
      <vt:lpstr>Affectation finale</vt:lpstr>
      <vt:lpstr>Accompagnement DE L'apprentissage</vt:lpstr>
      <vt:lpstr>Accompagnement DE L'apprentissage</vt:lpstr>
      <vt:lpstr>Accompagnement DE L'apprentissage</vt:lpstr>
      <vt:lpstr>AFFECTATION EN 2nDE GT</vt:lpstr>
      <vt:lpstr>AFFECTATION EN 2nDE GT</vt:lpstr>
      <vt:lpstr>AFFECTATION EN 2nDE Pro</vt:lpstr>
      <vt:lpstr>AFFECTATION EN 2nDE Pro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professeurs principaux de seconde</dc:title>
  <dc:creator>Emmanuelle Pernoux-Metz</dc:creator>
  <cp:lastModifiedBy>Graziana Boscato</cp:lastModifiedBy>
  <cp:revision>67</cp:revision>
  <dcterms:created xsi:type="dcterms:W3CDTF">2018-12-03T13:36:39Z</dcterms:created>
  <dcterms:modified xsi:type="dcterms:W3CDTF">2019-03-21T15:41:56Z</dcterms:modified>
</cp:coreProperties>
</file>