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83" r:id="rId3"/>
    <p:sldId id="284" r:id="rId4"/>
    <p:sldId id="289" r:id="rId5"/>
    <p:sldId id="305" r:id="rId6"/>
    <p:sldId id="302" r:id="rId7"/>
    <p:sldId id="258" r:id="rId8"/>
    <p:sldId id="303" r:id="rId9"/>
    <p:sldId id="304" r:id="rId10"/>
    <p:sldId id="291" r:id="rId11"/>
    <p:sldId id="296" r:id="rId12"/>
    <p:sldId id="290" r:id="rId13"/>
    <p:sldId id="262" r:id="rId14"/>
    <p:sldId id="261" r:id="rId15"/>
    <p:sldId id="297" r:id="rId16"/>
    <p:sldId id="273" r:id="rId17"/>
    <p:sldId id="274" r:id="rId18"/>
    <p:sldId id="278" r:id="rId19"/>
    <p:sldId id="279" r:id="rId20"/>
    <p:sldId id="287" r:id="rId21"/>
    <p:sldId id="282" r:id="rId22"/>
    <p:sldId id="280" r:id="rId23"/>
    <p:sldId id="292" r:id="rId24"/>
    <p:sldId id="298" r:id="rId25"/>
    <p:sldId id="299" r:id="rId26"/>
    <p:sldId id="300" r:id="rId27"/>
    <p:sldId id="301" r:id="rId28"/>
    <p:sldId id="28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uis Deloye" initials="LD" lastIdx="1" clrIdx="0">
    <p:extLst>
      <p:ext uri="{19B8F6BF-5375-455C-9EA6-DF929625EA0E}">
        <p15:presenceInfo xmlns:p15="http://schemas.microsoft.com/office/powerpoint/2012/main" userId="Louis Delo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8212" autoAdjust="0"/>
  </p:normalViewPr>
  <p:slideViewPr>
    <p:cSldViewPr snapToGrid="0">
      <p:cViewPr varScale="1">
        <p:scale>
          <a:sx n="42" d="100"/>
          <a:sy n="42" d="100"/>
        </p:scale>
        <p:origin x="1812" y="5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85FF6C-7D5A-4DCC-A260-E57F10DAAF51}" type="datetimeFigureOut">
              <a:rPr lang="fr-FR" smtClean="0"/>
              <a:t>15/04/2019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12045-42EC-4E62-9C96-A1F1F6C3DBFA}" type="slidenum">
              <a:rPr lang="fr-FR" smtClean="0"/>
              <a:t>‹N°›</a:t>
            </a:fld>
            <a:endParaRPr lang="fr-FR"/>
          </a:p>
        </p:txBody>
      </p:sp>
    </p:spTree>
    <p:extLst>
      <p:ext uri="{BB962C8B-B14F-4D97-AF65-F5344CB8AC3E}">
        <p14:creationId xmlns:p14="http://schemas.microsoft.com/office/powerpoint/2010/main" val="3131222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a:t>
            </a:fld>
            <a:endParaRPr lang="fr-FR"/>
          </a:p>
        </p:txBody>
      </p:sp>
    </p:spTree>
    <p:extLst>
      <p:ext uri="{BB962C8B-B14F-4D97-AF65-F5344CB8AC3E}">
        <p14:creationId xmlns:p14="http://schemas.microsoft.com/office/powerpoint/2010/main" val="2388769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buFont typeface="Arial" panose="020B0604020202020204" pitchFamily="34" charset="0"/>
              <a:buChar char="•"/>
            </a:pPr>
            <a:r>
              <a:rPr lang="fr-FR" dirty="0" smtClean="0"/>
              <a:t>66 % des français de plus de 15 ans ont eu une pratique physique en 2018…</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40% issu de l’univers marche course (de la </a:t>
            </a:r>
            <a:r>
              <a:rPr lang="fr-FR" dirty="0" err="1" smtClean="0"/>
              <a:t>rando</a:t>
            </a:r>
            <a:r>
              <a:rPr lang="fr-FR" dirty="0" smtClean="0"/>
              <a:t> …à l’ultra </a:t>
            </a:r>
            <a:r>
              <a:rPr lang="fr-FR" dirty="0" err="1" smtClean="0"/>
              <a:t>trail</a:t>
            </a:r>
            <a:r>
              <a:rPr lang="fr-FR" dirty="0" smtClean="0"/>
              <a:t>) 22% issu de l’univers de la forme et de la gymnastique, 20% issu de l’univers des activités nautiques aquatiques… </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t>Les 4 terribles!!!(disciplines non enseignées en Lycée Droit /Psycho /médecine et STAPS).</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dirty="0" smtClean="0"/>
          </a:p>
          <a:p>
            <a:pPr marL="285750" indent="-285750">
              <a:buFont typeface="Arial" panose="020B0604020202020204" pitchFamily="34" charset="0"/>
              <a:buChar cha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12</a:t>
            </a:fld>
            <a:endParaRPr lang="fr-FR"/>
          </a:p>
        </p:txBody>
      </p:sp>
    </p:spTree>
    <p:extLst>
      <p:ext uri="{BB962C8B-B14F-4D97-AF65-F5344CB8AC3E}">
        <p14:creationId xmlns:p14="http://schemas.microsoft.com/office/powerpoint/2010/main" val="401245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Cohérence sémantique :</a:t>
            </a:r>
            <a:r>
              <a:rPr lang="fr-FR" baseline="0" dirty="0" smtClean="0"/>
              <a:t> séquence (et non plus cycle) AFL, CA </a:t>
            </a:r>
            <a:endParaRPr lang="fr-FR" dirty="0" smtClean="0"/>
          </a:p>
          <a:p>
            <a:r>
              <a:rPr lang="fr-FR" dirty="0" smtClean="0"/>
              <a:t>Parcours de formation de l’élève : approche curriculaire idée du sens des</a:t>
            </a:r>
            <a:r>
              <a:rPr lang="fr-FR" baseline="0" dirty="0" smtClean="0"/>
              <a:t> compétences développées chez l’élève cycle 3  cycle 4 lycée</a:t>
            </a:r>
            <a:endParaRPr lang="fr-FR" dirty="0" smtClean="0"/>
          </a:p>
          <a:p>
            <a:r>
              <a:rPr lang="fr-FR" dirty="0" smtClean="0"/>
              <a:t>Culture professionnelle partagée prof d’EPS en collège en lycée en lycée pro = même combat ! Cadre partagé</a:t>
            </a:r>
          </a:p>
          <a:p>
            <a:r>
              <a:rPr lang="fr-FR" dirty="0" smtClean="0"/>
              <a:t>Lisibilité :</a:t>
            </a:r>
            <a:r>
              <a:rPr lang="fr-FR" baseline="0" dirty="0" smtClean="0"/>
              <a:t> CE parents image de l’EPS en interne et à l’externe</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13</a:t>
            </a:fld>
            <a:endParaRPr lang="fr-FR"/>
          </a:p>
        </p:txBody>
      </p:sp>
    </p:spTree>
    <p:extLst>
      <p:ext uri="{BB962C8B-B14F-4D97-AF65-F5344CB8AC3E}">
        <p14:creationId xmlns:p14="http://schemas.microsoft.com/office/powerpoint/2010/main" val="59131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En</a:t>
            </a:r>
            <a:r>
              <a:rPr lang="fr-FR" baseline="0" dirty="0" smtClean="0"/>
              <a:t> 2019 est précisé ce que veut dire former : faire des choix, s’engager, pouvoir d’agir</a:t>
            </a:r>
          </a:p>
          <a:p>
            <a:r>
              <a:rPr lang="fr-FR" baseline="0" dirty="0" smtClean="0"/>
              <a:t>Former c’est donner du pouvoir à et donner du pouvoir pour</a:t>
            </a:r>
          </a:p>
          <a:p>
            <a:r>
              <a:rPr lang="fr-FR" baseline="0" dirty="0" smtClean="0"/>
              <a:t>Gagner l’autonomie</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14</a:t>
            </a:fld>
            <a:endParaRPr lang="fr-FR"/>
          </a:p>
        </p:txBody>
      </p:sp>
    </p:spTree>
    <p:extLst>
      <p:ext uri="{BB962C8B-B14F-4D97-AF65-F5344CB8AC3E}">
        <p14:creationId xmlns:p14="http://schemas.microsoft.com/office/powerpoint/2010/main" val="1347542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dirty="0" smtClean="0">
                <a:solidFill>
                  <a:srgbClr val="0070C0"/>
                </a:solidFill>
              </a:rPr>
              <a:t>Au premier regard rien de nouveau. Une</a:t>
            </a:r>
            <a:r>
              <a:rPr lang="fr-FR" sz="1050" b="0" baseline="0" dirty="0" smtClean="0">
                <a:solidFill>
                  <a:srgbClr val="0070C0"/>
                </a:solidFill>
              </a:rPr>
              <a:t> nouvelle déclinaison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baseline="0" dirty="0" smtClean="0">
                <a:solidFill>
                  <a:srgbClr val="0070C0"/>
                </a:solidFill>
              </a:rPr>
              <a:t>Développer sa motricité idem avec l’idée de l’inclusion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baseline="0" dirty="0" smtClean="0">
                <a:solidFill>
                  <a:srgbClr val="0070C0"/>
                </a:solidFill>
              </a:rPr>
              <a:t>Accéder au patrimoine culturel idem avec l’idée de rôle autre que pratiquant</a:t>
            </a:r>
            <a:endParaRPr lang="fr-FR" sz="1050" b="0" dirty="0" smtClean="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dirty="0" smtClean="0">
                <a:solidFill>
                  <a:srgbClr val="0070C0"/>
                </a:solidFill>
              </a:rPr>
              <a:t>Savoir gérer sa vie physique et sociale se</a:t>
            </a:r>
            <a:r>
              <a:rPr lang="fr-FR" sz="1050" b="0" baseline="0" dirty="0" smtClean="0">
                <a:solidFill>
                  <a:srgbClr val="0070C0"/>
                </a:solidFill>
              </a:rPr>
              <a:t> décline en trois objectifs : on définit ce que veut dire savoir gérer</a:t>
            </a:r>
            <a:endParaRPr lang="fr-FR" sz="1050" b="0" dirty="0" smtClean="0">
              <a:solidFill>
                <a:srgbClr val="0070C0"/>
              </a:solidFill>
            </a:endParaRPr>
          </a:p>
          <a:p>
            <a:r>
              <a:rPr lang="fr-FR" dirty="0" smtClean="0"/>
              <a:t>L’accent est mis sur l’engagement de l’élève</a:t>
            </a:r>
          </a:p>
          <a:p>
            <a:r>
              <a:rPr lang="fr-FR" sz="1200" b="1" dirty="0" smtClean="0">
                <a:solidFill>
                  <a:srgbClr val="00B0F0"/>
                </a:solidFill>
              </a:rPr>
              <a:t>Quelles incidences sur la manière d’exercer son métier de professeur d’EPS ? </a:t>
            </a:r>
            <a:r>
              <a:rPr lang="fr-FR" sz="1200" b="0" dirty="0" smtClean="0">
                <a:solidFill>
                  <a:srgbClr val="00B0F0"/>
                </a:solidFill>
              </a:rPr>
              <a:t>L’élève qui étant enfant fait du sport à l’école et parfois en club puis ado </a:t>
            </a:r>
            <a:r>
              <a:rPr lang="fr-FR" sz="1200" b="0" baseline="0" dirty="0" smtClean="0">
                <a:solidFill>
                  <a:srgbClr val="00B0F0"/>
                </a:solidFill>
              </a:rPr>
              <a:t>qui arrête l’activité physique dès lors qu’il n’y a plus d’EPS obligatoire à 18 ans pour reprendre vers 30 ans : comment fait-on pour l’aider à développer une pratique régulière et pérenne, pour faire en sorte qu’il s’approprie des modalités de pratique qu’il s’engage dans la pratique et autour de la pratique de manière lucide et autonome c’est-à-dire </a:t>
            </a:r>
            <a:r>
              <a:rPr lang="fr-FR" b="0" dirty="0" smtClean="0">
                <a:solidFill>
                  <a:srgbClr val="0070C0"/>
                </a:solidFill>
              </a:rPr>
              <a:t>capable de faire des choix éclairés pour s’engager de façon régulière et autonome dans un mode de vie actif et solidaire</a:t>
            </a:r>
            <a:endParaRPr lang="fr-FR"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dirty="0" smtClean="0">
              <a:solidFill>
                <a:srgbClr val="00B0F0"/>
              </a:solidFill>
            </a:endParaRPr>
          </a:p>
          <a:p>
            <a:endParaRPr lang="fr-FR" b="0"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15</a:t>
            </a:fld>
            <a:endParaRPr lang="fr-FR"/>
          </a:p>
        </p:txBody>
      </p:sp>
    </p:spTree>
    <p:extLst>
      <p:ext uri="{BB962C8B-B14F-4D97-AF65-F5344CB8AC3E}">
        <p14:creationId xmlns:p14="http://schemas.microsoft.com/office/powerpoint/2010/main" val="2011414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Extrait du programme « Pour développer ses compétences, l’élève s’engage dans des activités physiques sportives, artistiques diversifiées, organisées en cinq champs d’apprentissage complémentaires. Ces cinq champs d’apprentissage constituent le parcours de formation du lycéen. Ils lui permettent de vivre des expériences corporelles, d’accéder aux savoirs scolaires et aux éléments d’une culture contemporaine. »</a:t>
            </a: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16</a:t>
            </a:fld>
            <a:endParaRPr lang="fr-FR" dirty="0"/>
          </a:p>
        </p:txBody>
      </p:sp>
    </p:spTree>
    <p:extLst>
      <p:ext uri="{BB962C8B-B14F-4D97-AF65-F5344CB8AC3E}">
        <p14:creationId xmlns:p14="http://schemas.microsoft.com/office/powerpoint/2010/main" val="1244412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Idée de continuité / aux CP</a:t>
            </a:r>
          </a:p>
          <a:p>
            <a:r>
              <a:rPr lang="fr-FR" dirty="0" smtClean="0"/>
              <a:t>Idée d’évolution / AFL qui sont à l’échelle du CA</a:t>
            </a:r>
          </a:p>
          <a:p>
            <a:r>
              <a:rPr lang="fr-FR" dirty="0" smtClean="0"/>
              <a:t>S’appuyer sur le</a:t>
            </a:r>
            <a:r>
              <a:rPr lang="fr-FR" baseline="0" dirty="0" smtClean="0"/>
              <a:t> travail de construction précédent (fiches ressources lycée)</a:t>
            </a:r>
          </a:p>
          <a:p>
            <a:r>
              <a:rPr lang="fr-FR" sz="1200" kern="1200" dirty="0" smtClean="0">
                <a:solidFill>
                  <a:schemeClr val="tx1"/>
                </a:solidFill>
                <a:effectLst/>
                <a:latin typeface="+mn-lt"/>
                <a:ea typeface="+mn-ea"/>
                <a:cs typeface="+mn-cs"/>
              </a:rPr>
              <a:t>Chaque académie peut proposer une offre supplémentaire de cinq APSA maximum qu’elle réfère aux différents champs d’apprentissage.</a:t>
            </a:r>
          </a:p>
          <a:p>
            <a:r>
              <a:rPr lang="fr-FR" sz="1200" kern="1200" dirty="0" smtClean="0">
                <a:solidFill>
                  <a:schemeClr val="tx1"/>
                </a:solidFill>
                <a:effectLst/>
                <a:latin typeface="+mn-lt"/>
                <a:ea typeface="+mn-ea"/>
                <a:cs typeface="+mn-cs"/>
              </a:rPr>
              <a:t>En vue d’enrichir les offres nationale et académique, et pour répondre à des besoins et à des ressources culturelles, humaines et matérielles locales, le projet pédagogique d’EPS peut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retenir une pratique spécifique appelée « APSA d’établissement », référée à l’un des champs d’apprentissage.</a:t>
            </a:r>
          </a:p>
          <a:p>
            <a:r>
              <a:rPr lang="fr-FR" sz="1200" kern="1200" dirty="0" smtClean="0">
                <a:solidFill>
                  <a:schemeClr val="tx1"/>
                </a:solidFill>
                <a:effectLst/>
                <a:latin typeface="+mn-lt"/>
                <a:ea typeface="+mn-ea"/>
                <a:cs typeface="+mn-cs"/>
              </a:rPr>
              <a:t>Le recteur arrête la liste académique et valide l’offre de l’établissement après avis et sur proposition des corps d’inspection.</a:t>
            </a:r>
          </a:p>
          <a:p>
            <a:r>
              <a:rPr lang="fr-FR" sz="1200" kern="1200" dirty="0" smtClean="0">
                <a:solidFill>
                  <a:schemeClr val="tx1"/>
                </a:solidFill>
                <a:effectLst/>
                <a:latin typeface="+mn-lt"/>
                <a:ea typeface="+mn-ea"/>
                <a:cs typeface="+mn-cs"/>
              </a:rPr>
              <a:t>Académie actuellement</a:t>
            </a:r>
            <a:r>
              <a:rPr lang="fr-FR" sz="1200" kern="1200" baseline="0" dirty="0" smtClean="0">
                <a:solidFill>
                  <a:schemeClr val="tx1"/>
                </a:solidFill>
                <a:effectLst/>
                <a:latin typeface="+mn-lt"/>
                <a:ea typeface="+mn-ea"/>
                <a:cs typeface="+mn-cs"/>
              </a:rPr>
              <a:t> : Kayak, base-ball, patinage, tir à l’arc</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17</a:t>
            </a:fld>
            <a:endParaRPr lang="fr-FR" dirty="0"/>
          </a:p>
        </p:txBody>
      </p:sp>
    </p:spTree>
    <p:extLst>
      <p:ext uri="{BB962C8B-B14F-4D97-AF65-F5344CB8AC3E}">
        <p14:creationId xmlns:p14="http://schemas.microsoft.com/office/powerpoint/2010/main" val="381926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Tous les AFL dans les 5 champs d’apprentissages : </a:t>
            </a:r>
            <a:r>
              <a:rPr lang="fr-FR" sz="1200" b="1" kern="1200" dirty="0" smtClean="0">
                <a:solidFill>
                  <a:schemeClr val="tx1"/>
                </a:solidFill>
                <a:effectLst/>
                <a:latin typeface="+mn-lt"/>
                <a:ea typeface="+mn-ea"/>
                <a:cs typeface="+mn-cs"/>
              </a:rPr>
              <a:t>Les cinq champs d’apprentissage </a:t>
            </a:r>
            <a:r>
              <a:rPr lang="fr-FR" sz="1200" kern="1200" dirty="0" smtClean="0">
                <a:solidFill>
                  <a:schemeClr val="tx1"/>
                </a:solidFill>
                <a:effectLst/>
                <a:latin typeface="+mn-lt"/>
                <a:ea typeface="+mn-ea"/>
                <a:cs typeface="+mn-cs"/>
              </a:rPr>
              <a:t>constituent un passage obligé, de manière à contribuer à la formation et </a:t>
            </a:r>
            <a:r>
              <a:rPr lang="fr-FR" sz="1200" b="1" kern="1200" dirty="0" smtClean="0">
                <a:solidFill>
                  <a:schemeClr val="tx1"/>
                </a:solidFill>
                <a:effectLst/>
                <a:latin typeface="+mn-lt"/>
                <a:ea typeface="+mn-ea"/>
                <a:cs typeface="+mn-cs"/>
              </a:rPr>
              <a:t>la culture commune </a:t>
            </a:r>
            <a:r>
              <a:rPr lang="fr-FR" sz="1200" kern="1200" dirty="0" smtClean="0">
                <a:solidFill>
                  <a:schemeClr val="tx1"/>
                </a:solidFill>
                <a:effectLst/>
                <a:latin typeface="+mn-lt"/>
                <a:ea typeface="+mn-ea"/>
                <a:cs typeface="+mn-cs"/>
              </a:rPr>
              <a:t>des lycéens.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Au cours de l’année de seconde, compte tenu de la diversité des parcours de formation au collège et de l’</a:t>
            </a:r>
            <a:r>
              <a:rPr lang="fr-FR" sz="1200" dirty="0" err="1" smtClean="0"/>
              <a:t>hétérogéné́ite</a:t>
            </a:r>
            <a:r>
              <a:rPr lang="fr-FR" sz="1200" dirty="0" smtClean="0"/>
              <a:t> des publics scolaires, les élèves doivent être engagés </a:t>
            </a:r>
            <a:r>
              <a:rPr lang="fr-FR" sz="1200" b="1" dirty="0" smtClean="0"/>
              <a:t>dans un processus de création artistique = un propos qui met en œuvre des procédés de compositions, qui</a:t>
            </a:r>
            <a:r>
              <a:rPr lang="fr-FR" sz="1200" b="1" baseline="0" dirty="0" smtClean="0"/>
              <a:t> communique une émotion qui porte sur toute la dimension sensible et expressive du corps ; </a:t>
            </a:r>
            <a:r>
              <a:rPr lang="fr-FR" sz="1200" b="1"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Idée de contexte d’établissement pour le processus de création artistique. Les</a:t>
            </a:r>
            <a:r>
              <a:rPr lang="fr-FR" sz="1200" kern="1200" baseline="0" dirty="0" smtClean="0">
                <a:solidFill>
                  <a:schemeClr val="tx1"/>
                </a:solidFill>
                <a:effectLst/>
                <a:latin typeface="+mn-lt"/>
                <a:ea typeface="+mn-ea"/>
                <a:cs typeface="+mn-cs"/>
              </a:rPr>
              <a:t> arts ne sont plus dans le tronc commun du lycée : d’où le rôle de l’EPS en la matière</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Compétence se construit sur un temps long </a:t>
            </a:r>
            <a:r>
              <a:rPr lang="fr-FR" sz="1200" kern="1200" dirty="0" smtClean="0">
                <a:solidFill>
                  <a:schemeClr val="tx1"/>
                </a:solidFill>
                <a:effectLst/>
                <a:latin typeface="+mn-lt"/>
                <a:ea typeface="+mn-ea"/>
                <a:cs typeface="+mn-cs"/>
              </a:rPr>
              <a:t>dans des contextes différents pour révéler les compétences. </a:t>
            </a:r>
            <a:r>
              <a:rPr lang="fr-FR" dirty="0" smtClean="0"/>
              <a:t>L’EPS s’attache à différencier les conditions d’enseignement pour que chaque élève puisse progresser et réaliser des projets individuels et collectifs. </a:t>
            </a: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Trois séquences d’enseignement annuelles </a:t>
            </a:r>
            <a:r>
              <a:rPr lang="fr-FR" sz="1200" kern="1200" dirty="0" smtClean="0">
                <a:solidFill>
                  <a:schemeClr val="tx1"/>
                </a:solidFill>
                <a:effectLst/>
                <a:latin typeface="+mn-lt"/>
                <a:ea typeface="+mn-ea"/>
                <a:cs typeface="+mn-cs"/>
              </a:rPr>
              <a:t>constituent un repère qui garantit à chaque élève un temps d’apprentissage suffisamment long pour pouvoir accéder aux attendus de fin de lycée.</a:t>
            </a:r>
            <a:r>
              <a:rPr lang="fr-FR" sz="1200" kern="1200" baseline="0" dirty="0" smtClean="0">
                <a:solidFill>
                  <a:schemeClr val="tx1"/>
                </a:solidFill>
                <a:effectLst/>
                <a:latin typeface="+mn-lt"/>
                <a:ea typeface="+mn-ea"/>
                <a:cs typeface="+mn-cs"/>
              </a:rPr>
              <a:t> </a:t>
            </a:r>
            <a:r>
              <a:rPr lang="fr-FR" dirty="0" smtClean="0"/>
              <a:t>L’accès progressif à l’autonomie conduit les élèves à opérer des choix dans des contextes de pratique différents.</a:t>
            </a:r>
          </a:p>
          <a:p>
            <a:pPr marL="0" marR="0" indent="0" algn="l" defTabSz="914400" rtl="0" eaLnBrk="1" fontAlgn="auto" latinLnBrk="0" hangingPunct="1">
              <a:lnSpc>
                <a:spcPct val="100000"/>
              </a:lnSpc>
              <a:spcBef>
                <a:spcPts val="0"/>
              </a:spcBef>
              <a:spcAft>
                <a:spcPts val="0"/>
              </a:spcAft>
              <a:buClrTx/>
              <a:buSzTx/>
              <a:buFontTx/>
              <a:buNone/>
              <a:tabLst/>
              <a:defRPr/>
            </a:pPr>
            <a:r>
              <a:rPr lang="fr-FR" b="1" dirty="0" smtClean="0">
                <a:solidFill>
                  <a:srgbClr val="0070C0"/>
                </a:solidFill>
              </a:rPr>
              <a:t>Une attention particulière sera portée au champ d’apprentissage n°5 </a:t>
            </a:r>
            <a:r>
              <a:rPr lang="fr-FR" dirty="0" smtClean="0">
                <a:solidFill>
                  <a:srgbClr val="0070C0"/>
                </a:solidFill>
              </a:rPr>
              <a:t>qui n’est pas proposé au collège et qui nécessitera un </a:t>
            </a:r>
            <a:r>
              <a:rPr lang="fr-FR" b="1" dirty="0" smtClean="0">
                <a:solidFill>
                  <a:srgbClr val="0070C0"/>
                </a:solidFill>
              </a:rPr>
              <a:t>temps long d’apprentissage </a:t>
            </a:r>
            <a:r>
              <a:rPr lang="fr-FR" dirty="0" smtClean="0">
                <a:solidFill>
                  <a:srgbClr val="0070C0"/>
                </a:solidFill>
              </a:rPr>
              <a:t>pour atteindre les attendus de fin de lycée.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Un parcours de formation organisé qui repose sur </a:t>
            </a:r>
            <a:r>
              <a:rPr lang="fr-FR" sz="1200" kern="1200" dirty="0" err="1" smtClean="0">
                <a:solidFill>
                  <a:schemeClr val="tx1"/>
                </a:solidFill>
                <a:effectLst/>
                <a:latin typeface="+mn-lt"/>
                <a:ea typeface="+mn-ea"/>
                <a:cs typeface="+mn-cs"/>
              </a:rPr>
              <a:t>qq</a:t>
            </a:r>
            <a:r>
              <a:rPr lang="fr-FR" sz="1200" kern="1200" dirty="0" smtClean="0">
                <a:solidFill>
                  <a:schemeClr val="tx1"/>
                </a:solidFill>
                <a:effectLst/>
                <a:latin typeface="+mn-lt"/>
                <a:ea typeface="+mn-ea"/>
                <a:cs typeface="+mn-cs"/>
              </a:rPr>
              <a:t> principes pour une </a:t>
            </a:r>
            <a:r>
              <a:rPr lang="fr-FR" sz="1200" b="1" kern="1200" dirty="0" smtClean="0">
                <a:solidFill>
                  <a:schemeClr val="tx1"/>
                </a:solidFill>
                <a:effectLst/>
                <a:latin typeface="+mn-lt"/>
                <a:ea typeface="+mn-ea"/>
                <a:cs typeface="+mn-cs"/>
              </a:rPr>
              <a:t>école inclusive</a:t>
            </a:r>
            <a:r>
              <a:rPr lang="fr-FR" sz="1200" kern="1200" dirty="0" smtClean="0">
                <a:solidFill>
                  <a:schemeClr val="tx1"/>
                </a:solidFill>
                <a:effectLst/>
                <a:latin typeface="+mn-lt"/>
                <a:ea typeface="+mn-ea"/>
                <a:cs typeface="+mn-cs"/>
              </a:rPr>
              <a:t>, pour tous</a:t>
            </a:r>
            <a:r>
              <a:rPr lang="fr-FR" sz="1200" kern="1200" baseline="0" dirty="0" smtClean="0">
                <a:solidFill>
                  <a:schemeClr val="tx1"/>
                </a:solidFill>
                <a:effectLst/>
                <a:latin typeface="+mn-lt"/>
                <a:ea typeface="+mn-ea"/>
                <a:cs typeface="+mn-cs"/>
              </a:rPr>
              <a:t> avec une expertise professionnelle de plus en plus tournée vers l’attention portée à chacun au regard du contexte d’établissement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L’acquisition de nouvelles capacités, connaissances, attitudes suppose des temps d'apprentissage longs pour que chaque élève puisse réussir à la fois à court terme et faire le choix d’un engagement dans l’activité physique de manière durable. </a:t>
            </a:r>
            <a:r>
              <a:rPr lang="fr-FR" sz="1200" dirty="0" smtClean="0">
                <a:solidFill>
                  <a:schemeClr val="bg1"/>
                </a:solidFill>
              </a:rPr>
              <a:t>Selon le principe fondamental d’une </a:t>
            </a:r>
            <a:r>
              <a:rPr lang="fr-FR" sz="1200" b="1" dirty="0" smtClean="0">
                <a:solidFill>
                  <a:schemeClr val="bg1"/>
                </a:solidFill>
              </a:rPr>
              <a:t>école inclusive, </a:t>
            </a:r>
            <a:r>
              <a:rPr lang="fr-FR" sz="1200" dirty="0" smtClean="0">
                <a:solidFill>
                  <a:schemeClr val="bg1"/>
                </a:solidFill>
              </a:rPr>
              <a:t>le lycée doit accueillir tous les élèves quel que soit leur degré d’aptitude partielle ou de handicap. Il est de la responsabilité et de la compétence des enseignants de concevoir et de mettre en œuvre des traitements didactiques spécifiques, adaptés aux </a:t>
            </a:r>
            <a:r>
              <a:rPr lang="fr-FR" sz="1200" b="1" dirty="0" smtClean="0">
                <a:solidFill>
                  <a:schemeClr val="bg1"/>
                </a:solidFill>
              </a:rPr>
              <a:t>enjeux de formation retenus </a:t>
            </a:r>
            <a:r>
              <a:rPr lang="fr-FR" sz="1200" dirty="0" smtClean="0">
                <a:solidFill>
                  <a:schemeClr val="bg1"/>
                </a:solidFill>
              </a:rPr>
              <a:t>pour les différents élèves de l’établissement.</a:t>
            </a:r>
          </a:p>
          <a:p>
            <a:r>
              <a:rPr lang="fr-FR" sz="1200" kern="1200" dirty="0" smtClean="0">
                <a:solidFill>
                  <a:schemeClr val="tx1"/>
                </a:solidFill>
                <a:effectLst/>
                <a:latin typeface="+mn-lt"/>
                <a:ea typeface="+mn-ea"/>
                <a:cs typeface="+mn-cs"/>
              </a:rPr>
              <a:t>Une attention particulière doit être portée </a:t>
            </a:r>
            <a:r>
              <a:rPr lang="fr-FR" sz="1200" b="1" kern="1200" dirty="0" smtClean="0">
                <a:solidFill>
                  <a:schemeClr val="tx1"/>
                </a:solidFill>
                <a:effectLst/>
                <a:latin typeface="+mn-lt"/>
                <a:ea typeface="+mn-ea"/>
                <a:cs typeface="+mn-cs"/>
              </a:rPr>
              <a:t>aux élèves en situation de handicap</a:t>
            </a:r>
            <a:r>
              <a:rPr lang="fr-FR" sz="1200" kern="1200" dirty="0" smtClean="0">
                <a:solidFill>
                  <a:schemeClr val="tx1"/>
                </a:solidFill>
                <a:effectLst/>
                <a:latin typeface="+mn-lt"/>
                <a:ea typeface="+mn-ea"/>
                <a:cs typeface="+mn-cs"/>
              </a:rPr>
              <a:t>, atteints de maladies ou à besoins éducatifs particuliers. Si la solution prioritairement recherchée est un aménagement dans la classe de l’élève, une modification de l’offre de formation ou l’intégration dans une autre classe peut être néanmoins envisagée.</a:t>
            </a:r>
          </a:p>
          <a:p>
            <a:r>
              <a:rPr lang="fr-FR" sz="1200" kern="1200" dirty="0" smtClean="0">
                <a:solidFill>
                  <a:schemeClr val="tx1"/>
                </a:solidFill>
                <a:effectLst/>
                <a:latin typeface="+mn-lt"/>
                <a:ea typeface="+mn-ea"/>
                <a:cs typeface="+mn-cs"/>
              </a:rPr>
              <a:t>Il revient à l’enseignant de la classe, en lien avec le professeur principal de la classe, les personnels de santé scolaire et l’équipe de direction d’informer les élèves et leur famille sur les conditions d’adaptation possibles de l’enseignement aux ressources de l’adolescent.</a:t>
            </a:r>
            <a:endParaRPr lang="fr-FR" sz="120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parcours de formation proposé à l’élève se traduit par le choix d’activités physiques sportives et artistiques. Il tient compte des aspirations et des  besoins du public  scolaire local ; celles des </a:t>
            </a:r>
            <a:r>
              <a:rPr lang="fr-FR" sz="1200" b="1" kern="1200" dirty="0" smtClean="0">
                <a:solidFill>
                  <a:schemeClr val="tx1"/>
                </a:solidFill>
                <a:effectLst/>
                <a:latin typeface="+mn-lt"/>
                <a:ea typeface="+mn-ea"/>
                <a:cs typeface="+mn-cs"/>
              </a:rPr>
              <a:t>élèves filles doivent faire l’objet d’une attention particulière</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Il y a un enjeu social.</a:t>
            </a:r>
          </a:p>
          <a:p>
            <a:r>
              <a:rPr lang="fr-FR" dirty="0" smtClean="0"/>
              <a:t>Parcours de formation à construire </a:t>
            </a:r>
            <a:r>
              <a:rPr lang="fr-FR" b="1" dirty="0" smtClean="0"/>
              <a:t>au regard</a:t>
            </a:r>
            <a:r>
              <a:rPr lang="fr-FR" b="1" baseline="0" dirty="0" smtClean="0"/>
              <a:t> du contexte de l’établissement</a:t>
            </a:r>
            <a:endParaRPr lang="fr-FR" b="1"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18</a:t>
            </a:fld>
            <a:endParaRPr lang="fr-FR"/>
          </a:p>
        </p:txBody>
      </p:sp>
    </p:spTree>
    <p:extLst>
      <p:ext uri="{BB962C8B-B14F-4D97-AF65-F5344CB8AC3E}">
        <p14:creationId xmlns:p14="http://schemas.microsoft.com/office/powerpoint/2010/main" val="3618448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l’établissement, l’équipe pédagogique d’EPS a la responsabilité de concevoir, partager et mettre en œuvre le projet pédagogique disciplinaire. Elle est responsable de la définition du projet de formation des élèves et propose un parcours équilibré et diversifié, tenant compte des moyens et des contraintes du contexte local. La plus grande adéquation de l’offre de formation sera recherchée au regard de la spécificité du public scolaire de l’établissement, des compétences développées par les élèves en amont du lycée, à l’école primaire et au collège, et des axes du projet d’établissement et de son contrat d’objectifs.</a:t>
            </a:r>
          </a:p>
          <a:p>
            <a:r>
              <a:rPr lang="fr-FR" dirty="0" smtClean="0"/>
              <a:t>L’enseignant(e) est renforcé(e)</a:t>
            </a:r>
            <a:r>
              <a:rPr lang="fr-FR" baseline="0" dirty="0" smtClean="0"/>
              <a:t> dans son rôle de concepteur, cadre A de la fonction publique, </a:t>
            </a:r>
            <a:r>
              <a:rPr lang="fr-FR" sz="1200" kern="1200" dirty="0" smtClean="0">
                <a:solidFill>
                  <a:schemeClr val="tx1"/>
                </a:solidFill>
                <a:effectLst/>
                <a:latin typeface="+mn-lt"/>
                <a:ea typeface="+mn-ea"/>
                <a:cs typeface="+mn-cs"/>
              </a:rPr>
              <a:t>afin de définir les contextes d’apprentissage spécifiques dans lesquels ses élèves pourront s’engager et, ainsi, s’enrichir, se cultiver, se développer et réussir leur projet personnel de formation. </a:t>
            </a:r>
          </a:p>
          <a:p>
            <a:r>
              <a:rPr lang="fr-FR" sz="1200" kern="1200" dirty="0" smtClean="0">
                <a:solidFill>
                  <a:schemeClr val="tx1"/>
                </a:solidFill>
                <a:effectLst/>
                <a:latin typeface="+mn-lt"/>
                <a:ea typeface="+mn-ea"/>
                <a:cs typeface="+mn-cs"/>
              </a:rPr>
              <a:t>L’enseignant dispose de toute latitude pour concevoir et adapter son enseignement, les situations d’apprentissage, les rôles distribués, les outils utilisés, les évaluations réalisées en cours de formation aux possibilités et ressources réelles des  jeunes.</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19</a:t>
            </a:fld>
            <a:endParaRPr lang="fr-FR"/>
          </a:p>
        </p:txBody>
      </p:sp>
    </p:spTree>
    <p:extLst>
      <p:ext uri="{BB962C8B-B14F-4D97-AF65-F5344CB8AC3E}">
        <p14:creationId xmlns:p14="http://schemas.microsoft.com/office/powerpoint/2010/main" val="1909145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L’association sportive </a:t>
            </a:r>
            <a:r>
              <a:rPr lang="fr-FR" sz="1200" kern="1200" dirty="0" smtClean="0">
                <a:solidFill>
                  <a:schemeClr val="tx1"/>
                </a:solidFill>
                <a:effectLst/>
                <a:latin typeface="+mn-lt"/>
                <a:ea typeface="+mn-ea"/>
                <a:cs typeface="+mn-cs"/>
              </a:rPr>
              <a:t>au lycée doit s’adresser au plus grand nombre d’élèves, aux aspirations et compétences variées. Diverses modalités de pratique doivent être proposées avec des organisations souples afin de donner envie à tous les publics, notamment les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jeunes filles, de venir pratiquer au-delà de l’EPS obligatoire.</a:t>
            </a:r>
          </a:p>
          <a:p>
            <a:r>
              <a:rPr lang="fr-FR" sz="1200" kern="1200" dirty="0" smtClean="0">
                <a:solidFill>
                  <a:schemeClr val="tx1"/>
                </a:solidFill>
                <a:effectLst/>
                <a:latin typeface="+mn-lt"/>
                <a:ea typeface="+mn-ea"/>
                <a:cs typeface="+mn-cs"/>
              </a:rPr>
              <a:t>Garantir un enseignement de l’éducation physique et sportive à la hauteur des ambitions que fixe le programme nécessite de disposer, dans l’établissement ou à proximité immédiate, d’une offre variée </a:t>
            </a:r>
            <a:r>
              <a:rPr lang="fr-FR" sz="1200" b="1" kern="1200" dirty="0" smtClean="0">
                <a:solidFill>
                  <a:schemeClr val="tx1"/>
                </a:solidFill>
                <a:effectLst/>
                <a:latin typeface="+mn-lt"/>
                <a:ea typeface="+mn-ea"/>
                <a:cs typeface="+mn-cs"/>
              </a:rPr>
              <a:t>d’équipements sportifs</a:t>
            </a:r>
            <a:r>
              <a:rPr lang="fr-FR" sz="1200" kern="1200" dirty="0" smtClean="0">
                <a:solidFill>
                  <a:schemeClr val="tx1"/>
                </a:solidFill>
                <a:effectLst/>
                <a:latin typeface="+mn-lt"/>
                <a:ea typeface="+mn-ea"/>
                <a:cs typeface="+mn-cs"/>
              </a:rPr>
              <a:t> couverts et de plein air. Nous savons les difficultés de certains établissement : les textes peuvent les aider à argumenter leur revendication légitime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L’exigence de </a:t>
            </a:r>
            <a:r>
              <a:rPr lang="fr-FR" b="1" dirty="0" smtClean="0"/>
              <a:t>sécurité</a:t>
            </a:r>
            <a:r>
              <a:rPr lang="fr-FR" dirty="0" smtClean="0"/>
              <a:t> : cela s’inscrit dans un contexte individuel </a:t>
            </a:r>
            <a:r>
              <a:rPr lang="fr-FR" b="1" dirty="0" smtClean="0"/>
              <a:t>et collectif de la pratique professionnelle</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t>
            </a:r>
            <a:r>
              <a:rPr lang="fr-FR" sz="1200" b="1" kern="1200" dirty="0" smtClean="0">
                <a:solidFill>
                  <a:schemeClr val="tx1"/>
                </a:solidFill>
                <a:effectLst/>
                <a:latin typeface="+mn-lt"/>
                <a:ea typeface="+mn-ea"/>
                <a:cs typeface="+mn-cs"/>
              </a:rPr>
              <a:t>outils numériques </a:t>
            </a:r>
            <a:r>
              <a:rPr lang="fr-FR" sz="1200" kern="1200" dirty="0" smtClean="0">
                <a:solidFill>
                  <a:schemeClr val="tx1"/>
                </a:solidFill>
                <a:effectLst/>
                <a:latin typeface="+mn-lt"/>
                <a:ea typeface="+mn-ea"/>
                <a:cs typeface="+mn-cs"/>
              </a:rPr>
              <a:t>permettent le recueil d’indices et d’informations dont l’analyse et l’exploitation favorisent les apprentissages. L’utilisation de la vidéo offre notamment la possibilité de visualiser des prestations individuelles et collectives permettant d’identifier des éléments de la réussite, les écarts entre les projets et les réalisations. L’usage de la vidéo doit être l’occasion d’une information des jeunes sur les usages responsables du numérique et du droit à l’image.</a:t>
            </a:r>
          </a:p>
          <a:p>
            <a:r>
              <a:rPr lang="fr-FR" sz="1200" kern="1200" dirty="0" smtClean="0">
                <a:solidFill>
                  <a:schemeClr val="tx1"/>
                </a:solidFill>
                <a:effectLst/>
                <a:latin typeface="+mn-lt"/>
                <a:ea typeface="+mn-ea"/>
                <a:cs typeface="+mn-cs"/>
              </a:rPr>
              <a:t>Les appareils connectés (cardio-fréquence-mètre, montres connectées, GPS…) peuvent être des instruments au service des apprentissages, permettant par exemple de définir son propre projet de performance et facilitant la gestion, par l’élève, de ses ressources personnelles. Les professeurs qui utilisent ces appareils dans leur enseignement doivent connaître la réglementation en vigueur en matière de protection des données personnelles des élèves et doivent s’assurer de la confidentialité des conditions de stockage de ces données.</a:t>
            </a:r>
          </a:p>
          <a:p>
            <a:r>
              <a:rPr lang="fr-FR" b="1" dirty="0" smtClean="0"/>
              <a:t>Voir travaux en cours du</a:t>
            </a:r>
            <a:r>
              <a:rPr lang="fr-FR" b="1" baseline="0" dirty="0" smtClean="0"/>
              <a:t> groupe </a:t>
            </a:r>
            <a:r>
              <a:rPr lang="fr-FR" b="1" baseline="0" dirty="0" err="1" smtClean="0"/>
              <a:t>TraAM</a:t>
            </a:r>
            <a:endParaRPr lang="fr-FR" b="1"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20</a:t>
            </a:fld>
            <a:endParaRPr lang="fr-FR"/>
          </a:p>
        </p:txBody>
      </p:sp>
    </p:spTree>
    <p:extLst>
      <p:ext uri="{BB962C8B-B14F-4D97-AF65-F5344CB8AC3E}">
        <p14:creationId xmlns:p14="http://schemas.microsoft.com/office/powerpoint/2010/main" val="2531786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chemeClr val="bg1"/>
                </a:solidFill>
              </a:rPr>
              <a:t>Dans un champ d’apprentissage, proposer des éléments permettant d’atteindre les AFL à partir de la phrase : l’élève doit apprendre à …. (sans se limiter à un seul verbe)</a:t>
            </a:r>
            <a:endParaRPr lang="fr-FR" dirty="0" smtClean="0"/>
          </a:p>
          <a:p>
            <a:r>
              <a:rPr lang="fr-FR" dirty="0" smtClean="0"/>
              <a:t>Remplir dans</a:t>
            </a:r>
            <a:r>
              <a:rPr lang="fr-FR" baseline="0" dirty="0" smtClean="0"/>
              <a:t> le CA prévu et l’AFL concerné =</a:t>
            </a:r>
            <a:r>
              <a:rPr lang="fr-FR" baseline="0" dirty="0" err="1" smtClean="0"/>
              <a:t>qq</a:t>
            </a:r>
            <a:r>
              <a:rPr lang="fr-FR" baseline="0" dirty="0" smtClean="0"/>
              <a:t> éléments par AFL</a:t>
            </a:r>
          </a:p>
          <a:p>
            <a:r>
              <a:rPr lang="fr-FR" baseline="0" dirty="0" smtClean="0"/>
              <a:t>Ne rien effacer du texte existant souligné</a:t>
            </a: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21</a:t>
            </a:fld>
            <a:endParaRPr lang="fr-FR"/>
          </a:p>
        </p:txBody>
      </p:sp>
    </p:spTree>
    <p:extLst>
      <p:ext uri="{BB962C8B-B14F-4D97-AF65-F5344CB8AC3E}">
        <p14:creationId xmlns:p14="http://schemas.microsoft.com/office/powerpoint/2010/main" val="213181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Ingénierie de la formation</a:t>
            </a:r>
          </a:p>
          <a:p>
            <a:r>
              <a:rPr lang="fr-FR" dirty="0" smtClean="0"/>
              <a:t>Parcours et suivi de la formation, le travail des équipes se poursuivra au-delà de cette journée dans</a:t>
            </a:r>
            <a:r>
              <a:rPr lang="fr-FR" baseline="0" dirty="0" smtClean="0"/>
              <a:t> les établissements à l’horizon du BAC 2021</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a:t>
            </a:fld>
            <a:endParaRPr lang="fr-FR" dirty="0"/>
          </a:p>
        </p:txBody>
      </p:sp>
    </p:spTree>
    <p:extLst>
      <p:ext uri="{BB962C8B-B14F-4D97-AF65-F5344CB8AC3E}">
        <p14:creationId xmlns:p14="http://schemas.microsoft.com/office/powerpoint/2010/main" val="34520162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fr-FR" sz="2400" dirty="0" smtClean="0">
                <a:solidFill>
                  <a:schemeClr val="bg1"/>
                </a:solidFill>
              </a:rPr>
              <a:t>Dans un champ d’apprentissage, proposer des éléments permettant d’atteindre les AFL à partir de la phrase : l’élève doit apprendre à …. (sans se limiter à un seul verbe)</a:t>
            </a:r>
            <a:endParaRPr lang="fr-FR" dirty="0" smtClean="0"/>
          </a:p>
          <a:p>
            <a:r>
              <a:rPr lang="fr-FR" dirty="0" smtClean="0"/>
              <a:t>Remplir dans</a:t>
            </a:r>
            <a:r>
              <a:rPr lang="fr-FR" baseline="0" dirty="0" smtClean="0"/>
              <a:t> le CA prévu et l’AFL concerné =</a:t>
            </a:r>
            <a:r>
              <a:rPr lang="fr-FR" baseline="0" dirty="0" err="1" smtClean="0"/>
              <a:t>qq</a:t>
            </a:r>
            <a:r>
              <a:rPr lang="fr-FR" baseline="0" dirty="0" smtClean="0"/>
              <a:t> éléments par AFL</a:t>
            </a:r>
          </a:p>
          <a:p>
            <a:r>
              <a:rPr lang="fr-FR" baseline="0" dirty="0" smtClean="0"/>
              <a:t>Ne rien effacer du texte existant souligné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Exemple CA4 AFL 1 : identifier les forces et faiblesses de son adversaire pour définir, mettre en œuvre et réguler un projet tactique ;</a:t>
            </a: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22</a:t>
            </a:fld>
            <a:endParaRPr lang="fr-FR"/>
          </a:p>
        </p:txBody>
      </p:sp>
    </p:spTree>
    <p:extLst>
      <p:ext uri="{BB962C8B-B14F-4D97-AF65-F5344CB8AC3E}">
        <p14:creationId xmlns:p14="http://schemas.microsoft.com/office/powerpoint/2010/main" val="3883075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Caractéristiques des élèves à l’arrivée</a:t>
            </a:r>
            <a:r>
              <a:rPr lang="fr-FR" baseline="0" dirty="0" smtClean="0"/>
              <a:t> dans le cursus : </a:t>
            </a:r>
          </a:p>
          <a:p>
            <a:pPr marL="171450" indent="-171450">
              <a:buFont typeface="Arial" panose="020B0604020202020204" pitchFamily="34" charset="0"/>
              <a:buChar char="•"/>
            </a:pPr>
            <a:r>
              <a:rPr lang="fr-FR" baseline="0" dirty="0" smtClean="0"/>
              <a:t>comment sont-ils quand ils arrivent ?</a:t>
            </a:r>
          </a:p>
          <a:p>
            <a:pPr marL="171450" indent="-171450">
              <a:buFont typeface="Arial" panose="020B0604020202020204" pitchFamily="34" charset="0"/>
              <a:buChar char="•"/>
            </a:pPr>
            <a:r>
              <a:rPr lang="fr-FR" baseline="0" dirty="0" smtClean="0"/>
              <a:t>Où l’on pense pouvoir les emmener pouvoir arriver au bout du cursus</a:t>
            </a:r>
          </a:p>
          <a:p>
            <a:pPr marL="171450" indent="-171450">
              <a:buFont typeface="Arial" panose="020B0604020202020204" pitchFamily="34" charset="0"/>
              <a:buChar char="•"/>
            </a:pPr>
            <a:r>
              <a:rPr lang="fr-FR" baseline="0" dirty="0" smtClean="0"/>
              <a:t>Et non pas comment fait-on pour arriver au référentiel ?</a:t>
            </a:r>
          </a:p>
          <a:p>
            <a:pPr marL="171450" indent="-171450">
              <a:buFont typeface="Arial" panose="020B0604020202020204" pitchFamily="34" charset="0"/>
              <a:buChar char="•"/>
            </a:pPr>
            <a:endParaRPr lang="fr-FR" baseline="0" dirty="0" smtClean="0"/>
          </a:p>
          <a:p>
            <a:pPr marL="0" indent="0">
              <a:buFont typeface="Arial" panose="020B0604020202020204" pitchFamily="34" charset="0"/>
              <a:buNone/>
            </a:pPr>
            <a:r>
              <a:rPr lang="fr-FR" baseline="0" dirty="0" smtClean="0"/>
              <a:t>Le filtre Filière n’a pas lieu d’être</a:t>
            </a:r>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25</a:t>
            </a:fld>
            <a:endParaRPr lang="fr-FR"/>
          </a:p>
        </p:txBody>
      </p:sp>
    </p:spTree>
    <p:extLst>
      <p:ext uri="{BB962C8B-B14F-4D97-AF65-F5344CB8AC3E}">
        <p14:creationId xmlns:p14="http://schemas.microsoft.com/office/powerpoint/2010/main" val="1734491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Définir</a:t>
            </a:r>
            <a:r>
              <a:rPr lang="fr-FR" baseline="0" dirty="0" smtClean="0"/>
              <a:t> ce qui s’apprend pour accéder aux AFL</a:t>
            </a:r>
          </a:p>
          <a:p>
            <a:r>
              <a:rPr lang="fr-FR" baseline="0" dirty="0" smtClean="0"/>
              <a:t>Si l’on devait construire un référentiel à l’échelle de l’APSA on s’appuiera sur ce travail</a:t>
            </a:r>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26</a:t>
            </a:fld>
            <a:endParaRPr lang="fr-FR"/>
          </a:p>
        </p:txBody>
      </p:sp>
    </p:spTree>
    <p:extLst>
      <p:ext uri="{BB962C8B-B14F-4D97-AF65-F5344CB8AC3E}">
        <p14:creationId xmlns:p14="http://schemas.microsoft.com/office/powerpoint/2010/main" val="22574466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Que faire des tableaux ? Du travail</a:t>
            </a:r>
            <a:r>
              <a:rPr lang="fr-FR" baseline="0" dirty="0" smtClean="0"/>
              <a:t> de conception que vous venez de faire ?</a:t>
            </a: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t>Cela vous permet de répondre à la demande : </a:t>
            </a:r>
            <a:r>
              <a:rPr lang="fr-FR" dirty="0" smtClean="0">
                <a:solidFill>
                  <a:schemeClr val="bg1"/>
                </a:solidFill>
              </a:rPr>
              <a:t>« Les activités physiques sportives et artistiques (APSA) font l’objet d’un traitement didactique et pédagogique afin de permettre de réels apprentissages pour chacun des élèves et s’adapter aux caractéristiques des contextes d’enseignement. Ces formes scolaires de pratique restent porteuses du fond culturel »</a:t>
            </a:r>
          </a:p>
          <a:p>
            <a:pPr marL="171450" indent="-171450">
              <a:buFont typeface="Arial" panose="020B0604020202020204" pitchFamily="34" charset="0"/>
              <a:buChar char="•"/>
            </a:pPr>
            <a:r>
              <a:rPr lang="fr-FR" baseline="0" dirty="0" smtClean="0"/>
              <a:t>Idée que dans le traitement didactique de chaque APSA tel ou tel </a:t>
            </a:r>
            <a:r>
              <a:rPr lang="fr-FR" b="1" baseline="0" dirty="0" smtClean="0"/>
              <a:t>AFL sera à prioriser</a:t>
            </a:r>
            <a:r>
              <a:rPr lang="fr-FR" baseline="0" dirty="0" smtClean="0"/>
              <a:t>. </a:t>
            </a:r>
          </a:p>
          <a:p>
            <a:r>
              <a:rPr lang="fr-FR" baseline="0" dirty="0" smtClean="0"/>
              <a:t>Il faut passer par les 5 champs d’apprentissage et viser l’ensemble des AFL, toutefois à l’échelle de l’APSA, l’exhaustivité ne constitue pas une injonction bien au contraire.</a:t>
            </a:r>
            <a:endParaRPr lang="fr-FR"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smtClean="0">
                <a:solidFill>
                  <a:schemeClr val="bg1"/>
                </a:solidFill>
              </a:rPr>
              <a:t>Le renversement de la logique : </a:t>
            </a:r>
            <a:r>
              <a:rPr lang="fr-FR" b="1" dirty="0" smtClean="0">
                <a:solidFill>
                  <a:schemeClr val="bg1"/>
                </a:solidFill>
              </a:rPr>
              <a:t>passer du référentiel au parcours de formation </a:t>
            </a:r>
            <a:r>
              <a:rPr lang="fr-FR" dirty="0" smtClean="0">
                <a:solidFill>
                  <a:schemeClr val="bg1"/>
                </a:solidFill>
              </a:rPr>
              <a:t>au sein des Champs</a:t>
            </a:r>
            <a:r>
              <a:rPr lang="fr-FR" baseline="0" dirty="0" smtClean="0">
                <a:solidFill>
                  <a:schemeClr val="bg1"/>
                </a:solidFill>
              </a:rPr>
              <a:t> d’apprentissage invitera à penser une offre de formation en évolution, certes en tenant compte des contraintes d’équipements que vous connaissez, mais également au regard de l’identification des besoins des élèves et des priorités retenues ; et du balisage processus de création artistique, 5 champ, temps long des apprentissages notamment en CA 5.</a:t>
            </a:r>
            <a:endParaRPr lang="fr-F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rPr>
              <a:t>Revenir sur</a:t>
            </a:r>
            <a:r>
              <a:rPr lang="fr-FR" baseline="0" dirty="0" smtClean="0">
                <a:solidFill>
                  <a:schemeClr val="bg1"/>
                </a:solidFill>
              </a:rPr>
              <a:t> la valeur relative de certains AFL : AFL 1 moteur sera valorisé par rapport aux deux autres ; ne pas laisser penser que les autres concernent aussi la motricité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baseline="0" dirty="0" smtClean="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baseline="0" dirty="0" smtClean="0">
                <a:solidFill>
                  <a:schemeClr val="bg1"/>
                </a:solidFill>
              </a:rPr>
              <a:t>L’équité c’est : offrir à chaque élève des opportunités de progresser à son niveau optimal</a:t>
            </a:r>
            <a:endParaRPr lang="fr-FR" dirty="0" smtClean="0">
              <a:solidFill>
                <a:schemeClr val="bg1"/>
              </a:solidFill>
            </a:endParaRP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28</a:t>
            </a:fld>
            <a:endParaRPr lang="fr-FR"/>
          </a:p>
        </p:txBody>
      </p:sp>
    </p:spTree>
    <p:extLst>
      <p:ext uri="{BB962C8B-B14F-4D97-AF65-F5344CB8AC3E}">
        <p14:creationId xmlns:p14="http://schemas.microsoft.com/office/powerpoint/2010/main" val="1738986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342900" lvl="0" indent="-342900" defTabSz="457200">
              <a:lnSpc>
                <a:spcPct val="100000"/>
              </a:lnSpc>
              <a:buClr>
                <a:srgbClr val="A53010"/>
              </a:buClr>
              <a:buSzTx/>
              <a:buFont typeface="Wingdings 3" charset="2"/>
              <a:buChar char=""/>
            </a:pPr>
            <a:r>
              <a:rPr lang="fr-FR" sz="1200" dirty="0" smtClean="0">
                <a:solidFill>
                  <a:prstClr val="black">
                    <a:lumMod val="75000"/>
                    <a:lumOff val="25000"/>
                  </a:prstClr>
                </a:solidFill>
                <a:latin typeface="Century Gothic" panose="020B0502020202020204"/>
              </a:rPr>
              <a:t>Le lycée et le sup sont liés par cette réforme</a:t>
            </a:r>
          </a:p>
          <a:p>
            <a:pPr marL="0" lvl="0" indent="0" defTabSz="457200">
              <a:lnSpc>
                <a:spcPct val="100000"/>
              </a:lnSpc>
              <a:buClr>
                <a:srgbClr val="A53010"/>
              </a:buClr>
              <a:buSzTx/>
              <a:buFont typeface="Wingdings 3" charset="2"/>
              <a:buNone/>
            </a:pPr>
            <a:r>
              <a:rPr lang="fr-FR" sz="1200" dirty="0" smtClean="0">
                <a:solidFill>
                  <a:prstClr val="black">
                    <a:lumMod val="75000"/>
                    <a:lumOff val="25000"/>
                  </a:prstClr>
                </a:solidFill>
                <a:latin typeface="Century Gothic" panose="020B0502020202020204"/>
              </a:rPr>
              <a:t>Les universités ont à gérer un choc culturel comparable à celui vécu dans les collèges et lycées dans les années 9O </a:t>
            </a:r>
            <a:endParaRPr lang="fr-FR" dirty="0" smtClean="0"/>
          </a:p>
          <a:p>
            <a:r>
              <a:rPr lang="fr-FR" dirty="0" smtClean="0"/>
              <a:t>La</a:t>
            </a:r>
            <a:r>
              <a:rPr lang="fr-FR" baseline="0" dirty="0" smtClean="0"/>
              <a:t> réforme au delà de l’EPS un enjeu de politique </a:t>
            </a:r>
            <a:r>
              <a:rPr lang="fr-FR" baseline="0" dirty="0" err="1" smtClean="0"/>
              <a:t>educ</a:t>
            </a:r>
            <a:r>
              <a:rPr lang="fr-FR" baseline="0" dirty="0" smtClean="0"/>
              <a:t> =on parle de formation pas d’objectif de BAC en % volonté dès le début de notre discours de déplacer le réflexion de l’examen vers la formation</a:t>
            </a:r>
          </a:p>
          <a:p>
            <a:r>
              <a:rPr lang="fr-FR" baseline="0" dirty="0" smtClean="0"/>
              <a:t>Pourquoi? = constat  </a:t>
            </a:r>
          </a:p>
          <a:p>
            <a:r>
              <a:rPr lang="fr-FR" baseline="0" dirty="0" smtClean="0"/>
              <a:t>La trilogie : ne </a:t>
            </a:r>
            <a:r>
              <a:rPr lang="fr-FR" baseline="0" dirty="0" err="1" smtClean="0"/>
              <a:t>reflechit</a:t>
            </a:r>
            <a:r>
              <a:rPr lang="fr-FR" baseline="0" dirty="0" smtClean="0"/>
              <a:t> on pas trop en terme de rupture =passer au parcours </a:t>
            </a:r>
          </a:p>
          <a:p>
            <a:r>
              <a:rPr lang="fr-FR" baseline="0" dirty="0" smtClean="0"/>
              <a:t>Ecole du socle = reforme du collège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lumMod val="75000"/>
                    <a:lumOff val="25000"/>
                  </a:prstClr>
                </a:solidFill>
                <a:latin typeface="Century Gothic" panose="020B0502020202020204"/>
              </a:rPr>
              <a:t>Le lycée et le sup sont liés par cette réforme = former </a:t>
            </a:r>
            <a:r>
              <a:rPr lang="fr-FR" sz="1200" dirty="0" err="1" smtClean="0">
                <a:solidFill>
                  <a:prstClr val="black">
                    <a:lumMod val="75000"/>
                    <a:lumOff val="25000"/>
                  </a:prstClr>
                </a:solidFill>
                <a:latin typeface="Century Gothic" panose="020B0502020202020204"/>
              </a:rPr>
              <a:t>diff</a:t>
            </a:r>
            <a:r>
              <a:rPr lang="fr-FR" sz="1200" dirty="0" smtClean="0">
                <a:solidFill>
                  <a:prstClr val="black">
                    <a:lumMod val="75000"/>
                    <a:lumOff val="25000"/>
                  </a:prstClr>
                </a:solidFill>
                <a:latin typeface="Century Gothic" panose="020B0502020202020204"/>
              </a:rPr>
              <a:t> au lycée accueillir différemment </a:t>
            </a:r>
            <a:r>
              <a:rPr lang="fr-FR" sz="1200" dirty="0" err="1" smtClean="0">
                <a:solidFill>
                  <a:prstClr val="black">
                    <a:lumMod val="75000"/>
                    <a:lumOff val="25000"/>
                  </a:prstClr>
                </a:solidFill>
                <a:latin typeface="Century Gothic" panose="020B0502020202020204"/>
              </a:rPr>
              <a:t>ds</a:t>
            </a:r>
            <a:r>
              <a:rPr lang="fr-FR" sz="1200" dirty="0" smtClean="0">
                <a:solidFill>
                  <a:prstClr val="black">
                    <a:lumMod val="75000"/>
                    <a:lumOff val="25000"/>
                  </a:prstClr>
                </a:solidFill>
                <a:latin typeface="Century Gothic" panose="020B0502020202020204"/>
              </a:rPr>
              <a:t> le sup</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prstClr val="black">
                  <a:lumMod val="75000"/>
                  <a:lumOff val="25000"/>
                </a:prstClr>
              </a:solidFill>
              <a:latin typeface="Century Gothic" panose="020B050202020202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lumMod val="75000"/>
                    <a:lumOff val="25000"/>
                  </a:prstClr>
                </a:solidFill>
                <a:latin typeface="Century Gothic" panose="020B0502020202020204"/>
              </a:rPr>
              <a:t>Mise en perspective</a:t>
            </a:r>
          </a:p>
          <a:p>
            <a:pPr lvl="0" defTabSz="457200">
              <a:lnSpc>
                <a:spcPct val="100000"/>
              </a:lnSpc>
              <a:buClr>
                <a:srgbClr val="A53010"/>
              </a:buClr>
              <a:buSzTx/>
            </a:pPr>
            <a:r>
              <a:rPr lang="fr-FR" sz="1200" dirty="0" smtClean="0">
                <a:solidFill>
                  <a:prstClr val="black">
                    <a:lumMod val="75000"/>
                    <a:lumOff val="25000"/>
                  </a:prstClr>
                </a:solidFill>
                <a:latin typeface="Century Gothic" panose="020B0502020202020204"/>
              </a:rPr>
              <a:t>le BACCCALAUREAT comme sésame d’entrée dans le </a:t>
            </a:r>
            <a:r>
              <a:rPr lang="fr-FR" sz="1200" dirty="0" err="1" smtClean="0">
                <a:solidFill>
                  <a:prstClr val="black">
                    <a:lumMod val="75000"/>
                    <a:lumOff val="25000"/>
                  </a:prstClr>
                </a:solidFill>
                <a:latin typeface="Century Gothic" panose="020B0502020202020204"/>
              </a:rPr>
              <a:t>l’Ens</a:t>
            </a:r>
            <a:r>
              <a:rPr lang="fr-FR" sz="1200" dirty="0" smtClean="0">
                <a:solidFill>
                  <a:prstClr val="black">
                    <a:lumMod val="75000"/>
                    <a:lumOff val="25000"/>
                  </a:prstClr>
                </a:solidFill>
                <a:latin typeface="Century Gothic" panose="020B0502020202020204"/>
              </a:rPr>
              <a:t>. supérieur</a:t>
            </a:r>
          </a:p>
          <a:p>
            <a:pPr lvl="0" defTabSz="457200">
              <a:lnSpc>
                <a:spcPct val="100000"/>
              </a:lnSpc>
              <a:buClr>
                <a:srgbClr val="A53010"/>
              </a:buClr>
              <a:buSzTx/>
            </a:pPr>
            <a:r>
              <a:rPr lang="fr-FR" sz="1200" dirty="0" smtClean="0">
                <a:solidFill>
                  <a:prstClr val="black">
                    <a:lumMod val="75000"/>
                    <a:lumOff val="25000"/>
                  </a:prstClr>
                </a:solidFill>
                <a:latin typeface="Century Gothic" panose="020B0502020202020204"/>
              </a:rPr>
              <a:t>le BACCCALAUREAT : passer du « rite » initiatique au « passeport pour » s’insérer dans la société ET réussir des études sup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lumMod val="75000"/>
                    <a:lumOff val="25000"/>
                  </a:prstClr>
                </a:solidFill>
                <a:latin typeface="Century Gothic" panose="020B0502020202020204"/>
              </a:rPr>
              <a:t>Quel rôle pour le lycée ? Il est un objectif, il valide un accès à une connaissance plus large pour tous …mais peine à préparer à la réussite </a:t>
            </a:r>
            <a:r>
              <a:rPr lang="fr-FR" sz="1200" dirty="0" err="1" smtClean="0">
                <a:solidFill>
                  <a:prstClr val="black">
                    <a:lumMod val="75000"/>
                    <a:lumOff val="25000"/>
                  </a:prstClr>
                </a:solidFill>
                <a:latin typeface="Century Gothic" panose="020B0502020202020204"/>
              </a:rPr>
              <a:t>ds</a:t>
            </a:r>
            <a:r>
              <a:rPr lang="fr-FR" sz="1200" dirty="0" smtClean="0">
                <a:solidFill>
                  <a:prstClr val="black">
                    <a:lumMod val="75000"/>
                    <a:lumOff val="25000"/>
                  </a:prstClr>
                </a:solidFill>
                <a:latin typeface="Century Gothic" panose="020B0502020202020204"/>
              </a:rPr>
              <a:t> le sup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err="1" smtClean="0">
                <a:solidFill>
                  <a:prstClr val="black">
                    <a:lumMod val="75000"/>
                    <a:lumOff val="25000"/>
                  </a:prstClr>
                </a:solidFill>
                <a:latin typeface="Century Gothic" panose="020B0502020202020204"/>
              </a:rPr>
              <a:t>Role</a:t>
            </a:r>
            <a:r>
              <a:rPr lang="fr-FR" sz="1200" baseline="0" dirty="0" smtClean="0">
                <a:solidFill>
                  <a:prstClr val="black">
                    <a:lumMod val="75000"/>
                    <a:lumOff val="25000"/>
                  </a:prstClr>
                </a:solidFill>
                <a:latin typeface="Century Gothic" panose="020B0502020202020204"/>
              </a:rPr>
              <a:t> du Bac un rite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prstClr val="black">
                    <a:lumMod val="75000"/>
                    <a:lumOff val="25000"/>
                  </a:prstClr>
                </a:solidFill>
                <a:latin typeface="Century Gothic" panose="020B0502020202020204"/>
              </a:rPr>
              <a:t>-BAC</a:t>
            </a:r>
            <a:r>
              <a:rPr lang="fr-FR" sz="1200" baseline="0" dirty="0" smtClean="0">
                <a:solidFill>
                  <a:prstClr val="black">
                    <a:lumMod val="75000"/>
                    <a:lumOff val="25000"/>
                  </a:prstClr>
                </a:solidFill>
                <a:latin typeface="Century Gothic" panose="020B0502020202020204"/>
              </a:rPr>
              <a:t> = </a:t>
            </a:r>
            <a:r>
              <a:rPr lang="fr-FR" sz="1200" dirty="0" smtClean="0">
                <a:solidFill>
                  <a:prstClr val="black">
                    <a:lumMod val="75000"/>
                    <a:lumOff val="25000"/>
                  </a:prstClr>
                </a:solidFill>
                <a:latin typeface="Century Gothic" panose="020B0502020202020204"/>
              </a:rPr>
              <a:t>du rite au continuum de formation  comment le nouveaux BAC permettrait il de</a:t>
            </a:r>
            <a:r>
              <a:rPr lang="fr-FR" sz="1200" baseline="0" dirty="0" smtClean="0">
                <a:solidFill>
                  <a:prstClr val="black">
                    <a:lumMod val="75000"/>
                    <a:lumOff val="25000"/>
                  </a:prstClr>
                </a:solidFill>
                <a:latin typeface="Century Gothic" panose="020B0502020202020204"/>
              </a:rPr>
              <a:t> faire bouger les représentations mais aussi  de valider davantage le parcours de 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prstClr val="black">
                    <a:lumMod val="75000"/>
                    <a:lumOff val="25000"/>
                  </a:prstClr>
                </a:solidFill>
                <a:latin typeface="Century Gothic" panose="020B0502020202020204"/>
              </a:rPr>
              <a:t>faire du lycée le premier maillon du sup en plus de garantir une formation la plus large possible sur tous les plans pour tous (citoyenneté ce qui fait « nation », santé , scientifique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smtClean="0">
                <a:solidFill>
                  <a:prstClr val="black">
                    <a:lumMod val="75000"/>
                    <a:lumOff val="25000"/>
                  </a:prstClr>
                </a:solidFill>
                <a:latin typeface="Century Gothic" panose="020B0502020202020204"/>
              </a:rPr>
              <a:t>Envisager le parcours de formation de l’élève puis de l’étudiant au regard des compétences développées, attendues </a:t>
            </a:r>
            <a:r>
              <a:rPr lang="fr-FR" sz="1200" dirty="0" err="1" smtClean="0">
                <a:solidFill>
                  <a:prstClr val="black">
                    <a:lumMod val="75000"/>
                    <a:lumOff val="25000"/>
                  </a:prstClr>
                </a:solidFill>
                <a:latin typeface="Century Gothic" panose="020B0502020202020204"/>
              </a:rPr>
              <a:t>etles</a:t>
            </a:r>
            <a:r>
              <a:rPr lang="fr-FR" sz="1200" dirty="0" smtClean="0">
                <a:solidFill>
                  <a:prstClr val="black">
                    <a:lumMod val="75000"/>
                    <a:lumOff val="25000"/>
                  </a:prstClr>
                </a:solidFill>
                <a:latin typeface="Century Gothic" panose="020B0502020202020204"/>
              </a:rPr>
              <a:t> besoins et aspirations des élèves (ce n’est pas pareil d’envoyer 1 million d’el </a:t>
            </a:r>
            <a:r>
              <a:rPr lang="fr-FR" sz="1200" dirty="0" err="1" smtClean="0">
                <a:solidFill>
                  <a:prstClr val="black">
                    <a:lumMod val="75000"/>
                    <a:lumOff val="25000"/>
                  </a:prstClr>
                </a:solidFill>
                <a:latin typeface="Century Gothic" panose="020B0502020202020204"/>
              </a:rPr>
              <a:t>ds</a:t>
            </a:r>
            <a:r>
              <a:rPr lang="fr-FR" sz="1200" dirty="0" smtClean="0">
                <a:solidFill>
                  <a:prstClr val="black">
                    <a:lumMod val="75000"/>
                    <a:lumOff val="25000"/>
                  </a:prstClr>
                </a:solidFill>
                <a:latin typeface="Century Gothic" panose="020B0502020202020204"/>
              </a:rPr>
              <a:t> le sup ou 3!! </a:t>
            </a:r>
          </a:p>
          <a:p>
            <a:pPr lvl="0" defTabSz="457200">
              <a:lnSpc>
                <a:spcPct val="100000"/>
              </a:lnSpc>
              <a:buClr>
                <a:srgbClr val="A53010"/>
              </a:buClr>
              <a:buSzTx/>
            </a:pPr>
            <a:r>
              <a:rPr lang="fr-FR" sz="1200" dirty="0" smtClean="0">
                <a:solidFill>
                  <a:prstClr val="black">
                    <a:lumMod val="75000"/>
                    <a:lumOff val="25000"/>
                  </a:prstClr>
                </a:solidFill>
                <a:latin typeface="Century Gothic" panose="020B0502020202020204"/>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prstClr val="black">
                  <a:lumMod val="75000"/>
                  <a:lumOff val="25000"/>
                </a:prstClr>
              </a:solidFill>
              <a:latin typeface="Century Gothic" panose="020B0502020202020204"/>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prstClr val="black">
                  <a:lumMod val="75000"/>
                  <a:lumOff val="25000"/>
                </a:prstClr>
              </a:solidFill>
              <a:latin typeface="Century Gothic" panose="020B0502020202020204"/>
            </a:endParaRPr>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4</a:t>
            </a:fld>
            <a:endParaRPr lang="fr-FR"/>
          </a:p>
        </p:txBody>
      </p:sp>
    </p:spTree>
    <p:extLst>
      <p:ext uri="{BB962C8B-B14F-4D97-AF65-F5344CB8AC3E}">
        <p14:creationId xmlns:p14="http://schemas.microsoft.com/office/powerpoint/2010/main" val="411184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Fin des séries : BAC G ou T</a:t>
            </a:r>
          </a:p>
          <a:p>
            <a:r>
              <a:rPr lang="fr-FR" dirty="0" smtClean="0"/>
              <a:t>Parcours remusclé</a:t>
            </a:r>
          </a:p>
          <a:p>
            <a:r>
              <a:rPr lang="fr-FR" dirty="0" smtClean="0"/>
              <a:t>Place des options</a:t>
            </a:r>
          </a:p>
          <a:p>
            <a:r>
              <a:rPr lang="fr-FR" dirty="0" smtClean="0"/>
              <a:t>Apparition de</a:t>
            </a:r>
            <a:r>
              <a:rPr lang="fr-FR" baseline="0" dirty="0" smtClean="0"/>
              <a:t> nouveaux enseignements hybrides</a:t>
            </a:r>
          </a:p>
          <a:p>
            <a:r>
              <a:rPr lang="fr-FR" baseline="0" dirty="0" smtClean="0"/>
              <a:t>L’élève va dessiner son parcours d’orientation</a:t>
            </a:r>
          </a:p>
          <a:p>
            <a:r>
              <a:rPr lang="fr-FR" baseline="0" dirty="0" smtClean="0"/>
              <a:t>EPS conserve tronc commun et horaires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5</a:t>
            </a:fld>
            <a:endParaRPr lang="fr-FR"/>
          </a:p>
        </p:txBody>
      </p:sp>
    </p:spTree>
    <p:extLst>
      <p:ext uri="{BB962C8B-B14F-4D97-AF65-F5344CB8AC3E}">
        <p14:creationId xmlns:p14="http://schemas.microsoft.com/office/powerpoint/2010/main" val="38595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Seconde : apparition d’un nouvel enseignement dans les enseignements communs : sciences numériques et technologie 1h30/</a:t>
            </a:r>
            <a:r>
              <a:rPr lang="fr-FR" baseline="0" dirty="0" err="1" smtClean="0"/>
              <a:t>sem</a:t>
            </a:r>
            <a:r>
              <a:rPr lang="fr-FR" baseline="0" dirty="0" smtClean="0"/>
              <a:t> AP « en fonction des besoins » 54h dédiées à l’orientation De nouveaux enseignements optionnels</a:t>
            </a:r>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6</a:t>
            </a:fld>
            <a:endParaRPr lang="fr-FR"/>
          </a:p>
        </p:txBody>
      </p:sp>
    </p:spTree>
    <p:extLst>
      <p:ext uri="{BB962C8B-B14F-4D97-AF65-F5344CB8AC3E}">
        <p14:creationId xmlns:p14="http://schemas.microsoft.com/office/powerpoint/2010/main" val="179122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a:p>
            <a:r>
              <a:rPr lang="fr-FR" dirty="0" smtClean="0"/>
              <a:t>Apparition de</a:t>
            </a:r>
            <a:r>
              <a:rPr lang="fr-FR" baseline="0" dirty="0" smtClean="0"/>
              <a:t> nouveaux enseignements hybrides</a:t>
            </a:r>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7</a:t>
            </a:fld>
            <a:endParaRPr lang="fr-FR"/>
          </a:p>
        </p:txBody>
      </p:sp>
    </p:spTree>
    <p:extLst>
      <p:ext uri="{BB962C8B-B14F-4D97-AF65-F5344CB8AC3E}">
        <p14:creationId xmlns:p14="http://schemas.microsoft.com/office/powerpoint/2010/main" val="1024287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aseline="0" dirty="0" smtClean="0"/>
              <a:t>Première : </a:t>
            </a:r>
            <a:r>
              <a:rPr lang="fr-FR" baseline="0" dirty="0" err="1" smtClean="0"/>
              <a:t>ens</a:t>
            </a:r>
            <a:r>
              <a:rPr lang="fr-FR" baseline="0" dirty="0" smtClean="0"/>
              <a:t> scientifique </a:t>
            </a:r>
          </a:p>
          <a:p>
            <a:r>
              <a:rPr lang="fr-FR" baseline="0" dirty="0" err="1" smtClean="0"/>
              <a:t>Ens</a:t>
            </a:r>
            <a:r>
              <a:rPr lang="fr-FR" baseline="0" dirty="0" smtClean="0"/>
              <a:t> de spé : 3 en 1</a:t>
            </a:r>
            <a:r>
              <a:rPr lang="fr-FR" baseline="30000" dirty="0" smtClean="0"/>
              <a:t>ère</a:t>
            </a:r>
            <a:r>
              <a:rPr lang="fr-FR" baseline="0" dirty="0" smtClean="0"/>
              <a:t> puis 2 en </a:t>
            </a:r>
            <a:r>
              <a:rPr lang="fr-FR" baseline="0" dirty="0" err="1" smtClean="0"/>
              <a:t>term</a:t>
            </a:r>
            <a:r>
              <a:rPr lang="fr-FR" baseline="0" dirty="0" smtClean="0"/>
              <a:t> : crucial pour les élèves</a:t>
            </a:r>
          </a:p>
          <a:p>
            <a:r>
              <a:rPr lang="fr-FR" baseline="0" dirty="0" smtClean="0"/>
              <a:t>7 spé cibles dans tous les établissements </a:t>
            </a:r>
          </a:p>
          <a:p>
            <a:r>
              <a:rPr lang="fr-FR" baseline="0" dirty="0" smtClean="0"/>
              <a:t>Spé rares</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8</a:t>
            </a:fld>
            <a:endParaRPr lang="fr-FR"/>
          </a:p>
        </p:txBody>
      </p:sp>
    </p:spTree>
    <p:extLst>
      <p:ext uri="{BB962C8B-B14F-4D97-AF65-F5344CB8AC3E}">
        <p14:creationId xmlns:p14="http://schemas.microsoft.com/office/powerpoint/2010/main" val="4216119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Les filières sont maintenues</a:t>
            </a:r>
            <a:endParaRPr lang="fr-FR" dirty="0" smtClean="0"/>
          </a:p>
          <a:p>
            <a:r>
              <a:rPr lang="fr-FR" dirty="0" smtClean="0"/>
              <a:t>Les</a:t>
            </a:r>
            <a:r>
              <a:rPr lang="fr-FR" baseline="0" dirty="0" smtClean="0"/>
              <a:t> enseignements de spécialité y sont rattachés</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9</a:t>
            </a:fld>
            <a:endParaRPr lang="fr-FR"/>
          </a:p>
        </p:txBody>
      </p:sp>
    </p:spTree>
    <p:extLst>
      <p:ext uri="{BB962C8B-B14F-4D97-AF65-F5344CB8AC3E}">
        <p14:creationId xmlns:p14="http://schemas.microsoft.com/office/powerpoint/2010/main" val="40009890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Options noyées dans le contrôle continu</a:t>
            </a:r>
          </a:p>
          <a:p>
            <a:r>
              <a:rPr lang="fr-FR" dirty="0" smtClean="0"/>
              <a:t>Ce n’est plus l’enjeu</a:t>
            </a:r>
          </a:p>
          <a:p>
            <a:r>
              <a:rPr lang="fr-FR" dirty="0" smtClean="0"/>
              <a:t>Site HORIZON 2021</a:t>
            </a:r>
          </a:p>
          <a:p>
            <a:r>
              <a:rPr lang="fr-FR" dirty="0" smtClean="0"/>
              <a:t>ONISEP</a:t>
            </a:r>
            <a:endParaRPr lang="fr-FR" dirty="0"/>
          </a:p>
        </p:txBody>
      </p:sp>
      <p:sp>
        <p:nvSpPr>
          <p:cNvPr id="4" name="Espace réservé du numéro de diapositive 3"/>
          <p:cNvSpPr>
            <a:spLocks noGrp="1"/>
          </p:cNvSpPr>
          <p:nvPr>
            <p:ph type="sldNum" sz="quarter" idx="10"/>
          </p:nvPr>
        </p:nvSpPr>
        <p:spPr/>
        <p:txBody>
          <a:bodyPr/>
          <a:lstStyle/>
          <a:p>
            <a:fld id="{AF512045-42EC-4E62-9C96-A1F1F6C3DBFA}" type="slidenum">
              <a:rPr lang="fr-FR" smtClean="0"/>
              <a:t>10</a:t>
            </a:fld>
            <a:endParaRPr lang="fr-FR"/>
          </a:p>
        </p:txBody>
      </p:sp>
    </p:spTree>
    <p:extLst>
      <p:ext uri="{BB962C8B-B14F-4D97-AF65-F5344CB8AC3E}">
        <p14:creationId xmlns:p14="http://schemas.microsoft.com/office/powerpoint/2010/main" val="372133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fr-FR" smtClean="0"/>
              <a:t>Modifiez le style du titre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4/15/2019</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‹N°›</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33" name="Straight Connector 32"/>
          <p:cNvCxnSpPr/>
          <p:nvPr userDrawn="1"/>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fr-FR" smtClean="0"/>
              <a:t>Modifiez le style du titre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dirty="0"/>
              <a:t>4/15/2019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447191" y="2824269"/>
            <a:ext cx="4645152" cy="264445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412362" y="2821491"/>
            <a:ext cx="4645152" cy="263737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4/15/2019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4/15/2019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fr-FR" smtClean="0"/>
              <a:t>Modifiez le style du titre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t>4/15/2019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4/15/2019</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4/15/2019</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‹N°›</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35345" y="783772"/>
            <a:ext cx="8637073" cy="1201420"/>
          </a:xfrm>
        </p:spPr>
        <p:txBody>
          <a:bodyPr>
            <a:normAutofit/>
          </a:bodyPr>
          <a:lstStyle/>
          <a:p>
            <a:r>
              <a:rPr lang="fr-FR" sz="3600" dirty="0" smtClean="0"/>
              <a:t>Formation des enseignants d’EPS</a:t>
            </a:r>
            <a:r>
              <a:rPr lang="fr-FR" dirty="0" smtClean="0"/>
              <a:t/>
            </a:r>
            <a:br>
              <a:rPr lang="fr-FR" dirty="0" smtClean="0"/>
            </a:br>
            <a:r>
              <a:rPr lang="fr-FR" sz="3200" dirty="0" smtClean="0"/>
              <a:t>Mars – avril – mai 2019</a:t>
            </a:r>
            <a:endParaRPr lang="fr-FR" sz="3200" dirty="0"/>
          </a:p>
        </p:txBody>
      </p:sp>
      <p:sp>
        <p:nvSpPr>
          <p:cNvPr id="4" name="Titre 3"/>
          <p:cNvSpPr>
            <a:spLocks noGrp="1"/>
          </p:cNvSpPr>
          <p:nvPr>
            <p:ph type="subTitle" idx="1"/>
          </p:nvPr>
        </p:nvSpPr>
        <p:spPr/>
        <p:txBody>
          <a:bodyPr>
            <a:normAutofit fontScale="92500"/>
          </a:bodyPr>
          <a:lstStyle/>
          <a:p>
            <a:pPr algn="ctr"/>
            <a:r>
              <a:rPr lang="fr-FR" sz="2400" dirty="0"/>
              <a:t>PROGRAMME D’EPS DU LYCÉE </a:t>
            </a:r>
            <a:r>
              <a:rPr lang="fr-FR" sz="2400" dirty="0" smtClean="0"/>
              <a:t>GÉNÉRAL </a:t>
            </a:r>
            <a:r>
              <a:rPr lang="fr-FR" sz="2400" dirty="0"/>
              <a:t>ET TECHNOLOGIQUE</a:t>
            </a:r>
          </a:p>
        </p:txBody>
      </p:sp>
      <p:sp>
        <p:nvSpPr>
          <p:cNvPr id="5" name="Sous-titre 2"/>
          <p:cNvSpPr txBox="1">
            <a:spLocks/>
          </p:cNvSpPr>
          <p:nvPr/>
        </p:nvSpPr>
        <p:spPr>
          <a:xfrm>
            <a:off x="4717868" y="4270791"/>
            <a:ext cx="3200400" cy="1055105"/>
          </a:xfrm>
          <a:prstGeom prst="rect">
            <a:avLst/>
          </a:prstGeom>
        </p:spPr>
        <p:txBody>
          <a:bodyPr vert="horz" lIns="91440" tIns="91440" rIns="91440" bIns="91440" rtlCol="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all" baseline="0">
                <a:solidFill>
                  <a:schemeClr val="tx1"/>
                </a:solidFill>
                <a:effectLst/>
                <a:latin typeface="+mn-lt"/>
                <a:ea typeface="+mn-ea"/>
                <a:cs typeface="+mn-cs"/>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mn-lt"/>
                <a:ea typeface="+mn-ea"/>
                <a:cs typeface="+mn-cs"/>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mn-lt"/>
                <a:ea typeface="+mn-ea"/>
                <a:cs typeface="+mn-cs"/>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mn-lt"/>
                <a:ea typeface="+mn-ea"/>
                <a:cs typeface="+mn-cs"/>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pPr algn="ctr"/>
            <a:r>
              <a:rPr lang="fr-FR" dirty="0" smtClean="0"/>
              <a:t>BO N°1 du 22 janvier 2019  </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277" y="322871"/>
            <a:ext cx="1630680" cy="2319528"/>
          </a:xfrm>
          <a:prstGeom prst="rect">
            <a:avLst/>
          </a:prstGeom>
        </p:spPr>
      </p:pic>
      <p:sp>
        <p:nvSpPr>
          <p:cNvPr id="10" name="AutoShape 2" descr="Résultat de recherche d'images pour &quot;images animées éducation physique et sportive gratuit&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1" name="AutoShape 4" descr="Résultat de recherche d'images pour &quot;images animées éducation physique et sportive gratuit&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3" name="AutoShape 8" descr="Résultat de recherche d'images pour &quot;images animées éducation physique et sportive gratuit&quo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pic>
        <p:nvPicPr>
          <p:cNvPr id="14" name="Image 13"/>
          <p:cNvPicPr>
            <a:picLocks noChangeAspect="1"/>
          </p:cNvPicPr>
          <p:nvPr/>
        </p:nvPicPr>
        <p:blipFill>
          <a:blip r:embed="rId4"/>
          <a:stretch>
            <a:fillRect/>
          </a:stretch>
        </p:blipFill>
        <p:spPr>
          <a:xfrm>
            <a:off x="4314485" y="5200978"/>
            <a:ext cx="3448050" cy="1323975"/>
          </a:xfrm>
          <a:prstGeom prst="rect">
            <a:avLst/>
          </a:prstGeom>
        </p:spPr>
      </p:pic>
    </p:spTree>
    <p:extLst>
      <p:ext uri="{BB962C8B-B14F-4D97-AF65-F5344CB8AC3E}">
        <p14:creationId xmlns:p14="http://schemas.microsoft.com/office/powerpoint/2010/main" val="20939760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Enseignements </a:t>
            </a:r>
            <a:r>
              <a:rPr lang="fr-FR" dirty="0"/>
              <a:t>optionnels (3h) </a:t>
            </a:r>
          </a:p>
        </p:txBody>
      </p:sp>
      <p:sp>
        <p:nvSpPr>
          <p:cNvPr id="3" name="Espace réservé du contenu 2"/>
          <p:cNvSpPr>
            <a:spLocks noGrp="1"/>
          </p:cNvSpPr>
          <p:nvPr>
            <p:ph idx="1"/>
          </p:nvPr>
        </p:nvSpPr>
        <p:spPr>
          <a:xfrm>
            <a:off x="1451579" y="2015732"/>
            <a:ext cx="9603275" cy="3470668"/>
          </a:xfrm>
        </p:spPr>
        <p:txBody>
          <a:bodyPr>
            <a:noAutofit/>
          </a:bodyPr>
          <a:lstStyle/>
          <a:p>
            <a:r>
              <a:rPr lang="fr-FR" sz="2400" b="1" dirty="0" smtClean="0"/>
              <a:t>Seconde</a:t>
            </a:r>
            <a:r>
              <a:rPr lang="fr-FR" sz="2400" dirty="0" smtClean="0"/>
              <a:t> : un élève peut choisir, </a:t>
            </a:r>
            <a:r>
              <a:rPr lang="fr-FR" sz="2400" dirty="0" smtClean="0">
                <a:latin typeface="Arial" panose="020B0604020202020204" pitchFamily="34" charset="0"/>
                <a:cs typeface="Arial" panose="020B0604020202020204" pitchFamily="34" charset="0"/>
              </a:rPr>
              <a:t>0, 1, 2, ou 3 </a:t>
            </a:r>
            <a:r>
              <a:rPr lang="fr-FR" sz="2400" dirty="0" smtClean="0"/>
              <a:t>(dont LCA) enseignements optionnels :  parmi LVC, arts, EPS, arts du cirque, + [LCA cumulable</a:t>
            </a:r>
            <a:r>
              <a:rPr lang="fr-FR" sz="2400" dirty="0"/>
              <a:t>]</a:t>
            </a:r>
            <a:r>
              <a:rPr lang="fr-FR" sz="2400" dirty="0" smtClean="0"/>
              <a:t>.        + </a:t>
            </a:r>
            <a:r>
              <a:rPr lang="fr-FR" sz="2400" dirty="0" smtClean="0">
                <a:latin typeface="Arial" panose="020B0604020202020204" pitchFamily="34" charset="0"/>
                <a:cs typeface="Arial" panose="020B0604020202020204" pitchFamily="34" charset="0"/>
              </a:rPr>
              <a:t>1</a:t>
            </a:r>
            <a:r>
              <a:rPr lang="fr-FR" sz="2400" dirty="0" smtClean="0"/>
              <a:t>enseignement optionnel technologique possible, en plus</a:t>
            </a:r>
          </a:p>
          <a:p>
            <a:r>
              <a:rPr lang="fr-FR" sz="2400" b="1" dirty="0" smtClean="0"/>
              <a:t>Première </a:t>
            </a:r>
            <a:r>
              <a:rPr lang="fr-FR" sz="2400" dirty="0" smtClean="0"/>
              <a:t>:  </a:t>
            </a:r>
            <a:r>
              <a:rPr lang="fr-FR" altLang="fr-FR" sz="2400" dirty="0">
                <a:latin typeface="Arial" panose="020B0604020202020204" pitchFamily="34" charset="0"/>
                <a:cs typeface="Arial" panose="020B0604020202020204" pitchFamily="34" charset="0"/>
              </a:rPr>
              <a:t>1</a:t>
            </a:r>
            <a:r>
              <a:rPr lang="fr-FR" altLang="fr-FR" sz="2400" dirty="0"/>
              <a:t> choix possible </a:t>
            </a:r>
            <a:r>
              <a:rPr lang="fr-FR" altLang="fr-FR" sz="2400" dirty="0" smtClean="0"/>
              <a:t>parmi </a:t>
            </a:r>
            <a:r>
              <a:rPr lang="fr-FR" altLang="fr-FR" sz="2400" dirty="0"/>
              <a:t>: </a:t>
            </a:r>
            <a:r>
              <a:rPr lang="fr-FR" sz="2400" dirty="0"/>
              <a:t>LVC, arts, EPS</a:t>
            </a:r>
            <a:r>
              <a:rPr lang="fr-FR" sz="2400" dirty="0" smtClean="0"/>
              <a:t>, + [LCA cumulable</a:t>
            </a:r>
            <a:r>
              <a:rPr lang="fr-FR" sz="2400" dirty="0"/>
              <a:t>]</a:t>
            </a:r>
            <a:endParaRPr lang="fr-FR" sz="2400" dirty="0" smtClean="0"/>
          </a:p>
          <a:p>
            <a:r>
              <a:rPr lang="fr-FR" altLang="fr-FR" sz="2400" b="1" dirty="0" smtClean="0"/>
              <a:t>Terminale </a:t>
            </a:r>
            <a:r>
              <a:rPr lang="fr-FR" altLang="fr-FR" sz="2400" dirty="0" smtClean="0"/>
              <a:t>: Un 2ème choix possible parmi </a:t>
            </a:r>
            <a:r>
              <a:rPr lang="fr-FR" sz="2400" dirty="0" smtClean="0"/>
              <a:t>Mathématiques expertes, Mathématiques complémentaires, Droits </a:t>
            </a:r>
            <a:r>
              <a:rPr lang="fr-FR" sz="2400" dirty="0"/>
              <a:t>et grands enjeux du monde </a:t>
            </a:r>
            <a:r>
              <a:rPr lang="fr-FR" sz="2400" dirty="0" smtClean="0"/>
              <a:t>contemporain</a:t>
            </a:r>
            <a:r>
              <a:rPr lang="fr-FR" sz="2400" dirty="0"/>
              <a:t> + [LCA cumulable]. </a:t>
            </a:r>
          </a:p>
          <a:p>
            <a:endParaRPr lang="fr-FR" altLang="fr-FR" sz="2400" dirty="0"/>
          </a:p>
          <a:p>
            <a:endParaRPr lang="fr-FR" sz="2400" dirty="0" smtClean="0"/>
          </a:p>
          <a:p>
            <a:pPr marL="0" indent="0">
              <a:buNone/>
            </a:pPr>
            <a:endParaRPr lang="fr-FR" sz="2400" dirty="0" smtClean="0"/>
          </a:p>
        </p:txBody>
      </p:sp>
    </p:spTree>
    <p:extLst>
      <p:ext uri="{BB962C8B-B14F-4D97-AF65-F5344CB8AC3E}">
        <p14:creationId xmlns:p14="http://schemas.microsoft.com/office/powerpoint/2010/main" val="1063251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603275" cy="704967"/>
          </a:xfrm>
        </p:spPr>
        <p:txBody>
          <a:bodyPr/>
          <a:lstStyle/>
          <a:p>
            <a:r>
              <a:rPr lang="fr-FR" dirty="0" smtClean="0"/>
              <a:t>Les épreuves du baccalauréat</a:t>
            </a:r>
            <a:endParaRPr lang="fr-FR" dirty="0"/>
          </a:p>
        </p:txBody>
      </p:sp>
      <p:pic>
        <p:nvPicPr>
          <p:cNvPr id="3" name="Picture 2" descr="M:\str-delcom\BAC 2021\PPT\PPT POUR PARENTS 3E\Visuels\épreuves\epreuves_grap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78" y="1968501"/>
            <a:ext cx="9603275" cy="476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692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9" y="804519"/>
            <a:ext cx="9603275" cy="874651"/>
          </a:xfrm>
        </p:spPr>
        <p:txBody>
          <a:bodyPr>
            <a:normAutofit fontScale="90000"/>
          </a:bodyPr>
          <a:lstStyle/>
          <a:p>
            <a:r>
              <a:rPr lang="fr-FR" dirty="0" smtClean="0"/>
              <a:t>L’éducation physique et sportive…</a:t>
            </a:r>
            <a:br>
              <a:rPr lang="fr-FR" dirty="0" smtClean="0"/>
            </a:br>
            <a:r>
              <a:rPr lang="fr-FR" dirty="0" smtClean="0"/>
              <a:t>entre enjeux de société et formation des élèves</a:t>
            </a:r>
            <a:endParaRPr lang="fr-FR" dirty="0"/>
          </a:p>
        </p:txBody>
      </p:sp>
      <p:sp>
        <p:nvSpPr>
          <p:cNvPr id="3" name="ZoneTexte 2"/>
          <p:cNvSpPr txBox="1"/>
          <p:nvPr/>
        </p:nvSpPr>
        <p:spPr>
          <a:xfrm>
            <a:off x="1251286" y="1913677"/>
            <a:ext cx="11133220" cy="1231106"/>
          </a:xfrm>
          <a:prstGeom prst="rect">
            <a:avLst/>
          </a:prstGeom>
          <a:noFill/>
        </p:spPr>
        <p:txBody>
          <a:bodyPr wrap="square" rtlCol="0">
            <a:spAutoFit/>
          </a:bodyPr>
          <a:lstStyle/>
          <a:p>
            <a:r>
              <a:rPr lang="fr-FR" sz="2000" b="1" dirty="0" smtClean="0"/>
              <a:t>Des constats…</a:t>
            </a:r>
          </a:p>
          <a:p>
            <a:pPr marL="285750" indent="-285750">
              <a:buFont typeface="Arial" panose="020B0604020202020204" pitchFamily="34" charset="0"/>
              <a:buChar char="•"/>
            </a:pPr>
            <a:r>
              <a:rPr lang="fr-FR" dirty="0"/>
              <a:t>66 % des </a:t>
            </a:r>
            <a:r>
              <a:rPr lang="fr-FR" dirty="0" smtClean="0"/>
              <a:t>français de plus de 15 ans ont eu une pratique physique en 2018…</a:t>
            </a:r>
            <a:endParaRPr lang="fr-FR" dirty="0"/>
          </a:p>
          <a:p>
            <a:pPr marL="285750" indent="-285750">
              <a:buFont typeface="Arial" panose="020B0604020202020204" pitchFamily="34" charset="0"/>
              <a:buChar char="•"/>
            </a:pPr>
            <a:r>
              <a:rPr lang="fr-FR" dirty="0" smtClean="0"/>
              <a:t>Dans </a:t>
            </a:r>
            <a:r>
              <a:rPr lang="fr-FR" dirty="0"/>
              <a:t>ces APSA beaucoup de pratique autonome = </a:t>
            </a:r>
            <a:r>
              <a:rPr lang="fr-FR" dirty="0" smtClean="0"/>
              <a:t>se </a:t>
            </a:r>
            <a:r>
              <a:rPr lang="fr-FR" dirty="0"/>
              <a:t>prendre en charge dans sa </a:t>
            </a:r>
            <a:r>
              <a:rPr lang="fr-FR" dirty="0" smtClean="0"/>
              <a:t>pratique ?</a:t>
            </a:r>
          </a:p>
          <a:p>
            <a:pPr marL="285750" indent="-285750">
              <a:buFont typeface="Arial" panose="020B0604020202020204" pitchFamily="34" charset="0"/>
              <a:buChar char="•"/>
            </a:pPr>
            <a:r>
              <a:rPr lang="fr-FR" dirty="0"/>
              <a:t>La moitié des vœux du sup concernent 4 </a:t>
            </a:r>
            <a:r>
              <a:rPr lang="fr-FR" dirty="0" smtClean="0"/>
              <a:t>Universités</a:t>
            </a:r>
          </a:p>
        </p:txBody>
      </p:sp>
      <p:sp>
        <p:nvSpPr>
          <p:cNvPr id="4" name="ZoneTexte 3"/>
          <p:cNvSpPr txBox="1"/>
          <p:nvPr/>
        </p:nvSpPr>
        <p:spPr>
          <a:xfrm>
            <a:off x="1251286" y="3097418"/>
            <a:ext cx="10507576" cy="1785104"/>
          </a:xfrm>
          <a:prstGeom prst="rect">
            <a:avLst/>
          </a:prstGeom>
          <a:noFill/>
        </p:spPr>
        <p:txBody>
          <a:bodyPr wrap="square" rtlCol="0">
            <a:spAutoFit/>
          </a:bodyPr>
          <a:lstStyle/>
          <a:p>
            <a:pPr lvl="2"/>
            <a:r>
              <a:rPr lang="fr-FR" sz="2000" b="1" dirty="0"/>
              <a:t>…en EPS </a:t>
            </a:r>
          </a:p>
          <a:p>
            <a:pPr marL="285750" indent="-285750">
              <a:buFont typeface="Arial" panose="020B0604020202020204" pitchFamily="34" charset="0"/>
              <a:buChar char="•"/>
            </a:pPr>
            <a:r>
              <a:rPr lang="fr-FR" dirty="0"/>
              <a:t>Des tendances fortes sur certaines APSA</a:t>
            </a:r>
          </a:p>
          <a:p>
            <a:pPr marL="285750" indent="-285750">
              <a:buFont typeface="Arial" panose="020B0604020202020204" pitchFamily="34" charset="0"/>
              <a:buChar char="•"/>
            </a:pPr>
            <a:r>
              <a:rPr lang="fr-FR" dirty="0"/>
              <a:t>Une moyenne nationale en hausse constante</a:t>
            </a:r>
          </a:p>
          <a:p>
            <a:pPr marL="285750" indent="-285750">
              <a:buFont typeface="Arial" panose="020B0604020202020204" pitchFamily="34" charset="0"/>
              <a:buChar char="•"/>
            </a:pPr>
            <a:r>
              <a:rPr lang="fr-FR" dirty="0"/>
              <a:t>Attachement fort aux référentiels d’examens</a:t>
            </a:r>
          </a:p>
          <a:p>
            <a:pPr marL="285750" indent="-285750">
              <a:buFont typeface="Arial" panose="020B0604020202020204" pitchFamily="34" charset="0"/>
              <a:buChar char="•"/>
            </a:pPr>
            <a:r>
              <a:rPr lang="fr-FR" dirty="0"/>
              <a:t>Reconnaissance de la CP5 comme formatrice</a:t>
            </a:r>
          </a:p>
          <a:p>
            <a:pPr marL="285750" indent="-285750">
              <a:buFont typeface="Arial" panose="020B0604020202020204" pitchFamily="34" charset="0"/>
              <a:buChar char="•"/>
            </a:pPr>
            <a:r>
              <a:rPr lang="fr-FR" dirty="0"/>
              <a:t>Bascule de l’enseignement des programmes à l’enseignement des </a:t>
            </a:r>
            <a:r>
              <a:rPr lang="fr-FR" dirty="0" smtClean="0"/>
              <a:t>référentiels</a:t>
            </a:r>
            <a:endParaRPr lang="fr-FR" dirty="0"/>
          </a:p>
        </p:txBody>
      </p:sp>
      <p:sp>
        <p:nvSpPr>
          <p:cNvPr id="5" name="ZoneTexte 4"/>
          <p:cNvSpPr txBox="1"/>
          <p:nvPr/>
        </p:nvSpPr>
        <p:spPr>
          <a:xfrm>
            <a:off x="1251286" y="4882522"/>
            <a:ext cx="10940714" cy="954107"/>
          </a:xfrm>
          <a:prstGeom prst="rect">
            <a:avLst/>
          </a:prstGeom>
          <a:noFill/>
        </p:spPr>
        <p:txBody>
          <a:bodyPr wrap="square" rtlCol="0">
            <a:spAutoFit/>
          </a:bodyPr>
          <a:lstStyle/>
          <a:p>
            <a:pPr lvl="4"/>
            <a:r>
              <a:rPr lang="fr-FR" sz="2000" b="1" dirty="0"/>
              <a:t>Un questionnement </a:t>
            </a:r>
            <a:endParaRPr lang="fr-FR" b="1" dirty="0"/>
          </a:p>
          <a:p>
            <a:r>
              <a:rPr lang="fr-FR" dirty="0" smtClean="0"/>
              <a:t>Quel apport </a:t>
            </a:r>
            <a:r>
              <a:rPr lang="fr-FR" dirty="0"/>
              <a:t>de l’EPS </a:t>
            </a:r>
            <a:r>
              <a:rPr lang="fr-FR" dirty="0" smtClean="0"/>
              <a:t>dans </a:t>
            </a:r>
            <a:r>
              <a:rPr lang="fr-FR" dirty="0"/>
              <a:t>la formation d’un </a:t>
            </a:r>
            <a:r>
              <a:rPr lang="fr-FR" dirty="0" smtClean="0"/>
              <a:t>élève (motrice</a:t>
            </a:r>
            <a:r>
              <a:rPr lang="fr-FR" dirty="0"/>
              <a:t>, culturelle, citoyenne, sociale, santé…) </a:t>
            </a:r>
            <a:r>
              <a:rPr lang="fr-FR" dirty="0" smtClean="0"/>
              <a:t>?</a:t>
            </a:r>
          </a:p>
          <a:p>
            <a:r>
              <a:rPr lang="fr-FR" dirty="0" smtClean="0"/>
              <a:t>En </a:t>
            </a:r>
            <a:r>
              <a:rPr lang="fr-FR" dirty="0"/>
              <a:t>quoi l’EPS </a:t>
            </a:r>
            <a:r>
              <a:rPr lang="fr-FR" dirty="0" smtClean="0"/>
              <a:t>peut-elle </a:t>
            </a:r>
            <a:r>
              <a:rPr lang="fr-FR" dirty="0"/>
              <a:t>contribuer à la réussite dans l’enseignement </a:t>
            </a:r>
            <a:r>
              <a:rPr lang="fr-FR" dirty="0" smtClean="0"/>
              <a:t>supérieur ? </a:t>
            </a:r>
            <a:r>
              <a:rPr lang="fr-FR" sz="1400" dirty="0" smtClean="0"/>
              <a:t>(et </a:t>
            </a:r>
            <a:r>
              <a:rPr lang="fr-FR" sz="1400" dirty="0"/>
              <a:t>en particulier dans la filière STAPS</a:t>
            </a:r>
            <a:r>
              <a:rPr lang="fr-FR" sz="1400" dirty="0" smtClean="0"/>
              <a:t>?) </a:t>
            </a:r>
            <a:endParaRPr lang="fr-FR" sz="1400" dirty="0"/>
          </a:p>
        </p:txBody>
      </p:sp>
      <p:sp>
        <p:nvSpPr>
          <p:cNvPr id="6" name="ZoneTexte 5"/>
          <p:cNvSpPr txBox="1"/>
          <p:nvPr/>
        </p:nvSpPr>
        <p:spPr>
          <a:xfrm>
            <a:off x="-48125" y="5775074"/>
            <a:ext cx="12593051" cy="984885"/>
          </a:xfrm>
          <a:prstGeom prst="rect">
            <a:avLst/>
          </a:prstGeom>
          <a:noFill/>
        </p:spPr>
        <p:txBody>
          <a:bodyPr wrap="square" rtlCol="0">
            <a:spAutoFit/>
          </a:bodyPr>
          <a:lstStyle/>
          <a:p>
            <a:pPr algn="ctr"/>
            <a:r>
              <a:rPr lang="fr-FR" b="1" dirty="0"/>
              <a:t>POUR</a:t>
            </a:r>
          </a:p>
          <a:p>
            <a:endParaRPr lang="fr-FR" dirty="0"/>
          </a:p>
          <a:p>
            <a:pPr algn="ctr"/>
            <a:r>
              <a:rPr lang="fr-FR" sz="2200" b="1" dirty="0">
                <a:solidFill>
                  <a:schemeClr val="bg1"/>
                </a:solidFill>
              </a:rPr>
              <a:t>Interroger les pratiques professionnelles en EPS aujourd’hui au regard de ces deux axes</a:t>
            </a:r>
            <a:endParaRPr lang="fr-FR" sz="2200" dirty="0">
              <a:solidFill>
                <a:schemeClr val="bg1"/>
              </a:solidFill>
            </a:endParaRPr>
          </a:p>
        </p:txBody>
      </p:sp>
    </p:spTree>
    <p:extLst>
      <p:ext uri="{BB962C8B-B14F-4D97-AF65-F5344CB8AC3E}">
        <p14:creationId xmlns:p14="http://schemas.microsoft.com/office/powerpoint/2010/main" val="44283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52477" y="476885"/>
            <a:ext cx="9720072" cy="756802"/>
          </a:xfrm>
        </p:spPr>
        <p:txBody>
          <a:bodyPr>
            <a:normAutofit/>
          </a:bodyPr>
          <a:lstStyle/>
          <a:p>
            <a:pPr algn="ctr"/>
            <a:r>
              <a:rPr lang="fr-FR" dirty="0"/>
              <a:t>L’ARCHITECTURE DES NOUVEAUX PROGRAMMES</a:t>
            </a:r>
          </a:p>
        </p:txBody>
      </p:sp>
      <p:sp>
        <p:nvSpPr>
          <p:cNvPr id="3" name="Espace réservé du contenu 2"/>
          <p:cNvSpPr>
            <a:spLocks noGrp="1"/>
          </p:cNvSpPr>
          <p:nvPr>
            <p:ph idx="1"/>
          </p:nvPr>
        </p:nvSpPr>
        <p:spPr>
          <a:xfrm>
            <a:off x="647034" y="2636754"/>
            <a:ext cx="6276710" cy="2106823"/>
          </a:xfrm>
        </p:spPr>
        <p:txBody>
          <a:bodyPr>
            <a:normAutofit/>
          </a:bodyPr>
          <a:lstStyle/>
          <a:p>
            <a:r>
              <a:rPr lang="fr-FR" dirty="0" smtClean="0"/>
              <a:t>Cohérence sémantique</a:t>
            </a:r>
          </a:p>
          <a:p>
            <a:r>
              <a:rPr lang="fr-FR" dirty="0" smtClean="0"/>
              <a:t>Parcours de formation de l’élève : approche curriculaire</a:t>
            </a:r>
          </a:p>
          <a:p>
            <a:r>
              <a:rPr lang="fr-FR" dirty="0" smtClean="0"/>
              <a:t>Culture professionnelle partagée</a:t>
            </a:r>
          </a:p>
          <a:p>
            <a:r>
              <a:rPr lang="fr-FR" dirty="0" smtClean="0"/>
              <a:t>Lisibilité</a:t>
            </a:r>
            <a:endParaRPr lang="fr-FR" dirty="0"/>
          </a:p>
        </p:txBody>
      </p:sp>
      <p:sp>
        <p:nvSpPr>
          <p:cNvPr id="10" name="object 7"/>
          <p:cNvSpPr/>
          <p:nvPr/>
        </p:nvSpPr>
        <p:spPr>
          <a:xfrm>
            <a:off x="6927683" y="1342019"/>
            <a:ext cx="5264317" cy="4994275"/>
          </a:xfrm>
          <a:prstGeom prst="rect">
            <a:avLst/>
          </a:prstGeom>
          <a:blipFill>
            <a:blip r:embed="rId3" cstate="print"/>
            <a:stretch>
              <a:fillRect/>
            </a:stretch>
          </a:blipFill>
        </p:spPr>
        <p:txBody>
          <a:bodyPr wrap="square" lIns="0" tIns="0" rIns="0" bIns="0" rtlCol="0"/>
          <a:lstStyle/>
          <a:p>
            <a:endParaRPr dirty="0"/>
          </a:p>
        </p:txBody>
      </p:sp>
      <p:sp>
        <p:nvSpPr>
          <p:cNvPr id="11" name="ZoneTexte 10"/>
          <p:cNvSpPr txBox="1"/>
          <p:nvPr/>
        </p:nvSpPr>
        <p:spPr>
          <a:xfrm>
            <a:off x="8434974" y="1512148"/>
            <a:ext cx="2511285" cy="646331"/>
          </a:xfrm>
          <a:prstGeom prst="rect">
            <a:avLst/>
          </a:prstGeom>
          <a:noFill/>
        </p:spPr>
        <p:txBody>
          <a:bodyPr wrap="square" rtlCol="0">
            <a:spAutoFit/>
          </a:bodyPr>
          <a:lstStyle/>
          <a:p>
            <a:pPr algn="ctr"/>
            <a:r>
              <a:rPr lang="fr-FR" dirty="0">
                <a:effectLst>
                  <a:outerShdw blurRad="38100" dist="38100" dir="2700000" algn="tl">
                    <a:srgbClr val="000000">
                      <a:alpha val="43137"/>
                    </a:srgbClr>
                  </a:outerShdw>
                </a:effectLst>
              </a:rPr>
              <a:t>Cursus de formation de l’école au lycée</a:t>
            </a:r>
          </a:p>
        </p:txBody>
      </p:sp>
      <p:sp>
        <p:nvSpPr>
          <p:cNvPr id="12" name="ZoneTexte 11"/>
          <p:cNvSpPr txBox="1"/>
          <p:nvPr/>
        </p:nvSpPr>
        <p:spPr>
          <a:xfrm>
            <a:off x="8756859" y="2375144"/>
            <a:ext cx="1602026" cy="523220"/>
          </a:xfrm>
          <a:prstGeom prst="rect">
            <a:avLst/>
          </a:prstGeom>
          <a:noFill/>
        </p:spPr>
        <p:txBody>
          <a:bodyPr wrap="square" rtlCol="0">
            <a:spAutoFit/>
          </a:bodyPr>
          <a:lstStyle/>
          <a:p>
            <a:pPr algn="ctr"/>
            <a:r>
              <a:rPr lang="fr-FR" sz="2800" dirty="0"/>
              <a:t>1 finalité</a:t>
            </a:r>
          </a:p>
        </p:txBody>
      </p:sp>
      <p:sp>
        <p:nvSpPr>
          <p:cNvPr id="13" name="ZoneTexte 12"/>
          <p:cNvSpPr txBox="1"/>
          <p:nvPr/>
        </p:nvSpPr>
        <p:spPr>
          <a:xfrm>
            <a:off x="8434975" y="2898365"/>
            <a:ext cx="2237574" cy="707886"/>
          </a:xfrm>
          <a:prstGeom prst="rect">
            <a:avLst/>
          </a:prstGeom>
          <a:noFill/>
        </p:spPr>
        <p:txBody>
          <a:bodyPr wrap="square" rtlCol="0">
            <a:spAutoFit/>
          </a:bodyPr>
          <a:lstStyle/>
          <a:p>
            <a:pPr algn="ctr"/>
            <a:r>
              <a:rPr lang="fr-FR" sz="2000" dirty="0"/>
              <a:t>5 objectifs généraux</a:t>
            </a:r>
          </a:p>
        </p:txBody>
      </p:sp>
      <p:sp>
        <p:nvSpPr>
          <p:cNvPr id="14" name="ZoneTexte 13"/>
          <p:cNvSpPr txBox="1"/>
          <p:nvPr/>
        </p:nvSpPr>
        <p:spPr>
          <a:xfrm>
            <a:off x="8434975" y="3672043"/>
            <a:ext cx="2237574" cy="707886"/>
          </a:xfrm>
          <a:prstGeom prst="rect">
            <a:avLst/>
          </a:prstGeom>
          <a:noFill/>
        </p:spPr>
        <p:txBody>
          <a:bodyPr wrap="square" rtlCol="0">
            <a:spAutoFit/>
          </a:bodyPr>
          <a:lstStyle/>
          <a:p>
            <a:pPr algn="ctr"/>
            <a:r>
              <a:rPr lang="fr-FR" sz="2000" dirty="0"/>
              <a:t>5 champs d’apprentissage</a:t>
            </a:r>
          </a:p>
        </p:txBody>
      </p:sp>
      <p:sp>
        <p:nvSpPr>
          <p:cNvPr id="15" name="ZoneTexte 14"/>
          <p:cNvSpPr txBox="1"/>
          <p:nvPr/>
        </p:nvSpPr>
        <p:spPr>
          <a:xfrm>
            <a:off x="8811867" y="4558275"/>
            <a:ext cx="1457700" cy="553998"/>
          </a:xfrm>
          <a:prstGeom prst="rect">
            <a:avLst/>
          </a:prstGeom>
          <a:noFill/>
        </p:spPr>
        <p:txBody>
          <a:bodyPr wrap="square" rtlCol="0">
            <a:spAutoFit/>
          </a:bodyPr>
          <a:lstStyle/>
          <a:p>
            <a:pPr algn="ctr"/>
            <a:r>
              <a:rPr lang="fr-FR" b="1" dirty="0"/>
              <a:t>APSA</a:t>
            </a:r>
            <a:r>
              <a:rPr lang="fr-FR" dirty="0" smtClean="0"/>
              <a:t>, </a:t>
            </a:r>
            <a:r>
              <a:rPr lang="fr-FR" sz="1200" dirty="0"/>
              <a:t>forme scolaire de pratique </a:t>
            </a:r>
          </a:p>
        </p:txBody>
      </p:sp>
      <p:sp>
        <p:nvSpPr>
          <p:cNvPr id="16" name="ZoneTexte 15"/>
          <p:cNvSpPr txBox="1"/>
          <p:nvPr/>
        </p:nvSpPr>
        <p:spPr>
          <a:xfrm>
            <a:off x="8912896" y="5112273"/>
            <a:ext cx="1356671" cy="523220"/>
          </a:xfrm>
          <a:prstGeom prst="rect">
            <a:avLst/>
          </a:prstGeom>
          <a:noFill/>
        </p:spPr>
        <p:txBody>
          <a:bodyPr wrap="square" rtlCol="0">
            <a:spAutoFit/>
          </a:bodyPr>
          <a:lstStyle/>
          <a:p>
            <a:pPr algn="ctr"/>
            <a:r>
              <a:rPr lang="fr-FR" sz="1400" dirty="0"/>
              <a:t>séquence d’enseignement</a:t>
            </a:r>
          </a:p>
        </p:txBody>
      </p:sp>
      <p:sp>
        <p:nvSpPr>
          <p:cNvPr id="17" name="ZoneTexte 16"/>
          <p:cNvSpPr txBox="1"/>
          <p:nvPr/>
        </p:nvSpPr>
        <p:spPr>
          <a:xfrm>
            <a:off x="9098806" y="5781050"/>
            <a:ext cx="1053585" cy="369332"/>
          </a:xfrm>
          <a:prstGeom prst="rect">
            <a:avLst/>
          </a:prstGeom>
          <a:noFill/>
        </p:spPr>
        <p:txBody>
          <a:bodyPr wrap="square" rtlCol="0">
            <a:spAutoFit/>
          </a:bodyPr>
          <a:lstStyle/>
          <a:p>
            <a:r>
              <a:rPr lang="fr-FR" dirty="0">
                <a:solidFill>
                  <a:srgbClr val="FFFFFF"/>
                </a:solidFill>
              </a:rPr>
              <a:t>1</a:t>
            </a:r>
            <a:r>
              <a:rPr lang="fr-FR" dirty="0" smtClean="0">
                <a:solidFill>
                  <a:srgbClr val="FFFFFF"/>
                </a:solidFill>
              </a:rPr>
              <a:t> </a:t>
            </a:r>
            <a:r>
              <a:rPr lang="fr-FR" dirty="0">
                <a:solidFill>
                  <a:srgbClr val="FFFFFF"/>
                </a:solidFill>
              </a:rPr>
              <a:t>leçon</a:t>
            </a:r>
          </a:p>
        </p:txBody>
      </p:sp>
    </p:spTree>
    <p:extLst>
      <p:ext uri="{BB962C8B-B14F-4D97-AF65-F5344CB8AC3E}">
        <p14:creationId xmlns:p14="http://schemas.microsoft.com/office/powerpoint/2010/main" val="15112183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8" y="1888267"/>
            <a:ext cx="9603275" cy="606270"/>
          </a:xfrm>
        </p:spPr>
        <p:txBody>
          <a:bodyPr/>
          <a:lstStyle/>
          <a:p>
            <a:r>
              <a:rPr lang="fr-FR" sz="1800" b="1" cap="none" dirty="0">
                <a:solidFill>
                  <a:srgbClr val="DE7E18">
                    <a:lumMod val="75000"/>
                  </a:srgbClr>
                </a:solidFill>
              </a:rPr>
              <a:t>Finalité </a:t>
            </a:r>
            <a:r>
              <a:rPr lang="fr-FR" sz="1800" b="1" cap="none" dirty="0" smtClean="0">
                <a:solidFill>
                  <a:srgbClr val="DE7E18">
                    <a:lumMod val="75000"/>
                  </a:srgbClr>
                </a:solidFill>
              </a:rPr>
              <a:t>2010 </a:t>
            </a:r>
            <a:r>
              <a:rPr lang="fr-FR" sz="1800" b="1" cap="none" dirty="0">
                <a:solidFill>
                  <a:srgbClr val="DE7E18">
                    <a:lumMod val="75000"/>
                  </a:srgbClr>
                </a:solidFill>
              </a:rPr>
              <a:t>: </a:t>
            </a:r>
            <a:r>
              <a:rPr lang="fr-FR" sz="1800" cap="none" dirty="0">
                <a:solidFill>
                  <a:srgbClr val="DE7E18">
                    <a:lumMod val="75000"/>
                  </a:srgbClr>
                </a:solidFill>
              </a:rPr>
              <a:t>former un citoyen cultivé, lucide, autonome, physiquement et socialement éduqué</a:t>
            </a:r>
            <a:endParaRPr lang="fr-FR" sz="3600" dirty="0"/>
          </a:p>
        </p:txBody>
      </p:sp>
      <p:sp>
        <p:nvSpPr>
          <p:cNvPr id="4" name="Rectangle 3"/>
          <p:cNvSpPr/>
          <p:nvPr/>
        </p:nvSpPr>
        <p:spPr>
          <a:xfrm>
            <a:off x="1451578" y="2072762"/>
            <a:ext cx="9603275" cy="738664"/>
          </a:xfrm>
          <a:prstGeom prst="rect">
            <a:avLst/>
          </a:prstGeom>
        </p:spPr>
        <p:txBody>
          <a:bodyPr wrap="square">
            <a:spAutoFit/>
          </a:bodyPr>
          <a:lstStyle/>
          <a:p>
            <a:r>
              <a:rPr lang="fr-FR" b="1" dirty="0">
                <a:solidFill>
                  <a:srgbClr val="0070C0"/>
                </a:solidFill>
              </a:rPr>
              <a:t>Finalité 2019 : </a:t>
            </a:r>
            <a:r>
              <a:rPr lang="fr-FR" dirty="0">
                <a:solidFill>
                  <a:srgbClr val="0070C0"/>
                </a:solidFill>
              </a:rPr>
              <a:t>former</a:t>
            </a:r>
            <a:r>
              <a:rPr lang="fr-FR" sz="2400" dirty="0">
                <a:solidFill>
                  <a:srgbClr val="0070C0"/>
                </a:solidFill>
              </a:rPr>
              <a:t> </a:t>
            </a:r>
            <a:r>
              <a:rPr lang="fr-FR" dirty="0">
                <a:solidFill>
                  <a:srgbClr val="0070C0"/>
                </a:solidFill>
              </a:rPr>
              <a:t>un citoyen épanoui, cultivé, </a:t>
            </a:r>
            <a:r>
              <a:rPr lang="fr-FR" b="1" dirty="0">
                <a:solidFill>
                  <a:srgbClr val="0070C0"/>
                </a:solidFill>
              </a:rPr>
              <a:t>capable de faire des choix éclairés </a:t>
            </a:r>
            <a:r>
              <a:rPr lang="fr-FR" b="1" dirty="0" smtClean="0">
                <a:solidFill>
                  <a:srgbClr val="0070C0"/>
                </a:solidFill>
              </a:rPr>
              <a:t>pour                      </a:t>
            </a:r>
            <a:endParaRPr lang="fr-FR" b="1" dirty="0">
              <a:solidFill>
                <a:srgbClr val="0070C0"/>
              </a:solidFill>
            </a:endParaRPr>
          </a:p>
          <a:p>
            <a:r>
              <a:rPr lang="fr-FR" b="1" dirty="0">
                <a:solidFill>
                  <a:srgbClr val="0070C0"/>
                </a:solidFill>
              </a:rPr>
              <a:t>         </a:t>
            </a:r>
            <a:r>
              <a:rPr lang="fr-FR" b="1" dirty="0" smtClean="0">
                <a:solidFill>
                  <a:srgbClr val="0070C0"/>
                </a:solidFill>
              </a:rPr>
              <a:t>s’engager </a:t>
            </a:r>
            <a:r>
              <a:rPr lang="fr-FR" b="1" dirty="0">
                <a:solidFill>
                  <a:srgbClr val="0070C0"/>
                </a:solidFill>
              </a:rPr>
              <a:t>de façon régulière et autonome dans un mode de vie actif et solidaire</a:t>
            </a:r>
            <a:endParaRPr lang="fr-FR" dirty="0"/>
          </a:p>
        </p:txBody>
      </p:sp>
      <p:sp>
        <p:nvSpPr>
          <p:cNvPr id="6" name="Espace réservé du contenu 2"/>
          <p:cNvSpPr txBox="1">
            <a:spLocks/>
          </p:cNvSpPr>
          <p:nvPr/>
        </p:nvSpPr>
        <p:spPr>
          <a:xfrm>
            <a:off x="1452065" y="2919073"/>
            <a:ext cx="9602788" cy="66501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A53010"/>
              </a:buClr>
              <a:buSzTx/>
              <a:buFont typeface="Wingdings 3" charset="2"/>
              <a:buChar char=""/>
              <a:tabLst/>
              <a:defRPr/>
            </a:pPr>
            <a:r>
              <a:rPr kumimoji="0" lang="fr-FR" b="1" i="0" u="none" strike="noStrike" kern="1200" cap="none" spc="0" normalizeH="0" baseline="0" noProof="0" dirty="0" smtClean="0">
                <a:ln>
                  <a:noFill/>
                </a:ln>
                <a:solidFill>
                  <a:srgbClr val="DE7E18">
                    <a:lumMod val="75000"/>
                  </a:srgbClr>
                </a:solidFill>
                <a:effectLst/>
                <a:uLnTx/>
                <a:uFillTx/>
                <a:latin typeface="Century Gothic" panose="020B0502020202020204"/>
                <a:ea typeface="+mn-ea"/>
                <a:cs typeface="+mn-cs"/>
              </a:rPr>
              <a:t>2010 </a:t>
            </a:r>
            <a:r>
              <a:rPr kumimoji="0" lang="fr-FR" b="0" i="0" u="none" strike="noStrike" kern="1200" cap="none" spc="0" normalizeH="0" baseline="0" noProof="0" dirty="0" smtClean="0">
                <a:ln>
                  <a:noFill/>
                </a:ln>
                <a:solidFill>
                  <a:srgbClr val="DE7E18">
                    <a:lumMod val="75000"/>
                  </a:srgbClr>
                </a:solidFill>
                <a:effectLst/>
                <a:uLnTx/>
                <a:uFillTx/>
                <a:latin typeface="Century Gothic" panose="020B0502020202020204"/>
                <a:ea typeface="+mn-ea"/>
                <a:cs typeface="+mn-cs"/>
              </a:rPr>
              <a:t>: </a:t>
            </a:r>
            <a:r>
              <a:rPr kumimoji="0" lang="fr-FR" b="0" i="0" u="none" strike="noStrike" kern="1200" cap="none" spc="0" normalizeH="0" baseline="0" noProof="0" dirty="0" smtClean="0">
                <a:ln>
                  <a:noFill/>
                </a:ln>
                <a:solidFill>
                  <a:srgbClr val="DE7E18">
                    <a:lumMod val="75000"/>
                  </a:srgbClr>
                </a:solidFill>
                <a:effectLst/>
                <a:uLnTx/>
                <a:uFillTx/>
                <a:ea typeface="+mn-ea"/>
                <a:cs typeface="+mn-cs"/>
              </a:rPr>
              <a:t>savoir gérer sa vie physique et sociale. Etre capable de réinvestir  les effets de sa formation en dehors de l’école</a:t>
            </a:r>
            <a:r>
              <a:rPr kumimoji="0" lang="fr-FR" sz="2000" b="0" i="0" u="none" strike="noStrike" kern="1200" cap="none" spc="0" normalizeH="0" baseline="0" noProof="0" dirty="0" smtClean="0">
                <a:ln>
                  <a:noFill/>
                </a:ln>
                <a:solidFill>
                  <a:srgbClr val="DE7E18">
                    <a:lumMod val="75000"/>
                  </a:srgbClr>
                </a:solidFill>
                <a:effectLst/>
                <a:uLnTx/>
                <a:uFillTx/>
                <a:ea typeface="+mn-ea"/>
                <a:cs typeface="+mn-cs"/>
              </a:rPr>
              <a:t>.</a:t>
            </a:r>
          </a:p>
          <a:p>
            <a:pPr marL="457200" marR="0" lvl="1" indent="0" algn="ctr" defTabSz="457200" rtl="0" eaLnBrk="1" fontAlgn="auto" latinLnBrk="0" hangingPunct="1">
              <a:lnSpc>
                <a:spcPct val="100000"/>
              </a:lnSpc>
              <a:spcBef>
                <a:spcPts val="1000"/>
              </a:spcBef>
              <a:spcAft>
                <a:spcPts val="0"/>
              </a:spcAft>
              <a:buClr>
                <a:srgbClr val="A53010"/>
              </a:buClr>
              <a:buSzTx/>
              <a:buFont typeface="Wingdings 3" charset="2"/>
              <a:buNone/>
              <a:tabLst/>
              <a:defRPr/>
            </a:pPr>
            <a:endParaRPr kumimoji="0" lang="fr-FR" sz="1800" b="1"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8" name="ZoneTexte 7"/>
          <p:cNvSpPr txBox="1"/>
          <p:nvPr/>
        </p:nvSpPr>
        <p:spPr>
          <a:xfrm>
            <a:off x="1451578" y="3505292"/>
            <a:ext cx="9422678" cy="1862048"/>
          </a:xfrm>
          <a:prstGeom prst="rect">
            <a:avLst/>
          </a:prstGeom>
          <a:noFill/>
        </p:spPr>
        <p:txBody>
          <a:bodyPr wrap="square" rtlCol="0">
            <a:spAutoFit/>
          </a:bodyPr>
          <a:lstStyle/>
          <a:p>
            <a:pPr marL="342900" indent="-342900" defTabSz="457200">
              <a:spcBef>
                <a:spcPts val="1000"/>
              </a:spcBef>
              <a:buClr>
                <a:schemeClr val="accent1"/>
              </a:buClr>
              <a:buFont typeface="Wingdings 3" charset="2"/>
              <a:buChar char=""/>
            </a:pPr>
            <a:r>
              <a:rPr lang="fr-FR" b="1" dirty="0">
                <a:solidFill>
                  <a:srgbClr val="0070C0"/>
                </a:solidFill>
              </a:rPr>
              <a:t>2019</a:t>
            </a:r>
            <a:r>
              <a:rPr lang="fr-FR" dirty="0">
                <a:solidFill>
                  <a:srgbClr val="0070C0"/>
                </a:solidFill>
              </a:rPr>
              <a:t> : </a:t>
            </a:r>
          </a:p>
          <a:p>
            <a:pPr marL="800100" lvl="2" indent="-342900" defTabSz="457200">
              <a:spcBef>
                <a:spcPts val="1000"/>
              </a:spcBef>
              <a:buClr>
                <a:schemeClr val="accent1"/>
              </a:buClr>
              <a:buFont typeface="Wingdings 3" charset="2"/>
              <a:buChar char=""/>
            </a:pPr>
            <a:r>
              <a:rPr lang="fr-FR" dirty="0" smtClean="0">
                <a:solidFill>
                  <a:srgbClr val="0070C0"/>
                </a:solidFill>
              </a:rPr>
              <a:t>L’élève </a:t>
            </a:r>
            <a:r>
              <a:rPr lang="fr-FR" dirty="0">
                <a:solidFill>
                  <a:srgbClr val="0070C0"/>
                </a:solidFill>
              </a:rPr>
              <a:t>développe des compétences et renforce son </a:t>
            </a:r>
            <a:r>
              <a:rPr lang="fr-FR" b="1" dirty="0">
                <a:solidFill>
                  <a:srgbClr val="0070C0"/>
                </a:solidFill>
              </a:rPr>
              <a:t>pouvoir d’agir</a:t>
            </a:r>
            <a:r>
              <a:rPr lang="fr-FR" dirty="0">
                <a:solidFill>
                  <a:srgbClr val="0070C0"/>
                </a:solidFill>
              </a:rPr>
              <a:t>.</a:t>
            </a:r>
          </a:p>
          <a:p>
            <a:pPr marL="800100" lvl="2" indent="-342900" defTabSz="457200">
              <a:spcBef>
                <a:spcPts val="1000"/>
              </a:spcBef>
              <a:buClr>
                <a:schemeClr val="accent1"/>
              </a:buClr>
              <a:buFont typeface="Wingdings 3" charset="2"/>
              <a:buChar char=""/>
            </a:pPr>
            <a:r>
              <a:rPr lang="fr-FR" dirty="0">
                <a:solidFill>
                  <a:srgbClr val="0070C0"/>
                </a:solidFill>
              </a:rPr>
              <a:t>L’EPS est l’occasion d’une meilleure connaissance par l’élève de ses possibilités et d’une véritable </a:t>
            </a:r>
            <a:r>
              <a:rPr lang="fr-FR" b="1" dirty="0">
                <a:solidFill>
                  <a:srgbClr val="0070C0"/>
                </a:solidFill>
              </a:rPr>
              <a:t>éducation à faire des choix</a:t>
            </a:r>
            <a:r>
              <a:rPr lang="fr-FR" dirty="0">
                <a:solidFill>
                  <a:srgbClr val="0070C0"/>
                </a:solidFill>
              </a:rPr>
              <a:t>.</a:t>
            </a:r>
          </a:p>
          <a:p>
            <a:pPr marL="800100" lvl="2" indent="-342900" defTabSz="457200">
              <a:spcBef>
                <a:spcPts val="1000"/>
              </a:spcBef>
              <a:buClr>
                <a:schemeClr val="accent1"/>
              </a:buClr>
              <a:buFont typeface="Wingdings 3" charset="2"/>
              <a:buChar char=""/>
            </a:pPr>
            <a:r>
              <a:rPr lang="fr-FR" dirty="0">
                <a:solidFill>
                  <a:srgbClr val="0070C0"/>
                </a:solidFill>
              </a:rPr>
              <a:t>L’EPS aide l’élève à être </a:t>
            </a:r>
            <a:r>
              <a:rPr lang="fr-FR" b="1" dirty="0">
                <a:solidFill>
                  <a:srgbClr val="0070C0"/>
                </a:solidFill>
              </a:rPr>
              <a:t>acteur de son projet </a:t>
            </a:r>
            <a:r>
              <a:rPr lang="fr-FR" b="1" dirty="0" smtClean="0">
                <a:solidFill>
                  <a:srgbClr val="0070C0"/>
                </a:solidFill>
              </a:rPr>
              <a:t>personnel</a:t>
            </a:r>
            <a:r>
              <a:rPr lang="fr-FR" dirty="0" smtClean="0">
                <a:solidFill>
                  <a:srgbClr val="0070C0"/>
                </a:solidFill>
              </a:rPr>
              <a:t>.</a:t>
            </a:r>
          </a:p>
        </p:txBody>
      </p:sp>
      <p:sp>
        <p:nvSpPr>
          <p:cNvPr id="9" name="ZoneTexte 8"/>
          <p:cNvSpPr txBox="1"/>
          <p:nvPr/>
        </p:nvSpPr>
        <p:spPr>
          <a:xfrm>
            <a:off x="1652812" y="5454718"/>
            <a:ext cx="9402041" cy="646331"/>
          </a:xfrm>
          <a:prstGeom prst="rect">
            <a:avLst/>
          </a:prstGeom>
          <a:noFill/>
        </p:spPr>
        <p:txBody>
          <a:bodyPr wrap="square" rtlCol="0">
            <a:spAutoFit/>
          </a:bodyPr>
          <a:lstStyle/>
          <a:p>
            <a:pPr algn="ctr"/>
            <a:r>
              <a:rPr lang="fr-FR" b="1" dirty="0">
                <a:solidFill>
                  <a:srgbClr val="0070C0"/>
                </a:solidFill>
              </a:rPr>
              <a:t>Ainsi, l’élève, habitué à être « entraîné par », </a:t>
            </a:r>
            <a:endParaRPr lang="fr-FR" b="1" dirty="0" smtClean="0">
              <a:solidFill>
                <a:srgbClr val="0070C0"/>
              </a:solidFill>
            </a:endParaRPr>
          </a:p>
          <a:p>
            <a:pPr algn="ctr"/>
            <a:r>
              <a:rPr lang="fr-FR" b="1" dirty="0" smtClean="0">
                <a:solidFill>
                  <a:srgbClr val="0070C0"/>
                </a:solidFill>
              </a:rPr>
              <a:t>devient </a:t>
            </a:r>
            <a:r>
              <a:rPr lang="fr-FR" b="1" dirty="0">
                <a:solidFill>
                  <a:srgbClr val="0070C0"/>
                </a:solidFill>
              </a:rPr>
              <a:t>« un élève qui sait s’entraîner de façon autonome »</a:t>
            </a:r>
            <a:endParaRPr lang="fr-FR" dirty="0"/>
          </a:p>
        </p:txBody>
      </p:sp>
      <p:sp>
        <p:nvSpPr>
          <p:cNvPr id="10" name="ZoneTexte 9"/>
          <p:cNvSpPr txBox="1"/>
          <p:nvPr/>
        </p:nvSpPr>
        <p:spPr>
          <a:xfrm>
            <a:off x="66917" y="6188428"/>
            <a:ext cx="12192000" cy="461665"/>
          </a:xfrm>
          <a:prstGeom prst="rect">
            <a:avLst/>
          </a:prstGeom>
          <a:noFill/>
        </p:spPr>
        <p:txBody>
          <a:bodyPr wrap="square" rtlCol="0">
            <a:spAutoFit/>
          </a:bodyPr>
          <a:lstStyle/>
          <a:p>
            <a:pPr lvl="1" algn="ctr"/>
            <a:r>
              <a:rPr lang="fr-FR" sz="2400" b="1" dirty="0" smtClean="0">
                <a:solidFill>
                  <a:srgbClr val="00B0F0"/>
                </a:solidFill>
              </a:rPr>
              <a:t>Quelles incidences </a:t>
            </a:r>
            <a:r>
              <a:rPr lang="fr-FR" sz="2400" b="1" dirty="0">
                <a:solidFill>
                  <a:srgbClr val="00B0F0"/>
                </a:solidFill>
              </a:rPr>
              <a:t>sur la manière d’exercer son métier de </a:t>
            </a:r>
            <a:r>
              <a:rPr lang="fr-FR" sz="2400" b="1" dirty="0" smtClean="0">
                <a:solidFill>
                  <a:srgbClr val="00B0F0"/>
                </a:solidFill>
              </a:rPr>
              <a:t>professeur </a:t>
            </a:r>
            <a:r>
              <a:rPr lang="fr-FR" sz="2400" b="1" dirty="0">
                <a:solidFill>
                  <a:srgbClr val="00B0F0"/>
                </a:solidFill>
              </a:rPr>
              <a:t>d’EPS ?</a:t>
            </a:r>
          </a:p>
        </p:txBody>
      </p:sp>
      <p:sp>
        <p:nvSpPr>
          <p:cNvPr id="11" name="Titre 1"/>
          <p:cNvSpPr txBox="1">
            <a:spLocks/>
          </p:cNvSpPr>
          <p:nvPr/>
        </p:nvSpPr>
        <p:spPr>
          <a:xfrm>
            <a:off x="1451577" y="585217"/>
            <a:ext cx="8907307" cy="75680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fr-FR" dirty="0" smtClean="0"/>
              <a:t>La finalité de l'EPS</a:t>
            </a:r>
            <a:endParaRPr lang="fr-FR" dirty="0"/>
          </a:p>
        </p:txBody>
      </p:sp>
    </p:spTree>
    <p:extLst>
      <p:ext uri="{BB962C8B-B14F-4D97-AF65-F5344CB8AC3E}">
        <p14:creationId xmlns:p14="http://schemas.microsoft.com/office/powerpoint/2010/main" val="280270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2000" fill="hold"/>
                                        <p:tgtEl>
                                          <p:spTgt spid="4"/>
                                        </p:tgtEl>
                                        <p:attrNameLst>
                                          <p:attrName>ppt_x</p:attrName>
                                        </p:attrNameLst>
                                      </p:cBhvr>
                                      <p:tavLst>
                                        <p:tav tm="0">
                                          <p:val>
                                            <p:strVal val="#ppt_x"/>
                                          </p:val>
                                        </p:tav>
                                        <p:tav tm="100000">
                                          <p:val>
                                            <p:strVal val="#ppt_x"/>
                                          </p:val>
                                        </p:tav>
                                      </p:tavLst>
                                    </p:anim>
                                    <p:anim calcmode="lin" valueType="num">
                                      <p:cBhvr additive="base">
                                        <p:cTn id="12"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000"/>
                                        <p:tgtEl>
                                          <p:spTgt spid="6">
                                            <p:txEl>
                                              <p:pRg st="0" end="0"/>
                                            </p:txEl>
                                          </p:spTgt>
                                        </p:tgtEl>
                                      </p:cBhvr>
                                    </p:animEffect>
                                    <p:anim calcmode="lin" valueType="num">
                                      <p:cBhvr>
                                        <p:cTn id="1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3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3000"/>
                                        <p:tgtEl>
                                          <p:spTgt spid="10"/>
                                        </p:tgtEl>
                                      </p:cBhvr>
                                    </p:animEffect>
                                  </p:childTnLst>
                                </p:cTn>
                              </p:par>
                              <p:par>
                                <p:cTn id="35" presetID="3" presetClass="emph" presetSubtype="2" fill="hold" grpId="1" nodeType="withEffect">
                                  <p:stCondLst>
                                    <p:cond delay="4000"/>
                                  </p:stCondLst>
                                  <p:childTnLst>
                                    <p:animClr clrSpc="rgb" dir="cw">
                                      <p:cBhvr override="childStyle">
                                        <p:cTn id="36" dur="2000" fill="hold"/>
                                        <p:tgtEl>
                                          <p:spTgt spid="10"/>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build="p"/>
      <p:bldP spid="8" grpId="0"/>
      <p:bldP spid="9" grpId="0"/>
      <p:bldP spid="10" grpId="0"/>
      <p:bldP spid="10"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1578" y="510321"/>
            <a:ext cx="9603275" cy="1215112"/>
          </a:xfrm>
        </p:spPr>
        <p:txBody>
          <a:bodyPr>
            <a:normAutofit fontScale="90000"/>
          </a:bodyPr>
          <a:lstStyle/>
          <a:p>
            <a:r>
              <a:rPr lang="fr-FR" b="1" dirty="0"/>
              <a:t>Objectifs </a:t>
            </a:r>
            <a:r>
              <a:rPr lang="fr-FR" b="1" dirty="0" smtClean="0"/>
              <a:t>généraux</a:t>
            </a:r>
            <a:br>
              <a:rPr lang="fr-FR" b="1" dirty="0" smtClean="0"/>
            </a:br>
            <a:r>
              <a:rPr lang="fr-FR" b="1" dirty="0"/>
              <a:t/>
            </a:r>
            <a:br>
              <a:rPr lang="fr-FR" b="1" dirty="0"/>
            </a:br>
            <a:r>
              <a:rPr lang="fr-FR" sz="2200" dirty="0"/>
              <a:t>L’éducation physique et sportive doit permettre à chaque élève :</a:t>
            </a:r>
            <a:r>
              <a:rPr lang="fr-FR" dirty="0"/>
              <a:t/>
            </a:r>
            <a:br>
              <a:rPr lang="fr-FR" dirty="0"/>
            </a:br>
            <a:endParaRPr lang="fr-FR" dirty="0"/>
          </a:p>
        </p:txBody>
      </p:sp>
      <p:sp>
        <p:nvSpPr>
          <p:cNvPr id="3" name="Espace réservé du contenu 2"/>
          <p:cNvSpPr>
            <a:spLocks noGrp="1"/>
          </p:cNvSpPr>
          <p:nvPr>
            <p:ph idx="1"/>
          </p:nvPr>
        </p:nvSpPr>
        <p:spPr>
          <a:xfrm>
            <a:off x="1451579" y="1888177"/>
            <a:ext cx="9603275" cy="4096987"/>
          </a:xfrm>
        </p:spPr>
        <p:txBody>
          <a:bodyPr>
            <a:normAutofit fontScale="47500" lnSpcReduction="20000"/>
          </a:bodyPr>
          <a:lstStyle/>
          <a:p>
            <a:pPr lvl="0"/>
            <a:r>
              <a:rPr lang="fr-FR" sz="4000" b="1" dirty="0"/>
              <a:t>de</a:t>
            </a:r>
            <a:r>
              <a:rPr lang="fr-FR" sz="3800" b="1" dirty="0" smtClean="0"/>
              <a:t> </a:t>
            </a:r>
            <a:r>
              <a:rPr lang="fr-FR" sz="4000" b="1" dirty="0"/>
              <a:t>développer sa </a:t>
            </a:r>
            <a:r>
              <a:rPr lang="fr-FR" sz="4000" b="1" dirty="0" smtClean="0"/>
              <a:t>motricité </a:t>
            </a:r>
            <a:r>
              <a:rPr lang="fr-FR" sz="2400" b="1" dirty="0" smtClean="0"/>
              <a:t>: </a:t>
            </a:r>
            <a:r>
              <a:rPr lang="fr-FR" sz="2900" b="1" dirty="0" smtClean="0">
                <a:solidFill>
                  <a:srgbClr val="C00000"/>
                </a:solidFill>
              </a:rPr>
              <a:t>Par </a:t>
            </a:r>
            <a:r>
              <a:rPr lang="fr-FR" sz="2900" b="1" dirty="0">
                <a:solidFill>
                  <a:srgbClr val="C00000"/>
                </a:solidFill>
              </a:rPr>
              <a:t>son engagement </a:t>
            </a:r>
            <a:r>
              <a:rPr lang="fr-FR" sz="2400" dirty="0"/>
              <a:t>dans des activités physiques sportives et artistiques (APSA) diversifiées et approfondies, l’élève enrichit sa motricité. Il s’investit dans des apprentissages quels que soient son niveau d’expertise, sa condition physique et son degré d’inaptitude ou de handicap</a:t>
            </a:r>
            <a:r>
              <a:rPr lang="fr-FR" sz="2400" dirty="0" smtClean="0"/>
              <a:t>.</a:t>
            </a:r>
            <a:endParaRPr lang="fr-FR" sz="2400" dirty="0"/>
          </a:p>
          <a:p>
            <a:pPr lvl="0"/>
            <a:r>
              <a:rPr lang="fr-FR" sz="4000" b="1" dirty="0"/>
              <a:t>de savoir se préparer et </a:t>
            </a:r>
            <a:r>
              <a:rPr lang="fr-FR" sz="4000" b="1" dirty="0" smtClean="0"/>
              <a:t>s’entraîner </a:t>
            </a:r>
            <a:r>
              <a:rPr lang="fr-FR" sz="2900" b="1" dirty="0" smtClean="0">
                <a:solidFill>
                  <a:srgbClr val="C00000"/>
                </a:solidFill>
              </a:rPr>
              <a:t>Par </a:t>
            </a:r>
            <a:r>
              <a:rPr lang="fr-FR" sz="2900" b="1" dirty="0">
                <a:solidFill>
                  <a:srgbClr val="C00000"/>
                </a:solidFill>
              </a:rPr>
              <a:t>son engagement</a:t>
            </a:r>
            <a:r>
              <a:rPr lang="fr-FR" sz="2500" dirty="0"/>
              <a:t> </a:t>
            </a:r>
            <a:r>
              <a:rPr lang="fr-FR" sz="2400" dirty="0"/>
              <a:t>dans les apprentissages, l’élève apprend à gérer sa pratique physique, seul et avec d’autres. Ainsi, l’élève, habitué à être « entraîné par », devient « un élève qui sait s’entraîner de façon autonome ». Il apprend à se connaître, à faire des choix, à se préparer, à conduire et réguler ses efforts</a:t>
            </a:r>
            <a:r>
              <a:rPr lang="fr-FR" sz="2400" dirty="0" smtClean="0"/>
              <a:t>.</a:t>
            </a:r>
            <a:endParaRPr lang="fr-FR" sz="2400" dirty="0"/>
          </a:p>
          <a:p>
            <a:pPr lvl="0"/>
            <a:r>
              <a:rPr lang="fr-FR" sz="4000" b="1" dirty="0"/>
              <a:t>d’exercer sa responsabilité individuelle et au sein d’un </a:t>
            </a:r>
            <a:r>
              <a:rPr lang="fr-FR" sz="4000" b="1" dirty="0" smtClean="0"/>
              <a:t>collectif </a:t>
            </a:r>
            <a:r>
              <a:rPr lang="fr-FR" sz="2900" b="1" dirty="0">
                <a:solidFill>
                  <a:srgbClr val="C00000"/>
                </a:solidFill>
              </a:rPr>
              <a:t>Par son engagement </a:t>
            </a:r>
            <a:r>
              <a:rPr lang="fr-FR" sz="2400" dirty="0"/>
              <a:t>dans les APSA et dans différents rôles (adversaire, partenaire, observateur, arbitre, juge, conseil, aide, etc.), l’élève construit des comportements sociaux. La solidarité se développe dans les pratiques physiques grâce aux échanges entre les élèves qui apprennent ainsi à agir ensemble, à se connaître, à se confronter les uns aux autres, à s’aider, à se respecter quelles que soient leurs différences. Au sein de la classe et dans un contexte propice, la prise de responsabilité permet à l’élève de faire des choix et à les assumer, tout en comprenant et en respectant l’intérêt de règles communes pour tous</a:t>
            </a:r>
            <a:r>
              <a:rPr lang="fr-FR" sz="2400" dirty="0" smtClean="0"/>
              <a:t>.</a:t>
            </a:r>
            <a:endParaRPr lang="fr-FR" sz="2400" dirty="0"/>
          </a:p>
          <a:p>
            <a:pPr lvl="0"/>
            <a:r>
              <a:rPr lang="fr-FR" sz="4000" b="1" dirty="0"/>
              <a:t>de construire durablement sa </a:t>
            </a:r>
            <a:r>
              <a:rPr lang="fr-FR" sz="4000" b="1" dirty="0" smtClean="0"/>
              <a:t>santé </a:t>
            </a:r>
            <a:r>
              <a:rPr lang="fr-FR" sz="2900" b="1" dirty="0">
                <a:solidFill>
                  <a:srgbClr val="C00000"/>
                </a:solidFill>
              </a:rPr>
              <a:t>Par son engagement</a:t>
            </a:r>
            <a:r>
              <a:rPr lang="fr-FR" sz="2900" dirty="0"/>
              <a:t> </a:t>
            </a:r>
            <a:r>
              <a:rPr lang="fr-FR" sz="2400" dirty="0"/>
              <a:t>dans la pratique physique, l’élève apprend à développer durablement sa santé. En développant ses ressources physiologiques, motrices, cognitives et psycho- sociales, il améliore son bien-être, pour lui et pour les autres. L’EPS permet à l’élève d’assurer sa sécurité et celle des autres, de construire une image et une estime de soi positives. Grâce aux efforts consentis, aux progrès réalisés et constatés, l’élève éprouve le plaisir de pratiquer une activité physique raisonnée et régulière tout au long de la vie</a:t>
            </a:r>
            <a:r>
              <a:rPr lang="fr-FR" sz="2400" dirty="0" smtClean="0"/>
              <a:t>.</a:t>
            </a:r>
            <a:endParaRPr lang="fr-FR" sz="2400" dirty="0"/>
          </a:p>
          <a:p>
            <a:pPr lvl="0"/>
            <a:r>
              <a:rPr lang="fr-FR" sz="4000" b="1" dirty="0"/>
              <a:t>d’accéder au patrimoine </a:t>
            </a:r>
            <a:r>
              <a:rPr lang="fr-FR" sz="4000" b="1" dirty="0" smtClean="0"/>
              <a:t>culturel </a:t>
            </a:r>
            <a:r>
              <a:rPr lang="fr-FR" sz="2400" b="1" dirty="0" smtClean="0"/>
              <a:t>: </a:t>
            </a:r>
            <a:r>
              <a:rPr lang="fr-FR" sz="2300" dirty="0" smtClean="0"/>
              <a:t>Les </a:t>
            </a:r>
            <a:r>
              <a:rPr lang="fr-FR" sz="2300" dirty="0"/>
              <a:t>diverses activités physiques sportives et artistiques vécues par les lycéens leur permettent d’accéder à un patrimoine culturel dans lequel l’élève peut se situer en tant que pratiquant mais aussi spectateur ou critique</a:t>
            </a:r>
            <a:r>
              <a:rPr lang="fr-FR" sz="2300" dirty="0" smtClean="0"/>
              <a:t>.</a:t>
            </a:r>
            <a:endParaRPr lang="fr-FR" sz="2300" dirty="0"/>
          </a:p>
        </p:txBody>
      </p:sp>
      <p:sp>
        <p:nvSpPr>
          <p:cNvPr id="4" name="ZoneTexte 3"/>
          <p:cNvSpPr txBox="1"/>
          <p:nvPr/>
        </p:nvSpPr>
        <p:spPr>
          <a:xfrm>
            <a:off x="148651" y="1365601"/>
            <a:ext cx="1436914" cy="4832092"/>
          </a:xfrm>
          <a:prstGeom prst="rect">
            <a:avLst/>
          </a:prstGeom>
          <a:noFill/>
        </p:spPr>
        <p:txBody>
          <a:bodyPr wrap="square" rtlCol="0">
            <a:spAutoFit/>
          </a:bodyPr>
          <a:lstStyle/>
          <a:p>
            <a:pPr algn="ctr"/>
            <a:r>
              <a:rPr lang="fr-FR" sz="1400" b="1" dirty="0" smtClean="0">
                <a:solidFill>
                  <a:srgbClr val="0070C0"/>
                </a:solidFill>
              </a:rPr>
              <a:t>2010 </a:t>
            </a:r>
          </a:p>
          <a:p>
            <a:pPr algn="ctr"/>
            <a:endParaRPr lang="fr-FR" sz="1400" b="1" dirty="0" smtClean="0">
              <a:solidFill>
                <a:srgbClr val="0070C0"/>
              </a:solidFill>
            </a:endParaRPr>
          </a:p>
          <a:p>
            <a:r>
              <a:rPr lang="fr-FR" sz="1400" b="1" dirty="0" smtClean="0">
                <a:solidFill>
                  <a:srgbClr val="0070C0"/>
                </a:solidFill>
              </a:rPr>
              <a:t>- </a:t>
            </a:r>
            <a:r>
              <a:rPr lang="fr-FR" sz="1400" b="1" dirty="0" smtClean="0">
                <a:solidFill>
                  <a:srgbClr val="0070C0"/>
                </a:solidFill>
              </a:rPr>
              <a:t>Développer </a:t>
            </a:r>
            <a:r>
              <a:rPr lang="fr-FR" sz="1400" b="1" dirty="0">
                <a:solidFill>
                  <a:srgbClr val="0070C0"/>
                </a:solidFill>
              </a:rPr>
              <a:t>et mobiliser ses ressources pour enrichir sa </a:t>
            </a:r>
            <a:r>
              <a:rPr lang="fr-FR" sz="1400" b="1" dirty="0" smtClean="0">
                <a:solidFill>
                  <a:srgbClr val="0070C0"/>
                </a:solidFill>
              </a:rPr>
              <a:t>motricité</a:t>
            </a:r>
          </a:p>
          <a:p>
            <a:endParaRPr lang="fr-FR" sz="1400" b="1" dirty="0" smtClean="0">
              <a:solidFill>
                <a:srgbClr val="0070C0"/>
              </a:solidFill>
            </a:endParaRPr>
          </a:p>
          <a:p>
            <a:endParaRPr lang="fr-FR" sz="1400" b="1" dirty="0">
              <a:solidFill>
                <a:srgbClr val="0070C0"/>
              </a:solidFill>
            </a:endParaRPr>
          </a:p>
          <a:p>
            <a:endParaRPr lang="fr-FR" sz="1400" b="1" dirty="0" smtClean="0">
              <a:solidFill>
                <a:srgbClr val="0070C0"/>
              </a:solidFill>
            </a:endParaRPr>
          </a:p>
          <a:p>
            <a:r>
              <a:rPr lang="fr-FR" sz="1400" b="1" dirty="0" smtClean="0">
                <a:solidFill>
                  <a:srgbClr val="0070C0"/>
                </a:solidFill>
              </a:rPr>
              <a:t>- Savoir </a:t>
            </a:r>
            <a:r>
              <a:rPr lang="fr-FR" sz="1400" b="1" dirty="0">
                <a:solidFill>
                  <a:srgbClr val="0070C0"/>
                </a:solidFill>
              </a:rPr>
              <a:t>gérer sa vie physique et sociale</a:t>
            </a:r>
          </a:p>
          <a:p>
            <a:endParaRPr lang="fr-FR" sz="1400" b="1" dirty="0" smtClean="0">
              <a:solidFill>
                <a:srgbClr val="0070C0"/>
              </a:solidFill>
            </a:endParaRPr>
          </a:p>
          <a:p>
            <a:endParaRPr lang="fr-FR" sz="1400" b="1" dirty="0">
              <a:solidFill>
                <a:srgbClr val="0070C0"/>
              </a:solidFill>
            </a:endParaRPr>
          </a:p>
          <a:p>
            <a:endParaRPr lang="fr-FR" sz="1400" b="1" dirty="0" smtClean="0">
              <a:solidFill>
                <a:srgbClr val="0070C0"/>
              </a:solidFill>
            </a:endParaRPr>
          </a:p>
          <a:p>
            <a:endParaRPr lang="fr-FR" sz="1400" b="1" dirty="0" smtClean="0">
              <a:solidFill>
                <a:srgbClr val="0070C0"/>
              </a:solidFill>
            </a:endParaRPr>
          </a:p>
          <a:p>
            <a:endParaRPr lang="fr-FR" sz="1400" b="1" dirty="0" smtClean="0">
              <a:solidFill>
                <a:srgbClr val="0070C0"/>
              </a:solidFill>
            </a:endParaRPr>
          </a:p>
          <a:p>
            <a:endParaRPr lang="fr-FR" sz="1400" b="1" dirty="0">
              <a:solidFill>
                <a:srgbClr val="0070C0"/>
              </a:solidFill>
            </a:endParaRPr>
          </a:p>
          <a:p>
            <a:r>
              <a:rPr lang="fr-FR" sz="1400" b="1" dirty="0" smtClean="0">
                <a:solidFill>
                  <a:srgbClr val="0070C0"/>
                </a:solidFill>
              </a:rPr>
              <a:t>- Accéder </a:t>
            </a:r>
            <a:r>
              <a:rPr lang="fr-FR" sz="1400" b="1" dirty="0">
                <a:solidFill>
                  <a:srgbClr val="0070C0"/>
                </a:solidFill>
              </a:rPr>
              <a:t>au patrimoine culturel</a:t>
            </a:r>
            <a:endParaRPr lang="fr-FR" b="1" dirty="0">
              <a:solidFill>
                <a:srgbClr val="0070C0"/>
              </a:solidFill>
            </a:endParaRPr>
          </a:p>
        </p:txBody>
      </p:sp>
      <p:sp>
        <p:nvSpPr>
          <p:cNvPr id="5" name="Flèche droite 4"/>
          <p:cNvSpPr/>
          <p:nvPr/>
        </p:nvSpPr>
        <p:spPr>
          <a:xfrm rot="19603396">
            <a:off x="927688" y="3221604"/>
            <a:ext cx="730870" cy="166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a:off x="1175658" y="3912512"/>
            <a:ext cx="540930" cy="2190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rot="2620766">
            <a:off x="837227" y="4385639"/>
            <a:ext cx="730870" cy="1666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66917" y="6188428"/>
            <a:ext cx="12192000" cy="461665"/>
          </a:xfrm>
          <a:prstGeom prst="rect">
            <a:avLst/>
          </a:prstGeom>
          <a:noFill/>
        </p:spPr>
        <p:txBody>
          <a:bodyPr wrap="square" rtlCol="0">
            <a:spAutoFit/>
          </a:bodyPr>
          <a:lstStyle/>
          <a:p>
            <a:pPr lvl="1" algn="ctr"/>
            <a:r>
              <a:rPr lang="fr-FR" sz="2400" b="1" dirty="0" smtClean="0">
                <a:solidFill>
                  <a:srgbClr val="00B0F0"/>
                </a:solidFill>
              </a:rPr>
              <a:t>Quelles incidences </a:t>
            </a:r>
            <a:r>
              <a:rPr lang="fr-FR" sz="2400" b="1" dirty="0">
                <a:solidFill>
                  <a:srgbClr val="00B0F0"/>
                </a:solidFill>
              </a:rPr>
              <a:t>sur la manière d’exercer son métier de </a:t>
            </a:r>
            <a:r>
              <a:rPr lang="fr-FR" sz="2400" b="1" dirty="0" smtClean="0">
                <a:solidFill>
                  <a:srgbClr val="00B0F0"/>
                </a:solidFill>
              </a:rPr>
              <a:t>professeur </a:t>
            </a:r>
            <a:r>
              <a:rPr lang="fr-FR" sz="2400" b="1" dirty="0">
                <a:solidFill>
                  <a:srgbClr val="00B0F0"/>
                </a:solidFill>
              </a:rPr>
              <a:t>d’EPS ?</a:t>
            </a:r>
          </a:p>
        </p:txBody>
      </p:sp>
    </p:spTree>
    <p:extLst>
      <p:ext uri="{BB962C8B-B14F-4D97-AF65-F5344CB8AC3E}">
        <p14:creationId xmlns:p14="http://schemas.microsoft.com/office/powerpoint/2010/main" val="20574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3000"/>
                                        <p:tgtEl>
                                          <p:spTgt spid="8"/>
                                        </p:tgtEl>
                                      </p:cBhvr>
                                    </p:animEffect>
                                  </p:childTnLst>
                                </p:cTn>
                              </p:par>
                              <p:par>
                                <p:cTn id="25" presetID="3" presetClass="emph" presetSubtype="2" fill="hold" grpId="1" nodeType="withEffect">
                                  <p:stCondLst>
                                    <p:cond delay="4000"/>
                                  </p:stCondLst>
                                  <p:childTnLst>
                                    <p:animClr clrSpc="rgb" dir="cw">
                                      <p:cBhvr override="childStyle">
                                        <p:cTn id="26" dur="2000" fill="hold"/>
                                        <p:tgtEl>
                                          <p:spTgt spid="8"/>
                                        </p:tgtEl>
                                        <p:attrNameLst>
                                          <p:attrName>style.color</p:attrName>
                                        </p:attrNameLst>
                                      </p:cBhvr>
                                      <p:to>
                                        <a:schemeClr val="bg1"/>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8"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954292" y="300360"/>
            <a:ext cx="9720072" cy="612499"/>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fr-FR" dirty="0" smtClean="0"/>
              <a:t>Un parcours de formation sur 3 ans</a:t>
            </a:r>
            <a:endParaRPr lang="fr-FR" dirty="0"/>
          </a:p>
        </p:txBody>
      </p:sp>
      <p:pic>
        <p:nvPicPr>
          <p:cNvPr id="3" name="Image 2"/>
          <p:cNvPicPr>
            <a:picLocks noChangeAspect="1"/>
          </p:cNvPicPr>
          <p:nvPr/>
        </p:nvPicPr>
        <p:blipFill>
          <a:blip r:embed="rId3"/>
          <a:stretch>
            <a:fillRect/>
          </a:stretch>
        </p:blipFill>
        <p:spPr>
          <a:xfrm>
            <a:off x="235233" y="791891"/>
            <a:ext cx="2612314" cy="2310945"/>
          </a:xfrm>
          <a:prstGeom prst="rect">
            <a:avLst/>
          </a:prstGeom>
        </p:spPr>
      </p:pic>
      <p:sp>
        <p:nvSpPr>
          <p:cNvPr id="5" name="ZoneTexte 4">
            <a:extLst>
              <a:ext uri="{FF2B5EF4-FFF2-40B4-BE49-F238E27FC236}">
                <a16:creationId xmlns:a16="http://schemas.microsoft.com/office/drawing/2014/main" id="{EAD00259-D1CC-4DA9-95B2-7BD48132160B}"/>
              </a:ext>
            </a:extLst>
          </p:cNvPr>
          <p:cNvSpPr txBox="1"/>
          <p:nvPr/>
        </p:nvSpPr>
        <p:spPr>
          <a:xfrm>
            <a:off x="518295" y="6168996"/>
            <a:ext cx="11502869" cy="830997"/>
          </a:xfrm>
          <a:prstGeom prst="rect">
            <a:avLst/>
          </a:prstGeom>
          <a:noFill/>
        </p:spPr>
        <p:txBody>
          <a:bodyPr wrap="square" rtlCol="0">
            <a:spAutoFit/>
          </a:bodyPr>
          <a:lstStyle/>
          <a:p>
            <a:pPr marL="0" marR="0" lvl="0" indent="0" defTabSz="457200" rtl="0" eaLnBrk="1" fontAlgn="auto" latinLnBrk="0" hangingPunct="1">
              <a:lnSpc>
                <a:spcPct val="100000"/>
              </a:lnSpc>
              <a:spcBef>
                <a:spcPts val="600"/>
              </a:spcBef>
              <a:spcAft>
                <a:spcPts val="600"/>
              </a:spcAft>
              <a:buClrTx/>
              <a:buSzTx/>
              <a:buFontTx/>
              <a:buNone/>
              <a:tabLst/>
              <a:defRPr/>
            </a:pPr>
            <a:r>
              <a:rPr kumimoji="0" lang="fr-FR" sz="2400" b="1" i="0" u="none" strike="noStrike" kern="1200" cap="none" spc="0" normalizeH="0" baseline="30000" noProof="0" dirty="0">
                <a:ln>
                  <a:noFill/>
                </a:ln>
                <a:solidFill>
                  <a:schemeClr val="bg1">
                    <a:lumMod val="95000"/>
                  </a:schemeClr>
                </a:solidFill>
                <a:effectLst/>
                <a:uLnTx/>
                <a:uFillTx/>
              </a:rPr>
              <a:t>« L’éducation physique et sportive du lycéen prend appui sur les compétences développées à l’école primaire et au collège. Elle lui </a:t>
            </a:r>
            <a:r>
              <a:rPr lang="fr-FR" sz="2400" b="1" baseline="30000" dirty="0">
                <a:solidFill>
                  <a:schemeClr val="bg1">
                    <a:lumMod val="95000"/>
                  </a:schemeClr>
                </a:solidFill>
              </a:rPr>
              <a:t>permet de les enrichir et d’en acquérir de nouvelles qui favoriseront sa réussite dans l’enseignement supérieur et dans sa vie future d’adulte. »</a:t>
            </a:r>
          </a:p>
        </p:txBody>
      </p:sp>
      <p:sp>
        <p:nvSpPr>
          <p:cNvPr id="8" name="Flèche vers la droite 6"/>
          <p:cNvSpPr/>
          <p:nvPr/>
        </p:nvSpPr>
        <p:spPr>
          <a:xfrm rot="19828855">
            <a:off x="4661898" y="1429825"/>
            <a:ext cx="2763012" cy="1555678"/>
          </a:xfrm>
          <a:prstGeom prst="rightArrow">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smtClean="0">
                <a:ln>
                  <a:noFill/>
                </a:ln>
                <a:solidFill>
                  <a:prstClr val="white"/>
                </a:solidFill>
                <a:effectLst/>
                <a:uLnTx/>
                <a:uFillTx/>
                <a:latin typeface="Tw Cen MT"/>
                <a:ea typeface="+mn-ea"/>
                <a:cs typeface="+mn-cs"/>
              </a:rPr>
              <a:t>LYCEE</a:t>
            </a:r>
            <a:endParaRPr kumimoji="0" lang="fr-FR"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9" name="Flèche vers la droite 6">
            <a:extLst>
              <a:ext uri="{FF2B5EF4-FFF2-40B4-BE49-F238E27FC236}">
                <a16:creationId xmlns:a16="http://schemas.microsoft.com/office/drawing/2014/main" id="{DAA7CCFE-5FF2-4F46-B821-C79E18A56023}"/>
              </a:ext>
            </a:extLst>
          </p:cNvPr>
          <p:cNvSpPr/>
          <p:nvPr/>
        </p:nvSpPr>
        <p:spPr>
          <a:xfrm rot="19828855">
            <a:off x="2464008" y="2795303"/>
            <a:ext cx="2497914" cy="1555678"/>
          </a:xfrm>
          <a:prstGeom prst="rightArrow">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a:ea typeface="+mn-ea"/>
                <a:cs typeface="+mn-cs"/>
              </a:rPr>
              <a:t>    Cycle 4</a:t>
            </a:r>
          </a:p>
        </p:txBody>
      </p:sp>
      <p:sp>
        <p:nvSpPr>
          <p:cNvPr id="10" name="Flèche vers la droite 6">
            <a:extLst>
              <a:ext uri="{FF2B5EF4-FFF2-40B4-BE49-F238E27FC236}">
                <a16:creationId xmlns:a16="http://schemas.microsoft.com/office/drawing/2014/main" id="{7F3E118F-737C-4ED3-8F70-79D3701389C8}"/>
              </a:ext>
            </a:extLst>
          </p:cNvPr>
          <p:cNvSpPr/>
          <p:nvPr/>
        </p:nvSpPr>
        <p:spPr>
          <a:xfrm rot="19828855">
            <a:off x="776338" y="3899725"/>
            <a:ext cx="1929140" cy="1555678"/>
          </a:xfrm>
          <a:prstGeom prst="rightArrow">
            <a:avLst/>
          </a:prstGeom>
          <a:solidFill>
            <a:schemeClr val="accent5">
              <a:lumMod val="60000"/>
              <a:lumOff val="40000"/>
            </a:schemeClr>
          </a:solid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Tw Cen MT"/>
                <a:ea typeface="+mn-ea"/>
                <a:cs typeface="+mn-cs"/>
              </a:rPr>
              <a:t>Cycle 3</a:t>
            </a:r>
          </a:p>
        </p:txBody>
      </p:sp>
      <p:sp>
        <p:nvSpPr>
          <p:cNvPr id="11" name="ZoneTexte 10"/>
          <p:cNvSpPr txBox="1"/>
          <p:nvPr/>
        </p:nvSpPr>
        <p:spPr>
          <a:xfrm>
            <a:off x="5423565" y="1992508"/>
            <a:ext cx="86596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FFFF"/>
                </a:solidFill>
                <a:effectLst/>
                <a:uLnTx/>
                <a:uFillTx/>
                <a:ea typeface="+mn-ea"/>
                <a:cs typeface="+mn-cs"/>
              </a:rPr>
              <a:t>1</a:t>
            </a:r>
            <a:r>
              <a:rPr kumimoji="0" lang="fr-FR" sz="1800" b="1" i="0" u="none" strike="noStrike" kern="1200" cap="none" spc="0" normalizeH="0" baseline="30000" noProof="0" dirty="0">
                <a:ln>
                  <a:noFill/>
                </a:ln>
                <a:solidFill>
                  <a:srgbClr val="FFFFFF"/>
                </a:solidFill>
                <a:effectLst/>
                <a:uLnTx/>
                <a:uFillTx/>
                <a:ea typeface="+mn-ea"/>
                <a:cs typeface="+mn-cs"/>
              </a:rPr>
              <a:t>ère</a:t>
            </a:r>
            <a:r>
              <a:rPr kumimoji="0" lang="fr-FR" sz="1800" b="1" i="0" u="none" strike="noStrike" kern="1200" cap="none" spc="0" normalizeH="0" baseline="0" noProof="0" dirty="0">
                <a:ln>
                  <a:noFill/>
                </a:ln>
                <a:solidFill>
                  <a:srgbClr val="FFFFFF"/>
                </a:solidFill>
                <a:effectLst/>
                <a:uLnTx/>
                <a:uFillTx/>
                <a:ea typeface="+mn-ea"/>
                <a:cs typeface="+mn-cs"/>
              </a:rPr>
              <a:t> </a:t>
            </a:r>
          </a:p>
        </p:txBody>
      </p:sp>
      <p:sp>
        <p:nvSpPr>
          <p:cNvPr id="12" name="ZoneTexte 11"/>
          <p:cNvSpPr txBox="1"/>
          <p:nvPr/>
        </p:nvSpPr>
        <p:spPr>
          <a:xfrm>
            <a:off x="5749963" y="1607356"/>
            <a:ext cx="1512655"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srgbClr val="FFFFFF"/>
                </a:solidFill>
                <a:effectLst/>
                <a:uLnTx/>
                <a:uFillTx/>
                <a:ea typeface="+mn-ea"/>
                <a:cs typeface="+mn-cs"/>
              </a:rPr>
              <a:t>Tle</a:t>
            </a:r>
            <a:endParaRPr kumimoji="0" lang="fr-FR" sz="1800" b="1" i="0" u="none" strike="noStrike" kern="1200" cap="none" spc="0" normalizeH="0" baseline="0" noProof="0" dirty="0">
              <a:ln>
                <a:noFill/>
              </a:ln>
              <a:solidFill>
                <a:srgbClr val="FFFFFF"/>
              </a:solidFill>
              <a:effectLst/>
              <a:uLnTx/>
              <a:uFillTx/>
              <a:ea typeface="+mn-ea"/>
              <a:cs typeface="+mn-cs"/>
            </a:endParaRPr>
          </a:p>
        </p:txBody>
      </p:sp>
      <p:sp>
        <p:nvSpPr>
          <p:cNvPr id="13" name="ZoneTexte 12">
            <a:extLst>
              <a:ext uri="{FF2B5EF4-FFF2-40B4-BE49-F238E27FC236}">
                <a16:creationId xmlns:a16="http://schemas.microsoft.com/office/drawing/2014/main" id="{74248BB2-102B-40CC-ACA5-C0F054F154B6}"/>
              </a:ext>
            </a:extLst>
          </p:cNvPr>
          <p:cNvSpPr txBox="1"/>
          <p:nvPr/>
        </p:nvSpPr>
        <p:spPr>
          <a:xfrm>
            <a:off x="4995755" y="2370617"/>
            <a:ext cx="62082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white"/>
                </a:solidFill>
                <a:effectLst/>
                <a:uLnTx/>
                <a:uFillTx/>
                <a:ea typeface="+mn-ea"/>
                <a:cs typeface="+mn-cs"/>
              </a:rPr>
              <a:t>2</a:t>
            </a:r>
            <a:r>
              <a:rPr kumimoji="0" lang="fr-FR" sz="1800" b="1" i="0" u="none" strike="noStrike" kern="1200" cap="none" spc="0" normalizeH="0" baseline="30000" noProof="0" dirty="0">
                <a:ln>
                  <a:noFill/>
                </a:ln>
                <a:solidFill>
                  <a:prstClr val="white"/>
                </a:solidFill>
                <a:effectLst/>
                <a:uLnTx/>
                <a:uFillTx/>
                <a:ea typeface="+mn-ea"/>
                <a:cs typeface="+mn-cs"/>
              </a:rPr>
              <a:t>nde</a:t>
            </a:r>
            <a:r>
              <a:rPr kumimoji="0" lang="fr-FR" sz="1800" b="1" i="0" u="none" strike="noStrike" kern="1200" cap="none" spc="0" normalizeH="0" baseline="0" noProof="0" dirty="0">
                <a:ln>
                  <a:noFill/>
                </a:ln>
                <a:solidFill>
                  <a:prstClr val="white"/>
                </a:solidFill>
                <a:effectLst/>
                <a:uLnTx/>
                <a:uFillTx/>
                <a:ea typeface="+mn-ea"/>
                <a:cs typeface="+mn-cs"/>
              </a:rPr>
              <a:t> </a:t>
            </a:r>
          </a:p>
        </p:txBody>
      </p:sp>
      <p:sp>
        <p:nvSpPr>
          <p:cNvPr id="14" name="ZoneTexte 13">
            <a:extLst>
              <a:ext uri="{FF2B5EF4-FFF2-40B4-BE49-F238E27FC236}">
                <a16:creationId xmlns:a16="http://schemas.microsoft.com/office/drawing/2014/main" id="{74248BB2-102B-40CC-ACA5-C0F054F154B6}"/>
              </a:ext>
            </a:extLst>
          </p:cNvPr>
          <p:cNvSpPr txBox="1"/>
          <p:nvPr/>
        </p:nvSpPr>
        <p:spPr>
          <a:xfrm>
            <a:off x="716955" y="4626869"/>
            <a:ext cx="824435"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ea typeface="+mn-ea"/>
                <a:cs typeface="+mn-cs"/>
              </a:rPr>
              <a:t>CM1</a:t>
            </a:r>
            <a:endParaRPr kumimoji="0" lang="fr-FR" sz="1800" b="1" i="0" u="none" strike="noStrike" kern="1200" cap="none" spc="0" normalizeH="0" baseline="0" noProof="0" dirty="0">
              <a:ln>
                <a:noFill/>
              </a:ln>
              <a:solidFill>
                <a:prstClr val="white"/>
              </a:solidFill>
              <a:effectLst/>
              <a:uLnTx/>
              <a:uFillTx/>
              <a:ea typeface="+mn-ea"/>
              <a:cs typeface="+mn-cs"/>
            </a:endParaRPr>
          </a:p>
        </p:txBody>
      </p:sp>
      <p:sp>
        <p:nvSpPr>
          <p:cNvPr id="15" name="ZoneTexte 14">
            <a:extLst>
              <a:ext uri="{FF2B5EF4-FFF2-40B4-BE49-F238E27FC236}">
                <a16:creationId xmlns:a16="http://schemas.microsoft.com/office/drawing/2014/main" id="{74248BB2-102B-40CC-ACA5-C0F054F154B6}"/>
              </a:ext>
            </a:extLst>
          </p:cNvPr>
          <p:cNvSpPr txBox="1"/>
          <p:nvPr/>
        </p:nvSpPr>
        <p:spPr>
          <a:xfrm>
            <a:off x="1546356" y="4162713"/>
            <a:ext cx="77113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solidFill>
                  <a:prstClr val="white"/>
                </a:solidFill>
              </a:rPr>
              <a:t>6</a:t>
            </a:r>
            <a:r>
              <a:rPr lang="fr-FR" b="1" baseline="30000" dirty="0" smtClean="0">
                <a:solidFill>
                  <a:prstClr val="white"/>
                </a:solidFill>
              </a:rPr>
              <a:t>ème</a:t>
            </a:r>
            <a:r>
              <a:rPr kumimoji="0" lang="fr-FR" sz="1800" b="1" i="0" u="none" strike="noStrike" kern="1200" cap="none" spc="0" normalizeH="0" baseline="0" noProof="0" dirty="0" smtClean="0">
                <a:ln>
                  <a:noFill/>
                </a:ln>
                <a:solidFill>
                  <a:prstClr val="white"/>
                </a:solidFill>
                <a:effectLst/>
                <a:uLnTx/>
                <a:uFillTx/>
              </a:rPr>
              <a:t> </a:t>
            </a:r>
            <a:endParaRPr kumimoji="0" lang="fr-FR" sz="1800" b="1" i="0" u="none" strike="noStrike" kern="1200" cap="none" spc="0" normalizeH="0" baseline="0" noProof="0" dirty="0">
              <a:ln>
                <a:noFill/>
              </a:ln>
              <a:solidFill>
                <a:prstClr val="white"/>
              </a:solidFill>
              <a:effectLst/>
              <a:uLnTx/>
              <a:uFillTx/>
            </a:endParaRPr>
          </a:p>
        </p:txBody>
      </p:sp>
      <p:sp>
        <p:nvSpPr>
          <p:cNvPr id="16" name="ZoneTexte 15">
            <a:extLst>
              <a:ext uri="{FF2B5EF4-FFF2-40B4-BE49-F238E27FC236}">
                <a16:creationId xmlns:a16="http://schemas.microsoft.com/office/drawing/2014/main" id="{74248BB2-102B-40CC-ACA5-C0F054F154B6}"/>
              </a:ext>
            </a:extLst>
          </p:cNvPr>
          <p:cNvSpPr txBox="1"/>
          <p:nvPr/>
        </p:nvSpPr>
        <p:spPr>
          <a:xfrm>
            <a:off x="2518603" y="3753370"/>
            <a:ext cx="7349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white"/>
                </a:solidFill>
                <a:effectLst/>
                <a:uLnTx/>
                <a:uFillTx/>
                <a:ea typeface="+mn-ea"/>
                <a:cs typeface="+mn-cs"/>
              </a:rPr>
              <a:t>5</a:t>
            </a:r>
            <a:r>
              <a:rPr kumimoji="0" lang="fr-FR" sz="1800" b="1" i="0" u="none" strike="noStrike" kern="1200" cap="none" spc="0" normalizeH="0" baseline="30000" noProof="0" dirty="0" smtClean="0">
                <a:ln>
                  <a:noFill/>
                </a:ln>
                <a:solidFill>
                  <a:prstClr val="white"/>
                </a:solidFill>
                <a:effectLst/>
                <a:uLnTx/>
                <a:uFillTx/>
                <a:ea typeface="+mn-ea"/>
                <a:cs typeface="+mn-cs"/>
              </a:rPr>
              <a:t>ème</a:t>
            </a:r>
            <a:r>
              <a:rPr kumimoji="0" lang="fr-FR" sz="1800" b="1" i="0" u="none" strike="noStrike" kern="1200" cap="none" spc="0" normalizeH="0" baseline="0" noProof="0" dirty="0" smtClean="0">
                <a:ln>
                  <a:noFill/>
                </a:ln>
                <a:solidFill>
                  <a:prstClr val="white"/>
                </a:solidFill>
                <a:effectLst/>
                <a:uLnTx/>
                <a:uFillTx/>
                <a:ea typeface="+mn-ea"/>
                <a:cs typeface="+mn-cs"/>
              </a:rPr>
              <a:t> </a:t>
            </a:r>
            <a:endParaRPr kumimoji="0" lang="fr-FR" sz="1800" b="1" i="0" u="none" strike="noStrike" kern="1200" cap="none" spc="0" normalizeH="0" baseline="0" noProof="0" dirty="0">
              <a:ln>
                <a:noFill/>
              </a:ln>
              <a:solidFill>
                <a:prstClr val="white"/>
              </a:solidFill>
              <a:effectLst/>
              <a:uLnTx/>
              <a:uFillTx/>
              <a:ea typeface="+mn-ea"/>
              <a:cs typeface="+mn-cs"/>
            </a:endParaRPr>
          </a:p>
        </p:txBody>
      </p:sp>
      <p:sp>
        <p:nvSpPr>
          <p:cNvPr id="17" name="ZoneTexte 16">
            <a:extLst>
              <a:ext uri="{FF2B5EF4-FFF2-40B4-BE49-F238E27FC236}">
                <a16:creationId xmlns:a16="http://schemas.microsoft.com/office/drawing/2014/main" id="{74248BB2-102B-40CC-ACA5-C0F054F154B6}"/>
              </a:ext>
            </a:extLst>
          </p:cNvPr>
          <p:cNvSpPr txBox="1"/>
          <p:nvPr/>
        </p:nvSpPr>
        <p:spPr>
          <a:xfrm>
            <a:off x="3889119" y="2936126"/>
            <a:ext cx="71931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b="1" dirty="0" smtClean="0">
                <a:solidFill>
                  <a:prstClr val="white"/>
                </a:solidFill>
              </a:rPr>
              <a:t>3</a:t>
            </a:r>
            <a:r>
              <a:rPr lang="fr-FR" b="1" baseline="30000" dirty="0" smtClean="0">
                <a:solidFill>
                  <a:prstClr val="white"/>
                </a:solidFill>
              </a:rPr>
              <a:t>ème</a:t>
            </a:r>
            <a:r>
              <a:rPr kumimoji="0" lang="fr-FR" sz="1800" b="1" i="0" u="none" strike="noStrike" kern="1200" cap="none" spc="0" normalizeH="0" baseline="0" noProof="0" dirty="0" smtClean="0">
                <a:ln>
                  <a:noFill/>
                </a:ln>
                <a:solidFill>
                  <a:prstClr val="white"/>
                </a:solidFill>
                <a:effectLst/>
                <a:uLnTx/>
                <a:uFillTx/>
              </a:rPr>
              <a:t> </a:t>
            </a:r>
            <a:endParaRPr kumimoji="0" lang="fr-FR" sz="1800" b="1" i="0" u="none" strike="noStrike" kern="1200" cap="none" spc="0" normalizeH="0" baseline="0" noProof="0" dirty="0">
              <a:ln>
                <a:noFill/>
              </a:ln>
              <a:solidFill>
                <a:prstClr val="white"/>
              </a:solidFill>
              <a:effectLst/>
              <a:uLnTx/>
              <a:uFillTx/>
            </a:endParaRPr>
          </a:p>
        </p:txBody>
      </p:sp>
      <p:sp>
        <p:nvSpPr>
          <p:cNvPr id="18" name="ZoneTexte 17">
            <a:extLst>
              <a:ext uri="{FF2B5EF4-FFF2-40B4-BE49-F238E27FC236}">
                <a16:creationId xmlns:a16="http://schemas.microsoft.com/office/drawing/2014/main" id="{74248BB2-102B-40CC-ACA5-C0F054F154B6}"/>
              </a:ext>
            </a:extLst>
          </p:cNvPr>
          <p:cNvSpPr txBox="1"/>
          <p:nvPr/>
        </p:nvSpPr>
        <p:spPr>
          <a:xfrm>
            <a:off x="3165259" y="3285497"/>
            <a:ext cx="7284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smtClean="0">
                <a:ln>
                  <a:noFill/>
                </a:ln>
                <a:solidFill>
                  <a:prstClr val="white"/>
                </a:solidFill>
                <a:effectLst/>
                <a:uLnTx/>
                <a:uFillTx/>
                <a:ea typeface="+mn-ea"/>
                <a:cs typeface="+mn-cs"/>
              </a:rPr>
              <a:t>4</a:t>
            </a:r>
            <a:r>
              <a:rPr kumimoji="0" lang="fr-FR" sz="1800" b="1" i="0" u="none" strike="noStrike" kern="1200" cap="none" spc="0" normalizeH="0" baseline="30000" noProof="0" dirty="0" smtClean="0">
                <a:ln>
                  <a:noFill/>
                </a:ln>
                <a:solidFill>
                  <a:prstClr val="white"/>
                </a:solidFill>
                <a:effectLst/>
                <a:uLnTx/>
                <a:uFillTx/>
                <a:ea typeface="+mn-ea"/>
                <a:cs typeface="+mn-cs"/>
              </a:rPr>
              <a:t>ème</a:t>
            </a:r>
            <a:r>
              <a:rPr kumimoji="0" lang="fr-FR" sz="1800" b="1" i="0" u="none" strike="noStrike" kern="1200" cap="none" spc="0" normalizeH="0" baseline="0" noProof="0" dirty="0" smtClean="0">
                <a:ln>
                  <a:noFill/>
                </a:ln>
                <a:solidFill>
                  <a:prstClr val="white"/>
                </a:solidFill>
                <a:effectLst/>
                <a:uLnTx/>
                <a:uFillTx/>
                <a:ea typeface="+mn-ea"/>
                <a:cs typeface="+mn-cs"/>
              </a:rPr>
              <a:t> </a:t>
            </a:r>
            <a:endParaRPr kumimoji="0" lang="fr-FR" sz="1800" b="1" i="0" u="none" strike="noStrike" kern="1200" cap="none" spc="0" normalizeH="0" baseline="0" noProof="0" dirty="0">
              <a:ln>
                <a:noFill/>
              </a:ln>
              <a:solidFill>
                <a:prstClr val="white"/>
              </a:solidFill>
              <a:effectLst/>
              <a:uLnTx/>
              <a:uFillTx/>
              <a:ea typeface="+mn-ea"/>
              <a:cs typeface="+mn-cs"/>
            </a:endParaRPr>
          </a:p>
        </p:txBody>
      </p:sp>
      <p:sp>
        <p:nvSpPr>
          <p:cNvPr id="19" name="ZoneTexte 18"/>
          <p:cNvSpPr txBox="1"/>
          <p:nvPr/>
        </p:nvSpPr>
        <p:spPr>
          <a:xfrm>
            <a:off x="4863988" y="3199489"/>
            <a:ext cx="7687928" cy="2677656"/>
          </a:xfrm>
          <a:prstGeom prst="rect">
            <a:avLst/>
          </a:prstGeom>
          <a:noFill/>
        </p:spPr>
        <p:txBody>
          <a:bodyPr wrap="square" rtlCol="0">
            <a:spAutoFit/>
          </a:bodyPr>
          <a:lstStyle/>
          <a:p>
            <a:pPr lvl="0">
              <a:defRPr/>
            </a:pPr>
            <a:r>
              <a:rPr lang="fr-FR" sz="2400" dirty="0">
                <a:solidFill>
                  <a:schemeClr val="accent1">
                    <a:lumMod val="75000"/>
                  </a:schemeClr>
                </a:solidFill>
                <a:latin typeface="Gill Sans MT" panose="020B0502020104020203" pitchFamily="34" charset="0"/>
              </a:rPr>
              <a:t>« Afin d’atteindre les objectifs du programme, l’enseignement de l’EPS vise la construction de </a:t>
            </a:r>
            <a:r>
              <a:rPr lang="fr-FR" sz="2400" b="1" dirty="0">
                <a:solidFill>
                  <a:schemeClr val="accent1">
                    <a:lumMod val="75000"/>
                  </a:schemeClr>
                </a:solidFill>
                <a:latin typeface="Gill Sans MT" panose="020B0502020104020203" pitchFamily="34" charset="0"/>
              </a:rPr>
              <a:t>COMPETENCES</a:t>
            </a:r>
            <a:r>
              <a:rPr lang="fr-FR" sz="2400" dirty="0">
                <a:solidFill>
                  <a:schemeClr val="accent1">
                    <a:lumMod val="75000"/>
                  </a:schemeClr>
                </a:solidFill>
                <a:latin typeface="Gill Sans MT" panose="020B0502020104020203" pitchFamily="34" charset="0"/>
              </a:rPr>
              <a:t> qui articulent différentes dimensions : </a:t>
            </a:r>
            <a:endParaRPr lang="fr-FR" sz="2400" dirty="0" smtClean="0">
              <a:solidFill>
                <a:schemeClr val="accent1">
                  <a:lumMod val="75000"/>
                </a:schemeClr>
              </a:solidFill>
              <a:latin typeface="Gill Sans MT" panose="020B0502020104020203" pitchFamily="34" charset="0"/>
            </a:endParaRPr>
          </a:p>
          <a:p>
            <a:pPr marL="457200" lvl="0" indent="-457200">
              <a:buFont typeface="Arial" panose="020B0604020202020204" pitchFamily="34" charset="0"/>
              <a:buChar char="•"/>
              <a:defRPr/>
            </a:pPr>
            <a:r>
              <a:rPr lang="fr-FR" sz="3200" dirty="0" smtClean="0">
                <a:solidFill>
                  <a:schemeClr val="accent1">
                    <a:lumMod val="75000"/>
                  </a:schemeClr>
                </a:solidFill>
                <a:latin typeface="Gill Sans MT" panose="020B0502020104020203" pitchFamily="34" charset="0"/>
              </a:rPr>
              <a:t>motrices,</a:t>
            </a:r>
          </a:p>
          <a:p>
            <a:pPr marL="457200" lvl="0" indent="-457200">
              <a:buFont typeface="Arial" panose="020B0604020202020204" pitchFamily="34" charset="0"/>
              <a:buChar char="•"/>
              <a:defRPr/>
            </a:pPr>
            <a:r>
              <a:rPr lang="fr-FR" sz="3200" dirty="0" smtClean="0">
                <a:solidFill>
                  <a:schemeClr val="accent1">
                    <a:lumMod val="75000"/>
                  </a:schemeClr>
                </a:solidFill>
                <a:latin typeface="Gill Sans MT" panose="020B0502020104020203" pitchFamily="34" charset="0"/>
              </a:rPr>
              <a:t>méthodologiques et</a:t>
            </a:r>
          </a:p>
          <a:p>
            <a:pPr marL="457200" lvl="0" indent="-457200">
              <a:buFont typeface="Arial" panose="020B0604020202020204" pitchFamily="34" charset="0"/>
              <a:buChar char="•"/>
              <a:defRPr/>
            </a:pPr>
            <a:r>
              <a:rPr lang="fr-FR" sz="3200" dirty="0" smtClean="0">
                <a:solidFill>
                  <a:schemeClr val="accent1">
                    <a:lumMod val="75000"/>
                  </a:schemeClr>
                </a:solidFill>
                <a:latin typeface="Gill Sans MT" panose="020B0502020104020203" pitchFamily="34" charset="0"/>
              </a:rPr>
              <a:t>sociales</a:t>
            </a:r>
            <a:r>
              <a:rPr lang="fr-FR" sz="2400" dirty="0">
                <a:solidFill>
                  <a:schemeClr val="accent1">
                    <a:lumMod val="75000"/>
                  </a:schemeClr>
                </a:solidFill>
                <a:latin typeface="Gill Sans MT" panose="020B0502020104020203" pitchFamily="34" charset="0"/>
              </a:rPr>
              <a:t> » </a:t>
            </a:r>
          </a:p>
        </p:txBody>
      </p:sp>
      <p:sp>
        <p:nvSpPr>
          <p:cNvPr id="20" name="ZoneTexte 19"/>
          <p:cNvSpPr txBox="1"/>
          <p:nvPr/>
        </p:nvSpPr>
        <p:spPr>
          <a:xfrm>
            <a:off x="7396002" y="1116106"/>
            <a:ext cx="4795998" cy="1754326"/>
          </a:xfrm>
          <a:prstGeom prst="rect">
            <a:avLst/>
          </a:prstGeom>
          <a:noFill/>
        </p:spPr>
        <p:txBody>
          <a:bodyPr wrap="square" rtlCol="0">
            <a:spAutoFit/>
          </a:bodyPr>
          <a:lstStyle/>
          <a:p>
            <a:r>
              <a:rPr lang="fr-FR" sz="2400" b="1" dirty="0" smtClean="0">
                <a:solidFill>
                  <a:schemeClr val="accent1">
                    <a:lumMod val="75000"/>
                  </a:schemeClr>
                </a:solidFill>
              </a:rPr>
              <a:t>5</a:t>
            </a:r>
            <a:r>
              <a:rPr lang="fr-FR" sz="2800" b="1" dirty="0" smtClean="0">
                <a:solidFill>
                  <a:schemeClr val="accent1">
                    <a:lumMod val="75000"/>
                  </a:schemeClr>
                </a:solidFill>
              </a:rPr>
              <a:t> </a:t>
            </a:r>
            <a:r>
              <a:rPr lang="fr-FR" sz="2400" b="1" dirty="0" smtClean="0">
                <a:solidFill>
                  <a:schemeClr val="accent1">
                    <a:lumMod val="75000"/>
                  </a:schemeClr>
                </a:solidFill>
              </a:rPr>
              <a:t>champs d’apprentissage </a:t>
            </a:r>
            <a:r>
              <a:rPr lang="fr-FR" sz="2000" dirty="0" smtClean="0">
                <a:solidFill>
                  <a:schemeClr val="accent1">
                    <a:lumMod val="75000"/>
                  </a:schemeClr>
                </a:solidFill>
              </a:rPr>
              <a:t>permettant de vivre </a:t>
            </a:r>
            <a:r>
              <a:rPr lang="fr-FR" sz="2000" dirty="0">
                <a:solidFill>
                  <a:schemeClr val="accent1">
                    <a:lumMod val="75000"/>
                  </a:schemeClr>
                </a:solidFill>
              </a:rPr>
              <a:t>des expériences corporelles, d’accéder aux savoirs scolaires et aux éléments d’une culture contemporaine.</a:t>
            </a:r>
          </a:p>
        </p:txBody>
      </p:sp>
      <p:sp>
        <p:nvSpPr>
          <p:cNvPr id="21" name="ZoneTexte 20">
            <a:extLst>
              <a:ext uri="{FF2B5EF4-FFF2-40B4-BE49-F238E27FC236}">
                <a16:creationId xmlns:a16="http://schemas.microsoft.com/office/drawing/2014/main" id="{74248BB2-102B-40CC-ACA5-C0F054F154B6}"/>
              </a:ext>
            </a:extLst>
          </p:cNvPr>
          <p:cNvSpPr txBox="1"/>
          <p:nvPr/>
        </p:nvSpPr>
        <p:spPr>
          <a:xfrm>
            <a:off x="1122966" y="4442203"/>
            <a:ext cx="82443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smtClean="0">
                <a:ln>
                  <a:noFill/>
                </a:ln>
                <a:solidFill>
                  <a:prstClr val="white"/>
                </a:solidFill>
                <a:effectLst/>
                <a:uLnTx/>
                <a:uFillTx/>
                <a:ea typeface="+mn-ea"/>
                <a:cs typeface="+mn-cs"/>
              </a:rPr>
              <a:t>CM</a:t>
            </a:r>
            <a:r>
              <a:rPr kumimoji="0" lang="fr-FR" sz="1800" b="1" i="0" u="none" strike="noStrike" kern="1200" cap="none" spc="0" normalizeH="0" baseline="0" noProof="0" dirty="0" smtClean="0">
                <a:ln>
                  <a:noFill/>
                </a:ln>
                <a:solidFill>
                  <a:prstClr val="white"/>
                </a:solidFill>
                <a:effectLst/>
                <a:uLnTx/>
                <a:uFillTx/>
                <a:ea typeface="+mn-ea"/>
                <a:cs typeface="+mn-cs"/>
              </a:rPr>
              <a:t>2</a:t>
            </a:r>
            <a:endParaRPr kumimoji="0" lang="fr-FR" sz="1800" b="1" i="0" u="none" strike="noStrike" kern="1200" cap="none" spc="0" normalizeH="0" baseline="0" noProof="0" dirty="0">
              <a:ln>
                <a:noFill/>
              </a:ln>
              <a:solidFill>
                <a:prstClr val="white"/>
              </a:solidFill>
              <a:effectLst/>
              <a:uLnTx/>
              <a:uFillTx/>
              <a:ea typeface="+mn-ea"/>
              <a:cs typeface="+mn-cs"/>
            </a:endParaRPr>
          </a:p>
        </p:txBody>
      </p:sp>
    </p:spTree>
    <p:extLst>
      <p:ext uri="{BB962C8B-B14F-4D97-AF65-F5344CB8AC3E}">
        <p14:creationId xmlns:p14="http://schemas.microsoft.com/office/powerpoint/2010/main" val="1555589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3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fade">
                                      <p:cBhvr>
                                        <p:cTn id="64" dur="1000"/>
                                        <p:tgtEl>
                                          <p:spTgt spid="8"/>
                                        </p:tgtEl>
                                      </p:cBhvr>
                                    </p:animEffect>
                                    <p:anim calcmode="lin" valueType="num">
                                      <p:cBhvr>
                                        <p:cTn id="65" dur="1000" fill="hold"/>
                                        <p:tgtEl>
                                          <p:spTgt spid="8"/>
                                        </p:tgtEl>
                                        <p:attrNameLst>
                                          <p:attrName>ppt_x</p:attrName>
                                        </p:attrNameLst>
                                      </p:cBhvr>
                                      <p:tavLst>
                                        <p:tav tm="0">
                                          <p:val>
                                            <p:strVal val="#ppt_x"/>
                                          </p:val>
                                        </p:tav>
                                        <p:tav tm="100000">
                                          <p:val>
                                            <p:strVal val="#ppt_x"/>
                                          </p:val>
                                        </p:tav>
                                      </p:tavLst>
                                    </p:anim>
                                    <p:anim calcmode="lin" valueType="num">
                                      <p:cBhvr>
                                        <p:cTn id="66" dur="1000" fill="hold"/>
                                        <p:tgtEl>
                                          <p:spTgt spid="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fade">
                                      <p:cBhvr>
                                        <p:cTn id="74" dur="1000"/>
                                        <p:tgtEl>
                                          <p:spTgt spid="11"/>
                                        </p:tgtEl>
                                      </p:cBhvr>
                                    </p:animEffect>
                                    <p:anim calcmode="lin" valueType="num">
                                      <p:cBhvr>
                                        <p:cTn id="75" dur="1000" fill="hold"/>
                                        <p:tgtEl>
                                          <p:spTgt spid="11"/>
                                        </p:tgtEl>
                                        <p:attrNameLst>
                                          <p:attrName>ppt_x</p:attrName>
                                        </p:attrNameLst>
                                      </p:cBhvr>
                                      <p:tavLst>
                                        <p:tav tm="0">
                                          <p:val>
                                            <p:strVal val="#ppt_x"/>
                                          </p:val>
                                        </p:tav>
                                        <p:tav tm="100000">
                                          <p:val>
                                            <p:strVal val="#ppt_x"/>
                                          </p:val>
                                        </p:tav>
                                      </p:tavLst>
                                    </p:anim>
                                    <p:anim calcmode="lin" valueType="num">
                                      <p:cBhvr>
                                        <p:cTn id="76" dur="1000" fill="hold"/>
                                        <p:tgtEl>
                                          <p:spTgt spid="11"/>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anim calcmode="lin" valueType="num">
                                      <p:cBhvr>
                                        <p:cTn id="80" dur="1000" fill="hold"/>
                                        <p:tgtEl>
                                          <p:spTgt spid="12"/>
                                        </p:tgtEl>
                                        <p:attrNameLst>
                                          <p:attrName>ppt_x</p:attrName>
                                        </p:attrNameLst>
                                      </p:cBhvr>
                                      <p:tavLst>
                                        <p:tav tm="0">
                                          <p:val>
                                            <p:strVal val="#ppt_x"/>
                                          </p:val>
                                        </p:tav>
                                        <p:tav tm="100000">
                                          <p:val>
                                            <p:strVal val="#ppt_x"/>
                                          </p:val>
                                        </p:tav>
                                      </p:tavLst>
                                    </p:anim>
                                    <p:anim calcmode="lin" valueType="num">
                                      <p:cBhvr>
                                        <p:cTn id="8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80">
                                          <p:stCondLst>
                                            <p:cond delay="0"/>
                                          </p:stCondLst>
                                        </p:cTn>
                                        <p:tgtEl>
                                          <p:spTgt spid="20"/>
                                        </p:tgtEl>
                                      </p:cBhvr>
                                    </p:animEffect>
                                    <p:anim calcmode="lin" valueType="num">
                                      <p:cBhvr>
                                        <p:cTn id="8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2" dur="26">
                                          <p:stCondLst>
                                            <p:cond delay="650"/>
                                          </p:stCondLst>
                                        </p:cTn>
                                        <p:tgtEl>
                                          <p:spTgt spid="20"/>
                                        </p:tgtEl>
                                      </p:cBhvr>
                                      <p:to x="100000" y="60000"/>
                                    </p:animScale>
                                    <p:animScale>
                                      <p:cBhvr>
                                        <p:cTn id="93" dur="166" decel="50000">
                                          <p:stCondLst>
                                            <p:cond delay="676"/>
                                          </p:stCondLst>
                                        </p:cTn>
                                        <p:tgtEl>
                                          <p:spTgt spid="20"/>
                                        </p:tgtEl>
                                      </p:cBhvr>
                                      <p:to x="100000" y="100000"/>
                                    </p:animScale>
                                    <p:animScale>
                                      <p:cBhvr>
                                        <p:cTn id="94" dur="26">
                                          <p:stCondLst>
                                            <p:cond delay="1312"/>
                                          </p:stCondLst>
                                        </p:cTn>
                                        <p:tgtEl>
                                          <p:spTgt spid="20"/>
                                        </p:tgtEl>
                                      </p:cBhvr>
                                      <p:to x="100000" y="80000"/>
                                    </p:animScale>
                                    <p:animScale>
                                      <p:cBhvr>
                                        <p:cTn id="95" dur="166" decel="50000">
                                          <p:stCondLst>
                                            <p:cond delay="1338"/>
                                          </p:stCondLst>
                                        </p:cTn>
                                        <p:tgtEl>
                                          <p:spTgt spid="20"/>
                                        </p:tgtEl>
                                      </p:cBhvr>
                                      <p:to x="100000" y="100000"/>
                                    </p:animScale>
                                    <p:animScale>
                                      <p:cBhvr>
                                        <p:cTn id="96" dur="26">
                                          <p:stCondLst>
                                            <p:cond delay="1642"/>
                                          </p:stCondLst>
                                        </p:cTn>
                                        <p:tgtEl>
                                          <p:spTgt spid="20"/>
                                        </p:tgtEl>
                                      </p:cBhvr>
                                      <p:to x="100000" y="90000"/>
                                    </p:animScale>
                                    <p:animScale>
                                      <p:cBhvr>
                                        <p:cTn id="97" dur="166" decel="50000">
                                          <p:stCondLst>
                                            <p:cond delay="1668"/>
                                          </p:stCondLst>
                                        </p:cTn>
                                        <p:tgtEl>
                                          <p:spTgt spid="20"/>
                                        </p:tgtEl>
                                      </p:cBhvr>
                                      <p:to x="100000" y="100000"/>
                                    </p:animScale>
                                    <p:animScale>
                                      <p:cBhvr>
                                        <p:cTn id="98" dur="26">
                                          <p:stCondLst>
                                            <p:cond delay="1808"/>
                                          </p:stCondLst>
                                        </p:cTn>
                                        <p:tgtEl>
                                          <p:spTgt spid="20"/>
                                        </p:tgtEl>
                                      </p:cBhvr>
                                      <p:to x="100000" y="95000"/>
                                    </p:animScale>
                                    <p:animScale>
                                      <p:cBhvr>
                                        <p:cTn id="99"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p:bldP spid="12" grpId="0"/>
      <p:bldP spid="13" grpId="0"/>
      <p:bldP spid="14" grpId="0"/>
      <p:bldP spid="15" grpId="0"/>
      <p:bldP spid="16" grpId="0"/>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p:cNvPicPr>
            <a:picLocks noChangeAspect="1"/>
          </p:cNvPicPr>
          <p:nvPr/>
        </p:nvPicPr>
        <p:blipFill>
          <a:blip r:embed="rId3"/>
          <a:srcRect l="-20848" r="-20848"/>
          <a:stretch>
            <a:fillRect/>
          </a:stretch>
        </p:blipFill>
        <p:spPr>
          <a:xfrm>
            <a:off x="4579727" y="1112896"/>
            <a:ext cx="7363728" cy="4224802"/>
          </a:xfrm>
          <a:prstGeom prst="rect">
            <a:avLst/>
          </a:prstGeom>
        </p:spPr>
      </p:pic>
      <p:sp>
        <p:nvSpPr>
          <p:cNvPr id="3" name="ZoneTexte 2"/>
          <p:cNvSpPr txBox="1"/>
          <p:nvPr/>
        </p:nvSpPr>
        <p:spPr>
          <a:xfrm>
            <a:off x="6135622" y="5189111"/>
            <a:ext cx="4820513" cy="830997"/>
          </a:xfrm>
          <a:prstGeom prst="rect">
            <a:avLst/>
          </a:prstGeom>
          <a:noFill/>
        </p:spPr>
        <p:txBody>
          <a:bodyPr wrap="square" rtlCol="0">
            <a:spAutoFit/>
          </a:bodyPr>
          <a:lstStyle/>
          <a:p>
            <a:r>
              <a:rPr lang="fr-FR" sz="2400" dirty="0"/>
              <a:t>+ Liste académique </a:t>
            </a:r>
            <a:endParaRPr lang="fr-FR" sz="2400" dirty="0" smtClean="0"/>
          </a:p>
          <a:p>
            <a:r>
              <a:rPr lang="fr-FR" sz="2400" dirty="0"/>
              <a:t>+</a:t>
            </a:r>
            <a:r>
              <a:rPr lang="fr-FR" sz="2400" dirty="0" smtClean="0"/>
              <a:t> </a:t>
            </a:r>
            <a:r>
              <a:rPr lang="fr-FR" sz="2400" dirty="0"/>
              <a:t>APSA établissement  </a:t>
            </a:r>
          </a:p>
        </p:txBody>
      </p:sp>
      <p:sp>
        <p:nvSpPr>
          <p:cNvPr id="4" name="object 2"/>
          <p:cNvSpPr/>
          <p:nvPr/>
        </p:nvSpPr>
        <p:spPr>
          <a:xfrm>
            <a:off x="65770" y="138577"/>
            <a:ext cx="4000501" cy="4489973"/>
          </a:xfrm>
          <a:prstGeom prst="rect">
            <a:avLst/>
          </a:prstGeom>
          <a:blipFill>
            <a:blip r:embed="rId4" cstate="print"/>
            <a:stretch>
              <a:fillRect/>
            </a:stretch>
          </a:blipFill>
        </p:spPr>
        <p:txBody>
          <a:bodyPr wrap="square" lIns="0" tIns="0" rIns="0" bIns="0" rtlCol="0"/>
          <a:lstStyle/>
          <a:p>
            <a:endParaRPr dirty="0"/>
          </a:p>
        </p:txBody>
      </p:sp>
      <p:sp>
        <p:nvSpPr>
          <p:cNvPr id="8" name="Flèche vers la droite 11"/>
          <p:cNvSpPr/>
          <p:nvPr/>
        </p:nvSpPr>
        <p:spPr>
          <a:xfrm>
            <a:off x="3895439" y="2103232"/>
            <a:ext cx="1548996" cy="106784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ZoneTexte 8"/>
          <p:cNvSpPr txBox="1"/>
          <p:nvPr/>
        </p:nvSpPr>
        <p:spPr>
          <a:xfrm>
            <a:off x="79245" y="6020108"/>
            <a:ext cx="12112755" cy="923330"/>
          </a:xfrm>
          <a:prstGeom prst="rect">
            <a:avLst/>
          </a:prstGeom>
          <a:noFill/>
        </p:spPr>
        <p:txBody>
          <a:bodyPr wrap="square" rtlCol="0">
            <a:spAutoFit/>
          </a:bodyPr>
          <a:lstStyle/>
          <a:p>
            <a:pPr algn="just"/>
            <a:r>
              <a:rPr lang="fr-FR" dirty="0">
                <a:solidFill>
                  <a:schemeClr val="bg1"/>
                </a:solidFill>
              </a:rPr>
              <a:t>« Les activités physiques sportives et artistiques (APSA) font l’objet d’un traitement didactique et pédagogique afin de permettre de réels apprentissages pour chacun des élèves et s’adapter aux caractéristiques des contextes d’enseignement. Ces formes scolaires de pratique restent porteuses du fond culturel »</a:t>
            </a:r>
          </a:p>
        </p:txBody>
      </p:sp>
      <p:sp>
        <p:nvSpPr>
          <p:cNvPr id="11" name="Ellipse 10"/>
          <p:cNvSpPr/>
          <p:nvPr/>
        </p:nvSpPr>
        <p:spPr>
          <a:xfrm>
            <a:off x="1823533" y="4595982"/>
            <a:ext cx="2569016" cy="1178768"/>
          </a:xfrm>
          <a:prstGeom prst="ellipse">
            <a:avLst/>
          </a:prstGeom>
          <a:solidFill>
            <a:srgbClr val="FFC000"/>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 name="ZoneTexte 6"/>
          <p:cNvSpPr txBox="1"/>
          <p:nvPr/>
        </p:nvSpPr>
        <p:spPr>
          <a:xfrm>
            <a:off x="2244436" y="93550"/>
            <a:ext cx="9699019" cy="1077218"/>
          </a:xfrm>
          <a:prstGeom prst="rect">
            <a:avLst/>
          </a:prstGeom>
          <a:noFill/>
        </p:spPr>
        <p:txBody>
          <a:bodyPr wrap="square" rtlCol="0">
            <a:spAutoFit/>
          </a:bodyPr>
          <a:lstStyle/>
          <a:p>
            <a:pPr algn="ctr"/>
            <a:r>
              <a:rPr lang="fr-FR" sz="3200" dirty="0" smtClean="0"/>
              <a:t>Les  ATTENDUS DE FIN DE LYCEE conçus à l’échelle des CHAMPS D’APPRENTISSAGE</a:t>
            </a:r>
            <a:endParaRPr lang="fr-FR" sz="3200" dirty="0"/>
          </a:p>
        </p:txBody>
      </p:sp>
      <p:sp>
        <p:nvSpPr>
          <p:cNvPr id="10" name="ZoneTexte 9"/>
          <p:cNvSpPr txBox="1"/>
          <p:nvPr/>
        </p:nvSpPr>
        <p:spPr>
          <a:xfrm>
            <a:off x="358382" y="216229"/>
            <a:ext cx="2265529" cy="1077218"/>
          </a:xfrm>
          <a:prstGeom prst="rect">
            <a:avLst/>
          </a:prstGeom>
          <a:noFill/>
        </p:spPr>
        <p:txBody>
          <a:bodyPr wrap="square" rtlCol="0">
            <a:spAutoFit/>
          </a:bodyPr>
          <a:lstStyle/>
          <a:p>
            <a:r>
              <a:rPr lang="fr-FR" dirty="0" smtClean="0"/>
              <a:t>CHAMP D’APPRENTISSAGE 1</a:t>
            </a:r>
          </a:p>
          <a:p>
            <a:r>
              <a:rPr lang="fr-FR" sz="2800" b="1" dirty="0" smtClean="0"/>
              <a:t>        AFL</a:t>
            </a:r>
            <a:endParaRPr lang="fr-FR" sz="2800" b="1" dirty="0"/>
          </a:p>
        </p:txBody>
      </p:sp>
      <p:sp>
        <p:nvSpPr>
          <p:cNvPr id="13" name="ZoneTexte 12"/>
          <p:cNvSpPr txBox="1"/>
          <p:nvPr/>
        </p:nvSpPr>
        <p:spPr>
          <a:xfrm>
            <a:off x="1629910" y="3524956"/>
            <a:ext cx="2265529" cy="1077218"/>
          </a:xfrm>
          <a:prstGeom prst="rect">
            <a:avLst/>
          </a:prstGeom>
          <a:noFill/>
        </p:spPr>
        <p:txBody>
          <a:bodyPr wrap="square" rtlCol="0">
            <a:spAutoFit/>
          </a:bodyPr>
          <a:lstStyle/>
          <a:p>
            <a:r>
              <a:rPr lang="fr-FR" dirty="0" smtClean="0"/>
              <a:t>CHAMP D’APPRENTISSAGE 4</a:t>
            </a:r>
          </a:p>
          <a:p>
            <a:r>
              <a:rPr lang="fr-FR" sz="2800" b="1" dirty="0" smtClean="0"/>
              <a:t>         AFL</a:t>
            </a:r>
            <a:endParaRPr lang="fr-FR" sz="2800" b="1" dirty="0"/>
          </a:p>
        </p:txBody>
      </p:sp>
      <p:sp>
        <p:nvSpPr>
          <p:cNvPr id="14" name="ZoneTexte 13"/>
          <p:cNvSpPr txBox="1"/>
          <p:nvPr/>
        </p:nvSpPr>
        <p:spPr>
          <a:xfrm>
            <a:off x="684660" y="1226368"/>
            <a:ext cx="2265529" cy="1077218"/>
          </a:xfrm>
          <a:prstGeom prst="rect">
            <a:avLst/>
          </a:prstGeom>
          <a:noFill/>
        </p:spPr>
        <p:txBody>
          <a:bodyPr wrap="square" rtlCol="0">
            <a:spAutoFit/>
          </a:bodyPr>
          <a:lstStyle/>
          <a:p>
            <a:r>
              <a:rPr lang="fr-FR" dirty="0" smtClean="0"/>
              <a:t>CHAMP D’APPRENTISSAGE 2</a:t>
            </a:r>
          </a:p>
          <a:p>
            <a:r>
              <a:rPr lang="fr-FR" sz="2800" b="1" dirty="0" smtClean="0"/>
              <a:t>        AFL</a:t>
            </a:r>
            <a:endParaRPr lang="fr-FR" sz="2800" b="1" dirty="0"/>
          </a:p>
        </p:txBody>
      </p:sp>
      <p:sp>
        <p:nvSpPr>
          <p:cNvPr id="15" name="ZoneTexte 14"/>
          <p:cNvSpPr txBox="1"/>
          <p:nvPr/>
        </p:nvSpPr>
        <p:spPr>
          <a:xfrm>
            <a:off x="1303632" y="2421362"/>
            <a:ext cx="2265529" cy="1077218"/>
          </a:xfrm>
          <a:prstGeom prst="rect">
            <a:avLst/>
          </a:prstGeom>
          <a:noFill/>
        </p:spPr>
        <p:txBody>
          <a:bodyPr wrap="square" rtlCol="0">
            <a:spAutoFit/>
          </a:bodyPr>
          <a:lstStyle/>
          <a:p>
            <a:r>
              <a:rPr lang="fr-FR" dirty="0" smtClean="0"/>
              <a:t>CHAMP D’APPRENTISSAGE 3</a:t>
            </a:r>
          </a:p>
          <a:p>
            <a:r>
              <a:rPr lang="fr-FR" dirty="0" smtClean="0"/>
              <a:t>          </a:t>
            </a:r>
            <a:r>
              <a:rPr lang="fr-FR" sz="2800" b="1" dirty="0" smtClean="0"/>
              <a:t>AFL</a:t>
            </a:r>
            <a:endParaRPr lang="fr-FR" sz="2800" b="1" dirty="0"/>
          </a:p>
        </p:txBody>
      </p:sp>
      <p:sp>
        <p:nvSpPr>
          <p:cNvPr id="16" name="ZoneTexte 15"/>
          <p:cNvSpPr txBox="1"/>
          <p:nvPr/>
        </p:nvSpPr>
        <p:spPr>
          <a:xfrm>
            <a:off x="2127020" y="4723799"/>
            <a:ext cx="2265529" cy="1077218"/>
          </a:xfrm>
          <a:prstGeom prst="rect">
            <a:avLst/>
          </a:prstGeom>
          <a:noFill/>
        </p:spPr>
        <p:txBody>
          <a:bodyPr wrap="square" rtlCol="0">
            <a:spAutoFit/>
          </a:bodyPr>
          <a:lstStyle/>
          <a:p>
            <a:r>
              <a:rPr lang="fr-FR" dirty="0" smtClean="0"/>
              <a:t>CHAMP D’APPRENTISSAGE 5</a:t>
            </a:r>
          </a:p>
          <a:p>
            <a:r>
              <a:rPr lang="fr-FR" sz="2800" b="1" dirty="0" smtClean="0"/>
              <a:t>        AFL</a:t>
            </a:r>
            <a:endParaRPr lang="fr-FR" sz="2800" b="1" dirty="0"/>
          </a:p>
        </p:txBody>
      </p:sp>
    </p:spTree>
    <p:extLst>
      <p:ext uri="{BB962C8B-B14F-4D97-AF65-F5344CB8AC3E}">
        <p14:creationId xmlns:p14="http://schemas.microsoft.com/office/powerpoint/2010/main" val="207367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3000" fill="hold"/>
                                        <p:tgtEl>
                                          <p:spTgt spid="8"/>
                                        </p:tgtEl>
                                        <p:attrNameLst>
                                          <p:attrName>ppt_x</p:attrName>
                                        </p:attrNameLst>
                                      </p:cBhvr>
                                      <p:tavLst>
                                        <p:tav tm="0">
                                          <p:val>
                                            <p:strVal val="0-#ppt_w/2"/>
                                          </p:val>
                                        </p:tav>
                                        <p:tav tm="100000">
                                          <p:val>
                                            <p:strVal val="#ppt_x"/>
                                          </p:val>
                                        </p:tav>
                                      </p:tavLst>
                                    </p:anim>
                                    <p:anim calcmode="lin" valueType="num">
                                      <p:cBhvr additive="base">
                                        <p:cTn id="14" dur="3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3000" fill="hold"/>
                                        <p:tgtEl>
                                          <p:spTgt spid="2"/>
                                        </p:tgtEl>
                                        <p:attrNameLst>
                                          <p:attrName>ppt_x</p:attrName>
                                        </p:attrNameLst>
                                      </p:cBhvr>
                                      <p:tavLst>
                                        <p:tav tm="0">
                                          <p:val>
                                            <p:strVal val="0-#ppt_w/2"/>
                                          </p:val>
                                        </p:tav>
                                        <p:tav tm="100000">
                                          <p:val>
                                            <p:strVal val="#ppt_x"/>
                                          </p:val>
                                        </p:tav>
                                      </p:tavLst>
                                    </p:anim>
                                    <p:anim calcmode="lin" valueType="num">
                                      <p:cBhvr additive="base">
                                        <p:cTn id="18" dur="3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3000" fill="hold"/>
                                        <p:tgtEl>
                                          <p:spTgt spid="3"/>
                                        </p:tgtEl>
                                        <p:attrNameLst>
                                          <p:attrName>ppt_x</p:attrName>
                                        </p:attrNameLst>
                                      </p:cBhvr>
                                      <p:tavLst>
                                        <p:tav tm="0">
                                          <p:val>
                                            <p:strVal val="#ppt_x"/>
                                          </p:val>
                                        </p:tav>
                                        <p:tav tm="100000">
                                          <p:val>
                                            <p:strVal val="#ppt_x"/>
                                          </p:val>
                                        </p:tav>
                                      </p:tavLst>
                                    </p:anim>
                                    <p:anim calcmode="lin" valueType="num">
                                      <p:cBhvr additive="base">
                                        <p:cTn id="24" dur="3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3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3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1C5D871-8D4F-417D-8FEB-75FF1C281C96}"/>
              </a:ext>
            </a:extLst>
          </p:cNvPr>
          <p:cNvSpPr txBox="1">
            <a:spLocks noGrp="1"/>
          </p:cNvSpPr>
          <p:nvPr>
            <p:ph type="title"/>
          </p:nvPr>
        </p:nvSpPr>
        <p:spPr>
          <a:prstGeom prst="rect">
            <a:avLst/>
          </a:prstGeom>
          <a:noFill/>
        </p:spPr>
        <p:txBody>
          <a:bodyPr wrap="square" rtlCol="0">
            <a:spAutoFit/>
          </a:bodyPr>
          <a:lstStyle/>
          <a:p>
            <a:pPr algn="ctr"/>
            <a:r>
              <a:rPr lang="fr-FR" sz="2800" b="1" dirty="0"/>
              <a:t>ORGANISATION DU PARCOURS DE FORMATION </a:t>
            </a:r>
          </a:p>
        </p:txBody>
      </p:sp>
      <p:sp>
        <p:nvSpPr>
          <p:cNvPr id="4" name="Flèche vers la droite 6">
            <a:extLst>
              <a:ext uri="{FF2B5EF4-FFF2-40B4-BE49-F238E27FC236}">
                <a16:creationId xmlns:a16="http://schemas.microsoft.com/office/drawing/2014/main" id="{D1DD47F1-5C7C-419A-AC7C-5C3C331E0E8D}"/>
              </a:ext>
            </a:extLst>
          </p:cNvPr>
          <p:cNvSpPr txBox="1">
            <a:spLocks/>
          </p:cNvSpPr>
          <p:nvPr/>
        </p:nvSpPr>
        <p:spPr>
          <a:xfrm>
            <a:off x="1062444" y="3396917"/>
            <a:ext cx="9992410" cy="1214284"/>
          </a:xfrm>
          <a:prstGeom prst="rightArrow">
            <a:avLst/>
          </a:prstGeom>
          <a:solidFill>
            <a:schemeClr val="accent5">
              <a:lumMod val="60000"/>
              <a:lumOff val="40000"/>
            </a:schemeClr>
          </a:solidFill>
          <a:ln w="9525" cap="flat" cmpd="sng" algn="ctr">
            <a:solidFill>
              <a:schemeClr val="accent5"/>
            </a:solidFill>
            <a:prstDash val="solid"/>
          </a:ln>
        </p:spPr>
        <p:style>
          <a:lnRef idx="1">
            <a:schemeClr val="accent1"/>
          </a:lnRef>
          <a:fillRef idx="3">
            <a:schemeClr val="accent1"/>
          </a:fillRef>
          <a:effectRef idx="2">
            <a:schemeClr val="accent1"/>
          </a:effectRef>
          <a:fontRef idx="minor">
            <a:schemeClr val="lt1"/>
          </a:fontRef>
        </p:style>
        <p:txBody>
          <a:bodyPr rtlCol="0" anchor="ct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lt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lt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lt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lt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lt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lt1"/>
                </a:solidFill>
                <a:effectLst/>
                <a:latin typeface="+mn-lt"/>
                <a:ea typeface="+mn-ea"/>
                <a:cs typeface="+mn-cs"/>
              </a:defRPr>
            </a:lvl9pPr>
          </a:lstStyle>
          <a:p>
            <a:pPr marL="0" indent="0">
              <a:buNone/>
            </a:pPr>
            <a:r>
              <a:rPr lang="fr-FR" sz="3200" b="1" dirty="0" smtClean="0"/>
              <a:t>  2</a:t>
            </a:r>
            <a:r>
              <a:rPr lang="fr-FR" sz="3200" b="1" baseline="30000" dirty="0" smtClean="0"/>
              <a:t>nde</a:t>
            </a:r>
            <a:r>
              <a:rPr lang="fr-FR" sz="3200" b="1" dirty="0" smtClean="0"/>
              <a:t>                              1</a:t>
            </a:r>
            <a:r>
              <a:rPr lang="fr-FR" sz="3200" b="1" baseline="30000" dirty="0" smtClean="0"/>
              <a:t>ère</a:t>
            </a:r>
            <a:r>
              <a:rPr lang="fr-FR" sz="3200" b="1" dirty="0" smtClean="0"/>
              <a:t>                              Tle </a:t>
            </a:r>
            <a:endParaRPr lang="fr-FR" sz="3200" b="1" dirty="0"/>
          </a:p>
        </p:txBody>
      </p:sp>
      <p:sp>
        <p:nvSpPr>
          <p:cNvPr id="5" name="Bulle narrative : ronde 6">
            <a:extLst>
              <a:ext uri="{FF2B5EF4-FFF2-40B4-BE49-F238E27FC236}">
                <a16:creationId xmlns:a16="http://schemas.microsoft.com/office/drawing/2014/main" id="{E664ACF3-F066-4E4A-B1EB-AC5B860C4881}"/>
              </a:ext>
            </a:extLst>
          </p:cNvPr>
          <p:cNvSpPr/>
          <p:nvPr/>
        </p:nvSpPr>
        <p:spPr>
          <a:xfrm rot="20046578">
            <a:off x="10831113" y="3267041"/>
            <a:ext cx="1390847" cy="1153202"/>
          </a:xfrm>
          <a:prstGeom prst="wedgeEllipseCallout">
            <a:avLst>
              <a:gd name="adj1" fmla="val -67258"/>
              <a:gd name="adj2" fmla="val -33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freezing" dir="t"/>
            </a:scene3d>
          </a:bodyPr>
          <a:lstStyle/>
          <a:p>
            <a:pPr algn="ctr"/>
            <a:r>
              <a:rPr lang="fr-FR" sz="1600" b="1" dirty="0"/>
              <a:t>Les AFL dans les 5 CA</a:t>
            </a:r>
          </a:p>
        </p:txBody>
      </p:sp>
      <p:sp>
        <p:nvSpPr>
          <p:cNvPr id="6" name="Bulle narrative : ronde 7">
            <a:extLst>
              <a:ext uri="{FF2B5EF4-FFF2-40B4-BE49-F238E27FC236}">
                <a16:creationId xmlns:a16="http://schemas.microsoft.com/office/drawing/2014/main" id="{AB6B6596-C96A-4FF1-82D5-A6A3BADFE395}"/>
              </a:ext>
            </a:extLst>
          </p:cNvPr>
          <p:cNvSpPr/>
          <p:nvPr/>
        </p:nvSpPr>
        <p:spPr>
          <a:xfrm>
            <a:off x="432263" y="2460568"/>
            <a:ext cx="3230318" cy="1022598"/>
          </a:xfrm>
          <a:prstGeom prst="wedgeEllipseCallout">
            <a:avLst>
              <a:gd name="adj1" fmla="val 1959"/>
              <a:gd name="adj2" fmla="val 753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rgbClr val="FFFFFF"/>
                </a:solidFill>
              </a:rPr>
              <a:t>« Processus de création artistique </a:t>
            </a:r>
            <a:r>
              <a:rPr lang="fr-FR" sz="1600" b="1" dirty="0" smtClean="0">
                <a:solidFill>
                  <a:srgbClr val="FFFFFF"/>
                </a:solidFill>
              </a:rPr>
              <a:t>» </a:t>
            </a:r>
            <a:endParaRPr lang="fr-FR" sz="1400" b="1" dirty="0">
              <a:solidFill>
                <a:srgbClr val="FFFFFF"/>
              </a:solidFill>
            </a:endParaRPr>
          </a:p>
        </p:txBody>
      </p:sp>
      <p:sp>
        <p:nvSpPr>
          <p:cNvPr id="11" name="ZoneTexte 10"/>
          <p:cNvSpPr txBox="1"/>
          <p:nvPr/>
        </p:nvSpPr>
        <p:spPr>
          <a:xfrm>
            <a:off x="260435" y="6035968"/>
            <a:ext cx="12389225" cy="830997"/>
          </a:xfrm>
          <a:prstGeom prst="rect">
            <a:avLst/>
          </a:prstGeom>
          <a:noFill/>
        </p:spPr>
        <p:txBody>
          <a:bodyPr wrap="square" rtlCol="0">
            <a:spAutoFit/>
          </a:bodyPr>
          <a:lstStyle/>
          <a:p>
            <a:r>
              <a:rPr lang="fr-FR" sz="1600" dirty="0">
                <a:solidFill>
                  <a:schemeClr val="bg1"/>
                </a:solidFill>
              </a:rPr>
              <a:t>Selon le principe fondamental d’une école inclusive, le lycée doit accueillir tous les élèves quel que soit leur degré d’aptitude partielle ou de handicap. Il est de la responsabilité et de la compétence des enseignants de concevoir et de mettre en œuvre des traitements didactiques spécifiques, adaptés aux enjeux de formation retenus pour les différents élèves de l’établissement.</a:t>
            </a:r>
          </a:p>
        </p:txBody>
      </p:sp>
      <p:sp>
        <p:nvSpPr>
          <p:cNvPr id="12" name="ZoneTexte 11"/>
          <p:cNvSpPr txBox="1"/>
          <p:nvPr/>
        </p:nvSpPr>
        <p:spPr>
          <a:xfrm>
            <a:off x="1018837" y="4436401"/>
            <a:ext cx="10036017" cy="646331"/>
          </a:xfrm>
          <a:prstGeom prst="rect">
            <a:avLst/>
          </a:prstGeom>
          <a:noFill/>
        </p:spPr>
        <p:txBody>
          <a:bodyPr wrap="square" rtlCol="0">
            <a:spAutoFit/>
          </a:bodyPr>
          <a:lstStyle/>
          <a:p>
            <a:r>
              <a:rPr lang="fr-FR" dirty="0">
                <a:solidFill>
                  <a:srgbClr val="0070C0"/>
                </a:solidFill>
              </a:rPr>
              <a:t>Une attention particulière sera portée au champ d’apprentissage n°5 qui n’est pas proposé au collège et qui nécessitera un temps long d’apprentissage pour atteindre les attendus de fin de lycée.</a:t>
            </a:r>
          </a:p>
        </p:txBody>
      </p:sp>
      <p:sp>
        <p:nvSpPr>
          <p:cNvPr id="13" name="ZoneTexte 12"/>
          <p:cNvSpPr txBox="1"/>
          <p:nvPr/>
        </p:nvSpPr>
        <p:spPr>
          <a:xfrm>
            <a:off x="3899177" y="2896306"/>
            <a:ext cx="7830218" cy="677108"/>
          </a:xfrm>
          <a:prstGeom prst="rect">
            <a:avLst/>
          </a:prstGeom>
          <a:noFill/>
        </p:spPr>
        <p:txBody>
          <a:bodyPr wrap="square" rtlCol="0">
            <a:spAutoFit/>
          </a:bodyPr>
          <a:lstStyle/>
          <a:p>
            <a:r>
              <a:rPr lang="fr-FR" b="1" dirty="0" smtClean="0">
                <a:solidFill>
                  <a:schemeClr val="accent5">
                    <a:lumMod val="50000"/>
                  </a:schemeClr>
                </a:solidFill>
              </a:rPr>
              <a:t>L’accès </a:t>
            </a:r>
            <a:r>
              <a:rPr lang="fr-FR" b="1" dirty="0">
                <a:solidFill>
                  <a:schemeClr val="accent5">
                    <a:lumMod val="50000"/>
                  </a:schemeClr>
                </a:solidFill>
              </a:rPr>
              <a:t>progressif à l’autonomie conduit les élèves à </a:t>
            </a:r>
            <a:r>
              <a:rPr lang="fr-FR" sz="2000" b="1" dirty="0">
                <a:solidFill>
                  <a:srgbClr val="FF0000"/>
                </a:solidFill>
              </a:rPr>
              <a:t>opérer des choix </a:t>
            </a:r>
            <a:r>
              <a:rPr lang="fr-FR" b="1" dirty="0">
                <a:solidFill>
                  <a:schemeClr val="accent5">
                    <a:lumMod val="50000"/>
                  </a:schemeClr>
                </a:solidFill>
              </a:rPr>
              <a:t>dans des contextes de pratique différents.</a:t>
            </a:r>
          </a:p>
        </p:txBody>
      </p:sp>
      <p:sp>
        <p:nvSpPr>
          <p:cNvPr id="2" name="ZoneTexte 1"/>
          <p:cNvSpPr txBox="1"/>
          <p:nvPr/>
        </p:nvSpPr>
        <p:spPr>
          <a:xfrm>
            <a:off x="3606272" y="5763316"/>
            <a:ext cx="5697550" cy="369332"/>
          </a:xfrm>
          <a:prstGeom prst="rect">
            <a:avLst/>
          </a:prstGeom>
          <a:noFill/>
        </p:spPr>
        <p:txBody>
          <a:bodyPr wrap="square" rtlCol="0">
            <a:spAutoFit/>
          </a:bodyPr>
          <a:lstStyle/>
          <a:p>
            <a:pPr algn="ctr"/>
            <a:r>
              <a:rPr lang="fr-FR" b="1" dirty="0" smtClean="0">
                <a:solidFill>
                  <a:schemeClr val="accent1">
                    <a:lumMod val="50000"/>
                  </a:schemeClr>
                </a:solidFill>
              </a:rPr>
              <a:t>ECOLE INCLUSIVE</a:t>
            </a:r>
            <a:endParaRPr lang="fr-FR" b="1" dirty="0">
              <a:solidFill>
                <a:schemeClr val="accent1">
                  <a:lumMod val="50000"/>
                </a:schemeClr>
              </a:solidFill>
            </a:endParaRPr>
          </a:p>
        </p:txBody>
      </p:sp>
      <p:sp>
        <p:nvSpPr>
          <p:cNvPr id="14" name="AutoShape 2" descr="Résultat de recherche d'images pour &quot;image lycée haguenau&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
        <p:nvSpPr>
          <p:cNvPr id="15" name="AutoShape 4" descr="Résultat de recherche d'images pour &quot;image lycée haguenau&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09673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3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3000" fill="hold"/>
                                        <p:tgtEl>
                                          <p:spTgt spid="13"/>
                                        </p:tgtEl>
                                        <p:attrNameLst>
                                          <p:attrName>ppt_x</p:attrName>
                                        </p:attrNameLst>
                                      </p:cBhvr>
                                      <p:tavLst>
                                        <p:tav tm="0">
                                          <p:val>
                                            <p:strVal val="1+#ppt_w/2"/>
                                          </p:val>
                                        </p:tav>
                                        <p:tav tm="100000">
                                          <p:val>
                                            <p:strVal val="#ppt_x"/>
                                          </p:val>
                                        </p:tav>
                                      </p:tavLst>
                                    </p:anim>
                                    <p:anim calcmode="lin" valueType="num">
                                      <p:cBhvr additive="base">
                                        <p:cTn id="13" dur="3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3000" fill="hold"/>
                                        <p:tgtEl>
                                          <p:spTgt spid="11"/>
                                        </p:tgtEl>
                                        <p:attrNameLst>
                                          <p:attrName>ppt_x</p:attrName>
                                        </p:attrNameLst>
                                      </p:cBhvr>
                                      <p:tavLst>
                                        <p:tav tm="0">
                                          <p:val>
                                            <p:strVal val="#ppt_x"/>
                                          </p:val>
                                        </p:tav>
                                        <p:tav tm="100000">
                                          <p:val>
                                            <p:strVal val="#ppt_x"/>
                                          </p:val>
                                        </p:tav>
                                      </p:tavLst>
                                    </p:anim>
                                    <p:anim calcmode="lin" valueType="num">
                                      <p:cBhvr additive="base">
                                        <p:cTn id="24" dur="3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0" fill="hold"/>
                                        <p:tgtEl>
                                          <p:spTgt spid="2"/>
                                        </p:tgtEl>
                                        <p:attrNameLst>
                                          <p:attrName>ppt_x</p:attrName>
                                        </p:attrNameLst>
                                      </p:cBhvr>
                                      <p:tavLst>
                                        <p:tav tm="0">
                                          <p:val>
                                            <p:strVal val="#ppt_x"/>
                                          </p:val>
                                        </p:tav>
                                        <p:tav tm="100000">
                                          <p:val>
                                            <p:strVal val="#ppt_x"/>
                                          </p:val>
                                        </p:tav>
                                      </p:tavLst>
                                    </p:anim>
                                    <p:anim calcmode="lin" valueType="num">
                                      <p:cBhvr additive="base">
                                        <p:cTn id="28" dur="3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P spid="13"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 travail collectif indispensable </a:t>
            </a:r>
            <a:br>
              <a:rPr lang="fr-FR" dirty="0" smtClean="0"/>
            </a:br>
            <a:r>
              <a:rPr lang="fr-FR" dirty="0" smtClean="0"/>
              <a:t>Des enseignants concepteurs</a:t>
            </a:r>
            <a:r>
              <a:rPr lang="fr-FR" b="1" dirty="0"/>
              <a:t/>
            </a:r>
            <a:br>
              <a:rPr lang="fr-FR" b="1" dirty="0"/>
            </a:br>
            <a:endParaRPr lang="fr-FR" dirty="0"/>
          </a:p>
        </p:txBody>
      </p:sp>
      <p:sp>
        <p:nvSpPr>
          <p:cNvPr id="4" name="ZoneTexte 3"/>
          <p:cNvSpPr txBox="1"/>
          <p:nvPr/>
        </p:nvSpPr>
        <p:spPr>
          <a:xfrm>
            <a:off x="1066074" y="2144684"/>
            <a:ext cx="10374283" cy="1231106"/>
          </a:xfrm>
          <a:prstGeom prst="rect">
            <a:avLst/>
          </a:prstGeom>
          <a:noFill/>
        </p:spPr>
        <p:txBody>
          <a:bodyPr wrap="square" rtlCol="0">
            <a:spAutoFit/>
          </a:bodyPr>
          <a:lstStyle/>
          <a:p>
            <a:r>
              <a:rPr lang="fr-FR" sz="2000" b="1" dirty="0" smtClean="0"/>
              <a:t>Equipe EPS : </a:t>
            </a:r>
          </a:p>
          <a:p>
            <a:pPr marL="742950" lvl="1" indent="-285750">
              <a:buFont typeface="Arial" panose="020B0604020202020204" pitchFamily="34" charset="0"/>
              <a:buChar char="•"/>
            </a:pPr>
            <a:r>
              <a:rPr lang="fr-FR" dirty="0"/>
              <a:t>C</a:t>
            </a:r>
            <a:r>
              <a:rPr lang="fr-FR" dirty="0" smtClean="0"/>
              <a:t>oncevoir</a:t>
            </a:r>
            <a:r>
              <a:rPr lang="fr-FR" dirty="0"/>
              <a:t>, partager et mettre en œuvre le projet </a:t>
            </a:r>
            <a:r>
              <a:rPr lang="fr-FR" dirty="0" smtClean="0"/>
              <a:t>pédagogique</a:t>
            </a:r>
          </a:p>
          <a:p>
            <a:pPr marL="742950" lvl="1" indent="-285750">
              <a:buFont typeface="Arial" panose="020B0604020202020204" pitchFamily="34" charset="0"/>
              <a:buChar char="•"/>
            </a:pPr>
            <a:r>
              <a:rPr lang="fr-FR" dirty="0" smtClean="0"/>
              <a:t>Définir le projet de formation des élèves : continuité du parcours de l’élève</a:t>
            </a:r>
          </a:p>
          <a:p>
            <a:pPr marL="742950" lvl="1" indent="-285750">
              <a:buFont typeface="Arial" panose="020B0604020202020204" pitchFamily="34" charset="0"/>
              <a:buChar char="•"/>
            </a:pPr>
            <a:r>
              <a:rPr lang="fr-FR" dirty="0" smtClean="0"/>
              <a:t>Proposer un parcours équilibré et diversifié : spécificité du public accueilli</a:t>
            </a:r>
            <a:endParaRPr lang="fr-FR" dirty="0"/>
          </a:p>
        </p:txBody>
      </p:sp>
      <p:sp>
        <p:nvSpPr>
          <p:cNvPr id="5" name="ZoneTexte 4"/>
          <p:cNvSpPr txBox="1"/>
          <p:nvPr/>
        </p:nvSpPr>
        <p:spPr>
          <a:xfrm>
            <a:off x="1066073" y="3666720"/>
            <a:ext cx="10374283" cy="1231106"/>
          </a:xfrm>
          <a:prstGeom prst="rect">
            <a:avLst/>
          </a:prstGeom>
          <a:noFill/>
        </p:spPr>
        <p:txBody>
          <a:bodyPr wrap="square" rtlCol="0">
            <a:spAutoFit/>
          </a:bodyPr>
          <a:lstStyle/>
          <a:p>
            <a:r>
              <a:rPr lang="fr-FR" sz="2000" b="1" dirty="0" smtClean="0"/>
              <a:t>Enseignant : </a:t>
            </a:r>
          </a:p>
          <a:p>
            <a:pPr marL="742950" lvl="1" indent="-285750">
              <a:buFont typeface="Arial" panose="020B0604020202020204" pitchFamily="34" charset="0"/>
              <a:buChar char="•"/>
            </a:pPr>
            <a:r>
              <a:rPr lang="fr-FR" dirty="0"/>
              <a:t>C</a:t>
            </a:r>
            <a:r>
              <a:rPr lang="fr-FR" dirty="0" smtClean="0"/>
              <a:t>oncevoir</a:t>
            </a:r>
            <a:r>
              <a:rPr lang="fr-FR" dirty="0"/>
              <a:t>, </a:t>
            </a:r>
            <a:r>
              <a:rPr lang="fr-FR" dirty="0" smtClean="0"/>
              <a:t>construire dans le respect du projet pédagogique et au regard des besoins des élèves</a:t>
            </a:r>
          </a:p>
          <a:p>
            <a:pPr marL="742950" lvl="1" indent="-285750">
              <a:buFont typeface="Arial" panose="020B0604020202020204" pitchFamily="34" charset="0"/>
              <a:buChar char="•"/>
            </a:pPr>
            <a:r>
              <a:rPr lang="fr-FR" dirty="0" smtClean="0"/>
              <a:t>Définir les contextes d’apprentissages spécifiques et la forme de pratique </a:t>
            </a:r>
          </a:p>
          <a:p>
            <a:pPr marL="742950" lvl="1" indent="-285750">
              <a:buFont typeface="Arial" panose="020B0604020202020204" pitchFamily="34" charset="0"/>
              <a:buChar char="•"/>
            </a:pPr>
            <a:r>
              <a:rPr lang="fr-FR" dirty="0" smtClean="0"/>
              <a:t>Définir des contenus d’enseignement prioritaires dans le respect des programmes</a:t>
            </a:r>
          </a:p>
        </p:txBody>
      </p:sp>
    </p:spTree>
    <p:extLst>
      <p:ext uri="{BB962C8B-B14F-4D97-AF65-F5344CB8AC3E}">
        <p14:creationId xmlns:p14="http://schemas.microsoft.com/office/powerpoint/2010/main" val="267143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Calendrier de la formation</a:t>
            </a:r>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343376367"/>
              </p:ext>
            </p:extLst>
          </p:nvPr>
        </p:nvGraphicFramePr>
        <p:xfrm>
          <a:off x="417513" y="2262716"/>
          <a:ext cx="6502400" cy="3158744"/>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170265001"/>
                    </a:ext>
                  </a:extLst>
                </a:gridCol>
                <a:gridCol w="1625600">
                  <a:extLst>
                    <a:ext uri="{9D8B030D-6E8A-4147-A177-3AD203B41FA5}">
                      <a16:colId xmlns:a16="http://schemas.microsoft.com/office/drawing/2014/main" val="3973730202"/>
                    </a:ext>
                  </a:extLst>
                </a:gridCol>
                <a:gridCol w="1625600">
                  <a:extLst>
                    <a:ext uri="{9D8B030D-6E8A-4147-A177-3AD203B41FA5}">
                      <a16:colId xmlns:a16="http://schemas.microsoft.com/office/drawing/2014/main" val="2081660616"/>
                    </a:ext>
                  </a:extLst>
                </a:gridCol>
                <a:gridCol w="1625600">
                  <a:extLst>
                    <a:ext uri="{9D8B030D-6E8A-4147-A177-3AD203B41FA5}">
                      <a16:colId xmlns:a16="http://schemas.microsoft.com/office/drawing/2014/main" val="2610483724"/>
                    </a:ext>
                  </a:extLst>
                </a:gridCol>
              </a:tblGrid>
              <a:tr h="370840">
                <a:tc>
                  <a:txBody>
                    <a:bodyPr/>
                    <a:lstStyle/>
                    <a:p>
                      <a:pPr algn="ctr">
                        <a:lnSpc>
                          <a:spcPct val="107000"/>
                        </a:lnSpc>
                        <a:spcAft>
                          <a:spcPts val="0"/>
                        </a:spcAft>
                      </a:pPr>
                      <a:r>
                        <a:rPr lang="fr-FR" sz="1200" dirty="0" smtClean="0">
                          <a:ln>
                            <a:noFill/>
                          </a:ln>
                          <a:solidFill>
                            <a:srgbClr val="5B9BD5"/>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DISTRICTS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smtClean="0">
                          <a:ln>
                            <a:noFill/>
                          </a:ln>
                          <a:solidFill>
                            <a:srgbClr val="5B9BD5"/>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Nombre d’enseignant(e)s</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smtClean="0">
                          <a:ln>
                            <a:noFill/>
                          </a:ln>
                          <a:solidFill>
                            <a:srgbClr val="5B9BD5"/>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LIEU</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fr-FR" sz="1200" dirty="0">
                          <a:ln>
                            <a:noFill/>
                          </a:ln>
                          <a:solidFill>
                            <a:srgbClr val="5B9BD5"/>
                          </a:solidFill>
                          <a:effectLst>
                            <a:outerShdw blurRad="38100" dist="25400" dir="5400000" algn="ctr">
                              <a:srgbClr val="6E747A">
                                <a:alpha val="43000"/>
                              </a:srgbClr>
                            </a:outerShdw>
                          </a:effectLst>
                          <a:latin typeface="Calibri" panose="020F0502020204030204" pitchFamily="34" charset="0"/>
                          <a:ea typeface="Calibri" panose="020F0502020204030204" pitchFamily="34" charset="0"/>
                          <a:cs typeface="Times New Roman" panose="02020603050405020304" pitchFamily="18" charset="0"/>
                        </a:rPr>
                        <a:t>DATE</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3147904"/>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NORD ALSACE</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37</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LGT SCHUMAN HAGUENAU</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JEUDI 2 MAI</a:t>
                      </a:r>
                    </a:p>
                  </a:txBody>
                  <a:tcPr marL="68580" marR="68580" marT="0" marB="0"/>
                </a:tc>
                <a:extLst>
                  <a:ext uri="{0D108BD9-81ED-4DB2-BD59-A6C34878D82A}">
                    <a16:rowId xmlns:a16="http://schemas.microsoft.com/office/drawing/2014/main" val="1105530121"/>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STRASBOURG 1</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LYCEE CASSIN</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LUNDI 01 AVRIL</a:t>
                      </a:r>
                    </a:p>
                  </a:txBody>
                  <a:tcPr marL="68580" marR="68580" marT="0" marB="0"/>
                </a:tc>
                <a:extLst>
                  <a:ext uri="{0D108BD9-81ED-4DB2-BD59-A6C34878D82A}">
                    <a16:rowId xmlns:a16="http://schemas.microsoft.com/office/drawing/2014/main" val="3026602926"/>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STRASBOURG 2</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LYCEE CASSIN</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VENDREDI 22 MARS</a:t>
                      </a:r>
                    </a:p>
                  </a:txBody>
                  <a:tcPr marL="68580" marR="68580" marT="0" marB="0"/>
                </a:tc>
                <a:extLst>
                  <a:ext uri="{0D108BD9-81ED-4DB2-BD59-A6C34878D82A}">
                    <a16:rowId xmlns:a16="http://schemas.microsoft.com/office/drawing/2014/main" val="2227054059"/>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CENTRE ALSACE 67</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28</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LYCEE SCHURE BARR</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LUNDI 06 MAI</a:t>
                      </a:r>
                    </a:p>
                  </a:txBody>
                  <a:tcPr marL="68580" marR="68580" marT="0" marB="0"/>
                </a:tc>
                <a:extLst>
                  <a:ext uri="{0D108BD9-81ED-4DB2-BD59-A6C34878D82A}">
                    <a16:rowId xmlns:a16="http://schemas.microsoft.com/office/drawing/2014/main" val="2853703340"/>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CENTRE ALSACE 68</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44</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LGT A KASTLER GUEBWILLER</a:t>
                      </a:r>
                    </a:p>
                  </a:txBody>
                  <a:tcPr marL="68580" marR="68580" marT="0" marB="0"/>
                </a:tc>
                <a:tc>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VENDREDI 05 AVRIL</a:t>
                      </a:r>
                    </a:p>
                  </a:txBody>
                  <a:tcPr marL="68580" marR="68580" marT="0" marB="0"/>
                </a:tc>
                <a:extLst>
                  <a:ext uri="{0D108BD9-81ED-4DB2-BD59-A6C34878D82A}">
                    <a16:rowId xmlns:a16="http://schemas.microsoft.com/office/drawing/2014/main" val="2185598278"/>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MULHOUSE</a:t>
                      </a:r>
                    </a:p>
                  </a:txBody>
                  <a:tcPr marL="68580" marR="68580" marT="0" marB="0"/>
                </a:tc>
                <a:tc rowSpan="2">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59</a:t>
                      </a:r>
                    </a:p>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nchor="ctr"/>
                </a:tc>
                <a:tc rowSpan="2">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LGT A SCHWEITZER MULHOUSE</a:t>
                      </a:r>
                    </a:p>
                  </a:txBody>
                  <a:tcPr marL="68580" marR="68580" marT="0" marB="0" anchor="ctr"/>
                </a:tc>
                <a:tc rowSpan="2">
                  <a:txBody>
                    <a:bodyPr/>
                    <a:lstStyle/>
                    <a:p>
                      <a:pPr algn="ctr">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MARDI 23 AVRIL</a:t>
                      </a:r>
                    </a:p>
                  </a:txBody>
                  <a:tcPr marL="68580" marR="68580" marT="0" marB="0" anchor="ctr"/>
                </a:tc>
                <a:extLst>
                  <a:ext uri="{0D108BD9-81ED-4DB2-BD59-A6C34878D82A}">
                    <a16:rowId xmlns:a16="http://schemas.microsoft.com/office/drawing/2014/main" val="3962870764"/>
                  </a:ext>
                </a:extLst>
              </a:tr>
              <a:tr h="370840">
                <a:tc>
                  <a:txBody>
                    <a:bodyPr/>
                    <a:lstStyle/>
                    <a:p>
                      <a:pPr algn="l">
                        <a:lnSpc>
                          <a:spcPct val="107000"/>
                        </a:lnSpc>
                        <a:spcAft>
                          <a:spcPts val="0"/>
                        </a:spcAft>
                      </a:pPr>
                      <a:r>
                        <a:rPr lang="fr-FR" sz="1400" dirty="0">
                          <a:effectLst/>
                          <a:latin typeface="Calibri" panose="020F0502020204030204" pitchFamily="34" charset="0"/>
                          <a:ea typeface="Calibri" panose="020F0502020204030204" pitchFamily="34" charset="0"/>
                          <a:cs typeface="Times New Roman" panose="02020603050405020304" pitchFamily="18" charset="0"/>
                        </a:rPr>
                        <a:t>SUD ALSACE</a:t>
                      </a:r>
                    </a:p>
                  </a:txBody>
                  <a:tcPr marL="68580" marR="68580" marT="0" marB="0"/>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2206321409"/>
                  </a:ext>
                </a:extLst>
              </a:tr>
            </a:tbl>
          </a:graphicData>
        </a:graphic>
      </p:graphicFrame>
      <p:sp>
        <p:nvSpPr>
          <p:cNvPr id="4" name="ZoneTexte 3"/>
          <p:cNvSpPr txBox="1"/>
          <p:nvPr/>
        </p:nvSpPr>
        <p:spPr>
          <a:xfrm>
            <a:off x="7410203" y="2262716"/>
            <a:ext cx="4275116" cy="2308324"/>
          </a:xfrm>
          <a:prstGeom prst="rect">
            <a:avLst/>
          </a:prstGeom>
          <a:noFill/>
        </p:spPr>
        <p:txBody>
          <a:bodyPr wrap="square" rtlCol="0">
            <a:spAutoFit/>
          </a:bodyPr>
          <a:lstStyle/>
          <a:p>
            <a:pPr marL="285750" indent="-285750">
              <a:buFont typeface="Arial" panose="020B0604020202020204" pitchFamily="34" charset="0"/>
              <a:buChar char="•"/>
            </a:pPr>
            <a:r>
              <a:rPr lang="fr-FR" dirty="0" smtClean="0"/>
              <a:t>Arrêté et circulaire relatifs à la certification à paraître avant l’été</a:t>
            </a:r>
          </a:p>
          <a:p>
            <a:endParaRPr lang="fr-FR" dirty="0" smtClean="0"/>
          </a:p>
          <a:p>
            <a:pPr marL="285750" indent="-285750">
              <a:buFont typeface="Arial" panose="020B0604020202020204" pitchFamily="34" charset="0"/>
              <a:buChar char="•"/>
            </a:pPr>
            <a:r>
              <a:rPr lang="fr-FR" dirty="0" smtClean="0"/>
              <a:t>La formation se poursuivra l’année prochaine</a:t>
            </a:r>
          </a:p>
          <a:p>
            <a:endParaRPr lang="fr-FR" dirty="0" smtClean="0"/>
          </a:p>
          <a:p>
            <a:pPr marL="285750" indent="-285750">
              <a:buFont typeface="Arial" panose="020B0604020202020204" pitchFamily="34" charset="0"/>
              <a:buChar char="•"/>
            </a:pPr>
            <a:r>
              <a:rPr lang="fr-FR" dirty="0" smtClean="0"/>
              <a:t>Accompagnement de la réforme : réunions d’équipes</a:t>
            </a:r>
            <a:endParaRPr lang="fr-FR" dirty="0"/>
          </a:p>
        </p:txBody>
      </p:sp>
    </p:spTree>
    <p:extLst>
      <p:ext uri="{BB962C8B-B14F-4D97-AF65-F5344CB8AC3E}">
        <p14:creationId xmlns:p14="http://schemas.microsoft.com/office/powerpoint/2010/main" val="33448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programmes rappellent également</a:t>
            </a:r>
            <a:endParaRPr lang="fr-FR" dirty="0"/>
          </a:p>
        </p:txBody>
      </p:sp>
      <p:sp>
        <p:nvSpPr>
          <p:cNvPr id="3" name="ZoneTexte 2"/>
          <p:cNvSpPr txBox="1"/>
          <p:nvPr/>
        </p:nvSpPr>
        <p:spPr>
          <a:xfrm>
            <a:off x="1451579" y="2342147"/>
            <a:ext cx="9603275" cy="2031325"/>
          </a:xfrm>
          <a:prstGeom prst="rect">
            <a:avLst/>
          </a:prstGeom>
          <a:noFill/>
        </p:spPr>
        <p:txBody>
          <a:bodyPr wrap="square" rtlCol="0">
            <a:spAutoFit/>
          </a:bodyPr>
          <a:lstStyle/>
          <a:p>
            <a:pPr marL="285750" indent="-285750">
              <a:buFont typeface="Arial" panose="020B0604020202020204" pitchFamily="34" charset="0"/>
              <a:buChar char="•"/>
            </a:pPr>
            <a:r>
              <a:rPr lang="fr-FR" dirty="0"/>
              <a:t>L’association sportive du lycée doit être le début d’un engagement volontaire dans un mode de vie actif et citoyen</a:t>
            </a:r>
            <a:r>
              <a:rPr lang="fr-FR" dirty="0" smtClean="0"/>
              <a:t>.</a:t>
            </a:r>
          </a:p>
          <a:p>
            <a:pPr marL="285750" indent="-285750">
              <a:buFont typeface="Arial" panose="020B0604020202020204" pitchFamily="34" charset="0"/>
              <a:buChar char="•"/>
            </a:pPr>
            <a:r>
              <a:rPr lang="fr-FR" dirty="0"/>
              <a:t>Un équilibre doit être recherché dans l’attribution des installations pour que chaque élève puisse apprendre en EPS, tout au long de sa scolarité, dans des conditions optimales de pratique</a:t>
            </a:r>
            <a:r>
              <a:rPr lang="fr-FR" dirty="0" smtClean="0"/>
              <a:t>.</a:t>
            </a:r>
          </a:p>
          <a:p>
            <a:pPr marL="285750" indent="-285750">
              <a:buFont typeface="Arial" panose="020B0604020202020204" pitchFamily="34" charset="0"/>
              <a:buChar char="•"/>
            </a:pPr>
            <a:r>
              <a:rPr lang="fr-FR" dirty="0"/>
              <a:t>L</a:t>
            </a:r>
            <a:r>
              <a:rPr lang="fr-FR" dirty="0" smtClean="0"/>
              <a:t>’exigence </a:t>
            </a:r>
            <a:r>
              <a:rPr lang="fr-FR" dirty="0"/>
              <a:t>de sécurité </a:t>
            </a:r>
            <a:endParaRPr lang="fr-FR" dirty="0" smtClean="0"/>
          </a:p>
          <a:p>
            <a:pPr marL="285750" indent="-285750">
              <a:buFont typeface="Arial" panose="020B0604020202020204" pitchFamily="34" charset="0"/>
              <a:buChar char="•"/>
            </a:pPr>
            <a:r>
              <a:rPr lang="fr-FR" dirty="0"/>
              <a:t>L’enseignement de l’éducation physique et sportive au lycée doit s’appuyer sur les </a:t>
            </a:r>
            <a:r>
              <a:rPr lang="fr-FR" dirty="0" smtClean="0"/>
              <a:t>plus-values </a:t>
            </a:r>
            <a:r>
              <a:rPr lang="fr-FR" dirty="0"/>
              <a:t>qu’apportent les usages du numérique. </a:t>
            </a:r>
          </a:p>
        </p:txBody>
      </p:sp>
    </p:spTree>
    <p:extLst>
      <p:ext uri="{BB962C8B-B14F-4D97-AF65-F5344CB8AC3E}">
        <p14:creationId xmlns:p14="http://schemas.microsoft.com/office/powerpoint/2010/main" val="29147228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1246909" y="-1"/>
            <a:ext cx="4292567" cy="2778789"/>
          </a:xfrm>
          <a:prstGeom prst="rect">
            <a:avLst/>
          </a:prstGeom>
        </p:spPr>
      </p:pic>
      <p:pic>
        <p:nvPicPr>
          <p:cNvPr id="3" name="Image 2"/>
          <p:cNvPicPr>
            <a:picLocks noChangeAspect="1"/>
          </p:cNvPicPr>
          <p:nvPr/>
        </p:nvPicPr>
        <p:blipFill>
          <a:blip r:embed="rId4"/>
          <a:stretch>
            <a:fillRect/>
          </a:stretch>
        </p:blipFill>
        <p:spPr>
          <a:xfrm>
            <a:off x="5539476" y="0"/>
            <a:ext cx="4251132" cy="2778789"/>
          </a:xfrm>
          <a:prstGeom prst="rect">
            <a:avLst/>
          </a:prstGeom>
        </p:spPr>
      </p:pic>
      <p:pic>
        <p:nvPicPr>
          <p:cNvPr id="4" name="Image 3"/>
          <p:cNvPicPr>
            <a:picLocks noChangeAspect="1"/>
          </p:cNvPicPr>
          <p:nvPr/>
        </p:nvPicPr>
        <p:blipFill>
          <a:blip r:embed="rId5"/>
          <a:stretch>
            <a:fillRect/>
          </a:stretch>
        </p:blipFill>
        <p:spPr>
          <a:xfrm>
            <a:off x="0" y="2986867"/>
            <a:ext cx="3858246" cy="2948420"/>
          </a:xfrm>
          <a:prstGeom prst="rect">
            <a:avLst/>
          </a:prstGeom>
        </p:spPr>
      </p:pic>
      <p:pic>
        <p:nvPicPr>
          <p:cNvPr id="5" name="Image 4"/>
          <p:cNvPicPr>
            <a:picLocks noChangeAspect="1"/>
          </p:cNvPicPr>
          <p:nvPr/>
        </p:nvPicPr>
        <p:blipFill>
          <a:blip r:embed="rId6"/>
          <a:stretch>
            <a:fillRect/>
          </a:stretch>
        </p:blipFill>
        <p:spPr>
          <a:xfrm>
            <a:off x="3858246" y="2997777"/>
            <a:ext cx="3988969" cy="2937510"/>
          </a:xfrm>
          <a:prstGeom prst="rect">
            <a:avLst/>
          </a:prstGeom>
        </p:spPr>
      </p:pic>
      <p:pic>
        <p:nvPicPr>
          <p:cNvPr id="6" name="Image 5"/>
          <p:cNvPicPr>
            <a:picLocks noChangeAspect="1"/>
          </p:cNvPicPr>
          <p:nvPr/>
        </p:nvPicPr>
        <p:blipFill>
          <a:blip r:embed="rId7"/>
          <a:stretch>
            <a:fillRect/>
          </a:stretch>
        </p:blipFill>
        <p:spPr>
          <a:xfrm>
            <a:off x="7895307" y="2986867"/>
            <a:ext cx="4296693" cy="2948420"/>
          </a:xfrm>
          <a:prstGeom prst="rect">
            <a:avLst/>
          </a:prstGeom>
        </p:spPr>
      </p:pic>
      <p:sp>
        <p:nvSpPr>
          <p:cNvPr id="7" name="ZoneTexte 6"/>
          <p:cNvSpPr txBox="1"/>
          <p:nvPr/>
        </p:nvSpPr>
        <p:spPr>
          <a:xfrm>
            <a:off x="-397133" y="6027003"/>
            <a:ext cx="12589133" cy="830997"/>
          </a:xfrm>
          <a:prstGeom prst="rect">
            <a:avLst/>
          </a:prstGeom>
          <a:noFill/>
        </p:spPr>
        <p:txBody>
          <a:bodyPr wrap="square" rtlCol="0">
            <a:spAutoFit/>
          </a:bodyPr>
          <a:lstStyle/>
          <a:p>
            <a:pPr lvl="1"/>
            <a:r>
              <a:rPr lang="fr-FR" sz="2400" dirty="0">
                <a:solidFill>
                  <a:schemeClr val="bg1"/>
                </a:solidFill>
              </a:rPr>
              <a:t>D</a:t>
            </a:r>
            <a:r>
              <a:rPr lang="fr-FR" sz="2400" dirty="0" smtClean="0">
                <a:solidFill>
                  <a:schemeClr val="bg1"/>
                </a:solidFill>
              </a:rPr>
              <a:t>ans </a:t>
            </a:r>
            <a:r>
              <a:rPr lang="fr-FR" sz="2400" dirty="0">
                <a:solidFill>
                  <a:schemeClr val="bg1"/>
                </a:solidFill>
              </a:rPr>
              <a:t>un champ d’apprentissage, proposer des éléments permettant d’atteindre les AFL à partir de la phrase </a:t>
            </a:r>
            <a:r>
              <a:rPr lang="fr-FR" sz="2400" dirty="0" smtClean="0">
                <a:solidFill>
                  <a:schemeClr val="bg1"/>
                </a:solidFill>
              </a:rPr>
              <a:t>: l’élève </a:t>
            </a:r>
            <a:r>
              <a:rPr lang="fr-FR" sz="2400" dirty="0">
                <a:solidFill>
                  <a:schemeClr val="bg1"/>
                </a:solidFill>
              </a:rPr>
              <a:t>doit apprendre à …. </a:t>
            </a:r>
            <a:r>
              <a:rPr lang="fr-FR" sz="2400" dirty="0" smtClean="0">
                <a:solidFill>
                  <a:schemeClr val="bg1"/>
                </a:solidFill>
              </a:rPr>
              <a:t>(sans </a:t>
            </a:r>
            <a:r>
              <a:rPr lang="fr-FR" sz="2400" dirty="0">
                <a:solidFill>
                  <a:schemeClr val="bg1"/>
                </a:solidFill>
              </a:rPr>
              <a:t>se limiter à un </a:t>
            </a:r>
            <a:r>
              <a:rPr lang="fr-FR" sz="2400" dirty="0" smtClean="0">
                <a:solidFill>
                  <a:schemeClr val="bg1"/>
                </a:solidFill>
              </a:rPr>
              <a:t>seul verbe)</a:t>
            </a:r>
            <a:endParaRPr lang="fr-FR" sz="2400" dirty="0">
              <a:solidFill>
                <a:schemeClr val="bg1"/>
              </a:solidFill>
            </a:endParaRPr>
          </a:p>
        </p:txBody>
      </p:sp>
      <p:sp>
        <p:nvSpPr>
          <p:cNvPr id="11" name="ZoneTexte 10"/>
          <p:cNvSpPr txBox="1"/>
          <p:nvPr/>
        </p:nvSpPr>
        <p:spPr>
          <a:xfrm>
            <a:off x="6677629" y="685555"/>
            <a:ext cx="1778958" cy="646331"/>
          </a:xfrm>
          <a:prstGeom prst="rect">
            <a:avLst/>
          </a:prstGeom>
          <a:noFill/>
        </p:spPr>
        <p:txBody>
          <a:bodyPr wrap="square" rtlCol="0">
            <a:spAutoFit/>
          </a:bodyPr>
          <a:lstStyle/>
          <a:p>
            <a:r>
              <a:rPr lang="fr-FR" sz="3600" b="1" dirty="0">
                <a:latin typeface="Arial" panose="020B0604020202020204" pitchFamily="34" charset="0"/>
                <a:cs typeface="Arial" panose="020B0604020202020204" pitchFamily="34" charset="0"/>
              </a:rPr>
              <a:t>CA 2</a:t>
            </a:r>
          </a:p>
        </p:txBody>
      </p:sp>
      <p:sp>
        <p:nvSpPr>
          <p:cNvPr id="12" name="ZoneTexte 11"/>
          <p:cNvSpPr txBox="1"/>
          <p:nvPr/>
        </p:nvSpPr>
        <p:spPr>
          <a:xfrm>
            <a:off x="2266958" y="801564"/>
            <a:ext cx="1778958" cy="646331"/>
          </a:xfrm>
          <a:prstGeom prst="rect">
            <a:avLst/>
          </a:prstGeom>
          <a:noFill/>
        </p:spPr>
        <p:txBody>
          <a:bodyPr wrap="square" rtlCol="0">
            <a:spAutoFit/>
          </a:bodyPr>
          <a:lstStyle/>
          <a:p>
            <a:r>
              <a:rPr lang="fr-FR" sz="3600" b="1" dirty="0" smtClean="0">
                <a:latin typeface="Arial" panose="020B0604020202020204" pitchFamily="34" charset="0"/>
                <a:cs typeface="Arial" panose="020B0604020202020204" pitchFamily="34" charset="0"/>
              </a:rPr>
              <a:t>CA 1</a:t>
            </a:r>
            <a:endParaRPr lang="fr-FR" sz="3600" b="1" dirty="0">
              <a:latin typeface="Arial" panose="020B0604020202020204" pitchFamily="34" charset="0"/>
              <a:cs typeface="Arial" panose="020B0604020202020204" pitchFamily="34" charset="0"/>
            </a:endParaRPr>
          </a:p>
        </p:txBody>
      </p:sp>
      <p:sp>
        <p:nvSpPr>
          <p:cNvPr id="13" name="ZoneTexte 12"/>
          <p:cNvSpPr txBox="1"/>
          <p:nvPr/>
        </p:nvSpPr>
        <p:spPr>
          <a:xfrm>
            <a:off x="1184740" y="3506577"/>
            <a:ext cx="1778958" cy="646331"/>
          </a:xfrm>
          <a:prstGeom prst="rect">
            <a:avLst/>
          </a:prstGeom>
          <a:noFill/>
        </p:spPr>
        <p:txBody>
          <a:bodyPr wrap="square" rtlCol="0">
            <a:spAutoFit/>
          </a:bodyPr>
          <a:lstStyle/>
          <a:p>
            <a:r>
              <a:rPr lang="fr-FR" sz="3600" b="1" dirty="0">
                <a:latin typeface="Arial" panose="020B0604020202020204" pitchFamily="34" charset="0"/>
                <a:cs typeface="Arial" panose="020B0604020202020204" pitchFamily="34" charset="0"/>
              </a:rPr>
              <a:t>CA </a:t>
            </a:r>
            <a:r>
              <a:rPr lang="fr-FR" sz="3600" b="1" dirty="0" smtClean="0">
                <a:latin typeface="Arial" panose="020B0604020202020204" pitchFamily="34" charset="0"/>
                <a:cs typeface="Arial" panose="020B0604020202020204" pitchFamily="34" charset="0"/>
              </a:rPr>
              <a:t>3</a:t>
            </a:r>
            <a:endParaRPr lang="fr-FR" sz="3600" b="1" dirty="0">
              <a:latin typeface="Arial" panose="020B0604020202020204" pitchFamily="34" charset="0"/>
              <a:cs typeface="Arial" panose="020B0604020202020204" pitchFamily="34" charset="0"/>
            </a:endParaRPr>
          </a:p>
        </p:txBody>
      </p:sp>
      <p:sp>
        <p:nvSpPr>
          <p:cNvPr id="14" name="ZoneTexte 13"/>
          <p:cNvSpPr txBox="1"/>
          <p:nvPr/>
        </p:nvSpPr>
        <p:spPr>
          <a:xfrm>
            <a:off x="4963251" y="3675596"/>
            <a:ext cx="1778958" cy="1175657"/>
          </a:xfrm>
          <a:prstGeom prst="rect">
            <a:avLst/>
          </a:prstGeom>
          <a:noFill/>
        </p:spPr>
        <p:txBody>
          <a:bodyPr wrap="square" rtlCol="0">
            <a:spAutoFit/>
          </a:bodyPr>
          <a:lstStyle/>
          <a:p>
            <a:endParaRPr lang="fr-FR" dirty="0"/>
          </a:p>
        </p:txBody>
      </p:sp>
      <p:sp>
        <p:nvSpPr>
          <p:cNvPr id="15" name="ZoneTexte 14"/>
          <p:cNvSpPr txBox="1"/>
          <p:nvPr/>
        </p:nvSpPr>
        <p:spPr>
          <a:xfrm>
            <a:off x="9154174" y="3457144"/>
            <a:ext cx="1778958" cy="646331"/>
          </a:xfrm>
          <a:prstGeom prst="rect">
            <a:avLst/>
          </a:prstGeom>
          <a:noFill/>
        </p:spPr>
        <p:txBody>
          <a:bodyPr wrap="square" rtlCol="0">
            <a:spAutoFit/>
          </a:bodyPr>
          <a:lstStyle/>
          <a:p>
            <a:r>
              <a:rPr lang="fr-FR" sz="3600" b="1" dirty="0">
                <a:latin typeface="Arial" panose="020B0604020202020204" pitchFamily="34" charset="0"/>
                <a:cs typeface="Arial" panose="020B0604020202020204" pitchFamily="34" charset="0"/>
              </a:rPr>
              <a:t>CA </a:t>
            </a:r>
            <a:r>
              <a:rPr lang="fr-FR" sz="3600" b="1" dirty="0" smtClean="0">
                <a:latin typeface="Arial" panose="020B0604020202020204" pitchFamily="34" charset="0"/>
                <a:cs typeface="Arial" panose="020B0604020202020204" pitchFamily="34" charset="0"/>
              </a:rPr>
              <a:t>5</a:t>
            </a:r>
            <a:endParaRPr lang="fr-FR" sz="3600" b="1" dirty="0">
              <a:latin typeface="Arial" panose="020B0604020202020204" pitchFamily="34" charset="0"/>
              <a:cs typeface="Arial" panose="020B0604020202020204" pitchFamily="34" charset="0"/>
            </a:endParaRPr>
          </a:p>
        </p:txBody>
      </p:sp>
      <p:sp>
        <p:nvSpPr>
          <p:cNvPr id="16" name="ZoneTexte 15"/>
          <p:cNvSpPr txBox="1"/>
          <p:nvPr/>
        </p:nvSpPr>
        <p:spPr>
          <a:xfrm>
            <a:off x="4897890" y="3456607"/>
            <a:ext cx="1778958" cy="646331"/>
          </a:xfrm>
          <a:prstGeom prst="rect">
            <a:avLst/>
          </a:prstGeom>
          <a:noFill/>
        </p:spPr>
        <p:txBody>
          <a:bodyPr wrap="square" rtlCol="0">
            <a:spAutoFit/>
          </a:bodyPr>
          <a:lstStyle/>
          <a:p>
            <a:r>
              <a:rPr lang="fr-FR" sz="3600" b="1" dirty="0">
                <a:latin typeface="Arial" panose="020B0604020202020204" pitchFamily="34" charset="0"/>
                <a:cs typeface="Arial" panose="020B0604020202020204" pitchFamily="34" charset="0"/>
              </a:rPr>
              <a:t>CA </a:t>
            </a:r>
            <a:r>
              <a:rPr lang="fr-FR" sz="3600" b="1" dirty="0" smtClean="0">
                <a:latin typeface="Arial" panose="020B0604020202020204" pitchFamily="34" charset="0"/>
                <a:cs typeface="Arial" panose="020B0604020202020204" pitchFamily="34" charset="0"/>
              </a:rPr>
              <a:t>4</a:t>
            </a:r>
            <a:endParaRPr lang="fr-FR" sz="3600" b="1" dirty="0">
              <a:latin typeface="Arial" panose="020B0604020202020204" pitchFamily="34" charset="0"/>
              <a:cs typeface="Arial" panose="020B0604020202020204" pitchFamily="34" charset="0"/>
            </a:endParaRPr>
          </a:p>
        </p:txBody>
      </p:sp>
      <p:pic>
        <p:nvPicPr>
          <p:cNvPr id="17" name="Image 16"/>
          <p:cNvPicPr>
            <a:picLocks noChangeAspect="1"/>
          </p:cNvPicPr>
          <p:nvPr/>
        </p:nvPicPr>
        <p:blipFill>
          <a:blip r:embed="rId8"/>
          <a:stretch>
            <a:fillRect/>
          </a:stretch>
        </p:blipFill>
        <p:spPr>
          <a:xfrm>
            <a:off x="147637" y="261257"/>
            <a:ext cx="11896725" cy="5523723"/>
          </a:xfrm>
          <a:prstGeom prst="rect">
            <a:avLst/>
          </a:prstGeom>
        </p:spPr>
      </p:pic>
      <p:sp>
        <p:nvSpPr>
          <p:cNvPr id="19" name="Rectangle 18"/>
          <p:cNvSpPr/>
          <p:nvPr/>
        </p:nvSpPr>
        <p:spPr>
          <a:xfrm>
            <a:off x="471292" y="3276053"/>
            <a:ext cx="6094041" cy="369332"/>
          </a:xfrm>
          <a:prstGeom prst="rect">
            <a:avLst/>
          </a:prstGeom>
        </p:spPr>
        <p:txBody>
          <a:bodyPr wrap="none">
            <a:spAutoFit/>
          </a:bodyPr>
          <a:lstStyle/>
          <a:p>
            <a:r>
              <a:rPr lang="fr-FR" dirty="0">
                <a:solidFill>
                  <a:schemeClr val="accent3">
                    <a:lumMod val="50000"/>
                  </a:schemeClr>
                </a:solidFill>
              </a:rPr>
              <a:t>Accepter et s’approprier la quantité de travail pour progresser </a:t>
            </a:r>
          </a:p>
        </p:txBody>
      </p:sp>
    </p:spTree>
    <p:extLst>
      <p:ext uri="{BB962C8B-B14F-4D97-AF65-F5344CB8AC3E}">
        <p14:creationId xmlns:p14="http://schemas.microsoft.com/office/powerpoint/2010/main" val="106843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0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lt">
                                    <p:tmAbs val="100"/>
                                  </p:iterate>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5" grpId="0"/>
      <p:bldP spid="16"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40079" y="92727"/>
            <a:ext cx="9603275" cy="1487243"/>
          </a:xfrm>
        </p:spPr>
        <p:txBody>
          <a:bodyPr>
            <a:normAutofit/>
          </a:bodyPr>
          <a:lstStyle/>
          <a:p>
            <a:r>
              <a:rPr lang="fr-FR" dirty="0" smtClean="0"/>
              <a:t>Travail collaboratif </a:t>
            </a:r>
            <a:br>
              <a:rPr lang="fr-FR" dirty="0" smtClean="0"/>
            </a:br>
            <a:r>
              <a:rPr lang="fr-FR" dirty="0" smtClean="0"/>
              <a:t>réflexion-écriture par ilots </a:t>
            </a:r>
            <a:br>
              <a:rPr lang="fr-FR" dirty="0" smtClean="0"/>
            </a:br>
            <a:r>
              <a:rPr lang="fr-FR" dirty="0" smtClean="0"/>
              <a:t>3 temps de travail </a:t>
            </a:r>
            <a:r>
              <a:rPr lang="fr-FR" sz="1400" dirty="0" smtClean="0"/>
              <a:t>de quelques minutes</a:t>
            </a:r>
            <a:endParaRPr lang="fr-FR" dirty="0"/>
          </a:p>
        </p:txBody>
      </p:sp>
      <p:sp>
        <p:nvSpPr>
          <p:cNvPr id="3" name="Ellipse 2"/>
          <p:cNvSpPr/>
          <p:nvPr/>
        </p:nvSpPr>
        <p:spPr>
          <a:xfrm>
            <a:off x="2902528" y="2613985"/>
            <a:ext cx="1446414" cy="133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p:cNvSpPr/>
          <p:nvPr/>
        </p:nvSpPr>
        <p:spPr>
          <a:xfrm>
            <a:off x="6769331" y="4202500"/>
            <a:ext cx="1446414" cy="133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Arial" panose="020B0604020202020204" pitchFamily="34" charset="0"/>
                <a:cs typeface="Arial" panose="020B0604020202020204" pitchFamily="34" charset="0"/>
              </a:rPr>
              <a:t>CA </a:t>
            </a:r>
            <a:r>
              <a:rPr lang="fr-FR" b="1" dirty="0" smtClean="0">
                <a:latin typeface="Arial" panose="020B0604020202020204" pitchFamily="34" charset="0"/>
                <a:cs typeface="Arial" panose="020B0604020202020204" pitchFamily="34" charset="0"/>
              </a:rPr>
              <a:t>5</a:t>
            </a:r>
            <a:endParaRPr lang="fr-FR" b="1" dirty="0">
              <a:latin typeface="Arial" panose="020B0604020202020204" pitchFamily="34" charset="0"/>
              <a:cs typeface="Arial" panose="020B0604020202020204" pitchFamily="34" charset="0"/>
            </a:endParaRPr>
          </a:p>
        </p:txBody>
      </p:sp>
      <p:sp>
        <p:nvSpPr>
          <p:cNvPr id="5" name="Ellipse 4"/>
          <p:cNvSpPr/>
          <p:nvPr/>
        </p:nvSpPr>
        <p:spPr>
          <a:xfrm>
            <a:off x="7310025" y="2069763"/>
            <a:ext cx="1446414" cy="133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Arial" panose="020B0604020202020204" pitchFamily="34" charset="0"/>
                <a:cs typeface="Arial" panose="020B0604020202020204" pitchFamily="34" charset="0"/>
              </a:rPr>
              <a:t>CA </a:t>
            </a:r>
            <a:r>
              <a:rPr lang="fr-FR" b="1" dirty="0" smtClean="0">
                <a:latin typeface="Arial" panose="020B0604020202020204" pitchFamily="34" charset="0"/>
                <a:cs typeface="Arial" panose="020B0604020202020204" pitchFamily="34" charset="0"/>
              </a:rPr>
              <a:t>4</a:t>
            </a:r>
            <a:endParaRPr lang="fr-FR" b="1" dirty="0">
              <a:latin typeface="Arial" panose="020B0604020202020204" pitchFamily="34" charset="0"/>
              <a:cs typeface="Arial" panose="020B0604020202020204" pitchFamily="34" charset="0"/>
            </a:endParaRPr>
          </a:p>
        </p:txBody>
      </p:sp>
      <p:sp>
        <p:nvSpPr>
          <p:cNvPr id="6" name="Ellipse 5"/>
          <p:cNvSpPr/>
          <p:nvPr/>
        </p:nvSpPr>
        <p:spPr>
          <a:xfrm>
            <a:off x="4857404" y="1948967"/>
            <a:ext cx="1446414" cy="133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3840480" y="4426944"/>
            <a:ext cx="1446414" cy="1330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latin typeface="Arial" panose="020B0604020202020204" pitchFamily="34" charset="0"/>
                <a:cs typeface="Arial" panose="020B0604020202020204" pitchFamily="34" charset="0"/>
              </a:rPr>
              <a:t>CA </a:t>
            </a:r>
            <a:r>
              <a:rPr lang="fr-FR" b="1" dirty="0" smtClean="0">
                <a:latin typeface="Arial" panose="020B0604020202020204" pitchFamily="34" charset="0"/>
                <a:cs typeface="Arial" panose="020B0604020202020204" pitchFamily="34" charset="0"/>
              </a:rPr>
              <a:t>3</a:t>
            </a:r>
            <a:endParaRPr lang="fr-FR" b="1" dirty="0">
              <a:latin typeface="Arial" panose="020B0604020202020204" pitchFamily="34" charset="0"/>
              <a:cs typeface="Arial" panose="020B0604020202020204" pitchFamily="34" charset="0"/>
            </a:endParaRPr>
          </a:p>
        </p:txBody>
      </p:sp>
      <p:sp>
        <p:nvSpPr>
          <p:cNvPr id="8" name="ZoneTexte 7"/>
          <p:cNvSpPr txBox="1"/>
          <p:nvPr/>
        </p:nvSpPr>
        <p:spPr>
          <a:xfrm>
            <a:off x="3245932" y="3147751"/>
            <a:ext cx="759606" cy="369332"/>
          </a:xfrm>
          <a:prstGeom prst="rect">
            <a:avLst/>
          </a:prstGeom>
          <a:noFill/>
        </p:spPr>
        <p:txBody>
          <a:bodyPr wrap="square" rtlCol="0">
            <a:spAutoFit/>
          </a:bodyPr>
          <a:lstStyle/>
          <a:p>
            <a:r>
              <a:rPr lang="fr-FR" b="1" dirty="0">
                <a:solidFill>
                  <a:schemeClr val="bg1"/>
                </a:solidFill>
                <a:latin typeface="Arial" panose="020B0604020202020204" pitchFamily="34" charset="0"/>
                <a:cs typeface="Arial" panose="020B0604020202020204" pitchFamily="34" charset="0"/>
              </a:rPr>
              <a:t>CA 1</a:t>
            </a:r>
          </a:p>
        </p:txBody>
      </p:sp>
      <p:sp>
        <p:nvSpPr>
          <p:cNvPr id="9" name="ZoneTexte 8"/>
          <p:cNvSpPr txBox="1"/>
          <p:nvPr/>
        </p:nvSpPr>
        <p:spPr>
          <a:xfrm>
            <a:off x="5286894" y="2482732"/>
            <a:ext cx="831273" cy="369332"/>
          </a:xfrm>
          <a:prstGeom prst="rect">
            <a:avLst/>
          </a:prstGeom>
          <a:noFill/>
        </p:spPr>
        <p:txBody>
          <a:bodyPr wrap="square" rtlCol="0">
            <a:spAutoFit/>
          </a:bodyPr>
          <a:lstStyle/>
          <a:p>
            <a:r>
              <a:rPr lang="fr-FR" b="1" dirty="0" smtClean="0">
                <a:solidFill>
                  <a:schemeClr val="bg1"/>
                </a:solidFill>
                <a:latin typeface="Arial" panose="020B0604020202020204" pitchFamily="34" charset="0"/>
                <a:cs typeface="Arial" panose="020B0604020202020204" pitchFamily="34" charset="0"/>
              </a:rPr>
              <a:t>CA 2</a:t>
            </a:r>
            <a:endParaRPr lang="fr-FR" b="1" dirty="0">
              <a:solidFill>
                <a:schemeClr val="bg1"/>
              </a:solidFill>
              <a:latin typeface="Arial" panose="020B0604020202020204" pitchFamily="34" charset="0"/>
              <a:cs typeface="Arial" panose="020B0604020202020204" pitchFamily="34" charset="0"/>
            </a:endParaRPr>
          </a:p>
        </p:txBody>
      </p:sp>
      <p:sp>
        <p:nvSpPr>
          <p:cNvPr id="22" name="Cylindre 21"/>
          <p:cNvSpPr/>
          <p:nvPr/>
        </p:nvSpPr>
        <p:spPr>
          <a:xfrm>
            <a:off x="5461458" y="1707495"/>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Cylindre 22"/>
          <p:cNvSpPr/>
          <p:nvPr/>
        </p:nvSpPr>
        <p:spPr>
          <a:xfrm>
            <a:off x="4814452" y="1991147"/>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Cylindre 23"/>
          <p:cNvSpPr/>
          <p:nvPr/>
        </p:nvSpPr>
        <p:spPr>
          <a:xfrm>
            <a:off x="4783279" y="2837057"/>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Cylindre 24"/>
          <p:cNvSpPr/>
          <p:nvPr/>
        </p:nvSpPr>
        <p:spPr>
          <a:xfrm>
            <a:off x="5899262" y="3035980"/>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Cylindre 25"/>
          <p:cNvSpPr/>
          <p:nvPr/>
        </p:nvSpPr>
        <p:spPr>
          <a:xfrm>
            <a:off x="6319748" y="2513862"/>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Cylindre 26"/>
          <p:cNvSpPr/>
          <p:nvPr/>
        </p:nvSpPr>
        <p:spPr>
          <a:xfrm>
            <a:off x="6133403" y="1942366"/>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Cube 39"/>
          <p:cNvSpPr/>
          <p:nvPr/>
        </p:nvSpPr>
        <p:spPr>
          <a:xfrm>
            <a:off x="3840480" y="4341828"/>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Triangle isocèle 40"/>
          <p:cNvSpPr/>
          <p:nvPr/>
        </p:nvSpPr>
        <p:spPr>
          <a:xfrm>
            <a:off x="7856215" y="1886265"/>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Cube 41"/>
          <p:cNvSpPr/>
          <p:nvPr/>
        </p:nvSpPr>
        <p:spPr>
          <a:xfrm>
            <a:off x="3504345" y="5035639"/>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ube 42"/>
          <p:cNvSpPr/>
          <p:nvPr/>
        </p:nvSpPr>
        <p:spPr>
          <a:xfrm>
            <a:off x="4700845" y="5532537"/>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Cube 43"/>
          <p:cNvSpPr/>
          <p:nvPr/>
        </p:nvSpPr>
        <p:spPr>
          <a:xfrm>
            <a:off x="4674684" y="4265346"/>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Cube 44"/>
          <p:cNvSpPr/>
          <p:nvPr/>
        </p:nvSpPr>
        <p:spPr>
          <a:xfrm>
            <a:off x="5173289" y="4864977"/>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Cube 45"/>
          <p:cNvSpPr/>
          <p:nvPr/>
        </p:nvSpPr>
        <p:spPr>
          <a:xfrm>
            <a:off x="3910447" y="5572029"/>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Triangle isocèle 47"/>
          <p:cNvSpPr/>
          <p:nvPr/>
        </p:nvSpPr>
        <p:spPr>
          <a:xfrm>
            <a:off x="7183947" y="2073181"/>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Triangle isocèle 48"/>
          <p:cNvSpPr/>
          <p:nvPr/>
        </p:nvSpPr>
        <p:spPr>
          <a:xfrm>
            <a:off x="7187366" y="2850580"/>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Triangle isocèle 49"/>
          <p:cNvSpPr/>
          <p:nvPr/>
        </p:nvSpPr>
        <p:spPr>
          <a:xfrm>
            <a:off x="7791608" y="3142983"/>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isocèle 50"/>
          <p:cNvSpPr/>
          <p:nvPr/>
        </p:nvSpPr>
        <p:spPr>
          <a:xfrm>
            <a:off x="8477914" y="2955683"/>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Triangle isocèle 51"/>
          <p:cNvSpPr/>
          <p:nvPr/>
        </p:nvSpPr>
        <p:spPr>
          <a:xfrm>
            <a:off x="8564879" y="2280273"/>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Croix 52"/>
          <p:cNvSpPr/>
          <p:nvPr/>
        </p:nvSpPr>
        <p:spPr>
          <a:xfrm>
            <a:off x="2733023" y="3387761"/>
            <a:ext cx="466918" cy="446007"/>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Croix 53"/>
          <p:cNvSpPr/>
          <p:nvPr/>
        </p:nvSpPr>
        <p:spPr>
          <a:xfrm>
            <a:off x="3524015" y="3715403"/>
            <a:ext cx="418642" cy="410375"/>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Croix 54"/>
          <p:cNvSpPr/>
          <p:nvPr/>
        </p:nvSpPr>
        <p:spPr>
          <a:xfrm>
            <a:off x="4241798" y="3278768"/>
            <a:ext cx="350525" cy="436635"/>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Croix 55"/>
          <p:cNvSpPr/>
          <p:nvPr/>
        </p:nvSpPr>
        <p:spPr>
          <a:xfrm>
            <a:off x="4109582" y="2538799"/>
            <a:ext cx="408865" cy="416884"/>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Croix 56"/>
          <p:cNvSpPr/>
          <p:nvPr/>
        </p:nvSpPr>
        <p:spPr>
          <a:xfrm>
            <a:off x="3420249" y="2167939"/>
            <a:ext cx="436070" cy="433420"/>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Croix 57"/>
          <p:cNvSpPr/>
          <p:nvPr/>
        </p:nvSpPr>
        <p:spPr>
          <a:xfrm>
            <a:off x="2689531" y="2601358"/>
            <a:ext cx="426609" cy="434622"/>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p:cNvSpPr/>
          <p:nvPr/>
        </p:nvSpPr>
        <p:spPr>
          <a:xfrm>
            <a:off x="6263796" y="4736858"/>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Ellipse 59"/>
          <p:cNvSpPr/>
          <p:nvPr/>
        </p:nvSpPr>
        <p:spPr>
          <a:xfrm>
            <a:off x="6562203" y="4114883"/>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Ellipse 60"/>
          <p:cNvSpPr/>
          <p:nvPr/>
        </p:nvSpPr>
        <p:spPr>
          <a:xfrm>
            <a:off x="7734826" y="4125778"/>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Ellipse 61"/>
          <p:cNvSpPr/>
          <p:nvPr/>
        </p:nvSpPr>
        <p:spPr>
          <a:xfrm>
            <a:off x="8044639" y="4678028"/>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Ellipse 62"/>
          <p:cNvSpPr/>
          <p:nvPr/>
        </p:nvSpPr>
        <p:spPr>
          <a:xfrm>
            <a:off x="6762188" y="5358834"/>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Ellipse 63"/>
          <p:cNvSpPr/>
          <p:nvPr/>
        </p:nvSpPr>
        <p:spPr>
          <a:xfrm>
            <a:off x="7683835" y="5272302"/>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Ellipse 64"/>
          <p:cNvSpPr/>
          <p:nvPr/>
        </p:nvSpPr>
        <p:spPr>
          <a:xfrm>
            <a:off x="6338840" y="2669886"/>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p:cNvSpPr/>
          <p:nvPr/>
        </p:nvSpPr>
        <p:spPr>
          <a:xfrm>
            <a:off x="4982746" y="5453309"/>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Ellipse 66"/>
          <p:cNvSpPr/>
          <p:nvPr/>
        </p:nvSpPr>
        <p:spPr>
          <a:xfrm>
            <a:off x="8447762" y="2902681"/>
            <a:ext cx="596812" cy="30092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8" name="Cube 67"/>
          <p:cNvSpPr/>
          <p:nvPr/>
        </p:nvSpPr>
        <p:spPr>
          <a:xfrm>
            <a:off x="5726081" y="3122018"/>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9" name="Cube 68"/>
          <p:cNvSpPr/>
          <p:nvPr/>
        </p:nvSpPr>
        <p:spPr>
          <a:xfrm>
            <a:off x="7634733" y="4030266"/>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0" name="Cube 69"/>
          <p:cNvSpPr/>
          <p:nvPr/>
        </p:nvSpPr>
        <p:spPr>
          <a:xfrm>
            <a:off x="4157998" y="2696706"/>
            <a:ext cx="407322" cy="323195"/>
          </a:xfrm>
          <a:prstGeom prst="cub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1" name="Croix 70"/>
          <p:cNvSpPr/>
          <p:nvPr/>
        </p:nvSpPr>
        <p:spPr>
          <a:xfrm>
            <a:off x="8058493" y="1804696"/>
            <a:ext cx="426609" cy="434622"/>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Croix 74"/>
          <p:cNvSpPr/>
          <p:nvPr/>
        </p:nvSpPr>
        <p:spPr>
          <a:xfrm>
            <a:off x="7651230" y="5277365"/>
            <a:ext cx="426609" cy="434622"/>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Croix 75"/>
          <p:cNvSpPr/>
          <p:nvPr/>
        </p:nvSpPr>
        <p:spPr>
          <a:xfrm>
            <a:off x="4779755" y="4165218"/>
            <a:ext cx="426609" cy="434622"/>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Cylindre 76"/>
          <p:cNvSpPr/>
          <p:nvPr/>
        </p:nvSpPr>
        <p:spPr>
          <a:xfrm>
            <a:off x="8600902" y="2125192"/>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8" name="Cylindre 77"/>
          <p:cNvSpPr/>
          <p:nvPr/>
        </p:nvSpPr>
        <p:spPr>
          <a:xfrm>
            <a:off x="5274875" y="4683550"/>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9" name="Cylindre 78"/>
          <p:cNvSpPr/>
          <p:nvPr/>
        </p:nvSpPr>
        <p:spPr>
          <a:xfrm>
            <a:off x="3395829" y="2228247"/>
            <a:ext cx="242455" cy="369332"/>
          </a:xfrm>
          <a:prstGeom prst="ca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p:cNvSpPr/>
          <p:nvPr/>
        </p:nvSpPr>
        <p:spPr>
          <a:xfrm>
            <a:off x="5855714" y="1767031"/>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p:cNvSpPr/>
          <p:nvPr/>
        </p:nvSpPr>
        <p:spPr>
          <a:xfrm>
            <a:off x="4165971" y="3311134"/>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p:cNvSpPr/>
          <p:nvPr/>
        </p:nvSpPr>
        <p:spPr>
          <a:xfrm>
            <a:off x="8039923" y="4494903"/>
            <a:ext cx="404556" cy="411898"/>
          </a:xfrm>
          <a:prstGeom prst="triangl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5" name="Croix 84"/>
          <p:cNvSpPr/>
          <p:nvPr/>
        </p:nvSpPr>
        <p:spPr>
          <a:xfrm>
            <a:off x="7761506" y="3269353"/>
            <a:ext cx="426609" cy="434622"/>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6" name="Croix 85"/>
          <p:cNvSpPr/>
          <p:nvPr/>
        </p:nvSpPr>
        <p:spPr>
          <a:xfrm>
            <a:off x="6494152" y="4733377"/>
            <a:ext cx="466918" cy="446007"/>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Croix 86"/>
          <p:cNvSpPr/>
          <p:nvPr/>
        </p:nvSpPr>
        <p:spPr>
          <a:xfrm>
            <a:off x="3554011" y="4981423"/>
            <a:ext cx="426609" cy="434622"/>
          </a:xfrm>
          <a:prstGeom prst="plus">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Cube 87"/>
          <p:cNvSpPr/>
          <p:nvPr/>
        </p:nvSpPr>
        <p:spPr>
          <a:xfrm>
            <a:off x="2741797" y="3523199"/>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Cube 88"/>
          <p:cNvSpPr/>
          <p:nvPr/>
        </p:nvSpPr>
        <p:spPr>
          <a:xfrm>
            <a:off x="5372492" y="1667952"/>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0" name="Cube 89"/>
          <p:cNvSpPr/>
          <p:nvPr/>
        </p:nvSpPr>
        <p:spPr>
          <a:xfrm>
            <a:off x="6720703" y="4128801"/>
            <a:ext cx="407322" cy="323195"/>
          </a:xfrm>
          <a:prstGeom prst="cub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Ellipse 90"/>
          <p:cNvSpPr/>
          <p:nvPr/>
        </p:nvSpPr>
        <p:spPr>
          <a:xfrm>
            <a:off x="3708006" y="4382758"/>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2" name="Ellipse 91"/>
          <p:cNvSpPr/>
          <p:nvPr/>
        </p:nvSpPr>
        <p:spPr>
          <a:xfrm>
            <a:off x="7107878" y="2869402"/>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3" name="Ellipse 92"/>
          <p:cNvSpPr/>
          <p:nvPr/>
        </p:nvSpPr>
        <p:spPr>
          <a:xfrm>
            <a:off x="4503201" y="2069985"/>
            <a:ext cx="596812" cy="30092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Triangle isocèle 95"/>
          <p:cNvSpPr/>
          <p:nvPr/>
        </p:nvSpPr>
        <p:spPr>
          <a:xfrm>
            <a:off x="6894396" y="5372019"/>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Triangle isocèle 96"/>
          <p:cNvSpPr/>
          <p:nvPr/>
        </p:nvSpPr>
        <p:spPr>
          <a:xfrm>
            <a:off x="3458848" y="3627336"/>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8" name="Triangle isocèle 97"/>
          <p:cNvSpPr/>
          <p:nvPr/>
        </p:nvSpPr>
        <p:spPr>
          <a:xfrm>
            <a:off x="4678464" y="2790829"/>
            <a:ext cx="404556" cy="411898"/>
          </a:xfrm>
          <a:prstGeom prst="triangl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4" name="Cylindre 103"/>
          <p:cNvSpPr/>
          <p:nvPr/>
        </p:nvSpPr>
        <p:spPr>
          <a:xfrm>
            <a:off x="4137652" y="5482877"/>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5" name="Cylindre 104"/>
          <p:cNvSpPr/>
          <p:nvPr/>
        </p:nvSpPr>
        <p:spPr>
          <a:xfrm>
            <a:off x="2886598" y="2572860"/>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6" name="Cylindre 105"/>
          <p:cNvSpPr/>
          <p:nvPr/>
        </p:nvSpPr>
        <p:spPr>
          <a:xfrm>
            <a:off x="7309839" y="2046646"/>
            <a:ext cx="242455" cy="369332"/>
          </a:xfrm>
          <a:prstGeom prst="can">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3" name="ZoneTexte 112"/>
          <p:cNvSpPr txBox="1"/>
          <p:nvPr/>
        </p:nvSpPr>
        <p:spPr>
          <a:xfrm>
            <a:off x="1340079" y="6184669"/>
            <a:ext cx="9931979" cy="584775"/>
          </a:xfrm>
          <a:prstGeom prst="rect">
            <a:avLst/>
          </a:prstGeom>
          <a:noFill/>
        </p:spPr>
        <p:txBody>
          <a:bodyPr wrap="square" rtlCol="0">
            <a:spAutoFit/>
          </a:bodyPr>
          <a:lstStyle/>
          <a:p>
            <a:pPr algn="ctr"/>
            <a:r>
              <a:rPr lang="fr-FR" sz="3200" dirty="0" err="1" smtClean="0">
                <a:solidFill>
                  <a:schemeClr val="bg1"/>
                </a:solidFill>
              </a:rPr>
              <a:t>framapad</a:t>
            </a:r>
            <a:endParaRPr lang="fr-FR" sz="3200" dirty="0">
              <a:solidFill>
                <a:schemeClr val="bg1"/>
              </a:solidFill>
            </a:endParaRPr>
          </a:p>
        </p:txBody>
      </p:sp>
    </p:spTree>
    <p:extLst>
      <p:ext uri="{BB962C8B-B14F-4D97-AF65-F5344CB8AC3E}">
        <p14:creationId xmlns:p14="http://schemas.microsoft.com/office/powerpoint/2010/main" val="392756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4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55"/>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61"/>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2"/>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3000"/>
                                        <p:tgtEl>
                                          <p:spTgt spid="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3000"/>
                                        <p:tgtEl>
                                          <p:spTgt spid="6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fade">
                                      <p:cBhvr>
                                        <p:cTn id="45" dur="3000"/>
                                        <p:tgtEl>
                                          <p:spTgt spid="6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2000"/>
                                        <p:tgtEl>
                                          <p:spTgt spid="6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2000"/>
                                        <p:tgtEl>
                                          <p:spTgt spid="6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2000"/>
                                        <p:tgtEl>
                                          <p:spTgt spid="7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500"/>
                                        <p:tgtEl>
                                          <p:spTgt spid="75"/>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71"/>
                                        </p:tgtEl>
                                        <p:attrNameLst>
                                          <p:attrName>style.visibility</p:attrName>
                                        </p:attrNameLst>
                                      </p:cBhvr>
                                      <p:to>
                                        <p:strVal val="visible"/>
                                      </p:to>
                                    </p:set>
                                    <p:animEffect transition="in" filter="fade">
                                      <p:cBhvr>
                                        <p:cTn id="60" dur="500"/>
                                        <p:tgtEl>
                                          <p:spTgt spid="7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Effect transition="in" filter="fade">
                                      <p:cBhvr>
                                        <p:cTn id="63" dur="500"/>
                                        <p:tgtEl>
                                          <p:spTgt spid="7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5000"/>
                                        <p:tgtEl>
                                          <p:spTgt spid="7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5000"/>
                                        <p:tgtEl>
                                          <p:spTgt spid="7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9"/>
                                        </p:tgtEl>
                                        <p:attrNameLst>
                                          <p:attrName>style.visibility</p:attrName>
                                        </p:attrNameLst>
                                      </p:cBhvr>
                                      <p:to>
                                        <p:strVal val="visible"/>
                                      </p:to>
                                    </p:set>
                                    <p:animEffect transition="in" filter="fade">
                                      <p:cBhvr>
                                        <p:cTn id="72" dur="5000"/>
                                        <p:tgtEl>
                                          <p:spTgt spid="79"/>
                                        </p:tgtEl>
                                      </p:cBhvr>
                                    </p:animEffect>
                                  </p:childTnLst>
                                </p:cTn>
                              </p:par>
                              <p:par>
                                <p:cTn id="73" presetID="10" presetClass="entr" presetSubtype="0" fill="hold" grpId="0" nodeType="withEffect">
                                  <p:stCondLst>
                                    <p:cond delay="1000"/>
                                  </p:stCondLst>
                                  <p:childTnLst>
                                    <p:set>
                                      <p:cBhvr>
                                        <p:cTn id="74" dur="1" fill="hold">
                                          <p:stCondLst>
                                            <p:cond delay="0"/>
                                          </p:stCondLst>
                                        </p:cTn>
                                        <p:tgtEl>
                                          <p:spTgt spid="84"/>
                                        </p:tgtEl>
                                        <p:attrNameLst>
                                          <p:attrName>style.visibility</p:attrName>
                                        </p:attrNameLst>
                                      </p:cBhvr>
                                      <p:to>
                                        <p:strVal val="visible"/>
                                      </p:to>
                                    </p:set>
                                    <p:animEffect transition="in" filter="fade">
                                      <p:cBhvr>
                                        <p:cTn id="75" dur="3000"/>
                                        <p:tgtEl>
                                          <p:spTgt spid="84"/>
                                        </p:tgtEl>
                                      </p:cBhvr>
                                    </p:animEffect>
                                  </p:childTnLst>
                                </p:cTn>
                              </p:par>
                              <p:par>
                                <p:cTn id="76" presetID="10" presetClass="entr" presetSubtype="0" fill="hold" grpId="0" nodeType="withEffect">
                                  <p:stCondLst>
                                    <p:cond delay="100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3000"/>
                                        <p:tgtEl>
                                          <p:spTgt spid="82"/>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83"/>
                                        </p:tgtEl>
                                        <p:attrNameLst>
                                          <p:attrName>style.visibility</p:attrName>
                                        </p:attrNameLst>
                                      </p:cBhvr>
                                      <p:to>
                                        <p:strVal val="visible"/>
                                      </p:to>
                                    </p:set>
                                    <p:animEffect transition="in" filter="fade">
                                      <p:cBhvr>
                                        <p:cTn id="81" dur="3000"/>
                                        <p:tgtEl>
                                          <p:spTgt spid="83"/>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hidden"/>
                                      </p:to>
                                    </p:set>
                                  </p:childTnLst>
                                </p:cTn>
                              </p:par>
                              <p:par>
                                <p:cTn id="86" presetID="1" presetClass="exit"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hidden"/>
                                      </p:to>
                                    </p:set>
                                  </p:childTnLst>
                                </p:cTn>
                              </p:par>
                              <p:par>
                                <p:cTn id="88" presetID="1" presetClass="exit" presetSubtype="0" fill="hold" grpId="0" nodeType="withEffect">
                                  <p:stCondLst>
                                    <p:cond delay="0"/>
                                  </p:stCondLst>
                                  <p:childTnLst>
                                    <p:set>
                                      <p:cBhvr>
                                        <p:cTn id="89" dur="1" fill="hold">
                                          <p:stCondLst>
                                            <p:cond delay="0"/>
                                          </p:stCondLst>
                                        </p:cTn>
                                        <p:tgtEl>
                                          <p:spTgt spid="59"/>
                                        </p:tgtEl>
                                        <p:attrNameLst>
                                          <p:attrName>style.visibility</p:attrName>
                                        </p:attrNameLst>
                                      </p:cBhvr>
                                      <p:to>
                                        <p:strVal val="hidden"/>
                                      </p:to>
                                    </p:set>
                                  </p:childTnLst>
                                </p:cTn>
                              </p:par>
                              <p:par>
                                <p:cTn id="90" presetID="1" presetClass="exit" presetSubtype="0" fill="hold" grpId="0" nodeType="withEffect">
                                  <p:stCondLst>
                                    <p:cond delay="0"/>
                                  </p:stCondLst>
                                  <p:childTnLst>
                                    <p:set>
                                      <p:cBhvr>
                                        <p:cTn id="91" dur="1" fill="hold">
                                          <p:stCondLst>
                                            <p:cond delay="0"/>
                                          </p:stCondLst>
                                        </p:cTn>
                                        <p:tgtEl>
                                          <p:spTgt spid="24"/>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48"/>
                                        </p:tgtEl>
                                        <p:attrNameLst>
                                          <p:attrName>style.visibility</p:attrName>
                                        </p:attrNameLst>
                                      </p:cBhvr>
                                      <p:to>
                                        <p:strVal val="hidden"/>
                                      </p:to>
                                    </p:set>
                                  </p:childTnLst>
                                </p:cTn>
                              </p:par>
                              <p:par>
                                <p:cTn id="94" presetID="1" presetClass="exit" presetSubtype="0" fill="hold" grpId="0" nodeType="withEffect">
                                  <p:stCondLst>
                                    <p:cond delay="0"/>
                                  </p:stCondLst>
                                  <p:childTnLst>
                                    <p:set>
                                      <p:cBhvr>
                                        <p:cTn id="95" dur="1" fill="hold">
                                          <p:stCondLst>
                                            <p:cond delay="0"/>
                                          </p:stCondLst>
                                        </p:cTn>
                                        <p:tgtEl>
                                          <p:spTgt spid="49"/>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50"/>
                                        </p:tgtEl>
                                        <p:attrNameLst>
                                          <p:attrName>style.visibility</p:attrName>
                                        </p:attrNameLst>
                                      </p:cBhvr>
                                      <p:to>
                                        <p:strVal val="hidden"/>
                                      </p:to>
                                    </p:set>
                                  </p:childTnLst>
                                </p:cTn>
                              </p:par>
                              <p:par>
                                <p:cTn id="98" presetID="1" presetClass="exit" presetSubtype="0" fill="hold" grpId="0" nodeType="withEffect">
                                  <p:stCondLst>
                                    <p:cond delay="0"/>
                                  </p:stCondLst>
                                  <p:childTnLst>
                                    <p:set>
                                      <p:cBhvr>
                                        <p:cTn id="99" dur="1" fill="hold">
                                          <p:stCondLst>
                                            <p:cond delay="0"/>
                                          </p:stCondLst>
                                        </p:cTn>
                                        <p:tgtEl>
                                          <p:spTgt spid="60"/>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63"/>
                                        </p:tgtEl>
                                        <p:attrNameLst>
                                          <p:attrName>style.visibility</p:attrName>
                                        </p:attrNameLst>
                                      </p:cBhvr>
                                      <p:to>
                                        <p:strVal val="hidden"/>
                                      </p:to>
                                    </p:set>
                                  </p:childTnLst>
                                </p:cTn>
                              </p:par>
                              <p:par>
                                <p:cTn id="102" presetID="1" presetClass="exit" presetSubtype="0" fill="hold" grpId="0" nodeType="withEffect">
                                  <p:stCondLst>
                                    <p:cond delay="0"/>
                                  </p:stCondLst>
                                  <p:childTnLst>
                                    <p:set>
                                      <p:cBhvr>
                                        <p:cTn id="103" dur="1" fill="hold">
                                          <p:stCondLst>
                                            <p:cond delay="0"/>
                                          </p:stCondLst>
                                        </p:cTn>
                                        <p:tgtEl>
                                          <p:spTgt spid="46"/>
                                        </p:tgtEl>
                                        <p:attrNameLst>
                                          <p:attrName>style.visibility</p:attrName>
                                        </p:attrNameLst>
                                      </p:cBhvr>
                                      <p:to>
                                        <p:strVal val="hidden"/>
                                      </p:to>
                                    </p:set>
                                  </p:childTnLst>
                                </p:cTn>
                              </p:par>
                              <p:par>
                                <p:cTn id="104" presetID="1" presetClass="exit" presetSubtype="0" fill="hold" grpId="0" nodeType="withEffect">
                                  <p:stCondLst>
                                    <p:cond delay="0"/>
                                  </p:stCondLst>
                                  <p:childTnLst>
                                    <p:set>
                                      <p:cBhvr>
                                        <p:cTn id="105" dur="1" fill="hold">
                                          <p:stCondLst>
                                            <p:cond delay="0"/>
                                          </p:stCondLst>
                                        </p:cTn>
                                        <p:tgtEl>
                                          <p:spTgt spid="42"/>
                                        </p:tgtEl>
                                        <p:attrNameLst>
                                          <p:attrName>style.visibility</p:attrName>
                                        </p:attrNameLst>
                                      </p:cBhvr>
                                      <p:to>
                                        <p:strVal val="hidden"/>
                                      </p:to>
                                    </p:set>
                                  </p:childTnLst>
                                </p:cTn>
                              </p:par>
                              <p:par>
                                <p:cTn id="106" presetID="1" presetClass="exit" presetSubtype="0" fill="hold" grpId="0" nodeType="withEffect">
                                  <p:stCondLst>
                                    <p:cond delay="0"/>
                                  </p:stCondLst>
                                  <p:childTnLst>
                                    <p:set>
                                      <p:cBhvr>
                                        <p:cTn id="107" dur="1" fill="hold">
                                          <p:stCondLst>
                                            <p:cond delay="0"/>
                                          </p:stCondLst>
                                        </p:cTn>
                                        <p:tgtEl>
                                          <p:spTgt spid="40"/>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53"/>
                                        </p:tgtEl>
                                        <p:attrNameLst>
                                          <p:attrName>style.visibility</p:attrName>
                                        </p:attrNameLst>
                                      </p:cBhvr>
                                      <p:to>
                                        <p:strVal val="hidden"/>
                                      </p:to>
                                    </p:set>
                                  </p:childTnLst>
                                </p:cTn>
                              </p:par>
                              <p:par>
                                <p:cTn id="112" presetID="1" presetClass="exit" presetSubtype="0" fill="hold" grpId="0" nodeType="withEffect">
                                  <p:stCondLst>
                                    <p:cond delay="0"/>
                                  </p:stCondLst>
                                  <p:childTnLst>
                                    <p:set>
                                      <p:cBhvr>
                                        <p:cTn id="113" dur="1" fill="hold">
                                          <p:stCondLst>
                                            <p:cond delay="0"/>
                                          </p:stCondLst>
                                        </p:cTn>
                                        <p:tgtEl>
                                          <p:spTgt spid="58"/>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90"/>
                                        </p:tgtEl>
                                        <p:attrNameLst>
                                          <p:attrName>style.visibility</p:attrName>
                                        </p:attrNameLst>
                                      </p:cBhvr>
                                      <p:to>
                                        <p:strVal val="visible"/>
                                      </p:to>
                                    </p:set>
                                    <p:animEffect transition="in" filter="fade">
                                      <p:cBhvr>
                                        <p:cTn id="118" dur="1000"/>
                                        <p:tgtEl>
                                          <p:spTgt spid="9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88"/>
                                        </p:tgtEl>
                                        <p:attrNameLst>
                                          <p:attrName>style.visibility</p:attrName>
                                        </p:attrNameLst>
                                      </p:cBhvr>
                                      <p:to>
                                        <p:strVal val="visible"/>
                                      </p:to>
                                    </p:set>
                                    <p:animEffect transition="in" filter="fade">
                                      <p:cBhvr>
                                        <p:cTn id="121" dur="1000"/>
                                        <p:tgtEl>
                                          <p:spTgt spid="88"/>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89"/>
                                        </p:tgtEl>
                                        <p:attrNameLst>
                                          <p:attrName>style.visibility</p:attrName>
                                        </p:attrNameLst>
                                      </p:cBhvr>
                                      <p:to>
                                        <p:strVal val="visible"/>
                                      </p:to>
                                    </p:set>
                                    <p:animEffect transition="in" filter="fade">
                                      <p:cBhvr>
                                        <p:cTn id="124" dur="1000"/>
                                        <p:tgtEl>
                                          <p:spTgt spid="8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fade">
                                      <p:cBhvr>
                                        <p:cTn id="127" dur="2000"/>
                                        <p:tgtEl>
                                          <p:spTgt spid="86"/>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2000"/>
                                        <p:tgtEl>
                                          <p:spTgt spid="85"/>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87"/>
                                        </p:tgtEl>
                                        <p:attrNameLst>
                                          <p:attrName>style.visibility</p:attrName>
                                        </p:attrNameLst>
                                      </p:cBhvr>
                                      <p:to>
                                        <p:strVal val="visible"/>
                                      </p:to>
                                    </p:set>
                                    <p:animEffect transition="in" filter="fade">
                                      <p:cBhvr>
                                        <p:cTn id="133" dur="2000"/>
                                        <p:tgtEl>
                                          <p:spTgt spid="8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104"/>
                                        </p:tgtEl>
                                        <p:attrNameLst>
                                          <p:attrName>style.visibility</p:attrName>
                                        </p:attrNameLst>
                                      </p:cBhvr>
                                      <p:to>
                                        <p:strVal val="visible"/>
                                      </p:to>
                                    </p:set>
                                    <p:animEffect transition="in" filter="fade">
                                      <p:cBhvr>
                                        <p:cTn id="136" dur="3000"/>
                                        <p:tgtEl>
                                          <p:spTgt spid="104"/>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05"/>
                                        </p:tgtEl>
                                        <p:attrNameLst>
                                          <p:attrName>style.visibility</p:attrName>
                                        </p:attrNameLst>
                                      </p:cBhvr>
                                      <p:to>
                                        <p:strVal val="visible"/>
                                      </p:to>
                                    </p:set>
                                    <p:animEffect transition="in" filter="fade">
                                      <p:cBhvr>
                                        <p:cTn id="139" dur="3000"/>
                                        <p:tgtEl>
                                          <p:spTgt spid="105"/>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3000"/>
                                        <p:tgtEl>
                                          <p:spTgt spid="106"/>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91"/>
                                        </p:tgtEl>
                                        <p:attrNameLst>
                                          <p:attrName>style.visibility</p:attrName>
                                        </p:attrNameLst>
                                      </p:cBhvr>
                                      <p:to>
                                        <p:strVal val="visible"/>
                                      </p:to>
                                    </p:set>
                                    <p:animEffect transition="in" filter="fade">
                                      <p:cBhvr>
                                        <p:cTn id="145" dur="500"/>
                                        <p:tgtEl>
                                          <p:spTgt spid="91"/>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92"/>
                                        </p:tgtEl>
                                        <p:attrNameLst>
                                          <p:attrName>style.visibility</p:attrName>
                                        </p:attrNameLst>
                                      </p:cBhvr>
                                      <p:to>
                                        <p:strVal val="visible"/>
                                      </p:to>
                                    </p:set>
                                    <p:animEffect transition="in" filter="fade">
                                      <p:cBhvr>
                                        <p:cTn id="148" dur="500"/>
                                        <p:tgtEl>
                                          <p:spTgt spid="92"/>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93"/>
                                        </p:tgtEl>
                                        <p:attrNameLst>
                                          <p:attrName>style.visibility</p:attrName>
                                        </p:attrNameLst>
                                      </p:cBhvr>
                                      <p:to>
                                        <p:strVal val="visible"/>
                                      </p:to>
                                    </p:set>
                                    <p:animEffect transition="in" filter="fade">
                                      <p:cBhvr>
                                        <p:cTn id="151" dur="500"/>
                                        <p:tgtEl>
                                          <p:spTgt spid="9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98"/>
                                        </p:tgtEl>
                                        <p:attrNameLst>
                                          <p:attrName>style.visibility</p:attrName>
                                        </p:attrNameLst>
                                      </p:cBhvr>
                                      <p:to>
                                        <p:strVal val="visible"/>
                                      </p:to>
                                    </p:set>
                                    <p:animEffect transition="in" filter="fade">
                                      <p:cBhvr>
                                        <p:cTn id="154" dur="500"/>
                                        <p:tgtEl>
                                          <p:spTgt spid="98"/>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7"/>
                                        </p:tgtEl>
                                        <p:attrNameLst>
                                          <p:attrName>style.visibility</p:attrName>
                                        </p:attrNameLst>
                                      </p:cBhvr>
                                      <p:to>
                                        <p:strVal val="visible"/>
                                      </p:to>
                                    </p:set>
                                    <p:animEffect transition="in" filter="fade">
                                      <p:cBhvr>
                                        <p:cTn id="157" dur="500"/>
                                        <p:tgtEl>
                                          <p:spTgt spid="9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96"/>
                                        </p:tgtEl>
                                        <p:attrNameLst>
                                          <p:attrName>style.visibility</p:attrName>
                                        </p:attrNameLst>
                                      </p:cBhvr>
                                      <p:to>
                                        <p:strVal val="visible"/>
                                      </p:to>
                                    </p:set>
                                    <p:animEffect transition="in" filter="fade">
                                      <p:cBhvr>
                                        <p:cTn id="160"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5" grpId="0" animBg="1"/>
      <p:bldP spid="76" grpId="0" animBg="1"/>
      <p:bldP spid="77" grpId="0" animBg="1"/>
      <p:bldP spid="78" grpId="0" animBg="1"/>
      <p:bldP spid="79"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6" grpId="0" animBg="1"/>
      <p:bldP spid="97" grpId="0" animBg="1"/>
      <p:bldP spid="98" grpId="0" animBg="1"/>
      <p:bldP spid="104" grpId="0" animBg="1"/>
      <p:bldP spid="105" grpId="0" animBg="1"/>
      <p:bldP spid="10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Adresses </a:t>
            </a:r>
            <a:r>
              <a:rPr lang="fr-FR" dirty="0" err="1" smtClean="0"/>
              <a:t>framapad</a:t>
            </a:r>
            <a:endParaRPr lang="fr-FR" dirty="0"/>
          </a:p>
        </p:txBody>
      </p:sp>
      <p:sp>
        <p:nvSpPr>
          <p:cNvPr id="3" name="ZoneTexte 2"/>
          <p:cNvSpPr txBox="1"/>
          <p:nvPr/>
        </p:nvSpPr>
        <p:spPr>
          <a:xfrm>
            <a:off x="928741" y="2190750"/>
            <a:ext cx="10648950" cy="4062651"/>
          </a:xfrm>
          <a:prstGeom prst="rect">
            <a:avLst/>
          </a:prstGeom>
          <a:noFill/>
        </p:spPr>
        <p:txBody>
          <a:bodyPr wrap="square" rtlCol="0">
            <a:spAutoFit/>
          </a:bodyPr>
          <a:lstStyle/>
          <a:p>
            <a:pPr marL="285750" indent="-285750">
              <a:buFont typeface="Arial" panose="020B0604020202020204" pitchFamily="34" charset="0"/>
              <a:buChar char="•"/>
            </a:pPr>
            <a:r>
              <a:rPr lang="fr-FR" dirty="0" smtClean="0"/>
              <a:t>CHAMP D’APPRENTISSAGE N°1 </a:t>
            </a:r>
            <a:r>
              <a:rPr lang="fr-FR" sz="2800" dirty="0"/>
              <a:t>: </a:t>
            </a:r>
            <a:r>
              <a:rPr lang="fr-FR" sz="2800" dirty="0">
                <a:latin typeface="Arial" panose="020B0604020202020204" pitchFamily="34" charset="0"/>
                <a:cs typeface="Arial" panose="020B0604020202020204" pitchFamily="34" charset="0"/>
              </a:rPr>
              <a:t>https://</a:t>
            </a:r>
            <a:r>
              <a:rPr lang="fr-FR" sz="2800" dirty="0" smtClean="0">
                <a:latin typeface="Arial" panose="020B0604020202020204" pitchFamily="34" charset="0"/>
                <a:cs typeface="Arial" panose="020B0604020202020204" pitchFamily="34" charset="0"/>
              </a:rPr>
              <a:t>semestriel.framapad.org/p/ca1_stbg</a:t>
            </a:r>
            <a:endParaRPr lang="fr-FR" dirty="0" smtClean="0">
              <a:latin typeface="Arial" panose="020B0604020202020204" pitchFamily="34" charset="0"/>
              <a:cs typeface="Arial" panose="020B0604020202020204" pitchFamily="34" charset="0"/>
            </a:endParaRPr>
          </a:p>
          <a:p>
            <a:r>
              <a:rPr lang="fr-FR" dirty="0" smtClean="0"/>
              <a:t> </a:t>
            </a:r>
          </a:p>
          <a:p>
            <a:pPr marL="285750" indent="-285750">
              <a:buFont typeface="Arial" panose="020B0604020202020204" pitchFamily="34" charset="0"/>
              <a:buChar char="•"/>
            </a:pPr>
            <a:r>
              <a:rPr lang="fr-FR" dirty="0"/>
              <a:t>CHAMP D’APPRENTISSAGE </a:t>
            </a:r>
            <a:r>
              <a:rPr lang="fr-FR" dirty="0" smtClean="0"/>
              <a:t>N°2 </a:t>
            </a:r>
            <a:r>
              <a:rPr lang="fr-FR" dirty="0"/>
              <a:t>: </a:t>
            </a:r>
            <a:r>
              <a:rPr lang="fr-FR" sz="2800" dirty="0">
                <a:latin typeface="Arial" panose="020B0604020202020204" pitchFamily="34" charset="0"/>
                <a:cs typeface="Arial" panose="020B0604020202020204" pitchFamily="34" charset="0"/>
              </a:rPr>
              <a:t>https://semestriel.framapad.org/p/ca2_stbg</a:t>
            </a:r>
          </a:p>
          <a:p>
            <a:endParaRPr lang="fr-FR"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t>CHAMP D’APPRENTISSAGE </a:t>
            </a:r>
            <a:r>
              <a:rPr lang="fr-FR" dirty="0" smtClean="0"/>
              <a:t>N°3 </a:t>
            </a:r>
            <a:r>
              <a:rPr lang="fr-FR"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https://semestriel.framapad.org/p/ca3_stbg</a:t>
            </a:r>
          </a:p>
          <a:p>
            <a:endParaRPr lang="fr-FR"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dirty="0"/>
              <a:t>CHAMP D’APPRENTISSAGE </a:t>
            </a:r>
            <a:r>
              <a:rPr lang="fr-FR" dirty="0" smtClean="0"/>
              <a:t>N°4 </a:t>
            </a:r>
            <a:r>
              <a:rPr lang="fr-FR" dirty="0"/>
              <a:t>: </a:t>
            </a:r>
            <a:r>
              <a:rPr lang="fr-FR" sz="2800" dirty="0">
                <a:latin typeface="Arial" panose="020B0604020202020204" pitchFamily="34" charset="0"/>
                <a:cs typeface="Arial" panose="020B0604020202020204" pitchFamily="34" charset="0"/>
              </a:rPr>
              <a:t>https://semestriel.framapad.org/p/ca4_stbg</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r>
              <a:rPr lang="fr-FR" dirty="0"/>
              <a:t>CHAMP D’APPRENTISSAGE </a:t>
            </a:r>
            <a:r>
              <a:rPr lang="fr-FR" dirty="0" smtClean="0"/>
              <a:t>N°5 </a:t>
            </a:r>
            <a:r>
              <a:rPr lang="fr-FR" dirty="0"/>
              <a:t>: </a:t>
            </a:r>
            <a:r>
              <a:rPr lang="fr-FR" sz="2800" dirty="0">
                <a:latin typeface="Arial" panose="020B0604020202020204" pitchFamily="34" charset="0"/>
                <a:cs typeface="Arial" panose="020B0604020202020204" pitchFamily="34" charset="0"/>
              </a:rPr>
              <a:t>https://semestriel.framapad.org/p/ca5_stbg</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849921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r>
            <a:br>
              <a:rPr lang="fr-FR" dirty="0" smtClean="0"/>
            </a:br>
            <a:r>
              <a:rPr lang="fr-FR" dirty="0" smtClean="0"/>
              <a:t>Travail par </a:t>
            </a:r>
            <a:r>
              <a:rPr lang="fr-FR" dirty="0"/>
              <a:t>équipe d’établissement</a:t>
            </a:r>
          </a:p>
        </p:txBody>
      </p:sp>
      <p:sp>
        <p:nvSpPr>
          <p:cNvPr id="6" name="ZoneTexte 5"/>
          <p:cNvSpPr txBox="1"/>
          <p:nvPr/>
        </p:nvSpPr>
        <p:spPr>
          <a:xfrm>
            <a:off x="1451579" y="2381250"/>
            <a:ext cx="8835421" cy="2954655"/>
          </a:xfrm>
          <a:prstGeom prst="rect">
            <a:avLst/>
          </a:prstGeom>
          <a:noFill/>
        </p:spPr>
        <p:txBody>
          <a:bodyPr wrap="square" rtlCol="0">
            <a:spAutoFit/>
          </a:bodyPr>
          <a:lstStyle/>
          <a:p>
            <a:pPr marL="285750" indent="-285750">
              <a:buFont typeface="Arial" panose="020B0604020202020204" pitchFamily="34" charset="0"/>
              <a:buChar char="•"/>
            </a:pPr>
            <a:r>
              <a:rPr lang="fr-FR" sz="2800" dirty="0" smtClean="0"/>
              <a:t>Les caractéristiques de vos élèves, leurs besoins, vos priorités au regard des objectifs généraux de l’EPS</a:t>
            </a:r>
          </a:p>
          <a:p>
            <a:pPr marL="285750" indent="-285750">
              <a:buFont typeface="Arial" panose="020B0604020202020204" pitchFamily="34" charset="0"/>
              <a:buChar char="•"/>
            </a:pPr>
            <a:endParaRPr lang="fr-FR" sz="2800" dirty="0"/>
          </a:p>
          <a:p>
            <a:endParaRPr lang="fr-FR" sz="2800" dirty="0" smtClean="0"/>
          </a:p>
          <a:p>
            <a:pPr marL="285750" indent="-285750">
              <a:buFont typeface="Arial" panose="020B0604020202020204" pitchFamily="34" charset="0"/>
              <a:buChar char="•"/>
            </a:pPr>
            <a:r>
              <a:rPr lang="fr-FR" sz="2800" dirty="0" smtClean="0"/>
              <a:t>Quels enjeux de formations dans chaque champ d’apprentissage ?</a:t>
            </a:r>
          </a:p>
          <a:p>
            <a:endParaRPr lang="fr-FR" dirty="0"/>
          </a:p>
        </p:txBody>
      </p:sp>
    </p:spTree>
    <p:extLst>
      <p:ext uri="{BB962C8B-B14F-4D97-AF65-F5344CB8AC3E}">
        <p14:creationId xmlns:p14="http://schemas.microsoft.com/office/powerpoint/2010/main" val="2001387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3"/>
          <a:stretch>
            <a:fillRect/>
          </a:stretch>
        </p:blipFill>
        <p:spPr>
          <a:xfrm>
            <a:off x="962025" y="33337"/>
            <a:ext cx="10267950" cy="6791325"/>
          </a:xfrm>
          <a:prstGeom prst="rect">
            <a:avLst/>
          </a:prstGeom>
        </p:spPr>
      </p:pic>
    </p:spTree>
    <p:extLst>
      <p:ext uri="{BB962C8B-B14F-4D97-AF65-F5344CB8AC3E}">
        <p14:creationId xmlns:p14="http://schemas.microsoft.com/office/powerpoint/2010/main" val="20166992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270539" y="709612"/>
            <a:ext cx="9035385" cy="6148388"/>
          </a:xfrm>
          <a:prstGeom prst="rect">
            <a:avLst/>
          </a:prstGeom>
        </p:spPr>
      </p:pic>
      <p:sp>
        <p:nvSpPr>
          <p:cNvPr id="3" name="ZoneTexte 2"/>
          <p:cNvSpPr txBox="1"/>
          <p:nvPr/>
        </p:nvSpPr>
        <p:spPr>
          <a:xfrm>
            <a:off x="270539" y="63281"/>
            <a:ext cx="10501312" cy="646331"/>
          </a:xfrm>
          <a:prstGeom prst="rect">
            <a:avLst/>
          </a:prstGeom>
          <a:solidFill>
            <a:schemeClr val="accent2"/>
          </a:solidFill>
        </p:spPr>
        <p:txBody>
          <a:bodyPr wrap="square" rtlCol="0">
            <a:spAutoFit/>
          </a:bodyPr>
          <a:lstStyle/>
          <a:p>
            <a:r>
              <a:rPr lang="fr-FR" dirty="0" smtClean="0">
                <a:solidFill>
                  <a:schemeClr val="bg1"/>
                </a:solidFill>
              </a:rPr>
              <a:t>EXEMPLE N°1:  Accroître </a:t>
            </a:r>
            <a:r>
              <a:rPr lang="fr-FR" dirty="0">
                <a:solidFill>
                  <a:schemeClr val="bg1"/>
                </a:solidFill>
              </a:rPr>
              <a:t>son efficience motrice par l’acquisition de techniques efficaces et la coordination des actions </a:t>
            </a:r>
            <a:r>
              <a:rPr lang="fr-FR" dirty="0" smtClean="0">
                <a:solidFill>
                  <a:schemeClr val="bg1"/>
                </a:solidFill>
              </a:rPr>
              <a:t> = « qu’est ce que cela veut dire pour le lycéen de mon établissement ? »</a:t>
            </a:r>
            <a:endParaRPr lang="fr-FR" dirty="0">
              <a:solidFill>
                <a:schemeClr val="bg1"/>
              </a:solidFill>
            </a:endParaRPr>
          </a:p>
        </p:txBody>
      </p:sp>
      <p:sp>
        <p:nvSpPr>
          <p:cNvPr id="4" name="ZoneTexte 3"/>
          <p:cNvSpPr txBox="1"/>
          <p:nvPr/>
        </p:nvSpPr>
        <p:spPr>
          <a:xfrm>
            <a:off x="1957388" y="2105025"/>
            <a:ext cx="1457325" cy="461665"/>
          </a:xfrm>
          <a:prstGeom prst="rect">
            <a:avLst/>
          </a:prstGeom>
          <a:noFill/>
        </p:spPr>
        <p:txBody>
          <a:bodyPr wrap="square" rtlCol="0">
            <a:spAutoFit/>
          </a:bodyPr>
          <a:lstStyle/>
          <a:p>
            <a:r>
              <a:rPr lang="fr-FR" sz="1200" dirty="0" smtClean="0">
                <a:solidFill>
                  <a:schemeClr val="accent2">
                    <a:lumMod val="75000"/>
                  </a:schemeClr>
                </a:solidFill>
              </a:rPr>
              <a:t>Construire des appuis dynamiques</a:t>
            </a:r>
            <a:endParaRPr lang="fr-FR" sz="1200" dirty="0">
              <a:solidFill>
                <a:schemeClr val="accent2">
                  <a:lumMod val="75000"/>
                </a:schemeClr>
              </a:solidFill>
            </a:endParaRPr>
          </a:p>
        </p:txBody>
      </p:sp>
      <p:sp>
        <p:nvSpPr>
          <p:cNvPr id="5" name="ZoneTexte 4"/>
          <p:cNvSpPr txBox="1"/>
          <p:nvPr/>
        </p:nvSpPr>
        <p:spPr>
          <a:xfrm>
            <a:off x="4471988" y="2105025"/>
            <a:ext cx="1614487" cy="1015663"/>
          </a:xfrm>
          <a:prstGeom prst="rect">
            <a:avLst/>
          </a:prstGeom>
          <a:noFill/>
        </p:spPr>
        <p:txBody>
          <a:bodyPr wrap="square" rtlCol="0">
            <a:spAutoFit/>
          </a:bodyPr>
          <a:lstStyle/>
          <a:p>
            <a:r>
              <a:rPr lang="fr-FR" sz="1200" dirty="0" smtClean="0">
                <a:solidFill>
                  <a:schemeClr val="accent2">
                    <a:lumMod val="75000"/>
                  </a:schemeClr>
                </a:solidFill>
              </a:rPr>
              <a:t>Connaitre les surfaces d’appuis et le déclenchement musculaire selon l’efficacité recherchée</a:t>
            </a:r>
            <a:endParaRPr lang="fr-FR" sz="1200" dirty="0">
              <a:solidFill>
                <a:schemeClr val="accent2">
                  <a:lumMod val="75000"/>
                </a:schemeClr>
              </a:solidFill>
            </a:endParaRPr>
          </a:p>
        </p:txBody>
      </p:sp>
      <p:sp>
        <p:nvSpPr>
          <p:cNvPr id="6" name="ZoneTexte 5"/>
          <p:cNvSpPr txBox="1"/>
          <p:nvPr/>
        </p:nvSpPr>
        <p:spPr>
          <a:xfrm>
            <a:off x="270539" y="853320"/>
            <a:ext cx="10144125" cy="369332"/>
          </a:xfrm>
          <a:prstGeom prst="rect">
            <a:avLst/>
          </a:prstGeom>
          <a:solidFill>
            <a:schemeClr val="accent3">
              <a:lumMod val="75000"/>
            </a:schemeClr>
          </a:solidFill>
        </p:spPr>
        <p:txBody>
          <a:bodyPr wrap="square" rtlCol="0">
            <a:spAutoFit/>
          </a:bodyPr>
          <a:lstStyle/>
          <a:p>
            <a:pPr lvl="0"/>
            <a:r>
              <a:rPr lang="fr-FR" dirty="0" smtClean="0">
                <a:solidFill>
                  <a:schemeClr val="bg1"/>
                </a:solidFill>
              </a:rPr>
              <a:t>EXEMPLE N°2 / répéter </a:t>
            </a:r>
            <a:r>
              <a:rPr lang="fr-FR" dirty="0">
                <a:solidFill>
                  <a:schemeClr val="bg1"/>
                </a:solidFill>
              </a:rPr>
              <a:t>et persévérer pour améliorer l’efficacité de ses actions ;</a:t>
            </a:r>
          </a:p>
        </p:txBody>
      </p:sp>
      <p:sp>
        <p:nvSpPr>
          <p:cNvPr id="7" name="ZoneTexte 6"/>
          <p:cNvSpPr txBox="1"/>
          <p:nvPr/>
        </p:nvSpPr>
        <p:spPr>
          <a:xfrm>
            <a:off x="6919779" y="3783806"/>
            <a:ext cx="1668623" cy="830997"/>
          </a:xfrm>
          <a:prstGeom prst="rect">
            <a:avLst/>
          </a:prstGeom>
          <a:noFill/>
        </p:spPr>
        <p:txBody>
          <a:bodyPr wrap="square" rtlCol="0">
            <a:spAutoFit/>
          </a:bodyPr>
          <a:lstStyle/>
          <a:p>
            <a:r>
              <a:rPr lang="fr-FR" sz="1200" dirty="0" smtClean="0">
                <a:solidFill>
                  <a:schemeClr val="accent3">
                    <a:lumMod val="50000"/>
                  </a:schemeClr>
                </a:solidFill>
              </a:rPr>
              <a:t>Accepter et s’approprier la quantité de travail pour progresser </a:t>
            </a:r>
            <a:endParaRPr lang="fr-FR" sz="1200" dirty="0">
              <a:solidFill>
                <a:schemeClr val="accent3">
                  <a:lumMod val="50000"/>
                </a:schemeClr>
              </a:solidFill>
            </a:endParaRPr>
          </a:p>
        </p:txBody>
      </p:sp>
    </p:spTree>
    <p:extLst>
      <p:ext uri="{BB962C8B-B14F-4D97-AF65-F5344CB8AC3E}">
        <p14:creationId xmlns:p14="http://schemas.microsoft.com/office/powerpoint/2010/main" val="397361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500" y="942320"/>
            <a:ext cx="11068050" cy="5016758"/>
          </a:xfrm>
          <a:prstGeom prst="rect">
            <a:avLst/>
          </a:prstGeom>
          <a:solidFill>
            <a:schemeClr val="accent6">
              <a:lumMod val="75000"/>
            </a:schemeClr>
          </a:solidFill>
        </p:spPr>
        <p:txBody>
          <a:bodyPr wrap="square" rtlCol="0">
            <a:spAutoFit/>
          </a:bodyPr>
          <a:lstStyle/>
          <a:p>
            <a:endParaRPr lang="fr-FR" sz="800" b="1" dirty="0">
              <a:solidFill>
                <a:schemeClr val="bg1"/>
              </a:solidFill>
            </a:endParaRPr>
          </a:p>
          <a:p>
            <a:pPr marL="285750" indent="-285750">
              <a:buFont typeface="Arial" panose="020B0604020202020204" pitchFamily="34" charset="0"/>
              <a:buChar char="•"/>
            </a:pPr>
            <a:r>
              <a:rPr lang="fr-FR" sz="2400" dirty="0" smtClean="0">
                <a:solidFill>
                  <a:schemeClr val="bg1"/>
                </a:solidFill>
              </a:rPr>
              <a:t>Utiliser les </a:t>
            </a:r>
            <a:r>
              <a:rPr lang="fr-FR" sz="2400" dirty="0">
                <a:solidFill>
                  <a:schemeClr val="bg1"/>
                </a:solidFill>
              </a:rPr>
              <a:t>textes des nouveaux programmes (éléments prioritaires), </a:t>
            </a:r>
            <a:r>
              <a:rPr lang="fr-FR" sz="2400" dirty="0" smtClean="0">
                <a:solidFill>
                  <a:schemeClr val="bg1"/>
                </a:solidFill>
              </a:rPr>
              <a:t>les </a:t>
            </a:r>
            <a:r>
              <a:rPr lang="fr-FR" sz="2400" dirty="0">
                <a:solidFill>
                  <a:schemeClr val="bg1"/>
                </a:solidFill>
              </a:rPr>
              <a:t>fiches ressources existantes (projet pédagogique EPS), </a:t>
            </a:r>
            <a:r>
              <a:rPr lang="fr-FR" sz="2400" dirty="0" smtClean="0">
                <a:solidFill>
                  <a:schemeClr val="bg1"/>
                </a:solidFill>
              </a:rPr>
              <a:t>et </a:t>
            </a:r>
            <a:r>
              <a:rPr lang="fr-FR" sz="2400" dirty="0">
                <a:solidFill>
                  <a:schemeClr val="bg1"/>
                </a:solidFill>
              </a:rPr>
              <a:t>le travail réalisé ce matin (FRAMAPAD) </a:t>
            </a:r>
            <a:endParaRPr lang="fr-FR" sz="2400" dirty="0" smtClean="0">
              <a:solidFill>
                <a:schemeClr val="bg1"/>
              </a:solidFill>
            </a:endParaRPr>
          </a:p>
          <a:p>
            <a:pPr marL="285750" indent="-285750">
              <a:buFont typeface="Arial" panose="020B0604020202020204" pitchFamily="34" charset="0"/>
              <a:buChar char="•"/>
            </a:pPr>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L’APSA ne doit pas apparaitre il faut penser CHAMP </a:t>
            </a:r>
            <a:r>
              <a:rPr lang="fr-FR" sz="2400" dirty="0" smtClean="0">
                <a:solidFill>
                  <a:schemeClr val="bg1"/>
                </a:solidFill>
              </a:rPr>
              <a:t>D’APPRENTISSAGE</a:t>
            </a:r>
          </a:p>
          <a:p>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S’interroger sur ce qui est commun à différentes APSA dans un champ d’apprentissage, et non pas sur une préparation à une épreuve dans une </a:t>
            </a:r>
            <a:r>
              <a:rPr lang="fr-FR" sz="2400" dirty="0" smtClean="0">
                <a:solidFill>
                  <a:schemeClr val="bg1"/>
                </a:solidFill>
              </a:rPr>
              <a:t>APSA</a:t>
            </a:r>
          </a:p>
          <a:p>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Comment construire des compétences sur trois ans dans un champ d’apprentissage </a:t>
            </a:r>
            <a:r>
              <a:rPr lang="fr-FR" sz="2400" dirty="0" smtClean="0">
                <a:solidFill>
                  <a:schemeClr val="bg1"/>
                </a:solidFill>
              </a:rPr>
              <a:t>?</a:t>
            </a:r>
          </a:p>
          <a:p>
            <a:endParaRPr lang="fr-FR" sz="2400" dirty="0">
              <a:solidFill>
                <a:schemeClr val="bg1"/>
              </a:solidFill>
            </a:endParaRPr>
          </a:p>
          <a:p>
            <a:pPr marL="285750" indent="-285750">
              <a:buFont typeface="Arial" panose="020B0604020202020204" pitchFamily="34" charset="0"/>
              <a:buChar char="•"/>
            </a:pPr>
            <a:r>
              <a:rPr lang="fr-FR" sz="2400" dirty="0">
                <a:solidFill>
                  <a:schemeClr val="bg1"/>
                </a:solidFill>
              </a:rPr>
              <a:t>En quoi le travail de conception sur lequel on s’appuyait jusque-là nous permet de répondre aux AFL ?</a:t>
            </a:r>
          </a:p>
        </p:txBody>
      </p:sp>
      <p:sp>
        <p:nvSpPr>
          <p:cNvPr id="3" name="ZoneTexte 2"/>
          <p:cNvSpPr txBox="1"/>
          <p:nvPr/>
        </p:nvSpPr>
        <p:spPr>
          <a:xfrm>
            <a:off x="571500" y="419100"/>
            <a:ext cx="11010900" cy="523220"/>
          </a:xfrm>
          <a:prstGeom prst="rect">
            <a:avLst/>
          </a:prstGeom>
          <a:noFill/>
        </p:spPr>
        <p:txBody>
          <a:bodyPr wrap="square" rtlCol="0">
            <a:spAutoFit/>
          </a:bodyPr>
          <a:lstStyle/>
          <a:p>
            <a:r>
              <a:rPr lang="fr-FR" sz="2800" dirty="0">
                <a:solidFill>
                  <a:schemeClr val="accent6">
                    <a:lumMod val="75000"/>
                  </a:schemeClr>
                </a:solidFill>
              </a:rPr>
              <a:t>Guide pour le travail d’équipe de l’après-midi</a:t>
            </a:r>
          </a:p>
        </p:txBody>
      </p:sp>
      <p:sp>
        <p:nvSpPr>
          <p:cNvPr id="4" name="ZoneTexte 3"/>
          <p:cNvSpPr txBox="1"/>
          <p:nvPr/>
        </p:nvSpPr>
        <p:spPr>
          <a:xfrm>
            <a:off x="323850" y="6066799"/>
            <a:ext cx="11563350" cy="830997"/>
          </a:xfrm>
          <a:prstGeom prst="rect">
            <a:avLst/>
          </a:prstGeom>
          <a:noFill/>
        </p:spPr>
        <p:txBody>
          <a:bodyPr wrap="square" rtlCol="0">
            <a:spAutoFit/>
          </a:bodyPr>
          <a:lstStyle/>
          <a:p>
            <a:pPr algn="ctr"/>
            <a:r>
              <a:rPr lang="fr-FR" sz="2400" b="1" dirty="0">
                <a:solidFill>
                  <a:schemeClr val="bg1"/>
                </a:solidFill>
              </a:rPr>
              <a:t>Définir des enjeux de formation à l’échelle du champ d’apprentissage au regard des AFL et en termes de capacités, connaissances et attitudes</a:t>
            </a:r>
          </a:p>
        </p:txBody>
      </p:sp>
    </p:spTree>
    <p:extLst>
      <p:ext uri="{BB962C8B-B14F-4D97-AF65-F5344CB8AC3E}">
        <p14:creationId xmlns:p14="http://schemas.microsoft.com/office/powerpoint/2010/main" val="189224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Bilan de la journée et perspectives</a:t>
            </a:r>
            <a:endParaRPr lang="fr-FR" dirty="0"/>
          </a:p>
        </p:txBody>
      </p:sp>
      <p:sp>
        <p:nvSpPr>
          <p:cNvPr id="3" name="ZoneTexte 2"/>
          <p:cNvSpPr txBox="1"/>
          <p:nvPr/>
        </p:nvSpPr>
        <p:spPr>
          <a:xfrm>
            <a:off x="1588168" y="2390274"/>
            <a:ext cx="9272337" cy="3231654"/>
          </a:xfrm>
          <a:prstGeom prst="rect">
            <a:avLst/>
          </a:prstGeom>
          <a:noFill/>
        </p:spPr>
        <p:txBody>
          <a:bodyPr wrap="square" rtlCol="0">
            <a:spAutoFit/>
          </a:bodyPr>
          <a:lstStyle/>
          <a:p>
            <a:r>
              <a:rPr lang="fr-FR" sz="2800" dirty="0"/>
              <a:t>L</a:t>
            </a:r>
            <a:r>
              <a:rPr lang="fr-FR" sz="2800" dirty="0" smtClean="0"/>
              <a:t>e parcours de </a:t>
            </a:r>
            <a:r>
              <a:rPr lang="fr-FR" sz="2800" dirty="0"/>
              <a:t>formation reste à construire …</a:t>
            </a:r>
            <a:endParaRPr lang="fr-FR" sz="2800" dirty="0" smtClean="0"/>
          </a:p>
          <a:p>
            <a:pPr marL="742950" lvl="1" indent="-285750">
              <a:buFont typeface="Arial" panose="020B0604020202020204" pitchFamily="34" charset="0"/>
              <a:buChar char="•"/>
            </a:pPr>
            <a:r>
              <a:rPr lang="fr-FR" sz="2800" dirty="0" smtClean="0"/>
              <a:t>à la suite du travail engagé</a:t>
            </a:r>
          </a:p>
          <a:p>
            <a:pPr marL="742950" lvl="1" indent="-285750">
              <a:buFont typeface="Arial" panose="020B0604020202020204" pitchFamily="34" charset="0"/>
              <a:buChar char="•"/>
            </a:pPr>
            <a:r>
              <a:rPr lang="fr-FR" sz="2800" dirty="0" smtClean="0"/>
              <a:t>au regard des caractéristiques des élèves, du contexte de l’établissement</a:t>
            </a:r>
          </a:p>
          <a:p>
            <a:pPr marL="742950" lvl="1" indent="-285750">
              <a:buFont typeface="Arial" panose="020B0604020202020204" pitchFamily="34" charset="0"/>
              <a:buChar char="•"/>
            </a:pPr>
            <a:r>
              <a:rPr lang="fr-FR" sz="2800" dirty="0"/>
              <a:t>e</a:t>
            </a:r>
            <a:r>
              <a:rPr lang="fr-FR" sz="2800" dirty="0" smtClean="0"/>
              <a:t>n définissant l’offre de formation (programmation)</a:t>
            </a:r>
          </a:p>
          <a:p>
            <a:pPr marL="742950" lvl="1" indent="-285750">
              <a:buFont typeface="Arial" panose="020B0604020202020204" pitchFamily="34" charset="0"/>
              <a:buChar char="•"/>
            </a:pPr>
            <a:r>
              <a:rPr lang="fr-FR" sz="2800" dirty="0"/>
              <a:t>à</a:t>
            </a:r>
            <a:r>
              <a:rPr lang="fr-FR" sz="2800" dirty="0" smtClean="0"/>
              <a:t> l’aune des textes à paraître sur l’évaluation</a:t>
            </a:r>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155025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Programme de la journée</a:t>
            </a:r>
            <a:endParaRPr lang="fr-FR" dirty="0"/>
          </a:p>
        </p:txBody>
      </p:sp>
      <p:sp>
        <p:nvSpPr>
          <p:cNvPr id="3" name="ZoneTexte 2"/>
          <p:cNvSpPr txBox="1"/>
          <p:nvPr/>
        </p:nvSpPr>
        <p:spPr>
          <a:xfrm>
            <a:off x="1451579" y="2470068"/>
            <a:ext cx="8666198" cy="2246769"/>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t>Contexte général de la réforme</a:t>
            </a:r>
          </a:p>
          <a:p>
            <a:endParaRPr lang="fr-FR" sz="2000" dirty="0" smtClean="0"/>
          </a:p>
          <a:p>
            <a:pPr marL="285750" indent="-285750">
              <a:buFont typeface="Arial" panose="020B0604020202020204" pitchFamily="34" charset="0"/>
              <a:buChar char="•"/>
            </a:pPr>
            <a:r>
              <a:rPr lang="fr-FR" sz="2000" dirty="0" smtClean="0"/>
              <a:t>Nouveaux programmes en EPS</a:t>
            </a:r>
          </a:p>
          <a:p>
            <a:endParaRPr lang="fr-FR" sz="2000" dirty="0" smtClean="0"/>
          </a:p>
          <a:p>
            <a:pPr marL="285750" indent="-285750">
              <a:buFont typeface="Arial" panose="020B0604020202020204" pitchFamily="34" charset="0"/>
              <a:buChar char="•"/>
            </a:pPr>
            <a:r>
              <a:rPr lang="fr-FR" sz="2000" dirty="0" smtClean="0"/>
              <a:t>Questionnement collectif autour des AFL : travail collaboratif FRAMAPAD 30’</a:t>
            </a:r>
          </a:p>
          <a:p>
            <a:endParaRPr lang="fr-FR" sz="2000" dirty="0" smtClean="0"/>
          </a:p>
          <a:p>
            <a:pPr marL="285750" indent="-285750">
              <a:buFont typeface="Arial" panose="020B0604020202020204" pitchFamily="34" charset="0"/>
              <a:buChar char="•"/>
            </a:pPr>
            <a:r>
              <a:rPr lang="fr-FR" sz="2000" dirty="0" smtClean="0"/>
              <a:t>Travail en équipe d’établissement</a:t>
            </a:r>
          </a:p>
        </p:txBody>
      </p:sp>
    </p:spTree>
    <p:extLst>
      <p:ext uri="{BB962C8B-B14F-4D97-AF65-F5344CB8AC3E}">
        <p14:creationId xmlns:p14="http://schemas.microsoft.com/office/powerpoint/2010/main" val="19024861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705394" y="1823305"/>
            <a:ext cx="11456125" cy="1948595"/>
          </a:xfrm>
        </p:spPr>
        <p:txBody>
          <a:bodyPr>
            <a:noAutofit/>
          </a:bodyPr>
          <a:lstStyle/>
          <a:p>
            <a:pPr marL="0" lvl="0" indent="0" defTabSz="457200">
              <a:lnSpc>
                <a:spcPct val="100000"/>
              </a:lnSpc>
              <a:buClr>
                <a:srgbClr val="A53010"/>
              </a:buClr>
              <a:buSzTx/>
              <a:buNone/>
            </a:pPr>
            <a:r>
              <a:rPr lang="fr-FR" b="1" dirty="0" smtClean="0">
                <a:solidFill>
                  <a:prstClr val="black">
                    <a:lumMod val="75000"/>
                    <a:lumOff val="25000"/>
                  </a:prstClr>
                </a:solidFill>
              </a:rPr>
              <a:t>Un Constat </a:t>
            </a:r>
          </a:p>
          <a:p>
            <a:pPr defTabSz="457200">
              <a:lnSpc>
                <a:spcPct val="100000"/>
              </a:lnSpc>
              <a:buClr>
                <a:srgbClr val="A53010"/>
              </a:buClr>
              <a:buSzTx/>
            </a:pPr>
            <a:r>
              <a:rPr lang="fr-FR" sz="1800" dirty="0" smtClean="0">
                <a:solidFill>
                  <a:prstClr val="black">
                    <a:lumMod val="75000"/>
                    <a:lumOff val="25000"/>
                  </a:prstClr>
                </a:solidFill>
              </a:rPr>
              <a:t>Primaire</a:t>
            </a:r>
            <a:r>
              <a:rPr lang="fr-FR" sz="1800" dirty="0">
                <a:solidFill>
                  <a:prstClr val="black">
                    <a:lumMod val="75000"/>
                    <a:lumOff val="25000"/>
                  </a:prstClr>
                </a:solidFill>
              </a:rPr>
              <a:t>/ secondaire/ </a:t>
            </a:r>
            <a:r>
              <a:rPr lang="fr-FR" sz="1800" dirty="0" smtClean="0">
                <a:solidFill>
                  <a:prstClr val="black">
                    <a:lumMod val="75000"/>
                    <a:lumOff val="25000"/>
                  </a:prstClr>
                </a:solidFill>
              </a:rPr>
              <a:t>Enseignement supérieur : cette trilogie  </a:t>
            </a:r>
            <a:r>
              <a:rPr lang="fr-FR" sz="1800" dirty="0">
                <a:solidFill>
                  <a:prstClr val="black">
                    <a:lumMod val="75000"/>
                    <a:lumOff val="25000"/>
                  </a:prstClr>
                </a:solidFill>
              </a:rPr>
              <a:t>structure notre imaginaire </a:t>
            </a:r>
            <a:r>
              <a:rPr lang="fr-FR" sz="1800" dirty="0" smtClean="0">
                <a:solidFill>
                  <a:prstClr val="black">
                    <a:lumMod val="75000"/>
                    <a:lumOff val="25000"/>
                  </a:prstClr>
                </a:solidFill>
              </a:rPr>
              <a:t>de l’école</a:t>
            </a:r>
          </a:p>
          <a:p>
            <a:pPr defTabSz="457200">
              <a:lnSpc>
                <a:spcPct val="100000"/>
              </a:lnSpc>
              <a:buClr>
                <a:srgbClr val="A53010"/>
              </a:buClr>
              <a:buSzTx/>
            </a:pPr>
            <a:r>
              <a:rPr lang="fr-FR" sz="1800" dirty="0" smtClean="0">
                <a:solidFill>
                  <a:prstClr val="black">
                    <a:lumMod val="75000"/>
                    <a:lumOff val="25000"/>
                  </a:prstClr>
                </a:solidFill>
              </a:rPr>
              <a:t>L’école et le collège organisent la scolarité obligatoire « l’école du socle »</a:t>
            </a:r>
            <a:r>
              <a:rPr lang="fr-FR" sz="1800" dirty="0">
                <a:solidFill>
                  <a:prstClr val="black">
                    <a:lumMod val="75000"/>
                    <a:lumOff val="25000"/>
                  </a:prstClr>
                </a:solidFill>
              </a:rPr>
              <a:t> </a:t>
            </a:r>
            <a:endParaRPr lang="fr-FR" sz="1800" dirty="0" smtClean="0">
              <a:solidFill>
                <a:prstClr val="black">
                  <a:lumMod val="75000"/>
                  <a:lumOff val="25000"/>
                </a:prstClr>
              </a:solidFill>
            </a:endParaRPr>
          </a:p>
          <a:p>
            <a:pPr defTabSz="457200">
              <a:lnSpc>
                <a:spcPct val="100000"/>
              </a:lnSpc>
              <a:buClr>
                <a:srgbClr val="A53010"/>
              </a:buClr>
              <a:buSzTx/>
            </a:pPr>
            <a:r>
              <a:rPr lang="fr-FR" sz="1800" dirty="0" smtClean="0">
                <a:solidFill>
                  <a:prstClr val="black">
                    <a:lumMod val="75000"/>
                    <a:lumOff val="25000"/>
                  </a:prstClr>
                </a:solidFill>
              </a:rPr>
              <a:t>Massification dans </a:t>
            </a:r>
            <a:r>
              <a:rPr lang="fr-FR" sz="1800" dirty="0" err="1" smtClean="0">
                <a:solidFill>
                  <a:prstClr val="black">
                    <a:lumMod val="75000"/>
                    <a:lumOff val="25000"/>
                  </a:prstClr>
                </a:solidFill>
              </a:rPr>
              <a:t>l’Ens</a:t>
            </a:r>
            <a:r>
              <a:rPr lang="fr-FR" sz="1800" dirty="0" smtClean="0">
                <a:solidFill>
                  <a:prstClr val="black">
                    <a:lumMod val="75000"/>
                    <a:lumOff val="25000"/>
                  </a:prstClr>
                </a:solidFill>
              </a:rPr>
              <a:t>. supérieur : </a:t>
            </a:r>
            <a:r>
              <a:rPr lang="fr-FR" sz="1800" b="1" dirty="0" smtClean="0">
                <a:solidFill>
                  <a:prstClr val="black">
                    <a:lumMod val="75000"/>
                    <a:lumOff val="25000"/>
                  </a:prstClr>
                </a:solidFill>
              </a:rPr>
              <a:t>700000</a:t>
            </a:r>
            <a:r>
              <a:rPr lang="fr-FR" sz="1800" dirty="0" smtClean="0">
                <a:solidFill>
                  <a:prstClr val="black">
                    <a:lumMod val="75000"/>
                    <a:lumOff val="25000"/>
                  </a:prstClr>
                </a:solidFill>
              </a:rPr>
              <a:t> </a:t>
            </a:r>
            <a:r>
              <a:rPr lang="fr-FR" sz="1800" dirty="0">
                <a:solidFill>
                  <a:prstClr val="black">
                    <a:lumMod val="75000"/>
                    <a:lumOff val="25000"/>
                  </a:prstClr>
                </a:solidFill>
              </a:rPr>
              <a:t>étudiants </a:t>
            </a:r>
            <a:r>
              <a:rPr lang="fr-FR" sz="1800" dirty="0" smtClean="0">
                <a:solidFill>
                  <a:prstClr val="black">
                    <a:lumMod val="75000"/>
                    <a:lumOff val="25000"/>
                  </a:prstClr>
                </a:solidFill>
              </a:rPr>
              <a:t>en1980 - </a:t>
            </a:r>
            <a:r>
              <a:rPr lang="fr-FR" sz="1800" b="1" dirty="0" smtClean="0">
                <a:solidFill>
                  <a:prstClr val="black">
                    <a:lumMod val="75000"/>
                    <a:lumOff val="25000"/>
                  </a:prstClr>
                </a:solidFill>
              </a:rPr>
              <a:t>2 </a:t>
            </a:r>
            <a:r>
              <a:rPr lang="fr-FR" sz="1800" b="1" dirty="0">
                <a:solidFill>
                  <a:prstClr val="black">
                    <a:lumMod val="75000"/>
                    <a:lumOff val="25000"/>
                  </a:prstClr>
                </a:solidFill>
              </a:rPr>
              <a:t>millions </a:t>
            </a:r>
            <a:r>
              <a:rPr lang="fr-FR" sz="1800" dirty="0">
                <a:solidFill>
                  <a:prstClr val="black">
                    <a:lumMod val="75000"/>
                    <a:lumOff val="25000"/>
                  </a:prstClr>
                </a:solidFill>
              </a:rPr>
              <a:t>en 2000 </a:t>
            </a:r>
            <a:r>
              <a:rPr lang="fr-FR" sz="1800" dirty="0" smtClean="0">
                <a:solidFill>
                  <a:prstClr val="black">
                    <a:lumMod val="75000"/>
                    <a:lumOff val="25000"/>
                  </a:prstClr>
                </a:solidFill>
              </a:rPr>
              <a:t>- </a:t>
            </a:r>
            <a:r>
              <a:rPr lang="fr-FR" sz="1800" b="1" dirty="0" smtClean="0">
                <a:solidFill>
                  <a:prstClr val="black">
                    <a:lumMod val="75000"/>
                    <a:lumOff val="25000"/>
                  </a:prstClr>
                </a:solidFill>
              </a:rPr>
              <a:t>2,6 </a:t>
            </a:r>
            <a:r>
              <a:rPr lang="fr-FR" sz="1800" b="1" dirty="0">
                <a:solidFill>
                  <a:prstClr val="black">
                    <a:lumMod val="75000"/>
                    <a:lumOff val="25000"/>
                  </a:prstClr>
                </a:solidFill>
              </a:rPr>
              <a:t>millions </a:t>
            </a:r>
            <a:r>
              <a:rPr lang="fr-FR" sz="1800" dirty="0">
                <a:solidFill>
                  <a:prstClr val="black">
                    <a:lumMod val="75000"/>
                    <a:lumOff val="25000"/>
                  </a:prstClr>
                </a:solidFill>
              </a:rPr>
              <a:t>en 2016 </a:t>
            </a:r>
            <a:endParaRPr lang="fr-FR" sz="1800" dirty="0" smtClean="0">
              <a:solidFill>
                <a:prstClr val="black">
                  <a:lumMod val="75000"/>
                  <a:lumOff val="25000"/>
                </a:prstClr>
              </a:solidFill>
            </a:endParaRPr>
          </a:p>
          <a:p>
            <a:pPr defTabSz="457200">
              <a:lnSpc>
                <a:spcPct val="100000"/>
              </a:lnSpc>
              <a:buClr>
                <a:srgbClr val="A53010"/>
              </a:buClr>
              <a:buSzTx/>
            </a:pPr>
            <a:r>
              <a:rPr lang="fr-FR" sz="1800" b="1" dirty="0" smtClean="0">
                <a:solidFill>
                  <a:prstClr val="black">
                    <a:lumMod val="75000"/>
                    <a:lumOff val="25000"/>
                  </a:prstClr>
                </a:solidFill>
              </a:rPr>
              <a:t>BACCALAUREAT</a:t>
            </a:r>
            <a:r>
              <a:rPr lang="fr-FR" sz="1800" dirty="0" smtClean="0">
                <a:solidFill>
                  <a:prstClr val="black">
                    <a:lumMod val="75000"/>
                    <a:lumOff val="25000"/>
                  </a:prstClr>
                </a:solidFill>
              </a:rPr>
              <a:t> </a:t>
            </a:r>
            <a:r>
              <a:rPr lang="fr-FR" sz="1800" b="1" dirty="0" smtClean="0">
                <a:solidFill>
                  <a:prstClr val="black">
                    <a:lumMod val="75000"/>
                    <a:lumOff val="25000"/>
                  </a:prstClr>
                </a:solidFill>
              </a:rPr>
              <a:t>88,3</a:t>
            </a:r>
            <a:r>
              <a:rPr lang="fr-FR" sz="1800" b="1" dirty="0">
                <a:solidFill>
                  <a:prstClr val="black">
                    <a:lumMod val="75000"/>
                    <a:lumOff val="25000"/>
                  </a:prstClr>
                </a:solidFill>
              </a:rPr>
              <a:t>%</a:t>
            </a:r>
            <a:r>
              <a:rPr lang="fr-FR" sz="1800" dirty="0">
                <a:solidFill>
                  <a:prstClr val="black">
                    <a:lumMod val="75000"/>
                    <a:lumOff val="25000"/>
                  </a:prstClr>
                </a:solidFill>
              </a:rPr>
              <a:t> </a:t>
            </a:r>
            <a:r>
              <a:rPr lang="fr-FR" sz="1800" dirty="0" smtClean="0">
                <a:solidFill>
                  <a:prstClr val="black">
                    <a:lumMod val="75000"/>
                    <a:lumOff val="25000"/>
                  </a:prstClr>
                </a:solidFill>
              </a:rPr>
              <a:t>d’une classe d'âge – </a:t>
            </a:r>
            <a:r>
              <a:rPr lang="fr-FR" sz="1800" b="1" dirty="0" smtClean="0">
                <a:solidFill>
                  <a:prstClr val="black">
                    <a:lumMod val="75000"/>
                    <a:lumOff val="25000"/>
                  </a:prstClr>
                </a:solidFill>
              </a:rPr>
              <a:t>LICENCE : 61</a:t>
            </a:r>
            <a:r>
              <a:rPr lang="fr-FR" sz="1800" b="1" dirty="0">
                <a:solidFill>
                  <a:prstClr val="black">
                    <a:lumMod val="75000"/>
                    <a:lumOff val="25000"/>
                  </a:prstClr>
                </a:solidFill>
              </a:rPr>
              <a:t>%</a:t>
            </a:r>
            <a:r>
              <a:rPr lang="fr-FR" sz="1800" dirty="0">
                <a:solidFill>
                  <a:prstClr val="black">
                    <a:lumMod val="75000"/>
                    <a:lumOff val="25000"/>
                  </a:prstClr>
                </a:solidFill>
              </a:rPr>
              <a:t> </a:t>
            </a:r>
            <a:r>
              <a:rPr lang="fr-FR" sz="1800" dirty="0" smtClean="0"/>
              <a:t>qui ne vont pas au bout du parcours</a:t>
            </a:r>
          </a:p>
          <a:p>
            <a:pPr marL="0" lvl="0" indent="0" defTabSz="457200">
              <a:lnSpc>
                <a:spcPct val="100000"/>
              </a:lnSpc>
              <a:buClr>
                <a:srgbClr val="A53010"/>
              </a:buClr>
              <a:buSzTx/>
              <a:buNone/>
            </a:pPr>
            <a:endParaRPr lang="fr-FR" sz="1600" b="1" dirty="0" smtClean="0">
              <a:solidFill>
                <a:prstClr val="black">
                  <a:lumMod val="75000"/>
                  <a:lumOff val="25000"/>
                </a:prstClr>
              </a:solidFill>
              <a:latin typeface="Century Gothic" panose="020B0502020202020204"/>
            </a:endParaRPr>
          </a:p>
        </p:txBody>
      </p:sp>
      <p:sp>
        <p:nvSpPr>
          <p:cNvPr id="8" name="ZoneTexte 7"/>
          <p:cNvSpPr txBox="1"/>
          <p:nvPr/>
        </p:nvSpPr>
        <p:spPr>
          <a:xfrm>
            <a:off x="705394" y="461948"/>
            <a:ext cx="10881360" cy="1138773"/>
          </a:xfrm>
          <a:prstGeom prst="rect">
            <a:avLst/>
          </a:prstGeom>
          <a:noFill/>
        </p:spPr>
        <p:txBody>
          <a:bodyPr wrap="square" rtlCol="0">
            <a:spAutoFit/>
          </a:bodyPr>
          <a:lstStyle/>
          <a:p>
            <a:r>
              <a:rPr lang="fr-FR" sz="2800" dirty="0">
                <a:solidFill>
                  <a:prstClr val="black">
                    <a:lumMod val="85000"/>
                    <a:lumOff val="15000"/>
                  </a:prstClr>
                </a:solidFill>
                <a:latin typeface="Gill Sans MT" panose="020B0502020104020203" pitchFamily="34" charset="0"/>
              </a:rPr>
              <a:t>La réforme </a:t>
            </a:r>
            <a:r>
              <a:rPr lang="fr-FR" sz="2800" dirty="0" smtClean="0">
                <a:solidFill>
                  <a:prstClr val="black">
                    <a:lumMod val="85000"/>
                    <a:lumOff val="15000"/>
                  </a:prstClr>
                </a:solidFill>
                <a:latin typeface="Gill Sans MT" panose="020B0502020104020203" pitchFamily="34" charset="0"/>
              </a:rPr>
              <a:t>: un enjeu de politique éducative pour une </a:t>
            </a:r>
            <a:r>
              <a:rPr lang="fr-FR" sz="2800" dirty="0">
                <a:solidFill>
                  <a:prstClr val="black">
                    <a:lumMod val="85000"/>
                    <a:lumOff val="15000"/>
                  </a:prstClr>
                </a:solidFill>
                <a:latin typeface="Gill Sans MT" panose="020B0502020104020203" pitchFamily="34" charset="0"/>
              </a:rPr>
              <a:t>double ambition </a:t>
            </a:r>
            <a:endParaRPr lang="fr-FR" sz="2400" dirty="0">
              <a:solidFill>
                <a:prstClr val="black">
                  <a:lumMod val="85000"/>
                  <a:lumOff val="15000"/>
                </a:prstClr>
              </a:solidFill>
              <a:latin typeface="Gill Sans MT" panose="020B0502020104020203" pitchFamily="34" charset="0"/>
            </a:endParaRPr>
          </a:p>
          <a:p>
            <a:pPr marL="342900" indent="-342900">
              <a:buFont typeface="Arial" panose="020B0604020202020204" pitchFamily="34" charset="0"/>
              <a:buChar char="•"/>
            </a:pPr>
            <a:r>
              <a:rPr lang="fr-FR" sz="2000" dirty="0" smtClean="0">
                <a:solidFill>
                  <a:prstClr val="black">
                    <a:lumMod val="85000"/>
                    <a:lumOff val="15000"/>
                  </a:prstClr>
                </a:solidFill>
                <a:latin typeface="Gill Sans MT" panose="020B0502020104020203" pitchFamily="34" charset="0"/>
              </a:rPr>
              <a:t>Couronner la formation commune de la quasi-totalité d’une classe d’âge </a:t>
            </a:r>
          </a:p>
          <a:p>
            <a:pPr marL="285750" indent="-285750">
              <a:buFont typeface="Arial" panose="020B0604020202020204" pitchFamily="34" charset="0"/>
              <a:buChar char="•"/>
            </a:pPr>
            <a:r>
              <a:rPr lang="fr-FR" sz="2000" dirty="0" smtClean="0">
                <a:solidFill>
                  <a:prstClr val="black">
                    <a:lumMod val="85000"/>
                    <a:lumOff val="15000"/>
                  </a:prstClr>
                </a:solidFill>
                <a:latin typeface="Gill Sans MT" panose="020B0502020104020203" pitchFamily="34" charset="0"/>
              </a:rPr>
              <a:t> Permettre </a:t>
            </a:r>
            <a:r>
              <a:rPr lang="fr-FR" sz="2000" dirty="0">
                <a:solidFill>
                  <a:prstClr val="black">
                    <a:lumMod val="85000"/>
                    <a:lumOff val="15000"/>
                  </a:prstClr>
                </a:solidFill>
                <a:latin typeface="Gill Sans MT" panose="020B0502020104020203" pitchFamily="34" charset="0"/>
              </a:rPr>
              <a:t>de réussir son parcours de formation </a:t>
            </a:r>
            <a:r>
              <a:rPr lang="fr-FR" sz="2000" dirty="0" smtClean="0">
                <a:solidFill>
                  <a:prstClr val="black">
                    <a:lumMod val="85000"/>
                    <a:lumOff val="15000"/>
                  </a:prstClr>
                </a:solidFill>
                <a:latin typeface="Gill Sans MT" panose="020B0502020104020203" pitchFamily="34" charset="0"/>
              </a:rPr>
              <a:t>dans l’enseignement supérieur</a:t>
            </a:r>
            <a:endParaRPr lang="fr-FR" sz="2000" dirty="0"/>
          </a:p>
        </p:txBody>
      </p:sp>
      <p:sp>
        <p:nvSpPr>
          <p:cNvPr id="2" name="ZoneTexte 1"/>
          <p:cNvSpPr txBox="1"/>
          <p:nvPr/>
        </p:nvSpPr>
        <p:spPr>
          <a:xfrm>
            <a:off x="15812" y="5449728"/>
            <a:ext cx="11742820" cy="1415772"/>
          </a:xfrm>
          <a:prstGeom prst="rect">
            <a:avLst/>
          </a:prstGeom>
          <a:noFill/>
        </p:spPr>
        <p:txBody>
          <a:bodyPr wrap="square" rtlCol="0">
            <a:spAutoFit/>
          </a:bodyPr>
          <a:lstStyle/>
          <a:p>
            <a:pPr lvl="0" algn="ctr">
              <a:buClr>
                <a:srgbClr val="A53010"/>
              </a:buClr>
            </a:pPr>
            <a:r>
              <a:rPr lang="fr-FR" sz="2400" b="1" dirty="0" smtClean="0"/>
              <a:t>POUR</a:t>
            </a:r>
          </a:p>
          <a:p>
            <a:pPr lvl="0" algn="ctr">
              <a:buClr>
                <a:srgbClr val="A53010"/>
              </a:buClr>
            </a:pPr>
            <a:r>
              <a:rPr lang="fr-FR" sz="2400" b="1" dirty="0" smtClean="0">
                <a:solidFill>
                  <a:schemeClr val="bg1"/>
                </a:solidFill>
              </a:rPr>
              <a:t> </a:t>
            </a:r>
          </a:p>
          <a:p>
            <a:pPr lvl="0" algn="ctr">
              <a:buClr>
                <a:srgbClr val="A53010"/>
              </a:buClr>
            </a:pPr>
            <a:r>
              <a:rPr lang="fr-FR" sz="2400" b="1" dirty="0" smtClean="0">
                <a:solidFill>
                  <a:schemeClr val="bg1"/>
                </a:solidFill>
              </a:rPr>
              <a:t>Un </a:t>
            </a:r>
            <a:r>
              <a:rPr lang="fr-FR" sz="2400" b="1" dirty="0">
                <a:solidFill>
                  <a:schemeClr val="bg1"/>
                </a:solidFill>
              </a:rPr>
              <a:t>BAC plus simple, plus lisible, plus en cohérence avec la poursuite d’étude. </a:t>
            </a:r>
          </a:p>
          <a:p>
            <a:pPr lvl="0" algn="ctr">
              <a:buClr>
                <a:srgbClr val="A53010"/>
              </a:buClr>
            </a:pPr>
            <a:endParaRPr lang="fr-FR" sz="1400" dirty="0">
              <a:solidFill>
                <a:prstClr val="black">
                  <a:lumMod val="75000"/>
                  <a:lumOff val="25000"/>
                </a:prstClr>
              </a:solidFill>
            </a:endParaRPr>
          </a:p>
        </p:txBody>
      </p:sp>
      <p:sp>
        <p:nvSpPr>
          <p:cNvPr id="3" name="ZoneTexte 2"/>
          <p:cNvSpPr txBox="1"/>
          <p:nvPr/>
        </p:nvSpPr>
        <p:spPr>
          <a:xfrm>
            <a:off x="705394" y="3994484"/>
            <a:ext cx="11358269" cy="1892826"/>
          </a:xfrm>
          <a:prstGeom prst="rect">
            <a:avLst/>
          </a:prstGeom>
          <a:noFill/>
        </p:spPr>
        <p:txBody>
          <a:bodyPr wrap="square" rtlCol="0">
            <a:spAutoFit/>
          </a:bodyPr>
          <a:lstStyle/>
          <a:p>
            <a:pPr lvl="2">
              <a:buClr>
                <a:srgbClr val="A53010"/>
              </a:buClr>
            </a:pPr>
            <a:r>
              <a:rPr lang="fr-FR" sz="2000" b="1" dirty="0">
                <a:solidFill>
                  <a:prstClr val="black">
                    <a:lumMod val="75000"/>
                    <a:lumOff val="25000"/>
                  </a:prstClr>
                </a:solidFill>
              </a:rPr>
              <a:t>Une mise en perspective : un questionnement </a:t>
            </a:r>
          </a:p>
          <a:p>
            <a:pPr lvl="0">
              <a:buClr>
                <a:srgbClr val="A53010"/>
              </a:buClr>
            </a:pPr>
            <a:endParaRPr lang="fr-FR" sz="1200" b="1" dirty="0">
              <a:solidFill>
                <a:prstClr val="black">
                  <a:lumMod val="75000"/>
                  <a:lumOff val="25000"/>
                </a:prstClr>
              </a:solidFill>
            </a:endParaRPr>
          </a:p>
          <a:p>
            <a:pPr marL="285750" lvl="0" indent="-285750">
              <a:buClr>
                <a:srgbClr val="A53010"/>
              </a:buClr>
              <a:buFont typeface="Arial" panose="020B0604020202020204" pitchFamily="34" charset="0"/>
              <a:buChar char="•"/>
            </a:pPr>
            <a:r>
              <a:rPr lang="fr-FR" dirty="0">
                <a:solidFill>
                  <a:prstClr val="black">
                    <a:lumMod val="75000"/>
                    <a:lumOff val="25000"/>
                  </a:prstClr>
                </a:solidFill>
              </a:rPr>
              <a:t>Le BACCCALAUREAT : </a:t>
            </a:r>
            <a:r>
              <a:rPr lang="fr-FR" b="1" i="1" dirty="0" smtClean="0">
                <a:solidFill>
                  <a:prstClr val="black">
                    <a:lumMod val="75000"/>
                    <a:lumOff val="25000"/>
                  </a:prstClr>
                </a:solidFill>
              </a:rPr>
              <a:t>Sésame </a:t>
            </a:r>
            <a:r>
              <a:rPr lang="fr-FR" b="1" i="1" dirty="0">
                <a:solidFill>
                  <a:prstClr val="black">
                    <a:lumMod val="75000"/>
                    <a:lumOff val="25000"/>
                  </a:prstClr>
                </a:solidFill>
              </a:rPr>
              <a:t>d’entrée </a:t>
            </a:r>
            <a:r>
              <a:rPr lang="fr-FR" dirty="0" smtClean="0">
                <a:solidFill>
                  <a:prstClr val="black">
                    <a:lumMod val="75000"/>
                    <a:lumOff val="25000"/>
                  </a:prstClr>
                </a:solidFill>
              </a:rPr>
              <a:t>dans </a:t>
            </a:r>
            <a:r>
              <a:rPr lang="fr-FR" dirty="0" err="1">
                <a:solidFill>
                  <a:prstClr val="black">
                    <a:lumMod val="75000"/>
                    <a:lumOff val="25000"/>
                  </a:prstClr>
                </a:solidFill>
              </a:rPr>
              <a:t>l’Ens</a:t>
            </a:r>
            <a:r>
              <a:rPr lang="fr-FR" dirty="0">
                <a:solidFill>
                  <a:prstClr val="black">
                    <a:lumMod val="75000"/>
                    <a:lumOff val="25000"/>
                  </a:prstClr>
                </a:solidFill>
              </a:rPr>
              <a:t>. Supérieur ? </a:t>
            </a:r>
            <a:r>
              <a:rPr lang="fr-FR" b="1" i="1" dirty="0">
                <a:solidFill>
                  <a:prstClr val="black">
                    <a:lumMod val="75000"/>
                    <a:lumOff val="25000"/>
                  </a:prstClr>
                </a:solidFill>
              </a:rPr>
              <a:t> rite initiatique </a:t>
            </a:r>
            <a:r>
              <a:rPr lang="fr-FR" dirty="0">
                <a:solidFill>
                  <a:prstClr val="black">
                    <a:lumMod val="75000"/>
                    <a:lumOff val="25000"/>
                  </a:prstClr>
                </a:solidFill>
              </a:rPr>
              <a:t>? </a:t>
            </a:r>
            <a:r>
              <a:rPr lang="fr-FR" b="1" i="1" dirty="0">
                <a:solidFill>
                  <a:prstClr val="black">
                    <a:lumMod val="75000"/>
                    <a:lumOff val="25000"/>
                  </a:prstClr>
                </a:solidFill>
              </a:rPr>
              <a:t>passeport pour </a:t>
            </a:r>
            <a:r>
              <a:rPr lang="fr-FR" dirty="0">
                <a:solidFill>
                  <a:prstClr val="black">
                    <a:lumMod val="75000"/>
                    <a:lumOff val="25000"/>
                  </a:prstClr>
                </a:solidFill>
              </a:rPr>
              <a:t>s’insérer dans la </a:t>
            </a:r>
            <a:r>
              <a:rPr lang="fr-FR" dirty="0" smtClean="0">
                <a:solidFill>
                  <a:prstClr val="black">
                    <a:lumMod val="75000"/>
                    <a:lumOff val="25000"/>
                  </a:prstClr>
                </a:solidFill>
              </a:rPr>
              <a:t>société</a:t>
            </a:r>
          </a:p>
          <a:p>
            <a:pPr lvl="0">
              <a:buClr>
                <a:srgbClr val="A53010"/>
              </a:buClr>
            </a:pPr>
            <a:endParaRPr lang="fr-FR" sz="500" dirty="0">
              <a:solidFill>
                <a:prstClr val="black">
                  <a:lumMod val="75000"/>
                  <a:lumOff val="25000"/>
                </a:prstClr>
              </a:solidFill>
            </a:endParaRPr>
          </a:p>
          <a:p>
            <a:pPr marL="285750" lvl="0" indent="-285750">
              <a:buClr>
                <a:srgbClr val="A53010"/>
              </a:buClr>
              <a:buFont typeface="Arial" panose="020B0604020202020204" pitchFamily="34" charset="0"/>
              <a:buChar char="•"/>
            </a:pPr>
            <a:r>
              <a:rPr lang="fr-FR" dirty="0" smtClean="0">
                <a:solidFill>
                  <a:prstClr val="black">
                    <a:lumMod val="75000"/>
                    <a:lumOff val="25000"/>
                  </a:prstClr>
                </a:solidFill>
              </a:rPr>
              <a:t>Quel </a:t>
            </a:r>
            <a:r>
              <a:rPr lang="fr-FR" dirty="0">
                <a:solidFill>
                  <a:prstClr val="black">
                    <a:lumMod val="75000"/>
                    <a:lumOff val="25000"/>
                  </a:prstClr>
                </a:solidFill>
              </a:rPr>
              <a:t>rôle pour le lycée </a:t>
            </a:r>
            <a:r>
              <a:rPr lang="fr-FR" dirty="0" smtClean="0">
                <a:solidFill>
                  <a:prstClr val="black">
                    <a:lumMod val="75000"/>
                    <a:lumOff val="25000"/>
                  </a:prstClr>
                </a:solidFill>
              </a:rPr>
              <a:t>?</a:t>
            </a:r>
          </a:p>
          <a:p>
            <a:pPr lvl="0">
              <a:buClr>
                <a:srgbClr val="A53010"/>
              </a:buClr>
            </a:pPr>
            <a:endParaRPr lang="fr-FR" sz="700" dirty="0" smtClean="0">
              <a:solidFill>
                <a:prstClr val="black">
                  <a:lumMod val="75000"/>
                  <a:lumOff val="25000"/>
                </a:prstClr>
              </a:solidFill>
            </a:endParaRPr>
          </a:p>
          <a:p>
            <a:pPr marL="285750" lvl="0" indent="-285750">
              <a:buClr>
                <a:srgbClr val="A53010"/>
              </a:buClr>
              <a:buFont typeface="Arial" panose="020B0604020202020204" pitchFamily="34" charset="0"/>
              <a:buChar char="•"/>
            </a:pPr>
            <a:r>
              <a:rPr lang="fr-FR" dirty="0" smtClean="0">
                <a:solidFill>
                  <a:prstClr val="black">
                    <a:lumMod val="75000"/>
                    <a:lumOff val="25000"/>
                  </a:prstClr>
                </a:solidFill>
              </a:rPr>
              <a:t>« BAC-3 </a:t>
            </a:r>
            <a:r>
              <a:rPr lang="fr-FR" dirty="0">
                <a:solidFill>
                  <a:prstClr val="black">
                    <a:lumMod val="75000"/>
                    <a:lumOff val="25000"/>
                  </a:prstClr>
                </a:solidFill>
              </a:rPr>
              <a:t>Bac+3 »  </a:t>
            </a:r>
          </a:p>
        </p:txBody>
      </p:sp>
    </p:spTree>
    <p:extLst>
      <p:ext uri="{BB962C8B-B14F-4D97-AF65-F5344CB8AC3E}">
        <p14:creationId xmlns:p14="http://schemas.microsoft.com/office/powerpoint/2010/main" val="200355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1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1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1000"/>
                                        <p:tgtEl>
                                          <p:spTgt spid="5">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1579" y="2274838"/>
            <a:ext cx="9847792" cy="2862322"/>
          </a:xfrm>
          <a:prstGeom prst="rect">
            <a:avLst/>
          </a:prstGeom>
        </p:spPr>
        <p:txBody>
          <a:bodyPr wrap="square">
            <a:spAutoFit/>
          </a:bodyPr>
          <a:lstStyle/>
          <a:p>
            <a:pPr marL="285750" indent="-285750">
              <a:buFont typeface="Arial" panose="020B0604020202020204" pitchFamily="34" charset="0"/>
              <a:buChar char="•"/>
            </a:pPr>
            <a:r>
              <a:rPr lang="fr-FR" sz="3600" dirty="0"/>
              <a:t>Fin des séries : BAC G ou T</a:t>
            </a:r>
          </a:p>
          <a:p>
            <a:pPr marL="285750" indent="-285750">
              <a:buFont typeface="Arial" panose="020B0604020202020204" pitchFamily="34" charset="0"/>
              <a:buChar char="•"/>
            </a:pPr>
            <a:r>
              <a:rPr lang="fr-FR" sz="3600" dirty="0"/>
              <a:t>Parcours </a:t>
            </a:r>
            <a:r>
              <a:rPr lang="fr-FR" sz="3600" dirty="0" smtClean="0"/>
              <a:t>remusclé pour valoriser le travail continu</a:t>
            </a:r>
          </a:p>
          <a:p>
            <a:pPr marL="285750" indent="-285750">
              <a:buFont typeface="Arial" panose="020B0604020202020204" pitchFamily="34" charset="0"/>
              <a:buChar char="•"/>
            </a:pPr>
            <a:r>
              <a:rPr lang="fr-FR" sz="3600" dirty="0" smtClean="0"/>
              <a:t>L’élève va dessiner son parcours d’orientation</a:t>
            </a:r>
            <a:endParaRPr lang="fr-FR" sz="3600" dirty="0"/>
          </a:p>
          <a:p>
            <a:pPr marL="285750" indent="-285750">
              <a:buFont typeface="Arial" panose="020B0604020202020204" pitchFamily="34" charset="0"/>
              <a:buChar char="•"/>
            </a:pPr>
            <a:r>
              <a:rPr lang="fr-FR" sz="3600" dirty="0"/>
              <a:t>Place des options</a:t>
            </a:r>
          </a:p>
          <a:p>
            <a:pPr marL="285750" indent="-285750">
              <a:buFont typeface="Arial" panose="020B0604020202020204" pitchFamily="34" charset="0"/>
              <a:buChar char="•"/>
            </a:pPr>
            <a:r>
              <a:rPr lang="fr-FR" sz="3600" dirty="0"/>
              <a:t>Apparition de nouveaux enseignements hybrides</a:t>
            </a:r>
            <a:endParaRPr lang="fr-FR" sz="3600" dirty="0">
              <a:effectLst/>
              <a:latin typeface="Times New Roman" panose="02020603050405020304" pitchFamily="18" charset="0"/>
            </a:endParaRPr>
          </a:p>
        </p:txBody>
      </p:sp>
      <p:sp>
        <p:nvSpPr>
          <p:cNvPr id="4" name="Titre 1"/>
          <p:cNvSpPr>
            <a:spLocks noGrp="1"/>
          </p:cNvSpPr>
          <p:nvPr>
            <p:ph type="title"/>
          </p:nvPr>
        </p:nvSpPr>
        <p:spPr/>
        <p:txBody>
          <a:bodyPr/>
          <a:lstStyle/>
          <a:p>
            <a:r>
              <a:rPr lang="fr-FR" dirty="0"/>
              <a:t>La scolarité </a:t>
            </a:r>
            <a:r>
              <a:rPr lang="fr-FR" dirty="0" smtClean="0"/>
              <a:t/>
            </a:r>
            <a:br>
              <a:rPr lang="fr-FR" dirty="0" smtClean="0"/>
            </a:br>
            <a:r>
              <a:rPr lang="fr-FR" dirty="0" smtClean="0"/>
              <a:t>au </a:t>
            </a:r>
            <a:r>
              <a:rPr lang="fr-FR" dirty="0"/>
              <a:t>lycée général et technologique</a:t>
            </a:r>
          </a:p>
        </p:txBody>
      </p:sp>
    </p:spTree>
    <p:extLst>
      <p:ext uri="{BB962C8B-B14F-4D97-AF65-F5344CB8AC3E}">
        <p14:creationId xmlns:p14="http://schemas.microsoft.com/office/powerpoint/2010/main" val="12664854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10653" y="518677"/>
            <a:ext cx="10924673" cy="1049235"/>
          </a:xfrm>
        </p:spPr>
        <p:txBody>
          <a:bodyPr/>
          <a:lstStyle/>
          <a:p>
            <a:r>
              <a:rPr lang="fr-FR" dirty="0"/>
              <a:t>La scolarité </a:t>
            </a:r>
            <a:r>
              <a:rPr lang="fr-FR" dirty="0" smtClean="0"/>
              <a:t/>
            </a:r>
            <a:br>
              <a:rPr lang="fr-FR" dirty="0" smtClean="0"/>
            </a:br>
            <a:r>
              <a:rPr lang="fr-FR" dirty="0" smtClean="0"/>
              <a:t>au </a:t>
            </a:r>
            <a:r>
              <a:rPr lang="fr-FR" dirty="0"/>
              <a:t>lycée général et technologique</a:t>
            </a:r>
          </a:p>
        </p:txBody>
      </p:sp>
      <p:sp>
        <p:nvSpPr>
          <p:cNvPr id="3" name="Espace réservé du contenu 2"/>
          <p:cNvSpPr>
            <a:spLocks noGrp="1"/>
          </p:cNvSpPr>
          <p:nvPr>
            <p:ph idx="1"/>
          </p:nvPr>
        </p:nvSpPr>
        <p:spPr>
          <a:xfrm>
            <a:off x="1451579" y="2015733"/>
            <a:ext cx="9521221" cy="482538"/>
          </a:xfrm>
        </p:spPr>
        <p:txBody>
          <a:bodyPr>
            <a:normAutofit/>
          </a:bodyPr>
          <a:lstStyle/>
          <a:p>
            <a:pPr defTabSz="457200" fontAlgn="base">
              <a:lnSpc>
                <a:spcPct val="100000"/>
              </a:lnSpc>
              <a:spcBef>
                <a:spcPct val="20000"/>
              </a:spcBef>
              <a:spcAft>
                <a:spcPct val="0"/>
              </a:spcAft>
              <a:buClr>
                <a:srgbClr val="DFDBD5"/>
              </a:buClr>
            </a:pPr>
            <a:r>
              <a:rPr lang="fr-FR" altLang="fr-FR" dirty="0">
                <a:solidFill>
                  <a:prstClr val="black"/>
                </a:solidFill>
              </a:rPr>
              <a:t>En seconde GT </a:t>
            </a:r>
            <a:r>
              <a:rPr lang="fr-FR" altLang="fr-FR" dirty="0" smtClean="0">
                <a:solidFill>
                  <a:prstClr val="black"/>
                </a:solidFill>
              </a:rPr>
              <a:t>: tronc </a:t>
            </a:r>
            <a:r>
              <a:rPr lang="fr-FR" altLang="fr-FR" dirty="0">
                <a:solidFill>
                  <a:prstClr val="black"/>
                </a:solidFill>
              </a:rPr>
              <a:t>commun + accompagnement personnalisé (AP</a:t>
            </a:r>
            <a:r>
              <a:rPr lang="fr-FR" altLang="fr-FR" dirty="0" smtClean="0">
                <a:solidFill>
                  <a:prstClr val="black"/>
                </a:solidFill>
              </a:rPr>
              <a:t>) (+ options)</a:t>
            </a:r>
            <a:endParaRPr lang="fr-FR" altLang="fr-FR" dirty="0">
              <a:solidFill>
                <a:prstClr val="black"/>
              </a:solidFill>
            </a:endParaRPr>
          </a:p>
        </p:txBody>
      </p:sp>
      <p:pic>
        <p:nvPicPr>
          <p:cNvPr id="8" name="Image 7"/>
          <p:cNvPicPr>
            <a:picLocks noChangeAspect="1"/>
          </p:cNvPicPr>
          <p:nvPr/>
        </p:nvPicPr>
        <p:blipFill>
          <a:blip r:embed="rId3"/>
          <a:stretch>
            <a:fillRect/>
          </a:stretch>
        </p:blipFill>
        <p:spPr>
          <a:xfrm>
            <a:off x="1996263" y="2514599"/>
            <a:ext cx="8431851" cy="4229100"/>
          </a:xfrm>
          <a:prstGeom prst="rect">
            <a:avLst/>
          </a:prstGeom>
        </p:spPr>
      </p:pic>
    </p:spTree>
    <p:extLst>
      <p:ext uri="{BB962C8B-B14F-4D97-AF65-F5344CB8AC3E}">
        <p14:creationId xmlns:p14="http://schemas.microsoft.com/office/powerpoint/2010/main" val="3425944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6981" y="159448"/>
            <a:ext cx="10924673" cy="1571381"/>
          </a:xfrm>
        </p:spPr>
        <p:txBody>
          <a:bodyPr>
            <a:normAutofit fontScale="90000"/>
          </a:bodyPr>
          <a:lstStyle/>
          <a:p>
            <a:r>
              <a:rPr lang="fr-FR" dirty="0"/>
              <a:t>La scolarité </a:t>
            </a:r>
            <a:r>
              <a:rPr lang="fr-FR" dirty="0" smtClean="0"/>
              <a:t/>
            </a:r>
            <a:br>
              <a:rPr lang="fr-FR" dirty="0" smtClean="0"/>
            </a:br>
            <a:r>
              <a:rPr lang="fr-FR" dirty="0" smtClean="0"/>
              <a:t>au </a:t>
            </a:r>
            <a:r>
              <a:rPr lang="fr-FR" dirty="0"/>
              <a:t>lycée général et </a:t>
            </a:r>
            <a:r>
              <a:rPr lang="fr-FR" dirty="0" smtClean="0"/>
              <a:t>technologique</a:t>
            </a:r>
            <a:br>
              <a:rPr lang="fr-FR" dirty="0" smtClean="0"/>
            </a:br>
            <a:r>
              <a:rPr lang="fr-FR" dirty="0" smtClean="0"/>
              <a:t/>
            </a:r>
            <a:br>
              <a:rPr lang="fr-FR" dirty="0" smtClean="0"/>
            </a:br>
            <a:r>
              <a:rPr lang="fr-FR" dirty="0" smtClean="0"/>
              <a:t>Les enseignements hybrides</a:t>
            </a:r>
            <a:endParaRPr lang="fr-FR" dirty="0"/>
          </a:p>
        </p:txBody>
      </p:sp>
      <p:pic>
        <p:nvPicPr>
          <p:cNvPr id="13" name="Image 12"/>
          <p:cNvPicPr>
            <a:picLocks noChangeAspect="1"/>
          </p:cNvPicPr>
          <p:nvPr/>
        </p:nvPicPr>
        <p:blipFill>
          <a:blip r:embed="rId3"/>
          <a:stretch>
            <a:fillRect/>
          </a:stretch>
        </p:blipFill>
        <p:spPr>
          <a:xfrm>
            <a:off x="1206224" y="2090426"/>
            <a:ext cx="9961658" cy="4489988"/>
          </a:xfrm>
          <a:prstGeom prst="rect">
            <a:avLst/>
          </a:prstGeom>
        </p:spPr>
      </p:pic>
    </p:spTree>
    <p:extLst>
      <p:ext uri="{BB962C8B-B14F-4D97-AF65-F5344CB8AC3E}">
        <p14:creationId xmlns:p14="http://schemas.microsoft.com/office/powerpoint/2010/main" val="2477580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407" y="130237"/>
            <a:ext cx="10924673" cy="1049235"/>
          </a:xfrm>
        </p:spPr>
        <p:txBody>
          <a:bodyPr/>
          <a:lstStyle/>
          <a:p>
            <a:r>
              <a:rPr lang="fr-FR" dirty="0"/>
              <a:t>La scolarité </a:t>
            </a:r>
            <a:r>
              <a:rPr lang="fr-FR" dirty="0" smtClean="0"/>
              <a:t/>
            </a:r>
            <a:br>
              <a:rPr lang="fr-FR" dirty="0" smtClean="0"/>
            </a:br>
            <a:r>
              <a:rPr lang="fr-FR" dirty="0" smtClean="0"/>
              <a:t>au </a:t>
            </a:r>
            <a:r>
              <a:rPr lang="fr-FR" dirty="0"/>
              <a:t>lycée général et technologique</a:t>
            </a:r>
          </a:p>
        </p:txBody>
      </p:sp>
      <p:sp>
        <p:nvSpPr>
          <p:cNvPr id="3" name="Espace réservé du contenu 2"/>
          <p:cNvSpPr>
            <a:spLocks noGrp="1"/>
          </p:cNvSpPr>
          <p:nvPr>
            <p:ph idx="1"/>
          </p:nvPr>
        </p:nvSpPr>
        <p:spPr>
          <a:xfrm>
            <a:off x="1145407" y="1083646"/>
            <a:ext cx="8162683" cy="779718"/>
          </a:xfrm>
        </p:spPr>
        <p:txBody>
          <a:bodyPr>
            <a:normAutofit/>
          </a:bodyPr>
          <a:lstStyle/>
          <a:p>
            <a:pPr marL="0" indent="0" defTabSz="457200" fontAlgn="base">
              <a:lnSpc>
                <a:spcPct val="100000"/>
              </a:lnSpc>
              <a:spcBef>
                <a:spcPct val="20000"/>
              </a:spcBef>
              <a:spcAft>
                <a:spcPct val="0"/>
              </a:spcAft>
              <a:buClr>
                <a:srgbClr val="DFDBD5"/>
              </a:buClr>
              <a:buNone/>
            </a:pPr>
            <a:r>
              <a:rPr lang="fr-FR" altLang="fr-FR" dirty="0" smtClean="0">
                <a:solidFill>
                  <a:prstClr val="black"/>
                </a:solidFill>
              </a:rPr>
              <a:t>En </a:t>
            </a:r>
            <a:r>
              <a:rPr lang="fr-FR" altLang="fr-FR" b="1" dirty="0">
                <a:solidFill>
                  <a:prstClr val="black"/>
                </a:solidFill>
              </a:rPr>
              <a:t>première</a:t>
            </a:r>
            <a:r>
              <a:rPr lang="fr-FR" altLang="fr-FR" dirty="0">
                <a:solidFill>
                  <a:prstClr val="black"/>
                </a:solidFill>
              </a:rPr>
              <a:t>  : 	</a:t>
            </a:r>
            <a:r>
              <a:rPr lang="fr-FR" altLang="fr-FR" dirty="0" smtClean="0">
                <a:solidFill>
                  <a:prstClr val="black"/>
                </a:solidFill>
              </a:rPr>
              <a:t>tronc </a:t>
            </a:r>
            <a:r>
              <a:rPr lang="fr-FR" altLang="fr-FR" dirty="0">
                <a:solidFill>
                  <a:prstClr val="black"/>
                </a:solidFill>
              </a:rPr>
              <a:t>commun + </a:t>
            </a:r>
            <a:r>
              <a:rPr lang="fr-FR" altLang="fr-FR" dirty="0" smtClean="0">
                <a:solidFill>
                  <a:prstClr val="black"/>
                </a:solidFill>
              </a:rPr>
              <a:t>3 </a:t>
            </a:r>
            <a:r>
              <a:rPr lang="fr-FR" altLang="fr-FR" dirty="0">
                <a:solidFill>
                  <a:prstClr val="black"/>
                </a:solidFill>
              </a:rPr>
              <a:t>spécialités  + AP</a:t>
            </a:r>
            <a:r>
              <a:rPr lang="fr-FR" altLang="fr-FR" dirty="0">
                <a:solidFill>
                  <a:srgbClr val="FF0000"/>
                </a:solidFill>
              </a:rPr>
              <a:t> </a:t>
            </a:r>
            <a:r>
              <a:rPr lang="fr-FR" altLang="fr-FR" dirty="0" smtClean="0">
                <a:solidFill>
                  <a:prstClr val="black"/>
                </a:solidFill>
              </a:rPr>
              <a:t>(+ </a:t>
            </a:r>
            <a:r>
              <a:rPr lang="fr-FR" altLang="fr-FR" dirty="0">
                <a:solidFill>
                  <a:prstClr val="black"/>
                </a:solidFill>
              </a:rPr>
              <a:t>options</a:t>
            </a:r>
            <a:r>
              <a:rPr lang="fr-FR" altLang="fr-FR" dirty="0" smtClean="0">
                <a:solidFill>
                  <a:prstClr val="black"/>
                </a:solidFill>
              </a:rPr>
              <a:t>)</a:t>
            </a:r>
          </a:p>
          <a:p>
            <a:pPr marL="0" indent="0" defTabSz="457200" fontAlgn="base">
              <a:lnSpc>
                <a:spcPct val="100000"/>
              </a:lnSpc>
              <a:spcBef>
                <a:spcPct val="20000"/>
              </a:spcBef>
              <a:spcAft>
                <a:spcPct val="0"/>
              </a:spcAft>
              <a:buClr>
                <a:srgbClr val="DFDBD5"/>
              </a:buClr>
              <a:buNone/>
            </a:pPr>
            <a:r>
              <a:rPr lang="fr-FR" altLang="fr-FR" dirty="0" smtClean="0">
                <a:solidFill>
                  <a:prstClr val="black"/>
                </a:solidFill>
              </a:rPr>
              <a:t>En </a:t>
            </a:r>
            <a:r>
              <a:rPr lang="fr-FR" altLang="fr-FR" b="1" dirty="0" smtClean="0">
                <a:solidFill>
                  <a:prstClr val="black"/>
                </a:solidFill>
              </a:rPr>
              <a:t>terminale</a:t>
            </a:r>
            <a:r>
              <a:rPr lang="fr-FR" altLang="fr-FR" dirty="0" smtClean="0">
                <a:solidFill>
                  <a:prstClr val="black"/>
                </a:solidFill>
              </a:rPr>
              <a:t> : 	tronc commun + 2 spécialités  + AP (+ options)</a:t>
            </a:r>
          </a:p>
          <a:p>
            <a:endParaRPr lang="fr-FR" dirty="0"/>
          </a:p>
        </p:txBody>
      </p:sp>
      <p:pic>
        <p:nvPicPr>
          <p:cNvPr id="4" name="Picture 2" descr="M:\str-delcom\BAC 2021\PPT\PPT RECTEURS POUR REUNION CHEFS ETAB RENTREE 2018\Imagediapo16retouch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7497" y="1863365"/>
            <a:ext cx="7505208" cy="4788896"/>
          </a:xfrm>
          <a:prstGeom prst="rect">
            <a:avLst/>
          </a:prstGeom>
          <a:solidFill>
            <a:schemeClr val="accent5">
              <a:lumMod val="20000"/>
              <a:lumOff val="80000"/>
            </a:schemeClr>
          </a:solidFill>
          <a:ln>
            <a:noFill/>
          </a:ln>
          <a:extLst/>
        </p:spPr>
      </p:pic>
      <p:sp>
        <p:nvSpPr>
          <p:cNvPr id="6" name="ZoneTexte 5"/>
          <p:cNvSpPr txBox="1"/>
          <p:nvPr/>
        </p:nvSpPr>
        <p:spPr>
          <a:xfrm>
            <a:off x="9458711" y="130237"/>
            <a:ext cx="1867989" cy="369332"/>
          </a:xfrm>
          <a:prstGeom prst="rect">
            <a:avLst/>
          </a:prstGeom>
          <a:noFill/>
        </p:spPr>
        <p:txBody>
          <a:bodyPr wrap="square" rtlCol="0">
            <a:spAutoFit/>
          </a:bodyPr>
          <a:lstStyle/>
          <a:p>
            <a:r>
              <a:rPr lang="fr-FR" b="1" dirty="0" smtClean="0">
                <a:solidFill>
                  <a:srgbClr val="0070C0"/>
                </a:solidFill>
              </a:rPr>
              <a:t>Voie Générale</a:t>
            </a:r>
            <a:endParaRPr lang="fr-FR" b="1" dirty="0">
              <a:solidFill>
                <a:srgbClr val="0070C0"/>
              </a:solidFill>
            </a:endParaRPr>
          </a:p>
        </p:txBody>
      </p:sp>
    </p:spTree>
    <p:extLst>
      <p:ext uri="{BB962C8B-B14F-4D97-AF65-F5344CB8AC3E}">
        <p14:creationId xmlns:p14="http://schemas.microsoft.com/office/powerpoint/2010/main" val="20795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407" y="130237"/>
            <a:ext cx="10924673" cy="1049235"/>
          </a:xfrm>
        </p:spPr>
        <p:txBody>
          <a:bodyPr/>
          <a:lstStyle/>
          <a:p>
            <a:r>
              <a:rPr lang="fr-FR" dirty="0"/>
              <a:t>La scolarité </a:t>
            </a:r>
            <a:r>
              <a:rPr lang="fr-FR" dirty="0" smtClean="0"/>
              <a:t/>
            </a:r>
            <a:br>
              <a:rPr lang="fr-FR" dirty="0" smtClean="0"/>
            </a:br>
            <a:r>
              <a:rPr lang="fr-FR" dirty="0" smtClean="0"/>
              <a:t>au </a:t>
            </a:r>
            <a:r>
              <a:rPr lang="fr-FR" dirty="0"/>
              <a:t>lycée général et technologique</a:t>
            </a:r>
          </a:p>
        </p:txBody>
      </p:sp>
      <p:sp>
        <p:nvSpPr>
          <p:cNvPr id="3" name="Espace réservé du contenu 2"/>
          <p:cNvSpPr>
            <a:spLocks noGrp="1"/>
          </p:cNvSpPr>
          <p:nvPr>
            <p:ph idx="1"/>
          </p:nvPr>
        </p:nvSpPr>
        <p:spPr>
          <a:xfrm>
            <a:off x="1145407" y="1083646"/>
            <a:ext cx="8162683" cy="779718"/>
          </a:xfrm>
        </p:spPr>
        <p:txBody>
          <a:bodyPr>
            <a:normAutofit/>
          </a:bodyPr>
          <a:lstStyle/>
          <a:p>
            <a:pPr marL="0" indent="0" defTabSz="457200" fontAlgn="base">
              <a:lnSpc>
                <a:spcPct val="100000"/>
              </a:lnSpc>
              <a:spcBef>
                <a:spcPct val="20000"/>
              </a:spcBef>
              <a:spcAft>
                <a:spcPct val="0"/>
              </a:spcAft>
              <a:buClr>
                <a:srgbClr val="DFDBD5"/>
              </a:buClr>
              <a:buNone/>
            </a:pPr>
            <a:r>
              <a:rPr lang="fr-FR" altLang="fr-FR" dirty="0" smtClean="0">
                <a:solidFill>
                  <a:prstClr val="black"/>
                </a:solidFill>
              </a:rPr>
              <a:t>En </a:t>
            </a:r>
            <a:r>
              <a:rPr lang="fr-FR" altLang="fr-FR" b="1" dirty="0">
                <a:solidFill>
                  <a:prstClr val="black"/>
                </a:solidFill>
              </a:rPr>
              <a:t>première</a:t>
            </a:r>
            <a:r>
              <a:rPr lang="fr-FR" altLang="fr-FR" dirty="0">
                <a:solidFill>
                  <a:prstClr val="black"/>
                </a:solidFill>
              </a:rPr>
              <a:t>  : 	</a:t>
            </a:r>
            <a:r>
              <a:rPr lang="fr-FR" altLang="fr-FR" dirty="0" smtClean="0">
                <a:solidFill>
                  <a:prstClr val="black"/>
                </a:solidFill>
              </a:rPr>
              <a:t>tronc </a:t>
            </a:r>
            <a:r>
              <a:rPr lang="fr-FR" altLang="fr-FR" dirty="0">
                <a:solidFill>
                  <a:prstClr val="black"/>
                </a:solidFill>
              </a:rPr>
              <a:t>commun + </a:t>
            </a:r>
            <a:r>
              <a:rPr lang="fr-FR" altLang="fr-FR" dirty="0" smtClean="0">
                <a:solidFill>
                  <a:prstClr val="black"/>
                </a:solidFill>
              </a:rPr>
              <a:t>3 </a:t>
            </a:r>
            <a:r>
              <a:rPr lang="fr-FR" altLang="fr-FR" dirty="0">
                <a:solidFill>
                  <a:prstClr val="black"/>
                </a:solidFill>
              </a:rPr>
              <a:t>spécialités  + AP</a:t>
            </a:r>
            <a:r>
              <a:rPr lang="fr-FR" altLang="fr-FR" dirty="0">
                <a:solidFill>
                  <a:srgbClr val="FF0000"/>
                </a:solidFill>
              </a:rPr>
              <a:t> </a:t>
            </a:r>
            <a:r>
              <a:rPr lang="fr-FR" altLang="fr-FR" dirty="0" smtClean="0">
                <a:solidFill>
                  <a:prstClr val="black"/>
                </a:solidFill>
              </a:rPr>
              <a:t>(+ </a:t>
            </a:r>
            <a:r>
              <a:rPr lang="fr-FR" altLang="fr-FR" dirty="0">
                <a:solidFill>
                  <a:prstClr val="black"/>
                </a:solidFill>
              </a:rPr>
              <a:t>options</a:t>
            </a:r>
            <a:r>
              <a:rPr lang="fr-FR" altLang="fr-FR" dirty="0" smtClean="0">
                <a:solidFill>
                  <a:prstClr val="black"/>
                </a:solidFill>
              </a:rPr>
              <a:t>)</a:t>
            </a:r>
          </a:p>
          <a:p>
            <a:pPr marL="0" indent="0" defTabSz="457200" fontAlgn="base">
              <a:lnSpc>
                <a:spcPct val="100000"/>
              </a:lnSpc>
              <a:spcBef>
                <a:spcPct val="20000"/>
              </a:spcBef>
              <a:spcAft>
                <a:spcPct val="0"/>
              </a:spcAft>
              <a:buClr>
                <a:srgbClr val="DFDBD5"/>
              </a:buClr>
              <a:buNone/>
            </a:pPr>
            <a:r>
              <a:rPr lang="fr-FR" altLang="fr-FR" dirty="0" smtClean="0">
                <a:solidFill>
                  <a:prstClr val="black"/>
                </a:solidFill>
              </a:rPr>
              <a:t>En </a:t>
            </a:r>
            <a:r>
              <a:rPr lang="fr-FR" altLang="fr-FR" b="1" dirty="0" smtClean="0">
                <a:solidFill>
                  <a:prstClr val="black"/>
                </a:solidFill>
              </a:rPr>
              <a:t>terminale</a:t>
            </a:r>
            <a:r>
              <a:rPr lang="fr-FR" altLang="fr-FR" dirty="0" smtClean="0">
                <a:solidFill>
                  <a:prstClr val="black"/>
                </a:solidFill>
              </a:rPr>
              <a:t> : 	tronc commun + 2 spécialités  + AP (+ options)</a:t>
            </a:r>
          </a:p>
          <a:p>
            <a:endParaRPr lang="fr-FR" dirty="0"/>
          </a:p>
        </p:txBody>
      </p:sp>
      <p:sp>
        <p:nvSpPr>
          <p:cNvPr id="6" name="ZoneTexte 5"/>
          <p:cNvSpPr txBox="1"/>
          <p:nvPr/>
        </p:nvSpPr>
        <p:spPr>
          <a:xfrm>
            <a:off x="9308090" y="117723"/>
            <a:ext cx="2444817" cy="369332"/>
          </a:xfrm>
          <a:prstGeom prst="rect">
            <a:avLst/>
          </a:prstGeom>
          <a:noFill/>
        </p:spPr>
        <p:txBody>
          <a:bodyPr wrap="square" rtlCol="0">
            <a:spAutoFit/>
          </a:bodyPr>
          <a:lstStyle/>
          <a:p>
            <a:r>
              <a:rPr lang="fr-FR" b="1" dirty="0" smtClean="0">
                <a:solidFill>
                  <a:srgbClr val="0070C0"/>
                </a:solidFill>
              </a:rPr>
              <a:t>Voie Technologique</a:t>
            </a:r>
            <a:endParaRPr lang="fr-FR" b="1" dirty="0">
              <a:solidFill>
                <a:srgbClr val="0070C0"/>
              </a:solidFill>
            </a:endParaRPr>
          </a:p>
        </p:txBody>
      </p:sp>
      <p:pic>
        <p:nvPicPr>
          <p:cNvPr id="7" name="Picture 2" descr="M:\str-delcom\BAC 2021\PPT\PPT RECTEURS POUR REUNION CHEFS ETAB RENTREE 2018\Imagediapo17retouch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556" y="1863364"/>
            <a:ext cx="7844927" cy="499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091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TM10001114[[fn=Galerie]]</Template>
  <TotalTime>5054</TotalTime>
  <Words>3818</Words>
  <Application>Microsoft Office PowerPoint</Application>
  <PresentationFormat>Grand écran</PresentationFormat>
  <Paragraphs>389</Paragraphs>
  <Slides>28</Slides>
  <Notes>23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Arial</vt:lpstr>
      <vt:lpstr>Calibri</vt:lpstr>
      <vt:lpstr>Century Gothic</vt:lpstr>
      <vt:lpstr>Gill Sans MT</vt:lpstr>
      <vt:lpstr>Times New Roman</vt:lpstr>
      <vt:lpstr>Tw Cen MT</vt:lpstr>
      <vt:lpstr>Wingdings 3</vt:lpstr>
      <vt:lpstr>Gallery</vt:lpstr>
      <vt:lpstr>Formation des enseignants d’EPS Mars – avril – mai 2019</vt:lpstr>
      <vt:lpstr>Calendrier de la formation</vt:lpstr>
      <vt:lpstr>Programme de la journée</vt:lpstr>
      <vt:lpstr>Présentation PowerPoint</vt:lpstr>
      <vt:lpstr>La scolarité  au lycée général et technologique</vt:lpstr>
      <vt:lpstr>La scolarité  au lycée général et technologique</vt:lpstr>
      <vt:lpstr>La scolarité  au lycée général et technologique  Les enseignements hybrides</vt:lpstr>
      <vt:lpstr>La scolarité  au lycée général et technologique</vt:lpstr>
      <vt:lpstr>La scolarité  au lycée général et technologique</vt:lpstr>
      <vt:lpstr>Enseignements optionnels (3h) </vt:lpstr>
      <vt:lpstr>Les épreuves du baccalauréat</vt:lpstr>
      <vt:lpstr>L’éducation physique et sportive… entre enjeux de société et formation des élèves</vt:lpstr>
      <vt:lpstr>L’ARCHITECTURE DES NOUVEAUX PROGRAMMES</vt:lpstr>
      <vt:lpstr>Finalité 2010 : former un citoyen cultivé, lucide, autonome, physiquement et socialement éduqué</vt:lpstr>
      <vt:lpstr>Objectifs généraux  L’éducation physique et sportive doit permettre à chaque élève : </vt:lpstr>
      <vt:lpstr>Présentation PowerPoint</vt:lpstr>
      <vt:lpstr>Présentation PowerPoint</vt:lpstr>
      <vt:lpstr>ORGANISATION DU PARCOURS DE FORMATION </vt:lpstr>
      <vt:lpstr>un travail collectif indispensable  Des enseignants concepteurs </vt:lpstr>
      <vt:lpstr>Les programmes rappellent également</vt:lpstr>
      <vt:lpstr>Présentation PowerPoint</vt:lpstr>
      <vt:lpstr>Travail collaboratif  réflexion-écriture par ilots  3 temps de travail de quelques minutes</vt:lpstr>
      <vt:lpstr>Adresses framapad</vt:lpstr>
      <vt:lpstr> Travail par équipe d’établissement</vt:lpstr>
      <vt:lpstr>Présentation PowerPoint</vt:lpstr>
      <vt:lpstr>Présentation PowerPoint</vt:lpstr>
      <vt:lpstr>Présentation PowerPoint</vt:lpstr>
      <vt:lpstr>Bilan de la journée et perspectives</vt:lpstr>
    </vt:vector>
  </TitlesOfParts>
  <Company>RECTORAT DE STRASBOURG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des enseignants d’EPS Mars – avril – mai 2019</dc:title>
  <dc:creator>Louis Deloye</dc:creator>
  <cp:lastModifiedBy>Louis Deloye</cp:lastModifiedBy>
  <cp:revision>160</cp:revision>
  <dcterms:created xsi:type="dcterms:W3CDTF">2019-03-17T17:24:57Z</dcterms:created>
  <dcterms:modified xsi:type="dcterms:W3CDTF">2019-04-15T12:30:37Z</dcterms:modified>
</cp:coreProperties>
</file>