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6" r:id="rId2"/>
    <p:sldId id="318" r:id="rId3"/>
    <p:sldId id="321" r:id="rId4"/>
    <p:sldId id="368" r:id="rId5"/>
    <p:sldId id="370" r:id="rId6"/>
    <p:sldId id="369" r:id="rId7"/>
    <p:sldId id="349" r:id="rId8"/>
    <p:sldId id="355" r:id="rId9"/>
    <p:sldId id="356" r:id="rId10"/>
    <p:sldId id="350" r:id="rId11"/>
    <p:sldId id="351" r:id="rId12"/>
    <p:sldId id="352" r:id="rId13"/>
    <p:sldId id="353" r:id="rId14"/>
    <p:sldId id="354" r:id="rId15"/>
    <p:sldId id="257" r:id="rId16"/>
    <p:sldId id="361" r:id="rId17"/>
    <p:sldId id="387" r:id="rId18"/>
    <p:sldId id="340" r:id="rId19"/>
    <p:sldId id="386" r:id="rId20"/>
    <p:sldId id="385" r:id="rId21"/>
    <p:sldId id="381" r:id="rId22"/>
    <p:sldId id="382" r:id="rId23"/>
    <p:sldId id="380" r:id="rId24"/>
    <p:sldId id="373" r:id="rId25"/>
    <p:sldId id="376" r:id="rId26"/>
    <p:sldId id="375" r:id="rId27"/>
    <p:sldId id="377" r:id="rId28"/>
    <p:sldId id="374" r:id="rId29"/>
    <p:sldId id="283" r:id="rId30"/>
    <p:sldId id="286" r:id="rId31"/>
    <p:sldId id="282" r:id="rId32"/>
    <p:sldId id="287" r:id="rId33"/>
    <p:sldId id="289" r:id="rId34"/>
    <p:sldId id="290" r:id="rId35"/>
    <p:sldId id="291" r:id="rId36"/>
    <p:sldId id="296" r:id="rId37"/>
    <p:sldId id="292" r:id="rId38"/>
    <p:sldId id="293" r:id="rId39"/>
    <p:sldId id="343" r:id="rId40"/>
    <p:sldId id="344" r:id="rId41"/>
    <p:sldId id="345" r:id="rId42"/>
    <p:sldId id="346" r:id="rId43"/>
    <p:sldId id="347" r:id="rId44"/>
    <p:sldId id="348" r:id="rId45"/>
    <p:sldId id="371" r:id="rId46"/>
    <p:sldId id="378" r:id="rId47"/>
  </p:sldIdLst>
  <p:sldSz cx="9144000" cy="6858000" type="screen4x3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29" autoAdjust="0"/>
    <p:restoredTop sz="72262" autoAdjust="0"/>
  </p:normalViewPr>
  <p:slideViewPr>
    <p:cSldViewPr>
      <p:cViewPr>
        <p:scale>
          <a:sx n="66" d="100"/>
          <a:sy n="66" d="100"/>
        </p:scale>
        <p:origin x="-2502" y="-4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EE8D84-4F0F-4010-819B-2B10E41CCC93}" type="datetimeFigureOut">
              <a:rPr lang="fr-FR" smtClean="0"/>
              <a:pPr/>
              <a:t>12/09/2013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E51BED-A676-4BF8-A251-8C39576295C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eographie-sociale.org/cartes-cartographie.php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/>
              <a:t>http://help.arcgis.com</a:t>
            </a:r>
          </a:p>
          <a:p>
            <a:r>
              <a:rPr lang="fr-FR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http://www.geographie-sociale.org/cartes-cartographie.php#types_projections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51BED-A676-4BF8-A251-8C39576295CE}" type="slidenum">
              <a:rPr lang="fr-FR" smtClean="0"/>
              <a:pPr/>
              <a:t>29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7DA98-733F-47AC-A6CB-09F079160021}" type="datetimeFigureOut">
              <a:rPr lang="fr-FR" smtClean="0"/>
              <a:pPr/>
              <a:t>12/09/2013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C2395-ECBB-4E7C-9CF3-BB964A3054D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7DA98-733F-47AC-A6CB-09F079160021}" type="datetimeFigureOut">
              <a:rPr lang="fr-FR" smtClean="0"/>
              <a:pPr/>
              <a:t>12/09/2013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C2395-ECBB-4E7C-9CF3-BB964A3054D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7DA98-733F-47AC-A6CB-09F079160021}" type="datetimeFigureOut">
              <a:rPr lang="fr-FR" smtClean="0"/>
              <a:pPr/>
              <a:t>12/09/2013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C2395-ECBB-4E7C-9CF3-BB964A3054D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7DA98-733F-47AC-A6CB-09F079160021}" type="datetimeFigureOut">
              <a:rPr lang="fr-FR" smtClean="0"/>
              <a:pPr/>
              <a:t>12/09/2013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C2395-ECBB-4E7C-9CF3-BB964A3054D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7DA98-733F-47AC-A6CB-09F079160021}" type="datetimeFigureOut">
              <a:rPr lang="fr-FR" smtClean="0"/>
              <a:pPr/>
              <a:t>12/09/2013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C2395-ECBB-4E7C-9CF3-BB964A3054D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7DA98-733F-47AC-A6CB-09F079160021}" type="datetimeFigureOut">
              <a:rPr lang="fr-FR" smtClean="0"/>
              <a:pPr/>
              <a:t>12/09/2013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C2395-ECBB-4E7C-9CF3-BB964A3054D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7DA98-733F-47AC-A6CB-09F079160021}" type="datetimeFigureOut">
              <a:rPr lang="fr-FR" smtClean="0"/>
              <a:pPr/>
              <a:t>12/09/2013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C2395-ECBB-4E7C-9CF3-BB964A3054D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7DA98-733F-47AC-A6CB-09F079160021}" type="datetimeFigureOut">
              <a:rPr lang="fr-FR" smtClean="0"/>
              <a:pPr/>
              <a:t>12/09/2013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C2395-ECBB-4E7C-9CF3-BB964A3054D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7DA98-733F-47AC-A6CB-09F079160021}" type="datetimeFigureOut">
              <a:rPr lang="fr-FR" smtClean="0"/>
              <a:pPr/>
              <a:t>12/09/2013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C2395-ECBB-4E7C-9CF3-BB964A3054D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7DA98-733F-47AC-A6CB-09F079160021}" type="datetimeFigureOut">
              <a:rPr lang="fr-FR" smtClean="0"/>
              <a:pPr/>
              <a:t>12/09/2013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C2395-ECBB-4E7C-9CF3-BB964A3054D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7DA98-733F-47AC-A6CB-09F079160021}" type="datetimeFigureOut">
              <a:rPr lang="fr-FR" smtClean="0"/>
              <a:pPr/>
              <a:t>12/09/2013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C2395-ECBB-4E7C-9CF3-BB964A3054D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07DA98-733F-47AC-A6CB-09F079160021}" type="datetimeFigureOut">
              <a:rPr lang="fr-FR" smtClean="0"/>
              <a:pPr/>
              <a:t>12/09/2013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AC2395-ECBB-4E7C-9CF3-BB964A3054D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blog.mondediplo.net/2012-02-09-Le-Cachemire-un-casse-tete-cartographique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hyperlink" Target="http://blog.mondediplo.net/IMG/jpg/_52942390_52942389.jpg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slide" Target="slide29.xml"/><Relationship Id="rId7" Type="http://schemas.openxmlformats.org/officeDocument/2006/relationships/slide" Target="slide23.xml"/><Relationship Id="rId2" Type="http://schemas.openxmlformats.org/officeDocument/2006/relationships/slide" Target="slide4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3.xml"/><Relationship Id="rId5" Type="http://schemas.openxmlformats.org/officeDocument/2006/relationships/slide" Target="slide24.xml"/><Relationship Id="rId4" Type="http://schemas.openxmlformats.org/officeDocument/2006/relationships/slide" Target="slide3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slide" Target="slide29.xml"/><Relationship Id="rId7" Type="http://schemas.openxmlformats.org/officeDocument/2006/relationships/slide" Target="slide23.xml"/><Relationship Id="rId2" Type="http://schemas.openxmlformats.org/officeDocument/2006/relationships/slide" Target="slide4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3.xml"/><Relationship Id="rId5" Type="http://schemas.openxmlformats.org/officeDocument/2006/relationships/slide" Target="slide24.xml"/><Relationship Id="rId4" Type="http://schemas.openxmlformats.org/officeDocument/2006/relationships/slide" Target="slide3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" Target="slide2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" Target="slide16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" Target="slide16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://download.vikidia.org/vikidia/fr/images/5/53/Longitudes-projection_de_Mercator.jpg" TargetMode="Externa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//upload.wikimedia.org/wikipedia/commons/7/70/Arno_Peters-Projektion.JPG" TargetMode="Externa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" Target="slide20.xml"/><Relationship Id="rId1" Type="http://schemas.openxmlformats.org/officeDocument/2006/relationships/slideLayout" Target="../slideLayouts/slideLayout2.xml"/><Relationship Id="rId4" Type="http://schemas.openxmlformats.org/officeDocument/2006/relationships/slide" Target="slide1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://humanitaire.revues.org/index1299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slide" Target="slide1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fr-FR" dirty="0" smtClean="0"/>
              <a:t/>
            </a:r>
            <a:br>
              <a:rPr lang="fr-FR" dirty="0" smtClean="0"/>
            </a:br>
            <a:r>
              <a:rPr lang="fr-FR" sz="3100" b="1" dirty="0" smtClean="0"/>
              <a:t>ANALYSER DE MANIÈRE CRITIQUE UN  DOCUMENT</a:t>
            </a:r>
            <a:r>
              <a:rPr lang="fr-FR" sz="3100" b="1" i="1" dirty="0" smtClean="0"/>
              <a:t> </a:t>
            </a:r>
            <a:r>
              <a:rPr lang="fr-FR" b="1" dirty="0" smtClean="0"/>
              <a:t/>
            </a:r>
            <a:br>
              <a:rPr lang="fr-FR" b="1" dirty="0" smtClean="0"/>
            </a:br>
            <a:r>
              <a:rPr lang="fr-FR" dirty="0" smtClean="0"/>
              <a:t>	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403648" y="4293096"/>
            <a:ext cx="6400800" cy="622920"/>
          </a:xfrm>
        </p:spPr>
        <p:txBody>
          <a:bodyPr>
            <a:noAutofit/>
          </a:bodyPr>
          <a:lstStyle/>
          <a:p>
            <a:r>
              <a:rPr lang="fr-FR" sz="4000" b="1" i="1" dirty="0" smtClean="0"/>
              <a:t>L’exemple des cartes</a:t>
            </a:r>
            <a:endParaRPr lang="fr-FR" sz="40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765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2" cstate="print"/>
          <a:srcRect b="14226"/>
          <a:stretch>
            <a:fillRect/>
          </a:stretch>
        </p:blipFill>
        <p:spPr bwMode="auto">
          <a:xfrm>
            <a:off x="3851920" y="2317618"/>
            <a:ext cx="5292080" cy="4540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79512" y="260648"/>
            <a:ext cx="374441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/>
              <a:t>Le Cachemire, un casse-tête cartographique </a:t>
            </a:r>
          </a:p>
          <a:p>
            <a:r>
              <a:rPr lang="fr-FR" sz="1200" dirty="0" smtClean="0"/>
              <a:t>Philippe </a:t>
            </a:r>
            <a:r>
              <a:rPr lang="fr-FR" sz="1200" dirty="0" err="1" smtClean="0"/>
              <a:t>Rekacewicz</a:t>
            </a:r>
            <a:r>
              <a:rPr lang="fr-FR" sz="1200" dirty="0" smtClean="0"/>
              <a:t>, 9 février 2012</a:t>
            </a:r>
          </a:p>
          <a:p>
            <a:pPr algn="just"/>
            <a:r>
              <a:rPr lang="fr-FR" sz="1100" dirty="0" smtClean="0">
                <a:hlinkClick r:id="rId3"/>
              </a:rPr>
              <a:t> http://blog.mondediplo.net/2012-02-09-Le-Cachemire-un-casse-tete-cartographique</a:t>
            </a:r>
            <a:endParaRPr lang="fr-FR" sz="1100" dirty="0" smtClean="0"/>
          </a:p>
          <a:p>
            <a:endParaRPr lang="fr-FR" dirty="0"/>
          </a:p>
        </p:txBody>
      </p:sp>
      <p:pic>
        <p:nvPicPr>
          <p:cNvPr id="52226" name="Picture 2" descr="JPEG - 17.1 ko">
            <a:hlinkClick r:id="rId4" tooltip="JPEG - 17.1 ko"/>
          </p:cNvPr>
          <p:cNvPicPr>
            <a:picLocks noChangeAspect="1" noChangeArrowheads="1"/>
          </p:cNvPicPr>
          <p:nvPr/>
        </p:nvPicPr>
        <p:blipFill>
          <a:blip r:embed="rId5" cstate="print"/>
          <a:srcRect t="21053"/>
          <a:stretch>
            <a:fillRect/>
          </a:stretch>
        </p:blipFill>
        <p:spPr bwMode="auto">
          <a:xfrm>
            <a:off x="4139952" y="260648"/>
            <a:ext cx="4864538" cy="2160240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t="85701" b="-3385"/>
          <a:stretch>
            <a:fillRect/>
          </a:stretch>
        </p:blipFill>
        <p:spPr bwMode="auto">
          <a:xfrm>
            <a:off x="323528" y="5517232"/>
            <a:ext cx="3672408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5113"/>
            <a:ext cx="7956376" cy="6124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4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016" y="-1"/>
            <a:ext cx="4716016" cy="614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http://blog.mondediplo.net/IMG/jpg/courrier_amb-_inde_Page_2.jpg"/>
          <p:cNvPicPr>
            <a:picLocks noChangeAspect="1" noChangeArrowheads="1"/>
          </p:cNvPicPr>
          <p:nvPr/>
        </p:nvPicPr>
        <p:blipFill>
          <a:blip r:embed="rId2" cstate="print"/>
          <a:srcRect l="4840" t="14390" r="2320" b="5881"/>
          <a:stretch>
            <a:fillRect/>
          </a:stretch>
        </p:blipFill>
        <p:spPr bwMode="auto">
          <a:xfrm>
            <a:off x="0" y="0"/>
            <a:ext cx="5652120" cy="683316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5796136" y="332656"/>
            <a:ext cx="31683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/>
              <a:t>Carte officielle transmise par l’ambassade d’Inde à Paris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i="1" dirty="0" smtClean="0"/>
              <a:t>Le cachemire vu du Pakistan et de Chine</a:t>
            </a:r>
            <a:r>
              <a:rPr lang="fr-FR" dirty="0" smtClean="0"/>
              <a:t>, </a:t>
            </a:r>
            <a:r>
              <a:rPr lang="fr-FR" i="1" dirty="0" smtClean="0"/>
              <a:t>Courrier International, L‘Atlas des atlas </a:t>
            </a:r>
            <a:r>
              <a:rPr lang="fr-FR" dirty="0" smtClean="0"/>
              <a:t>mars-mai 2005</a:t>
            </a:r>
            <a:endParaRPr lang="fr-FR" dirty="0"/>
          </a:p>
        </p:txBody>
      </p:sp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2" cstate="print"/>
          <a:srcRect r="3175"/>
          <a:stretch>
            <a:fillRect/>
          </a:stretch>
        </p:blipFill>
        <p:spPr bwMode="auto">
          <a:xfrm>
            <a:off x="4425439" y="908719"/>
            <a:ext cx="4718561" cy="545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05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56792"/>
            <a:ext cx="4340042" cy="383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467544" y="2204864"/>
            <a:ext cx="8424936" cy="1470025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fr-FR" sz="4000" b="1" i="1" dirty="0" smtClean="0"/>
              <a:t>2.Comment sont fabriquées les cartes ? </a:t>
            </a:r>
            <a:endParaRPr lang="fr-FR" sz="40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0" y="-27384"/>
          <a:ext cx="9144000" cy="69127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79482"/>
                <a:gridCol w="2621506"/>
                <a:gridCol w="2621506"/>
                <a:gridCol w="2621506"/>
              </a:tblGrid>
              <a:tr h="720080">
                <a:tc>
                  <a:txBody>
                    <a:bodyPr/>
                    <a:lstStyle/>
                    <a:p>
                      <a:pPr algn="ctr"/>
                      <a:endParaRPr lang="fr-FR" sz="15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b="1" dirty="0" smtClean="0"/>
                        <a:t>Définition </a:t>
                      </a:r>
                      <a:endParaRPr lang="fr-FR" sz="15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b="1" dirty="0" smtClean="0"/>
                        <a:t>Problèmes généraux</a:t>
                      </a:r>
                      <a:endParaRPr lang="fr-FR" sz="15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b="1" dirty="0" smtClean="0"/>
                        <a:t>Exemples</a:t>
                      </a:r>
                      <a:endParaRPr lang="fr-FR" sz="1500" b="1" baseline="0" dirty="0" smtClean="0"/>
                    </a:p>
                    <a:p>
                      <a:pPr algn="ctr"/>
                      <a:r>
                        <a:rPr lang="fr-FR" sz="1500" b="1" baseline="0" dirty="0" smtClean="0"/>
                        <a:t>caractéristiques de ces problèmes</a:t>
                      </a:r>
                      <a:endParaRPr lang="fr-FR" sz="1500" b="1" dirty="0" smtClean="0"/>
                    </a:p>
                  </a:txBody>
                  <a:tcPr anchor="ctr"/>
                </a:tc>
              </a:tr>
              <a:tr h="1089773">
                <a:tc>
                  <a:txBody>
                    <a:bodyPr/>
                    <a:lstStyle/>
                    <a:p>
                      <a:pPr algn="ctr"/>
                      <a:r>
                        <a:rPr lang="fr-FR" sz="15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Le choix</a:t>
                      </a:r>
                      <a:r>
                        <a:rPr lang="fr-FR" sz="15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de l’é</a:t>
                      </a:r>
                      <a:r>
                        <a:rPr lang="fr-FR" sz="15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chelle d’analyse</a:t>
                      </a:r>
                      <a:endParaRPr lang="fr-FR" sz="15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b="1" i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La taille des territoires que l’on choisit de regarder </a:t>
                      </a:r>
                      <a:r>
                        <a:rPr lang="fr-FR" sz="1500" b="0" i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pour étudier la répartition d’un phénomène</a:t>
                      </a:r>
                      <a:r>
                        <a:rPr lang="fr-FR" sz="1500" b="1" i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endParaRPr lang="fr-FR" sz="150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i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Carte à petite échelle qui masque des phénomènes géographiques  observables à d’autres échelles</a:t>
                      </a:r>
                      <a:endParaRPr lang="fr-FR" sz="1500" i="1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b="1" i="1" kern="1200" baseline="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  <a:hlinkClick r:id="rId2" action="ppaction://hlinksldjump"/>
                        </a:rPr>
                        <a:t>Les cartes des Etats multiethnique</a:t>
                      </a:r>
                      <a:r>
                        <a:rPr lang="fr-FR" sz="1500" b="1" i="1" kern="1200" baseline="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s, qui masquent à certaines échelles la mosaïque des peuples</a:t>
                      </a:r>
                      <a:endParaRPr lang="fr-FR" sz="1500" b="1" i="1" kern="1200" baseline="0" dirty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1089773">
                <a:tc>
                  <a:txBody>
                    <a:bodyPr/>
                    <a:lstStyle/>
                    <a:p>
                      <a:pPr algn="ctr"/>
                      <a:r>
                        <a:rPr lang="fr-FR" sz="1500" b="1" dirty="0" smtClean="0"/>
                        <a:t>Projection et point de vue</a:t>
                      </a:r>
                      <a:endParaRPr lang="fr-FR" sz="15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b="1" i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Système géométrique </a:t>
                      </a:r>
                      <a:r>
                        <a:rPr lang="fr-FR" sz="15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utilisé pour </a:t>
                      </a:r>
                      <a:r>
                        <a:rPr lang="fr-FR" sz="1500" b="1" i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3" action="ppaction://hlinksldjump"/>
                        </a:rPr>
                        <a:t>convertir</a:t>
                      </a:r>
                      <a:r>
                        <a:rPr lang="fr-FR" sz="15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3" action="ppaction://hlinksldjump"/>
                        </a:rPr>
                        <a:t> la réalité sphérique du globe en une représentation plane</a:t>
                      </a:r>
                      <a:endParaRPr lang="fr-FR" sz="150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i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Réalité sphérique </a:t>
                      </a:r>
                    </a:p>
                    <a:p>
                      <a:pPr algn="ctr"/>
                      <a:r>
                        <a:rPr lang="fr-FR" sz="1500" i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impossible à respecter</a:t>
                      </a:r>
                    </a:p>
                    <a:p>
                      <a:pPr algn="ctr"/>
                      <a:r>
                        <a:rPr lang="fr-FR" sz="1500" i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Wingdings 3"/>
                        </a:rPr>
                        <a:t> On choisit </a:t>
                      </a:r>
                      <a:r>
                        <a:rPr lang="fr-FR" sz="1500" i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soit les distances soit les angles et les surfaces</a:t>
                      </a:r>
                      <a:endParaRPr lang="fr-FR" sz="1500" i="1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b="1" i="1" kern="1200" baseline="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  <a:hlinkClick r:id="rId4" action="ppaction://hlinksldjump"/>
                        </a:rPr>
                        <a:t>Carte sino-centrée</a:t>
                      </a:r>
                    </a:p>
                    <a:p>
                      <a:pPr algn="ctr"/>
                      <a:r>
                        <a:rPr lang="fr-FR" sz="1500" b="1" i="1" kern="1200" baseline="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  <a:hlinkClick r:id="rId4" action="ppaction://hlinksldjump"/>
                        </a:rPr>
                        <a:t>Monde vu de l’hémisphère sud</a:t>
                      </a:r>
                    </a:p>
                    <a:p>
                      <a:pPr algn="ctr"/>
                      <a:r>
                        <a:rPr lang="fr-FR" sz="1500" b="1" i="1" kern="1200" baseline="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  <a:hlinkClick r:id="rId4" action="ppaction://hlinksldjump"/>
                        </a:rPr>
                        <a:t>Cartes américaines de la deuxième guerre mondiale</a:t>
                      </a:r>
                      <a:endParaRPr lang="fr-FR" sz="1500" b="1" i="1" kern="1200" baseline="0" dirty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1337449">
                <a:tc>
                  <a:txBody>
                    <a:bodyPr/>
                    <a:lstStyle/>
                    <a:p>
                      <a:pPr algn="ctr"/>
                      <a:r>
                        <a:rPr lang="fr-FR" sz="1500" b="1" dirty="0" smtClean="0"/>
                        <a:t>Discrétisation des</a:t>
                      </a:r>
                      <a:r>
                        <a:rPr lang="fr-FR" sz="1500" b="1" baseline="0" dirty="0" smtClean="0"/>
                        <a:t> données</a:t>
                      </a:r>
                      <a:endParaRPr lang="fr-FR" sz="15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500" b="1" i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Seuils de valeurs statistiques </a:t>
                      </a:r>
                      <a:r>
                        <a:rPr lang="fr-FR" sz="15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choisies pour réaliser la carte et les modalités du calcul de ces seuils </a:t>
                      </a:r>
                      <a:endParaRPr lang="fr-FR" sz="150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500" i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Choix qui accentuent ou minimisent les phénomènes géographiques mais dont les modalités de calculs sont rarement connues. </a:t>
                      </a:r>
                      <a:endParaRPr lang="fr-FR" sz="1500" i="1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b="1" i="1" kern="1200" baseline="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  <a:hlinkClick r:id="rId5" action="ppaction://hlinksldjump"/>
                        </a:rPr>
                        <a:t>Une carte des densités,</a:t>
                      </a:r>
                      <a:r>
                        <a:rPr lang="fr-FR" sz="1500" b="1" i="1" kern="1200" baseline="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 par exemple, est toujours très relative, alors que la densité semble une donnée assez objective de prime abord</a:t>
                      </a:r>
                    </a:p>
                  </a:txBody>
                  <a:tcPr anchor="ctr"/>
                </a:tc>
              </a:tr>
              <a:tr h="842097">
                <a:tc>
                  <a:txBody>
                    <a:bodyPr/>
                    <a:lstStyle/>
                    <a:p>
                      <a:pPr algn="ctr"/>
                      <a:r>
                        <a:rPr lang="fr-FR" sz="1500" b="1" dirty="0" smtClean="0"/>
                        <a:t>Fiabilité des données</a:t>
                      </a:r>
                      <a:endParaRPr lang="fr-FR" sz="15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Toute carte est établie à partir de </a:t>
                      </a:r>
                      <a:r>
                        <a:rPr lang="fr-FR" sz="1500" b="1" i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données statistiques</a:t>
                      </a:r>
                      <a:endParaRPr lang="fr-FR" sz="1500" b="1" i="1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i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Rarement la possibilité de vérifier la fiabilité des données statistiques</a:t>
                      </a:r>
                      <a:endParaRPr lang="fr-FR" sz="1500" i="1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b="1" i="1" kern="1200" baseline="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  <a:hlinkClick r:id="rId6" action="ppaction://hlinksldjump"/>
                        </a:rPr>
                        <a:t>La cartographie de crise</a:t>
                      </a:r>
                      <a:endParaRPr lang="fr-FR" sz="1500" b="1" i="1" kern="1200" baseline="0" dirty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842097">
                <a:tc>
                  <a:txBody>
                    <a:bodyPr/>
                    <a:lstStyle/>
                    <a:p>
                      <a:pPr algn="ctr"/>
                      <a:r>
                        <a:rPr lang="fr-FR" sz="1500" b="1" dirty="0" smtClean="0"/>
                        <a:t>Zonage</a:t>
                      </a:r>
                      <a:r>
                        <a:rPr lang="fr-FR" sz="1500" b="1" baseline="0" dirty="0" smtClean="0"/>
                        <a:t> </a:t>
                      </a:r>
                      <a:endParaRPr lang="fr-FR" sz="15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Découpage de l’espace en </a:t>
                      </a:r>
                      <a:r>
                        <a:rPr lang="fr-FR" sz="1500" b="1" i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zones</a:t>
                      </a:r>
                      <a:r>
                        <a:rPr lang="fr-FR" sz="15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caractérisées par un </a:t>
                      </a:r>
                      <a:r>
                        <a:rPr lang="fr-FR" sz="1500" b="1" i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critère dominant donné</a:t>
                      </a:r>
                      <a:endParaRPr lang="fr-FR" sz="1500" b="1" i="1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i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Ne rend pas compte de la complexité de la répartition des phénomènes spatiaux</a:t>
                      </a:r>
                      <a:endParaRPr lang="fr-FR" sz="1500" i="1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b="1" i="1" kern="1200" baseline="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  <a:hlinkClick r:id="rId7" action="ppaction://hlinksldjump"/>
                        </a:rPr>
                        <a:t>Zonage de la ville de Strasbourg</a:t>
                      </a:r>
                      <a:r>
                        <a:rPr lang="fr-FR" sz="1500" b="1" i="1" kern="1200" baseline="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 par âges des habitants</a:t>
                      </a:r>
                      <a:endParaRPr lang="fr-FR" sz="1500" b="1" i="1" kern="1200" baseline="0" dirty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934339">
                <a:tc>
                  <a:txBody>
                    <a:bodyPr/>
                    <a:lstStyle/>
                    <a:p>
                      <a:pPr algn="ctr"/>
                      <a:r>
                        <a:rPr lang="fr-FR" sz="1500" b="1" dirty="0" smtClean="0"/>
                        <a:t>Titre</a:t>
                      </a:r>
                      <a:endParaRPr lang="fr-FR" sz="15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Idée centrale que le cartographe </a:t>
                      </a:r>
                      <a:r>
                        <a:rPr lang="fr-FR" sz="1500" b="1" i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veut démontrer</a:t>
                      </a:r>
                      <a:endParaRPr lang="fr-FR" sz="1500" b="1" i="1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i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Il problématise les informations dans un sens particulier</a:t>
                      </a:r>
                      <a:endParaRPr lang="fr-FR" sz="1500" i="1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b="0" i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L’intitulé d’une </a:t>
                      </a:r>
                      <a:r>
                        <a:rPr lang="fr-FR" sz="1500" b="0" i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8" action="ppaction://hlinksldjump"/>
                        </a:rPr>
                        <a:t>carte ancienne</a:t>
                      </a:r>
                      <a:endParaRPr lang="fr-FR" sz="1500" b="0" i="1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6588224" y="836712"/>
            <a:ext cx="2555776" cy="936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3923928" y="836712"/>
            <a:ext cx="2520280" cy="936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6552728" y="1916832"/>
            <a:ext cx="2555776" cy="936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4067944" y="1916832"/>
            <a:ext cx="2376264" cy="936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6732240" y="3068960"/>
            <a:ext cx="2376264" cy="1080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4067944" y="3068960"/>
            <a:ext cx="2376264" cy="1080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6767736" y="4293096"/>
            <a:ext cx="2376264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3995936" y="4293096"/>
            <a:ext cx="2376264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/>
          <p:cNvSpPr/>
          <p:nvPr/>
        </p:nvSpPr>
        <p:spPr>
          <a:xfrm>
            <a:off x="6660232" y="5157192"/>
            <a:ext cx="2483768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/>
          <p:cNvSpPr/>
          <p:nvPr/>
        </p:nvSpPr>
        <p:spPr>
          <a:xfrm>
            <a:off x="3995936" y="5229200"/>
            <a:ext cx="2448272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6588224" y="6093296"/>
            <a:ext cx="2555776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/>
          <p:cNvSpPr/>
          <p:nvPr/>
        </p:nvSpPr>
        <p:spPr>
          <a:xfrm>
            <a:off x="3995936" y="5976664"/>
            <a:ext cx="2448272" cy="836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2" grpId="0" animBg="1"/>
      <p:bldP spid="13" grpId="0" animBg="1"/>
      <p:bldP spid="15" grpId="0" animBg="1"/>
      <p:bldP spid="16" grpId="0" animBg="1"/>
      <p:bldP spid="18" grpId="0" animBg="1"/>
      <p:bldP spid="19" grpId="0" animBg="1"/>
      <p:bldP spid="21" grpId="0" animBg="1"/>
      <p:bldP spid="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0" y="-27384"/>
          <a:ext cx="9144000" cy="69127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79482"/>
                <a:gridCol w="2621506"/>
                <a:gridCol w="2621506"/>
                <a:gridCol w="2621506"/>
              </a:tblGrid>
              <a:tr h="720080">
                <a:tc>
                  <a:txBody>
                    <a:bodyPr/>
                    <a:lstStyle/>
                    <a:p>
                      <a:pPr algn="ctr"/>
                      <a:endParaRPr lang="fr-FR" sz="15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b="1" dirty="0" smtClean="0"/>
                        <a:t>Définition </a:t>
                      </a:r>
                      <a:endParaRPr lang="fr-FR" sz="15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b="1" dirty="0" smtClean="0"/>
                        <a:t>Problèmes généraux</a:t>
                      </a:r>
                      <a:endParaRPr lang="fr-FR" sz="15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b="1" dirty="0" smtClean="0"/>
                        <a:t>Exemples</a:t>
                      </a:r>
                      <a:endParaRPr lang="fr-FR" sz="1500" b="1" baseline="0" dirty="0" smtClean="0"/>
                    </a:p>
                    <a:p>
                      <a:pPr algn="ctr"/>
                      <a:r>
                        <a:rPr lang="fr-FR" sz="1500" b="1" baseline="0" dirty="0" smtClean="0"/>
                        <a:t>caractéristiques de ces problèmes</a:t>
                      </a:r>
                      <a:endParaRPr lang="fr-FR" sz="1500" b="1" dirty="0" smtClean="0"/>
                    </a:p>
                  </a:txBody>
                  <a:tcPr anchor="ctr"/>
                </a:tc>
              </a:tr>
              <a:tr h="1089773">
                <a:tc>
                  <a:txBody>
                    <a:bodyPr/>
                    <a:lstStyle/>
                    <a:p>
                      <a:pPr algn="ctr"/>
                      <a:r>
                        <a:rPr lang="fr-FR" sz="15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Le choix</a:t>
                      </a:r>
                      <a:r>
                        <a:rPr lang="fr-FR" sz="15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de l’é</a:t>
                      </a:r>
                      <a:r>
                        <a:rPr lang="fr-FR" sz="15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chelle d’analyse</a:t>
                      </a:r>
                      <a:endParaRPr lang="fr-FR" sz="15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b="1" i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La taille des territoires que l’on choisit de regarder </a:t>
                      </a:r>
                      <a:r>
                        <a:rPr lang="fr-FR" sz="1500" b="0" i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pour étudier la répartition d’un phénomène</a:t>
                      </a:r>
                      <a:r>
                        <a:rPr lang="fr-FR" sz="1500" b="1" i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endParaRPr lang="fr-FR" sz="150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i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Carte à petite échelle qui masque des phénomènes géographiques  observables à d’autres échelles</a:t>
                      </a:r>
                      <a:endParaRPr lang="fr-FR" sz="1500" i="1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b="1" i="1" kern="1200" baseline="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  <a:hlinkClick r:id="rId2" action="ppaction://hlinksldjump"/>
                        </a:rPr>
                        <a:t>Les cartes des Etats multiethnique</a:t>
                      </a:r>
                      <a:r>
                        <a:rPr lang="fr-FR" sz="1500" b="1" i="1" kern="1200" baseline="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s, qui masquent à certaines échelles la mosaïque des peuples</a:t>
                      </a:r>
                      <a:endParaRPr lang="fr-FR" sz="1500" b="1" i="1" kern="1200" baseline="0" dirty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1089773">
                <a:tc>
                  <a:txBody>
                    <a:bodyPr/>
                    <a:lstStyle/>
                    <a:p>
                      <a:pPr algn="ctr"/>
                      <a:r>
                        <a:rPr lang="fr-FR" sz="1500" b="1" dirty="0" smtClean="0"/>
                        <a:t>Projection et point de vue</a:t>
                      </a:r>
                      <a:endParaRPr lang="fr-FR" sz="15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b="1" i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Système géométrique </a:t>
                      </a:r>
                      <a:r>
                        <a:rPr lang="fr-FR" sz="15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utilisé pour </a:t>
                      </a:r>
                      <a:r>
                        <a:rPr lang="fr-FR" sz="1500" b="1" i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3" action="ppaction://hlinksldjump"/>
                        </a:rPr>
                        <a:t>convertir</a:t>
                      </a:r>
                      <a:r>
                        <a:rPr lang="fr-FR" sz="15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3" action="ppaction://hlinksldjump"/>
                        </a:rPr>
                        <a:t> la réalité sphérique du globe en une représentation plane</a:t>
                      </a:r>
                      <a:endParaRPr lang="fr-FR" sz="150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i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Réalité sphérique </a:t>
                      </a:r>
                    </a:p>
                    <a:p>
                      <a:pPr algn="ctr"/>
                      <a:r>
                        <a:rPr lang="fr-FR" sz="1500" i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impossible à respecter</a:t>
                      </a:r>
                    </a:p>
                    <a:p>
                      <a:pPr algn="ctr"/>
                      <a:r>
                        <a:rPr lang="fr-FR" sz="1500" i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Wingdings 3"/>
                        </a:rPr>
                        <a:t> On choisit </a:t>
                      </a:r>
                      <a:r>
                        <a:rPr lang="fr-FR" sz="1500" i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soit les distances soit les angles et les surfaces</a:t>
                      </a:r>
                      <a:endParaRPr lang="fr-FR" sz="1500" i="1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b="1" i="1" kern="1200" baseline="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  <a:hlinkClick r:id="rId4" action="ppaction://hlinksldjump"/>
                        </a:rPr>
                        <a:t>Carte sino-centrée</a:t>
                      </a:r>
                    </a:p>
                    <a:p>
                      <a:pPr algn="ctr"/>
                      <a:r>
                        <a:rPr lang="fr-FR" sz="1500" b="1" i="1" kern="1200" baseline="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  <a:hlinkClick r:id="rId4" action="ppaction://hlinksldjump"/>
                        </a:rPr>
                        <a:t>Monde vu de l’hémisphère sud</a:t>
                      </a:r>
                    </a:p>
                    <a:p>
                      <a:pPr algn="ctr"/>
                      <a:r>
                        <a:rPr lang="fr-FR" sz="1500" b="1" i="1" kern="1200" baseline="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  <a:hlinkClick r:id="rId4" action="ppaction://hlinksldjump"/>
                        </a:rPr>
                        <a:t>Cartes américaines de la deuxième guerre mondiale</a:t>
                      </a:r>
                      <a:endParaRPr lang="fr-FR" sz="1500" b="1" i="1" kern="1200" baseline="0" dirty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1337449">
                <a:tc>
                  <a:txBody>
                    <a:bodyPr/>
                    <a:lstStyle/>
                    <a:p>
                      <a:pPr algn="ctr"/>
                      <a:r>
                        <a:rPr lang="fr-FR" sz="1500" b="1" dirty="0" smtClean="0"/>
                        <a:t>Discrétisation des</a:t>
                      </a:r>
                      <a:r>
                        <a:rPr lang="fr-FR" sz="1500" b="1" baseline="0" dirty="0" smtClean="0"/>
                        <a:t> données</a:t>
                      </a:r>
                      <a:endParaRPr lang="fr-FR" sz="15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500" b="1" i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Seuils de valeurs statistiques </a:t>
                      </a:r>
                      <a:r>
                        <a:rPr lang="fr-FR" sz="15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choisies pour réaliser la carte et les modalités du calcul de ces seuils </a:t>
                      </a:r>
                      <a:endParaRPr lang="fr-FR" sz="150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500" i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Choix qui accentuent ou minimisent les phénomènes géographiques mais dont les modalités de calculs sont rarement connues. </a:t>
                      </a:r>
                      <a:endParaRPr lang="fr-FR" sz="1500" i="1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b="1" i="1" kern="1200" baseline="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  <a:hlinkClick r:id="rId5" action="ppaction://hlinksldjump"/>
                        </a:rPr>
                        <a:t>Une carte des densités,</a:t>
                      </a:r>
                      <a:r>
                        <a:rPr lang="fr-FR" sz="1500" b="1" i="1" kern="1200" baseline="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 par exemple, est toujours très relative, alors que la densité semble une donnée assez objective de prime abord</a:t>
                      </a:r>
                    </a:p>
                  </a:txBody>
                  <a:tcPr anchor="ctr"/>
                </a:tc>
              </a:tr>
              <a:tr h="842097">
                <a:tc>
                  <a:txBody>
                    <a:bodyPr/>
                    <a:lstStyle/>
                    <a:p>
                      <a:pPr algn="ctr"/>
                      <a:r>
                        <a:rPr lang="fr-FR" sz="1500" b="1" dirty="0" smtClean="0"/>
                        <a:t>Fiabilité des données</a:t>
                      </a:r>
                      <a:endParaRPr lang="fr-FR" sz="15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Toute carte est établie à partir de </a:t>
                      </a:r>
                      <a:r>
                        <a:rPr lang="fr-FR" sz="1500" b="1" i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données statistiques</a:t>
                      </a:r>
                      <a:endParaRPr lang="fr-FR" sz="1500" b="1" i="1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i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Rarement la possibilité de vérifier la fiabilité des données statistiques</a:t>
                      </a:r>
                      <a:endParaRPr lang="fr-FR" sz="1500" i="1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b="1" i="1" kern="1200" baseline="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  <a:hlinkClick r:id="rId6" action="ppaction://hlinksldjump"/>
                        </a:rPr>
                        <a:t>La cartographie de crise</a:t>
                      </a:r>
                      <a:endParaRPr lang="fr-FR" sz="1500" b="1" i="1" kern="1200" baseline="0" dirty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842097">
                <a:tc>
                  <a:txBody>
                    <a:bodyPr/>
                    <a:lstStyle/>
                    <a:p>
                      <a:pPr algn="ctr"/>
                      <a:r>
                        <a:rPr lang="fr-FR" sz="1500" b="1" dirty="0" smtClean="0"/>
                        <a:t>Zonage</a:t>
                      </a:r>
                      <a:r>
                        <a:rPr lang="fr-FR" sz="1500" b="1" baseline="0" dirty="0" smtClean="0"/>
                        <a:t> </a:t>
                      </a:r>
                      <a:endParaRPr lang="fr-FR" sz="15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Découpage de l’espace en </a:t>
                      </a:r>
                      <a:r>
                        <a:rPr lang="fr-FR" sz="1500" b="1" i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zones</a:t>
                      </a:r>
                      <a:r>
                        <a:rPr lang="fr-FR" sz="15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caractérisées par un </a:t>
                      </a:r>
                      <a:r>
                        <a:rPr lang="fr-FR" sz="1500" b="1" i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critère dominant donné</a:t>
                      </a:r>
                      <a:endParaRPr lang="fr-FR" sz="1500" b="1" i="1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i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Ne rend pas compte de la complexité de la répartition des phénomènes spatiaux</a:t>
                      </a:r>
                      <a:endParaRPr lang="fr-FR" sz="1500" i="1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b="1" i="1" kern="1200" baseline="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  <a:hlinkClick r:id="rId7" action="ppaction://hlinksldjump"/>
                        </a:rPr>
                        <a:t>Zonage de la ville de Strasbourg</a:t>
                      </a:r>
                      <a:r>
                        <a:rPr lang="fr-FR" sz="1500" b="1" i="1" kern="1200" baseline="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 par âges des habitants</a:t>
                      </a:r>
                      <a:endParaRPr lang="fr-FR" sz="1500" b="1" i="1" kern="1200" baseline="0" dirty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934339">
                <a:tc>
                  <a:txBody>
                    <a:bodyPr/>
                    <a:lstStyle/>
                    <a:p>
                      <a:pPr algn="ctr"/>
                      <a:r>
                        <a:rPr lang="fr-FR" sz="1500" b="1" dirty="0" smtClean="0"/>
                        <a:t>Titre</a:t>
                      </a:r>
                      <a:endParaRPr lang="fr-FR" sz="15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Idée centrale que le cartographe </a:t>
                      </a:r>
                      <a:r>
                        <a:rPr lang="fr-FR" sz="1500" b="1" i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veut démontrer</a:t>
                      </a:r>
                      <a:endParaRPr lang="fr-FR" sz="1500" b="1" i="1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i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Il problématise les informations dans un sens particulier</a:t>
                      </a:r>
                      <a:endParaRPr lang="fr-FR" sz="1500" i="1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b="0" i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L’intitulé d’une </a:t>
                      </a:r>
                      <a:r>
                        <a:rPr lang="fr-FR" sz="1500" b="0" i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8" action="ppaction://hlinksldjump"/>
                        </a:rPr>
                        <a:t>carte ancienne</a:t>
                      </a:r>
                      <a:endParaRPr lang="fr-FR" sz="1500" b="0" i="1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2204864"/>
            <a:ext cx="8229600" cy="114300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fr-FR" b="1" i="1" dirty="0" smtClean="0"/>
              <a:t>Documents</a:t>
            </a:r>
            <a:endParaRPr lang="fr-FR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0" y="476672"/>
          <a:ext cx="9144000" cy="63813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91680"/>
                <a:gridCol w="1584176"/>
                <a:gridCol w="5868144"/>
              </a:tblGrid>
              <a:tr h="1449084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="1" i="1" dirty="0" smtClean="0"/>
                        <a:t>L’Europe vue de Moscou </a:t>
                      </a:r>
                    </a:p>
                    <a:p>
                      <a:pPr algn="ctr"/>
                      <a:r>
                        <a:rPr lang="fr-FR" sz="1100" b="1" dirty="0" smtClean="0"/>
                        <a:t>Carte de </a:t>
                      </a:r>
                      <a:r>
                        <a:rPr lang="fr-FR" sz="1100" b="1" dirty="0" err="1" smtClean="0"/>
                        <a:t>Chapin</a:t>
                      </a:r>
                      <a:r>
                        <a:rPr lang="fr-FR" sz="1100" b="1" dirty="0" smtClean="0"/>
                        <a:t> Jr.</a:t>
                      </a:r>
                    </a:p>
                    <a:p>
                      <a:pPr algn="ctr"/>
                      <a:r>
                        <a:rPr lang="fr-FR" sz="1100" b="1" dirty="0" smtClean="0"/>
                        <a:t>Parue </a:t>
                      </a:r>
                      <a:r>
                        <a:rPr lang="fr-FR" sz="1100" b="1" i="1" dirty="0" smtClean="0"/>
                        <a:t>dans Le Time</a:t>
                      </a:r>
                    </a:p>
                    <a:p>
                      <a:pPr algn="ctr"/>
                      <a:r>
                        <a:rPr lang="fr-FR" sz="1100" b="1" dirty="0" smtClean="0"/>
                        <a:t>10 mars 1952</a:t>
                      </a:r>
                      <a:endParaRPr lang="fr-FR" sz="11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1233061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="1" dirty="0" smtClean="0"/>
                        <a:t>Le Grand Reich allemand,</a:t>
                      </a:r>
                      <a:r>
                        <a:rPr lang="fr-FR" sz="1100" b="1" baseline="0" dirty="0" smtClean="0"/>
                        <a:t> vu par les atlas nazis en 1943</a:t>
                      </a:r>
                      <a:endParaRPr lang="fr-FR" sz="11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  <a:tr h="1233061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="1" dirty="0" smtClean="0"/>
                        <a:t>Les circonscriptions</a:t>
                      </a:r>
                      <a:r>
                        <a:rPr lang="fr-FR" sz="1100" b="1" baseline="0" dirty="0" smtClean="0"/>
                        <a:t>  administratives françaises en 1881</a:t>
                      </a:r>
                      <a:endParaRPr lang="fr-FR" sz="11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  <a:tr h="1233061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="1" dirty="0" smtClean="0"/>
                        <a:t>Les cartes actuels de l’espace maritime entre la</a:t>
                      </a:r>
                      <a:r>
                        <a:rPr lang="fr-FR" sz="1100" b="1" baseline="0" dirty="0" smtClean="0"/>
                        <a:t> Corée et le Japon</a:t>
                      </a:r>
                      <a:endParaRPr lang="fr-FR" sz="11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1233061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="1" dirty="0" smtClean="0"/>
                        <a:t>Les cartes actuelles du Cachemire</a:t>
                      </a:r>
                      <a:endParaRPr lang="fr-FR" sz="11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2" descr="http://www.laboiteverte.fr/wp-content/uploads/2010/12/europe-mosco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836712"/>
            <a:ext cx="1224136" cy="1016354"/>
          </a:xfrm>
          <a:prstGeom prst="rect">
            <a:avLst/>
          </a:prstGeom>
          <a:noFill/>
        </p:spPr>
      </p:pic>
      <p:pic>
        <p:nvPicPr>
          <p:cNvPr id="7" name="Picture 2" descr="http://fr.academic.ru/pictures/frwiki/71/GD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988840"/>
            <a:ext cx="1296144" cy="1025627"/>
          </a:xfrm>
          <a:prstGeom prst="rect">
            <a:avLst/>
          </a:prstGeom>
          <a:noFill/>
        </p:spPr>
      </p:pic>
      <p:pic>
        <p:nvPicPr>
          <p:cNvPr id="9" name="Picture 2" descr="http://data.decalog.net/enap1/liens/iconographie/CARTE_1888_0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212976"/>
            <a:ext cx="864096" cy="1111993"/>
          </a:xfrm>
          <a:prstGeom prst="rect">
            <a:avLst/>
          </a:prstGeom>
          <a:noFill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5544" y="4509120"/>
            <a:ext cx="1477616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/>
          <a:srcRect b="14226"/>
          <a:stretch>
            <a:fillRect/>
          </a:stretch>
        </p:blipFill>
        <p:spPr bwMode="auto">
          <a:xfrm>
            <a:off x="323528" y="5680883"/>
            <a:ext cx="1152128" cy="988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54868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AP / ANALYSER DE MANIÈRE CRITIQUE UN DOCUMENT : L’EXEMPLE DES CARTES</a:t>
            </a:r>
            <a:endParaRPr lang="fr-F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683568" y="2132856"/>
            <a:ext cx="7772400" cy="1470025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fr-FR" b="1" i="1" dirty="0" smtClean="0"/>
              <a:t>1. Les cartes sont-elles neutres ? </a:t>
            </a:r>
            <a:endParaRPr lang="fr-FR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0" y="-27384"/>
          <a:ext cx="9144000" cy="69127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79482"/>
                <a:gridCol w="2621506"/>
                <a:gridCol w="2621506"/>
                <a:gridCol w="2621506"/>
              </a:tblGrid>
              <a:tr h="720080">
                <a:tc>
                  <a:txBody>
                    <a:bodyPr/>
                    <a:lstStyle/>
                    <a:p>
                      <a:pPr algn="ctr"/>
                      <a:endParaRPr lang="fr-FR" sz="15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b="1" dirty="0" smtClean="0"/>
                        <a:t>Définition </a:t>
                      </a:r>
                      <a:endParaRPr lang="fr-FR" sz="15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b="1" dirty="0" smtClean="0"/>
                        <a:t>Problèmes généraux</a:t>
                      </a:r>
                      <a:endParaRPr lang="fr-FR" sz="15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b="1" dirty="0" smtClean="0"/>
                        <a:t>Exemples</a:t>
                      </a:r>
                      <a:endParaRPr lang="fr-FR" sz="1500" b="1" baseline="0" dirty="0" smtClean="0"/>
                    </a:p>
                    <a:p>
                      <a:pPr algn="ctr"/>
                      <a:r>
                        <a:rPr lang="fr-FR" sz="1500" b="1" baseline="0" dirty="0" smtClean="0"/>
                        <a:t>caractéristiques de ces problèmes</a:t>
                      </a:r>
                      <a:endParaRPr lang="fr-FR" sz="1500" b="1" dirty="0" smtClean="0"/>
                    </a:p>
                  </a:txBody>
                  <a:tcPr anchor="ctr"/>
                </a:tc>
              </a:tr>
              <a:tr h="1089773">
                <a:tc>
                  <a:txBody>
                    <a:bodyPr/>
                    <a:lstStyle/>
                    <a:p>
                      <a:pPr algn="ctr"/>
                      <a:r>
                        <a:rPr lang="fr-FR" sz="15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Le choix</a:t>
                      </a:r>
                      <a:r>
                        <a:rPr lang="fr-FR" sz="15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de l’é</a:t>
                      </a:r>
                      <a:r>
                        <a:rPr lang="fr-FR" sz="15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chelle d’analyse</a:t>
                      </a:r>
                      <a:endParaRPr lang="fr-FR" sz="15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b="1" i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La taille des territoires que l’on choisit de regarder </a:t>
                      </a:r>
                      <a:r>
                        <a:rPr lang="fr-FR" sz="1500" b="0" i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pour étudier la répartition d’un phénomène</a:t>
                      </a:r>
                      <a:r>
                        <a:rPr lang="fr-FR" sz="1500" b="1" i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endParaRPr lang="fr-FR" sz="150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1500" i="1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b="0" i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Les cartes des Etats multiethniques, qui masquent à certaines échelles la mosaïque des peuples</a:t>
                      </a:r>
                      <a:endParaRPr lang="fr-FR" sz="1500" b="0" i="1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1089773">
                <a:tc>
                  <a:txBody>
                    <a:bodyPr/>
                    <a:lstStyle/>
                    <a:p>
                      <a:pPr algn="ctr"/>
                      <a:r>
                        <a:rPr lang="fr-FR" sz="1500" b="1" dirty="0" smtClean="0"/>
                        <a:t>Projection et point de vue</a:t>
                      </a:r>
                      <a:endParaRPr lang="fr-FR" sz="15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b="1" i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Système géométrique </a:t>
                      </a:r>
                      <a:r>
                        <a:rPr lang="fr-FR" sz="15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utilisé pour </a:t>
                      </a:r>
                      <a:r>
                        <a:rPr lang="fr-FR" sz="1500" b="1" i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convertir</a:t>
                      </a:r>
                      <a:r>
                        <a:rPr lang="fr-FR" sz="15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la réalité sphérique du globe en une représentation plane</a:t>
                      </a:r>
                      <a:endParaRPr lang="fr-FR" sz="150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1500" i="1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b="0" i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Carte sino-centrée</a:t>
                      </a:r>
                    </a:p>
                    <a:p>
                      <a:pPr algn="ctr"/>
                      <a:r>
                        <a:rPr lang="fr-FR" sz="1500" b="0" i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Monde vu de l’hémisphère sud</a:t>
                      </a:r>
                    </a:p>
                    <a:p>
                      <a:pPr algn="ctr"/>
                      <a:r>
                        <a:rPr lang="fr-FR" sz="1500" b="0" i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Cartes américaines de la deuxième guerre mondiale</a:t>
                      </a:r>
                      <a:endParaRPr lang="fr-FR" sz="1500" b="0" i="1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1337449">
                <a:tc>
                  <a:txBody>
                    <a:bodyPr/>
                    <a:lstStyle/>
                    <a:p>
                      <a:pPr algn="ctr"/>
                      <a:r>
                        <a:rPr lang="fr-FR" sz="1500" b="1" dirty="0" smtClean="0"/>
                        <a:t>Discrétisation des</a:t>
                      </a:r>
                      <a:r>
                        <a:rPr lang="fr-FR" sz="1500" b="1" baseline="0" dirty="0" smtClean="0"/>
                        <a:t> données</a:t>
                      </a:r>
                      <a:endParaRPr lang="fr-FR" sz="15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500" b="1" i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Seuils de valeurs statistiques </a:t>
                      </a:r>
                      <a:r>
                        <a:rPr lang="fr-FR" sz="15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choisies pour réaliser la carte et les modalités du calcul de ces seuils </a:t>
                      </a:r>
                      <a:endParaRPr lang="fr-FR" sz="150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1500" i="1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b="0" i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Une carte des densités</a:t>
                      </a:r>
                      <a:r>
                        <a:rPr lang="fr-FR" sz="1500" b="0" i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2" action="ppaction://hlinksldjump"/>
                        </a:rPr>
                        <a:t>,</a:t>
                      </a:r>
                      <a:r>
                        <a:rPr lang="fr-FR" sz="1500" b="0" i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par exemple, est toujours très relative, alors que la densité semble une donnée assez objective de prime abord</a:t>
                      </a:r>
                    </a:p>
                  </a:txBody>
                  <a:tcPr anchor="ctr"/>
                </a:tc>
              </a:tr>
              <a:tr h="842097">
                <a:tc>
                  <a:txBody>
                    <a:bodyPr/>
                    <a:lstStyle/>
                    <a:p>
                      <a:pPr algn="ctr"/>
                      <a:r>
                        <a:rPr lang="fr-FR" sz="1500" b="1" dirty="0" smtClean="0"/>
                        <a:t>Fiabilité des données</a:t>
                      </a:r>
                      <a:endParaRPr lang="fr-FR" sz="15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Toute carte est établie à partir de </a:t>
                      </a:r>
                      <a:r>
                        <a:rPr lang="fr-FR" sz="1500" b="1" i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données statistiques</a:t>
                      </a:r>
                      <a:endParaRPr lang="fr-FR" sz="1500" b="1" i="1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1500" i="1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b="0" i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La cartographie de crise</a:t>
                      </a:r>
                      <a:endParaRPr lang="fr-FR" sz="1500" b="0" i="1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842097">
                <a:tc>
                  <a:txBody>
                    <a:bodyPr/>
                    <a:lstStyle/>
                    <a:p>
                      <a:pPr algn="ctr"/>
                      <a:r>
                        <a:rPr lang="fr-FR" sz="1500" b="1" dirty="0" smtClean="0"/>
                        <a:t>Zonage</a:t>
                      </a:r>
                      <a:r>
                        <a:rPr lang="fr-FR" sz="1500" b="1" baseline="0" dirty="0" smtClean="0"/>
                        <a:t> </a:t>
                      </a:r>
                      <a:endParaRPr lang="fr-FR" sz="15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Découpage de l’espace en </a:t>
                      </a:r>
                      <a:r>
                        <a:rPr lang="fr-FR" sz="1500" b="1" i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zones</a:t>
                      </a:r>
                      <a:r>
                        <a:rPr lang="fr-FR" sz="15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caractérisées par un </a:t>
                      </a:r>
                      <a:r>
                        <a:rPr lang="fr-FR" sz="1500" b="1" i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critère dominant donné</a:t>
                      </a:r>
                      <a:endParaRPr lang="fr-FR" sz="1500" b="1" i="1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1500" i="1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b="0" i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Zonage de la ville de Strasbourg par âges des habitants</a:t>
                      </a:r>
                      <a:endParaRPr lang="fr-FR" sz="1500" b="0" i="1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934339">
                <a:tc>
                  <a:txBody>
                    <a:bodyPr/>
                    <a:lstStyle/>
                    <a:p>
                      <a:pPr algn="ctr"/>
                      <a:r>
                        <a:rPr lang="fr-FR" sz="1500" b="1" dirty="0" smtClean="0"/>
                        <a:t>Titre</a:t>
                      </a:r>
                      <a:endParaRPr lang="fr-FR" sz="15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Idée centrale que le cartographe </a:t>
                      </a:r>
                      <a:r>
                        <a:rPr lang="fr-FR" sz="1500" b="1" i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veut démontrer</a:t>
                      </a:r>
                      <a:endParaRPr lang="fr-FR" sz="1500" b="1" i="1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1500" i="1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b="0" i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L’intitulé d’une carte ancienne</a:t>
                      </a:r>
                      <a:endParaRPr lang="fr-FR" sz="1500" b="0" i="1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lethist.lautre.net/img_decouvertes/Planisphere_de_Cantin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4744"/>
            <a:ext cx="9144000" cy="5040560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539552" y="332656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1" dirty="0" smtClean="0"/>
              <a:t>« Une découverte rapide du Monde au XVIème siècle » </a:t>
            </a:r>
            <a:endParaRPr lang="fr-FR" sz="24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lethist.lautre.net/img_decouvertes/Planisphere_de_Cantin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4744"/>
            <a:ext cx="9144000" cy="5040560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539552" y="332656"/>
            <a:ext cx="7704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1" dirty="0" smtClean="0"/>
              <a:t>« Une cartographie qui reste imprécise XVIème siècle »</a:t>
            </a:r>
            <a:endParaRPr lang="fr-FR" sz="2400" b="1" i="1" dirty="0"/>
          </a:p>
        </p:txBody>
      </p:sp>
      <p:sp>
        <p:nvSpPr>
          <p:cNvPr id="5" name="Flèche droite 4">
            <a:hlinkClick r:id="rId3" action="ppaction://hlinksldjump"/>
          </p:cNvPr>
          <p:cNvSpPr/>
          <p:nvPr/>
        </p:nvSpPr>
        <p:spPr>
          <a:xfrm>
            <a:off x="8316416" y="6264696"/>
            <a:ext cx="432048" cy="4766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 l="3459" t="5049" r="1408" b="7512"/>
          <a:stretch>
            <a:fillRect/>
          </a:stretch>
        </p:blipFill>
        <p:spPr bwMode="auto">
          <a:xfrm>
            <a:off x="323528" y="-1"/>
            <a:ext cx="7416824" cy="6778743"/>
          </a:xfrm>
          <a:prstGeom prst="rect">
            <a:avLst/>
          </a:prstGeom>
          <a:noFill/>
          <a:ln w="635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-1"/>
            <a:ext cx="6696744" cy="6513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3131840" y="188640"/>
            <a:ext cx="3816424" cy="1008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50306"/>
          <a:stretch>
            <a:fillRect/>
          </a:stretch>
        </p:blipFill>
        <p:spPr bwMode="auto">
          <a:xfrm>
            <a:off x="0" y="260647"/>
            <a:ext cx="6588224" cy="6388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2699792" y="476672"/>
            <a:ext cx="3816424" cy="1008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r="50770"/>
          <a:stretch>
            <a:fillRect/>
          </a:stretch>
        </p:blipFill>
        <p:spPr bwMode="auto">
          <a:xfrm>
            <a:off x="0" y="63828"/>
            <a:ext cx="6732240" cy="6589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2915816" y="188640"/>
            <a:ext cx="3744416" cy="1008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1"/>
            <a:ext cx="6359307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2843808" y="1052736"/>
            <a:ext cx="3456384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outon d'action : Retour 2">
            <a:hlinkClick r:id="rId2" action="ppaction://hlinksldjump" highlightClick="1"/>
          </p:cNvPr>
          <p:cNvSpPr/>
          <p:nvPr/>
        </p:nvSpPr>
        <p:spPr>
          <a:xfrm>
            <a:off x="7055768" y="5949280"/>
            <a:ext cx="1620688" cy="504056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6505575" cy="639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915816" y="836712"/>
            <a:ext cx="3672408" cy="1008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upload.wikimedia.org/wikipedia/commons/5/52/Projection_cylindriqu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32656"/>
            <a:ext cx="3095625" cy="3333750"/>
          </a:xfrm>
          <a:prstGeom prst="rect">
            <a:avLst/>
          </a:prstGeom>
          <a:noFill/>
        </p:spPr>
      </p:pic>
      <p:pic>
        <p:nvPicPr>
          <p:cNvPr id="51204" name="Picture 4" descr="Fichier:Projection coniqu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476672"/>
            <a:ext cx="3527673" cy="3647072"/>
          </a:xfrm>
          <a:prstGeom prst="rect">
            <a:avLst/>
          </a:prstGeom>
          <a:noFill/>
        </p:spPr>
      </p:pic>
      <p:pic>
        <p:nvPicPr>
          <p:cNvPr id="51206" name="Picture 6" descr="Fichier:Projection azimutale stereographique.jpg">
            <a:hlinkClick r:id="" action="ppaction://hlinkshowjump?jump=lastslideviewed" highlightClick="1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648" y="3789040"/>
            <a:ext cx="4320480" cy="2784311"/>
          </a:xfrm>
          <a:prstGeom prst="actionButtonReturn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2987824" y="404664"/>
            <a:ext cx="18002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Cylindrique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7164288" y="548680"/>
            <a:ext cx="18002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Conique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5292080" y="6165304"/>
            <a:ext cx="18002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Azimutale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95536" y="1700808"/>
            <a:ext cx="8496944" cy="221599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fr-FR" sz="3200" i="1" dirty="0" smtClean="0">
                <a:solidFill>
                  <a:srgbClr val="7030A0"/>
                </a:solidFill>
              </a:rPr>
              <a:t>« Il faut éviter deux écueils : penser que toute carte est fausse, croire naïvement que la carte est une photographie parfaite du monde »</a:t>
            </a:r>
          </a:p>
          <a:p>
            <a:endParaRPr lang="fr-FR" sz="1400" i="1" dirty="0" smtClean="0">
              <a:solidFill>
                <a:srgbClr val="7030A0"/>
              </a:solidFill>
            </a:endParaRPr>
          </a:p>
          <a:p>
            <a:pPr algn="r"/>
            <a:r>
              <a:rPr lang="fr-FR" sz="2800" dirty="0" smtClean="0">
                <a:solidFill>
                  <a:srgbClr val="7030A0"/>
                </a:solidFill>
              </a:rPr>
              <a:t> Michel Foucher, </a:t>
            </a:r>
            <a:r>
              <a:rPr lang="fr-FR" sz="2800" i="1" dirty="0" smtClean="0">
                <a:solidFill>
                  <a:srgbClr val="7030A0"/>
                </a:solidFill>
              </a:rPr>
              <a:t>La bataille des cartes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Fichier:Longitudes-projection de Mercator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2656"/>
            <a:ext cx="9144000" cy="59321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chier:Arno Peters-Projektion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0688"/>
            <a:ext cx="9144000" cy="57728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http://www.mgaqua.net/AquaDoc/Projections/img/Lambert%20Conformal%20Coni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404663"/>
            <a:ext cx="7344816" cy="59218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6363" y="166688"/>
            <a:ext cx="6391275" cy="652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Bouton d'action : Retour 2">
            <a:hlinkClick r:id="rId3" action="ppaction://hlinksldjump" highlightClick="1"/>
          </p:cNvPr>
          <p:cNvSpPr/>
          <p:nvPr/>
        </p:nvSpPr>
        <p:spPr>
          <a:xfrm>
            <a:off x="7668344" y="5949280"/>
            <a:ext cx="1296144" cy="720080"/>
          </a:xfrm>
          <a:prstGeom prst="actionButtonRetur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http://lewebpedagogique.com/curiem/files/2008/03/h1formblocsevolutgfroid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2"/>
            <a:ext cx="8851420" cy="6624736"/>
          </a:xfrm>
          <a:prstGeom prst="rect">
            <a:avLst/>
          </a:prstGeom>
          <a:noFill/>
        </p:spPr>
      </p:pic>
      <p:sp>
        <p:nvSpPr>
          <p:cNvPr id="3" name="Bouton d'action : Retour 2">
            <a:hlinkClick r:id="" action="ppaction://noaction" highlightClick="1"/>
          </p:cNvPr>
          <p:cNvSpPr/>
          <p:nvPr/>
        </p:nvSpPr>
        <p:spPr>
          <a:xfrm>
            <a:off x="7668344" y="3933056"/>
            <a:ext cx="1296144" cy="720080"/>
          </a:xfrm>
          <a:prstGeom prst="actionButtonRetur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http://planetevivante.files.wordpress.com/2009/05/map_arctiqu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62984"/>
            <a:ext cx="5477146" cy="6750392"/>
          </a:xfrm>
          <a:prstGeom prst="rect">
            <a:avLst/>
          </a:prstGeom>
          <a:noFill/>
        </p:spPr>
      </p:pic>
      <p:sp>
        <p:nvSpPr>
          <p:cNvPr id="3" name="Bouton d'action : Retour 2">
            <a:hlinkClick r:id="" action="ppaction://noaction" highlightClick="1"/>
          </p:cNvPr>
          <p:cNvSpPr/>
          <p:nvPr/>
        </p:nvSpPr>
        <p:spPr>
          <a:xfrm>
            <a:off x="7668344" y="5949280"/>
            <a:ext cx="1296144" cy="720080"/>
          </a:xfrm>
          <a:prstGeom prst="actionButtonRetur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4514" name="Picture 2" descr="Carte du monde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88640"/>
            <a:ext cx="6480720" cy="6480721"/>
          </a:xfrm>
          <a:prstGeom prst="rect">
            <a:avLst/>
          </a:prstGeom>
          <a:noFill/>
        </p:spPr>
      </p:pic>
      <p:sp>
        <p:nvSpPr>
          <p:cNvPr id="4" name="Bouton d'action : Retour 3">
            <a:hlinkClick r:id="" action="ppaction://noaction" highlightClick="1"/>
          </p:cNvPr>
          <p:cNvSpPr/>
          <p:nvPr/>
        </p:nvSpPr>
        <p:spPr>
          <a:xfrm>
            <a:off x="7668344" y="5949280"/>
            <a:ext cx="1296144" cy="720080"/>
          </a:xfrm>
          <a:prstGeom prst="actionButtonRetur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0" name="Picture 4" descr="http://www.voyagesphotosmanu.com/Complet/images/carte_russie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88640"/>
            <a:ext cx="7928539" cy="64807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http://4.bp.blogspot.com/_ohNoyyjVlDk/TH_FIp8ckLI/AAAAAAAAAQ8/FNJOP47XaWw/s1600/Russi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4661680" cy="30963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61444" name="Picture 4" descr="http://www.mumuze.com/geo/russie/carte_russie_vierg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3403760"/>
            <a:ext cx="4692799" cy="331130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050" name="Picture 2" descr="http://www3.ac-clermont.fr/etabliss/college-emile-guillaumin-moulins/cours/Le%20monde%20d'aujourd'hui/monde%20mercator%20politique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2132856"/>
            <a:ext cx="8229600" cy="1143000"/>
          </a:xfrm>
        </p:spPr>
        <p:txBody>
          <a:bodyPr/>
          <a:lstStyle/>
          <a:p>
            <a:r>
              <a:rPr lang="fr-FR" i="1" dirty="0" smtClean="0"/>
              <a:t>Quelques exemples …</a:t>
            </a:r>
            <a:endParaRPr lang="fr-FR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402" name="Picture 2" descr="http://www.youyouk.fr/wp-content/uploads/2009/09/Australie-640x4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472" y="360040"/>
            <a:ext cx="9084032" cy="5805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3426" name="Picture 2" descr="http://idata.over-blog.com/4/93/15/51/Divers/WORLD-SEEN-BY-CHINA-monde-vu-par-chinois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44624"/>
            <a:ext cx="9072937" cy="68028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2" name="Picture 4" descr="http://blogs.histoireglobale.com/wp-content/uploads/2011/12/Harrison-194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 r="17131"/>
          <a:stretch>
            <a:fillRect/>
          </a:stretch>
        </p:blipFill>
        <p:spPr bwMode="auto">
          <a:xfrm>
            <a:off x="0" y="0"/>
            <a:ext cx="9400288" cy="6858000"/>
          </a:xfrm>
          <a:prstGeom prst="rect">
            <a:avLst/>
          </a:prstGeom>
          <a:noFill/>
        </p:spPr>
      </p:pic>
      <p:sp>
        <p:nvSpPr>
          <p:cNvPr id="3" name="Flèche droite 2">
            <a:hlinkClick r:id="rId4" action="ppaction://hlinksldjump"/>
          </p:cNvPr>
          <p:cNvSpPr/>
          <p:nvPr/>
        </p:nvSpPr>
        <p:spPr>
          <a:xfrm>
            <a:off x="611560" y="260648"/>
            <a:ext cx="792088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1520" y="116632"/>
            <a:ext cx="85689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/>
              <a:t>Myriam Dunn </a:t>
            </a:r>
            <a:r>
              <a:rPr lang="fr-FR" b="1" dirty="0" err="1" smtClean="0"/>
              <a:t>Cavelty</a:t>
            </a:r>
            <a:r>
              <a:rPr lang="fr-FR" b="1" dirty="0" smtClean="0"/>
              <a:t> et Jennifer Giroux</a:t>
            </a:r>
            <a:r>
              <a:rPr lang="fr-FR" dirty="0" smtClean="0"/>
              <a:t>, « La cartographie de crise : le phénomène et son utilité », </a:t>
            </a:r>
            <a:r>
              <a:rPr lang="fr-FR" i="1" dirty="0" smtClean="0"/>
              <a:t>Humanitaire</a:t>
            </a:r>
            <a:r>
              <a:rPr lang="fr-FR" dirty="0" smtClean="0"/>
              <a:t> [En ligne], 32 | 2012, mis en ligne le 30 juillet 2012, Consulté le 09 septembre 2012. URL : </a:t>
            </a:r>
            <a:r>
              <a:rPr lang="fr-FR" dirty="0" smtClean="0">
                <a:hlinkClick r:id="rId2"/>
              </a:rPr>
              <a:t>http://humanitaire.revues.org/index1299.html</a:t>
            </a:r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105474" name="Picture 2" descr="fuku_radi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052736"/>
            <a:ext cx="5616624" cy="5585364"/>
          </a:xfrm>
          <a:prstGeom prst="rect">
            <a:avLst/>
          </a:prstGeom>
          <a:noFill/>
        </p:spPr>
      </p:pic>
      <p:sp>
        <p:nvSpPr>
          <p:cNvPr id="5" name="Flèche droite 4">
            <a:hlinkClick r:id="rId4" action="ppaction://hlinksldjump"/>
          </p:cNvPr>
          <p:cNvSpPr/>
          <p:nvPr/>
        </p:nvSpPr>
        <p:spPr>
          <a:xfrm>
            <a:off x="7668344" y="5589240"/>
            <a:ext cx="792088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500" name="Picture 4" descr="http://www.monde-diplomatique.fr/IMG/png/yougoGF-2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 r="40583" b="2828"/>
          <a:stretch>
            <a:fillRect/>
          </a:stretch>
        </p:blipFill>
        <p:spPr bwMode="auto">
          <a:xfrm>
            <a:off x="3491880" y="0"/>
            <a:ext cx="5405022" cy="6868894"/>
          </a:xfrm>
          <a:prstGeom prst="rect">
            <a:avLst/>
          </a:prstGeom>
          <a:noFill/>
        </p:spPr>
      </p:pic>
      <p:pic>
        <p:nvPicPr>
          <p:cNvPr id="106498" name="Picture 2" descr="http://tateducaillou.files.wordpress.com/2010/11/bosnie-auj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0"/>
            <a:ext cx="3519165" cy="3789040"/>
          </a:xfrm>
          <a:prstGeom prst="rect">
            <a:avLst/>
          </a:prstGeom>
          <a:noFill/>
        </p:spPr>
      </p:pic>
      <p:pic>
        <p:nvPicPr>
          <p:cNvPr id="106502" name="Picture 6" descr="http://img.webme.com/pic/g/geographie-ville-en-guerre/bosnie_ethnies_iep.jpg"/>
          <p:cNvPicPr>
            <a:picLocks noChangeAspect="1" noChangeArrowheads="1"/>
          </p:cNvPicPr>
          <p:nvPr/>
        </p:nvPicPr>
        <p:blipFill>
          <a:blip r:embed="rId5" cstate="print"/>
          <a:srcRect l="1432" t="22883" r="9797"/>
          <a:stretch>
            <a:fillRect/>
          </a:stretch>
        </p:blipFill>
        <p:spPr bwMode="auto">
          <a:xfrm>
            <a:off x="179512" y="3795389"/>
            <a:ext cx="3203848" cy="30626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dididou.fr/coloriage/cartes/planisphere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625908" cy="436510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dididou.fr/coloriage/cartes/planisphere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625908" cy="436510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data.decalog.net/enap1/liens/iconographie/CARTE_1888_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-1"/>
            <a:ext cx="2448272" cy="3150645"/>
          </a:xfrm>
          <a:prstGeom prst="rect">
            <a:avLst/>
          </a:prstGeom>
          <a:noFill/>
        </p:spPr>
      </p:pic>
      <p:pic>
        <p:nvPicPr>
          <p:cNvPr id="7" name="Picture 2" descr="http://fr.academic.ru/pictures/frwiki/71/GD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507" y="3717032"/>
            <a:ext cx="3878421" cy="3068960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 t="52347"/>
          <a:stretch>
            <a:fillRect/>
          </a:stretch>
        </p:blipFill>
        <p:spPr bwMode="auto">
          <a:xfrm>
            <a:off x="3923928" y="4365104"/>
            <a:ext cx="5220072" cy="2492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 b="14226"/>
          <a:stretch>
            <a:fillRect/>
          </a:stretch>
        </p:blipFill>
        <p:spPr bwMode="auto">
          <a:xfrm>
            <a:off x="6300192" y="260648"/>
            <a:ext cx="2520280" cy="2908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http://www.laboiteverte.fr/wp-content/uploads/2010/12/europe-moscou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3168352" cy="3619620"/>
          </a:xfrm>
          <a:prstGeom prst="rect">
            <a:avLst/>
          </a:prstGeom>
          <a:noFill/>
        </p:spPr>
      </p:pic>
      <p:sp>
        <p:nvSpPr>
          <p:cNvPr id="12" name="ZoneTexte 11"/>
          <p:cNvSpPr txBox="1"/>
          <p:nvPr/>
        </p:nvSpPr>
        <p:spPr>
          <a:xfrm>
            <a:off x="4067944" y="3356993"/>
            <a:ext cx="4896544" cy="73866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200" i="1" dirty="0" smtClean="0">
                <a:solidFill>
                  <a:srgbClr val="7030A0"/>
                </a:solidFill>
              </a:rPr>
              <a:t>« Il faut éviter deux écueils : penser que toute carte est fausse, croire naïvement que la carte est une photographie parfaite du monde »</a:t>
            </a:r>
          </a:p>
          <a:p>
            <a:endParaRPr lang="fr-FR" sz="700" i="1" dirty="0" smtClean="0">
              <a:solidFill>
                <a:srgbClr val="7030A0"/>
              </a:solidFill>
            </a:endParaRPr>
          </a:p>
          <a:p>
            <a:pPr algn="r"/>
            <a:r>
              <a:rPr lang="fr-FR" sz="1100" dirty="0" smtClean="0">
                <a:solidFill>
                  <a:srgbClr val="7030A0"/>
                </a:solidFill>
              </a:rPr>
              <a:t> Michel Foucher, </a:t>
            </a:r>
            <a:r>
              <a:rPr lang="fr-FR" sz="1100" i="1" dirty="0" smtClean="0">
                <a:solidFill>
                  <a:srgbClr val="7030A0"/>
                </a:solidFill>
              </a:rPr>
              <a:t>La bataille des cartes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91680"/>
                <a:gridCol w="1584176"/>
                <a:gridCol w="5868144"/>
              </a:tblGrid>
              <a:tr h="13716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="1" i="1" dirty="0" smtClean="0"/>
                        <a:t>L’Europe vue de Moscou </a:t>
                      </a:r>
                    </a:p>
                    <a:p>
                      <a:pPr algn="ctr"/>
                      <a:r>
                        <a:rPr lang="fr-FR" sz="1100" b="1" dirty="0" smtClean="0"/>
                        <a:t>Carte de </a:t>
                      </a:r>
                      <a:r>
                        <a:rPr lang="fr-FR" sz="1100" b="1" dirty="0" err="1" smtClean="0"/>
                        <a:t>Chapin</a:t>
                      </a:r>
                      <a:r>
                        <a:rPr lang="fr-FR" sz="1100" b="1" dirty="0" smtClean="0"/>
                        <a:t> Jr.</a:t>
                      </a:r>
                    </a:p>
                    <a:p>
                      <a:pPr algn="ctr"/>
                      <a:r>
                        <a:rPr lang="fr-FR" sz="1100" b="1" dirty="0" smtClean="0"/>
                        <a:t>Parue </a:t>
                      </a:r>
                      <a:r>
                        <a:rPr lang="fr-FR" sz="1100" b="1" i="1" dirty="0" smtClean="0"/>
                        <a:t>dans Le Time</a:t>
                      </a:r>
                    </a:p>
                    <a:p>
                      <a:pPr algn="ctr"/>
                      <a:r>
                        <a:rPr lang="fr-FR" sz="1100" b="1" dirty="0" smtClean="0"/>
                        <a:t>10 mars 1952</a:t>
                      </a:r>
                      <a:endParaRPr lang="fr-FR" sz="11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13716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="1" dirty="0" smtClean="0"/>
                        <a:t>Le Grand Reich allemand,</a:t>
                      </a:r>
                      <a:r>
                        <a:rPr lang="fr-FR" sz="1100" b="1" baseline="0" dirty="0" smtClean="0"/>
                        <a:t> vu par les atlas nazis en 1943</a:t>
                      </a:r>
                      <a:endParaRPr lang="fr-FR" sz="11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  <a:tr h="1371600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="1" dirty="0" smtClean="0"/>
                        <a:t>Les circonscriptions</a:t>
                      </a:r>
                      <a:r>
                        <a:rPr lang="fr-FR" sz="1100" b="1" baseline="0" dirty="0" smtClean="0"/>
                        <a:t>  administratives françaises en 1881</a:t>
                      </a:r>
                      <a:endParaRPr lang="fr-FR" sz="11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  <a:tr h="1371600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="1" dirty="0" smtClean="0"/>
                        <a:t>Les cartes actuels de l’espace maritime entre la</a:t>
                      </a:r>
                      <a:r>
                        <a:rPr lang="fr-FR" sz="1100" b="1" baseline="0" dirty="0" smtClean="0"/>
                        <a:t> Corée et le Japon</a:t>
                      </a:r>
                      <a:endParaRPr lang="fr-FR" sz="11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1371600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="1" dirty="0" smtClean="0"/>
                        <a:t>Les cartes actuelles du Cachemire</a:t>
                      </a:r>
                      <a:endParaRPr lang="fr-FR" sz="11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2" descr="http://www.laboiteverte.fr/wp-content/uploads/2010/12/europe-mosco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4624"/>
            <a:ext cx="1224136" cy="1016354"/>
          </a:xfrm>
          <a:prstGeom prst="rect">
            <a:avLst/>
          </a:prstGeom>
          <a:noFill/>
        </p:spPr>
      </p:pic>
      <p:pic>
        <p:nvPicPr>
          <p:cNvPr id="7" name="Picture 2" descr="http://fr.academic.ru/pictures/frwiki/71/GD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484784"/>
            <a:ext cx="1296144" cy="1025627"/>
          </a:xfrm>
          <a:prstGeom prst="rect">
            <a:avLst/>
          </a:prstGeom>
          <a:noFill/>
        </p:spPr>
      </p:pic>
      <p:pic>
        <p:nvPicPr>
          <p:cNvPr id="9" name="Picture 2" descr="http://data.decalog.net/enap1/liens/iconographie/CARTE_1888_0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2852936"/>
            <a:ext cx="936104" cy="1204659"/>
          </a:xfrm>
          <a:prstGeom prst="rect">
            <a:avLst/>
          </a:prstGeom>
          <a:noFill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8520" y="4293096"/>
            <a:ext cx="1583160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/>
          <a:srcRect b="14226"/>
          <a:stretch>
            <a:fillRect/>
          </a:stretch>
        </p:blipFill>
        <p:spPr bwMode="auto">
          <a:xfrm>
            <a:off x="251520" y="5589240"/>
            <a:ext cx="1152128" cy="988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laboiteverte.fr/wp-content/uploads/2010/12/europe-mosco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057366" cy="6858000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6228184" y="548680"/>
            <a:ext cx="2520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smtClean="0"/>
              <a:t>L’Europe vue de Moscou </a:t>
            </a:r>
          </a:p>
          <a:p>
            <a:r>
              <a:rPr lang="fr-FR" dirty="0" smtClean="0"/>
              <a:t>Carte de </a:t>
            </a:r>
            <a:r>
              <a:rPr lang="fr-FR" dirty="0" err="1" smtClean="0"/>
              <a:t>Chapin</a:t>
            </a:r>
            <a:r>
              <a:rPr lang="fr-FR" dirty="0" smtClean="0"/>
              <a:t> Jr.</a:t>
            </a:r>
          </a:p>
          <a:p>
            <a:r>
              <a:rPr lang="fr-FR" dirty="0" smtClean="0"/>
              <a:t>Parue </a:t>
            </a:r>
            <a:r>
              <a:rPr lang="fr-FR" i="1" dirty="0" smtClean="0"/>
              <a:t>dans Le Time</a:t>
            </a:r>
          </a:p>
          <a:p>
            <a:r>
              <a:rPr lang="fr-FR" dirty="0" smtClean="0"/>
              <a:t>10 mars 1952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http://fr.academic.ru/pictures/frwiki/71/GD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6064" y="-12518"/>
            <a:ext cx="8244408" cy="69074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http://data.decalog.net/enap1/liens/iconographie/CARTE_1888_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2914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1418</TotalTime>
  <Words>926</Words>
  <Application>Microsoft Office PowerPoint</Application>
  <PresentationFormat>Affichage à l'écran (4:3)</PresentationFormat>
  <Paragraphs>135</Paragraphs>
  <Slides>46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46</vt:i4>
      </vt:variant>
    </vt:vector>
  </HeadingPairs>
  <TitlesOfParts>
    <vt:vector size="47" baseType="lpstr">
      <vt:lpstr>Thème Office</vt:lpstr>
      <vt:lpstr> ANALYSER DE MANIÈRE CRITIQUE UN  DOCUMENT   </vt:lpstr>
      <vt:lpstr>1. Les cartes sont-elles neutres ? </vt:lpstr>
      <vt:lpstr>Diapositive 3</vt:lpstr>
      <vt:lpstr>Quelques exemples …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2.Comment sont fabriquées les cartes ? </vt:lpstr>
      <vt:lpstr>Diapositive 16</vt:lpstr>
      <vt:lpstr>Diapositive 17</vt:lpstr>
      <vt:lpstr>Documents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Diapositive 36</vt:lpstr>
      <vt:lpstr>Diapositive 37</vt:lpstr>
      <vt:lpstr>Diapositive 38</vt:lpstr>
      <vt:lpstr>Diapositive 39</vt:lpstr>
      <vt:lpstr>Diapositive 40</vt:lpstr>
      <vt:lpstr>Diapositive 41</vt:lpstr>
      <vt:lpstr>Diapositive 42</vt:lpstr>
      <vt:lpstr>Diapositive 43</vt:lpstr>
      <vt:lpstr>Diapositive 44</vt:lpstr>
      <vt:lpstr>Diapositive 45</vt:lpstr>
      <vt:lpstr>Diapositive 46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Géopolitique de la Russie : une approche critique des cartes</dc:title>
  <dc:creator>christophe</dc:creator>
  <cp:lastModifiedBy>christophe</cp:lastModifiedBy>
  <cp:revision>216</cp:revision>
  <dcterms:created xsi:type="dcterms:W3CDTF">2012-02-01T07:49:35Z</dcterms:created>
  <dcterms:modified xsi:type="dcterms:W3CDTF">2013-09-12T08:51:19Z</dcterms:modified>
</cp:coreProperties>
</file>