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0" autoAdjust="0"/>
    <p:restoredTop sz="94660"/>
  </p:normalViewPr>
  <p:slideViewPr>
    <p:cSldViewPr>
      <p:cViewPr>
        <p:scale>
          <a:sx n="150" d="100"/>
          <a:sy n="150" d="100"/>
        </p:scale>
        <p:origin x="-1272" y="20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75B36-DCF7-4BE1-B2D7-674DDC599182}" type="datetimeFigureOut">
              <a:rPr lang="fr-FR" smtClean="0"/>
              <a:pPr/>
              <a:t>02/02/2014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BC558-D4FE-44EA-A6BF-A1CB1E7404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6858000" cy="30777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100" b="1" i="1" dirty="0" smtClean="0"/>
              <a:t>Accompagnement personnalisée 1 ES                 </a:t>
            </a:r>
            <a:r>
              <a:rPr lang="fr-FR" sz="1400" b="1" dirty="0" smtClean="0"/>
              <a:t>FICHER </a:t>
            </a:r>
            <a:r>
              <a:rPr lang="fr-FR" sz="1400" b="1" dirty="0" smtClean="0"/>
              <a:t>UN ARTICLE À CARACTÈRE SCIENTIFIQUE</a:t>
            </a:r>
            <a:r>
              <a:rPr lang="fr-FR" sz="1400" b="1" i="1" dirty="0" smtClean="0"/>
              <a:t> </a:t>
            </a:r>
            <a:endParaRPr lang="fr-FR" sz="1050" b="1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1043608"/>
            <a:ext cx="6858000" cy="37702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r>
              <a:rPr lang="fr-FR" sz="1050" b="1" i="1" dirty="0" smtClean="0"/>
              <a:t>ETAPE 2 </a:t>
            </a:r>
            <a:r>
              <a:rPr lang="fr-FR" sz="1000" b="1" i="1" dirty="0" smtClean="0"/>
              <a:t>: </a:t>
            </a:r>
            <a:r>
              <a:rPr lang="fr-FR" sz="1000" i="1" dirty="0" smtClean="0"/>
              <a:t>Lire l’article en surlignant les informations importantes</a:t>
            </a:r>
          </a:p>
          <a:p>
            <a:r>
              <a:rPr lang="fr-FR" sz="800" i="1" dirty="0" smtClean="0"/>
              <a:t>Conseil =  réaliser un exemple avec la classe en discutant des choix à effectuer en projetant un extrait (TBI, vidéoprojecteur sur tableau blanc ou rétroprojecteur)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345594"/>
            <a:ext cx="6858000" cy="74635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c"/>
            </a:pPr>
            <a:r>
              <a:rPr lang="fr-FR" sz="1050" b="1" i="1" dirty="0" smtClean="0"/>
              <a:t>ETAPE 1 </a:t>
            </a:r>
            <a:r>
              <a:rPr lang="fr-FR" sz="1000" b="1" i="1" dirty="0" smtClean="0"/>
              <a:t>: </a:t>
            </a:r>
            <a:r>
              <a:rPr lang="fr-FR" sz="1000" i="1" dirty="0" smtClean="0"/>
              <a:t>Référencer précisément l’article selon les règles en vigueur pour établir les </a:t>
            </a:r>
            <a:r>
              <a:rPr lang="fr-FR" sz="1000" i="1" dirty="0" smtClean="0"/>
              <a:t>bibliographies :</a:t>
            </a:r>
            <a:endParaRPr lang="fr-FR" sz="1000" i="1" dirty="0" smtClean="0"/>
          </a:p>
          <a:p>
            <a:r>
              <a:rPr lang="fr-FR" sz="1200" b="1" dirty="0" smtClean="0">
                <a:solidFill>
                  <a:srgbClr val="FF0000"/>
                </a:solidFill>
              </a:rPr>
              <a:t>CABANES (Bruno</a:t>
            </a:r>
            <a:r>
              <a:rPr lang="fr-FR" sz="1100" b="1" dirty="0" smtClean="0">
                <a:solidFill>
                  <a:srgbClr val="FF0000"/>
                </a:solidFill>
              </a:rPr>
              <a:t>), </a:t>
            </a:r>
            <a:r>
              <a:rPr lang="fr-FR" sz="1000" b="1" dirty="0" smtClean="0">
                <a:solidFill>
                  <a:srgbClr val="FF0000"/>
                </a:solidFill>
              </a:rPr>
              <a:t>« Soldats de la liberté : Pourquoi se battent-ils ? », </a:t>
            </a:r>
            <a:r>
              <a:rPr lang="fr-FR" sz="900" b="1" dirty="0" smtClean="0">
                <a:solidFill>
                  <a:srgbClr val="FF0000"/>
                </a:solidFill>
              </a:rPr>
              <a:t>Les Collections de</a:t>
            </a:r>
            <a:r>
              <a:rPr lang="fr-FR" sz="900" b="1" i="1" dirty="0" smtClean="0">
                <a:solidFill>
                  <a:srgbClr val="FF0000"/>
                </a:solidFill>
              </a:rPr>
              <a:t> l’Histoire </a:t>
            </a:r>
            <a:r>
              <a:rPr lang="fr-FR" sz="900" b="1" dirty="0" smtClean="0">
                <a:solidFill>
                  <a:srgbClr val="FF0000"/>
                </a:solidFill>
              </a:rPr>
              <a:t>n°56, août 2012, pp. 32-37</a:t>
            </a:r>
          </a:p>
          <a:p>
            <a:pPr>
              <a:buFont typeface="Wingdings 3" pitchFamily="18" charset="2"/>
              <a:buChar char="c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0" y="4572001"/>
            <a:ext cx="6858000" cy="4572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r>
              <a:rPr lang="fr-FR" sz="1050" b="1" i="1" dirty="0" smtClean="0"/>
              <a:t>ETAPE 5 </a:t>
            </a:r>
            <a:r>
              <a:rPr lang="fr-FR" sz="1000" b="1" i="1" dirty="0" smtClean="0"/>
              <a:t>: </a:t>
            </a:r>
            <a:r>
              <a:rPr lang="fr-FR" sz="1000" i="1" dirty="0" smtClean="0"/>
              <a:t>Etablir le plan de l’article, résumer les idées essentielles, extraire des données factuelles ou chiffrées significatives (y compris en utilisant les encarts et les documents illustratifs)</a:t>
            </a:r>
          </a:p>
          <a:p>
            <a:endParaRPr lang="fr-FR" sz="1000" i="1" dirty="0" smtClean="0"/>
          </a:p>
          <a:p>
            <a:r>
              <a:rPr lang="fr-FR" sz="1050" b="1" i="1" dirty="0" smtClean="0"/>
              <a:t>         UN EXEMPLE DE PRÉSENTATION (POUR LE DÉBUT DE L’ARTICLE)</a:t>
            </a:r>
          </a:p>
          <a:p>
            <a:endParaRPr lang="fr-FR" sz="300" i="1" dirty="0" smtClean="0"/>
          </a:p>
          <a:p>
            <a:r>
              <a:rPr lang="fr-FR" sz="1000" i="1" dirty="0" smtClean="0"/>
              <a:t>          Un titre qui résume l’idée générale de la partie</a:t>
            </a:r>
          </a:p>
          <a:p>
            <a:pPr marL="285750" indent="-285750"/>
            <a:r>
              <a:rPr lang="fr-FR" sz="1200" b="1" i="1" dirty="0" smtClean="0"/>
              <a:t>  I) De la Première à la Deuxième Guerre mondiale : l’installation d’une culture de guerre</a:t>
            </a:r>
          </a:p>
          <a:p>
            <a:pPr indent="-285750"/>
            <a:r>
              <a:rPr lang="fr-FR" sz="300" i="1" dirty="0" smtClean="0"/>
              <a:t>         </a:t>
            </a:r>
            <a:endParaRPr lang="fr-FR" sz="200" i="1" dirty="0" smtClean="0"/>
          </a:p>
          <a:p>
            <a:pPr indent="-285750"/>
            <a:r>
              <a:rPr lang="fr-FR" sz="800" i="1" dirty="0" smtClean="0"/>
              <a:t>             </a:t>
            </a:r>
            <a:r>
              <a:rPr lang="fr-FR" sz="1000" i="1" dirty="0" smtClean="0"/>
              <a:t>Un résumé en style télégraphique des idées importantes </a:t>
            </a:r>
          </a:p>
          <a:p>
            <a:pPr indent="-285750"/>
            <a:endParaRPr lang="fr-FR" sz="800" i="1" dirty="0" smtClean="0"/>
          </a:p>
          <a:p>
            <a:pPr indent="-285750"/>
            <a:endParaRPr lang="fr-FR" sz="100" i="1" dirty="0" smtClean="0"/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La 1</a:t>
            </a:r>
            <a:r>
              <a:rPr lang="fr-FR" sz="1100" i="1" baseline="30000" dirty="0" smtClean="0"/>
              <a:t>ère</a:t>
            </a:r>
            <a:r>
              <a:rPr lang="fr-FR" sz="1100" i="1" dirty="0" smtClean="0"/>
              <a:t> GM = un tournant dans l’histoire militaire américaine avec pour la 1</a:t>
            </a:r>
            <a:r>
              <a:rPr lang="fr-FR" sz="1100" i="1" baseline="30000" dirty="0" smtClean="0"/>
              <a:t>ère</a:t>
            </a:r>
            <a:r>
              <a:rPr lang="fr-FR" sz="1100" i="1" dirty="0" smtClean="0"/>
              <a:t> fois la mise en place d’une armée de conscription (seulement 2 M de volontaires et 2,8 M de soldats dans le service militaire actif sur les 24 recensés et une entrée lente dans le combat effectif après la déclaration de guerre du 2 avril 1917)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Dès cette époque, sentiment de la part des soldats américains de mener une « croisade civilisatrice » contre la barbarie allemande (représentée par les exactions commises par les troupes germaniques en France et en Belgique et par  le torpillage du Lusitania en 1915). 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1940 = franchissement d’une nouvelle étape psychologique en mettant en place la première conscription en temps de paix de l’histoire des USA, qui sont de ce fait prêt pour la guerre. 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7 décembre 1941 = attaque de Pearl Harbour qui fait basculer l’opinion publique en faveur d’une guerre prioritairement dirigée contre le Japon . 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16 M de soldats mobilisés dans la 2</a:t>
            </a:r>
            <a:r>
              <a:rPr lang="fr-FR" sz="1100" i="1" baseline="30000" dirty="0" smtClean="0"/>
              <a:t>ème</a:t>
            </a:r>
            <a:r>
              <a:rPr lang="fr-FR" sz="1100" i="1" dirty="0" smtClean="0"/>
              <a:t> GM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Radicalisation de la guerre dans le pacifique qui devient « une guerre raciale contre un ennemi japonais diabolisé » (avec des atrocités commises, comme des mutilations)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r>
              <a:rPr lang="fr-FR" sz="1100" i="1" dirty="0" smtClean="0"/>
              <a:t>Conflit européen (à partir de 1943) radicalement différent = une guerre de libération de l’Europe contre le fascisme mais un objectif politique et idéaliste dont les soldats n’ont pas forcément conscience. La motivation principale reste prioritairement la fraternité d’armes. </a:t>
            </a:r>
          </a:p>
          <a:p>
            <a:pPr marL="781200" lvl="2" indent="-144000">
              <a:buSzPct val="96000"/>
              <a:buFont typeface="Symbol" pitchFamily="18" charset="2"/>
              <a:buChar char="-"/>
            </a:pPr>
            <a:endParaRPr lang="fr-FR" sz="700" i="1" dirty="0" smtClean="0"/>
          </a:p>
          <a:p>
            <a:pPr marL="781200" lvl="2" indent="-144000">
              <a:buSzPct val="96000"/>
              <a:buFont typeface="Symbol" pitchFamily="18" charset="2"/>
              <a:buChar char="-"/>
            </a:pPr>
            <a:endParaRPr lang="fr-FR" sz="1050" i="1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0" y="1403648"/>
            <a:ext cx="6858000" cy="201593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r>
              <a:rPr lang="fr-FR" sz="1050" b="1" i="1" dirty="0" smtClean="0"/>
              <a:t>ETAPE 3 </a:t>
            </a:r>
            <a:r>
              <a:rPr lang="fr-FR" sz="1000" b="1" i="1" dirty="0" smtClean="0"/>
              <a:t>: </a:t>
            </a:r>
            <a:r>
              <a:rPr lang="fr-FR" sz="1000" i="1" dirty="0" smtClean="0"/>
              <a:t>S’intéresser précisément à la source </a:t>
            </a:r>
          </a:p>
          <a:p>
            <a:pPr>
              <a:buFont typeface="Symbol" pitchFamily="18" charset="2"/>
              <a:buChar char=""/>
            </a:pPr>
            <a:r>
              <a:rPr lang="fr-FR" sz="900" dirty="0" smtClean="0"/>
              <a:t>Evaluer la valeur scientifique de la revue dont est tiré l’article</a:t>
            </a:r>
          </a:p>
          <a:p>
            <a:pPr>
              <a:buFont typeface="Symbol" pitchFamily="18" charset="2"/>
              <a:buChar char=""/>
            </a:pPr>
            <a:r>
              <a:rPr lang="fr-FR" sz="900" dirty="0" smtClean="0"/>
              <a:t>Se demander si la date de l’article a une influence sur son contenu</a:t>
            </a:r>
          </a:p>
          <a:p>
            <a:pPr>
              <a:buFont typeface="Symbol" pitchFamily="18" charset="2"/>
              <a:buChar char=""/>
            </a:pPr>
            <a:r>
              <a:rPr lang="fr-FR" sz="900" dirty="0" smtClean="0"/>
              <a:t>S’interroger sur son auteur en le présentant rapidement grâce à l’encart le concernant et en se faisant une idée de ses activités en visitant plusieurs sites web dans lesquels il est mentionné.</a:t>
            </a:r>
          </a:p>
          <a:p>
            <a:pPr>
              <a:buFont typeface="Symbol" pitchFamily="18" charset="2"/>
              <a:buChar char=""/>
            </a:pPr>
            <a:endParaRPr lang="fr-FR" sz="200" dirty="0" smtClean="0"/>
          </a:p>
          <a:p>
            <a:endParaRPr lang="fr-FR" sz="200" b="1" dirty="0" smtClean="0"/>
          </a:p>
          <a:p>
            <a:r>
              <a:rPr lang="fr-FR" sz="1000" b="1" dirty="0" smtClean="0"/>
              <a:t> Bruno CABANES </a:t>
            </a:r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  <a:p>
            <a:pPr>
              <a:buFont typeface="Symbol" pitchFamily="18" charset="2"/>
              <a:buChar char=""/>
            </a:pPr>
            <a:endParaRPr lang="fr-FR" sz="9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72008" y="2195736"/>
            <a:ext cx="6741368" cy="1152128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0" y="3419872"/>
            <a:ext cx="6858000" cy="11695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r>
              <a:rPr lang="fr-FR" sz="1050" b="1" i="1" dirty="0" smtClean="0">
                <a:solidFill>
                  <a:schemeClr val="dk1"/>
                </a:solidFill>
              </a:rPr>
              <a:t>ETAPE 4 </a:t>
            </a:r>
            <a:r>
              <a:rPr lang="fr-FR" sz="1000" i="1" dirty="0" smtClean="0">
                <a:solidFill>
                  <a:schemeClr val="dk1"/>
                </a:solidFill>
              </a:rPr>
              <a:t>: Cerner l’objectif de l’article, sa problématique générale</a:t>
            </a:r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>
              <a:solidFill>
                <a:schemeClr val="dk1"/>
              </a:solidFill>
            </a:endParaRPr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>
              <a:solidFill>
                <a:schemeClr val="dk1"/>
              </a:solidFill>
            </a:endParaRPr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>
              <a:solidFill>
                <a:schemeClr val="dk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8" y="3635896"/>
            <a:ext cx="6741368" cy="864096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72008" y="5004048"/>
            <a:ext cx="6741368" cy="396044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0" y="395536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0" y="1043608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0" y="3419872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0" y="457200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0" y="1403648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0" y="0"/>
            <a:ext cx="6858000" cy="781236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600" i="1" dirty="0" smtClean="0"/>
          </a:p>
          <a:p>
            <a:endParaRPr lang="fr-FR" sz="100" b="1" i="1" dirty="0" smtClean="0"/>
          </a:p>
          <a:p>
            <a:r>
              <a:rPr lang="fr-FR" sz="1200" b="1" i="1" dirty="0" smtClean="0"/>
              <a:t>  </a:t>
            </a:r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  <a:p>
            <a:endParaRPr lang="fr-FR" sz="1000" i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2008" y="2771800"/>
            <a:ext cx="6741368" cy="2592288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4624" y="5508104"/>
            <a:ext cx="6741368" cy="2232248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0" y="7812361"/>
            <a:ext cx="6858000" cy="133163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 3" pitchFamily="18" charset="2"/>
              <a:buChar char=""/>
            </a:pPr>
            <a:r>
              <a:rPr lang="fr-FR" sz="1050" b="1" i="1" dirty="0" smtClean="0"/>
              <a:t>ETAPE 6 </a:t>
            </a:r>
            <a:r>
              <a:rPr lang="fr-FR" sz="1000" b="1" i="1" dirty="0" smtClean="0"/>
              <a:t>: </a:t>
            </a:r>
            <a:r>
              <a:rPr lang="fr-FR" sz="1000" i="1" dirty="0" smtClean="0"/>
              <a:t>Etablir une synthèse, en exerçant son esprit critique</a:t>
            </a:r>
          </a:p>
          <a:p>
            <a:endParaRPr lang="fr-FR" sz="100" b="1" i="1" dirty="0" smtClean="0"/>
          </a:p>
          <a:p>
            <a:r>
              <a:rPr lang="fr-FR" sz="900" b="1" i="1" dirty="0" smtClean="0"/>
              <a:t>Quelle est la thèse défendue par l’auteur de l’article ? Est-elle objective ou orientée ?</a:t>
            </a:r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  <a:p>
            <a:pPr>
              <a:buFont typeface="Wingdings 3" pitchFamily="18" charset="2"/>
              <a:buChar char=""/>
            </a:pPr>
            <a:endParaRPr lang="fr-FR" sz="1000" i="1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72008" y="8028384"/>
            <a:ext cx="6741368" cy="936104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16632" y="5580112"/>
            <a:ext cx="51435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i="1" dirty="0" smtClean="0"/>
              <a:t>IV) Les évolutions actuelles : vers des interventions militaires privatisées ?</a:t>
            </a:r>
            <a:endParaRPr lang="fr-FR" sz="1200" dirty="0"/>
          </a:p>
        </p:txBody>
      </p:sp>
      <p:sp>
        <p:nvSpPr>
          <p:cNvPr id="20" name="Rectangle 19"/>
          <p:cNvSpPr/>
          <p:nvPr/>
        </p:nvSpPr>
        <p:spPr>
          <a:xfrm>
            <a:off x="130324" y="2772961"/>
            <a:ext cx="56029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i="1" dirty="0" smtClean="0"/>
              <a:t> III) Le tournant de la guerre froide et le traumatisme du Vietnam </a:t>
            </a:r>
          </a:p>
          <a:p>
            <a:endParaRPr lang="fr-FR" sz="100" b="1" i="1" dirty="0" smtClean="0"/>
          </a:p>
          <a:p>
            <a:pPr indent="-285750"/>
            <a:r>
              <a:rPr lang="fr-FR" sz="800" dirty="0" smtClean="0"/>
              <a:t>               </a:t>
            </a:r>
            <a:r>
              <a:rPr lang="fr-FR" sz="800" i="1" dirty="0" smtClean="0"/>
              <a:t>Utiliser le corps de l’article + la photographie de la p. 36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116632" y="108665"/>
            <a:ext cx="55309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i="1" dirty="0" smtClean="0"/>
              <a:t>II) Une armée traversée par les inégalités qui reflètent la société américaine</a:t>
            </a:r>
          </a:p>
          <a:p>
            <a:endParaRPr lang="fr-FR" sz="100" b="1" i="1" dirty="0" smtClean="0"/>
          </a:p>
          <a:p>
            <a:pPr indent="-285750"/>
            <a:r>
              <a:rPr lang="fr-FR" sz="800" dirty="0" smtClean="0"/>
              <a:t>               </a:t>
            </a:r>
            <a:r>
              <a:rPr lang="fr-FR" sz="800" i="1" dirty="0" smtClean="0"/>
              <a:t>Utiliser le corps de l’article + l’encart consacré aux soldats noirs p. 35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008" y="107504"/>
            <a:ext cx="6741368" cy="252028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0" y="7812360"/>
            <a:ext cx="6858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402</Words>
  <Application>Microsoft Office PowerPoint</Application>
  <PresentationFormat>Affichage à l'écran (4:3)</PresentationFormat>
  <Paragraphs>101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christophe</dc:creator>
  <cp:lastModifiedBy>christophe</cp:lastModifiedBy>
  <cp:revision>83</cp:revision>
  <dcterms:created xsi:type="dcterms:W3CDTF">2012-09-08T07:59:12Z</dcterms:created>
  <dcterms:modified xsi:type="dcterms:W3CDTF">2014-02-02T07:20:52Z</dcterms:modified>
</cp:coreProperties>
</file>