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42" r:id="rId1"/>
    <p:sldMasterId id="2147483954" r:id="rId2"/>
  </p:sldMasterIdLst>
  <p:notesMasterIdLst>
    <p:notesMasterId r:id="rId71"/>
  </p:notesMasterIdLst>
  <p:sldIdLst>
    <p:sldId id="256" r:id="rId3"/>
    <p:sldId id="416" r:id="rId4"/>
    <p:sldId id="406" r:id="rId5"/>
    <p:sldId id="496" r:id="rId6"/>
    <p:sldId id="407" r:id="rId7"/>
    <p:sldId id="272" r:id="rId8"/>
    <p:sldId id="500" r:id="rId9"/>
    <p:sldId id="501" r:id="rId10"/>
    <p:sldId id="415" r:id="rId11"/>
    <p:sldId id="412" r:id="rId12"/>
    <p:sldId id="413" r:id="rId13"/>
    <p:sldId id="408" r:id="rId14"/>
    <p:sldId id="492" r:id="rId15"/>
    <p:sldId id="487" r:id="rId16"/>
    <p:sldId id="493" r:id="rId17"/>
    <p:sldId id="417" r:id="rId18"/>
    <p:sldId id="419" r:id="rId19"/>
    <p:sldId id="420" r:id="rId20"/>
    <p:sldId id="421" r:id="rId21"/>
    <p:sldId id="422" r:id="rId22"/>
    <p:sldId id="423" r:id="rId23"/>
    <p:sldId id="424" r:id="rId24"/>
    <p:sldId id="425" r:id="rId25"/>
    <p:sldId id="426" r:id="rId26"/>
    <p:sldId id="439" r:id="rId27"/>
    <p:sldId id="431" r:id="rId28"/>
    <p:sldId id="427" r:id="rId29"/>
    <p:sldId id="428" r:id="rId30"/>
    <p:sldId id="430" r:id="rId31"/>
    <p:sldId id="434" r:id="rId32"/>
    <p:sldId id="494" r:id="rId33"/>
    <p:sldId id="483" r:id="rId34"/>
    <p:sldId id="502" r:id="rId35"/>
    <p:sldId id="481" r:id="rId36"/>
    <p:sldId id="511" r:id="rId37"/>
    <p:sldId id="512" r:id="rId38"/>
    <p:sldId id="504" r:id="rId39"/>
    <p:sldId id="503" r:id="rId40"/>
    <p:sldId id="438" r:id="rId41"/>
    <p:sldId id="484" r:id="rId42"/>
    <p:sldId id="505" r:id="rId43"/>
    <p:sldId id="486" r:id="rId44"/>
    <p:sldId id="440" r:id="rId45"/>
    <p:sldId id="455" r:id="rId46"/>
    <p:sldId id="456" r:id="rId47"/>
    <p:sldId id="457" r:id="rId48"/>
    <p:sldId id="458" r:id="rId49"/>
    <p:sldId id="459" r:id="rId50"/>
    <p:sldId id="460" r:id="rId51"/>
    <p:sldId id="442" r:id="rId52"/>
    <p:sldId id="482" r:id="rId53"/>
    <p:sldId id="443" r:id="rId54"/>
    <p:sldId id="444" r:id="rId55"/>
    <p:sldId id="445" r:id="rId56"/>
    <p:sldId id="446" r:id="rId57"/>
    <p:sldId id="447" r:id="rId58"/>
    <p:sldId id="448" r:id="rId59"/>
    <p:sldId id="450" r:id="rId60"/>
    <p:sldId id="451" r:id="rId61"/>
    <p:sldId id="452" r:id="rId62"/>
    <p:sldId id="453" r:id="rId63"/>
    <p:sldId id="506" r:id="rId64"/>
    <p:sldId id="454" r:id="rId65"/>
    <p:sldId id="468" r:id="rId66"/>
    <p:sldId id="473" r:id="rId67"/>
    <p:sldId id="403" r:id="rId68"/>
    <p:sldId id="499" r:id="rId69"/>
    <p:sldId id="507" r:id="rId7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676D5A86-F722-D44E-808F-C272C3A54DEB}">
          <p14:sldIdLst>
            <p14:sldId id="256"/>
          </p14:sldIdLst>
        </p14:section>
        <p14:section name="Section sans titre" id="{34D2EAEB-047C-CA47-A8B5-C33CAAEE670F}">
          <p14:sldIdLst/>
        </p14:section>
        <p14:section name="Section sans titre" id="{4960B16E-DCC2-1D43-AA1E-EA3F1770D3C1}">
          <p14:sldIdLst>
            <p14:sldId id="416"/>
            <p14:sldId id="406"/>
            <p14:sldId id="496"/>
            <p14:sldId id="407"/>
            <p14:sldId id="272"/>
            <p14:sldId id="500"/>
            <p14:sldId id="501"/>
            <p14:sldId id="415"/>
            <p14:sldId id="412"/>
            <p14:sldId id="413"/>
            <p14:sldId id="408"/>
            <p14:sldId id="492"/>
            <p14:sldId id="487"/>
            <p14:sldId id="493"/>
            <p14:sldId id="417"/>
            <p14:sldId id="419"/>
            <p14:sldId id="420"/>
            <p14:sldId id="421"/>
            <p14:sldId id="422"/>
            <p14:sldId id="423"/>
            <p14:sldId id="424"/>
            <p14:sldId id="425"/>
            <p14:sldId id="426"/>
            <p14:sldId id="439"/>
            <p14:sldId id="431"/>
            <p14:sldId id="427"/>
            <p14:sldId id="428"/>
            <p14:sldId id="430"/>
            <p14:sldId id="434"/>
            <p14:sldId id="494"/>
            <p14:sldId id="483"/>
            <p14:sldId id="502"/>
            <p14:sldId id="481"/>
            <p14:sldId id="511"/>
            <p14:sldId id="512"/>
            <p14:sldId id="504"/>
            <p14:sldId id="503"/>
            <p14:sldId id="438"/>
            <p14:sldId id="484"/>
            <p14:sldId id="505"/>
            <p14:sldId id="486"/>
            <p14:sldId id="440"/>
            <p14:sldId id="455"/>
            <p14:sldId id="456"/>
            <p14:sldId id="457"/>
            <p14:sldId id="458"/>
            <p14:sldId id="459"/>
            <p14:sldId id="460"/>
            <p14:sldId id="442"/>
            <p14:sldId id="482"/>
            <p14:sldId id="443"/>
            <p14:sldId id="444"/>
            <p14:sldId id="445"/>
            <p14:sldId id="446"/>
            <p14:sldId id="447"/>
            <p14:sldId id="448"/>
            <p14:sldId id="450"/>
            <p14:sldId id="451"/>
            <p14:sldId id="452"/>
            <p14:sldId id="453"/>
            <p14:sldId id="506"/>
            <p14:sldId id="454"/>
            <p14:sldId id="468"/>
            <p14:sldId id="473"/>
            <p14:sldId id="403"/>
            <p14:sldId id="499"/>
            <p14:sldId id="50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ébastien ROOS" initials="SR" lastIdx="1" clrIdx="0">
    <p:extLst>
      <p:ext uri="{19B8F6BF-5375-455C-9EA6-DF929625EA0E}">
        <p15:presenceInfo xmlns:p15="http://schemas.microsoft.com/office/powerpoint/2012/main" userId="Sébastien ROO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C6400"/>
    <a:srgbClr val="5267C0"/>
    <a:srgbClr val="F37F4B"/>
    <a:srgbClr val="CDA6FF"/>
    <a:srgbClr val="FF9300"/>
    <a:srgbClr val="F6F3F8"/>
    <a:srgbClr val="FFFFFF"/>
    <a:srgbClr val="F0EDF3"/>
    <a:srgbClr val="ABA9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71"/>
    <p:restoredTop sz="87755"/>
  </p:normalViewPr>
  <p:slideViewPr>
    <p:cSldViewPr snapToGrid="0" snapToObjects="1">
      <p:cViewPr varScale="1">
        <p:scale>
          <a:sx n="112" d="100"/>
          <a:sy n="112" d="100"/>
        </p:scale>
        <p:origin x="131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99ECB4-647D-9C4B-9916-20BDB2785811}" type="datetimeFigureOut">
              <a:rPr lang="fr-FR" smtClean="0"/>
              <a:t>15/05/2019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Cliquez pour 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F794D0-E48B-1D43-866A-BD42DAB97DB0}" type="slidenum">
              <a:rPr lang="fr-FR" smtClean="0"/>
              <a:t>‹N°›</a:t>
            </a:fld>
            <a:endParaRPr lang="fr-FR"/>
          </a:p>
        </p:txBody>
      </p:sp>
    </p:spTree>
    <p:extLst>
      <p:ext uri="{BB962C8B-B14F-4D97-AF65-F5344CB8AC3E}">
        <p14:creationId xmlns:p14="http://schemas.microsoft.com/office/powerpoint/2010/main" val="3003033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2F794D0-E48B-1D43-866A-BD42DAB97DB0}" type="slidenum">
              <a:rPr lang="fr-FR" smtClean="0"/>
              <a:t>5</a:t>
            </a:fld>
            <a:endParaRPr lang="fr-FR"/>
          </a:p>
        </p:txBody>
      </p:sp>
    </p:spTree>
    <p:extLst>
      <p:ext uri="{BB962C8B-B14F-4D97-AF65-F5344CB8AC3E}">
        <p14:creationId xmlns:p14="http://schemas.microsoft.com/office/powerpoint/2010/main" val="1091191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2F794D0-E48B-1D43-866A-BD42DAB97DB0}" type="slidenum">
              <a:rPr lang="fr-FR" smtClean="0"/>
              <a:t>8</a:t>
            </a:fld>
            <a:endParaRPr lang="fr-FR"/>
          </a:p>
        </p:txBody>
      </p:sp>
    </p:spTree>
    <p:extLst>
      <p:ext uri="{BB962C8B-B14F-4D97-AF65-F5344CB8AC3E}">
        <p14:creationId xmlns:p14="http://schemas.microsoft.com/office/powerpoint/2010/main" val="1376451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épreuves communes concernent les disciplines non évaluées lors des épreuves finales et la discipline de spécialité non poursuivie en terminale. Pour garantir l’égalité entre tous les copies sont anonymes et corrigées par d’autres professeurs  que ceux des élèves </a:t>
            </a:r>
          </a:p>
          <a:p>
            <a:r>
              <a:rPr lang="fr-FR" dirty="0"/>
              <a:t>Les sujets sont issus d’une banque nationale numérique </a:t>
            </a:r>
          </a:p>
          <a:p>
            <a:r>
              <a:rPr lang="fr-FR" dirty="0"/>
              <a:t>L’EPS est évalué tout au long de l’année de terminale </a:t>
            </a:r>
          </a:p>
        </p:txBody>
      </p:sp>
      <p:sp>
        <p:nvSpPr>
          <p:cNvPr id="4" name="Espace réservé du numéro de diapositive 3"/>
          <p:cNvSpPr>
            <a:spLocks noGrp="1"/>
          </p:cNvSpPr>
          <p:nvPr>
            <p:ph type="sldNum" sz="quarter" idx="5"/>
          </p:nvPr>
        </p:nvSpPr>
        <p:spPr/>
        <p:txBody>
          <a:bodyPr/>
          <a:lstStyle/>
          <a:p>
            <a:fld id="{12F794D0-E48B-1D43-866A-BD42DAB97DB0}" type="slidenum">
              <a:rPr lang="fr-FR" smtClean="0"/>
              <a:t>12</a:t>
            </a:fld>
            <a:endParaRPr lang="fr-FR"/>
          </a:p>
        </p:txBody>
      </p:sp>
    </p:spTree>
    <p:extLst>
      <p:ext uri="{BB962C8B-B14F-4D97-AF65-F5344CB8AC3E}">
        <p14:creationId xmlns:p14="http://schemas.microsoft.com/office/powerpoint/2010/main" val="3898196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sz="1500" dirty="0"/>
              <a:t>Donner de la responsabilité et de l’autonomie à l’enseignant : faire des choix, penser un parcours en appui sur des éléments programmatiques réguliers réitérés</a:t>
            </a:r>
          </a:p>
          <a:p>
            <a:pPr marL="171450" indent="-171450">
              <a:buFontTx/>
              <a:buChar char="-"/>
            </a:pPr>
            <a:r>
              <a:rPr lang="fr-FR" sz="1500" dirty="0"/>
              <a:t>Soutenir une conduite pédagogique moins atomisée, moins cloisonnée plus diversifiée, plus large en culture artistique </a:t>
            </a:r>
          </a:p>
          <a:p>
            <a:pPr marL="171450" indent="-171450">
              <a:buFontTx/>
              <a:buChar char="-"/>
            </a:pPr>
            <a:r>
              <a:rPr lang="fr-FR" sz="1500" dirty="0"/>
              <a:t>Pour cela globaliser des contenus dispersés par leur annualisation en 2010</a:t>
            </a:r>
          </a:p>
          <a:p>
            <a:endParaRPr lang="fr-FR" dirty="0"/>
          </a:p>
        </p:txBody>
      </p:sp>
      <p:sp>
        <p:nvSpPr>
          <p:cNvPr id="4" name="Espace réservé du numéro de diapositive 3"/>
          <p:cNvSpPr>
            <a:spLocks noGrp="1"/>
          </p:cNvSpPr>
          <p:nvPr>
            <p:ph type="sldNum" sz="quarter" idx="5"/>
          </p:nvPr>
        </p:nvSpPr>
        <p:spPr/>
        <p:txBody>
          <a:bodyPr/>
          <a:lstStyle/>
          <a:p>
            <a:fld id="{12F794D0-E48B-1D43-866A-BD42DAB97DB0}" type="slidenum">
              <a:rPr lang="fr-FR" smtClean="0"/>
              <a:t>20</a:t>
            </a:fld>
            <a:endParaRPr lang="fr-FR"/>
          </a:p>
        </p:txBody>
      </p:sp>
    </p:spTree>
    <p:extLst>
      <p:ext uri="{BB962C8B-B14F-4D97-AF65-F5344CB8AC3E}">
        <p14:creationId xmlns:p14="http://schemas.microsoft.com/office/powerpoint/2010/main" val="1472091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Signaler la contribution des AP à l’orientation et au projet d’étude du plus grand nombre de lycéens dans le cadre de la disparition des séries et dans la concurrence </a:t>
            </a:r>
          </a:p>
          <a:p>
            <a:r>
              <a:rPr lang="fr-FR" dirty="0"/>
              <a:t>Inscrire les programmes dans de justes proportions mais de manière visible des approches artistiques interdisciplinaires </a:t>
            </a:r>
          </a:p>
          <a:p>
            <a:r>
              <a:rPr lang="fr-FR" dirty="0"/>
              <a:t>Placer ainsi les arts plastiques dans d’autres contextes liés à d’autres arts, inciter chaque fois que possible à des partenariats avec d’autres disciplines d’autres spécialités </a:t>
            </a:r>
          </a:p>
        </p:txBody>
      </p:sp>
      <p:sp>
        <p:nvSpPr>
          <p:cNvPr id="4" name="Espace réservé du numéro de diapositive 3"/>
          <p:cNvSpPr>
            <a:spLocks noGrp="1"/>
          </p:cNvSpPr>
          <p:nvPr>
            <p:ph type="sldNum" sz="quarter" idx="5"/>
          </p:nvPr>
        </p:nvSpPr>
        <p:spPr/>
        <p:txBody>
          <a:bodyPr/>
          <a:lstStyle/>
          <a:p>
            <a:fld id="{12F794D0-E48B-1D43-866A-BD42DAB97DB0}" type="slidenum">
              <a:rPr lang="fr-FR" smtClean="0"/>
              <a:t>21</a:t>
            </a:fld>
            <a:endParaRPr lang="fr-FR"/>
          </a:p>
        </p:txBody>
      </p:sp>
    </p:spTree>
    <p:extLst>
      <p:ext uri="{BB962C8B-B14F-4D97-AF65-F5344CB8AC3E}">
        <p14:creationId xmlns:p14="http://schemas.microsoft.com/office/powerpoint/2010/main" val="1293714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2F794D0-E48B-1D43-866A-BD42DAB97DB0}" type="slidenum">
              <a:rPr lang="fr-FR" smtClean="0"/>
              <a:t>32</a:t>
            </a:fld>
            <a:endParaRPr lang="fr-FR"/>
          </a:p>
        </p:txBody>
      </p:sp>
    </p:spTree>
    <p:extLst>
      <p:ext uri="{BB962C8B-B14F-4D97-AF65-F5344CB8AC3E}">
        <p14:creationId xmlns:p14="http://schemas.microsoft.com/office/powerpoint/2010/main" val="42609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Calibri" panose="020F0502020204030204" pitchFamily="34" charset="0"/>
                <a:ea typeface="Times New Roman" panose="02020603050405020304" pitchFamily="18" charset="0"/>
                <a:cs typeface="Calibri" panose="020F0502020204030204" pitchFamily="34" charset="0"/>
              </a:rPr>
              <a:t>en faisant appel à des stratégies appropriées plutôt que de restreindre l'apprentissage de l'expression orale à la simple participation en classe (temps de verbalisation avec argumentation développées progressivement, présentation de son travail, court débat)</a:t>
            </a:r>
            <a:endParaRPr lang="fr-FR" sz="1200" dirty="0">
              <a:latin typeface="Times New Roman" panose="02020603050405020304" pitchFamily="18" charset="0"/>
              <a:ea typeface="Times New Roman" panose="02020603050405020304" pitchFamily="18" charset="0"/>
            </a:endParaRPr>
          </a:p>
          <a:p>
            <a:endParaRPr lang="fr-FR" dirty="0"/>
          </a:p>
          <a:p>
            <a:pPr lvl="0">
              <a:spcAft>
                <a:spcPts val="0"/>
              </a:spcAft>
              <a:buSzPts val="1000"/>
              <a:tabLst>
                <a:tab pos="457200" algn="l"/>
              </a:tabLst>
            </a:pPr>
            <a:r>
              <a:rPr lang="fr-FR" sz="1200" dirty="0">
                <a:latin typeface="Calibri" panose="020F0502020204030204" pitchFamily="34" charset="0"/>
                <a:ea typeface="Times New Roman" panose="02020603050405020304" pitchFamily="18" charset="0"/>
                <a:cs typeface="Calibri" panose="020F0502020204030204" pitchFamily="34" charset="0"/>
              </a:rPr>
              <a:t>par des apports lexicaux et grammaticaux ; </a:t>
            </a:r>
          </a:p>
          <a:p>
            <a:pPr lvl="0">
              <a:spcAft>
                <a:spcPts val="0"/>
              </a:spcAft>
              <a:buSzPts val="1000"/>
              <a:tabLst>
                <a:tab pos="457200" algn="l"/>
              </a:tabLst>
            </a:pPr>
            <a:r>
              <a:rPr lang="fr-FR" sz="1200" dirty="0">
                <a:latin typeface="Calibri" panose="020F0502020204030204" pitchFamily="34" charset="0"/>
                <a:ea typeface="Times New Roman" panose="02020603050405020304" pitchFamily="18" charset="0"/>
                <a:cs typeface="Calibri" panose="020F0502020204030204" pitchFamily="34" charset="0"/>
              </a:rPr>
              <a:t>se montrer attentif à l’emploi du vocabulaire spécifique et veiller à l'</a:t>
            </a:r>
            <a:r>
              <a:rPr lang="fr-FR" sz="1200" dirty="0" err="1">
                <a:latin typeface="Calibri" panose="020F0502020204030204" pitchFamily="34" charset="0"/>
                <a:ea typeface="Times New Roman" panose="02020603050405020304" pitchFamily="18" charset="0"/>
                <a:cs typeface="Calibri" panose="020F0502020204030204" pitchFamily="34" charset="0"/>
              </a:rPr>
              <a:t>étoffement</a:t>
            </a:r>
            <a:r>
              <a:rPr lang="fr-FR" sz="1200" dirty="0">
                <a:latin typeface="Calibri" panose="020F0502020204030204" pitchFamily="34" charset="0"/>
                <a:ea typeface="Times New Roman" panose="02020603050405020304" pitchFamily="18" charset="0"/>
                <a:cs typeface="Calibri" panose="020F0502020204030204" pitchFamily="34" charset="0"/>
              </a:rPr>
              <a:t> progressif de ces prises de parole </a:t>
            </a:r>
            <a:endParaRPr lang="fr-FR" sz="1200" dirty="0">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12F794D0-E48B-1D43-866A-BD42DAB97DB0}" type="slidenum">
              <a:rPr lang="fr-FR" smtClean="0"/>
              <a:t>48</a:t>
            </a:fld>
            <a:endParaRPr lang="fr-FR"/>
          </a:p>
        </p:txBody>
      </p:sp>
    </p:spTree>
    <p:extLst>
      <p:ext uri="{BB962C8B-B14F-4D97-AF65-F5344CB8AC3E}">
        <p14:creationId xmlns:p14="http://schemas.microsoft.com/office/powerpoint/2010/main" val="3638859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spcAft>
                <a:spcPts val="0"/>
              </a:spcAft>
            </a:pPr>
            <a:r>
              <a:rPr lang="fr-FR" sz="1200" dirty="0">
                <a:latin typeface="Calibri" panose="020F0502020204030204" pitchFamily="34" charset="0"/>
                <a:ea typeface="Times New Roman" panose="02020603050405020304" pitchFamily="18" charset="0"/>
                <a:cs typeface="Calibri" panose="020F0502020204030204" pitchFamily="34" charset="0"/>
              </a:rPr>
              <a:t>La reformulation des contraintes et des consignes par mot clé, </a:t>
            </a:r>
          </a:p>
          <a:p>
            <a:pPr algn="just">
              <a:spcAft>
                <a:spcPts val="0"/>
              </a:spcAft>
            </a:pPr>
            <a:endParaRPr lang="fr-FR" sz="1200" dirty="0">
              <a:latin typeface="Calibri" panose="020F0502020204030204" pitchFamily="34" charset="0"/>
              <a:ea typeface="Times New Roman" panose="02020603050405020304" pitchFamily="18" charset="0"/>
              <a:cs typeface="Calibri" panose="020F0502020204030204" pitchFamily="34" charset="0"/>
            </a:endParaRPr>
          </a:p>
          <a:p>
            <a:pPr algn="just">
              <a:spcAft>
                <a:spcPts val="0"/>
              </a:spcAft>
            </a:pPr>
            <a:r>
              <a:rPr lang="fr-FR" sz="1200" dirty="0">
                <a:latin typeface="Calibri" panose="020F0502020204030204" pitchFamily="34" charset="0"/>
                <a:ea typeface="Times New Roman" panose="02020603050405020304" pitchFamily="18" charset="0"/>
                <a:cs typeface="Calibri" panose="020F0502020204030204" pitchFamily="34" charset="0"/>
              </a:rPr>
              <a:t>la définition commune des étapes de travail et leur programmation, </a:t>
            </a:r>
          </a:p>
          <a:p>
            <a:pPr algn="just">
              <a:spcAft>
                <a:spcPts val="0"/>
              </a:spcAft>
            </a:pPr>
            <a:endParaRPr lang="fr-FR" sz="1200" dirty="0">
              <a:latin typeface="Calibri" panose="020F0502020204030204" pitchFamily="34" charset="0"/>
              <a:ea typeface="Times New Roman" panose="02020603050405020304" pitchFamily="18" charset="0"/>
              <a:cs typeface="Calibri" panose="020F0502020204030204" pitchFamily="34" charset="0"/>
            </a:endParaRPr>
          </a:p>
          <a:p>
            <a:pPr marL="342900" indent="-342900" algn="just">
              <a:spcAft>
                <a:spcPts val="0"/>
              </a:spcAft>
              <a:buFont typeface="Wingdings" pitchFamily="2" charset="2"/>
              <a:buChar char="à"/>
            </a:pPr>
            <a:r>
              <a:rPr lang="fr-FR" sz="1200" dirty="0">
                <a:latin typeface="Calibri" panose="020F0502020204030204" pitchFamily="34" charset="0"/>
                <a:ea typeface="Times New Roman" panose="02020603050405020304" pitchFamily="18" charset="0"/>
                <a:cs typeface="Calibri" panose="020F0502020204030204" pitchFamily="34" charset="0"/>
              </a:rPr>
              <a:t> une meilleure compréhension des enjeux de la séquence d’enseignement</a:t>
            </a:r>
          </a:p>
          <a:p>
            <a:pPr marL="342900" indent="-342900" algn="just">
              <a:spcAft>
                <a:spcPts val="0"/>
              </a:spcAft>
              <a:buFont typeface="Wingdings" pitchFamily="2" charset="2"/>
              <a:buChar char="à"/>
            </a:pPr>
            <a:r>
              <a:rPr lang="fr-FR" sz="1200" dirty="0">
                <a:latin typeface="Calibri" panose="020F0502020204030204" pitchFamily="34" charset="0"/>
                <a:ea typeface="Times New Roman" panose="02020603050405020304" pitchFamily="18" charset="0"/>
                <a:cs typeface="Calibri" panose="020F0502020204030204" pitchFamily="34" charset="0"/>
              </a:rPr>
              <a:t> travail de restitution </a:t>
            </a:r>
          </a:p>
          <a:p>
            <a:pPr marL="342900" indent="-342900" algn="just">
              <a:spcAft>
                <a:spcPts val="0"/>
              </a:spcAft>
              <a:buFont typeface="Wingdings" pitchFamily="2" charset="2"/>
              <a:buChar char="à"/>
            </a:pPr>
            <a:r>
              <a:rPr lang="fr-FR" sz="1200" dirty="0">
                <a:latin typeface="Calibri" panose="020F0502020204030204" pitchFamily="34" charset="0"/>
                <a:ea typeface="Times New Roman" panose="02020603050405020304" pitchFamily="18" charset="0"/>
                <a:cs typeface="Calibri" panose="020F0502020204030204" pitchFamily="34" charset="0"/>
              </a:rPr>
              <a:t> les opérations de transfert </a:t>
            </a:r>
          </a:p>
          <a:p>
            <a:pPr lvl="0" algn="just">
              <a:spcAft>
                <a:spcPts val="0"/>
              </a:spcAft>
              <a:buSzPts val="1000"/>
              <a:tabLst>
                <a:tab pos="457200" algn="l"/>
              </a:tabLst>
            </a:pPr>
            <a:r>
              <a:rPr lang="fr-FR" dirty="0">
                <a:latin typeface="Calibri" panose="020F0502020204030204" pitchFamily="34" charset="0"/>
                <a:ea typeface="Times New Roman" panose="02020603050405020304" pitchFamily="18" charset="0"/>
                <a:cs typeface="Calibri" panose="020F0502020204030204" pitchFamily="34" charset="0"/>
              </a:rPr>
              <a:t>mettant en jeu des supports variés, plaçant les élèves en position de s'approprier les différents types de discours ainsi que la posture adaptée </a:t>
            </a:r>
          </a:p>
          <a:p>
            <a:pPr lvl="0" algn="just">
              <a:spcAft>
                <a:spcPts val="0"/>
              </a:spcAft>
              <a:buSzPts val="1000"/>
              <a:tabLst>
                <a:tab pos="457200" algn="l"/>
              </a:tabLst>
            </a:pPr>
            <a:r>
              <a:rPr lang="fr-FR" dirty="0">
                <a:latin typeface="Calibri" panose="020F0502020204030204" pitchFamily="34" charset="0"/>
                <a:ea typeface="Times New Roman" panose="02020603050405020304" pitchFamily="18" charset="0"/>
                <a:cs typeface="Calibri" panose="020F0502020204030204" pitchFamily="34" charset="0"/>
              </a:rPr>
              <a:t>(</a:t>
            </a:r>
            <a:r>
              <a:rPr lang="fr-FR" b="1" dirty="0">
                <a:latin typeface="Calibri" panose="020F0502020204030204" pitchFamily="34" charset="0"/>
                <a:ea typeface="Times New Roman" panose="02020603050405020304" pitchFamily="18" charset="0"/>
                <a:cs typeface="Calibri" panose="020F0502020204030204" pitchFamily="34" charset="0"/>
              </a:rPr>
              <a:t>interaction libre </a:t>
            </a:r>
            <a:r>
              <a:rPr lang="fr-FR" dirty="0">
                <a:latin typeface="Calibri" panose="020F0502020204030204" pitchFamily="34" charset="0"/>
                <a:ea typeface="Times New Roman" panose="02020603050405020304" pitchFamily="18" charset="0"/>
                <a:cs typeface="Calibri" panose="020F0502020204030204" pitchFamily="34" charset="0"/>
              </a:rPr>
              <a:t>lors de la verbalisation, présentation de son travail (lors d’un travail en groupe, d’un commentaire d’œuvre etc.)</a:t>
            </a:r>
            <a:endParaRPr lang="fr-FR" dirty="0">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12F794D0-E48B-1D43-866A-BD42DAB97DB0}" type="slidenum">
              <a:rPr lang="fr-FR" smtClean="0"/>
              <a:t>49</a:t>
            </a:fld>
            <a:endParaRPr lang="fr-FR"/>
          </a:p>
        </p:txBody>
      </p:sp>
    </p:spTree>
    <p:extLst>
      <p:ext uri="{BB962C8B-B14F-4D97-AF65-F5344CB8AC3E}">
        <p14:creationId xmlns:p14="http://schemas.microsoft.com/office/powerpoint/2010/main" val="30256650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28403" y="945913"/>
            <a:ext cx="8637073" cy="2618554"/>
          </a:xfrm>
        </p:spPr>
        <p:txBody>
          <a:bodyPr bIns="0" anchor="b">
            <a:normAutofit/>
          </a:bodyPr>
          <a:lstStyle>
            <a:lvl1pPr algn="l">
              <a:defRPr sz="6600"/>
            </a:lvl1pPr>
          </a:lstStyle>
          <a:p>
            <a:r>
              <a:rPr lang="fr-FR"/>
              <a:t>Modifiez le style du titre</a:t>
            </a:r>
            <a:endParaRPr lang="en-US" dirty="0"/>
          </a:p>
        </p:txBody>
      </p:sp>
      <p:sp>
        <p:nvSpPr>
          <p:cNvPr id="3" name="Subtitle 2"/>
          <p:cNvSpPr>
            <a:spLocks noGrp="1"/>
          </p:cNvSpPr>
          <p:nvPr>
            <p:ph type="subTitle" idx="1"/>
          </p:nvPr>
        </p:nvSpPr>
        <p:spPr>
          <a:xfrm>
            <a:off x="1128404" y="3564467"/>
            <a:ext cx="8637072" cy="1071095"/>
          </a:xfrm>
        </p:spPr>
        <p:txBody>
          <a:bodyPr tIns="91440" bIns="91440">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5/15/19</a:t>
            </a:fld>
            <a:endParaRPr lang="en-US" dirty="0"/>
          </a:p>
        </p:txBody>
      </p:sp>
      <p:sp>
        <p:nvSpPr>
          <p:cNvPr id="5" name="Footer Placeholder 4"/>
          <p:cNvSpPr>
            <a:spLocks noGrp="1"/>
          </p:cNvSpPr>
          <p:nvPr>
            <p:ph type="ftr" sz="quarter" idx="11"/>
          </p:nvPr>
        </p:nvSpPr>
        <p:spPr>
          <a:xfrm>
            <a:off x="1127124" y="329307"/>
            <a:ext cx="5943668" cy="309201"/>
          </a:xfrm>
        </p:spPr>
        <p:txBody>
          <a:bodyPr/>
          <a:lstStyle/>
          <a:p>
            <a:endParaRPr lang="en-US" dirty="0"/>
          </a:p>
        </p:txBody>
      </p:sp>
      <p:sp>
        <p:nvSpPr>
          <p:cNvPr id="6" name="Slide Number Placeholder 5"/>
          <p:cNvSpPr>
            <a:spLocks noGrp="1"/>
          </p:cNvSpPr>
          <p:nvPr>
            <p:ph type="sldNum" sz="quarter" idx="12"/>
          </p:nvPr>
        </p:nvSpPr>
        <p:spPr>
          <a:xfrm>
            <a:off x="9924392" y="134930"/>
            <a:ext cx="811019" cy="503578"/>
          </a:xfrm>
        </p:spPr>
        <p:txBody>
          <a:bodyPr/>
          <a:lstStyle/>
          <a:p>
            <a:fld id="{4FAB73BC-B049-4115-A692-8D63A059BFB8}" type="slidenum">
              <a:rPr lang="en-US" smtClean="0"/>
              <a:pPr/>
              <a:t>‹N°›</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704910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5/15/19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a:t>
            </a:fld>
            <a:endParaRPr lang="en-US" dirty="0"/>
          </a:p>
        </p:txBody>
      </p:sp>
      <p:pic>
        <p:nvPicPr>
          <p:cNvPr id="15" name="Picture 14"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63138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4709" y="798973"/>
            <a:ext cx="1615742" cy="4659889"/>
          </a:xfrm>
        </p:spPr>
        <p:txBody>
          <a:bodyPr vert="eaVert"/>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1130270" y="798973"/>
            <a:ext cx="7828830" cy="4659889"/>
          </a:xfrm>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5/15/19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a:t>
            </a:fld>
            <a:endParaRPr lang="en-US" dirty="0"/>
          </a:p>
        </p:txBody>
      </p:sp>
      <p:pic>
        <p:nvPicPr>
          <p:cNvPr id="17" name="Picture 16"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59215" b="36435"/>
          <a:stretch/>
        </p:blipFill>
        <p:spPr>
          <a:xfrm rot="5400000">
            <a:off x="8642279" y="3046916"/>
            <a:ext cx="4663440" cy="155448"/>
          </a:xfrm>
          <a:prstGeom prst="rect">
            <a:avLst/>
          </a:prstGeom>
          <a:noFill/>
          <a:ln>
            <a:noFill/>
          </a:ln>
        </p:spPr>
      </p:pic>
    </p:spTree>
    <p:extLst>
      <p:ext uri="{BB962C8B-B14F-4D97-AF65-F5344CB8AC3E}">
        <p14:creationId xmlns:p14="http://schemas.microsoft.com/office/powerpoint/2010/main" val="3005718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99B227-2B9C-2041-A3EF-022F1B68F682}"/>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247C804A-0E30-9F45-B09A-8A77508B9C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716667EA-78E0-7843-81EF-53AB0CB0AEDC}"/>
              </a:ext>
            </a:extLst>
          </p:cNvPr>
          <p:cNvSpPr>
            <a:spLocks noGrp="1"/>
          </p:cNvSpPr>
          <p:nvPr>
            <p:ph type="dt" sz="half" idx="10"/>
          </p:nvPr>
        </p:nvSpPr>
        <p:spPr/>
        <p:txBody>
          <a:bodyPr/>
          <a:lstStyle/>
          <a:p>
            <a:fld id="{5586B75A-687E-405C-8A0B-8D00578BA2C3}" type="datetimeFigureOut">
              <a:rPr lang="en-US" smtClean="0"/>
              <a:pPr/>
              <a:t>5/15/19</a:t>
            </a:fld>
            <a:endParaRPr lang="en-US" dirty="0"/>
          </a:p>
        </p:txBody>
      </p:sp>
      <p:sp>
        <p:nvSpPr>
          <p:cNvPr id="5" name="Espace réservé du pied de page 4">
            <a:extLst>
              <a:ext uri="{FF2B5EF4-FFF2-40B4-BE49-F238E27FC236}">
                <a16:creationId xmlns:a16="http://schemas.microsoft.com/office/drawing/2014/main" id="{D21DFF14-C74F-7241-9E28-7934D690140B}"/>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6D567BA1-227E-A14C-A844-5DB3D0DBC275}"/>
              </a:ext>
            </a:extLst>
          </p:cNvPr>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273126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EA8F1B-34B0-8F4B-977C-0CB5891AFEF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EECA83E-D4A7-E249-A6C3-CC60227B33CF}"/>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9A6ECBDC-5F43-E84B-83D6-FD5B65EE28EB}"/>
              </a:ext>
            </a:extLst>
          </p:cNvPr>
          <p:cNvSpPr>
            <a:spLocks noGrp="1"/>
          </p:cNvSpPr>
          <p:nvPr>
            <p:ph type="dt" sz="half" idx="10"/>
          </p:nvPr>
        </p:nvSpPr>
        <p:spPr/>
        <p:txBody>
          <a:bodyPr/>
          <a:lstStyle/>
          <a:p>
            <a:fld id="{5586B75A-687E-405C-8A0B-8D00578BA2C3}" type="datetimeFigureOut">
              <a:rPr lang="en-US" smtClean="0"/>
              <a:pPr/>
              <a:t>5/15/19</a:t>
            </a:fld>
            <a:endParaRPr lang="en-US" dirty="0"/>
          </a:p>
        </p:txBody>
      </p:sp>
      <p:sp>
        <p:nvSpPr>
          <p:cNvPr id="5" name="Espace réservé du pied de page 4">
            <a:extLst>
              <a:ext uri="{FF2B5EF4-FFF2-40B4-BE49-F238E27FC236}">
                <a16:creationId xmlns:a16="http://schemas.microsoft.com/office/drawing/2014/main" id="{9A6D9344-FB3E-7D4C-9482-8BED7D9C73B1}"/>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16C31052-259B-7743-9EF3-A135442CF4CA}"/>
              </a:ext>
            </a:extLst>
          </p:cNvPr>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2816132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3A3CC8-5CE5-D348-8F5B-F37D5B12EFB8}"/>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5DCC4E63-0BFF-6348-8EE4-4E73F42FF6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6AEEE90B-7A6E-3F49-B56A-1BDCF9A1FCB1}"/>
              </a:ext>
            </a:extLst>
          </p:cNvPr>
          <p:cNvSpPr>
            <a:spLocks noGrp="1"/>
          </p:cNvSpPr>
          <p:nvPr>
            <p:ph type="dt" sz="half" idx="10"/>
          </p:nvPr>
        </p:nvSpPr>
        <p:spPr/>
        <p:txBody>
          <a:bodyPr/>
          <a:lstStyle/>
          <a:p>
            <a:fld id="{5586B75A-687E-405C-8A0B-8D00578BA2C3}" type="datetimeFigureOut">
              <a:rPr lang="en-US" smtClean="0"/>
              <a:pPr/>
              <a:t>5/15/19</a:t>
            </a:fld>
            <a:endParaRPr lang="en-US" dirty="0"/>
          </a:p>
        </p:txBody>
      </p:sp>
      <p:sp>
        <p:nvSpPr>
          <p:cNvPr id="5" name="Espace réservé du pied de page 4">
            <a:extLst>
              <a:ext uri="{FF2B5EF4-FFF2-40B4-BE49-F238E27FC236}">
                <a16:creationId xmlns:a16="http://schemas.microsoft.com/office/drawing/2014/main" id="{42522A58-2568-7944-9343-7A44724593B7}"/>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CE742569-3C8A-474E-9FE2-BCC7D040EAF5}"/>
              </a:ext>
            </a:extLst>
          </p:cNvPr>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46704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9B0172-AA1F-A64E-B18A-9A98B854461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638906D-CEF6-B948-A92B-25A469DB4F64}"/>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CC569EB7-4F53-9949-A04C-2F5A91596207}"/>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60A2775F-9F48-B44F-9D0A-2C24EB15AB12}"/>
              </a:ext>
            </a:extLst>
          </p:cNvPr>
          <p:cNvSpPr>
            <a:spLocks noGrp="1"/>
          </p:cNvSpPr>
          <p:nvPr>
            <p:ph type="dt" sz="half" idx="10"/>
          </p:nvPr>
        </p:nvSpPr>
        <p:spPr/>
        <p:txBody>
          <a:bodyPr/>
          <a:lstStyle/>
          <a:p>
            <a:fld id="{5586B75A-687E-405C-8A0B-8D00578BA2C3}" type="datetimeFigureOut">
              <a:rPr lang="en-US" smtClean="0"/>
              <a:pPr/>
              <a:t>5/15/19</a:t>
            </a:fld>
            <a:endParaRPr lang="en-US" dirty="0"/>
          </a:p>
        </p:txBody>
      </p:sp>
      <p:sp>
        <p:nvSpPr>
          <p:cNvPr id="6" name="Espace réservé du pied de page 5">
            <a:extLst>
              <a:ext uri="{FF2B5EF4-FFF2-40B4-BE49-F238E27FC236}">
                <a16:creationId xmlns:a16="http://schemas.microsoft.com/office/drawing/2014/main" id="{4AD88AF6-0627-934E-8DC2-D58BCFCFE5AF}"/>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2C4BC2C9-EA6D-264A-B4B7-83984D34AC7C}"/>
              </a:ext>
            </a:extLst>
          </p:cNvPr>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3502788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A95736-20B3-C046-B68C-2D17F7C32ADB}"/>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2216673-681B-6C4A-956F-89AC286034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1717885F-703A-514E-BCB6-8A4F5D2A9AE3}"/>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1580A732-386B-2F40-8100-D23AACA3D2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8D8C47BD-C6AD-B645-8E86-C6473288C1D4}"/>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D1940A9A-FB6B-914A-946B-95BFB7A2A151}"/>
              </a:ext>
            </a:extLst>
          </p:cNvPr>
          <p:cNvSpPr>
            <a:spLocks noGrp="1"/>
          </p:cNvSpPr>
          <p:nvPr>
            <p:ph type="dt" sz="half" idx="10"/>
          </p:nvPr>
        </p:nvSpPr>
        <p:spPr/>
        <p:txBody>
          <a:bodyPr/>
          <a:lstStyle/>
          <a:p>
            <a:fld id="{5586B75A-687E-405C-8A0B-8D00578BA2C3}" type="datetimeFigureOut">
              <a:rPr lang="en-US" smtClean="0"/>
              <a:pPr/>
              <a:t>5/15/19</a:t>
            </a:fld>
            <a:endParaRPr lang="en-US" dirty="0"/>
          </a:p>
        </p:txBody>
      </p:sp>
      <p:sp>
        <p:nvSpPr>
          <p:cNvPr id="8" name="Espace réservé du pied de page 7">
            <a:extLst>
              <a:ext uri="{FF2B5EF4-FFF2-40B4-BE49-F238E27FC236}">
                <a16:creationId xmlns:a16="http://schemas.microsoft.com/office/drawing/2014/main" id="{15112300-8F0C-D24E-AB26-F66DD1F4BE83}"/>
              </a:ext>
            </a:extLst>
          </p:cNvPr>
          <p:cNvSpPr>
            <a:spLocks noGrp="1"/>
          </p:cNvSpPr>
          <p:nvPr>
            <p:ph type="ftr" sz="quarter" idx="11"/>
          </p:nvPr>
        </p:nvSpPr>
        <p:spPr/>
        <p:txBody>
          <a:bodyPr/>
          <a:lstStyle/>
          <a:p>
            <a:endParaRPr lang="en-US" dirty="0"/>
          </a:p>
        </p:txBody>
      </p:sp>
      <p:sp>
        <p:nvSpPr>
          <p:cNvPr id="9" name="Espace réservé du numéro de diapositive 8">
            <a:extLst>
              <a:ext uri="{FF2B5EF4-FFF2-40B4-BE49-F238E27FC236}">
                <a16:creationId xmlns:a16="http://schemas.microsoft.com/office/drawing/2014/main" id="{D560B415-F277-294F-9326-F83E5E76734A}"/>
              </a:ext>
            </a:extLst>
          </p:cNvPr>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1963751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541199-7815-0B46-A290-56D89DF7995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ED9278F-FC42-B848-AA27-865EF440A0E3}"/>
              </a:ext>
            </a:extLst>
          </p:cNvPr>
          <p:cNvSpPr>
            <a:spLocks noGrp="1"/>
          </p:cNvSpPr>
          <p:nvPr>
            <p:ph type="dt" sz="half" idx="10"/>
          </p:nvPr>
        </p:nvSpPr>
        <p:spPr/>
        <p:txBody>
          <a:bodyPr/>
          <a:lstStyle/>
          <a:p>
            <a:fld id="{5586B75A-687E-405C-8A0B-8D00578BA2C3}" type="datetimeFigureOut">
              <a:rPr lang="en-US" smtClean="0"/>
              <a:pPr/>
              <a:t>5/15/19</a:t>
            </a:fld>
            <a:endParaRPr lang="en-US" dirty="0"/>
          </a:p>
        </p:txBody>
      </p:sp>
      <p:sp>
        <p:nvSpPr>
          <p:cNvPr id="4" name="Espace réservé du pied de page 3">
            <a:extLst>
              <a:ext uri="{FF2B5EF4-FFF2-40B4-BE49-F238E27FC236}">
                <a16:creationId xmlns:a16="http://schemas.microsoft.com/office/drawing/2014/main" id="{DFF39B5C-8ED0-734F-99A0-40C80D90D867}"/>
              </a:ext>
            </a:extLst>
          </p:cNvPr>
          <p:cNvSpPr>
            <a:spLocks noGrp="1"/>
          </p:cNvSpPr>
          <p:nvPr>
            <p:ph type="ftr" sz="quarter" idx="11"/>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184C16A3-4460-E847-9CE8-70F87C00673C}"/>
              </a:ext>
            </a:extLst>
          </p:cNvPr>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2029803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E0B4CE1-D325-4B45-B910-5DE02E9F8DAD}"/>
              </a:ext>
            </a:extLst>
          </p:cNvPr>
          <p:cNvSpPr>
            <a:spLocks noGrp="1"/>
          </p:cNvSpPr>
          <p:nvPr>
            <p:ph type="dt" sz="half" idx="10"/>
          </p:nvPr>
        </p:nvSpPr>
        <p:spPr/>
        <p:txBody>
          <a:bodyPr/>
          <a:lstStyle/>
          <a:p>
            <a:fld id="{5586B75A-687E-405C-8A0B-8D00578BA2C3}" type="datetimeFigureOut">
              <a:rPr lang="en-US" smtClean="0"/>
              <a:pPr/>
              <a:t>5/15/19</a:t>
            </a:fld>
            <a:endParaRPr lang="en-US" dirty="0"/>
          </a:p>
        </p:txBody>
      </p:sp>
      <p:sp>
        <p:nvSpPr>
          <p:cNvPr id="3" name="Espace réservé du pied de page 2">
            <a:extLst>
              <a:ext uri="{FF2B5EF4-FFF2-40B4-BE49-F238E27FC236}">
                <a16:creationId xmlns:a16="http://schemas.microsoft.com/office/drawing/2014/main" id="{9CF2B27B-917C-954C-AB71-AC7DE55DCEE2}"/>
              </a:ext>
            </a:extLst>
          </p:cNvPr>
          <p:cNvSpPr>
            <a:spLocks noGrp="1"/>
          </p:cNvSpPr>
          <p:nvPr>
            <p:ph type="ftr" sz="quarter" idx="11"/>
          </p:nvPr>
        </p:nvSpPr>
        <p:spPr/>
        <p:txBody>
          <a:bodyPr/>
          <a:lstStyle/>
          <a:p>
            <a:endParaRPr lang="en-US" dirty="0"/>
          </a:p>
        </p:txBody>
      </p:sp>
      <p:sp>
        <p:nvSpPr>
          <p:cNvPr id="4" name="Espace réservé du numéro de diapositive 3">
            <a:extLst>
              <a:ext uri="{FF2B5EF4-FFF2-40B4-BE49-F238E27FC236}">
                <a16:creationId xmlns:a16="http://schemas.microsoft.com/office/drawing/2014/main" id="{9953B5BD-6A8F-624B-A1CE-1359B9FCF108}"/>
              </a:ext>
            </a:extLst>
          </p:cNvPr>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15004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E51133-1643-E44E-B277-F51B7B7D723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78974AD-D243-7A4E-A1DA-39C5B95815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FBA554C5-2F20-0347-9B82-21DCD3CF84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FFFF20EC-60D7-EC42-97A1-0FD156D598B5}"/>
              </a:ext>
            </a:extLst>
          </p:cNvPr>
          <p:cNvSpPr>
            <a:spLocks noGrp="1"/>
          </p:cNvSpPr>
          <p:nvPr>
            <p:ph type="dt" sz="half" idx="10"/>
          </p:nvPr>
        </p:nvSpPr>
        <p:spPr/>
        <p:txBody>
          <a:bodyPr/>
          <a:lstStyle/>
          <a:p>
            <a:fld id="{5586B75A-687E-405C-8A0B-8D00578BA2C3}" type="datetimeFigureOut">
              <a:rPr lang="en-US" smtClean="0"/>
              <a:pPr/>
              <a:t>5/15/19</a:t>
            </a:fld>
            <a:endParaRPr lang="en-US" dirty="0"/>
          </a:p>
        </p:txBody>
      </p:sp>
      <p:sp>
        <p:nvSpPr>
          <p:cNvPr id="6" name="Espace réservé du pied de page 5">
            <a:extLst>
              <a:ext uri="{FF2B5EF4-FFF2-40B4-BE49-F238E27FC236}">
                <a16:creationId xmlns:a16="http://schemas.microsoft.com/office/drawing/2014/main" id="{E23612C8-3EF0-2F4D-9E45-3D0D26EACCE6}"/>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9EEC94B6-3C48-EE41-AADA-5716CAAABEFA}"/>
              </a:ext>
            </a:extLst>
          </p:cNvPr>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1268879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lvl1pPr>
              <a:defRPr sz="1200"/>
            </a:lvl1pPr>
          </a:lstStyle>
          <a:p>
            <a:fld id="{5586B75A-687E-405C-8A0B-8D00578BA2C3}" type="datetimeFigureOut">
              <a:rPr lang="en-US" smtClean="0"/>
              <a:pPr/>
              <a:t>5/15/19</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a:t>
            </a:fld>
            <a:endParaRPr lang="en-US" dirty="0"/>
          </a:p>
        </p:txBody>
      </p:sp>
      <p:pic>
        <p:nvPicPr>
          <p:cNvPr id="24" name="Picture 2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08828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1728C5-B390-5744-8A82-6C123E7C119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6DF3133-CD39-EC45-ABFF-46EAF1FE4F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CA488A48-169E-0B4B-9E55-C360A9443A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79C4DD33-EEDB-0F4E-9758-FB8D917688CA}"/>
              </a:ext>
            </a:extLst>
          </p:cNvPr>
          <p:cNvSpPr>
            <a:spLocks noGrp="1"/>
          </p:cNvSpPr>
          <p:nvPr>
            <p:ph type="dt" sz="half" idx="10"/>
          </p:nvPr>
        </p:nvSpPr>
        <p:spPr/>
        <p:txBody>
          <a:bodyPr/>
          <a:lstStyle/>
          <a:p>
            <a:fld id="{5586B75A-687E-405C-8A0B-8D00578BA2C3}" type="datetimeFigureOut">
              <a:rPr lang="en-US" smtClean="0"/>
              <a:pPr/>
              <a:t>5/15/19</a:t>
            </a:fld>
            <a:endParaRPr lang="en-US" dirty="0"/>
          </a:p>
        </p:txBody>
      </p:sp>
      <p:sp>
        <p:nvSpPr>
          <p:cNvPr id="6" name="Espace réservé du pied de page 5">
            <a:extLst>
              <a:ext uri="{FF2B5EF4-FFF2-40B4-BE49-F238E27FC236}">
                <a16:creationId xmlns:a16="http://schemas.microsoft.com/office/drawing/2014/main" id="{492479E9-D353-C84A-A5E2-BFC6A0C75538}"/>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8AB38D02-4BCA-B74E-B57D-34DDF2F607C5}"/>
              </a:ext>
            </a:extLst>
          </p:cNvPr>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1233316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C23CC9-391C-AB4F-9DD3-8322E875729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812BEEE-4F3D-BA45-B014-F344DD8108E1}"/>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A8872F23-2DAA-2342-A5D0-4FDF20A3CF74}"/>
              </a:ext>
            </a:extLst>
          </p:cNvPr>
          <p:cNvSpPr>
            <a:spLocks noGrp="1"/>
          </p:cNvSpPr>
          <p:nvPr>
            <p:ph type="dt" sz="half" idx="10"/>
          </p:nvPr>
        </p:nvSpPr>
        <p:spPr/>
        <p:txBody>
          <a:bodyPr/>
          <a:lstStyle/>
          <a:p>
            <a:fld id="{5586B75A-687E-405C-8A0B-8D00578BA2C3}" type="datetimeFigureOut">
              <a:rPr lang="en-US" smtClean="0"/>
              <a:pPr/>
              <a:t>5/15/19</a:t>
            </a:fld>
            <a:endParaRPr lang="en-US" dirty="0"/>
          </a:p>
        </p:txBody>
      </p:sp>
      <p:sp>
        <p:nvSpPr>
          <p:cNvPr id="5" name="Espace réservé du pied de page 4">
            <a:extLst>
              <a:ext uri="{FF2B5EF4-FFF2-40B4-BE49-F238E27FC236}">
                <a16:creationId xmlns:a16="http://schemas.microsoft.com/office/drawing/2014/main" id="{D3009ACB-8ED1-9249-8466-AAFC0B0648B6}"/>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0838A9DE-94D8-4546-AD7C-EE0B0700CD1C}"/>
              </a:ext>
            </a:extLst>
          </p:cNvPr>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1268179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E0A0B7E-FF2B-5641-989B-526359A385A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FB65B17-084D-0B47-89C7-C8E59EF2C41D}"/>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F1B49D00-4D80-1140-9CBC-A962FB0FCAE7}"/>
              </a:ext>
            </a:extLst>
          </p:cNvPr>
          <p:cNvSpPr>
            <a:spLocks noGrp="1"/>
          </p:cNvSpPr>
          <p:nvPr>
            <p:ph type="dt" sz="half" idx="10"/>
          </p:nvPr>
        </p:nvSpPr>
        <p:spPr/>
        <p:txBody>
          <a:bodyPr/>
          <a:lstStyle/>
          <a:p>
            <a:fld id="{5586B75A-687E-405C-8A0B-8D00578BA2C3}" type="datetimeFigureOut">
              <a:rPr lang="en-US" smtClean="0"/>
              <a:pPr/>
              <a:t>5/15/19</a:t>
            </a:fld>
            <a:endParaRPr lang="en-US" dirty="0"/>
          </a:p>
        </p:txBody>
      </p:sp>
      <p:sp>
        <p:nvSpPr>
          <p:cNvPr id="5" name="Espace réservé du pied de page 4">
            <a:extLst>
              <a:ext uri="{FF2B5EF4-FFF2-40B4-BE49-F238E27FC236}">
                <a16:creationId xmlns:a16="http://schemas.microsoft.com/office/drawing/2014/main" id="{98594B68-A392-D34A-8FDB-D841D4454C5C}"/>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12A8DA75-ABB4-7C40-B28F-BCEA464C1391}"/>
              </a:ext>
            </a:extLst>
          </p:cNvPr>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246801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Page de contenu">
    <p:spTree>
      <p:nvGrpSpPr>
        <p:cNvPr id="1" name=""/>
        <p:cNvGrpSpPr/>
        <p:nvPr/>
      </p:nvGrpSpPr>
      <p:grpSpPr>
        <a:xfrm>
          <a:off x="0" y="0"/>
          <a:ext cx="0" cy="0"/>
          <a:chOff x="0" y="0"/>
          <a:chExt cx="0" cy="0"/>
        </a:xfrm>
      </p:grpSpPr>
      <p:pic>
        <p:nvPicPr>
          <p:cNvPr id="4" name="Image 9">
            <a:extLst>
              <a:ext uri="{FF2B5EF4-FFF2-40B4-BE49-F238E27FC236}">
                <a16:creationId xmlns:a16="http://schemas.microsoft.com/office/drawing/2014/main" id="{6F937950-9ABF-F74B-9843-55A15D96EE2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p>
            <a:r>
              <a:rPr lang="fr-FR"/>
              <a:t>Cliquez et modifiez le titre</a:t>
            </a:r>
          </a:p>
        </p:txBody>
      </p:sp>
      <p:sp>
        <p:nvSpPr>
          <p:cNvPr id="6" name="Espace réservé du texte 6"/>
          <p:cNvSpPr>
            <a:spLocks noGrp="1"/>
          </p:cNvSpPr>
          <p:nvPr>
            <p:ph type="body" sz="quarter" idx="13"/>
          </p:nvPr>
        </p:nvSpPr>
        <p:spPr>
          <a:xfrm>
            <a:off x="1073152" y="1471083"/>
            <a:ext cx="10509249" cy="4598988"/>
          </a:xfrm>
        </p:spPr>
        <p:txBody>
          <a:bodyPr/>
          <a:lstStyle>
            <a:lvl1pPr marL="177800" marR="0" indent="-177800" algn="l" defTabSz="457200" rtl="0" eaLnBrk="1" fontAlgn="auto" latinLnBrk="0" hangingPunct="1">
              <a:lnSpc>
                <a:spcPct val="100000"/>
              </a:lnSpc>
              <a:spcBef>
                <a:spcPct val="20000"/>
              </a:spcBef>
              <a:spcAft>
                <a:spcPts val="0"/>
              </a:spcAft>
              <a:buClr>
                <a:schemeClr val="bg2"/>
              </a:buClr>
              <a:buSzPct val="100000"/>
              <a:buFont typeface="Arial"/>
              <a:buChar char="■"/>
              <a:tabLst/>
              <a:defRPr/>
            </a:lvl1pPr>
            <a:lvl2pPr marL="627063" marR="0" indent="-169863" algn="l" defTabSz="457200" rtl="0" eaLnBrk="1" fontAlgn="auto" latinLnBrk="0" hangingPunct="1">
              <a:lnSpc>
                <a:spcPct val="100000"/>
              </a:lnSpc>
              <a:spcBef>
                <a:spcPct val="20000"/>
              </a:spcBef>
              <a:spcAft>
                <a:spcPts val="0"/>
              </a:spcAft>
              <a:buClr>
                <a:schemeClr val="bg2"/>
              </a:buClr>
              <a:buSzTx/>
              <a:buFont typeface="Arial Italic"/>
              <a:buChar char="■"/>
              <a:tabLst/>
              <a:defRPr/>
            </a:lvl2pPr>
            <a:lvl3pPr marL="627063" marR="0" indent="0" algn="l" defTabSz="457200" rtl="0" eaLnBrk="1" fontAlgn="auto" latinLnBrk="0" hangingPunct="1">
              <a:lnSpc>
                <a:spcPct val="100000"/>
              </a:lnSpc>
              <a:spcBef>
                <a:spcPct val="20000"/>
              </a:spcBef>
              <a:spcAft>
                <a:spcPts val="0"/>
              </a:spcAft>
              <a:buClr>
                <a:schemeClr val="bg2"/>
              </a:buClr>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chemeClr val="bg2"/>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
                <a:schemeClr val="bg2"/>
              </a:buClr>
              <a:buSzTx/>
              <a:buFont typeface="Arial"/>
              <a:buNone/>
              <a:tabLst/>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Espace réservé du numéro de diapositive 4">
            <a:extLst>
              <a:ext uri="{FF2B5EF4-FFF2-40B4-BE49-F238E27FC236}">
                <a16:creationId xmlns:a16="http://schemas.microsoft.com/office/drawing/2014/main" id="{C9CD77FB-6285-C64A-A499-4D3B53BB05F7}"/>
              </a:ext>
            </a:extLst>
          </p:cNvPr>
          <p:cNvSpPr>
            <a:spLocks noGrp="1"/>
          </p:cNvSpPr>
          <p:nvPr>
            <p:ph type="sldNum" sz="quarter" idx="14"/>
          </p:nvPr>
        </p:nvSpPr>
        <p:spPr/>
        <p:txBody>
          <a:bodyPr/>
          <a:lstStyle>
            <a:lvl1pPr>
              <a:defRPr/>
            </a:lvl1pPr>
          </a:lstStyle>
          <a:p>
            <a:fld id="{54B1CA8C-B1E3-FA43-970E-1D135BC63E43}" type="slidenum">
              <a:rPr lang="fr-FR" altLang="fr-FR"/>
              <a:pPr/>
              <a:t>‹N°›</a:t>
            </a:fld>
            <a:endParaRPr lang="fr-FR" altLang="fr-FR"/>
          </a:p>
        </p:txBody>
      </p:sp>
    </p:spTree>
    <p:extLst>
      <p:ext uri="{BB962C8B-B14F-4D97-AF65-F5344CB8AC3E}">
        <p14:creationId xmlns:p14="http://schemas.microsoft.com/office/powerpoint/2010/main" val="2196976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29167" y="1756129"/>
            <a:ext cx="8619060" cy="2050065"/>
          </a:xfrm>
        </p:spPr>
        <p:txBody>
          <a:bodyPr anchor="b">
            <a:normAutofit/>
          </a:bodyPr>
          <a:lstStyle>
            <a:lvl1pPr algn="l">
              <a:defRPr sz="3600"/>
            </a:lvl1pPr>
          </a:lstStyle>
          <a:p>
            <a:r>
              <a:rPr lang="fr-FR"/>
              <a:t>Modifiez le style du titre</a:t>
            </a:r>
            <a:endParaRPr lang="en-US" dirty="0"/>
          </a:p>
        </p:txBody>
      </p:sp>
      <p:sp>
        <p:nvSpPr>
          <p:cNvPr id="3" name="Text Placeholder 2"/>
          <p:cNvSpPr>
            <a:spLocks noGrp="1"/>
          </p:cNvSpPr>
          <p:nvPr>
            <p:ph type="body" idx="1"/>
          </p:nvPr>
        </p:nvSpPr>
        <p:spPr>
          <a:xfrm>
            <a:off x="1129166" y="3806195"/>
            <a:ext cx="861906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5/15/19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473636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131052" y="958037"/>
            <a:ext cx="9605635" cy="1059305"/>
          </a:xfrm>
        </p:spPr>
        <p:txBody>
          <a:bodyPr/>
          <a:lstStyle/>
          <a:p>
            <a:r>
              <a:rPr lang="fr-FR"/>
              <a:t>Modifiez le style du titre</a:t>
            </a:r>
            <a:endParaRPr lang="en-US" dirty="0"/>
          </a:p>
        </p:txBody>
      </p:sp>
      <p:sp>
        <p:nvSpPr>
          <p:cNvPr id="3" name="Content Placeholder 2"/>
          <p:cNvSpPr>
            <a:spLocks noGrp="1"/>
          </p:cNvSpPr>
          <p:nvPr>
            <p:ph sz="half" idx="1"/>
          </p:nvPr>
        </p:nvSpPr>
        <p:spPr>
          <a:xfrm>
            <a:off x="1129166" y="2165621"/>
            <a:ext cx="4645152" cy="3293852"/>
          </a:xfrm>
        </p:spPr>
        <p:txBody>
          <a:body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6095606" y="2171769"/>
            <a:ext cx="4645152" cy="3287094"/>
          </a:xfrm>
        </p:spPr>
        <p:txBody>
          <a:body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5586B75A-687E-405C-8A0B-8D00578BA2C3}" type="datetimeFigureOut">
              <a:rPr lang="en-US" smtClean="0"/>
              <a:pPr/>
              <a:t>5/15/19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‹N°›</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4275765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129166" y="953336"/>
            <a:ext cx="9607661" cy="1056319"/>
          </a:xfrm>
        </p:spPr>
        <p:txBody>
          <a:bodyPr/>
          <a:lstStyle/>
          <a:p>
            <a:r>
              <a:rPr lang="fr-FR"/>
              <a:t>Modifiez le style du titre</a:t>
            </a:r>
            <a:endParaRPr lang="en-US" dirty="0"/>
          </a:p>
        </p:txBody>
      </p:sp>
      <p:sp>
        <p:nvSpPr>
          <p:cNvPr id="3" name="Text Placeholder 2"/>
          <p:cNvSpPr>
            <a:spLocks noGrp="1"/>
          </p:cNvSpPr>
          <p:nvPr>
            <p:ph type="body" idx="1"/>
          </p:nvPr>
        </p:nvSpPr>
        <p:spPr>
          <a:xfrm>
            <a:off x="1129166" y="2169727"/>
            <a:ext cx="4645152" cy="801943"/>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1129166" y="2974448"/>
            <a:ext cx="4645152" cy="2493876"/>
          </a:xfrm>
        </p:spPr>
        <p:txBody>
          <a:bodyPr/>
          <a:lstStyle/>
          <a:p>
            <a:pPr lvl="0"/>
            <a:r>
              <a:rPr lang="fr-FR"/>
              <a:t>Modifier les styles du texte du masque
Deuxième niveau
Troisième niveau
Quatrième niveau
Cinquième niveau</a:t>
            </a:r>
            <a:endParaRPr lang="en-US" dirty="0"/>
          </a:p>
        </p:txBody>
      </p:sp>
      <p:sp>
        <p:nvSpPr>
          <p:cNvPr id="5" name="Text Placeholder 4"/>
          <p:cNvSpPr>
            <a:spLocks noGrp="1"/>
          </p:cNvSpPr>
          <p:nvPr>
            <p:ph type="body" sz="quarter" idx="3"/>
          </p:nvPr>
        </p:nvSpPr>
        <p:spPr>
          <a:xfrm>
            <a:off x="6094337" y="2173181"/>
            <a:ext cx="4645152" cy="802237"/>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6" name="Content Placeholder 5"/>
          <p:cNvSpPr>
            <a:spLocks noGrp="1"/>
          </p:cNvSpPr>
          <p:nvPr>
            <p:ph sz="quarter" idx="4"/>
          </p:nvPr>
        </p:nvSpPr>
        <p:spPr>
          <a:xfrm>
            <a:off x="6094337" y="2971669"/>
            <a:ext cx="4645152" cy="2487193"/>
          </a:xfrm>
        </p:spPr>
        <p:txBody>
          <a:bodyPr/>
          <a:lstStyle/>
          <a:p>
            <a:pPr lvl="0"/>
            <a:r>
              <a:rPr lang="fr-FR"/>
              <a:t>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5/15/19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‹N°›</a:t>
            </a:fld>
            <a:endParaRPr lang="en-US" dirty="0"/>
          </a:p>
        </p:txBody>
      </p:sp>
      <p:pic>
        <p:nvPicPr>
          <p:cNvPr id="18" name="Picture 17"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99778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5586B75A-687E-405C-8A0B-8D00578BA2C3}" type="datetimeFigureOut">
              <a:rPr lang="en-US" smtClean="0"/>
              <a:pPr/>
              <a:t>5/15/19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‹N°›</a:t>
            </a:fld>
            <a:endParaRPr lang="en-US" dirty="0"/>
          </a:p>
        </p:txBody>
      </p:sp>
      <p:pic>
        <p:nvPicPr>
          <p:cNvPr id="14" name="Picture 1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72501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6B75A-687E-405C-8A0B-8D00578BA2C3}" type="datetimeFigureOut">
              <a:rPr lang="en-US" smtClean="0"/>
              <a:pPr/>
              <a:t>5/15/19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159512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24291" y="952578"/>
            <a:ext cx="3275013" cy="2322176"/>
          </a:xfrm>
        </p:spPr>
        <p:txBody>
          <a:bodyPr anchor="b">
            <a:normAutofit/>
          </a:bodyPr>
          <a:lstStyle>
            <a:lvl1pPr algn="l">
              <a:defRPr sz="2400"/>
            </a:lvl1pPr>
          </a:lstStyle>
          <a:p>
            <a:r>
              <a:rPr lang="fr-FR"/>
              <a:t>Modifiez le style du titre</a:t>
            </a:r>
            <a:endParaRPr lang="en-US" dirty="0"/>
          </a:p>
        </p:txBody>
      </p:sp>
      <p:sp>
        <p:nvSpPr>
          <p:cNvPr id="3" name="Content Placeholder 2"/>
          <p:cNvSpPr>
            <a:spLocks noGrp="1"/>
          </p:cNvSpPr>
          <p:nvPr>
            <p:ph idx="1"/>
          </p:nvPr>
        </p:nvSpPr>
        <p:spPr>
          <a:xfrm>
            <a:off x="4723334" y="952578"/>
            <a:ext cx="6012470" cy="4505221"/>
          </a:xfrm>
        </p:spPr>
        <p:txBody>
          <a:bodyPr anchor="ctr"/>
          <a:lstStyle/>
          <a:p>
            <a:pPr lvl="0"/>
            <a:r>
              <a:rPr lang="fr-FR"/>
              <a:t>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1124291" y="3274754"/>
            <a:ext cx="3275013" cy="217891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5586B75A-687E-405C-8A0B-8D00578BA2C3}" type="datetimeFigureOut">
              <a:rPr lang="en-US" smtClean="0"/>
              <a:pPr/>
              <a:t>5/15/19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‹N°›</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3667650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129124" y="1129513"/>
            <a:ext cx="5854872" cy="1924208"/>
          </a:xfrm>
        </p:spPr>
        <p:txBody>
          <a:bodyPr anchor="b">
            <a:normAutofit/>
          </a:bodyPr>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28247" y="3053721"/>
            <a:ext cx="5846486" cy="2096013"/>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a:xfrm>
            <a:off x="1125300" y="5469856"/>
            <a:ext cx="5849605" cy="320123"/>
          </a:xfrm>
        </p:spPr>
        <p:txBody>
          <a:bodyPr/>
          <a:lstStyle>
            <a:lvl1pPr algn="l">
              <a:defRPr/>
            </a:lvl1pPr>
          </a:lstStyle>
          <a:p>
            <a:fld id="{5586B75A-687E-405C-8A0B-8D00578BA2C3}" type="datetimeFigureOut">
              <a:rPr lang="en-US" smtClean="0"/>
              <a:pPr/>
              <a:t>5/15/19</a:t>
            </a:fld>
            <a:endParaRPr lang="en-US" dirty="0"/>
          </a:p>
        </p:txBody>
      </p:sp>
      <p:sp>
        <p:nvSpPr>
          <p:cNvPr id="6" name="Footer Placeholder 5"/>
          <p:cNvSpPr>
            <a:spLocks noGrp="1"/>
          </p:cNvSpPr>
          <p:nvPr>
            <p:ph type="ftr" sz="quarter" idx="11"/>
          </p:nvPr>
        </p:nvSpPr>
        <p:spPr>
          <a:xfrm>
            <a:off x="1125300" y="318640"/>
            <a:ext cx="4877818" cy="320931"/>
          </a:xfrm>
        </p:spPr>
        <p:txBody>
          <a:bodyPr/>
          <a:lstStyle/>
          <a:p>
            <a:endParaRPr lang="en-US" dirty="0"/>
          </a:p>
        </p:txBody>
      </p:sp>
      <p:sp>
        <p:nvSpPr>
          <p:cNvPr id="7" name="Slide Number Placeholder 6"/>
          <p:cNvSpPr>
            <a:spLocks noGrp="1"/>
          </p:cNvSpPr>
          <p:nvPr>
            <p:ph type="sldNum" sz="quarter" idx="12"/>
          </p:nvPr>
        </p:nvSpPr>
        <p:spPr>
          <a:xfrm>
            <a:off x="6176794" y="137408"/>
            <a:ext cx="811019" cy="503578"/>
          </a:xfrm>
        </p:spPr>
        <p:txBody>
          <a:bodyPr/>
          <a:lstStyle/>
          <a:p>
            <a:fld id="{4FAB73BC-B049-4115-A692-8D63A059BFB8}" type="slidenum">
              <a:rPr lang="en-US" smtClean="0"/>
              <a:pPr/>
              <a:t>‹N°›</a:t>
            </a:fld>
            <a:endParaRPr lang="en-US" dirty="0"/>
          </a:p>
        </p:txBody>
      </p:sp>
      <p:pic>
        <p:nvPicPr>
          <p:cNvPr id="22" name="Picture 21"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t="474" r="48549" b="36564"/>
          <a:stretch/>
        </p:blipFill>
        <p:spPr>
          <a:xfrm>
            <a:off x="1125460" y="643464"/>
            <a:ext cx="5879592" cy="155448"/>
          </a:xfrm>
          <a:prstGeom prst="rect">
            <a:avLst/>
          </a:prstGeom>
          <a:noFill/>
          <a:ln>
            <a:noFill/>
          </a:ln>
        </p:spPr>
      </p:pic>
    </p:spTree>
    <p:extLst>
      <p:ext uri="{BB962C8B-B14F-4D97-AF65-F5344CB8AC3E}">
        <p14:creationId xmlns:p14="http://schemas.microsoft.com/office/powerpoint/2010/main" val="2487892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13" name="Rectangle 12"/>
          <p:cNvSpPr/>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130270" y="953324"/>
            <a:ext cx="9603275" cy="1049235"/>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130270" y="2171769"/>
            <a:ext cx="9603275" cy="32945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32830" y="330370"/>
            <a:ext cx="2515396"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5586B75A-687E-405C-8A0B-8D00578BA2C3}" type="datetimeFigureOut">
              <a:rPr lang="en-US" smtClean="0"/>
              <a:pPr/>
              <a:t>5/15/19</a:t>
            </a:fld>
            <a:endParaRPr lang="en-US" dirty="0"/>
          </a:p>
        </p:txBody>
      </p:sp>
      <p:sp>
        <p:nvSpPr>
          <p:cNvPr id="5" name="Footer Placeholder 4"/>
          <p:cNvSpPr>
            <a:spLocks noGrp="1"/>
          </p:cNvSpPr>
          <p:nvPr>
            <p:ph type="ftr" sz="quarter" idx="3"/>
          </p:nvPr>
        </p:nvSpPr>
        <p:spPr>
          <a:xfrm>
            <a:off x="1130270"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918076" y="137408"/>
            <a:ext cx="811019" cy="503578"/>
          </a:xfrm>
          <a:prstGeom prst="rect">
            <a:avLst/>
          </a:prstGeom>
        </p:spPr>
        <p:txBody>
          <a:bodyPr vert="horz" lIns="91440" tIns="45720" rIns="91440" bIns="45720" rtlCol="0" anchor="t"/>
          <a:lstStyle>
            <a:lvl1pPr algn="r">
              <a:defRPr sz="2800">
                <a:solidFill>
                  <a:schemeClr val="accent1"/>
                </a:solidFill>
              </a:defRPr>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3254457149"/>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E5F3B19-5856-8446-912C-1ABE1E4FF1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0EBFC0D-660B-6348-8F59-32FB7FDD8E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5AC308F7-E657-E045-A7D9-81E92F885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6B75A-687E-405C-8A0B-8D00578BA2C3}" type="datetimeFigureOut">
              <a:rPr lang="en-US" smtClean="0"/>
              <a:pPr/>
              <a:t>5/15/19</a:t>
            </a:fld>
            <a:endParaRPr lang="en-US" dirty="0"/>
          </a:p>
        </p:txBody>
      </p:sp>
      <p:sp>
        <p:nvSpPr>
          <p:cNvPr id="5" name="Espace réservé du pied de page 4">
            <a:extLst>
              <a:ext uri="{FF2B5EF4-FFF2-40B4-BE49-F238E27FC236}">
                <a16:creationId xmlns:a16="http://schemas.microsoft.com/office/drawing/2014/main" id="{84BA0242-6210-5440-854E-737B886C72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Espace réservé du numéro de diapositive 5">
            <a:extLst>
              <a:ext uri="{FF2B5EF4-FFF2-40B4-BE49-F238E27FC236}">
                <a16:creationId xmlns:a16="http://schemas.microsoft.com/office/drawing/2014/main" id="{B9C6D9C4-E165-4F4A-AF5B-9B1B969F50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1588827008"/>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3.xml"/><Relationship Id="rId4" Type="http://schemas.openxmlformats.org/officeDocument/2006/relationships/hyperlink" Target="https://sd-6.archive-host.com/membres/up/04ce97aaeca19e44a8a64c27408c7eeaf06fa306/Formation_Creteil/Accompagner_Reforme_Lycee.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B85BB4-0B63-AE4F-BCE1-A97E5BEA94D9}"/>
              </a:ext>
            </a:extLst>
          </p:cNvPr>
          <p:cNvSpPr>
            <a:spLocks noGrp="1"/>
          </p:cNvSpPr>
          <p:nvPr>
            <p:ph type="ctrTitle"/>
          </p:nvPr>
        </p:nvSpPr>
        <p:spPr>
          <a:xfrm>
            <a:off x="627040" y="1905351"/>
            <a:ext cx="6513599" cy="916961"/>
          </a:xfrm>
        </p:spPr>
        <p:txBody>
          <a:bodyPr>
            <a:normAutofit fontScale="90000"/>
          </a:bodyPr>
          <a:lstStyle/>
          <a:p>
            <a:pPr algn="ctr"/>
            <a:r>
              <a:rPr lang="fr-FR" sz="7200" b="1" i="1" dirty="0">
                <a:solidFill>
                  <a:srgbClr val="5267C0"/>
                </a:solidFill>
                <a:effectLst>
                  <a:outerShdw blurRad="38100" dist="25400" dir="5400000" algn="ctr">
                    <a:srgbClr val="6E747A">
                      <a:alpha val="43000"/>
                    </a:srgbClr>
                  </a:outerShdw>
                </a:effectLst>
                <a:latin typeface="Candara" panose="020E0502030303020204" pitchFamily="34" charset="0"/>
              </a:rPr>
              <a:t>Réforme du lycée </a:t>
            </a:r>
            <a:endParaRPr lang="fr-FR" dirty="0"/>
          </a:p>
        </p:txBody>
      </p:sp>
      <p:sp>
        <p:nvSpPr>
          <p:cNvPr id="5" name="Bouée 4">
            <a:extLst>
              <a:ext uri="{FF2B5EF4-FFF2-40B4-BE49-F238E27FC236}">
                <a16:creationId xmlns:a16="http://schemas.microsoft.com/office/drawing/2014/main" id="{9A2A2DBC-D62D-D64E-8C90-248CCAD86869}"/>
              </a:ext>
            </a:extLst>
          </p:cNvPr>
          <p:cNvSpPr/>
          <p:nvPr/>
        </p:nvSpPr>
        <p:spPr>
          <a:xfrm>
            <a:off x="7140639" y="103584"/>
            <a:ext cx="6693694" cy="6650831"/>
          </a:xfrm>
          <a:prstGeom prst="donut">
            <a:avLst>
              <a:gd name="adj" fmla="val 4785"/>
            </a:avLst>
          </a:prstGeom>
          <a:solidFill>
            <a:srgbClr val="5267C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dirty="0">
              <a:solidFill>
                <a:schemeClr val="tx1"/>
              </a:solidFill>
            </a:endParaRPr>
          </a:p>
        </p:txBody>
      </p:sp>
      <p:sp>
        <p:nvSpPr>
          <p:cNvPr id="6" name="Rectangle 5">
            <a:extLst>
              <a:ext uri="{FF2B5EF4-FFF2-40B4-BE49-F238E27FC236}">
                <a16:creationId xmlns:a16="http://schemas.microsoft.com/office/drawing/2014/main" id="{14260A0D-E818-2A47-A758-5051A1E363EF}"/>
              </a:ext>
            </a:extLst>
          </p:cNvPr>
          <p:cNvSpPr/>
          <p:nvPr/>
        </p:nvSpPr>
        <p:spPr>
          <a:xfrm>
            <a:off x="255754" y="2908353"/>
            <a:ext cx="7613628" cy="2785378"/>
          </a:xfrm>
          <a:prstGeom prst="rect">
            <a:avLst/>
          </a:prstGeom>
        </p:spPr>
        <p:txBody>
          <a:bodyPr wrap="square">
            <a:spAutoFit/>
          </a:bodyPr>
          <a:lstStyle/>
          <a:p>
            <a:pPr algn="ctr">
              <a:spcAft>
                <a:spcPts val="0"/>
              </a:spcAft>
            </a:pPr>
            <a:r>
              <a:rPr lang="fr-FR" sz="3500" b="1" dirty="0">
                <a:solidFill>
                  <a:srgbClr val="5267C0"/>
                </a:solidFill>
                <a:effectLst>
                  <a:outerShdw blurRad="38100" dist="25400" dir="5400000" algn="ctr">
                    <a:srgbClr val="6E747A">
                      <a:alpha val="43000"/>
                    </a:srgbClr>
                  </a:outerShdw>
                </a:effectLst>
                <a:latin typeface="Candara" panose="020E0502030303020204" pitchFamily="34" charset="0"/>
                <a:ea typeface="Times New Roman" panose="02020603050405020304" pitchFamily="18" charset="0"/>
              </a:rPr>
              <a:t>Cadre général </a:t>
            </a:r>
          </a:p>
          <a:p>
            <a:pPr algn="ctr">
              <a:spcAft>
                <a:spcPts val="0"/>
              </a:spcAft>
            </a:pPr>
            <a:r>
              <a:rPr lang="fr-FR" sz="3500" b="1" dirty="0">
                <a:solidFill>
                  <a:srgbClr val="5267C0"/>
                </a:solidFill>
                <a:effectLst>
                  <a:outerShdw blurRad="38100" dist="25400" dir="5400000" algn="ctr">
                    <a:srgbClr val="6E747A">
                      <a:alpha val="43000"/>
                    </a:srgbClr>
                  </a:outerShdw>
                </a:effectLst>
                <a:latin typeface="Candara" panose="020E0502030303020204" pitchFamily="34" charset="0"/>
                <a:ea typeface="Times New Roman" panose="02020603050405020304" pitchFamily="18" charset="0"/>
              </a:rPr>
              <a:t>Programmes d’arts plastiques</a:t>
            </a:r>
          </a:p>
          <a:p>
            <a:pPr algn="ctr">
              <a:spcAft>
                <a:spcPts val="0"/>
              </a:spcAft>
            </a:pPr>
            <a:r>
              <a:rPr lang="fr-FR" sz="3500" b="1" dirty="0">
                <a:solidFill>
                  <a:srgbClr val="5267C0"/>
                </a:solidFill>
                <a:effectLst>
                  <a:outerShdw blurRad="38100" dist="25400" dir="5400000" algn="ctr">
                    <a:srgbClr val="6E747A">
                      <a:alpha val="43000"/>
                    </a:srgbClr>
                  </a:outerShdw>
                </a:effectLst>
                <a:latin typeface="Candara" panose="020E0502030303020204" pitchFamily="34" charset="0"/>
                <a:ea typeface="Times New Roman" panose="02020603050405020304" pitchFamily="18" charset="0"/>
              </a:rPr>
              <a:t>Place de l’oral </a:t>
            </a:r>
          </a:p>
          <a:p>
            <a:pPr algn="ctr">
              <a:spcAft>
                <a:spcPts val="0"/>
              </a:spcAft>
            </a:pPr>
            <a:r>
              <a:rPr lang="fr-FR" sz="3500" b="1" dirty="0">
                <a:solidFill>
                  <a:srgbClr val="5267C0"/>
                </a:solidFill>
                <a:effectLst>
                  <a:outerShdw blurRad="38100" dist="25400" dir="5400000" algn="ctr">
                    <a:srgbClr val="6E747A">
                      <a:alpha val="43000"/>
                    </a:srgbClr>
                  </a:outerShdw>
                </a:effectLst>
                <a:latin typeface="Candara" panose="020E0502030303020204" pitchFamily="34" charset="0"/>
                <a:ea typeface="Times New Roman" panose="02020603050405020304" pitchFamily="18" charset="0"/>
              </a:rPr>
              <a:t>Questionnement transversal : </a:t>
            </a:r>
          </a:p>
          <a:p>
            <a:pPr algn="ctr">
              <a:spcAft>
                <a:spcPts val="0"/>
              </a:spcAft>
            </a:pPr>
            <a:r>
              <a:rPr lang="fr-FR" sz="3000" b="1" i="1" dirty="0">
                <a:solidFill>
                  <a:srgbClr val="5267C0"/>
                </a:solidFill>
                <a:effectLst>
                  <a:outerShdw blurRad="38100" dist="25400" dir="5400000" algn="ctr">
                    <a:srgbClr val="6E747A">
                      <a:alpha val="43000"/>
                    </a:srgbClr>
                  </a:outerShdw>
                </a:effectLst>
                <a:latin typeface="Candara" panose="020E0502030303020204" pitchFamily="34" charset="0"/>
                <a:ea typeface="Times New Roman" panose="02020603050405020304" pitchFamily="18" charset="0"/>
              </a:rPr>
              <a:t>se penser et se situer comme artiste</a:t>
            </a:r>
            <a:endParaRPr lang="fr-FR" sz="3000" i="1" dirty="0">
              <a:solidFill>
                <a:srgbClr val="5267C0"/>
              </a:solidFill>
              <a:effectLst/>
              <a:latin typeface="Times New Roman" panose="02020603050405020304" pitchFamily="18" charset="0"/>
              <a:ea typeface="Times New Roman" panose="02020603050405020304" pitchFamily="18" charset="0"/>
            </a:endParaRPr>
          </a:p>
        </p:txBody>
      </p:sp>
      <p:pic>
        <p:nvPicPr>
          <p:cNvPr id="17" name="Image 16" descr="2018_logo_academie_Strasbourg">
            <a:extLst>
              <a:ext uri="{FF2B5EF4-FFF2-40B4-BE49-F238E27FC236}">
                <a16:creationId xmlns:a16="http://schemas.microsoft.com/office/drawing/2014/main" id="{5671E55A-320A-D149-BD49-55939E9EF61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837388" y="1391596"/>
            <a:ext cx="2940170" cy="4074806"/>
          </a:xfrm>
          <a:prstGeom prst="rect">
            <a:avLst/>
          </a:prstGeom>
          <a:noFill/>
          <a:ln>
            <a:noFill/>
          </a:ln>
        </p:spPr>
      </p:pic>
      <p:cxnSp>
        <p:nvCxnSpPr>
          <p:cNvPr id="9" name="Connecteur droit 8">
            <a:extLst>
              <a:ext uri="{FF2B5EF4-FFF2-40B4-BE49-F238E27FC236}">
                <a16:creationId xmlns:a16="http://schemas.microsoft.com/office/drawing/2014/main" id="{08FC0B79-AF2A-C442-B768-C380BCFD05A9}"/>
              </a:ext>
            </a:extLst>
          </p:cNvPr>
          <p:cNvCxnSpPr>
            <a:cxnSpLocks/>
          </p:cNvCxnSpPr>
          <p:nvPr/>
        </p:nvCxnSpPr>
        <p:spPr>
          <a:xfrm>
            <a:off x="894654" y="2736271"/>
            <a:ext cx="6245985" cy="0"/>
          </a:xfrm>
          <a:prstGeom prst="line">
            <a:avLst/>
          </a:prstGeom>
          <a:ln w="57150">
            <a:solidFill>
              <a:srgbClr val="5267C0"/>
            </a:solidFill>
          </a:ln>
        </p:spPr>
        <p:style>
          <a:lnRef idx="1">
            <a:schemeClr val="accent1"/>
          </a:lnRef>
          <a:fillRef idx="0">
            <a:schemeClr val="accent1"/>
          </a:fillRef>
          <a:effectRef idx="0">
            <a:schemeClr val="accent1"/>
          </a:effectRef>
          <a:fontRef idx="minor">
            <a:schemeClr val="tx1"/>
          </a:fontRef>
        </p:style>
      </p:cxnSp>
      <p:sp>
        <p:nvSpPr>
          <p:cNvPr id="24" name="Zone de texte 31">
            <a:extLst>
              <a:ext uri="{FF2B5EF4-FFF2-40B4-BE49-F238E27FC236}">
                <a16:creationId xmlns:a16="http://schemas.microsoft.com/office/drawing/2014/main" id="{59DA4A4C-47C1-534F-BD79-6CED97F8F7EA}"/>
              </a:ext>
            </a:extLst>
          </p:cNvPr>
          <p:cNvSpPr txBox="1"/>
          <p:nvPr/>
        </p:nvSpPr>
        <p:spPr>
          <a:xfrm>
            <a:off x="1603415" y="6234853"/>
            <a:ext cx="4293235" cy="30162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fr-FR" sz="1200" b="1" dirty="0">
                <a:effectLst/>
                <a:latin typeface="Candara" panose="020E0502030303020204" pitchFamily="34" charset="0"/>
                <a:ea typeface="Times New Roman" panose="02020603050405020304" pitchFamily="18" charset="0"/>
              </a:rPr>
              <a:t>FORMATION LUNDI 6 MAI 2019</a:t>
            </a:r>
            <a:endParaRPr lang="fr-FR"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1573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3756DB9-C0D2-DA40-976A-3788D05A97A3}"/>
              </a:ext>
            </a:extLst>
          </p:cNvPr>
          <p:cNvPicPr/>
          <p:nvPr/>
        </p:nvPicPr>
        <p:blipFill rotWithShape="1">
          <a:blip r:embed="rId2">
            <a:extLst>
              <a:ext uri="{28A0092B-C50C-407E-A947-70E740481C1C}">
                <a14:useLocalDpi xmlns:a14="http://schemas.microsoft.com/office/drawing/2010/main" val="0"/>
              </a:ext>
            </a:extLst>
          </a:blip>
          <a:srcRect t="2810" b="55292"/>
          <a:stretch/>
        </p:blipFill>
        <p:spPr>
          <a:xfrm>
            <a:off x="1497270" y="333570"/>
            <a:ext cx="9531513" cy="6190860"/>
          </a:xfrm>
          <a:prstGeom prst="rect">
            <a:avLst/>
          </a:prstGeom>
        </p:spPr>
      </p:pic>
    </p:spTree>
    <p:extLst>
      <p:ext uri="{BB962C8B-B14F-4D97-AF65-F5344CB8AC3E}">
        <p14:creationId xmlns:p14="http://schemas.microsoft.com/office/powerpoint/2010/main" val="4207581828"/>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A25CB48-8DC3-6844-ADBA-C7E8D6CA3A5B}"/>
              </a:ext>
            </a:extLst>
          </p:cNvPr>
          <p:cNvPicPr/>
          <p:nvPr/>
        </p:nvPicPr>
        <p:blipFill rotWithShape="1">
          <a:blip r:embed="rId2">
            <a:extLst>
              <a:ext uri="{28A0092B-C50C-407E-A947-70E740481C1C}">
                <a14:useLocalDpi xmlns:a14="http://schemas.microsoft.com/office/drawing/2010/main" val="0"/>
              </a:ext>
            </a:extLst>
          </a:blip>
          <a:srcRect t="57831"/>
          <a:stretch/>
        </p:blipFill>
        <p:spPr>
          <a:xfrm>
            <a:off x="859048" y="251925"/>
            <a:ext cx="10473904" cy="6503438"/>
          </a:xfrm>
          <a:prstGeom prst="rect">
            <a:avLst/>
          </a:prstGeom>
        </p:spPr>
      </p:pic>
    </p:spTree>
    <p:extLst>
      <p:ext uri="{BB962C8B-B14F-4D97-AF65-F5344CB8AC3E}">
        <p14:creationId xmlns:p14="http://schemas.microsoft.com/office/powerpoint/2010/main" val="59919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F2DE9E0E-55B2-6843-B0B6-D867F820E779}"/>
              </a:ext>
            </a:extLst>
          </p:cNvPr>
          <p:cNvPicPr>
            <a:picLocks noChangeAspect="1"/>
          </p:cNvPicPr>
          <p:nvPr/>
        </p:nvPicPr>
        <p:blipFill>
          <a:blip r:embed="rId3"/>
          <a:stretch>
            <a:fillRect/>
          </a:stretch>
        </p:blipFill>
        <p:spPr>
          <a:xfrm>
            <a:off x="1530341" y="0"/>
            <a:ext cx="9131318" cy="6858000"/>
          </a:xfrm>
          <a:prstGeom prst="rect">
            <a:avLst/>
          </a:prstGeom>
        </p:spPr>
      </p:pic>
      <p:pic>
        <p:nvPicPr>
          <p:cNvPr id="4" name="Image 3">
            <a:extLst>
              <a:ext uri="{FF2B5EF4-FFF2-40B4-BE49-F238E27FC236}">
                <a16:creationId xmlns:a16="http://schemas.microsoft.com/office/drawing/2014/main" id="{E24A8858-5E56-0746-8E5D-B4636CCCE83E}"/>
              </a:ext>
            </a:extLst>
          </p:cNvPr>
          <p:cNvPicPr>
            <a:picLocks noChangeAspect="1"/>
          </p:cNvPicPr>
          <p:nvPr/>
        </p:nvPicPr>
        <p:blipFill>
          <a:blip r:embed="rId4"/>
          <a:stretch>
            <a:fillRect/>
          </a:stretch>
        </p:blipFill>
        <p:spPr>
          <a:xfrm>
            <a:off x="7052347" y="0"/>
            <a:ext cx="5139653" cy="989045"/>
          </a:xfrm>
          <a:prstGeom prst="rect">
            <a:avLst/>
          </a:prstGeom>
        </p:spPr>
      </p:pic>
      <p:pic>
        <p:nvPicPr>
          <p:cNvPr id="5" name="Image 4">
            <a:extLst>
              <a:ext uri="{FF2B5EF4-FFF2-40B4-BE49-F238E27FC236}">
                <a16:creationId xmlns:a16="http://schemas.microsoft.com/office/drawing/2014/main" id="{8664F109-A166-064A-9011-2D29BBC1D863}"/>
              </a:ext>
            </a:extLst>
          </p:cNvPr>
          <p:cNvPicPr>
            <a:picLocks noChangeAspect="1"/>
          </p:cNvPicPr>
          <p:nvPr/>
        </p:nvPicPr>
        <p:blipFill>
          <a:blip r:embed="rId5"/>
          <a:stretch>
            <a:fillRect/>
          </a:stretch>
        </p:blipFill>
        <p:spPr>
          <a:xfrm>
            <a:off x="0" y="0"/>
            <a:ext cx="12192000" cy="6858000"/>
          </a:xfrm>
          <a:prstGeom prst="rect">
            <a:avLst/>
          </a:prstGeom>
        </p:spPr>
      </p:pic>
      <p:pic>
        <p:nvPicPr>
          <p:cNvPr id="6" name="Image 5">
            <a:extLst>
              <a:ext uri="{FF2B5EF4-FFF2-40B4-BE49-F238E27FC236}">
                <a16:creationId xmlns:a16="http://schemas.microsoft.com/office/drawing/2014/main" id="{F0337DD2-3822-BD4E-9D96-F812D7A82545}"/>
              </a:ext>
            </a:extLst>
          </p:cNvPr>
          <p:cNvPicPr>
            <a:picLocks noChangeAspect="1"/>
          </p:cNvPicPr>
          <p:nvPr/>
        </p:nvPicPr>
        <p:blipFill>
          <a:blip r:embed="rId5"/>
          <a:stretch>
            <a:fillRect/>
          </a:stretch>
        </p:blipFill>
        <p:spPr>
          <a:xfrm>
            <a:off x="0" y="0"/>
            <a:ext cx="12192000" cy="6858000"/>
          </a:xfrm>
          <a:prstGeom prst="rect">
            <a:avLst/>
          </a:prstGeom>
        </p:spPr>
      </p:pic>
      <p:pic>
        <p:nvPicPr>
          <p:cNvPr id="9" name="Image 8">
            <a:extLst>
              <a:ext uri="{FF2B5EF4-FFF2-40B4-BE49-F238E27FC236}">
                <a16:creationId xmlns:a16="http://schemas.microsoft.com/office/drawing/2014/main" id="{614447B0-CAC9-CF49-8517-4D6180ACD85A}"/>
              </a:ext>
            </a:extLst>
          </p:cNvPr>
          <p:cNvPicPr>
            <a:picLocks noChangeAspect="1"/>
          </p:cNvPicPr>
          <p:nvPr/>
        </p:nvPicPr>
        <p:blipFill>
          <a:blip r:embed="rId6"/>
          <a:stretch>
            <a:fillRect/>
          </a:stretch>
        </p:blipFill>
        <p:spPr>
          <a:xfrm>
            <a:off x="235645" y="2976464"/>
            <a:ext cx="2087678" cy="2500864"/>
          </a:xfrm>
          <a:prstGeom prst="rect">
            <a:avLst/>
          </a:prstGeom>
        </p:spPr>
      </p:pic>
      <p:sp>
        <p:nvSpPr>
          <p:cNvPr id="11" name="ZoneTexte 10">
            <a:extLst>
              <a:ext uri="{FF2B5EF4-FFF2-40B4-BE49-F238E27FC236}">
                <a16:creationId xmlns:a16="http://schemas.microsoft.com/office/drawing/2014/main" id="{70F640DF-783F-834C-938C-F9B5892FE325}"/>
              </a:ext>
            </a:extLst>
          </p:cNvPr>
          <p:cNvSpPr txBox="1"/>
          <p:nvPr/>
        </p:nvSpPr>
        <p:spPr>
          <a:xfrm>
            <a:off x="287383" y="443091"/>
            <a:ext cx="966652" cy="952143"/>
          </a:xfrm>
          <a:prstGeom prst="ellipse">
            <a:avLst/>
          </a:prstGeom>
          <a:solidFill>
            <a:srgbClr val="0070C0"/>
          </a:solidFill>
        </p:spPr>
        <p:txBody>
          <a:bodyPr wrap="square" rtlCol="0">
            <a:spAutoFit/>
          </a:bodyPr>
          <a:lstStyle/>
          <a:p>
            <a:r>
              <a:rPr lang="fr-FR" sz="2000" b="1" dirty="0">
                <a:solidFill>
                  <a:schemeClr val="bg1"/>
                </a:solidFill>
              </a:rPr>
              <a:t>EN +</a:t>
            </a:r>
          </a:p>
          <a:p>
            <a:endParaRPr lang="fr-FR" dirty="0">
              <a:solidFill>
                <a:schemeClr val="bg1"/>
              </a:solidFill>
            </a:endParaRPr>
          </a:p>
        </p:txBody>
      </p:sp>
    </p:spTree>
    <p:extLst>
      <p:ext uri="{BB962C8B-B14F-4D97-AF65-F5344CB8AC3E}">
        <p14:creationId xmlns:p14="http://schemas.microsoft.com/office/powerpoint/2010/main" val="2761137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 de texte 1">
            <a:extLst>
              <a:ext uri="{FF2B5EF4-FFF2-40B4-BE49-F238E27FC236}">
                <a16:creationId xmlns:a16="http://schemas.microsoft.com/office/drawing/2014/main" id="{C2EA7D5F-B15E-4445-92FC-938DFB7F5A67}"/>
              </a:ext>
            </a:extLst>
          </p:cNvPr>
          <p:cNvSpPr txBox="1"/>
          <p:nvPr/>
        </p:nvSpPr>
        <p:spPr>
          <a:xfrm>
            <a:off x="625151" y="285450"/>
            <a:ext cx="11271380" cy="1354217"/>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algn="ctr">
              <a:spcAft>
                <a:spcPts val="0"/>
              </a:spcAft>
            </a:pPr>
            <a:r>
              <a:rPr lang="fr-FR" sz="3500" b="1" i="1" dirty="0">
                <a:ln>
                  <a:noFill/>
                </a:ln>
                <a:solidFill>
                  <a:srgbClr val="0070C0"/>
                </a:solidFill>
                <a:effectLst>
                  <a:outerShdw blurRad="38100" dist="25400" dir="5400000" algn="ctr">
                    <a:srgbClr val="6E747A">
                      <a:alpha val="43000"/>
                    </a:srgbClr>
                  </a:outerShdw>
                </a:effectLst>
                <a:latin typeface="Candara" panose="020E0502030303020204" pitchFamily="34" charset="0"/>
                <a:ea typeface="Times New Roman" panose="02020603050405020304" pitchFamily="18" charset="0"/>
              </a:rPr>
              <a:t>BACCALAUREAT 2021 </a:t>
            </a:r>
          </a:p>
          <a:p>
            <a:pPr algn="ctr">
              <a:spcAft>
                <a:spcPts val="0"/>
              </a:spcAft>
            </a:pPr>
            <a:r>
              <a:rPr lang="fr-FR" sz="3500" b="1" i="1" dirty="0">
                <a:ln>
                  <a:noFill/>
                </a:ln>
                <a:solidFill>
                  <a:srgbClr val="0070C0"/>
                </a:solidFill>
                <a:effectLst>
                  <a:outerShdw blurRad="38100" dist="25400" dir="5400000" algn="ctr">
                    <a:srgbClr val="6E747A">
                      <a:alpha val="43000"/>
                    </a:srgbClr>
                  </a:outerShdw>
                </a:effectLst>
                <a:latin typeface="Candara" panose="020E0502030303020204" pitchFamily="34" charset="0"/>
                <a:ea typeface="Times New Roman" panose="02020603050405020304" pitchFamily="18" charset="0"/>
              </a:rPr>
              <a:t>Enseignement des arts plastiques  </a:t>
            </a:r>
            <a:endParaRPr lang="fr-FR" sz="3500" dirty="0">
              <a:solidFill>
                <a:srgbClr val="0070C0"/>
              </a:solidFill>
              <a:effectLst/>
              <a:latin typeface="Times New Roman" panose="02020603050405020304" pitchFamily="18" charset="0"/>
              <a:ea typeface="Times New Roman" panose="02020603050405020304" pitchFamily="18" charset="0"/>
            </a:endParaRPr>
          </a:p>
          <a:p>
            <a:pPr>
              <a:spcAft>
                <a:spcPts val="0"/>
              </a:spcAft>
            </a:pPr>
            <a:r>
              <a:rPr lang="fr-FR" sz="1200" dirty="0">
                <a:effectLst/>
                <a:latin typeface="Times New Roman" panose="02020603050405020304" pitchFamily="18" charset="0"/>
                <a:ea typeface="Times New Roman" panose="02020603050405020304" pitchFamily="18" charset="0"/>
              </a:rPr>
              <a:t> </a:t>
            </a:r>
          </a:p>
        </p:txBody>
      </p:sp>
      <p:sp>
        <p:nvSpPr>
          <p:cNvPr id="6" name="Rectangle 5">
            <a:extLst>
              <a:ext uri="{FF2B5EF4-FFF2-40B4-BE49-F238E27FC236}">
                <a16:creationId xmlns:a16="http://schemas.microsoft.com/office/drawing/2014/main" id="{79477651-35FD-4240-A2B9-44BCFBA9FD6D}"/>
              </a:ext>
            </a:extLst>
          </p:cNvPr>
          <p:cNvSpPr/>
          <p:nvPr/>
        </p:nvSpPr>
        <p:spPr>
          <a:xfrm>
            <a:off x="295468" y="1771226"/>
            <a:ext cx="6979299" cy="938719"/>
          </a:xfrm>
          <a:prstGeom prst="rect">
            <a:avLst/>
          </a:prstGeom>
        </p:spPr>
        <p:txBody>
          <a:bodyPr wrap="square">
            <a:spAutoFit/>
          </a:bodyPr>
          <a:lstStyle/>
          <a:p>
            <a:r>
              <a:rPr lang="fr-FR" sz="3000" dirty="0">
                <a:solidFill>
                  <a:srgbClr val="F37F4B"/>
                </a:solidFill>
              </a:rPr>
              <a:t>■ </a:t>
            </a:r>
            <a:r>
              <a:rPr lang="fr-FR" sz="3000" b="1" dirty="0">
                <a:solidFill>
                  <a:srgbClr val="F37F4B"/>
                </a:solidFill>
              </a:rPr>
              <a:t>ENSEIGNEMENT OPTIONNEL </a:t>
            </a:r>
          </a:p>
          <a:p>
            <a:r>
              <a:rPr lang="fr-FR" sz="2500" b="1" dirty="0"/>
              <a:t>en contrôle continu : 10% (bulletins scolaires) </a:t>
            </a:r>
          </a:p>
        </p:txBody>
      </p:sp>
      <p:sp>
        <p:nvSpPr>
          <p:cNvPr id="7" name="Rectangle 6">
            <a:extLst>
              <a:ext uri="{FF2B5EF4-FFF2-40B4-BE49-F238E27FC236}">
                <a16:creationId xmlns:a16="http://schemas.microsoft.com/office/drawing/2014/main" id="{E95968E1-FBC8-354E-B79C-D73038E52DEB}"/>
              </a:ext>
            </a:extLst>
          </p:cNvPr>
          <p:cNvSpPr/>
          <p:nvPr/>
        </p:nvSpPr>
        <p:spPr>
          <a:xfrm>
            <a:off x="295469" y="2956358"/>
            <a:ext cx="6096000" cy="553998"/>
          </a:xfrm>
          <a:prstGeom prst="rect">
            <a:avLst/>
          </a:prstGeom>
        </p:spPr>
        <p:txBody>
          <a:bodyPr>
            <a:spAutoFit/>
          </a:bodyPr>
          <a:lstStyle/>
          <a:p>
            <a:r>
              <a:rPr lang="fr-FR" sz="3000" b="1" dirty="0">
                <a:solidFill>
                  <a:srgbClr val="F37F4B"/>
                </a:solidFill>
              </a:rPr>
              <a:t>■ ENSEIGNEMENT DE SPÉCIALITÉ </a:t>
            </a:r>
          </a:p>
        </p:txBody>
      </p:sp>
      <p:sp>
        <p:nvSpPr>
          <p:cNvPr id="8" name="Rectangle 7">
            <a:extLst>
              <a:ext uri="{FF2B5EF4-FFF2-40B4-BE49-F238E27FC236}">
                <a16:creationId xmlns:a16="http://schemas.microsoft.com/office/drawing/2014/main" id="{A8D143B6-A4A0-2545-AD4F-38AF1F2F14B7}"/>
              </a:ext>
            </a:extLst>
          </p:cNvPr>
          <p:cNvSpPr/>
          <p:nvPr/>
        </p:nvSpPr>
        <p:spPr>
          <a:xfrm>
            <a:off x="295469" y="3641915"/>
            <a:ext cx="6096000" cy="861774"/>
          </a:xfrm>
          <a:prstGeom prst="rect">
            <a:avLst/>
          </a:prstGeom>
        </p:spPr>
        <p:txBody>
          <a:bodyPr>
            <a:spAutoFit/>
          </a:bodyPr>
          <a:lstStyle/>
          <a:p>
            <a:r>
              <a:rPr lang="fr-FR" sz="2500" b="1" dirty="0"/>
              <a:t>FIN DE PREMIÈRE SI NON POURSUIVI </a:t>
            </a:r>
          </a:p>
          <a:p>
            <a:r>
              <a:rPr lang="fr-FR" sz="2500" b="1" dirty="0"/>
              <a:t>épreuve coefficient 5 (contrôle continu) </a:t>
            </a:r>
          </a:p>
        </p:txBody>
      </p:sp>
      <p:sp>
        <p:nvSpPr>
          <p:cNvPr id="9" name="Rectangle 8">
            <a:extLst>
              <a:ext uri="{FF2B5EF4-FFF2-40B4-BE49-F238E27FC236}">
                <a16:creationId xmlns:a16="http://schemas.microsoft.com/office/drawing/2014/main" id="{67591F95-B11A-8944-8FBB-2A7165AB85D1}"/>
              </a:ext>
            </a:extLst>
          </p:cNvPr>
          <p:cNvSpPr/>
          <p:nvPr/>
        </p:nvSpPr>
        <p:spPr>
          <a:xfrm>
            <a:off x="295469" y="4850736"/>
            <a:ext cx="3268825" cy="1631216"/>
          </a:xfrm>
          <a:prstGeom prst="rect">
            <a:avLst/>
          </a:prstGeom>
        </p:spPr>
        <p:txBody>
          <a:bodyPr wrap="square">
            <a:spAutoFit/>
          </a:bodyPr>
          <a:lstStyle/>
          <a:p>
            <a:r>
              <a:rPr lang="fr-FR" sz="2500" b="1" dirty="0"/>
              <a:t>EPREUVE TERMINALE </a:t>
            </a:r>
          </a:p>
          <a:p>
            <a:r>
              <a:rPr lang="fr-FR" sz="2500" b="1" dirty="0"/>
              <a:t>_ oral de 30 minutes </a:t>
            </a:r>
          </a:p>
          <a:p>
            <a:r>
              <a:rPr lang="fr-FR" sz="2500" b="1" dirty="0"/>
              <a:t>_ écrit</a:t>
            </a:r>
          </a:p>
          <a:p>
            <a:r>
              <a:rPr lang="fr-FR" sz="2500" b="1" dirty="0"/>
              <a:t>Coefficient 16 </a:t>
            </a:r>
          </a:p>
        </p:txBody>
      </p:sp>
      <p:sp>
        <p:nvSpPr>
          <p:cNvPr id="10" name="Rectangle 9">
            <a:extLst>
              <a:ext uri="{FF2B5EF4-FFF2-40B4-BE49-F238E27FC236}">
                <a16:creationId xmlns:a16="http://schemas.microsoft.com/office/drawing/2014/main" id="{F272E3B4-AB84-BD4C-BCFF-41611B03ECC6}"/>
              </a:ext>
            </a:extLst>
          </p:cNvPr>
          <p:cNvSpPr/>
          <p:nvPr/>
        </p:nvSpPr>
        <p:spPr>
          <a:xfrm>
            <a:off x="4917232" y="4766808"/>
            <a:ext cx="6979299" cy="1631216"/>
          </a:xfrm>
          <a:prstGeom prst="rect">
            <a:avLst/>
          </a:prstGeom>
        </p:spPr>
        <p:txBody>
          <a:bodyPr wrap="square">
            <a:spAutoFit/>
          </a:bodyPr>
          <a:lstStyle/>
          <a:p>
            <a:r>
              <a:rPr lang="fr-FR" sz="2500" b="1" dirty="0"/>
              <a:t>GRAND ORAL</a:t>
            </a:r>
          </a:p>
          <a:p>
            <a:r>
              <a:rPr lang="fr-FR" sz="2500" b="1" dirty="0"/>
              <a:t>_ Porte sur un projet adossé à un ou deux enseignements de spécialité choisis par le candidat. </a:t>
            </a:r>
          </a:p>
          <a:p>
            <a:r>
              <a:rPr lang="fr-FR" sz="2500" b="1" dirty="0"/>
              <a:t>Coefficient 10</a:t>
            </a:r>
            <a:endParaRPr lang="fr-FR" sz="2500" dirty="0"/>
          </a:p>
        </p:txBody>
      </p:sp>
      <p:sp>
        <p:nvSpPr>
          <p:cNvPr id="11" name="Rectangle 10">
            <a:extLst>
              <a:ext uri="{FF2B5EF4-FFF2-40B4-BE49-F238E27FC236}">
                <a16:creationId xmlns:a16="http://schemas.microsoft.com/office/drawing/2014/main" id="{EA4BA028-7DE5-834A-A365-F081658EB9AC}"/>
              </a:ext>
            </a:extLst>
          </p:cNvPr>
          <p:cNvSpPr/>
          <p:nvPr/>
        </p:nvSpPr>
        <p:spPr>
          <a:xfrm>
            <a:off x="3862585" y="4537804"/>
            <a:ext cx="529311" cy="923330"/>
          </a:xfrm>
          <a:prstGeom prst="rect">
            <a:avLst/>
          </a:prstGeom>
          <a:noFill/>
        </p:spPr>
        <p:txBody>
          <a:bodyPr wrap="none" lIns="91440" tIns="45720" rIns="91440" bIns="45720">
            <a:spAutoFit/>
          </a:bodyPr>
          <a:lstStyle/>
          <a:p>
            <a:pPr algn="ctr"/>
            <a:r>
              <a:rPr lang="fr-FR" sz="5400" b="0" cap="none" spc="0" dirty="0">
                <a:ln w="0"/>
                <a:effectLst>
                  <a:outerShdw blurRad="38100" dist="25400" dir="5400000" algn="ctr" rotWithShape="0">
                    <a:srgbClr val="6E747A">
                      <a:alpha val="43000"/>
                    </a:srgbClr>
                  </a:outerShdw>
                </a:effectLst>
              </a:rPr>
              <a:t>+</a:t>
            </a:r>
          </a:p>
        </p:txBody>
      </p:sp>
    </p:spTree>
    <p:extLst>
      <p:ext uri="{BB962C8B-B14F-4D97-AF65-F5344CB8AC3E}">
        <p14:creationId xmlns:p14="http://schemas.microsoft.com/office/powerpoint/2010/main" val="330302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CAB05F-263A-C147-964F-2FB4AE4AA9F9}"/>
              </a:ext>
            </a:extLst>
          </p:cNvPr>
          <p:cNvSpPr/>
          <p:nvPr/>
        </p:nvSpPr>
        <p:spPr>
          <a:xfrm>
            <a:off x="239485" y="1228568"/>
            <a:ext cx="6096000" cy="4401205"/>
          </a:xfrm>
          <a:prstGeom prst="rect">
            <a:avLst/>
          </a:prstGeom>
        </p:spPr>
        <p:txBody>
          <a:bodyPr>
            <a:spAutoFit/>
          </a:bodyPr>
          <a:lstStyle/>
          <a:p>
            <a:pPr algn="ctr">
              <a:spcAft>
                <a:spcPts val="0"/>
              </a:spcAft>
            </a:pPr>
            <a:r>
              <a:rPr lang="fr-FR" sz="4000" b="1" dirty="0">
                <a:solidFill>
                  <a:srgbClr val="F37F4B"/>
                </a:solidFill>
                <a:latin typeface="Calibri" panose="020F0502020204030204" pitchFamily="34" charset="0"/>
                <a:ea typeface="Times New Roman" panose="02020603050405020304" pitchFamily="18" charset="0"/>
              </a:rPr>
              <a:t>ÉPREUVE EN FIN DE 1ère ENSEIGNEMENT DE SPÉCIALITÉ non poursuivi</a:t>
            </a:r>
          </a:p>
          <a:p>
            <a:pPr algn="ctr">
              <a:spcAft>
                <a:spcPts val="0"/>
              </a:spcAft>
            </a:pPr>
            <a:r>
              <a:rPr lang="fr-FR" sz="4000" b="1" i="1" dirty="0">
                <a:latin typeface="Calibri" panose="020F0502020204030204" pitchFamily="34" charset="0"/>
                <a:ea typeface="Times New Roman" panose="02020603050405020304" pitchFamily="18" charset="0"/>
              </a:rPr>
              <a:t>Épreuve orale</a:t>
            </a:r>
            <a:r>
              <a:rPr lang="fr-FR" sz="4000" i="1" dirty="0">
                <a:latin typeface="Times New Roman" panose="02020603050405020304" pitchFamily="18" charset="0"/>
                <a:ea typeface="Times New Roman" panose="02020603050405020304" pitchFamily="18" charset="0"/>
              </a:rPr>
              <a:t> </a:t>
            </a:r>
            <a:r>
              <a:rPr lang="fr-FR" sz="4000" b="1" i="1" dirty="0">
                <a:latin typeface="Calibri" panose="020F0502020204030204" pitchFamily="34" charset="0"/>
                <a:ea typeface="Times New Roman" panose="02020603050405020304" pitchFamily="18" charset="0"/>
              </a:rPr>
              <a:t>Durée : </a:t>
            </a:r>
          </a:p>
          <a:p>
            <a:pPr algn="ctr">
              <a:spcAft>
                <a:spcPts val="0"/>
              </a:spcAft>
            </a:pPr>
            <a:r>
              <a:rPr lang="fr-FR" sz="4000" b="1" i="1" dirty="0">
                <a:latin typeface="Calibri" panose="020F0502020204030204" pitchFamily="34" charset="0"/>
                <a:ea typeface="Times New Roman" panose="02020603050405020304" pitchFamily="18" charset="0"/>
              </a:rPr>
              <a:t>30 minutes </a:t>
            </a:r>
          </a:p>
          <a:p>
            <a:pPr algn="ctr">
              <a:spcAft>
                <a:spcPts val="0"/>
              </a:spcAft>
            </a:pPr>
            <a:r>
              <a:rPr lang="fr-FR" sz="4000" b="1" i="1" dirty="0">
                <a:latin typeface="Calibri" panose="020F0502020204030204" pitchFamily="34" charset="0"/>
                <a:ea typeface="Times New Roman" panose="02020603050405020304" pitchFamily="18" charset="0"/>
              </a:rPr>
              <a:t>(sans préparation)</a:t>
            </a:r>
          </a:p>
          <a:p>
            <a:pPr algn="ctr">
              <a:spcAft>
                <a:spcPts val="0"/>
              </a:spcAft>
            </a:pPr>
            <a:r>
              <a:rPr lang="fr-FR" sz="4000" b="1" i="1" dirty="0">
                <a:solidFill>
                  <a:srgbClr val="CDA6FF"/>
                </a:solidFill>
                <a:latin typeface="Calibri" panose="020F0502020204030204" pitchFamily="34" charset="0"/>
                <a:ea typeface="Times New Roman" panose="02020603050405020304" pitchFamily="18" charset="0"/>
              </a:rPr>
              <a:t>Coefficient 5 </a:t>
            </a:r>
            <a:endParaRPr lang="fr-FR" sz="4000" i="1" dirty="0">
              <a:solidFill>
                <a:srgbClr val="CDA6FF"/>
              </a:solidFill>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id="{B26ADC79-F730-094E-8424-E6385DE08C4D}"/>
              </a:ext>
            </a:extLst>
          </p:cNvPr>
          <p:cNvSpPr/>
          <p:nvPr/>
        </p:nvSpPr>
        <p:spPr>
          <a:xfrm>
            <a:off x="6417905" y="3711272"/>
            <a:ext cx="5143431" cy="1384995"/>
          </a:xfrm>
          <a:prstGeom prst="rect">
            <a:avLst/>
          </a:prstGeom>
        </p:spPr>
        <p:txBody>
          <a:bodyPr wrap="square">
            <a:spAutoFit/>
          </a:bodyPr>
          <a:lstStyle/>
          <a:p>
            <a:pPr algn="ctr">
              <a:spcAft>
                <a:spcPts val="0"/>
              </a:spcAft>
            </a:pPr>
            <a:r>
              <a:rPr lang="fr-FR" sz="2800" b="1" dirty="0">
                <a:solidFill>
                  <a:srgbClr val="0070C0"/>
                </a:solidFill>
                <a:latin typeface="Calibri" panose="020F0502020204030204" pitchFamily="34" charset="0"/>
                <a:ea typeface="Times New Roman" panose="02020603050405020304" pitchFamily="18" charset="0"/>
              </a:rPr>
              <a:t>◉ deuxième partie : </a:t>
            </a:r>
          </a:p>
          <a:p>
            <a:pPr algn="ctr">
              <a:spcAft>
                <a:spcPts val="0"/>
              </a:spcAft>
            </a:pPr>
            <a:r>
              <a:rPr lang="fr-FR" sz="2800" b="1" dirty="0">
                <a:solidFill>
                  <a:srgbClr val="0070C0"/>
                </a:solidFill>
                <a:latin typeface="Calibri" panose="020F0502020204030204" pitchFamily="34" charset="0"/>
                <a:ea typeface="Times New Roman" panose="02020603050405020304" pitchFamily="18" charset="0"/>
              </a:rPr>
              <a:t>connaissances et compétences culturelles (15 min)</a:t>
            </a:r>
          </a:p>
        </p:txBody>
      </p:sp>
      <p:sp>
        <p:nvSpPr>
          <p:cNvPr id="6" name="Rectangle 5">
            <a:extLst>
              <a:ext uri="{FF2B5EF4-FFF2-40B4-BE49-F238E27FC236}">
                <a16:creationId xmlns:a16="http://schemas.microsoft.com/office/drawing/2014/main" id="{585C0E28-76A8-354A-9962-220D4966EB43}"/>
              </a:ext>
            </a:extLst>
          </p:cNvPr>
          <p:cNvSpPr/>
          <p:nvPr/>
        </p:nvSpPr>
        <p:spPr>
          <a:xfrm>
            <a:off x="6642549" y="741211"/>
            <a:ext cx="5030754" cy="954107"/>
          </a:xfrm>
          <a:prstGeom prst="rect">
            <a:avLst/>
          </a:prstGeom>
        </p:spPr>
        <p:txBody>
          <a:bodyPr wrap="square">
            <a:spAutoFit/>
          </a:bodyPr>
          <a:lstStyle/>
          <a:p>
            <a:pPr algn="ctr"/>
            <a:r>
              <a:rPr lang="fr-FR" sz="2800" b="1" dirty="0">
                <a:solidFill>
                  <a:srgbClr val="0070C0"/>
                </a:solidFill>
                <a:latin typeface="Calibri" panose="020F0502020204030204" pitchFamily="34" charset="0"/>
                <a:ea typeface="Times New Roman" panose="02020603050405020304" pitchFamily="18" charset="0"/>
              </a:rPr>
              <a:t>◉ première partie : </a:t>
            </a:r>
          </a:p>
          <a:p>
            <a:pPr algn="ctr"/>
            <a:r>
              <a:rPr lang="fr-FR" sz="2800" b="1" dirty="0">
                <a:solidFill>
                  <a:srgbClr val="0070C0"/>
                </a:solidFill>
                <a:latin typeface="Calibri" panose="020F0502020204030204" pitchFamily="34" charset="0"/>
                <a:ea typeface="Times New Roman" panose="02020603050405020304" pitchFamily="18" charset="0"/>
              </a:rPr>
              <a:t>compétences pratiques (15 min)</a:t>
            </a:r>
            <a:endParaRPr lang="fr-FR" sz="2800" dirty="0">
              <a:solidFill>
                <a:srgbClr val="0070C0"/>
              </a:solidFill>
            </a:endParaRPr>
          </a:p>
        </p:txBody>
      </p:sp>
      <p:sp>
        <p:nvSpPr>
          <p:cNvPr id="7" name="Rectangle 6">
            <a:extLst>
              <a:ext uri="{FF2B5EF4-FFF2-40B4-BE49-F238E27FC236}">
                <a16:creationId xmlns:a16="http://schemas.microsoft.com/office/drawing/2014/main" id="{E058EE07-2092-2C47-A887-52AFEB0B1B56}"/>
              </a:ext>
            </a:extLst>
          </p:cNvPr>
          <p:cNvSpPr/>
          <p:nvPr/>
        </p:nvSpPr>
        <p:spPr>
          <a:xfrm>
            <a:off x="6642549" y="1841521"/>
            <a:ext cx="5030754" cy="1246495"/>
          </a:xfrm>
          <a:prstGeom prst="rect">
            <a:avLst/>
          </a:prstGeom>
        </p:spPr>
        <p:txBody>
          <a:bodyPr wrap="square">
            <a:spAutoFit/>
          </a:bodyPr>
          <a:lstStyle/>
          <a:p>
            <a:pPr algn="ctr"/>
            <a:r>
              <a:rPr lang="fr-FR" sz="2500" b="1" dirty="0">
                <a:latin typeface="Calibri" panose="020F0502020204030204" pitchFamily="34" charset="0"/>
                <a:ea typeface="Times New Roman" panose="02020603050405020304" pitchFamily="18" charset="0"/>
              </a:rPr>
              <a:t>Présentation de 2 productions abouties + carnet de travail 5 à 7 min. + dialogue avec le jury </a:t>
            </a:r>
            <a:endParaRPr lang="fr-FR" sz="2500" dirty="0"/>
          </a:p>
        </p:txBody>
      </p:sp>
      <p:sp>
        <p:nvSpPr>
          <p:cNvPr id="8" name="Rectangle 7">
            <a:extLst>
              <a:ext uri="{FF2B5EF4-FFF2-40B4-BE49-F238E27FC236}">
                <a16:creationId xmlns:a16="http://schemas.microsoft.com/office/drawing/2014/main" id="{C5239775-0819-E14C-AD47-87479F16DB21}"/>
              </a:ext>
            </a:extLst>
          </p:cNvPr>
          <p:cNvSpPr/>
          <p:nvPr/>
        </p:nvSpPr>
        <p:spPr>
          <a:xfrm>
            <a:off x="6642549" y="5255015"/>
            <a:ext cx="5030754" cy="1246495"/>
          </a:xfrm>
          <a:prstGeom prst="rect">
            <a:avLst/>
          </a:prstGeom>
        </p:spPr>
        <p:txBody>
          <a:bodyPr wrap="square">
            <a:spAutoFit/>
          </a:bodyPr>
          <a:lstStyle/>
          <a:p>
            <a:pPr algn="ctr"/>
            <a:r>
              <a:rPr lang="fr-FR" sz="2500" b="1" dirty="0">
                <a:latin typeface="Calibri" panose="020F0502020204030204" pitchFamily="34" charset="0"/>
                <a:ea typeface="Times New Roman" panose="02020603050405020304" pitchFamily="18" charset="0"/>
              </a:rPr>
              <a:t>Présentation d’une œuvre choisie par le jury parmi un corpus de 5 œuvres travaillées pendant l’année</a:t>
            </a:r>
            <a:endParaRPr lang="fr-FR" sz="2500" dirty="0"/>
          </a:p>
        </p:txBody>
      </p:sp>
    </p:spTree>
    <p:extLst>
      <p:ext uri="{BB962C8B-B14F-4D97-AF65-F5344CB8AC3E}">
        <p14:creationId xmlns:p14="http://schemas.microsoft.com/office/powerpoint/2010/main" val="104613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4D289A-5326-2D44-B405-10FF15D062CD}"/>
              </a:ext>
            </a:extLst>
          </p:cNvPr>
          <p:cNvSpPr/>
          <p:nvPr/>
        </p:nvSpPr>
        <p:spPr>
          <a:xfrm>
            <a:off x="327891" y="135791"/>
            <a:ext cx="11536218" cy="6586418"/>
          </a:xfrm>
          <a:prstGeom prst="rect">
            <a:avLst/>
          </a:prstGeom>
        </p:spPr>
        <p:txBody>
          <a:bodyPr wrap="square">
            <a:spAutoFit/>
          </a:bodyPr>
          <a:lstStyle/>
          <a:p>
            <a:pPr algn="just">
              <a:spcAft>
                <a:spcPts val="0"/>
              </a:spcAft>
            </a:pPr>
            <a:r>
              <a:rPr lang="fr-FR" dirty="0">
                <a:latin typeface="Calibri" panose="020F0502020204030204" pitchFamily="34" charset="0"/>
                <a:ea typeface="Calibri" panose="020F0502020204030204" pitchFamily="34" charset="0"/>
                <a:cs typeface="Times New Roman" panose="02020603050405020304" pitchFamily="18" charset="0"/>
              </a:rPr>
              <a:t>• Les programmes de l’enseignement optionnel et de l’enseignement de spécialité sont structurés de manière commune :</a:t>
            </a:r>
          </a:p>
          <a:p>
            <a:pPr algn="just">
              <a:spcAft>
                <a:spcPts val="0"/>
              </a:spcAft>
            </a:pPr>
            <a:r>
              <a:rPr lang="fr-FR" sz="2200" b="1" dirty="0">
                <a:solidFill>
                  <a:srgbClr val="FC6400"/>
                </a:solidFill>
                <a:latin typeface="Calibri" panose="020F0502020204030204" pitchFamily="34" charset="0"/>
                <a:ea typeface="Calibri" panose="020F0502020204030204" pitchFamily="34" charset="0"/>
                <a:cs typeface="Times New Roman" panose="02020603050405020304" pitchFamily="18" charset="0"/>
              </a:rPr>
              <a:t>• 3 groupes de compétences travaillées </a:t>
            </a:r>
            <a:r>
              <a:rPr lang="fr-FR" sz="2200" dirty="0">
                <a:solidFill>
                  <a:srgbClr val="FC6400"/>
                </a:solidFill>
                <a:latin typeface="Calibri" panose="020F0502020204030204" pitchFamily="34" charset="0"/>
                <a:ea typeface="Calibri" panose="020F0502020204030204" pitchFamily="34" charset="0"/>
                <a:cs typeface="Times New Roman" panose="02020603050405020304" pitchFamily="18" charset="0"/>
              </a:rPr>
              <a:t>;</a:t>
            </a:r>
          </a:p>
          <a:p>
            <a:pPr algn="just">
              <a:spcAft>
                <a:spcPts val="0"/>
              </a:spcAft>
            </a:pPr>
            <a:r>
              <a:rPr lang="fr-FR" sz="2200" b="1" dirty="0">
                <a:solidFill>
                  <a:srgbClr val="FC6400"/>
                </a:solidFill>
                <a:latin typeface="Calibri" panose="020F0502020204030204" pitchFamily="34" charset="0"/>
                <a:ea typeface="Calibri" panose="020F0502020204030204" pitchFamily="34" charset="0"/>
                <a:cs typeface="Times New Roman" panose="02020603050405020304" pitchFamily="18" charset="0"/>
              </a:rPr>
              <a:t>• 3 champs de questionnements :</a:t>
            </a:r>
          </a:p>
          <a:p>
            <a:pPr marL="270510" algn="just">
              <a:spcAft>
                <a:spcPts val="0"/>
              </a:spcAft>
            </a:pPr>
            <a:r>
              <a:rPr lang="fr-FR" sz="2000" dirty="0">
                <a:latin typeface="Calibri" panose="020F0502020204030204" pitchFamily="34" charset="0"/>
                <a:ea typeface="Calibri" panose="020F0502020204030204" pitchFamily="34" charset="0"/>
                <a:cs typeface="Times New Roman" panose="02020603050405020304" pitchFamily="18" charset="0"/>
              </a:rPr>
              <a:t>• champ des questionnements plasticiens structurés autour de 3 groupes de domaines d’étude ;</a:t>
            </a:r>
          </a:p>
          <a:p>
            <a:pPr marL="270510" algn="just">
              <a:spcAft>
                <a:spcPts val="0"/>
              </a:spcAft>
            </a:pPr>
            <a:r>
              <a:rPr lang="fr-FR" sz="2000" dirty="0">
                <a:latin typeface="Calibri" panose="020F0502020204030204" pitchFamily="34" charset="0"/>
                <a:ea typeface="Calibri" panose="020F0502020204030204" pitchFamily="34" charset="0"/>
                <a:cs typeface="Times New Roman" panose="02020603050405020304" pitchFamily="18" charset="0"/>
              </a:rPr>
              <a:t>• champ des questionnements artistiques interdisciplinaires ;</a:t>
            </a:r>
          </a:p>
          <a:p>
            <a:pPr marL="270510" algn="just">
              <a:spcAft>
                <a:spcPts val="0"/>
              </a:spcAft>
            </a:pPr>
            <a:r>
              <a:rPr lang="fr-FR" sz="2000" dirty="0">
                <a:latin typeface="Calibri" panose="020F0502020204030204" pitchFamily="34" charset="0"/>
                <a:ea typeface="Calibri" panose="020F0502020204030204" pitchFamily="34" charset="0"/>
                <a:cs typeface="Times New Roman" panose="02020603050405020304" pitchFamily="18" charset="0"/>
              </a:rPr>
              <a:t>• champ des questionnements artistiques transversaux.</a:t>
            </a:r>
          </a:p>
          <a:p>
            <a:pPr algn="just">
              <a:spcAft>
                <a:spcPts val="0"/>
              </a:spcAft>
            </a:pPr>
            <a:r>
              <a:rPr lang="fr-FR" dirty="0">
                <a:latin typeface="Calibri" panose="020F0502020204030204" pitchFamily="34" charset="0"/>
                <a:ea typeface="Calibri" panose="020F0502020204030204" pitchFamily="34" charset="0"/>
                <a:cs typeface="Times New Roman" panose="02020603050405020304" pitchFamily="18" charset="0"/>
              </a:rPr>
              <a:t> </a:t>
            </a:r>
          </a:p>
          <a:p>
            <a:pPr algn="just">
              <a:spcAft>
                <a:spcPts val="0"/>
              </a:spcAft>
            </a:pPr>
            <a:r>
              <a:rPr lang="fr-FR" dirty="0">
                <a:latin typeface="Calibri" panose="020F0502020204030204" pitchFamily="34" charset="0"/>
                <a:ea typeface="Calibri" panose="020F0502020204030204" pitchFamily="34" charset="0"/>
                <a:cs typeface="Times New Roman" panose="02020603050405020304" pitchFamily="18" charset="0"/>
              </a:rPr>
              <a:t>•Cependant, les parcours de formation de l’enseignement optionnel et de l’enseignement de spécialité ne s’insèrent pas dans les mêmes dispositions réglementaires :</a:t>
            </a:r>
          </a:p>
          <a:p>
            <a:pPr marL="270510" algn="just">
              <a:spcAft>
                <a:spcPts val="0"/>
              </a:spcAft>
            </a:pPr>
            <a:r>
              <a:rPr lang="fr-FR"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fr-FR"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l’enseignement optionnel n’engage à aucune continuité de suivi</a:t>
            </a:r>
            <a:r>
              <a:rPr lang="fr-FR" dirty="0">
                <a:latin typeface="Calibri" panose="020F0502020204030204" pitchFamily="34" charset="0"/>
                <a:ea typeface="Calibri" panose="020F0502020204030204" pitchFamily="34" charset="0"/>
                <a:cs typeface="Times New Roman" panose="02020603050405020304" pitchFamily="18" charset="0"/>
              </a:rPr>
              <a:t>, il est accessible à tous les niveaux des cycles du lycée et peut être renoncé dans les mêmes conditions ;</a:t>
            </a:r>
          </a:p>
          <a:p>
            <a:pPr marL="270510" algn="just">
              <a:spcAft>
                <a:spcPts val="0"/>
              </a:spcAft>
            </a:pPr>
            <a:endParaRPr lang="fr-FR" dirty="0">
              <a:latin typeface="Calibri" panose="020F0502020204030204" pitchFamily="34" charset="0"/>
              <a:ea typeface="Calibri" panose="020F0502020204030204" pitchFamily="34" charset="0"/>
              <a:cs typeface="Times New Roman" panose="02020603050405020304" pitchFamily="18" charset="0"/>
            </a:endParaRPr>
          </a:p>
          <a:p>
            <a:pPr marL="270510" algn="just">
              <a:spcAft>
                <a:spcPts val="0"/>
              </a:spcAft>
            </a:pPr>
            <a:r>
              <a:rPr lang="fr-FR" dirty="0">
                <a:latin typeface="Calibri" panose="020F0502020204030204" pitchFamily="34" charset="0"/>
                <a:ea typeface="Calibri" panose="020F0502020204030204" pitchFamily="34" charset="0"/>
                <a:cs typeface="Times New Roman" panose="02020603050405020304" pitchFamily="18" charset="0"/>
              </a:rPr>
              <a:t>• l’enseignement de spécialité forme un ensemble homogène au cycle terminal ayant un poids important au baccalauréat, même si le passage de 3 spécialités en 1° à 2 spécialités en </a:t>
            </a:r>
            <a:r>
              <a:rPr lang="fr-FR" dirty="0" err="1">
                <a:latin typeface="Calibri" panose="020F0502020204030204" pitchFamily="34" charset="0"/>
                <a:ea typeface="Calibri" panose="020F0502020204030204" pitchFamily="34" charset="0"/>
                <a:cs typeface="Times New Roman" panose="02020603050405020304" pitchFamily="18" charset="0"/>
              </a:rPr>
              <a:t>Tle</a:t>
            </a:r>
            <a:r>
              <a:rPr lang="fr-FR" dirty="0">
                <a:latin typeface="Calibri" panose="020F0502020204030204" pitchFamily="34" charset="0"/>
                <a:ea typeface="Calibri" panose="020F0502020204030204" pitchFamily="34" charset="0"/>
                <a:cs typeface="Times New Roman" panose="02020603050405020304" pitchFamily="18" charset="0"/>
              </a:rPr>
              <a:t> induit le renoncement de certains élèves ;</a:t>
            </a:r>
          </a:p>
          <a:p>
            <a:pPr marL="270510" algn="just">
              <a:spcAft>
                <a:spcPts val="0"/>
              </a:spcAft>
            </a:pPr>
            <a:endParaRPr lang="fr-FR"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270510" algn="just">
              <a:spcAft>
                <a:spcPts val="0"/>
              </a:spcAft>
            </a:pPr>
            <a:r>
              <a:rPr lang="fr-FR"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fr-FR"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l’enseignement optionnel de 2° doit jouer un rôle spécifique </a:t>
            </a:r>
            <a:r>
              <a:rPr lang="fr-FR" dirty="0">
                <a:latin typeface="Calibri" panose="020F0502020204030204" pitchFamily="34" charset="0"/>
                <a:ea typeface="Calibri" panose="020F0502020204030204" pitchFamily="34" charset="0"/>
                <a:cs typeface="Times New Roman" panose="02020603050405020304" pitchFamily="18" charset="0"/>
              </a:rPr>
              <a:t>: continuité avec la scolarité obligatoire, irrigation des enseignements optionnel et de spécialité, attractivité de la discipline et intégration de tous les profils d’élèves ;</a:t>
            </a:r>
          </a:p>
          <a:p>
            <a:pPr marL="270510" algn="just">
              <a:spcAft>
                <a:spcPts val="0"/>
              </a:spcAft>
            </a:pPr>
            <a:endParaRPr lang="fr-FR" dirty="0">
              <a:latin typeface="Calibri" panose="020F0502020204030204" pitchFamily="34" charset="0"/>
              <a:ea typeface="Calibri" panose="020F0502020204030204" pitchFamily="34" charset="0"/>
              <a:cs typeface="Times New Roman" panose="02020603050405020304" pitchFamily="18" charset="0"/>
            </a:endParaRPr>
          </a:p>
          <a:p>
            <a:pPr marL="270510" algn="just">
              <a:spcAft>
                <a:spcPts val="0"/>
              </a:spcAft>
            </a:pPr>
            <a:r>
              <a:rPr lang="fr-FR" dirty="0">
                <a:latin typeface="Calibri" panose="020F0502020204030204" pitchFamily="34" charset="0"/>
                <a:ea typeface="Calibri" panose="020F0502020204030204" pitchFamily="34" charset="0"/>
                <a:cs typeface="Times New Roman" panose="02020603050405020304" pitchFamily="18" charset="0"/>
              </a:rPr>
              <a:t>• l’enseignement optionnel est cumulable avec celui de spécialité, ce qui induit des enjeux de cohérence et de complémentarité entre ces deux voies.</a:t>
            </a:r>
          </a:p>
          <a:p>
            <a:pPr algn="just">
              <a:spcAft>
                <a:spcPts val="0"/>
              </a:spcAft>
            </a:pPr>
            <a:r>
              <a:rPr lang="fr-FR" dirty="0">
                <a:latin typeface="Calibri" panose="020F0502020204030204" pitchFamily="34" charset="0"/>
                <a:ea typeface="Calibri" panose="020F0502020204030204" pitchFamily="34" charset="0"/>
                <a:cs typeface="Times New Roman" panose="02020603050405020304" pitchFamily="18" charset="0"/>
              </a:rPr>
              <a:t> </a:t>
            </a:r>
          </a:p>
          <a:p>
            <a:pPr algn="just">
              <a:spcAft>
                <a:spcPts val="0"/>
              </a:spcAft>
            </a:pPr>
            <a:r>
              <a:rPr lang="fr-FR" sz="1500" dirty="0">
                <a:latin typeface="Calibri" panose="020F0502020204030204" pitchFamily="34" charset="0"/>
                <a:ea typeface="Calibri" panose="020F0502020204030204" pitchFamily="34" charset="0"/>
                <a:cs typeface="Times New Roman" panose="02020603050405020304" pitchFamily="18" charset="0"/>
              </a:rPr>
              <a:t>Christian </a:t>
            </a:r>
            <a:r>
              <a:rPr lang="fr-FR" sz="1500" dirty="0" err="1">
                <a:latin typeface="Calibri" panose="020F0502020204030204" pitchFamily="34" charset="0"/>
                <a:ea typeface="Calibri" panose="020F0502020204030204" pitchFamily="34" charset="0"/>
                <a:cs typeface="Times New Roman" panose="02020603050405020304" pitchFamily="18" charset="0"/>
              </a:rPr>
              <a:t>Vieaux</a:t>
            </a:r>
            <a:r>
              <a:rPr lang="fr-FR" sz="1500" dirty="0">
                <a:latin typeface="Calibri" panose="020F0502020204030204" pitchFamily="34" charset="0"/>
                <a:ea typeface="Calibri" panose="020F0502020204030204" pitchFamily="34" charset="0"/>
                <a:cs typeface="Times New Roman" panose="02020603050405020304" pitchFamily="18" charset="0"/>
              </a:rPr>
              <a:t> et Philippe </a:t>
            </a:r>
            <a:r>
              <a:rPr lang="fr-FR" sz="1500" dirty="0" err="1">
                <a:latin typeface="Calibri" panose="020F0502020204030204" pitchFamily="34" charset="0"/>
                <a:ea typeface="Calibri" panose="020F0502020204030204" pitchFamily="34" charset="0"/>
                <a:cs typeface="Times New Roman" panose="02020603050405020304" pitchFamily="18" charset="0"/>
              </a:rPr>
              <a:t>Galais</a:t>
            </a:r>
            <a:r>
              <a:rPr lang="fr-FR" sz="1500" dirty="0">
                <a:latin typeface="Calibri" panose="020F0502020204030204" pitchFamily="34" charset="0"/>
                <a:ea typeface="Calibri" panose="020F0502020204030204" pitchFamily="34" charset="0"/>
                <a:cs typeface="Times New Roman" panose="02020603050405020304" pitchFamily="18" charset="0"/>
              </a:rPr>
              <a:t>, IGEN en arts plastiques - Accompagnement des programmes du lycée - Champs de questionnements des programmes de l'enseignement optionnel et de spécialité : proportions, visées, organisations et interactions - Avril 2019</a:t>
            </a:r>
          </a:p>
        </p:txBody>
      </p:sp>
    </p:spTree>
    <p:extLst>
      <p:ext uri="{BB962C8B-B14F-4D97-AF65-F5344CB8AC3E}">
        <p14:creationId xmlns:p14="http://schemas.microsoft.com/office/powerpoint/2010/main" val="2149526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155D-9A4A-6B47-9007-2852EFE4A436}"/>
              </a:ext>
            </a:extLst>
          </p:cNvPr>
          <p:cNvSpPr/>
          <p:nvPr/>
        </p:nvSpPr>
        <p:spPr>
          <a:xfrm>
            <a:off x="6006885" y="3450634"/>
            <a:ext cx="7553739" cy="417444"/>
          </a:xfrm>
          <a:prstGeom prst="rect">
            <a:avLst/>
          </a:prstGeom>
          <a:solidFill>
            <a:schemeClr val="bg1">
              <a:lumMod val="85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a:p>
        </p:txBody>
      </p:sp>
      <p:sp>
        <p:nvSpPr>
          <p:cNvPr id="4" name="Bouée 3">
            <a:extLst>
              <a:ext uri="{FF2B5EF4-FFF2-40B4-BE49-F238E27FC236}">
                <a16:creationId xmlns:a16="http://schemas.microsoft.com/office/drawing/2014/main" id="{09B27B08-1223-5A4A-976C-CFCD00E03EAE}"/>
              </a:ext>
            </a:extLst>
          </p:cNvPr>
          <p:cNvSpPr/>
          <p:nvPr/>
        </p:nvSpPr>
        <p:spPr>
          <a:xfrm>
            <a:off x="699796" y="989045"/>
            <a:ext cx="5614999" cy="5383155"/>
          </a:xfrm>
          <a:prstGeom prst="donut">
            <a:avLst>
              <a:gd name="adj" fmla="val 6294"/>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 name="Zone de texte 1">
            <a:extLst>
              <a:ext uri="{FF2B5EF4-FFF2-40B4-BE49-F238E27FC236}">
                <a16:creationId xmlns:a16="http://schemas.microsoft.com/office/drawing/2014/main" id="{11FA9360-C2C8-AF45-925F-59ACBF35CBFE}"/>
              </a:ext>
            </a:extLst>
          </p:cNvPr>
          <p:cNvSpPr txBox="1"/>
          <p:nvPr/>
        </p:nvSpPr>
        <p:spPr>
          <a:xfrm>
            <a:off x="1131290" y="-328441"/>
            <a:ext cx="5183505" cy="643253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algn="ctr">
              <a:spcAft>
                <a:spcPts val="0"/>
              </a:spcAft>
            </a:pPr>
            <a:r>
              <a:rPr lang="fr-FR" sz="40000" b="1" i="1" dirty="0">
                <a:ln>
                  <a:noFill/>
                </a:ln>
                <a:solidFill>
                  <a:srgbClr val="4472C4"/>
                </a:solidFill>
                <a:effectLst>
                  <a:outerShdw blurRad="38100" dist="25400" dir="5400000" algn="ctr">
                    <a:srgbClr val="6E747A">
                      <a:alpha val="43000"/>
                    </a:srgbClr>
                  </a:outerShdw>
                </a:effectLst>
                <a:latin typeface="Candara" panose="020E0502030303020204" pitchFamily="34" charset="0"/>
                <a:ea typeface="Times New Roman" panose="02020603050405020304" pitchFamily="18" charset="0"/>
              </a:rPr>
              <a:t>3.</a:t>
            </a:r>
            <a:endParaRPr lang="fr-FR" sz="40000" dirty="0">
              <a:effectLst/>
              <a:latin typeface="Times New Roman" panose="02020603050405020304" pitchFamily="18" charset="0"/>
              <a:ea typeface="Times New Roman" panose="02020603050405020304" pitchFamily="18" charset="0"/>
            </a:endParaRPr>
          </a:p>
          <a:p>
            <a:pPr>
              <a:spcAft>
                <a:spcPts val="0"/>
              </a:spcAft>
            </a:pPr>
            <a:r>
              <a:rPr lang="fr-FR" sz="1200" dirty="0">
                <a:effectLst/>
                <a:latin typeface="Times New Roman" panose="02020603050405020304" pitchFamily="18" charset="0"/>
                <a:ea typeface="Times New Roman" panose="02020603050405020304" pitchFamily="18" charset="0"/>
              </a:rPr>
              <a:t> </a:t>
            </a:r>
          </a:p>
        </p:txBody>
      </p:sp>
      <p:sp>
        <p:nvSpPr>
          <p:cNvPr id="6" name="Zone de texte 1">
            <a:extLst>
              <a:ext uri="{FF2B5EF4-FFF2-40B4-BE49-F238E27FC236}">
                <a16:creationId xmlns:a16="http://schemas.microsoft.com/office/drawing/2014/main" id="{C9D5FA6A-9FB8-9B43-A515-DAB7E772D94B}"/>
              </a:ext>
            </a:extLst>
          </p:cNvPr>
          <p:cNvSpPr txBox="1"/>
          <p:nvPr/>
        </p:nvSpPr>
        <p:spPr>
          <a:xfrm>
            <a:off x="6184553" y="1013869"/>
            <a:ext cx="5183505" cy="2585323"/>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algn="ctr">
              <a:spcAft>
                <a:spcPts val="0"/>
              </a:spcAft>
            </a:pPr>
            <a:r>
              <a:rPr lang="fr-FR" sz="5000" b="1" i="1" dirty="0">
                <a:ln>
                  <a:noFill/>
                </a:ln>
                <a:solidFill>
                  <a:srgbClr val="4472C4"/>
                </a:solidFill>
                <a:effectLst>
                  <a:outerShdw blurRad="38100" dist="25400" dir="5400000" algn="ctr">
                    <a:srgbClr val="6E747A">
                      <a:alpha val="43000"/>
                    </a:srgbClr>
                  </a:outerShdw>
                </a:effectLst>
                <a:latin typeface="Candara" panose="020E0502030303020204" pitchFamily="34" charset="0"/>
                <a:ea typeface="Times New Roman" panose="02020603050405020304" pitchFamily="18" charset="0"/>
              </a:rPr>
              <a:t>Programmes d’arts plastiques  du lycée </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dirty="0">
                <a:effectLst/>
                <a:latin typeface="Times New Roman" panose="02020603050405020304" pitchFamily="18" charset="0"/>
                <a:ea typeface="Times New Roman" panose="02020603050405020304" pitchFamily="18" charset="0"/>
              </a:rPr>
              <a:t> </a:t>
            </a:r>
          </a:p>
        </p:txBody>
      </p:sp>
      <p:pic>
        <p:nvPicPr>
          <p:cNvPr id="8" name="Image 7">
            <a:extLst>
              <a:ext uri="{FF2B5EF4-FFF2-40B4-BE49-F238E27FC236}">
                <a16:creationId xmlns:a16="http://schemas.microsoft.com/office/drawing/2014/main" id="{37EFDF3D-0307-1649-A829-5A6C4245133A}"/>
              </a:ext>
            </a:extLst>
          </p:cNvPr>
          <p:cNvPicPr>
            <a:picLocks noChangeAspect="1"/>
          </p:cNvPicPr>
          <p:nvPr/>
        </p:nvPicPr>
        <p:blipFill>
          <a:blip r:embed="rId2"/>
          <a:stretch>
            <a:fillRect/>
          </a:stretch>
        </p:blipFill>
        <p:spPr>
          <a:xfrm>
            <a:off x="7949682" y="0"/>
            <a:ext cx="4242318" cy="989045"/>
          </a:xfrm>
          <a:prstGeom prst="rect">
            <a:avLst/>
          </a:prstGeom>
        </p:spPr>
      </p:pic>
      <p:sp>
        <p:nvSpPr>
          <p:cNvPr id="9" name="Zone de texte 1">
            <a:extLst>
              <a:ext uri="{FF2B5EF4-FFF2-40B4-BE49-F238E27FC236}">
                <a16:creationId xmlns:a16="http://schemas.microsoft.com/office/drawing/2014/main" id="{3AD44F77-F759-334F-BE44-091E2436E776}"/>
              </a:ext>
            </a:extLst>
          </p:cNvPr>
          <p:cNvSpPr txBox="1"/>
          <p:nvPr/>
        </p:nvSpPr>
        <p:spPr>
          <a:xfrm>
            <a:off x="6308699" y="3868078"/>
            <a:ext cx="5183505" cy="1815882"/>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algn="ctr">
              <a:spcAft>
                <a:spcPts val="0"/>
              </a:spcAft>
            </a:pPr>
            <a:r>
              <a:rPr lang="fr-FR" sz="5000" b="1" dirty="0">
                <a:ln>
                  <a:noFill/>
                </a:ln>
                <a:solidFill>
                  <a:srgbClr val="4472C4"/>
                </a:solidFill>
                <a:effectLst>
                  <a:outerShdw blurRad="38100" dist="25400" dir="5400000" algn="ctr">
                    <a:srgbClr val="6E747A">
                      <a:alpha val="43000"/>
                    </a:srgbClr>
                  </a:outerShdw>
                </a:effectLst>
                <a:latin typeface="Candara" panose="020E0502030303020204" pitchFamily="34" charset="0"/>
                <a:ea typeface="Times New Roman" panose="02020603050405020304" pitchFamily="18" charset="0"/>
              </a:rPr>
              <a:t>Priorités d’élaboration</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dirty="0">
                <a:effectLst/>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7060916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5" grpId="0"/>
      <p:bldP spid="6"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 de texte 1">
            <a:extLst>
              <a:ext uri="{FF2B5EF4-FFF2-40B4-BE49-F238E27FC236}">
                <a16:creationId xmlns:a16="http://schemas.microsoft.com/office/drawing/2014/main" id="{AA4522F1-0E2D-AB48-8FE6-6E196CC9B024}"/>
              </a:ext>
            </a:extLst>
          </p:cNvPr>
          <p:cNvSpPr txBox="1"/>
          <p:nvPr/>
        </p:nvSpPr>
        <p:spPr>
          <a:xfrm>
            <a:off x="406552" y="254149"/>
            <a:ext cx="11378896" cy="104644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algn="ctr">
              <a:spcAft>
                <a:spcPts val="0"/>
              </a:spcAft>
            </a:pPr>
            <a:r>
              <a:rPr lang="fr-FR" sz="5000" b="1" i="1" dirty="0">
                <a:ln>
                  <a:noFill/>
                </a:ln>
                <a:solidFill>
                  <a:srgbClr val="4472C4"/>
                </a:solidFill>
                <a:effectLst>
                  <a:outerShdw blurRad="38100" dist="25400" dir="5400000" algn="ctr">
                    <a:srgbClr val="6E747A">
                      <a:alpha val="43000"/>
                    </a:srgbClr>
                  </a:outerShdw>
                </a:effectLst>
                <a:latin typeface="Candara" panose="020E0502030303020204" pitchFamily="34" charset="0"/>
                <a:ea typeface="Times New Roman" panose="02020603050405020304" pitchFamily="18" charset="0"/>
              </a:rPr>
              <a:t>Programmes d’arts plastiques du lycée </a:t>
            </a:r>
            <a:endParaRPr lang="fr-FR" sz="5000" dirty="0">
              <a:effectLst/>
              <a:latin typeface="Times New Roman" panose="02020603050405020304" pitchFamily="18" charset="0"/>
              <a:ea typeface="Times New Roman" panose="02020603050405020304" pitchFamily="18" charset="0"/>
            </a:endParaRPr>
          </a:p>
          <a:p>
            <a:pPr algn="ctr">
              <a:spcAft>
                <a:spcPts val="0"/>
              </a:spcAft>
            </a:pPr>
            <a:r>
              <a:rPr lang="fr-FR" sz="1200" dirty="0">
                <a:effectLst/>
                <a:latin typeface="Times New Roman" panose="02020603050405020304" pitchFamily="18" charset="0"/>
                <a:ea typeface="Times New Roman" panose="02020603050405020304" pitchFamily="18" charset="0"/>
              </a:rPr>
              <a:t> </a:t>
            </a:r>
          </a:p>
        </p:txBody>
      </p:sp>
      <p:sp>
        <p:nvSpPr>
          <p:cNvPr id="5" name="Rectangle 4">
            <a:extLst>
              <a:ext uri="{FF2B5EF4-FFF2-40B4-BE49-F238E27FC236}">
                <a16:creationId xmlns:a16="http://schemas.microsoft.com/office/drawing/2014/main" id="{D0C586FA-5C46-D547-A046-C587E7BDB19E}"/>
              </a:ext>
            </a:extLst>
          </p:cNvPr>
          <p:cNvSpPr/>
          <p:nvPr/>
        </p:nvSpPr>
        <p:spPr>
          <a:xfrm>
            <a:off x="495300" y="1091867"/>
            <a:ext cx="11290148" cy="55798"/>
          </a:xfrm>
          <a:prstGeom prst="rect">
            <a:avLst/>
          </a:prstGeom>
          <a:solidFill>
            <a:schemeClr val="bg1">
              <a:lumMod val="85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a:p>
        </p:txBody>
      </p:sp>
      <p:sp>
        <p:nvSpPr>
          <p:cNvPr id="6" name="Ellipse 5">
            <a:extLst>
              <a:ext uri="{FF2B5EF4-FFF2-40B4-BE49-F238E27FC236}">
                <a16:creationId xmlns:a16="http://schemas.microsoft.com/office/drawing/2014/main" id="{F8D0EA44-8451-4348-A3AA-9D641C56D16D}"/>
              </a:ext>
            </a:extLst>
          </p:cNvPr>
          <p:cNvSpPr/>
          <p:nvPr/>
        </p:nvSpPr>
        <p:spPr>
          <a:xfrm>
            <a:off x="326705" y="459270"/>
            <a:ext cx="527050" cy="50990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7" name="Rectangle 6">
            <a:extLst>
              <a:ext uri="{FF2B5EF4-FFF2-40B4-BE49-F238E27FC236}">
                <a16:creationId xmlns:a16="http://schemas.microsoft.com/office/drawing/2014/main" id="{13E52315-0F54-7D45-B214-31F61E00C272}"/>
              </a:ext>
            </a:extLst>
          </p:cNvPr>
          <p:cNvSpPr/>
          <p:nvPr/>
        </p:nvSpPr>
        <p:spPr>
          <a:xfrm>
            <a:off x="352225" y="2191523"/>
            <a:ext cx="4565781" cy="2862322"/>
          </a:xfrm>
          <a:prstGeom prst="rect">
            <a:avLst/>
          </a:prstGeom>
        </p:spPr>
        <p:txBody>
          <a:bodyPr wrap="square">
            <a:spAutoFit/>
          </a:bodyPr>
          <a:lstStyle/>
          <a:p>
            <a:pPr algn="ctr"/>
            <a:r>
              <a:rPr lang="fr-FR" sz="3000" b="1" i="1" dirty="0">
                <a:latin typeface="DejaVuSans"/>
              </a:rPr>
              <a:t>7 priorités ayant présidé à l’</a:t>
            </a:r>
            <a:r>
              <a:rPr lang="fr-FR" sz="3000" b="1" i="1" dirty="0" err="1">
                <a:latin typeface="DejaVuSans"/>
              </a:rPr>
              <a:t>élaboration</a:t>
            </a:r>
            <a:r>
              <a:rPr lang="fr-FR" sz="3000" b="1" i="1" dirty="0">
                <a:latin typeface="DejaVuSans"/>
              </a:rPr>
              <a:t> des programmes de l’enseignement optionnel et de l’enseignement de spécialité́ en arts plastiques </a:t>
            </a:r>
            <a:endParaRPr lang="fr-FR" sz="3000" dirty="0"/>
          </a:p>
        </p:txBody>
      </p:sp>
      <p:sp>
        <p:nvSpPr>
          <p:cNvPr id="8" name="ZoneTexte 7">
            <a:extLst>
              <a:ext uri="{FF2B5EF4-FFF2-40B4-BE49-F238E27FC236}">
                <a16:creationId xmlns:a16="http://schemas.microsoft.com/office/drawing/2014/main" id="{280E4017-EA8B-6A48-8761-442872D266CE}"/>
              </a:ext>
            </a:extLst>
          </p:cNvPr>
          <p:cNvSpPr txBox="1"/>
          <p:nvPr/>
        </p:nvSpPr>
        <p:spPr>
          <a:xfrm>
            <a:off x="5701004" y="1451180"/>
            <a:ext cx="6084444" cy="553998"/>
          </a:xfrm>
          <a:prstGeom prst="rect">
            <a:avLst/>
          </a:prstGeom>
          <a:noFill/>
        </p:spPr>
        <p:txBody>
          <a:bodyPr wrap="square" rtlCol="0">
            <a:spAutoFit/>
          </a:bodyPr>
          <a:lstStyle/>
          <a:p>
            <a:r>
              <a:rPr lang="fr-FR" sz="3000" b="1" dirty="0"/>
              <a:t>1. Cohérence verticale</a:t>
            </a:r>
          </a:p>
        </p:txBody>
      </p:sp>
      <p:sp>
        <p:nvSpPr>
          <p:cNvPr id="9" name="ZoneTexte 8">
            <a:extLst>
              <a:ext uri="{FF2B5EF4-FFF2-40B4-BE49-F238E27FC236}">
                <a16:creationId xmlns:a16="http://schemas.microsoft.com/office/drawing/2014/main" id="{116530F3-D050-EA40-99D6-CABF3B11F1CA}"/>
              </a:ext>
            </a:extLst>
          </p:cNvPr>
          <p:cNvSpPr txBox="1"/>
          <p:nvPr/>
        </p:nvSpPr>
        <p:spPr>
          <a:xfrm>
            <a:off x="5701004" y="2127321"/>
            <a:ext cx="6084444" cy="553998"/>
          </a:xfrm>
          <a:prstGeom prst="rect">
            <a:avLst/>
          </a:prstGeom>
          <a:noFill/>
        </p:spPr>
        <p:txBody>
          <a:bodyPr wrap="square" rtlCol="0">
            <a:spAutoFit/>
          </a:bodyPr>
          <a:lstStyle/>
          <a:p>
            <a:r>
              <a:rPr lang="fr-FR" sz="3000" b="1" dirty="0"/>
              <a:t>2. Structuration commune </a:t>
            </a:r>
          </a:p>
        </p:txBody>
      </p:sp>
      <p:sp>
        <p:nvSpPr>
          <p:cNvPr id="10" name="ZoneTexte 9">
            <a:extLst>
              <a:ext uri="{FF2B5EF4-FFF2-40B4-BE49-F238E27FC236}">
                <a16:creationId xmlns:a16="http://schemas.microsoft.com/office/drawing/2014/main" id="{8CE4F916-7E82-7945-BC1C-C845EAFB33B5}"/>
              </a:ext>
            </a:extLst>
          </p:cNvPr>
          <p:cNvSpPr txBox="1"/>
          <p:nvPr/>
        </p:nvSpPr>
        <p:spPr>
          <a:xfrm>
            <a:off x="5701004" y="2832343"/>
            <a:ext cx="6084444" cy="553998"/>
          </a:xfrm>
          <a:prstGeom prst="rect">
            <a:avLst/>
          </a:prstGeom>
          <a:noFill/>
        </p:spPr>
        <p:txBody>
          <a:bodyPr wrap="square" rtlCol="0">
            <a:spAutoFit/>
          </a:bodyPr>
          <a:lstStyle/>
          <a:p>
            <a:r>
              <a:rPr lang="fr-FR" sz="3000" b="1" dirty="0"/>
              <a:t>3. Compétences travaillés au départ</a:t>
            </a:r>
          </a:p>
        </p:txBody>
      </p:sp>
      <p:sp>
        <p:nvSpPr>
          <p:cNvPr id="11" name="ZoneTexte 10">
            <a:extLst>
              <a:ext uri="{FF2B5EF4-FFF2-40B4-BE49-F238E27FC236}">
                <a16:creationId xmlns:a16="http://schemas.microsoft.com/office/drawing/2014/main" id="{82AD8210-3C07-6349-A1EE-3D0C024DADD1}"/>
              </a:ext>
            </a:extLst>
          </p:cNvPr>
          <p:cNvSpPr txBox="1"/>
          <p:nvPr/>
        </p:nvSpPr>
        <p:spPr>
          <a:xfrm>
            <a:off x="5694650" y="3622684"/>
            <a:ext cx="6084444" cy="553998"/>
          </a:xfrm>
          <a:prstGeom prst="rect">
            <a:avLst/>
          </a:prstGeom>
          <a:noFill/>
        </p:spPr>
        <p:txBody>
          <a:bodyPr wrap="square" rtlCol="0">
            <a:spAutoFit/>
          </a:bodyPr>
          <a:lstStyle/>
          <a:p>
            <a:r>
              <a:rPr lang="fr-FR" sz="3000" b="1" dirty="0"/>
              <a:t>4. </a:t>
            </a:r>
            <a:r>
              <a:rPr lang="fr-FR" sz="2600" b="1" dirty="0"/>
              <a:t>Renforcer les dimensions pédagogiques</a:t>
            </a:r>
          </a:p>
        </p:txBody>
      </p:sp>
      <p:sp>
        <p:nvSpPr>
          <p:cNvPr id="12" name="ZoneTexte 11">
            <a:extLst>
              <a:ext uri="{FF2B5EF4-FFF2-40B4-BE49-F238E27FC236}">
                <a16:creationId xmlns:a16="http://schemas.microsoft.com/office/drawing/2014/main" id="{2538A051-0B19-F841-9912-D618C47A08F0}"/>
              </a:ext>
            </a:extLst>
          </p:cNvPr>
          <p:cNvSpPr txBox="1"/>
          <p:nvPr/>
        </p:nvSpPr>
        <p:spPr>
          <a:xfrm>
            <a:off x="5694650" y="4483742"/>
            <a:ext cx="6084444" cy="553998"/>
          </a:xfrm>
          <a:prstGeom prst="rect">
            <a:avLst/>
          </a:prstGeom>
          <a:noFill/>
        </p:spPr>
        <p:txBody>
          <a:bodyPr wrap="square" rtlCol="0">
            <a:spAutoFit/>
          </a:bodyPr>
          <a:lstStyle/>
          <a:p>
            <a:r>
              <a:rPr lang="fr-FR" sz="3000" b="1" dirty="0"/>
              <a:t>5. Elargir la perspective d’orientation </a:t>
            </a:r>
          </a:p>
        </p:txBody>
      </p:sp>
      <p:sp>
        <p:nvSpPr>
          <p:cNvPr id="13" name="ZoneTexte 12">
            <a:extLst>
              <a:ext uri="{FF2B5EF4-FFF2-40B4-BE49-F238E27FC236}">
                <a16:creationId xmlns:a16="http://schemas.microsoft.com/office/drawing/2014/main" id="{E8B65EAB-995C-6E44-9070-C4F22A606450}"/>
              </a:ext>
            </a:extLst>
          </p:cNvPr>
          <p:cNvSpPr txBox="1"/>
          <p:nvPr/>
        </p:nvSpPr>
        <p:spPr>
          <a:xfrm>
            <a:off x="5694650" y="5129821"/>
            <a:ext cx="6084444" cy="553998"/>
          </a:xfrm>
          <a:prstGeom prst="rect">
            <a:avLst/>
          </a:prstGeom>
          <a:noFill/>
        </p:spPr>
        <p:txBody>
          <a:bodyPr wrap="square" rtlCol="0">
            <a:spAutoFit/>
          </a:bodyPr>
          <a:lstStyle/>
          <a:p>
            <a:r>
              <a:rPr lang="fr-FR" sz="3000" b="1" dirty="0"/>
              <a:t>6. Affirmer la transversalité </a:t>
            </a:r>
          </a:p>
        </p:txBody>
      </p:sp>
      <p:sp>
        <p:nvSpPr>
          <p:cNvPr id="14" name="ZoneTexte 13">
            <a:extLst>
              <a:ext uri="{FF2B5EF4-FFF2-40B4-BE49-F238E27FC236}">
                <a16:creationId xmlns:a16="http://schemas.microsoft.com/office/drawing/2014/main" id="{CDEBAD52-359A-824A-9403-BA88136F62F8}"/>
              </a:ext>
            </a:extLst>
          </p:cNvPr>
          <p:cNvSpPr txBox="1"/>
          <p:nvPr/>
        </p:nvSpPr>
        <p:spPr>
          <a:xfrm>
            <a:off x="5701004" y="5794188"/>
            <a:ext cx="6084444" cy="938719"/>
          </a:xfrm>
          <a:prstGeom prst="rect">
            <a:avLst/>
          </a:prstGeom>
          <a:noFill/>
        </p:spPr>
        <p:txBody>
          <a:bodyPr wrap="square" rtlCol="0">
            <a:spAutoFit/>
          </a:bodyPr>
          <a:lstStyle/>
          <a:p>
            <a:r>
              <a:rPr lang="fr-FR" sz="3000" b="1" dirty="0"/>
              <a:t>7. </a:t>
            </a:r>
            <a:r>
              <a:rPr lang="fr-FR" sz="2500" b="1" dirty="0"/>
              <a:t>Favoriser les agencements programmatiques et pédagogiques </a:t>
            </a:r>
          </a:p>
        </p:txBody>
      </p:sp>
      <p:sp>
        <p:nvSpPr>
          <p:cNvPr id="15" name="Flèche vers la droite 14">
            <a:extLst>
              <a:ext uri="{FF2B5EF4-FFF2-40B4-BE49-F238E27FC236}">
                <a16:creationId xmlns:a16="http://schemas.microsoft.com/office/drawing/2014/main" id="{8B147042-9F11-064F-B773-43BC95453DE9}"/>
              </a:ext>
            </a:extLst>
          </p:cNvPr>
          <p:cNvSpPr/>
          <p:nvPr/>
        </p:nvSpPr>
        <p:spPr>
          <a:xfrm rot="19235632">
            <a:off x="4818926" y="2112587"/>
            <a:ext cx="948477" cy="1304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lèche vers la droite 15">
            <a:extLst>
              <a:ext uri="{FF2B5EF4-FFF2-40B4-BE49-F238E27FC236}">
                <a16:creationId xmlns:a16="http://schemas.microsoft.com/office/drawing/2014/main" id="{775915A5-F1BE-9844-96AD-85557387B509}"/>
              </a:ext>
            </a:extLst>
          </p:cNvPr>
          <p:cNvSpPr/>
          <p:nvPr/>
        </p:nvSpPr>
        <p:spPr>
          <a:xfrm rot="19235632">
            <a:off x="4807946" y="2794866"/>
            <a:ext cx="948477" cy="1304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lèche vers la droite 16">
            <a:extLst>
              <a:ext uri="{FF2B5EF4-FFF2-40B4-BE49-F238E27FC236}">
                <a16:creationId xmlns:a16="http://schemas.microsoft.com/office/drawing/2014/main" id="{FA01ADFB-7DA4-C64F-8B08-808075C7103D}"/>
              </a:ext>
            </a:extLst>
          </p:cNvPr>
          <p:cNvSpPr/>
          <p:nvPr/>
        </p:nvSpPr>
        <p:spPr>
          <a:xfrm rot="19235632">
            <a:off x="4841693" y="3361468"/>
            <a:ext cx="948477" cy="1304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lèche vers la droite 17">
            <a:extLst>
              <a:ext uri="{FF2B5EF4-FFF2-40B4-BE49-F238E27FC236}">
                <a16:creationId xmlns:a16="http://schemas.microsoft.com/office/drawing/2014/main" id="{31773EFA-4EAF-934F-B7E3-515AE46C2CA9}"/>
              </a:ext>
            </a:extLst>
          </p:cNvPr>
          <p:cNvSpPr/>
          <p:nvPr/>
        </p:nvSpPr>
        <p:spPr>
          <a:xfrm rot="2590416">
            <a:off x="4850499" y="4340383"/>
            <a:ext cx="948477" cy="1304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Flèche vers la droite 18">
            <a:extLst>
              <a:ext uri="{FF2B5EF4-FFF2-40B4-BE49-F238E27FC236}">
                <a16:creationId xmlns:a16="http://schemas.microsoft.com/office/drawing/2014/main" id="{8AF4C358-2ADB-9042-84BD-B07EDE0B168B}"/>
              </a:ext>
            </a:extLst>
          </p:cNvPr>
          <p:cNvSpPr/>
          <p:nvPr/>
        </p:nvSpPr>
        <p:spPr>
          <a:xfrm rot="2642024">
            <a:off x="4751251" y="5790234"/>
            <a:ext cx="948477" cy="1304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Flèche vers la droite 19">
            <a:extLst>
              <a:ext uri="{FF2B5EF4-FFF2-40B4-BE49-F238E27FC236}">
                <a16:creationId xmlns:a16="http://schemas.microsoft.com/office/drawing/2014/main" id="{9A291D51-D2A6-5645-8003-6582D7EFC484}"/>
              </a:ext>
            </a:extLst>
          </p:cNvPr>
          <p:cNvSpPr/>
          <p:nvPr/>
        </p:nvSpPr>
        <p:spPr>
          <a:xfrm rot="2621918">
            <a:off x="4861597" y="5064587"/>
            <a:ext cx="948477" cy="1304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Flèche vers la droite 20">
            <a:extLst>
              <a:ext uri="{FF2B5EF4-FFF2-40B4-BE49-F238E27FC236}">
                <a16:creationId xmlns:a16="http://schemas.microsoft.com/office/drawing/2014/main" id="{06805955-EF7E-7948-A520-B89E6202DE54}"/>
              </a:ext>
            </a:extLst>
          </p:cNvPr>
          <p:cNvSpPr/>
          <p:nvPr/>
        </p:nvSpPr>
        <p:spPr>
          <a:xfrm>
            <a:off x="4928986" y="3869483"/>
            <a:ext cx="794785" cy="1266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0841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0.70"/>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1000" fill="hold"/>
                                        <p:tgtEl>
                                          <p:spTgt spid="16"/>
                                        </p:tgtEl>
                                        <p:attrNameLst>
                                          <p:attrName>ppt_w</p:attrName>
                                        </p:attrNameLst>
                                      </p:cBhvr>
                                      <p:tavLst>
                                        <p:tav tm="0">
                                          <p:val>
                                            <p:strVal val="#ppt_w*0.70"/>
                                          </p:val>
                                        </p:tav>
                                        <p:tav tm="100000">
                                          <p:val>
                                            <p:strVal val="#ppt_w"/>
                                          </p:val>
                                        </p:tav>
                                      </p:tavLst>
                                    </p:anim>
                                    <p:anim calcmode="lin" valueType="num">
                                      <p:cBhvr>
                                        <p:cTn id="31" dur="1000" fill="hold"/>
                                        <p:tgtEl>
                                          <p:spTgt spid="16"/>
                                        </p:tgtEl>
                                        <p:attrNameLst>
                                          <p:attrName>ppt_h</p:attrName>
                                        </p:attrNameLst>
                                      </p:cBhvr>
                                      <p:tavLst>
                                        <p:tav tm="0">
                                          <p:val>
                                            <p:strVal val="#ppt_h"/>
                                          </p:val>
                                        </p:tav>
                                        <p:tav tm="100000">
                                          <p:val>
                                            <p:strVal val="#ppt_h"/>
                                          </p:val>
                                        </p:tav>
                                      </p:tavLst>
                                    </p:anim>
                                    <p:animEffect transition="in" filter="fade">
                                      <p:cBhvr>
                                        <p:cTn id="32" dur="10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1000" fill="hold"/>
                                        <p:tgtEl>
                                          <p:spTgt spid="17"/>
                                        </p:tgtEl>
                                        <p:attrNameLst>
                                          <p:attrName>ppt_w</p:attrName>
                                        </p:attrNameLst>
                                      </p:cBhvr>
                                      <p:tavLst>
                                        <p:tav tm="0">
                                          <p:val>
                                            <p:strVal val="#ppt_w*0.70"/>
                                          </p:val>
                                        </p:tav>
                                        <p:tav tm="100000">
                                          <p:val>
                                            <p:strVal val="#ppt_w"/>
                                          </p:val>
                                        </p:tav>
                                      </p:tavLst>
                                    </p:anim>
                                    <p:anim calcmode="lin" valueType="num">
                                      <p:cBhvr>
                                        <p:cTn id="42" dur="1000" fill="hold"/>
                                        <p:tgtEl>
                                          <p:spTgt spid="17"/>
                                        </p:tgtEl>
                                        <p:attrNameLst>
                                          <p:attrName>ppt_h</p:attrName>
                                        </p:attrNameLst>
                                      </p:cBhvr>
                                      <p:tavLst>
                                        <p:tav tm="0">
                                          <p:val>
                                            <p:strVal val="#ppt_h"/>
                                          </p:val>
                                        </p:tav>
                                        <p:tav tm="100000">
                                          <p:val>
                                            <p:strVal val="#ppt_h"/>
                                          </p:val>
                                        </p:tav>
                                      </p:tavLst>
                                    </p:anim>
                                    <p:animEffect transition="in" filter="fade">
                                      <p:cBhvr>
                                        <p:cTn id="43" dur="10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1000" fill="hold"/>
                                        <p:tgtEl>
                                          <p:spTgt spid="21"/>
                                        </p:tgtEl>
                                        <p:attrNameLst>
                                          <p:attrName>ppt_w</p:attrName>
                                        </p:attrNameLst>
                                      </p:cBhvr>
                                      <p:tavLst>
                                        <p:tav tm="0">
                                          <p:val>
                                            <p:strVal val="#ppt_w*0.70"/>
                                          </p:val>
                                        </p:tav>
                                        <p:tav tm="100000">
                                          <p:val>
                                            <p:strVal val="#ppt_w"/>
                                          </p:val>
                                        </p:tav>
                                      </p:tavLst>
                                    </p:anim>
                                    <p:anim calcmode="lin" valueType="num">
                                      <p:cBhvr>
                                        <p:cTn id="53" dur="1000" fill="hold"/>
                                        <p:tgtEl>
                                          <p:spTgt spid="21"/>
                                        </p:tgtEl>
                                        <p:attrNameLst>
                                          <p:attrName>ppt_h</p:attrName>
                                        </p:attrNameLst>
                                      </p:cBhvr>
                                      <p:tavLst>
                                        <p:tav tm="0">
                                          <p:val>
                                            <p:strVal val="#ppt_h"/>
                                          </p:val>
                                        </p:tav>
                                        <p:tav tm="100000">
                                          <p:val>
                                            <p:strVal val="#ppt_h"/>
                                          </p:val>
                                        </p:tav>
                                      </p:tavLst>
                                    </p:anim>
                                    <p:animEffect transition="in" filter="fade">
                                      <p:cBhvr>
                                        <p:cTn id="54" dur="10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p:cTn id="63" dur="1000" fill="hold"/>
                                        <p:tgtEl>
                                          <p:spTgt spid="18"/>
                                        </p:tgtEl>
                                        <p:attrNameLst>
                                          <p:attrName>ppt_w</p:attrName>
                                        </p:attrNameLst>
                                      </p:cBhvr>
                                      <p:tavLst>
                                        <p:tav tm="0">
                                          <p:val>
                                            <p:strVal val="#ppt_w*0.70"/>
                                          </p:val>
                                        </p:tav>
                                        <p:tav tm="100000">
                                          <p:val>
                                            <p:strVal val="#ppt_w"/>
                                          </p:val>
                                        </p:tav>
                                      </p:tavLst>
                                    </p:anim>
                                    <p:anim calcmode="lin" valueType="num">
                                      <p:cBhvr>
                                        <p:cTn id="64" dur="1000" fill="hold"/>
                                        <p:tgtEl>
                                          <p:spTgt spid="18"/>
                                        </p:tgtEl>
                                        <p:attrNameLst>
                                          <p:attrName>ppt_h</p:attrName>
                                        </p:attrNameLst>
                                      </p:cBhvr>
                                      <p:tavLst>
                                        <p:tav tm="0">
                                          <p:val>
                                            <p:strVal val="#ppt_h"/>
                                          </p:val>
                                        </p:tav>
                                        <p:tav tm="100000">
                                          <p:val>
                                            <p:strVal val="#ppt_h"/>
                                          </p:val>
                                        </p:tav>
                                      </p:tavLst>
                                    </p:anim>
                                    <p:animEffect transition="in" filter="fade">
                                      <p:cBhvr>
                                        <p:cTn id="65" dur="1000"/>
                                        <p:tgtEl>
                                          <p:spTgt spid="18"/>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55" presetClass="entr" presetSubtype="0"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p:cTn id="74" dur="1000" fill="hold"/>
                                        <p:tgtEl>
                                          <p:spTgt spid="20"/>
                                        </p:tgtEl>
                                        <p:attrNameLst>
                                          <p:attrName>ppt_w</p:attrName>
                                        </p:attrNameLst>
                                      </p:cBhvr>
                                      <p:tavLst>
                                        <p:tav tm="0">
                                          <p:val>
                                            <p:strVal val="#ppt_w*0.70"/>
                                          </p:val>
                                        </p:tav>
                                        <p:tav tm="100000">
                                          <p:val>
                                            <p:strVal val="#ppt_w"/>
                                          </p:val>
                                        </p:tav>
                                      </p:tavLst>
                                    </p:anim>
                                    <p:anim calcmode="lin" valueType="num">
                                      <p:cBhvr>
                                        <p:cTn id="75" dur="1000" fill="hold"/>
                                        <p:tgtEl>
                                          <p:spTgt spid="20"/>
                                        </p:tgtEl>
                                        <p:attrNameLst>
                                          <p:attrName>ppt_h</p:attrName>
                                        </p:attrNameLst>
                                      </p:cBhvr>
                                      <p:tavLst>
                                        <p:tav tm="0">
                                          <p:val>
                                            <p:strVal val="#ppt_h"/>
                                          </p:val>
                                        </p:tav>
                                        <p:tav tm="100000">
                                          <p:val>
                                            <p:strVal val="#ppt_h"/>
                                          </p:val>
                                        </p:tav>
                                      </p:tavLst>
                                    </p:anim>
                                    <p:animEffect transition="in" filter="fade">
                                      <p:cBhvr>
                                        <p:cTn id="76" dur="1000"/>
                                        <p:tgtEl>
                                          <p:spTgt spid="20"/>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55" presetClass="entr" presetSubtype="0" fill="hold" grpId="0" nodeType="clickEffect">
                                  <p:stCondLst>
                                    <p:cond delay="0"/>
                                  </p:stCondLst>
                                  <p:childTnLst>
                                    <p:set>
                                      <p:cBhvr>
                                        <p:cTn id="84" dur="1" fill="hold">
                                          <p:stCondLst>
                                            <p:cond delay="0"/>
                                          </p:stCondLst>
                                        </p:cTn>
                                        <p:tgtEl>
                                          <p:spTgt spid="19"/>
                                        </p:tgtEl>
                                        <p:attrNameLst>
                                          <p:attrName>style.visibility</p:attrName>
                                        </p:attrNameLst>
                                      </p:cBhvr>
                                      <p:to>
                                        <p:strVal val="visible"/>
                                      </p:to>
                                    </p:set>
                                    <p:anim calcmode="lin" valueType="num">
                                      <p:cBhvr>
                                        <p:cTn id="85" dur="1000" fill="hold"/>
                                        <p:tgtEl>
                                          <p:spTgt spid="19"/>
                                        </p:tgtEl>
                                        <p:attrNameLst>
                                          <p:attrName>ppt_w</p:attrName>
                                        </p:attrNameLst>
                                      </p:cBhvr>
                                      <p:tavLst>
                                        <p:tav tm="0">
                                          <p:val>
                                            <p:strVal val="#ppt_w*0.70"/>
                                          </p:val>
                                        </p:tav>
                                        <p:tav tm="100000">
                                          <p:val>
                                            <p:strVal val="#ppt_w"/>
                                          </p:val>
                                        </p:tav>
                                      </p:tavLst>
                                    </p:anim>
                                    <p:anim calcmode="lin" valueType="num">
                                      <p:cBhvr>
                                        <p:cTn id="86" dur="1000" fill="hold"/>
                                        <p:tgtEl>
                                          <p:spTgt spid="19"/>
                                        </p:tgtEl>
                                        <p:attrNameLst>
                                          <p:attrName>ppt_h</p:attrName>
                                        </p:attrNameLst>
                                      </p:cBhvr>
                                      <p:tavLst>
                                        <p:tav tm="0">
                                          <p:val>
                                            <p:strVal val="#ppt_h"/>
                                          </p:val>
                                        </p:tav>
                                        <p:tav tm="100000">
                                          <p:val>
                                            <p:strVal val="#ppt_h"/>
                                          </p:val>
                                        </p:tav>
                                      </p:tavLst>
                                    </p:anim>
                                    <p:animEffect transition="in" filter="fade">
                                      <p:cBhvr>
                                        <p:cTn id="87" dur="1000"/>
                                        <p:tgtEl>
                                          <p:spTgt spid="19"/>
                                        </p:tgtEl>
                                      </p:cBhvr>
                                    </p:animEffec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P spid="8" grpId="0"/>
      <p:bldP spid="9" grpId="0"/>
      <p:bldP spid="10" grpId="0"/>
      <p:bldP spid="11" grpId="0"/>
      <p:bldP spid="12" grpId="0"/>
      <p:bldP spid="13" grpId="0"/>
      <p:bldP spid="14" grpId="0"/>
      <p:bldP spid="15" grpId="0" animBg="1"/>
      <p:bldP spid="16" grpId="0" animBg="1"/>
      <p:bldP spid="17" grpId="0" animBg="1"/>
      <p:bldP spid="18" grpId="0" animBg="1"/>
      <p:bldP spid="19" grpId="0" animBg="1"/>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capture d’écran&#10;&#10;Description générée automatiquement">
            <a:extLst>
              <a:ext uri="{FF2B5EF4-FFF2-40B4-BE49-F238E27FC236}">
                <a16:creationId xmlns:a16="http://schemas.microsoft.com/office/drawing/2014/main" id="{23FAF388-A8DF-8B4C-BBA8-23DDF08FB7C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rcRect t="3335"/>
          <a:stretch/>
        </p:blipFill>
        <p:spPr>
          <a:xfrm>
            <a:off x="0" y="251927"/>
            <a:ext cx="12192000" cy="6581167"/>
          </a:xfrm>
          <a:prstGeom prst="rect">
            <a:avLst/>
          </a:prstGeom>
        </p:spPr>
      </p:pic>
    </p:spTree>
    <p:extLst>
      <p:ext uri="{BB962C8B-B14F-4D97-AF65-F5344CB8AC3E}">
        <p14:creationId xmlns:p14="http://schemas.microsoft.com/office/powerpoint/2010/main" val="146973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capture d’écran&#10;&#10;Description générée automatiquement">
            <a:extLst>
              <a:ext uri="{FF2B5EF4-FFF2-40B4-BE49-F238E27FC236}">
                <a16:creationId xmlns:a16="http://schemas.microsoft.com/office/drawing/2014/main" id="{3C369ED9-2606-7943-8F5D-17BAE4C7791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5170"/>
          <a:stretch/>
        </p:blipFill>
        <p:spPr>
          <a:xfrm>
            <a:off x="5180" y="354562"/>
            <a:ext cx="12181639" cy="6503437"/>
          </a:xfrm>
          <a:prstGeom prst="rect">
            <a:avLst/>
          </a:prstGeom>
        </p:spPr>
      </p:pic>
    </p:spTree>
    <p:extLst>
      <p:ext uri="{BB962C8B-B14F-4D97-AF65-F5344CB8AC3E}">
        <p14:creationId xmlns:p14="http://schemas.microsoft.com/office/powerpoint/2010/main" val="2423956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ouée 3">
            <a:extLst>
              <a:ext uri="{FF2B5EF4-FFF2-40B4-BE49-F238E27FC236}">
                <a16:creationId xmlns:a16="http://schemas.microsoft.com/office/drawing/2014/main" id="{09B27B08-1223-5A4A-976C-CFCD00E03EAE}"/>
              </a:ext>
            </a:extLst>
          </p:cNvPr>
          <p:cNvSpPr/>
          <p:nvPr/>
        </p:nvSpPr>
        <p:spPr>
          <a:xfrm>
            <a:off x="699796" y="989045"/>
            <a:ext cx="5614999" cy="5383155"/>
          </a:xfrm>
          <a:prstGeom prst="donut">
            <a:avLst>
              <a:gd name="adj" fmla="val 6294"/>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 name="Zone de texte 1">
            <a:extLst>
              <a:ext uri="{FF2B5EF4-FFF2-40B4-BE49-F238E27FC236}">
                <a16:creationId xmlns:a16="http://schemas.microsoft.com/office/drawing/2014/main" id="{11FA9360-C2C8-AF45-925F-59ACBF35CBFE}"/>
              </a:ext>
            </a:extLst>
          </p:cNvPr>
          <p:cNvSpPr txBox="1"/>
          <p:nvPr/>
        </p:nvSpPr>
        <p:spPr>
          <a:xfrm>
            <a:off x="1131290" y="212735"/>
            <a:ext cx="5183505" cy="643253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algn="ctr">
              <a:spcAft>
                <a:spcPts val="0"/>
              </a:spcAft>
            </a:pPr>
            <a:r>
              <a:rPr lang="fr-FR" sz="40000" b="1" i="1" dirty="0">
                <a:ln>
                  <a:noFill/>
                </a:ln>
                <a:solidFill>
                  <a:srgbClr val="4472C4"/>
                </a:solidFill>
                <a:effectLst>
                  <a:outerShdw blurRad="38100" dist="25400" dir="5400000" algn="ctr">
                    <a:srgbClr val="6E747A">
                      <a:alpha val="43000"/>
                    </a:srgbClr>
                  </a:outerShdw>
                </a:effectLst>
                <a:latin typeface="Candara" panose="020E0502030303020204" pitchFamily="34" charset="0"/>
                <a:ea typeface="Times New Roman" panose="02020603050405020304" pitchFamily="18" charset="0"/>
              </a:rPr>
              <a:t>1.</a:t>
            </a:r>
            <a:endParaRPr lang="fr-FR" sz="40000" dirty="0">
              <a:effectLst/>
              <a:latin typeface="Times New Roman" panose="02020603050405020304" pitchFamily="18" charset="0"/>
              <a:ea typeface="Times New Roman" panose="02020603050405020304" pitchFamily="18" charset="0"/>
            </a:endParaRPr>
          </a:p>
          <a:p>
            <a:pPr>
              <a:spcAft>
                <a:spcPts val="0"/>
              </a:spcAft>
            </a:pPr>
            <a:r>
              <a:rPr lang="fr-FR" sz="1200" dirty="0">
                <a:effectLst/>
                <a:latin typeface="Times New Roman" panose="02020603050405020304" pitchFamily="18" charset="0"/>
                <a:ea typeface="Times New Roman" panose="02020603050405020304" pitchFamily="18" charset="0"/>
              </a:rPr>
              <a:t> </a:t>
            </a:r>
          </a:p>
        </p:txBody>
      </p:sp>
      <p:sp>
        <p:nvSpPr>
          <p:cNvPr id="6" name="Zone de texte 1">
            <a:extLst>
              <a:ext uri="{FF2B5EF4-FFF2-40B4-BE49-F238E27FC236}">
                <a16:creationId xmlns:a16="http://schemas.microsoft.com/office/drawing/2014/main" id="{C9D5FA6A-9FB8-9B43-A515-DAB7E772D94B}"/>
              </a:ext>
            </a:extLst>
          </p:cNvPr>
          <p:cNvSpPr txBox="1"/>
          <p:nvPr/>
        </p:nvSpPr>
        <p:spPr>
          <a:xfrm>
            <a:off x="6557777" y="2339660"/>
            <a:ext cx="5183505" cy="1277273"/>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algn="ctr">
              <a:spcAft>
                <a:spcPts val="0"/>
              </a:spcAft>
            </a:pPr>
            <a:r>
              <a:rPr lang="fr-FR" sz="6500" b="1" i="1" dirty="0">
                <a:ln>
                  <a:noFill/>
                </a:ln>
                <a:solidFill>
                  <a:srgbClr val="4472C4"/>
                </a:solidFill>
                <a:effectLst>
                  <a:outerShdw blurRad="38100" dist="25400" dir="5400000" algn="ctr">
                    <a:srgbClr val="6E747A">
                      <a:alpha val="43000"/>
                    </a:srgbClr>
                  </a:outerShdw>
                </a:effectLst>
                <a:latin typeface="Candara" panose="020E0502030303020204" pitchFamily="34" charset="0"/>
                <a:ea typeface="Times New Roman" panose="02020603050405020304" pitchFamily="18" charset="0"/>
              </a:rPr>
              <a:t>Cadre général </a:t>
            </a:r>
            <a:endParaRPr lang="fr-FR" sz="6500" dirty="0">
              <a:effectLst/>
              <a:latin typeface="Times New Roman" panose="02020603050405020304" pitchFamily="18" charset="0"/>
              <a:ea typeface="Times New Roman" panose="02020603050405020304" pitchFamily="18" charset="0"/>
            </a:endParaRPr>
          </a:p>
          <a:p>
            <a:pPr>
              <a:spcAft>
                <a:spcPts val="0"/>
              </a:spcAft>
            </a:pPr>
            <a:r>
              <a:rPr lang="fr-FR" sz="1200" dirty="0">
                <a:effectLst/>
                <a:latin typeface="Times New Roman" panose="02020603050405020304" pitchFamily="18" charset="0"/>
                <a:ea typeface="Times New Roman" panose="02020603050405020304" pitchFamily="18" charset="0"/>
              </a:rPr>
              <a:t> </a:t>
            </a:r>
          </a:p>
        </p:txBody>
      </p:sp>
      <p:sp>
        <p:nvSpPr>
          <p:cNvPr id="7" name="Rectangle 6">
            <a:extLst>
              <a:ext uri="{FF2B5EF4-FFF2-40B4-BE49-F238E27FC236}">
                <a16:creationId xmlns:a16="http://schemas.microsoft.com/office/drawing/2014/main" id="{101E155D-9A4A-6B47-9007-2852EFE4A436}"/>
              </a:ext>
            </a:extLst>
          </p:cNvPr>
          <p:cNvSpPr/>
          <p:nvPr/>
        </p:nvSpPr>
        <p:spPr>
          <a:xfrm>
            <a:off x="6314795" y="3471900"/>
            <a:ext cx="7553739" cy="417444"/>
          </a:xfrm>
          <a:prstGeom prst="rect">
            <a:avLst/>
          </a:prstGeom>
          <a:solidFill>
            <a:schemeClr val="bg1">
              <a:lumMod val="85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a:p>
        </p:txBody>
      </p:sp>
      <p:pic>
        <p:nvPicPr>
          <p:cNvPr id="8" name="Image 7">
            <a:extLst>
              <a:ext uri="{FF2B5EF4-FFF2-40B4-BE49-F238E27FC236}">
                <a16:creationId xmlns:a16="http://schemas.microsoft.com/office/drawing/2014/main" id="{37EFDF3D-0307-1649-A829-5A6C4245133A}"/>
              </a:ext>
            </a:extLst>
          </p:cNvPr>
          <p:cNvPicPr>
            <a:picLocks noChangeAspect="1"/>
          </p:cNvPicPr>
          <p:nvPr/>
        </p:nvPicPr>
        <p:blipFill>
          <a:blip r:embed="rId2"/>
          <a:stretch>
            <a:fillRect/>
          </a:stretch>
        </p:blipFill>
        <p:spPr>
          <a:xfrm>
            <a:off x="7949682" y="0"/>
            <a:ext cx="4242318" cy="989045"/>
          </a:xfrm>
          <a:prstGeom prst="rect">
            <a:avLst/>
          </a:prstGeom>
        </p:spPr>
      </p:pic>
    </p:spTree>
    <p:extLst>
      <p:ext uri="{BB962C8B-B14F-4D97-AF65-F5344CB8AC3E}">
        <p14:creationId xmlns:p14="http://schemas.microsoft.com/office/powerpoint/2010/main" val="13867226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A2D672-4453-3D41-8F60-17A0503E2491}"/>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363EDA5E-77A9-B747-AB2F-5BAF793004FB}"/>
              </a:ext>
            </a:extLst>
          </p:cNvPr>
          <p:cNvSpPr>
            <a:spLocks noGrp="1"/>
          </p:cNvSpPr>
          <p:nvPr>
            <p:ph type="body" sz="quarter" idx="13"/>
          </p:nvPr>
        </p:nvSpPr>
        <p:spPr/>
        <p:txBody>
          <a:bodyPr/>
          <a:lstStyle/>
          <a:p>
            <a:endParaRPr lang="fr-FR"/>
          </a:p>
        </p:txBody>
      </p:sp>
      <p:pic>
        <p:nvPicPr>
          <p:cNvPr id="4" name="Image 3" descr="Une image contenant capture d’écran&#10;&#10;Description générée automatiquement">
            <a:extLst>
              <a:ext uri="{FF2B5EF4-FFF2-40B4-BE49-F238E27FC236}">
                <a16:creationId xmlns:a16="http://schemas.microsoft.com/office/drawing/2014/main" id="{52328BB9-0E55-A948-B832-17F1EF6FBDE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0" y="219673"/>
            <a:ext cx="12192000" cy="6834270"/>
          </a:xfrm>
          <a:prstGeom prst="rect">
            <a:avLst/>
          </a:prstGeom>
        </p:spPr>
      </p:pic>
      <p:sp>
        <p:nvSpPr>
          <p:cNvPr id="5" name="Rectangle 4">
            <a:extLst>
              <a:ext uri="{FF2B5EF4-FFF2-40B4-BE49-F238E27FC236}">
                <a16:creationId xmlns:a16="http://schemas.microsoft.com/office/drawing/2014/main" id="{3214B004-37AD-3040-B12E-4C8F6C77326D}"/>
              </a:ext>
            </a:extLst>
          </p:cNvPr>
          <p:cNvSpPr/>
          <p:nvPr/>
        </p:nvSpPr>
        <p:spPr>
          <a:xfrm>
            <a:off x="327764" y="3585489"/>
            <a:ext cx="5531860" cy="2526061"/>
          </a:xfrm>
          <a:prstGeom prst="rect">
            <a:avLst/>
          </a:prstGeom>
          <a:solidFill>
            <a:srgbClr val="FBFBF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6" name="Rectangle 5">
            <a:extLst>
              <a:ext uri="{FF2B5EF4-FFF2-40B4-BE49-F238E27FC236}">
                <a16:creationId xmlns:a16="http://schemas.microsoft.com/office/drawing/2014/main" id="{519A0B69-22BA-9545-A261-D0A3740B7D17}"/>
              </a:ext>
            </a:extLst>
          </p:cNvPr>
          <p:cNvSpPr/>
          <p:nvPr/>
        </p:nvSpPr>
        <p:spPr>
          <a:xfrm>
            <a:off x="3703711" y="573109"/>
            <a:ext cx="8113642" cy="1117579"/>
          </a:xfrm>
          <a:prstGeom prst="rect">
            <a:avLst/>
          </a:prstGeom>
          <a:solidFill>
            <a:srgbClr val="FBFBF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Tree>
    <p:extLst>
      <p:ext uri="{BB962C8B-B14F-4D97-AF65-F5344CB8AC3E}">
        <p14:creationId xmlns:p14="http://schemas.microsoft.com/office/powerpoint/2010/main" val="55721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EA7A776-0D66-0047-AFDA-4E43A69B57AD}"/>
              </a:ext>
            </a:extLst>
          </p:cNvPr>
          <p:cNvPicPr>
            <a:picLocks noChangeAspect="1"/>
          </p:cNvPicPr>
          <p:nvPr/>
        </p:nvPicPr>
        <p:blipFill rotWithShape="1">
          <a:blip r:embed="rId3"/>
          <a:srcRect t="4747"/>
          <a:stretch/>
        </p:blipFill>
        <p:spPr>
          <a:xfrm>
            <a:off x="0" y="345232"/>
            <a:ext cx="12192000" cy="6512767"/>
          </a:xfrm>
          <a:prstGeom prst="rect">
            <a:avLst/>
          </a:prstGeom>
        </p:spPr>
      </p:pic>
      <p:sp>
        <p:nvSpPr>
          <p:cNvPr id="5" name="Rectangle 4">
            <a:extLst>
              <a:ext uri="{FF2B5EF4-FFF2-40B4-BE49-F238E27FC236}">
                <a16:creationId xmlns:a16="http://schemas.microsoft.com/office/drawing/2014/main" id="{92361F73-DCAD-B546-8F83-A5BE2DA04F71}"/>
              </a:ext>
            </a:extLst>
          </p:cNvPr>
          <p:cNvSpPr/>
          <p:nvPr/>
        </p:nvSpPr>
        <p:spPr>
          <a:xfrm>
            <a:off x="486384" y="1978091"/>
            <a:ext cx="4981354" cy="3984170"/>
          </a:xfrm>
          <a:prstGeom prst="rect">
            <a:avLst/>
          </a:prstGeom>
          <a:solidFill>
            <a:srgbClr val="FBFBF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Tree>
    <p:extLst>
      <p:ext uri="{BB962C8B-B14F-4D97-AF65-F5344CB8AC3E}">
        <p14:creationId xmlns:p14="http://schemas.microsoft.com/office/powerpoint/2010/main" val="74069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0E5DF9-44CD-CA40-AC65-25973C047F01}"/>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C9F308A5-AFA4-3A48-9B72-8D5165582B76}"/>
              </a:ext>
            </a:extLst>
          </p:cNvPr>
          <p:cNvSpPr>
            <a:spLocks noGrp="1"/>
          </p:cNvSpPr>
          <p:nvPr>
            <p:ph type="body" sz="quarter" idx="13"/>
          </p:nvPr>
        </p:nvSpPr>
        <p:spPr/>
        <p:txBody>
          <a:bodyPr/>
          <a:lstStyle/>
          <a:p>
            <a:endParaRPr lang="fr-FR"/>
          </a:p>
        </p:txBody>
      </p:sp>
      <p:pic>
        <p:nvPicPr>
          <p:cNvPr id="4" name="Image 3" descr="Une image contenant capture d’écran&#10;&#10;Description générée automatiquement">
            <a:extLst>
              <a:ext uri="{FF2B5EF4-FFF2-40B4-BE49-F238E27FC236}">
                <a16:creationId xmlns:a16="http://schemas.microsoft.com/office/drawing/2014/main" id="{E2F412A4-782E-F440-9CF3-A880AB565FC2}"/>
              </a:ext>
            </a:extLst>
          </p:cNvPr>
          <p:cNvPicPr/>
          <p:nvPr/>
        </p:nvPicPr>
        <p:blipFill rotWithShape="1">
          <a:blip r:embed="rId2">
            <a:extLst>
              <a:ext uri="{28A0092B-C50C-407E-A947-70E740481C1C}">
                <a14:useLocalDpi xmlns:a14="http://schemas.microsoft.com/office/drawing/2010/main" val="0"/>
              </a:ext>
            </a:extLst>
          </a:blip>
          <a:srcRect t="5405"/>
          <a:stretch/>
        </p:blipFill>
        <p:spPr>
          <a:xfrm>
            <a:off x="325016" y="365125"/>
            <a:ext cx="11541967" cy="6390238"/>
          </a:xfrm>
          <a:prstGeom prst="rect">
            <a:avLst/>
          </a:prstGeom>
        </p:spPr>
      </p:pic>
    </p:spTree>
    <p:extLst>
      <p:ext uri="{BB962C8B-B14F-4D97-AF65-F5344CB8AC3E}">
        <p14:creationId xmlns:p14="http://schemas.microsoft.com/office/powerpoint/2010/main" val="2878438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capture d’écran&#10;&#10;Description générée automatiquement">
            <a:extLst>
              <a:ext uri="{FF2B5EF4-FFF2-40B4-BE49-F238E27FC236}">
                <a16:creationId xmlns:a16="http://schemas.microsoft.com/office/drawing/2014/main" id="{749E8BE1-EF3D-5D42-85B1-80BE4D6D44D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rcRect t="4123"/>
          <a:stretch/>
        </p:blipFill>
        <p:spPr>
          <a:xfrm>
            <a:off x="0" y="317241"/>
            <a:ext cx="12192000" cy="6503165"/>
          </a:xfrm>
          <a:prstGeom prst="rect">
            <a:avLst/>
          </a:prstGeom>
        </p:spPr>
      </p:pic>
    </p:spTree>
    <p:extLst>
      <p:ext uri="{BB962C8B-B14F-4D97-AF65-F5344CB8AC3E}">
        <p14:creationId xmlns:p14="http://schemas.microsoft.com/office/powerpoint/2010/main" val="786211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155D-9A4A-6B47-9007-2852EFE4A436}"/>
              </a:ext>
            </a:extLst>
          </p:cNvPr>
          <p:cNvSpPr/>
          <p:nvPr/>
        </p:nvSpPr>
        <p:spPr>
          <a:xfrm>
            <a:off x="5475040" y="5160740"/>
            <a:ext cx="7553739" cy="417444"/>
          </a:xfrm>
          <a:prstGeom prst="rect">
            <a:avLst/>
          </a:prstGeom>
          <a:solidFill>
            <a:schemeClr val="bg1">
              <a:lumMod val="85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a:p>
        </p:txBody>
      </p:sp>
      <p:sp>
        <p:nvSpPr>
          <p:cNvPr id="4" name="Bouée 3">
            <a:extLst>
              <a:ext uri="{FF2B5EF4-FFF2-40B4-BE49-F238E27FC236}">
                <a16:creationId xmlns:a16="http://schemas.microsoft.com/office/drawing/2014/main" id="{09B27B08-1223-5A4A-976C-CFCD00E03EAE}"/>
              </a:ext>
            </a:extLst>
          </p:cNvPr>
          <p:cNvSpPr/>
          <p:nvPr/>
        </p:nvSpPr>
        <p:spPr>
          <a:xfrm>
            <a:off x="699796" y="989045"/>
            <a:ext cx="5614999" cy="5383155"/>
          </a:xfrm>
          <a:prstGeom prst="donut">
            <a:avLst>
              <a:gd name="adj" fmla="val 6294"/>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 name="Zone de texte 1">
            <a:extLst>
              <a:ext uri="{FF2B5EF4-FFF2-40B4-BE49-F238E27FC236}">
                <a16:creationId xmlns:a16="http://schemas.microsoft.com/office/drawing/2014/main" id="{11FA9360-C2C8-AF45-925F-59ACBF35CBFE}"/>
              </a:ext>
            </a:extLst>
          </p:cNvPr>
          <p:cNvSpPr txBox="1"/>
          <p:nvPr/>
        </p:nvSpPr>
        <p:spPr>
          <a:xfrm>
            <a:off x="1131290" y="-328441"/>
            <a:ext cx="5183505" cy="643253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algn="ctr">
              <a:spcAft>
                <a:spcPts val="0"/>
              </a:spcAft>
            </a:pPr>
            <a:r>
              <a:rPr lang="fr-FR" sz="40000" b="1" i="1" dirty="0">
                <a:ln>
                  <a:noFill/>
                </a:ln>
                <a:solidFill>
                  <a:srgbClr val="4472C4"/>
                </a:solidFill>
                <a:effectLst>
                  <a:outerShdw blurRad="38100" dist="25400" dir="5400000" algn="ctr">
                    <a:srgbClr val="6E747A">
                      <a:alpha val="43000"/>
                    </a:srgbClr>
                  </a:outerShdw>
                </a:effectLst>
                <a:latin typeface="Candara" panose="020E0502030303020204" pitchFamily="34" charset="0"/>
                <a:ea typeface="Times New Roman" panose="02020603050405020304" pitchFamily="18" charset="0"/>
              </a:rPr>
              <a:t>4.</a:t>
            </a:r>
            <a:endParaRPr lang="fr-FR" sz="40000" dirty="0">
              <a:effectLst/>
              <a:latin typeface="Times New Roman" panose="02020603050405020304" pitchFamily="18" charset="0"/>
              <a:ea typeface="Times New Roman" panose="02020603050405020304" pitchFamily="18" charset="0"/>
            </a:endParaRPr>
          </a:p>
          <a:p>
            <a:pPr>
              <a:spcAft>
                <a:spcPts val="0"/>
              </a:spcAft>
            </a:pPr>
            <a:r>
              <a:rPr lang="fr-FR" sz="1200" dirty="0">
                <a:effectLst/>
                <a:latin typeface="Times New Roman" panose="02020603050405020304" pitchFamily="18" charset="0"/>
                <a:ea typeface="Times New Roman" panose="02020603050405020304" pitchFamily="18" charset="0"/>
              </a:rPr>
              <a:t> </a:t>
            </a:r>
          </a:p>
        </p:txBody>
      </p:sp>
      <p:sp>
        <p:nvSpPr>
          <p:cNvPr id="6" name="Zone de texte 1">
            <a:extLst>
              <a:ext uri="{FF2B5EF4-FFF2-40B4-BE49-F238E27FC236}">
                <a16:creationId xmlns:a16="http://schemas.microsoft.com/office/drawing/2014/main" id="{C9D5FA6A-9FB8-9B43-A515-DAB7E772D94B}"/>
              </a:ext>
            </a:extLst>
          </p:cNvPr>
          <p:cNvSpPr txBox="1"/>
          <p:nvPr/>
        </p:nvSpPr>
        <p:spPr>
          <a:xfrm>
            <a:off x="6520455" y="2575417"/>
            <a:ext cx="5183505" cy="2585323"/>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algn="ctr">
              <a:spcAft>
                <a:spcPts val="0"/>
              </a:spcAft>
            </a:pPr>
            <a:r>
              <a:rPr lang="fr-FR" sz="5000" b="1" i="1" dirty="0">
                <a:ln>
                  <a:noFill/>
                </a:ln>
                <a:solidFill>
                  <a:srgbClr val="4472C4"/>
                </a:solidFill>
                <a:effectLst>
                  <a:outerShdw blurRad="38100" dist="25400" dir="5400000" algn="ctr">
                    <a:srgbClr val="6E747A">
                      <a:alpha val="43000"/>
                    </a:srgbClr>
                  </a:outerShdw>
                </a:effectLst>
                <a:latin typeface="Candara" panose="020E0502030303020204" pitchFamily="34" charset="0"/>
                <a:ea typeface="Times New Roman" panose="02020603050405020304" pitchFamily="18" charset="0"/>
              </a:rPr>
              <a:t>Structuration et dynamique </a:t>
            </a:r>
            <a:r>
              <a:rPr lang="fr-FR" sz="5000" b="1" i="1" dirty="0" err="1">
                <a:ln>
                  <a:noFill/>
                </a:ln>
                <a:solidFill>
                  <a:srgbClr val="4472C4"/>
                </a:solidFill>
                <a:effectLst>
                  <a:outerShdw blurRad="38100" dist="25400" dir="5400000" algn="ctr">
                    <a:srgbClr val="6E747A">
                      <a:alpha val="43000"/>
                    </a:srgbClr>
                  </a:outerShdw>
                </a:effectLst>
                <a:latin typeface="Candara" panose="020E0502030303020204" pitchFamily="34" charset="0"/>
                <a:ea typeface="Times New Roman" panose="02020603050405020304" pitchFamily="18" charset="0"/>
              </a:rPr>
              <a:t>curriculaires</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dirty="0">
                <a:effectLst/>
                <a:latin typeface="Times New Roman" panose="02020603050405020304" pitchFamily="18" charset="0"/>
                <a:ea typeface="Times New Roman" panose="02020603050405020304" pitchFamily="18" charset="0"/>
              </a:rPr>
              <a:t> </a:t>
            </a:r>
          </a:p>
        </p:txBody>
      </p:sp>
      <p:pic>
        <p:nvPicPr>
          <p:cNvPr id="8" name="Image 7">
            <a:extLst>
              <a:ext uri="{FF2B5EF4-FFF2-40B4-BE49-F238E27FC236}">
                <a16:creationId xmlns:a16="http://schemas.microsoft.com/office/drawing/2014/main" id="{37EFDF3D-0307-1649-A829-5A6C4245133A}"/>
              </a:ext>
            </a:extLst>
          </p:cNvPr>
          <p:cNvPicPr>
            <a:picLocks noChangeAspect="1"/>
          </p:cNvPicPr>
          <p:nvPr/>
        </p:nvPicPr>
        <p:blipFill>
          <a:blip r:embed="rId2"/>
          <a:stretch>
            <a:fillRect/>
          </a:stretch>
        </p:blipFill>
        <p:spPr>
          <a:xfrm>
            <a:off x="7949682" y="0"/>
            <a:ext cx="4242318" cy="989045"/>
          </a:xfrm>
          <a:prstGeom prst="rect">
            <a:avLst/>
          </a:prstGeom>
        </p:spPr>
      </p:pic>
    </p:spTree>
    <p:extLst>
      <p:ext uri="{BB962C8B-B14F-4D97-AF65-F5344CB8AC3E}">
        <p14:creationId xmlns:p14="http://schemas.microsoft.com/office/powerpoint/2010/main" val="36740447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ouée 3">
            <a:extLst>
              <a:ext uri="{FF2B5EF4-FFF2-40B4-BE49-F238E27FC236}">
                <a16:creationId xmlns:a16="http://schemas.microsoft.com/office/drawing/2014/main" id="{405EB61D-4048-874C-AAA9-6241BCA9F6D8}"/>
              </a:ext>
            </a:extLst>
          </p:cNvPr>
          <p:cNvSpPr/>
          <p:nvPr/>
        </p:nvSpPr>
        <p:spPr>
          <a:xfrm>
            <a:off x="3258590" y="327991"/>
            <a:ext cx="6261653" cy="6202018"/>
          </a:xfrm>
          <a:prstGeom prst="donut">
            <a:avLst>
              <a:gd name="adj" fmla="val 4488"/>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 name="ZoneTexte 4">
            <a:extLst>
              <a:ext uri="{FF2B5EF4-FFF2-40B4-BE49-F238E27FC236}">
                <a16:creationId xmlns:a16="http://schemas.microsoft.com/office/drawing/2014/main" id="{F1AAA4EE-4D62-E749-A04A-EFB72CDA1519}"/>
              </a:ext>
            </a:extLst>
          </p:cNvPr>
          <p:cNvSpPr txBox="1"/>
          <p:nvPr/>
        </p:nvSpPr>
        <p:spPr>
          <a:xfrm>
            <a:off x="5130312" y="250374"/>
            <a:ext cx="2548647" cy="861774"/>
          </a:xfrm>
          <a:prstGeom prst="rect">
            <a:avLst/>
          </a:prstGeom>
          <a:solidFill>
            <a:schemeClr val="bg1"/>
          </a:solidFill>
        </p:spPr>
        <p:txBody>
          <a:bodyPr wrap="square" rtlCol="0">
            <a:spAutoFit/>
          </a:bodyPr>
          <a:lstStyle/>
          <a:p>
            <a:pPr algn="ctr"/>
            <a:endParaRPr lang="fr-FR" sz="1000" b="1" dirty="0"/>
          </a:p>
          <a:p>
            <a:pPr algn="ctr"/>
            <a:endParaRPr lang="fr-FR" sz="500" b="1" dirty="0"/>
          </a:p>
          <a:p>
            <a:pPr algn="ctr"/>
            <a:r>
              <a:rPr lang="fr-FR" sz="3500" b="1" dirty="0"/>
              <a:t>PRATIQUER</a:t>
            </a:r>
            <a:r>
              <a:rPr lang="fr-FR" dirty="0"/>
              <a:t> </a:t>
            </a:r>
          </a:p>
        </p:txBody>
      </p:sp>
      <p:sp>
        <p:nvSpPr>
          <p:cNvPr id="6" name="ZoneTexte 5">
            <a:extLst>
              <a:ext uri="{FF2B5EF4-FFF2-40B4-BE49-F238E27FC236}">
                <a16:creationId xmlns:a16="http://schemas.microsoft.com/office/drawing/2014/main" id="{4AA33314-A2C7-B64F-A7D5-A569C2CE9AA4}"/>
              </a:ext>
            </a:extLst>
          </p:cNvPr>
          <p:cNvSpPr txBox="1"/>
          <p:nvPr/>
        </p:nvSpPr>
        <p:spPr>
          <a:xfrm>
            <a:off x="5130312" y="5917668"/>
            <a:ext cx="2548647" cy="630942"/>
          </a:xfrm>
          <a:prstGeom prst="rect">
            <a:avLst/>
          </a:prstGeom>
          <a:solidFill>
            <a:schemeClr val="bg1"/>
          </a:solidFill>
        </p:spPr>
        <p:txBody>
          <a:bodyPr wrap="square" rtlCol="0">
            <a:spAutoFit/>
          </a:bodyPr>
          <a:lstStyle/>
          <a:p>
            <a:pPr algn="ctr"/>
            <a:r>
              <a:rPr lang="fr-FR" sz="3500" b="1" dirty="0"/>
              <a:t>REGARDER</a:t>
            </a:r>
            <a:r>
              <a:rPr lang="fr-FR" dirty="0"/>
              <a:t> </a:t>
            </a:r>
          </a:p>
        </p:txBody>
      </p:sp>
      <p:sp>
        <p:nvSpPr>
          <p:cNvPr id="7" name="ZoneTexte 6">
            <a:extLst>
              <a:ext uri="{FF2B5EF4-FFF2-40B4-BE49-F238E27FC236}">
                <a16:creationId xmlns:a16="http://schemas.microsoft.com/office/drawing/2014/main" id="{CE16FEBE-FEBD-2149-ABF4-2C75FA7427D0}"/>
              </a:ext>
            </a:extLst>
          </p:cNvPr>
          <p:cNvSpPr txBox="1"/>
          <p:nvPr/>
        </p:nvSpPr>
        <p:spPr>
          <a:xfrm>
            <a:off x="2310283" y="3113529"/>
            <a:ext cx="2548647" cy="630942"/>
          </a:xfrm>
          <a:prstGeom prst="rect">
            <a:avLst/>
          </a:prstGeom>
          <a:solidFill>
            <a:schemeClr val="bg1"/>
          </a:solidFill>
        </p:spPr>
        <p:txBody>
          <a:bodyPr wrap="square" rtlCol="0">
            <a:spAutoFit/>
          </a:bodyPr>
          <a:lstStyle/>
          <a:p>
            <a:pPr algn="ctr"/>
            <a:r>
              <a:rPr lang="fr-FR" sz="3500" b="1" dirty="0"/>
              <a:t>CULTIVER</a:t>
            </a:r>
            <a:r>
              <a:rPr lang="fr-FR" dirty="0"/>
              <a:t> </a:t>
            </a:r>
          </a:p>
        </p:txBody>
      </p:sp>
      <p:sp>
        <p:nvSpPr>
          <p:cNvPr id="8" name="ZoneTexte 7">
            <a:extLst>
              <a:ext uri="{FF2B5EF4-FFF2-40B4-BE49-F238E27FC236}">
                <a16:creationId xmlns:a16="http://schemas.microsoft.com/office/drawing/2014/main" id="{BF70C93E-D1F5-4B4F-BA5B-D1E26CBB7F80}"/>
              </a:ext>
            </a:extLst>
          </p:cNvPr>
          <p:cNvSpPr txBox="1"/>
          <p:nvPr/>
        </p:nvSpPr>
        <p:spPr>
          <a:xfrm>
            <a:off x="7900448" y="3113529"/>
            <a:ext cx="2799978" cy="784830"/>
          </a:xfrm>
          <a:prstGeom prst="rect">
            <a:avLst/>
          </a:prstGeom>
          <a:solidFill>
            <a:schemeClr val="bg1"/>
          </a:solidFill>
        </p:spPr>
        <p:txBody>
          <a:bodyPr wrap="square" rtlCol="0">
            <a:spAutoFit/>
          </a:bodyPr>
          <a:lstStyle/>
          <a:p>
            <a:pPr algn="ctr"/>
            <a:endParaRPr lang="fr-FR" sz="1000" b="1" dirty="0"/>
          </a:p>
          <a:p>
            <a:pPr algn="ctr"/>
            <a:r>
              <a:rPr lang="fr-FR" sz="3500" b="1" dirty="0"/>
              <a:t>CONTRIBUER </a:t>
            </a:r>
            <a:endParaRPr lang="fr-FR" dirty="0"/>
          </a:p>
        </p:txBody>
      </p:sp>
      <p:sp>
        <p:nvSpPr>
          <p:cNvPr id="9" name="ZoneTexte 8">
            <a:extLst>
              <a:ext uri="{FF2B5EF4-FFF2-40B4-BE49-F238E27FC236}">
                <a16:creationId xmlns:a16="http://schemas.microsoft.com/office/drawing/2014/main" id="{F8C0F79B-C5A4-A14A-8BA2-BB11EE237D95}"/>
              </a:ext>
            </a:extLst>
          </p:cNvPr>
          <p:cNvSpPr txBox="1"/>
          <p:nvPr/>
        </p:nvSpPr>
        <p:spPr>
          <a:xfrm>
            <a:off x="3162392" y="1896304"/>
            <a:ext cx="6434594" cy="2862322"/>
          </a:xfrm>
          <a:prstGeom prst="rect">
            <a:avLst/>
          </a:prstGeom>
          <a:noFill/>
        </p:spPr>
        <p:txBody>
          <a:bodyPr wrap="square" rtlCol="0">
            <a:spAutoFit/>
          </a:bodyPr>
          <a:lstStyle/>
          <a:p>
            <a:pPr algn="ctr"/>
            <a:r>
              <a:rPr lang="fr-FR" sz="6000" b="1" i="1" dirty="0">
                <a:solidFill>
                  <a:srgbClr val="F37F4B"/>
                </a:solidFill>
              </a:rPr>
              <a:t>Arts</a:t>
            </a:r>
          </a:p>
          <a:p>
            <a:pPr algn="ctr"/>
            <a:endParaRPr lang="fr-FR" sz="6000" b="1" i="1" dirty="0">
              <a:solidFill>
                <a:srgbClr val="F37F4B"/>
              </a:solidFill>
            </a:endParaRPr>
          </a:p>
          <a:p>
            <a:pPr algn="ctr"/>
            <a:r>
              <a:rPr lang="fr-FR" sz="6000" b="1" i="1" dirty="0">
                <a:solidFill>
                  <a:srgbClr val="F37F4B"/>
                </a:solidFill>
              </a:rPr>
              <a:t>plastiques </a:t>
            </a:r>
            <a:endParaRPr lang="fr-FR" sz="6000" i="1" dirty="0">
              <a:solidFill>
                <a:srgbClr val="F37F4B"/>
              </a:solidFill>
            </a:endParaRPr>
          </a:p>
        </p:txBody>
      </p:sp>
      <p:sp>
        <p:nvSpPr>
          <p:cNvPr id="10" name="Triangle 9">
            <a:extLst>
              <a:ext uri="{FF2B5EF4-FFF2-40B4-BE49-F238E27FC236}">
                <a16:creationId xmlns:a16="http://schemas.microsoft.com/office/drawing/2014/main" id="{A3674135-055B-8140-88D4-EE6044A49A82}"/>
              </a:ext>
            </a:extLst>
          </p:cNvPr>
          <p:cNvSpPr/>
          <p:nvPr/>
        </p:nvSpPr>
        <p:spPr>
          <a:xfrm rot="21094052" flipV="1">
            <a:off x="8717668" y="2532329"/>
            <a:ext cx="1165538" cy="81562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riangle 10">
            <a:extLst>
              <a:ext uri="{FF2B5EF4-FFF2-40B4-BE49-F238E27FC236}">
                <a16:creationId xmlns:a16="http://schemas.microsoft.com/office/drawing/2014/main" id="{BDF14C5D-784E-D340-8D93-88F473C161F8}"/>
              </a:ext>
            </a:extLst>
          </p:cNvPr>
          <p:cNvSpPr/>
          <p:nvPr/>
        </p:nvSpPr>
        <p:spPr>
          <a:xfrm rot="11895237" flipV="1">
            <a:off x="3081001" y="1921562"/>
            <a:ext cx="1165538" cy="81562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riangle 11">
            <a:extLst>
              <a:ext uri="{FF2B5EF4-FFF2-40B4-BE49-F238E27FC236}">
                <a16:creationId xmlns:a16="http://schemas.microsoft.com/office/drawing/2014/main" id="{22C4A83E-5BDE-B749-A910-94A8B5E640D2}"/>
              </a:ext>
            </a:extLst>
          </p:cNvPr>
          <p:cNvSpPr/>
          <p:nvPr/>
        </p:nvSpPr>
        <p:spPr>
          <a:xfrm rot="13787962" flipV="1">
            <a:off x="7768607" y="5247133"/>
            <a:ext cx="1165538" cy="81562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riangle 12">
            <a:extLst>
              <a:ext uri="{FF2B5EF4-FFF2-40B4-BE49-F238E27FC236}">
                <a16:creationId xmlns:a16="http://schemas.microsoft.com/office/drawing/2014/main" id="{D661E7C0-48AE-9F4A-9EE8-C3280A1ED030}"/>
              </a:ext>
            </a:extLst>
          </p:cNvPr>
          <p:cNvSpPr/>
          <p:nvPr/>
        </p:nvSpPr>
        <p:spPr>
          <a:xfrm rot="7173641" flipV="1">
            <a:off x="3890088" y="5190595"/>
            <a:ext cx="1165538" cy="815620"/>
          </a:xfrm>
          <a:prstGeom prst="triangle">
            <a:avLst>
              <a:gd name="adj" fmla="val 495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127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animBg="1"/>
      <p:bldP spid="11" grpId="0" animBg="1"/>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AA4D7A-52BC-614A-9C30-A005223B84C0}"/>
              </a:ext>
            </a:extLst>
          </p:cNvPr>
          <p:cNvSpPr/>
          <p:nvPr/>
        </p:nvSpPr>
        <p:spPr>
          <a:xfrm>
            <a:off x="332792" y="418046"/>
            <a:ext cx="11554408" cy="5324535"/>
          </a:xfrm>
          <a:prstGeom prst="rect">
            <a:avLst/>
          </a:prstGeom>
        </p:spPr>
        <p:txBody>
          <a:bodyPr wrap="square">
            <a:spAutoFit/>
          </a:bodyPr>
          <a:lstStyle/>
          <a:p>
            <a:pPr algn="ctr"/>
            <a:r>
              <a:rPr lang="fr-FR" sz="3500" dirty="0"/>
              <a:t>Les programmes d’arts plastiques </a:t>
            </a:r>
          </a:p>
          <a:p>
            <a:pPr algn="ctr"/>
            <a:r>
              <a:rPr lang="fr-FR" sz="3500" dirty="0"/>
              <a:t>sont élaborés dans une </a:t>
            </a:r>
            <a:r>
              <a:rPr lang="fr-FR" sz="3500" b="1" dirty="0">
                <a:solidFill>
                  <a:srgbClr val="0070C0"/>
                </a:solidFill>
              </a:rPr>
              <a:t>logique </a:t>
            </a:r>
            <a:r>
              <a:rPr lang="fr-FR" sz="3500" b="1" dirty="0" err="1">
                <a:solidFill>
                  <a:srgbClr val="0070C0"/>
                </a:solidFill>
              </a:rPr>
              <a:t>curriculaire</a:t>
            </a:r>
            <a:r>
              <a:rPr lang="fr-FR" sz="3500" b="1" dirty="0">
                <a:solidFill>
                  <a:srgbClr val="0070C0"/>
                </a:solidFill>
              </a:rPr>
              <a:t> </a:t>
            </a:r>
          </a:p>
          <a:p>
            <a:endParaRPr lang="fr-FR" sz="3000" dirty="0">
              <a:sym typeface="Wingdings" pitchFamily="2" charset="2"/>
            </a:endParaRPr>
          </a:p>
          <a:p>
            <a:r>
              <a:rPr lang="fr-FR" sz="3000" dirty="0">
                <a:sym typeface="Wingdings" pitchFamily="2" charset="2"/>
              </a:rPr>
              <a:t> </a:t>
            </a:r>
            <a:r>
              <a:rPr lang="fr-FR" sz="3000" b="1" dirty="0"/>
              <a:t>articulation de toutes leurs composantes sur l’ensemble du lycée </a:t>
            </a:r>
          </a:p>
          <a:p>
            <a:r>
              <a:rPr lang="fr-FR" sz="3000" dirty="0"/>
              <a:t>Compétences travaillées et attendues, </a:t>
            </a:r>
          </a:p>
          <a:p>
            <a:r>
              <a:rPr lang="fr-FR" sz="3000" dirty="0"/>
              <a:t>Questionnements </a:t>
            </a:r>
            <a:r>
              <a:rPr lang="fr-FR" sz="2400" dirty="0"/>
              <a:t>(plasticiens, artistiques transversaux, artistiques interdisciplinaires) </a:t>
            </a:r>
          </a:p>
          <a:p>
            <a:r>
              <a:rPr lang="fr-FR" sz="3000" dirty="0"/>
              <a:t>connaissances et notions à travailler</a:t>
            </a:r>
          </a:p>
          <a:p>
            <a:r>
              <a:rPr lang="fr-FR" sz="3000" dirty="0"/>
              <a:t>Principes didactiques et pratiques pédagogiques à mettre en œuvre </a:t>
            </a:r>
          </a:p>
          <a:p>
            <a:endParaRPr lang="fr-FR" sz="3000" dirty="0"/>
          </a:p>
          <a:p>
            <a:pPr algn="ctr"/>
            <a:r>
              <a:rPr lang="fr-FR" sz="3000" b="1" dirty="0"/>
              <a:t>Il forme ainsi un cadre commun de référence concourant à favoriser cohérence et continuité, fluidité et souplesse dans les apprentissages.</a:t>
            </a:r>
          </a:p>
        </p:txBody>
      </p:sp>
    </p:spTree>
    <p:extLst>
      <p:ext uri="{BB962C8B-B14F-4D97-AF65-F5344CB8AC3E}">
        <p14:creationId xmlns:p14="http://schemas.microsoft.com/office/powerpoint/2010/main" val="34606942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capture d’écran&#10;&#10;Description générée automatiquement">
            <a:extLst>
              <a:ext uri="{FF2B5EF4-FFF2-40B4-BE49-F238E27FC236}">
                <a16:creationId xmlns:a16="http://schemas.microsoft.com/office/drawing/2014/main" id="{C7C314BC-6C7E-2F42-BCDA-528BD0CBC1BF}"/>
              </a:ext>
            </a:extLst>
          </p:cNvPr>
          <p:cNvPicPr>
            <a:picLocks noChangeAspect="1"/>
          </p:cNvPicPr>
          <p:nvPr/>
        </p:nvPicPr>
        <p:blipFill>
          <a:blip r:embed="rId2"/>
          <a:stretch>
            <a:fillRect/>
          </a:stretch>
        </p:blipFill>
        <p:spPr>
          <a:xfrm>
            <a:off x="600098" y="307869"/>
            <a:ext cx="10991804" cy="6550131"/>
          </a:xfrm>
          <a:prstGeom prst="rect">
            <a:avLst/>
          </a:prstGeom>
        </p:spPr>
      </p:pic>
    </p:spTree>
    <p:extLst>
      <p:ext uri="{BB962C8B-B14F-4D97-AF65-F5344CB8AC3E}">
        <p14:creationId xmlns:p14="http://schemas.microsoft.com/office/powerpoint/2010/main" val="37490693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5B1B00-8032-0046-AFF9-4B352E75FD16}"/>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A1045B85-4C8A-A040-91C4-98FB8C9A7064}"/>
              </a:ext>
            </a:extLst>
          </p:cNvPr>
          <p:cNvSpPr>
            <a:spLocks noGrp="1"/>
          </p:cNvSpPr>
          <p:nvPr>
            <p:ph type="body" sz="quarter" idx="13"/>
          </p:nvPr>
        </p:nvSpPr>
        <p:spPr/>
        <p:txBody>
          <a:bodyPr/>
          <a:lstStyle/>
          <a:p>
            <a:endParaRPr lang="fr-FR"/>
          </a:p>
        </p:txBody>
      </p:sp>
      <p:pic>
        <p:nvPicPr>
          <p:cNvPr id="4" name="Image 3" descr="Une image contenant capture d’écran&#10;&#10;Description générée automatiquement">
            <a:extLst>
              <a:ext uri="{FF2B5EF4-FFF2-40B4-BE49-F238E27FC236}">
                <a16:creationId xmlns:a16="http://schemas.microsoft.com/office/drawing/2014/main" id="{5A3B382C-A47B-834D-BFEE-E1A565B3CE42}"/>
              </a:ext>
            </a:extLst>
          </p:cNvPr>
          <p:cNvPicPr>
            <a:picLocks noChangeAspect="1"/>
          </p:cNvPicPr>
          <p:nvPr/>
        </p:nvPicPr>
        <p:blipFill>
          <a:blip r:embed="rId2"/>
          <a:stretch>
            <a:fillRect/>
          </a:stretch>
        </p:blipFill>
        <p:spPr>
          <a:xfrm>
            <a:off x="469639" y="296055"/>
            <a:ext cx="11112762" cy="6345813"/>
          </a:xfrm>
          <a:prstGeom prst="rect">
            <a:avLst/>
          </a:prstGeom>
        </p:spPr>
      </p:pic>
    </p:spTree>
    <p:extLst>
      <p:ext uri="{BB962C8B-B14F-4D97-AF65-F5344CB8AC3E}">
        <p14:creationId xmlns:p14="http://schemas.microsoft.com/office/powerpoint/2010/main" val="19696061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capture d’écran&#10;&#10;Description générée automatiquement">
            <a:extLst>
              <a:ext uri="{FF2B5EF4-FFF2-40B4-BE49-F238E27FC236}">
                <a16:creationId xmlns:a16="http://schemas.microsoft.com/office/drawing/2014/main" id="{7D86E71A-ADE6-844E-9702-DAE756250143}"/>
              </a:ext>
            </a:extLst>
          </p:cNvPr>
          <p:cNvPicPr/>
          <p:nvPr/>
        </p:nvPicPr>
        <p:blipFill>
          <a:blip r:embed="rId2">
            <a:extLst>
              <a:ext uri="{28A0092B-C50C-407E-A947-70E740481C1C}">
                <a14:useLocalDpi xmlns:a14="http://schemas.microsoft.com/office/drawing/2010/main" val="0"/>
              </a:ext>
            </a:extLst>
          </a:blip>
          <a:stretch>
            <a:fillRect/>
          </a:stretch>
        </p:blipFill>
        <p:spPr>
          <a:xfrm>
            <a:off x="679580" y="354563"/>
            <a:ext cx="10832840" cy="6363477"/>
          </a:xfrm>
          <a:prstGeom prst="rect">
            <a:avLst/>
          </a:prstGeom>
        </p:spPr>
      </p:pic>
    </p:spTree>
    <p:extLst>
      <p:ext uri="{BB962C8B-B14F-4D97-AF65-F5344CB8AC3E}">
        <p14:creationId xmlns:p14="http://schemas.microsoft.com/office/powerpoint/2010/main" val="2306261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2" descr="M:\str-delcom\BAC 2021\INFOS 3ème\PPT\extrait_8pages.jpg">
            <a:extLst>
              <a:ext uri="{FF2B5EF4-FFF2-40B4-BE49-F238E27FC236}">
                <a16:creationId xmlns:a16="http://schemas.microsoft.com/office/drawing/2014/main" id="{EBB64984-A136-7248-8E2D-E13C2B3C46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000" t="46616"/>
          <a:stretch>
            <a:fillRect/>
          </a:stretch>
        </p:blipFill>
        <p:spPr bwMode="auto">
          <a:xfrm>
            <a:off x="2351231" y="242600"/>
            <a:ext cx="7244311" cy="620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642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155D-9A4A-6B47-9007-2852EFE4A436}"/>
              </a:ext>
            </a:extLst>
          </p:cNvPr>
          <p:cNvSpPr/>
          <p:nvPr/>
        </p:nvSpPr>
        <p:spPr>
          <a:xfrm>
            <a:off x="5475040" y="5160740"/>
            <a:ext cx="7553739" cy="417444"/>
          </a:xfrm>
          <a:prstGeom prst="rect">
            <a:avLst/>
          </a:prstGeom>
          <a:solidFill>
            <a:schemeClr val="bg1">
              <a:lumMod val="85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a:p>
        </p:txBody>
      </p:sp>
      <p:sp>
        <p:nvSpPr>
          <p:cNvPr id="4" name="Bouée 3">
            <a:extLst>
              <a:ext uri="{FF2B5EF4-FFF2-40B4-BE49-F238E27FC236}">
                <a16:creationId xmlns:a16="http://schemas.microsoft.com/office/drawing/2014/main" id="{09B27B08-1223-5A4A-976C-CFCD00E03EAE}"/>
              </a:ext>
            </a:extLst>
          </p:cNvPr>
          <p:cNvSpPr/>
          <p:nvPr/>
        </p:nvSpPr>
        <p:spPr>
          <a:xfrm>
            <a:off x="699796" y="989045"/>
            <a:ext cx="5614999" cy="5383155"/>
          </a:xfrm>
          <a:prstGeom prst="donut">
            <a:avLst>
              <a:gd name="adj" fmla="val 6294"/>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 name="Zone de texte 1">
            <a:extLst>
              <a:ext uri="{FF2B5EF4-FFF2-40B4-BE49-F238E27FC236}">
                <a16:creationId xmlns:a16="http://schemas.microsoft.com/office/drawing/2014/main" id="{11FA9360-C2C8-AF45-925F-59ACBF35CBFE}"/>
              </a:ext>
            </a:extLst>
          </p:cNvPr>
          <p:cNvSpPr txBox="1"/>
          <p:nvPr/>
        </p:nvSpPr>
        <p:spPr>
          <a:xfrm>
            <a:off x="1131290" y="-328441"/>
            <a:ext cx="5183505" cy="643253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algn="ctr">
              <a:spcAft>
                <a:spcPts val="0"/>
              </a:spcAft>
            </a:pPr>
            <a:r>
              <a:rPr lang="fr-FR" sz="40000" b="1" i="1" dirty="0">
                <a:ln>
                  <a:noFill/>
                </a:ln>
                <a:solidFill>
                  <a:srgbClr val="4472C4"/>
                </a:solidFill>
                <a:effectLst>
                  <a:outerShdw blurRad="38100" dist="25400" dir="5400000" algn="ctr">
                    <a:srgbClr val="6E747A">
                      <a:alpha val="43000"/>
                    </a:srgbClr>
                  </a:outerShdw>
                </a:effectLst>
                <a:latin typeface="Candara" panose="020E0502030303020204" pitchFamily="34" charset="0"/>
                <a:ea typeface="Times New Roman" panose="02020603050405020304" pitchFamily="18" charset="0"/>
              </a:rPr>
              <a:t>5.</a:t>
            </a:r>
            <a:endParaRPr lang="fr-FR" sz="40000" dirty="0">
              <a:effectLst/>
              <a:latin typeface="Times New Roman" panose="02020603050405020304" pitchFamily="18" charset="0"/>
              <a:ea typeface="Times New Roman" panose="02020603050405020304" pitchFamily="18" charset="0"/>
            </a:endParaRPr>
          </a:p>
          <a:p>
            <a:pPr>
              <a:spcAft>
                <a:spcPts val="0"/>
              </a:spcAft>
            </a:pPr>
            <a:r>
              <a:rPr lang="fr-FR" sz="1200" dirty="0">
                <a:effectLst/>
                <a:latin typeface="Times New Roman" panose="02020603050405020304" pitchFamily="18" charset="0"/>
                <a:ea typeface="Times New Roman" panose="02020603050405020304" pitchFamily="18" charset="0"/>
              </a:rPr>
              <a:t> </a:t>
            </a:r>
          </a:p>
        </p:txBody>
      </p:sp>
      <p:sp>
        <p:nvSpPr>
          <p:cNvPr id="6" name="Zone de texte 1">
            <a:extLst>
              <a:ext uri="{FF2B5EF4-FFF2-40B4-BE49-F238E27FC236}">
                <a16:creationId xmlns:a16="http://schemas.microsoft.com/office/drawing/2014/main" id="{C9D5FA6A-9FB8-9B43-A515-DAB7E772D94B}"/>
              </a:ext>
            </a:extLst>
          </p:cNvPr>
          <p:cNvSpPr txBox="1"/>
          <p:nvPr/>
        </p:nvSpPr>
        <p:spPr>
          <a:xfrm>
            <a:off x="6539117" y="3344858"/>
            <a:ext cx="5183505" cy="1815882"/>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algn="ctr">
              <a:spcAft>
                <a:spcPts val="0"/>
              </a:spcAft>
            </a:pPr>
            <a:r>
              <a:rPr lang="fr-FR" sz="5000" b="1" i="1" dirty="0">
                <a:ln>
                  <a:noFill/>
                </a:ln>
                <a:solidFill>
                  <a:srgbClr val="4472C4"/>
                </a:solidFill>
                <a:effectLst>
                  <a:outerShdw blurRad="38100" dist="25400" dir="5400000" algn="ctr">
                    <a:srgbClr val="6E747A">
                      <a:alpha val="43000"/>
                    </a:srgbClr>
                  </a:outerShdw>
                </a:effectLst>
                <a:latin typeface="Candara" panose="020E0502030303020204" pitchFamily="34" charset="0"/>
                <a:ea typeface="Times New Roman" panose="02020603050405020304" pitchFamily="18" charset="0"/>
              </a:rPr>
              <a:t>Synthèse des programmes </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dirty="0">
                <a:effectLst/>
                <a:latin typeface="Times New Roman" panose="02020603050405020304" pitchFamily="18" charset="0"/>
                <a:ea typeface="Times New Roman" panose="02020603050405020304" pitchFamily="18" charset="0"/>
              </a:rPr>
              <a:t> </a:t>
            </a:r>
          </a:p>
        </p:txBody>
      </p:sp>
      <p:pic>
        <p:nvPicPr>
          <p:cNvPr id="8" name="Image 7">
            <a:extLst>
              <a:ext uri="{FF2B5EF4-FFF2-40B4-BE49-F238E27FC236}">
                <a16:creationId xmlns:a16="http://schemas.microsoft.com/office/drawing/2014/main" id="{37EFDF3D-0307-1649-A829-5A6C4245133A}"/>
              </a:ext>
            </a:extLst>
          </p:cNvPr>
          <p:cNvPicPr>
            <a:picLocks noChangeAspect="1"/>
          </p:cNvPicPr>
          <p:nvPr/>
        </p:nvPicPr>
        <p:blipFill>
          <a:blip r:embed="rId2"/>
          <a:stretch>
            <a:fillRect/>
          </a:stretch>
        </p:blipFill>
        <p:spPr>
          <a:xfrm>
            <a:off x="7949682" y="0"/>
            <a:ext cx="4242318" cy="989045"/>
          </a:xfrm>
          <a:prstGeom prst="rect">
            <a:avLst/>
          </a:prstGeom>
        </p:spPr>
      </p:pic>
    </p:spTree>
    <p:extLst>
      <p:ext uri="{BB962C8B-B14F-4D97-AF65-F5344CB8AC3E}">
        <p14:creationId xmlns:p14="http://schemas.microsoft.com/office/powerpoint/2010/main" val="231986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iel, journal&#10;&#10;Description générée automatiquement">
            <a:extLst>
              <a:ext uri="{FF2B5EF4-FFF2-40B4-BE49-F238E27FC236}">
                <a16:creationId xmlns:a16="http://schemas.microsoft.com/office/drawing/2014/main" id="{82FFACDC-B5D9-6B48-B116-BA53FB0358A3}"/>
              </a:ext>
            </a:extLst>
          </p:cNvPr>
          <p:cNvPicPr>
            <a:picLocks noChangeAspect="1"/>
          </p:cNvPicPr>
          <p:nvPr/>
        </p:nvPicPr>
        <p:blipFill>
          <a:blip r:embed="rId2"/>
          <a:stretch>
            <a:fillRect/>
          </a:stretch>
        </p:blipFill>
        <p:spPr>
          <a:xfrm>
            <a:off x="671626" y="0"/>
            <a:ext cx="10848747" cy="6858000"/>
          </a:xfrm>
          <a:prstGeom prst="rect">
            <a:avLst/>
          </a:prstGeom>
        </p:spPr>
      </p:pic>
    </p:spTree>
    <p:extLst>
      <p:ext uri="{BB962C8B-B14F-4D97-AF65-F5344CB8AC3E}">
        <p14:creationId xmlns:p14="http://schemas.microsoft.com/office/powerpoint/2010/main" val="38466466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331DFB-83C0-8842-A4FF-CDAE54AE2AB0}"/>
              </a:ext>
            </a:extLst>
          </p:cNvPr>
          <p:cNvSpPr/>
          <p:nvPr/>
        </p:nvSpPr>
        <p:spPr>
          <a:xfrm>
            <a:off x="334297" y="743649"/>
            <a:ext cx="11729884" cy="4832092"/>
          </a:xfrm>
          <a:prstGeom prst="rect">
            <a:avLst/>
          </a:prstGeom>
        </p:spPr>
        <p:txBody>
          <a:bodyPr wrap="square">
            <a:spAutoFit/>
          </a:bodyPr>
          <a:lstStyle/>
          <a:p>
            <a:r>
              <a:rPr lang="fr-FR" sz="3500" dirty="0"/>
              <a:t>On passe d’un enseignement facultatif </a:t>
            </a:r>
          </a:p>
          <a:p>
            <a:r>
              <a:rPr lang="fr-FR" sz="3500" dirty="0"/>
              <a:t>à un </a:t>
            </a:r>
            <a:r>
              <a:rPr lang="fr-FR" sz="3500" b="1" dirty="0">
                <a:solidFill>
                  <a:srgbClr val="0070C0"/>
                </a:solidFill>
              </a:rPr>
              <a:t>enseignement optionnel.</a:t>
            </a:r>
            <a:r>
              <a:rPr lang="fr-FR" sz="3500" dirty="0"/>
              <a:t> </a:t>
            </a:r>
          </a:p>
          <a:p>
            <a:endParaRPr lang="fr-FR" sz="3500" dirty="0"/>
          </a:p>
          <a:p>
            <a:r>
              <a:rPr lang="fr-FR" sz="3500" dirty="0"/>
              <a:t>■ Toujours accessible de la voie générale et pour toutes les séries* de la voie technologique. </a:t>
            </a:r>
            <a:r>
              <a:rPr lang="fr-FR" sz="2800" dirty="0"/>
              <a:t>(*séries maintenues dans cette voie) </a:t>
            </a:r>
          </a:p>
          <a:p>
            <a:endParaRPr lang="fr-FR" sz="3500" dirty="0"/>
          </a:p>
          <a:p>
            <a:r>
              <a:rPr lang="fr-FR" sz="3500" dirty="0"/>
              <a:t>■ Nouveaux programmes : </a:t>
            </a:r>
          </a:p>
          <a:p>
            <a:r>
              <a:rPr lang="fr-FR" sz="3500" dirty="0"/>
              <a:t>en résonnance avec l’enseignement de spécialité </a:t>
            </a:r>
          </a:p>
          <a:p>
            <a:endParaRPr lang="fr-FR" sz="2800" dirty="0"/>
          </a:p>
        </p:txBody>
      </p:sp>
    </p:spTree>
    <p:extLst>
      <p:ext uri="{BB962C8B-B14F-4D97-AF65-F5344CB8AC3E}">
        <p14:creationId xmlns:p14="http://schemas.microsoft.com/office/powerpoint/2010/main" val="35505496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2E14AF-250B-7247-9134-DA2A1E651261}"/>
              </a:ext>
            </a:extLst>
          </p:cNvPr>
          <p:cNvSpPr/>
          <p:nvPr/>
        </p:nvSpPr>
        <p:spPr>
          <a:xfrm>
            <a:off x="399660" y="443082"/>
            <a:ext cx="11438379" cy="4447371"/>
          </a:xfrm>
          <a:prstGeom prst="rect">
            <a:avLst/>
          </a:prstGeom>
        </p:spPr>
        <p:txBody>
          <a:bodyPr wrap="square">
            <a:spAutoFit/>
          </a:bodyPr>
          <a:lstStyle/>
          <a:p>
            <a:pPr algn="ctr"/>
            <a:r>
              <a:rPr lang="fr-FR" sz="3300" b="1" dirty="0">
                <a:solidFill>
                  <a:srgbClr val="0070C0"/>
                </a:solidFill>
              </a:rPr>
              <a:t>PRÉAMBULE DES PROGRAMMES  classe de seconde : </a:t>
            </a:r>
          </a:p>
          <a:p>
            <a:endParaRPr lang="fr-FR" sz="2500" dirty="0"/>
          </a:p>
          <a:p>
            <a:r>
              <a:rPr lang="fr-FR" sz="2500" i="1" dirty="0"/>
              <a:t>« À partir des domaines d’étude structurant les champs de questionnements, des </a:t>
            </a:r>
            <a:r>
              <a:rPr lang="fr-FR" sz="2500" b="1" i="1" dirty="0"/>
              <a:t>situations de pratiques et de projets</a:t>
            </a:r>
            <a:r>
              <a:rPr lang="fr-FR" sz="2500" i="1" dirty="0"/>
              <a:t> sont à mettre en place. </a:t>
            </a:r>
          </a:p>
          <a:p>
            <a:endParaRPr lang="fr-FR" sz="2500" i="1" dirty="0"/>
          </a:p>
          <a:p>
            <a:r>
              <a:rPr lang="fr-FR" sz="2500" i="1" dirty="0"/>
              <a:t>Cet ensemble garantit les éléments communs de la formation en arts plastiques et assure la continuité avec l’enseignement dispensé au collège. </a:t>
            </a:r>
          </a:p>
          <a:p>
            <a:r>
              <a:rPr lang="fr-FR" sz="2500" i="1" dirty="0"/>
              <a:t>Des questionnements à déduire sont associés. </a:t>
            </a:r>
          </a:p>
          <a:p>
            <a:r>
              <a:rPr lang="fr-FR" sz="2500" b="1" i="1" u="sng" dirty="0"/>
              <a:t>Le professeur n’a pas à les traiter de manière exhaustive</a:t>
            </a:r>
            <a:r>
              <a:rPr lang="fr-FR" sz="2500" i="1" dirty="0"/>
              <a:t>. </a:t>
            </a:r>
          </a:p>
          <a:p>
            <a:r>
              <a:rPr lang="fr-FR" sz="2500" i="1" dirty="0"/>
              <a:t>Il opère des choix parmi ceux-ci, en fonction de leur correspondance aux projets développés, aux apprentissages conduits et aux découvertes des élèves. »</a:t>
            </a:r>
          </a:p>
        </p:txBody>
      </p:sp>
      <p:sp>
        <p:nvSpPr>
          <p:cNvPr id="5" name="Flèche droite rayée 4">
            <a:extLst>
              <a:ext uri="{FF2B5EF4-FFF2-40B4-BE49-F238E27FC236}">
                <a16:creationId xmlns:a16="http://schemas.microsoft.com/office/drawing/2014/main" id="{76E0E524-6162-2341-83C1-C9DBFC319CFC}"/>
              </a:ext>
            </a:extLst>
          </p:cNvPr>
          <p:cNvSpPr/>
          <p:nvPr/>
        </p:nvSpPr>
        <p:spPr>
          <a:xfrm>
            <a:off x="446314" y="5703755"/>
            <a:ext cx="11299372" cy="774441"/>
          </a:xfrm>
          <a:prstGeom prst="stripedRightArrow">
            <a:avLst>
              <a:gd name="adj1" fmla="val 52410"/>
              <a:gd name="adj2" fmla="val 50000"/>
            </a:avLst>
          </a:prstGeom>
          <a:solidFill>
            <a:srgbClr val="F37F4B"/>
          </a:solidFill>
          <a:ln>
            <a:solidFill>
              <a:srgbClr val="F37F4B"/>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id="{89AE310B-BB94-1D4E-A67C-1AF9C7ADB763}"/>
              </a:ext>
            </a:extLst>
          </p:cNvPr>
          <p:cNvSpPr/>
          <p:nvPr/>
        </p:nvSpPr>
        <p:spPr>
          <a:xfrm>
            <a:off x="1005477" y="5149757"/>
            <a:ext cx="9984400" cy="553998"/>
          </a:xfrm>
          <a:prstGeom prst="rect">
            <a:avLst/>
          </a:prstGeom>
        </p:spPr>
        <p:txBody>
          <a:bodyPr wrap="none">
            <a:spAutoFit/>
          </a:bodyPr>
          <a:lstStyle/>
          <a:p>
            <a:pPr algn="ctr">
              <a:spcAft>
                <a:spcPts val="0"/>
              </a:spcAft>
            </a:pPr>
            <a:r>
              <a:rPr lang="fr-FR" sz="3000" b="1" i="1" dirty="0">
                <a:solidFill>
                  <a:srgbClr val="F37F4B"/>
                </a:solidFill>
                <a:effectLst>
                  <a:outerShdw blurRad="38100" dist="25400" dir="5400000" algn="ctr">
                    <a:srgbClr val="6E747A">
                      <a:alpha val="43000"/>
                    </a:srgbClr>
                  </a:outerShdw>
                </a:effectLst>
                <a:ea typeface="Times New Roman" panose="02020603050405020304" pitchFamily="18" charset="0"/>
              </a:rPr>
              <a:t>Construction d’un parcours  et progressivité entre les niveaux </a:t>
            </a:r>
          </a:p>
        </p:txBody>
      </p:sp>
      <p:sp>
        <p:nvSpPr>
          <p:cNvPr id="7" name="ZoneTexte 6">
            <a:extLst>
              <a:ext uri="{FF2B5EF4-FFF2-40B4-BE49-F238E27FC236}">
                <a16:creationId xmlns:a16="http://schemas.microsoft.com/office/drawing/2014/main" id="{775FD55D-E5C6-B847-B027-57DE25CCB102}"/>
              </a:ext>
            </a:extLst>
          </p:cNvPr>
          <p:cNvSpPr txBox="1"/>
          <p:nvPr/>
        </p:nvSpPr>
        <p:spPr>
          <a:xfrm>
            <a:off x="250683" y="212565"/>
            <a:ext cx="966652" cy="952143"/>
          </a:xfrm>
          <a:prstGeom prst="ellipse">
            <a:avLst/>
          </a:prstGeom>
          <a:solidFill>
            <a:srgbClr val="0070C0"/>
          </a:solidFill>
        </p:spPr>
        <p:txBody>
          <a:bodyPr wrap="square" rtlCol="0">
            <a:spAutoFit/>
          </a:bodyPr>
          <a:lstStyle/>
          <a:p>
            <a:r>
              <a:rPr lang="fr-FR" sz="2000" b="1" dirty="0">
                <a:solidFill>
                  <a:schemeClr val="bg1"/>
                </a:solidFill>
              </a:rPr>
              <a:t>EN +</a:t>
            </a:r>
          </a:p>
          <a:p>
            <a:endParaRPr lang="fr-FR" dirty="0">
              <a:solidFill>
                <a:schemeClr val="bg1"/>
              </a:solidFill>
            </a:endParaRPr>
          </a:p>
        </p:txBody>
      </p:sp>
    </p:spTree>
    <p:extLst>
      <p:ext uri="{BB962C8B-B14F-4D97-AF65-F5344CB8AC3E}">
        <p14:creationId xmlns:p14="http://schemas.microsoft.com/office/powerpoint/2010/main" val="415287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strVal val="#ppt_w*0.70"/>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61BC3B4-0E1A-7147-9C54-A442278D7AC1}"/>
              </a:ext>
            </a:extLst>
          </p:cNvPr>
          <p:cNvSpPr txBox="1"/>
          <p:nvPr/>
        </p:nvSpPr>
        <p:spPr>
          <a:xfrm>
            <a:off x="546595" y="2455512"/>
            <a:ext cx="2512464" cy="1600438"/>
          </a:xfrm>
          <a:prstGeom prst="round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r-FR" sz="2200" b="1" dirty="0"/>
              <a:t>La représentation, langages, moyens plastiques et enjeux artistiques  </a:t>
            </a:r>
          </a:p>
        </p:txBody>
      </p:sp>
      <p:sp>
        <p:nvSpPr>
          <p:cNvPr id="5" name="ZoneTexte 4">
            <a:extLst>
              <a:ext uri="{FF2B5EF4-FFF2-40B4-BE49-F238E27FC236}">
                <a16:creationId xmlns:a16="http://schemas.microsoft.com/office/drawing/2014/main" id="{0254B0CC-6D0F-5847-B409-EDCE5D87AB2A}"/>
              </a:ext>
            </a:extLst>
          </p:cNvPr>
          <p:cNvSpPr txBox="1"/>
          <p:nvPr/>
        </p:nvSpPr>
        <p:spPr>
          <a:xfrm>
            <a:off x="3288609" y="2468705"/>
            <a:ext cx="2539946" cy="1804749"/>
          </a:xfrm>
          <a:prstGeom prst="round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fr-FR" sz="2500" b="1" dirty="0"/>
              <a:t>La matière, les matériaux et la matérialité  de l’œuvre</a:t>
            </a:r>
          </a:p>
        </p:txBody>
      </p:sp>
      <p:sp>
        <p:nvSpPr>
          <p:cNvPr id="6" name="ZoneTexte 5">
            <a:extLst>
              <a:ext uri="{FF2B5EF4-FFF2-40B4-BE49-F238E27FC236}">
                <a16:creationId xmlns:a16="http://schemas.microsoft.com/office/drawing/2014/main" id="{63B19F53-2508-8A48-9792-465B98565CBA}"/>
              </a:ext>
            </a:extLst>
          </p:cNvPr>
          <p:cNvSpPr txBox="1"/>
          <p:nvPr/>
        </p:nvSpPr>
        <p:spPr>
          <a:xfrm>
            <a:off x="8940776" y="3047586"/>
            <a:ext cx="2939754" cy="1225868"/>
          </a:xfrm>
          <a:prstGeom prst="round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fr-FR" sz="2200" b="1" dirty="0"/>
              <a:t>Idée, réalisation et travail de l’œuvre</a:t>
            </a:r>
          </a:p>
          <a:p>
            <a:pPr algn="ctr"/>
            <a:r>
              <a:rPr lang="fr-FR" sz="2200" b="1" dirty="0"/>
              <a:t>Projet   </a:t>
            </a:r>
          </a:p>
        </p:txBody>
      </p:sp>
      <p:sp>
        <p:nvSpPr>
          <p:cNvPr id="7" name="Rectangle 6">
            <a:extLst>
              <a:ext uri="{FF2B5EF4-FFF2-40B4-BE49-F238E27FC236}">
                <a16:creationId xmlns:a16="http://schemas.microsoft.com/office/drawing/2014/main" id="{EF25FB82-45E8-B34C-BA3B-A93EAAD1DAC2}"/>
              </a:ext>
            </a:extLst>
          </p:cNvPr>
          <p:cNvSpPr/>
          <p:nvPr/>
        </p:nvSpPr>
        <p:spPr>
          <a:xfrm>
            <a:off x="4544012" y="493343"/>
            <a:ext cx="7350256" cy="784830"/>
          </a:xfrm>
          <a:prstGeom prst="rect">
            <a:avLst/>
          </a:prstGeom>
        </p:spPr>
        <p:txBody>
          <a:bodyPr wrap="square">
            <a:spAutoFit/>
          </a:bodyPr>
          <a:lstStyle/>
          <a:p>
            <a:pPr algn="ctr"/>
            <a:r>
              <a:rPr lang="fr-FR" sz="4500" b="1" dirty="0">
                <a:solidFill>
                  <a:srgbClr val="0070C0"/>
                </a:solidFill>
              </a:rPr>
              <a:t>Questionnements plasticiens </a:t>
            </a:r>
          </a:p>
        </p:txBody>
      </p:sp>
      <p:sp>
        <p:nvSpPr>
          <p:cNvPr id="8" name="Rectangle 7">
            <a:extLst>
              <a:ext uri="{FF2B5EF4-FFF2-40B4-BE49-F238E27FC236}">
                <a16:creationId xmlns:a16="http://schemas.microsoft.com/office/drawing/2014/main" id="{E613C43F-D164-6C40-B927-39F603605263}"/>
              </a:ext>
            </a:extLst>
          </p:cNvPr>
          <p:cNvSpPr/>
          <p:nvPr/>
        </p:nvSpPr>
        <p:spPr>
          <a:xfrm>
            <a:off x="519113" y="185567"/>
            <a:ext cx="4730013" cy="1246495"/>
          </a:xfrm>
          <a:prstGeom prst="rect">
            <a:avLst/>
          </a:prstGeom>
          <a:noFill/>
        </p:spPr>
        <p:txBody>
          <a:bodyPr wrap="none" lIns="91440" tIns="45720" rIns="91440" bIns="45720">
            <a:spAutoFit/>
          </a:bodyPr>
          <a:lstStyle/>
          <a:p>
            <a:pPr algn="ctr"/>
            <a:r>
              <a:rPr lang="fr-FR" sz="7500" b="1" dirty="0">
                <a:ln w="22225">
                  <a:solidFill>
                    <a:schemeClr val="accent2"/>
                  </a:solidFill>
                  <a:prstDash val="solid"/>
                </a:ln>
                <a:solidFill>
                  <a:schemeClr val="accent2">
                    <a:lumMod val="40000"/>
                    <a:lumOff val="60000"/>
                  </a:schemeClr>
                </a:solidFill>
              </a:rPr>
              <a:t>2</a:t>
            </a:r>
            <a:r>
              <a:rPr lang="fr-FR" sz="7500" b="1" baseline="30000" dirty="0">
                <a:ln w="22225">
                  <a:solidFill>
                    <a:schemeClr val="accent2"/>
                  </a:solidFill>
                  <a:prstDash val="solid"/>
                </a:ln>
                <a:solidFill>
                  <a:schemeClr val="accent2">
                    <a:lumMod val="40000"/>
                    <a:lumOff val="60000"/>
                  </a:schemeClr>
                </a:solidFill>
              </a:rPr>
              <a:t>nde </a:t>
            </a:r>
            <a:r>
              <a:rPr lang="fr-FR" sz="7500" b="1" dirty="0">
                <a:ln w="22225">
                  <a:solidFill>
                    <a:schemeClr val="accent2"/>
                  </a:solidFill>
                  <a:prstDash val="solid"/>
                </a:ln>
                <a:solidFill>
                  <a:schemeClr val="accent2">
                    <a:lumMod val="40000"/>
                    <a:lumOff val="60000"/>
                  </a:schemeClr>
                </a:solidFill>
              </a:rPr>
              <a:t>&amp; 1</a:t>
            </a:r>
            <a:r>
              <a:rPr lang="fr-FR" sz="7500" b="1" baseline="30000" dirty="0">
                <a:ln w="22225">
                  <a:solidFill>
                    <a:schemeClr val="accent2"/>
                  </a:solidFill>
                  <a:prstDash val="solid"/>
                </a:ln>
                <a:solidFill>
                  <a:schemeClr val="accent2">
                    <a:lumMod val="40000"/>
                    <a:lumOff val="60000"/>
                  </a:schemeClr>
                </a:solidFill>
              </a:rPr>
              <a:t>ère</a:t>
            </a:r>
            <a:r>
              <a:rPr lang="fr-FR" sz="7500" b="1" dirty="0">
                <a:ln w="22225">
                  <a:solidFill>
                    <a:schemeClr val="accent2"/>
                  </a:solidFill>
                  <a:prstDash val="solid"/>
                </a:ln>
                <a:solidFill>
                  <a:schemeClr val="accent2">
                    <a:lumMod val="40000"/>
                    <a:lumOff val="60000"/>
                  </a:schemeClr>
                </a:solidFill>
              </a:rPr>
              <a:t>   </a:t>
            </a:r>
          </a:p>
        </p:txBody>
      </p:sp>
      <p:sp>
        <p:nvSpPr>
          <p:cNvPr id="9" name="ZoneTexte 8">
            <a:extLst>
              <a:ext uri="{FF2B5EF4-FFF2-40B4-BE49-F238E27FC236}">
                <a16:creationId xmlns:a16="http://schemas.microsoft.com/office/drawing/2014/main" id="{5D55E61C-15AB-2148-8D8B-6123DFDA4635}"/>
              </a:ext>
            </a:extLst>
          </p:cNvPr>
          <p:cNvSpPr txBox="1"/>
          <p:nvPr/>
        </p:nvSpPr>
        <p:spPr>
          <a:xfrm>
            <a:off x="6201161" y="3000426"/>
            <a:ext cx="2512464" cy="2349579"/>
          </a:xfrm>
          <a:prstGeom prst="round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fr-FR" sz="2200" b="1" dirty="0"/>
              <a:t>La présentation de l’œuvre</a:t>
            </a:r>
          </a:p>
          <a:p>
            <a:pPr algn="ctr"/>
            <a:r>
              <a:rPr lang="fr-FR" sz="2200" b="1" dirty="0"/>
              <a:t>Réception de l’œuvre exposée diffusée ou éditée </a:t>
            </a:r>
          </a:p>
        </p:txBody>
      </p:sp>
      <p:sp>
        <p:nvSpPr>
          <p:cNvPr id="10" name="ZoneTexte 9">
            <a:extLst>
              <a:ext uri="{FF2B5EF4-FFF2-40B4-BE49-F238E27FC236}">
                <a16:creationId xmlns:a16="http://schemas.microsoft.com/office/drawing/2014/main" id="{B6DDDB88-9CA1-CC43-9578-3206306EB5CE}"/>
              </a:ext>
            </a:extLst>
          </p:cNvPr>
          <p:cNvSpPr txBox="1"/>
          <p:nvPr/>
        </p:nvSpPr>
        <p:spPr>
          <a:xfrm>
            <a:off x="9009602" y="4528902"/>
            <a:ext cx="2939754" cy="851297"/>
          </a:xfrm>
          <a:prstGeom prst="roundRect">
            <a:avLst/>
          </a:prstGeom>
          <a:gradFill flip="none" rotWithShape="1">
            <a:gsLst>
              <a:gs pos="0">
                <a:srgbClr val="B655FC">
                  <a:tint val="66000"/>
                  <a:satMod val="160000"/>
                </a:srgbClr>
              </a:gs>
              <a:gs pos="50000">
                <a:srgbClr val="B655FC">
                  <a:tint val="44500"/>
                  <a:satMod val="160000"/>
                </a:srgbClr>
              </a:gs>
              <a:gs pos="100000">
                <a:srgbClr val="B655FC">
                  <a:tint val="23500"/>
                  <a:satMod val="160000"/>
                </a:srgbClr>
              </a:gs>
            </a:gsLst>
            <a:lin ang="8100000" scaled="1"/>
            <a:tileRect/>
          </a:gra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r-FR" sz="2200" b="1" dirty="0"/>
              <a:t>Création à plusieurs plutôt que seul </a:t>
            </a:r>
          </a:p>
        </p:txBody>
      </p:sp>
      <p:sp>
        <p:nvSpPr>
          <p:cNvPr id="13" name="ZoneTexte 12">
            <a:extLst>
              <a:ext uri="{FF2B5EF4-FFF2-40B4-BE49-F238E27FC236}">
                <a16:creationId xmlns:a16="http://schemas.microsoft.com/office/drawing/2014/main" id="{51B24777-C8FF-4247-A404-72D18C923265}"/>
              </a:ext>
            </a:extLst>
          </p:cNvPr>
          <p:cNvSpPr txBox="1"/>
          <p:nvPr/>
        </p:nvSpPr>
        <p:spPr>
          <a:xfrm>
            <a:off x="581162" y="1553638"/>
            <a:ext cx="5374246" cy="783193"/>
          </a:xfrm>
          <a:prstGeom prst="round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fr-FR" sz="2000" b="1" dirty="0"/>
              <a:t>Investigation et mise en œuvre des langages et pratiques plastiques </a:t>
            </a:r>
          </a:p>
        </p:txBody>
      </p:sp>
      <p:sp>
        <p:nvSpPr>
          <p:cNvPr id="14" name="ZoneTexte 13">
            <a:extLst>
              <a:ext uri="{FF2B5EF4-FFF2-40B4-BE49-F238E27FC236}">
                <a16:creationId xmlns:a16="http://schemas.microsoft.com/office/drawing/2014/main" id="{08032C85-3547-5A4B-9028-54470CEDB0E4}"/>
              </a:ext>
            </a:extLst>
          </p:cNvPr>
          <p:cNvSpPr txBox="1"/>
          <p:nvPr/>
        </p:nvSpPr>
        <p:spPr>
          <a:xfrm>
            <a:off x="529953" y="4319536"/>
            <a:ext cx="2512464" cy="851297"/>
          </a:xfrm>
          <a:prstGeom prst="roundRect">
            <a:avLst/>
          </a:prstGeom>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fr-FR" sz="2200" b="1" dirty="0"/>
              <a:t>La figuration et l’image </a:t>
            </a:r>
          </a:p>
        </p:txBody>
      </p:sp>
      <p:sp>
        <p:nvSpPr>
          <p:cNvPr id="15" name="ZoneTexte 14">
            <a:extLst>
              <a:ext uri="{FF2B5EF4-FFF2-40B4-BE49-F238E27FC236}">
                <a16:creationId xmlns:a16="http://schemas.microsoft.com/office/drawing/2014/main" id="{0B483EBF-8756-2F4E-B062-C25B827CE5B1}"/>
              </a:ext>
            </a:extLst>
          </p:cNvPr>
          <p:cNvSpPr txBox="1"/>
          <p:nvPr/>
        </p:nvSpPr>
        <p:spPr>
          <a:xfrm>
            <a:off x="6224151" y="1553638"/>
            <a:ext cx="2512465" cy="1328023"/>
          </a:xfrm>
          <a:prstGeom prst="round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fr-FR" b="1" dirty="0"/>
              <a:t>La présentation des pratiques, productions et réception du fait artistique</a:t>
            </a:r>
          </a:p>
        </p:txBody>
      </p:sp>
      <p:sp>
        <p:nvSpPr>
          <p:cNvPr id="16" name="ZoneTexte 15">
            <a:extLst>
              <a:ext uri="{FF2B5EF4-FFF2-40B4-BE49-F238E27FC236}">
                <a16:creationId xmlns:a16="http://schemas.microsoft.com/office/drawing/2014/main" id="{CDEE1D49-2BE7-784F-B367-93390705C5DD}"/>
              </a:ext>
            </a:extLst>
          </p:cNvPr>
          <p:cNvSpPr txBox="1"/>
          <p:nvPr/>
        </p:nvSpPr>
        <p:spPr>
          <a:xfrm>
            <a:off x="8954517" y="1553638"/>
            <a:ext cx="2912272" cy="1021556"/>
          </a:xfrm>
          <a:prstGeom prst="round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fr-FR" b="1" dirty="0"/>
              <a:t>La formalisation des processus et des démarches de création </a:t>
            </a:r>
          </a:p>
        </p:txBody>
      </p:sp>
      <p:sp>
        <p:nvSpPr>
          <p:cNvPr id="17" name="ZoneTexte 16">
            <a:extLst>
              <a:ext uri="{FF2B5EF4-FFF2-40B4-BE49-F238E27FC236}">
                <a16:creationId xmlns:a16="http://schemas.microsoft.com/office/drawing/2014/main" id="{1CC798E9-CD61-7C47-ACCE-945F509D1166}"/>
              </a:ext>
            </a:extLst>
          </p:cNvPr>
          <p:cNvSpPr txBox="1"/>
          <p:nvPr/>
        </p:nvSpPr>
        <p:spPr>
          <a:xfrm>
            <a:off x="519113" y="5434419"/>
            <a:ext cx="2512464" cy="851297"/>
          </a:xfrm>
          <a:prstGeom prst="round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8100000" scaled="1"/>
            <a:tileRect/>
          </a:gra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r-FR" sz="2200" b="1" dirty="0"/>
              <a:t>EN SPECIALITE : </a:t>
            </a:r>
          </a:p>
          <a:p>
            <a:pPr algn="ctr"/>
            <a:r>
              <a:rPr lang="fr-FR" sz="2200" b="1" dirty="0"/>
              <a:t>La non figuration</a:t>
            </a:r>
          </a:p>
        </p:txBody>
      </p:sp>
      <p:cxnSp>
        <p:nvCxnSpPr>
          <p:cNvPr id="20" name="Connecteur droit 19">
            <a:extLst>
              <a:ext uri="{FF2B5EF4-FFF2-40B4-BE49-F238E27FC236}">
                <a16:creationId xmlns:a16="http://schemas.microsoft.com/office/drawing/2014/main" id="{456AD853-C1A7-A843-8904-4430F633A361}"/>
              </a:ext>
            </a:extLst>
          </p:cNvPr>
          <p:cNvCxnSpPr/>
          <p:nvPr/>
        </p:nvCxnSpPr>
        <p:spPr>
          <a:xfrm>
            <a:off x="6070015" y="1553114"/>
            <a:ext cx="0" cy="485365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1D6AAEE2-43CD-AD43-AB9E-737B1398D382}"/>
              </a:ext>
            </a:extLst>
          </p:cNvPr>
          <p:cNvCxnSpPr/>
          <p:nvPr/>
        </p:nvCxnSpPr>
        <p:spPr>
          <a:xfrm>
            <a:off x="8844770" y="1553114"/>
            <a:ext cx="0" cy="485365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59135AF1-9EF2-9840-9A52-EACA8D78E5AB}"/>
              </a:ext>
            </a:extLst>
          </p:cNvPr>
          <p:cNvSpPr txBox="1"/>
          <p:nvPr/>
        </p:nvSpPr>
        <p:spPr>
          <a:xfrm>
            <a:off x="6201161" y="5468770"/>
            <a:ext cx="2512464" cy="1123712"/>
          </a:xfrm>
          <a:prstGeom prst="roundRect">
            <a:avLst/>
          </a:prstGeom>
          <a:solidFill>
            <a:schemeClr val="accent4">
              <a:lumMod val="40000"/>
              <a:lumOff val="60000"/>
            </a:schemeClr>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fr-FR" sz="2000" b="1" dirty="0"/>
              <a:t>EN SPECIALITE </a:t>
            </a:r>
          </a:p>
          <a:p>
            <a:pPr algn="ctr"/>
            <a:r>
              <a:rPr lang="fr-FR" sz="2000" b="1" dirty="0"/>
              <a:t>La monstration et diffusion de l’œuvre </a:t>
            </a:r>
          </a:p>
        </p:txBody>
      </p:sp>
    </p:spTree>
    <p:extLst>
      <p:ext uri="{BB962C8B-B14F-4D97-AF65-F5344CB8AC3E}">
        <p14:creationId xmlns:p14="http://schemas.microsoft.com/office/powerpoint/2010/main" val="106129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strVal val="#ppt_w*0.70"/>
                                          </p:val>
                                        </p:tav>
                                        <p:tav tm="100000">
                                          <p:val>
                                            <p:strVal val="#ppt_w"/>
                                          </p:val>
                                        </p:tav>
                                      </p:tavLst>
                                    </p:anim>
                                    <p:anim calcmode="lin" valueType="num">
                                      <p:cBhvr>
                                        <p:cTn id="15" dur="1000" fill="hold"/>
                                        <p:tgtEl>
                                          <p:spTgt spid="15"/>
                                        </p:tgtEl>
                                        <p:attrNameLst>
                                          <p:attrName>ppt_h</p:attrName>
                                        </p:attrNameLst>
                                      </p:cBhvr>
                                      <p:tavLst>
                                        <p:tav tm="0">
                                          <p:val>
                                            <p:strVal val="#ppt_h"/>
                                          </p:val>
                                        </p:tav>
                                        <p:tav tm="100000">
                                          <p:val>
                                            <p:strVal val="#ppt_h"/>
                                          </p:val>
                                        </p:tav>
                                      </p:tavLst>
                                    </p:anim>
                                    <p:animEffect transition="in" filter="fade">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1000" fill="hold"/>
                                        <p:tgtEl>
                                          <p:spTgt spid="16"/>
                                        </p:tgtEl>
                                        <p:attrNameLst>
                                          <p:attrName>ppt_w</p:attrName>
                                        </p:attrNameLst>
                                      </p:cBhvr>
                                      <p:tavLst>
                                        <p:tav tm="0">
                                          <p:val>
                                            <p:strVal val="#ppt_w*0.70"/>
                                          </p:val>
                                        </p:tav>
                                        <p:tav tm="100000">
                                          <p:val>
                                            <p:strVal val="#ppt_w"/>
                                          </p:val>
                                        </p:tav>
                                      </p:tavLst>
                                    </p:anim>
                                    <p:anim calcmode="lin" valueType="num">
                                      <p:cBhvr>
                                        <p:cTn id="22" dur="1000" fill="hold"/>
                                        <p:tgtEl>
                                          <p:spTgt spid="16"/>
                                        </p:tgtEl>
                                        <p:attrNameLst>
                                          <p:attrName>ppt_h</p:attrName>
                                        </p:attrNameLst>
                                      </p:cBhvr>
                                      <p:tavLst>
                                        <p:tav tm="0">
                                          <p:val>
                                            <p:strVal val="#ppt_h"/>
                                          </p:val>
                                        </p:tav>
                                        <p:tav tm="100000">
                                          <p:val>
                                            <p:strVal val="#ppt_h"/>
                                          </p:val>
                                        </p:tav>
                                      </p:tavLst>
                                    </p:anim>
                                    <p:animEffect transition="in" filter="fade">
                                      <p:cBhvr>
                                        <p:cTn id="23" dur="10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strVal val="#ppt_w*0.70"/>
                                          </p:val>
                                        </p:tav>
                                        <p:tav tm="100000">
                                          <p:val>
                                            <p:strVal val="#ppt_w"/>
                                          </p:val>
                                        </p:tav>
                                      </p:tavLst>
                                    </p:anim>
                                    <p:anim calcmode="lin" valueType="num">
                                      <p:cBhvr>
                                        <p:cTn id="29" dur="1000" fill="hold"/>
                                        <p:tgtEl>
                                          <p:spTgt spid="4"/>
                                        </p:tgtEl>
                                        <p:attrNameLst>
                                          <p:attrName>ppt_h</p:attrName>
                                        </p:attrNameLst>
                                      </p:cBhvr>
                                      <p:tavLst>
                                        <p:tav tm="0">
                                          <p:val>
                                            <p:strVal val="#ppt_h"/>
                                          </p:val>
                                        </p:tav>
                                        <p:tav tm="100000">
                                          <p:val>
                                            <p:strVal val="#ppt_h"/>
                                          </p:val>
                                        </p:tav>
                                      </p:tavLst>
                                    </p:anim>
                                    <p:animEffect transition="in" filter="fade">
                                      <p:cBhvr>
                                        <p:cTn id="30" dur="10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ppt_w</p:attrName>
                                        </p:attrNameLst>
                                      </p:cBhvr>
                                      <p:tavLst>
                                        <p:tav tm="0">
                                          <p:val>
                                            <p:strVal val="#ppt_w*0.70"/>
                                          </p:val>
                                        </p:tav>
                                        <p:tav tm="100000">
                                          <p:val>
                                            <p:strVal val="#ppt_w"/>
                                          </p:val>
                                        </p:tav>
                                      </p:tavLst>
                                    </p:anim>
                                    <p:anim calcmode="lin" valueType="num">
                                      <p:cBhvr>
                                        <p:cTn id="36" dur="1000" fill="hold"/>
                                        <p:tgtEl>
                                          <p:spTgt spid="14"/>
                                        </p:tgtEl>
                                        <p:attrNameLst>
                                          <p:attrName>ppt_h</p:attrName>
                                        </p:attrNameLst>
                                      </p:cBhvr>
                                      <p:tavLst>
                                        <p:tav tm="0">
                                          <p:val>
                                            <p:strVal val="#ppt_h"/>
                                          </p:val>
                                        </p:tav>
                                        <p:tav tm="100000">
                                          <p:val>
                                            <p:strVal val="#ppt_h"/>
                                          </p:val>
                                        </p:tav>
                                      </p:tavLst>
                                    </p:anim>
                                    <p:animEffect transition="in" filter="fade">
                                      <p:cBhvr>
                                        <p:cTn id="37" dur="1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1000" fill="hold"/>
                                        <p:tgtEl>
                                          <p:spTgt spid="17"/>
                                        </p:tgtEl>
                                        <p:attrNameLst>
                                          <p:attrName>ppt_w</p:attrName>
                                        </p:attrNameLst>
                                      </p:cBhvr>
                                      <p:tavLst>
                                        <p:tav tm="0">
                                          <p:val>
                                            <p:strVal val="#ppt_w*0.70"/>
                                          </p:val>
                                        </p:tav>
                                        <p:tav tm="100000">
                                          <p:val>
                                            <p:strVal val="#ppt_w"/>
                                          </p:val>
                                        </p:tav>
                                      </p:tavLst>
                                    </p:anim>
                                    <p:anim calcmode="lin" valueType="num">
                                      <p:cBhvr>
                                        <p:cTn id="43" dur="1000" fill="hold"/>
                                        <p:tgtEl>
                                          <p:spTgt spid="17"/>
                                        </p:tgtEl>
                                        <p:attrNameLst>
                                          <p:attrName>ppt_h</p:attrName>
                                        </p:attrNameLst>
                                      </p:cBhvr>
                                      <p:tavLst>
                                        <p:tav tm="0">
                                          <p:val>
                                            <p:strVal val="#ppt_h"/>
                                          </p:val>
                                        </p:tav>
                                        <p:tav tm="100000">
                                          <p:val>
                                            <p:strVal val="#ppt_h"/>
                                          </p:val>
                                        </p:tav>
                                      </p:tavLst>
                                    </p:anim>
                                    <p:animEffect transition="in" filter="fade">
                                      <p:cBhvr>
                                        <p:cTn id="44" dur="10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1000" fill="hold"/>
                                        <p:tgtEl>
                                          <p:spTgt spid="5"/>
                                        </p:tgtEl>
                                        <p:attrNameLst>
                                          <p:attrName>ppt_w</p:attrName>
                                        </p:attrNameLst>
                                      </p:cBhvr>
                                      <p:tavLst>
                                        <p:tav tm="0">
                                          <p:val>
                                            <p:strVal val="#ppt_w*0.70"/>
                                          </p:val>
                                        </p:tav>
                                        <p:tav tm="100000">
                                          <p:val>
                                            <p:strVal val="#ppt_w"/>
                                          </p:val>
                                        </p:tav>
                                      </p:tavLst>
                                    </p:anim>
                                    <p:anim calcmode="lin" valueType="num">
                                      <p:cBhvr>
                                        <p:cTn id="50" dur="1000" fill="hold"/>
                                        <p:tgtEl>
                                          <p:spTgt spid="5"/>
                                        </p:tgtEl>
                                        <p:attrNameLst>
                                          <p:attrName>ppt_h</p:attrName>
                                        </p:attrNameLst>
                                      </p:cBhvr>
                                      <p:tavLst>
                                        <p:tav tm="0">
                                          <p:val>
                                            <p:strVal val="#ppt_h"/>
                                          </p:val>
                                        </p:tav>
                                        <p:tav tm="100000">
                                          <p:val>
                                            <p:strVal val="#ppt_h"/>
                                          </p:val>
                                        </p:tav>
                                      </p:tavLst>
                                    </p:anim>
                                    <p:animEffect transition="in" filter="fade">
                                      <p:cBhvr>
                                        <p:cTn id="51" dur="10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1000" fill="hold"/>
                                        <p:tgtEl>
                                          <p:spTgt spid="9"/>
                                        </p:tgtEl>
                                        <p:attrNameLst>
                                          <p:attrName>ppt_w</p:attrName>
                                        </p:attrNameLst>
                                      </p:cBhvr>
                                      <p:tavLst>
                                        <p:tav tm="0">
                                          <p:val>
                                            <p:strVal val="#ppt_w*0.70"/>
                                          </p:val>
                                        </p:tav>
                                        <p:tav tm="100000">
                                          <p:val>
                                            <p:strVal val="#ppt_w"/>
                                          </p:val>
                                        </p:tav>
                                      </p:tavLst>
                                    </p:anim>
                                    <p:anim calcmode="lin" valueType="num">
                                      <p:cBhvr>
                                        <p:cTn id="57" dur="1000" fill="hold"/>
                                        <p:tgtEl>
                                          <p:spTgt spid="9"/>
                                        </p:tgtEl>
                                        <p:attrNameLst>
                                          <p:attrName>ppt_h</p:attrName>
                                        </p:attrNameLst>
                                      </p:cBhvr>
                                      <p:tavLst>
                                        <p:tav tm="0">
                                          <p:val>
                                            <p:strVal val="#ppt_h"/>
                                          </p:val>
                                        </p:tav>
                                        <p:tav tm="100000">
                                          <p:val>
                                            <p:strVal val="#ppt_h"/>
                                          </p:val>
                                        </p:tav>
                                      </p:tavLst>
                                    </p:anim>
                                    <p:animEffect transition="in" filter="fade">
                                      <p:cBhvr>
                                        <p:cTn id="58" dur="10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 calcmode="lin" valueType="num">
                                      <p:cBhvr>
                                        <p:cTn id="63" dur="1000" fill="hold"/>
                                        <p:tgtEl>
                                          <p:spTgt spid="22"/>
                                        </p:tgtEl>
                                        <p:attrNameLst>
                                          <p:attrName>ppt_w</p:attrName>
                                        </p:attrNameLst>
                                      </p:cBhvr>
                                      <p:tavLst>
                                        <p:tav tm="0">
                                          <p:val>
                                            <p:strVal val="#ppt_w*0.70"/>
                                          </p:val>
                                        </p:tav>
                                        <p:tav tm="100000">
                                          <p:val>
                                            <p:strVal val="#ppt_w"/>
                                          </p:val>
                                        </p:tav>
                                      </p:tavLst>
                                    </p:anim>
                                    <p:anim calcmode="lin" valueType="num">
                                      <p:cBhvr>
                                        <p:cTn id="64" dur="1000" fill="hold"/>
                                        <p:tgtEl>
                                          <p:spTgt spid="22"/>
                                        </p:tgtEl>
                                        <p:attrNameLst>
                                          <p:attrName>ppt_h</p:attrName>
                                        </p:attrNameLst>
                                      </p:cBhvr>
                                      <p:tavLst>
                                        <p:tav tm="0">
                                          <p:val>
                                            <p:strVal val="#ppt_h"/>
                                          </p:val>
                                        </p:tav>
                                        <p:tav tm="100000">
                                          <p:val>
                                            <p:strVal val="#ppt_h"/>
                                          </p:val>
                                        </p:tav>
                                      </p:tavLst>
                                    </p:anim>
                                    <p:animEffect transition="in" filter="fade">
                                      <p:cBhvr>
                                        <p:cTn id="65" dur="1000"/>
                                        <p:tgtEl>
                                          <p:spTgt spid="22"/>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6"/>
                                        </p:tgtEl>
                                        <p:attrNameLst>
                                          <p:attrName>style.visibility</p:attrName>
                                        </p:attrNameLst>
                                      </p:cBhvr>
                                      <p:to>
                                        <p:strVal val="visible"/>
                                      </p:to>
                                    </p:set>
                                    <p:anim calcmode="lin" valueType="num">
                                      <p:cBhvr>
                                        <p:cTn id="70" dur="1000" fill="hold"/>
                                        <p:tgtEl>
                                          <p:spTgt spid="6"/>
                                        </p:tgtEl>
                                        <p:attrNameLst>
                                          <p:attrName>ppt_w</p:attrName>
                                        </p:attrNameLst>
                                      </p:cBhvr>
                                      <p:tavLst>
                                        <p:tav tm="0">
                                          <p:val>
                                            <p:strVal val="#ppt_w*0.70"/>
                                          </p:val>
                                        </p:tav>
                                        <p:tav tm="100000">
                                          <p:val>
                                            <p:strVal val="#ppt_w"/>
                                          </p:val>
                                        </p:tav>
                                      </p:tavLst>
                                    </p:anim>
                                    <p:anim calcmode="lin" valueType="num">
                                      <p:cBhvr>
                                        <p:cTn id="71" dur="1000" fill="hold"/>
                                        <p:tgtEl>
                                          <p:spTgt spid="6"/>
                                        </p:tgtEl>
                                        <p:attrNameLst>
                                          <p:attrName>ppt_h</p:attrName>
                                        </p:attrNameLst>
                                      </p:cBhvr>
                                      <p:tavLst>
                                        <p:tav tm="0">
                                          <p:val>
                                            <p:strVal val="#ppt_h"/>
                                          </p:val>
                                        </p:tav>
                                        <p:tav tm="100000">
                                          <p:val>
                                            <p:strVal val="#ppt_h"/>
                                          </p:val>
                                        </p:tav>
                                      </p:tavLst>
                                    </p:anim>
                                    <p:animEffect transition="in" filter="fade">
                                      <p:cBhvr>
                                        <p:cTn id="72" dur="1000"/>
                                        <p:tgtEl>
                                          <p:spTgt spid="6"/>
                                        </p:tgtEl>
                                      </p:cBhvr>
                                    </p:animEffect>
                                  </p:childTnLst>
                                </p:cTn>
                              </p:par>
                            </p:childTnLst>
                          </p:cTn>
                        </p:par>
                      </p:childTnLst>
                    </p:cTn>
                  </p:par>
                  <p:par>
                    <p:cTn id="73" fill="hold">
                      <p:stCondLst>
                        <p:cond delay="indefinite"/>
                      </p:stCondLst>
                      <p:childTnLst>
                        <p:par>
                          <p:cTn id="74" fill="hold">
                            <p:stCondLst>
                              <p:cond delay="0"/>
                            </p:stCondLst>
                            <p:childTnLst>
                              <p:par>
                                <p:cTn id="75" presetID="55" presetClass="entr" presetSubtype="0" fill="hold" grpId="0" nodeType="clickEffect">
                                  <p:stCondLst>
                                    <p:cond delay="0"/>
                                  </p:stCondLst>
                                  <p:childTnLst>
                                    <p:set>
                                      <p:cBhvr>
                                        <p:cTn id="76" dur="1" fill="hold">
                                          <p:stCondLst>
                                            <p:cond delay="0"/>
                                          </p:stCondLst>
                                        </p:cTn>
                                        <p:tgtEl>
                                          <p:spTgt spid="10"/>
                                        </p:tgtEl>
                                        <p:attrNameLst>
                                          <p:attrName>style.visibility</p:attrName>
                                        </p:attrNameLst>
                                      </p:cBhvr>
                                      <p:to>
                                        <p:strVal val="visible"/>
                                      </p:to>
                                    </p:set>
                                    <p:anim calcmode="lin" valueType="num">
                                      <p:cBhvr>
                                        <p:cTn id="77" dur="1000" fill="hold"/>
                                        <p:tgtEl>
                                          <p:spTgt spid="10"/>
                                        </p:tgtEl>
                                        <p:attrNameLst>
                                          <p:attrName>ppt_w</p:attrName>
                                        </p:attrNameLst>
                                      </p:cBhvr>
                                      <p:tavLst>
                                        <p:tav tm="0">
                                          <p:val>
                                            <p:strVal val="#ppt_w*0.70"/>
                                          </p:val>
                                        </p:tav>
                                        <p:tav tm="100000">
                                          <p:val>
                                            <p:strVal val="#ppt_w"/>
                                          </p:val>
                                        </p:tav>
                                      </p:tavLst>
                                    </p:anim>
                                    <p:anim calcmode="lin" valueType="num">
                                      <p:cBhvr>
                                        <p:cTn id="78" dur="1000" fill="hold"/>
                                        <p:tgtEl>
                                          <p:spTgt spid="10"/>
                                        </p:tgtEl>
                                        <p:attrNameLst>
                                          <p:attrName>ppt_h</p:attrName>
                                        </p:attrNameLst>
                                      </p:cBhvr>
                                      <p:tavLst>
                                        <p:tav tm="0">
                                          <p:val>
                                            <p:strVal val="#ppt_h"/>
                                          </p:val>
                                        </p:tav>
                                        <p:tav tm="100000">
                                          <p:val>
                                            <p:strVal val="#ppt_h"/>
                                          </p:val>
                                        </p:tav>
                                      </p:tavLst>
                                    </p:anim>
                                    <p:animEffect transition="in" filter="fade">
                                      <p:cBhvr>
                                        <p:cTn id="7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3" grpId="0" animBg="1"/>
      <p:bldP spid="14" grpId="0" animBg="1"/>
      <p:bldP spid="15" grpId="0" animBg="1"/>
      <p:bldP spid="16" grpId="0" animBg="1"/>
      <p:bldP spid="17" grpId="0" animBg="1"/>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capture d’écran&#10;&#10;Description générée automatiquement">
            <a:extLst>
              <a:ext uri="{FF2B5EF4-FFF2-40B4-BE49-F238E27FC236}">
                <a16:creationId xmlns:a16="http://schemas.microsoft.com/office/drawing/2014/main" id="{80E25F5E-AD9F-FD47-98FE-6085032CF39A}"/>
              </a:ext>
            </a:extLst>
          </p:cNvPr>
          <p:cNvPicPr>
            <a:picLocks noChangeAspect="1"/>
          </p:cNvPicPr>
          <p:nvPr/>
        </p:nvPicPr>
        <p:blipFill>
          <a:blip r:embed="rId2"/>
          <a:stretch>
            <a:fillRect/>
          </a:stretch>
        </p:blipFill>
        <p:spPr>
          <a:xfrm>
            <a:off x="139291" y="176535"/>
            <a:ext cx="11729435" cy="6504930"/>
          </a:xfrm>
          <a:prstGeom prst="rect">
            <a:avLst/>
          </a:prstGeom>
        </p:spPr>
      </p:pic>
    </p:spTree>
    <p:extLst>
      <p:ext uri="{BB962C8B-B14F-4D97-AF65-F5344CB8AC3E}">
        <p14:creationId xmlns:p14="http://schemas.microsoft.com/office/powerpoint/2010/main" val="15078123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capture d’écran&#10;&#10;Description générée automatiquement">
            <a:extLst>
              <a:ext uri="{FF2B5EF4-FFF2-40B4-BE49-F238E27FC236}">
                <a16:creationId xmlns:a16="http://schemas.microsoft.com/office/drawing/2014/main" id="{CBFFE99D-6258-D14B-90A1-D9CE936B9A06}"/>
              </a:ext>
            </a:extLst>
          </p:cNvPr>
          <p:cNvPicPr>
            <a:picLocks noChangeAspect="1"/>
          </p:cNvPicPr>
          <p:nvPr/>
        </p:nvPicPr>
        <p:blipFill>
          <a:blip r:embed="rId2"/>
          <a:stretch>
            <a:fillRect/>
          </a:stretch>
        </p:blipFill>
        <p:spPr>
          <a:xfrm>
            <a:off x="147781" y="170071"/>
            <a:ext cx="11684000" cy="6517857"/>
          </a:xfrm>
          <a:prstGeom prst="rect">
            <a:avLst/>
          </a:prstGeom>
        </p:spPr>
      </p:pic>
    </p:spTree>
    <p:extLst>
      <p:ext uri="{BB962C8B-B14F-4D97-AF65-F5344CB8AC3E}">
        <p14:creationId xmlns:p14="http://schemas.microsoft.com/office/powerpoint/2010/main" val="5647595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25FB82-45E8-B34C-BA3B-A93EAAD1DAC2}"/>
              </a:ext>
            </a:extLst>
          </p:cNvPr>
          <p:cNvSpPr/>
          <p:nvPr/>
        </p:nvSpPr>
        <p:spPr>
          <a:xfrm>
            <a:off x="4665317" y="386795"/>
            <a:ext cx="7201472" cy="1477328"/>
          </a:xfrm>
          <a:prstGeom prst="rect">
            <a:avLst/>
          </a:prstGeom>
        </p:spPr>
        <p:txBody>
          <a:bodyPr wrap="square">
            <a:spAutoFit/>
          </a:bodyPr>
          <a:lstStyle/>
          <a:p>
            <a:pPr algn="ctr"/>
            <a:r>
              <a:rPr lang="fr-FR" sz="4500" b="1" dirty="0">
                <a:solidFill>
                  <a:srgbClr val="0070C0"/>
                </a:solidFill>
              </a:rPr>
              <a:t>Questionnements artistiques interdisciplinaires</a:t>
            </a:r>
          </a:p>
        </p:txBody>
      </p:sp>
      <p:sp>
        <p:nvSpPr>
          <p:cNvPr id="8" name="Rectangle 7">
            <a:extLst>
              <a:ext uri="{FF2B5EF4-FFF2-40B4-BE49-F238E27FC236}">
                <a16:creationId xmlns:a16="http://schemas.microsoft.com/office/drawing/2014/main" id="{E613C43F-D164-6C40-B927-39F603605263}"/>
              </a:ext>
            </a:extLst>
          </p:cNvPr>
          <p:cNvSpPr/>
          <p:nvPr/>
        </p:nvSpPr>
        <p:spPr>
          <a:xfrm>
            <a:off x="519113" y="185567"/>
            <a:ext cx="4730013" cy="1246495"/>
          </a:xfrm>
          <a:prstGeom prst="rect">
            <a:avLst/>
          </a:prstGeom>
          <a:noFill/>
        </p:spPr>
        <p:txBody>
          <a:bodyPr wrap="none" lIns="91440" tIns="45720" rIns="91440" bIns="45720">
            <a:spAutoFit/>
          </a:bodyPr>
          <a:lstStyle/>
          <a:p>
            <a:pPr algn="ctr"/>
            <a:r>
              <a:rPr lang="fr-FR" sz="7500" b="1" dirty="0">
                <a:ln w="22225">
                  <a:solidFill>
                    <a:schemeClr val="accent2"/>
                  </a:solidFill>
                  <a:prstDash val="solid"/>
                </a:ln>
                <a:solidFill>
                  <a:schemeClr val="accent2">
                    <a:lumMod val="40000"/>
                    <a:lumOff val="60000"/>
                  </a:schemeClr>
                </a:solidFill>
              </a:rPr>
              <a:t>2</a:t>
            </a:r>
            <a:r>
              <a:rPr lang="fr-FR" sz="7500" b="1" baseline="30000" dirty="0">
                <a:ln w="22225">
                  <a:solidFill>
                    <a:schemeClr val="accent2"/>
                  </a:solidFill>
                  <a:prstDash val="solid"/>
                </a:ln>
                <a:solidFill>
                  <a:schemeClr val="accent2">
                    <a:lumMod val="40000"/>
                    <a:lumOff val="60000"/>
                  </a:schemeClr>
                </a:solidFill>
              </a:rPr>
              <a:t>nde </a:t>
            </a:r>
            <a:r>
              <a:rPr lang="fr-FR" sz="7500" b="1" dirty="0">
                <a:ln w="22225">
                  <a:solidFill>
                    <a:schemeClr val="accent2"/>
                  </a:solidFill>
                  <a:prstDash val="solid"/>
                </a:ln>
                <a:solidFill>
                  <a:schemeClr val="accent2">
                    <a:lumMod val="40000"/>
                    <a:lumOff val="60000"/>
                  </a:schemeClr>
                </a:solidFill>
              </a:rPr>
              <a:t>&amp; 1</a:t>
            </a:r>
            <a:r>
              <a:rPr lang="fr-FR" sz="7500" b="1" baseline="30000" dirty="0">
                <a:ln w="22225">
                  <a:solidFill>
                    <a:schemeClr val="accent2"/>
                  </a:solidFill>
                  <a:prstDash val="solid"/>
                </a:ln>
                <a:solidFill>
                  <a:schemeClr val="accent2">
                    <a:lumMod val="40000"/>
                    <a:lumOff val="60000"/>
                  </a:schemeClr>
                </a:solidFill>
              </a:rPr>
              <a:t>ère</a:t>
            </a:r>
            <a:r>
              <a:rPr lang="fr-FR" sz="7500" b="1" dirty="0">
                <a:ln w="22225">
                  <a:solidFill>
                    <a:schemeClr val="accent2"/>
                  </a:solidFill>
                  <a:prstDash val="solid"/>
                </a:ln>
                <a:solidFill>
                  <a:schemeClr val="accent2">
                    <a:lumMod val="40000"/>
                    <a:lumOff val="60000"/>
                  </a:schemeClr>
                </a:solidFill>
              </a:rPr>
              <a:t>   </a:t>
            </a:r>
          </a:p>
        </p:txBody>
      </p:sp>
      <p:graphicFrame>
        <p:nvGraphicFramePr>
          <p:cNvPr id="2" name="Tableau 1">
            <a:extLst>
              <a:ext uri="{FF2B5EF4-FFF2-40B4-BE49-F238E27FC236}">
                <a16:creationId xmlns:a16="http://schemas.microsoft.com/office/drawing/2014/main" id="{3F02FA78-F690-BB47-B6EF-47838E09178A}"/>
              </a:ext>
            </a:extLst>
          </p:cNvPr>
          <p:cNvGraphicFramePr>
            <a:graphicFrameLocks noGrp="1"/>
          </p:cNvGraphicFramePr>
          <p:nvPr>
            <p:extLst>
              <p:ext uri="{D42A27DB-BD31-4B8C-83A1-F6EECF244321}">
                <p14:modId xmlns:p14="http://schemas.microsoft.com/office/powerpoint/2010/main" val="2505581676"/>
              </p:ext>
            </p:extLst>
          </p:nvPr>
        </p:nvGraphicFramePr>
        <p:xfrm>
          <a:off x="547555" y="1802094"/>
          <a:ext cx="11319234" cy="4815840"/>
        </p:xfrm>
        <a:graphic>
          <a:graphicData uri="http://schemas.openxmlformats.org/drawingml/2006/table">
            <a:tbl>
              <a:tblPr firstRow="1" bandRow="1">
                <a:tableStyleId>{5C22544A-7EE6-4342-B048-85BDC9FD1C3A}</a:tableStyleId>
              </a:tblPr>
              <a:tblGrid>
                <a:gridCol w="3773078">
                  <a:extLst>
                    <a:ext uri="{9D8B030D-6E8A-4147-A177-3AD203B41FA5}">
                      <a16:colId xmlns:a16="http://schemas.microsoft.com/office/drawing/2014/main" val="2953458102"/>
                    </a:ext>
                  </a:extLst>
                </a:gridCol>
                <a:gridCol w="3773078">
                  <a:extLst>
                    <a:ext uri="{9D8B030D-6E8A-4147-A177-3AD203B41FA5}">
                      <a16:colId xmlns:a16="http://schemas.microsoft.com/office/drawing/2014/main" val="3489372366"/>
                    </a:ext>
                  </a:extLst>
                </a:gridCol>
                <a:gridCol w="3773078">
                  <a:extLst>
                    <a:ext uri="{9D8B030D-6E8A-4147-A177-3AD203B41FA5}">
                      <a16:colId xmlns:a16="http://schemas.microsoft.com/office/drawing/2014/main" val="2644809773"/>
                    </a:ext>
                  </a:extLst>
                </a:gridCol>
              </a:tblGrid>
              <a:tr h="391752">
                <a:tc>
                  <a:txBody>
                    <a:bodyPr/>
                    <a:lstStyle/>
                    <a:p>
                      <a:pPr algn="ctr"/>
                      <a:r>
                        <a:rPr lang="fr-FR" sz="2400" dirty="0"/>
                        <a:t>SECONDE ENS. OPTIONNEL </a:t>
                      </a:r>
                    </a:p>
                  </a:txBody>
                  <a:tcPr/>
                </a:tc>
                <a:tc>
                  <a:txBody>
                    <a:bodyPr/>
                    <a:lstStyle/>
                    <a:p>
                      <a:pPr algn="ctr"/>
                      <a:r>
                        <a:rPr lang="fr-FR" sz="2400" dirty="0"/>
                        <a:t>PREMIÈRE ENS. OPTIONNEL </a:t>
                      </a:r>
                    </a:p>
                  </a:txBody>
                  <a:tcPr/>
                </a:tc>
                <a:tc>
                  <a:txBody>
                    <a:bodyPr/>
                    <a:lstStyle/>
                    <a:p>
                      <a:pPr algn="ctr"/>
                      <a:r>
                        <a:rPr lang="fr-FR" sz="2400" dirty="0"/>
                        <a:t>PREMIERE ENS. SPECIALITE </a:t>
                      </a:r>
                    </a:p>
                  </a:txBody>
                  <a:tcPr/>
                </a:tc>
                <a:extLst>
                  <a:ext uri="{0D108BD9-81ED-4DB2-BD59-A6C34878D82A}">
                    <a16:rowId xmlns:a16="http://schemas.microsoft.com/office/drawing/2014/main" val="3465108392"/>
                  </a:ext>
                </a:extLst>
              </a:tr>
              <a:tr h="1123023">
                <a:tc>
                  <a:txBody>
                    <a:bodyPr/>
                    <a:lstStyle/>
                    <a:p>
                      <a:pPr algn="ctr"/>
                      <a:endParaRPr lang="fr-FR" sz="2000" b="1"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t>Liens avec </a:t>
                      </a:r>
                      <a:r>
                        <a:rPr lang="fr-FR" sz="2000" b="1" kern="1200" dirty="0">
                          <a:solidFill>
                            <a:schemeClr val="dk1"/>
                          </a:solidFill>
                          <a:effectLst/>
                          <a:latin typeface="+mn-lt"/>
                          <a:ea typeface="+mn-ea"/>
                          <a:cs typeface="+mn-cs"/>
                        </a:rPr>
                        <a:t>Liens avec architecture, paysage, design d’espace et d’objet</a:t>
                      </a:r>
                      <a:r>
                        <a:rPr lang="fr-FR" sz="2000" kern="1200" dirty="0">
                          <a:solidFill>
                            <a:schemeClr val="dk1"/>
                          </a:solidFill>
                          <a:effectLst/>
                          <a:latin typeface="+mn-l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00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500" b="1" kern="1200" dirty="0">
                          <a:solidFill>
                            <a:schemeClr val="dk1"/>
                          </a:solidFill>
                          <a:effectLst/>
                          <a:latin typeface="+mn-lt"/>
                          <a:ea typeface="+mn-ea"/>
                          <a:cs typeface="+mn-cs"/>
                          <a:sym typeface="Wingdings" pitchFamily="2" charset="2"/>
                        </a:rPr>
                        <a:t> Intégrer une œuvre à un environnement </a:t>
                      </a:r>
                      <a:endParaRPr lang="fr-FR" sz="1500" b="1" kern="1200" dirty="0">
                        <a:solidFill>
                          <a:schemeClr val="dk1"/>
                        </a:solidFill>
                        <a:effectLst/>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t>Liens avec </a:t>
                      </a:r>
                      <a:r>
                        <a:rPr lang="fr-FR" sz="2000" b="1" kern="1200" dirty="0">
                          <a:solidFill>
                            <a:schemeClr val="dk1"/>
                          </a:solidFill>
                          <a:effectLst/>
                          <a:latin typeface="+mn-lt"/>
                          <a:ea typeface="+mn-ea"/>
                          <a:cs typeface="+mn-cs"/>
                        </a:rPr>
                        <a:t>Liens avec architecture, paysage, design d’espace et d’objet</a:t>
                      </a:r>
                      <a:r>
                        <a:rPr lang="fr-FR" sz="2000" kern="1200" dirty="0">
                          <a:solidFill>
                            <a:schemeClr val="dk1"/>
                          </a:solidFill>
                          <a:effectLst/>
                          <a:latin typeface="+mn-l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000" kern="1200" dirty="0">
                        <a:solidFill>
                          <a:schemeClr val="dk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500" kern="1200" dirty="0">
                          <a:solidFill>
                            <a:schemeClr val="dk1"/>
                          </a:solidFill>
                          <a:effectLst/>
                          <a:latin typeface="+mn-lt"/>
                          <a:ea typeface="+mn-ea"/>
                          <a:cs typeface="+mn-cs"/>
                          <a:sym typeface="Wingdings" pitchFamily="2" charset="2"/>
                        </a:rPr>
                        <a:t> </a:t>
                      </a:r>
                      <a:r>
                        <a:rPr lang="fr-FR" sz="1500" b="1" kern="1200" dirty="0">
                          <a:solidFill>
                            <a:schemeClr val="dk1"/>
                          </a:solidFill>
                          <a:effectLst/>
                          <a:latin typeface="+mn-lt"/>
                          <a:ea typeface="+mn-ea"/>
                          <a:cs typeface="+mn-cs"/>
                          <a:sym typeface="Wingdings" pitchFamily="2" charset="2"/>
                        </a:rPr>
                        <a:t>Lien entre partis-pris et formes</a:t>
                      </a:r>
                      <a:endParaRPr lang="fr-FR" sz="1500" b="1" kern="1200" dirty="0">
                        <a:solidFill>
                          <a:schemeClr val="dk1"/>
                        </a:solidFill>
                        <a:effectLst/>
                        <a:latin typeface="+mn-lt"/>
                        <a:ea typeface="+mn-ea"/>
                        <a:cs typeface="+mn-cs"/>
                      </a:endParaRPr>
                    </a:p>
                  </a:txBody>
                  <a:tcPr/>
                </a:tc>
                <a:extLst>
                  <a:ext uri="{0D108BD9-81ED-4DB2-BD59-A6C34878D82A}">
                    <a16:rowId xmlns:a16="http://schemas.microsoft.com/office/drawing/2014/main" val="3484847809"/>
                  </a:ext>
                </a:extLst>
              </a:tr>
              <a:tr h="906000">
                <a:tc>
                  <a:txBody>
                    <a:bodyPr/>
                    <a:lstStyle/>
                    <a:p>
                      <a:pPr algn="ctr"/>
                      <a:endParaRPr lang="fr-FR" sz="2000" b="1"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kern="1200" dirty="0">
                          <a:solidFill>
                            <a:schemeClr val="dk1"/>
                          </a:solidFill>
                          <a:effectLst/>
                          <a:latin typeface="+mn-lt"/>
                          <a:ea typeface="+mn-ea"/>
                          <a:cs typeface="+mn-cs"/>
                        </a:rPr>
                        <a:t>Liens avec cinéma, animation, image de synthèse et jeu vidéo</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800" b="1" kern="1200" dirty="0">
                        <a:solidFill>
                          <a:schemeClr val="dk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500" b="1" kern="1200" dirty="0">
                          <a:solidFill>
                            <a:schemeClr val="dk1"/>
                          </a:solidFill>
                          <a:effectLst/>
                          <a:latin typeface="+mn-lt"/>
                          <a:ea typeface="+mn-ea"/>
                          <a:cs typeface="+mn-cs"/>
                          <a:sym typeface="Wingdings" pitchFamily="2" charset="2"/>
                        </a:rPr>
                        <a:t> Animer des images </a:t>
                      </a:r>
                      <a:r>
                        <a:rPr lang="fr-FR" sz="1500" kern="1200" dirty="0">
                          <a:solidFill>
                            <a:schemeClr val="dk1"/>
                          </a:solidFill>
                          <a:effectLst/>
                          <a:latin typeface="+mn-lt"/>
                          <a:ea typeface="+mn-ea"/>
                          <a:cs typeface="+mn-cs"/>
                        </a:rPr>
                        <a:t>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kern="1200" dirty="0">
                          <a:solidFill>
                            <a:schemeClr val="dk1"/>
                          </a:solidFill>
                          <a:effectLst/>
                          <a:latin typeface="+mn-lt"/>
                          <a:ea typeface="+mn-ea"/>
                          <a:cs typeface="+mn-cs"/>
                        </a:rPr>
                        <a:t>Liens avec cinéma, animation, image de synthèse et jeu vidéo</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800" b="1" kern="1200" dirty="0">
                        <a:solidFill>
                          <a:schemeClr val="dk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kern="1200" dirty="0">
                          <a:solidFill>
                            <a:schemeClr val="dk1"/>
                          </a:solidFill>
                          <a:effectLst/>
                          <a:latin typeface="+mn-lt"/>
                          <a:ea typeface="+mn-ea"/>
                          <a:cs typeface="+mn-cs"/>
                          <a:sym typeface="Wingdings" pitchFamily="2" charset="2"/>
                        </a:rPr>
                        <a:t> </a:t>
                      </a:r>
                      <a:r>
                        <a:rPr lang="fr-FR" sz="1500" b="1" kern="1200" dirty="0">
                          <a:solidFill>
                            <a:schemeClr val="dk1"/>
                          </a:solidFill>
                          <a:effectLst/>
                          <a:latin typeface="+mn-lt"/>
                          <a:ea typeface="+mn-ea"/>
                          <a:cs typeface="+mn-cs"/>
                          <a:sym typeface="Wingdings" pitchFamily="2" charset="2"/>
                        </a:rPr>
                        <a:t>Relations aux lieux, projections, écran</a:t>
                      </a:r>
                      <a:r>
                        <a:rPr lang="fr-FR" sz="1500" kern="1200" dirty="0">
                          <a:solidFill>
                            <a:schemeClr val="dk1"/>
                          </a:solidFill>
                          <a:effectLst/>
                          <a:latin typeface="+mn-lt"/>
                          <a:ea typeface="+mn-ea"/>
                          <a:cs typeface="+mn-cs"/>
                          <a:sym typeface="Wingdings" pitchFamily="2" charset="2"/>
                        </a:rPr>
                        <a:t>s</a:t>
                      </a:r>
                      <a:endParaRPr lang="fr-FR" sz="1500" kern="1200" dirty="0">
                        <a:solidFill>
                          <a:schemeClr val="dk1"/>
                        </a:solidFill>
                        <a:effectLst/>
                        <a:latin typeface="+mn-lt"/>
                        <a:ea typeface="+mn-ea"/>
                        <a:cs typeface="+mn-cs"/>
                      </a:endParaRPr>
                    </a:p>
                  </a:txBody>
                  <a:tcPr/>
                </a:tc>
                <a:extLst>
                  <a:ext uri="{0D108BD9-81ED-4DB2-BD59-A6C34878D82A}">
                    <a16:rowId xmlns:a16="http://schemas.microsoft.com/office/drawing/2014/main" val="3622820475"/>
                  </a:ext>
                </a:extLst>
              </a:tr>
              <a:tr h="1123023">
                <a:tc>
                  <a:txBody>
                    <a:bodyPr/>
                    <a:lstStyle/>
                    <a:p>
                      <a:pPr algn="ctr"/>
                      <a:endParaRPr lang="fr-FR" sz="2000" b="1"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kern="1200" dirty="0">
                          <a:solidFill>
                            <a:schemeClr val="dk1"/>
                          </a:solidFill>
                          <a:effectLst/>
                          <a:latin typeface="+mn-lt"/>
                          <a:ea typeface="+mn-ea"/>
                          <a:cs typeface="+mn-cs"/>
                        </a:rPr>
                        <a:t>Liens avec théâtre, danse et musique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800" b="1" kern="1200" dirty="0">
                        <a:solidFill>
                          <a:schemeClr val="dk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b="1" kern="1200" dirty="0">
                          <a:solidFill>
                            <a:schemeClr val="dk1"/>
                          </a:solidFill>
                          <a:effectLst/>
                          <a:latin typeface="+mn-lt"/>
                          <a:ea typeface="+mn-ea"/>
                          <a:cs typeface="+mn-cs"/>
                          <a:sym typeface="Wingdings" pitchFamily="2" charset="2"/>
                        </a:rPr>
                        <a:t> </a:t>
                      </a:r>
                      <a:r>
                        <a:rPr lang="fr-FR" sz="1500" b="1" kern="1200" dirty="0">
                          <a:solidFill>
                            <a:schemeClr val="dk1"/>
                          </a:solidFill>
                          <a:effectLst/>
                          <a:latin typeface="+mn-lt"/>
                          <a:ea typeface="+mn-ea"/>
                          <a:cs typeface="+mn-cs"/>
                          <a:sym typeface="Wingdings" pitchFamily="2" charset="2"/>
                        </a:rPr>
                        <a:t>Théâtraliser l’œuvre et son processus de création </a:t>
                      </a:r>
                      <a:r>
                        <a:rPr lang="fr-FR" sz="1500" b="1" kern="1200" dirty="0">
                          <a:solidFill>
                            <a:schemeClr val="dk1"/>
                          </a:solidFill>
                          <a:effectLst/>
                          <a:latin typeface="+mn-lt"/>
                          <a:ea typeface="+mn-ea"/>
                          <a:cs typeface="+mn-cs"/>
                        </a:rPr>
                        <a:t>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kern="1200" dirty="0">
                          <a:solidFill>
                            <a:schemeClr val="dk1"/>
                          </a:solidFill>
                          <a:effectLst/>
                          <a:latin typeface="+mn-lt"/>
                          <a:ea typeface="+mn-ea"/>
                          <a:cs typeface="+mn-cs"/>
                        </a:rPr>
                        <a:t>Liens avec théâtre, danse et musique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000" b="1" kern="1200" dirty="0">
                        <a:solidFill>
                          <a:schemeClr val="dk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kern="1200" dirty="0">
                          <a:solidFill>
                            <a:schemeClr val="dk1"/>
                          </a:solidFill>
                          <a:effectLst/>
                          <a:latin typeface="+mn-lt"/>
                          <a:ea typeface="+mn-ea"/>
                          <a:cs typeface="+mn-cs"/>
                          <a:sym typeface="Wingdings" pitchFamily="2" charset="2"/>
                        </a:rPr>
                        <a:t></a:t>
                      </a:r>
                      <a:r>
                        <a:rPr lang="fr-FR" sz="1500" kern="1200" dirty="0">
                          <a:solidFill>
                            <a:schemeClr val="dk1"/>
                          </a:solidFill>
                          <a:effectLst/>
                          <a:latin typeface="+mn-lt"/>
                          <a:ea typeface="+mn-ea"/>
                          <a:cs typeface="+mn-cs"/>
                          <a:sym typeface="Wingdings" pitchFamily="2" charset="2"/>
                        </a:rPr>
                        <a:t> </a:t>
                      </a:r>
                      <a:r>
                        <a:rPr lang="fr-FR" sz="1500" b="1" kern="1200" dirty="0">
                          <a:solidFill>
                            <a:schemeClr val="dk1"/>
                          </a:solidFill>
                          <a:effectLst/>
                          <a:latin typeface="+mn-lt"/>
                          <a:ea typeface="+mn-ea"/>
                          <a:cs typeface="+mn-cs"/>
                          <a:sym typeface="Wingdings" pitchFamily="2" charset="2"/>
                        </a:rPr>
                        <a:t>Théâtraliser l’œuvre et son processus de création </a:t>
                      </a:r>
                      <a:r>
                        <a:rPr lang="fr-FR" sz="1500" b="1" kern="1200" dirty="0">
                          <a:solidFill>
                            <a:schemeClr val="dk1"/>
                          </a:solidFill>
                          <a:effectLst/>
                          <a:latin typeface="+mn-lt"/>
                          <a:ea typeface="+mn-ea"/>
                          <a:cs typeface="+mn-cs"/>
                        </a:rPr>
                        <a:t> </a:t>
                      </a:r>
                    </a:p>
                  </a:txBody>
                  <a:tcPr/>
                </a:tc>
                <a:extLst>
                  <a:ext uri="{0D108BD9-81ED-4DB2-BD59-A6C34878D82A}">
                    <a16:rowId xmlns:a16="http://schemas.microsoft.com/office/drawing/2014/main" val="679332036"/>
                  </a:ext>
                </a:extLst>
              </a:tr>
            </a:tbl>
          </a:graphicData>
        </a:graphic>
      </p:graphicFrame>
    </p:spTree>
    <p:extLst>
      <p:ext uri="{BB962C8B-B14F-4D97-AF65-F5344CB8AC3E}">
        <p14:creationId xmlns:p14="http://schemas.microsoft.com/office/powerpoint/2010/main" val="32724596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25FB82-45E8-B34C-BA3B-A93EAAD1DAC2}"/>
              </a:ext>
            </a:extLst>
          </p:cNvPr>
          <p:cNvSpPr/>
          <p:nvPr/>
        </p:nvSpPr>
        <p:spPr>
          <a:xfrm>
            <a:off x="4665317" y="386795"/>
            <a:ext cx="7201472" cy="1477328"/>
          </a:xfrm>
          <a:prstGeom prst="rect">
            <a:avLst/>
          </a:prstGeom>
        </p:spPr>
        <p:txBody>
          <a:bodyPr wrap="square">
            <a:spAutoFit/>
          </a:bodyPr>
          <a:lstStyle/>
          <a:p>
            <a:pPr algn="ctr"/>
            <a:r>
              <a:rPr lang="fr-FR" sz="4500" b="1" dirty="0">
                <a:solidFill>
                  <a:srgbClr val="0070C0"/>
                </a:solidFill>
              </a:rPr>
              <a:t>Questionnements artistiques transversaux  </a:t>
            </a:r>
          </a:p>
        </p:txBody>
      </p:sp>
      <p:sp>
        <p:nvSpPr>
          <p:cNvPr id="8" name="Rectangle 7">
            <a:extLst>
              <a:ext uri="{FF2B5EF4-FFF2-40B4-BE49-F238E27FC236}">
                <a16:creationId xmlns:a16="http://schemas.microsoft.com/office/drawing/2014/main" id="{E613C43F-D164-6C40-B927-39F603605263}"/>
              </a:ext>
            </a:extLst>
          </p:cNvPr>
          <p:cNvSpPr/>
          <p:nvPr/>
        </p:nvSpPr>
        <p:spPr>
          <a:xfrm>
            <a:off x="519113" y="185567"/>
            <a:ext cx="4730013" cy="1246495"/>
          </a:xfrm>
          <a:prstGeom prst="rect">
            <a:avLst/>
          </a:prstGeom>
          <a:noFill/>
        </p:spPr>
        <p:txBody>
          <a:bodyPr wrap="none" lIns="91440" tIns="45720" rIns="91440" bIns="45720">
            <a:spAutoFit/>
          </a:bodyPr>
          <a:lstStyle/>
          <a:p>
            <a:pPr algn="ctr"/>
            <a:r>
              <a:rPr lang="fr-FR" sz="7500" b="1" dirty="0">
                <a:ln w="22225">
                  <a:solidFill>
                    <a:schemeClr val="accent2"/>
                  </a:solidFill>
                  <a:prstDash val="solid"/>
                </a:ln>
                <a:solidFill>
                  <a:schemeClr val="accent2">
                    <a:lumMod val="40000"/>
                    <a:lumOff val="60000"/>
                  </a:schemeClr>
                </a:solidFill>
              </a:rPr>
              <a:t>2</a:t>
            </a:r>
            <a:r>
              <a:rPr lang="fr-FR" sz="7500" b="1" baseline="30000" dirty="0">
                <a:ln w="22225">
                  <a:solidFill>
                    <a:schemeClr val="accent2"/>
                  </a:solidFill>
                  <a:prstDash val="solid"/>
                </a:ln>
                <a:solidFill>
                  <a:schemeClr val="accent2">
                    <a:lumMod val="40000"/>
                    <a:lumOff val="60000"/>
                  </a:schemeClr>
                </a:solidFill>
              </a:rPr>
              <a:t>nde </a:t>
            </a:r>
            <a:r>
              <a:rPr lang="fr-FR" sz="7500" b="1" dirty="0">
                <a:ln w="22225">
                  <a:solidFill>
                    <a:schemeClr val="accent2"/>
                  </a:solidFill>
                  <a:prstDash val="solid"/>
                </a:ln>
                <a:solidFill>
                  <a:schemeClr val="accent2">
                    <a:lumMod val="40000"/>
                    <a:lumOff val="60000"/>
                  </a:schemeClr>
                </a:solidFill>
              </a:rPr>
              <a:t>&amp; 1</a:t>
            </a:r>
            <a:r>
              <a:rPr lang="fr-FR" sz="7500" b="1" baseline="30000" dirty="0">
                <a:ln w="22225">
                  <a:solidFill>
                    <a:schemeClr val="accent2"/>
                  </a:solidFill>
                  <a:prstDash val="solid"/>
                </a:ln>
                <a:solidFill>
                  <a:schemeClr val="accent2">
                    <a:lumMod val="40000"/>
                    <a:lumOff val="60000"/>
                  </a:schemeClr>
                </a:solidFill>
              </a:rPr>
              <a:t>ère</a:t>
            </a:r>
            <a:r>
              <a:rPr lang="fr-FR" sz="7500" b="1" dirty="0">
                <a:ln w="22225">
                  <a:solidFill>
                    <a:schemeClr val="accent2"/>
                  </a:solidFill>
                  <a:prstDash val="solid"/>
                </a:ln>
                <a:solidFill>
                  <a:schemeClr val="accent2">
                    <a:lumMod val="40000"/>
                    <a:lumOff val="60000"/>
                  </a:schemeClr>
                </a:solidFill>
              </a:rPr>
              <a:t>   </a:t>
            </a:r>
          </a:p>
        </p:txBody>
      </p:sp>
      <p:graphicFrame>
        <p:nvGraphicFramePr>
          <p:cNvPr id="2" name="Tableau 1">
            <a:extLst>
              <a:ext uri="{FF2B5EF4-FFF2-40B4-BE49-F238E27FC236}">
                <a16:creationId xmlns:a16="http://schemas.microsoft.com/office/drawing/2014/main" id="{3F02FA78-F690-BB47-B6EF-47838E09178A}"/>
              </a:ext>
            </a:extLst>
          </p:cNvPr>
          <p:cNvGraphicFramePr>
            <a:graphicFrameLocks noGrp="1"/>
          </p:cNvGraphicFramePr>
          <p:nvPr>
            <p:extLst>
              <p:ext uri="{D42A27DB-BD31-4B8C-83A1-F6EECF244321}">
                <p14:modId xmlns:p14="http://schemas.microsoft.com/office/powerpoint/2010/main" val="2347551522"/>
              </p:ext>
            </p:extLst>
          </p:nvPr>
        </p:nvGraphicFramePr>
        <p:xfrm>
          <a:off x="547555" y="2151642"/>
          <a:ext cx="11319234" cy="3586480"/>
        </p:xfrm>
        <a:graphic>
          <a:graphicData uri="http://schemas.openxmlformats.org/drawingml/2006/table">
            <a:tbl>
              <a:tblPr firstRow="1" bandRow="1">
                <a:tableStyleId>{5C22544A-7EE6-4342-B048-85BDC9FD1C3A}</a:tableStyleId>
              </a:tblPr>
              <a:tblGrid>
                <a:gridCol w="3773078">
                  <a:extLst>
                    <a:ext uri="{9D8B030D-6E8A-4147-A177-3AD203B41FA5}">
                      <a16:colId xmlns:a16="http://schemas.microsoft.com/office/drawing/2014/main" val="2953458102"/>
                    </a:ext>
                  </a:extLst>
                </a:gridCol>
                <a:gridCol w="3773078">
                  <a:extLst>
                    <a:ext uri="{9D8B030D-6E8A-4147-A177-3AD203B41FA5}">
                      <a16:colId xmlns:a16="http://schemas.microsoft.com/office/drawing/2014/main" val="3489372366"/>
                    </a:ext>
                  </a:extLst>
                </a:gridCol>
                <a:gridCol w="3773078">
                  <a:extLst>
                    <a:ext uri="{9D8B030D-6E8A-4147-A177-3AD203B41FA5}">
                      <a16:colId xmlns:a16="http://schemas.microsoft.com/office/drawing/2014/main" val="2644809773"/>
                    </a:ext>
                  </a:extLst>
                </a:gridCol>
              </a:tblGrid>
              <a:tr h="370840">
                <a:tc>
                  <a:txBody>
                    <a:bodyPr/>
                    <a:lstStyle/>
                    <a:p>
                      <a:pPr algn="ctr"/>
                      <a:r>
                        <a:rPr lang="fr-FR" sz="2400" dirty="0"/>
                        <a:t>SECONDE ENS. OPTIONNEL </a:t>
                      </a:r>
                    </a:p>
                  </a:txBody>
                  <a:tcPr/>
                </a:tc>
                <a:tc>
                  <a:txBody>
                    <a:bodyPr/>
                    <a:lstStyle/>
                    <a:p>
                      <a:pPr algn="ctr"/>
                      <a:r>
                        <a:rPr lang="fr-FR" sz="2400" dirty="0"/>
                        <a:t>PREMIÈRE ENS. OPTIONNEL </a:t>
                      </a:r>
                    </a:p>
                  </a:txBody>
                  <a:tcPr/>
                </a:tc>
                <a:tc>
                  <a:txBody>
                    <a:bodyPr/>
                    <a:lstStyle/>
                    <a:p>
                      <a:pPr algn="ctr"/>
                      <a:r>
                        <a:rPr lang="fr-FR" sz="2400" dirty="0"/>
                        <a:t>PREMIERE ENS. SPECIALITE </a:t>
                      </a:r>
                    </a:p>
                  </a:txBody>
                  <a:tcPr/>
                </a:tc>
                <a:extLst>
                  <a:ext uri="{0D108BD9-81ED-4DB2-BD59-A6C34878D82A}">
                    <a16:rowId xmlns:a16="http://schemas.microsoft.com/office/drawing/2014/main" val="3465108392"/>
                  </a:ext>
                </a:extLst>
              </a:tr>
              <a:tr h="370840">
                <a:tc>
                  <a:txBody>
                    <a:bodyPr/>
                    <a:lstStyle/>
                    <a:p>
                      <a:endParaRPr lang="fr-FR" dirty="0"/>
                    </a:p>
                  </a:txBody>
                  <a:tcPr>
                    <a:noFill/>
                  </a:tcPr>
                </a:tc>
                <a:tc>
                  <a:txBody>
                    <a:bodyPr/>
                    <a:lstStyle/>
                    <a:p>
                      <a:endParaRPr lang="fr-FR" dirty="0"/>
                    </a:p>
                  </a:txBody>
                  <a:tcPr>
                    <a:noFill/>
                  </a:tcPr>
                </a:tc>
                <a:tc>
                  <a:txBody>
                    <a:bodyPr/>
                    <a:lstStyle/>
                    <a:p>
                      <a:endParaRPr lang="fr-FR" dirty="0"/>
                    </a:p>
                  </a:txBody>
                  <a:tcPr>
                    <a:noFill/>
                  </a:tcPr>
                </a:tc>
                <a:extLst>
                  <a:ext uri="{0D108BD9-81ED-4DB2-BD59-A6C34878D82A}">
                    <a16:rowId xmlns:a16="http://schemas.microsoft.com/office/drawing/2014/main" val="1994193853"/>
                  </a:ext>
                </a:extLst>
              </a:tr>
              <a:tr h="370840">
                <a:tc>
                  <a:txBody>
                    <a:bodyPr/>
                    <a:lstStyle/>
                    <a:p>
                      <a:pPr algn="ctr"/>
                      <a:r>
                        <a:rPr lang="fr-FR" sz="2500" b="1" dirty="0"/>
                        <a:t>SE PENSER SE SITUER COMME ARTISTE </a:t>
                      </a:r>
                    </a:p>
                  </a:txBody>
                  <a:tcPr/>
                </a:tc>
                <a:tc>
                  <a:txBody>
                    <a:bodyPr/>
                    <a:lstStyle/>
                    <a:p>
                      <a:pPr algn="ctr"/>
                      <a:r>
                        <a:rPr lang="fr-FR" sz="2500" b="1" dirty="0"/>
                        <a:t>L’ŒUVRE  ET LA PLURALITE DE SES FORMES ET STATUTS </a:t>
                      </a:r>
                    </a:p>
                  </a:txBody>
                  <a:tcPr/>
                </a:tc>
                <a:tc>
                  <a:txBody>
                    <a:bodyPr/>
                    <a:lstStyle/>
                    <a:p>
                      <a:pPr algn="ctr"/>
                      <a:r>
                        <a:rPr lang="fr-FR" sz="2500" b="1" dirty="0"/>
                        <a:t>L’ARTISTE ET LA SOCIETE </a:t>
                      </a:r>
                    </a:p>
                    <a:p>
                      <a:pPr algn="ctr"/>
                      <a:endParaRPr lang="fr-FR" sz="2500" b="1" dirty="0"/>
                    </a:p>
                    <a:p>
                      <a:pPr algn="ctr"/>
                      <a:r>
                        <a:rPr lang="fr-FR" sz="2500" b="1" dirty="0"/>
                        <a:t>L’ART LES SCIENCES ET LES TECHNOLOGIES </a:t>
                      </a:r>
                    </a:p>
                    <a:p>
                      <a:pPr algn="ctr"/>
                      <a:endParaRPr lang="fr-FR" sz="2500" b="1" dirty="0"/>
                    </a:p>
                    <a:p>
                      <a:pPr algn="ctr"/>
                      <a:r>
                        <a:rPr lang="fr-FR" sz="2500" b="1" dirty="0"/>
                        <a:t>LA MONDIALISATION DE LA CREATION ARTISTIQUE </a:t>
                      </a:r>
                    </a:p>
                  </a:txBody>
                  <a:tcPr/>
                </a:tc>
                <a:extLst>
                  <a:ext uri="{0D108BD9-81ED-4DB2-BD59-A6C34878D82A}">
                    <a16:rowId xmlns:a16="http://schemas.microsoft.com/office/drawing/2014/main" val="3484847809"/>
                  </a:ext>
                </a:extLst>
              </a:tr>
            </a:tbl>
          </a:graphicData>
        </a:graphic>
      </p:graphicFrame>
    </p:spTree>
    <p:extLst>
      <p:ext uri="{BB962C8B-B14F-4D97-AF65-F5344CB8AC3E}">
        <p14:creationId xmlns:p14="http://schemas.microsoft.com/office/powerpoint/2010/main" val="10059789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155D-9A4A-6B47-9007-2852EFE4A436}"/>
              </a:ext>
            </a:extLst>
          </p:cNvPr>
          <p:cNvSpPr/>
          <p:nvPr/>
        </p:nvSpPr>
        <p:spPr>
          <a:xfrm>
            <a:off x="5353999" y="4743296"/>
            <a:ext cx="7553739" cy="417444"/>
          </a:xfrm>
          <a:prstGeom prst="rect">
            <a:avLst/>
          </a:prstGeom>
          <a:solidFill>
            <a:schemeClr val="bg1">
              <a:lumMod val="85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a:p>
        </p:txBody>
      </p:sp>
      <p:sp>
        <p:nvSpPr>
          <p:cNvPr id="4" name="Bouée 3">
            <a:extLst>
              <a:ext uri="{FF2B5EF4-FFF2-40B4-BE49-F238E27FC236}">
                <a16:creationId xmlns:a16="http://schemas.microsoft.com/office/drawing/2014/main" id="{09B27B08-1223-5A4A-976C-CFCD00E03EAE}"/>
              </a:ext>
            </a:extLst>
          </p:cNvPr>
          <p:cNvSpPr/>
          <p:nvPr/>
        </p:nvSpPr>
        <p:spPr>
          <a:xfrm>
            <a:off x="699796" y="471804"/>
            <a:ext cx="5614999" cy="5383155"/>
          </a:xfrm>
          <a:prstGeom prst="donut">
            <a:avLst>
              <a:gd name="adj" fmla="val 6294"/>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 name="Zone de texte 1">
            <a:extLst>
              <a:ext uri="{FF2B5EF4-FFF2-40B4-BE49-F238E27FC236}">
                <a16:creationId xmlns:a16="http://schemas.microsoft.com/office/drawing/2014/main" id="{11FA9360-C2C8-AF45-925F-59ACBF35CBFE}"/>
              </a:ext>
            </a:extLst>
          </p:cNvPr>
          <p:cNvSpPr txBox="1"/>
          <p:nvPr/>
        </p:nvSpPr>
        <p:spPr>
          <a:xfrm>
            <a:off x="982001" y="-52884"/>
            <a:ext cx="5183505" cy="643253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algn="ctr">
              <a:spcAft>
                <a:spcPts val="0"/>
              </a:spcAft>
            </a:pPr>
            <a:r>
              <a:rPr lang="fr-FR" sz="40000" b="1" i="1" dirty="0">
                <a:ln>
                  <a:noFill/>
                </a:ln>
                <a:solidFill>
                  <a:srgbClr val="4472C4"/>
                </a:solidFill>
                <a:effectLst>
                  <a:outerShdw blurRad="38100" dist="25400" dir="5400000" algn="ctr">
                    <a:srgbClr val="6E747A">
                      <a:alpha val="43000"/>
                    </a:srgbClr>
                  </a:outerShdw>
                </a:effectLst>
                <a:latin typeface="Candara" panose="020E0502030303020204" pitchFamily="34" charset="0"/>
                <a:ea typeface="Times New Roman" panose="02020603050405020304" pitchFamily="18" charset="0"/>
              </a:rPr>
              <a:t>6.</a:t>
            </a:r>
            <a:endParaRPr lang="fr-FR" sz="40000" dirty="0">
              <a:effectLst/>
              <a:latin typeface="Times New Roman" panose="02020603050405020304" pitchFamily="18" charset="0"/>
              <a:ea typeface="Times New Roman" panose="02020603050405020304" pitchFamily="18" charset="0"/>
            </a:endParaRPr>
          </a:p>
          <a:p>
            <a:pPr>
              <a:spcAft>
                <a:spcPts val="0"/>
              </a:spcAft>
            </a:pPr>
            <a:r>
              <a:rPr lang="fr-FR" sz="1200" dirty="0">
                <a:effectLst/>
                <a:latin typeface="Times New Roman" panose="02020603050405020304" pitchFamily="18" charset="0"/>
                <a:ea typeface="Times New Roman" panose="02020603050405020304" pitchFamily="18" charset="0"/>
              </a:rPr>
              <a:t> </a:t>
            </a:r>
          </a:p>
        </p:txBody>
      </p:sp>
      <p:sp>
        <p:nvSpPr>
          <p:cNvPr id="6" name="Zone de texte 1">
            <a:extLst>
              <a:ext uri="{FF2B5EF4-FFF2-40B4-BE49-F238E27FC236}">
                <a16:creationId xmlns:a16="http://schemas.microsoft.com/office/drawing/2014/main" id="{C9D5FA6A-9FB8-9B43-A515-DAB7E772D94B}"/>
              </a:ext>
            </a:extLst>
          </p:cNvPr>
          <p:cNvSpPr txBox="1"/>
          <p:nvPr/>
        </p:nvSpPr>
        <p:spPr>
          <a:xfrm>
            <a:off x="6314795" y="2927414"/>
            <a:ext cx="5183505" cy="1815882"/>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algn="ctr">
              <a:spcAft>
                <a:spcPts val="0"/>
              </a:spcAft>
            </a:pPr>
            <a:r>
              <a:rPr lang="fr-FR" sz="5000" b="1" i="1" dirty="0">
                <a:ln>
                  <a:noFill/>
                </a:ln>
                <a:solidFill>
                  <a:srgbClr val="4472C4"/>
                </a:solidFill>
                <a:effectLst>
                  <a:outerShdw blurRad="38100" dist="25400" dir="5400000" algn="ctr">
                    <a:srgbClr val="6E747A">
                      <a:alpha val="43000"/>
                    </a:srgbClr>
                  </a:outerShdw>
                </a:effectLst>
                <a:latin typeface="Candara" panose="020E0502030303020204" pitchFamily="34" charset="0"/>
                <a:ea typeface="Times New Roman" panose="02020603050405020304" pitchFamily="18" charset="0"/>
              </a:rPr>
              <a:t>Compétences travaillées </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dirty="0">
                <a:effectLst/>
                <a:latin typeface="Times New Roman" panose="02020603050405020304" pitchFamily="18" charset="0"/>
                <a:ea typeface="Times New Roman" panose="02020603050405020304" pitchFamily="18" charset="0"/>
              </a:rPr>
              <a:t> </a:t>
            </a:r>
          </a:p>
        </p:txBody>
      </p:sp>
      <p:pic>
        <p:nvPicPr>
          <p:cNvPr id="8" name="Image 7">
            <a:extLst>
              <a:ext uri="{FF2B5EF4-FFF2-40B4-BE49-F238E27FC236}">
                <a16:creationId xmlns:a16="http://schemas.microsoft.com/office/drawing/2014/main" id="{37EFDF3D-0307-1649-A829-5A6C4245133A}"/>
              </a:ext>
            </a:extLst>
          </p:cNvPr>
          <p:cNvPicPr>
            <a:picLocks noChangeAspect="1"/>
          </p:cNvPicPr>
          <p:nvPr/>
        </p:nvPicPr>
        <p:blipFill>
          <a:blip r:embed="rId2"/>
          <a:stretch>
            <a:fillRect/>
          </a:stretch>
        </p:blipFill>
        <p:spPr>
          <a:xfrm>
            <a:off x="7949682" y="0"/>
            <a:ext cx="4242318" cy="989045"/>
          </a:xfrm>
          <a:prstGeom prst="rect">
            <a:avLst/>
          </a:prstGeom>
        </p:spPr>
      </p:pic>
    </p:spTree>
    <p:extLst>
      <p:ext uri="{BB962C8B-B14F-4D97-AF65-F5344CB8AC3E}">
        <p14:creationId xmlns:p14="http://schemas.microsoft.com/office/powerpoint/2010/main" val="40748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capture d’écran&#10;&#10;Description générée automatiquement">
            <a:extLst>
              <a:ext uri="{FF2B5EF4-FFF2-40B4-BE49-F238E27FC236}">
                <a16:creationId xmlns:a16="http://schemas.microsoft.com/office/drawing/2014/main" id="{AADEA21D-0B0F-284E-B490-824880CCBDCC}"/>
              </a:ext>
            </a:extLst>
          </p:cNvPr>
          <p:cNvPicPr>
            <a:picLocks noChangeAspect="1"/>
          </p:cNvPicPr>
          <p:nvPr/>
        </p:nvPicPr>
        <p:blipFill>
          <a:blip r:embed="rId2"/>
          <a:stretch>
            <a:fillRect/>
          </a:stretch>
        </p:blipFill>
        <p:spPr>
          <a:xfrm>
            <a:off x="1013926" y="279400"/>
            <a:ext cx="11178074" cy="6299200"/>
          </a:xfrm>
          <a:prstGeom prst="rect">
            <a:avLst/>
          </a:prstGeom>
        </p:spPr>
      </p:pic>
    </p:spTree>
    <p:extLst>
      <p:ext uri="{BB962C8B-B14F-4D97-AF65-F5344CB8AC3E}">
        <p14:creationId xmlns:p14="http://schemas.microsoft.com/office/powerpoint/2010/main" val="22875161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281A71-6720-2141-889E-194D2DF53932}"/>
              </a:ext>
            </a:extLst>
          </p:cNvPr>
          <p:cNvSpPr/>
          <p:nvPr/>
        </p:nvSpPr>
        <p:spPr>
          <a:xfrm>
            <a:off x="606488" y="3088037"/>
            <a:ext cx="11094098" cy="523220"/>
          </a:xfrm>
          <a:prstGeom prst="rect">
            <a:avLst/>
          </a:prstGeom>
          <a:solidFill>
            <a:srgbClr val="0070C0"/>
          </a:solidFill>
        </p:spPr>
        <p:txBody>
          <a:bodyPr wrap="square">
            <a:spAutoFit/>
          </a:bodyPr>
          <a:lstStyle/>
          <a:p>
            <a:pPr marL="71755" marR="71755" algn="ctr">
              <a:spcAft>
                <a:spcPts val="0"/>
              </a:spcAft>
            </a:pPr>
            <a:r>
              <a:rPr lang="fr-FR" sz="2800" b="1" dirty="0">
                <a:solidFill>
                  <a:schemeClr val="bg1"/>
                </a:solidFill>
                <a:latin typeface="Calibri" panose="020F0502020204030204" pitchFamily="34" charset="0"/>
                <a:ea typeface="Times New Roman" panose="02020603050405020304" pitchFamily="18" charset="0"/>
              </a:rPr>
              <a:t>Compétence: questionner le fait artistique</a:t>
            </a:r>
            <a:endParaRPr lang="fr-FR" sz="2800" dirty="0">
              <a:solidFill>
                <a:schemeClr val="bg1"/>
              </a:solidFill>
              <a:effectLst/>
              <a:latin typeface="Times New Roman" panose="02020603050405020304" pitchFamily="18" charset="0"/>
              <a:ea typeface="Times New Roman" panose="02020603050405020304" pitchFamily="18" charset="0"/>
            </a:endParaRPr>
          </a:p>
        </p:txBody>
      </p:sp>
      <p:sp>
        <p:nvSpPr>
          <p:cNvPr id="7" name="Rectangle 6">
            <a:extLst>
              <a:ext uri="{FF2B5EF4-FFF2-40B4-BE49-F238E27FC236}">
                <a16:creationId xmlns:a16="http://schemas.microsoft.com/office/drawing/2014/main" id="{429CB4A3-BF36-3046-B1D1-8431D27C1EEC}"/>
              </a:ext>
            </a:extLst>
          </p:cNvPr>
          <p:cNvSpPr/>
          <p:nvPr/>
        </p:nvSpPr>
        <p:spPr>
          <a:xfrm>
            <a:off x="606490" y="595900"/>
            <a:ext cx="11094098" cy="523220"/>
          </a:xfrm>
          <a:prstGeom prst="rect">
            <a:avLst/>
          </a:prstGeom>
          <a:solidFill>
            <a:srgbClr val="0070C0"/>
          </a:solidFill>
        </p:spPr>
        <p:txBody>
          <a:bodyPr wrap="square">
            <a:spAutoFit/>
          </a:bodyPr>
          <a:lstStyle/>
          <a:p>
            <a:pPr algn="ctr"/>
            <a:r>
              <a:rPr lang="fr-FR" sz="2800" b="1" i="1" dirty="0">
                <a:solidFill>
                  <a:schemeClr val="bg1"/>
                </a:solidFill>
              </a:rPr>
              <a:t>Compétence: pratiquer les arts plastiques de manière réflexive</a:t>
            </a:r>
            <a:r>
              <a:rPr lang="fr-FR" sz="2800" dirty="0">
                <a:solidFill>
                  <a:schemeClr val="bg1"/>
                </a:solidFill>
              </a:rPr>
              <a:t> </a:t>
            </a:r>
          </a:p>
        </p:txBody>
      </p:sp>
      <p:sp>
        <p:nvSpPr>
          <p:cNvPr id="8" name="Rectangle 7">
            <a:extLst>
              <a:ext uri="{FF2B5EF4-FFF2-40B4-BE49-F238E27FC236}">
                <a16:creationId xmlns:a16="http://schemas.microsoft.com/office/drawing/2014/main" id="{4095D7A2-2F5E-9E4B-B810-F2EDF93D3EA6}"/>
              </a:ext>
            </a:extLst>
          </p:cNvPr>
          <p:cNvSpPr/>
          <p:nvPr/>
        </p:nvSpPr>
        <p:spPr>
          <a:xfrm>
            <a:off x="654057" y="5522167"/>
            <a:ext cx="11046529" cy="523220"/>
          </a:xfrm>
          <a:prstGeom prst="rect">
            <a:avLst/>
          </a:prstGeom>
          <a:solidFill>
            <a:srgbClr val="0070C0"/>
          </a:solidFill>
        </p:spPr>
        <p:txBody>
          <a:bodyPr wrap="square">
            <a:spAutoFit/>
          </a:bodyPr>
          <a:lstStyle/>
          <a:p>
            <a:pPr algn="ctr"/>
            <a:r>
              <a:rPr lang="fr-FR" sz="2800" b="1" dirty="0">
                <a:solidFill>
                  <a:schemeClr val="bg1"/>
                </a:solidFill>
                <a:latin typeface="Calibri" panose="020F0502020204030204" pitchFamily="34" charset="0"/>
                <a:ea typeface="Times New Roman" panose="02020603050405020304" pitchFamily="18" charset="0"/>
              </a:rPr>
              <a:t>Compétence : exposer l’œuvre, la démarche, la pratique</a:t>
            </a:r>
            <a:r>
              <a:rPr lang="fr-FR" sz="2800" dirty="0">
                <a:solidFill>
                  <a:schemeClr val="bg1"/>
                </a:solidFill>
              </a:rPr>
              <a:t> </a:t>
            </a:r>
          </a:p>
        </p:txBody>
      </p:sp>
      <p:sp>
        <p:nvSpPr>
          <p:cNvPr id="9" name="Rectangle 8">
            <a:extLst>
              <a:ext uri="{FF2B5EF4-FFF2-40B4-BE49-F238E27FC236}">
                <a16:creationId xmlns:a16="http://schemas.microsoft.com/office/drawing/2014/main" id="{AC19F6E5-86FF-1840-A78B-174E9E344D18}"/>
              </a:ext>
            </a:extLst>
          </p:cNvPr>
          <p:cNvSpPr/>
          <p:nvPr/>
        </p:nvSpPr>
        <p:spPr>
          <a:xfrm>
            <a:off x="606489" y="1239006"/>
            <a:ext cx="5489511" cy="523220"/>
          </a:xfrm>
          <a:prstGeom prst="rect">
            <a:avLst/>
          </a:prstGeom>
          <a:solidFill>
            <a:schemeClr val="accent5">
              <a:lumMod val="60000"/>
              <a:lumOff val="40000"/>
            </a:schemeClr>
          </a:solidFill>
        </p:spPr>
        <p:txBody>
          <a:bodyPr wrap="square">
            <a:spAutoFit/>
          </a:bodyPr>
          <a:lstStyle/>
          <a:p>
            <a:pPr algn="ctr"/>
            <a:r>
              <a:rPr lang="fr-FR" sz="2800" b="1" i="1" dirty="0">
                <a:solidFill>
                  <a:schemeClr val="bg1"/>
                </a:solidFill>
              </a:rPr>
              <a:t>Expérimenter, produire, créer </a:t>
            </a:r>
            <a:endParaRPr lang="fr-FR" sz="2800" dirty="0">
              <a:solidFill>
                <a:schemeClr val="bg1"/>
              </a:solidFill>
            </a:endParaRPr>
          </a:p>
        </p:txBody>
      </p:sp>
      <p:sp>
        <p:nvSpPr>
          <p:cNvPr id="10" name="Rectangle 9">
            <a:extLst>
              <a:ext uri="{FF2B5EF4-FFF2-40B4-BE49-F238E27FC236}">
                <a16:creationId xmlns:a16="http://schemas.microsoft.com/office/drawing/2014/main" id="{A8E06DFA-B025-8544-B7C3-34F938E9BFCD}"/>
              </a:ext>
            </a:extLst>
          </p:cNvPr>
          <p:cNvSpPr/>
          <p:nvPr/>
        </p:nvSpPr>
        <p:spPr>
          <a:xfrm>
            <a:off x="606488" y="1933760"/>
            <a:ext cx="5489511" cy="954107"/>
          </a:xfrm>
          <a:prstGeom prst="rect">
            <a:avLst/>
          </a:prstGeom>
          <a:solidFill>
            <a:schemeClr val="accent5">
              <a:lumMod val="60000"/>
              <a:lumOff val="40000"/>
            </a:schemeClr>
          </a:solidFill>
        </p:spPr>
        <p:txBody>
          <a:bodyPr wrap="square">
            <a:spAutoFit/>
          </a:bodyPr>
          <a:lstStyle/>
          <a:p>
            <a:pPr algn="ctr"/>
            <a:r>
              <a:rPr lang="fr-FR" sz="2800" b="1" i="1" dirty="0">
                <a:solidFill>
                  <a:schemeClr val="bg1"/>
                </a:solidFill>
              </a:rPr>
              <a:t>Mettre en œuvre un projet artistique individuel ou collectif</a:t>
            </a:r>
            <a:endParaRPr lang="fr-FR" sz="2800" dirty="0">
              <a:solidFill>
                <a:schemeClr val="bg1"/>
              </a:solidFill>
            </a:endParaRPr>
          </a:p>
        </p:txBody>
      </p:sp>
      <p:sp>
        <p:nvSpPr>
          <p:cNvPr id="11" name="Rectangle 10">
            <a:extLst>
              <a:ext uri="{FF2B5EF4-FFF2-40B4-BE49-F238E27FC236}">
                <a16:creationId xmlns:a16="http://schemas.microsoft.com/office/drawing/2014/main" id="{D1999657-4B57-6B4E-A79C-59FC923B498D}"/>
              </a:ext>
            </a:extLst>
          </p:cNvPr>
          <p:cNvSpPr/>
          <p:nvPr/>
        </p:nvSpPr>
        <p:spPr>
          <a:xfrm>
            <a:off x="6211075" y="4296196"/>
            <a:ext cx="5489511" cy="523220"/>
          </a:xfrm>
          <a:prstGeom prst="rect">
            <a:avLst/>
          </a:prstGeom>
          <a:solidFill>
            <a:schemeClr val="accent5">
              <a:lumMod val="60000"/>
              <a:lumOff val="40000"/>
            </a:schemeClr>
          </a:solidFill>
        </p:spPr>
        <p:txBody>
          <a:bodyPr wrap="square">
            <a:spAutoFit/>
          </a:bodyPr>
          <a:lstStyle/>
          <a:p>
            <a:pPr algn="ctr"/>
            <a:r>
              <a:rPr lang="fr-FR" sz="2800" b="1" i="1" dirty="0">
                <a:solidFill>
                  <a:schemeClr val="bg1"/>
                </a:solidFill>
              </a:rPr>
              <a:t>Expliciter</a:t>
            </a:r>
            <a:endParaRPr lang="fr-FR" sz="2800" dirty="0">
              <a:solidFill>
                <a:schemeClr val="bg1"/>
              </a:solidFill>
            </a:endParaRPr>
          </a:p>
        </p:txBody>
      </p:sp>
      <p:sp>
        <p:nvSpPr>
          <p:cNvPr id="12" name="Rectangle 11">
            <a:extLst>
              <a:ext uri="{FF2B5EF4-FFF2-40B4-BE49-F238E27FC236}">
                <a16:creationId xmlns:a16="http://schemas.microsoft.com/office/drawing/2014/main" id="{A56DFE51-E8A9-4343-B002-9552FDF8FB32}"/>
              </a:ext>
            </a:extLst>
          </p:cNvPr>
          <p:cNvSpPr/>
          <p:nvPr/>
        </p:nvSpPr>
        <p:spPr>
          <a:xfrm>
            <a:off x="6211075" y="3688110"/>
            <a:ext cx="5489511" cy="523220"/>
          </a:xfrm>
          <a:prstGeom prst="rect">
            <a:avLst/>
          </a:prstGeom>
          <a:solidFill>
            <a:schemeClr val="accent5">
              <a:lumMod val="60000"/>
              <a:lumOff val="40000"/>
            </a:schemeClr>
          </a:solidFill>
        </p:spPr>
        <p:txBody>
          <a:bodyPr wrap="square">
            <a:spAutoFit/>
          </a:bodyPr>
          <a:lstStyle/>
          <a:p>
            <a:pPr algn="ctr"/>
            <a:r>
              <a:rPr lang="fr-FR" sz="2800" b="1" i="1" dirty="0">
                <a:solidFill>
                  <a:schemeClr val="bg1"/>
                </a:solidFill>
              </a:rPr>
              <a:t>Connaître </a:t>
            </a:r>
            <a:endParaRPr lang="fr-FR" sz="2800" dirty="0">
              <a:solidFill>
                <a:schemeClr val="bg1"/>
              </a:solidFill>
            </a:endParaRPr>
          </a:p>
        </p:txBody>
      </p:sp>
      <p:sp>
        <p:nvSpPr>
          <p:cNvPr id="13" name="Rectangle 12">
            <a:extLst>
              <a:ext uri="{FF2B5EF4-FFF2-40B4-BE49-F238E27FC236}">
                <a16:creationId xmlns:a16="http://schemas.microsoft.com/office/drawing/2014/main" id="{A5D34780-3865-0944-914D-888BD3EEF055}"/>
              </a:ext>
            </a:extLst>
          </p:cNvPr>
          <p:cNvSpPr/>
          <p:nvPr/>
        </p:nvSpPr>
        <p:spPr>
          <a:xfrm>
            <a:off x="6211075" y="4922094"/>
            <a:ext cx="5489511" cy="523220"/>
          </a:xfrm>
          <a:prstGeom prst="rect">
            <a:avLst/>
          </a:prstGeom>
          <a:solidFill>
            <a:schemeClr val="accent5">
              <a:lumMod val="60000"/>
              <a:lumOff val="40000"/>
            </a:schemeClr>
          </a:solidFill>
        </p:spPr>
        <p:txBody>
          <a:bodyPr wrap="square">
            <a:spAutoFit/>
          </a:bodyPr>
          <a:lstStyle/>
          <a:p>
            <a:pPr algn="ctr"/>
            <a:r>
              <a:rPr lang="fr-FR" sz="2800" b="1" i="1" dirty="0">
                <a:solidFill>
                  <a:schemeClr val="bg1"/>
                </a:solidFill>
              </a:rPr>
              <a:t>Situer</a:t>
            </a:r>
            <a:endParaRPr lang="fr-FR" sz="2800" dirty="0">
              <a:solidFill>
                <a:schemeClr val="bg1"/>
              </a:solidFill>
            </a:endParaRPr>
          </a:p>
        </p:txBody>
      </p:sp>
    </p:spTree>
    <p:extLst>
      <p:ext uri="{BB962C8B-B14F-4D97-AF65-F5344CB8AC3E}">
        <p14:creationId xmlns:p14="http://schemas.microsoft.com/office/powerpoint/2010/main" val="227170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95D7A2-2F5E-9E4B-B810-F2EDF93D3EA6}"/>
              </a:ext>
            </a:extLst>
          </p:cNvPr>
          <p:cNvSpPr/>
          <p:nvPr/>
        </p:nvSpPr>
        <p:spPr>
          <a:xfrm>
            <a:off x="572735" y="1344503"/>
            <a:ext cx="11046529" cy="523220"/>
          </a:xfrm>
          <a:prstGeom prst="rect">
            <a:avLst/>
          </a:prstGeom>
          <a:solidFill>
            <a:srgbClr val="0070C0"/>
          </a:solidFill>
        </p:spPr>
        <p:txBody>
          <a:bodyPr wrap="square">
            <a:spAutoFit/>
          </a:bodyPr>
          <a:lstStyle/>
          <a:p>
            <a:pPr algn="ctr"/>
            <a:r>
              <a:rPr lang="fr-FR" sz="2800" b="1" dirty="0">
                <a:solidFill>
                  <a:schemeClr val="bg1"/>
                </a:solidFill>
                <a:latin typeface="Calibri" panose="020F0502020204030204" pitchFamily="34" charset="0"/>
                <a:ea typeface="Times New Roman" panose="02020603050405020304" pitchFamily="18" charset="0"/>
              </a:rPr>
              <a:t>Compétence : exposer l’œuvre, la démarche, la pratique</a:t>
            </a:r>
            <a:r>
              <a:rPr lang="fr-FR" sz="2800" dirty="0">
                <a:solidFill>
                  <a:schemeClr val="bg1"/>
                </a:solidFill>
              </a:rPr>
              <a:t> </a:t>
            </a:r>
          </a:p>
        </p:txBody>
      </p:sp>
      <p:sp>
        <p:nvSpPr>
          <p:cNvPr id="14" name="Rectangle 13">
            <a:extLst>
              <a:ext uri="{FF2B5EF4-FFF2-40B4-BE49-F238E27FC236}">
                <a16:creationId xmlns:a16="http://schemas.microsoft.com/office/drawing/2014/main" id="{8F20637D-B931-7241-8679-DAE1DDCEC9BE}"/>
              </a:ext>
            </a:extLst>
          </p:cNvPr>
          <p:cNvSpPr/>
          <p:nvPr/>
        </p:nvSpPr>
        <p:spPr>
          <a:xfrm>
            <a:off x="572733" y="2202236"/>
            <a:ext cx="5489511" cy="769441"/>
          </a:xfrm>
          <a:prstGeom prst="rect">
            <a:avLst/>
          </a:prstGeom>
          <a:solidFill>
            <a:schemeClr val="accent5">
              <a:lumMod val="60000"/>
              <a:lumOff val="40000"/>
            </a:schemeClr>
          </a:solidFill>
        </p:spPr>
        <p:txBody>
          <a:bodyPr wrap="square">
            <a:spAutoFit/>
          </a:bodyPr>
          <a:lstStyle/>
          <a:p>
            <a:pPr algn="ctr"/>
            <a:r>
              <a:rPr lang="fr-FR" sz="2200" b="1" dirty="0"/>
              <a:t>Exposer à un public ses productions, celles de ses pairs ou celles des artistes</a:t>
            </a:r>
            <a:endParaRPr lang="fr-FR" sz="2200" b="1" dirty="0">
              <a:solidFill>
                <a:schemeClr val="bg1"/>
              </a:solidFill>
            </a:endParaRPr>
          </a:p>
        </p:txBody>
      </p:sp>
      <p:sp>
        <p:nvSpPr>
          <p:cNvPr id="15" name="Rectangle 14">
            <a:extLst>
              <a:ext uri="{FF2B5EF4-FFF2-40B4-BE49-F238E27FC236}">
                <a16:creationId xmlns:a16="http://schemas.microsoft.com/office/drawing/2014/main" id="{0570CF44-28A1-2F47-9BDD-2376944E64E3}"/>
              </a:ext>
            </a:extLst>
          </p:cNvPr>
          <p:cNvSpPr/>
          <p:nvPr/>
        </p:nvSpPr>
        <p:spPr>
          <a:xfrm>
            <a:off x="6129751" y="2202236"/>
            <a:ext cx="5489511" cy="769441"/>
          </a:xfrm>
          <a:prstGeom prst="rect">
            <a:avLst/>
          </a:prstGeom>
          <a:solidFill>
            <a:schemeClr val="accent5">
              <a:lumMod val="60000"/>
              <a:lumOff val="40000"/>
            </a:schemeClr>
          </a:solidFill>
        </p:spPr>
        <p:txBody>
          <a:bodyPr wrap="square">
            <a:spAutoFit/>
          </a:bodyPr>
          <a:lstStyle/>
          <a:p>
            <a:pPr algn="ctr"/>
            <a:r>
              <a:rPr lang="fr-FR" sz="2200" b="1" dirty="0"/>
              <a:t>Engager, individuellement ou collectivement, un projet d’exposition pour un public.</a:t>
            </a:r>
            <a:endParaRPr lang="fr-FR" sz="2200" b="1" dirty="0">
              <a:solidFill>
                <a:schemeClr val="bg1"/>
              </a:solidFill>
            </a:endParaRPr>
          </a:p>
        </p:txBody>
      </p:sp>
      <p:sp>
        <p:nvSpPr>
          <p:cNvPr id="16" name="Rectangle 15">
            <a:extLst>
              <a:ext uri="{FF2B5EF4-FFF2-40B4-BE49-F238E27FC236}">
                <a16:creationId xmlns:a16="http://schemas.microsoft.com/office/drawing/2014/main" id="{A2978823-257A-4349-AC0B-F703171D5943}"/>
              </a:ext>
            </a:extLst>
          </p:cNvPr>
          <p:cNvSpPr/>
          <p:nvPr/>
        </p:nvSpPr>
        <p:spPr>
          <a:xfrm>
            <a:off x="572734" y="3317994"/>
            <a:ext cx="5489511" cy="1107996"/>
          </a:xfrm>
          <a:prstGeom prst="rect">
            <a:avLst/>
          </a:prstGeom>
          <a:solidFill>
            <a:schemeClr val="accent5">
              <a:lumMod val="60000"/>
              <a:lumOff val="40000"/>
            </a:schemeClr>
          </a:solidFill>
        </p:spPr>
        <p:txBody>
          <a:bodyPr wrap="square">
            <a:spAutoFit/>
          </a:bodyPr>
          <a:lstStyle/>
          <a:p>
            <a:pPr algn="ctr"/>
            <a:r>
              <a:rPr lang="fr-FR" sz="2200" b="1" dirty="0"/>
              <a:t>Dire et partager sa démarche et sa pratique, écouter et accepter les avis divers et contradictoires </a:t>
            </a:r>
            <a:endParaRPr lang="fr-FR" sz="2200" b="1" dirty="0">
              <a:solidFill>
                <a:schemeClr val="bg1"/>
              </a:solidFill>
            </a:endParaRPr>
          </a:p>
        </p:txBody>
      </p:sp>
      <p:sp>
        <p:nvSpPr>
          <p:cNvPr id="17" name="Rectangle 16">
            <a:extLst>
              <a:ext uri="{FF2B5EF4-FFF2-40B4-BE49-F238E27FC236}">
                <a16:creationId xmlns:a16="http://schemas.microsoft.com/office/drawing/2014/main" id="{2F1A57E2-1EAD-2B4D-9C0E-80C4D8766F40}"/>
              </a:ext>
            </a:extLst>
          </p:cNvPr>
          <p:cNvSpPr/>
          <p:nvPr/>
        </p:nvSpPr>
        <p:spPr>
          <a:xfrm>
            <a:off x="6129752" y="3317994"/>
            <a:ext cx="5489511" cy="1107996"/>
          </a:xfrm>
          <a:prstGeom prst="rect">
            <a:avLst/>
          </a:prstGeom>
          <a:solidFill>
            <a:schemeClr val="accent5">
              <a:lumMod val="60000"/>
              <a:lumOff val="40000"/>
            </a:schemeClr>
          </a:solidFill>
        </p:spPr>
        <p:txBody>
          <a:bodyPr wrap="square">
            <a:spAutoFit/>
          </a:bodyPr>
          <a:lstStyle/>
          <a:p>
            <a:pPr algn="ctr"/>
            <a:r>
              <a:rPr lang="fr-FR" sz="2200" b="1" dirty="0"/>
              <a:t>Motiver ses choix, d’entendre des observations et d’engager un dialogue sur son travail et celui de ses pairs</a:t>
            </a:r>
            <a:endParaRPr lang="fr-FR" sz="2200" b="1" dirty="0">
              <a:solidFill>
                <a:schemeClr val="bg1"/>
              </a:solidFill>
            </a:endParaRPr>
          </a:p>
        </p:txBody>
      </p:sp>
    </p:spTree>
    <p:extLst>
      <p:ext uri="{BB962C8B-B14F-4D97-AF65-F5344CB8AC3E}">
        <p14:creationId xmlns:p14="http://schemas.microsoft.com/office/powerpoint/2010/main" val="381464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155D-9A4A-6B47-9007-2852EFE4A436}"/>
              </a:ext>
            </a:extLst>
          </p:cNvPr>
          <p:cNvSpPr/>
          <p:nvPr/>
        </p:nvSpPr>
        <p:spPr>
          <a:xfrm>
            <a:off x="5652884" y="4974584"/>
            <a:ext cx="7385225" cy="186155"/>
          </a:xfrm>
          <a:prstGeom prst="rect">
            <a:avLst/>
          </a:prstGeom>
          <a:solidFill>
            <a:schemeClr val="bg1">
              <a:lumMod val="85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a:p>
        </p:txBody>
      </p:sp>
      <p:sp>
        <p:nvSpPr>
          <p:cNvPr id="4" name="Bouée 3">
            <a:extLst>
              <a:ext uri="{FF2B5EF4-FFF2-40B4-BE49-F238E27FC236}">
                <a16:creationId xmlns:a16="http://schemas.microsoft.com/office/drawing/2014/main" id="{09B27B08-1223-5A4A-976C-CFCD00E03EAE}"/>
              </a:ext>
            </a:extLst>
          </p:cNvPr>
          <p:cNvSpPr/>
          <p:nvPr/>
        </p:nvSpPr>
        <p:spPr>
          <a:xfrm>
            <a:off x="699796" y="989045"/>
            <a:ext cx="5614999" cy="5383155"/>
          </a:xfrm>
          <a:prstGeom prst="donut">
            <a:avLst>
              <a:gd name="adj" fmla="val 6294"/>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 name="Zone de texte 1">
            <a:extLst>
              <a:ext uri="{FF2B5EF4-FFF2-40B4-BE49-F238E27FC236}">
                <a16:creationId xmlns:a16="http://schemas.microsoft.com/office/drawing/2014/main" id="{11FA9360-C2C8-AF45-925F-59ACBF35CBFE}"/>
              </a:ext>
            </a:extLst>
          </p:cNvPr>
          <p:cNvSpPr txBox="1"/>
          <p:nvPr/>
        </p:nvSpPr>
        <p:spPr>
          <a:xfrm>
            <a:off x="1355612" y="-337772"/>
            <a:ext cx="5183505" cy="643253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algn="ctr">
              <a:spcAft>
                <a:spcPts val="0"/>
              </a:spcAft>
            </a:pPr>
            <a:r>
              <a:rPr lang="fr-FR" sz="40000" b="1" i="1" dirty="0">
                <a:ln>
                  <a:noFill/>
                </a:ln>
                <a:solidFill>
                  <a:srgbClr val="4472C4"/>
                </a:solidFill>
                <a:effectLst>
                  <a:outerShdw blurRad="38100" dist="25400" dir="5400000" algn="ctr">
                    <a:srgbClr val="6E747A">
                      <a:alpha val="43000"/>
                    </a:srgbClr>
                  </a:outerShdw>
                </a:effectLst>
                <a:latin typeface="Candara" panose="020E0502030303020204" pitchFamily="34" charset="0"/>
                <a:ea typeface="Times New Roman" panose="02020603050405020304" pitchFamily="18" charset="0"/>
              </a:rPr>
              <a:t>7.</a:t>
            </a:r>
            <a:endParaRPr lang="fr-FR" sz="40000" dirty="0">
              <a:effectLst/>
              <a:latin typeface="Times New Roman" panose="02020603050405020304" pitchFamily="18" charset="0"/>
              <a:ea typeface="Times New Roman" panose="02020603050405020304" pitchFamily="18" charset="0"/>
            </a:endParaRPr>
          </a:p>
          <a:p>
            <a:pPr>
              <a:spcAft>
                <a:spcPts val="0"/>
              </a:spcAft>
            </a:pPr>
            <a:r>
              <a:rPr lang="fr-FR" sz="1200" dirty="0">
                <a:effectLst/>
                <a:latin typeface="Times New Roman" panose="02020603050405020304" pitchFamily="18" charset="0"/>
                <a:ea typeface="Times New Roman" panose="02020603050405020304" pitchFamily="18" charset="0"/>
              </a:rPr>
              <a:t> </a:t>
            </a:r>
          </a:p>
        </p:txBody>
      </p:sp>
      <p:sp>
        <p:nvSpPr>
          <p:cNvPr id="6" name="Zone de texte 1">
            <a:extLst>
              <a:ext uri="{FF2B5EF4-FFF2-40B4-BE49-F238E27FC236}">
                <a16:creationId xmlns:a16="http://schemas.microsoft.com/office/drawing/2014/main" id="{C9D5FA6A-9FB8-9B43-A515-DAB7E772D94B}"/>
              </a:ext>
            </a:extLst>
          </p:cNvPr>
          <p:cNvSpPr txBox="1"/>
          <p:nvPr/>
        </p:nvSpPr>
        <p:spPr>
          <a:xfrm>
            <a:off x="6539117" y="4114300"/>
            <a:ext cx="5183505" cy="2123658"/>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algn="ctr">
              <a:spcAft>
                <a:spcPts val="0"/>
              </a:spcAft>
            </a:pPr>
            <a:r>
              <a:rPr lang="fr-FR" sz="5000" b="1" i="1" dirty="0">
                <a:ln>
                  <a:noFill/>
                </a:ln>
                <a:solidFill>
                  <a:srgbClr val="4472C4"/>
                </a:solidFill>
                <a:effectLst>
                  <a:outerShdw blurRad="38100" dist="25400" dir="5400000" algn="ctr">
                    <a:srgbClr val="6E747A">
                      <a:alpha val="43000"/>
                    </a:srgbClr>
                  </a:outerShdw>
                </a:effectLst>
                <a:latin typeface="Candara" panose="020E0502030303020204" pitchFamily="34" charset="0"/>
                <a:ea typeface="Times New Roman" panose="02020603050405020304" pitchFamily="18" charset="0"/>
              </a:rPr>
              <a:t>La place de l’oral </a:t>
            </a:r>
          </a:p>
          <a:p>
            <a:pPr algn="ctr">
              <a:spcAft>
                <a:spcPts val="0"/>
              </a:spcAft>
            </a:pPr>
            <a:endParaRPr lang="fr-FR" sz="2000" b="1" i="1" dirty="0">
              <a:solidFill>
                <a:srgbClr val="4472C4"/>
              </a:solidFill>
              <a:effectLst>
                <a:outerShdw blurRad="38100" dist="25400" dir="5400000" algn="ctr">
                  <a:srgbClr val="6E747A">
                    <a:alpha val="43000"/>
                  </a:srgbClr>
                </a:outerShdw>
              </a:effectLst>
              <a:latin typeface="Candara" panose="020E0502030303020204" pitchFamily="34" charset="0"/>
              <a:ea typeface="Times New Roman" panose="02020603050405020304" pitchFamily="18" charset="0"/>
            </a:endParaRPr>
          </a:p>
          <a:p>
            <a:pPr algn="ctr">
              <a:spcAft>
                <a:spcPts val="0"/>
              </a:spcAft>
            </a:pPr>
            <a:r>
              <a:rPr lang="fr-FR" sz="5000" b="1" i="1" dirty="0">
                <a:ln>
                  <a:noFill/>
                </a:ln>
                <a:solidFill>
                  <a:srgbClr val="4472C4"/>
                </a:solidFill>
                <a:effectLst>
                  <a:outerShdw blurRad="38100" dist="25400" dir="5400000" algn="ctr">
                    <a:srgbClr val="6E747A">
                      <a:alpha val="43000"/>
                    </a:srgbClr>
                  </a:outerShdw>
                </a:effectLst>
                <a:latin typeface="Candara" panose="020E0502030303020204" pitchFamily="34" charset="0"/>
                <a:ea typeface="Times New Roman" panose="02020603050405020304" pitchFamily="18" charset="0"/>
              </a:rPr>
              <a:t>Approche générale</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dirty="0">
                <a:effectLst/>
                <a:latin typeface="Times New Roman" panose="02020603050405020304" pitchFamily="18" charset="0"/>
                <a:ea typeface="Times New Roman" panose="02020603050405020304" pitchFamily="18" charset="0"/>
              </a:rPr>
              <a:t> </a:t>
            </a:r>
          </a:p>
        </p:txBody>
      </p:sp>
      <p:pic>
        <p:nvPicPr>
          <p:cNvPr id="8" name="Image 7">
            <a:extLst>
              <a:ext uri="{FF2B5EF4-FFF2-40B4-BE49-F238E27FC236}">
                <a16:creationId xmlns:a16="http://schemas.microsoft.com/office/drawing/2014/main" id="{37EFDF3D-0307-1649-A829-5A6C4245133A}"/>
              </a:ext>
            </a:extLst>
          </p:cNvPr>
          <p:cNvPicPr>
            <a:picLocks noChangeAspect="1"/>
          </p:cNvPicPr>
          <p:nvPr/>
        </p:nvPicPr>
        <p:blipFill>
          <a:blip r:embed="rId2"/>
          <a:stretch>
            <a:fillRect/>
          </a:stretch>
        </p:blipFill>
        <p:spPr>
          <a:xfrm>
            <a:off x="7949682" y="0"/>
            <a:ext cx="4242318" cy="989045"/>
          </a:xfrm>
          <a:prstGeom prst="rect">
            <a:avLst/>
          </a:prstGeom>
        </p:spPr>
      </p:pic>
    </p:spTree>
    <p:extLst>
      <p:ext uri="{BB962C8B-B14F-4D97-AF65-F5344CB8AC3E}">
        <p14:creationId xmlns:p14="http://schemas.microsoft.com/office/powerpoint/2010/main" val="11611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5"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3BF3CE-2832-E749-A532-7E61B20D38B8}"/>
              </a:ext>
            </a:extLst>
          </p:cNvPr>
          <p:cNvSpPr/>
          <p:nvPr/>
        </p:nvSpPr>
        <p:spPr>
          <a:xfrm>
            <a:off x="299012" y="6389975"/>
            <a:ext cx="11593976" cy="369332"/>
          </a:xfrm>
          <a:prstGeom prst="rect">
            <a:avLst/>
          </a:prstGeom>
        </p:spPr>
        <p:txBody>
          <a:bodyPr wrap="square">
            <a:spAutoFit/>
          </a:bodyPr>
          <a:lstStyle/>
          <a:p>
            <a:pPr algn="ctr"/>
            <a:r>
              <a:rPr lang="fr-FR" dirty="0"/>
              <a:t>Les quatre fonctions de l’oral Parler pour apprendre … comprendre l’oral réflexif - Education Montérégie sept 2012</a:t>
            </a:r>
          </a:p>
        </p:txBody>
      </p:sp>
      <p:sp>
        <p:nvSpPr>
          <p:cNvPr id="5" name="Rectangle 4">
            <a:extLst>
              <a:ext uri="{FF2B5EF4-FFF2-40B4-BE49-F238E27FC236}">
                <a16:creationId xmlns:a16="http://schemas.microsoft.com/office/drawing/2014/main" id="{53C86D94-8AE2-0040-B68D-186132057F0E}"/>
              </a:ext>
            </a:extLst>
          </p:cNvPr>
          <p:cNvSpPr/>
          <p:nvPr/>
        </p:nvSpPr>
        <p:spPr>
          <a:xfrm>
            <a:off x="2498861" y="288883"/>
            <a:ext cx="7194277" cy="784830"/>
          </a:xfrm>
          <a:prstGeom prst="rect">
            <a:avLst/>
          </a:prstGeom>
        </p:spPr>
        <p:txBody>
          <a:bodyPr wrap="none">
            <a:spAutoFit/>
          </a:bodyPr>
          <a:lstStyle/>
          <a:p>
            <a:r>
              <a:rPr lang="fr-FR" sz="4500" b="1" dirty="0">
                <a:solidFill>
                  <a:srgbClr val="F37F4B"/>
                </a:solidFill>
              </a:rPr>
              <a:t>Les quatre fonctions de l’oral </a:t>
            </a:r>
          </a:p>
        </p:txBody>
      </p:sp>
      <p:sp>
        <p:nvSpPr>
          <p:cNvPr id="6" name="ZoneTexte 5">
            <a:extLst>
              <a:ext uri="{FF2B5EF4-FFF2-40B4-BE49-F238E27FC236}">
                <a16:creationId xmlns:a16="http://schemas.microsoft.com/office/drawing/2014/main" id="{9AB6C6B7-0BC5-F34E-8EFF-281F1BFA892A}"/>
              </a:ext>
            </a:extLst>
          </p:cNvPr>
          <p:cNvSpPr txBox="1"/>
          <p:nvPr/>
        </p:nvSpPr>
        <p:spPr>
          <a:xfrm>
            <a:off x="910487" y="1627916"/>
            <a:ext cx="2936058" cy="1634490"/>
          </a:xfrm>
          <a:prstGeom prst="roundRect">
            <a:avLst/>
          </a:prstGeom>
          <a:solidFill>
            <a:srgbClr val="0070C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4500" dirty="0">
                <a:solidFill>
                  <a:schemeClr val="bg1"/>
                </a:solidFill>
              </a:rPr>
              <a:t>Pour se construire </a:t>
            </a:r>
          </a:p>
        </p:txBody>
      </p:sp>
      <p:sp>
        <p:nvSpPr>
          <p:cNvPr id="7" name="ZoneTexte 6">
            <a:extLst>
              <a:ext uri="{FF2B5EF4-FFF2-40B4-BE49-F238E27FC236}">
                <a16:creationId xmlns:a16="http://schemas.microsoft.com/office/drawing/2014/main" id="{D77CF2B7-6138-C443-B588-2E1932C29AE2}"/>
              </a:ext>
            </a:extLst>
          </p:cNvPr>
          <p:cNvSpPr txBox="1"/>
          <p:nvPr/>
        </p:nvSpPr>
        <p:spPr>
          <a:xfrm>
            <a:off x="8538314" y="1627916"/>
            <a:ext cx="2743200" cy="1634490"/>
          </a:xfrm>
          <a:prstGeom prst="roundRect">
            <a:avLst/>
          </a:prstGeom>
          <a:solidFill>
            <a:srgbClr val="0070C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4500" dirty="0">
                <a:solidFill>
                  <a:schemeClr val="bg1"/>
                </a:solidFill>
              </a:rPr>
              <a:t>Pour se socialiser </a:t>
            </a:r>
          </a:p>
        </p:txBody>
      </p:sp>
      <p:sp>
        <p:nvSpPr>
          <p:cNvPr id="8" name="ZoneTexte 7">
            <a:extLst>
              <a:ext uri="{FF2B5EF4-FFF2-40B4-BE49-F238E27FC236}">
                <a16:creationId xmlns:a16="http://schemas.microsoft.com/office/drawing/2014/main" id="{A1917DF5-A1DF-9E4F-B292-9E0CFB87C69E}"/>
              </a:ext>
            </a:extLst>
          </p:cNvPr>
          <p:cNvSpPr txBox="1"/>
          <p:nvPr/>
        </p:nvSpPr>
        <p:spPr>
          <a:xfrm>
            <a:off x="901338" y="4126630"/>
            <a:ext cx="2936059" cy="1634490"/>
          </a:xfrm>
          <a:prstGeom prst="roundRect">
            <a:avLst/>
          </a:prstGeom>
          <a:solidFill>
            <a:srgbClr val="0070C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4500" dirty="0">
                <a:solidFill>
                  <a:schemeClr val="bg1"/>
                </a:solidFill>
              </a:rPr>
              <a:t>Pour apprendre </a:t>
            </a:r>
          </a:p>
        </p:txBody>
      </p:sp>
      <p:sp>
        <p:nvSpPr>
          <p:cNvPr id="9" name="ZoneTexte 8">
            <a:extLst>
              <a:ext uri="{FF2B5EF4-FFF2-40B4-BE49-F238E27FC236}">
                <a16:creationId xmlns:a16="http://schemas.microsoft.com/office/drawing/2014/main" id="{14142459-B220-2447-9450-41712D3298E7}"/>
              </a:ext>
            </a:extLst>
          </p:cNvPr>
          <p:cNvSpPr txBox="1"/>
          <p:nvPr/>
        </p:nvSpPr>
        <p:spPr>
          <a:xfrm>
            <a:off x="8538314" y="4126630"/>
            <a:ext cx="2743200" cy="1634490"/>
          </a:xfrm>
          <a:prstGeom prst="roundRect">
            <a:avLst/>
          </a:prstGeom>
          <a:solidFill>
            <a:srgbClr val="0070C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4500" dirty="0">
                <a:solidFill>
                  <a:schemeClr val="bg1"/>
                </a:solidFill>
              </a:rPr>
              <a:t>Pour penser </a:t>
            </a:r>
          </a:p>
        </p:txBody>
      </p:sp>
      <p:sp>
        <p:nvSpPr>
          <p:cNvPr id="10" name="ZoneTexte 9">
            <a:extLst>
              <a:ext uri="{FF2B5EF4-FFF2-40B4-BE49-F238E27FC236}">
                <a16:creationId xmlns:a16="http://schemas.microsoft.com/office/drawing/2014/main" id="{33232B96-4D07-064E-A30C-8A53C422B8C6}"/>
              </a:ext>
            </a:extLst>
          </p:cNvPr>
          <p:cNvSpPr txBox="1"/>
          <p:nvPr/>
        </p:nvSpPr>
        <p:spPr>
          <a:xfrm>
            <a:off x="4820829" y="3022938"/>
            <a:ext cx="2743200" cy="868323"/>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fr-FR" sz="4500" b="1" dirty="0">
                <a:solidFill>
                  <a:schemeClr val="bg1"/>
                </a:solidFill>
              </a:rPr>
              <a:t>PARLER</a:t>
            </a:r>
            <a:r>
              <a:rPr lang="fr-FR" sz="4500" dirty="0">
                <a:solidFill>
                  <a:schemeClr val="bg1"/>
                </a:solidFill>
              </a:rPr>
              <a:t> </a:t>
            </a:r>
          </a:p>
        </p:txBody>
      </p:sp>
      <p:sp>
        <p:nvSpPr>
          <p:cNvPr id="11" name="ZoneTexte 10">
            <a:extLst>
              <a:ext uri="{FF2B5EF4-FFF2-40B4-BE49-F238E27FC236}">
                <a16:creationId xmlns:a16="http://schemas.microsoft.com/office/drawing/2014/main" id="{6D53AC3C-E645-A740-B91E-AA7B31D4C829}"/>
              </a:ext>
            </a:extLst>
          </p:cNvPr>
          <p:cNvSpPr txBox="1"/>
          <p:nvPr/>
        </p:nvSpPr>
        <p:spPr>
          <a:xfrm>
            <a:off x="418012" y="440405"/>
            <a:ext cx="966652" cy="952143"/>
          </a:xfrm>
          <a:prstGeom prst="ellipse">
            <a:avLst/>
          </a:prstGeom>
          <a:solidFill>
            <a:srgbClr val="0070C0"/>
          </a:solidFill>
        </p:spPr>
        <p:txBody>
          <a:bodyPr wrap="square" rtlCol="0">
            <a:spAutoFit/>
          </a:bodyPr>
          <a:lstStyle/>
          <a:p>
            <a:r>
              <a:rPr lang="fr-FR" sz="2000" b="1" dirty="0">
                <a:solidFill>
                  <a:schemeClr val="bg1"/>
                </a:solidFill>
              </a:rPr>
              <a:t>EN +</a:t>
            </a:r>
          </a:p>
          <a:p>
            <a:endParaRPr lang="fr-FR" dirty="0">
              <a:solidFill>
                <a:schemeClr val="bg1"/>
              </a:solidFill>
            </a:endParaRPr>
          </a:p>
        </p:txBody>
      </p:sp>
      <p:sp>
        <p:nvSpPr>
          <p:cNvPr id="12" name="Flèche droite rayée 11">
            <a:extLst>
              <a:ext uri="{FF2B5EF4-FFF2-40B4-BE49-F238E27FC236}">
                <a16:creationId xmlns:a16="http://schemas.microsoft.com/office/drawing/2014/main" id="{842FEA2A-29FD-9A4A-9D1D-18137947AA9E}"/>
              </a:ext>
            </a:extLst>
          </p:cNvPr>
          <p:cNvSpPr/>
          <p:nvPr/>
        </p:nvSpPr>
        <p:spPr>
          <a:xfrm rot="13320939">
            <a:off x="4047067" y="2355807"/>
            <a:ext cx="773762" cy="667131"/>
          </a:xfrm>
          <a:prstGeom prst="striped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droite rayée 12">
            <a:extLst>
              <a:ext uri="{FF2B5EF4-FFF2-40B4-BE49-F238E27FC236}">
                <a16:creationId xmlns:a16="http://schemas.microsoft.com/office/drawing/2014/main" id="{FCFF98FC-FEBF-3A4B-9E23-C912BDBFAB56}"/>
              </a:ext>
            </a:extLst>
          </p:cNvPr>
          <p:cNvSpPr/>
          <p:nvPr/>
        </p:nvSpPr>
        <p:spPr>
          <a:xfrm rot="2953850">
            <a:off x="7515189" y="3902887"/>
            <a:ext cx="773762" cy="667131"/>
          </a:xfrm>
          <a:prstGeom prst="striped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droite rayée 13">
            <a:extLst>
              <a:ext uri="{FF2B5EF4-FFF2-40B4-BE49-F238E27FC236}">
                <a16:creationId xmlns:a16="http://schemas.microsoft.com/office/drawing/2014/main" id="{11D58CB4-75F7-6F49-9177-D1668BE2001C}"/>
              </a:ext>
            </a:extLst>
          </p:cNvPr>
          <p:cNvSpPr/>
          <p:nvPr/>
        </p:nvSpPr>
        <p:spPr>
          <a:xfrm rot="8575990">
            <a:off x="4007794" y="3914357"/>
            <a:ext cx="773762" cy="667131"/>
          </a:xfrm>
          <a:prstGeom prst="striped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Flèche droite rayée 14">
            <a:extLst>
              <a:ext uri="{FF2B5EF4-FFF2-40B4-BE49-F238E27FC236}">
                <a16:creationId xmlns:a16="http://schemas.microsoft.com/office/drawing/2014/main" id="{C0011BAE-336F-F148-BCBA-133FF5A26A81}"/>
              </a:ext>
            </a:extLst>
          </p:cNvPr>
          <p:cNvSpPr/>
          <p:nvPr/>
        </p:nvSpPr>
        <p:spPr>
          <a:xfrm rot="19149051">
            <a:off x="7488209" y="2295371"/>
            <a:ext cx="773762" cy="667131"/>
          </a:xfrm>
          <a:prstGeom prst="striped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8403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strVal val="#ppt_w*0.70"/>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animEffect transition="in" filter="fade">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strVal val="#ppt_w*0.70"/>
                                          </p:val>
                                        </p:tav>
                                        <p:tav tm="100000">
                                          <p:val>
                                            <p:strVal val="#ppt_w"/>
                                          </p:val>
                                        </p:tav>
                                      </p:tavLst>
                                    </p:anim>
                                    <p:anim calcmode="lin" valueType="num">
                                      <p:cBhvr>
                                        <p:cTn id="29" dur="1000" fill="hold"/>
                                        <p:tgtEl>
                                          <p:spTgt spid="9"/>
                                        </p:tgtEl>
                                        <p:attrNameLst>
                                          <p:attrName>ppt_h</p:attrName>
                                        </p:attrNameLst>
                                      </p:cBhvr>
                                      <p:tavLst>
                                        <p:tav tm="0">
                                          <p:val>
                                            <p:strVal val="#ppt_h"/>
                                          </p:val>
                                        </p:tav>
                                        <p:tav tm="100000">
                                          <p:val>
                                            <p:strVal val="#ppt_h"/>
                                          </p:val>
                                        </p:tav>
                                      </p:tavLst>
                                    </p:anim>
                                    <p:animEffect transition="in" filter="fade">
                                      <p:cBhvr>
                                        <p:cTn id="3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rc 12">
            <a:extLst>
              <a:ext uri="{FF2B5EF4-FFF2-40B4-BE49-F238E27FC236}">
                <a16:creationId xmlns:a16="http://schemas.microsoft.com/office/drawing/2014/main" id="{584BCB76-C13C-8E42-83B1-1C7FF7E9DFDB}"/>
              </a:ext>
            </a:extLst>
          </p:cNvPr>
          <p:cNvSpPr/>
          <p:nvPr/>
        </p:nvSpPr>
        <p:spPr>
          <a:xfrm rot="2582214">
            <a:off x="6106765" y="1911632"/>
            <a:ext cx="4829527" cy="4359092"/>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2" name="Arc 11">
            <a:extLst>
              <a:ext uri="{FF2B5EF4-FFF2-40B4-BE49-F238E27FC236}">
                <a16:creationId xmlns:a16="http://schemas.microsoft.com/office/drawing/2014/main" id="{85F656A8-4469-144C-9CA4-024D9292A39C}"/>
              </a:ext>
            </a:extLst>
          </p:cNvPr>
          <p:cNvSpPr/>
          <p:nvPr/>
        </p:nvSpPr>
        <p:spPr>
          <a:xfrm rot="14829799">
            <a:off x="3317271" y="770631"/>
            <a:ext cx="4604657" cy="6391702"/>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 name="ZoneTexte 3">
            <a:extLst>
              <a:ext uri="{FF2B5EF4-FFF2-40B4-BE49-F238E27FC236}">
                <a16:creationId xmlns:a16="http://schemas.microsoft.com/office/drawing/2014/main" id="{0CCEFF93-CC24-B04C-BD86-DA95DC3489C2}"/>
              </a:ext>
            </a:extLst>
          </p:cNvPr>
          <p:cNvSpPr txBox="1"/>
          <p:nvPr/>
        </p:nvSpPr>
        <p:spPr>
          <a:xfrm>
            <a:off x="418012" y="235131"/>
            <a:ext cx="966652" cy="952143"/>
          </a:xfrm>
          <a:prstGeom prst="ellipse">
            <a:avLst/>
          </a:prstGeom>
          <a:solidFill>
            <a:srgbClr val="5267C0"/>
          </a:solidFill>
        </p:spPr>
        <p:txBody>
          <a:bodyPr wrap="square" rtlCol="0">
            <a:spAutoFit/>
          </a:bodyPr>
          <a:lstStyle/>
          <a:p>
            <a:r>
              <a:rPr lang="fr-FR" sz="2000" b="1" dirty="0">
                <a:solidFill>
                  <a:schemeClr val="bg1"/>
                </a:solidFill>
              </a:rPr>
              <a:t>EN +</a:t>
            </a:r>
          </a:p>
          <a:p>
            <a:endParaRPr lang="fr-FR" dirty="0">
              <a:solidFill>
                <a:schemeClr val="bg1"/>
              </a:solidFill>
            </a:endParaRPr>
          </a:p>
        </p:txBody>
      </p:sp>
      <p:sp>
        <p:nvSpPr>
          <p:cNvPr id="5" name="Rectangle 4">
            <a:extLst>
              <a:ext uri="{FF2B5EF4-FFF2-40B4-BE49-F238E27FC236}">
                <a16:creationId xmlns:a16="http://schemas.microsoft.com/office/drawing/2014/main" id="{A4952ECA-DD23-334D-9C36-461E7D565646}"/>
              </a:ext>
            </a:extLst>
          </p:cNvPr>
          <p:cNvSpPr/>
          <p:nvPr/>
        </p:nvSpPr>
        <p:spPr>
          <a:xfrm>
            <a:off x="1663138" y="357259"/>
            <a:ext cx="10110850" cy="707886"/>
          </a:xfrm>
          <a:prstGeom prst="rect">
            <a:avLst/>
          </a:prstGeom>
        </p:spPr>
        <p:txBody>
          <a:bodyPr wrap="square">
            <a:spAutoFit/>
          </a:bodyPr>
          <a:lstStyle/>
          <a:p>
            <a:pPr algn="ctr"/>
            <a:r>
              <a:rPr lang="fr-FR" sz="4000" b="1" dirty="0">
                <a:solidFill>
                  <a:schemeClr val="accent5">
                    <a:lumMod val="75000"/>
                  </a:schemeClr>
                </a:solidFill>
              </a:rPr>
              <a:t>Réaliser des opérations cognitives complexes </a:t>
            </a:r>
          </a:p>
        </p:txBody>
      </p:sp>
      <p:sp>
        <p:nvSpPr>
          <p:cNvPr id="6" name="ZoneTexte 5">
            <a:extLst>
              <a:ext uri="{FF2B5EF4-FFF2-40B4-BE49-F238E27FC236}">
                <a16:creationId xmlns:a16="http://schemas.microsoft.com/office/drawing/2014/main" id="{A21EE433-2872-9045-9BCD-23E16AF25324}"/>
              </a:ext>
            </a:extLst>
          </p:cNvPr>
          <p:cNvSpPr txBox="1"/>
          <p:nvPr/>
        </p:nvSpPr>
        <p:spPr>
          <a:xfrm>
            <a:off x="4724400" y="1187274"/>
            <a:ext cx="2743200" cy="1634490"/>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4500" dirty="0">
                <a:solidFill>
                  <a:schemeClr val="bg1"/>
                </a:solidFill>
              </a:rPr>
              <a:t>Formuler </a:t>
            </a:r>
          </a:p>
          <a:p>
            <a:pPr algn="ctr"/>
            <a:r>
              <a:rPr lang="fr-FR" sz="4500" dirty="0">
                <a:solidFill>
                  <a:schemeClr val="bg1"/>
                </a:solidFill>
              </a:rPr>
              <a:t> </a:t>
            </a:r>
          </a:p>
        </p:txBody>
      </p:sp>
      <p:sp>
        <p:nvSpPr>
          <p:cNvPr id="7" name="ZoneTexte 6">
            <a:extLst>
              <a:ext uri="{FF2B5EF4-FFF2-40B4-BE49-F238E27FC236}">
                <a16:creationId xmlns:a16="http://schemas.microsoft.com/office/drawing/2014/main" id="{97469B68-026F-2C4C-BC23-BA3BEC815D73}"/>
              </a:ext>
            </a:extLst>
          </p:cNvPr>
          <p:cNvSpPr txBox="1"/>
          <p:nvPr/>
        </p:nvSpPr>
        <p:spPr>
          <a:xfrm>
            <a:off x="4724399" y="2994838"/>
            <a:ext cx="2743200" cy="868323"/>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fr-FR" sz="4500" b="1" dirty="0">
                <a:solidFill>
                  <a:schemeClr val="bg1"/>
                </a:solidFill>
              </a:rPr>
              <a:t>PARLER</a:t>
            </a:r>
            <a:r>
              <a:rPr lang="fr-FR" sz="4500" dirty="0">
                <a:solidFill>
                  <a:schemeClr val="bg1"/>
                </a:solidFill>
              </a:rPr>
              <a:t> </a:t>
            </a:r>
          </a:p>
        </p:txBody>
      </p:sp>
      <p:sp>
        <p:nvSpPr>
          <p:cNvPr id="8" name="ZoneTexte 7">
            <a:extLst>
              <a:ext uri="{FF2B5EF4-FFF2-40B4-BE49-F238E27FC236}">
                <a16:creationId xmlns:a16="http://schemas.microsoft.com/office/drawing/2014/main" id="{666F35DA-03F5-8448-B7A5-5C9332552B57}"/>
              </a:ext>
            </a:extLst>
          </p:cNvPr>
          <p:cNvSpPr txBox="1"/>
          <p:nvPr/>
        </p:nvSpPr>
        <p:spPr>
          <a:xfrm>
            <a:off x="418012" y="3812215"/>
            <a:ext cx="3910342" cy="868323"/>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4500" dirty="0">
                <a:solidFill>
                  <a:schemeClr val="bg1"/>
                </a:solidFill>
              </a:rPr>
              <a:t>Conceptualiser </a:t>
            </a:r>
          </a:p>
        </p:txBody>
      </p:sp>
      <p:sp>
        <p:nvSpPr>
          <p:cNvPr id="9" name="ZoneTexte 8">
            <a:extLst>
              <a:ext uri="{FF2B5EF4-FFF2-40B4-BE49-F238E27FC236}">
                <a16:creationId xmlns:a16="http://schemas.microsoft.com/office/drawing/2014/main" id="{BB555C4A-DC6E-7D46-8F28-A7483AC920F7}"/>
              </a:ext>
            </a:extLst>
          </p:cNvPr>
          <p:cNvSpPr txBox="1"/>
          <p:nvPr/>
        </p:nvSpPr>
        <p:spPr>
          <a:xfrm>
            <a:off x="6500950" y="5067714"/>
            <a:ext cx="3910342" cy="868323"/>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4500" dirty="0">
                <a:solidFill>
                  <a:schemeClr val="bg1"/>
                </a:solidFill>
              </a:rPr>
              <a:t>Articuler </a:t>
            </a:r>
          </a:p>
        </p:txBody>
      </p:sp>
      <p:sp>
        <p:nvSpPr>
          <p:cNvPr id="10" name="ZoneTexte 9">
            <a:extLst>
              <a:ext uri="{FF2B5EF4-FFF2-40B4-BE49-F238E27FC236}">
                <a16:creationId xmlns:a16="http://schemas.microsoft.com/office/drawing/2014/main" id="{458C04CF-0AE8-7446-AFA3-52F332CB5A20}"/>
              </a:ext>
            </a:extLst>
          </p:cNvPr>
          <p:cNvSpPr txBox="1"/>
          <p:nvPr/>
        </p:nvSpPr>
        <p:spPr>
          <a:xfrm>
            <a:off x="7863645" y="2177725"/>
            <a:ext cx="3910341" cy="2060138"/>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3500" dirty="0">
                <a:solidFill>
                  <a:schemeClr val="bg1"/>
                </a:solidFill>
              </a:rPr>
              <a:t>S’écouter pour réguler la formulation  </a:t>
            </a:r>
            <a:r>
              <a:rPr lang="fr-FR" sz="4500" dirty="0">
                <a:solidFill>
                  <a:schemeClr val="bg1"/>
                </a:solidFill>
              </a:rPr>
              <a:t> </a:t>
            </a:r>
          </a:p>
        </p:txBody>
      </p:sp>
      <p:sp>
        <p:nvSpPr>
          <p:cNvPr id="11" name="ZoneTexte 10">
            <a:extLst>
              <a:ext uri="{FF2B5EF4-FFF2-40B4-BE49-F238E27FC236}">
                <a16:creationId xmlns:a16="http://schemas.microsoft.com/office/drawing/2014/main" id="{81122160-0AFA-5F4F-B50E-23D05D3408C5}"/>
              </a:ext>
            </a:extLst>
          </p:cNvPr>
          <p:cNvSpPr txBox="1"/>
          <p:nvPr/>
        </p:nvSpPr>
        <p:spPr>
          <a:xfrm>
            <a:off x="1358728" y="5067714"/>
            <a:ext cx="3910342" cy="868323"/>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4500" dirty="0">
                <a:solidFill>
                  <a:schemeClr val="bg1"/>
                </a:solidFill>
              </a:rPr>
              <a:t>Ordonner </a:t>
            </a:r>
          </a:p>
        </p:txBody>
      </p:sp>
    </p:spTree>
    <p:extLst>
      <p:ext uri="{BB962C8B-B14F-4D97-AF65-F5344CB8AC3E}">
        <p14:creationId xmlns:p14="http://schemas.microsoft.com/office/powerpoint/2010/main" val="145412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strVal val="#ppt_w*0.70"/>
                                          </p:val>
                                        </p:tav>
                                        <p:tav tm="100000">
                                          <p:val>
                                            <p:strVal val="#ppt_w"/>
                                          </p:val>
                                        </p:tav>
                                      </p:tavLst>
                                    </p:anim>
                                    <p:anim calcmode="lin" valueType="num">
                                      <p:cBhvr>
                                        <p:cTn id="18" dur="1000" fill="hold"/>
                                        <p:tgtEl>
                                          <p:spTgt spid="11"/>
                                        </p:tgtEl>
                                        <p:attrNameLst>
                                          <p:attrName>ppt_h</p:attrName>
                                        </p:attrNameLst>
                                      </p:cBhvr>
                                      <p:tavLst>
                                        <p:tav tm="0">
                                          <p:val>
                                            <p:strVal val="#ppt_h"/>
                                          </p:val>
                                        </p:tav>
                                        <p:tav tm="100000">
                                          <p:val>
                                            <p:strVal val="#ppt_h"/>
                                          </p:val>
                                        </p:tav>
                                      </p:tavLst>
                                    </p:anim>
                                    <p:animEffect transition="in" filter="fade">
                                      <p:cBhvr>
                                        <p:cTn id="19" dur="1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strVal val="#ppt_w*0.70"/>
                                          </p:val>
                                        </p:tav>
                                        <p:tav tm="100000">
                                          <p:val>
                                            <p:strVal val="#ppt_w"/>
                                          </p:val>
                                        </p:tav>
                                      </p:tavLst>
                                    </p:anim>
                                    <p:anim calcmode="lin" valueType="num">
                                      <p:cBhvr>
                                        <p:cTn id="25" dur="1000" fill="hold"/>
                                        <p:tgtEl>
                                          <p:spTgt spid="10"/>
                                        </p:tgtEl>
                                        <p:attrNameLst>
                                          <p:attrName>ppt_h</p:attrName>
                                        </p:attrNameLst>
                                      </p:cBhvr>
                                      <p:tavLst>
                                        <p:tav tm="0">
                                          <p:val>
                                            <p:strVal val="#ppt_h"/>
                                          </p:val>
                                        </p:tav>
                                        <p:tav tm="100000">
                                          <p:val>
                                            <p:strVal val="#ppt_h"/>
                                          </p:val>
                                        </p:tav>
                                      </p:tavLst>
                                    </p:anim>
                                    <p:animEffect transition="in" filter="fade">
                                      <p:cBhvr>
                                        <p:cTn id="26" dur="1000"/>
                                        <p:tgtEl>
                                          <p:spTgt spid="10"/>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strVal val="#ppt_w*0.70"/>
                                          </p:val>
                                        </p:tav>
                                        <p:tav tm="100000">
                                          <p:val>
                                            <p:strVal val="#ppt_w"/>
                                          </p:val>
                                        </p:tav>
                                      </p:tavLst>
                                    </p:anim>
                                    <p:anim calcmode="lin" valueType="num">
                                      <p:cBhvr>
                                        <p:cTn id="30" dur="1000" fill="hold"/>
                                        <p:tgtEl>
                                          <p:spTgt spid="9"/>
                                        </p:tgtEl>
                                        <p:attrNameLst>
                                          <p:attrName>ppt_h</p:attrName>
                                        </p:attrNameLst>
                                      </p:cBhvr>
                                      <p:tavLst>
                                        <p:tav tm="0">
                                          <p:val>
                                            <p:strVal val="#ppt_h"/>
                                          </p:val>
                                        </p:tav>
                                        <p:tav tm="100000">
                                          <p:val>
                                            <p:strVal val="#ppt_h"/>
                                          </p:val>
                                        </p:tav>
                                      </p:tavLst>
                                    </p:anim>
                                    <p:animEffect transition="in" filter="fade">
                                      <p:cBhvr>
                                        <p:cTn id="31" dur="1000"/>
                                        <p:tgtEl>
                                          <p:spTgt spid="9"/>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6" grpId="0" animBg="1"/>
      <p:bldP spid="8" grpId="0" animBg="1"/>
      <p:bldP spid="9" grpId="0" animBg="1"/>
      <p:bldP spid="10"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0C3BD7-DFFD-834C-93A4-D8CF195963D6}"/>
              </a:ext>
            </a:extLst>
          </p:cNvPr>
          <p:cNvSpPr/>
          <p:nvPr/>
        </p:nvSpPr>
        <p:spPr>
          <a:xfrm>
            <a:off x="370113" y="207806"/>
            <a:ext cx="11533415" cy="1477328"/>
          </a:xfrm>
          <a:prstGeom prst="rect">
            <a:avLst/>
          </a:prstGeom>
        </p:spPr>
        <p:txBody>
          <a:bodyPr wrap="square">
            <a:spAutoFit/>
          </a:bodyPr>
          <a:lstStyle/>
          <a:p>
            <a:pPr algn="ctr"/>
            <a:r>
              <a:rPr lang="fr-FR" sz="3000" dirty="0"/>
              <a:t>« </a:t>
            </a:r>
            <a:r>
              <a:rPr lang="fr-FR" sz="3000" i="1" dirty="0"/>
              <a:t>Toute production de discours oraux sollicite </a:t>
            </a:r>
          </a:p>
          <a:p>
            <a:pPr algn="ctr"/>
            <a:r>
              <a:rPr lang="fr-FR" sz="3000" i="1" dirty="0"/>
              <a:t>des opérations cognitives complexes </a:t>
            </a:r>
            <a:r>
              <a:rPr lang="fr-FR" sz="3000" dirty="0"/>
              <a:t>» </a:t>
            </a:r>
          </a:p>
          <a:p>
            <a:pPr algn="ctr"/>
            <a:r>
              <a:rPr lang="fr-FR" sz="3000" dirty="0"/>
              <a:t>mais elle laisse plus de traces en mémoire qu’aucune autre action.</a:t>
            </a:r>
          </a:p>
        </p:txBody>
      </p:sp>
      <p:sp>
        <p:nvSpPr>
          <p:cNvPr id="5" name="ZoneTexte 4">
            <a:extLst>
              <a:ext uri="{FF2B5EF4-FFF2-40B4-BE49-F238E27FC236}">
                <a16:creationId xmlns:a16="http://schemas.microsoft.com/office/drawing/2014/main" id="{4F7D0E71-FCD3-1E44-B30F-9E315DB168BC}"/>
              </a:ext>
            </a:extLst>
          </p:cNvPr>
          <p:cNvSpPr txBox="1"/>
          <p:nvPr/>
        </p:nvSpPr>
        <p:spPr>
          <a:xfrm>
            <a:off x="370113" y="1865305"/>
            <a:ext cx="11103428" cy="1015663"/>
          </a:xfrm>
          <a:prstGeom prst="rect">
            <a:avLst/>
          </a:prstGeom>
          <a:noFill/>
        </p:spPr>
        <p:txBody>
          <a:bodyPr wrap="square" rtlCol="0">
            <a:spAutoFit/>
          </a:bodyPr>
          <a:lstStyle/>
          <a:p>
            <a:r>
              <a:rPr lang="fr-FR" sz="3000" b="1" dirty="0"/>
              <a:t>Nous retenons </a:t>
            </a:r>
          </a:p>
          <a:p>
            <a:r>
              <a:rPr lang="fr-FR" sz="3000" b="1" dirty="0"/>
              <a:t>10% de ce que nous lisons</a:t>
            </a:r>
          </a:p>
        </p:txBody>
      </p:sp>
      <p:sp>
        <p:nvSpPr>
          <p:cNvPr id="6" name="ZoneTexte 5">
            <a:extLst>
              <a:ext uri="{FF2B5EF4-FFF2-40B4-BE49-F238E27FC236}">
                <a16:creationId xmlns:a16="http://schemas.microsoft.com/office/drawing/2014/main" id="{8088C9D9-B2B9-B740-A68A-F69B00EC7A26}"/>
              </a:ext>
            </a:extLst>
          </p:cNvPr>
          <p:cNvSpPr txBox="1"/>
          <p:nvPr/>
        </p:nvSpPr>
        <p:spPr>
          <a:xfrm>
            <a:off x="329292" y="6096000"/>
            <a:ext cx="11533415" cy="369332"/>
          </a:xfrm>
          <a:prstGeom prst="rect">
            <a:avLst/>
          </a:prstGeom>
          <a:noFill/>
        </p:spPr>
        <p:txBody>
          <a:bodyPr wrap="square" rtlCol="0">
            <a:spAutoFit/>
          </a:bodyPr>
          <a:lstStyle/>
          <a:p>
            <a:pPr algn="ctr"/>
            <a:r>
              <a:rPr lang="fr-FR" dirty="0"/>
              <a:t>Source : Département d’histoire et de sciences politique, Université de Sherbrooke, Québec, Professeur Luc Guay</a:t>
            </a:r>
          </a:p>
        </p:txBody>
      </p:sp>
      <p:sp>
        <p:nvSpPr>
          <p:cNvPr id="7" name="Rectangle 6">
            <a:extLst>
              <a:ext uri="{FF2B5EF4-FFF2-40B4-BE49-F238E27FC236}">
                <a16:creationId xmlns:a16="http://schemas.microsoft.com/office/drawing/2014/main" id="{A7C9398A-F4DE-C141-AD5A-2CE1D7971A59}"/>
              </a:ext>
            </a:extLst>
          </p:cNvPr>
          <p:cNvSpPr/>
          <p:nvPr/>
        </p:nvSpPr>
        <p:spPr>
          <a:xfrm>
            <a:off x="370113" y="2849843"/>
            <a:ext cx="6096000" cy="553998"/>
          </a:xfrm>
          <a:prstGeom prst="rect">
            <a:avLst/>
          </a:prstGeom>
        </p:spPr>
        <p:txBody>
          <a:bodyPr>
            <a:spAutoFit/>
          </a:bodyPr>
          <a:lstStyle/>
          <a:p>
            <a:r>
              <a:rPr lang="fr-FR" sz="3000" b="1" dirty="0"/>
              <a:t>20% de ce que nous entendons</a:t>
            </a:r>
          </a:p>
        </p:txBody>
      </p:sp>
      <p:sp>
        <p:nvSpPr>
          <p:cNvPr id="8" name="Rectangle 7">
            <a:extLst>
              <a:ext uri="{FF2B5EF4-FFF2-40B4-BE49-F238E27FC236}">
                <a16:creationId xmlns:a16="http://schemas.microsoft.com/office/drawing/2014/main" id="{AF0B24A9-79DC-F043-8B7C-7792A299ECC2}"/>
              </a:ext>
            </a:extLst>
          </p:cNvPr>
          <p:cNvSpPr/>
          <p:nvPr/>
        </p:nvSpPr>
        <p:spPr>
          <a:xfrm>
            <a:off x="370113" y="3403841"/>
            <a:ext cx="6096000" cy="553998"/>
          </a:xfrm>
          <a:prstGeom prst="rect">
            <a:avLst/>
          </a:prstGeom>
        </p:spPr>
        <p:txBody>
          <a:bodyPr>
            <a:spAutoFit/>
          </a:bodyPr>
          <a:lstStyle/>
          <a:p>
            <a:r>
              <a:rPr lang="fr-FR" sz="3000" b="1" dirty="0"/>
              <a:t>30% de ce que nous voyons </a:t>
            </a:r>
          </a:p>
        </p:txBody>
      </p:sp>
      <p:sp>
        <p:nvSpPr>
          <p:cNvPr id="9" name="Rectangle 8">
            <a:extLst>
              <a:ext uri="{FF2B5EF4-FFF2-40B4-BE49-F238E27FC236}">
                <a16:creationId xmlns:a16="http://schemas.microsoft.com/office/drawing/2014/main" id="{107440DF-EDE1-E54B-8526-0924D2A922B2}"/>
              </a:ext>
            </a:extLst>
          </p:cNvPr>
          <p:cNvSpPr/>
          <p:nvPr/>
        </p:nvSpPr>
        <p:spPr>
          <a:xfrm>
            <a:off x="370113" y="3977033"/>
            <a:ext cx="9084354" cy="553998"/>
          </a:xfrm>
          <a:prstGeom prst="rect">
            <a:avLst/>
          </a:prstGeom>
        </p:spPr>
        <p:txBody>
          <a:bodyPr wrap="square">
            <a:spAutoFit/>
          </a:bodyPr>
          <a:lstStyle/>
          <a:p>
            <a:r>
              <a:rPr lang="fr-FR" sz="3000" b="1" dirty="0"/>
              <a:t>50% de ce que nous entendons et voyons </a:t>
            </a:r>
          </a:p>
        </p:txBody>
      </p:sp>
      <p:sp>
        <p:nvSpPr>
          <p:cNvPr id="10" name="Rectangle 9">
            <a:extLst>
              <a:ext uri="{FF2B5EF4-FFF2-40B4-BE49-F238E27FC236}">
                <a16:creationId xmlns:a16="http://schemas.microsoft.com/office/drawing/2014/main" id="{4051ECBA-0A63-9D49-8A6F-FFEB7A09FAA7}"/>
              </a:ext>
            </a:extLst>
          </p:cNvPr>
          <p:cNvSpPr/>
          <p:nvPr/>
        </p:nvSpPr>
        <p:spPr>
          <a:xfrm>
            <a:off x="329292" y="4641115"/>
            <a:ext cx="6096000" cy="553998"/>
          </a:xfrm>
          <a:prstGeom prst="rect">
            <a:avLst/>
          </a:prstGeom>
        </p:spPr>
        <p:txBody>
          <a:bodyPr>
            <a:spAutoFit/>
          </a:bodyPr>
          <a:lstStyle/>
          <a:p>
            <a:r>
              <a:rPr lang="fr-FR" sz="3000" b="1" dirty="0"/>
              <a:t>70% de ce que nous disons </a:t>
            </a:r>
          </a:p>
        </p:txBody>
      </p:sp>
      <p:sp>
        <p:nvSpPr>
          <p:cNvPr id="11" name="Rectangle 10">
            <a:extLst>
              <a:ext uri="{FF2B5EF4-FFF2-40B4-BE49-F238E27FC236}">
                <a16:creationId xmlns:a16="http://schemas.microsoft.com/office/drawing/2014/main" id="{3B88102C-4301-2D48-AC04-A423B9BD4CCC}"/>
              </a:ext>
            </a:extLst>
          </p:cNvPr>
          <p:cNvSpPr/>
          <p:nvPr/>
        </p:nvSpPr>
        <p:spPr>
          <a:xfrm>
            <a:off x="370113" y="5304312"/>
            <a:ext cx="4633191" cy="553998"/>
          </a:xfrm>
          <a:prstGeom prst="rect">
            <a:avLst/>
          </a:prstGeom>
        </p:spPr>
        <p:txBody>
          <a:bodyPr wrap="none">
            <a:spAutoFit/>
          </a:bodyPr>
          <a:lstStyle/>
          <a:p>
            <a:r>
              <a:rPr lang="fr-FR" sz="3000" b="1" dirty="0"/>
              <a:t>90% de ce que nous faisons </a:t>
            </a:r>
          </a:p>
        </p:txBody>
      </p:sp>
    </p:spTree>
    <p:extLst>
      <p:ext uri="{BB962C8B-B14F-4D97-AF65-F5344CB8AC3E}">
        <p14:creationId xmlns:p14="http://schemas.microsoft.com/office/powerpoint/2010/main" val="9518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5A545D2-5360-6A4F-86D3-D600B6F0AEC2}"/>
              </a:ext>
            </a:extLst>
          </p:cNvPr>
          <p:cNvSpPr txBox="1"/>
          <p:nvPr/>
        </p:nvSpPr>
        <p:spPr>
          <a:xfrm>
            <a:off x="418012" y="235131"/>
            <a:ext cx="966652" cy="952143"/>
          </a:xfrm>
          <a:prstGeom prst="ellipse">
            <a:avLst/>
          </a:prstGeom>
          <a:solidFill>
            <a:srgbClr val="0070C0"/>
          </a:solidFill>
        </p:spPr>
        <p:txBody>
          <a:bodyPr wrap="square" rtlCol="0">
            <a:spAutoFit/>
          </a:bodyPr>
          <a:lstStyle/>
          <a:p>
            <a:r>
              <a:rPr lang="fr-FR" sz="2000" b="1" dirty="0">
                <a:solidFill>
                  <a:schemeClr val="bg1"/>
                </a:solidFill>
              </a:rPr>
              <a:t>EN +</a:t>
            </a:r>
          </a:p>
          <a:p>
            <a:endParaRPr lang="fr-FR" dirty="0">
              <a:solidFill>
                <a:schemeClr val="bg1"/>
              </a:solidFill>
            </a:endParaRPr>
          </a:p>
        </p:txBody>
      </p:sp>
      <p:sp>
        <p:nvSpPr>
          <p:cNvPr id="5" name="Rectangle 4">
            <a:extLst>
              <a:ext uri="{FF2B5EF4-FFF2-40B4-BE49-F238E27FC236}">
                <a16:creationId xmlns:a16="http://schemas.microsoft.com/office/drawing/2014/main" id="{BBCB250A-9324-3A4C-9A5B-ABA9BF0FF1A7}"/>
              </a:ext>
            </a:extLst>
          </p:cNvPr>
          <p:cNvSpPr/>
          <p:nvPr/>
        </p:nvSpPr>
        <p:spPr>
          <a:xfrm>
            <a:off x="2809932" y="357259"/>
            <a:ext cx="8964055" cy="938719"/>
          </a:xfrm>
          <a:prstGeom prst="rect">
            <a:avLst/>
          </a:prstGeom>
        </p:spPr>
        <p:txBody>
          <a:bodyPr wrap="square">
            <a:spAutoFit/>
          </a:bodyPr>
          <a:lstStyle/>
          <a:p>
            <a:pPr algn="ctr"/>
            <a:r>
              <a:rPr lang="fr-FR" sz="5500" b="1" dirty="0">
                <a:solidFill>
                  <a:srgbClr val="0070C0"/>
                </a:solidFill>
              </a:rPr>
              <a:t>Développement d’activités</a:t>
            </a:r>
          </a:p>
        </p:txBody>
      </p:sp>
      <p:sp>
        <p:nvSpPr>
          <p:cNvPr id="6" name="ZoneTexte 5">
            <a:extLst>
              <a:ext uri="{FF2B5EF4-FFF2-40B4-BE49-F238E27FC236}">
                <a16:creationId xmlns:a16="http://schemas.microsoft.com/office/drawing/2014/main" id="{47287AD9-F026-7B46-BD92-3D5F93B7FC94}"/>
              </a:ext>
            </a:extLst>
          </p:cNvPr>
          <p:cNvSpPr txBox="1"/>
          <p:nvPr/>
        </p:nvSpPr>
        <p:spPr>
          <a:xfrm rot="16200000">
            <a:off x="-1027564" y="3033974"/>
            <a:ext cx="6095999" cy="868323"/>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fr-FR" sz="4500" b="1" dirty="0">
                <a:solidFill>
                  <a:schemeClr val="bg1"/>
                </a:solidFill>
              </a:rPr>
              <a:t>PRATIQUE DE L’ORAL</a:t>
            </a:r>
            <a:r>
              <a:rPr lang="fr-FR" sz="4500" dirty="0">
                <a:solidFill>
                  <a:schemeClr val="bg1"/>
                </a:solidFill>
              </a:rPr>
              <a:t> </a:t>
            </a:r>
          </a:p>
        </p:txBody>
      </p:sp>
      <p:sp>
        <p:nvSpPr>
          <p:cNvPr id="7" name="Rectangle 6">
            <a:extLst>
              <a:ext uri="{FF2B5EF4-FFF2-40B4-BE49-F238E27FC236}">
                <a16:creationId xmlns:a16="http://schemas.microsoft.com/office/drawing/2014/main" id="{29D35E1E-AC46-594A-A030-ECB4E87ADCAF}"/>
              </a:ext>
            </a:extLst>
          </p:cNvPr>
          <p:cNvSpPr/>
          <p:nvPr/>
        </p:nvSpPr>
        <p:spPr>
          <a:xfrm>
            <a:off x="4133886" y="1434477"/>
            <a:ext cx="6037678" cy="861774"/>
          </a:xfrm>
          <a:prstGeom prst="rect">
            <a:avLst/>
          </a:prstGeom>
        </p:spPr>
        <p:txBody>
          <a:bodyPr wrap="none">
            <a:spAutoFit/>
          </a:bodyPr>
          <a:lstStyle/>
          <a:p>
            <a:r>
              <a:rPr lang="fr-FR" sz="5000" dirty="0"/>
              <a:t>– </a:t>
            </a:r>
            <a:r>
              <a:rPr lang="fr-FR" sz="5000" b="1" dirty="0"/>
              <a:t>Vers la convergence </a:t>
            </a:r>
          </a:p>
        </p:txBody>
      </p:sp>
      <p:sp>
        <p:nvSpPr>
          <p:cNvPr id="8" name="Flèche droite rayée 7">
            <a:extLst>
              <a:ext uri="{FF2B5EF4-FFF2-40B4-BE49-F238E27FC236}">
                <a16:creationId xmlns:a16="http://schemas.microsoft.com/office/drawing/2014/main" id="{F950983E-6655-8247-94B8-EFA364A30446}"/>
              </a:ext>
            </a:extLst>
          </p:cNvPr>
          <p:cNvSpPr/>
          <p:nvPr/>
        </p:nvSpPr>
        <p:spPr>
          <a:xfrm>
            <a:off x="2809934" y="1577398"/>
            <a:ext cx="1323951" cy="667131"/>
          </a:xfrm>
          <a:prstGeom prst="striped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èche droite rayée 8">
            <a:extLst>
              <a:ext uri="{FF2B5EF4-FFF2-40B4-BE49-F238E27FC236}">
                <a16:creationId xmlns:a16="http://schemas.microsoft.com/office/drawing/2014/main" id="{52BEF45E-6E06-9947-8721-6606EB99E540}"/>
              </a:ext>
            </a:extLst>
          </p:cNvPr>
          <p:cNvSpPr/>
          <p:nvPr/>
        </p:nvSpPr>
        <p:spPr>
          <a:xfrm>
            <a:off x="2809933" y="4521931"/>
            <a:ext cx="1323951" cy="667131"/>
          </a:xfrm>
          <a:prstGeom prst="striped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86185B6B-8293-CA46-9F29-4ECFD6EC7192}"/>
              </a:ext>
            </a:extLst>
          </p:cNvPr>
          <p:cNvSpPr/>
          <p:nvPr/>
        </p:nvSpPr>
        <p:spPr>
          <a:xfrm>
            <a:off x="4147595" y="4130863"/>
            <a:ext cx="7821046" cy="861774"/>
          </a:xfrm>
          <a:prstGeom prst="rect">
            <a:avLst/>
          </a:prstGeom>
        </p:spPr>
        <p:txBody>
          <a:bodyPr wrap="square">
            <a:spAutoFit/>
          </a:bodyPr>
          <a:lstStyle/>
          <a:p>
            <a:r>
              <a:rPr lang="fr-FR" sz="5000" b="1" dirty="0"/>
              <a:t>_ Vers la divergence  </a:t>
            </a:r>
          </a:p>
        </p:txBody>
      </p:sp>
    </p:spTree>
    <p:extLst>
      <p:ext uri="{BB962C8B-B14F-4D97-AF65-F5344CB8AC3E}">
        <p14:creationId xmlns:p14="http://schemas.microsoft.com/office/powerpoint/2010/main" val="153075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ppt_w</p:attrName>
                                        </p:attrNameLst>
                                      </p:cBhvr>
                                      <p:tavLst>
                                        <p:tav tm="0">
                                          <p:val>
                                            <p:strVal val="#ppt_w*0.70"/>
                                          </p:val>
                                        </p:tav>
                                        <p:tav tm="100000">
                                          <p:val>
                                            <p:strVal val="#ppt_w"/>
                                          </p:val>
                                        </p:tav>
                                      </p:tavLst>
                                    </p:anim>
                                    <p:anim calcmode="lin" valueType="num">
                                      <p:cBhvr>
                                        <p:cTn id="27" dur="1000" fill="hold"/>
                                        <p:tgtEl>
                                          <p:spTgt spid="10"/>
                                        </p:tgtEl>
                                        <p:attrNameLst>
                                          <p:attrName>ppt_h</p:attrName>
                                        </p:attrNameLst>
                                      </p:cBhvr>
                                      <p:tavLst>
                                        <p:tav tm="0">
                                          <p:val>
                                            <p:strVal val="#ppt_h"/>
                                          </p:val>
                                        </p:tav>
                                        <p:tav tm="100000">
                                          <p:val>
                                            <p:strVal val="#ppt_h"/>
                                          </p:val>
                                        </p:tav>
                                      </p:tavLst>
                                    </p:anim>
                                    <p:animEffect transition="in" filter="fade">
                                      <p:cBhvr>
                                        <p:cTn id="2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6505F3-E312-224E-B02B-0667038C7D66}"/>
              </a:ext>
            </a:extLst>
          </p:cNvPr>
          <p:cNvSpPr/>
          <p:nvPr/>
        </p:nvSpPr>
        <p:spPr>
          <a:xfrm>
            <a:off x="295269" y="4561749"/>
            <a:ext cx="7821046" cy="1938992"/>
          </a:xfrm>
          <a:prstGeom prst="rect">
            <a:avLst/>
          </a:prstGeom>
        </p:spPr>
        <p:txBody>
          <a:bodyPr wrap="square">
            <a:spAutoFit/>
          </a:bodyPr>
          <a:lstStyle/>
          <a:p>
            <a:r>
              <a:rPr lang="fr-FR" sz="3000" b="1" dirty="0"/>
              <a:t>_ Vers la divergence : </a:t>
            </a:r>
          </a:p>
          <a:p>
            <a:r>
              <a:rPr lang="fr-FR" sz="3000" dirty="0"/>
              <a:t>● expression d’un point de vue </a:t>
            </a:r>
          </a:p>
          <a:p>
            <a:r>
              <a:rPr lang="fr-FR" sz="3000" dirty="0"/>
              <a:t>● prise en compte de la variété des points de vue </a:t>
            </a:r>
          </a:p>
          <a:p>
            <a:r>
              <a:rPr lang="fr-FR" sz="3000" dirty="0"/>
              <a:t>● comparaison d’interprétations </a:t>
            </a:r>
          </a:p>
        </p:txBody>
      </p:sp>
      <p:sp>
        <p:nvSpPr>
          <p:cNvPr id="5" name="ZoneTexte 4">
            <a:extLst>
              <a:ext uri="{FF2B5EF4-FFF2-40B4-BE49-F238E27FC236}">
                <a16:creationId xmlns:a16="http://schemas.microsoft.com/office/drawing/2014/main" id="{926E3DB7-B773-2F42-B4FB-CBA4B9DF3A2E}"/>
              </a:ext>
            </a:extLst>
          </p:cNvPr>
          <p:cNvSpPr txBox="1"/>
          <p:nvPr/>
        </p:nvSpPr>
        <p:spPr>
          <a:xfrm>
            <a:off x="418012" y="235131"/>
            <a:ext cx="966652" cy="952143"/>
          </a:xfrm>
          <a:prstGeom prst="ellipse">
            <a:avLst/>
          </a:prstGeom>
          <a:solidFill>
            <a:srgbClr val="0070C0"/>
          </a:solidFill>
        </p:spPr>
        <p:txBody>
          <a:bodyPr wrap="square" rtlCol="0">
            <a:spAutoFit/>
          </a:bodyPr>
          <a:lstStyle/>
          <a:p>
            <a:r>
              <a:rPr lang="fr-FR" sz="2000" b="1" dirty="0">
                <a:solidFill>
                  <a:schemeClr val="bg1"/>
                </a:solidFill>
              </a:rPr>
              <a:t>EN +</a:t>
            </a:r>
          </a:p>
          <a:p>
            <a:endParaRPr lang="fr-FR" dirty="0">
              <a:solidFill>
                <a:srgbClr val="0070C0"/>
              </a:solidFill>
            </a:endParaRPr>
          </a:p>
        </p:txBody>
      </p:sp>
      <p:sp>
        <p:nvSpPr>
          <p:cNvPr id="6" name="Rectangle 5">
            <a:extLst>
              <a:ext uri="{FF2B5EF4-FFF2-40B4-BE49-F238E27FC236}">
                <a16:creationId xmlns:a16="http://schemas.microsoft.com/office/drawing/2014/main" id="{1CDFDF23-1C51-5148-AAE9-CE0564827166}"/>
              </a:ext>
            </a:extLst>
          </p:cNvPr>
          <p:cNvSpPr/>
          <p:nvPr/>
        </p:nvSpPr>
        <p:spPr>
          <a:xfrm>
            <a:off x="1663138" y="357259"/>
            <a:ext cx="9785523" cy="861774"/>
          </a:xfrm>
          <a:prstGeom prst="rect">
            <a:avLst/>
          </a:prstGeom>
        </p:spPr>
        <p:txBody>
          <a:bodyPr wrap="square">
            <a:spAutoFit/>
          </a:bodyPr>
          <a:lstStyle/>
          <a:p>
            <a:pPr algn="ctr"/>
            <a:r>
              <a:rPr lang="fr-FR" sz="5000" b="1" dirty="0">
                <a:solidFill>
                  <a:srgbClr val="0070C0"/>
                </a:solidFill>
              </a:rPr>
              <a:t>Dans l’enseignement </a:t>
            </a:r>
          </a:p>
        </p:txBody>
      </p:sp>
      <p:sp>
        <p:nvSpPr>
          <p:cNvPr id="7" name="ZoneTexte 6">
            <a:extLst>
              <a:ext uri="{FF2B5EF4-FFF2-40B4-BE49-F238E27FC236}">
                <a16:creationId xmlns:a16="http://schemas.microsoft.com/office/drawing/2014/main" id="{D7DF75FC-763D-234D-9A42-E62D9DAFB238}"/>
              </a:ext>
            </a:extLst>
          </p:cNvPr>
          <p:cNvSpPr txBox="1"/>
          <p:nvPr/>
        </p:nvSpPr>
        <p:spPr>
          <a:xfrm>
            <a:off x="3568700" y="1187274"/>
            <a:ext cx="6095999" cy="868323"/>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fr-FR" sz="4500" b="1" dirty="0">
                <a:solidFill>
                  <a:schemeClr val="bg1"/>
                </a:solidFill>
              </a:rPr>
              <a:t>PRATIQUE DE L’ORAL</a:t>
            </a:r>
            <a:r>
              <a:rPr lang="fr-FR" sz="4500" dirty="0">
                <a:solidFill>
                  <a:schemeClr val="bg1"/>
                </a:solidFill>
              </a:rPr>
              <a:t> </a:t>
            </a:r>
          </a:p>
        </p:txBody>
      </p:sp>
      <p:sp>
        <p:nvSpPr>
          <p:cNvPr id="8" name="Rectangle 7">
            <a:extLst>
              <a:ext uri="{FF2B5EF4-FFF2-40B4-BE49-F238E27FC236}">
                <a16:creationId xmlns:a16="http://schemas.microsoft.com/office/drawing/2014/main" id="{7729975E-B87C-1745-8148-A13B46B8AA94}"/>
              </a:ext>
            </a:extLst>
          </p:cNvPr>
          <p:cNvSpPr/>
          <p:nvPr/>
        </p:nvSpPr>
        <p:spPr>
          <a:xfrm>
            <a:off x="295269" y="2471732"/>
            <a:ext cx="5179944" cy="1938992"/>
          </a:xfrm>
          <a:prstGeom prst="rect">
            <a:avLst/>
          </a:prstGeom>
        </p:spPr>
        <p:txBody>
          <a:bodyPr wrap="none">
            <a:spAutoFit/>
          </a:bodyPr>
          <a:lstStyle/>
          <a:p>
            <a:r>
              <a:rPr lang="fr-FR" sz="3000" dirty="0"/>
              <a:t>– </a:t>
            </a:r>
            <a:r>
              <a:rPr lang="fr-FR" sz="3000" b="1" dirty="0"/>
              <a:t>Vers la convergence : </a:t>
            </a:r>
          </a:p>
          <a:p>
            <a:r>
              <a:rPr lang="fr-FR" sz="3000" dirty="0"/>
              <a:t>● activités définitionnelles</a:t>
            </a:r>
          </a:p>
          <a:p>
            <a:r>
              <a:rPr lang="fr-FR" sz="3000" dirty="0"/>
              <a:t>● reformulation de consignes</a:t>
            </a:r>
          </a:p>
          <a:p>
            <a:r>
              <a:rPr lang="fr-FR" sz="3000" dirty="0"/>
              <a:t>● rédaction collective d’un bilan</a:t>
            </a:r>
          </a:p>
        </p:txBody>
      </p:sp>
    </p:spTree>
    <p:extLst>
      <p:ext uri="{BB962C8B-B14F-4D97-AF65-F5344CB8AC3E}">
        <p14:creationId xmlns:p14="http://schemas.microsoft.com/office/powerpoint/2010/main" val="324130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808541-82BE-574A-BC00-CF7B0157EF88}"/>
              </a:ext>
            </a:extLst>
          </p:cNvPr>
          <p:cNvSpPr/>
          <p:nvPr/>
        </p:nvSpPr>
        <p:spPr>
          <a:xfrm>
            <a:off x="405113" y="264568"/>
            <a:ext cx="11539959" cy="784830"/>
          </a:xfrm>
          <a:prstGeom prst="rect">
            <a:avLst/>
          </a:prstGeom>
        </p:spPr>
        <p:txBody>
          <a:bodyPr wrap="square">
            <a:spAutoFit/>
          </a:bodyPr>
          <a:lstStyle/>
          <a:p>
            <a:pPr algn="ctr">
              <a:spcAft>
                <a:spcPts val="0"/>
              </a:spcAft>
            </a:pPr>
            <a:r>
              <a:rPr lang="fr-FR" sz="4500" b="1" dirty="0">
                <a:solidFill>
                  <a:srgbClr val="F37F4B"/>
                </a:solidFill>
                <a:latin typeface="Calibri" panose="020F0502020204030204" pitchFamily="34" charset="0"/>
                <a:ea typeface="Times New Roman" panose="02020603050405020304" pitchFamily="18" charset="0"/>
                <a:cs typeface="Calibri" panose="020F0502020204030204" pitchFamily="34" charset="0"/>
                <a:sym typeface="Wingdings 2" pitchFamily="2" charset="2"/>
              </a:rPr>
              <a:t></a:t>
            </a:r>
            <a:r>
              <a:rPr lang="fr-FR" sz="4500" b="1" dirty="0">
                <a:solidFill>
                  <a:srgbClr val="F37F4B"/>
                </a:solidFill>
                <a:latin typeface="Calibri" panose="020F0502020204030204" pitchFamily="34" charset="0"/>
                <a:ea typeface="Times New Roman" panose="02020603050405020304" pitchFamily="18" charset="0"/>
                <a:cs typeface="Calibri" panose="020F0502020204030204" pitchFamily="34" charset="0"/>
              </a:rPr>
              <a:t> Posture de l'enseignant</a:t>
            </a:r>
            <a:endParaRPr lang="fr-FR" sz="4500" dirty="0">
              <a:solidFill>
                <a:srgbClr val="F37F4B"/>
              </a:solidFill>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id="{B03CE77D-043C-3945-A7A0-BED004EECEFF}"/>
              </a:ext>
            </a:extLst>
          </p:cNvPr>
          <p:cNvSpPr/>
          <p:nvPr/>
        </p:nvSpPr>
        <p:spPr>
          <a:xfrm>
            <a:off x="456555" y="1404862"/>
            <a:ext cx="11278887" cy="523220"/>
          </a:xfrm>
          <a:prstGeom prst="rect">
            <a:avLst/>
          </a:prstGeom>
        </p:spPr>
        <p:txBody>
          <a:bodyPr wrap="square">
            <a:spAutoFit/>
          </a:bodyPr>
          <a:lstStyle/>
          <a:p>
            <a:pPr lvl="0">
              <a:spcAft>
                <a:spcPts val="0"/>
              </a:spcAft>
              <a:buSzPts val="1000"/>
              <a:tabLst>
                <a:tab pos="457200" algn="l"/>
              </a:tabLst>
            </a:pPr>
            <a:r>
              <a:rPr lang="fr-FR" sz="2800" b="1" dirty="0">
                <a:solidFill>
                  <a:srgbClr val="0070C0"/>
                </a:solidFill>
                <a:latin typeface="Calibri" panose="020F0502020204030204" pitchFamily="34" charset="0"/>
                <a:ea typeface="Times New Roman" panose="02020603050405020304" pitchFamily="18" charset="0"/>
                <a:cs typeface="Calibri" panose="020F0502020204030204" pitchFamily="34" charset="0"/>
                <a:sym typeface="Wingdings 2" pitchFamily="2" charset="2"/>
              </a:rPr>
              <a:t></a:t>
            </a:r>
            <a:r>
              <a:rPr lang="fr-FR" sz="2800" b="1" dirty="0">
                <a:solidFill>
                  <a:srgbClr val="F37F4B"/>
                </a:solidFill>
                <a:latin typeface="Calibri" panose="020F0502020204030204" pitchFamily="34" charset="0"/>
                <a:ea typeface="Times New Roman" panose="02020603050405020304" pitchFamily="18" charset="0"/>
                <a:cs typeface="Calibri" panose="020F0502020204030204" pitchFamily="34" charset="0"/>
                <a:sym typeface="Wingdings 2" pitchFamily="2" charset="2"/>
              </a:rPr>
              <a:t> </a:t>
            </a:r>
            <a:r>
              <a:rPr lang="fr-FR" sz="28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mettre en confiance</a:t>
            </a:r>
            <a:endParaRPr lang="fr-FR" sz="2500" dirty="0">
              <a:solidFill>
                <a:srgbClr val="0070C0"/>
              </a:solidFill>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DBBC56B9-89F9-5741-844F-69432F1C5B97}"/>
              </a:ext>
            </a:extLst>
          </p:cNvPr>
          <p:cNvSpPr/>
          <p:nvPr/>
        </p:nvSpPr>
        <p:spPr>
          <a:xfrm>
            <a:off x="456556" y="2025766"/>
            <a:ext cx="11278887" cy="523220"/>
          </a:xfrm>
          <a:prstGeom prst="rect">
            <a:avLst/>
          </a:prstGeom>
        </p:spPr>
        <p:txBody>
          <a:bodyPr wrap="square">
            <a:spAutoFit/>
          </a:bodyPr>
          <a:lstStyle/>
          <a:p>
            <a:pPr lvl="0">
              <a:spcAft>
                <a:spcPts val="0"/>
              </a:spcAft>
              <a:buSzPts val="1000"/>
              <a:tabLst>
                <a:tab pos="457200" algn="l"/>
              </a:tabLst>
            </a:pPr>
            <a:r>
              <a:rPr lang="fr-FR" sz="2800" b="1" dirty="0">
                <a:solidFill>
                  <a:srgbClr val="0070C0"/>
                </a:solidFill>
                <a:latin typeface="Calibri" panose="020F0502020204030204" pitchFamily="34" charset="0"/>
                <a:ea typeface="Times New Roman" panose="02020603050405020304" pitchFamily="18" charset="0"/>
                <a:cs typeface="Calibri" panose="020F0502020204030204" pitchFamily="34" charset="0"/>
                <a:sym typeface="Wingdings 2" pitchFamily="2" charset="2"/>
              </a:rPr>
              <a:t> </a:t>
            </a:r>
            <a:r>
              <a:rPr lang="fr-FR" sz="28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accorder de l'importance aux propos de l'élève</a:t>
            </a:r>
          </a:p>
        </p:txBody>
      </p:sp>
      <p:sp>
        <p:nvSpPr>
          <p:cNvPr id="8" name="Rectangle 7">
            <a:extLst>
              <a:ext uri="{FF2B5EF4-FFF2-40B4-BE49-F238E27FC236}">
                <a16:creationId xmlns:a16="http://schemas.microsoft.com/office/drawing/2014/main" id="{C40E7246-2B62-E644-8368-9AF76AB948BE}"/>
              </a:ext>
            </a:extLst>
          </p:cNvPr>
          <p:cNvSpPr/>
          <p:nvPr/>
        </p:nvSpPr>
        <p:spPr>
          <a:xfrm>
            <a:off x="456554" y="2913961"/>
            <a:ext cx="11278887" cy="954107"/>
          </a:xfrm>
          <a:prstGeom prst="rect">
            <a:avLst/>
          </a:prstGeom>
        </p:spPr>
        <p:txBody>
          <a:bodyPr wrap="square">
            <a:spAutoFit/>
          </a:bodyPr>
          <a:lstStyle/>
          <a:p>
            <a:pPr lvl="0">
              <a:spcAft>
                <a:spcPts val="0"/>
              </a:spcAft>
              <a:buSzPts val="1000"/>
              <a:tabLst>
                <a:tab pos="457200" algn="l"/>
              </a:tabLst>
            </a:pPr>
            <a:r>
              <a:rPr lang="fr-FR" sz="2800" b="1" dirty="0">
                <a:solidFill>
                  <a:srgbClr val="0070C0"/>
                </a:solidFill>
                <a:latin typeface="Calibri" panose="020F0502020204030204" pitchFamily="34" charset="0"/>
                <a:ea typeface="Times New Roman" panose="02020603050405020304" pitchFamily="18" charset="0"/>
                <a:cs typeface="Calibri" panose="020F0502020204030204" pitchFamily="34" charset="0"/>
                <a:sym typeface="Wingdings 2" pitchFamily="2" charset="2"/>
              </a:rPr>
              <a:t></a:t>
            </a:r>
            <a:r>
              <a:rPr lang="fr-FR" sz="2400" b="1" dirty="0">
                <a:solidFill>
                  <a:srgbClr val="0070C0"/>
                </a:solidFill>
                <a:latin typeface="Calibri" panose="020F0502020204030204" pitchFamily="34" charset="0"/>
                <a:ea typeface="Times New Roman" panose="02020603050405020304" pitchFamily="18" charset="0"/>
                <a:cs typeface="Calibri" panose="020F0502020204030204" pitchFamily="34" charset="0"/>
                <a:sym typeface="Wingdings 2" pitchFamily="2" charset="2"/>
              </a:rPr>
              <a:t> </a:t>
            </a:r>
            <a:r>
              <a:rPr lang="fr-FR" sz="28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accepter des énoncés plus ou moins argumentés et nuancés en fonction du niveau de chacun</a:t>
            </a:r>
            <a:endParaRPr lang="fr-FR" sz="2800" dirty="0">
              <a:solidFill>
                <a:srgbClr val="0070C0"/>
              </a:solidFill>
              <a:latin typeface="Times New Roman" panose="02020603050405020304" pitchFamily="18" charset="0"/>
              <a:ea typeface="Times New Roman" panose="02020603050405020304" pitchFamily="18" charset="0"/>
            </a:endParaRPr>
          </a:p>
        </p:txBody>
      </p:sp>
      <p:sp>
        <p:nvSpPr>
          <p:cNvPr id="9" name="Rectangle 8">
            <a:extLst>
              <a:ext uri="{FF2B5EF4-FFF2-40B4-BE49-F238E27FC236}">
                <a16:creationId xmlns:a16="http://schemas.microsoft.com/office/drawing/2014/main" id="{42F22ED6-F2EC-E547-9897-412BDD0656AA}"/>
              </a:ext>
            </a:extLst>
          </p:cNvPr>
          <p:cNvSpPr/>
          <p:nvPr/>
        </p:nvSpPr>
        <p:spPr>
          <a:xfrm>
            <a:off x="456554" y="4065600"/>
            <a:ext cx="11278887" cy="523220"/>
          </a:xfrm>
          <a:prstGeom prst="rect">
            <a:avLst/>
          </a:prstGeom>
        </p:spPr>
        <p:txBody>
          <a:bodyPr wrap="square">
            <a:spAutoFit/>
          </a:bodyPr>
          <a:lstStyle/>
          <a:p>
            <a:pPr lvl="0">
              <a:spcAft>
                <a:spcPts val="0"/>
              </a:spcAft>
              <a:buSzPts val="1000"/>
              <a:tabLst>
                <a:tab pos="457200" algn="l"/>
              </a:tabLst>
            </a:pPr>
            <a:r>
              <a:rPr lang="fr-FR" sz="2800" b="1" dirty="0">
                <a:solidFill>
                  <a:srgbClr val="0070C0"/>
                </a:solidFill>
                <a:latin typeface="Calibri" panose="020F0502020204030204" pitchFamily="34" charset="0"/>
                <a:ea typeface="Times New Roman" panose="02020603050405020304" pitchFamily="18" charset="0"/>
                <a:cs typeface="Calibri" panose="020F0502020204030204" pitchFamily="34" charset="0"/>
                <a:sym typeface="Wingdings 2" pitchFamily="2" charset="2"/>
              </a:rPr>
              <a:t> </a:t>
            </a:r>
            <a:r>
              <a:rPr lang="fr-FR" sz="28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ne pas stigmatiser le recours à un terme ou expression erronée</a:t>
            </a:r>
            <a:r>
              <a:rPr lang="fr-FR" sz="2500" dirty="0">
                <a:latin typeface="Calibri" panose="020F0502020204030204" pitchFamily="34" charset="0"/>
                <a:ea typeface="Times New Roman" panose="02020603050405020304" pitchFamily="18" charset="0"/>
                <a:cs typeface="Calibri" panose="020F0502020204030204" pitchFamily="34" charset="0"/>
              </a:rPr>
              <a:t> </a:t>
            </a:r>
            <a:endParaRPr lang="fr-FR" sz="2500" dirty="0">
              <a:latin typeface="Times New Roman" panose="02020603050405020304" pitchFamily="18" charset="0"/>
              <a:ea typeface="Times New Roman" panose="02020603050405020304" pitchFamily="18" charset="0"/>
            </a:endParaRPr>
          </a:p>
        </p:txBody>
      </p:sp>
      <p:sp>
        <p:nvSpPr>
          <p:cNvPr id="10" name="Rectangle 9">
            <a:extLst>
              <a:ext uri="{FF2B5EF4-FFF2-40B4-BE49-F238E27FC236}">
                <a16:creationId xmlns:a16="http://schemas.microsoft.com/office/drawing/2014/main" id="{E7831603-0D01-8049-8048-AA022BF20347}"/>
              </a:ext>
            </a:extLst>
          </p:cNvPr>
          <p:cNvSpPr/>
          <p:nvPr/>
        </p:nvSpPr>
        <p:spPr>
          <a:xfrm>
            <a:off x="4377082" y="1414373"/>
            <a:ext cx="3838615" cy="523220"/>
          </a:xfrm>
          <a:prstGeom prst="rect">
            <a:avLst/>
          </a:prstGeom>
        </p:spPr>
        <p:txBody>
          <a:bodyPr wrap="none">
            <a:spAutoFit/>
          </a:bodyPr>
          <a:lstStyle/>
          <a:p>
            <a:pPr lvl="0">
              <a:spcAft>
                <a:spcPts val="0"/>
              </a:spcAft>
              <a:buSzPts val="1000"/>
              <a:tabLst>
                <a:tab pos="457200" algn="l"/>
              </a:tabLst>
            </a:pPr>
            <a:r>
              <a:rPr lang="fr-FR" sz="2800" b="1" dirty="0">
                <a:solidFill>
                  <a:srgbClr val="0070C0"/>
                </a:solidFill>
                <a:latin typeface="Calibri" panose="020F0502020204030204" pitchFamily="34" charset="0"/>
                <a:ea typeface="Times New Roman" panose="02020603050405020304" pitchFamily="18" charset="0"/>
                <a:cs typeface="Calibri" panose="020F0502020204030204" pitchFamily="34" charset="0"/>
                <a:sym typeface="Wingdings 2" pitchFamily="2" charset="2"/>
              </a:rPr>
              <a:t> </a:t>
            </a:r>
            <a:r>
              <a:rPr lang="fr-FR" sz="28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encourager l'initiative</a:t>
            </a:r>
            <a:endParaRPr lang="fr-FR" dirty="0">
              <a:latin typeface="Times New Roman" panose="02020603050405020304" pitchFamily="18" charset="0"/>
              <a:ea typeface="Times New Roman" panose="02020603050405020304" pitchFamily="18" charset="0"/>
            </a:endParaRPr>
          </a:p>
        </p:txBody>
      </p:sp>
      <p:sp>
        <p:nvSpPr>
          <p:cNvPr id="11" name="Rectangle 10">
            <a:extLst>
              <a:ext uri="{FF2B5EF4-FFF2-40B4-BE49-F238E27FC236}">
                <a16:creationId xmlns:a16="http://schemas.microsoft.com/office/drawing/2014/main" id="{6986316B-C864-5742-AE60-3DC1804621E4}"/>
              </a:ext>
            </a:extLst>
          </p:cNvPr>
          <p:cNvSpPr/>
          <p:nvPr/>
        </p:nvSpPr>
        <p:spPr>
          <a:xfrm>
            <a:off x="418012" y="5262063"/>
            <a:ext cx="11315700" cy="584775"/>
          </a:xfrm>
          <a:prstGeom prst="rect">
            <a:avLst/>
          </a:prstGeom>
        </p:spPr>
        <p:txBody>
          <a:bodyPr wrap="square">
            <a:spAutoFit/>
          </a:bodyPr>
          <a:lstStyle/>
          <a:p>
            <a:pPr lvl="0">
              <a:spcAft>
                <a:spcPts val="0"/>
              </a:spcAft>
              <a:buSzPts val="1000"/>
              <a:tabLst>
                <a:tab pos="457200" algn="l"/>
              </a:tabLst>
            </a:pPr>
            <a:r>
              <a:rPr lang="fr-FR" sz="2800" b="1" dirty="0">
                <a:solidFill>
                  <a:srgbClr val="0070C0"/>
                </a:solidFill>
                <a:latin typeface="Calibri" panose="020F0502020204030204" pitchFamily="34" charset="0"/>
                <a:ea typeface="Times New Roman" panose="02020603050405020304" pitchFamily="18" charset="0"/>
                <a:cs typeface="Calibri" panose="020F0502020204030204" pitchFamily="34" charset="0"/>
                <a:sym typeface="Wingdings 2" pitchFamily="2" charset="2"/>
              </a:rPr>
              <a:t></a:t>
            </a:r>
            <a:r>
              <a:rPr lang="fr-FR"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sym typeface="Wingdings 2" pitchFamily="2" charset="2"/>
              </a:rPr>
              <a:t> </a:t>
            </a:r>
            <a:r>
              <a:rPr lang="fr-FR" sz="3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aider les élèves à véritablement construire le discours </a:t>
            </a:r>
          </a:p>
        </p:txBody>
      </p:sp>
      <p:sp>
        <p:nvSpPr>
          <p:cNvPr id="12" name="Rectangle 11">
            <a:extLst>
              <a:ext uri="{FF2B5EF4-FFF2-40B4-BE49-F238E27FC236}">
                <a16:creationId xmlns:a16="http://schemas.microsoft.com/office/drawing/2014/main" id="{DACD4ACE-E0AD-FF47-A2FA-E4D4E8C9708D}"/>
              </a:ext>
            </a:extLst>
          </p:cNvPr>
          <p:cNvSpPr/>
          <p:nvPr/>
        </p:nvSpPr>
        <p:spPr>
          <a:xfrm>
            <a:off x="405113" y="5966083"/>
            <a:ext cx="11278887" cy="553998"/>
          </a:xfrm>
          <a:prstGeom prst="rect">
            <a:avLst/>
          </a:prstGeom>
        </p:spPr>
        <p:txBody>
          <a:bodyPr wrap="square">
            <a:spAutoFit/>
          </a:bodyPr>
          <a:lstStyle/>
          <a:p>
            <a:pPr lvl="0">
              <a:spcAft>
                <a:spcPts val="0"/>
              </a:spcAft>
              <a:buSzPts val="1000"/>
              <a:tabLst>
                <a:tab pos="457200" algn="l"/>
              </a:tabLst>
            </a:pPr>
            <a:r>
              <a:rPr lang="fr-FR" sz="2800" b="1" dirty="0">
                <a:solidFill>
                  <a:srgbClr val="0070C0"/>
                </a:solidFill>
                <a:latin typeface="Calibri" panose="020F0502020204030204" pitchFamily="34" charset="0"/>
                <a:ea typeface="Times New Roman" panose="02020603050405020304" pitchFamily="18" charset="0"/>
                <a:cs typeface="Calibri" panose="020F0502020204030204" pitchFamily="34" charset="0"/>
                <a:sym typeface="Wingdings 2" pitchFamily="2" charset="2"/>
              </a:rPr>
              <a:t> </a:t>
            </a:r>
            <a:r>
              <a:rPr lang="fr-FR" sz="3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étayer les prises de parole des élèves </a:t>
            </a:r>
          </a:p>
        </p:txBody>
      </p:sp>
      <p:sp>
        <p:nvSpPr>
          <p:cNvPr id="13" name="Rectangle 12">
            <a:extLst>
              <a:ext uri="{FF2B5EF4-FFF2-40B4-BE49-F238E27FC236}">
                <a16:creationId xmlns:a16="http://schemas.microsoft.com/office/drawing/2014/main" id="{77C482B7-7898-0540-88EB-B169D01F63F4}"/>
              </a:ext>
            </a:extLst>
          </p:cNvPr>
          <p:cNvSpPr/>
          <p:nvPr/>
        </p:nvSpPr>
        <p:spPr>
          <a:xfrm>
            <a:off x="418012" y="4688265"/>
            <a:ext cx="7454605" cy="523220"/>
          </a:xfrm>
          <a:prstGeom prst="rect">
            <a:avLst/>
          </a:prstGeom>
        </p:spPr>
        <p:txBody>
          <a:bodyPr wrap="none">
            <a:spAutoFit/>
          </a:bodyPr>
          <a:lstStyle/>
          <a:p>
            <a:r>
              <a:rPr lang="fr-FR" sz="2800" b="1" dirty="0">
                <a:solidFill>
                  <a:srgbClr val="0070C0"/>
                </a:solidFill>
                <a:latin typeface="Calibri" panose="020F0502020204030204" pitchFamily="34" charset="0"/>
                <a:ea typeface="Times New Roman" panose="02020603050405020304" pitchFamily="18" charset="0"/>
                <a:cs typeface="Calibri" panose="020F0502020204030204" pitchFamily="34" charset="0"/>
                <a:sym typeface="Wingdings 2" pitchFamily="2" charset="2"/>
              </a:rPr>
              <a:t> </a:t>
            </a:r>
            <a:r>
              <a:rPr lang="fr-FR" sz="28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encourager l'inter-correction, la reformulation</a:t>
            </a:r>
            <a:endParaRPr lang="fr-FR" sz="2800" b="1" dirty="0">
              <a:solidFill>
                <a:srgbClr val="0070C0"/>
              </a:solidFill>
            </a:endParaRPr>
          </a:p>
        </p:txBody>
      </p:sp>
      <p:sp>
        <p:nvSpPr>
          <p:cNvPr id="14" name="ZoneTexte 13">
            <a:extLst>
              <a:ext uri="{FF2B5EF4-FFF2-40B4-BE49-F238E27FC236}">
                <a16:creationId xmlns:a16="http://schemas.microsoft.com/office/drawing/2014/main" id="{2125E03A-6C42-674A-8224-3D6C37F4E8A5}"/>
              </a:ext>
            </a:extLst>
          </p:cNvPr>
          <p:cNvSpPr txBox="1"/>
          <p:nvPr/>
        </p:nvSpPr>
        <p:spPr>
          <a:xfrm>
            <a:off x="418012" y="235131"/>
            <a:ext cx="966652" cy="952143"/>
          </a:xfrm>
          <a:prstGeom prst="ellipse">
            <a:avLst/>
          </a:prstGeom>
          <a:solidFill>
            <a:srgbClr val="0070C0"/>
          </a:solidFill>
        </p:spPr>
        <p:txBody>
          <a:bodyPr wrap="square" rtlCol="0">
            <a:spAutoFit/>
          </a:bodyPr>
          <a:lstStyle/>
          <a:p>
            <a:r>
              <a:rPr lang="fr-FR" sz="2000" b="1" dirty="0">
                <a:solidFill>
                  <a:schemeClr val="bg1"/>
                </a:solidFill>
              </a:rPr>
              <a:t>EN +</a:t>
            </a:r>
          </a:p>
          <a:p>
            <a:endParaRPr lang="fr-FR" dirty="0">
              <a:solidFill>
                <a:srgbClr val="0070C0"/>
              </a:solidFill>
            </a:endParaRPr>
          </a:p>
        </p:txBody>
      </p:sp>
    </p:spTree>
    <p:extLst>
      <p:ext uri="{BB962C8B-B14F-4D97-AF65-F5344CB8AC3E}">
        <p14:creationId xmlns:p14="http://schemas.microsoft.com/office/powerpoint/2010/main" val="272412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P spid="11" grpId="0"/>
      <p:bldP spid="12" grpId="0"/>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478E810-2302-D849-A7D4-BB4F2A209EF4}"/>
              </a:ext>
            </a:extLst>
          </p:cNvPr>
          <p:cNvSpPr/>
          <p:nvPr/>
        </p:nvSpPr>
        <p:spPr>
          <a:xfrm>
            <a:off x="381965" y="427350"/>
            <a:ext cx="11401063" cy="1169551"/>
          </a:xfrm>
          <a:prstGeom prst="rect">
            <a:avLst/>
          </a:prstGeom>
        </p:spPr>
        <p:txBody>
          <a:bodyPr wrap="square">
            <a:spAutoFit/>
          </a:bodyPr>
          <a:lstStyle/>
          <a:p>
            <a:pPr algn="ctr">
              <a:spcAft>
                <a:spcPts val="0"/>
              </a:spcAft>
            </a:pPr>
            <a:r>
              <a:rPr lang="fr-FR" sz="3500" b="1" dirty="0">
                <a:solidFill>
                  <a:srgbClr val="F37F4B"/>
                </a:solidFill>
                <a:latin typeface="Calibri" panose="020F0502020204030204" pitchFamily="34" charset="0"/>
                <a:ea typeface="Times New Roman" panose="02020603050405020304" pitchFamily="18" charset="0"/>
                <a:cs typeface="Calibri" panose="020F0502020204030204" pitchFamily="34" charset="0"/>
                <a:sym typeface="Wingdings 2" pitchFamily="2" charset="2"/>
              </a:rPr>
              <a:t></a:t>
            </a:r>
            <a:r>
              <a:rPr lang="fr-FR" sz="3500" b="1" dirty="0">
                <a:solidFill>
                  <a:srgbClr val="F37F4B"/>
                </a:solidFill>
                <a:latin typeface="Calibri" panose="020F0502020204030204" pitchFamily="34" charset="0"/>
                <a:ea typeface="Times New Roman" panose="02020603050405020304" pitchFamily="18" charset="0"/>
                <a:cs typeface="Calibri" panose="020F0502020204030204" pitchFamily="34" charset="0"/>
              </a:rPr>
              <a:t> situations d'apprentissage variées </a:t>
            </a:r>
            <a:endParaRPr lang="fr-FR" sz="3500" dirty="0">
              <a:solidFill>
                <a:srgbClr val="F37F4B"/>
              </a:solidFill>
              <a:latin typeface="Times New Roman" panose="02020603050405020304" pitchFamily="18" charset="0"/>
              <a:ea typeface="Times New Roman" panose="02020603050405020304" pitchFamily="18" charset="0"/>
            </a:endParaRPr>
          </a:p>
          <a:p>
            <a:pPr algn="ctr">
              <a:spcAft>
                <a:spcPts val="0"/>
              </a:spcAft>
            </a:pPr>
            <a:r>
              <a:rPr lang="fr-FR" sz="3500" b="1" dirty="0">
                <a:solidFill>
                  <a:srgbClr val="F37F4B"/>
                </a:solidFill>
                <a:latin typeface="Calibri" panose="020F0502020204030204" pitchFamily="34" charset="0"/>
                <a:ea typeface="Times New Roman" panose="02020603050405020304" pitchFamily="18" charset="0"/>
                <a:cs typeface="Calibri" panose="020F0502020204030204" pitchFamily="34" charset="0"/>
              </a:rPr>
              <a:t>autour de la pratique et de la culture artistique </a:t>
            </a:r>
            <a:endParaRPr lang="fr-FR" sz="3500" dirty="0">
              <a:solidFill>
                <a:srgbClr val="F37F4B"/>
              </a:solidFill>
              <a:latin typeface="Times New Roman" panose="02020603050405020304" pitchFamily="18" charset="0"/>
              <a:ea typeface="Times New Roman" panose="02020603050405020304" pitchFamily="18" charset="0"/>
            </a:endParaRPr>
          </a:p>
        </p:txBody>
      </p:sp>
      <p:sp>
        <p:nvSpPr>
          <p:cNvPr id="7" name="Rectangle 6">
            <a:extLst>
              <a:ext uri="{FF2B5EF4-FFF2-40B4-BE49-F238E27FC236}">
                <a16:creationId xmlns:a16="http://schemas.microsoft.com/office/drawing/2014/main" id="{FDD8994B-FF2A-214F-848A-B4D7B09806AC}"/>
              </a:ext>
            </a:extLst>
          </p:cNvPr>
          <p:cNvSpPr/>
          <p:nvPr/>
        </p:nvSpPr>
        <p:spPr>
          <a:xfrm>
            <a:off x="766767" y="3092662"/>
            <a:ext cx="9314858" cy="523220"/>
          </a:xfrm>
          <a:prstGeom prst="rect">
            <a:avLst/>
          </a:prstGeom>
        </p:spPr>
        <p:txBody>
          <a:bodyPr wrap="none">
            <a:spAutoFit/>
          </a:bodyPr>
          <a:lstStyle/>
          <a:p>
            <a:pPr algn="ctr">
              <a:spcAft>
                <a:spcPts val="0"/>
              </a:spcAft>
            </a:pPr>
            <a:r>
              <a:rPr lang="fr-FR" sz="2800" b="1" dirty="0">
                <a:solidFill>
                  <a:srgbClr val="0070C0"/>
                </a:solidFill>
                <a:latin typeface="Calibri" panose="020F0502020204030204" pitchFamily="34" charset="0"/>
                <a:ea typeface="Times New Roman" panose="02020603050405020304" pitchFamily="18" charset="0"/>
                <a:cs typeface="Calibri" panose="020F0502020204030204" pitchFamily="34" charset="0"/>
                <a:sym typeface="Wingdings 2" pitchFamily="2" charset="2"/>
              </a:rPr>
              <a:t>■</a:t>
            </a:r>
            <a:r>
              <a:rPr lang="fr-FR" sz="28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Réactivation (reprise en début de séance) et reformulation</a:t>
            </a:r>
            <a:endParaRPr lang="fr-FR" sz="2800" dirty="0">
              <a:solidFill>
                <a:srgbClr val="0070C0"/>
              </a:solidFill>
              <a:latin typeface="Times New Roman" panose="02020603050405020304" pitchFamily="18" charset="0"/>
              <a:ea typeface="Times New Roman" panose="02020603050405020304" pitchFamily="18" charset="0"/>
            </a:endParaRPr>
          </a:p>
        </p:txBody>
      </p:sp>
      <p:sp>
        <p:nvSpPr>
          <p:cNvPr id="8" name="Rectangle 7">
            <a:extLst>
              <a:ext uri="{FF2B5EF4-FFF2-40B4-BE49-F238E27FC236}">
                <a16:creationId xmlns:a16="http://schemas.microsoft.com/office/drawing/2014/main" id="{A26AE3E3-8B98-9243-BF80-95448DE49B8A}"/>
              </a:ext>
            </a:extLst>
          </p:cNvPr>
          <p:cNvSpPr/>
          <p:nvPr/>
        </p:nvSpPr>
        <p:spPr>
          <a:xfrm>
            <a:off x="381964" y="1707483"/>
            <a:ext cx="11234647" cy="523220"/>
          </a:xfrm>
          <a:prstGeom prst="rect">
            <a:avLst/>
          </a:prstGeom>
        </p:spPr>
        <p:txBody>
          <a:bodyPr wrap="square">
            <a:spAutoFit/>
          </a:bodyPr>
          <a:lstStyle/>
          <a:p>
            <a:pPr lvl="0" algn="just">
              <a:spcAft>
                <a:spcPts val="0"/>
              </a:spcAft>
              <a:buSzPts val="1000"/>
              <a:tabLst>
                <a:tab pos="457200" algn="l"/>
              </a:tabLst>
            </a:pPr>
            <a:r>
              <a:rPr lang="fr-FR" sz="2800" b="1" dirty="0">
                <a:solidFill>
                  <a:srgbClr val="0070C0"/>
                </a:solidFill>
                <a:latin typeface="Calibri" panose="020F0502020204030204" pitchFamily="34" charset="0"/>
                <a:ea typeface="Times New Roman" panose="02020603050405020304" pitchFamily="18" charset="0"/>
                <a:cs typeface="Calibri" panose="020F0502020204030204" pitchFamily="34" charset="0"/>
                <a:sym typeface="Wingdings 2" pitchFamily="2" charset="2"/>
              </a:rPr>
              <a:t></a:t>
            </a:r>
            <a:r>
              <a:rPr lang="fr-FR" sz="2800" b="1" dirty="0">
                <a:solidFill>
                  <a:srgbClr val="F37F4B"/>
                </a:solidFill>
                <a:latin typeface="Calibri" panose="020F0502020204030204" pitchFamily="34" charset="0"/>
                <a:ea typeface="Times New Roman" panose="02020603050405020304" pitchFamily="18" charset="0"/>
                <a:cs typeface="Calibri" panose="020F0502020204030204" pitchFamily="34" charset="0"/>
                <a:sym typeface="Wingdings 2" pitchFamily="2" charset="2"/>
              </a:rPr>
              <a:t> </a:t>
            </a:r>
            <a:r>
              <a:rPr lang="fr-FR" sz="28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Diversifier les situations de communication </a:t>
            </a:r>
            <a:r>
              <a:rPr lang="fr-FR" sz="1900" b="1" dirty="0">
                <a:latin typeface="Calibri" panose="020F0502020204030204" pitchFamily="34" charset="0"/>
                <a:ea typeface="Times New Roman" panose="02020603050405020304" pitchFamily="18" charset="0"/>
                <a:cs typeface="Calibri" panose="020F0502020204030204" pitchFamily="34" charset="0"/>
              </a:rPr>
              <a:t>(interaction, présentation, commentaire )</a:t>
            </a:r>
            <a:endParaRPr lang="fr-FR" sz="1900" b="1" dirty="0">
              <a:latin typeface="Times New Roman" panose="02020603050405020304" pitchFamily="18" charset="0"/>
              <a:ea typeface="Times New Roman" panose="02020603050405020304" pitchFamily="18" charset="0"/>
            </a:endParaRPr>
          </a:p>
        </p:txBody>
      </p:sp>
      <p:sp>
        <p:nvSpPr>
          <p:cNvPr id="9" name="Rectangle 8">
            <a:extLst>
              <a:ext uri="{FF2B5EF4-FFF2-40B4-BE49-F238E27FC236}">
                <a16:creationId xmlns:a16="http://schemas.microsoft.com/office/drawing/2014/main" id="{EE237A5D-3276-B44A-A0D9-0D834F045BC1}"/>
              </a:ext>
            </a:extLst>
          </p:cNvPr>
          <p:cNvSpPr/>
          <p:nvPr/>
        </p:nvSpPr>
        <p:spPr>
          <a:xfrm>
            <a:off x="1183769" y="4169465"/>
            <a:ext cx="7883697" cy="523220"/>
          </a:xfrm>
          <a:prstGeom prst="rect">
            <a:avLst/>
          </a:prstGeom>
        </p:spPr>
        <p:txBody>
          <a:bodyPr wrap="none">
            <a:spAutoFit/>
          </a:bodyPr>
          <a:lstStyle/>
          <a:p>
            <a:pPr lvl="0" algn="just">
              <a:spcAft>
                <a:spcPts val="0"/>
              </a:spcAft>
              <a:buSzPts val="1000"/>
              <a:tabLst>
                <a:tab pos="457200" algn="l"/>
              </a:tabLst>
            </a:pPr>
            <a:r>
              <a:rPr lang="fr-FR" sz="2800" b="1" dirty="0">
                <a:solidFill>
                  <a:srgbClr val="0070C0"/>
                </a:solidFill>
                <a:latin typeface="Calibri" panose="020F0502020204030204" pitchFamily="34" charset="0"/>
                <a:ea typeface="Times New Roman" panose="02020603050405020304" pitchFamily="18" charset="0"/>
                <a:cs typeface="Calibri" panose="020F0502020204030204" pitchFamily="34" charset="0"/>
                <a:sym typeface="Wingdings 2" pitchFamily="2" charset="2"/>
              </a:rPr>
              <a:t>■</a:t>
            </a:r>
            <a:r>
              <a:rPr lang="fr-FR" sz="28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Introduction des phases de bilans intermédiaires</a:t>
            </a:r>
            <a:r>
              <a:rPr lang="fr-FR" dirty="0">
                <a:latin typeface="Calibri" panose="020F0502020204030204" pitchFamily="34" charset="0"/>
                <a:ea typeface="Times New Roman" panose="02020603050405020304" pitchFamily="18" charset="0"/>
                <a:cs typeface="Calibri" panose="020F0502020204030204" pitchFamily="34" charset="0"/>
              </a:rPr>
              <a:t> </a:t>
            </a:r>
            <a:endParaRPr lang="fr-FR" dirty="0">
              <a:latin typeface="Times New Roman" panose="02020603050405020304" pitchFamily="18" charset="0"/>
              <a:ea typeface="Times New Roman" panose="02020603050405020304" pitchFamily="18" charset="0"/>
            </a:endParaRPr>
          </a:p>
        </p:txBody>
      </p:sp>
      <p:sp>
        <p:nvSpPr>
          <p:cNvPr id="10" name="Rectangle 9">
            <a:extLst>
              <a:ext uri="{FF2B5EF4-FFF2-40B4-BE49-F238E27FC236}">
                <a16:creationId xmlns:a16="http://schemas.microsoft.com/office/drawing/2014/main" id="{15EC778D-D7ED-1E4A-A8B4-D8D1EB757051}"/>
              </a:ext>
            </a:extLst>
          </p:cNvPr>
          <p:cNvSpPr/>
          <p:nvPr/>
        </p:nvSpPr>
        <p:spPr>
          <a:xfrm>
            <a:off x="1921043" y="5150517"/>
            <a:ext cx="9818914" cy="892552"/>
          </a:xfrm>
          <a:prstGeom prst="rect">
            <a:avLst/>
          </a:prstGeom>
        </p:spPr>
        <p:txBody>
          <a:bodyPr wrap="square">
            <a:spAutoFit/>
          </a:bodyPr>
          <a:lstStyle/>
          <a:p>
            <a:pPr algn="just">
              <a:spcAft>
                <a:spcPts val="0"/>
              </a:spcAft>
            </a:pPr>
            <a:r>
              <a:rPr lang="fr-FR" sz="2800" b="1" dirty="0">
                <a:solidFill>
                  <a:srgbClr val="0070C0"/>
                </a:solidFill>
                <a:latin typeface="Calibri" panose="020F0502020204030204" pitchFamily="34" charset="0"/>
                <a:ea typeface="Times New Roman" panose="02020603050405020304" pitchFamily="18" charset="0"/>
                <a:cs typeface="Calibri" panose="020F0502020204030204" pitchFamily="34" charset="0"/>
                <a:sym typeface="Wingdings 2" pitchFamily="2" charset="2"/>
              </a:rPr>
              <a:t>■ </a:t>
            </a:r>
            <a:r>
              <a:rPr lang="fr-FR" sz="28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Terminer la séance sur une phase de synthèse </a:t>
            </a:r>
          </a:p>
          <a:p>
            <a:pPr algn="just">
              <a:spcAft>
                <a:spcPts val="0"/>
              </a:spcAft>
            </a:pPr>
            <a:r>
              <a:rPr lang="fr-FR" sz="2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(court bilan pour l’émergence des apprentissages)</a:t>
            </a:r>
            <a:endParaRPr lang="fr-FR" sz="2200" dirty="0">
              <a:solidFill>
                <a:srgbClr val="0070C0"/>
              </a:solidFill>
              <a:latin typeface="Times New Roman" panose="02020603050405020304" pitchFamily="18" charset="0"/>
              <a:ea typeface="Times New Roman" panose="02020603050405020304" pitchFamily="18" charset="0"/>
            </a:endParaRPr>
          </a:p>
        </p:txBody>
      </p:sp>
      <p:sp>
        <p:nvSpPr>
          <p:cNvPr id="11" name="Rectangle 10">
            <a:extLst>
              <a:ext uri="{FF2B5EF4-FFF2-40B4-BE49-F238E27FC236}">
                <a16:creationId xmlns:a16="http://schemas.microsoft.com/office/drawing/2014/main" id="{21997A9D-0B78-DA4D-8E60-860378D8B9DB}"/>
              </a:ext>
            </a:extLst>
          </p:cNvPr>
          <p:cNvSpPr/>
          <p:nvPr/>
        </p:nvSpPr>
        <p:spPr>
          <a:xfrm>
            <a:off x="548381" y="2378640"/>
            <a:ext cx="2745325" cy="523220"/>
          </a:xfrm>
          <a:prstGeom prst="rect">
            <a:avLst/>
          </a:prstGeom>
        </p:spPr>
        <p:txBody>
          <a:bodyPr wrap="square">
            <a:spAutoFit/>
          </a:bodyPr>
          <a:lstStyle/>
          <a:p>
            <a:pPr lvl="0" algn="just">
              <a:spcAft>
                <a:spcPts val="0"/>
              </a:spcAft>
              <a:buSzPts val="1000"/>
              <a:tabLst>
                <a:tab pos="457200" algn="l"/>
              </a:tabLst>
            </a:pPr>
            <a:r>
              <a:rPr lang="fr-FR" sz="2800" b="1" dirty="0">
                <a:solidFill>
                  <a:srgbClr val="7030A0"/>
                </a:solidFill>
                <a:latin typeface="Calibri" panose="020F0502020204030204" pitchFamily="34" charset="0"/>
                <a:ea typeface="Times New Roman" panose="02020603050405020304" pitchFamily="18" charset="0"/>
                <a:cs typeface="Calibri" panose="020F0502020204030204" pitchFamily="34" charset="0"/>
                <a:sym typeface="Wingdings" pitchFamily="2" charset="2"/>
              </a:rPr>
              <a:t> Verbalisation </a:t>
            </a:r>
            <a:endParaRPr lang="fr-FR" sz="1900" b="1" dirty="0">
              <a:solidFill>
                <a:srgbClr val="7030A0"/>
              </a:solidFill>
              <a:latin typeface="Times New Roman" panose="02020603050405020304" pitchFamily="18" charset="0"/>
              <a:ea typeface="Times New Roman" panose="02020603050405020304" pitchFamily="18" charset="0"/>
            </a:endParaRPr>
          </a:p>
        </p:txBody>
      </p:sp>
      <p:sp>
        <p:nvSpPr>
          <p:cNvPr id="12" name="Rectangle 11">
            <a:extLst>
              <a:ext uri="{FF2B5EF4-FFF2-40B4-BE49-F238E27FC236}">
                <a16:creationId xmlns:a16="http://schemas.microsoft.com/office/drawing/2014/main" id="{00446163-DB13-B84F-9F66-3748B4337035}"/>
              </a:ext>
            </a:extLst>
          </p:cNvPr>
          <p:cNvSpPr/>
          <p:nvPr/>
        </p:nvSpPr>
        <p:spPr>
          <a:xfrm>
            <a:off x="3415989" y="2400072"/>
            <a:ext cx="4123146" cy="523220"/>
          </a:xfrm>
          <a:prstGeom prst="rect">
            <a:avLst/>
          </a:prstGeom>
        </p:spPr>
        <p:txBody>
          <a:bodyPr wrap="square">
            <a:spAutoFit/>
          </a:bodyPr>
          <a:lstStyle/>
          <a:p>
            <a:pPr lvl="0" algn="just">
              <a:spcAft>
                <a:spcPts val="0"/>
              </a:spcAft>
              <a:buSzPts val="1000"/>
              <a:tabLst>
                <a:tab pos="457200" algn="l"/>
              </a:tabLst>
            </a:pPr>
            <a:r>
              <a:rPr lang="fr-FR" sz="2800" b="1" dirty="0">
                <a:solidFill>
                  <a:srgbClr val="7030A0"/>
                </a:solidFill>
                <a:latin typeface="Calibri" panose="020F0502020204030204" pitchFamily="34" charset="0"/>
                <a:ea typeface="Times New Roman" panose="02020603050405020304" pitchFamily="18" charset="0"/>
                <a:cs typeface="Calibri" panose="020F0502020204030204" pitchFamily="34" charset="0"/>
                <a:sym typeface="Wingdings" pitchFamily="2" charset="2"/>
              </a:rPr>
              <a:t> Présentation orale </a:t>
            </a:r>
            <a:endParaRPr lang="fr-FR" sz="1900" b="1" dirty="0">
              <a:solidFill>
                <a:srgbClr val="7030A0"/>
              </a:solidFill>
              <a:latin typeface="Times New Roman" panose="02020603050405020304" pitchFamily="18" charset="0"/>
              <a:ea typeface="Times New Roman" panose="02020603050405020304" pitchFamily="18" charset="0"/>
            </a:endParaRPr>
          </a:p>
        </p:txBody>
      </p:sp>
      <p:sp>
        <p:nvSpPr>
          <p:cNvPr id="13" name="Rectangle 12">
            <a:extLst>
              <a:ext uri="{FF2B5EF4-FFF2-40B4-BE49-F238E27FC236}">
                <a16:creationId xmlns:a16="http://schemas.microsoft.com/office/drawing/2014/main" id="{735FCC06-E729-1547-BA86-909AB389B9BF}"/>
              </a:ext>
            </a:extLst>
          </p:cNvPr>
          <p:cNvSpPr/>
          <p:nvPr/>
        </p:nvSpPr>
        <p:spPr>
          <a:xfrm>
            <a:off x="7170006" y="2421505"/>
            <a:ext cx="4123146" cy="523220"/>
          </a:xfrm>
          <a:prstGeom prst="rect">
            <a:avLst/>
          </a:prstGeom>
        </p:spPr>
        <p:txBody>
          <a:bodyPr wrap="square">
            <a:spAutoFit/>
          </a:bodyPr>
          <a:lstStyle/>
          <a:p>
            <a:pPr lvl="0" algn="just">
              <a:spcAft>
                <a:spcPts val="0"/>
              </a:spcAft>
              <a:buSzPts val="1000"/>
              <a:tabLst>
                <a:tab pos="457200" algn="l"/>
              </a:tabLst>
            </a:pPr>
            <a:r>
              <a:rPr lang="fr-FR" sz="2800" b="1" dirty="0">
                <a:solidFill>
                  <a:srgbClr val="7030A0"/>
                </a:solidFill>
                <a:latin typeface="Calibri" panose="020F0502020204030204" pitchFamily="34" charset="0"/>
                <a:ea typeface="Times New Roman" panose="02020603050405020304" pitchFamily="18" charset="0"/>
                <a:cs typeface="Calibri" panose="020F0502020204030204" pitchFamily="34" charset="0"/>
                <a:sym typeface="Wingdings" pitchFamily="2" charset="2"/>
              </a:rPr>
              <a:t> Débat </a:t>
            </a:r>
            <a:endParaRPr lang="fr-FR" sz="1900" b="1" dirty="0">
              <a:solidFill>
                <a:srgbClr val="7030A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502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strVal val="#ppt_w*0.70"/>
                                          </p:val>
                                        </p:tav>
                                        <p:tav tm="100000">
                                          <p:val>
                                            <p:strVal val="#ppt_w"/>
                                          </p:val>
                                        </p:tav>
                                      </p:tavLst>
                                    </p:anim>
                                    <p:anim calcmode="lin" valueType="num">
                                      <p:cBhvr>
                                        <p:cTn id="12" dur="1000" fill="hold"/>
                                        <p:tgtEl>
                                          <p:spTgt spid="11"/>
                                        </p:tgtEl>
                                        <p:attrNameLst>
                                          <p:attrName>ppt_h</p:attrName>
                                        </p:attrNameLst>
                                      </p:cBhvr>
                                      <p:tavLst>
                                        <p:tav tm="0">
                                          <p:val>
                                            <p:strVal val="#ppt_h"/>
                                          </p:val>
                                        </p:tav>
                                        <p:tav tm="100000">
                                          <p:val>
                                            <p:strVal val="#ppt_h"/>
                                          </p:val>
                                        </p:tav>
                                      </p:tavLst>
                                    </p:anim>
                                    <p:animEffect transition="in" filter="fade">
                                      <p:cBhvr>
                                        <p:cTn id="13" dur="1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1000" fill="hold"/>
                                        <p:tgtEl>
                                          <p:spTgt spid="12"/>
                                        </p:tgtEl>
                                        <p:attrNameLst>
                                          <p:attrName>ppt_w</p:attrName>
                                        </p:attrNameLst>
                                      </p:cBhvr>
                                      <p:tavLst>
                                        <p:tav tm="0">
                                          <p:val>
                                            <p:strVal val="#ppt_w*0.70"/>
                                          </p:val>
                                        </p:tav>
                                        <p:tav tm="100000">
                                          <p:val>
                                            <p:strVal val="#ppt_w"/>
                                          </p:val>
                                        </p:tav>
                                      </p:tavLst>
                                    </p:anim>
                                    <p:anim calcmode="lin" valueType="num">
                                      <p:cBhvr>
                                        <p:cTn id="19" dur="1000" fill="hold"/>
                                        <p:tgtEl>
                                          <p:spTgt spid="12"/>
                                        </p:tgtEl>
                                        <p:attrNameLst>
                                          <p:attrName>ppt_h</p:attrName>
                                        </p:attrNameLst>
                                      </p:cBhvr>
                                      <p:tavLst>
                                        <p:tav tm="0">
                                          <p:val>
                                            <p:strVal val="#ppt_h"/>
                                          </p:val>
                                        </p:tav>
                                        <p:tav tm="100000">
                                          <p:val>
                                            <p:strVal val="#ppt_h"/>
                                          </p:val>
                                        </p:tav>
                                      </p:tavLst>
                                    </p:anim>
                                    <p:animEffect transition="in" filter="fade">
                                      <p:cBhvr>
                                        <p:cTn id="20" dur="1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strVal val="#ppt_w*0.70"/>
                                          </p:val>
                                        </p:tav>
                                        <p:tav tm="100000">
                                          <p:val>
                                            <p:strVal val="#ppt_w"/>
                                          </p:val>
                                        </p:tav>
                                      </p:tavLst>
                                    </p:anim>
                                    <p:anim calcmode="lin" valueType="num">
                                      <p:cBhvr>
                                        <p:cTn id="26" dur="1000" fill="hold"/>
                                        <p:tgtEl>
                                          <p:spTgt spid="13"/>
                                        </p:tgtEl>
                                        <p:attrNameLst>
                                          <p:attrName>ppt_h</p:attrName>
                                        </p:attrNameLst>
                                      </p:cBhvr>
                                      <p:tavLst>
                                        <p:tav tm="0">
                                          <p:val>
                                            <p:strVal val="#ppt_h"/>
                                          </p:val>
                                        </p:tav>
                                        <p:tav tm="100000">
                                          <p:val>
                                            <p:strVal val="#ppt_h"/>
                                          </p:val>
                                        </p:tav>
                                      </p:tavLst>
                                    </p:anim>
                                    <p:animEffect transition="in" filter="fade">
                                      <p:cBhvr>
                                        <p:cTn id="27" dur="1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DA4631-82AA-E541-87F6-B30EA095E93D}"/>
              </a:ext>
            </a:extLst>
          </p:cNvPr>
          <p:cNvSpPr>
            <a:spLocks noGrp="1"/>
          </p:cNvSpPr>
          <p:nvPr>
            <p:ph type="title"/>
          </p:nvPr>
        </p:nvSpPr>
        <p:spPr>
          <a:xfrm>
            <a:off x="1703389" y="354013"/>
            <a:ext cx="8713787" cy="914400"/>
          </a:xfrm>
        </p:spPr>
        <p:txBody>
          <a:bodyPr/>
          <a:lstStyle/>
          <a:p>
            <a:pPr>
              <a:defRPr/>
            </a:pPr>
            <a:r>
              <a:rPr lang="fr-FR" b="1" dirty="0">
                <a:solidFill>
                  <a:srgbClr val="0070C0"/>
                </a:solidFill>
              </a:rPr>
              <a:t>La seconde générale et technologique</a:t>
            </a:r>
          </a:p>
        </p:txBody>
      </p:sp>
      <p:sp>
        <p:nvSpPr>
          <p:cNvPr id="3" name="Espace réservé du texte 2">
            <a:extLst>
              <a:ext uri="{FF2B5EF4-FFF2-40B4-BE49-F238E27FC236}">
                <a16:creationId xmlns:a16="http://schemas.microsoft.com/office/drawing/2014/main" id="{7966E4FC-9969-DC4B-BBDE-519D4896CC83}"/>
              </a:ext>
            </a:extLst>
          </p:cNvPr>
          <p:cNvSpPr>
            <a:spLocks noGrp="1"/>
          </p:cNvSpPr>
          <p:nvPr>
            <p:ph type="body" sz="quarter" idx="13"/>
          </p:nvPr>
        </p:nvSpPr>
        <p:spPr>
          <a:xfrm>
            <a:off x="3071814" y="1125539"/>
            <a:ext cx="6048375" cy="642937"/>
          </a:xfrm>
        </p:spPr>
        <p:txBody>
          <a:bodyPr>
            <a:normAutofit fontScale="77500" lnSpcReduction="20000"/>
          </a:bodyPr>
          <a:lstStyle/>
          <a:p>
            <a:pPr marL="0" indent="0" algn="ctr">
              <a:buNone/>
              <a:defRPr/>
            </a:pPr>
            <a:r>
              <a:rPr lang="fr-FR" b="1" dirty="0"/>
              <a:t>Au lycée général et technologique, la classe de seconde est commune à tous les élèves.</a:t>
            </a:r>
          </a:p>
          <a:p>
            <a:pPr algn="ctr">
              <a:defRPr/>
            </a:pPr>
            <a:endParaRPr lang="fr-FR" b="1" dirty="0"/>
          </a:p>
        </p:txBody>
      </p:sp>
      <p:sp>
        <p:nvSpPr>
          <p:cNvPr id="7" name="ZoneTexte 6">
            <a:extLst>
              <a:ext uri="{FF2B5EF4-FFF2-40B4-BE49-F238E27FC236}">
                <a16:creationId xmlns:a16="http://schemas.microsoft.com/office/drawing/2014/main" id="{2240BEAC-8BBA-0B47-AA34-EEC2EB54BFD9}"/>
              </a:ext>
            </a:extLst>
          </p:cNvPr>
          <p:cNvSpPr txBox="1"/>
          <p:nvPr/>
        </p:nvSpPr>
        <p:spPr>
          <a:xfrm>
            <a:off x="4945128" y="1822342"/>
            <a:ext cx="3960812" cy="3933384"/>
          </a:xfrm>
          <a:prstGeom prst="rect">
            <a:avLst/>
          </a:prstGeom>
          <a:solidFill>
            <a:schemeClr val="accent2">
              <a:lumMod val="60000"/>
              <a:lumOff val="40000"/>
            </a:schemeClr>
          </a:solidFill>
        </p:spPr>
        <p:txBody>
          <a:bodyPr>
            <a:spAutoFit/>
          </a:bodyPr>
          <a:lstStyle/>
          <a:p>
            <a:pPr algn="ctr">
              <a:spcBef>
                <a:spcPct val="20000"/>
              </a:spcBef>
              <a:buClr>
                <a:srgbClr val="EE7444"/>
              </a:buClr>
              <a:buSzPct val="100000"/>
              <a:defRPr/>
            </a:pPr>
            <a:r>
              <a:rPr lang="fr-FR" b="1" dirty="0">
                <a:solidFill>
                  <a:prstClr val="black"/>
                </a:solidFill>
                <a:latin typeface="Arial" panose="020B0604020202020204" pitchFamily="34" charset="0"/>
                <a:ea typeface="Roboto" panose="02000000000000000000" pitchFamily="2" charset="0"/>
              </a:rPr>
              <a:t>Ils bénéficient d’un accompagnement </a:t>
            </a:r>
          </a:p>
          <a:p>
            <a:pPr marL="463550" lvl="1" indent="-285750">
              <a:lnSpc>
                <a:spcPct val="150000"/>
              </a:lnSpc>
              <a:spcBef>
                <a:spcPct val="20000"/>
              </a:spcBef>
              <a:buClr>
                <a:srgbClr val="EE7444"/>
              </a:buClr>
              <a:buSzPct val="100000"/>
              <a:buFont typeface="Wingdings" panose="05000000000000000000" pitchFamily="2" charset="2"/>
              <a:buChar char="§"/>
              <a:defRPr/>
            </a:pPr>
            <a:r>
              <a:rPr lang="fr-FR" sz="1600" dirty="0">
                <a:solidFill>
                  <a:prstClr val="black"/>
                </a:solidFill>
                <a:latin typeface="Arial" panose="020B0604020202020204" pitchFamily="34" charset="0"/>
                <a:ea typeface="Roboto" panose="02000000000000000000" pitchFamily="2" charset="0"/>
              </a:rPr>
              <a:t>Un test de positionnement en début d’année pour connaître ses acquis et ses besoins en français et en mathématiques</a:t>
            </a:r>
          </a:p>
          <a:p>
            <a:pPr marL="463550" lvl="1" indent="-285750">
              <a:lnSpc>
                <a:spcPct val="150000"/>
              </a:lnSpc>
              <a:spcBef>
                <a:spcPct val="20000"/>
              </a:spcBef>
              <a:buClr>
                <a:srgbClr val="EE7444"/>
              </a:buClr>
              <a:buSzPct val="100000"/>
              <a:buFont typeface="Wingdings" panose="05000000000000000000" pitchFamily="2" charset="2"/>
              <a:buChar char="§"/>
              <a:defRPr/>
            </a:pPr>
            <a:r>
              <a:rPr lang="fr-FR" sz="1600" dirty="0">
                <a:solidFill>
                  <a:prstClr val="black"/>
                </a:solidFill>
                <a:latin typeface="Arial" panose="020B0604020202020204" pitchFamily="34" charset="0"/>
                <a:ea typeface="Roboto" panose="02000000000000000000" pitchFamily="2" charset="0"/>
              </a:rPr>
              <a:t>Un accompagnement personnalisé en fonction des besoins de l’élève</a:t>
            </a:r>
          </a:p>
          <a:p>
            <a:pPr marL="463550" lvl="1" indent="-285750">
              <a:lnSpc>
                <a:spcPct val="150000"/>
              </a:lnSpc>
              <a:spcBef>
                <a:spcPct val="20000"/>
              </a:spcBef>
              <a:buClr>
                <a:srgbClr val="EE7444"/>
              </a:buClr>
              <a:buSzPct val="100000"/>
              <a:buFont typeface="Wingdings" panose="05000000000000000000" pitchFamily="2" charset="2"/>
              <a:buChar char="§"/>
              <a:defRPr/>
            </a:pPr>
            <a:r>
              <a:rPr lang="fr-FR" sz="1600" dirty="0">
                <a:solidFill>
                  <a:prstClr val="black"/>
                </a:solidFill>
                <a:latin typeface="Arial" panose="020B0604020202020204" pitchFamily="34" charset="0"/>
                <a:ea typeface="Roboto" panose="02000000000000000000" pitchFamily="2" charset="0"/>
              </a:rPr>
              <a:t>Du temps consacré à l’orientation</a:t>
            </a:r>
          </a:p>
          <a:p>
            <a:pPr>
              <a:defRPr/>
            </a:pPr>
            <a:endParaRPr lang="fr-FR" dirty="0"/>
          </a:p>
          <a:p>
            <a:pPr>
              <a:defRPr/>
            </a:pPr>
            <a:endParaRPr lang="fr-FR" dirty="0"/>
          </a:p>
        </p:txBody>
      </p:sp>
      <p:sp>
        <p:nvSpPr>
          <p:cNvPr id="16390" name="ZoneTexte 7">
            <a:extLst>
              <a:ext uri="{FF2B5EF4-FFF2-40B4-BE49-F238E27FC236}">
                <a16:creationId xmlns:a16="http://schemas.microsoft.com/office/drawing/2014/main" id="{B93F1764-94A6-FC40-A295-466FA0E7F1FF}"/>
              </a:ext>
            </a:extLst>
          </p:cNvPr>
          <p:cNvSpPr txBox="1">
            <a:spLocks noChangeArrowheads="1"/>
          </p:cNvSpPr>
          <p:nvPr/>
        </p:nvSpPr>
        <p:spPr bwMode="auto">
          <a:xfrm>
            <a:off x="258619" y="5853691"/>
            <a:ext cx="1166552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fr-FR" altLang="fr-FR" sz="2500" b="1" dirty="0"/>
              <a:t>Au cours de l’année de seconde, chaque élève réfléchit à la suite de son parcours vers la voie technologique ou la voie générale.</a:t>
            </a:r>
          </a:p>
        </p:txBody>
      </p:sp>
      <p:sp>
        <p:nvSpPr>
          <p:cNvPr id="16391" name="ZoneTexte 8">
            <a:extLst>
              <a:ext uri="{FF2B5EF4-FFF2-40B4-BE49-F238E27FC236}">
                <a16:creationId xmlns:a16="http://schemas.microsoft.com/office/drawing/2014/main" id="{3184D068-42B7-9C4E-A1D2-4661E9BEA713}"/>
              </a:ext>
            </a:extLst>
          </p:cNvPr>
          <p:cNvSpPr txBox="1">
            <a:spLocks noChangeArrowheads="1"/>
          </p:cNvSpPr>
          <p:nvPr/>
        </p:nvSpPr>
        <p:spPr bwMode="auto">
          <a:xfrm>
            <a:off x="631665" y="1822342"/>
            <a:ext cx="4105275" cy="3988784"/>
          </a:xfrm>
          <a:prstGeom prst="rect">
            <a:avLst/>
          </a:prstGeom>
          <a:solidFill>
            <a:srgbClr val="95BCE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Clr>
                <a:schemeClr val="bg2"/>
              </a:buClr>
              <a:buSzPct val="100000"/>
              <a:buFont typeface="Arial" panose="020B0604020202020204" pitchFamily="34" charset="0"/>
              <a:buChar char="■"/>
              <a:defRPr>
                <a:solidFill>
                  <a:schemeClr val="tx1"/>
                </a:solidFill>
                <a:latin typeface="Arial" panose="020B0604020202020204" pitchFamily="34" charset="0"/>
                <a:ea typeface="Roboto" pitchFamily="2" charset="0"/>
                <a:cs typeface="Arial" panose="020B0604020202020204" pitchFamily="34" charset="0"/>
              </a:defRPr>
            </a:lvl1pPr>
            <a:lvl2pPr marL="463550" indent="-285750" defTabSz="457200" eaLnBrk="0" hangingPunct="0">
              <a:spcBef>
                <a:spcPct val="20000"/>
              </a:spcBef>
              <a:buClr>
                <a:schemeClr val="bg2"/>
              </a:buClr>
              <a:buFont typeface="Arial Italic"/>
              <a:buChar char="■"/>
              <a:defRPr sz="1300">
                <a:solidFill>
                  <a:schemeClr val="tx1"/>
                </a:solidFill>
                <a:latin typeface="Arial" panose="020B0604020202020204" pitchFamily="34" charset="0"/>
                <a:ea typeface="Roboto" pitchFamily="2" charset="0"/>
                <a:cs typeface="Arial" panose="020B0604020202020204" pitchFamily="34" charset="0"/>
              </a:defRPr>
            </a:lvl2pPr>
            <a:lvl3pPr marL="1143000" indent="-228600" defTabSz="457200" eaLnBrk="0" hangingPunct="0">
              <a:spcBef>
                <a:spcPct val="20000"/>
              </a:spcBef>
              <a:buFont typeface="Arial" panose="020B0604020202020204" pitchFamily="34" charset="0"/>
              <a:defRPr sz="1300">
                <a:solidFill>
                  <a:schemeClr val="tx1"/>
                </a:solidFill>
                <a:latin typeface="Arial" panose="020B0604020202020204" pitchFamily="34" charset="0"/>
                <a:ea typeface="Roboto" pitchFamily="2" charset="0"/>
                <a:cs typeface="Arial" panose="020B0604020202020204" pitchFamily="34" charset="0"/>
              </a:defRPr>
            </a:lvl3pPr>
            <a:lvl4pPr marL="1600200" indent="-228600" defTabSz="457200" eaLnBrk="0" hangingPunct="0">
              <a:spcBef>
                <a:spcPct val="20000"/>
              </a:spcBef>
              <a:buClr>
                <a:schemeClr val="bg2"/>
              </a:buClr>
              <a:buFont typeface="Arial" panose="020B0604020202020204" pitchFamily="34" charset="0"/>
              <a:buChar char="–"/>
              <a:defRPr sz="1100">
                <a:solidFill>
                  <a:schemeClr val="tx1"/>
                </a:solidFill>
                <a:latin typeface="Arial" panose="020B0604020202020204" pitchFamily="34" charset="0"/>
                <a:ea typeface="Roboto" pitchFamily="2" charset="0"/>
                <a:cs typeface="Arial" panose="020B0604020202020204" pitchFamily="34" charset="0"/>
              </a:defRPr>
            </a:lvl4pPr>
            <a:lvl5pPr marL="2057400" indent="-228600" defTabSz="457200" eaLnBrk="0" hangingPunct="0">
              <a:spcBef>
                <a:spcPct val="20000"/>
              </a:spcBef>
              <a:buFont typeface="Arial" panose="020B0604020202020204" pitchFamily="34" charset="0"/>
              <a:defRPr sz="1100">
                <a:solidFill>
                  <a:schemeClr val="tx1"/>
                </a:solidFill>
                <a:latin typeface="Arial" panose="020B0604020202020204" pitchFamily="34" charset="0"/>
                <a:ea typeface="Roboto" pitchFamily="2"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defRPr sz="1100">
                <a:solidFill>
                  <a:schemeClr val="tx1"/>
                </a:solidFill>
                <a:latin typeface="Arial" panose="020B0604020202020204" pitchFamily="34" charset="0"/>
                <a:ea typeface="Roboto" pitchFamily="2"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defRPr sz="1100">
                <a:solidFill>
                  <a:schemeClr val="tx1"/>
                </a:solidFill>
                <a:latin typeface="Arial" panose="020B0604020202020204" pitchFamily="34" charset="0"/>
                <a:ea typeface="Roboto" pitchFamily="2"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defRPr sz="1100">
                <a:solidFill>
                  <a:schemeClr val="tx1"/>
                </a:solidFill>
                <a:latin typeface="Arial" panose="020B0604020202020204" pitchFamily="34" charset="0"/>
                <a:ea typeface="Roboto" pitchFamily="2"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defRPr sz="1100">
                <a:solidFill>
                  <a:schemeClr val="tx1"/>
                </a:solidFill>
                <a:latin typeface="Arial" panose="020B0604020202020204" pitchFamily="34" charset="0"/>
                <a:ea typeface="Roboto" pitchFamily="2" charset="0"/>
                <a:cs typeface="Arial" panose="020B0604020202020204" pitchFamily="34" charset="0"/>
              </a:defRPr>
            </a:lvl9pPr>
          </a:lstStyle>
          <a:p>
            <a:pPr algn="ctr" eaLnBrk="1" hangingPunct="1">
              <a:buClr>
                <a:srgbClr val="EE7444"/>
              </a:buClr>
              <a:buFontTx/>
              <a:buNone/>
            </a:pPr>
            <a:r>
              <a:rPr lang="fr-FR" altLang="fr-FR" b="1" dirty="0">
                <a:solidFill>
                  <a:srgbClr val="000000"/>
                </a:solidFill>
              </a:rPr>
              <a:t>Ils suivent des cours communs </a:t>
            </a:r>
          </a:p>
          <a:p>
            <a:pPr lvl="1" eaLnBrk="1" hangingPunct="1">
              <a:buClr>
                <a:srgbClr val="EE7444"/>
              </a:buClr>
              <a:buFont typeface="Wingdings" pitchFamily="2" charset="2"/>
              <a:buChar char="§"/>
            </a:pPr>
            <a:r>
              <a:rPr lang="fr-FR" altLang="fr-FR" sz="1600" dirty="0">
                <a:solidFill>
                  <a:srgbClr val="000000"/>
                </a:solidFill>
              </a:rPr>
              <a:t>Français</a:t>
            </a:r>
          </a:p>
          <a:p>
            <a:pPr lvl="1" eaLnBrk="1" hangingPunct="1">
              <a:buClr>
                <a:srgbClr val="EE7444"/>
              </a:buClr>
              <a:buFont typeface="Wingdings" pitchFamily="2" charset="2"/>
              <a:buChar char="§"/>
            </a:pPr>
            <a:r>
              <a:rPr lang="fr-FR" altLang="fr-FR" sz="1600" dirty="0">
                <a:solidFill>
                  <a:srgbClr val="000000"/>
                </a:solidFill>
              </a:rPr>
              <a:t>Histoire – géographie</a:t>
            </a:r>
          </a:p>
          <a:p>
            <a:pPr lvl="1" eaLnBrk="1" hangingPunct="1">
              <a:buClr>
                <a:srgbClr val="EE7444"/>
              </a:buClr>
              <a:buFont typeface="Wingdings" pitchFamily="2" charset="2"/>
              <a:buChar char="§"/>
            </a:pPr>
            <a:r>
              <a:rPr lang="fr-FR" altLang="fr-FR" sz="1600" dirty="0">
                <a:solidFill>
                  <a:srgbClr val="000000"/>
                </a:solidFill>
              </a:rPr>
              <a:t>Langue vivante A et langue vivante B</a:t>
            </a:r>
          </a:p>
          <a:p>
            <a:pPr lvl="1" eaLnBrk="1" hangingPunct="1">
              <a:buClr>
                <a:srgbClr val="EE7444"/>
              </a:buClr>
              <a:buFont typeface="Wingdings" pitchFamily="2" charset="2"/>
              <a:buChar char="§"/>
            </a:pPr>
            <a:r>
              <a:rPr lang="fr-FR" altLang="fr-FR" sz="1600" dirty="0">
                <a:solidFill>
                  <a:srgbClr val="000000"/>
                </a:solidFill>
              </a:rPr>
              <a:t>Sciences économiques et sociales</a:t>
            </a:r>
          </a:p>
          <a:p>
            <a:pPr lvl="1" eaLnBrk="1" hangingPunct="1">
              <a:buClr>
                <a:srgbClr val="EE7444"/>
              </a:buClr>
              <a:buFont typeface="Wingdings" pitchFamily="2" charset="2"/>
              <a:buChar char="§"/>
            </a:pPr>
            <a:r>
              <a:rPr lang="fr-FR" altLang="fr-FR" sz="1600" dirty="0">
                <a:solidFill>
                  <a:srgbClr val="000000"/>
                </a:solidFill>
              </a:rPr>
              <a:t>Mathématiques</a:t>
            </a:r>
          </a:p>
          <a:p>
            <a:pPr lvl="1" eaLnBrk="1" hangingPunct="1">
              <a:buClr>
                <a:srgbClr val="EE7444"/>
              </a:buClr>
              <a:buFont typeface="Wingdings" pitchFamily="2" charset="2"/>
              <a:buChar char="§"/>
            </a:pPr>
            <a:r>
              <a:rPr lang="fr-FR" altLang="fr-FR" sz="1600" dirty="0">
                <a:solidFill>
                  <a:srgbClr val="000000"/>
                </a:solidFill>
              </a:rPr>
              <a:t>Physique – chimie</a:t>
            </a:r>
          </a:p>
          <a:p>
            <a:pPr lvl="1" eaLnBrk="1" hangingPunct="1">
              <a:buClr>
                <a:srgbClr val="EE7444"/>
              </a:buClr>
              <a:buFont typeface="Wingdings" pitchFamily="2" charset="2"/>
              <a:buChar char="§"/>
            </a:pPr>
            <a:r>
              <a:rPr lang="fr-FR" altLang="fr-FR" sz="1600" dirty="0">
                <a:solidFill>
                  <a:srgbClr val="000000"/>
                </a:solidFill>
              </a:rPr>
              <a:t>Sciences de la vie et de la Terre</a:t>
            </a:r>
          </a:p>
          <a:p>
            <a:pPr lvl="1" eaLnBrk="1" hangingPunct="1">
              <a:buClr>
                <a:srgbClr val="EE7444"/>
              </a:buClr>
              <a:buFont typeface="Wingdings" pitchFamily="2" charset="2"/>
              <a:buChar char="§"/>
            </a:pPr>
            <a:r>
              <a:rPr lang="fr-FR" altLang="fr-FR" sz="1600" dirty="0">
                <a:solidFill>
                  <a:srgbClr val="000000"/>
                </a:solidFill>
              </a:rPr>
              <a:t>Education physique et sportive</a:t>
            </a:r>
          </a:p>
          <a:p>
            <a:pPr lvl="1" eaLnBrk="1" hangingPunct="1">
              <a:buClr>
                <a:srgbClr val="EE7444"/>
              </a:buClr>
              <a:buFont typeface="Wingdings" pitchFamily="2" charset="2"/>
              <a:buChar char="§"/>
            </a:pPr>
            <a:r>
              <a:rPr lang="fr-FR" altLang="fr-FR" sz="1600" dirty="0">
                <a:solidFill>
                  <a:srgbClr val="000000"/>
                </a:solidFill>
              </a:rPr>
              <a:t>Enseignement moral et civique</a:t>
            </a:r>
          </a:p>
          <a:p>
            <a:pPr lvl="1" eaLnBrk="1" hangingPunct="1">
              <a:buClr>
                <a:srgbClr val="EE7444"/>
              </a:buClr>
              <a:buFont typeface="Wingdings" pitchFamily="2" charset="2"/>
              <a:buChar char="§"/>
            </a:pPr>
            <a:r>
              <a:rPr lang="fr-FR" altLang="fr-FR" sz="1600" dirty="0">
                <a:solidFill>
                  <a:srgbClr val="000000"/>
                </a:solidFill>
              </a:rPr>
              <a:t>Sciences numériques et technologie</a:t>
            </a:r>
          </a:p>
          <a:p>
            <a:pPr algn="ctr" eaLnBrk="1" hangingPunct="1">
              <a:buClr>
                <a:srgbClr val="EE7444"/>
              </a:buClr>
              <a:buFontTx/>
              <a:buNone/>
            </a:pPr>
            <a:endParaRPr lang="fr-FR" altLang="fr-FR" b="1" dirty="0">
              <a:solidFill>
                <a:srgbClr val="000000"/>
              </a:solidFill>
            </a:endParaRPr>
          </a:p>
          <a:p>
            <a:pPr algn="ctr" eaLnBrk="1" hangingPunct="1">
              <a:buClr>
                <a:srgbClr val="EE7444"/>
              </a:buClr>
              <a:buFontTx/>
              <a:buNone/>
            </a:pPr>
            <a:endParaRPr lang="fr-FR" altLang="fr-FR" b="1" dirty="0">
              <a:solidFill>
                <a:srgbClr val="000000"/>
              </a:solidFill>
            </a:endParaRPr>
          </a:p>
        </p:txBody>
      </p:sp>
      <p:sp>
        <p:nvSpPr>
          <p:cNvPr id="9" name="ZoneTexte 8">
            <a:extLst>
              <a:ext uri="{FF2B5EF4-FFF2-40B4-BE49-F238E27FC236}">
                <a16:creationId xmlns:a16="http://schemas.microsoft.com/office/drawing/2014/main" id="{23953161-9243-3743-89C6-951CCD7A2392}"/>
              </a:ext>
            </a:extLst>
          </p:cNvPr>
          <p:cNvSpPr txBox="1"/>
          <p:nvPr/>
        </p:nvSpPr>
        <p:spPr>
          <a:xfrm>
            <a:off x="9114128" y="1822341"/>
            <a:ext cx="2724734" cy="3914918"/>
          </a:xfrm>
          <a:prstGeom prst="rect">
            <a:avLst/>
          </a:prstGeom>
          <a:solidFill>
            <a:srgbClr val="CDA6FF"/>
          </a:solidFill>
        </p:spPr>
        <p:txBody>
          <a:bodyPr wrap="square">
            <a:spAutoFit/>
          </a:bodyPr>
          <a:lstStyle/>
          <a:p>
            <a:pPr algn="ctr">
              <a:spcBef>
                <a:spcPct val="20000"/>
              </a:spcBef>
              <a:buClr>
                <a:srgbClr val="EE7444"/>
              </a:buClr>
              <a:buSzPct val="100000"/>
              <a:defRPr/>
            </a:pPr>
            <a:r>
              <a:rPr lang="fr-FR" b="1" dirty="0">
                <a:solidFill>
                  <a:prstClr val="black"/>
                </a:solidFill>
                <a:latin typeface="Arial" panose="020B0604020202020204" pitchFamily="34" charset="0"/>
                <a:ea typeface="Roboto" panose="02000000000000000000" pitchFamily="2" charset="0"/>
              </a:rPr>
              <a:t>Ils choisissent  </a:t>
            </a:r>
          </a:p>
          <a:p>
            <a:pPr algn="ctr">
              <a:spcBef>
                <a:spcPct val="20000"/>
              </a:spcBef>
              <a:buClr>
                <a:srgbClr val="EE7444"/>
              </a:buClr>
              <a:buSzPct val="100000"/>
              <a:defRPr/>
            </a:pPr>
            <a:r>
              <a:rPr lang="fr-FR" b="1" dirty="0">
                <a:solidFill>
                  <a:prstClr val="black"/>
                </a:solidFill>
                <a:latin typeface="Arial" panose="020B0604020202020204" pitchFamily="34" charset="0"/>
                <a:ea typeface="Roboto" panose="02000000000000000000" pitchFamily="2" charset="0"/>
              </a:rPr>
              <a:t>1 enseignement optionnel parmi </a:t>
            </a:r>
            <a:endParaRPr lang="fr-FR" dirty="0">
              <a:solidFill>
                <a:prstClr val="black"/>
              </a:solidFill>
              <a:latin typeface="Arial" panose="020B0604020202020204" pitchFamily="34" charset="0"/>
              <a:ea typeface="Roboto" panose="02000000000000000000" pitchFamily="2" charset="0"/>
            </a:endParaRPr>
          </a:p>
          <a:p>
            <a:pPr algn="ctr">
              <a:spcBef>
                <a:spcPct val="20000"/>
              </a:spcBef>
              <a:buClr>
                <a:srgbClr val="EE7444"/>
              </a:buClr>
              <a:buSzPct val="100000"/>
              <a:defRPr/>
            </a:pPr>
            <a:r>
              <a:rPr lang="fr-FR" dirty="0">
                <a:solidFill>
                  <a:prstClr val="black"/>
                </a:solidFill>
                <a:latin typeface="Arial" panose="020B0604020202020204" pitchFamily="34" charset="0"/>
                <a:ea typeface="Roboto" panose="02000000000000000000" pitchFamily="2" charset="0"/>
              </a:rPr>
              <a:t>langue vivante C</a:t>
            </a:r>
          </a:p>
          <a:p>
            <a:pPr algn="ctr">
              <a:spcBef>
                <a:spcPct val="20000"/>
              </a:spcBef>
              <a:buClr>
                <a:srgbClr val="EE7444"/>
              </a:buClr>
              <a:buSzPct val="100000"/>
              <a:defRPr/>
            </a:pPr>
            <a:r>
              <a:rPr lang="fr-FR" dirty="0">
                <a:solidFill>
                  <a:prstClr val="black"/>
                </a:solidFill>
                <a:latin typeface="Arial" panose="020B0604020202020204" pitchFamily="34" charset="0"/>
                <a:ea typeface="Roboto" panose="02000000000000000000" pitchFamily="2" charset="0"/>
              </a:rPr>
              <a:t> arts </a:t>
            </a:r>
          </a:p>
          <a:p>
            <a:pPr algn="ctr">
              <a:spcBef>
                <a:spcPct val="20000"/>
              </a:spcBef>
              <a:buClr>
                <a:srgbClr val="EE7444"/>
              </a:buClr>
              <a:buSzPct val="100000"/>
              <a:defRPr/>
            </a:pPr>
            <a:r>
              <a:rPr lang="fr-FR" dirty="0">
                <a:solidFill>
                  <a:prstClr val="black"/>
                </a:solidFill>
                <a:latin typeface="Arial" panose="020B0604020202020204" pitchFamily="34" charset="0"/>
                <a:ea typeface="Roboto" panose="02000000000000000000" pitchFamily="2" charset="0"/>
              </a:rPr>
              <a:t>EPS</a:t>
            </a:r>
          </a:p>
          <a:p>
            <a:pPr algn="ctr">
              <a:spcBef>
                <a:spcPct val="20000"/>
              </a:spcBef>
              <a:buClr>
                <a:srgbClr val="EE7444"/>
              </a:buClr>
              <a:buSzPct val="100000"/>
              <a:defRPr/>
            </a:pPr>
            <a:r>
              <a:rPr lang="fr-FR" dirty="0">
                <a:solidFill>
                  <a:prstClr val="black"/>
                </a:solidFill>
                <a:latin typeface="Arial" panose="020B0604020202020204" pitchFamily="34" charset="0"/>
                <a:ea typeface="Roboto" panose="02000000000000000000" pitchFamily="2" charset="0"/>
              </a:rPr>
              <a:t>langues</a:t>
            </a:r>
          </a:p>
          <a:p>
            <a:pPr algn="ctr">
              <a:spcBef>
                <a:spcPct val="20000"/>
              </a:spcBef>
              <a:buClr>
                <a:srgbClr val="EE7444"/>
              </a:buClr>
              <a:buSzPct val="100000"/>
              <a:defRPr/>
            </a:pPr>
            <a:r>
              <a:rPr lang="fr-FR" dirty="0">
                <a:solidFill>
                  <a:prstClr val="black"/>
                </a:solidFill>
                <a:latin typeface="Arial" panose="020B0604020202020204" pitchFamily="34" charset="0"/>
                <a:ea typeface="Roboto" panose="02000000000000000000" pitchFamily="2" charset="0"/>
              </a:rPr>
              <a:t>et cultures de l’Antiquité</a:t>
            </a:r>
          </a:p>
          <a:p>
            <a:pPr algn="ctr">
              <a:spcBef>
                <a:spcPct val="20000"/>
              </a:spcBef>
              <a:buClr>
                <a:srgbClr val="EE7444"/>
              </a:buClr>
              <a:buSzPct val="100000"/>
              <a:defRPr/>
            </a:pPr>
            <a:r>
              <a:rPr lang="fr-FR" b="1" dirty="0">
                <a:solidFill>
                  <a:prstClr val="black"/>
                </a:solidFill>
                <a:latin typeface="Arial" panose="020B0604020202020204" pitchFamily="34" charset="0"/>
                <a:ea typeface="Roboto" panose="02000000000000000000" pitchFamily="2" charset="0"/>
              </a:rPr>
              <a:t>1 enseignement optionnel </a:t>
            </a:r>
            <a:r>
              <a:rPr lang="fr-FR" b="1" dirty="0"/>
              <a:t>technologique</a:t>
            </a:r>
          </a:p>
          <a:p>
            <a:pPr algn="ctr">
              <a:spcBef>
                <a:spcPct val="20000"/>
              </a:spcBef>
              <a:buClr>
                <a:srgbClr val="EE7444"/>
              </a:buClr>
              <a:buSzPct val="100000"/>
              <a:defRPr/>
            </a:pPr>
            <a:r>
              <a:rPr lang="fr-FR" b="1" dirty="0"/>
              <a:t>Santé Social </a:t>
            </a:r>
          </a:p>
          <a:p>
            <a:pPr algn="ctr">
              <a:spcBef>
                <a:spcPct val="20000"/>
              </a:spcBef>
              <a:buClr>
                <a:srgbClr val="EE7444"/>
              </a:buClr>
              <a:buSzPct val="100000"/>
              <a:defRPr/>
            </a:pPr>
            <a:r>
              <a:rPr lang="fr-FR" b="1" dirty="0"/>
              <a:t>Science et Laboratoire …</a:t>
            </a:r>
          </a:p>
        </p:txBody>
      </p:sp>
    </p:spTree>
    <p:extLst>
      <p:ext uri="{BB962C8B-B14F-4D97-AF65-F5344CB8AC3E}">
        <p14:creationId xmlns:p14="http://schemas.microsoft.com/office/powerpoint/2010/main" val="94847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390" grpId="0"/>
      <p:bldP spid="16391"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155D-9A4A-6B47-9007-2852EFE4A436}"/>
              </a:ext>
            </a:extLst>
          </p:cNvPr>
          <p:cNvSpPr/>
          <p:nvPr/>
        </p:nvSpPr>
        <p:spPr>
          <a:xfrm>
            <a:off x="5652884" y="4974584"/>
            <a:ext cx="7385225" cy="186155"/>
          </a:xfrm>
          <a:prstGeom prst="rect">
            <a:avLst/>
          </a:prstGeom>
          <a:solidFill>
            <a:schemeClr val="bg1">
              <a:lumMod val="85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a:p>
        </p:txBody>
      </p:sp>
      <p:sp>
        <p:nvSpPr>
          <p:cNvPr id="4" name="Bouée 3">
            <a:extLst>
              <a:ext uri="{FF2B5EF4-FFF2-40B4-BE49-F238E27FC236}">
                <a16:creationId xmlns:a16="http://schemas.microsoft.com/office/drawing/2014/main" id="{09B27B08-1223-5A4A-976C-CFCD00E03EAE}"/>
              </a:ext>
            </a:extLst>
          </p:cNvPr>
          <p:cNvSpPr/>
          <p:nvPr/>
        </p:nvSpPr>
        <p:spPr>
          <a:xfrm>
            <a:off x="699796" y="989045"/>
            <a:ext cx="5614999" cy="5383155"/>
          </a:xfrm>
          <a:prstGeom prst="donut">
            <a:avLst>
              <a:gd name="adj" fmla="val 6294"/>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 name="Zone de texte 1">
            <a:extLst>
              <a:ext uri="{FF2B5EF4-FFF2-40B4-BE49-F238E27FC236}">
                <a16:creationId xmlns:a16="http://schemas.microsoft.com/office/drawing/2014/main" id="{11FA9360-C2C8-AF45-925F-59ACBF35CBFE}"/>
              </a:ext>
            </a:extLst>
          </p:cNvPr>
          <p:cNvSpPr txBox="1"/>
          <p:nvPr/>
        </p:nvSpPr>
        <p:spPr>
          <a:xfrm>
            <a:off x="1355612" y="-337772"/>
            <a:ext cx="5183505" cy="643253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algn="ctr">
              <a:spcAft>
                <a:spcPts val="0"/>
              </a:spcAft>
            </a:pPr>
            <a:r>
              <a:rPr lang="fr-FR" sz="40000" b="1" i="1" dirty="0">
                <a:ln>
                  <a:noFill/>
                </a:ln>
                <a:solidFill>
                  <a:srgbClr val="4472C4"/>
                </a:solidFill>
                <a:effectLst>
                  <a:outerShdw blurRad="38100" dist="25400" dir="5400000" algn="ctr">
                    <a:srgbClr val="6E747A">
                      <a:alpha val="43000"/>
                    </a:srgbClr>
                  </a:outerShdw>
                </a:effectLst>
                <a:latin typeface="Candara" panose="020E0502030303020204" pitchFamily="34" charset="0"/>
                <a:ea typeface="Times New Roman" panose="02020603050405020304" pitchFamily="18" charset="0"/>
              </a:rPr>
              <a:t>7.</a:t>
            </a:r>
            <a:endParaRPr lang="fr-FR" sz="40000" dirty="0">
              <a:effectLst/>
              <a:latin typeface="Times New Roman" panose="02020603050405020304" pitchFamily="18" charset="0"/>
              <a:ea typeface="Times New Roman" panose="02020603050405020304" pitchFamily="18" charset="0"/>
            </a:endParaRPr>
          </a:p>
          <a:p>
            <a:pPr>
              <a:spcAft>
                <a:spcPts val="0"/>
              </a:spcAft>
            </a:pPr>
            <a:r>
              <a:rPr lang="fr-FR" sz="1200" dirty="0">
                <a:effectLst/>
                <a:latin typeface="Times New Roman" panose="02020603050405020304" pitchFamily="18" charset="0"/>
                <a:ea typeface="Times New Roman" panose="02020603050405020304" pitchFamily="18" charset="0"/>
              </a:rPr>
              <a:t> </a:t>
            </a:r>
          </a:p>
        </p:txBody>
      </p:sp>
      <p:sp>
        <p:nvSpPr>
          <p:cNvPr id="6" name="Zone de texte 1">
            <a:extLst>
              <a:ext uri="{FF2B5EF4-FFF2-40B4-BE49-F238E27FC236}">
                <a16:creationId xmlns:a16="http://schemas.microsoft.com/office/drawing/2014/main" id="{C9D5FA6A-9FB8-9B43-A515-DAB7E772D94B}"/>
              </a:ext>
            </a:extLst>
          </p:cNvPr>
          <p:cNvSpPr txBox="1"/>
          <p:nvPr/>
        </p:nvSpPr>
        <p:spPr>
          <a:xfrm>
            <a:off x="6539117" y="4114300"/>
            <a:ext cx="5183505" cy="104644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algn="ctr">
              <a:spcAft>
                <a:spcPts val="0"/>
              </a:spcAft>
            </a:pPr>
            <a:r>
              <a:rPr lang="fr-FR" sz="5000" b="1" i="1" dirty="0">
                <a:ln>
                  <a:noFill/>
                </a:ln>
                <a:solidFill>
                  <a:srgbClr val="4472C4"/>
                </a:solidFill>
                <a:effectLst>
                  <a:outerShdw blurRad="38100" dist="25400" dir="5400000" algn="ctr">
                    <a:srgbClr val="6E747A">
                      <a:alpha val="43000"/>
                    </a:srgbClr>
                  </a:outerShdw>
                </a:effectLst>
                <a:latin typeface="Candara" panose="020E0502030303020204" pitchFamily="34" charset="0"/>
                <a:ea typeface="Times New Roman" panose="02020603050405020304" pitchFamily="18" charset="0"/>
              </a:rPr>
              <a:t>La place de l’oral </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dirty="0">
                <a:effectLst/>
                <a:latin typeface="Times New Roman" panose="02020603050405020304" pitchFamily="18" charset="0"/>
                <a:ea typeface="Times New Roman" panose="02020603050405020304" pitchFamily="18" charset="0"/>
              </a:rPr>
              <a:t> </a:t>
            </a:r>
          </a:p>
        </p:txBody>
      </p:sp>
      <p:pic>
        <p:nvPicPr>
          <p:cNvPr id="8" name="Image 7">
            <a:extLst>
              <a:ext uri="{FF2B5EF4-FFF2-40B4-BE49-F238E27FC236}">
                <a16:creationId xmlns:a16="http://schemas.microsoft.com/office/drawing/2014/main" id="{37EFDF3D-0307-1649-A829-5A6C4245133A}"/>
              </a:ext>
            </a:extLst>
          </p:cNvPr>
          <p:cNvPicPr>
            <a:picLocks noChangeAspect="1"/>
          </p:cNvPicPr>
          <p:nvPr/>
        </p:nvPicPr>
        <p:blipFill>
          <a:blip r:embed="rId2"/>
          <a:stretch>
            <a:fillRect/>
          </a:stretch>
        </p:blipFill>
        <p:spPr>
          <a:xfrm>
            <a:off x="7949682" y="0"/>
            <a:ext cx="4242318" cy="989045"/>
          </a:xfrm>
          <a:prstGeom prst="rect">
            <a:avLst/>
          </a:prstGeom>
        </p:spPr>
      </p:pic>
      <p:sp>
        <p:nvSpPr>
          <p:cNvPr id="9" name="Zone de texte 1">
            <a:extLst>
              <a:ext uri="{FF2B5EF4-FFF2-40B4-BE49-F238E27FC236}">
                <a16:creationId xmlns:a16="http://schemas.microsoft.com/office/drawing/2014/main" id="{BFD82A02-580B-C34B-A568-745ABB559B13}"/>
              </a:ext>
            </a:extLst>
          </p:cNvPr>
          <p:cNvSpPr txBox="1"/>
          <p:nvPr/>
        </p:nvSpPr>
        <p:spPr>
          <a:xfrm>
            <a:off x="6430260" y="5057219"/>
            <a:ext cx="5183505" cy="892552"/>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algn="ctr">
              <a:spcAft>
                <a:spcPts val="0"/>
              </a:spcAft>
            </a:pPr>
            <a:r>
              <a:rPr lang="fr-FR" sz="4000" b="1" dirty="0">
                <a:ln>
                  <a:noFill/>
                </a:ln>
                <a:solidFill>
                  <a:srgbClr val="4472C4"/>
                </a:solidFill>
                <a:effectLst>
                  <a:outerShdw blurRad="38100" dist="25400" dir="5400000" algn="ctr">
                    <a:srgbClr val="6E747A">
                      <a:alpha val="43000"/>
                    </a:srgbClr>
                  </a:outerShdw>
                </a:effectLst>
                <a:latin typeface="Candara" panose="020E0502030303020204" pitchFamily="34" charset="0"/>
                <a:ea typeface="Times New Roman" panose="02020603050405020304" pitchFamily="18" charset="0"/>
              </a:rPr>
              <a:t>dans les programmes </a:t>
            </a:r>
            <a:endParaRPr lang="fr-FR" sz="4000" dirty="0">
              <a:effectLst/>
              <a:latin typeface="Times New Roman" panose="02020603050405020304" pitchFamily="18" charset="0"/>
              <a:ea typeface="Times New Roman" panose="02020603050405020304" pitchFamily="18" charset="0"/>
            </a:endParaRPr>
          </a:p>
          <a:p>
            <a:pPr>
              <a:spcAft>
                <a:spcPts val="0"/>
              </a:spcAft>
            </a:pPr>
            <a:r>
              <a:rPr lang="fr-FR" sz="1200" dirty="0">
                <a:effectLst/>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24739116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5" grpId="0"/>
      <p:bldP spid="6"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6E6244-F119-4E41-9556-F2C4BDC86E8F}"/>
              </a:ext>
            </a:extLst>
          </p:cNvPr>
          <p:cNvSpPr/>
          <p:nvPr/>
        </p:nvSpPr>
        <p:spPr>
          <a:xfrm>
            <a:off x="4062434" y="2313525"/>
            <a:ext cx="4383508" cy="1477328"/>
          </a:xfrm>
          <a:prstGeom prst="rect">
            <a:avLst/>
          </a:prstGeom>
        </p:spPr>
        <p:txBody>
          <a:bodyPr wrap="none">
            <a:spAutoFit/>
          </a:bodyPr>
          <a:lstStyle/>
          <a:p>
            <a:pPr algn="ctr"/>
            <a:r>
              <a:rPr lang="fr-FR" sz="4500" b="1" dirty="0">
                <a:solidFill>
                  <a:srgbClr val="F37F4B"/>
                </a:solidFill>
              </a:rPr>
              <a:t>Pratique de l’oral </a:t>
            </a:r>
          </a:p>
          <a:p>
            <a:pPr algn="ctr"/>
            <a:r>
              <a:rPr lang="fr-FR" sz="4500" b="1" dirty="0">
                <a:solidFill>
                  <a:srgbClr val="F37F4B"/>
                </a:solidFill>
              </a:rPr>
              <a:t>au lycée </a:t>
            </a:r>
            <a:endParaRPr lang="fr-FR" sz="4500" dirty="0">
              <a:solidFill>
                <a:srgbClr val="F37F4B"/>
              </a:solidFill>
            </a:endParaRPr>
          </a:p>
        </p:txBody>
      </p:sp>
      <p:sp>
        <p:nvSpPr>
          <p:cNvPr id="5" name="ZoneTexte 4">
            <a:extLst>
              <a:ext uri="{FF2B5EF4-FFF2-40B4-BE49-F238E27FC236}">
                <a16:creationId xmlns:a16="http://schemas.microsoft.com/office/drawing/2014/main" id="{A76C3CF1-617F-434F-A8CA-5A2F28857884}"/>
              </a:ext>
            </a:extLst>
          </p:cNvPr>
          <p:cNvSpPr txBox="1"/>
          <p:nvPr/>
        </p:nvSpPr>
        <p:spPr>
          <a:xfrm>
            <a:off x="837847" y="644687"/>
            <a:ext cx="2841344" cy="1634490"/>
          </a:xfrm>
          <a:prstGeom prst="roundRect">
            <a:avLst/>
          </a:prstGeom>
          <a:ln/>
          <a:scene3d>
            <a:camera prst="orthographicFront"/>
            <a:lightRig rig="threePt" dir="t"/>
          </a:scene3d>
          <a:sp3d>
            <a:bevelT prst="angle"/>
          </a:sp3d>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endParaRPr lang="fr-FR" sz="3000" b="1" dirty="0"/>
          </a:p>
          <a:p>
            <a:pPr algn="ctr"/>
            <a:r>
              <a:rPr lang="fr-FR" sz="3000" b="1" dirty="0"/>
              <a:t>Structuration</a:t>
            </a:r>
          </a:p>
          <a:p>
            <a:pPr algn="ctr"/>
            <a:r>
              <a:rPr lang="fr-FR" sz="3000" b="1" dirty="0"/>
              <a:t> </a:t>
            </a:r>
          </a:p>
        </p:txBody>
      </p:sp>
      <p:sp>
        <p:nvSpPr>
          <p:cNvPr id="7" name="ZoneTexte 6">
            <a:extLst>
              <a:ext uri="{FF2B5EF4-FFF2-40B4-BE49-F238E27FC236}">
                <a16:creationId xmlns:a16="http://schemas.microsoft.com/office/drawing/2014/main" id="{1A75770E-8BB2-B241-B04E-383AAD6DBD2E}"/>
              </a:ext>
            </a:extLst>
          </p:cNvPr>
          <p:cNvSpPr txBox="1"/>
          <p:nvPr/>
        </p:nvSpPr>
        <p:spPr>
          <a:xfrm>
            <a:off x="8841688" y="679035"/>
            <a:ext cx="2841345" cy="1634490"/>
          </a:xfrm>
          <a:prstGeom prst="roundRect">
            <a:avLst/>
          </a:prstGeom>
          <a:solidFill>
            <a:schemeClr val="accent5">
              <a:lumMod val="60000"/>
              <a:lumOff val="40000"/>
            </a:schemeClr>
          </a:solidFill>
          <a:ln/>
          <a:scene3d>
            <a:camera prst="orthographicFront"/>
            <a:lightRig rig="threePt" dir="t"/>
          </a:scene3d>
          <a:sp3d>
            <a:bevelT prst="angle"/>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endParaRPr lang="fr-FR" sz="3000" b="1" dirty="0"/>
          </a:p>
          <a:p>
            <a:pPr algn="ctr"/>
            <a:r>
              <a:rPr lang="fr-FR" sz="3000" b="1" dirty="0"/>
              <a:t>Fluidité</a:t>
            </a:r>
          </a:p>
          <a:p>
            <a:pPr algn="ctr"/>
            <a:r>
              <a:rPr lang="fr-FR" sz="3000" b="1" dirty="0"/>
              <a:t>  </a:t>
            </a:r>
          </a:p>
        </p:txBody>
      </p:sp>
      <p:sp>
        <p:nvSpPr>
          <p:cNvPr id="8" name="ZoneTexte 7">
            <a:extLst>
              <a:ext uri="{FF2B5EF4-FFF2-40B4-BE49-F238E27FC236}">
                <a16:creationId xmlns:a16="http://schemas.microsoft.com/office/drawing/2014/main" id="{5516E37B-23C1-3B4C-ADE6-4451609F69A7}"/>
              </a:ext>
            </a:extLst>
          </p:cNvPr>
          <p:cNvSpPr txBox="1"/>
          <p:nvPr/>
        </p:nvSpPr>
        <p:spPr>
          <a:xfrm>
            <a:off x="736300" y="4053284"/>
            <a:ext cx="2841344" cy="1634490"/>
          </a:xfrm>
          <a:prstGeom prst="roundRect">
            <a:avLst/>
          </a:prstGeom>
          <a:solidFill>
            <a:schemeClr val="accent5">
              <a:lumMod val="60000"/>
              <a:lumOff val="40000"/>
            </a:schemeClr>
          </a:solidFill>
          <a:ln/>
          <a:scene3d>
            <a:camera prst="orthographicFront"/>
            <a:lightRig rig="threePt" dir="t"/>
          </a:scene3d>
          <a:sp3d>
            <a:bevelT prst="angle"/>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r-FR" sz="3000" b="1" dirty="0"/>
              <a:t>Précision du vocabulaire spécifique </a:t>
            </a:r>
          </a:p>
        </p:txBody>
      </p:sp>
      <p:sp>
        <p:nvSpPr>
          <p:cNvPr id="9" name="ZoneTexte 8">
            <a:extLst>
              <a:ext uri="{FF2B5EF4-FFF2-40B4-BE49-F238E27FC236}">
                <a16:creationId xmlns:a16="http://schemas.microsoft.com/office/drawing/2014/main" id="{5F117B9A-201F-CC4A-BB4F-DDC6E2C5B9A1}"/>
              </a:ext>
            </a:extLst>
          </p:cNvPr>
          <p:cNvSpPr txBox="1"/>
          <p:nvPr/>
        </p:nvSpPr>
        <p:spPr>
          <a:xfrm>
            <a:off x="8841688" y="4053284"/>
            <a:ext cx="2841346" cy="1634490"/>
          </a:xfrm>
          <a:prstGeom prst="roundRect">
            <a:avLst/>
          </a:prstGeom>
          <a:solidFill>
            <a:schemeClr val="accent5">
              <a:lumMod val="60000"/>
              <a:lumOff val="40000"/>
            </a:schemeClr>
          </a:solidFill>
          <a:ln/>
          <a:scene3d>
            <a:camera prst="orthographicFront"/>
            <a:lightRig rig="threePt" dir="t"/>
          </a:scene3d>
          <a:sp3d>
            <a:bevelT prst="angle"/>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endParaRPr lang="fr-FR" sz="3000" b="1" dirty="0"/>
          </a:p>
          <a:p>
            <a:pPr algn="ctr"/>
            <a:r>
              <a:rPr lang="fr-FR" sz="3000" b="1" dirty="0"/>
              <a:t>Argumentation</a:t>
            </a:r>
          </a:p>
          <a:p>
            <a:pPr algn="ctr"/>
            <a:r>
              <a:rPr lang="fr-FR" sz="3000" b="1" dirty="0"/>
              <a:t> </a:t>
            </a:r>
          </a:p>
        </p:txBody>
      </p:sp>
      <p:sp>
        <p:nvSpPr>
          <p:cNvPr id="10" name="Flèche droite rayée 9">
            <a:extLst>
              <a:ext uri="{FF2B5EF4-FFF2-40B4-BE49-F238E27FC236}">
                <a16:creationId xmlns:a16="http://schemas.microsoft.com/office/drawing/2014/main" id="{B78D6560-063E-D94E-ABD4-3F3760D1F9E1}"/>
              </a:ext>
            </a:extLst>
          </p:cNvPr>
          <p:cNvSpPr/>
          <p:nvPr/>
        </p:nvSpPr>
        <p:spPr>
          <a:xfrm rot="8330962">
            <a:off x="3742475" y="4266249"/>
            <a:ext cx="1152976" cy="625151"/>
          </a:xfrm>
          <a:prstGeom prst="stripedRightArrow">
            <a:avLst/>
          </a:prstGeom>
          <a:solidFill>
            <a:schemeClr val="accent5">
              <a:lumMod val="60000"/>
              <a:lumOff val="4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lèche droite rayée 10">
            <a:extLst>
              <a:ext uri="{FF2B5EF4-FFF2-40B4-BE49-F238E27FC236}">
                <a16:creationId xmlns:a16="http://schemas.microsoft.com/office/drawing/2014/main" id="{4307BC71-738A-434E-B6CE-9B2B66E0DA50}"/>
              </a:ext>
            </a:extLst>
          </p:cNvPr>
          <p:cNvSpPr/>
          <p:nvPr/>
        </p:nvSpPr>
        <p:spPr>
          <a:xfrm rot="2583896">
            <a:off x="7316063" y="4323131"/>
            <a:ext cx="1152976" cy="625151"/>
          </a:xfrm>
          <a:prstGeom prst="stripedRightArrow">
            <a:avLst/>
          </a:prstGeom>
          <a:solidFill>
            <a:schemeClr val="accent5">
              <a:lumMod val="60000"/>
              <a:lumOff val="4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droite rayée 11">
            <a:extLst>
              <a:ext uri="{FF2B5EF4-FFF2-40B4-BE49-F238E27FC236}">
                <a16:creationId xmlns:a16="http://schemas.microsoft.com/office/drawing/2014/main" id="{A4AFD71A-1FBA-CC4B-A705-85D9E2CFDDF9}"/>
              </a:ext>
            </a:extLst>
          </p:cNvPr>
          <p:cNvSpPr/>
          <p:nvPr/>
        </p:nvSpPr>
        <p:spPr>
          <a:xfrm rot="13123530">
            <a:off x="3940980" y="1412541"/>
            <a:ext cx="1152976" cy="625151"/>
          </a:xfrm>
          <a:prstGeom prst="stripedRightArrow">
            <a:avLst/>
          </a:prstGeom>
          <a:solidFill>
            <a:schemeClr val="accent5">
              <a:lumMod val="60000"/>
              <a:lumOff val="4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Flèche droite rayée 12">
            <a:extLst>
              <a:ext uri="{FF2B5EF4-FFF2-40B4-BE49-F238E27FC236}">
                <a16:creationId xmlns:a16="http://schemas.microsoft.com/office/drawing/2014/main" id="{6AF2AEF4-8938-294A-8223-3178260E122C}"/>
              </a:ext>
            </a:extLst>
          </p:cNvPr>
          <p:cNvSpPr/>
          <p:nvPr/>
        </p:nvSpPr>
        <p:spPr>
          <a:xfrm rot="19007694">
            <a:off x="7235254" y="1443081"/>
            <a:ext cx="1152976" cy="625151"/>
          </a:xfrm>
          <a:prstGeom prst="stripedRightArrow">
            <a:avLst/>
          </a:prstGeom>
          <a:solidFill>
            <a:schemeClr val="accent5">
              <a:lumMod val="60000"/>
              <a:lumOff val="4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6349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strVal val="#ppt_w*0.70"/>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animEffect transition="in" filter="fade">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strVal val="#ppt_w*0.70"/>
                                          </p:val>
                                        </p:tav>
                                        <p:tav tm="100000">
                                          <p:val>
                                            <p:strVal val="#ppt_w"/>
                                          </p:val>
                                        </p:tav>
                                      </p:tavLst>
                                    </p:anim>
                                    <p:anim calcmode="lin" valueType="num">
                                      <p:cBhvr>
                                        <p:cTn id="29" dur="1000" fill="hold"/>
                                        <p:tgtEl>
                                          <p:spTgt spid="9"/>
                                        </p:tgtEl>
                                        <p:attrNameLst>
                                          <p:attrName>ppt_h</p:attrName>
                                        </p:attrNameLst>
                                      </p:cBhvr>
                                      <p:tavLst>
                                        <p:tav tm="0">
                                          <p:val>
                                            <p:strVal val="#ppt_h"/>
                                          </p:val>
                                        </p:tav>
                                        <p:tav tm="100000">
                                          <p:val>
                                            <p:strVal val="#ppt_h"/>
                                          </p:val>
                                        </p:tav>
                                      </p:tavLst>
                                    </p:anim>
                                    <p:animEffect transition="in" filter="fade">
                                      <p:cBhvr>
                                        <p:cTn id="3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9A8388-22D7-F24A-81E2-67976A704C90}"/>
              </a:ext>
            </a:extLst>
          </p:cNvPr>
          <p:cNvSpPr/>
          <p:nvPr/>
        </p:nvSpPr>
        <p:spPr>
          <a:xfrm>
            <a:off x="432122" y="264018"/>
            <a:ext cx="11293032" cy="3139321"/>
          </a:xfrm>
          <a:prstGeom prst="rect">
            <a:avLst/>
          </a:prstGeom>
        </p:spPr>
        <p:txBody>
          <a:bodyPr wrap="square">
            <a:spAutoFit/>
          </a:bodyPr>
          <a:lstStyle/>
          <a:p>
            <a:pPr algn="ctr"/>
            <a:r>
              <a:rPr lang="fr-FR" sz="4000" b="1" dirty="0">
                <a:solidFill>
                  <a:srgbClr val="F37F4B"/>
                </a:solidFill>
              </a:rPr>
              <a:t>L’oral dans les nouveaux programmes de lycée : </a:t>
            </a:r>
          </a:p>
          <a:p>
            <a:endParaRPr lang="fr-FR" sz="2400" dirty="0"/>
          </a:p>
          <a:p>
            <a:pPr algn="ctr"/>
            <a:r>
              <a:rPr lang="fr-FR" sz="2400" dirty="0">
                <a:solidFill>
                  <a:srgbClr val="5267C0"/>
                </a:solidFill>
              </a:rPr>
              <a:t> </a:t>
            </a:r>
            <a:r>
              <a:rPr lang="fr-FR" sz="3000" dirty="0">
                <a:solidFill>
                  <a:srgbClr val="0070C0"/>
                </a:solidFill>
                <a:latin typeface="Times New Roman" panose="02020603050405020304" pitchFamily="18" charset="0"/>
                <a:ea typeface="Times New Roman" panose="02020603050405020304" pitchFamily="18" charset="0"/>
                <a:cs typeface="Calibri" panose="020F0502020204030204" pitchFamily="34" charset="0"/>
                <a:sym typeface="Wingdings 2" pitchFamily="2" charset="2"/>
              </a:rPr>
              <a:t> </a:t>
            </a:r>
            <a:r>
              <a:rPr lang="fr-FR" sz="3000" b="1" dirty="0">
                <a:solidFill>
                  <a:srgbClr val="0070C0"/>
                </a:solidFill>
              </a:rPr>
              <a:t>En classe de seconde et de première, enseignement optionnel : </a:t>
            </a:r>
          </a:p>
          <a:p>
            <a:endParaRPr lang="fr-FR" sz="2400" dirty="0">
              <a:solidFill>
                <a:srgbClr val="0070C0"/>
              </a:solidFill>
            </a:endParaRPr>
          </a:p>
          <a:p>
            <a:r>
              <a:rPr lang="fr-FR" sz="4000" b="1" dirty="0"/>
              <a:t>« </a:t>
            </a:r>
            <a:r>
              <a:rPr lang="fr-FR" sz="4000" b="1" i="1" dirty="0"/>
              <a:t>Les enseignements artistiques s’inscrivent pleinement dans la formation générale du lycéen. </a:t>
            </a:r>
          </a:p>
        </p:txBody>
      </p:sp>
      <p:sp>
        <p:nvSpPr>
          <p:cNvPr id="5" name="Rectangle 4">
            <a:extLst>
              <a:ext uri="{FF2B5EF4-FFF2-40B4-BE49-F238E27FC236}">
                <a16:creationId xmlns:a16="http://schemas.microsoft.com/office/drawing/2014/main" id="{ABCB194B-9D6E-DC4F-80E5-A75535CC694D}"/>
              </a:ext>
            </a:extLst>
          </p:cNvPr>
          <p:cNvSpPr/>
          <p:nvPr/>
        </p:nvSpPr>
        <p:spPr>
          <a:xfrm>
            <a:off x="432122" y="3403339"/>
            <a:ext cx="11327756" cy="3170099"/>
          </a:xfrm>
          <a:prstGeom prst="rect">
            <a:avLst/>
          </a:prstGeom>
        </p:spPr>
        <p:txBody>
          <a:bodyPr wrap="square">
            <a:spAutoFit/>
          </a:bodyPr>
          <a:lstStyle/>
          <a:p>
            <a:r>
              <a:rPr lang="fr-FR" sz="4000" b="1" i="1" dirty="0">
                <a:solidFill>
                  <a:srgbClr val="0070C0"/>
                </a:solidFill>
              </a:rPr>
              <a:t>Ils contribuent au développement des compétences orales à travers notamment la pratique de l’argumentation. </a:t>
            </a:r>
          </a:p>
          <a:p>
            <a:r>
              <a:rPr lang="fr-FR" sz="4000" b="1" i="1" dirty="0">
                <a:solidFill>
                  <a:srgbClr val="0070C0"/>
                </a:solidFill>
              </a:rPr>
              <a:t>Celle-ci conduit à préciser sa pensée et à expliciter son raisonnement de manière à convaincre. </a:t>
            </a:r>
            <a:r>
              <a:rPr lang="fr-FR" sz="4000" b="1" dirty="0"/>
              <a:t>»</a:t>
            </a:r>
          </a:p>
        </p:txBody>
      </p:sp>
    </p:spTree>
    <p:extLst>
      <p:ext uri="{BB962C8B-B14F-4D97-AF65-F5344CB8AC3E}">
        <p14:creationId xmlns:p14="http://schemas.microsoft.com/office/powerpoint/2010/main" val="55048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A9CDE9E5-0339-1145-A962-8C5F79AF0E97}"/>
              </a:ext>
            </a:extLst>
          </p:cNvPr>
          <p:cNvGraphicFramePr>
            <a:graphicFrameLocks noGrp="1"/>
          </p:cNvGraphicFramePr>
          <p:nvPr>
            <p:extLst>
              <p:ext uri="{D42A27DB-BD31-4B8C-83A1-F6EECF244321}">
                <p14:modId xmlns:p14="http://schemas.microsoft.com/office/powerpoint/2010/main" val="526922599"/>
              </p:ext>
            </p:extLst>
          </p:nvPr>
        </p:nvGraphicFramePr>
        <p:xfrm>
          <a:off x="839326" y="873852"/>
          <a:ext cx="10799180" cy="5715000"/>
        </p:xfrm>
        <a:graphic>
          <a:graphicData uri="http://schemas.openxmlformats.org/drawingml/2006/table">
            <a:tbl>
              <a:tblPr firstRow="1" firstCol="1" bandRow="1"/>
              <a:tblGrid>
                <a:gridCol w="5399590">
                  <a:extLst>
                    <a:ext uri="{9D8B030D-6E8A-4147-A177-3AD203B41FA5}">
                      <a16:colId xmlns:a16="http://schemas.microsoft.com/office/drawing/2014/main" val="229926416"/>
                    </a:ext>
                  </a:extLst>
                </a:gridCol>
                <a:gridCol w="5399590">
                  <a:extLst>
                    <a:ext uri="{9D8B030D-6E8A-4147-A177-3AD203B41FA5}">
                      <a16:colId xmlns:a16="http://schemas.microsoft.com/office/drawing/2014/main" val="3503300111"/>
                    </a:ext>
                  </a:extLst>
                </a:gridCol>
              </a:tblGrid>
              <a:tr h="748060">
                <a:tc gridSpan="2">
                  <a:txBody>
                    <a:bodyPr/>
                    <a:lstStyle/>
                    <a:p>
                      <a:pPr algn="just">
                        <a:spcAft>
                          <a:spcPts val="0"/>
                        </a:spcAft>
                      </a:pPr>
                      <a:r>
                        <a:rPr lang="fr-FR" sz="25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Symbol" pitchFamily="2" charset="2"/>
                        </a:rPr>
                        <a:t></a:t>
                      </a:r>
                      <a:r>
                        <a:rPr lang="fr-FR" sz="25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Compétences travaillées en classe de seconde, enseignement optionnel : </a:t>
                      </a:r>
                      <a:endParaRPr lang="fr-FR" sz="2500">
                        <a:effectLst/>
                        <a:latin typeface="Times New Roman" panose="02020603050405020304" pitchFamily="18" charset="0"/>
                        <a:ea typeface="Times New Roman" panose="02020603050405020304" pitchFamily="18" charset="0"/>
                      </a:endParaRPr>
                    </a:p>
                    <a:p>
                      <a:pPr marL="457200" algn="just">
                        <a:spcAft>
                          <a:spcPts val="0"/>
                        </a:spcAft>
                      </a:pPr>
                      <a:r>
                        <a:rPr lang="fr-FR" sz="2500">
                          <a:effectLst/>
                          <a:latin typeface="Calibri" panose="020F0502020204030204" pitchFamily="34" charset="0"/>
                          <a:ea typeface="Calibri" panose="020F0502020204030204" pitchFamily="34" charset="0"/>
                          <a:cs typeface="Calibri" panose="020F0502020204030204" pitchFamily="34" charset="0"/>
                        </a:rPr>
                        <a:t>Les compétences travaillées en classe de seconde s’inscrivent dans la continuité de celles du collège. Elles en reprennent les éléments structurants et s’organisent autour de nouveaux questionnements.</a:t>
                      </a:r>
                      <a:endParaRPr lang="fr-FR" sz="2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extLst>
                  <a:ext uri="{0D108BD9-81ED-4DB2-BD59-A6C34878D82A}">
                    <a16:rowId xmlns:a16="http://schemas.microsoft.com/office/drawing/2014/main" val="2169243058"/>
                  </a:ext>
                </a:extLst>
              </a:tr>
              <a:tr h="294471">
                <a:tc>
                  <a:txBody>
                    <a:bodyPr/>
                    <a:lstStyle/>
                    <a:p>
                      <a:pPr algn="ctr">
                        <a:spcAft>
                          <a:spcPts val="0"/>
                        </a:spcAft>
                      </a:pPr>
                      <a:r>
                        <a:rPr lang="fr-FR" sz="25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Questionner le fait artistique</a:t>
                      </a:r>
                      <a:endParaRPr lang="fr-FR" sz="25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25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Exposer l’œuvre, la démarche, la pratique</a:t>
                      </a:r>
                      <a:endParaRPr lang="fr-FR" sz="25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1952242"/>
                  </a:ext>
                </a:extLst>
              </a:tr>
              <a:tr h="1354566">
                <a:tc>
                  <a:txBody>
                    <a:bodyPr/>
                    <a:lstStyle/>
                    <a:p>
                      <a:pPr algn="just">
                        <a:spcAft>
                          <a:spcPts val="0"/>
                        </a:spcAft>
                      </a:pPr>
                      <a:r>
                        <a:rPr lang="fr-FR" sz="2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Symbol" pitchFamily="2" charset="2"/>
                        </a:rPr>
                        <a:t></a:t>
                      </a:r>
                      <a:r>
                        <a:rPr lang="fr-FR" sz="2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FR" sz="25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Analyser et interpréter </a:t>
                      </a:r>
                      <a:r>
                        <a:rPr lang="fr-FR" sz="2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une pratique, une démarche, une œuvre. </a:t>
                      </a:r>
                      <a:endParaRPr lang="fr-FR" sz="2500" dirty="0">
                        <a:effectLst/>
                        <a:latin typeface="Times New Roman" panose="02020603050405020304" pitchFamily="18" charset="0"/>
                        <a:ea typeface="Times New Roman" panose="02020603050405020304" pitchFamily="18" charset="0"/>
                      </a:endParaRPr>
                    </a:p>
                    <a:p>
                      <a:pPr algn="just">
                        <a:spcAft>
                          <a:spcPts val="0"/>
                        </a:spcAft>
                      </a:pPr>
                      <a:r>
                        <a:rPr lang="fr-FR" sz="2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Symbol" pitchFamily="2" charset="2"/>
                        </a:rPr>
                        <a:t></a:t>
                      </a:r>
                      <a:r>
                        <a:rPr lang="fr-FR" sz="2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Établir une relation sensible et structurée par des savoirs avec les œuvres et s’ouvrir à la pluralité des expressions. </a:t>
                      </a:r>
                      <a:endParaRPr lang="fr-FR" sz="2500" dirty="0">
                        <a:effectLst/>
                        <a:latin typeface="Times New Roman" panose="02020603050405020304" pitchFamily="18" charset="0"/>
                        <a:ea typeface="Times New Roman" panose="02020603050405020304" pitchFamily="18" charset="0"/>
                      </a:endParaRPr>
                    </a:p>
                    <a:p>
                      <a:pPr algn="just">
                        <a:spcAft>
                          <a:spcPts val="0"/>
                        </a:spcAft>
                      </a:pPr>
                      <a:r>
                        <a:rPr lang="fr-FR" sz="2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Symbol" pitchFamily="2" charset="2"/>
                        </a:rPr>
                        <a:t></a:t>
                      </a:r>
                      <a:r>
                        <a:rPr lang="fr-FR" sz="2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Interroger et situer œuvres et démarches artistiques du point de vue de l’auteur et de celui du spectateur. </a:t>
                      </a:r>
                      <a:endParaRPr lang="fr-FR" sz="25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fr-FR" sz="28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sym typeface="Symbol" pitchFamily="2" charset="2"/>
                        </a:rPr>
                        <a:t></a:t>
                      </a:r>
                      <a:r>
                        <a:rPr lang="fr-FR" sz="28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Dire et partager sa démarche et sa pratique, écouter et accepter les avis divers et contradictoires.</a:t>
                      </a:r>
                      <a:endParaRPr lang="fr-FR" sz="2800" b="1" dirty="0">
                        <a:solidFill>
                          <a:srgbClr val="0070C0"/>
                        </a:solidFill>
                        <a:effectLst/>
                        <a:latin typeface="Times New Roman" panose="02020603050405020304" pitchFamily="18" charset="0"/>
                        <a:ea typeface="Times New Roman" panose="02020603050405020304" pitchFamily="18" charset="0"/>
                      </a:endParaRPr>
                    </a:p>
                    <a:p>
                      <a:pPr marL="457200" algn="just">
                        <a:spcAft>
                          <a:spcPts val="0"/>
                        </a:spcAft>
                      </a:pPr>
                      <a:r>
                        <a:rPr lang="fr-FR" sz="25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5309668"/>
                  </a:ext>
                </a:extLst>
              </a:tr>
            </a:tbl>
          </a:graphicData>
        </a:graphic>
      </p:graphicFrame>
      <p:sp>
        <p:nvSpPr>
          <p:cNvPr id="6" name="Rectangle 5">
            <a:extLst>
              <a:ext uri="{FF2B5EF4-FFF2-40B4-BE49-F238E27FC236}">
                <a16:creationId xmlns:a16="http://schemas.microsoft.com/office/drawing/2014/main" id="{5D5B5730-B306-3E4E-9E42-20B6057AD668}"/>
              </a:ext>
            </a:extLst>
          </p:cNvPr>
          <p:cNvSpPr/>
          <p:nvPr/>
        </p:nvSpPr>
        <p:spPr>
          <a:xfrm>
            <a:off x="2269664" y="165966"/>
            <a:ext cx="7652672" cy="707886"/>
          </a:xfrm>
          <a:prstGeom prst="rect">
            <a:avLst/>
          </a:prstGeom>
          <a:noFill/>
        </p:spPr>
        <p:txBody>
          <a:bodyPr wrap="none" lIns="91440" tIns="45720" rIns="91440" bIns="45720">
            <a:spAutoFit/>
          </a:bodyPr>
          <a:lstStyle/>
          <a:p>
            <a:pPr algn="ctr"/>
            <a:r>
              <a:rPr lang="fr-FR" sz="4000" b="1" cap="none" spc="0" dirty="0">
                <a:ln w="22225">
                  <a:solidFill>
                    <a:schemeClr val="accent2"/>
                  </a:solidFill>
                  <a:prstDash val="solid"/>
                </a:ln>
                <a:solidFill>
                  <a:schemeClr val="accent2">
                    <a:lumMod val="40000"/>
                    <a:lumOff val="60000"/>
                  </a:schemeClr>
                </a:solidFill>
                <a:effectLst/>
              </a:rPr>
              <a:t>SECONDE enseignement optionnel</a:t>
            </a:r>
          </a:p>
        </p:txBody>
      </p:sp>
    </p:spTree>
    <p:extLst>
      <p:ext uri="{BB962C8B-B14F-4D97-AF65-F5344CB8AC3E}">
        <p14:creationId xmlns:p14="http://schemas.microsoft.com/office/powerpoint/2010/main" val="6950109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568F69E9-90CF-1B42-94D8-CDD82B5C7EAA}"/>
              </a:ext>
            </a:extLst>
          </p:cNvPr>
          <p:cNvGraphicFramePr>
            <a:graphicFrameLocks noGrp="1"/>
          </p:cNvGraphicFramePr>
          <p:nvPr>
            <p:extLst>
              <p:ext uri="{D42A27DB-BD31-4B8C-83A1-F6EECF244321}">
                <p14:modId xmlns:p14="http://schemas.microsoft.com/office/powerpoint/2010/main" val="3468021918"/>
              </p:ext>
            </p:extLst>
          </p:nvPr>
        </p:nvGraphicFramePr>
        <p:xfrm>
          <a:off x="811334" y="1073034"/>
          <a:ext cx="10799180" cy="5334000"/>
        </p:xfrm>
        <a:graphic>
          <a:graphicData uri="http://schemas.openxmlformats.org/drawingml/2006/table">
            <a:tbl>
              <a:tblPr firstRow="1" firstCol="1" bandRow="1"/>
              <a:tblGrid>
                <a:gridCol w="5399590">
                  <a:extLst>
                    <a:ext uri="{9D8B030D-6E8A-4147-A177-3AD203B41FA5}">
                      <a16:colId xmlns:a16="http://schemas.microsoft.com/office/drawing/2014/main" val="234716672"/>
                    </a:ext>
                  </a:extLst>
                </a:gridCol>
                <a:gridCol w="5399590">
                  <a:extLst>
                    <a:ext uri="{9D8B030D-6E8A-4147-A177-3AD203B41FA5}">
                      <a16:colId xmlns:a16="http://schemas.microsoft.com/office/drawing/2014/main" val="1156695443"/>
                    </a:ext>
                  </a:extLst>
                </a:gridCol>
              </a:tblGrid>
              <a:tr h="294471">
                <a:tc gridSpan="2">
                  <a:txBody>
                    <a:bodyPr/>
                    <a:lstStyle/>
                    <a:p>
                      <a:pPr algn="just">
                        <a:spcAft>
                          <a:spcPts val="0"/>
                        </a:spcAft>
                      </a:pPr>
                      <a:r>
                        <a:rPr lang="fr-FR" sz="2500" b="1" dirty="0">
                          <a:solidFill>
                            <a:srgbClr val="F37F4B"/>
                          </a:solidFill>
                          <a:effectLst/>
                          <a:latin typeface="Calibri" panose="020F0502020204030204" pitchFamily="34" charset="0"/>
                          <a:ea typeface="Times New Roman" panose="02020603050405020304" pitchFamily="18" charset="0"/>
                          <a:cs typeface="Calibri" panose="020F0502020204030204" pitchFamily="34" charset="0"/>
                          <a:sym typeface="Symbol" pitchFamily="2" charset="2"/>
                        </a:rPr>
                        <a:t></a:t>
                      </a:r>
                      <a:r>
                        <a:rPr lang="fr-FR" sz="2500" b="1" dirty="0">
                          <a:solidFill>
                            <a:srgbClr val="F37F4B"/>
                          </a:solidFill>
                          <a:effectLst/>
                          <a:latin typeface="Calibri" panose="020F0502020204030204" pitchFamily="34" charset="0"/>
                          <a:ea typeface="Times New Roman" panose="02020603050405020304" pitchFamily="18" charset="0"/>
                          <a:cs typeface="Calibri" panose="020F0502020204030204" pitchFamily="34" charset="0"/>
                        </a:rPr>
                        <a:t> Attendus de fin d’année de seconde :</a:t>
                      </a:r>
                      <a:endParaRPr lang="fr-FR" sz="2500" dirty="0">
                        <a:solidFill>
                          <a:srgbClr val="F37F4B"/>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extLst>
                  <a:ext uri="{0D108BD9-81ED-4DB2-BD59-A6C34878D82A}">
                    <a16:rowId xmlns:a16="http://schemas.microsoft.com/office/drawing/2014/main" val="4192026116"/>
                  </a:ext>
                </a:extLst>
              </a:tr>
              <a:tr h="294471">
                <a:tc>
                  <a:txBody>
                    <a:bodyPr/>
                    <a:lstStyle/>
                    <a:p>
                      <a:pPr algn="just">
                        <a:spcAft>
                          <a:spcPts val="0"/>
                        </a:spcAft>
                      </a:pPr>
                      <a:r>
                        <a:rPr lang="fr-FR" sz="2500" b="1">
                          <a:effectLst/>
                          <a:latin typeface="Calibri" panose="020F0502020204030204" pitchFamily="34" charset="0"/>
                          <a:ea typeface="Times New Roman" panose="02020603050405020304" pitchFamily="18" charset="0"/>
                          <a:cs typeface="Calibri" panose="020F0502020204030204" pitchFamily="34" charset="0"/>
                        </a:rPr>
                        <a:t>Compétence : questionner le fait artistique</a:t>
                      </a:r>
                      <a:endParaRPr lang="fr-FR" sz="25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fr-FR" sz="2500" b="1">
                          <a:effectLst/>
                          <a:latin typeface="Calibri" panose="020F0502020204030204" pitchFamily="34" charset="0"/>
                          <a:ea typeface="Times New Roman" panose="02020603050405020304" pitchFamily="18" charset="0"/>
                          <a:cs typeface="Calibri" panose="020F0502020204030204" pitchFamily="34" charset="0"/>
                        </a:rPr>
                        <a:t>Compétence : exposer l’œuvre, la démarche, la pratique</a:t>
                      </a:r>
                      <a:endParaRPr lang="fr-FR" sz="25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9600145"/>
                  </a:ext>
                </a:extLst>
              </a:tr>
              <a:tr h="1855167">
                <a:tc>
                  <a:txBody>
                    <a:bodyPr/>
                    <a:lstStyle/>
                    <a:p>
                      <a:pPr algn="just">
                        <a:spcAft>
                          <a:spcPts val="0"/>
                        </a:spcAft>
                      </a:pPr>
                      <a:r>
                        <a:rPr lang="fr-FR" sz="2500" b="1" i="1" dirty="0">
                          <a:effectLst/>
                          <a:latin typeface="Calibri" panose="020F0502020204030204" pitchFamily="34" charset="0"/>
                          <a:ea typeface="Times New Roman" panose="02020603050405020304" pitchFamily="18" charset="0"/>
                          <a:cs typeface="Calibri" panose="020F0502020204030204" pitchFamily="34" charset="0"/>
                        </a:rPr>
                        <a:t>Expliciter</a:t>
                      </a:r>
                      <a:endParaRPr lang="fr-FR" sz="2500" dirty="0">
                        <a:effectLst/>
                        <a:latin typeface="Times New Roman" panose="02020603050405020304" pitchFamily="18" charset="0"/>
                        <a:ea typeface="Times New Roman" panose="02020603050405020304" pitchFamily="18" charset="0"/>
                      </a:endParaRPr>
                    </a:p>
                    <a:p>
                      <a:pPr algn="just">
                        <a:spcAft>
                          <a:spcPts val="0"/>
                        </a:spcAft>
                      </a:pPr>
                      <a:r>
                        <a:rPr lang="fr-FR" sz="2500" dirty="0">
                          <a:effectLst/>
                          <a:latin typeface="Calibri" panose="020F0502020204030204" pitchFamily="34" charset="0"/>
                          <a:ea typeface="Times New Roman" panose="02020603050405020304" pitchFamily="18" charset="0"/>
                          <a:cs typeface="Calibri" panose="020F0502020204030204" pitchFamily="34" charset="0"/>
                        </a:rPr>
                        <a:t>L’élève est capable : </a:t>
                      </a:r>
                      <a:endParaRPr lang="fr-FR" sz="2500" dirty="0">
                        <a:effectLst/>
                        <a:latin typeface="Times New Roman" panose="02020603050405020304" pitchFamily="18" charset="0"/>
                        <a:ea typeface="Times New Roman" panose="02020603050405020304" pitchFamily="18" charset="0"/>
                      </a:endParaRPr>
                    </a:p>
                    <a:p>
                      <a:pPr algn="just">
                        <a:spcAft>
                          <a:spcPts val="0"/>
                        </a:spcAft>
                      </a:pPr>
                      <a:r>
                        <a:rPr lang="fr-FR" sz="2500" dirty="0">
                          <a:effectLst/>
                          <a:latin typeface="Calibri" panose="020F0502020204030204" pitchFamily="34" charset="0"/>
                          <a:ea typeface="Times New Roman" panose="02020603050405020304" pitchFamily="18" charset="0"/>
                          <a:cs typeface="Calibri" panose="020F0502020204030204" pitchFamily="34" charset="0"/>
                          <a:sym typeface="Symbol" pitchFamily="2" charset="2"/>
                        </a:rPr>
                        <a:t></a:t>
                      </a:r>
                      <a:r>
                        <a:rPr lang="fr-FR" sz="2500" dirty="0">
                          <a:effectLst/>
                          <a:latin typeface="Calibri" panose="020F0502020204030204" pitchFamily="34" charset="0"/>
                          <a:ea typeface="Times New Roman" panose="02020603050405020304" pitchFamily="18" charset="0"/>
                          <a:cs typeface="Calibri" panose="020F0502020204030204" pitchFamily="34" charset="0"/>
                        </a:rPr>
                        <a:t> de présenter la composition ou la structure matérielle d’une œuvre, d’identifier ses constituants plastiques en utilisant un </a:t>
                      </a:r>
                      <a:r>
                        <a:rPr lang="fr-FR" sz="2500" b="1" dirty="0">
                          <a:effectLst/>
                          <a:latin typeface="Calibri" panose="020F0502020204030204" pitchFamily="34" charset="0"/>
                          <a:ea typeface="Times New Roman" panose="02020603050405020304" pitchFamily="18" charset="0"/>
                          <a:cs typeface="Calibri" panose="020F0502020204030204" pitchFamily="34" charset="0"/>
                        </a:rPr>
                        <a:t>vocabulaire descriptif précis et approprié</a:t>
                      </a:r>
                      <a:r>
                        <a:rPr lang="fr-FR" sz="2500" dirty="0">
                          <a:effectLst/>
                          <a:latin typeface="Calibri" panose="020F0502020204030204" pitchFamily="34" charset="0"/>
                          <a:ea typeface="Times New Roman" panose="02020603050405020304" pitchFamily="18" charset="0"/>
                          <a:cs typeface="Calibri" panose="020F0502020204030204" pitchFamily="34" charset="0"/>
                        </a:rPr>
                        <a:t> ; </a:t>
                      </a:r>
                      <a:endParaRPr lang="fr-FR" sz="2500" dirty="0">
                        <a:effectLst/>
                        <a:latin typeface="Times New Roman" panose="02020603050405020304" pitchFamily="18" charset="0"/>
                        <a:ea typeface="Times New Roman" panose="02020603050405020304" pitchFamily="18" charset="0"/>
                      </a:endParaRPr>
                    </a:p>
                    <a:p>
                      <a:pPr algn="just">
                        <a:spcAft>
                          <a:spcPts val="0"/>
                        </a:spcAft>
                      </a:pPr>
                      <a:r>
                        <a:rPr lang="fr-FR" sz="2500" dirty="0">
                          <a:effectLst/>
                          <a:latin typeface="Calibri" panose="020F0502020204030204" pitchFamily="34" charset="0"/>
                          <a:ea typeface="Times New Roman" panose="02020603050405020304" pitchFamily="18" charset="0"/>
                          <a:cs typeface="Calibri" panose="020F0502020204030204" pitchFamily="34" charset="0"/>
                          <a:sym typeface="Symbol" pitchFamily="2" charset="2"/>
                        </a:rPr>
                        <a:t></a:t>
                      </a:r>
                      <a:r>
                        <a:rPr lang="fr-FR" sz="2500" dirty="0">
                          <a:effectLst/>
                          <a:latin typeface="Calibri" panose="020F0502020204030204" pitchFamily="34" charset="0"/>
                          <a:ea typeface="Times New Roman" panose="02020603050405020304" pitchFamily="18" charset="0"/>
                          <a:cs typeface="Calibri" panose="020F0502020204030204" pitchFamily="34" charset="0"/>
                        </a:rPr>
                        <a:t> d’analyser une œuvre en faisant apparaître son intérêt artistique, de l’interpréter d’une manière sensible et réflexive.</a:t>
                      </a:r>
                      <a:endParaRPr lang="fr-FR" sz="25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fr-FR" sz="2500" b="1" dirty="0">
                          <a:solidFill>
                            <a:srgbClr val="5267C0"/>
                          </a:solidFill>
                          <a:effectLst/>
                          <a:latin typeface="Calibri" panose="020F0502020204030204" pitchFamily="34" charset="0"/>
                          <a:ea typeface="Times New Roman" panose="02020603050405020304" pitchFamily="18" charset="0"/>
                          <a:cs typeface="Calibri" panose="020F0502020204030204" pitchFamily="34" charset="0"/>
                        </a:rPr>
                        <a:t>L’élève est capable : </a:t>
                      </a:r>
                      <a:endParaRPr lang="fr-FR" sz="2500" b="1" dirty="0">
                        <a:solidFill>
                          <a:srgbClr val="5267C0"/>
                        </a:solidFill>
                        <a:effectLst/>
                        <a:latin typeface="Times New Roman" panose="02020603050405020304" pitchFamily="18" charset="0"/>
                        <a:ea typeface="Times New Roman" panose="02020603050405020304" pitchFamily="18" charset="0"/>
                      </a:endParaRPr>
                    </a:p>
                    <a:p>
                      <a:pPr algn="just">
                        <a:spcAft>
                          <a:spcPts val="0"/>
                        </a:spcAft>
                      </a:pPr>
                      <a:r>
                        <a:rPr lang="fr-FR" sz="2500" b="1" dirty="0">
                          <a:solidFill>
                            <a:srgbClr val="5267C0"/>
                          </a:solidFill>
                          <a:effectLst/>
                          <a:latin typeface="Calibri" panose="020F0502020204030204" pitchFamily="34" charset="0"/>
                          <a:ea typeface="Times New Roman" panose="02020603050405020304" pitchFamily="18" charset="0"/>
                          <a:cs typeface="Calibri" panose="020F0502020204030204" pitchFamily="34" charset="0"/>
                          <a:sym typeface="Symbol" pitchFamily="2" charset="2"/>
                        </a:rPr>
                        <a:t></a:t>
                      </a:r>
                      <a:r>
                        <a:rPr lang="fr-FR" sz="2500" b="1" dirty="0">
                          <a:solidFill>
                            <a:srgbClr val="5267C0"/>
                          </a:solidFill>
                          <a:effectLst/>
                          <a:latin typeface="Calibri" panose="020F0502020204030204" pitchFamily="34" charset="0"/>
                          <a:ea typeface="Times New Roman" panose="02020603050405020304" pitchFamily="18" charset="0"/>
                          <a:cs typeface="Calibri" panose="020F0502020204030204" pitchFamily="34" charset="0"/>
                        </a:rPr>
                        <a:t> de motiver ses choix, d’entendre des observations et d’engager un dialogue sur son travail et celui de ses pairs.</a:t>
                      </a:r>
                      <a:endParaRPr lang="fr-FR" sz="2500" b="1" dirty="0">
                        <a:solidFill>
                          <a:srgbClr val="5267C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6557971"/>
                  </a:ext>
                </a:extLst>
              </a:tr>
            </a:tbl>
          </a:graphicData>
        </a:graphic>
      </p:graphicFrame>
      <p:sp>
        <p:nvSpPr>
          <p:cNvPr id="5" name="Rectangle 4">
            <a:extLst>
              <a:ext uri="{FF2B5EF4-FFF2-40B4-BE49-F238E27FC236}">
                <a16:creationId xmlns:a16="http://schemas.microsoft.com/office/drawing/2014/main" id="{0EDDA641-B4C5-844B-8C3D-C6CE6C80FE17}"/>
              </a:ext>
            </a:extLst>
          </p:cNvPr>
          <p:cNvSpPr/>
          <p:nvPr/>
        </p:nvSpPr>
        <p:spPr>
          <a:xfrm>
            <a:off x="729274" y="258038"/>
            <a:ext cx="10881240" cy="707886"/>
          </a:xfrm>
          <a:prstGeom prst="rect">
            <a:avLst/>
          </a:prstGeom>
          <a:noFill/>
        </p:spPr>
        <p:txBody>
          <a:bodyPr wrap="square" lIns="91440" tIns="45720" rIns="91440" bIns="45720">
            <a:spAutoFit/>
          </a:bodyPr>
          <a:lstStyle/>
          <a:p>
            <a:pPr algn="ctr"/>
            <a:r>
              <a:rPr lang="fr-FR" sz="4000" b="1" cap="none" spc="0" dirty="0">
                <a:ln w="22225">
                  <a:solidFill>
                    <a:schemeClr val="accent2"/>
                  </a:solidFill>
                  <a:prstDash val="solid"/>
                </a:ln>
                <a:solidFill>
                  <a:schemeClr val="accent2">
                    <a:lumMod val="40000"/>
                    <a:lumOff val="60000"/>
                  </a:schemeClr>
                </a:solidFill>
                <a:effectLst/>
              </a:rPr>
              <a:t>SECONDE </a:t>
            </a:r>
            <a:r>
              <a:rPr lang="fr-FR" sz="4000" b="1" cap="none" spc="0" dirty="0" err="1">
                <a:ln w="22225">
                  <a:solidFill>
                    <a:schemeClr val="accent2"/>
                  </a:solidFill>
                  <a:prstDash val="solid"/>
                </a:ln>
                <a:solidFill>
                  <a:schemeClr val="accent2">
                    <a:lumMod val="40000"/>
                    <a:lumOff val="60000"/>
                  </a:schemeClr>
                </a:solidFill>
                <a:effectLst/>
              </a:rPr>
              <a:t>ens</a:t>
            </a:r>
            <a:r>
              <a:rPr lang="fr-FR" sz="4000" b="1" cap="none" spc="0" dirty="0">
                <a:ln w="22225">
                  <a:solidFill>
                    <a:schemeClr val="accent2"/>
                  </a:solidFill>
                  <a:prstDash val="solid"/>
                </a:ln>
                <a:solidFill>
                  <a:schemeClr val="accent2">
                    <a:lumMod val="40000"/>
                    <a:lumOff val="60000"/>
                  </a:schemeClr>
                </a:solidFill>
                <a:effectLst/>
              </a:rPr>
              <a:t>. optionnel</a:t>
            </a:r>
          </a:p>
        </p:txBody>
      </p:sp>
    </p:spTree>
    <p:extLst>
      <p:ext uri="{BB962C8B-B14F-4D97-AF65-F5344CB8AC3E}">
        <p14:creationId xmlns:p14="http://schemas.microsoft.com/office/powerpoint/2010/main" val="25400769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6A906D30-B267-544F-9F7B-BBBCCF4847AA}"/>
              </a:ext>
            </a:extLst>
          </p:cNvPr>
          <p:cNvGraphicFramePr>
            <a:graphicFrameLocks noGrp="1"/>
          </p:cNvGraphicFramePr>
          <p:nvPr>
            <p:extLst>
              <p:ext uri="{D42A27DB-BD31-4B8C-83A1-F6EECF244321}">
                <p14:modId xmlns:p14="http://schemas.microsoft.com/office/powerpoint/2010/main" val="2667950877"/>
              </p:ext>
            </p:extLst>
          </p:nvPr>
        </p:nvGraphicFramePr>
        <p:xfrm>
          <a:off x="914398" y="298552"/>
          <a:ext cx="11023602" cy="5867400"/>
        </p:xfrm>
        <a:graphic>
          <a:graphicData uri="http://schemas.openxmlformats.org/drawingml/2006/table">
            <a:tbl>
              <a:tblPr firstRow="1" firstCol="1" bandRow="1"/>
              <a:tblGrid>
                <a:gridCol w="5511801">
                  <a:extLst>
                    <a:ext uri="{9D8B030D-6E8A-4147-A177-3AD203B41FA5}">
                      <a16:colId xmlns:a16="http://schemas.microsoft.com/office/drawing/2014/main" val="2172588331"/>
                    </a:ext>
                  </a:extLst>
                </a:gridCol>
                <a:gridCol w="5511801">
                  <a:extLst>
                    <a:ext uri="{9D8B030D-6E8A-4147-A177-3AD203B41FA5}">
                      <a16:colId xmlns:a16="http://schemas.microsoft.com/office/drawing/2014/main" val="78530687"/>
                    </a:ext>
                  </a:extLst>
                </a:gridCol>
              </a:tblGrid>
              <a:tr h="0">
                <a:tc gridSpan="2">
                  <a:txBody>
                    <a:bodyPr/>
                    <a:lstStyle/>
                    <a:p>
                      <a:pPr algn="just">
                        <a:spcAft>
                          <a:spcPts val="0"/>
                        </a:spcAft>
                      </a:pPr>
                      <a:r>
                        <a:rPr lang="fr-FR" sz="2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Symbol" pitchFamily="2" charset="2"/>
                        </a:rPr>
                        <a:t></a:t>
                      </a:r>
                      <a:r>
                        <a:rPr lang="fr-FR" sz="2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Compétences travaillées en classe de première, enseignement optionnel : </a:t>
                      </a:r>
                      <a:endParaRPr lang="fr-FR" sz="2200" dirty="0">
                        <a:effectLst/>
                        <a:latin typeface="Times New Roman" panose="02020603050405020304" pitchFamily="18" charset="0"/>
                        <a:ea typeface="Times New Roman" panose="02020603050405020304" pitchFamily="18" charset="0"/>
                      </a:endParaRPr>
                    </a:p>
                    <a:p>
                      <a:pPr algn="just">
                        <a:spcAft>
                          <a:spcPts val="0"/>
                        </a:spcAft>
                      </a:pPr>
                      <a:r>
                        <a:rPr lang="fr-FR"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compétences travaillées couvrent l’ensemble du cycle terminal. Elles reprennent celles introduites en seconde. Le professeur dispose de ce cadre commun pour tout le parcours de formation au lycée. Il en hausse progressivement le niveau d’exigence et de complexité en se référant aux attendus de fin de cycle.</a:t>
                      </a:r>
                      <a:endParaRPr lang="fr-FR"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extLst>
                  <a:ext uri="{0D108BD9-81ED-4DB2-BD59-A6C34878D82A}">
                    <a16:rowId xmlns:a16="http://schemas.microsoft.com/office/drawing/2014/main" val="524307717"/>
                  </a:ext>
                </a:extLst>
              </a:tr>
              <a:tr h="0">
                <a:tc>
                  <a:txBody>
                    <a:bodyPr/>
                    <a:lstStyle/>
                    <a:p>
                      <a:pPr algn="just">
                        <a:spcAft>
                          <a:spcPts val="0"/>
                        </a:spcAft>
                      </a:pPr>
                      <a:r>
                        <a:rPr lang="fr-FR" sz="25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Questionner le fait artistique</a:t>
                      </a:r>
                      <a:endParaRPr lang="fr-FR" sz="25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fr-FR" sz="2500" b="1">
                          <a:effectLst/>
                          <a:latin typeface="Calibri" panose="020F0502020204030204" pitchFamily="34" charset="0"/>
                          <a:ea typeface="Times New Roman" panose="02020603050405020304" pitchFamily="18" charset="0"/>
                          <a:cs typeface="Calibri" panose="020F0502020204030204" pitchFamily="34" charset="0"/>
                        </a:rPr>
                        <a:t>Exposer l’œuvre, la démarche, la pratique</a:t>
                      </a:r>
                      <a:endParaRPr lang="fr-FR" sz="25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2344175"/>
                  </a:ext>
                </a:extLst>
              </a:tr>
              <a:tr h="0">
                <a:tc>
                  <a:txBody>
                    <a:bodyPr/>
                    <a:lstStyle/>
                    <a:p>
                      <a:pPr algn="just">
                        <a:spcAft>
                          <a:spcPts val="0"/>
                        </a:spcAft>
                      </a:pPr>
                      <a:r>
                        <a:rPr lang="fr-FR" sz="250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Symbol" pitchFamily="2" charset="2"/>
                        </a:rPr>
                        <a:t></a:t>
                      </a:r>
                      <a:r>
                        <a:rPr lang="fr-FR" sz="25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Analyser et interpréter une pratique, une démarche, une œuvre. </a:t>
                      </a:r>
                      <a:endParaRPr lang="fr-FR" sz="2500">
                        <a:effectLst/>
                        <a:latin typeface="Times New Roman" panose="02020603050405020304" pitchFamily="18" charset="0"/>
                        <a:ea typeface="Times New Roman" panose="02020603050405020304" pitchFamily="18" charset="0"/>
                      </a:endParaRPr>
                    </a:p>
                    <a:p>
                      <a:pPr algn="just">
                        <a:spcAft>
                          <a:spcPts val="0"/>
                        </a:spcAft>
                      </a:pPr>
                      <a:r>
                        <a:rPr lang="fr-FR" sz="250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Symbol" pitchFamily="2" charset="2"/>
                        </a:rPr>
                        <a:t></a:t>
                      </a:r>
                      <a:r>
                        <a:rPr lang="fr-FR" sz="25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Établir une relation sensible et structurée par des savoirs avec les œuvres et s’ouvrir à la pluralité des expressions. </a:t>
                      </a:r>
                      <a:endParaRPr lang="fr-FR" sz="2500">
                        <a:effectLst/>
                        <a:latin typeface="Times New Roman" panose="02020603050405020304" pitchFamily="18" charset="0"/>
                        <a:ea typeface="Times New Roman" panose="02020603050405020304" pitchFamily="18" charset="0"/>
                      </a:endParaRPr>
                    </a:p>
                    <a:p>
                      <a:pPr algn="just">
                        <a:spcAft>
                          <a:spcPts val="0"/>
                        </a:spcAft>
                      </a:pPr>
                      <a:r>
                        <a:rPr lang="fr-FR" sz="250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Symbol" pitchFamily="2" charset="2"/>
                        </a:rPr>
                        <a:t></a:t>
                      </a:r>
                      <a:r>
                        <a:rPr lang="fr-FR" sz="25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Interroger et situer œuvres et démarches artistiques du point de vue de l’auteur et de celui du spectateur.</a:t>
                      </a:r>
                      <a:endParaRPr lang="fr-FR" sz="25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fr-FR" sz="2500" dirty="0">
                          <a:effectLst/>
                          <a:latin typeface="Calibri" panose="020F0502020204030204" pitchFamily="34" charset="0"/>
                          <a:ea typeface="Calibri" panose="020F0502020204030204" pitchFamily="34" charset="0"/>
                          <a:cs typeface="Calibri" panose="020F0502020204030204" pitchFamily="34" charset="0"/>
                          <a:sym typeface="Symbol" pitchFamily="2" charset="2"/>
                        </a:rPr>
                        <a:t></a:t>
                      </a:r>
                      <a:r>
                        <a:rPr lang="fr-FR" sz="2500" dirty="0">
                          <a:effectLst/>
                          <a:latin typeface="Calibri" panose="020F0502020204030204" pitchFamily="34" charset="0"/>
                          <a:ea typeface="Calibri" panose="020F0502020204030204" pitchFamily="34" charset="0"/>
                          <a:cs typeface="Calibri" panose="020F0502020204030204" pitchFamily="34" charset="0"/>
                        </a:rPr>
                        <a:t> </a:t>
                      </a:r>
                      <a:r>
                        <a:rPr lang="fr-FR" sz="2500" b="1" dirty="0">
                          <a:solidFill>
                            <a:srgbClr val="5267C0"/>
                          </a:solidFill>
                          <a:effectLst/>
                          <a:latin typeface="Calibri" panose="020F0502020204030204" pitchFamily="34" charset="0"/>
                          <a:ea typeface="Calibri" panose="020F0502020204030204" pitchFamily="34" charset="0"/>
                          <a:cs typeface="Calibri" panose="020F0502020204030204" pitchFamily="34" charset="0"/>
                        </a:rPr>
                        <a:t>Dire et partager sa démarche et sa pratique, écouter et accepter les avis divers et contradictoires. </a:t>
                      </a:r>
                      <a:endParaRPr lang="fr-FR" sz="2500" b="1" dirty="0">
                        <a:solidFill>
                          <a:srgbClr val="5267C0"/>
                        </a:solidFill>
                        <a:effectLst/>
                        <a:latin typeface="Times New Roman" panose="02020603050405020304" pitchFamily="18" charset="0"/>
                        <a:ea typeface="Times New Roman" panose="02020603050405020304" pitchFamily="18" charset="0"/>
                      </a:endParaRPr>
                    </a:p>
                    <a:p>
                      <a:pPr algn="just">
                        <a:spcAft>
                          <a:spcPts val="0"/>
                        </a:spcAft>
                      </a:pPr>
                      <a:r>
                        <a:rPr lang="fr-FR" sz="2500" dirty="0">
                          <a:effectLst/>
                          <a:latin typeface="Calibri" panose="020F0502020204030204" pitchFamily="34" charset="0"/>
                          <a:ea typeface="Calibri" panose="020F0502020204030204" pitchFamily="34" charset="0"/>
                          <a:cs typeface="Calibri" panose="020F0502020204030204" pitchFamily="34" charset="0"/>
                          <a:sym typeface="Symbol" pitchFamily="2" charset="2"/>
                        </a:rPr>
                        <a:t></a:t>
                      </a:r>
                      <a:r>
                        <a:rPr lang="fr-FR" sz="2500" dirty="0">
                          <a:effectLst/>
                          <a:latin typeface="Calibri" panose="020F0502020204030204" pitchFamily="34" charset="0"/>
                          <a:ea typeface="Calibri" panose="020F0502020204030204" pitchFamily="34" charset="0"/>
                          <a:cs typeface="Calibri" panose="020F0502020204030204" pitchFamily="34" charset="0"/>
                        </a:rPr>
                        <a:t> Être sensible à la réception de l’œuvre d’art, aux conditions de celle-ci, aux questions qu’elle soulève et prendre part au débat suscité par le fait artistique.</a:t>
                      </a:r>
                      <a:endParaRPr lang="fr-FR" sz="25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9448327"/>
                  </a:ext>
                </a:extLst>
              </a:tr>
            </a:tbl>
          </a:graphicData>
        </a:graphic>
      </p:graphicFrame>
      <p:sp>
        <p:nvSpPr>
          <p:cNvPr id="5" name="Rectangle 4">
            <a:extLst>
              <a:ext uri="{FF2B5EF4-FFF2-40B4-BE49-F238E27FC236}">
                <a16:creationId xmlns:a16="http://schemas.microsoft.com/office/drawing/2014/main" id="{EF9EE52C-EB39-F544-B0AE-D84E9F1EF7EC}"/>
              </a:ext>
            </a:extLst>
          </p:cNvPr>
          <p:cNvSpPr/>
          <p:nvPr/>
        </p:nvSpPr>
        <p:spPr>
          <a:xfrm rot="16200000">
            <a:off x="-2285375" y="2816073"/>
            <a:ext cx="5541518" cy="707886"/>
          </a:xfrm>
          <a:prstGeom prst="rect">
            <a:avLst/>
          </a:prstGeom>
          <a:noFill/>
        </p:spPr>
        <p:txBody>
          <a:bodyPr wrap="none" lIns="91440" tIns="45720" rIns="91440" bIns="45720">
            <a:spAutoFit/>
          </a:bodyPr>
          <a:lstStyle/>
          <a:p>
            <a:pPr algn="ctr"/>
            <a:r>
              <a:rPr lang="fr-FR" sz="4000" b="1" cap="none" spc="0" dirty="0">
                <a:ln w="22225">
                  <a:solidFill>
                    <a:schemeClr val="accent2"/>
                  </a:solidFill>
                  <a:prstDash val="solid"/>
                </a:ln>
                <a:solidFill>
                  <a:schemeClr val="accent2">
                    <a:lumMod val="40000"/>
                    <a:lumOff val="60000"/>
                  </a:schemeClr>
                </a:solidFill>
                <a:effectLst/>
              </a:rPr>
              <a:t>PREMIERE </a:t>
            </a:r>
            <a:r>
              <a:rPr lang="fr-FR" sz="4000" b="1" cap="none" spc="0" dirty="0" err="1">
                <a:ln w="22225">
                  <a:solidFill>
                    <a:schemeClr val="accent2"/>
                  </a:solidFill>
                  <a:prstDash val="solid"/>
                </a:ln>
                <a:solidFill>
                  <a:schemeClr val="accent2">
                    <a:lumMod val="40000"/>
                    <a:lumOff val="60000"/>
                  </a:schemeClr>
                </a:solidFill>
                <a:effectLst/>
              </a:rPr>
              <a:t>ens</a:t>
            </a:r>
            <a:r>
              <a:rPr lang="fr-FR" sz="4000" b="1" cap="none" spc="0" dirty="0">
                <a:ln w="22225">
                  <a:solidFill>
                    <a:schemeClr val="accent2"/>
                  </a:solidFill>
                  <a:prstDash val="solid"/>
                </a:ln>
                <a:solidFill>
                  <a:schemeClr val="accent2">
                    <a:lumMod val="40000"/>
                    <a:lumOff val="60000"/>
                  </a:schemeClr>
                </a:solidFill>
                <a:effectLst/>
              </a:rPr>
              <a:t>. optionnel</a:t>
            </a:r>
          </a:p>
        </p:txBody>
      </p:sp>
    </p:spTree>
    <p:extLst>
      <p:ext uri="{BB962C8B-B14F-4D97-AF65-F5344CB8AC3E}">
        <p14:creationId xmlns:p14="http://schemas.microsoft.com/office/powerpoint/2010/main" val="3378258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7D0E7A0C-D2A5-A64B-BB30-EEA1BE468323}"/>
              </a:ext>
            </a:extLst>
          </p:cNvPr>
          <p:cNvGraphicFramePr>
            <a:graphicFrameLocks noGrp="1"/>
          </p:cNvGraphicFramePr>
          <p:nvPr>
            <p:extLst>
              <p:ext uri="{D42A27DB-BD31-4B8C-83A1-F6EECF244321}">
                <p14:modId xmlns:p14="http://schemas.microsoft.com/office/powerpoint/2010/main" val="3573940276"/>
              </p:ext>
            </p:extLst>
          </p:nvPr>
        </p:nvGraphicFramePr>
        <p:xfrm>
          <a:off x="839328" y="190499"/>
          <a:ext cx="11157794" cy="6477000"/>
        </p:xfrm>
        <a:graphic>
          <a:graphicData uri="http://schemas.openxmlformats.org/drawingml/2006/table">
            <a:tbl>
              <a:tblPr firstRow="1" firstCol="1" bandRow="1"/>
              <a:tblGrid>
                <a:gridCol w="5578897">
                  <a:extLst>
                    <a:ext uri="{9D8B030D-6E8A-4147-A177-3AD203B41FA5}">
                      <a16:colId xmlns:a16="http://schemas.microsoft.com/office/drawing/2014/main" val="2309915732"/>
                    </a:ext>
                  </a:extLst>
                </a:gridCol>
                <a:gridCol w="5578897">
                  <a:extLst>
                    <a:ext uri="{9D8B030D-6E8A-4147-A177-3AD203B41FA5}">
                      <a16:colId xmlns:a16="http://schemas.microsoft.com/office/drawing/2014/main" val="3384358250"/>
                    </a:ext>
                  </a:extLst>
                </a:gridCol>
              </a:tblGrid>
              <a:tr h="368720">
                <a:tc gridSpan="2">
                  <a:txBody>
                    <a:bodyPr/>
                    <a:lstStyle/>
                    <a:p>
                      <a:pPr algn="just">
                        <a:spcAft>
                          <a:spcPts val="0"/>
                        </a:spcAft>
                      </a:pPr>
                      <a:r>
                        <a:rPr lang="fr-FR" sz="25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Symbol" pitchFamily="2" charset="2"/>
                        </a:rPr>
                        <a:t></a:t>
                      </a:r>
                      <a:r>
                        <a:rPr lang="fr-FR" sz="25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Attendus de fin d’année de première :</a:t>
                      </a:r>
                      <a:endParaRPr lang="fr-FR" sz="25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extLst>
                  <a:ext uri="{0D108BD9-81ED-4DB2-BD59-A6C34878D82A}">
                    <a16:rowId xmlns:a16="http://schemas.microsoft.com/office/drawing/2014/main" val="1239507424"/>
                  </a:ext>
                </a:extLst>
              </a:tr>
              <a:tr h="1106161">
                <a:tc>
                  <a:txBody>
                    <a:bodyPr/>
                    <a:lstStyle/>
                    <a:p>
                      <a:pPr algn="just">
                        <a:spcAft>
                          <a:spcPts val="0"/>
                        </a:spcAft>
                      </a:pPr>
                      <a:r>
                        <a:rPr lang="fr-FR" sz="25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Compétence : </a:t>
                      </a:r>
                      <a:endParaRPr lang="fr-FR" sz="2500" dirty="0">
                        <a:effectLst/>
                        <a:latin typeface="Times New Roman" panose="02020603050405020304" pitchFamily="18" charset="0"/>
                        <a:ea typeface="Times New Roman" panose="02020603050405020304" pitchFamily="18" charset="0"/>
                      </a:endParaRPr>
                    </a:p>
                    <a:p>
                      <a:pPr algn="just">
                        <a:spcAft>
                          <a:spcPts val="0"/>
                        </a:spcAft>
                      </a:pPr>
                      <a:r>
                        <a:rPr lang="fr-FR" sz="25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pratiquer les arts plastiques de manière réflexive</a:t>
                      </a:r>
                      <a:endParaRPr lang="fr-FR" sz="25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fr-FR" sz="2500" b="1" dirty="0">
                          <a:effectLst/>
                          <a:latin typeface="Calibri" panose="020F0502020204030204" pitchFamily="34" charset="0"/>
                          <a:ea typeface="Times New Roman" panose="02020603050405020304" pitchFamily="18" charset="0"/>
                          <a:cs typeface="Calibri" panose="020F0502020204030204" pitchFamily="34" charset="0"/>
                        </a:rPr>
                        <a:t>Compétence : </a:t>
                      </a:r>
                      <a:endParaRPr lang="fr-FR" sz="2500" dirty="0">
                        <a:effectLst/>
                        <a:latin typeface="Times New Roman" panose="02020603050405020304" pitchFamily="18" charset="0"/>
                        <a:ea typeface="Times New Roman" panose="02020603050405020304" pitchFamily="18" charset="0"/>
                      </a:endParaRPr>
                    </a:p>
                    <a:p>
                      <a:pPr algn="just">
                        <a:spcAft>
                          <a:spcPts val="0"/>
                        </a:spcAft>
                      </a:pPr>
                      <a:r>
                        <a:rPr lang="fr-FR" sz="2500" b="1" dirty="0">
                          <a:effectLst/>
                          <a:latin typeface="Calibri" panose="020F0502020204030204" pitchFamily="34" charset="0"/>
                          <a:ea typeface="Times New Roman" panose="02020603050405020304" pitchFamily="18" charset="0"/>
                          <a:cs typeface="Calibri" panose="020F0502020204030204" pitchFamily="34" charset="0"/>
                        </a:rPr>
                        <a:t>questionner le fait artistique</a:t>
                      </a:r>
                      <a:endParaRPr lang="fr-FR" sz="25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5256729"/>
                  </a:ext>
                </a:extLst>
              </a:tr>
              <a:tr h="4793362">
                <a:tc>
                  <a:txBody>
                    <a:bodyPr/>
                    <a:lstStyle/>
                    <a:p>
                      <a:pPr algn="just">
                        <a:spcAft>
                          <a:spcPts val="0"/>
                        </a:spcAft>
                      </a:pPr>
                      <a:r>
                        <a:rPr lang="fr-FR" sz="25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Mettre en œuvre un projet artistique individuel ou collectif</a:t>
                      </a:r>
                      <a:endParaRPr lang="fr-FR" sz="2500" dirty="0">
                        <a:effectLst/>
                        <a:latin typeface="Times New Roman" panose="02020603050405020304" pitchFamily="18" charset="0"/>
                        <a:ea typeface="Times New Roman" panose="02020603050405020304" pitchFamily="18" charset="0"/>
                      </a:endParaRPr>
                    </a:p>
                    <a:p>
                      <a:pPr algn="just">
                        <a:spcAft>
                          <a:spcPts val="0"/>
                        </a:spcAft>
                      </a:pPr>
                      <a:r>
                        <a:rPr lang="fr-FR" sz="2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L’élève est capable :</a:t>
                      </a:r>
                      <a:endParaRPr lang="fr-FR" sz="2500" dirty="0">
                        <a:effectLst/>
                        <a:latin typeface="Times New Roman" panose="02020603050405020304" pitchFamily="18" charset="0"/>
                        <a:ea typeface="Times New Roman" panose="02020603050405020304" pitchFamily="18" charset="0"/>
                      </a:endParaRPr>
                    </a:p>
                    <a:p>
                      <a:pPr algn="just">
                        <a:spcAft>
                          <a:spcPts val="0"/>
                        </a:spcAft>
                      </a:pPr>
                      <a:r>
                        <a:rPr lang="fr-FR" sz="2500" dirty="0">
                          <a:effectLst/>
                          <a:latin typeface="Calibri" panose="020F0502020204030204" pitchFamily="34" charset="0"/>
                          <a:ea typeface="Times New Roman" panose="02020603050405020304" pitchFamily="18" charset="0"/>
                          <a:cs typeface="Calibri" panose="020F0502020204030204" pitchFamily="34" charset="0"/>
                          <a:sym typeface="Symbol" pitchFamily="2" charset="2"/>
                        </a:rPr>
                        <a:t></a:t>
                      </a:r>
                      <a:r>
                        <a:rPr lang="fr-FR" sz="2500" dirty="0">
                          <a:effectLst/>
                          <a:latin typeface="Calibri" panose="020F0502020204030204" pitchFamily="34" charset="0"/>
                          <a:ea typeface="Times New Roman" panose="02020603050405020304" pitchFamily="18" charset="0"/>
                          <a:cs typeface="Calibri" panose="020F0502020204030204" pitchFamily="34" charset="0"/>
                        </a:rPr>
                        <a:t> </a:t>
                      </a:r>
                      <a:r>
                        <a:rPr lang="fr-FR" sz="2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 </a:t>
                      </a:r>
                      <a:r>
                        <a:rPr lang="fr-FR" sz="25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rendre compte oralement des intentions de sa production, d’exercer son sens critique pour commenter et interpréter son propre travail, d’analyser sa contribution à un travail de groupe</a:t>
                      </a:r>
                      <a:endParaRPr lang="fr-FR" sz="2500" b="1" dirty="0">
                        <a:solidFill>
                          <a:srgbClr val="0070C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fr-FR" sz="2500" b="1" i="1" dirty="0">
                          <a:effectLst/>
                          <a:latin typeface="Calibri" panose="020F0502020204030204" pitchFamily="34" charset="0"/>
                          <a:ea typeface="Times New Roman" panose="02020603050405020304" pitchFamily="18" charset="0"/>
                          <a:cs typeface="Calibri" panose="020F0502020204030204" pitchFamily="34" charset="0"/>
                        </a:rPr>
                        <a:t>Expliciter </a:t>
                      </a:r>
                      <a:endParaRPr lang="fr-FR" sz="2500" dirty="0">
                        <a:effectLst/>
                        <a:latin typeface="Times New Roman" panose="02020603050405020304" pitchFamily="18" charset="0"/>
                        <a:ea typeface="Times New Roman" panose="02020603050405020304" pitchFamily="18" charset="0"/>
                      </a:endParaRPr>
                    </a:p>
                    <a:p>
                      <a:pPr algn="l">
                        <a:spcAft>
                          <a:spcPts val="0"/>
                        </a:spcAft>
                      </a:pPr>
                      <a:r>
                        <a:rPr lang="fr-FR" sz="2500" dirty="0">
                          <a:effectLst/>
                          <a:latin typeface="Calibri" panose="020F0502020204030204" pitchFamily="34" charset="0"/>
                          <a:ea typeface="Times New Roman" panose="02020603050405020304" pitchFamily="18" charset="0"/>
                          <a:cs typeface="Calibri" panose="020F0502020204030204" pitchFamily="34" charset="0"/>
                        </a:rPr>
                        <a:t>L’élève est capable : </a:t>
                      </a:r>
                      <a:endParaRPr lang="fr-FR" sz="2500" dirty="0">
                        <a:effectLst/>
                        <a:latin typeface="Times New Roman" panose="02020603050405020304" pitchFamily="18" charset="0"/>
                        <a:ea typeface="Times New Roman" panose="02020603050405020304" pitchFamily="18" charset="0"/>
                      </a:endParaRPr>
                    </a:p>
                    <a:p>
                      <a:pPr algn="l">
                        <a:spcAft>
                          <a:spcPts val="0"/>
                        </a:spcAft>
                      </a:pPr>
                      <a:r>
                        <a:rPr lang="fr-FR" sz="2500" dirty="0">
                          <a:effectLst/>
                          <a:latin typeface="Calibri" panose="020F0502020204030204" pitchFamily="34" charset="0"/>
                          <a:ea typeface="Times New Roman" panose="02020603050405020304" pitchFamily="18" charset="0"/>
                          <a:cs typeface="Calibri" panose="020F0502020204030204" pitchFamily="34" charset="0"/>
                          <a:sym typeface="Symbol" pitchFamily="2" charset="2"/>
                        </a:rPr>
                        <a:t></a:t>
                      </a:r>
                      <a:r>
                        <a:rPr lang="fr-FR" sz="2500" dirty="0">
                          <a:effectLst/>
                          <a:latin typeface="Calibri" panose="020F0502020204030204" pitchFamily="34" charset="0"/>
                          <a:ea typeface="Times New Roman" panose="02020603050405020304" pitchFamily="18" charset="0"/>
                          <a:cs typeface="Calibri" panose="020F0502020204030204" pitchFamily="34" charset="0"/>
                        </a:rPr>
                        <a:t> de présenter la composition ou la structure matérielle d’une œuvre, d’identifier ses constituants plastiques en utilisant un vocabulaire descriptif précis et approprié ; </a:t>
                      </a:r>
                      <a:endParaRPr lang="fr-FR" sz="2500" dirty="0">
                        <a:effectLst/>
                        <a:latin typeface="Times New Roman" panose="02020603050405020304" pitchFamily="18" charset="0"/>
                        <a:ea typeface="Times New Roman" panose="02020603050405020304" pitchFamily="18" charset="0"/>
                      </a:endParaRPr>
                    </a:p>
                    <a:p>
                      <a:pPr algn="l">
                        <a:spcAft>
                          <a:spcPts val="0"/>
                        </a:spcAft>
                      </a:pPr>
                      <a:r>
                        <a:rPr lang="fr-FR" sz="2500" dirty="0">
                          <a:effectLst/>
                          <a:latin typeface="Calibri" panose="020F0502020204030204" pitchFamily="34" charset="0"/>
                          <a:ea typeface="Times New Roman" panose="02020603050405020304" pitchFamily="18" charset="0"/>
                          <a:cs typeface="Calibri" panose="020F0502020204030204" pitchFamily="34" charset="0"/>
                          <a:sym typeface="Symbol" pitchFamily="2" charset="2"/>
                        </a:rPr>
                        <a:t></a:t>
                      </a:r>
                      <a:r>
                        <a:rPr lang="fr-FR" sz="2500" dirty="0">
                          <a:effectLst/>
                          <a:latin typeface="Calibri" panose="020F0502020204030204" pitchFamily="34" charset="0"/>
                          <a:ea typeface="Times New Roman" panose="02020603050405020304" pitchFamily="18" charset="0"/>
                          <a:cs typeface="Calibri" panose="020F0502020204030204" pitchFamily="34" charset="0"/>
                        </a:rPr>
                        <a:t> d’analyser une œuvre, en utilisant un vocabulaire précis et approprié, pour identifier composition, structure matérielle et constituants plastiques ; </a:t>
                      </a:r>
                      <a:endParaRPr lang="fr-FR" sz="2500" dirty="0">
                        <a:effectLst/>
                        <a:latin typeface="Times New Roman" panose="02020603050405020304" pitchFamily="18" charset="0"/>
                        <a:ea typeface="Times New Roman" panose="02020603050405020304" pitchFamily="18" charset="0"/>
                      </a:endParaRPr>
                    </a:p>
                    <a:p>
                      <a:pPr algn="l">
                        <a:spcAft>
                          <a:spcPts val="0"/>
                        </a:spcAft>
                      </a:pPr>
                      <a:r>
                        <a:rPr lang="fr-FR" sz="2500" dirty="0">
                          <a:effectLst/>
                          <a:latin typeface="Calibri" panose="020F0502020204030204" pitchFamily="34" charset="0"/>
                          <a:ea typeface="Times New Roman" panose="02020603050405020304" pitchFamily="18" charset="0"/>
                          <a:cs typeface="Calibri" panose="020F0502020204030204" pitchFamily="34" charset="0"/>
                          <a:sym typeface="Symbol" pitchFamily="2" charset="2"/>
                        </a:rPr>
                        <a:t></a:t>
                      </a:r>
                      <a:r>
                        <a:rPr lang="fr-FR" sz="2500" dirty="0">
                          <a:effectLst/>
                          <a:latin typeface="Calibri" panose="020F0502020204030204" pitchFamily="34" charset="0"/>
                          <a:ea typeface="Times New Roman" panose="02020603050405020304" pitchFamily="18" charset="0"/>
                          <a:cs typeface="Calibri" panose="020F0502020204030204" pitchFamily="34" charset="0"/>
                        </a:rPr>
                        <a:t> d’interpréter d’une manière sensible et réflexive à partir d’une analyse préalable.</a:t>
                      </a:r>
                      <a:endParaRPr lang="fr-FR" sz="25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9458076"/>
                  </a:ext>
                </a:extLst>
              </a:tr>
            </a:tbl>
          </a:graphicData>
        </a:graphic>
      </p:graphicFrame>
      <p:sp>
        <p:nvSpPr>
          <p:cNvPr id="6" name="Rectangle 5">
            <a:extLst>
              <a:ext uri="{FF2B5EF4-FFF2-40B4-BE49-F238E27FC236}">
                <a16:creationId xmlns:a16="http://schemas.microsoft.com/office/drawing/2014/main" id="{3CFD7A67-D0E0-E948-AE0A-76761979D9F7}"/>
              </a:ext>
            </a:extLst>
          </p:cNvPr>
          <p:cNvSpPr/>
          <p:nvPr/>
        </p:nvSpPr>
        <p:spPr>
          <a:xfrm rot="16200000">
            <a:off x="-2285375" y="2816073"/>
            <a:ext cx="5541518" cy="707886"/>
          </a:xfrm>
          <a:prstGeom prst="rect">
            <a:avLst/>
          </a:prstGeom>
          <a:noFill/>
        </p:spPr>
        <p:txBody>
          <a:bodyPr wrap="none" lIns="91440" tIns="45720" rIns="91440" bIns="45720">
            <a:spAutoFit/>
          </a:bodyPr>
          <a:lstStyle/>
          <a:p>
            <a:pPr algn="ctr"/>
            <a:r>
              <a:rPr lang="fr-FR" sz="4000" b="1" cap="none" spc="0" dirty="0">
                <a:ln w="22225">
                  <a:solidFill>
                    <a:schemeClr val="accent2"/>
                  </a:solidFill>
                  <a:prstDash val="solid"/>
                </a:ln>
                <a:solidFill>
                  <a:schemeClr val="accent2">
                    <a:lumMod val="40000"/>
                    <a:lumOff val="60000"/>
                  </a:schemeClr>
                </a:solidFill>
                <a:effectLst/>
              </a:rPr>
              <a:t>PREMIERE </a:t>
            </a:r>
            <a:r>
              <a:rPr lang="fr-FR" sz="4000" b="1" cap="none" spc="0" dirty="0" err="1">
                <a:ln w="22225">
                  <a:solidFill>
                    <a:schemeClr val="accent2"/>
                  </a:solidFill>
                  <a:prstDash val="solid"/>
                </a:ln>
                <a:solidFill>
                  <a:schemeClr val="accent2">
                    <a:lumMod val="40000"/>
                    <a:lumOff val="60000"/>
                  </a:schemeClr>
                </a:solidFill>
                <a:effectLst/>
              </a:rPr>
              <a:t>ens</a:t>
            </a:r>
            <a:r>
              <a:rPr lang="fr-FR" sz="4000" b="1" cap="none" spc="0" dirty="0">
                <a:ln w="22225">
                  <a:solidFill>
                    <a:schemeClr val="accent2"/>
                  </a:solidFill>
                  <a:prstDash val="solid"/>
                </a:ln>
                <a:solidFill>
                  <a:schemeClr val="accent2">
                    <a:lumMod val="40000"/>
                    <a:lumOff val="60000"/>
                  </a:schemeClr>
                </a:solidFill>
                <a:effectLst/>
              </a:rPr>
              <a:t>. optionnel</a:t>
            </a:r>
          </a:p>
        </p:txBody>
      </p:sp>
    </p:spTree>
    <p:extLst>
      <p:ext uri="{BB962C8B-B14F-4D97-AF65-F5344CB8AC3E}">
        <p14:creationId xmlns:p14="http://schemas.microsoft.com/office/powerpoint/2010/main" val="21003016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8B462D32-FAB4-B740-BF01-80D6ED05BAFA}"/>
              </a:ext>
            </a:extLst>
          </p:cNvPr>
          <p:cNvGraphicFramePr>
            <a:graphicFrameLocks noGrp="1"/>
          </p:cNvGraphicFramePr>
          <p:nvPr>
            <p:extLst>
              <p:ext uri="{D42A27DB-BD31-4B8C-83A1-F6EECF244321}">
                <p14:modId xmlns:p14="http://schemas.microsoft.com/office/powerpoint/2010/main" val="3740965818"/>
              </p:ext>
            </p:extLst>
          </p:nvPr>
        </p:nvGraphicFramePr>
        <p:xfrm>
          <a:off x="517103" y="1589768"/>
          <a:ext cx="11157794" cy="3048000"/>
        </p:xfrm>
        <a:graphic>
          <a:graphicData uri="http://schemas.openxmlformats.org/drawingml/2006/table">
            <a:tbl>
              <a:tblPr firstRow="1" firstCol="1" bandRow="1"/>
              <a:tblGrid>
                <a:gridCol w="5578897">
                  <a:extLst>
                    <a:ext uri="{9D8B030D-6E8A-4147-A177-3AD203B41FA5}">
                      <a16:colId xmlns:a16="http://schemas.microsoft.com/office/drawing/2014/main" val="723283597"/>
                    </a:ext>
                  </a:extLst>
                </a:gridCol>
                <a:gridCol w="5578897">
                  <a:extLst>
                    <a:ext uri="{9D8B030D-6E8A-4147-A177-3AD203B41FA5}">
                      <a16:colId xmlns:a16="http://schemas.microsoft.com/office/drawing/2014/main" val="738192729"/>
                    </a:ext>
                  </a:extLst>
                </a:gridCol>
              </a:tblGrid>
              <a:tr h="0">
                <a:tc gridSpan="2">
                  <a:txBody>
                    <a:bodyPr/>
                    <a:lstStyle/>
                    <a:p>
                      <a:pPr marL="342900" marR="0" lvl="0" indent="-342900" algn="just" defTabSz="914400" rtl="0" eaLnBrk="1" fontAlgn="auto" latinLnBrk="0" hangingPunct="1">
                        <a:lnSpc>
                          <a:spcPct val="100000"/>
                        </a:lnSpc>
                        <a:spcBef>
                          <a:spcPts val="0"/>
                        </a:spcBef>
                        <a:spcAft>
                          <a:spcPts val="0"/>
                        </a:spcAft>
                        <a:buClrTx/>
                        <a:buSzTx/>
                        <a:buFont typeface="Symbol" pitchFamily="2" charset="2"/>
                        <a:buChar char="·"/>
                        <a:tabLst/>
                        <a:defRPr/>
                      </a:pPr>
                      <a:r>
                        <a:rPr lang="fr-FR" sz="25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Attendus de fin d’année de première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spcAft>
                          <a:spcPts val="0"/>
                        </a:spcAft>
                      </a:pPr>
                      <a:endParaRPr lang="fr-FR" sz="25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9671367"/>
                  </a:ext>
                </a:extLst>
              </a:tr>
              <a:tr h="0">
                <a:tc>
                  <a:txBody>
                    <a:bodyPr/>
                    <a:lstStyle/>
                    <a:p>
                      <a:pPr algn="just">
                        <a:spcAft>
                          <a:spcPts val="0"/>
                        </a:spcAft>
                      </a:pPr>
                      <a:r>
                        <a:rPr lang="fr-FR" sz="2500" b="1" dirty="0">
                          <a:effectLst/>
                          <a:latin typeface="Calibri" panose="020F0502020204030204" pitchFamily="34" charset="0"/>
                          <a:ea typeface="Times New Roman" panose="02020603050405020304" pitchFamily="18" charset="0"/>
                          <a:cs typeface="Calibri" panose="020F0502020204030204" pitchFamily="34" charset="0"/>
                        </a:rPr>
                        <a:t>Compétence : </a:t>
                      </a:r>
                    </a:p>
                    <a:p>
                      <a:pPr algn="just">
                        <a:spcAft>
                          <a:spcPts val="0"/>
                        </a:spcAft>
                      </a:pPr>
                      <a:r>
                        <a:rPr lang="fr-FR" sz="2500" b="1" dirty="0">
                          <a:effectLst/>
                          <a:latin typeface="Calibri" panose="020F0502020204030204" pitchFamily="34" charset="0"/>
                          <a:ea typeface="Times New Roman" panose="02020603050405020304" pitchFamily="18" charset="0"/>
                          <a:cs typeface="Calibri" panose="020F0502020204030204" pitchFamily="34" charset="0"/>
                        </a:rPr>
                        <a:t>exposer l’œuvre, la démarche, </a:t>
                      </a:r>
                    </a:p>
                    <a:p>
                      <a:pPr algn="just">
                        <a:spcAft>
                          <a:spcPts val="0"/>
                        </a:spcAft>
                      </a:pPr>
                      <a:r>
                        <a:rPr lang="fr-FR" sz="2500" b="1" dirty="0">
                          <a:effectLst/>
                          <a:latin typeface="Calibri" panose="020F0502020204030204" pitchFamily="34" charset="0"/>
                          <a:ea typeface="Times New Roman" panose="02020603050405020304" pitchFamily="18" charset="0"/>
                          <a:cs typeface="Calibri" panose="020F0502020204030204" pitchFamily="34" charset="0"/>
                        </a:rPr>
                        <a:t>la pratique</a:t>
                      </a:r>
                      <a:endParaRPr lang="fr-FR" sz="25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fr-FR" sz="2500" b="1" dirty="0">
                          <a:effectLst/>
                          <a:latin typeface="Calibri" panose="020F0502020204030204" pitchFamily="34" charset="0"/>
                          <a:ea typeface="Times New Roman" panose="02020603050405020304" pitchFamily="18" charset="0"/>
                          <a:cs typeface="Calibri" panose="020F0502020204030204" pitchFamily="34" charset="0"/>
                        </a:rPr>
                        <a:t>Attendus transversaux</a:t>
                      </a:r>
                      <a:endParaRPr lang="fr-FR" sz="25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9123746"/>
                  </a:ext>
                </a:extLst>
              </a:tr>
              <a:tr h="0">
                <a:tc>
                  <a:txBody>
                    <a:bodyPr/>
                    <a:lstStyle/>
                    <a:p>
                      <a:pPr algn="just">
                        <a:spcAft>
                          <a:spcPts val="0"/>
                        </a:spcAft>
                      </a:pPr>
                      <a:r>
                        <a:rPr lang="fr-FR" sz="2500" dirty="0">
                          <a:effectLst/>
                          <a:latin typeface="Calibri" panose="020F0502020204030204" pitchFamily="34" charset="0"/>
                          <a:ea typeface="Times New Roman" panose="02020603050405020304" pitchFamily="18" charset="0"/>
                          <a:cs typeface="Calibri" panose="020F0502020204030204" pitchFamily="34" charset="0"/>
                        </a:rPr>
                        <a:t>L’élève est capable : </a:t>
                      </a:r>
                      <a:endParaRPr lang="fr-FR" sz="2500" dirty="0">
                        <a:effectLst/>
                        <a:latin typeface="Times New Roman" panose="02020603050405020304" pitchFamily="18" charset="0"/>
                        <a:ea typeface="Times New Roman" panose="02020603050405020304" pitchFamily="18" charset="0"/>
                      </a:endParaRPr>
                    </a:p>
                    <a:p>
                      <a:pPr algn="just">
                        <a:spcAft>
                          <a:spcPts val="0"/>
                        </a:spcAft>
                      </a:pPr>
                      <a:r>
                        <a:rPr lang="fr-FR" sz="2500" dirty="0">
                          <a:effectLst/>
                          <a:latin typeface="Calibri" panose="020F0502020204030204" pitchFamily="34" charset="0"/>
                          <a:ea typeface="Times New Roman" panose="02020603050405020304" pitchFamily="18" charset="0"/>
                          <a:cs typeface="Calibri" panose="020F0502020204030204" pitchFamily="34" charset="0"/>
                          <a:sym typeface="Symbol" pitchFamily="2" charset="2"/>
                        </a:rPr>
                        <a:t></a:t>
                      </a:r>
                      <a:r>
                        <a:rPr lang="fr-FR" sz="2500" dirty="0">
                          <a:effectLst/>
                          <a:latin typeface="Calibri" panose="020F0502020204030204" pitchFamily="34" charset="0"/>
                          <a:ea typeface="Times New Roman" panose="02020603050405020304" pitchFamily="18" charset="0"/>
                          <a:cs typeface="Calibri" panose="020F0502020204030204" pitchFamily="34" charset="0"/>
                        </a:rPr>
                        <a:t> </a:t>
                      </a:r>
                      <a:r>
                        <a:rPr lang="fr-FR" sz="2500" b="1" dirty="0">
                          <a:solidFill>
                            <a:srgbClr val="5267C0"/>
                          </a:solidFill>
                          <a:effectLst/>
                          <a:latin typeface="Calibri" panose="020F0502020204030204" pitchFamily="34" charset="0"/>
                          <a:ea typeface="Times New Roman" panose="02020603050405020304" pitchFamily="18" charset="0"/>
                          <a:cs typeface="Calibri" panose="020F0502020204030204" pitchFamily="34" charset="0"/>
                        </a:rPr>
                        <a:t>de motiver ses choix, d’entendre des observations et d’engager un dialogue sur son travail et celui de ses pairs.</a:t>
                      </a:r>
                      <a:endParaRPr lang="fr-FR" sz="2500" b="1" dirty="0">
                        <a:solidFill>
                          <a:srgbClr val="5267C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spcAft>
                          <a:spcPts val="0"/>
                        </a:spcAft>
                      </a:pPr>
                      <a:r>
                        <a:rPr lang="fr-FR" sz="25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Symbol" pitchFamily="2" charset="2"/>
                        </a:rPr>
                        <a:t></a:t>
                      </a:r>
                      <a:r>
                        <a:rPr lang="fr-FR" sz="25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fr-FR"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capacité à rendre compte avec clarté, oralement</a:t>
                      </a:r>
                      <a:r>
                        <a:rPr lang="fr-FR" sz="25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ou à l’écrit.</a:t>
                      </a:r>
                      <a:endParaRPr lang="fr-FR"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1874644"/>
                  </a:ext>
                </a:extLst>
              </a:tr>
            </a:tbl>
          </a:graphicData>
        </a:graphic>
      </p:graphicFrame>
      <p:sp>
        <p:nvSpPr>
          <p:cNvPr id="5" name="Rectangle 4">
            <a:extLst>
              <a:ext uri="{FF2B5EF4-FFF2-40B4-BE49-F238E27FC236}">
                <a16:creationId xmlns:a16="http://schemas.microsoft.com/office/drawing/2014/main" id="{822CAC47-1474-E349-AEC4-CEDE49310E53}"/>
              </a:ext>
            </a:extLst>
          </p:cNvPr>
          <p:cNvSpPr/>
          <p:nvPr/>
        </p:nvSpPr>
        <p:spPr>
          <a:xfrm>
            <a:off x="2250398" y="504673"/>
            <a:ext cx="7691209" cy="707886"/>
          </a:xfrm>
          <a:prstGeom prst="rect">
            <a:avLst/>
          </a:prstGeom>
          <a:noFill/>
        </p:spPr>
        <p:txBody>
          <a:bodyPr wrap="none" lIns="91440" tIns="45720" rIns="91440" bIns="45720">
            <a:spAutoFit/>
          </a:bodyPr>
          <a:lstStyle/>
          <a:p>
            <a:pPr algn="ctr"/>
            <a:r>
              <a:rPr lang="fr-FR" sz="4000" b="1" cap="none" spc="0" dirty="0">
                <a:ln w="22225">
                  <a:solidFill>
                    <a:schemeClr val="accent2"/>
                  </a:solidFill>
                  <a:prstDash val="solid"/>
                </a:ln>
                <a:solidFill>
                  <a:schemeClr val="accent2">
                    <a:lumMod val="40000"/>
                    <a:lumOff val="60000"/>
                  </a:schemeClr>
                </a:solidFill>
                <a:effectLst/>
              </a:rPr>
              <a:t>PREMIERE ens</a:t>
            </a:r>
            <a:r>
              <a:rPr lang="fr-FR" sz="4000" b="1" dirty="0">
                <a:ln w="22225">
                  <a:solidFill>
                    <a:schemeClr val="accent2"/>
                  </a:solidFill>
                  <a:prstDash val="solid"/>
                </a:ln>
                <a:solidFill>
                  <a:schemeClr val="accent2">
                    <a:lumMod val="40000"/>
                    <a:lumOff val="60000"/>
                  </a:schemeClr>
                </a:solidFill>
              </a:rPr>
              <a:t>eignement</a:t>
            </a:r>
            <a:r>
              <a:rPr lang="fr-FR" sz="4000" b="1" cap="none" spc="0" dirty="0">
                <a:ln w="22225">
                  <a:solidFill>
                    <a:schemeClr val="accent2"/>
                  </a:solidFill>
                  <a:prstDash val="solid"/>
                </a:ln>
                <a:solidFill>
                  <a:schemeClr val="accent2">
                    <a:lumMod val="40000"/>
                    <a:lumOff val="60000"/>
                  </a:schemeClr>
                </a:solidFill>
                <a:effectLst/>
              </a:rPr>
              <a:t> optionnel</a:t>
            </a:r>
          </a:p>
        </p:txBody>
      </p:sp>
    </p:spTree>
    <p:extLst>
      <p:ext uri="{BB962C8B-B14F-4D97-AF65-F5344CB8AC3E}">
        <p14:creationId xmlns:p14="http://schemas.microsoft.com/office/powerpoint/2010/main" val="31048366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12AAE57-5657-C043-90F9-DB22BE317A95}"/>
              </a:ext>
            </a:extLst>
          </p:cNvPr>
          <p:cNvSpPr/>
          <p:nvPr/>
        </p:nvSpPr>
        <p:spPr>
          <a:xfrm>
            <a:off x="314325" y="426913"/>
            <a:ext cx="11442700" cy="553998"/>
          </a:xfrm>
          <a:prstGeom prst="rect">
            <a:avLst/>
          </a:prstGeom>
        </p:spPr>
        <p:txBody>
          <a:bodyPr wrap="square">
            <a:spAutoFit/>
          </a:bodyPr>
          <a:lstStyle/>
          <a:p>
            <a:pPr algn="just">
              <a:spcAft>
                <a:spcPts val="0"/>
              </a:spcAft>
            </a:pPr>
            <a:r>
              <a:rPr lang="fr-FR" sz="3000" dirty="0">
                <a:solidFill>
                  <a:srgbClr val="5267C0"/>
                </a:solidFill>
                <a:latin typeface="Times New Roman" panose="02020603050405020304" pitchFamily="18" charset="0"/>
                <a:ea typeface="Times New Roman" panose="02020603050405020304" pitchFamily="18" charset="0"/>
                <a:cs typeface="Calibri" panose="020F0502020204030204" pitchFamily="34" charset="0"/>
                <a:sym typeface="Wingdings 2" pitchFamily="2" charset="2"/>
              </a:rPr>
              <a:t></a:t>
            </a:r>
            <a:r>
              <a:rPr lang="fr-FR" sz="3000" b="1" dirty="0">
                <a:solidFill>
                  <a:srgbClr val="5267C0"/>
                </a:solidFill>
                <a:latin typeface="Times New Roman" panose="02020603050405020304" pitchFamily="18" charset="0"/>
                <a:ea typeface="Times New Roman" panose="02020603050405020304" pitchFamily="18" charset="0"/>
                <a:cs typeface="Calibri" panose="020F0502020204030204" pitchFamily="34" charset="0"/>
              </a:rPr>
              <a:t> </a:t>
            </a:r>
            <a:r>
              <a:rPr lang="fr-FR" sz="3000" b="1" dirty="0">
                <a:solidFill>
                  <a:srgbClr val="5267C0"/>
                </a:solidFill>
                <a:latin typeface="Calibri" panose="020F0502020204030204" pitchFamily="34" charset="0"/>
                <a:ea typeface="Times New Roman" panose="02020603050405020304" pitchFamily="18" charset="0"/>
                <a:cs typeface="Calibri" panose="020F0502020204030204" pitchFamily="34" charset="0"/>
              </a:rPr>
              <a:t>En classe de première, enseignement de spécialité : </a:t>
            </a:r>
            <a:endParaRPr lang="fr-FR" sz="3000" dirty="0">
              <a:solidFill>
                <a:srgbClr val="5267C0"/>
              </a:solidFill>
              <a:latin typeface="Times New Roman" panose="02020603050405020304" pitchFamily="18" charset="0"/>
              <a:ea typeface="Times New Roman" panose="02020603050405020304" pitchFamily="18" charset="0"/>
            </a:endParaRPr>
          </a:p>
        </p:txBody>
      </p:sp>
      <p:sp>
        <p:nvSpPr>
          <p:cNvPr id="8" name="Rectangle 7">
            <a:extLst>
              <a:ext uri="{FF2B5EF4-FFF2-40B4-BE49-F238E27FC236}">
                <a16:creationId xmlns:a16="http://schemas.microsoft.com/office/drawing/2014/main" id="{FFB4C371-13FB-B542-AE9F-94D1A7C4557F}"/>
              </a:ext>
            </a:extLst>
          </p:cNvPr>
          <p:cNvSpPr/>
          <p:nvPr/>
        </p:nvSpPr>
        <p:spPr>
          <a:xfrm>
            <a:off x="434975" y="980911"/>
            <a:ext cx="11322050" cy="1477328"/>
          </a:xfrm>
          <a:prstGeom prst="rect">
            <a:avLst/>
          </a:prstGeom>
        </p:spPr>
        <p:txBody>
          <a:bodyPr wrap="square">
            <a:spAutoFit/>
          </a:bodyPr>
          <a:lstStyle/>
          <a:p>
            <a:pPr algn="just">
              <a:spcAft>
                <a:spcPts val="0"/>
              </a:spcAft>
            </a:pPr>
            <a:r>
              <a:rPr lang="fr-FR" sz="3000" i="1" dirty="0">
                <a:latin typeface="Calibri" panose="020F0502020204030204" pitchFamily="34" charset="0"/>
                <a:ea typeface="Times New Roman" panose="02020603050405020304" pitchFamily="18" charset="0"/>
                <a:cs typeface="Calibri" panose="020F0502020204030204" pitchFamily="34" charset="0"/>
              </a:rPr>
              <a:t>« Comme tous les enseignements, </a:t>
            </a:r>
            <a:r>
              <a:rPr lang="fr-FR" sz="3000" b="1" i="1" dirty="0">
                <a:latin typeface="Calibri" panose="020F0502020204030204" pitchFamily="34" charset="0"/>
                <a:ea typeface="Times New Roman" panose="02020603050405020304" pitchFamily="18" charset="0"/>
                <a:cs typeface="Calibri" panose="020F0502020204030204" pitchFamily="34" charset="0"/>
              </a:rPr>
              <a:t>cette spécialité contribue au développement des compétences orales à travers notamment la pratique de l’argumentation</a:t>
            </a:r>
            <a:r>
              <a:rPr lang="fr-FR" sz="3000" i="1" dirty="0">
                <a:latin typeface="Calibri" panose="020F0502020204030204" pitchFamily="34" charset="0"/>
                <a:ea typeface="Times New Roman" panose="02020603050405020304" pitchFamily="18" charset="0"/>
                <a:cs typeface="Calibri" panose="020F0502020204030204" pitchFamily="34" charset="0"/>
              </a:rPr>
              <a:t>. (…) </a:t>
            </a:r>
            <a:r>
              <a:rPr lang="fr-FR" sz="3000" dirty="0">
                <a:latin typeface="Calibri" panose="020F0502020204030204" pitchFamily="34" charset="0"/>
                <a:ea typeface="Times New Roman" panose="02020603050405020304" pitchFamily="18" charset="0"/>
                <a:cs typeface="Calibri" panose="020F0502020204030204" pitchFamily="34" charset="0"/>
              </a:rPr>
              <a:t>»</a:t>
            </a:r>
            <a:endParaRPr lang="fr-FR" sz="3000" dirty="0">
              <a:latin typeface="Times New Roman" panose="02020603050405020304" pitchFamily="18" charset="0"/>
              <a:ea typeface="Times New Roman" panose="02020603050405020304" pitchFamily="18" charset="0"/>
            </a:endParaRPr>
          </a:p>
        </p:txBody>
      </p:sp>
      <p:sp>
        <p:nvSpPr>
          <p:cNvPr id="9" name="Rectangle 8">
            <a:extLst>
              <a:ext uri="{FF2B5EF4-FFF2-40B4-BE49-F238E27FC236}">
                <a16:creationId xmlns:a16="http://schemas.microsoft.com/office/drawing/2014/main" id="{E6F5A94B-FAAB-D246-850D-DAC010A6E239}"/>
              </a:ext>
            </a:extLst>
          </p:cNvPr>
          <p:cNvSpPr/>
          <p:nvPr/>
        </p:nvSpPr>
        <p:spPr>
          <a:xfrm>
            <a:off x="434975" y="3012237"/>
            <a:ext cx="11322050" cy="3323987"/>
          </a:xfrm>
          <a:prstGeom prst="rect">
            <a:avLst/>
          </a:prstGeom>
        </p:spPr>
        <p:txBody>
          <a:bodyPr wrap="square">
            <a:spAutoFit/>
          </a:bodyPr>
          <a:lstStyle/>
          <a:p>
            <a:pPr algn="just">
              <a:spcAft>
                <a:spcPts val="0"/>
              </a:spcAft>
            </a:pPr>
            <a:r>
              <a:rPr lang="fr-FR"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FR" sz="30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Les approches réflexives, théoriques et culturelles privilégient l’oral</a:t>
            </a:r>
            <a:r>
              <a:rPr lang="fr-FR" sz="30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 dans ses diverses dimensions (structuration, fluidité, précision du vocabulaire spécifique, argumentation…). </a:t>
            </a:r>
          </a:p>
          <a:p>
            <a:pPr algn="just">
              <a:spcAft>
                <a:spcPts val="0"/>
              </a:spcAft>
            </a:pPr>
            <a:r>
              <a:rPr lang="fr-FR" sz="30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Des débats collectifs sont régulièrement suscités. </a:t>
            </a:r>
            <a:r>
              <a:rPr lang="fr-FR" sz="30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Ils amènent les élèves à fonder et à formuler leurs perceptions et leurs analyses, à expliciter leur compréhension des œuvres et des phénomènes artistiques, à exercer et développer leur sens critique.</a:t>
            </a:r>
            <a:r>
              <a:rPr lang="fr-FR"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fr-FR" sz="3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0489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24318CAB-F959-BC4F-B0E9-EBE1A3237D5E}"/>
              </a:ext>
            </a:extLst>
          </p:cNvPr>
          <p:cNvGraphicFramePr>
            <a:graphicFrameLocks noGrp="1"/>
          </p:cNvGraphicFramePr>
          <p:nvPr>
            <p:extLst>
              <p:ext uri="{D42A27DB-BD31-4B8C-83A1-F6EECF244321}">
                <p14:modId xmlns:p14="http://schemas.microsoft.com/office/powerpoint/2010/main" val="4225616682"/>
              </p:ext>
            </p:extLst>
          </p:nvPr>
        </p:nvGraphicFramePr>
        <p:xfrm>
          <a:off x="453342" y="975203"/>
          <a:ext cx="11285316" cy="5425440"/>
        </p:xfrm>
        <a:graphic>
          <a:graphicData uri="http://schemas.openxmlformats.org/drawingml/2006/table">
            <a:tbl>
              <a:tblPr firstRow="1" firstCol="1" bandRow="1"/>
              <a:tblGrid>
                <a:gridCol w="5642658">
                  <a:extLst>
                    <a:ext uri="{9D8B030D-6E8A-4147-A177-3AD203B41FA5}">
                      <a16:colId xmlns:a16="http://schemas.microsoft.com/office/drawing/2014/main" val="1281048945"/>
                    </a:ext>
                  </a:extLst>
                </a:gridCol>
                <a:gridCol w="5642658">
                  <a:extLst>
                    <a:ext uri="{9D8B030D-6E8A-4147-A177-3AD203B41FA5}">
                      <a16:colId xmlns:a16="http://schemas.microsoft.com/office/drawing/2014/main" val="3723021578"/>
                    </a:ext>
                  </a:extLst>
                </a:gridCol>
              </a:tblGrid>
              <a:tr h="0">
                <a:tc gridSpan="2">
                  <a:txBody>
                    <a:bodyPr/>
                    <a:lstStyle/>
                    <a:p>
                      <a:pPr marL="457200" indent="-457200" algn="just">
                        <a:spcAft>
                          <a:spcPts val="0"/>
                        </a:spcAft>
                        <a:buFont typeface="Symbol" pitchFamily="2" charset="2"/>
                        <a:buChar char="·"/>
                      </a:pPr>
                      <a:r>
                        <a:rPr lang="fr-FR" sz="2800" b="1" dirty="0">
                          <a:effectLst/>
                          <a:latin typeface="Calibri" panose="020F0502020204030204" pitchFamily="34" charset="0"/>
                          <a:ea typeface="Times New Roman" panose="02020603050405020304" pitchFamily="18" charset="0"/>
                          <a:cs typeface="Calibri" panose="020F0502020204030204" pitchFamily="34" charset="0"/>
                        </a:rPr>
                        <a:t>Compétences travaillées en classe de première, enseignement de spécialité </a:t>
                      </a:r>
                      <a:endParaRPr lang="fr-FR"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extLst>
                  <a:ext uri="{0D108BD9-81ED-4DB2-BD59-A6C34878D82A}">
                    <a16:rowId xmlns:a16="http://schemas.microsoft.com/office/drawing/2014/main" val="1235146971"/>
                  </a:ext>
                </a:extLst>
              </a:tr>
              <a:tr h="233661">
                <a:tc>
                  <a:txBody>
                    <a:bodyPr/>
                    <a:lstStyle/>
                    <a:p>
                      <a:pPr algn="just">
                        <a:spcAft>
                          <a:spcPts val="0"/>
                        </a:spcAft>
                      </a:pPr>
                      <a:r>
                        <a:rPr lang="fr-FR" sz="2500" b="1">
                          <a:effectLst/>
                          <a:latin typeface="Calibri" panose="020F0502020204030204" pitchFamily="34" charset="0"/>
                          <a:ea typeface="Times New Roman" panose="02020603050405020304" pitchFamily="18" charset="0"/>
                          <a:cs typeface="Calibri" panose="020F0502020204030204" pitchFamily="34" charset="0"/>
                        </a:rPr>
                        <a:t>Questionner le fait artistique</a:t>
                      </a:r>
                      <a:endParaRPr lang="fr-FR" sz="25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fr-FR" sz="2500" b="1">
                          <a:effectLst/>
                          <a:latin typeface="Calibri" panose="020F0502020204030204" pitchFamily="34" charset="0"/>
                          <a:ea typeface="Times New Roman" panose="02020603050405020304" pitchFamily="18" charset="0"/>
                          <a:cs typeface="Calibri" panose="020F0502020204030204" pitchFamily="34" charset="0"/>
                        </a:rPr>
                        <a:t>Exposer l’œuvre, la démarche, la pratique</a:t>
                      </a:r>
                      <a:endParaRPr lang="fr-FR" sz="25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1123092"/>
                  </a:ext>
                </a:extLst>
              </a:tr>
              <a:tr h="1051476">
                <a:tc>
                  <a:txBody>
                    <a:bodyPr/>
                    <a:lstStyle/>
                    <a:p>
                      <a:pPr marL="342900" indent="-342900" algn="just">
                        <a:spcAft>
                          <a:spcPts val="0"/>
                        </a:spcAft>
                        <a:buFont typeface="Symbol" pitchFamily="2" charset="2"/>
                        <a:buChar char="-"/>
                      </a:pPr>
                      <a:r>
                        <a:rPr lang="fr-FR" sz="2500" b="1" dirty="0">
                          <a:effectLst/>
                          <a:latin typeface="Calibri" panose="020F0502020204030204" pitchFamily="34" charset="0"/>
                          <a:ea typeface="Times New Roman" panose="02020603050405020304" pitchFamily="18" charset="0"/>
                          <a:cs typeface="Calibri" panose="020F0502020204030204" pitchFamily="34" charset="0"/>
                        </a:rPr>
                        <a:t>Analyser et interpréter </a:t>
                      </a:r>
                      <a:r>
                        <a:rPr lang="fr-FR" sz="2500" dirty="0">
                          <a:effectLst/>
                          <a:latin typeface="Calibri" panose="020F0502020204030204" pitchFamily="34" charset="0"/>
                          <a:ea typeface="Times New Roman" panose="02020603050405020304" pitchFamily="18" charset="0"/>
                          <a:cs typeface="Calibri" panose="020F0502020204030204" pitchFamily="34" charset="0"/>
                        </a:rPr>
                        <a:t>une pratique, une démarche, une œuvre.</a:t>
                      </a:r>
                    </a:p>
                    <a:p>
                      <a:pPr marL="342900" indent="-342900" algn="just">
                        <a:spcAft>
                          <a:spcPts val="0"/>
                        </a:spcAft>
                        <a:buFont typeface="Symbol" pitchFamily="2" charset="2"/>
                        <a:buChar char="-"/>
                      </a:pPr>
                      <a:endParaRPr lang="fr-FR" sz="2500" dirty="0">
                        <a:effectLst/>
                        <a:latin typeface="Times New Roman" panose="02020603050405020304" pitchFamily="18" charset="0"/>
                        <a:ea typeface="Times New Roman" panose="02020603050405020304" pitchFamily="18" charset="0"/>
                      </a:endParaRPr>
                    </a:p>
                    <a:p>
                      <a:pPr marL="342900" indent="-342900" algn="just">
                        <a:spcAft>
                          <a:spcPts val="0"/>
                        </a:spcAft>
                        <a:buFont typeface="Symbol" pitchFamily="2" charset="2"/>
                        <a:buChar char="-"/>
                      </a:pPr>
                      <a:r>
                        <a:rPr lang="fr-FR" sz="2500" b="1" dirty="0">
                          <a:effectLst/>
                          <a:latin typeface="Calibri" panose="020F0502020204030204" pitchFamily="34" charset="0"/>
                          <a:ea typeface="Times New Roman" panose="02020603050405020304" pitchFamily="18" charset="0"/>
                          <a:cs typeface="Calibri" panose="020F0502020204030204" pitchFamily="34" charset="0"/>
                        </a:rPr>
                        <a:t>Établir une relation sensible et structurée par des savoirs avec les œuvres</a:t>
                      </a:r>
                      <a:r>
                        <a:rPr lang="fr-FR" sz="2500" dirty="0">
                          <a:effectLst/>
                          <a:latin typeface="Calibri" panose="020F0502020204030204" pitchFamily="34" charset="0"/>
                          <a:ea typeface="Times New Roman" panose="02020603050405020304" pitchFamily="18" charset="0"/>
                          <a:cs typeface="Calibri" panose="020F0502020204030204" pitchFamily="34" charset="0"/>
                        </a:rPr>
                        <a:t> et s’ouvrir à la pluralité des expressions. </a:t>
                      </a:r>
                    </a:p>
                    <a:p>
                      <a:pPr marL="342900" indent="-342900" algn="just">
                        <a:spcAft>
                          <a:spcPts val="0"/>
                        </a:spcAft>
                        <a:buFont typeface="Symbol" pitchFamily="2" charset="2"/>
                        <a:buChar char="-"/>
                      </a:pPr>
                      <a:endParaRPr lang="fr-FR" sz="2500" dirty="0">
                        <a:effectLst/>
                        <a:latin typeface="Times New Roman" panose="02020603050405020304" pitchFamily="18" charset="0"/>
                        <a:ea typeface="Times New Roman" panose="02020603050405020304" pitchFamily="18" charset="0"/>
                      </a:endParaRPr>
                    </a:p>
                    <a:p>
                      <a:pPr algn="just">
                        <a:spcAft>
                          <a:spcPts val="0"/>
                        </a:spcAft>
                      </a:pPr>
                      <a:r>
                        <a:rPr lang="fr-FR" sz="2500" dirty="0">
                          <a:effectLst/>
                          <a:latin typeface="Calibri" panose="020F0502020204030204" pitchFamily="34" charset="0"/>
                          <a:ea typeface="Times New Roman" panose="02020603050405020304" pitchFamily="18" charset="0"/>
                          <a:cs typeface="Calibri" panose="020F0502020204030204" pitchFamily="34" charset="0"/>
                          <a:sym typeface="Symbol" pitchFamily="2" charset="2"/>
                        </a:rPr>
                        <a:t></a:t>
                      </a:r>
                      <a:r>
                        <a:rPr lang="fr-FR" sz="2500" dirty="0">
                          <a:effectLst/>
                          <a:latin typeface="Calibri" panose="020F0502020204030204" pitchFamily="34" charset="0"/>
                          <a:ea typeface="Times New Roman" panose="02020603050405020304" pitchFamily="18" charset="0"/>
                          <a:cs typeface="Calibri" panose="020F0502020204030204" pitchFamily="34" charset="0"/>
                        </a:rPr>
                        <a:t> </a:t>
                      </a:r>
                      <a:r>
                        <a:rPr lang="fr-FR" sz="2500" b="1" dirty="0">
                          <a:effectLst/>
                          <a:latin typeface="Calibri" panose="020F0502020204030204" pitchFamily="34" charset="0"/>
                          <a:ea typeface="Times New Roman" panose="02020603050405020304" pitchFamily="18" charset="0"/>
                          <a:cs typeface="Calibri" panose="020F0502020204030204" pitchFamily="34" charset="0"/>
                        </a:rPr>
                        <a:t>Interroger et situer œuvres et démarches artistiques </a:t>
                      </a:r>
                      <a:r>
                        <a:rPr lang="fr-FR" sz="2500" dirty="0">
                          <a:effectLst/>
                          <a:latin typeface="Calibri" panose="020F0502020204030204" pitchFamily="34" charset="0"/>
                          <a:ea typeface="Times New Roman" panose="02020603050405020304" pitchFamily="18" charset="0"/>
                          <a:cs typeface="Calibri" panose="020F0502020204030204" pitchFamily="34" charset="0"/>
                        </a:rPr>
                        <a:t>du point de vue de l’auteur et de celui du spectateur.</a:t>
                      </a:r>
                      <a:endParaRPr lang="fr-FR" sz="25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indent="-342900" algn="just">
                        <a:spcAft>
                          <a:spcPts val="0"/>
                        </a:spcAft>
                        <a:buFont typeface="Symbol" pitchFamily="2" charset="2"/>
                        <a:buChar char="-"/>
                      </a:pPr>
                      <a:r>
                        <a:rPr lang="fr-FR" sz="2500" b="1" dirty="0">
                          <a:solidFill>
                            <a:srgbClr val="5267C0"/>
                          </a:solidFill>
                          <a:effectLst/>
                          <a:latin typeface="Calibri" panose="020F0502020204030204" pitchFamily="34" charset="0"/>
                          <a:ea typeface="Times New Roman" panose="02020603050405020304" pitchFamily="18" charset="0"/>
                          <a:cs typeface="Calibri" panose="020F0502020204030204" pitchFamily="34" charset="0"/>
                        </a:rPr>
                        <a:t>Dire et partager sa démarche et sa pratique, écouter et accepter les avis divers et contradictoires. </a:t>
                      </a:r>
                    </a:p>
                    <a:p>
                      <a:pPr marL="342900" indent="-342900" algn="just">
                        <a:spcAft>
                          <a:spcPts val="0"/>
                        </a:spcAft>
                        <a:buFont typeface="Symbol" pitchFamily="2" charset="2"/>
                        <a:buChar char="-"/>
                      </a:pPr>
                      <a:endParaRPr lang="fr-FR" sz="2500" b="1" dirty="0">
                        <a:solidFill>
                          <a:srgbClr val="5267C0"/>
                        </a:solidFill>
                        <a:effectLst/>
                        <a:latin typeface="Times New Roman" panose="02020603050405020304" pitchFamily="18" charset="0"/>
                        <a:ea typeface="Times New Roman" panose="02020603050405020304" pitchFamily="18" charset="0"/>
                      </a:endParaRPr>
                    </a:p>
                    <a:p>
                      <a:pPr algn="just">
                        <a:spcAft>
                          <a:spcPts val="0"/>
                        </a:spcAft>
                      </a:pPr>
                      <a:r>
                        <a:rPr lang="fr-FR" sz="2500" dirty="0">
                          <a:effectLst/>
                          <a:latin typeface="Calibri" panose="020F0502020204030204" pitchFamily="34" charset="0"/>
                          <a:ea typeface="Times New Roman" panose="02020603050405020304" pitchFamily="18" charset="0"/>
                          <a:cs typeface="Calibri" panose="020F0502020204030204" pitchFamily="34" charset="0"/>
                          <a:sym typeface="Symbol" pitchFamily="2" charset="2"/>
                        </a:rPr>
                        <a:t></a:t>
                      </a:r>
                      <a:r>
                        <a:rPr lang="fr-FR" sz="2500" dirty="0">
                          <a:effectLst/>
                          <a:latin typeface="Calibri" panose="020F0502020204030204" pitchFamily="34" charset="0"/>
                          <a:ea typeface="Times New Roman" panose="02020603050405020304" pitchFamily="18" charset="0"/>
                          <a:cs typeface="Calibri" panose="020F0502020204030204" pitchFamily="34" charset="0"/>
                        </a:rPr>
                        <a:t> Être sensible à la réception de l’œuvre d’art, aux conditions de celle-ci, aux questions qu’elle soulève et prendre part au débat suscité par le fait artistique.</a:t>
                      </a:r>
                      <a:endParaRPr lang="fr-FR" sz="25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4653"/>
                  </a:ext>
                </a:extLst>
              </a:tr>
            </a:tbl>
          </a:graphicData>
        </a:graphic>
      </p:graphicFrame>
      <p:sp>
        <p:nvSpPr>
          <p:cNvPr id="5" name="Rectangle 4">
            <a:extLst>
              <a:ext uri="{FF2B5EF4-FFF2-40B4-BE49-F238E27FC236}">
                <a16:creationId xmlns:a16="http://schemas.microsoft.com/office/drawing/2014/main" id="{E19DB26C-F20B-3041-B25D-BE31FD3F883C}"/>
              </a:ext>
            </a:extLst>
          </p:cNvPr>
          <p:cNvSpPr/>
          <p:nvPr/>
        </p:nvSpPr>
        <p:spPr>
          <a:xfrm>
            <a:off x="346077" y="194171"/>
            <a:ext cx="11285316" cy="707886"/>
          </a:xfrm>
          <a:prstGeom prst="rect">
            <a:avLst/>
          </a:prstGeom>
          <a:noFill/>
        </p:spPr>
        <p:txBody>
          <a:bodyPr wrap="square" lIns="91440" tIns="45720" rIns="91440" bIns="45720">
            <a:spAutoFit/>
          </a:bodyPr>
          <a:lstStyle/>
          <a:p>
            <a:pPr algn="ctr"/>
            <a:r>
              <a:rPr lang="fr-FR" sz="4000" b="1" cap="none" spc="0" dirty="0">
                <a:ln w="22225">
                  <a:solidFill>
                    <a:schemeClr val="accent2"/>
                  </a:solidFill>
                  <a:prstDash val="solid"/>
                </a:ln>
                <a:solidFill>
                  <a:schemeClr val="accent2">
                    <a:lumMod val="40000"/>
                    <a:lumOff val="60000"/>
                  </a:schemeClr>
                </a:solidFill>
                <a:effectLst/>
              </a:rPr>
              <a:t>PREMIERE Enseignement de SPECIALITE </a:t>
            </a:r>
          </a:p>
        </p:txBody>
      </p:sp>
    </p:spTree>
    <p:extLst>
      <p:ext uri="{BB962C8B-B14F-4D97-AF65-F5344CB8AC3E}">
        <p14:creationId xmlns:p14="http://schemas.microsoft.com/office/powerpoint/2010/main" val="3816368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8A6B5A-7DA3-D74A-ACA3-E25B447B9C25}"/>
              </a:ext>
            </a:extLst>
          </p:cNvPr>
          <p:cNvSpPr>
            <a:spLocks noGrp="1"/>
          </p:cNvSpPr>
          <p:nvPr>
            <p:ph type="title"/>
          </p:nvPr>
        </p:nvSpPr>
        <p:spPr>
          <a:xfrm>
            <a:off x="1774826" y="354013"/>
            <a:ext cx="8785225" cy="1130300"/>
          </a:xfrm>
        </p:spPr>
        <p:txBody>
          <a:bodyPr>
            <a:normAutofit fontScale="90000"/>
          </a:bodyPr>
          <a:lstStyle/>
          <a:p>
            <a:pPr>
              <a:defRPr/>
            </a:pPr>
            <a:r>
              <a:rPr lang="fr-FR" b="1" dirty="0"/>
              <a:t>La voie GENERALE</a:t>
            </a:r>
            <a:br>
              <a:rPr lang="fr-FR" b="1" dirty="0"/>
            </a:br>
            <a:r>
              <a:rPr lang="fr-FR" b="1" dirty="0">
                <a:solidFill>
                  <a:srgbClr val="0070C0"/>
                </a:solidFill>
              </a:rPr>
              <a:t>en 1</a:t>
            </a:r>
            <a:r>
              <a:rPr lang="fr-FR" b="1" baseline="30000" dirty="0">
                <a:solidFill>
                  <a:srgbClr val="0070C0"/>
                </a:solidFill>
              </a:rPr>
              <a:t>re</a:t>
            </a:r>
            <a:r>
              <a:rPr lang="fr-FR" b="1" dirty="0">
                <a:solidFill>
                  <a:srgbClr val="0070C0"/>
                </a:solidFill>
              </a:rPr>
              <a:t> et Terminale</a:t>
            </a:r>
          </a:p>
        </p:txBody>
      </p:sp>
      <p:sp>
        <p:nvSpPr>
          <p:cNvPr id="18435" name="Espace réservé du numéro de diapositive 3">
            <a:extLst>
              <a:ext uri="{FF2B5EF4-FFF2-40B4-BE49-F238E27FC236}">
                <a16:creationId xmlns:a16="http://schemas.microsoft.com/office/drawing/2014/main" id="{C1CE5F75-E33E-2C41-B5AD-DF00B0727E5B}"/>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9C2B529-A682-2B4D-876C-EF633CC645FB}" type="slidenum">
              <a:rPr lang="fr-FR" altLang="fr-FR">
                <a:solidFill>
                  <a:srgbClr val="404040"/>
                </a:solidFill>
                <a:latin typeface="Arial" panose="020B0604020202020204" pitchFamily="34" charset="0"/>
              </a:rPr>
              <a:pPr eaLnBrk="1" hangingPunct="1"/>
              <a:t>6</a:t>
            </a:fld>
            <a:endParaRPr lang="fr-FR" altLang="fr-FR">
              <a:solidFill>
                <a:srgbClr val="404040"/>
              </a:solidFill>
              <a:latin typeface="Arial" panose="020B0604020202020204" pitchFamily="34" charset="0"/>
            </a:endParaRPr>
          </a:p>
        </p:txBody>
      </p:sp>
      <p:sp>
        <p:nvSpPr>
          <p:cNvPr id="5" name="ZoneTexte 4">
            <a:extLst>
              <a:ext uri="{FF2B5EF4-FFF2-40B4-BE49-F238E27FC236}">
                <a16:creationId xmlns:a16="http://schemas.microsoft.com/office/drawing/2014/main" id="{64E8444A-A67E-634A-9878-131737F44A2C}"/>
              </a:ext>
            </a:extLst>
          </p:cNvPr>
          <p:cNvSpPr txBox="1"/>
          <p:nvPr/>
        </p:nvSpPr>
        <p:spPr>
          <a:xfrm>
            <a:off x="417546" y="1495360"/>
            <a:ext cx="3960813" cy="2419350"/>
          </a:xfrm>
          <a:prstGeom prst="rect">
            <a:avLst/>
          </a:prstGeom>
          <a:solidFill>
            <a:schemeClr val="accent2">
              <a:lumMod val="60000"/>
              <a:lumOff val="40000"/>
            </a:schemeClr>
          </a:solidFill>
        </p:spPr>
        <p:txBody>
          <a:bodyPr>
            <a:spAutoFit/>
          </a:bodyPr>
          <a:lstStyle>
            <a:defPPr>
              <a:defRPr lang="fr-FR"/>
            </a:defPPr>
            <a:lvl1pPr marL="177800" lvl="0" indent="-177800" algn="ctr" defTabSz="457200">
              <a:spcBef>
                <a:spcPct val="20000"/>
              </a:spcBef>
              <a:buClr>
                <a:srgbClr val="EE7444"/>
              </a:buClr>
              <a:buSzPct val="100000"/>
              <a:defRPr b="1">
                <a:solidFill>
                  <a:prstClr val="black"/>
                </a:solidFill>
                <a:latin typeface="Arial" panose="020B0604020202020204" pitchFamily="34" charset="0"/>
                <a:ea typeface="Roboto" panose="02000000000000000000" pitchFamily="2" charset="0"/>
                <a:cs typeface="Arial" panose="020B0604020202020204" pitchFamily="34" charset="0"/>
              </a:defRPr>
            </a:lvl1pPr>
            <a:lvl2pPr marL="177800" lvl="1" indent="-177800" defTabSz="457200">
              <a:spcBef>
                <a:spcPct val="20000"/>
              </a:spcBef>
              <a:buClr>
                <a:srgbClr val="EE7444"/>
              </a:buClr>
              <a:buSzPct val="100000"/>
              <a:buFont typeface="Wingdings" panose="05000000000000000000" pitchFamily="2" charset="2"/>
              <a:buChar char="§"/>
              <a:defRPr sz="1600">
                <a:solidFill>
                  <a:prstClr val="black"/>
                </a:solidFill>
                <a:latin typeface="Arial" panose="020B0604020202020204" pitchFamily="34" charset="0"/>
                <a:ea typeface="Roboto" panose="02000000000000000000" pitchFamily="2" charset="0"/>
                <a:cs typeface="Arial" panose="020B0604020202020204" pitchFamily="34" charset="0"/>
              </a:defRPr>
            </a:lvl2pPr>
          </a:lstStyle>
          <a:p>
            <a:pPr>
              <a:defRPr/>
            </a:pPr>
            <a:r>
              <a:rPr lang="fr-FR" dirty="0"/>
              <a:t>Tous les élèves suivent des enseignements communs :</a:t>
            </a:r>
          </a:p>
          <a:p>
            <a:pPr lvl="1">
              <a:defRPr/>
            </a:pPr>
            <a:r>
              <a:rPr lang="fr-FR" dirty="0"/>
              <a:t>Français / Philosophie</a:t>
            </a:r>
          </a:p>
          <a:p>
            <a:pPr lvl="1">
              <a:defRPr/>
            </a:pPr>
            <a:r>
              <a:rPr lang="fr-FR" dirty="0"/>
              <a:t>Histoire – géographie</a:t>
            </a:r>
          </a:p>
          <a:p>
            <a:pPr lvl="1">
              <a:defRPr/>
            </a:pPr>
            <a:r>
              <a:rPr lang="fr-FR" dirty="0"/>
              <a:t>Enseignement moral et civique</a:t>
            </a:r>
          </a:p>
          <a:p>
            <a:pPr lvl="1">
              <a:defRPr/>
            </a:pPr>
            <a:r>
              <a:rPr lang="fr-FR" dirty="0"/>
              <a:t>Langue vivante A et langue vivante B</a:t>
            </a:r>
          </a:p>
          <a:p>
            <a:pPr lvl="1">
              <a:defRPr/>
            </a:pPr>
            <a:r>
              <a:rPr lang="fr-FR" dirty="0"/>
              <a:t>Education physique et sportive</a:t>
            </a:r>
          </a:p>
          <a:p>
            <a:pPr lvl="1">
              <a:defRPr/>
            </a:pPr>
            <a:r>
              <a:rPr lang="fr-FR" dirty="0"/>
              <a:t>Enseignement scientifique</a:t>
            </a:r>
          </a:p>
        </p:txBody>
      </p:sp>
      <p:sp>
        <p:nvSpPr>
          <p:cNvPr id="18437" name="Rectangle 6">
            <a:extLst>
              <a:ext uri="{FF2B5EF4-FFF2-40B4-BE49-F238E27FC236}">
                <a16:creationId xmlns:a16="http://schemas.microsoft.com/office/drawing/2014/main" id="{B72D99A4-B739-0040-90D5-3DBED6612D95}"/>
              </a:ext>
            </a:extLst>
          </p:cNvPr>
          <p:cNvSpPr>
            <a:spLocks noChangeArrowheads="1"/>
          </p:cNvSpPr>
          <p:nvPr/>
        </p:nvSpPr>
        <p:spPr bwMode="auto">
          <a:xfrm>
            <a:off x="334995" y="4162311"/>
            <a:ext cx="41259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Clr>
                <a:schemeClr val="bg2"/>
              </a:buClr>
              <a:buSzPct val="100000"/>
              <a:buFont typeface="Arial" panose="020B0604020202020204" pitchFamily="34" charset="0"/>
              <a:buChar char="■"/>
              <a:defRPr>
                <a:solidFill>
                  <a:schemeClr val="tx1"/>
                </a:solidFill>
                <a:latin typeface="Arial" panose="020B0604020202020204" pitchFamily="34" charset="0"/>
                <a:ea typeface="Roboto" pitchFamily="2" charset="0"/>
                <a:cs typeface="Arial" panose="020B0604020202020204" pitchFamily="34" charset="0"/>
              </a:defRPr>
            </a:lvl1pPr>
            <a:lvl2pPr marL="742950" indent="-285750" defTabSz="457200" eaLnBrk="0" hangingPunct="0">
              <a:spcBef>
                <a:spcPct val="20000"/>
              </a:spcBef>
              <a:buClr>
                <a:schemeClr val="bg2"/>
              </a:buClr>
              <a:buFont typeface="Arial Italic"/>
              <a:buChar char="■"/>
              <a:defRPr sz="1300">
                <a:solidFill>
                  <a:schemeClr val="tx1"/>
                </a:solidFill>
                <a:latin typeface="Arial" panose="020B0604020202020204" pitchFamily="34" charset="0"/>
                <a:ea typeface="Roboto" pitchFamily="2" charset="0"/>
                <a:cs typeface="Arial" panose="020B0604020202020204" pitchFamily="34" charset="0"/>
              </a:defRPr>
            </a:lvl2pPr>
            <a:lvl3pPr marL="1143000" indent="-228600" defTabSz="457200" eaLnBrk="0" hangingPunct="0">
              <a:spcBef>
                <a:spcPct val="20000"/>
              </a:spcBef>
              <a:buFont typeface="Arial" panose="020B0604020202020204" pitchFamily="34" charset="0"/>
              <a:defRPr sz="1300">
                <a:solidFill>
                  <a:schemeClr val="tx1"/>
                </a:solidFill>
                <a:latin typeface="Arial" panose="020B0604020202020204" pitchFamily="34" charset="0"/>
                <a:ea typeface="Roboto" pitchFamily="2" charset="0"/>
                <a:cs typeface="Arial" panose="020B0604020202020204" pitchFamily="34" charset="0"/>
              </a:defRPr>
            </a:lvl3pPr>
            <a:lvl4pPr marL="1600200" indent="-228600" defTabSz="457200" eaLnBrk="0" hangingPunct="0">
              <a:spcBef>
                <a:spcPct val="20000"/>
              </a:spcBef>
              <a:buClr>
                <a:schemeClr val="bg2"/>
              </a:buClr>
              <a:buFont typeface="Arial" panose="020B0604020202020204" pitchFamily="34" charset="0"/>
              <a:buChar char="–"/>
              <a:defRPr sz="1100">
                <a:solidFill>
                  <a:schemeClr val="tx1"/>
                </a:solidFill>
                <a:latin typeface="Arial" panose="020B0604020202020204" pitchFamily="34" charset="0"/>
                <a:ea typeface="Roboto" pitchFamily="2" charset="0"/>
                <a:cs typeface="Arial" panose="020B0604020202020204" pitchFamily="34" charset="0"/>
              </a:defRPr>
            </a:lvl4pPr>
            <a:lvl5pPr marL="2057400" indent="-228600" defTabSz="457200" eaLnBrk="0" hangingPunct="0">
              <a:spcBef>
                <a:spcPct val="20000"/>
              </a:spcBef>
              <a:buFont typeface="Arial" panose="020B0604020202020204" pitchFamily="34" charset="0"/>
              <a:defRPr sz="1100">
                <a:solidFill>
                  <a:schemeClr val="tx1"/>
                </a:solidFill>
                <a:latin typeface="Arial" panose="020B0604020202020204" pitchFamily="34" charset="0"/>
                <a:ea typeface="Roboto" pitchFamily="2"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defRPr sz="1100">
                <a:solidFill>
                  <a:schemeClr val="tx1"/>
                </a:solidFill>
                <a:latin typeface="Arial" panose="020B0604020202020204" pitchFamily="34" charset="0"/>
                <a:ea typeface="Roboto" pitchFamily="2"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defRPr sz="1100">
                <a:solidFill>
                  <a:schemeClr val="tx1"/>
                </a:solidFill>
                <a:latin typeface="Arial" panose="020B0604020202020204" pitchFamily="34" charset="0"/>
                <a:ea typeface="Roboto" pitchFamily="2"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defRPr sz="1100">
                <a:solidFill>
                  <a:schemeClr val="tx1"/>
                </a:solidFill>
                <a:latin typeface="Arial" panose="020B0604020202020204" pitchFamily="34" charset="0"/>
                <a:ea typeface="Roboto" pitchFamily="2"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defRPr sz="1100">
                <a:solidFill>
                  <a:schemeClr val="tx1"/>
                </a:solidFill>
                <a:latin typeface="Arial" panose="020B0604020202020204" pitchFamily="34" charset="0"/>
                <a:ea typeface="Roboto" pitchFamily="2" charset="0"/>
                <a:cs typeface="Arial" panose="020B0604020202020204" pitchFamily="34" charset="0"/>
              </a:defRPr>
            </a:lvl9pPr>
          </a:lstStyle>
          <a:p>
            <a:pPr algn="ctr" eaLnBrk="1" hangingPunct="1">
              <a:buClr>
                <a:srgbClr val="EE7444"/>
              </a:buClr>
              <a:buFontTx/>
              <a:buNone/>
            </a:pPr>
            <a:r>
              <a:rPr lang="fr-FR" altLang="fr-FR" b="1" dirty="0">
                <a:solidFill>
                  <a:srgbClr val="000000"/>
                </a:solidFill>
              </a:rPr>
              <a:t>Les enseignements de spécialité permettent d’approfondir ce qui motive et qui prépare à l’enseignement supérieur</a:t>
            </a:r>
            <a:r>
              <a:rPr lang="fr-FR" altLang="fr-FR" dirty="0">
                <a:latin typeface="Calibri" panose="020F0502020204030204" pitchFamily="34" charset="0"/>
              </a:rPr>
              <a:t>. </a:t>
            </a:r>
          </a:p>
        </p:txBody>
      </p:sp>
      <p:sp>
        <p:nvSpPr>
          <p:cNvPr id="8" name="ZoneTexte 7">
            <a:extLst>
              <a:ext uri="{FF2B5EF4-FFF2-40B4-BE49-F238E27FC236}">
                <a16:creationId xmlns:a16="http://schemas.microsoft.com/office/drawing/2014/main" id="{2A545A6B-A7E5-DC46-A1F6-5E9087C388AF}"/>
              </a:ext>
            </a:extLst>
          </p:cNvPr>
          <p:cNvSpPr txBox="1"/>
          <p:nvPr/>
        </p:nvSpPr>
        <p:spPr>
          <a:xfrm>
            <a:off x="4498230" y="1484313"/>
            <a:ext cx="4824412" cy="4721225"/>
          </a:xfrm>
          <a:prstGeom prst="rect">
            <a:avLst/>
          </a:prstGeom>
          <a:solidFill>
            <a:schemeClr val="accent2">
              <a:lumMod val="60000"/>
              <a:lumOff val="40000"/>
            </a:schemeClr>
          </a:solidFill>
        </p:spPr>
        <p:txBody>
          <a:bodyPr>
            <a:spAutoFit/>
          </a:bodyPr>
          <a:lstStyle>
            <a:defPPr>
              <a:defRPr lang="fr-FR"/>
            </a:defPPr>
            <a:lvl1pPr lvl="0" algn="ctr" defTabSz="457200">
              <a:spcBef>
                <a:spcPct val="20000"/>
              </a:spcBef>
              <a:buClr>
                <a:srgbClr val="EE7444"/>
              </a:buClr>
              <a:buSzPct val="100000"/>
              <a:defRPr b="1">
                <a:solidFill>
                  <a:prstClr val="black"/>
                </a:solidFill>
                <a:latin typeface="Arial" panose="020B0604020202020204" pitchFamily="34" charset="0"/>
                <a:ea typeface="Roboto" panose="02000000000000000000" pitchFamily="2" charset="0"/>
                <a:cs typeface="Arial" panose="020B0604020202020204" pitchFamily="34" charset="0"/>
              </a:defRPr>
            </a:lvl1pPr>
            <a:lvl2pPr marL="463550" lvl="1" indent="-285750" defTabSz="457200">
              <a:spcBef>
                <a:spcPct val="20000"/>
              </a:spcBef>
              <a:buClr>
                <a:srgbClr val="EE7444"/>
              </a:buClr>
              <a:buSzPct val="100000"/>
              <a:buFont typeface="Wingdings" panose="05000000000000000000" pitchFamily="2" charset="2"/>
              <a:buChar char="§"/>
              <a:defRPr sz="1600">
                <a:solidFill>
                  <a:prstClr val="black"/>
                </a:solidFill>
                <a:latin typeface="Arial" panose="020B0604020202020204" pitchFamily="34" charset="0"/>
                <a:ea typeface="Roboto" panose="02000000000000000000" pitchFamily="2" charset="0"/>
                <a:cs typeface="Arial" panose="020B0604020202020204" pitchFamily="34" charset="0"/>
              </a:defRPr>
            </a:lvl2pPr>
          </a:lstStyle>
          <a:p>
            <a:pPr>
              <a:defRPr/>
            </a:pPr>
            <a:r>
              <a:rPr lang="fr-FR" dirty="0"/>
              <a:t>Les élèves suivent des enseignements de spécialité </a:t>
            </a:r>
          </a:p>
          <a:p>
            <a:pPr marL="177800" lvl="1" indent="-177800">
              <a:defRPr/>
            </a:pPr>
            <a:r>
              <a:rPr lang="fr-FR" dirty="0"/>
              <a:t>Arts</a:t>
            </a:r>
          </a:p>
          <a:p>
            <a:pPr marL="177800" lvl="1" indent="-177800">
              <a:defRPr/>
            </a:pPr>
            <a:r>
              <a:rPr lang="fr-FR" dirty="0"/>
              <a:t>Humanités, littérature et philosophie</a:t>
            </a:r>
          </a:p>
          <a:p>
            <a:pPr marL="177800" lvl="1" indent="-177800">
              <a:defRPr/>
            </a:pPr>
            <a:r>
              <a:rPr lang="fr-FR" dirty="0"/>
              <a:t>Littérature et langues et cultures de l’Antiquité</a:t>
            </a:r>
          </a:p>
          <a:p>
            <a:pPr marL="177800" lvl="1" indent="-177800">
              <a:defRPr/>
            </a:pPr>
            <a:r>
              <a:rPr lang="fr-FR" dirty="0"/>
              <a:t>Langues, littératures et cultures étrangères et régionales</a:t>
            </a:r>
          </a:p>
          <a:p>
            <a:pPr marL="177800" lvl="1" indent="-177800">
              <a:defRPr/>
            </a:pPr>
            <a:r>
              <a:rPr lang="fr-FR" dirty="0"/>
              <a:t>Histoire-géographie, géopolitique et sciences politiques</a:t>
            </a:r>
          </a:p>
          <a:p>
            <a:pPr marL="177800" lvl="1" indent="-177800">
              <a:defRPr/>
            </a:pPr>
            <a:r>
              <a:rPr lang="fr-FR" dirty="0"/>
              <a:t>Sciences économiques et sociales</a:t>
            </a:r>
          </a:p>
          <a:p>
            <a:pPr marL="177800" lvl="1" indent="-177800">
              <a:defRPr/>
            </a:pPr>
            <a:r>
              <a:rPr lang="fr-FR" dirty="0"/>
              <a:t>Mathématiques</a:t>
            </a:r>
          </a:p>
          <a:p>
            <a:pPr marL="177800" lvl="1" indent="-177800">
              <a:defRPr/>
            </a:pPr>
            <a:r>
              <a:rPr lang="fr-FR" dirty="0"/>
              <a:t>Physique-chimie</a:t>
            </a:r>
          </a:p>
          <a:p>
            <a:pPr marL="177800" lvl="1" indent="-177800">
              <a:defRPr/>
            </a:pPr>
            <a:r>
              <a:rPr lang="fr-FR" dirty="0"/>
              <a:t>Sciences de la vie et de la Terre</a:t>
            </a:r>
          </a:p>
          <a:p>
            <a:pPr marL="177800" lvl="1" indent="-177800">
              <a:defRPr/>
            </a:pPr>
            <a:r>
              <a:rPr lang="fr-FR" dirty="0"/>
              <a:t>Numérique et sciences informatiques</a:t>
            </a:r>
          </a:p>
          <a:p>
            <a:pPr marL="177800" lvl="1" indent="-177800">
              <a:defRPr/>
            </a:pPr>
            <a:r>
              <a:rPr lang="fr-FR" dirty="0"/>
              <a:t>Sciences de l’ingénieur</a:t>
            </a:r>
          </a:p>
          <a:p>
            <a:pPr marL="177800" lvl="1" indent="-177800">
              <a:defRPr/>
            </a:pPr>
            <a:r>
              <a:rPr lang="fr-FR" dirty="0"/>
              <a:t>Biologie-écologie (lycées agricoles)</a:t>
            </a:r>
          </a:p>
        </p:txBody>
      </p:sp>
      <p:sp>
        <p:nvSpPr>
          <p:cNvPr id="10" name="ZoneTexte 9">
            <a:extLst>
              <a:ext uri="{FF2B5EF4-FFF2-40B4-BE49-F238E27FC236}">
                <a16:creationId xmlns:a16="http://schemas.microsoft.com/office/drawing/2014/main" id="{99F22E9E-3CA0-6F4A-8B5E-9AB40C1344AD}"/>
              </a:ext>
            </a:extLst>
          </p:cNvPr>
          <p:cNvSpPr txBox="1"/>
          <p:nvPr/>
        </p:nvSpPr>
        <p:spPr>
          <a:xfrm>
            <a:off x="9535886" y="1495360"/>
            <a:ext cx="2510160" cy="4712059"/>
          </a:xfrm>
          <a:prstGeom prst="rect">
            <a:avLst/>
          </a:prstGeom>
          <a:solidFill>
            <a:srgbClr val="CDA6FF"/>
          </a:solidFill>
        </p:spPr>
        <p:txBody>
          <a:bodyPr wrap="square">
            <a:spAutoFit/>
          </a:bodyPr>
          <a:lstStyle/>
          <a:p>
            <a:pPr algn="ctr">
              <a:spcBef>
                <a:spcPct val="20000"/>
              </a:spcBef>
              <a:buClr>
                <a:srgbClr val="EE7444"/>
              </a:buClr>
              <a:buSzPct val="100000"/>
              <a:defRPr/>
            </a:pPr>
            <a:r>
              <a:rPr lang="fr-FR" b="1" dirty="0">
                <a:solidFill>
                  <a:prstClr val="black"/>
                </a:solidFill>
                <a:latin typeface="Arial" panose="020B0604020202020204" pitchFamily="34" charset="0"/>
                <a:ea typeface="Roboto" panose="02000000000000000000" pitchFamily="2" charset="0"/>
              </a:rPr>
              <a:t>Ils choisissent  </a:t>
            </a:r>
          </a:p>
          <a:p>
            <a:pPr algn="ctr">
              <a:spcBef>
                <a:spcPct val="20000"/>
              </a:spcBef>
              <a:buClr>
                <a:srgbClr val="EE7444"/>
              </a:buClr>
              <a:buSzPct val="100000"/>
              <a:defRPr/>
            </a:pPr>
            <a:r>
              <a:rPr lang="fr-FR" sz="1700" b="1" dirty="0">
                <a:solidFill>
                  <a:prstClr val="black"/>
                </a:solidFill>
                <a:latin typeface="Arial" panose="020B0604020202020204" pitchFamily="34" charset="0"/>
                <a:ea typeface="Roboto" panose="02000000000000000000" pitchFamily="2" charset="0"/>
              </a:rPr>
              <a:t>1 enseignement optionnel</a:t>
            </a:r>
            <a:endParaRPr lang="fr-FR" sz="1700" dirty="0">
              <a:solidFill>
                <a:prstClr val="black"/>
              </a:solidFill>
              <a:latin typeface="Arial" panose="020B0604020202020204" pitchFamily="34" charset="0"/>
              <a:ea typeface="Roboto" panose="02000000000000000000" pitchFamily="2" charset="0"/>
            </a:endParaRPr>
          </a:p>
          <a:p>
            <a:pPr algn="ctr">
              <a:spcBef>
                <a:spcPct val="20000"/>
              </a:spcBef>
              <a:buClr>
                <a:srgbClr val="EE7444"/>
              </a:buClr>
              <a:buSzPct val="100000"/>
              <a:defRPr/>
            </a:pPr>
            <a:r>
              <a:rPr lang="fr-FR" sz="1700" u="sng" dirty="0">
                <a:solidFill>
                  <a:prstClr val="black"/>
                </a:solidFill>
                <a:latin typeface="Arial" panose="020B0604020202020204" pitchFamily="34" charset="0"/>
                <a:ea typeface="Roboto" panose="02000000000000000000" pitchFamily="2" charset="0"/>
              </a:rPr>
              <a:t>Dès la 1re : </a:t>
            </a:r>
          </a:p>
          <a:p>
            <a:pPr algn="ctr">
              <a:spcBef>
                <a:spcPct val="20000"/>
              </a:spcBef>
              <a:buClr>
                <a:srgbClr val="EE7444"/>
              </a:buClr>
              <a:buSzPct val="100000"/>
              <a:defRPr/>
            </a:pPr>
            <a:r>
              <a:rPr lang="fr-FR" sz="1700" dirty="0">
                <a:solidFill>
                  <a:prstClr val="black"/>
                </a:solidFill>
                <a:latin typeface="Arial" panose="020B0604020202020204" pitchFamily="34" charset="0"/>
                <a:ea typeface="Roboto" panose="02000000000000000000" pitchFamily="2" charset="0"/>
              </a:rPr>
              <a:t>langue vivante C</a:t>
            </a:r>
          </a:p>
          <a:p>
            <a:pPr algn="ctr">
              <a:spcBef>
                <a:spcPct val="20000"/>
              </a:spcBef>
              <a:buClr>
                <a:srgbClr val="EE7444"/>
              </a:buClr>
              <a:buSzPct val="100000"/>
              <a:defRPr/>
            </a:pPr>
            <a:r>
              <a:rPr lang="fr-FR" sz="1700" dirty="0">
                <a:solidFill>
                  <a:prstClr val="black"/>
                </a:solidFill>
                <a:latin typeface="Arial" panose="020B0604020202020204" pitchFamily="34" charset="0"/>
                <a:ea typeface="Roboto" panose="02000000000000000000" pitchFamily="2" charset="0"/>
              </a:rPr>
              <a:t> arts </a:t>
            </a:r>
          </a:p>
          <a:p>
            <a:pPr algn="ctr">
              <a:spcBef>
                <a:spcPct val="20000"/>
              </a:spcBef>
              <a:buClr>
                <a:srgbClr val="EE7444"/>
              </a:buClr>
              <a:buSzPct val="100000"/>
              <a:defRPr/>
            </a:pPr>
            <a:r>
              <a:rPr lang="fr-FR" sz="1700" dirty="0">
                <a:solidFill>
                  <a:prstClr val="black"/>
                </a:solidFill>
                <a:latin typeface="Arial" panose="020B0604020202020204" pitchFamily="34" charset="0"/>
                <a:ea typeface="Roboto" panose="02000000000000000000" pitchFamily="2" charset="0"/>
              </a:rPr>
              <a:t>EPS</a:t>
            </a:r>
          </a:p>
          <a:p>
            <a:pPr algn="ctr">
              <a:spcBef>
                <a:spcPct val="20000"/>
              </a:spcBef>
              <a:buClr>
                <a:srgbClr val="EE7444"/>
              </a:buClr>
              <a:buSzPct val="100000"/>
              <a:defRPr/>
            </a:pPr>
            <a:r>
              <a:rPr lang="fr-FR" sz="1700" dirty="0">
                <a:solidFill>
                  <a:prstClr val="black"/>
                </a:solidFill>
                <a:latin typeface="Arial" panose="020B0604020202020204" pitchFamily="34" charset="0"/>
                <a:ea typeface="Roboto" panose="02000000000000000000" pitchFamily="2" charset="0"/>
              </a:rPr>
              <a:t>langues</a:t>
            </a:r>
          </a:p>
          <a:p>
            <a:pPr algn="ctr">
              <a:spcBef>
                <a:spcPct val="20000"/>
              </a:spcBef>
              <a:buClr>
                <a:srgbClr val="EE7444"/>
              </a:buClr>
              <a:buSzPct val="100000"/>
              <a:defRPr/>
            </a:pPr>
            <a:r>
              <a:rPr lang="fr-FR" sz="1700" dirty="0">
                <a:solidFill>
                  <a:prstClr val="black"/>
                </a:solidFill>
                <a:latin typeface="Arial" panose="020B0604020202020204" pitchFamily="34" charset="0"/>
                <a:ea typeface="Roboto" panose="02000000000000000000" pitchFamily="2" charset="0"/>
              </a:rPr>
              <a:t>et cultures de l’Antiquité</a:t>
            </a:r>
          </a:p>
          <a:p>
            <a:pPr algn="ctr">
              <a:spcBef>
                <a:spcPct val="20000"/>
              </a:spcBef>
              <a:buClr>
                <a:srgbClr val="EE7444"/>
              </a:buClr>
              <a:buSzPct val="100000"/>
              <a:defRPr/>
            </a:pPr>
            <a:r>
              <a:rPr lang="fr-FR" sz="1700" u="sng" dirty="0">
                <a:solidFill>
                  <a:prstClr val="black"/>
                </a:solidFill>
                <a:latin typeface="Arial" panose="020B0604020202020204" pitchFamily="34" charset="0"/>
              </a:rPr>
              <a:t>En Terminale : </a:t>
            </a:r>
          </a:p>
          <a:p>
            <a:pPr algn="ctr">
              <a:spcBef>
                <a:spcPct val="20000"/>
              </a:spcBef>
              <a:buClr>
                <a:srgbClr val="EE7444"/>
              </a:buClr>
              <a:buSzPct val="100000"/>
              <a:defRPr/>
            </a:pPr>
            <a:r>
              <a:rPr lang="fr-FR" sz="1700" dirty="0">
                <a:solidFill>
                  <a:prstClr val="black"/>
                </a:solidFill>
                <a:latin typeface="Arial" panose="020B0604020202020204" pitchFamily="34" charset="0"/>
              </a:rPr>
              <a:t>Maths expert </a:t>
            </a:r>
          </a:p>
          <a:p>
            <a:pPr algn="ctr">
              <a:spcBef>
                <a:spcPct val="20000"/>
              </a:spcBef>
              <a:buClr>
                <a:srgbClr val="EE7444"/>
              </a:buClr>
              <a:buSzPct val="100000"/>
              <a:defRPr/>
            </a:pPr>
            <a:r>
              <a:rPr lang="fr-FR" sz="1700" dirty="0">
                <a:solidFill>
                  <a:prstClr val="black"/>
                </a:solidFill>
                <a:latin typeface="Arial" panose="020B0604020202020204" pitchFamily="34" charset="0"/>
              </a:rPr>
              <a:t>Maths complémentaire </a:t>
            </a:r>
          </a:p>
          <a:p>
            <a:pPr algn="ctr">
              <a:spcBef>
                <a:spcPct val="20000"/>
              </a:spcBef>
              <a:buClr>
                <a:srgbClr val="EE7444"/>
              </a:buClr>
              <a:buSzPct val="100000"/>
              <a:defRPr/>
            </a:pPr>
            <a:r>
              <a:rPr lang="fr-FR" sz="1700" dirty="0">
                <a:solidFill>
                  <a:prstClr val="black"/>
                </a:solidFill>
                <a:latin typeface="Arial" panose="020B0604020202020204" pitchFamily="34" charset="0"/>
              </a:rPr>
              <a:t>Droits et grands enjeux du monde contemporain </a:t>
            </a:r>
            <a:endParaRPr lang="fr-FR" sz="1700" dirty="0"/>
          </a:p>
        </p:txBody>
      </p:sp>
    </p:spTree>
    <p:extLst>
      <p:ext uri="{BB962C8B-B14F-4D97-AF65-F5344CB8AC3E}">
        <p14:creationId xmlns:p14="http://schemas.microsoft.com/office/powerpoint/2010/main" val="309077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437" grpId="0"/>
      <p:bldP spid="8" grpId="0" animBg="1"/>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B7E64133-68FA-424C-A228-5703DFFE4F8B}"/>
              </a:ext>
            </a:extLst>
          </p:cNvPr>
          <p:cNvGraphicFramePr>
            <a:graphicFrameLocks noGrp="1"/>
          </p:cNvGraphicFramePr>
          <p:nvPr>
            <p:extLst>
              <p:ext uri="{D42A27DB-BD31-4B8C-83A1-F6EECF244321}">
                <p14:modId xmlns:p14="http://schemas.microsoft.com/office/powerpoint/2010/main" val="320930111"/>
              </p:ext>
            </p:extLst>
          </p:nvPr>
        </p:nvGraphicFramePr>
        <p:xfrm>
          <a:off x="951982" y="1097902"/>
          <a:ext cx="10506758" cy="5334000"/>
        </p:xfrm>
        <a:graphic>
          <a:graphicData uri="http://schemas.openxmlformats.org/drawingml/2006/table">
            <a:tbl>
              <a:tblPr firstRow="1" firstCol="1" bandRow="1"/>
              <a:tblGrid>
                <a:gridCol w="5253379">
                  <a:extLst>
                    <a:ext uri="{9D8B030D-6E8A-4147-A177-3AD203B41FA5}">
                      <a16:colId xmlns:a16="http://schemas.microsoft.com/office/drawing/2014/main" val="1925864951"/>
                    </a:ext>
                  </a:extLst>
                </a:gridCol>
                <a:gridCol w="5253379">
                  <a:extLst>
                    <a:ext uri="{9D8B030D-6E8A-4147-A177-3AD203B41FA5}">
                      <a16:colId xmlns:a16="http://schemas.microsoft.com/office/drawing/2014/main" val="3873131046"/>
                    </a:ext>
                  </a:extLst>
                </a:gridCol>
              </a:tblGrid>
              <a:tr h="233661">
                <a:tc gridSpan="2">
                  <a:txBody>
                    <a:bodyPr/>
                    <a:lstStyle/>
                    <a:p>
                      <a:pPr algn="just">
                        <a:spcAft>
                          <a:spcPts val="0"/>
                        </a:spcAft>
                      </a:pPr>
                      <a:r>
                        <a:rPr lang="fr-FR" sz="2500" b="1" dirty="0">
                          <a:effectLst/>
                          <a:latin typeface="Calibri" panose="020F0502020204030204" pitchFamily="34" charset="0"/>
                          <a:ea typeface="Times New Roman" panose="02020603050405020304" pitchFamily="18" charset="0"/>
                          <a:cs typeface="Calibri" panose="020F0502020204030204" pitchFamily="34" charset="0"/>
                          <a:sym typeface="Symbol" pitchFamily="2" charset="2"/>
                        </a:rPr>
                        <a:t></a:t>
                      </a:r>
                      <a:r>
                        <a:rPr lang="fr-FR" sz="2500" b="1" dirty="0">
                          <a:effectLst/>
                          <a:latin typeface="Calibri" panose="020F0502020204030204" pitchFamily="34" charset="0"/>
                          <a:ea typeface="Times New Roman" panose="02020603050405020304" pitchFamily="18" charset="0"/>
                          <a:cs typeface="Calibri" panose="020F0502020204030204" pitchFamily="34" charset="0"/>
                        </a:rPr>
                        <a:t> Attendus de fin d’année de seconde :</a:t>
                      </a:r>
                      <a:endParaRPr lang="fr-FR" sz="25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extLst>
                  <a:ext uri="{0D108BD9-81ED-4DB2-BD59-A6C34878D82A}">
                    <a16:rowId xmlns:a16="http://schemas.microsoft.com/office/drawing/2014/main" val="1242467709"/>
                  </a:ext>
                </a:extLst>
              </a:tr>
              <a:tr h="233661">
                <a:tc>
                  <a:txBody>
                    <a:bodyPr/>
                    <a:lstStyle/>
                    <a:p>
                      <a:pPr algn="just">
                        <a:spcAft>
                          <a:spcPts val="0"/>
                        </a:spcAft>
                      </a:pPr>
                      <a:r>
                        <a:rPr lang="fr-FR" sz="2500" b="1" dirty="0">
                          <a:effectLst/>
                          <a:latin typeface="Calibri" panose="020F0502020204030204" pitchFamily="34" charset="0"/>
                          <a:ea typeface="Times New Roman" panose="02020603050405020304" pitchFamily="18" charset="0"/>
                          <a:cs typeface="Calibri" panose="020F0502020204030204" pitchFamily="34" charset="0"/>
                        </a:rPr>
                        <a:t>Compétence : questionner le fait artistique</a:t>
                      </a:r>
                      <a:endParaRPr lang="fr-FR" sz="25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fr-FR" sz="2500" b="1">
                          <a:effectLst/>
                          <a:latin typeface="Calibri" panose="020F0502020204030204" pitchFamily="34" charset="0"/>
                          <a:ea typeface="Times New Roman" panose="02020603050405020304" pitchFamily="18" charset="0"/>
                          <a:cs typeface="Calibri" panose="020F0502020204030204" pitchFamily="34" charset="0"/>
                        </a:rPr>
                        <a:t>Compétence : exposer l’œuvre, la démarche, la pratique</a:t>
                      </a:r>
                      <a:endParaRPr lang="fr-FR" sz="25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6645839"/>
                  </a:ext>
                </a:extLst>
              </a:tr>
              <a:tr h="2733836">
                <a:tc>
                  <a:txBody>
                    <a:bodyPr/>
                    <a:lstStyle/>
                    <a:p>
                      <a:pPr algn="l">
                        <a:spcAft>
                          <a:spcPts val="0"/>
                        </a:spcAft>
                      </a:pPr>
                      <a:r>
                        <a:rPr lang="fr-FR" sz="2500" b="1" i="1" dirty="0">
                          <a:effectLst/>
                          <a:latin typeface="Calibri" panose="020F0502020204030204" pitchFamily="34" charset="0"/>
                          <a:ea typeface="Times New Roman" panose="02020603050405020304" pitchFamily="18" charset="0"/>
                          <a:cs typeface="Calibri" panose="020F0502020204030204" pitchFamily="34" charset="0"/>
                        </a:rPr>
                        <a:t>Expliciter </a:t>
                      </a:r>
                    </a:p>
                    <a:p>
                      <a:pPr algn="l">
                        <a:spcAft>
                          <a:spcPts val="0"/>
                        </a:spcAft>
                      </a:pPr>
                      <a:endParaRPr lang="fr-FR" sz="2500" dirty="0">
                        <a:effectLst/>
                        <a:latin typeface="Times New Roman" panose="02020603050405020304" pitchFamily="18" charset="0"/>
                        <a:ea typeface="Times New Roman" panose="02020603050405020304" pitchFamily="18" charset="0"/>
                      </a:endParaRPr>
                    </a:p>
                    <a:p>
                      <a:pPr algn="l">
                        <a:spcAft>
                          <a:spcPts val="0"/>
                        </a:spcAft>
                      </a:pPr>
                      <a:r>
                        <a:rPr lang="fr-FR" sz="2500" dirty="0">
                          <a:effectLst/>
                          <a:latin typeface="Calibri" panose="020F0502020204030204" pitchFamily="34" charset="0"/>
                          <a:ea typeface="Times New Roman" panose="02020603050405020304" pitchFamily="18" charset="0"/>
                          <a:cs typeface="Calibri" panose="020F0502020204030204" pitchFamily="34" charset="0"/>
                        </a:rPr>
                        <a:t>L’élève est capable : </a:t>
                      </a:r>
                      <a:endParaRPr lang="fr-FR" sz="2500" dirty="0">
                        <a:effectLst/>
                        <a:latin typeface="Times New Roman" panose="02020603050405020304" pitchFamily="18" charset="0"/>
                        <a:ea typeface="Times New Roman" panose="02020603050405020304" pitchFamily="18" charset="0"/>
                      </a:endParaRPr>
                    </a:p>
                    <a:p>
                      <a:pPr algn="l">
                        <a:spcAft>
                          <a:spcPts val="0"/>
                        </a:spcAft>
                      </a:pPr>
                      <a:r>
                        <a:rPr lang="fr-FR" sz="2500" dirty="0">
                          <a:effectLst/>
                          <a:latin typeface="Calibri" panose="020F0502020204030204" pitchFamily="34" charset="0"/>
                          <a:ea typeface="Times New Roman" panose="02020603050405020304" pitchFamily="18" charset="0"/>
                          <a:cs typeface="Calibri" panose="020F0502020204030204" pitchFamily="34" charset="0"/>
                          <a:sym typeface="Symbol" pitchFamily="2" charset="2"/>
                        </a:rPr>
                        <a:t></a:t>
                      </a:r>
                      <a:r>
                        <a:rPr lang="fr-FR" sz="2500" dirty="0">
                          <a:effectLst/>
                          <a:latin typeface="Calibri" panose="020F0502020204030204" pitchFamily="34" charset="0"/>
                          <a:ea typeface="Times New Roman" panose="02020603050405020304" pitchFamily="18" charset="0"/>
                          <a:cs typeface="Calibri" panose="020F0502020204030204" pitchFamily="34" charset="0"/>
                        </a:rPr>
                        <a:t> </a:t>
                      </a:r>
                      <a:r>
                        <a:rPr lang="fr-FR" sz="2500" b="1" dirty="0">
                          <a:effectLst/>
                          <a:latin typeface="Calibri" panose="020F0502020204030204" pitchFamily="34" charset="0"/>
                          <a:ea typeface="Times New Roman" panose="02020603050405020304" pitchFamily="18" charset="0"/>
                          <a:cs typeface="Calibri" panose="020F0502020204030204" pitchFamily="34" charset="0"/>
                        </a:rPr>
                        <a:t>d’exposer oralement</a:t>
                      </a:r>
                      <a:r>
                        <a:rPr lang="fr-FR" sz="2500" dirty="0">
                          <a:effectLst/>
                          <a:latin typeface="Calibri" panose="020F0502020204030204" pitchFamily="34" charset="0"/>
                          <a:ea typeface="Times New Roman" panose="02020603050405020304" pitchFamily="18" charset="0"/>
                          <a:cs typeface="Calibri" panose="020F0502020204030204" pitchFamily="34" charset="0"/>
                        </a:rPr>
                        <a:t> ou dans un texte, construit et argumenté en utilisant un vocabulaire approprié, ses réflexions et analyses en réponse à une question ou un sujet donné</a:t>
                      </a:r>
                      <a:r>
                        <a:rPr lang="fr-FR" sz="2500" b="1" dirty="0">
                          <a:effectLst/>
                          <a:latin typeface="Calibri" panose="020F0502020204030204" pitchFamily="34" charset="0"/>
                          <a:ea typeface="Times New Roman" panose="02020603050405020304" pitchFamily="18" charset="0"/>
                          <a:cs typeface="Calibri" panose="020F0502020204030204" pitchFamily="34" charset="0"/>
                        </a:rPr>
                        <a:t>.</a:t>
                      </a:r>
                      <a:endParaRPr lang="fr-FR" sz="25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fr-FR" sz="2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L’élève est capable : </a:t>
                      </a:r>
                      <a:endParaRPr lang="fr-FR" sz="2500" dirty="0">
                        <a:effectLst/>
                        <a:latin typeface="Times New Roman" panose="02020603050405020304" pitchFamily="18" charset="0"/>
                        <a:ea typeface="Times New Roman" panose="02020603050405020304" pitchFamily="18" charset="0"/>
                      </a:endParaRPr>
                    </a:p>
                    <a:p>
                      <a:pPr marL="342900" indent="-342900" algn="l">
                        <a:spcAft>
                          <a:spcPts val="0"/>
                        </a:spcAft>
                        <a:buFont typeface="Symbol" pitchFamily="2" charset="2"/>
                        <a:buChar char="-"/>
                      </a:pPr>
                      <a:r>
                        <a:rPr lang="fr-FR" sz="2500" b="1" dirty="0">
                          <a:solidFill>
                            <a:srgbClr val="5267C0"/>
                          </a:solidFill>
                          <a:effectLst/>
                          <a:latin typeface="Calibri" panose="020F0502020204030204" pitchFamily="34" charset="0"/>
                          <a:ea typeface="Times New Roman" panose="02020603050405020304" pitchFamily="18" charset="0"/>
                          <a:cs typeface="Calibri" panose="020F0502020204030204" pitchFamily="34" charset="0"/>
                        </a:rPr>
                        <a:t>de présenter sa démarche par différents moyens, oralement </a:t>
                      </a:r>
                      <a:r>
                        <a:rPr lang="fr-FR" sz="2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et à l’écrit, en choisissant des langages et techniques permettant de donner à voir avec efficacité un projet, une démarche, une réalisation ;</a:t>
                      </a:r>
                    </a:p>
                    <a:p>
                      <a:pPr marL="342900" indent="-342900" algn="l">
                        <a:spcAft>
                          <a:spcPts val="0"/>
                        </a:spcAft>
                        <a:buFont typeface="Symbol" pitchFamily="2" charset="2"/>
                        <a:buChar char="-"/>
                      </a:pPr>
                      <a:endParaRPr lang="fr-FR" sz="2500" dirty="0">
                        <a:effectLst/>
                        <a:latin typeface="Times New Roman" panose="02020603050405020304" pitchFamily="18" charset="0"/>
                        <a:ea typeface="Times New Roman" panose="02020603050405020304" pitchFamily="18" charset="0"/>
                      </a:endParaRPr>
                    </a:p>
                    <a:p>
                      <a:pPr algn="l">
                        <a:spcAft>
                          <a:spcPts val="0"/>
                        </a:spcAft>
                      </a:pPr>
                      <a:r>
                        <a:rPr lang="fr-FR" sz="2500" b="1" dirty="0">
                          <a:solidFill>
                            <a:srgbClr val="5267C0"/>
                          </a:solidFill>
                          <a:effectLst/>
                          <a:latin typeface="Calibri" panose="020F0502020204030204" pitchFamily="34" charset="0"/>
                          <a:ea typeface="Times New Roman" panose="02020603050405020304" pitchFamily="18" charset="0"/>
                          <a:cs typeface="Calibri" panose="020F0502020204030204" pitchFamily="34" charset="0"/>
                          <a:sym typeface="Symbol" pitchFamily="2" charset="2"/>
                        </a:rPr>
                        <a:t></a:t>
                      </a:r>
                      <a:r>
                        <a:rPr lang="fr-FR" sz="2500" b="1" dirty="0">
                          <a:solidFill>
                            <a:srgbClr val="5267C0"/>
                          </a:solidFill>
                          <a:effectLst/>
                          <a:latin typeface="Calibri" panose="020F0502020204030204" pitchFamily="34" charset="0"/>
                          <a:ea typeface="Times New Roman" panose="02020603050405020304" pitchFamily="18" charset="0"/>
                          <a:cs typeface="Calibri" panose="020F0502020204030204" pitchFamily="34" charset="0"/>
                        </a:rPr>
                        <a:t> d’engager un dialogue sur son travail et celui de ses pairs en motivant des choix et écoutant des observations.</a:t>
                      </a:r>
                      <a:endParaRPr lang="fr-FR" sz="2500" b="1" dirty="0">
                        <a:solidFill>
                          <a:srgbClr val="5267C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0524999"/>
                  </a:ext>
                </a:extLst>
              </a:tr>
            </a:tbl>
          </a:graphicData>
        </a:graphic>
      </p:graphicFrame>
      <p:sp>
        <p:nvSpPr>
          <p:cNvPr id="5" name="Rectangle 4">
            <a:extLst>
              <a:ext uri="{FF2B5EF4-FFF2-40B4-BE49-F238E27FC236}">
                <a16:creationId xmlns:a16="http://schemas.microsoft.com/office/drawing/2014/main" id="{2B84712E-0DDB-3C40-A219-9224A3F01076}"/>
              </a:ext>
            </a:extLst>
          </p:cNvPr>
          <p:cNvSpPr/>
          <p:nvPr/>
        </p:nvSpPr>
        <p:spPr>
          <a:xfrm>
            <a:off x="729274" y="258038"/>
            <a:ext cx="10881240" cy="707886"/>
          </a:xfrm>
          <a:prstGeom prst="rect">
            <a:avLst/>
          </a:prstGeom>
          <a:noFill/>
        </p:spPr>
        <p:txBody>
          <a:bodyPr wrap="square" lIns="91440" tIns="45720" rIns="91440" bIns="45720">
            <a:spAutoFit/>
          </a:bodyPr>
          <a:lstStyle/>
          <a:p>
            <a:pPr algn="ctr"/>
            <a:r>
              <a:rPr lang="fr-FR" sz="4000" b="1" cap="none" spc="0" dirty="0">
                <a:ln w="22225">
                  <a:solidFill>
                    <a:schemeClr val="accent2"/>
                  </a:solidFill>
                  <a:prstDash val="solid"/>
                </a:ln>
                <a:solidFill>
                  <a:schemeClr val="accent2">
                    <a:lumMod val="40000"/>
                    <a:lumOff val="60000"/>
                  </a:schemeClr>
                </a:solidFill>
                <a:effectLst/>
              </a:rPr>
              <a:t>Première enseignement de spécialité </a:t>
            </a:r>
          </a:p>
        </p:txBody>
      </p:sp>
    </p:spTree>
    <p:extLst>
      <p:ext uri="{BB962C8B-B14F-4D97-AF65-F5344CB8AC3E}">
        <p14:creationId xmlns:p14="http://schemas.microsoft.com/office/powerpoint/2010/main" val="30225806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59639BAF-BB24-2141-9169-0EBC6766AD82}"/>
              </a:ext>
            </a:extLst>
          </p:cNvPr>
          <p:cNvGraphicFramePr>
            <a:graphicFrameLocks noGrp="1"/>
          </p:cNvGraphicFramePr>
          <p:nvPr>
            <p:extLst>
              <p:ext uri="{D42A27DB-BD31-4B8C-83A1-F6EECF244321}">
                <p14:modId xmlns:p14="http://schemas.microsoft.com/office/powerpoint/2010/main" val="3559847296"/>
              </p:ext>
            </p:extLst>
          </p:nvPr>
        </p:nvGraphicFramePr>
        <p:xfrm>
          <a:off x="453342" y="669925"/>
          <a:ext cx="11285316" cy="5334000"/>
        </p:xfrm>
        <a:graphic>
          <a:graphicData uri="http://schemas.openxmlformats.org/drawingml/2006/table">
            <a:tbl>
              <a:tblPr firstRow="1" firstCol="1" bandRow="1"/>
              <a:tblGrid>
                <a:gridCol w="5642658">
                  <a:extLst>
                    <a:ext uri="{9D8B030D-6E8A-4147-A177-3AD203B41FA5}">
                      <a16:colId xmlns:a16="http://schemas.microsoft.com/office/drawing/2014/main" val="1011026898"/>
                    </a:ext>
                  </a:extLst>
                </a:gridCol>
                <a:gridCol w="5642658">
                  <a:extLst>
                    <a:ext uri="{9D8B030D-6E8A-4147-A177-3AD203B41FA5}">
                      <a16:colId xmlns:a16="http://schemas.microsoft.com/office/drawing/2014/main" val="2704921646"/>
                    </a:ext>
                  </a:extLst>
                </a:gridCol>
              </a:tblGrid>
              <a:tr h="467322">
                <a:tc>
                  <a:txBody>
                    <a:bodyPr/>
                    <a:lstStyle/>
                    <a:p>
                      <a:pPr algn="just">
                        <a:spcAft>
                          <a:spcPts val="0"/>
                        </a:spcAft>
                      </a:pPr>
                      <a:r>
                        <a:rPr lang="fr-FR" sz="2500" b="1">
                          <a:effectLst/>
                          <a:latin typeface="Calibri" panose="020F0502020204030204" pitchFamily="34" charset="0"/>
                          <a:ea typeface="Times New Roman" panose="02020603050405020304" pitchFamily="18" charset="0"/>
                          <a:cs typeface="Calibri" panose="020F0502020204030204" pitchFamily="34" charset="0"/>
                        </a:rPr>
                        <a:t>Compétence :</a:t>
                      </a:r>
                      <a:endParaRPr lang="fr-FR" sz="2500">
                        <a:effectLst/>
                        <a:latin typeface="Times New Roman" panose="02020603050405020304" pitchFamily="18" charset="0"/>
                        <a:ea typeface="Times New Roman" panose="02020603050405020304" pitchFamily="18" charset="0"/>
                      </a:endParaRPr>
                    </a:p>
                    <a:p>
                      <a:pPr algn="just">
                        <a:spcAft>
                          <a:spcPts val="0"/>
                        </a:spcAft>
                      </a:pPr>
                      <a:r>
                        <a:rPr lang="fr-FR" sz="2500" b="1">
                          <a:effectLst/>
                          <a:latin typeface="Calibri" panose="020F0502020204030204" pitchFamily="34" charset="0"/>
                          <a:ea typeface="Times New Roman" panose="02020603050405020304" pitchFamily="18" charset="0"/>
                          <a:cs typeface="Calibri" panose="020F0502020204030204" pitchFamily="34" charset="0"/>
                        </a:rPr>
                        <a:t>pratiquer les arts plastiques de manière réflexive</a:t>
                      </a:r>
                      <a:endParaRPr lang="fr-FR" sz="25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fr-FR" sz="2500" b="1" dirty="0">
                          <a:effectLst/>
                          <a:latin typeface="Calibri" panose="020F0502020204030204" pitchFamily="34" charset="0"/>
                          <a:ea typeface="Times New Roman" panose="02020603050405020304" pitchFamily="18" charset="0"/>
                          <a:cs typeface="Calibri" panose="020F0502020204030204" pitchFamily="34" charset="0"/>
                        </a:rPr>
                        <a:t>Attendus transversaux</a:t>
                      </a:r>
                      <a:endParaRPr lang="fr-FR" sz="25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5283255"/>
                  </a:ext>
                </a:extLst>
              </a:tr>
              <a:tr h="1051476">
                <a:tc>
                  <a:txBody>
                    <a:bodyPr/>
                    <a:lstStyle/>
                    <a:p>
                      <a:pPr algn="just">
                        <a:spcAft>
                          <a:spcPts val="0"/>
                        </a:spcAft>
                      </a:pPr>
                      <a:r>
                        <a:rPr lang="fr-FR" sz="25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Mettre en œuvre un projet artistique individuel ou collectif </a:t>
                      </a:r>
                    </a:p>
                    <a:p>
                      <a:pPr algn="just">
                        <a:spcAft>
                          <a:spcPts val="0"/>
                        </a:spcAft>
                      </a:pPr>
                      <a:endParaRPr lang="fr-FR" sz="2500" dirty="0">
                        <a:effectLst/>
                        <a:latin typeface="Times New Roman" panose="02020603050405020304" pitchFamily="18" charset="0"/>
                        <a:ea typeface="Times New Roman" panose="02020603050405020304" pitchFamily="18" charset="0"/>
                      </a:endParaRPr>
                    </a:p>
                    <a:p>
                      <a:pPr algn="just">
                        <a:spcAft>
                          <a:spcPts val="0"/>
                        </a:spcAft>
                      </a:pPr>
                      <a:r>
                        <a:rPr lang="fr-FR" sz="2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L’élève est capable : </a:t>
                      </a:r>
                      <a:endParaRPr lang="fr-FR" sz="2500" dirty="0">
                        <a:effectLst/>
                        <a:latin typeface="Times New Roman" panose="02020603050405020304" pitchFamily="18" charset="0"/>
                        <a:ea typeface="Times New Roman" panose="02020603050405020304" pitchFamily="18" charset="0"/>
                      </a:endParaRPr>
                    </a:p>
                    <a:p>
                      <a:pPr marL="342900" indent="-342900" algn="just">
                        <a:spcAft>
                          <a:spcPts val="0"/>
                        </a:spcAft>
                        <a:buFont typeface="Symbol" pitchFamily="2" charset="2"/>
                        <a:buChar char="-"/>
                      </a:pPr>
                      <a:r>
                        <a:rPr lang="fr-FR" sz="25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de rendre compte oralement des intentions de sa production, d’exercer son sens critique pour commenter et interpréter son propre travail, d’analyser sa contribution à un travail de groupe.</a:t>
                      </a:r>
                    </a:p>
                    <a:p>
                      <a:pPr marL="342900" indent="-342900" algn="just">
                        <a:spcAft>
                          <a:spcPts val="0"/>
                        </a:spcAft>
                        <a:buFont typeface="Symbol" pitchFamily="2" charset="2"/>
                        <a:buChar char="-"/>
                      </a:pPr>
                      <a:endParaRPr lang="fr-FR" sz="2500" b="1" dirty="0">
                        <a:solidFill>
                          <a:srgbClr val="0070C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fr-FR" sz="2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Symbol" pitchFamily="2" charset="2"/>
                        </a:rPr>
                        <a:t></a:t>
                      </a:r>
                      <a:r>
                        <a:rPr lang="fr-FR" sz="2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Capacité</a:t>
                      </a:r>
                      <a:r>
                        <a:rPr lang="fr-FR" sz="2500" dirty="0">
                          <a:effectLst/>
                          <a:latin typeface="Calibri" panose="020F0502020204030204" pitchFamily="34" charset="0"/>
                          <a:ea typeface="Times New Roman" panose="02020603050405020304" pitchFamily="18" charset="0"/>
                          <a:cs typeface="Calibri" panose="020F0502020204030204" pitchFamily="34" charset="0"/>
                        </a:rPr>
                        <a:t> à rendre compte avec clarté, </a:t>
                      </a:r>
                      <a:r>
                        <a:rPr lang="fr-FR" sz="25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oralement</a:t>
                      </a:r>
                      <a:r>
                        <a:rPr lang="fr-FR" sz="2500" dirty="0">
                          <a:effectLst/>
                          <a:latin typeface="Calibri" panose="020F0502020204030204" pitchFamily="34" charset="0"/>
                          <a:ea typeface="Times New Roman" panose="02020603050405020304" pitchFamily="18" charset="0"/>
                          <a:cs typeface="Calibri" panose="020F0502020204030204" pitchFamily="34" charset="0"/>
                        </a:rPr>
                        <a:t> ou à l’écrit.</a:t>
                      </a:r>
                      <a:endParaRPr lang="fr-FR" sz="2500" dirty="0">
                        <a:effectLst/>
                        <a:latin typeface="Times New Roman" panose="02020603050405020304" pitchFamily="18" charset="0"/>
                        <a:ea typeface="Times New Roman" panose="02020603050405020304" pitchFamily="18" charset="0"/>
                      </a:endParaRPr>
                    </a:p>
                    <a:p>
                      <a:pPr algn="just">
                        <a:spcAft>
                          <a:spcPts val="0"/>
                        </a:spcAft>
                      </a:pPr>
                      <a:r>
                        <a:rPr lang="fr-FR" sz="2500" dirty="0">
                          <a:effectLst/>
                          <a:latin typeface="Calibri" panose="020F0502020204030204" pitchFamily="34" charset="0"/>
                          <a:ea typeface="Times New Roman" panose="02020603050405020304" pitchFamily="18" charset="0"/>
                          <a:cs typeface="Calibri" panose="020F0502020204030204" pitchFamily="34" charset="0"/>
                        </a:rPr>
                        <a:t> </a:t>
                      </a:r>
                      <a:endParaRPr lang="fr-FR" sz="25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1558040"/>
                  </a:ext>
                </a:extLst>
              </a:tr>
            </a:tbl>
          </a:graphicData>
        </a:graphic>
      </p:graphicFrame>
    </p:spTree>
    <p:extLst>
      <p:ext uri="{BB962C8B-B14F-4D97-AF65-F5344CB8AC3E}">
        <p14:creationId xmlns:p14="http://schemas.microsoft.com/office/powerpoint/2010/main" val="17100980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E0A15765-4960-6248-89A4-D392ACBCEB33}"/>
              </a:ext>
            </a:extLst>
          </p:cNvPr>
          <p:cNvGraphicFramePr>
            <a:graphicFrameLocks noGrp="1"/>
          </p:cNvGraphicFramePr>
          <p:nvPr>
            <p:extLst>
              <p:ext uri="{D42A27DB-BD31-4B8C-83A1-F6EECF244321}">
                <p14:modId xmlns:p14="http://schemas.microsoft.com/office/powerpoint/2010/main" val="294235090"/>
              </p:ext>
            </p:extLst>
          </p:nvPr>
        </p:nvGraphicFramePr>
        <p:xfrm>
          <a:off x="453342" y="669925"/>
          <a:ext cx="11285316" cy="5791200"/>
        </p:xfrm>
        <a:graphic>
          <a:graphicData uri="http://schemas.openxmlformats.org/drawingml/2006/table">
            <a:tbl>
              <a:tblPr firstRow="1" firstCol="1" bandRow="1"/>
              <a:tblGrid>
                <a:gridCol w="11285316">
                  <a:extLst>
                    <a:ext uri="{9D8B030D-6E8A-4147-A177-3AD203B41FA5}">
                      <a16:colId xmlns:a16="http://schemas.microsoft.com/office/drawing/2014/main" val="1011026898"/>
                    </a:ext>
                  </a:extLst>
                </a:gridCol>
              </a:tblGrid>
              <a:tr h="467322">
                <a:tc>
                  <a:txBody>
                    <a:bodyPr/>
                    <a:lstStyle/>
                    <a:p>
                      <a:pPr algn="ctr">
                        <a:spcAft>
                          <a:spcPts val="0"/>
                        </a:spcAft>
                      </a:pPr>
                      <a:r>
                        <a:rPr lang="fr-FR" sz="3500" b="1" dirty="0">
                          <a:solidFill>
                            <a:srgbClr val="F37F4B"/>
                          </a:solidFill>
                          <a:effectLst/>
                          <a:latin typeface="+mn-lt"/>
                          <a:ea typeface="Times New Roman" panose="02020603050405020304" pitchFamily="18" charset="0"/>
                        </a:rPr>
                        <a:t>Situations d’apprentissage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5283255"/>
                  </a:ext>
                </a:extLst>
              </a:tr>
              <a:tr h="1051476">
                <a:tc>
                  <a:txBody>
                    <a:bodyPr/>
                    <a:lstStyle/>
                    <a:p>
                      <a:pPr marL="342900" indent="-342900" algn="just">
                        <a:spcAft>
                          <a:spcPts val="0"/>
                        </a:spcAft>
                        <a:buFont typeface="Symbol" pitchFamily="2" charset="2"/>
                        <a:buChar char="-"/>
                      </a:pPr>
                      <a:endParaRPr lang="fr-FR" sz="2500" b="1" dirty="0">
                        <a:solidFill>
                          <a:srgbClr val="0070C0"/>
                        </a:solidFill>
                        <a:effectLst/>
                        <a:latin typeface="Times New Roman" panose="02020603050405020304" pitchFamily="18" charset="0"/>
                        <a:ea typeface="Times New Roman" panose="02020603050405020304" pitchFamily="18" charset="0"/>
                      </a:endParaRPr>
                    </a:p>
                    <a:p>
                      <a:pPr marL="342900" indent="-342900" algn="l">
                        <a:spcAft>
                          <a:spcPts val="0"/>
                        </a:spcAft>
                        <a:buFont typeface="Symbol" pitchFamily="2" charset="2"/>
                        <a:buChar char="-"/>
                      </a:pPr>
                      <a:r>
                        <a:rPr lang="fr-FR" sz="4000" b="1" dirty="0">
                          <a:solidFill>
                            <a:srgbClr val="0070C0"/>
                          </a:solidFill>
                          <a:effectLst/>
                          <a:latin typeface="+mn-lt"/>
                          <a:ea typeface="Times New Roman" panose="02020603050405020304" pitchFamily="18" charset="0"/>
                        </a:rPr>
                        <a:t>Verbalisation (regroupement collectif)</a:t>
                      </a:r>
                    </a:p>
                    <a:p>
                      <a:pPr marL="342900" indent="-342900" algn="l">
                        <a:spcAft>
                          <a:spcPts val="0"/>
                        </a:spcAft>
                        <a:buFont typeface="Symbol" pitchFamily="2" charset="2"/>
                        <a:buChar char="-"/>
                      </a:pPr>
                      <a:endParaRPr lang="fr-FR" sz="4000" b="1" dirty="0">
                        <a:solidFill>
                          <a:srgbClr val="0070C0"/>
                        </a:solidFill>
                        <a:effectLst/>
                        <a:latin typeface="+mn-lt"/>
                        <a:ea typeface="Times New Roman" panose="02020603050405020304" pitchFamily="18" charset="0"/>
                      </a:endParaRPr>
                    </a:p>
                    <a:p>
                      <a:pPr marL="342900" indent="-342900" algn="l">
                        <a:spcAft>
                          <a:spcPts val="0"/>
                        </a:spcAft>
                        <a:buFont typeface="Symbol" pitchFamily="2" charset="2"/>
                        <a:buChar char="-"/>
                      </a:pPr>
                      <a:r>
                        <a:rPr lang="fr-FR" sz="4000" b="1" dirty="0">
                          <a:solidFill>
                            <a:srgbClr val="0070C0"/>
                          </a:solidFill>
                          <a:effectLst/>
                          <a:latin typeface="+mn-lt"/>
                          <a:ea typeface="Times New Roman" panose="02020603050405020304" pitchFamily="18" charset="0"/>
                        </a:rPr>
                        <a:t>Présentation orale de son travail </a:t>
                      </a:r>
                    </a:p>
                    <a:p>
                      <a:pPr marL="342900" indent="-342900" algn="l">
                        <a:spcAft>
                          <a:spcPts val="0"/>
                        </a:spcAft>
                        <a:buFont typeface="Symbol" pitchFamily="2" charset="2"/>
                        <a:buChar char="-"/>
                      </a:pPr>
                      <a:endParaRPr lang="fr-FR" sz="4000" b="1" dirty="0">
                        <a:solidFill>
                          <a:srgbClr val="0070C0"/>
                        </a:solidFill>
                        <a:effectLst/>
                        <a:latin typeface="+mn-lt"/>
                        <a:ea typeface="Times New Roman" panose="02020603050405020304" pitchFamily="18" charset="0"/>
                      </a:endParaRPr>
                    </a:p>
                    <a:p>
                      <a:pPr marL="342900" indent="-342900" algn="l">
                        <a:spcAft>
                          <a:spcPts val="0"/>
                        </a:spcAft>
                        <a:buFont typeface="Symbol" pitchFamily="2" charset="2"/>
                        <a:buChar char="-"/>
                      </a:pPr>
                      <a:r>
                        <a:rPr lang="fr-FR" sz="4000" b="1" dirty="0">
                          <a:solidFill>
                            <a:srgbClr val="0070C0"/>
                          </a:solidFill>
                          <a:effectLst/>
                          <a:latin typeface="+mn-lt"/>
                          <a:ea typeface="Times New Roman" panose="02020603050405020304" pitchFamily="18" charset="0"/>
                        </a:rPr>
                        <a:t>Champ référentiel , culture artistique, commentaire et analyse d’œuvre </a:t>
                      </a:r>
                    </a:p>
                    <a:p>
                      <a:pPr marL="342900" indent="-342900" algn="l">
                        <a:spcAft>
                          <a:spcPts val="0"/>
                        </a:spcAft>
                        <a:buFont typeface="Symbol" pitchFamily="2" charset="2"/>
                        <a:buChar char="-"/>
                      </a:pPr>
                      <a:endParaRPr lang="fr-FR" sz="4000" b="1" dirty="0">
                        <a:solidFill>
                          <a:srgbClr val="0070C0"/>
                        </a:solidFill>
                        <a:effectLst/>
                        <a:latin typeface="+mn-lt"/>
                        <a:ea typeface="Times New Roman" panose="02020603050405020304" pitchFamily="18" charset="0"/>
                      </a:endParaRPr>
                    </a:p>
                    <a:p>
                      <a:pPr marL="342900" indent="-342900" algn="l">
                        <a:spcAft>
                          <a:spcPts val="0"/>
                        </a:spcAft>
                        <a:buFont typeface="Symbol" pitchFamily="2" charset="2"/>
                        <a:buChar char="-"/>
                      </a:pPr>
                      <a:r>
                        <a:rPr lang="fr-FR" sz="4000" b="1" dirty="0">
                          <a:solidFill>
                            <a:srgbClr val="0070C0"/>
                          </a:solidFill>
                          <a:effectLst/>
                          <a:latin typeface="+mn-lt"/>
                          <a:ea typeface="Times New Roman" panose="02020603050405020304" pitchFamily="18" charset="0"/>
                        </a:rPr>
                        <a:t>Débat collectif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1558040"/>
                  </a:ext>
                </a:extLst>
              </a:tr>
            </a:tbl>
          </a:graphicData>
        </a:graphic>
      </p:graphicFrame>
    </p:spTree>
    <p:extLst>
      <p:ext uri="{BB962C8B-B14F-4D97-AF65-F5344CB8AC3E}">
        <p14:creationId xmlns:p14="http://schemas.microsoft.com/office/powerpoint/2010/main" val="1889229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F22FCCA9-02D9-4146-A739-9EA40E251134}"/>
              </a:ext>
            </a:extLst>
          </p:cNvPr>
          <p:cNvGraphicFramePr>
            <a:graphicFrameLocks noGrp="1"/>
          </p:cNvGraphicFramePr>
          <p:nvPr>
            <p:extLst>
              <p:ext uri="{D42A27DB-BD31-4B8C-83A1-F6EECF244321}">
                <p14:modId xmlns:p14="http://schemas.microsoft.com/office/powerpoint/2010/main" val="198764208"/>
              </p:ext>
            </p:extLst>
          </p:nvPr>
        </p:nvGraphicFramePr>
        <p:xfrm>
          <a:off x="473269" y="426468"/>
          <a:ext cx="11404600" cy="6282087"/>
        </p:xfrm>
        <a:graphic>
          <a:graphicData uri="http://schemas.openxmlformats.org/drawingml/2006/table">
            <a:tbl>
              <a:tblPr firstRow="1" firstCol="1" bandRow="1"/>
              <a:tblGrid>
                <a:gridCol w="5702300">
                  <a:extLst>
                    <a:ext uri="{9D8B030D-6E8A-4147-A177-3AD203B41FA5}">
                      <a16:colId xmlns:a16="http://schemas.microsoft.com/office/drawing/2014/main" val="1168120462"/>
                    </a:ext>
                  </a:extLst>
                </a:gridCol>
                <a:gridCol w="5702300">
                  <a:extLst>
                    <a:ext uri="{9D8B030D-6E8A-4147-A177-3AD203B41FA5}">
                      <a16:colId xmlns:a16="http://schemas.microsoft.com/office/drawing/2014/main" val="312074276"/>
                    </a:ext>
                  </a:extLst>
                </a:gridCol>
              </a:tblGrid>
              <a:tr h="322037">
                <a:tc gridSpan="2">
                  <a:txBody>
                    <a:bodyPr/>
                    <a:lstStyle/>
                    <a:p>
                      <a:pPr algn="ctr">
                        <a:spcAft>
                          <a:spcPts val="0"/>
                        </a:spcAft>
                      </a:pPr>
                      <a:r>
                        <a:rPr lang="fr-FR" sz="2500" b="1" dirty="0">
                          <a:solidFill>
                            <a:srgbClr val="F37F4B"/>
                          </a:solidFill>
                          <a:effectLst/>
                          <a:latin typeface="Calibri" panose="020F0502020204030204" pitchFamily="34" charset="0"/>
                          <a:ea typeface="Times New Roman" panose="02020603050405020304" pitchFamily="18" charset="0"/>
                          <a:cs typeface="Calibri" panose="020F0502020204030204" pitchFamily="34" charset="0"/>
                        </a:rPr>
                        <a:t>Situation d’enseignement</a:t>
                      </a:r>
                      <a:endParaRPr lang="fr-FR" sz="2500" dirty="0">
                        <a:solidFill>
                          <a:srgbClr val="F37F4B"/>
                        </a:solidFill>
                        <a:effectLst/>
                        <a:latin typeface="Times New Roman" panose="02020603050405020304" pitchFamily="18" charset="0"/>
                        <a:ea typeface="Times New Roman" panose="02020603050405020304" pitchFamily="18" charset="0"/>
                      </a:endParaRPr>
                    </a:p>
                  </a:txBody>
                  <a:tcPr marL="67289" marR="6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extLst>
                  <a:ext uri="{0D108BD9-81ED-4DB2-BD59-A6C34878D82A}">
                    <a16:rowId xmlns:a16="http://schemas.microsoft.com/office/drawing/2014/main" val="3009398144"/>
                  </a:ext>
                </a:extLst>
              </a:tr>
              <a:tr h="567087">
                <a:tc gridSpan="2">
                  <a:txBody>
                    <a:bodyPr/>
                    <a:lstStyle/>
                    <a:p>
                      <a:pPr>
                        <a:spcAft>
                          <a:spcPts val="0"/>
                        </a:spcAft>
                      </a:pPr>
                      <a:r>
                        <a:rPr lang="fr-FR" sz="3500" b="1" i="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Débat collectif </a:t>
                      </a:r>
                      <a:endParaRPr lang="fr-FR" sz="3500" dirty="0">
                        <a:solidFill>
                          <a:srgbClr val="0070C0"/>
                        </a:solidFill>
                        <a:effectLst/>
                        <a:latin typeface="Times New Roman" panose="02020603050405020304" pitchFamily="18" charset="0"/>
                        <a:ea typeface="Times New Roman" panose="02020603050405020304" pitchFamily="18" charset="0"/>
                      </a:endParaRPr>
                    </a:p>
                  </a:txBody>
                  <a:tcPr marL="67289" marR="6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extLst>
                  <a:ext uri="{0D108BD9-81ED-4DB2-BD59-A6C34878D82A}">
                    <a16:rowId xmlns:a16="http://schemas.microsoft.com/office/drawing/2014/main" val="1129798506"/>
                  </a:ext>
                </a:extLst>
              </a:tr>
              <a:tr h="322037">
                <a:tc>
                  <a:txBody>
                    <a:bodyPr/>
                    <a:lstStyle/>
                    <a:p>
                      <a:pPr>
                        <a:spcAft>
                          <a:spcPts val="0"/>
                        </a:spcAft>
                      </a:pPr>
                      <a:r>
                        <a:rPr lang="fr-FR" sz="2500">
                          <a:effectLst/>
                          <a:latin typeface="Calibri" panose="020F0502020204030204" pitchFamily="34" charset="0"/>
                          <a:ea typeface="Times New Roman" panose="02020603050405020304" pitchFamily="18" charset="0"/>
                          <a:cs typeface="Calibri" panose="020F0502020204030204" pitchFamily="34" charset="0"/>
                        </a:rPr>
                        <a:t>Pour l’enseignant</a:t>
                      </a:r>
                      <a:endParaRPr lang="fr-FR" sz="2500">
                        <a:effectLst/>
                        <a:latin typeface="Times New Roman" panose="02020603050405020304" pitchFamily="18" charset="0"/>
                        <a:ea typeface="Times New Roman" panose="02020603050405020304" pitchFamily="18" charset="0"/>
                      </a:endParaRPr>
                    </a:p>
                  </a:txBody>
                  <a:tcPr marL="67289" marR="6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2500">
                          <a:effectLst/>
                          <a:latin typeface="Calibri" panose="020F0502020204030204" pitchFamily="34" charset="0"/>
                          <a:ea typeface="Times New Roman" panose="02020603050405020304" pitchFamily="18" charset="0"/>
                          <a:cs typeface="Calibri" panose="020F0502020204030204" pitchFamily="34" charset="0"/>
                        </a:rPr>
                        <a:t>Pour l’élève</a:t>
                      </a:r>
                      <a:endParaRPr lang="fr-FR" sz="2500">
                        <a:effectLst/>
                        <a:latin typeface="Times New Roman" panose="02020603050405020304" pitchFamily="18" charset="0"/>
                        <a:ea typeface="Times New Roman" panose="02020603050405020304" pitchFamily="18" charset="0"/>
                      </a:endParaRPr>
                    </a:p>
                  </a:txBody>
                  <a:tcPr marL="67289" marR="6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081746"/>
                  </a:ext>
                </a:extLst>
              </a:tr>
              <a:tr h="3956706">
                <a:tc>
                  <a:txBody>
                    <a:bodyPr/>
                    <a:lstStyle/>
                    <a:p>
                      <a:pPr algn="l">
                        <a:spcAft>
                          <a:spcPts val="0"/>
                        </a:spcAft>
                      </a:pPr>
                      <a:r>
                        <a:rPr lang="fr-FR" sz="2500" dirty="0">
                          <a:effectLst/>
                          <a:latin typeface="Calibri" panose="020F0502020204030204" pitchFamily="34" charset="0"/>
                          <a:ea typeface="Times New Roman" panose="02020603050405020304" pitchFamily="18" charset="0"/>
                          <a:cs typeface="Calibri" panose="020F0502020204030204" pitchFamily="34" charset="0"/>
                        </a:rPr>
                        <a:t>Pratiquer des débats en classe avec les élèves sous-tend un postulat de départ : </a:t>
                      </a:r>
                    </a:p>
                    <a:p>
                      <a:pPr algn="l">
                        <a:spcAft>
                          <a:spcPts val="0"/>
                        </a:spcAft>
                      </a:pPr>
                      <a:endParaRPr lang="fr-FR" sz="2500" dirty="0">
                        <a:effectLst/>
                        <a:latin typeface="Times New Roman" panose="02020603050405020304" pitchFamily="18" charset="0"/>
                        <a:ea typeface="Times New Roman" panose="02020603050405020304" pitchFamily="18" charset="0"/>
                      </a:endParaRPr>
                    </a:p>
                    <a:p>
                      <a:pPr marL="342900" indent="-342900" algn="l">
                        <a:spcAft>
                          <a:spcPts val="0"/>
                        </a:spcAft>
                        <a:buFont typeface="Symbol" pitchFamily="2" charset="2"/>
                        <a:buChar char="-"/>
                      </a:pPr>
                      <a:r>
                        <a:rPr lang="fr-FR" sz="2500" b="1" dirty="0">
                          <a:effectLst/>
                          <a:latin typeface="Calibri" panose="020F0502020204030204" pitchFamily="34" charset="0"/>
                          <a:ea typeface="Times New Roman" panose="02020603050405020304" pitchFamily="18" charset="0"/>
                          <a:cs typeface="Calibri" panose="020F0502020204030204" pitchFamily="34" charset="0"/>
                        </a:rPr>
                        <a:t>considérer le débat comme un travail langagier et conceptuel qui vise un rapport non dogmatique au savoir </a:t>
                      </a:r>
                      <a:r>
                        <a:rPr lang="fr-FR" sz="2500" dirty="0">
                          <a:effectLst/>
                          <a:latin typeface="Calibri" panose="020F0502020204030204" pitchFamily="34" charset="0"/>
                          <a:ea typeface="Times New Roman" panose="02020603050405020304" pitchFamily="18" charset="0"/>
                          <a:cs typeface="Calibri" panose="020F0502020204030204" pitchFamily="34" charset="0"/>
                        </a:rPr>
                        <a:t>;</a:t>
                      </a:r>
                    </a:p>
                    <a:p>
                      <a:pPr marL="342900" indent="-342900" algn="l">
                        <a:spcAft>
                          <a:spcPts val="0"/>
                        </a:spcAft>
                        <a:buFont typeface="Symbol" pitchFamily="2" charset="2"/>
                        <a:buChar char="-"/>
                      </a:pPr>
                      <a:endParaRPr lang="fr-FR" sz="2500" dirty="0">
                        <a:effectLst/>
                        <a:latin typeface="Times New Roman" panose="02020603050405020304" pitchFamily="18" charset="0"/>
                        <a:ea typeface="Times New Roman" panose="02020603050405020304" pitchFamily="18" charset="0"/>
                      </a:endParaRPr>
                    </a:p>
                    <a:p>
                      <a:pPr marL="342900" indent="-342900" algn="l">
                        <a:spcAft>
                          <a:spcPts val="0"/>
                        </a:spcAft>
                        <a:buFont typeface="Symbol" pitchFamily="2" charset="2"/>
                        <a:buChar char="-"/>
                      </a:pPr>
                      <a:r>
                        <a:rPr lang="fr-FR" sz="2500" dirty="0">
                          <a:effectLst/>
                          <a:latin typeface="Calibri" panose="020F0502020204030204" pitchFamily="34" charset="0"/>
                          <a:ea typeface="Times New Roman" panose="02020603050405020304" pitchFamily="18" charset="0"/>
                          <a:cs typeface="Calibri" panose="020F0502020204030204" pitchFamily="34" charset="0"/>
                        </a:rPr>
                        <a:t>considérer le débat comme un outil et un support d’enseignement; </a:t>
                      </a:r>
                    </a:p>
                    <a:p>
                      <a:pPr marL="342900" indent="-342900" algn="l">
                        <a:spcAft>
                          <a:spcPts val="0"/>
                        </a:spcAft>
                        <a:buFont typeface="Symbol" pitchFamily="2" charset="2"/>
                        <a:buChar char="-"/>
                      </a:pPr>
                      <a:endParaRPr lang="fr-FR" sz="2500" dirty="0">
                        <a:effectLst/>
                        <a:latin typeface="Times New Roman" panose="02020603050405020304" pitchFamily="18" charset="0"/>
                        <a:ea typeface="Times New Roman" panose="02020603050405020304" pitchFamily="18" charset="0"/>
                      </a:endParaRPr>
                    </a:p>
                    <a:p>
                      <a:pPr algn="l">
                        <a:spcAft>
                          <a:spcPts val="0"/>
                        </a:spcAft>
                      </a:pPr>
                      <a:r>
                        <a:rPr lang="fr-FR" sz="2500" dirty="0">
                          <a:effectLst/>
                          <a:latin typeface="Calibri" panose="020F0502020204030204" pitchFamily="34" charset="0"/>
                          <a:ea typeface="Times New Roman" panose="02020603050405020304" pitchFamily="18" charset="0"/>
                          <a:cs typeface="Calibri" panose="020F0502020204030204" pitchFamily="34" charset="0"/>
                          <a:sym typeface="Symbol" pitchFamily="2" charset="2"/>
                        </a:rPr>
                        <a:t></a:t>
                      </a:r>
                      <a:r>
                        <a:rPr lang="fr-FR" sz="2500" dirty="0">
                          <a:effectLst/>
                          <a:latin typeface="Calibri" panose="020F0502020204030204" pitchFamily="34" charset="0"/>
                          <a:ea typeface="Times New Roman" panose="02020603050405020304" pitchFamily="18" charset="0"/>
                          <a:cs typeface="Calibri" panose="020F0502020204030204" pitchFamily="34" charset="0"/>
                        </a:rPr>
                        <a:t> confronter des idées entre pairs pour faire évoluer des représentations.</a:t>
                      </a:r>
                      <a:endParaRPr lang="fr-FR" sz="2500" dirty="0">
                        <a:effectLst/>
                        <a:latin typeface="Times New Roman" panose="02020603050405020304" pitchFamily="18" charset="0"/>
                        <a:ea typeface="Times New Roman" panose="02020603050405020304" pitchFamily="18" charset="0"/>
                      </a:endParaRPr>
                    </a:p>
                    <a:p>
                      <a:pPr algn="just">
                        <a:spcAft>
                          <a:spcPts val="0"/>
                        </a:spcAft>
                      </a:pPr>
                      <a:endParaRPr lang="fr-FR" sz="2500" dirty="0">
                        <a:effectLst/>
                        <a:latin typeface="Times New Roman" panose="02020603050405020304" pitchFamily="18" charset="0"/>
                        <a:ea typeface="Times New Roman" panose="02020603050405020304" pitchFamily="18" charset="0"/>
                      </a:endParaRPr>
                    </a:p>
                  </a:txBody>
                  <a:tcPr marL="67289" marR="6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2500" dirty="0">
                          <a:effectLst/>
                          <a:latin typeface="Calibri" panose="020F0502020204030204" pitchFamily="34" charset="0"/>
                          <a:ea typeface="Times New Roman" panose="02020603050405020304" pitchFamily="18" charset="0"/>
                          <a:cs typeface="Calibri" panose="020F0502020204030204" pitchFamily="34" charset="0"/>
                          <a:sym typeface="Symbol" pitchFamily="2" charset="2"/>
                        </a:rPr>
                        <a:t></a:t>
                      </a:r>
                      <a:r>
                        <a:rPr lang="fr-FR" sz="2500" dirty="0">
                          <a:effectLst/>
                          <a:latin typeface="Calibri" panose="020F0502020204030204" pitchFamily="34" charset="0"/>
                          <a:ea typeface="Times New Roman" panose="02020603050405020304" pitchFamily="18" charset="0"/>
                          <a:cs typeface="Calibri" panose="020F0502020204030204" pitchFamily="34" charset="0"/>
                        </a:rPr>
                        <a:t> Considérer la parole de tous comme importante</a:t>
                      </a:r>
                      <a:endParaRPr lang="fr-FR" sz="2500" dirty="0">
                        <a:effectLst/>
                        <a:latin typeface="Times New Roman" panose="02020603050405020304" pitchFamily="18" charset="0"/>
                        <a:ea typeface="Times New Roman" panose="02020603050405020304" pitchFamily="18" charset="0"/>
                      </a:endParaRPr>
                    </a:p>
                    <a:p>
                      <a:pPr>
                        <a:spcAft>
                          <a:spcPts val="0"/>
                        </a:spcAft>
                      </a:pPr>
                      <a:r>
                        <a:rPr lang="fr-FR" sz="2500" dirty="0">
                          <a:effectLst/>
                          <a:latin typeface="Calibri" panose="020F0502020204030204" pitchFamily="34" charset="0"/>
                          <a:ea typeface="Times New Roman" panose="02020603050405020304" pitchFamily="18" charset="0"/>
                          <a:cs typeface="Calibri" panose="020F0502020204030204" pitchFamily="34" charset="0"/>
                          <a:sym typeface="Symbol" pitchFamily="2" charset="2"/>
                        </a:rPr>
                        <a:t></a:t>
                      </a:r>
                      <a:r>
                        <a:rPr lang="fr-FR" sz="2500" dirty="0">
                          <a:effectLst/>
                          <a:latin typeface="Calibri" panose="020F0502020204030204" pitchFamily="34" charset="0"/>
                          <a:ea typeface="Times New Roman" panose="02020603050405020304" pitchFamily="18" charset="0"/>
                          <a:cs typeface="Calibri" panose="020F0502020204030204" pitchFamily="34" charset="0"/>
                        </a:rPr>
                        <a:t> Accepter la </a:t>
                      </a:r>
                      <a:r>
                        <a:rPr lang="fr-FR" sz="25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confrontation des points de vue</a:t>
                      </a:r>
                      <a:endParaRPr lang="fr-FR" sz="2500" b="1" dirty="0">
                        <a:solidFill>
                          <a:srgbClr val="0070C0"/>
                        </a:solidFill>
                        <a:effectLst/>
                        <a:latin typeface="Times New Roman" panose="02020603050405020304" pitchFamily="18" charset="0"/>
                        <a:ea typeface="Times New Roman" panose="02020603050405020304" pitchFamily="18" charset="0"/>
                      </a:endParaRPr>
                    </a:p>
                    <a:p>
                      <a:pPr>
                        <a:spcAft>
                          <a:spcPts val="0"/>
                        </a:spcAft>
                      </a:pPr>
                      <a:r>
                        <a:rPr lang="fr-FR" sz="2500" dirty="0">
                          <a:effectLst/>
                          <a:latin typeface="Calibri" panose="020F0502020204030204" pitchFamily="34" charset="0"/>
                          <a:ea typeface="Times New Roman" panose="02020603050405020304" pitchFamily="18" charset="0"/>
                          <a:cs typeface="Calibri" panose="020F0502020204030204" pitchFamily="34" charset="0"/>
                          <a:sym typeface="Symbol" pitchFamily="2" charset="2"/>
                        </a:rPr>
                        <a:t></a:t>
                      </a:r>
                      <a:r>
                        <a:rPr lang="fr-FR" sz="2500" dirty="0">
                          <a:effectLst/>
                          <a:latin typeface="Calibri" panose="020F0502020204030204" pitchFamily="34" charset="0"/>
                          <a:ea typeface="Times New Roman" panose="02020603050405020304" pitchFamily="18" charset="0"/>
                          <a:cs typeface="Calibri" panose="020F0502020204030204" pitchFamily="34" charset="0"/>
                        </a:rPr>
                        <a:t> Rechercher des arguments afin que la pensée se structure et s’organise</a:t>
                      </a:r>
                      <a:endParaRPr lang="fr-FR" sz="2500" dirty="0">
                        <a:effectLst/>
                        <a:latin typeface="Times New Roman" panose="02020603050405020304" pitchFamily="18" charset="0"/>
                        <a:ea typeface="Times New Roman" panose="02020603050405020304" pitchFamily="18" charset="0"/>
                      </a:endParaRPr>
                    </a:p>
                    <a:p>
                      <a:pPr>
                        <a:spcAft>
                          <a:spcPts val="0"/>
                        </a:spcAft>
                      </a:pPr>
                      <a:r>
                        <a:rPr lang="fr-FR" sz="2500" dirty="0">
                          <a:effectLst/>
                          <a:latin typeface="Calibri" panose="020F0502020204030204" pitchFamily="34" charset="0"/>
                          <a:ea typeface="Times New Roman" panose="02020603050405020304" pitchFamily="18" charset="0"/>
                          <a:cs typeface="Calibri" panose="020F0502020204030204" pitchFamily="34" charset="0"/>
                          <a:sym typeface="Symbol" pitchFamily="2" charset="2"/>
                        </a:rPr>
                        <a:t></a:t>
                      </a:r>
                      <a:r>
                        <a:rPr lang="fr-FR" sz="2500" dirty="0">
                          <a:effectLst/>
                          <a:latin typeface="Calibri" panose="020F0502020204030204" pitchFamily="34" charset="0"/>
                          <a:ea typeface="Times New Roman" panose="02020603050405020304" pitchFamily="18" charset="0"/>
                          <a:cs typeface="Calibri" panose="020F0502020204030204" pitchFamily="34" charset="0"/>
                        </a:rPr>
                        <a:t> Adapter ses propos en fonction de l’interlocuteur afin restituer sa pensée</a:t>
                      </a:r>
                      <a:endParaRPr lang="fr-FR" sz="2500" dirty="0">
                        <a:effectLst/>
                        <a:latin typeface="Times New Roman" panose="02020603050405020304" pitchFamily="18" charset="0"/>
                        <a:ea typeface="Times New Roman" panose="02020603050405020304" pitchFamily="18" charset="0"/>
                      </a:endParaRPr>
                    </a:p>
                    <a:p>
                      <a:pPr>
                        <a:spcAft>
                          <a:spcPts val="0"/>
                        </a:spcAft>
                      </a:pPr>
                      <a:r>
                        <a:rPr lang="fr-FR" sz="2500" dirty="0">
                          <a:effectLst/>
                          <a:latin typeface="Calibri" panose="020F0502020204030204" pitchFamily="34" charset="0"/>
                          <a:ea typeface="Times New Roman" panose="02020603050405020304" pitchFamily="18" charset="0"/>
                          <a:cs typeface="Calibri" panose="020F0502020204030204" pitchFamily="34" charset="0"/>
                          <a:sym typeface="Symbol" pitchFamily="2" charset="2"/>
                        </a:rPr>
                        <a:t></a:t>
                      </a:r>
                      <a:r>
                        <a:rPr lang="fr-FR" sz="2500" dirty="0">
                          <a:effectLst/>
                          <a:latin typeface="Calibri" panose="020F0502020204030204" pitchFamily="34" charset="0"/>
                          <a:ea typeface="Times New Roman" panose="02020603050405020304" pitchFamily="18" charset="0"/>
                          <a:cs typeface="Calibri" panose="020F0502020204030204" pitchFamily="34" charset="0"/>
                        </a:rPr>
                        <a:t> Apporter de nouveaux arguments pour la bonne progression de la discussion </a:t>
                      </a:r>
                      <a:endParaRPr lang="fr-FR" sz="2500" dirty="0">
                        <a:effectLst/>
                        <a:latin typeface="Times New Roman" panose="02020603050405020304" pitchFamily="18" charset="0"/>
                        <a:ea typeface="Times New Roman" panose="02020603050405020304" pitchFamily="18" charset="0"/>
                      </a:endParaRPr>
                    </a:p>
                    <a:p>
                      <a:pPr>
                        <a:spcAft>
                          <a:spcPts val="0"/>
                        </a:spcAft>
                      </a:pPr>
                      <a:r>
                        <a:rPr lang="fr-FR" sz="2500" dirty="0">
                          <a:effectLst/>
                          <a:latin typeface="Calibri" panose="020F0502020204030204" pitchFamily="34" charset="0"/>
                          <a:ea typeface="Times New Roman" panose="02020603050405020304" pitchFamily="18" charset="0"/>
                          <a:cs typeface="Calibri" panose="020F0502020204030204" pitchFamily="34" charset="0"/>
                          <a:sym typeface="Symbol" pitchFamily="2" charset="2"/>
                        </a:rPr>
                        <a:t></a:t>
                      </a:r>
                      <a:r>
                        <a:rPr lang="fr-FR" sz="2500" dirty="0">
                          <a:effectLst/>
                          <a:latin typeface="Calibri" panose="020F0502020204030204" pitchFamily="34" charset="0"/>
                          <a:ea typeface="Times New Roman" panose="02020603050405020304" pitchFamily="18" charset="0"/>
                          <a:cs typeface="Calibri" panose="020F0502020204030204" pitchFamily="34" charset="0"/>
                        </a:rPr>
                        <a:t> Tenir compte des propos tenus et apprendre à nuancer son point de vue</a:t>
                      </a:r>
                      <a:endParaRPr lang="fr-FR" sz="2500" dirty="0">
                        <a:effectLst/>
                        <a:latin typeface="Times New Roman" panose="02020603050405020304" pitchFamily="18" charset="0"/>
                        <a:ea typeface="Times New Roman" panose="02020603050405020304" pitchFamily="18" charset="0"/>
                      </a:endParaRPr>
                    </a:p>
                  </a:txBody>
                  <a:tcPr marL="67289" marR="6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395878"/>
                  </a:ext>
                </a:extLst>
              </a:tr>
            </a:tbl>
          </a:graphicData>
        </a:graphic>
      </p:graphicFrame>
    </p:spTree>
    <p:extLst>
      <p:ext uri="{BB962C8B-B14F-4D97-AF65-F5344CB8AC3E}">
        <p14:creationId xmlns:p14="http://schemas.microsoft.com/office/powerpoint/2010/main" val="18340071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5DACF36-264C-AA43-B3FB-64D4D817875D}"/>
              </a:ext>
            </a:extLst>
          </p:cNvPr>
          <p:cNvSpPr/>
          <p:nvPr/>
        </p:nvSpPr>
        <p:spPr>
          <a:xfrm>
            <a:off x="320870" y="495262"/>
            <a:ext cx="11214100" cy="6093976"/>
          </a:xfrm>
          <a:prstGeom prst="rect">
            <a:avLst/>
          </a:prstGeom>
        </p:spPr>
        <p:txBody>
          <a:bodyPr wrap="square">
            <a:spAutoFit/>
          </a:bodyPr>
          <a:lstStyle/>
          <a:p>
            <a:pPr algn="just">
              <a:spcAft>
                <a:spcPts val="0"/>
              </a:spcAft>
            </a:pPr>
            <a:r>
              <a:rPr lang="fr-FR" sz="28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Préparer le thème du débat </a:t>
            </a:r>
            <a:r>
              <a:rPr lang="fr-FR" sz="2800" dirty="0">
                <a:latin typeface="Calibri" panose="020F0502020204030204" pitchFamily="34" charset="0"/>
                <a:ea typeface="Times New Roman" panose="02020603050405020304" pitchFamily="18" charset="0"/>
                <a:cs typeface="Calibri" panose="020F0502020204030204" pitchFamily="34" charset="0"/>
              </a:rPr>
              <a:t>et ce qui va déclencher la discussion, soulever une polémique ou un questionnement </a:t>
            </a:r>
          </a:p>
          <a:p>
            <a:pPr algn="just">
              <a:spcAft>
                <a:spcPts val="0"/>
              </a:spcAft>
            </a:pPr>
            <a:r>
              <a:rPr lang="fr-FR" sz="2800" dirty="0">
                <a:latin typeface="Calibri" panose="020F0502020204030204" pitchFamily="34" charset="0"/>
                <a:ea typeface="Times New Roman" panose="02020603050405020304" pitchFamily="18" charset="0"/>
                <a:cs typeface="Calibri" panose="020F0502020204030204" pitchFamily="34" charset="0"/>
              </a:rPr>
              <a:t>(image évocatrice, aphorisme, citation d’artiste ou de critique d’art)</a:t>
            </a:r>
          </a:p>
          <a:p>
            <a:pPr algn="just">
              <a:spcAft>
                <a:spcPts val="0"/>
              </a:spcAft>
            </a:pPr>
            <a:endParaRPr lang="fr-FR" sz="2500" dirty="0">
              <a:latin typeface="Times New Roman" panose="02020603050405020304" pitchFamily="18" charset="0"/>
              <a:ea typeface="Times New Roman" panose="02020603050405020304" pitchFamily="18" charset="0"/>
            </a:endParaRPr>
          </a:p>
          <a:p>
            <a:pPr algn="just">
              <a:spcAft>
                <a:spcPts val="0"/>
              </a:spcAft>
            </a:pPr>
            <a:r>
              <a:rPr lang="fr-FR" sz="2500" dirty="0">
                <a:latin typeface="Calibri" panose="020F0502020204030204" pitchFamily="34" charset="0"/>
                <a:ea typeface="Times New Roman" panose="02020603050405020304" pitchFamily="18" charset="0"/>
                <a:cs typeface="Calibri" panose="020F0502020204030204" pitchFamily="34" charset="0"/>
                <a:sym typeface="Symbol" pitchFamily="2" charset="2"/>
              </a:rPr>
              <a:t></a:t>
            </a:r>
            <a:r>
              <a:rPr lang="fr-FR" sz="2500" dirty="0">
                <a:latin typeface="Calibri" panose="020F0502020204030204" pitchFamily="34" charset="0"/>
                <a:ea typeface="Times New Roman" panose="02020603050405020304" pitchFamily="18" charset="0"/>
                <a:cs typeface="Calibri" panose="020F0502020204030204" pitchFamily="34" charset="0"/>
              </a:rPr>
              <a:t> Organiser un espace propice au débat et aux échanges (en cercle ou en U face au président, chacun peut se voir)</a:t>
            </a:r>
            <a:endParaRPr lang="fr-FR" sz="2500" dirty="0">
              <a:latin typeface="Times New Roman" panose="02020603050405020304" pitchFamily="18" charset="0"/>
              <a:ea typeface="Times New Roman" panose="02020603050405020304" pitchFamily="18" charset="0"/>
            </a:endParaRPr>
          </a:p>
          <a:p>
            <a:pPr algn="just">
              <a:spcAft>
                <a:spcPts val="0"/>
              </a:spcAft>
            </a:pPr>
            <a:endParaRPr lang="fr-FR" sz="2500" dirty="0">
              <a:latin typeface="Calibri" panose="020F0502020204030204" pitchFamily="34" charset="0"/>
              <a:ea typeface="Times New Roman" panose="02020603050405020304" pitchFamily="18" charset="0"/>
              <a:cs typeface="Calibri" panose="020F0502020204030204" pitchFamily="34" charset="0"/>
              <a:sym typeface="Symbol" pitchFamily="2" charset="2"/>
            </a:endParaRPr>
          </a:p>
          <a:p>
            <a:pPr marL="342900" indent="-342900" algn="just">
              <a:spcAft>
                <a:spcPts val="0"/>
              </a:spcAft>
              <a:buFont typeface="Symbol" pitchFamily="2" charset="2"/>
              <a:buChar char="-"/>
            </a:pPr>
            <a:r>
              <a:rPr lang="fr-FR" sz="2500" b="1" dirty="0">
                <a:latin typeface="Calibri" panose="020F0502020204030204" pitchFamily="34" charset="0"/>
                <a:ea typeface="Times New Roman" panose="02020603050405020304" pitchFamily="18" charset="0"/>
                <a:cs typeface="Calibri" panose="020F0502020204030204" pitchFamily="34" charset="0"/>
                <a:sym typeface="Symbol" pitchFamily="2" charset="2"/>
              </a:rPr>
              <a:t>Régulateur, synthétiseur, secrétaire </a:t>
            </a:r>
          </a:p>
          <a:p>
            <a:pPr marL="342900" indent="-342900" algn="just">
              <a:spcAft>
                <a:spcPts val="0"/>
              </a:spcAft>
              <a:buFont typeface="Symbol" pitchFamily="2" charset="2"/>
              <a:buChar char="-"/>
            </a:pPr>
            <a:endParaRPr lang="fr-FR" sz="2500" dirty="0">
              <a:latin typeface="Times New Roman" panose="02020603050405020304" pitchFamily="18" charset="0"/>
              <a:ea typeface="Times New Roman" panose="02020603050405020304" pitchFamily="18" charset="0"/>
            </a:endParaRPr>
          </a:p>
          <a:p>
            <a:pPr marL="342900" indent="-342900" algn="just">
              <a:spcAft>
                <a:spcPts val="0"/>
              </a:spcAft>
              <a:buFont typeface="Symbol" pitchFamily="2" charset="2"/>
              <a:buChar char="-"/>
            </a:pPr>
            <a:r>
              <a:rPr lang="fr-FR" sz="28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Établir un rituel </a:t>
            </a:r>
            <a:r>
              <a:rPr lang="fr-FR" sz="2500" dirty="0">
                <a:latin typeface="Calibri" panose="020F0502020204030204" pitchFamily="34" charset="0"/>
                <a:ea typeface="Times New Roman" panose="02020603050405020304" pitchFamily="18" charset="0"/>
                <a:cs typeface="Calibri" panose="020F0502020204030204" pitchFamily="34" charset="0"/>
              </a:rPr>
              <a:t>garant de la qualité des échanges et de la prise de parole </a:t>
            </a:r>
          </a:p>
          <a:p>
            <a:pPr algn="just">
              <a:spcAft>
                <a:spcPts val="0"/>
              </a:spcAft>
            </a:pPr>
            <a:r>
              <a:rPr lang="fr-FR" sz="2500" dirty="0">
                <a:latin typeface="Calibri" panose="020F0502020204030204" pitchFamily="34" charset="0"/>
                <a:ea typeface="Times New Roman" panose="02020603050405020304" pitchFamily="18" charset="0"/>
                <a:cs typeface="Calibri" panose="020F0502020204030204" pitchFamily="34" charset="0"/>
              </a:rPr>
              <a:t>(écoute sans couper la parole, prise en compte de la parole de l’autre…) </a:t>
            </a:r>
          </a:p>
          <a:p>
            <a:pPr marL="342900" indent="-342900" algn="just">
              <a:spcAft>
                <a:spcPts val="0"/>
              </a:spcAft>
              <a:buFont typeface="Symbol" pitchFamily="2" charset="2"/>
              <a:buChar char="-"/>
            </a:pPr>
            <a:endParaRPr lang="fr-FR" sz="2500" dirty="0">
              <a:latin typeface="Times New Roman" panose="02020603050405020304" pitchFamily="18" charset="0"/>
              <a:ea typeface="Times New Roman" panose="02020603050405020304" pitchFamily="18" charset="0"/>
            </a:endParaRPr>
          </a:p>
          <a:p>
            <a:pPr marL="342900" indent="-342900" algn="just">
              <a:spcAft>
                <a:spcPts val="0"/>
              </a:spcAft>
              <a:buFont typeface="Symbol" pitchFamily="2" charset="2"/>
              <a:buChar char="-"/>
            </a:pPr>
            <a:r>
              <a:rPr lang="fr-FR" sz="28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Faire le bilan du débat </a:t>
            </a:r>
          </a:p>
          <a:p>
            <a:pPr algn="just">
              <a:spcAft>
                <a:spcPts val="0"/>
              </a:spcAft>
            </a:pPr>
            <a:r>
              <a:rPr lang="fr-FR" sz="2500" dirty="0">
                <a:latin typeface="Calibri" panose="020F0502020204030204" pitchFamily="34" charset="0"/>
                <a:ea typeface="Times New Roman" panose="02020603050405020304" pitchFamily="18" charset="0"/>
                <a:cs typeface="Calibri" panose="020F0502020204030204" pitchFamily="34" charset="0"/>
              </a:rPr>
              <a:t>(en termes de contenu mais aussi de prise de parole, de qualité des échanges) </a:t>
            </a:r>
          </a:p>
          <a:p>
            <a:pPr algn="just">
              <a:spcAft>
                <a:spcPts val="0"/>
              </a:spcAft>
            </a:pPr>
            <a:r>
              <a:rPr lang="fr-FR" sz="2500" dirty="0">
                <a:latin typeface="Calibri" panose="020F0502020204030204" pitchFamily="34" charset="0"/>
                <a:ea typeface="Times New Roman" panose="02020603050405020304" pitchFamily="18" charset="0"/>
                <a:cs typeface="Calibri" panose="020F0502020204030204" pitchFamily="34" charset="0"/>
              </a:rPr>
              <a:t>et envisager des pistes d’amélioration pour le prochain débat avec les élèves</a:t>
            </a:r>
            <a:r>
              <a:rPr lang="fr-FR" dirty="0">
                <a:latin typeface="Calibri" panose="020F0502020204030204" pitchFamily="34" charset="0"/>
                <a:ea typeface="Times New Roman" panose="02020603050405020304" pitchFamily="18" charset="0"/>
                <a:cs typeface="Calibri" panose="020F0502020204030204" pitchFamily="34" charset="0"/>
              </a:rPr>
              <a:t>.</a:t>
            </a:r>
            <a:endParaRPr lang="fr-FR"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678737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155D-9A4A-6B47-9007-2852EFE4A436}"/>
              </a:ext>
            </a:extLst>
          </p:cNvPr>
          <p:cNvSpPr/>
          <p:nvPr/>
        </p:nvSpPr>
        <p:spPr>
          <a:xfrm>
            <a:off x="5966840" y="3991765"/>
            <a:ext cx="7385225" cy="186155"/>
          </a:xfrm>
          <a:prstGeom prst="rect">
            <a:avLst/>
          </a:prstGeom>
          <a:solidFill>
            <a:schemeClr val="bg1">
              <a:lumMod val="85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a:p>
        </p:txBody>
      </p:sp>
      <p:sp>
        <p:nvSpPr>
          <p:cNvPr id="4" name="Bouée 3">
            <a:extLst>
              <a:ext uri="{FF2B5EF4-FFF2-40B4-BE49-F238E27FC236}">
                <a16:creationId xmlns:a16="http://schemas.microsoft.com/office/drawing/2014/main" id="{09B27B08-1223-5A4A-976C-CFCD00E03EAE}"/>
              </a:ext>
            </a:extLst>
          </p:cNvPr>
          <p:cNvSpPr/>
          <p:nvPr/>
        </p:nvSpPr>
        <p:spPr>
          <a:xfrm>
            <a:off x="481001" y="566616"/>
            <a:ext cx="5614999" cy="5383155"/>
          </a:xfrm>
          <a:prstGeom prst="donut">
            <a:avLst>
              <a:gd name="adj" fmla="val 6294"/>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 name="Zone de texte 1">
            <a:extLst>
              <a:ext uri="{FF2B5EF4-FFF2-40B4-BE49-F238E27FC236}">
                <a16:creationId xmlns:a16="http://schemas.microsoft.com/office/drawing/2014/main" id="{11FA9360-C2C8-AF45-925F-59ACBF35CBFE}"/>
              </a:ext>
            </a:extLst>
          </p:cNvPr>
          <p:cNvSpPr txBox="1"/>
          <p:nvPr/>
        </p:nvSpPr>
        <p:spPr>
          <a:xfrm>
            <a:off x="876641" y="-141146"/>
            <a:ext cx="5183505" cy="643253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algn="ctr">
              <a:spcAft>
                <a:spcPts val="0"/>
              </a:spcAft>
            </a:pPr>
            <a:r>
              <a:rPr lang="fr-FR" sz="40000" b="1" i="1" dirty="0">
                <a:ln>
                  <a:noFill/>
                </a:ln>
                <a:solidFill>
                  <a:srgbClr val="4472C4"/>
                </a:solidFill>
                <a:effectLst>
                  <a:outerShdw blurRad="38100" dist="25400" dir="5400000" algn="ctr">
                    <a:srgbClr val="6E747A">
                      <a:alpha val="43000"/>
                    </a:srgbClr>
                  </a:outerShdw>
                </a:effectLst>
                <a:latin typeface="Candara" panose="020E0502030303020204" pitchFamily="34" charset="0"/>
                <a:ea typeface="Times New Roman" panose="02020603050405020304" pitchFamily="18" charset="0"/>
              </a:rPr>
              <a:t>8.</a:t>
            </a:r>
            <a:endParaRPr lang="fr-FR" sz="40000" dirty="0">
              <a:effectLst/>
              <a:latin typeface="Times New Roman" panose="02020603050405020304" pitchFamily="18" charset="0"/>
              <a:ea typeface="Times New Roman" panose="02020603050405020304" pitchFamily="18" charset="0"/>
            </a:endParaRPr>
          </a:p>
          <a:p>
            <a:pPr>
              <a:spcAft>
                <a:spcPts val="0"/>
              </a:spcAft>
            </a:pPr>
            <a:r>
              <a:rPr lang="fr-FR" sz="1200" dirty="0">
                <a:effectLst/>
                <a:latin typeface="Times New Roman" panose="02020603050405020304" pitchFamily="18" charset="0"/>
                <a:ea typeface="Times New Roman" panose="02020603050405020304" pitchFamily="18" charset="0"/>
              </a:rPr>
              <a:t> </a:t>
            </a:r>
          </a:p>
        </p:txBody>
      </p:sp>
      <p:sp>
        <p:nvSpPr>
          <p:cNvPr id="6" name="Zone de texte 1">
            <a:extLst>
              <a:ext uri="{FF2B5EF4-FFF2-40B4-BE49-F238E27FC236}">
                <a16:creationId xmlns:a16="http://schemas.microsoft.com/office/drawing/2014/main" id="{C9D5FA6A-9FB8-9B43-A515-DAB7E772D94B}"/>
              </a:ext>
            </a:extLst>
          </p:cNvPr>
          <p:cNvSpPr txBox="1"/>
          <p:nvPr/>
        </p:nvSpPr>
        <p:spPr>
          <a:xfrm>
            <a:off x="6144114" y="1592597"/>
            <a:ext cx="5183505" cy="2585323"/>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algn="ctr">
              <a:spcAft>
                <a:spcPts val="0"/>
              </a:spcAft>
            </a:pPr>
            <a:r>
              <a:rPr lang="fr-FR" sz="5000" b="1" i="1" dirty="0">
                <a:ln>
                  <a:noFill/>
                </a:ln>
                <a:solidFill>
                  <a:srgbClr val="4472C4"/>
                </a:solidFill>
                <a:effectLst>
                  <a:outerShdw blurRad="38100" dist="25400" dir="5400000" algn="ctr">
                    <a:srgbClr val="6E747A">
                      <a:alpha val="43000"/>
                    </a:srgbClr>
                  </a:outerShdw>
                </a:effectLst>
                <a:latin typeface="Candara" panose="020E0502030303020204" pitchFamily="34" charset="0"/>
                <a:ea typeface="Times New Roman" panose="02020603050405020304" pitchFamily="18" charset="0"/>
              </a:rPr>
              <a:t>Questionnement artistique transversal</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dirty="0">
                <a:effectLst/>
                <a:latin typeface="Times New Roman" panose="02020603050405020304" pitchFamily="18" charset="0"/>
                <a:ea typeface="Times New Roman" panose="02020603050405020304" pitchFamily="18" charset="0"/>
              </a:rPr>
              <a:t> </a:t>
            </a:r>
          </a:p>
        </p:txBody>
      </p:sp>
      <p:pic>
        <p:nvPicPr>
          <p:cNvPr id="8" name="Image 7">
            <a:extLst>
              <a:ext uri="{FF2B5EF4-FFF2-40B4-BE49-F238E27FC236}">
                <a16:creationId xmlns:a16="http://schemas.microsoft.com/office/drawing/2014/main" id="{37EFDF3D-0307-1649-A829-5A6C4245133A}"/>
              </a:ext>
            </a:extLst>
          </p:cNvPr>
          <p:cNvPicPr>
            <a:picLocks noChangeAspect="1"/>
          </p:cNvPicPr>
          <p:nvPr/>
        </p:nvPicPr>
        <p:blipFill>
          <a:blip r:embed="rId2"/>
          <a:stretch>
            <a:fillRect/>
          </a:stretch>
        </p:blipFill>
        <p:spPr>
          <a:xfrm>
            <a:off x="7949682" y="0"/>
            <a:ext cx="4242318" cy="989045"/>
          </a:xfrm>
          <a:prstGeom prst="rect">
            <a:avLst/>
          </a:prstGeom>
        </p:spPr>
      </p:pic>
      <p:sp>
        <p:nvSpPr>
          <p:cNvPr id="9" name="Zone de texte 1">
            <a:extLst>
              <a:ext uri="{FF2B5EF4-FFF2-40B4-BE49-F238E27FC236}">
                <a16:creationId xmlns:a16="http://schemas.microsoft.com/office/drawing/2014/main" id="{BFD82A02-580B-C34B-A568-745ABB559B13}"/>
              </a:ext>
            </a:extLst>
          </p:cNvPr>
          <p:cNvSpPr txBox="1"/>
          <p:nvPr/>
        </p:nvSpPr>
        <p:spPr>
          <a:xfrm>
            <a:off x="6196799" y="4177920"/>
            <a:ext cx="5183505" cy="1508105"/>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algn="ctr">
              <a:spcAft>
                <a:spcPts val="0"/>
              </a:spcAft>
            </a:pPr>
            <a:r>
              <a:rPr lang="fr-FR" sz="4000" b="1" dirty="0">
                <a:solidFill>
                  <a:srgbClr val="4472C4"/>
                </a:solidFill>
                <a:effectLst>
                  <a:outerShdw blurRad="38100" dist="25400" dir="5400000" algn="ctr">
                    <a:srgbClr val="6E747A">
                      <a:alpha val="43000"/>
                    </a:srgbClr>
                  </a:outerShdw>
                </a:effectLst>
                <a:latin typeface="Candara" panose="020E0502030303020204" pitchFamily="34" charset="0"/>
                <a:ea typeface="Times New Roman" panose="02020603050405020304" pitchFamily="18" charset="0"/>
              </a:rPr>
              <a:t>Se penser et se situer comme artiste </a:t>
            </a:r>
            <a:endParaRPr lang="fr-FR" sz="4000" dirty="0">
              <a:effectLst/>
              <a:latin typeface="Times New Roman" panose="02020603050405020304" pitchFamily="18" charset="0"/>
              <a:ea typeface="Times New Roman" panose="02020603050405020304" pitchFamily="18" charset="0"/>
            </a:endParaRPr>
          </a:p>
          <a:p>
            <a:pPr>
              <a:spcAft>
                <a:spcPts val="0"/>
              </a:spcAft>
            </a:pPr>
            <a:r>
              <a:rPr lang="fr-FR" sz="1200" dirty="0">
                <a:effectLst/>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193746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5" grpId="0"/>
      <p:bldP spid="6" grpId="0"/>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descr="Une image contenant table, intérieur&#10;&#10;Description générée automatiquement">
            <a:extLst>
              <a:ext uri="{FF2B5EF4-FFF2-40B4-BE49-F238E27FC236}">
                <a16:creationId xmlns:a16="http://schemas.microsoft.com/office/drawing/2014/main" id="{7C179FC5-0A43-B943-94A0-C3CEF664ED25}"/>
              </a:ext>
            </a:extLst>
          </p:cNvPr>
          <p:cNvPicPr>
            <a:picLocks noChangeAspect="1"/>
          </p:cNvPicPr>
          <p:nvPr/>
        </p:nvPicPr>
        <p:blipFill rotWithShape="1">
          <a:blip r:embed="rId2"/>
          <a:srcRect t="14832" r="1" b="17062"/>
          <a:stretch/>
        </p:blipFill>
        <p:spPr>
          <a:xfrm>
            <a:off x="-326571" y="0"/>
            <a:ext cx="9162473" cy="685800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p:spPr>
      </p:pic>
      <p:sp>
        <p:nvSpPr>
          <p:cNvPr id="7" name="Zone de texte 1">
            <a:extLst>
              <a:ext uri="{FF2B5EF4-FFF2-40B4-BE49-F238E27FC236}">
                <a16:creationId xmlns:a16="http://schemas.microsoft.com/office/drawing/2014/main" id="{283291AF-2346-7042-A02A-CDF79EEC7053}"/>
              </a:ext>
            </a:extLst>
          </p:cNvPr>
          <p:cNvSpPr txBox="1"/>
          <p:nvPr/>
        </p:nvSpPr>
        <p:spPr>
          <a:xfrm>
            <a:off x="8238929" y="1608332"/>
            <a:ext cx="3788230" cy="3170099"/>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algn="ctr">
              <a:spcAft>
                <a:spcPts val="0"/>
              </a:spcAft>
            </a:pPr>
            <a:r>
              <a:rPr lang="fr-FR" sz="5000" b="1" i="1" dirty="0">
                <a:solidFill>
                  <a:srgbClr val="C00000"/>
                </a:solidFill>
                <a:effectLst>
                  <a:outerShdw blurRad="38100" dist="25400" dir="5400000" algn="ctr">
                    <a:srgbClr val="6E747A">
                      <a:alpha val="43000"/>
                    </a:srgbClr>
                  </a:outerShdw>
                </a:effectLst>
                <a:latin typeface="Candara" panose="020E0502030303020204" pitchFamily="34" charset="0"/>
                <a:ea typeface="Times New Roman" panose="02020603050405020304" pitchFamily="18" charset="0"/>
              </a:rPr>
              <a:t>Se penser </a:t>
            </a:r>
          </a:p>
          <a:p>
            <a:pPr algn="ctr">
              <a:spcAft>
                <a:spcPts val="0"/>
              </a:spcAft>
            </a:pPr>
            <a:r>
              <a:rPr lang="fr-FR" sz="5000" b="1" i="1" dirty="0">
                <a:solidFill>
                  <a:srgbClr val="C00000"/>
                </a:solidFill>
                <a:effectLst>
                  <a:outerShdw blurRad="38100" dist="25400" dir="5400000" algn="ctr">
                    <a:srgbClr val="6E747A">
                      <a:alpha val="43000"/>
                    </a:srgbClr>
                  </a:outerShdw>
                </a:effectLst>
                <a:latin typeface="Candara" panose="020E0502030303020204" pitchFamily="34" charset="0"/>
                <a:ea typeface="Times New Roman" panose="02020603050405020304" pitchFamily="18" charset="0"/>
              </a:rPr>
              <a:t>et se situer </a:t>
            </a:r>
          </a:p>
          <a:p>
            <a:pPr algn="ctr">
              <a:spcAft>
                <a:spcPts val="0"/>
              </a:spcAft>
            </a:pPr>
            <a:r>
              <a:rPr lang="fr-FR" sz="5000" b="1" i="1" dirty="0">
                <a:solidFill>
                  <a:srgbClr val="C00000"/>
                </a:solidFill>
                <a:effectLst>
                  <a:outerShdw blurRad="38100" dist="25400" dir="5400000" algn="ctr">
                    <a:srgbClr val="6E747A">
                      <a:alpha val="43000"/>
                    </a:srgbClr>
                  </a:outerShdw>
                </a:effectLst>
                <a:latin typeface="Candara" panose="020E0502030303020204" pitchFamily="34" charset="0"/>
                <a:ea typeface="Times New Roman" panose="02020603050405020304" pitchFamily="18" charset="0"/>
              </a:rPr>
              <a:t>comme artiste </a:t>
            </a:r>
            <a:endParaRPr lang="fr-FR" sz="1200" dirty="0">
              <a:solidFill>
                <a:srgbClr val="C00000"/>
              </a:solidFill>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FF3A8A5E-21C0-6344-89D4-7FBE273DDFF0}"/>
              </a:ext>
            </a:extLst>
          </p:cNvPr>
          <p:cNvSpPr/>
          <p:nvPr/>
        </p:nvSpPr>
        <p:spPr>
          <a:xfrm>
            <a:off x="8835902" y="6302167"/>
            <a:ext cx="1659429" cy="369332"/>
          </a:xfrm>
          <a:prstGeom prst="rect">
            <a:avLst/>
          </a:prstGeom>
        </p:spPr>
        <p:txBody>
          <a:bodyPr wrap="none">
            <a:spAutoFit/>
          </a:bodyPr>
          <a:lstStyle/>
          <a:p>
            <a:r>
              <a:rPr lang="fr-FR" dirty="0">
                <a:latin typeface="Graphik Compact"/>
              </a:rPr>
              <a:t>© Thomas </a:t>
            </a:r>
            <a:r>
              <a:rPr lang="fr-FR" dirty="0" err="1">
                <a:latin typeface="Graphik Compact"/>
              </a:rPr>
              <a:t>Baas</a:t>
            </a:r>
            <a:endParaRPr lang="fr-FR" dirty="0"/>
          </a:p>
        </p:txBody>
      </p:sp>
    </p:spTree>
    <p:extLst>
      <p:ext uri="{BB962C8B-B14F-4D97-AF65-F5344CB8AC3E}">
        <p14:creationId xmlns:p14="http://schemas.microsoft.com/office/powerpoint/2010/main" val="337925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224812B2-7343-9D43-BE56-5187675255C7}"/>
              </a:ext>
            </a:extLst>
          </p:cNvPr>
          <p:cNvGraphicFramePr>
            <a:graphicFrameLocks noGrp="1"/>
          </p:cNvGraphicFramePr>
          <p:nvPr>
            <p:extLst>
              <p:ext uri="{D42A27DB-BD31-4B8C-83A1-F6EECF244321}">
                <p14:modId xmlns:p14="http://schemas.microsoft.com/office/powerpoint/2010/main" val="789963143"/>
              </p:ext>
            </p:extLst>
          </p:nvPr>
        </p:nvGraphicFramePr>
        <p:xfrm>
          <a:off x="643467" y="1112550"/>
          <a:ext cx="10905066" cy="4632901"/>
        </p:xfrm>
        <a:graphic>
          <a:graphicData uri="http://schemas.openxmlformats.org/drawingml/2006/table">
            <a:tbl>
              <a:tblPr firstRow="1" firstCol="1" bandRow="1"/>
              <a:tblGrid>
                <a:gridCol w="10905066">
                  <a:extLst>
                    <a:ext uri="{9D8B030D-6E8A-4147-A177-3AD203B41FA5}">
                      <a16:colId xmlns:a16="http://schemas.microsoft.com/office/drawing/2014/main" val="2147839108"/>
                    </a:ext>
                  </a:extLst>
                </a:gridCol>
              </a:tblGrid>
              <a:tr h="454063">
                <a:tc>
                  <a:txBody>
                    <a:bodyPr/>
                    <a:lstStyle/>
                    <a:p>
                      <a:pPr algn="l" fontAlgn="t">
                        <a:spcBef>
                          <a:spcPts val="0"/>
                        </a:spcBef>
                        <a:spcAft>
                          <a:spcPts val="0"/>
                        </a:spcAft>
                      </a:pPr>
                      <a:r>
                        <a:rPr lang="fr-FR" sz="2300" b="1" i="0" u="none" strike="noStrike" dirty="0">
                          <a:effectLst/>
                          <a:latin typeface="Calibri" panose="020F0502020204030204" pitchFamily="34" charset="0"/>
                          <a:ea typeface="Times New Roman" panose="02020603050405020304" pitchFamily="18" charset="0"/>
                          <a:cs typeface="Times New Roman" panose="02020603050405020304" pitchFamily="18" charset="0"/>
                        </a:rPr>
                        <a:t>ÉTUDES DE CAS </a:t>
                      </a:r>
                      <a:endParaRPr lang="fr-FR" sz="3800" b="0" i="0" u="none" strike="noStrike" dirty="0">
                        <a:effectLst/>
                        <a:latin typeface="Arial" panose="020B0604020202020204" pitchFamily="34" charset="0"/>
                      </a:endParaRPr>
                    </a:p>
                  </a:txBody>
                  <a:tcPr marL="145689" marR="145689" marT="202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3002925"/>
                  </a:ext>
                </a:extLst>
              </a:tr>
              <a:tr h="1069193">
                <a:tc>
                  <a:txBody>
                    <a:bodyPr/>
                    <a:lstStyle/>
                    <a:p>
                      <a:pPr algn="just" fontAlgn="t">
                        <a:spcBef>
                          <a:spcPts val="0"/>
                        </a:spcBef>
                        <a:spcAft>
                          <a:spcPts val="0"/>
                        </a:spcAft>
                        <a:tabLst>
                          <a:tab pos="274955" algn="l"/>
                        </a:tabLst>
                      </a:pPr>
                      <a:r>
                        <a:rPr lang="fr-FR" sz="2100" b="0" i="0" u="none" strike="noStrike">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fr-FR" sz="2100" b="0" i="0" u="none" strike="noStrike">
                          <a:effectLst/>
                          <a:latin typeface="Calibri" panose="020F0502020204030204" pitchFamily="34" charset="0"/>
                          <a:ea typeface="Times New Roman" panose="02020603050405020304" pitchFamily="18" charset="0"/>
                          <a:cs typeface="Times New Roman" panose="02020603050405020304" pitchFamily="18" charset="0"/>
                        </a:rPr>
                        <a:t> Mobilisation de langages plastiques et maîtrise de techniques : </a:t>
                      </a:r>
                      <a:endParaRPr lang="fr-FR" sz="3800" b="0" i="0" u="none" strike="noStrike">
                        <a:effectLst/>
                        <a:latin typeface="Arial" panose="020B0604020202020204" pitchFamily="34" charset="0"/>
                      </a:endParaRPr>
                    </a:p>
                    <a:p>
                      <a:pPr algn="just" fontAlgn="t">
                        <a:spcBef>
                          <a:spcPts val="0"/>
                        </a:spcBef>
                        <a:spcAft>
                          <a:spcPts val="0"/>
                        </a:spcAft>
                        <a:tabLst>
                          <a:tab pos="274955" algn="l"/>
                        </a:tabLst>
                      </a:pPr>
                      <a:r>
                        <a:rPr lang="fr-FR" sz="2100" b="0" i="0" u="none" strike="noStrike">
                          <a:effectLst/>
                          <a:latin typeface="Calibri" panose="020F0502020204030204" pitchFamily="34" charset="0"/>
                          <a:ea typeface="Times New Roman" panose="02020603050405020304" pitchFamily="18" charset="0"/>
                          <a:cs typeface="Times New Roman" panose="02020603050405020304" pitchFamily="18" charset="0"/>
                        </a:rPr>
                        <a:t>se définir ou s’affirmer fabricant, technicien ou inventeur ?</a:t>
                      </a:r>
                      <a:endParaRPr lang="fr-FR" sz="3800" b="0" i="0" u="none" strike="noStrike">
                        <a:effectLst/>
                        <a:latin typeface="Arial" panose="020B0604020202020204" pitchFamily="34" charset="0"/>
                      </a:endParaRPr>
                    </a:p>
                    <a:p>
                      <a:pPr algn="just" fontAlgn="t">
                        <a:spcBef>
                          <a:spcPts val="0"/>
                        </a:spcBef>
                        <a:spcAft>
                          <a:spcPts val="0"/>
                        </a:spcAft>
                        <a:tabLst>
                          <a:tab pos="274955" algn="l"/>
                        </a:tabLst>
                      </a:pPr>
                      <a:r>
                        <a:rPr lang="fr-FR" sz="2100" b="0" i="0" u="none" strike="noStrike">
                          <a:effectLst/>
                          <a:latin typeface="Calibri" panose="020F0502020204030204" pitchFamily="34" charset="0"/>
                          <a:ea typeface="Times New Roman" panose="02020603050405020304" pitchFamily="18" charset="0"/>
                          <a:cs typeface="Times New Roman" panose="02020603050405020304" pitchFamily="18" charset="0"/>
                        </a:rPr>
                        <a:t> </a:t>
                      </a:r>
                      <a:endParaRPr lang="fr-FR" sz="3800" b="0" i="0" u="none" strike="noStrike">
                        <a:effectLst/>
                        <a:latin typeface="Arial" panose="020B0604020202020204" pitchFamily="34" charset="0"/>
                      </a:endParaRPr>
                    </a:p>
                  </a:txBody>
                  <a:tcPr marL="145689" marR="145689" marT="202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3162172"/>
                  </a:ext>
                </a:extLst>
              </a:tr>
              <a:tr h="1392946">
                <a:tc>
                  <a:txBody>
                    <a:bodyPr/>
                    <a:lstStyle/>
                    <a:p>
                      <a:pPr algn="just" fontAlgn="t">
                        <a:spcBef>
                          <a:spcPts val="0"/>
                        </a:spcBef>
                        <a:spcAft>
                          <a:spcPts val="0"/>
                        </a:spcAft>
                        <a:tabLst>
                          <a:tab pos="274955" algn="l"/>
                        </a:tabLst>
                      </a:pPr>
                      <a:r>
                        <a:rPr lang="fr-FR" sz="2100" b="0" i="0" u="none" strike="noStrike">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fr-FR" sz="2100" b="0" i="0" u="none" strike="noStrike">
                          <a:effectLst/>
                          <a:latin typeface="Calibri" panose="020F0502020204030204" pitchFamily="34" charset="0"/>
                          <a:ea typeface="Times New Roman" panose="02020603050405020304" pitchFamily="18" charset="0"/>
                          <a:cs typeface="Times New Roman" panose="02020603050405020304" pitchFamily="18" charset="0"/>
                        </a:rPr>
                        <a:t> Réponse artistique à une commande publique ou privée, seul ou à plusieurs : </a:t>
                      </a:r>
                      <a:endParaRPr lang="fr-FR" sz="3800" b="0" i="0" u="none" strike="noStrike">
                        <a:effectLst/>
                        <a:latin typeface="Arial" panose="020B0604020202020204" pitchFamily="34" charset="0"/>
                      </a:endParaRPr>
                    </a:p>
                    <a:p>
                      <a:pPr algn="just" fontAlgn="t">
                        <a:spcBef>
                          <a:spcPts val="0"/>
                        </a:spcBef>
                        <a:spcAft>
                          <a:spcPts val="0"/>
                        </a:spcAft>
                        <a:tabLst>
                          <a:tab pos="274955" algn="l"/>
                        </a:tabLst>
                      </a:pPr>
                      <a:r>
                        <a:rPr lang="fr-FR" sz="2100" b="0" i="0" u="none" strike="noStrike">
                          <a:effectLst/>
                          <a:latin typeface="Calibri" panose="020F0502020204030204" pitchFamily="34" charset="0"/>
                          <a:ea typeface="Times New Roman" panose="02020603050405020304" pitchFamily="18" charset="0"/>
                          <a:cs typeface="Times New Roman" panose="02020603050405020304" pitchFamily="18" charset="0"/>
                        </a:rPr>
                        <a:t>être interprète ou exécutant ? </a:t>
                      </a:r>
                      <a:endParaRPr lang="fr-FR" sz="3800" b="0" i="0" u="none" strike="noStrike">
                        <a:effectLst/>
                        <a:latin typeface="Arial" panose="020B0604020202020204" pitchFamily="34" charset="0"/>
                      </a:endParaRPr>
                    </a:p>
                    <a:p>
                      <a:pPr algn="just" fontAlgn="t">
                        <a:spcBef>
                          <a:spcPts val="0"/>
                        </a:spcBef>
                        <a:spcAft>
                          <a:spcPts val="0"/>
                        </a:spcAft>
                      </a:pPr>
                      <a:r>
                        <a:rPr lang="fr-FR" sz="2100" b="0" i="0" u="none" strike="noStrike">
                          <a:effectLst/>
                          <a:latin typeface="Calibri" panose="020F0502020204030204" pitchFamily="34" charset="0"/>
                          <a:ea typeface="Times New Roman" panose="02020603050405020304" pitchFamily="18" charset="0"/>
                          <a:cs typeface="Times New Roman" panose="02020603050405020304" pitchFamily="18" charset="0"/>
                        </a:rPr>
                        <a:t>Se situer comme assistant, co-auteur ou auteur ?</a:t>
                      </a:r>
                      <a:endParaRPr lang="fr-FR" sz="3800" b="0" i="0" u="none" strike="noStrike">
                        <a:effectLst/>
                        <a:latin typeface="Arial" panose="020B0604020202020204" pitchFamily="34" charset="0"/>
                      </a:endParaRPr>
                    </a:p>
                    <a:p>
                      <a:pPr algn="just" fontAlgn="t">
                        <a:spcBef>
                          <a:spcPts val="0"/>
                        </a:spcBef>
                        <a:spcAft>
                          <a:spcPts val="0"/>
                        </a:spcAft>
                      </a:pPr>
                      <a:r>
                        <a:rPr lang="fr-FR" sz="2100" b="0" i="0" u="none" strike="noStrike">
                          <a:effectLst/>
                          <a:latin typeface="Calibri" panose="020F0502020204030204" pitchFamily="34" charset="0"/>
                          <a:ea typeface="Times New Roman" panose="02020603050405020304" pitchFamily="18" charset="0"/>
                          <a:cs typeface="Times New Roman" panose="02020603050405020304" pitchFamily="18" charset="0"/>
                        </a:rPr>
                        <a:t> </a:t>
                      </a:r>
                      <a:endParaRPr lang="fr-FR" sz="3800" b="0" i="0" u="none" strike="noStrike">
                        <a:effectLst/>
                        <a:latin typeface="Arial" panose="020B0604020202020204" pitchFamily="34" charset="0"/>
                      </a:endParaRPr>
                    </a:p>
                  </a:txBody>
                  <a:tcPr marL="145689" marR="145689" marT="202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4041134"/>
                  </a:ext>
                </a:extLst>
              </a:tr>
              <a:tr h="1716699">
                <a:tc>
                  <a:txBody>
                    <a:bodyPr/>
                    <a:lstStyle/>
                    <a:p>
                      <a:pPr algn="just" fontAlgn="t">
                        <a:spcBef>
                          <a:spcPts val="0"/>
                        </a:spcBef>
                        <a:spcAft>
                          <a:spcPts val="0"/>
                        </a:spcAft>
                      </a:pPr>
                      <a:r>
                        <a:rPr lang="fr-FR" sz="2100" b="0" i="0" u="none" strike="noStrike" dirty="0">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fr-FR" sz="2100" b="0" i="0" u="none" strike="noStrike" dirty="0">
                          <a:effectLst/>
                          <a:latin typeface="Calibri" panose="020F0502020204030204" pitchFamily="34" charset="0"/>
                          <a:ea typeface="Times New Roman" panose="02020603050405020304" pitchFamily="18" charset="0"/>
                          <a:cs typeface="Times New Roman" panose="02020603050405020304" pitchFamily="18" charset="0"/>
                        </a:rPr>
                        <a:t> Prolongement, renouvellement ou rupture avec un modèle, une tradition ou un courant de pensée en art : </a:t>
                      </a:r>
                      <a:endParaRPr lang="fr-FR" sz="3800" b="0" i="0" u="none" strike="noStrike" dirty="0">
                        <a:effectLst/>
                        <a:latin typeface="Arial" panose="020B0604020202020204" pitchFamily="34" charset="0"/>
                      </a:endParaRPr>
                    </a:p>
                    <a:p>
                      <a:pPr algn="just" fontAlgn="t">
                        <a:spcBef>
                          <a:spcPts val="0"/>
                        </a:spcBef>
                        <a:spcAft>
                          <a:spcPts val="0"/>
                        </a:spcAft>
                      </a:pPr>
                      <a:r>
                        <a:rPr lang="fr-FR" sz="2100" b="0" i="0" u="none" strike="noStrike" dirty="0">
                          <a:effectLst/>
                          <a:latin typeface="Calibri" panose="020F0502020204030204" pitchFamily="34" charset="0"/>
                          <a:ea typeface="Times New Roman" panose="02020603050405020304" pitchFamily="18" charset="0"/>
                          <a:cs typeface="Times New Roman" panose="02020603050405020304" pitchFamily="18" charset="0"/>
                        </a:rPr>
                        <a:t>s’inscrire dans une norme ou affirmer une singularité ? </a:t>
                      </a:r>
                      <a:endParaRPr lang="fr-FR" sz="3800" b="0" i="0" u="none" strike="noStrike" dirty="0">
                        <a:effectLst/>
                        <a:latin typeface="Arial" panose="020B0604020202020204" pitchFamily="34" charset="0"/>
                      </a:endParaRPr>
                    </a:p>
                    <a:p>
                      <a:pPr algn="just" fontAlgn="t">
                        <a:spcBef>
                          <a:spcPts val="0"/>
                        </a:spcBef>
                        <a:spcAft>
                          <a:spcPts val="0"/>
                        </a:spcAft>
                      </a:pPr>
                      <a:r>
                        <a:rPr lang="fr-FR" sz="2100" b="0" i="0" u="none" strike="noStrike" dirty="0">
                          <a:effectLst/>
                          <a:latin typeface="Calibri" panose="020F0502020204030204" pitchFamily="34" charset="0"/>
                          <a:ea typeface="Times New Roman" panose="02020603050405020304" pitchFamily="18" charset="0"/>
                          <a:cs typeface="Times New Roman" panose="02020603050405020304" pitchFamily="18" charset="0"/>
                        </a:rPr>
                        <a:t>Être influencé, suiveur ou innovateur ?</a:t>
                      </a:r>
                      <a:endParaRPr lang="fr-FR" sz="3800" b="0" i="0" u="none" strike="noStrike" dirty="0">
                        <a:effectLst/>
                        <a:latin typeface="Arial" panose="020B0604020202020204" pitchFamily="34" charset="0"/>
                      </a:endParaRPr>
                    </a:p>
                    <a:p>
                      <a:pPr algn="just" fontAlgn="t">
                        <a:spcBef>
                          <a:spcPts val="0"/>
                        </a:spcBef>
                        <a:spcAft>
                          <a:spcPts val="0"/>
                        </a:spcAft>
                      </a:pPr>
                      <a:r>
                        <a:rPr lang="fr-FR" sz="2100" b="0" i="0" u="none" strike="noStrike" dirty="0">
                          <a:effectLst/>
                          <a:latin typeface="Calibri" panose="020F0502020204030204" pitchFamily="34" charset="0"/>
                          <a:ea typeface="Times New Roman" panose="02020603050405020304" pitchFamily="18" charset="0"/>
                          <a:cs typeface="Times New Roman" panose="02020603050405020304" pitchFamily="18" charset="0"/>
                        </a:rPr>
                        <a:t> </a:t>
                      </a:r>
                      <a:endParaRPr lang="fr-FR" sz="3800" b="0" i="0" u="none" strike="noStrike" dirty="0">
                        <a:effectLst/>
                        <a:latin typeface="Arial" panose="020B0604020202020204" pitchFamily="34" charset="0"/>
                      </a:endParaRPr>
                    </a:p>
                  </a:txBody>
                  <a:tcPr marL="145689" marR="145689" marT="202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6368347"/>
                  </a:ext>
                </a:extLst>
              </a:tr>
            </a:tbl>
          </a:graphicData>
        </a:graphic>
      </p:graphicFrame>
    </p:spTree>
    <p:extLst>
      <p:ext uri="{BB962C8B-B14F-4D97-AF65-F5344CB8AC3E}">
        <p14:creationId xmlns:p14="http://schemas.microsoft.com/office/powerpoint/2010/main" val="19935765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E173C1-05DC-6D4C-AEF0-2DEBFAD400D2}"/>
              </a:ext>
            </a:extLst>
          </p:cNvPr>
          <p:cNvSpPr/>
          <p:nvPr/>
        </p:nvSpPr>
        <p:spPr>
          <a:xfrm>
            <a:off x="822665" y="403884"/>
            <a:ext cx="10936199" cy="5847755"/>
          </a:xfrm>
          <a:prstGeom prst="rect">
            <a:avLst/>
          </a:prstGeom>
        </p:spPr>
        <p:txBody>
          <a:bodyPr wrap="none" anchor="ctr">
            <a:spAutoFit/>
          </a:bodyPr>
          <a:lstStyle/>
          <a:p>
            <a:pPr>
              <a:spcAft>
                <a:spcPts val="0"/>
              </a:spcAft>
            </a:pPr>
            <a:r>
              <a:rPr lang="fr-FR" sz="2700" b="1" dirty="0">
                <a:latin typeface="Calibri" panose="020F0502020204030204" pitchFamily="34" charset="0"/>
                <a:ea typeface="Times New Roman" panose="02020603050405020304" pitchFamily="18" charset="0"/>
              </a:rPr>
              <a:t>◎ Eléments de définition </a:t>
            </a:r>
          </a:p>
          <a:p>
            <a:pPr>
              <a:spcAft>
                <a:spcPts val="0"/>
              </a:spcAft>
            </a:pPr>
            <a:endParaRPr lang="fr-FR" sz="2700" b="1" dirty="0">
              <a:latin typeface="Calibri" panose="020F0502020204030204" pitchFamily="34" charset="0"/>
              <a:ea typeface="Times New Roman" panose="02020603050405020304" pitchFamily="18" charset="0"/>
            </a:endParaRPr>
          </a:p>
          <a:p>
            <a:pPr>
              <a:spcAft>
                <a:spcPts val="0"/>
              </a:spcAft>
            </a:pPr>
            <a:r>
              <a:rPr lang="fr-FR" sz="2700" b="1" dirty="0">
                <a:latin typeface="Calibri" panose="020F0502020204030204" pitchFamily="34" charset="0"/>
                <a:ea typeface="Times New Roman" panose="02020603050405020304" pitchFamily="18" charset="0"/>
              </a:rPr>
              <a:t>◎ QU'EST-CE QU'UN ARTISTE ? Qu’est-ce que l’artiste ? Texte de </a:t>
            </a:r>
            <a:r>
              <a:rPr lang="fr-FR" sz="2700" b="1">
                <a:latin typeface="Calibri" panose="020F0502020204030204" pitchFamily="34" charset="0"/>
                <a:ea typeface="Times New Roman" panose="02020603050405020304" pitchFamily="18" charset="0"/>
              </a:rPr>
              <a:t>H. Bergson</a:t>
            </a:r>
            <a:endParaRPr lang="fr-FR" sz="2700" b="1" dirty="0">
              <a:latin typeface="Calibri" panose="020F0502020204030204" pitchFamily="34" charset="0"/>
              <a:ea typeface="Times New Roman" panose="02020603050405020304" pitchFamily="18" charset="0"/>
            </a:endParaRPr>
          </a:p>
          <a:p>
            <a:pPr>
              <a:spcAft>
                <a:spcPts val="0"/>
              </a:spcAft>
            </a:pPr>
            <a:r>
              <a:rPr lang="fr-FR" sz="2700" b="1" dirty="0">
                <a:latin typeface="Calibri" panose="020F0502020204030204" pitchFamily="34" charset="0"/>
                <a:ea typeface="Times New Roman" panose="02020603050405020304" pitchFamily="18" charset="0"/>
              </a:rPr>
              <a:t> </a:t>
            </a:r>
          </a:p>
          <a:p>
            <a:pPr>
              <a:spcAft>
                <a:spcPts val="0"/>
              </a:spcAft>
            </a:pPr>
            <a:r>
              <a:rPr lang="fr-FR" sz="2700" b="1" dirty="0">
                <a:latin typeface="Calibri" panose="020F0502020204030204" pitchFamily="34" charset="0"/>
                <a:ea typeface="Times New Roman" panose="02020603050405020304" pitchFamily="18" charset="0"/>
              </a:rPr>
              <a:t>◎ </a:t>
            </a:r>
            <a:r>
              <a:rPr lang="fr-FR" sz="2700" b="1" dirty="0">
                <a:effectLst/>
                <a:latin typeface="Calibri" panose="020F0502020204030204" pitchFamily="34" charset="0"/>
                <a:ea typeface="Times New Roman" panose="02020603050405020304" pitchFamily="18" charset="0"/>
              </a:rPr>
              <a:t>Qui fut le premier artiste ? </a:t>
            </a:r>
          </a:p>
          <a:p>
            <a:pPr>
              <a:spcAft>
                <a:spcPts val="0"/>
              </a:spcAft>
            </a:pPr>
            <a:endParaRPr lang="fr-FR" sz="2700" b="1" dirty="0">
              <a:effectLst/>
              <a:latin typeface="Calibri" panose="020F0502020204030204" pitchFamily="34" charset="0"/>
              <a:ea typeface="Times New Roman" panose="02020603050405020304" pitchFamily="18" charset="0"/>
            </a:endParaRPr>
          </a:p>
          <a:p>
            <a:pPr>
              <a:spcAft>
                <a:spcPts val="0"/>
              </a:spcAft>
            </a:pPr>
            <a:r>
              <a:rPr lang="fr-FR" sz="2700" b="1" dirty="0">
                <a:latin typeface="Calibri" panose="020F0502020204030204" pitchFamily="34" charset="0"/>
                <a:ea typeface="Times New Roman" panose="02020603050405020304" pitchFamily="18" charset="0"/>
              </a:rPr>
              <a:t>◎ L’artiste est-il maître de son œuvre ? </a:t>
            </a:r>
          </a:p>
          <a:p>
            <a:pPr>
              <a:spcAft>
                <a:spcPts val="0"/>
              </a:spcAft>
            </a:pPr>
            <a:endParaRPr lang="fr-FR" sz="2700" b="1" dirty="0">
              <a:latin typeface="Calibri" panose="020F0502020204030204" pitchFamily="34" charset="0"/>
              <a:ea typeface="Times New Roman" panose="02020603050405020304" pitchFamily="18" charset="0"/>
            </a:endParaRPr>
          </a:p>
          <a:p>
            <a:pPr>
              <a:spcAft>
                <a:spcPts val="0"/>
              </a:spcAft>
            </a:pPr>
            <a:r>
              <a:rPr lang="fr-FR" sz="2700" b="1" dirty="0">
                <a:latin typeface="Calibri" panose="020F0502020204030204" pitchFamily="34" charset="0"/>
                <a:ea typeface="Times New Roman" panose="02020603050405020304" pitchFamily="18" charset="0"/>
              </a:rPr>
              <a:t>◎ </a:t>
            </a:r>
            <a:r>
              <a:rPr lang="fr-FR" sz="2700" b="1" dirty="0">
                <a:effectLst/>
                <a:latin typeface="Calibri" panose="020F0502020204030204" pitchFamily="34" charset="0"/>
                <a:ea typeface="Times New Roman" panose="02020603050405020304" pitchFamily="18" charset="0"/>
              </a:rPr>
              <a:t>De l’artisan à l’artiste </a:t>
            </a:r>
          </a:p>
          <a:p>
            <a:pPr>
              <a:spcAft>
                <a:spcPts val="0"/>
              </a:spcAft>
            </a:pPr>
            <a:endParaRPr lang="fr-FR" sz="2700" b="1" dirty="0">
              <a:effectLst/>
              <a:latin typeface="Calibri" panose="020F0502020204030204" pitchFamily="34" charset="0"/>
              <a:ea typeface="Times New Roman" panose="02020603050405020304" pitchFamily="18" charset="0"/>
            </a:endParaRPr>
          </a:p>
          <a:p>
            <a:pPr>
              <a:spcAft>
                <a:spcPts val="0"/>
              </a:spcAft>
            </a:pPr>
            <a:r>
              <a:rPr lang="fr-FR" sz="2700" b="1" dirty="0">
                <a:latin typeface="Calibri" panose="020F0502020204030204" pitchFamily="34" charset="0"/>
                <a:ea typeface="Times New Roman" panose="02020603050405020304" pitchFamily="18" charset="0"/>
              </a:rPr>
              <a:t>◎ Le génie de l’artiste, l’artiste comme génie ?</a:t>
            </a:r>
          </a:p>
          <a:p>
            <a:pPr>
              <a:spcAft>
                <a:spcPts val="0"/>
              </a:spcAft>
            </a:pPr>
            <a:endParaRPr lang="fr-FR" sz="2700" b="1" dirty="0">
              <a:latin typeface="Calibri" panose="020F0502020204030204" pitchFamily="34" charset="0"/>
              <a:ea typeface="Times New Roman" panose="02020603050405020304" pitchFamily="18" charset="0"/>
            </a:endParaRPr>
          </a:p>
          <a:p>
            <a:pPr>
              <a:spcAft>
                <a:spcPts val="0"/>
              </a:spcAft>
            </a:pPr>
            <a:r>
              <a:rPr lang="fr-FR" sz="2700" b="1" dirty="0">
                <a:latin typeface="Calibri" panose="020F0502020204030204" pitchFamily="34" charset="0"/>
                <a:ea typeface="Times New Roman" panose="02020603050405020304" pitchFamily="18" charset="0"/>
              </a:rPr>
              <a:t>◎ </a:t>
            </a:r>
            <a:r>
              <a:rPr lang="fr-FR" sz="2700" b="1" dirty="0">
                <a:effectLst/>
                <a:latin typeface="Calibri" panose="020F0502020204030204" pitchFamily="34" charset="0"/>
                <a:ea typeface="Times New Roman" panose="02020603050405020304" pitchFamily="18" charset="0"/>
              </a:rPr>
              <a:t>L’artiste et la commande </a:t>
            </a:r>
          </a:p>
          <a:p>
            <a:pPr>
              <a:spcAft>
                <a:spcPts val="0"/>
              </a:spcAft>
            </a:pPr>
            <a:endParaRPr lang="fr-FR" sz="23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90755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capture d’écran&#10;&#10;Description générée automatiquement">
            <a:extLst>
              <a:ext uri="{FF2B5EF4-FFF2-40B4-BE49-F238E27FC236}">
                <a16:creationId xmlns:a16="http://schemas.microsoft.com/office/drawing/2014/main" id="{ADDEA21B-738D-B24D-BE3B-7A9F6898C42A}"/>
              </a:ext>
            </a:extLst>
          </p:cNvPr>
          <p:cNvPicPr>
            <a:picLocks noChangeAspect="1"/>
          </p:cNvPicPr>
          <p:nvPr/>
        </p:nvPicPr>
        <p:blipFill>
          <a:blip r:embed="rId2"/>
          <a:stretch>
            <a:fillRect/>
          </a:stretch>
        </p:blipFill>
        <p:spPr>
          <a:xfrm>
            <a:off x="4142791" y="199104"/>
            <a:ext cx="7809723" cy="6459792"/>
          </a:xfrm>
          <a:prstGeom prst="rect">
            <a:avLst/>
          </a:prstGeom>
        </p:spPr>
      </p:pic>
      <p:pic>
        <p:nvPicPr>
          <p:cNvPr id="6" name="Image 5">
            <a:extLst>
              <a:ext uri="{FF2B5EF4-FFF2-40B4-BE49-F238E27FC236}">
                <a16:creationId xmlns:a16="http://schemas.microsoft.com/office/drawing/2014/main" id="{BDBBB79A-5E86-0D4C-841D-A70006827E69}"/>
              </a:ext>
            </a:extLst>
          </p:cNvPr>
          <p:cNvPicPr>
            <a:picLocks noChangeAspect="1"/>
          </p:cNvPicPr>
          <p:nvPr/>
        </p:nvPicPr>
        <p:blipFill>
          <a:blip r:embed="rId3"/>
          <a:stretch>
            <a:fillRect/>
          </a:stretch>
        </p:blipFill>
        <p:spPr>
          <a:xfrm>
            <a:off x="0" y="199104"/>
            <a:ext cx="4012163" cy="935387"/>
          </a:xfrm>
          <a:prstGeom prst="rect">
            <a:avLst/>
          </a:prstGeom>
        </p:spPr>
      </p:pic>
      <p:sp>
        <p:nvSpPr>
          <p:cNvPr id="7" name="Rectangle 6">
            <a:extLst>
              <a:ext uri="{FF2B5EF4-FFF2-40B4-BE49-F238E27FC236}">
                <a16:creationId xmlns:a16="http://schemas.microsoft.com/office/drawing/2014/main" id="{B9C97572-9AC2-5C4E-97D5-3021D8E04884}"/>
              </a:ext>
            </a:extLst>
          </p:cNvPr>
          <p:cNvSpPr/>
          <p:nvPr/>
        </p:nvSpPr>
        <p:spPr>
          <a:xfrm>
            <a:off x="152399" y="1357365"/>
            <a:ext cx="4012163" cy="800219"/>
          </a:xfrm>
          <a:prstGeom prst="rect">
            <a:avLst/>
          </a:prstGeom>
        </p:spPr>
        <p:txBody>
          <a:bodyPr wrap="square">
            <a:spAutoFit/>
          </a:bodyPr>
          <a:lstStyle/>
          <a:p>
            <a:r>
              <a:rPr lang="fr-FR" sz="2300" b="1" dirty="0">
                <a:solidFill>
                  <a:srgbClr val="0070C0"/>
                </a:solidFill>
              </a:rPr>
              <a:t>ARTS PLASTIQUES </a:t>
            </a:r>
          </a:p>
          <a:p>
            <a:r>
              <a:rPr lang="fr-FR" sz="2300" b="1" dirty="0">
                <a:solidFill>
                  <a:srgbClr val="0070C0"/>
                </a:solidFill>
              </a:rPr>
              <a:t>ENSEIGNEMENT DE SPECIALITE </a:t>
            </a:r>
            <a:endParaRPr lang="fr-FR" sz="2300" dirty="0"/>
          </a:p>
        </p:txBody>
      </p:sp>
      <p:sp>
        <p:nvSpPr>
          <p:cNvPr id="2" name="Rectangle 1">
            <a:extLst>
              <a:ext uri="{FF2B5EF4-FFF2-40B4-BE49-F238E27FC236}">
                <a16:creationId xmlns:a16="http://schemas.microsoft.com/office/drawing/2014/main" id="{29208630-D956-CB4E-9289-1C0CC7D8C861}"/>
              </a:ext>
            </a:extLst>
          </p:cNvPr>
          <p:cNvSpPr/>
          <p:nvPr/>
        </p:nvSpPr>
        <p:spPr>
          <a:xfrm>
            <a:off x="239486" y="5775190"/>
            <a:ext cx="3837991" cy="600164"/>
          </a:xfrm>
          <a:prstGeom prst="rect">
            <a:avLst/>
          </a:prstGeom>
        </p:spPr>
        <p:txBody>
          <a:bodyPr wrap="square">
            <a:spAutoFit/>
          </a:bodyPr>
          <a:lstStyle/>
          <a:p>
            <a:r>
              <a:rPr lang="fr-FR" sz="1100" dirty="0">
                <a:hlinkClick r:id="rId4"/>
              </a:rPr>
              <a:t>https://sd-6.archive-host.com/membres/up/04ce97aaeca19e44a8a64c27408c7eeaf06fa306/Formation_Creteil/Accompagner_Reforme_Lycee.pdf</a:t>
            </a:r>
            <a:endParaRPr lang="fr-FR" sz="1100" dirty="0"/>
          </a:p>
        </p:txBody>
      </p:sp>
      <p:sp>
        <p:nvSpPr>
          <p:cNvPr id="4" name="ZoneTexte 3">
            <a:extLst>
              <a:ext uri="{FF2B5EF4-FFF2-40B4-BE49-F238E27FC236}">
                <a16:creationId xmlns:a16="http://schemas.microsoft.com/office/drawing/2014/main" id="{D6C6734D-C631-2E45-AE57-D9CF9EEA240A}"/>
              </a:ext>
            </a:extLst>
          </p:cNvPr>
          <p:cNvSpPr txBox="1"/>
          <p:nvPr/>
        </p:nvSpPr>
        <p:spPr>
          <a:xfrm>
            <a:off x="274560" y="5369830"/>
            <a:ext cx="3463041" cy="261610"/>
          </a:xfrm>
          <a:prstGeom prst="rect">
            <a:avLst/>
          </a:prstGeom>
          <a:noFill/>
        </p:spPr>
        <p:txBody>
          <a:bodyPr wrap="square" rtlCol="0">
            <a:spAutoFit/>
          </a:bodyPr>
          <a:lstStyle/>
          <a:p>
            <a:r>
              <a:rPr lang="fr-FR" sz="1100" dirty="0"/>
              <a:t>DOCUMENT : Brice </a:t>
            </a:r>
            <a:r>
              <a:rPr lang="fr-FR" sz="1100" dirty="0" err="1"/>
              <a:t>Sicart</a:t>
            </a:r>
            <a:r>
              <a:rPr lang="fr-FR" sz="1100" dirty="0"/>
              <a:t> IA-IPR Académie de Créteil</a:t>
            </a:r>
          </a:p>
        </p:txBody>
      </p:sp>
    </p:spTree>
    <p:extLst>
      <p:ext uri="{BB962C8B-B14F-4D97-AF65-F5344CB8AC3E}">
        <p14:creationId xmlns:p14="http://schemas.microsoft.com/office/powerpoint/2010/main" val="2451419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AE61534-7307-8A46-A21C-D4F3AFEDA40F}"/>
              </a:ext>
            </a:extLst>
          </p:cNvPr>
          <p:cNvPicPr>
            <a:picLocks noChangeAspect="1"/>
          </p:cNvPicPr>
          <p:nvPr/>
        </p:nvPicPr>
        <p:blipFill>
          <a:blip r:embed="rId3"/>
          <a:stretch>
            <a:fillRect/>
          </a:stretch>
        </p:blipFill>
        <p:spPr>
          <a:xfrm>
            <a:off x="116289" y="233265"/>
            <a:ext cx="6219198" cy="6351054"/>
          </a:xfrm>
          <a:prstGeom prst="rect">
            <a:avLst/>
          </a:prstGeom>
        </p:spPr>
      </p:pic>
      <p:pic>
        <p:nvPicPr>
          <p:cNvPr id="9" name="Image 8">
            <a:extLst>
              <a:ext uri="{FF2B5EF4-FFF2-40B4-BE49-F238E27FC236}">
                <a16:creationId xmlns:a16="http://schemas.microsoft.com/office/drawing/2014/main" id="{C7501A85-C46C-8D46-B731-3DBD80F3B0CF}"/>
              </a:ext>
            </a:extLst>
          </p:cNvPr>
          <p:cNvPicPr>
            <a:picLocks noChangeAspect="1"/>
          </p:cNvPicPr>
          <p:nvPr/>
        </p:nvPicPr>
        <p:blipFill>
          <a:blip r:embed="rId4"/>
          <a:stretch>
            <a:fillRect/>
          </a:stretch>
        </p:blipFill>
        <p:spPr>
          <a:xfrm>
            <a:off x="6258897" y="233265"/>
            <a:ext cx="5629001" cy="6351054"/>
          </a:xfrm>
          <a:prstGeom prst="rect">
            <a:avLst/>
          </a:prstGeom>
        </p:spPr>
      </p:pic>
      <p:pic>
        <p:nvPicPr>
          <p:cNvPr id="7" name="Image 6" descr="Une image contenant capture d’écran&#10;&#10;Description générée automatiquement">
            <a:extLst>
              <a:ext uri="{FF2B5EF4-FFF2-40B4-BE49-F238E27FC236}">
                <a16:creationId xmlns:a16="http://schemas.microsoft.com/office/drawing/2014/main" id="{5BC965C4-7DCA-8440-89AC-86210621D3E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335487" y="2260471"/>
            <a:ext cx="5552411" cy="2050272"/>
          </a:xfrm>
          <a:prstGeom prst="rect">
            <a:avLst/>
          </a:prstGeom>
        </p:spPr>
      </p:pic>
    </p:spTree>
    <p:extLst>
      <p:ext uri="{BB962C8B-B14F-4D97-AF65-F5344CB8AC3E}">
        <p14:creationId xmlns:p14="http://schemas.microsoft.com/office/powerpoint/2010/main" val="1114838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ouée 3">
            <a:extLst>
              <a:ext uri="{FF2B5EF4-FFF2-40B4-BE49-F238E27FC236}">
                <a16:creationId xmlns:a16="http://schemas.microsoft.com/office/drawing/2014/main" id="{09B27B08-1223-5A4A-976C-CFCD00E03EAE}"/>
              </a:ext>
            </a:extLst>
          </p:cNvPr>
          <p:cNvSpPr/>
          <p:nvPr/>
        </p:nvSpPr>
        <p:spPr>
          <a:xfrm>
            <a:off x="699796" y="989045"/>
            <a:ext cx="5614999" cy="5383155"/>
          </a:xfrm>
          <a:prstGeom prst="donut">
            <a:avLst>
              <a:gd name="adj" fmla="val 6294"/>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 name="Zone de texte 1">
            <a:extLst>
              <a:ext uri="{FF2B5EF4-FFF2-40B4-BE49-F238E27FC236}">
                <a16:creationId xmlns:a16="http://schemas.microsoft.com/office/drawing/2014/main" id="{11FA9360-C2C8-AF45-925F-59ACBF35CBFE}"/>
              </a:ext>
            </a:extLst>
          </p:cNvPr>
          <p:cNvSpPr txBox="1"/>
          <p:nvPr/>
        </p:nvSpPr>
        <p:spPr>
          <a:xfrm>
            <a:off x="1131290" y="212735"/>
            <a:ext cx="5183505" cy="643253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algn="ctr">
              <a:spcAft>
                <a:spcPts val="0"/>
              </a:spcAft>
            </a:pPr>
            <a:r>
              <a:rPr lang="fr-FR" sz="40000" b="1" i="1" dirty="0">
                <a:ln>
                  <a:noFill/>
                </a:ln>
                <a:solidFill>
                  <a:srgbClr val="4472C4"/>
                </a:solidFill>
                <a:effectLst>
                  <a:outerShdw blurRad="38100" dist="25400" dir="5400000" algn="ctr">
                    <a:srgbClr val="6E747A">
                      <a:alpha val="43000"/>
                    </a:srgbClr>
                  </a:outerShdw>
                </a:effectLst>
                <a:latin typeface="Candara" panose="020E0502030303020204" pitchFamily="34" charset="0"/>
                <a:ea typeface="Times New Roman" panose="02020603050405020304" pitchFamily="18" charset="0"/>
              </a:rPr>
              <a:t>2.</a:t>
            </a:r>
            <a:endParaRPr lang="fr-FR" sz="40000" dirty="0">
              <a:effectLst/>
              <a:latin typeface="Times New Roman" panose="02020603050405020304" pitchFamily="18" charset="0"/>
              <a:ea typeface="Times New Roman" panose="02020603050405020304" pitchFamily="18" charset="0"/>
            </a:endParaRPr>
          </a:p>
          <a:p>
            <a:pPr>
              <a:spcAft>
                <a:spcPts val="0"/>
              </a:spcAft>
            </a:pPr>
            <a:r>
              <a:rPr lang="fr-FR" sz="1200" dirty="0">
                <a:effectLst/>
                <a:latin typeface="Times New Roman" panose="02020603050405020304" pitchFamily="18" charset="0"/>
                <a:ea typeface="Times New Roman" panose="02020603050405020304" pitchFamily="18" charset="0"/>
              </a:rPr>
              <a:t> </a:t>
            </a:r>
          </a:p>
        </p:txBody>
      </p:sp>
      <p:sp>
        <p:nvSpPr>
          <p:cNvPr id="6" name="Zone de texte 1">
            <a:extLst>
              <a:ext uri="{FF2B5EF4-FFF2-40B4-BE49-F238E27FC236}">
                <a16:creationId xmlns:a16="http://schemas.microsoft.com/office/drawing/2014/main" id="{C9D5FA6A-9FB8-9B43-A515-DAB7E772D94B}"/>
              </a:ext>
            </a:extLst>
          </p:cNvPr>
          <p:cNvSpPr txBox="1"/>
          <p:nvPr/>
        </p:nvSpPr>
        <p:spPr>
          <a:xfrm>
            <a:off x="6529785" y="1806340"/>
            <a:ext cx="5183505" cy="1815882"/>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algn="ctr">
              <a:spcAft>
                <a:spcPts val="0"/>
              </a:spcAft>
            </a:pPr>
            <a:r>
              <a:rPr lang="fr-FR" sz="5000" b="1" i="1" dirty="0">
                <a:ln>
                  <a:noFill/>
                </a:ln>
                <a:solidFill>
                  <a:srgbClr val="4472C4"/>
                </a:solidFill>
                <a:effectLst>
                  <a:outerShdw blurRad="38100" dist="25400" dir="5400000" algn="ctr">
                    <a:srgbClr val="6E747A">
                      <a:alpha val="43000"/>
                    </a:srgbClr>
                  </a:outerShdw>
                </a:effectLst>
                <a:latin typeface="Candara" panose="020E0502030303020204" pitchFamily="34" charset="0"/>
                <a:ea typeface="Times New Roman" panose="02020603050405020304" pitchFamily="18" charset="0"/>
              </a:rPr>
              <a:t>Les épreuves du baccalauréat </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dirty="0">
                <a:effectLst/>
                <a:latin typeface="Times New Roman" panose="02020603050405020304" pitchFamily="18" charset="0"/>
                <a:ea typeface="Times New Roman" panose="02020603050405020304" pitchFamily="18" charset="0"/>
              </a:rPr>
              <a:t> </a:t>
            </a:r>
          </a:p>
        </p:txBody>
      </p:sp>
      <p:sp>
        <p:nvSpPr>
          <p:cNvPr id="7" name="Rectangle 6">
            <a:extLst>
              <a:ext uri="{FF2B5EF4-FFF2-40B4-BE49-F238E27FC236}">
                <a16:creationId xmlns:a16="http://schemas.microsoft.com/office/drawing/2014/main" id="{101E155D-9A4A-6B47-9007-2852EFE4A436}"/>
              </a:ext>
            </a:extLst>
          </p:cNvPr>
          <p:cNvSpPr/>
          <p:nvPr/>
        </p:nvSpPr>
        <p:spPr>
          <a:xfrm>
            <a:off x="6314795" y="3471900"/>
            <a:ext cx="7553739" cy="417444"/>
          </a:xfrm>
          <a:prstGeom prst="rect">
            <a:avLst/>
          </a:prstGeom>
          <a:solidFill>
            <a:schemeClr val="bg1">
              <a:lumMod val="85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a:p>
        </p:txBody>
      </p:sp>
      <p:pic>
        <p:nvPicPr>
          <p:cNvPr id="8" name="Image 7">
            <a:extLst>
              <a:ext uri="{FF2B5EF4-FFF2-40B4-BE49-F238E27FC236}">
                <a16:creationId xmlns:a16="http://schemas.microsoft.com/office/drawing/2014/main" id="{37EFDF3D-0307-1649-A829-5A6C4245133A}"/>
              </a:ext>
            </a:extLst>
          </p:cNvPr>
          <p:cNvPicPr>
            <a:picLocks noChangeAspect="1"/>
          </p:cNvPicPr>
          <p:nvPr/>
        </p:nvPicPr>
        <p:blipFill>
          <a:blip r:embed="rId2"/>
          <a:stretch>
            <a:fillRect/>
          </a:stretch>
        </p:blipFill>
        <p:spPr>
          <a:xfrm>
            <a:off x="7949682" y="0"/>
            <a:ext cx="4242318" cy="989045"/>
          </a:xfrm>
          <a:prstGeom prst="rect">
            <a:avLst/>
          </a:prstGeom>
        </p:spPr>
      </p:pic>
    </p:spTree>
    <p:extLst>
      <p:ext uri="{BB962C8B-B14F-4D97-AF65-F5344CB8AC3E}">
        <p14:creationId xmlns:p14="http://schemas.microsoft.com/office/powerpoint/2010/main" val="3517211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animBg="1"/>
    </p:bldLst>
  </p:timing>
</p:sld>
</file>

<file path=ppt/theme/theme1.xml><?xml version="1.0" encoding="utf-8"?>
<a:theme xmlns:a="http://schemas.openxmlformats.org/drawingml/2006/main" name="Galerie">
  <a:themeElements>
    <a:clrScheme name="Galerie">
      <a:dk1>
        <a:sysClr val="windowText" lastClr="000000"/>
      </a:dk1>
      <a:lt1>
        <a:sysClr val="window" lastClr="FFFFFF"/>
      </a:lt1>
      <a:dk2>
        <a:srgbClr val="454545"/>
      </a:dk2>
      <a:lt2>
        <a:srgbClr val="DCDCE0"/>
      </a:lt2>
      <a:accent1>
        <a:srgbClr val="415588"/>
      </a:accent1>
      <a:accent2>
        <a:srgbClr val="4294B6"/>
      </a:accent2>
      <a:accent3>
        <a:srgbClr val="087D7C"/>
      </a:accent3>
      <a:accent4>
        <a:srgbClr val="2CB663"/>
      </a:accent4>
      <a:accent5>
        <a:srgbClr val="DF8822"/>
      </a:accent5>
      <a:accent6>
        <a:srgbClr val="BC410A"/>
      </a:accent6>
      <a:hlink>
        <a:srgbClr val="5977C4"/>
      </a:hlink>
      <a:folHlink>
        <a:srgbClr val="A1A9BF"/>
      </a:folHlink>
    </a:clrScheme>
    <a:fontScheme name="Galerie">
      <a:majorFont>
        <a:latin typeface="Century Gothic" panose="020B0502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ie">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lumMod val="108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E050AC27-895F-4B90-991D-A6818FC89AB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3130</Words>
  <Application>Microsoft Macintosh PowerPoint</Application>
  <PresentationFormat>Grand écran</PresentationFormat>
  <Paragraphs>546</Paragraphs>
  <Slides>68</Slides>
  <Notes>8</Notes>
  <HiddenSlides>0</HiddenSlides>
  <MMClips>0</MMClips>
  <ScaleCrop>false</ScaleCrop>
  <HeadingPairs>
    <vt:vector size="6" baseType="variant">
      <vt:variant>
        <vt:lpstr>Polices utilisées</vt:lpstr>
      </vt:variant>
      <vt:variant>
        <vt:i4>11</vt:i4>
      </vt:variant>
      <vt:variant>
        <vt:lpstr>Thème</vt:lpstr>
      </vt:variant>
      <vt:variant>
        <vt:i4>2</vt:i4>
      </vt:variant>
      <vt:variant>
        <vt:lpstr>Titres des diapositives</vt:lpstr>
      </vt:variant>
      <vt:variant>
        <vt:i4>68</vt:i4>
      </vt:variant>
    </vt:vector>
  </HeadingPairs>
  <TitlesOfParts>
    <vt:vector size="81" baseType="lpstr">
      <vt:lpstr>Arial</vt:lpstr>
      <vt:lpstr>Arial Italic</vt:lpstr>
      <vt:lpstr>Calibri</vt:lpstr>
      <vt:lpstr>Calibri Light</vt:lpstr>
      <vt:lpstr>Candara</vt:lpstr>
      <vt:lpstr>Century Gothic</vt:lpstr>
      <vt:lpstr>DejaVuSans</vt:lpstr>
      <vt:lpstr>Graphik Compact</vt:lpstr>
      <vt:lpstr>Symbol</vt:lpstr>
      <vt:lpstr>Times New Roman</vt:lpstr>
      <vt:lpstr>Wingdings</vt:lpstr>
      <vt:lpstr>Galerie</vt:lpstr>
      <vt:lpstr>Thème Office</vt:lpstr>
      <vt:lpstr>Réforme du lycée </vt:lpstr>
      <vt:lpstr>Présentation PowerPoint</vt:lpstr>
      <vt:lpstr>Présentation PowerPoint</vt:lpstr>
      <vt:lpstr>Présentation PowerPoint</vt:lpstr>
      <vt:lpstr>La seconde générale et technologique</vt:lpstr>
      <vt:lpstr>La voie GENERALE en 1re et Terminale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Réforme du lycée </dc:title>
  <dc:creator>Sébastien ROOS</dc:creator>
  <cp:lastModifiedBy>Sébastien ROOS</cp:lastModifiedBy>
  <cp:revision>14</cp:revision>
  <dcterms:created xsi:type="dcterms:W3CDTF">2019-05-05T21:57:27Z</dcterms:created>
  <dcterms:modified xsi:type="dcterms:W3CDTF">2019-05-14T22:18:24Z</dcterms:modified>
</cp:coreProperties>
</file>