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6" r:id="rId2"/>
    <p:sldId id="256" r:id="rId3"/>
    <p:sldId id="257" r:id="rId4"/>
    <p:sldId id="258" r:id="rId5"/>
    <p:sldId id="259" r:id="rId6"/>
    <p:sldId id="260" r:id="rId7"/>
    <p:sldId id="262" r:id="rId8"/>
    <p:sldId id="263" r:id="rId9"/>
    <p:sldId id="264" r:id="rId10"/>
    <p:sldId id="265" r:id="rId11"/>
    <p:sldId id="266" r:id="rId12"/>
    <p:sldId id="267" r:id="rId13"/>
    <p:sldId id="268" r:id="rId14"/>
    <p:sldId id="269" r:id="rId15"/>
    <p:sldId id="261" r:id="rId16"/>
    <p:sldId id="270" r:id="rId17"/>
    <p:sldId id="271" r:id="rId18"/>
    <p:sldId id="272" r:id="rId19"/>
    <p:sldId id="273" r:id="rId20"/>
    <p:sldId id="274" r:id="rId21"/>
    <p:sldId id="275" r:id="rId22"/>
    <p:sldId id="277" r:id="rId23"/>
    <p:sldId id="278" r:id="rId24"/>
    <p:sldId id="279" r:id="rId25"/>
    <p:sldId id="282" r:id="rId26"/>
    <p:sldId id="281" r:id="rId27"/>
    <p:sldId id="280" r:id="rId2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t>22/11/2021</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t>22/11/2021</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t>22/11/2021</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t>22/11/2021</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t>22/11/2021</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AA309A6D-C09C-4548-B29A-6CF363A7E532}" type="datetimeFigureOut">
              <a:rPr lang="fr-FR" smtClean="0"/>
              <a:t>22/11/2021</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AA309A6D-C09C-4548-B29A-6CF363A7E532}" type="datetimeFigureOut">
              <a:rPr lang="fr-FR" smtClean="0"/>
              <a:t>22/11/2021</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fld id="{AA309A6D-C09C-4548-B29A-6CF363A7E532}" type="datetimeFigureOut">
              <a:rPr lang="fr-FR" smtClean="0"/>
              <a:t>22/11/2021</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t>22/11/2021</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t>22/11/2021</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t>22/11/2021</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t>22/11/2021</a:t>
            </a:fld>
            <a:endParaRPr lang="fr-B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t>‹N°›</a:t>
            </a:fld>
            <a:endParaRPr lang="fr-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fr.wikipedia.org/wiki/1732" TargetMode="External"/><Relationship Id="rId2" Type="http://schemas.openxmlformats.org/officeDocument/2006/relationships/hyperlink" Target="https://fr.wikipedia.org/wiki/Rouen"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parismuseescollections.paris.fr/fr/recherche/type/oeuvre/ET/auteur/Doncre,%20Dominique"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60649"/>
            <a:ext cx="7772400" cy="1944215"/>
          </a:xfrm>
        </p:spPr>
        <p:txBody>
          <a:bodyPr>
            <a:normAutofit fontScale="90000"/>
          </a:bodyPr>
          <a:lstStyle/>
          <a:p>
            <a:r>
              <a:rPr lang="fr-FR" dirty="0" smtClean="0"/>
              <a:t> </a:t>
            </a:r>
            <a:br>
              <a:rPr lang="fr-FR" dirty="0" smtClean="0"/>
            </a:br>
            <a:r>
              <a:rPr lang="fr-FR" dirty="0"/>
              <a:t/>
            </a:r>
            <a:br>
              <a:rPr lang="fr-FR" dirty="0"/>
            </a:br>
            <a:r>
              <a:rPr lang="fr-FR" dirty="0" smtClean="0"/>
              <a:t/>
            </a:r>
            <a:br>
              <a:rPr lang="fr-FR" dirty="0" smtClean="0"/>
            </a:br>
            <a:r>
              <a:rPr lang="fr-FR" sz="4900" i="1" dirty="0" smtClean="0"/>
              <a:t>Quel sang impur?</a:t>
            </a:r>
            <a:br>
              <a:rPr lang="fr-FR" sz="4900" i="1" dirty="0" smtClean="0"/>
            </a:br>
            <a:r>
              <a:rPr lang="fr-FR" u="sng" dirty="0" smtClean="0"/>
              <a:t>Musée </a:t>
            </a:r>
            <a:r>
              <a:rPr lang="fr-FR" u="sng" dirty="0" smtClean="0"/>
              <a:t>d’art moderne de </a:t>
            </a:r>
            <a:r>
              <a:rPr lang="fr-FR" u="sng" dirty="0" smtClean="0"/>
              <a:t>Strasbourg</a:t>
            </a:r>
            <a:br>
              <a:rPr lang="fr-FR" u="sng" dirty="0" smtClean="0"/>
            </a:br>
            <a:r>
              <a:rPr lang="fr-FR" dirty="0"/>
              <a:t> </a:t>
            </a:r>
            <a:r>
              <a:rPr lang="fr-FR" dirty="0" smtClean="0"/>
              <a:t> Lundi 21 novembre 2021</a:t>
            </a:r>
            <a:br>
              <a:rPr lang="fr-FR" dirty="0" smtClean="0"/>
            </a:br>
            <a:r>
              <a:rPr lang="fr-FR" dirty="0" smtClean="0"/>
              <a:t>avec les collègues des Lycées</a:t>
            </a:r>
            <a:br>
              <a:rPr lang="fr-FR" dirty="0" smtClean="0"/>
            </a:br>
            <a:r>
              <a:rPr lang="fr-FR" dirty="0" smtClean="0"/>
              <a:t> et collèges.</a:t>
            </a:r>
            <a:br>
              <a:rPr lang="fr-FR" dirty="0" smtClean="0"/>
            </a:br>
            <a:r>
              <a:rPr lang="fr-FR" b="1" dirty="0" smtClean="0"/>
              <a:t>Pierre </a:t>
            </a:r>
            <a:r>
              <a:rPr lang="fr-FR" b="1" dirty="0" err="1" smtClean="0"/>
              <a:t>Serna</a:t>
            </a:r>
            <a:r>
              <a:rPr lang="fr-FR" b="1" dirty="0" smtClean="0"/>
              <a:t> </a:t>
            </a:r>
            <a:br>
              <a:rPr lang="fr-FR" b="1" dirty="0" smtClean="0"/>
            </a:br>
            <a:r>
              <a:rPr lang="fr-FR" sz="3100" dirty="0" smtClean="0"/>
              <a:t>Paris I Panthéon Sorbonne</a:t>
            </a:r>
            <a:endParaRPr lang="fr-FR" sz="3100" dirty="0"/>
          </a:p>
        </p:txBody>
      </p:sp>
      <p:sp>
        <p:nvSpPr>
          <p:cNvPr id="3" name="Sous-titre 2"/>
          <p:cNvSpPr>
            <a:spLocks noGrp="1"/>
          </p:cNvSpPr>
          <p:nvPr>
            <p:ph type="subTitle" idx="1"/>
          </p:nvPr>
        </p:nvSpPr>
        <p:spPr>
          <a:xfrm>
            <a:off x="1269921" y="4133883"/>
            <a:ext cx="6400800" cy="1752600"/>
          </a:xfrm>
        </p:spPr>
        <p:txBody>
          <a:bodyPr/>
          <a:lstStyle/>
          <a:p>
            <a:endParaRPr lang="fr-FR"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9137" y="2636912"/>
            <a:ext cx="1907704" cy="4173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919" y="5090680"/>
            <a:ext cx="2983185" cy="1719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56" y="5010183"/>
            <a:ext cx="254317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104" y="5154163"/>
            <a:ext cx="1728193" cy="1656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399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1417638"/>
          </a:xfrm>
        </p:spPr>
        <p:txBody>
          <a:bodyPr>
            <a:noAutofit/>
          </a:bodyPr>
          <a:lstStyle/>
          <a:p>
            <a:r>
              <a:rPr lang="fr-FR" sz="2800" dirty="0" smtClean="0"/>
              <a:t/>
            </a:r>
            <a:br>
              <a:rPr lang="fr-FR" sz="2800" dirty="0" smtClean="0"/>
            </a:br>
            <a:r>
              <a:rPr lang="fr-FR" sz="2800" dirty="0"/>
              <a:t/>
            </a:r>
            <a:br>
              <a:rPr lang="fr-FR" sz="2800" dirty="0"/>
            </a:br>
            <a:r>
              <a:rPr lang="fr-FR" sz="2800" dirty="0" smtClean="0"/>
              <a:t/>
            </a:r>
            <a:br>
              <a:rPr lang="fr-FR" sz="2800" dirty="0" smtClean="0"/>
            </a:br>
            <a:r>
              <a:rPr lang="fr-FR" sz="2800" dirty="0"/>
              <a:t/>
            </a:r>
            <a:br>
              <a:rPr lang="fr-FR" sz="2800" dirty="0"/>
            </a:br>
            <a:r>
              <a:rPr lang="fr-FR" sz="2800" dirty="0" smtClean="0"/>
              <a:t/>
            </a:r>
            <a:br>
              <a:rPr lang="fr-FR" sz="2800" dirty="0" smtClean="0"/>
            </a:br>
            <a:r>
              <a:rPr lang="fr-FR" sz="2800" dirty="0" smtClean="0"/>
              <a:t>Boulainvilliers, </a:t>
            </a:r>
            <a:r>
              <a:rPr lang="fr-FR" sz="2800" i="1" dirty="0"/>
              <a:t>Essai sur la noblesse de France, </a:t>
            </a:r>
            <a:r>
              <a:rPr lang="fr-FR" sz="2800" i="1" dirty="0" err="1"/>
              <a:t>contenans</a:t>
            </a:r>
            <a:r>
              <a:rPr lang="fr-FR" sz="2800" i="1" dirty="0"/>
              <a:t> une dissertation sur son origine &amp; abaissement. Avec des notes historiques, Critiques et Politiques ; Un projet de Dissertation sur les premiers Français &amp; leurs Colonies ; et un Supplément aux notes par forme de Dictionnaire pour la Noblesse</a:t>
            </a:r>
            <a:r>
              <a:rPr lang="fr-FR" sz="2800" dirty="0"/>
              <a:t>, Amsterdam </a:t>
            </a:r>
            <a:r>
              <a:rPr lang="fr-FR" sz="2800" dirty="0">
                <a:hlinkClick r:id="rId2" tooltip="Rouen"/>
              </a:rPr>
              <a:t>Rouen</a:t>
            </a:r>
            <a:r>
              <a:rPr lang="fr-FR" sz="2800" dirty="0"/>
              <a:t>, </a:t>
            </a:r>
            <a:r>
              <a:rPr lang="fr-FR" sz="2800" dirty="0">
                <a:hlinkClick r:id="rId3" tooltip="1732"/>
              </a:rPr>
              <a:t>1732</a:t>
            </a:r>
            <a:r>
              <a:rPr lang="fr-FR" sz="2800" dirty="0"/>
              <a:t>.</a:t>
            </a:r>
          </a:p>
        </p:txBody>
      </p:sp>
      <p:pic>
        <p:nvPicPr>
          <p:cNvPr id="6146" name="Picture 2"/>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18780"/>
          <a:stretch/>
        </p:blipFill>
        <p:spPr bwMode="auto">
          <a:xfrm>
            <a:off x="3020290" y="3501009"/>
            <a:ext cx="2631829" cy="3356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9805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88640"/>
            <a:ext cx="8229600" cy="720080"/>
          </a:xfrm>
        </p:spPr>
        <p:txBody>
          <a:bodyPr>
            <a:normAutofit fontScale="90000"/>
          </a:bodyPr>
          <a:lstStyle/>
          <a:p>
            <a:r>
              <a:rPr lang="fr-FR" sz="2200" b="1" dirty="0" smtClean="0"/>
              <a:t/>
            </a:r>
            <a:br>
              <a:rPr lang="fr-FR" sz="2200" b="1" dirty="0" smtClean="0"/>
            </a:br>
            <a:r>
              <a:rPr lang="fr-FR" sz="2200" b="1" dirty="0"/>
              <a:t/>
            </a:r>
            <a:br>
              <a:rPr lang="fr-FR" sz="2200" b="1" dirty="0"/>
            </a:br>
            <a:r>
              <a:rPr lang="fr-FR" sz="2200" b="1" dirty="0" smtClean="0"/>
              <a:t>Gilles </a:t>
            </a:r>
            <a:r>
              <a:rPr lang="fr-FR" sz="2200" b="1" dirty="0"/>
              <a:t>André, seigneur de la </a:t>
            </a:r>
            <a:r>
              <a:rPr lang="fr-FR" sz="2200" b="1" dirty="0" err="1"/>
              <a:t>Lontière</a:t>
            </a:r>
            <a:r>
              <a:rPr lang="fr-FR" sz="2200" b="1" dirty="0"/>
              <a:t> LA ROQUE (de)</a:t>
            </a:r>
            <a:br>
              <a:rPr lang="fr-FR" sz="2200" b="1" dirty="0"/>
            </a:br>
            <a:r>
              <a:rPr lang="fr-FR" sz="2200" i="1" dirty="0"/>
              <a:t>Traité de la noblesse, de ses </a:t>
            </a:r>
            <a:r>
              <a:rPr lang="fr-FR" sz="2200" i="1" dirty="0" err="1"/>
              <a:t>differentes</a:t>
            </a:r>
            <a:r>
              <a:rPr lang="fr-FR" sz="2200" i="1" dirty="0"/>
              <a:t> </a:t>
            </a:r>
            <a:r>
              <a:rPr lang="fr-FR" sz="2200" i="1" dirty="0" err="1" smtClean="0"/>
              <a:t>especes</a:t>
            </a:r>
            <a:r>
              <a:rPr lang="fr-FR" sz="2200" i="1" dirty="0" smtClean="0"/>
              <a:t>.</a:t>
            </a:r>
            <a:br>
              <a:rPr lang="fr-FR" sz="2200" i="1" dirty="0" smtClean="0"/>
            </a:br>
            <a:r>
              <a:rPr lang="fr-FR" sz="2200" dirty="0" smtClean="0"/>
              <a:t>Chez </a:t>
            </a:r>
            <a:r>
              <a:rPr lang="fr-FR" sz="2200" dirty="0"/>
              <a:t>Estienne </a:t>
            </a:r>
            <a:r>
              <a:rPr lang="fr-FR" sz="2200" dirty="0" err="1"/>
              <a:t>Michallet</a:t>
            </a:r>
            <a:r>
              <a:rPr lang="fr-FR" sz="2200" dirty="0"/>
              <a:t>, à Paris 1678,</a:t>
            </a:r>
            <a:r>
              <a:rPr lang="fr-FR" dirty="0"/>
              <a:t> </a:t>
            </a:r>
            <a:br>
              <a:rPr lang="fr-FR" dirty="0"/>
            </a:br>
            <a:endParaRPr lang="fr-FR" dirty="0"/>
          </a:p>
        </p:txBody>
      </p:sp>
      <p:sp>
        <p:nvSpPr>
          <p:cNvPr id="3" name="Espace réservé du contenu 2"/>
          <p:cNvSpPr>
            <a:spLocks noGrp="1"/>
          </p:cNvSpPr>
          <p:nvPr>
            <p:ph idx="1"/>
          </p:nvPr>
        </p:nvSpPr>
        <p:spPr>
          <a:xfrm>
            <a:off x="179511" y="1052736"/>
            <a:ext cx="8964487" cy="4392488"/>
          </a:xfrm>
        </p:spPr>
        <p:txBody>
          <a:bodyPr>
            <a:normAutofit lnSpcReduction="10000"/>
          </a:bodyPr>
          <a:lstStyle/>
          <a:p>
            <a:r>
              <a:rPr lang="fr-FR" dirty="0" smtClean="0"/>
              <a:t>« Ce serait chose ridicule  de soutenir que cette profession des arts mécaniques et la noblesse peuvent  subsister en un même sujet, ce serait dire que la lumière  et les ténèbres, la vertu et le vice et tous les contraires du monde peuvent compatir ensemble; car la noblesse étant un ornement de la vertu et de l’honneur, quelle correspondance pourrait-elle avoir avec des métiers où il ne se reconnait rien que de vil et d’abject? »</a:t>
            </a: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518" t="21646" r="18797" b="11422"/>
          <a:stretch/>
        </p:blipFill>
        <p:spPr bwMode="auto">
          <a:xfrm>
            <a:off x="6870606" y="4558145"/>
            <a:ext cx="2273393" cy="229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1191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16632"/>
            <a:ext cx="8229600" cy="1080120"/>
          </a:xfrm>
        </p:spPr>
        <p:txBody>
          <a:bodyPr>
            <a:normAutofit/>
          </a:bodyPr>
          <a:lstStyle/>
          <a:p>
            <a:r>
              <a:rPr lang="fr-FR" sz="2800" dirty="0" smtClean="0"/>
              <a:t>Antoine </a:t>
            </a:r>
            <a:r>
              <a:rPr lang="fr-FR" sz="2800" dirty="0"/>
              <a:t>R</a:t>
            </a:r>
            <a:r>
              <a:rPr lang="fr-FR" sz="2800" dirty="0" smtClean="0"/>
              <a:t>ené  Voyer d’Argenson, </a:t>
            </a:r>
            <a:r>
              <a:rPr lang="fr-FR" sz="2800" i="1" dirty="0" smtClean="0"/>
              <a:t>Considération s sur le gouvernement  ancien et présent de la France</a:t>
            </a:r>
            <a:r>
              <a:rPr lang="fr-FR" sz="2800" dirty="0" smtClean="0"/>
              <a:t>, 1784</a:t>
            </a:r>
            <a:endParaRPr lang="fr-FR" sz="2800" dirty="0"/>
          </a:p>
        </p:txBody>
      </p:sp>
      <p:sp>
        <p:nvSpPr>
          <p:cNvPr id="4" name="Espace réservé du contenu 3"/>
          <p:cNvSpPr>
            <a:spLocks noGrp="1"/>
          </p:cNvSpPr>
          <p:nvPr>
            <p:ph idx="1"/>
          </p:nvPr>
        </p:nvSpPr>
        <p:spPr>
          <a:xfrm>
            <a:off x="457200" y="1052736"/>
            <a:ext cx="8229600" cy="3528392"/>
          </a:xfrm>
        </p:spPr>
        <p:txBody>
          <a:bodyPr>
            <a:normAutofit lnSpcReduction="10000"/>
          </a:bodyPr>
          <a:lstStyle/>
          <a:p>
            <a:endParaRPr lang="fr-FR" dirty="0" smtClean="0"/>
          </a:p>
          <a:p>
            <a:r>
              <a:rPr lang="fr-FR" dirty="0" smtClean="0"/>
              <a:t>« On présumera toujours dans un Etat que les nobles d’extraction sont nés avec des sentiments distingués de courage et de vertu, que l’exemple de leurs </a:t>
            </a:r>
            <a:r>
              <a:rPr lang="fr-FR" dirty="0" err="1" smtClean="0"/>
              <a:t>ancères</a:t>
            </a:r>
            <a:r>
              <a:rPr lang="fr-FR" dirty="0" smtClean="0"/>
              <a:t> leur prêche continuellement  la gloire de les imiter et l’horreur de dégénérer »</a:t>
            </a:r>
            <a:endParaRPr lang="fr-FR" dirty="0"/>
          </a:p>
        </p:txBody>
      </p:sp>
      <p:pic>
        <p:nvPicPr>
          <p:cNvPr id="717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4239" t="7701" r="12121" b="15527"/>
          <a:stretch/>
        </p:blipFill>
        <p:spPr bwMode="auto">
          <a:xfrm>
            <a:off x="6617002" y="3933055"/>
            <a:ext cx="2526998" cy="2920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6887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
            </a:r>
            <a:br>
              <a:rPr lang="fr-FR" dirty="0" smtClean="0"/>
            </a:br>
            <a:r>
              <a:rPr lang="fr-FR" dirty="0" smtClean="0"/>
              <a:t>La pureté du sang, </a:t>
            </a:r>
            <a:r>
              <a:rPr lang="fr-FR" i="1" dirty="0" smtClean="0"/>
              <a:t>the Race Horse</a:t>
            </a:r>
            <a:r>
              <a:rPr lang="fr-FR" i="1" smtClean="0"/>
              <a:t>,</a:t>
            </a:r>
            <a:r>
              <a:rPr lang="fr-FR" smtClean="0"/>
              <a:t> les </a:t>
            </a:r>
            <a:r>
              <a:rPr lang="fr-FR" dirty="0" smtClean="0"/>
              <a:t>chevaux de race, la preuve  par la science de l’élevage d’après Carle Vernet  1758-1836</a:t>
            </a:r>
            <a:endParaRPr lang="fr-FR" dirty="0"/>
          </a:p>
        </p:txBody>
      </p:sp>
      <p:pic>
        <p:nvPicPr>
          <p:cNvPr id="9219"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95" t="11078" r="1667" b="3761"/>
          <a:stretch/>
        </p:blipFill>
        <p:spPr bwMode="auto">
          <a:xfrm>
            <a:off x="168393" y="2272145"/>
            <a:ext cx="8296734" cy="4391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2515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200" dirty="0" smtClean="0"/>
              <a:t/>
            </a:r>
            <a:br>
              <a:rPr lang="fr-FR" sz="3200" dirty="0" smtClean="0"/>
            </a:br>
            <a:r>
              <a:rPr lang="fr-FR" sz="3200" dirty="0" smtClean="0"/>
              <a:t/>
            </a:r>
            <a:br>
              <a:rPr lang="fr-FR" sz="3200" dirty="0" smtClean="0"/>
            </a:br>
            <a:r>
              <a:rPr lang="fr-FR" sz="3200" dirty="0" smtClean="0"/>
              <a:t/>
            </a:r>
            <a:br>
              <a:rPr lang="fr-FR" sz="3200" dirty="0" smtClean="0"/>
            </a:br>
            <a:r>
              <a:rPr lang="fr-FR" sz="3200" dirty="0"/>
              <a:t/>
            </a:r>
            <a:br>
              <a:rPr lang="fr-FR" sz="3200" dirty="0"/>
            </a:br>
            <a:r>
              <a:rPr lang="fr-FR" sz="3200" dirty="0" smtClean="0"/>
              <a:t>La riposte…. Ou la question du sang dégénéré au XVIIIe siècle</a:t>
            </a:r>
            <a:br>
              <a:rPr lang="fr-FR" sz="3200" dirty="0" smtClean="0"/>
            </a:br>
            <a:r>
              <a:rPr lang="fr-FR" sz="2000" dirty="0" smtClean="0"/>
              <a:t>Claude-Olivier </a:t>
            </a:r>
            <a:r>
              <a:rPr lang="fr-FR" sz="2000" dirty="0" err="1" smtClean="0"/>
              <a:t>Doron</a:t>
            </a:r>
            <a:r>
              <a:rPr lang="fr-FR" sz="2000" dirty="0" smtClean="0"/>
              <a:t>, </a:t>
            </a:r>
            <a:r>
              <a:rPr lang="fr-FR" sz="2000" i="1" dirty="0" smtClean="0"/>
              <a:t>L’homme </a:t>
            </a:r>
            <a:r>
              <a:rPr lang="fr-FR" sz="2000" i="1" dirty="0"/>
              <a:t>altéré. Races et dégénérescence (XVIIe-XIXe siècles</a:t>
            </a:r>
            <a:r>
              <a:rPr lang="fr-FR" sz="2000" dirty="0" smtClean="0"/>
              <a:t>), Champ-Vallon 2017</a:t>
            </a:r>
            <a:br>
              <a:rPr lang="fr-FR" sz="2000" dirty="0" smtClean="0"/>
            </a:br>
            <a:r>
              <a:rPr lang="fr-FR" sz="2000" dirty="0" smtClean="0"/>
              <a:t>André </a:t>
            </a:r>
            <a:r>
              <a:rPr lang="fr-FR" sz="2000" dirty="0" err="1"/>
              <a:t>Devyver</a:t>
            </a:r>
            <a:r>
              <a:rPr lang="fr-FR" sz="2000" dirty="0"/>
              <a:t> : </a:t>
            </a:r>
            <a:r>
              <a:rPr lang="fr-FR" sz="2000" i="1" dirty="0"/>
              <a:t>Le Sang épuré. Les préjugés de race chez les gentilshommes français de l'Ancien Régime (1560-1720).</a:t>
            </a:r>
            <a:r>
              <a:rPr lang="fr-FR" sz="2000" dirty="0"/>
              <a:t> 1973</a:t>
            </a:r>
            <a:br>
              <a:rPr lang="fr-FR" sz="2000" dirty="0"/>
            </a:br>
            <a:endParaRPr lang="fr-FR" sz="2000" dirty="0"/>
          </a:p>
        </p:txBody>
      </p:sp>
      <p:pic>
        <p:nvPicPr>
          <p:cNvPr id="1024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4290" t="846" r="31094" b="2552"/>
          <a:stretch/>
        </p:blipFill>
        <p:spPr bwMode="auto">
          <a:xfrm>
            <a:off x="899592" y="2818865"/>
            <a:ext cx="3255818" cy="4059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3068960"/>
            <a:ext cx="2592288"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45345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116632"/>
            <a:ext cx="8229600" cy="2088232"/>
          </a:xfrm>
        </p:spPr>
        <p:txBody>
          <a:bodyPr>
            <a:noAutofit/>
          </a:bodyPr>
          <a:lstStyle/>
          <a:p>
            <a:r>
              <a:rPr lang="fr-FR" sz="3200" dirty="0" smtClean="0"/>
              <a:t>Noblesse commerçante, ou noblesse militaire? Le sang ou le talent, l’hérédité ou les mérites?</a:t>
            </a:r>
            <a:br>
              <a:rPr lang="fr-FR" sz="3200" dirty="0" smtClean="0"/>
            </a:br>
            <a:r>
              <a:rPr lang="fr-FR" sz="3200" dirty="0" smtClean="0"/>
              <a:t>L’abbé de </a:t>
            </a:r>
            <a:r>
              <a:rPr lang="fr-FR" sz="3200" dirty="0" err="1"/>
              <a:t>C</a:t>
            </a:r>
            <a:r>
              <a:rPr lang="fr-FR" sz="3200" dirty="0" err="1" smtClean="0"/>
              <a:t>oyer</a:t>
            </a:r>
            <a:r>
              <a:rPr lang="fr-FR" sz="3200" dirty="0" smtClean="0"/>
              <a:t> contre le chevalier d’Arc</a:t>
            </a:r>
            <a:endParaRPr lang="fr-FR" sz="3200" dirty="0"/>
          </a:p>
        </p:txBody>
      </p:sp>
      <p:pic>
        <p:nvPicPr>
          <p:cNvPr id="2052" name="Picture 4"/>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778" t="5900" r="5422" b="5585"/>
          <a:stretch/>
        </p:blipFill>
        <p:spPr bwMode="auto">
          <a:xfrm>
            <a:off x="251520" y="1988840"/>
            <a:ext cx="8640960" cy="4839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9231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16632"/>
            <a:ext cx="8229600" cy="576064"/>
          </a:xfrm>
        </p:spPr>
        <p:txBody>
          <a:bodyPr>
            <a:normAutofit fontScale="90000"/>
          </a:bodyPr>
          <a:lstStyle/>
          <a:p>
            <a:r>
              <a:rPr lang="fr-FR" dirty="0" smtClean="0"/>
              <a:t>Les nobles dégénéré e s, corrompu e s </a:t>
            </a:r>
            <a:endParaRPr lang="fr-FR" dirty="0"/>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837" y="692696"/>
            <a:ext cx="3240360" cy="5445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692696"/>
            <a:ext cx="2793901"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696" y="4509120"/>
            <a:ext cx="4032448" cy="2414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11612" t="15108" b="1"/>
          <a:stretch/>
        </p:blipFill>
        <p:spPr bwMode="auto">
          <a:xfrm>
            <a:off x="5997749" y="664065"/>
            <a:ext cx="2426170" cy="4126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4128" y="4790623"/>
            <a:ext cx="3419872" cy="2067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1285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1124744"/>
          </a:xfrm>
        </p:spPr>
        <p:txBody>
          <a:bodyPr>
            <a:normAutofit fontScale="90000"/>
          </a:bodyPr>
          <a:lstStyle/>
          <a:p>
            <a:r>
              <a:rPr lang="fr-FR" dirty="0" smtClean="0"/>
              <a:t>Citoyennes et citoyennes régénéré es ou Amazones et hercule gaulois</a:t>
            </a:r>
            <a:endParaRPr lang="fr-FR" dirty="0"/>
          </a:p>
        </p:txBody>
      </p:sp>
      <p:pic>
        <p:nvPicPr>
          <p:cNvPr id="1229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8513" t="3651" r="4553" b="5977"/>
          <a:stretch/>
        </p:blipFill>
        <p:spPr bwMode="auto">
          <a:xfrm>
            <a:off x="4885186" y="3474221"/>
            <a:ext cx="2089415" cy="3351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889448"/>
            <a:ext cx="2908548"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0272" y="3284984"/>
            <a:ext cx="2088232" cy="356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59" y="4337720"/>
            <a:ext cx="2620516"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1800" y="4173872"/>
            <a:ext cx="2038350" cy="284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7864" y="1124744"/>
            <a:ext cx="5760640" cy="2314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24749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
            </a:r>
            <a:br>
              <a:rPr lang="fr-FR" b="1" dirty="0" smtClean="0"/>
            </a:br>
            <a:r>
              <a:rPr lang="fr-FR" b="1" dirty="0" smtClean="0"/>
              <a:t>Augustin </a:t>
            </a:r>
            <a:r>
              <a:rPr lang="fr-FR" b="1" i="1" dirty="0" smtClean="0"/>
              <a:t>Dupré,10 </a:t>
            </a:r>
            <a:r>
              <a:rPr lang="fr-FR" b="1" i="1" dirty="0"/>
              <a:t>août 1792 : le peuple français terrasse la Royauté et </a:t>
            </a:r>
            <a:r>
              <a:rPr lang="fr-FR" b="1" i="1" dirty="0" smtClean="0"/>
              <a:t>protège </a:t>
            </a:r>
            <a:r>
              <a:rPr lang="fr-FR" b="1" i="1" dirty="0"/>
              <a:t>la Liberté</a:t>
            </a:r>
            <a:r>
              <a:rPr lang="fr-FR" b="1" dirty="0"/>
              <a:t/>
            </a:r>
            <a:br>
              <a:rPr lang="fr-FR" b="1" dirty="0"/>
            </a:br>
            <a:endParaRPr lang="fr-FR" dirty="0"/>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23728" y="1772816"/>
            <a:ext cx="5040560" cy="508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4935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16632"/>
            <a:ext cx="8229600" cy="1301006"/>
          </a:xfrm>
        </p:spPr>
        <p:txBody>
          <a:bodyPr>
            <a:normAutofit fontScale="90000"/>
          </a:bodyPr>
          <a:lstStyle/>
          <a:p>
            <a:r>
              <a:rPr lang="fr-FR" dirty="0" smtClean="0"/>
              <a:t>Une nouvelle nation </a:t>
            </a:r>
            <a:br>
              <a:rPr lang="fr-FR" dirty="0" smtClean="0"/>
            </a:br>
            <a:r>
              <a:rPr lang="fr-FR" dirty="0"/>
              <a:t> </a:t>
            </a:r>
            <a:r>
              <a:rPr lang="fr-FR" dirty="0" smtClean="0"/>
              <a:t>Aux armes citoyens!</a:t>
            </a:r>
            <a:endParaRPr lang="fr-FR" dirty="0"/>
          </a:p>
        </p:txBody>
      </p:sp>
      <p:pic>
        <p:nvPicPr>
          <p:cNvPr id="1433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484784"/>
            <a:ext cx="8712968"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8178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60649"/>
            <a:ext cx="7772400" cy="1152127"/>
          </a:xfrm>
        </p:spPr>
        <p:txBody>
          <a:bodyPr>
            <a:normAutofit fontScale="90000"/>
          </a:bodyPr>
          <a:lstStyle/>
          <a:p>
            <a:r>
              <a:rPr lang="fr-FR" dirty="0" smtClean="0"/>
              <a:t/>
            </a:r>
            <a:br>
              <a:rPr lang="fr-FR" dirty="0" smtClean="0"/>
            </a:br>
            <a:r>
              <a:rPr lang="fr-FR" dirty="0"/>
              <a:t/>
            </a:r>
            <a:br>
              <a:rPr lang="fr-FR" dirty="0"/>
            </a:br>
            <a:r>
              <a:rPr lang="fr-FR" dirty="0" smtClean="0"/>
              <a:t>Aux </a:t>
            </a:r>
            <a:r>
              <a:rPr lang="fr-FR" dirty="0"/>
              <a:t>armes, citoyens !</a:t>
            </a:r>
            <a:br>
              <a:rPr lang="fr-FR" dirty="0"/>
            </a:br>
            <a:r>
              <a:rPr lang="fr-FR" dirty="0"/>
              <a:t> Formez vos bataillons !</a:t>
            </a:r>
            <a:br>
              <a:rPr lang="fr-FR" dirty="0"/>
            </a:br>
            <a:r>
              <a:rPr lang="fr-FR" dirty="0"/>
              <a:t> Marchons, marchons !</a:t>
            </a:r>
            <a:br>
              <a:rPr lang="fr-FR" dirty="0"/>
            </a:br>
            <a:r>
              <a:rPr lang="fr-FR" dirty="0"/>
              <a:t> Qu'un sang impur...</a:t>
            </a:r>
            <a:br>
              <a:rPr lang="fr-FR" dirty="0"/>
            </a:br>
            <a:r>
              <a:rPr lang="fr-FR" dirty="0"/>
              <a:t> Abreuve nos sillons !</a:t>
            </a:r>
          </a:p>
        </p:txBody>
      </p:sp>
      <p:sp>
        <p:nvSpPr>
          <p:cNvPr id="3" name="Sous-titre 2"/>
          <p:cNvSpPr>
            <a:spLocks noGrp="1"/>
          </p:cNvSpPr>
          <p:nvPr>
            <p:ph type="subTitle" idx="1"/>
          </p:nvPr>
        </p:nvSpPr>
        <p:spPr/>
        <p:txBody>
          <a:bodyPr>
            <a:normAutofit/>
          </a:bodyPr>
          <a:lstStyle/>
          <a:p>
            <a:r>
              <a:rPr lang="fr-FR" sz="4000" dirty="0" smtClean="0">
                <a:solidFill>
                  <a:srgbClr val="FF0000"/>
                </a:solidFill>
              </a:rPr>
              <a:t>De qui parle-t-on dans la Marseillaise?</a:t>
            </a:r>
            <a:endParaRPr lang="fr-FR" sz="4000" dirty="0">
              <a:solidFill>
                <a:srgbClr val="FF0000"/>
              </a:solidFill>
            </a:endParaRPr>
          </a:p>
        </p:txBody>
      </p:sp>
    </p:spTree>
    <p:extLst>
      <p:ext uri="{BB962C8B-B14F-4D97-AF65-F5344CB8AC3E}">
        <p14:creationId xmlns:p14="http://schemas.microsoft.com/office/powerpoint/2010/main" val="3296931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i="1" dirty="0" smtClean="0"/>
              <a:t/>
            </a:r>
            <a:br>
              <a:rPr lang="fr-FR" i="1" dirty="0" smtClean="0"/>
            </a:br>
            <a:r>
              <a:rPr lang="fr-FR" sz="4000" i="1" dirty="0" smtClean="0"/>
              <a:t>Rouget </a:t>
            </a:r>
            <a:r>
              <a:rPr lang="fr-FR" sz="4000" i="1" dirty="0"/>
              <a:t>de </a:t>
            </a:r>
            <a:r>
              <a:rPr lang="fr-FR" sz="4000" i="1" dirty="0" err="1"/>
              <a:t>Lisle</a:t>
            </a:r>
            <a:r>
              <a:rPr lang="fr-FR" sz="4000" i="1" dirty="0"/>
              <a:t> chantant La Marseillaise</a:t>
            </a:r>
            <a:r>
              <a:rPr lang="fr-FR" sz="4000" dirty="0"/>
              <a:t> par Isidore </a:t>
            </a:r>
            <a:r>
              <a:rPr lang="fr-FR" sz="4000" dirty="0" err="1"/>
              <a:t>Pils</a:t>
            </a:r>
            <a:r>
              <a:rPr lang="fr-FR" dirty="0" smtClean="0"/>
              <a:t>.</a:t>
            </a:r>
            <a:br>
              <a:rPr lang="fr-FR" dirty="0" smtClean="0"/>
            </a:br>
            <a:r>
              <a:rPr lang="fr-FR" dirty="0" smtClean="0"/>
              <a:t> </a:t>
            </a:r>
            <a:r>
              <a:rPr lang="fr-FR" sz="2200" dirty="0"/>
              <a:t>Dépôt du Musée du Louvre au Musée Historique de </a:t>
            </a:r>
            <a:r>
              <a:rPr lang="fr-FR" sz="2200" dirty="0" smtClean="0"/>
              <a:t>Strasbourg 1849</a:t>
            </a:r>
            <a:endParaRPr lang="fr-FR" sz="2200" dirty="0"/>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15616" y="1988840"/>
            <a:ext cx="7200800"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36558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La Marseillaise et les strasbourgeoises…</a:t>
            </a:r>
            <a:endParaRPr lang="fr-FR" dirty="0"/>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1844824"/>
            <a:ext cx="7056784" cy="4581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3743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83768" y="274638"/>
            <a:ext cx="6203032" cy="1143000"/>
          </a:xfrm>
        </p:spPr>
        <p:txBody>
          <a:bodyPr>
            <a:normAutofit fontScale="90000"/>
          </a:bodyPr>
          <a:lstStyle/>
          <a:p>
            <a:r>
              <a:rPr lang="fr-FR" dirty="0" smtClean="0"/>
              <a:t>Marche des Marseillais </a:t>
            </a:r>
            <a:br>
              <a:rPr lang="fr-FR" dirty="0" smtClean="0"/>
            </a:br>
            <a:r>
              <a:rPr lang="fr-FR" dirty="0" smtClean="0"/>
              <a:t>BNF</a:t>
            </a:r>
            <a:endParaRPr lang="fr-FR"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847850"/>
            <a:ext cx="6984775" cy="424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3591" y="3755851"/>
            <a:ext cx="1924050"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4653136"/>
            <a:ext cx="2638425"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6256" y="958978"/>
            <a:ext cx="21336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104775"/>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14861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r>
              <a:rPr lang="fr-FR" i="1" dirty="0"/>
              <a:t>Nous entrerons dans la carrière</a:t>
            </a:r>
            <a:br>
              <a:rPr lang="fr-FR" i="1" dirty="0"/>
            </a:br>
            <a:r>
              <a:rPr lang="fr-FR" i="1" dirty="0"/>
              <a:t>Quand nos aînés n'y seront plus,</a:t>
            </a:r>
            <a:br>
              <a:rPr lang="fr-FR" i="1" dirty="0"/>
            </a:br>
            <a:r>
              <a:rPr lang="fr-FR" i="1" dirty="0"/>
              <a:t>Nous y trouverons leur poussière</a:t>
            </a:r>
            <a:br>
              <a:rPr lang="fr-FR" i="1" dirty="0"/>
            </a:br>
            <a:r>
              <a:rPr lang="fr-FR" i="1" dirty="0"/>
              <a:t>Et la trace de leurs vertus. </a:t>
            </a:r>
            <a:r>
              <a:rPr lang="fr-FR" dirty="0"/>
              <a:t>(bis)</a:t>
            </a:r>
            <a:br>
              <a:rPr lang="fr-FR" dirty="0"/>
            </a:br>
            <a:r>
              <a:rPr lang="fr-FR" i="1" dirty="0"/>
              <a:t>Bien moins jaloux de leur survivre</a:t>
            </a:r>
            <a:br>
              <a:rPr lang="fr-FR" i="1" dirty="0"/>
            </a:br>
            <a:r>
              <a:rPr lang="fr-FR" i="1" dirty="0"/>
              <a:t>Que de partager leur cercueil,</a:t>
            </a:r>
            <a:br>
              <a:rPr lang="fr-FR" i="1" dirty="0"/>
            </a:br>
            <a:r>
              <a:rPr lang="fr-FR" i="1" dirty="0"/>
              <a:t>Nous aurons le sublime orgueil</a:t>
            </a:r>
            <a:br>
              <a:rPr lang="fr-FR" i="1" dirty="0"/>
            </a:br>
            <a:r>
              <a:rPr lang="fr-FR" i="1" dirty="0"/>
              <a:t>De les venger ou de les suivre.</a:t>
            </a:r>
            <a:endParaRPr lang="fr-FR" dirty="0"/>
          </a:p>
        </p:txBody>
      </p:sp>
    </p:spTree>
    <p:extLst>
      <p:ext uri="{BB962C8B-B14F-4D97-AF65-F5344CB8AC3E}">
        <p14:creationId xmlns:p14="http://schemas.microsoft.com/office/powerpoint/2010/main" val="20872248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16632"/>
            <a:ext cx="8229600" cy="1301006"/>
          </a:xfrm>
        </p:spPr>
        <p:txBody>
          <a:bodyPr>
            <a:normAutofit fontScale="90000"/>
          </a:bodyPr>
          <a:lstStyle/>
          <a:p>
            <a:r>
              <a:rPr lang="fr-FR" u="sng" dirty="0" smtClean="0">
                <a:hlinkClick r:id="rId2"/>
              </a:rPr>
              <a:t/>
            </a:r>
            <a:br>
              <a:rPr lang="fr-FR" u="sng" dirty="0" smtClean="0">
                <a:hlinkClick r:id="rId2"/>
              </a:rPr>
            </a:br>
            <a:r>
              <a:rPr lang="fr-FR" u="sng" dirty="0" smtClean="0"/>
              <a:t>C</a:t>
            </a:r>
            <a:r>
              <a:rPr lang="fr-FR" dirty="0" smtClean="0"/>
              <a:t>hanteurs </a:t>
            </a:r>
            <a:r>
              <a:rPr lang="fr-FR" dirty="0"/>
              <a:t>patriotes, dit aussi la "Marseillaise"</a:t>
            </a:r>
            <a:r>
              <a:rPr lang="fr-FR" u="sng" dirty="0">
                <a:hlinkClick r:id="rId2"/>
              </a:rPr>
              <a:t/>
            </a:r>
            <a:br>
              <a:rPr lang="fr-FR" u="sng" dirty="0">
                <a:hlinkClick r:id="rId2"/>
              </a:rPr>
            </a:br>
            <a:r>
              <a:rPr lang="fr-FR" sz="2700" u="sng" dirty="0" err="1" smtClean="0">
                <a:hlinkClick r:id="rId2"/>
              </a:rPr>
              <a:t>Doncre</a:t>
            </a:r>
            <a:r>
              <a:rPr lang="fr-FR" sz="2700" u="sng" dirty="0">
                <a:hlinkClick r:id="rId2"/>
              </a:rPr>
              <a:t>, Dominique</a:t>
            </a:r>
            <a:r>
              <a:rPr lang="fr-FR" sz="2700" dirty="0"/>
              <a:t> (</a:t>
            </a:r>
            <a:r>
              <a:rPr lang="fr-FR" sz="2700" dirty="0" err="1"/>
              <a:t>Zegerscappel</a:t>
            </a:r>
            <a:r>
              <a:rPr lang="fr-FR" sz="2700" dirty="0"/>
              <a:t>, en 1743 - Arras, en 1820</a:t>
            </a:r>
            <a:r>
              <a:rPr lang="fr-FR" sz="2700" dirty="0" smtClean="0"/>
              <a:t>), 1794</a:t>
            </a:r>
            <a:endParaRPr lang="fr-FR" sz="2700" dirty="0"/>
          </a:p>
        </p:txBody>
      </p:sp>
      <p:pic>
        <p:nvPicPr>
          <p:cNvPr id="1945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87624" y="2177481"/>
            <a:ext cx="7416823" cy="468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46327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
            </a:r>
            <a:br>
              <a:rPr lang="fr-FR" dirty="0" smtClean="0"/>
            </a:br>
            <a:r>
              <a:rPr lang="fr-FR" sz="3600" dirty="0" smtClean="0"/>
              <a:t>Rite </a:t>
            </a:r>
            <a:r>
              <a:rPr lang="fr-FR" sz="3600" dirty="0"/>
              <a:t>de fondation d'une ville </a:t>
            </a:r>
            <a:r>
              <a:rPr lang="fr-FR" sz="3600" dirty="0" smtClean="0"/>
              <a:t>romaine.</a:t>
            </a:r>
            <a:br>
              <a:rPr lang="fr-FR" sz="3600" dirty="0" smtClean="0"/>
            </a:br>
            <a:r>
              <a:rPr lang="fr-FR" sz="3600" dirty="0" smtClean="0"/>
              <a:t>Musée </a:t>
            </a:r>
            <a:r>
              <a:rPr lang="fr-FR" sz="3600" dirty="0"/>
              <a:t>archéologique </a:t>
            </a:r>
            <a:r>
              <a:rPr lang="fr-FR" sz="3600" dirty="0" smtClean="0"/>
              <a:t>d'Aquilée.</a:t>
            </a:r>
            <a:r>
              <a:rPr lang="fr-FR" sz="3600" dirty="0"/>
              <a:t>   </a:t>
            </a:r>
            <a:r>
              <a:rPr lang="fr-FR" dirty="0"/>
              <a:t>                 </a:t>
            </a:r>
            <a:br>
              <a:rPr lang="fr-FR" dirty="0"/>
            </a:br>
            <a:endParaRPr lang="fr-FR" dirty="0"/>
          </a:p>
        </p:txBody>
      </p:sp>
      <p:pic>
        <p:nvPicPr>
          <p:cNvPr id="215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1772816"/>
            <a:ext cx="8208912"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25823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04664"/>
            <a:ext cx="8229600" cy="648072"/>
          </a:xfrm>
        </p:spPr>
        <p:txBody>
          <a:bodyPr>
            <a:noAutofit/>
          </a:bodyPr>
          <a:lstStyle/>
          <a:p>
            <a:r>
              <a:rPr lang="fr-FR" sz="2800" dirty="0" smtClean="0"/>
              <a:t/>
            </a:r>
            <a:br>
              <a:rPr lang="fr-FR" sz="2800" dirty="0" smtClean="0"/>
            </a:br>
            <a:r>
              <a:rPr lang="fr-FR" sz="2400" dirty="0" smtClean="0"/>
              <a:t>Fondation </a:t>
            </a:r>
            <a:r>
              <a:rPr lang="fr-FR" sz="2400" dirty="0"/>
              <a:t>de Rome : Romulus trace le </a:t>
            </a:r>
            <a:r>
              <a:rPr lang="fr-FR" sz="2400" dirty="0" err="1"/>
              <a:t>pomoerium</a:t>
            </a:r>
            <a:r>
              <a:rPr lang="fr-FR" sz="2400" dirty="0"/>
              <a:t> sillon sacre </a:t>
            </a:r>
            <a:r>
              <a:rPr lang="fr-FR" sz="2400" dirty="0" err="1"/>
              <a:t>delimitant</a:t>
            </a:r>
            <a:r>
              <a:rPr lang="fr-FR" sz="2400" dirty="0"/>
              <a:t> la ville, soulevant l'araire pour </a:t>
            </a:r>
            <a:r>
              <a:rPr lang="fr-FR" sz="2400" dirty="0" err="1"/>
              <a:t>menager</a:t>
            </a:r>
            <a:r>
              <a:rPr lang="fr-FR" sz="2400" dirty="0"/>
              <a:t> des portes a l'emplacement du mont Palatin sur le Tibre le 21 avril </a:t>
            </a:r>
            <a:r>
              <a:rPr lang="fr-FR" sz="2400" dirty="0" smtClean="0"/>
              <a:t>753</a:t>
            </a:r>
            <a:br>
              <a:rPr lang="fr-FR" sz="2400" dirty="0" smtClean="0"/>
            </a:br>
            <a:r>
              <a:rPr lang="fr-FR" sz="2400" dirty="0" smtClean="0"/>
              <a:t>«  Aux armes laboureurs, poussez vos aiguillons</a:t>
            </a:r>
            <a:br>
              <a:rPr lang="fr-FR" sz="2400" dirty="0" smtClean="0"/>
            </a:br>
            <a:r>
              <a:rPr lang="fr-FR" sz="2400" dirty="0" smtClean="0"/>
              <a:t>Marchez, Marchez, qu’un bœuf docile ouvre un large sillon »</a:t>
            </a:r>
            <a:endParaRPr lang="fr-FR" sz="2400" dirty="0"/>
          </a:p>
        </p:txBody>
      </p:sp>
      <p:pic>
        <p:nvPicPr>
          <p:cNvPr id="2048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716" b="15602"/>
          <a:stretch/>
        </p:blipFill>
        <p:spPr bwMode="auto">
          <a:xfrm>
            <a:off x="179512" y="2132856"/>
            <a:ext cx="8712968"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70398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2800" dirty="0" smtClean="0"/>
              <a:t> Bibliothèque de l’Arsenal, Manuscrit  </a:t>
            </a:r>
            <a:r>
              <a:rPr lang="fr-FR" sz="2800" dirty="0"/>
              <a:t>15358</a:t>
            </a:r>
            <a:br>
              <a:rPr lang="fr-FR" sz="2800" dirty="0"/>
            </a:br>
            <a:r>
              <a:rPr lang="fr-FR" sz="2800" dirty="0"/>
              <a:t> </a:t>
            </a:r>
            <a:r>
              <a:rPr lang="fr-FR" sz="2800" i="1" dirty="0"/>
              <a:t>Les vitres et le miroir  de </a:t>
            </a:r>
            <a:r>
              <a:rPr lang="fr-FR" sz="2800" i="1" dirty="0" err="1" smtClean="0"/>
              <a:t>Amirault</a:t>
            </a:r>
            <a:r>
              <a:rPr lang="fr-FR" sz="2800" i="1" dirty="0"/>
              <a:t>,</a:t>
            </a:r>
            <a:r>
              <a:rPr lang="fr-FR" sz="2800" i="1" dirty="0" smtClean="0"/>
              <a:t> </a:t>
            </a:r>
            <a:r>
              <a:rPr lang="fr-FR" sz="2800" i="1" dirty="0"/>
              <a:t>vitrier et miroitier  et maitre à Loudun ou  ses délassements et </a:t>
            </a:r>
            <a:r>
              <a:rPr lang="fr-FR" sz="2800" i="1" dirty="0" err="1"/>
              <a:t>réflections</a:t>
            </a:r>
            <a:r>
              <a:rPr lang="fr-FR" sz="2800" i="1" dirty="0"/>
              <a:t>  </a:t>
            </a:r>
            <a:r>
              <a:rPr lang="fr-FR" sz="2800" i="1" dirty="0" smtClean="0"/>
              <a:t>(</a:t>
            </a:r>
            <a:r>
              <a:rPr lang="fr-FR" sz="2800" dirty="0" smtClean="0"/>
              <a:t>sic) </a:t>
            </a:r>
            <a:r>
              <a:rPr lang="fr-FR" sz="2800" dirty="0"/>
              <a:t>sur la </a:t>
            </a:r>
            <a:r>
              <a:rPr lang="fr-FR" sz="2800" dirty="0" smtClean="0"/>
              <a:t>Révolution française</a:t>
            </a:r>
            <a:endParaRPr lang="fr-FR" sz="2800" dirty="0"/>
          </a:p>
        </p:txBody>
      </p:sp>
      <p:sp>
        <p:nvSpPr>
          <p:cNvPr id="3" name="Espace réservé du contenu 2"/>
          <p:cNvSpPr>
            <a:spLocks noGrp="1"/>
          </p:cNvSpPr>
          <p:nvPr>
            <p:ph idx="1"/>
          </p:nvPr>
        </p:nvSpPr>
        <p:spPr>
          <a:xfrm>
            <a:off x="457200" y="1600200"/>
            <a:ext cx="8229600" cy="5257800"/>
          </a:xfrm>
        </p:spPr>
        <p:txBody>
          <a:bodyPr>
            <a:normAutofit fontScale="85000" lnSpcReduction="20000"/>
          </a:bodyPr>
          <a:lstStyle/>
          <a:p>
            <a:r>
              <a:rPr lang="fr-FR" sz="2600" dirty="0"/>
              <a:t>Je reviens au commencement de la </a:t>
            </a:r>
            <a:r>
              <a:rPr lang="fr-FR" sz="2600" dirty="0" smtClean="0"/>
              <a:t>révolution, </a:t>
            </a:r>
            <a:r>
              <a:rPr lang="fr-FR" sz="2600" dirty="0"/>
              <a:t>on </a:t>
            </a:r>
            <a:r>
              <a:rPr lang="fr-FR" sz="2600" dirty="0" smtClean="0"/>
              <a:t>était enthousiasmé de </a:t>
            </a:r>
            <a:r>
              <a:rPr lang="fr-FR" sz="2600" dirty="0"/>
              <a:t>la liberté, on ne </a:t>
            </a:r>
            <a:r>
              <a:rPr lang="fr-FR" sz="2600" dirty="0" smtClean="0"/>
              <a:t>parlait point d’impôt </a:t>
            </a:r>
            <a:r>
              <a:rPr lang="fr-FR" sz="2600" dirty="0"/>
              <a:t>ni </a:t>
            </a:r>
            <a:r>
              <a:rPr lang="fr-FR" sz="2600" dirty="0" smtClean="0"/>
              <a:t>sur </a:t>
            </a:r>
            <a:r>
              <a:rPr lang="fr-FR" sz="2600" dirty="0"/>
              <a:t>le sel ni sur le </a:t>
            </a:r>
            <a:r>
              <a:rPr lang="fr-FR" sz="2600" dirty="0" smtClean="0"/>
              <a:t>vin </a:t>
            </a:r>
            <a:r>
              <a:rPr lang="fr-FR" sz="2600" dirty="0"/>
              <a:t> </a:t>
            </a:r>
            <a:r>
              <a:rPr lang="fr-FR" sz="2600" dirty="0" smtClean="0"/>
              <a:t>mais des </a:t>
            </a:r>
            <a:r>
              <a:rPr lang="fr-FR" sz="2600" dirty="0"/>
              <a:t>couplets à ce </a:t>
            </a:r>
            <a:r>
              <a:rPr lang="fr-FR" sz="2600" dirty="0" smtClean="0"/>
              <a:t>sujet, sur l’air allons </a:t>
            </a:r>
            <a:r>
              <a:rPr lang="fr-FR" sz="2600" dirty="0"/>
              <a:t>enfants de la </a:t>
            </a:r>
            <a:r>
              <a:rPr lang="fr-FR" sz="2600" dirty="0" smtClean="0"/>
              <a:t>patrie </a:t>
            </a:r>
            <a:r>
              <a:rPr lang="fr-FR" sz="2600" dirty="0"/>
              <a:t>ou des marseillais </a:t>
            </a:r>
          </a:p>
          <a:p>
            <a:pPr marL="0" indent="0">
              <a:buNone/>
            </a:pPr>
            <a:r>
              <a:rPr lang="fr-FR" dirty="0" smtClean="0"/>
              <a:t>« Allons </a:t>
            </a:r>
            <a:r>
              <a:rPr lang="fr-FR" dirty="0"/>
              <a:t>enfants de la bouteille, le </a:t>
            </a:r>
            <a:r>
              <a:rPr lang="fr-FR" dirty="0" smtClean="0"/>
              <a:t>jour </a:t>
            </a:r>
            <a:r>
              <a:rPr lang="fr-FR" dirty="0"/>
              <a:t>de boire est </a:t>
            </a:r>
            <a:r>
              <a:rPr lang="fr-FR" dirty="0" smtClean="0"/>
              <a:t>arrivé</a:t>
            </a:r>
          </a:p>
          <a:p>
            <a:pPr marL="0" indent="0">
              <a:buNone/>
            </a:pPr>
            <a:r>
              <a:rPr lang="fr-FR" dirty="0" smtClean="0"/>
              <a:t> </a:t>
            </a:r>
            <a:r>
              <a:rPr lang="fr-FR" dirty="0"/>
              <a:t>Entre nous jamais de querelle , en pensons qu’a</a:t>
            </a:r>
          </a:p>
          <a:p>
            <a:pPr marL="0" indent="0">
              <a:buNone/>
            </a:pPr>
            <a:r>
              <a:rPr lang="fr-FR" dirty="0"/>
              <a:t> Nous amuser, ne pensons qu’on nous amuser</a:t>
            </a:r>
          </a:p>
          <a:p>
            <a:pPr marL="0" indent="0">
              <a:buNone/>
            </a:pPr>
            <a:r>
              <a:rPr lang="fr-FR" dirty="0"/>
              <a:t> </a:t>
            </a:r>
            <a:r>
              <a:rPr lang="fr-FR" dirty="0" smtClean="0"/>
              <a:t> plus de </a:t>
            </a:r>
            <a:r>
              <a:rPr lang="fr-FR" dirty="0"/>
              <a:t>ces rats de caves</a:t>
            </a:r>
          </a:p>
          <a:p>
            <a:pPr marL="0" indent="0">
              <a:buNone/>
            </a:pPr>
            <a:r>
              <a:rPr lang="fr-FR" dirty="0"/>
              <a:t>Qui </a:t>
            </a:r>
            <a:r>
              <a:rPr lang="fr-FR" dirty="0" smtClean="0"/>
              <a:t>venaient </a:t>
            </a:r>
            <a:r>
              <a:rPr lang="fr-FR" dirty="0"/>
              <a:t>nous faire enrager</a:t>
            </a:r>
          </a:p>
          <a:p>
            <a:pPr marL="0" indent="0">
              <a:buNone/>
            </a:pPr>
            <a:r>
              <a:rPr lang="fr-FR" dirty="0" smtClean="0"/>
              <a:t>Qui venaient </a:t>
            </a:r>
            <a:r>
              <a:rPr lang="fr-FR" dirty="0"/>
              <a:t>dans notre cellier et commettre des </a:t>
            </a:r>
            <a:r>
              <a:rPr lang="fr-FR" dirty="0" smtClean="0"/>
              <a:t>Crimes </a:t>
            </a:r>
            <a:r>
              <a:rPr lang="fr-FR" dirty="0"/>
              <a:t>graves , </a:t>
            </a:r>
          </a:p>
          <a:p>
            <a:pPr marL="0" indent="0">
              <a:buNone/>
            </a:pPr>
            <a:r>
              <a:rPr lang="fr-FR" dirty="0"/>
              <a:t>A la cave citoyen, aller tirez du bon </a:t>
            </a:r>
          </a:p>
          <a:p>
            <a:pPr marL="0" indent="0">
              <a:buNone/>
            </a:pPr>
            <a:r>
              <a:rPr lang="fr-FR" dirty="0" smtClean="0"/>
              <a:t>Versons, </a:t>
            </a:r>
            <a:r>
              <a:rPr lang="fr-FR" dirty="0"/>
              <a:t>buvons, que ce doux jus  arrose le poumon </a:t>
            </a:r>
          </a:p>
          <a:p>
            <a:pPr marL="0" indent="0">
              <a:buNone/>
            </a:pPr>
            <a:r>
              <a:rPr lang="fr-FR" dirty="0" smtClean="0"/>
              <a:t>Versons </a:t>
            </a:r>
            <a:r>
              <a:rPr lang="fr-FR" dirty="0"/>
              <a:t>buvons  que ce doux jus , bis…</a:t>
            </a:r>
          </a:p>
          <a:p>
            <a:endParaRPr lang="fr-FR" dirty="0"/>
          </a:p>
        </p:txBody>
      </p:sp>
    </p:spTree>
    <p:extLst>
      <p:ext uri="{BB962C8B-B14F-4D97-AF65-F5344CB8AC3E}">
        <p14:creationId xmlns:p14="http://schemas.microsoft.com/office/powerpoint/2010/main" val="698137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r>
              <a:rPr lang="fr-FR" dirty="0"/>
              <a:t>Que veut cette </a:t>
            </a:r>
            <a:r>
              <a:rPr lang="fr-FR" dirty="0">
                <a:solidFill>
                  <a:srgbClr val="FF0000"/>
                </a:solidFill>
              </a:rPr>
              <a:t>horde d'esclaves</a:t>
            </a:r>
            <a:r>
              <a:rPr lang="fr-FR" dirty="0"/>
              <a:t>,</a:t>
            </a:r>
            <a:br>
              <a:rPr lang="fr-FR" dirty="0"/>
            </a:br>
            <a:r>
              <a:rPr lang="fr-FR" dirty="0"/>
              <a:t> De traîtres, de </a:t>
            </a:r>
            <a:r>
              <a:rPr lang="fr-FR" dirty="0">
                <a:solidFill>
                  <a:srgbClr val="00B050"/>
                </a:solidFill>
              </a:rPr>
              <a:t>rois conjurés </a:t>
            </a:r>
            <a:r>
              <a:rPr lang="fr-FR" dirty="0"/>
              <a:t>?</a:t>
            </a:r>
            <a:br>
              <a:rPr lang="fr-FR" dirty="0"/>
            </a:br>
            <a:r>
              <a:rPr lang="fr-FR" dirty="0"/>
              <a:t> Pour qui ces </a:t>
            </a:r>
            <a:r>
              <a:rPr lang="fr-FR" dirty="0">
                <a:solidFill>
                  <a:srgbClr val="00B050"/>
                </a:solidFill>
              </a:rPr>
              <a:t>ignobles</a:t>
            </a:r>
            <a:r>
              <a:rPr lang="fr-FR" dirty="0"/>
              <a:t> entraves,</a:t>
            </a:r>
            <a:br>
              <a:rPr lang="fr-FR" dirty="0"/>
            </a:br>
            <a:r>
              <a:rPr lang="fr-FR" dirty="0"/>
              <a:t> Ces fers dès longtemps préparés ? (Bis)</a:t>
            </a:r>
            <a:br>
              <a:rPr lang="fr-FR" dirty="0"/>
            </a:br>
            <a:r>
              <a:rPr lang="fr-FR" dirty="0"/>
              <a:t> </a:t>
            </a:r>
            <a:r>
              <a:rPr lang="fr-FR" dirty="0">
                <a:solidFill>
                  <a:schemeClr val="tx2">
                    <a:lumMod val="60000"/>
                    <a:lumOff val="40000"/>
                  </a:schemeClr>
                </a:solidFill>
              </a:rPr>
              <a:t>Français ! Pour nous</a:t>
            </a:r>
            <a:r>
              <a:rPr lang="fr-FR" dirty="0"/>
              <a:t>, ah ! Quel outrage !</a:t>
            </a:r>
            <a:br>
              <a:rPr lang="fr-FR" dirty="0"/>
            </a:br>
            <a:r>
              <a:rPr lang="fr-FR" dirty="0"/>
              <a:t> Quels transports il doit exciter ;</a:t>
            </a:r>
            <a:br>
              <a:rPr lang="fr-FR" dirty="0"/>
            </a:br>
            <a:r>
              <a:rPr lang="fr-FR" dirty="0"/>
              <a:t> </a:t>
            </a:r>
            <a:r>
              <a:rPr lang="fr-FR" dirty="0">
                <a:solidFill>
                  <a:schemeClr val="tx2">
                    <a:lumMod val="60000"/>
                    <a:lumOff val="40000"/>
                  </a:schemeClr>
                </a:solidFill>
              </a:rPr>
              <a:t>C'est nous </a:t>
            </a:r>
            <a:r>
              <a:rPr lang="fr-FR" dirty="0"/>
              <a:t>qu'on ose méditer</a:t>
            </a:r>
            <a:br>
              <a:rPr lang="fr-FR" dirty="0"/>
            </a:br>
            <a:r>
              <a:rPr lang="fr-FR" dirty="0"/>
              <a:t> De rendre à </a:t>
            </a:r>
            <a:r>
              <a:rPr lang="fr-FR" dirty="0">
                <a:solidFill>
                  <a:srgbClr val="FF0000"/>
                </a:solidFill>
              </a:rPr>
              <a:t>l'antique esclavage </a:t>
            </a:r>
            <a:r>
              <a:rPr lang="fr-FR" dirty="0"/>
              <a:t>!</a:t>
            </a:r>
          </a:p>
        </p:txBody>
      </p:sp>
    </p:spTree>
    <p:extLst>
      <p:ext uri="{BB962C8B-B14F-4D97-AF65-F5344CB8AC3E}">
        <p14:creationId xmlns:p14="http://schemas.microsoft.com/office/powerpoint/2010/main" val="2612565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r>
              <a:rPr lang="fr-FR" dirty="0"/>
              <a:t>Quoi ! Des cohortes étrangères</a:t>
            </a:r>
            <a:br>
              <a:rPr lang="fr-FR" dirty="0"/>
            </a:br>
            <a:r>
              <a:rPr lang="fr-FR" dirty="0"/>
              <a:t> Feraient la loi dans </a:t>
            </a:r>
            <a:r>
              <a:rPr lang="fr-FR" dirty="0">
                <a:solidFill>
                  <a:schemeClr val="tx2">
                    <a:lumMod val="60000"/>
                    <a:lumOff val="40000"/>
                  </a:schemeClr>
                </a:solidFill>
              </a:rPr>
              <a:t>nos</a:t>
            </a:r>
            <a:r>
              <a:rPr lang="fr-FR" dirty="0"/>
              <a:t> foyers !</a:t>
            </a:r>
            <a:br>
              <a:rPr lang="fr-FR" dirty="0"/>
            </a:br>
            <a:r>
              <a:rPr lang="fr-FR" dirty="0"/>
              <a:t> </a:t>
            </a:r>
            <a:r>
              <a:rPr lang="fr-FR" dirty="0">
                <a:solidFill>
                  <a:srgbClr val="FF0000"/>
                </a:solidFill>
              </a:rPr>
              <a:t>Quoi ! Des phalanges mercenaires</a:t>
            </a:r>
            <a:br>
              <a:rPr lang="fr-FR" dirty="0">
                <a:solidFill>
                  <a:srgbClr val="FF0000"/>
                </a:solidFill>
              </a:rPr>
            </a:br>
            <a:r>
              <a:rPr lang="fr-FR" dirty="0">
                <a:solidFill>
                  <a:srgbClr val="FF0000"/>
                </a:solidFill>
              </a:rPr>
              <a:t> </a:t>
            </a:r>
            <a:r>
              <a:rPr lang="fr-FR" dirty="0" smtClean="0">
                <a:solidFill>
                  <a:srgbClr val="FF0000"/>
                </a:solidFill>
              </a:rPr>
              <a:t>Terr</a:t>
            </a:r>
            <a:r>
              <a:rPr lang="fr-FR" dirty="0">
                <a:solidFill>
                  <a:srgbClr val="FF0000"/>
                </a:solidFill>
              </a:rPr>
              <a:t>a</a:t>
            </a:r>
            <a:r>
              <a:rPr lang="fr-FR" dirty="0" smtClean="0">
                <a:solidFill>
                  <a:srgbClr val="FF0000"/>
                </a:solidFill>
              </a:rPr>
              <a:t>sseraient </a:t>
            </a:r>
            <a:r>
              <a:rPr lang="fr-FR" dirty="0">
                <a:solidFill>
                  <a:schemeClr val="tx2">
                    <a:lumMod val="60000"/>
                    <a:lumOff val="40000"/>
                  </a:schemeClr>
                </a:solidFill>
              </a:rPr>
              <a:t>nos</a:t>
            </a:r>
            <a:r>
              <a:rPr lang="fr-FR" dirty="0">
                <a:solidFill>
                  <a:srgbClr val="FF0000"/>
                </a:solidFill>
              </a:rPr>
              <a:t> fiers guerriers </a:t>
            </a:r>
            <a:r>
              <a:rPr lang="fr-FR" dirty="0"/>
              <a:t>! (Bis</a:t>
            </a:r>
            <a:r>
              <a:rPr lang="fr-FR" dirty="0" smtClean="0"/>
              <a:t>)</a:t>
            </a:r>
          </a:p>
          <a:p>
            <a:r>
              <a:rPr lang="fr-FR" dirty="0"/>
              <a:t>Tremblez, tyrans et </a:t>
            </a:r>
            <a:r>
              <a:rPr lang="fr-FR" dirty="0">
                <a:solidFill>
                  <a:srgbClr val="FF0000"/>
                </a:solidFill>
              </a:rPr>
              <a:t>vous, perfides,</a:t>
            </a:r>
            <a:br>
              <a:rPr lang="fr-FR" dirty="0">
                <a:solidFill>
                  <a:srgbClr val="FF0000"/>
                </a:solidFill>
              </a:rPr>
            </a:br>
            <a:r>
              <a:rPr lang="fr-FR" dirty="0">
                <a:solidFill>
                  <a:srgbClr val="FF0000"/>
                </a:solidFill>
              </a:rPr>
              <a:t> L'opprobre de tous les partis !</a:t>
            </a:r>
            <a:br>
              <a:rPr lang="fr-FR" dirty="0">
                <a:solidFill>
                  <a:srgbClr val="FF0000"/>
                </a:solidFill>
              </a:rPr>
            </a:br>
            <a:r>
              <a:rPr lang="fr-FR" dirty="0">
                <a:solidFill>
                  <a:srgbClr val="FF0000"/>
                </a:solidFill>
              </a:rPr>
              <a:t> Tremblez ! Vos projets parricides</a:t>
            </a:r>
            <a:br>
              <a:rPr lang="fr-FR" dirty="0">
                <a:solidFill>
                  <a:srgbClr val="FF0000"/>
                </a:solidFill>
              </a:rPr>
            </a:br>
            <a:r>
              <a:rPr lang="fr-FR" dirty="0">
                <a:solidFill>
                  <a:srgbClr val="FF0000"/>
                </a:solidFill>
              </a:rPr>
              <a:t> Vont enfin recevoir leur prix. </a:t>
            </a:r>
          </a:p>
        </p:txBody>
      </p:sp>
    </p:spTree>
    <p:extLst>
      <p:ext uri="{BB962C8B-B14F-4D97-AF65-F5344CB8AC3E}">
        <p14:creationId xmlns:p14="http://schemas.microsoft.com/office/powerpoint/2010/main" val="3180020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60648"/>
            <a:ext cx="8229600" cy="5865515"/>
          </a:xfrm>
        </p:spPr>
        <p:txBody>
          <a:bodyPr/>
          <a:lstStyle/>
          <a:p>
            <a:r>
              <a:rPr lang="fr-FR" dirty="0" smtClean="0">
                <a:solidFill>
                  <a:schemeClr val="tx2">
                    <a:lumMod val="60000"/>
                    <a:lumOff val="40000"/>
                  </a:schemeClr>
                </a:solidFill>
              </a:rPr>
              <a:t>Français</a:t>
            </a:r>
            <a:r>
              <a:rPr lang="fr-FR" dirty="0"/>
              <a:t>, en guerriers magnanimes</a:t>
            </a:r>
            <a:br>
              <a:rPr lang="fr-FR" dirty="0"/>
            </a:br>
            <a:r>
              <a:rPr lang="fr-FR" dirty="0"/>
              <a:t> </a:t>
            </a:r>
            <a:r>
              <a:rPr lang="fr-FR" dirty="0">
                <a:solidFill>
                  <a:schemeClr val="tx2">
                    <a:lumMod val="60000"/>
                    <a:lumOff val="40000"/>
                  </a:schemeClr>
                </a:solidFill>
              </a:rPr>
              <a:t>Portons ou retenons nos coups !</a:t>
            </a:r>
            <a:br>
              <a:rPr lang="fr-FR" dirty="0">
                <a:solidFill>
                  <a:schemeClr val="tx2">
                    <a:lumMod val="60000"/>
                    <a:lumOff val="40000"/>
                  </a:schemeClr>
                </a:solidFill>
              </a:rPr>
            </a:br>
            <a:r>
              <a:rPr lang="fr-FR" dirty="0"/>
              <a:t> </a:t>
            </a:r>
            <a:r>
              <a:rPr lang="fr-FR" dirty="0">
                <a:solidFill>
                  <a:schemeClr val="tx2">
                    <a:lumMod val="60000"/>
                    <a:lumOff val="40000"/>
                  </a:schemeClr>
                </a:solidFill>
              </a:rPr>
              <a:t>Épargnons ces tristes victimes,</a:t>
            </a:r>
            <a:br>
              <a:rPr lang="fr-FR" dirty="0">
                <a:solidFill>
                  <a:schemeClr val="tx2">
                    <a:lumMod val="60000"/>
                    <a:lumOff val="40000"/>
                  </a:schemeClr>
                </a:solidFill>
              </a:rPr>
            </a:br>
            <a:r>
              <a:rPr lang="fr-FR" dirty="0">
                <a:solidFill>
                  <a:schemeClr val="tx2">
                    <a:lumMod val="60000"/>
                    <a:lumOff val="40000"/>
                  </a:schemeClr>
                </a:solidFill>
              </a:rPr>
              <a:t> A regret, s'armant contre nous ! (Bis</a:t>
            </a:r>
            <a:r>
              <a:rPr lang="fr-FR" dirty="0"/>
              <a:t>)</a:t>
            </a:r>
            <a:br>
              <a:rPr lang="fr-FR" dirty="0"/>
            </a:br>
            <a:r>
              <a:rPr lang="fr-FR" dirty="0"/>
              <a:t> </a:t>
            </a:r>
            <a:r>
              <a:rPr lang="fr-FR" dirty="0">
                <a:solidFill>
                  <a:srgbClr val="FF0000"/>
                </a:solidFill>
              </a:rPr>
              <a:t>Mais ce despote sanguinaire !</a:t>
            </a:r>
            <a:br>
              <a:rPr lang="fr-FR" dirty="0">
                <a:solidFill>
                  <a:srgbClr val="FF0000"/>
                </a:solidFill>
              </a:rPr>
            </a:br>
            <a:r>
              <a:rPr lang="fr-FR" dirty="0">
                <a:solidFill>
                  <a:srgbClr val="FF0000"/>
                </a:solidFill>
              </a:rPr>
              <a:t> Mais ces complices de Bouillé !</a:t>
            </a:r>
            <a:br>
              <a:rPr lang="fr-FR" dirty="0">
                <a:solidFill>
                  <a:srgbClr val="FF0000"/>
                </a:solidFill>
              </a:rPr>
            </a:br>
            <a:r>
              <a:rPr lang="fr-FR" dirty="0">
                <a:solidFill>
                  <a:srgbClr val="FF0000"/>
                </a:solidFill>
              </a:rPr>
              <a:t> Tous ces tigres qui, sans pitié,</a:t>
            </a:r>
            <a:br>
              <a:rPr lang="fr-FR" dirty="0">
                <a:solidFill>
                  <a:srgbClr val="FF0000"/>
                </a:solidFill>
              </a:rPr>
            </a:br>
            <a:r>
              <a:rPr lang="fr-FR" dirty="0">
                <a:solidFill>
                  <a:srgbClr val="FF0000"/>
                </a:solidFill>
              </a:rPr>
              <a:t> Déchirent le sein de leur mère </a:t>
            </a:r>
            <a:r>
              <a:rPr lang="fr-FR" dirty="0" smtClean="0">
                <a:solidFill>
                  <a:srgbClr val="FF0000"/>
                </a:solidFill>
              </a:rPr>
              <a:t>!</a:t>
            </a:r>
          </a:p>
          <a:p>
            <a:endParaRPr lang="fr-FR" dirty="0">
              <a:solidFill>
                <a:srgbClr val="FF0000"/>
              </a:solidFill>
            </a:endParaRPr>
          </a:p>
          <a:p>
            <a:endParaRPr lang="fr-FR" dirty="0">
              <a:solidFill>
                <a:srgbClr val="FF0000"/>
              </a:solidFill>
            </a:endParaRPr>
          </a:p>
        </p:txBody>
      </p:sp>
    </p:spTree>
    <p:extLst>
      <p:ext uri="{BB962C8B-B14F-4D97-AF65-F5344CB8AC3E}">
        <p14:creationId xmlns:p14="http://schemas.microsoft.com/office/powerpoint/2010/main" val="1485647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16632"/>
            <a:ext cx="8229600" cy="1584176"/>
          </a:xfrm>
        </p:spPr>
        <p:txBody>
          <a:bodyPr>
            <a:normAutofit fontScale="90000"/>
          </a:bodyPr>
          <a:lstStyle/>
          <a:p>
            <a:r>
              <a:rPr lang="fr-FR" dirty="0" smtClean="0"/>
              <a:t>Le contexte, encore, toujours</a:t>
            </a:r>
            <a:br>
              <a:rPr lang="fr-FR" dirty="0" smtClean="0"/>
            </a:br>
            <a:r>
              <a:rPr lang="fr-FR" dirty="0"/>
              <a:t> </a:t>
            </a:r>
            <a:r>
              <a:rPr lang="fr-FR" dirty="0" smtClean="0"/>
              <a:t>sciences politiques, sciences naturelles au XVIIIE siècle </a:t>
            </a:r>
            <a:endParaRPr lang="fr-FR" dirty="0"/>
          </a:p>
        </p:txBody>
      </p:sp>
      <p:sp>
        <p:nvSpPr>
          <p:cNvPr id="3" name="Espace réservé du contenu 2"/>
          <p:cNvSpPr>
            <a:spLocks noGrp="1"/>
          </p:cNvSpPr>
          <p:nvPr>
            <p:ph idx="1"/>
          </p:nvPr>
        </p:nvSpPr>
        <p:spPr>
          <a:xfrm>
            <a:off x="457200" y="1988840"/>
            <a:ext cx="8229600" cy="4752528"/>
          </a:xfrm>
        </p:spPr>
        <p:txBody>
          <a:bodyPr/>
          <a:lstStyle/>
          <a:p>
            <a:r>
              <a:rPr lang="fr-FR" dirty="0" smtClean="0"/>
              <a:t>Buffon « </a:t>
            </a:r>
            <a:r>
              <a:rPr lang="fr-FR" dirty="0"/>
              <a:t>Le </a:t>
            </a:r>
            <a:r>
              <a:rPr lang="fr-FR" b="1" dirty="0">
                <a:solidFill>
                  <a:srgbClr val="FF0000"/>
                </a:solidFill>
              </a:rPr>
              <a:t>tyran</a:t>
            </a:r>
            <a:r>
              <a:rPr lang="fr-FR" b="1" dirty="0"/>
              <a:t> brutal ne poursuit qu'un seul but</a:t>
            </a:r>
            <a:r>
              <a:rPr lang="fr-FR" dirty="0"/>
              <a:t> : </a:t>
            </a:r>
            <a:r>
              <a:rPr lang="fr-FR" b="1" dirty="0"/>
              <a:t>dépeupler l'univers</a:t>
            </a:r>
            <a:r>
              <a:rPr lang="fr-FR" dirty="0"/>
              <a:t>, </a:t>
            </a:r>
            <a:r>
              <a:rPr lang="fr-FR" b="1" dirty="0"/>
              <a:t>pour régner seul au milieu </a:t>
            </a:r>
            <a:r>
              <a:rPr lang="fr-FR" b="1" dirty="0">
                <a:solidFill>
                  <a:srgbClr val="FF0000"/>
                </a:solidFill>
              </a:rPr>
              <a:t>des victimes qu'il égorge</a:t>
            </a:r>
            <a:r>
              <a:rPr lang="fr-FR" dirty="0">
                <a:solidFill>
                  <a:srgbClr val="FF0000"/>
                </a:solidFill>
              </a:rPr>
              <a:t> ».</a:t>
            </a:r>
            <a:r>
              <a:rPr lang="fr-FR" dirty="0"/>
              <a:t> </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681" t="8310" r="7955" b="4220"/>
          <a:stretch/>
        </p:blipFill>
        <p:spPr bwMode="auto">
          <a:xfrm>
            <a:off x="827584" y="3501008"/>
            <a:ext cx="4211783" cy="3356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9367" y="3501008"/>
            <a:ext cx="3637089" cy="3356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6746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16632"/>
            <a:ext cx="8229600" cy="936104"/>
          </a:xfrm>
        </p:spPr>
        <p:txBody>
          <a:bodyPr>
            <a:normAutofit fontScale="90000"/>
          </a:bodyPr>
          <a:lstStyle/>
          <a:p>
            <a:r>
              <a:rPr lang="fr-FR" dirty="0" smtClean="0"/>
              <a:t>Qu’est ce qu’un Etre humain au XVIIIe siècle? Une espèce? Une race? </a:t>
            </a:r>
            <a:endParaRPr lang="fr-FR"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196752"/>
            <a:ext cx="9036496" cy="5661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8104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584" y="404664"/>
            <a:ext cx="8064896"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311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457200" y="0"/>
            <a:ext cx="8229600" cy="6126163"/>
          </a:xfrm>
        </p:spPr>
        <p:txBody>
          <a:bodyPr/>
          <a:lstStyle/>
          <a:p>
            <a:r>
              <a:rPr lang="fr-FR" sz="4000" dirty="0" smtClean="0"/>
              <a:t>Une culture visuelle du sang?</a:t>
            </a:r>
          </a:p>
          <a:p>
            <a:endParaRPr lang="fr-FR"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337" y="590550"/>
            <a:ext cx="8821737" cy="626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016097"/>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185</TotalTime>
  <Words>181</Words>
  <Application>Microsoft Office PowerPoint</Application>
  <PresentationFormat>Affichage à l'écran (4:3)</PresentationFormat>
  <Paragraphs>42</Paragraphs>
  <Slides>27</Slides>
  <Notes>0</Notes>
  <HiddenSlides>0</HiddenSlides>
  <MMClips>0</MMClips>
  <ScaleCrop>false</ScaleCrop>
  <HeadingPairs>
    <vt:vector size="4" baseType="variant">
      <vt:variant>
        <vt:lpstr>Thème</vt:lpstr>
      </vt:variant>
      <vt:variant>
        <vt:i4>1</vt:i4>
      </vt:variant>
      <vt:variant>
        <vt:lpstr>Titres des diapositives</vt:lpstr>
      </vt:variant>
      <vt:variant>
        <vt:i4>27</vt:i4>
      </vt:variant>
    </vt:vector>
  </HeadingPairs>
  <TitlesOfParts>
    <vt:vector size="28" baseType="lpstr">
      <vt:lpstr>Thème Office</vt:lpstr>
      <vt:lpstr>    Quel sang impur? Musée d’art moderne de Strasbourg   Lundi 21 novembre 2021 avec les collègues des Lycées  et collèges. Pierre Serna  Paris I Panthéon Sorbonne</vt:lpstr>
      <vt:lpstr>  Aux armes, citoyens !  Formez vos bataillons !  Marchons, marchons !  Qu'un sang impur...  Abreuve nos sillons !</vt:lpstr>
      <vt:lpstr>Présentation PowerPoint</vt:lpstr>
      <vt:lpstr>Présentation PowerPoint</vt:lpstr>
      <vt:lpstr>Présentation PowerPoint</vt:lpstr>
      <vt:lpstr>Le contexte, encore, toujours  sciences politiques, sciences naturelles au XVIIIE siècle </vt:lpstr>
      <vt:lpstr>Qu’est ce qu’un Etre humain au XVIIIe siècle? Une espèce? Une race? </vt:lpstr>
      <vt:lpstr>Présentation PowerPoint</vt:lpstr>
      <vt:lpstr>Présentation PowerPoint</vt:lpstr>
      <vt:lpstr>     Boulainvilliers, Essai sur la noblesse de France, contenans une dissertation sur son origine &amp; abaissement. Avec des notes historiques, Critiques et Politiques ; Un projet de Dissertation sur les premiers Français &amp; leurs Colonies ; et un Supplément aux notes par forme de Dictionnaire pour la Noblesse, Amsterdam Rouen, 1732.</vt:lpstr>
      <vt:lpstr>  Gilles André, seigneur de la Lontière LA ROQUE (de) Traité de la noblesse, de ses differentes especes. Chez Estienne Michallet, à Paris 1678,  </vt:lpstr>
      <vt:lpstr>Antoine René  Voyer d’Argenson, Considération s sur le gouvernement  ancien et présent de la France, 1784</vt:lpstr>
      <vt:lpstr> La pureté du sang, the Race Horse, les chevaux de race, la preuve  par la science de l’élevage d’après Carle Vernet  1758-1836</vt:lpstr>
      <vt:lpstr>    La riposte…. Ou la question du sang dégénéré au XVIIIe siècle Claude-Olivier Doron, L’homme altéré. Races et dégénérescence (XVIIe-XIXe siècles), Champ-Vallon 2017 André Devyver : Le Sang épuré. Les préjugés de race chez les gentilshommes français de l'Ancien Régime (1560-1720). 1973 </vt:lpstr>
      <vt:lpstr>Noblesse commerçante, ou noblesse militaire? Le sang ou le talent, l’hérédité ou les mérites? L’abbé de Coyer contre le chevalier d’Arc</vt:lpstr>
      <vt:lpstr>Les nobles dégénéré e s, corrompu e s </vt:lpstr>
      <vt:lpstr>Citoyennes et citoyennes régénéré es ou Amazones et hercule gaulois</vt:lpstr>
      <vt:lpstr> Augustin Dupré,10 août 1792 : le peuple français terrasse la Royauté et protège la Liberté </vt:lpstr>
      <vt:lpstr>Une nouvelle nation   Aux armes citoyens!</vt:lpstr>
      <vt:lpstr> Rouget de Lisle chantant La Marseillaise par Isidore Pils.  Dépôt du Musée du Louvre au Musée Historique de Strasbourg 1849</vt:lpstr>
      <vt:lpstr>La Marseillaise et les strasbourgeoises…</vt:lpstr>
      <vt:lpstr>Marche des Marseillais  BNF</vt:lpstr>
      <vt:lpstr>Présentation PowerPoint</vt:lpstr>
      <vt:lpstr> Chanteurs patriotes, dit aussi la "Marseillaise" Doncre, Dominique (Zegerscappel, en 1743 - Arras, en 1820), 1794</vt:lpstr>
      <vt:lpstr> Rite de fondation d'une ville romaine. Musée archéologique d'Aquilée.                     </vt:lpstr>
      <vt:lpstr> Fondation de Rome : Romulus trace le pomoerium sillon sacre delimitant la ville, soulevant l'araire pour menager des portes a l'emplacement du mont Palatin sur le Tibre le 21 avril 753 «  Aux armes laboureurs, poussez vos aiguillons Marchez, Marchez, qu’un bœuf docile ouvre un large sillon »</vt:lpstr>
      <vt:lpstr> Bibliothèque de l’Arsenal, Manuscrit  15358  Les vitres et le miroir  de Amirault, vitrier et miroitier  et maitre à Loudun ou  ses délassements et réflections  (sic) sur la Révolution française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Aux armes, citoyens !  Formez vos bataillons !  Marchons, marchons !  Qu'un sang impur...  Abreuve nos sillons !</dc:title>
  <dc:creator>Utilisateur</dc:creator>
  <cp:lastModifiedBy>Utilisateur</cp:lastModifiedBy>
  <cp:revision>18</cp:revision>
  <dcterms:created xsi:type="dcterms:W3CDTF">2021-11-21T07:25:50Z</dcterms:created>
  <dcterms:modified xsi:type="dcterms:W3CDTF">2021-11-22T07:14:15Z</dcterms:modified>
</cp:coreProperties>
</file>