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6" r:id="rId3"/>
    <p:sldId id="256" r:id="rId4"/>
    <p:sldId id="257" r:id="rId5"/>
    <p:sldId id="258" r:id="rId6"/>
    <p:sldId id="259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9FF"/>
    <a:srgbClr val="5DC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13799-E4F6-4DE0-B359-ECF4885DFB17}" v="26" dt="2022-06-13T13:53:45.631"/>
    <p1510:client id="{8849B6B0-56BA-4F4B-8EF9-4CFF50D004E9}" v="9" dt="2022-06-13T14:00:18.248"/>
    <p1510:client id="{88D05A0B-E100-4431-B411-CDA9BB0E6C93}" v="526" dt="2022-06-13T13:51:59.140"/>
    <p1510:client id="{9DBB4F48-3085-4B31-9F41-A117CF30562F}" v="843" dt="2022-06-13T14:20:53.935"/>
    <p1510:client id="{9E3FF469-8E19-4134-AA7C-925499B823FD}" v="7" dt="2022-06-13T13:58:17.816"/>
    <p1510:client id="{A7475427-DE42-4430-9AB2-B67DC2E6220F}" v="9" dt="2022-06-13T13:57:00.697"/>
    <p1510:client id="{CB1C8FAC-7F2F-44F9-AFB8-1B06FF713517}" v="2" dt="2022-06-13T13:54:46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97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74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37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13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04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13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13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0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39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03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96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084E9-0A81-4A33-B845-AFC99EC79EAE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F5743-3417-4D66-A5C7-36D2BE3694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82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musees-strasbourg.skin-web.org/document/mas-15773/5ee338d5461cda28a3ab0b3f?pageId=60e31b72b4a0b5433a57d913&amp;hitId=60e319f7b4a0b5433a57d848&amp;pos=6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usees-strasbourg.skin-web.org/document/mas-17203/5ee338d5461cda28a3ab0bc8?pageId=60e31b72b4a0b5433a57d913&amp;hitId=60e319f7b4a0b5433a57d848&amp;pos=3" TargetMode="External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19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24.jpeg"/><Relationship Id="rId10" Type="http://schemas.openxmlformats.org/officeDocument/2006/relationships/slide" Target="slide3.xml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8.jpeg"/><Relationship Id="rId7" Type="http://schemas.openxmlformats.org/officeDocument/2006/relationships/hyperlink" Target="https://www.inrap.fr/un-site-neolithique-exceptionnel-pont-sur-seine-5057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ultimedia.inrap.fr/atlas/reims/periodes-chronologiques/protohistoire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slide" Target="slide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Prolongement de la visite « Enquête à la Préhistoire » 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au Musée archéologique de Strasbourg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6339" y="985840"/>
            <a:ext cx="11699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Exploiter la visite des collections préhistoriques du musée archéologique en classe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algn="ctr"/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</a:rPr>
              <a:t>Quelles grandes évolutions transforment la vie de l’humanité à la fin de la Préhistoire 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27941" y="2246945"/>
            <a:ext cx="11798534" cy="34470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 smtClean="0"/>
              <a:t>Une reprise des activités menées au musée en trois étapes :</a:t>
            </a:r>
            <a:endParaRPr lang="fr-FR" b="1" dirty="0"/>
          </a:p>
          <a:p>
            <a:endParaRPr lang="fr-FR" dirty="0"/>
          </a:p>
          <a:p>
            <a:pPr marL="342900" indent="-342900">
              <a:buAutoNum type="arabicPeriod"/>
            </a:pPr>
            <a:r>
              <a:rPr lang="fr-FR" sz="1600" dirty="0" smtClean="0"/>
              <a:t>L’identification des 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différentes périodes </a:t>
            </a:r>
            <a:r>
              <a:rPr lang="fr-FR" sz="1600" dirty="0" smtClean="0"/>
              <a:t>liées à la Préhistoire.</a:t>
            </a:r>
          </a:p>
          <a:p>
            <a:endParaRPr lang="fr-FR" sz="1000" dirty="0"/>
          </a:p>
          <a:p>
            <a:pPr marL="342900" indent="-342900">
              <a:buAutoNum type="arabicPeriod"/>
            </a:pPr>
            <a:r>
              <a:rPr lang="fr-FR" sz="1600" dirty="0" smtClean="0"/>
              <a:t>La </a:t>
            </a:r>
            <a:r>
              <a:rPr lang="fr-FR" sz="1600" b="1" dirty="0" smtClean="0">
                <a:solidFill>
                  <a:srgbClr val="2E75B6"/>
                </a:solidFill>
              </a:rPr>
              <a:t>restitution orale du travail en autonomie</a:t>
            </a:r>
            <a:r>
              <a:rPr lang="fr-FR" sz="1600" dirty="0" smtClean="0"/>
              <a:t> mené au musée et les 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r>
              <a:rPr lang="fr-FR" sz="1600" dirty="0" smtClean="0"/>
              <a:t> que ce dernier permet de tirer :</a:t>
            </a:r>
            <a:endParaRPr lang="fr-FR" sz="1600" dirty="0"/>
          </a:p>
          <a:p>
            <a:pPr marL="800100" lvl="1" indent="-342900">
              <a:buAutoNum type="alphaLcPeriod"/>
            </a:pPr>
            <a:r>
              <a:rPr lang="fr-FR" sz="1600" dirty="0"/>
              <a:t>U</a:t>
            </a:r>
            <a:r>
              <a:rPr lang="fr-FR" sz="1600" dirty="0" smtClean="0"/>
              <a:t>ne équipe ou un </a:t>
            </a:r>
            <a:r>
              <a:rPr lang="fr-FR" sz="1600" dirty="0"/>
              <a:t>élève </a:t>
            </a:r>
            <a:r>
              <a:rPr lang="fr-FR" sz="1600" dirty="0" smtClean="0"/>
              <a:t>spécialiste </a:t>
            </a:r>
            <a:r>
              <a:rPr lang="fr-FR" sz="1600" dirty="0"/>
              <a:t>de </a:t>
            </a:r>
            <a:r>
              <a:rPr lang="fr-FR" sz="1600" dirty="0" smtClean="0"/>
              <a:t>chaque catégorie d’objet </a:t>
            </a:r>
            <a:r>
              <a:rPr lang="fr-FR" sz="1600" dirty="0"/>
              <a:t>vient au tableau pour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présenter à l'oral les caractéristiques </a:t>
            </a:r>
            <a:r>
              <a:rPr lang="fr-FR" sz="1600" dirty="0"/>
              <a:t>de l’objet étudié au musée à la classe (nom, matériaux, fonction, datation). </a:t>
            </a:r>
          </a:p>
          <a:p>
            <a:pPr marL="800100" lvl="1" indent="-342900">
              <a:buAutoNum type="alphaLcPeriod"/>
            </a:pPr>
            <a:r>
              <a:rPr lang="fr-FR" sz="1600" dirty="0" smtClean="0"/>
              <a:t>Puis, une phase de cours dialogué animé par le professeur permet une comparaison des objets étudiés avec ceux de autres époques (Paléolithique et Protohistoire) permet de 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tirer des conclusions</a:t>
            </a:r>
            <a:r>
              <a:rPr lang="fr-FR" sz="1600" dirty="0" smtClean="0"/>
              <a:t>. Ces dernières peuvent s’élaborer progressivement objets par objets ou l’on peut aussi demander aux élèves de compléter la dernière colonne du tableau en autonomie à l’issue des comparaisons.</a:t>
            </a:r>
          </a:p>
          <a:p>
            <a:pPr lvl="1"/>
            <a:endParaRPr lang="fr-FR" sz="1000" dirty="0"/>
          </a:p>
          <a:p>
            <a:r>
              <a:rPr lang="fr-FR" sz="1600" dirty="0"/>
              <a:t>3. </a:t>
            </a:r>
            <a:r>
              <a:rPr lang="fr-FR" sz="1600" dirty="0" smtClean="0"/>
              <a:t>Enfin, il est possible d’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élargir l’étude </a:t>
            </a:r>
            <a:r>
              <a:rPr lang="fr-FR" sz="1600" dirty="0" smtClean="0"/>
              <a:t>en développant d’autres aspects qui ne sont pas forcément visibles ou évident au musée : les croyances religieuses, l’apparition de l’art, etc.</a:t>
            </a:r>
            <a:endParaRPr lang="fr-FR" sz="16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02" y="5823848"/>
            <a:ext cx="1205841" cy="75331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67" y="5793042"/>
            <a:ext cx="2399134" cy="8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38793" y="4937262"/>
            <a:ext cx="1171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chemeClr val="accent1">
                    <a:lumMod val="50000"/>
                  </a:schemeClr>
                </a:solidFill>
              </a:rPr>
              <a:t>Quelles 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</a:rPr>
              <a:t>grandes évolutions transforment la vie de l’humanité à la fin de la Préhistoire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Séance de bilan </a:t>
            </a:r>
            <a:r>
              <a:rPr lang="fr-FR" sz="2400" b="1" dirty="0">
                <a:solidFill>
                  <a:schemeClr val="bg1"/>
                </a:solidFill>
              </a:rPr>
              <a:t>de la visite « Enquête à la Préhistoire » 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au Musée archéologique de Strasbourg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9556" t="18029" r="15677" b="14525"/>
          <a:stretch/>
        </p:blipFill>
        <p:spPr>
          <a:xfrm>
            <a:off x="8629102" y="1704321"/>
            <a:ext cx="489946" cy="5102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23" y="2486923"/>
            <a:ext cx="542711" cy="5050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987" y="3126500"/>
            <a:ext cx="627602" cy="6512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9" y="1150689"/>
            <a:ext cx="2408847" cy="3495489"/>
          </a:xfrm>
          <a:prstGeom prst="rect">
            <a:avLst/>
          </a:prstGeom>
          <a:ln w="38100" cmpd="sng">
            <a:solidFill>
              <a:schemeClr val="accent5">
                <a:lumMod val="75000"/>
              </a:schemeClr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477" y="1139835"/>
            <a:ext cx="4444934" cy="3506346"/>
          </a:xfrm>
          <a:prstGeom prst="rect">
            <a:avLst/>
          </a:prstGeom>
          <a:ln w="38100" cmpd="sng">
            <a:solidFill>
              <a:srgbClr val="2F5597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8563976" y="1139834"/>
            <a:ext cx="351676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Ce que la visite nous a permis</a:t>
            </a: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280357" y="1715177"/>
            <a:ext cx="1573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De découvrir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312919" y="2529767"/>
            <a:ext cx="287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De collecter et de retenir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367631" y="3333078"/>
            <a:ext cx="235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De comprendre 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/>
          <a:srcRect l="22368" t="3289" r="23947" b="288"/>
          <a:stretch/>
        </p:blipFill>
        <p:spPr>
          <a:xfrm>
            <a:off x="7221008" y="2963345"/>
            <a:ext cx="1212719" cy="1682834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42" t="7442" r="22237" b="287"/>
          <a:stretch/>
        </p:blipFill>
        <p:spPr>
          <a:xfrm>
            <a:off x="7217807" y="1150690"/>
            <a:ext cx="1206269" cy="1650044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6683" y="4092547"/>
            <a:ext cx="640477" cy="64047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9324654" y="4201946"/>
            <a:ext cx="226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De questionner 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02" y="5823848"/>
            <a:ext cx="1205841" cy="75331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67" y="5793042"/>
            <a:ext cx="2399134" cy="8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247204"/>
              </p:ext>
            </p:extLst>
          </p:nvPr>
        </p:nvGraphicFramePr>
        <p:xfrm>
          <a:off x="538618" y="904666"/>
          <a:ext cx="11457764" cy="5990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292">
                  <a:extLst>
                    <a:ext uri="{9D8B030D-6E8A-4147-A177-3AD203B41FA5}">
                      <a16:colId xmlns:a16="http://schemas.microsoft.com/office/drawing/2014/main" val="3560135446"/>
                    </a:ext>
                  </a:extLst>
                </a:gridCol>
                <a:gridCol w="2274622">
                  <a:extLst>
                    <a:ext uri="{9D8B030D-6E8A-4147-A177-3AD203B41FA5}">
                      <a16:colId xmlns:a16="http://schemas.microsoft.com/office/drawing/2014/main" val="2695559406"/>
                    </a:ext>
                  </a:extLst>
                </a:gridCol>
                <a:gridCol w="2288603">
                  <a:extLst>
                    <a:ext uri="{9D8B030D-6E8A-4147-A177-3AD203B41FA5}">
                      <a16:colId xmlns:a16="http://schemas.microsoft.com/office/drawing/2014/main" val="3330441434"/>
                    </a:ext>
                  </a:extLst>
                </a:gridCol>
                <a:gridCol w="2264541">
                  <a:extLst>
                    <a:ext uri="{9D8B030D-6E8A-4147-A177-3AD203B41FA5}">
                      <a16:colId xmlns:a16="http://schemas.microsoft.com/office/drawing/2014/main" val="444512002"/>
                    </a:ext>
                  </a:extLst>
                </a:gridCol>
                <a:gridCol w="408360">
                  <a:extLst>
                    <a:ext uri="{9D8B030D-6E8A-4147-A177-3AD203B41FA5}">
                      <a16:colId xmlns:a16="http://schemas.microsoft.com/office/drawing/2014/main" val="381956030"/>
                    </a:ext>
                  </a:extLst>
                </a:gridCol>
                <a:gridCol w="2523346">
                  <a:extLst>
                    <a:ext uri="{9D8B030D-6E8A-4147-A177-3AD203B41FA5}">
                      <a16:colId xmlns:a16="http://schemas.microsoft.com/office/drawing/2014/main" val="569893612"/>
                    </a:ext>
                  </a:extLst>
                </a:gridCol>
              </a:tblGrid>
              <a:tr h="866094">
                <a:tc>
                  <a:txBody>
                    <a:bodyPr/>
                    <a:lstStyle/>
                    <a:p>
                      <a:pPr algn="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Epoques</a:t>
                      </a:r>
                    </a:p>
                    <a:p>
                      <a:pPr algn="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Objets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Quels grands changements pour</a:t>
                      </a:r>
                      <a:r>
                        <a:rPr lang="fr-FR" baseline="0" dirty="0">
                          <a:solidFill>
                            <a:schemeClr val="tx1"/>
                          </a:solidFill>
                        </a:rPr>
                        <a:t> l’humanité ?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7036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Les outils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945841"/>
                  </a:ext>
                </a:extLst>
              </a:tr>
              <a:tr h="866094">
                <a:tc>
                  <a:txBody>
                    <a:bodyPr/>
                    <a:lstStyle/>
                    <a:p>
                      <a:pPr algn="ct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Parures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421705"/>
                  </a:ext>
                </a:extLst>
              </a:tr>
              <a:tr h="1125923">
                <a:tc rowSpan="2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L’alimentation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/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fr-F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963624"/>
                  </a:ext>
                </a:extLst>
              </a:tr>
              <a:tr h="769130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826282"/>
                  </a:ext>
                </a:extLst>
              </a:tr>
              <a:tr h="866094"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Habitat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250355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i="1" dirty="0"/>
              <a:t>Tableau bilan de la visite au musée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21119" y="904666"/>
            <a:ext cx="2283443" cy="595333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501064" y="494904"/>
            <a:ext cx="2306180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</a:rPr>
              <a:t>A l’époque de M. ou Mme…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48914" y="537622"/>
            <a:ext cx="2306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Avant M. ou Mme…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755710" y="505916"/>
            <a:ext cx="2306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Après M. ou Mme…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499294" y="890156"/>
            <a:ext cx="1736675" cy="9118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lèche droite 16"/>
          <p:cNvSpPr/>
          <p:nvPr/>
        </p:nvSpPr>
        <p:spPr>
          <a:xfrm>
            <a:off x="9070670" y="2085975"/>
            <a:ext cx="335418" cy="32567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35"/>
          <p:cNvSpPr/>
          <p:nvPr/>
        </p:nvSpPr>
        <p:spPr>
          <a:xfrm>
            <a:off x="9075401" y="5903514"/>
            <a:ext cx="335418" cy="32567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 droite 36"/>
          <p:cNvSpPr/>
          <p:nvPr/>
        </p:nvSpPr>
        <p:spPr>
          <a:xfrm>
            <a:off x="9084423" y="4589070"/>
            <a:ext cx="335418" cy="32567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 droite 37"/>
          <p:cNvSpPr/>
          <p:nvPr/>
        </p:nvSpPr>
        <p:spPr>
          <a:xfrm>
            <a:off x="9077968" y="3026793"/>
            <a:ext cx="335418" cy="32567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Bouton d'action : Document 38">
            <a:hlinkClick r:id="rId2" action="ppaction://hlinksldjump" highlightClick="1"/>
          </p:cNvPr>
          <p:cNvSpPr/>
          <p:nvPr/>
        </p:nvSpPr>
        <p:spPr>
          <a:xfrm>
            <a:off x="157213" y="2048114"/>
            <a:ext cx="306887" cy="357973"/>
          </a:xfrm>
          <a:prstGeom prst="actionButtonDocument">
            <a:avLst/>
          </a:prstGeom>
          <a:solidFill>
            <a:srgbClr val="2F559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Bouton d'action : Document 41">
            <a:hlinkClick r:id="rId3" action="ppaction://hlinksldjump" highlightClick="1"/>
          </p:cNvPr>
          <p:cNvSpPr/>
          <p:nvPr/>
        </p:nvSpPr>
        <p:spPr>
          <a:xfrm>
            <a:off x="138366" y="3029932"/>
            <a:ext cx="306887" cy="357973"/>
          </a:xfrm>
          <a:prstGeom prst="actionButtonDocument">
            <a:avLst/>
          </a:prstGeom>
          <a:solidFill>
            <a:srgbClr val="2F559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B15210-766C-F52E-46E9-14050EB69B63}"/>
              </a:ext>
            </a:extLst>
          </p:cNvPr>
          <p:cNvSpPr txBox="1"/>
          <p:nvPr/>
        </p:nvSpPr>
        <p:spPr>
          <a:xfrm>
            <a:off x="2123335" y="960466"/>
            <a:ext cx="23198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LE </a:t>
            </a:r>
            <a:r>
              <a:rPr lang="fr-FR" sz="1600" b="1" u="sng" dirty="0">
                <a:solidFill>
                  <a:srgbClr val="0070C0"/>
                </a:solidFill>
              </a:rPr>
              <a:t>PALEOLITHIQUE</a:t>
            </a:r>
            <a:endParaRPr lang="fr-FR" sz="1600" b="1" u="sng" dirty="0">
              <a:solidFill>
                <a:srgbClr val="0070C0"/>
              </a:solidFill>
              <a:ea typeface="Calibri"/>
              <a:cs typeface="Calibri"/>
            </a:endParaRPr>
          </a:p>
          <a:p>
            <a:pPr algn="ctr"/>
            <a:r>
              <a:rPr lang="fr-FR" sz="1600" b="1" dirty="0">
                <a:solidFill>
                  <a:srgbClr val="0070C0"/>
                </a:solidFill>
                <a:ea typeface="Calibri"/>
                <a:cs typeface="Calibri"/>
              </a:rPr>
              <a:t>-2,5 MA à vers 10 000 ans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F276CA-BD69-CD34-B326-88377EC3B1CF}"/>
              </a:ext>
            </a:extLst>
          </p:cNvPr>
          <p:cNvSpPr txBox="1"/>
          <p:nvPr/>
        </p:nvSpPr>
        <p:spPr>
          <a:xfrm>
            <a:off x="4441706" y="978277"/>
            <a:ext cx="24650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LE </a:t>
            </a:r>
            <a:r>
              <a:rPr lang="fr-FR" sz="1600" b="1" u="sng" dirty="0">
                <a:solidFill>
                  <a:srgbClr val="0070C0"/>
                </a:solidFill>
              </a:rPr>
              <a:t>NEOLITHIQUE</a:t>
            </a:r>
            <a:endParaRPr lang="fr-FR" sz="1600" b="1" u="sng" dirty="0">
              <a:solidFill>
                <a:srgbClr val="0070C0"/>
              </a:solidFill>
              <a:ea typeface="Calibri"/>
              <a:cs typeface="Calibri"/>
            </a:endParaRPr>
          </a:p>
          <a:p>
            <a:pPr algn="ctr"/>
            <a:r>
              <a:rPr lang="fr-FR" sz="1600" b="1" dirty="0">
                <a:solidFill>
                  <a:srgbClr val="0070C0"/>
                </a:solidFill>
                <a:ea typeface="Calibri"/>
                <a:cs typeface="Calibri"/>
              </a:rPr>
              <a:t>vers - 10 000 ans au IVe millénaire av. J.-C.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7B817D-8ADF-D03B-88B3-4B040F8FA070}"/>
              </a:ext>
            </a:extLst>
          </p:cNvPr>
          <p:cNvSpPr txBox="1"/>
          <p:nvPr/>
        </p:nvSpPr>
        <p:spPr>
          <a:xfrm>
            <a:off x="6851838" y="857294"/>
            <a:ext cx="23199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u="sng" dirty="0" smtClean="0">
                <a:solidFill>
                  <a:srgbClr val="0070C0"/>
                </a:solidFill>
              </a:rPr>
              <a:t>L’AGE </a:t>
            </a:r>
            <a:r>
              <a:rPr lang="fr-FR" sz="1600" b="1" u="sng" dirty="0">
                <a:solidFill>
                  <a:srgbClr val="0070C0"/>
                </a:solidFill>
              </a:rPr>
              <a:t>DES METAUX </a:t>
            </a:r>
            <a:r>
              <a:rPr lang="fr-FR" sz="1600" b="1" dirty="0">
                <a:solidFill>
                  <a:srgbClr val="0070C0"/>
                </a:solidFill>
              </a:rPr>
              <a:t>(protohistoire)</a:t>
            </a:r>
          </a:p>
          <a:p>
            <a:pPr algn="ctr"/>
            <a:r>
              <a:rPr lang="fr-FR" sz="1600" b="1" dirty="0" smtClean="0">
                <a:solidFill>
                  <a:srgbClr val="0070C0"/>
                </a:solidFill>
                <a:ea typeface="Calibri"/>
                <a:cs typeface="Calibri"/>
              </a:rPr>
              <a:t>IVe-</a:t>
            </a:r>
            <a:r>
              <a:rPr lang="fr-FR" sz="1600" b="1" dirty="0" err="1" smtClean="0">
                <a:solidFill>
                  <a:srgbClr val="0070C0"/>
                </a:solidFill>
                <a:ea typeface="Calibri"/>
                <a:cs typeface="Calibri"/>
              </a:rPr>
              <a:t>Ie</a:t>
            </a:r>
            <a:r>
              <a:rPr lang="fr-FR" sz="1600" b="1" dirty="0" smtClean="0">
                <a:solidFill>
                  <a:srgbClr val="0070C0"/>
                </a:solidFill>
                <a:ea typeface="Calibri"/>
                <a:cs typeface="Calibri"/>
              </a:rPr>
              <a:t> </a:t>
            </a:r>
            <a:r>
              <a:rPr lang="fr-FR" sz="1600" b="1" dirty="0">
                <a:solidFill>
                  <a:srgbClr val="0070C0"/>
                </a:solidFill>
                <a:ea typeface="Calibri"/>
                <a:cs typeface="Calibri"/>
              </a:rPr>
              <a:t>millénaire av. J.-C.</a:t>
            </a:r>
          </a:p>
        </p:txBody>
      </p:sp>
      <p:sp>
        <p:nvSpPr>
          <p:cNvPr id="4" name="Bouton d'action : Document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6996AF4-A8A4-CE40-9FC1-2A6AA7D95760}"/>
              </a:ext>
            </a:extLst>
          </p:cNvPr>
          <p:cNvSpPr/>
          <p:nvPr/>
        </p:nvSpPr>
        <p:spPr>
          <a:xfrm>
            <a:off x="144647" y="4497457"/>
            <a:ext cx="306887" cy="357973"/>
          </a:xfrm>
          <a:prstGeom prst="actionButtonDocument">
            <a:avLst/>
          </a:prstGeom>
          <a:solidFill>
            <a:srgbClr val="2F559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Bouton d'action : Document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81FB3F2-A7FF-D2D3-FB4E-82282E548E96}"/>
              </a:ext>
            </a:extLst>
          </p:cNvPr>
          <p:cNvSpPr/>
          <p:nvPr/>
        </p:nvSpPr>
        <p:spPr>
          <a:xfrm>
            <a:off x="177197" y="6026506"/>
            <a:ext cx="306887" cy="357973"/>
          </a:xfrm>
          <a:prstGeom prst="actionButtonDocument">
            <a:avLst/>
          </a:prstGeom>
          <a:solidFill>
            <a:srgbClr val="2F559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F03360-EE8F-F09E-ECBA-9A0D9B507C7D}"/>
              </a:ext>
            </a:extLst>
          </p:cNvPr>
          <p:cNvSpPr txBox="1"/>
          <p:nvPr/>
        </p:nvSpPr>
        <p:spPr>
          <a:xfrm>
            <a:off x="9398000" y="1725921"/>
            <a:ext cx="276748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u="sng" dirty="0">
                <a:solidFill>
                  <a:srgbClr val="0070C0"/>
                </a:solidFill>
                <a:cs typeface="Calibri"/>
              </a:rPr>
              <a:t>Perfectionnement des outils </a:t>
            </a:r>
            <a:r>
              <a:rPr lang="fr-FR" sz="1400" dirty="0">
                <a:solidFill>
                  <a:srgbClr val="0070C0"/>
                </a:solidFill>
                <a:cs typeface="Calibri"/>
              </a:rPr>
              <a:t>: plus efficaces, nouvelles </a:t>
            </a:r>
            <a:r>
              <a:rPr lang="fr-FR" sz="1400" dirty="0" smtClean="0">
                <a:solidFill>
                  <a:srgbClr val="0070C0"/>
                </a:solidFill>
                <a:cs typeface="Calibri"/>
              </a:rPr>
              <a:t>techniques de fabrication (métallurgie)  </a:t>
            </a:r>
            <a:r>
              <a:rPr lang="fr-FR" sz="1400" dirty="0">
                <a:solidFill>
                  <a:srgbClr val="0070C0"/>
                </a:solidFill>
                <a:cs typeface="Calibri"/>
              </a:rPr>
              <a:t>et matières </a:t>
            </a:r>
            <a:r>
              <a:rPr lang="fr-FR" sz="1400" dirty="0" smtClean="0">
                <a:solidFill>
                  <a:srgbClr val="0070C0"/>
                </a:solidFill>
                <a:cs typeface="Calibri"/>
              </a:rPr>
              <a:t>(bronze)</a:t>
            </a:r>
            <a:endParaRPr lang="fr-FR" sz="1400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60600" y="1816100"/>
            <a:ext cx="214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Pierre taillée (silex) pour couper, tailler, écraser, etc.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972300" y="1841500"/>
            <a:ext cx="196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Outils en bronze (un alliage), fer, etc.</a:t>
            </a:r>
          </a:p>
          <a:p>
            <a:r>
              <a:rPr lang="fr-FR" sz="1600" dirty="0" smtClean="0"/>
              <a:t>Nouvelles formes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686300" y="1879600"/>
            <a:ext cx="2057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Pierre polie, surface lisse, plus tranchante.</a:t>
            </a:r>
          </a:p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542061" y="3741888"/>
            <a:ext cx="226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Culture des </a:t>
            </a:r>
            <a:r>
              <a:rPr lang="fr-FR" sz="1600" dirty="0" smtClean="0"/>
              <a:t>céréales et transformation en </a:t>
            </a:r>
            <a:r>
              <a:rPr lang="fr-FR" sz="1600" dirty="0"/>
              <a:t>farine</a:t>
            </a:r>
          </a:p>
          <a:p>
            <a:r>
              <a:rPr lang="fr-FR" sz="1600" dirty="0" smtClean="0"/>
              <a:t>Chasse, pêche et élevage d’animaux (chèvres, porcs, bovins, etc.)</a:t>
            </a:r>
          </a:p>
          <a:p>
            <a:r>
              <a:rPr lang="fr-FR" sz="1600" dirty="0" smtClean="0"/>
              <a:t>Vaisselle en terre cuite pour consommer et stocker.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794228" y="2552101"/>
            <a:ext cx="2256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Utilisation de métaux précieux (or, bronze), de verre, etc.</a:t>
            </a:r>
          </a:p>
          <a:p>
            <a:r>
              <a:rPr lang="fr-FR" sz="1600" dirty="0" smtClean="0"/>
              <a:t>Décorations et formes plus élaborées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9420670" y="2613746"/>
            <a:ext cx="27713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solidFill>
                  <a:srgbClr val="0070C0"/>
                </a:solidFill>
              </a:rPr>
              <a:t>Des sociétés qui se hiérarchisent </a:t>
            </a:r>
            <a:r>
              <a:rPr lang="fr-FR" sz="1400" dirty="0">
                <a:solidFill>
                  <a:srgbClr val="0070C0"/>
                </a:solidFill>
              </a:rPr>
              <a:t>: des bijoux plus raffinés et luxueux montrent la richesse, le pouvoir de </a:t>
            </a:r>
            <a:r>
              <a:rPr lang="fr-FR" sz="1400" dirty="0" smtClean="0">
                <a:solidFill>
                  <a:srgbClr val="0070C0"/>
                </a:solidFill>
              </a:rPr>
              <a:t>certains. Les </a:t>
            </a:r>
            <a:r>
              <a:rPr lang="fr-FR" sz="1400" dirty="0">
                <a:solidFill>
                  <a:srgbClr val="0070C0"/>
                </a:solidFill>
              </a:rPr>
              <a:t>artisans </a:t>
            </a:r>
            <a:r>
              <a:rPr lang="fr-FR" sz="1400" dirty="0" smtClean="0">
                <a:solidFill>
                  <a:srgbClr val="0070C0"/>
                </a:solidFill>
              </a:rPr>
              <a:t>maîtrisent des techniques compliquées.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2219531" y="2552101"/>
            <a:ext cx="2281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Colliers, bracelets fabriqués à partir de restes d’animaux chassés (os, dents, coquillages etc.)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574697" y="2687720"/>
            <a:ext cx="21948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Bijoux en pierres polies, fossiles, perles</a:t>
            </a:r>
          </a:p>
          <a:p>
            <a:r>
              <a:rPr lang="fr-FR" sz="1600" dirty="0"/>
              <a:t>Assemblage de formes différentes</a:t>
            </a:r>
          </a:p>
          <a:p>
            <a:endParaRPr lang="fr-FR" sz="16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892873" y="4006921"/>
            <a:ext cx="19975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Vaisselle en métal et décorations plus élaborées : le débuts de l’art culinaire ?</a:t>
            </a:r>
          </a:p>
          <a:p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2244191" y="3846644"/>
            <a:ext cx="2231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Chasse, pêche et cueillette de végétaux sauvages. Cuisson des aliments à partir </a:t>
            </a:r>
          </a:p>
          <a:p>
            <a:r>
              <a:rPr lang="fr-FR" sz="1600" dirty="0"/>
              <a:t>Pas de vaisselle</a:t>
            </a:r>
          </a:p>
          <a:p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9420671" y="3772670"/>
            <a:ext cx="2614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solidFill>
                  <a:srgbClr val="0070C0"/>
                </a:solidFill>
              </a:rPr>
              <a:t>Naissance de l'agriculture et de l'élevage </a:t>
            </a:r>
            <a:r>
              <a:rPr lang="fr-FR" sz="1400" dirty="0">
                <a:solidFill>
                  <a:srgbClr val="0070C0"/>
                </a:solidFill>
              </a:rPr>
              <a:t>: L’homme parvient à domestiquer la nature végétale et animale. Une alimentation plus variée</a:t>
            </a:r>
            <a:r>
              <a:rPr lang="fr-FR" sz="1400" dirty="0" smtClean="0">
                <a:solidFill>
                  <a:srgbClr val="0070C0"/>
                </a:solidFill>
              </a:rPr>
              <a:t>.</a:t>
            </a:r>
          </a:p>
          <a:p>
            <a:endParaRPr lang="fr-FR" sz="700" dirty="0">
              <a:solidFill>
                <a:srgbClr val="0070C0"/>
              </a:solidFill>
            </a:endParaRPr>
          </a:p>
          <a:p>
            <a:r>
              <a:rPr lang="fr-FR" sz="1400" u="sng" dirty="0">
                <a:solidFill>
                  <a:srgbClr val="0070C0"/>
                </a:solidFill>
              </a:rPr>
              <a:t>Stockage de la nourriture </a:t>
            </a:r>
            <a:r>
              <a:rPr lang="fr-FR" sz="1400" dirty="0">
                <a:solidFill>
                  <a:srgbClr val="0070C0"/>
                </a:solidFill>
              </a:rPr>
              <a:t>grâce aux poteries </a:t>
            </a:r>
            <a:r>
              <a:rPr lang="fr-FR" sz="1400" dirty="0" smtClean="0">
                <a:solidFill>
                  <a:srgbClr val="0070C0"/>
                </a:solidFill>
              </a:rPr>
              <a:t>et à la métallurgie (nouvelles techniques)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791679" y="5659616"/>
            <a:ext cx="2232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Amélioration des maisons (plus solides et confortables), apparition des premières villes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530029" y="5615409"/>
            <a:ext cx="22136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Maisons </a:t>
            </a:r>
            <a:r>
              <a:rPr lang="fr-FR" sz="1600" dirty="0" smtClean="0"/>
              <a:t>en </a:t>
            </a:r>
            <a:r>
              <a:rPr lang="fr-FR" sz="1600" dirty="0"/>
              <a:t>bois, terre, pierre, etc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Regroupement en village et fortifications (palissades en bois)</a:t>
            </a:r>
            <a:endParaRPr lang="fr-FR" sz="1600" dirty="0"/>
          </a:p>
          <a:p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260600" y="5711662"/>
            <a:ext cx="2260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Huttes en peaux, os d’animaux et bois, abris sous roches ou grottes. Habitats non fixes.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9419841" y="5659616"/>
            <a:ext cx="2614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solidFill>
                  <a:srgbClr val="0070C0"/>
                </a:solidFill>
              </a:rPr>
              <a:t>Sédentarisation :</a:t>
            </a:r>
            <a:r>
              <a:rPr lang="fr-FR" sz="1400" dirty="0">
                <a:solidFill>
                  <a:srgbClr val="0070C0"/>
                </a:solidFill>
              </a:rPr>
              <a:t> l'homme commence à s’installer dans des lieux fixes et n’est plus forcément nomade</a:t>
            </a:r>
            <a:r>
              <a:rPr lang="fr-FR" sz="1400" dirty="0" smtClean="0">
                <a:solidFill>
                  <a:srgbClr val="0070C0"/>
                </a:solidFill>
              </a:rPr>
              <a:t>. Il s’organise en sociétés et des conflits ont parfois lieu. 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765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0" grpId="0"/>
      <p:bldP spid="41" grpId="0"/>
      <p:bldP spid="43" grpId="0"/>
      <p:bldP spid="6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949588"/>
            <a:ext cx="2492273" cy="31902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87" y="2026920"/>
            <a:ext cx="2373787" cy="27235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3549" r="26260" b="3168"/>
          <a:stretch/>
        </p:blipFill>
        <p:spPr>
          <a:xfrm>
            <a:off x="9410700" y="2003467"/>
            <a:ext cx="1174183" cy="31781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3773" y="177421"/>
            <a:ext cx="118389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Document 1. L’outillage préhistorique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70520" y="1616152"/>
            <a:ext cx="2306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Avant M. ou Mme…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977D1B5-F0D3-D9A4-649A-E5C1AB6A8F4F}"/>
              </a:ext>
            </a:extLst>
          </p:cNvPr>
          <p:cNvGrpSpPr/>
          <p:nvPr/>
        </p:nvGrpSpPr>
        <p:grpSpPr>
          <a:xfrm>
            <a:off x="5816723" y="893359"/>
            <a:ext cx="3234519" cy="5429307"/>
            <a:chOff x="6359856" y="1160060"/>
            <a:chExt cx="3234519" cy="5320664"/>
          </a:xfrm>
        </p:grpSpPr>
        <p:sp>
          <p:nvSpPr>
            <p:cNvPr id="6" name="Rectangle 5"/>
            <p:cNvSpPr/>
            <p:nvPr/>
          </p:nvSpPr>
          <p:spPr>
            <a:xfrm>
              <a:off x="6359856" y="1160060"/>
              <a:ext cx="3234519" cy="5320664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35879" y="1160060"/>
              <a:ext cx="2282471" cy="301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i="1" dirty="0">
                  <a:solidFill>
                    <a:schemeClr val="accent5">
                      <a:lumMod val="75000"/>
                    </a:schemeClr>
                  </a:solidFill>
                </a:rPr>
                <a:t>A l’époque de M. ou Mme…</a:t>
              </a: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9758820" y="1625875"/>
            <a:ext cx="2306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Après M. ou Mme…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854423" y="116516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groupe spécialiste présente l’objet choisi au musée :</a:t>
            </a:r>
          </a:p>
          <a:p>
            <a:endParaRPr lang="fr-FR" sz="400" dirty="0"/>
          </a:p>
          <a:p>
            <a:pPr marL="285750" indent="-285750">
              <a:buFont typeface="Wingdings" charset="2"/>
              <a:buChar char="§"/>
            </a:pPr>
            <a:r>
              <a:rPr lang="fr-FR" sz="1400" i="1" dirty="0" smtClean="0"/>
              <a:t>Le dessin réalisé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400" i="1" dirty="0" smtClean="0"/>
              <a:t>Les informations collectées (nom, matériau, fonction, datation). </a:t>
            </a:r>
            <a:endParaRPr lang="fr-FR" sz="14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0" y="4876800"/>
            <a:ext cx="23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Silex Biface </a:t>
            </a:r>
            <a:r>
              <a:rPr lang="fr-FR" dirty="0"/>
              <a:t>(</a:t>
            </a:r>
            <a:r>
              <a:rPr lang="fr-FR" dirty="0" smtClean="0"/>
              <a:t>Hochfelden)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959100" y="4876800"/>
            <a:ext cx="23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Chopper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Achenheim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9156700" y="5259169"/>
            <a:ext cx="158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Tête de hache en bronze (Strasbourg)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08088" y="889810"/>
            <a:ext cx="5200512" cy="646331"/>
          </a:xfrm>
          <a:prstGeom prst="rect">
            <a:avLst/>
          </a:prstGeom>
          <a:solidFill>
            <a:srgbClr val="8FAADC">
              <a:alpha val="3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Ce type d’objet existait-il déjà avant M ou Mme… ? 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Si oui, en quoi était-il différent ?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570934" y="889000"/>
            <a:ext cx="2387600" cy="646331"/>
          </a:xfrm>
          <a:prstGeom prst="rect">
            <a:avLst/>
          </a:prstGeom>
          <a:solidFill>
            <a:schemeClr val="accent5">
              <a:lumMod val="60000"/>
              <a:lumOff val="40000"/>
              <a:alpha val="3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Comment l’objet a t-il évolué ensuite ? </a:t>
            </a:r>
            <a:endParaRPr lang="fr-FR" dirty="0"/>
          </a:p>
        </p:txBody>
      </p:sp>
      <p:sp>
        <p:nvSpPr>
          <p:cNvPr id="20" name="Flèche vers la droite 19"/>
          <p:cNvSpPr/>
          <p:nvPr/>
        </p:nvSpPr>
        <p:spPr>
          <a:xfrm>
            <a:off x="9147779" y="964390"/>
            <a:ext cx="330200" cy="342900"/>
          </a:xfrm>
          <a:prstGeom prst="rightArrow">
            <a:avLst/>
          </a:prstGeom>
          <a:solidFill>
            <a:srgbClr val="2F559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/>
          <p:cNvSpPr/>
          <p:nvPr/>
        </p:nvSpPr>
        <p:spPr>
          <a:xfrm rot="10800000">
            <a:off x="5372635" y="977900"/>
            <a:ext cx="330200" cy="3429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94577" y="6407608"/>
            <a:ext cx="11997779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2F5597"/>
                </a:solidFill>
              </a:rPr>
              <a:t>Que peut-on alors conclure à propos des changements qui touchent l’humanité à la fin de la Préhistoire ?</a:t>
            </a:r>
            <a:endParaRPr lang="fr-FR" b="1" i="1" dirty="0">
              <a:solidFill>
                <a:srgbClr val="2F5597"/>
              </a:solidFill>
            </a:endParaRPr>
          </a:p>
        </p:txBody>
      </p:sp>
      <p:pic>
        <p:nvPicPr>
          <p:cNvPr id="24" name="Image 23" descr="Couteau bronze_Lingolsheim_mas1623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14501" r="4583" b="46365"/>
          <a:stretch/>
        </p:blipFill>
        <p:spPr>
          <a:xfrm rot="5400000">
            <a:off x="10068431" y="3276601"/>
            <a:ext cx="2999868" cy="63767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0744200" y="5257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Couteau en bronze</a:t>
            </a:r>
          </a:p>
          <a:p>
            <a:pPr algn="r"/>
            <a:r>
              <a:rPr lang="fr-FR" dirty="0" smtClean="0"/>
              <a:t>(Lingolsheim)</a:t>
            </a:r>
            <a:endParaRPr lang="fr-FR" dirty="0"/>
          </a:p>
        </p:txBody>
      </p:sp>
      <p:sp>
        <p:nvSpPr>
          <p:cNvPr id="28" name="Flèche vers la droite 27"/>
          <p:cNvSpPr/>
          <p:nvPr/>
        </p:nvSpPr>
        <p:spPr>
          <a:xfrm>
            <a:off x="607996" y="6358131"/>
            <a:ext cx="405330" cy="499869"/>
          </a:xfrm>
          <a:prstGeom prst="rightArrow">
            <a:avLst/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5877291" y="2566895"/>
            <a:ext cx="3121043" cy="369332"/>
          </a:xfrm>
          <a:prstGeom prst="rect">
            <a:avLst/>
          </a:prstGeom>
          <a:solidFill>
            <a:srgbClr val="8FAADC">
              <a:alpha val="31000"/>
            </a:srgbClr>
          </a:solidFill>
          <a:ln w="28575" cmpd="sng"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Exemple de choix possible</a:t>
            </a:r>
            <a:endParaRPr lang="fr-FR" b="1" dirty="0"/>
          </a:p>
        </p:txBody>
      </p:sp>
      <p:pic>
        <p:nvPicPr>
          <p:cNvPr id="31" name="Image 30" descr="hache néolithique reconstitution_1199311 (1)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92" b="77806" l="6751" r="91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0" t="22176" r="8685" b="16010"/>
          <a:stretch/>
        </p:blipFill>
        <p:spPr>
          <a:xfrm rot="19667221">
            <a:off x="5625498" y="3927128"/>
            <a:ext cx="3670924" cy="107514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877291" y="5282399"/>
            <a:ext cx="309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Reconstitution d’une hache, manche actuel, tête en pierre polie du Néolithique</a:t>
            </a:r>
            <a:endParaRPr lang="fr-FR" dirty="0"/>
          </a:p>
        </p:txBody>
      </p:sp>
      <p:pic>
        <p:nvPicPr>
          <p:cNvPr id="11" name="Image 10" descr="Capture d’écran 2023-02-04 à 14.56.0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61" y="200012"/>
            <a:ext cx="576000" cy="32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22" name="Flèche courbée vers la gauche 21">
            <a:hlinkClick r:id="rId8" action="ppaction://hlinksldjump"/>
          </p:cNvPr>
          <p:cNvSpPr/>
          <p:nvPr/>
        </p:nvSpPr>
        <p:spPr>
          <a:xfrm>
            <a:off x="11592304" y="238822"/>
            <a:ext cx="238793" cy="260534"/>
          </a:xfrm>
          <a:prstGeom prst="curvedLef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3" grpId="0"/>
      <p:bldP spid="25" grpId="0"/>
      <p:bldP spid="28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008" y="3184862"/>
            <a:ext cx="2148251" cy="29030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0125" y="136478"/>
            <a:ext cx="118389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Document 2. </a:t>
            </a:r>
            <a:r>
              <a:rPr lang="fr-FR" b="1" dirty="0" smtClean="0">
                <a:solidFill>
                  <a:schemeClr val="bg1"/>
                </a:solidFill>
              </a:rPr>
              <a:t>Parure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259C3BE-791A-E40F-EB4A-7675020451C4}"/>
              </a:ext>
            </a:extLst>
          </p:cNvPr>
          <p:cNvGrpSpPr/>
          <p:nvPr/>
        </p:nvGrpSpPr>
        <p:grpSpPr>
          <a:xfrm>
            <a:off x="4319040" y="702365"/>
            <a:ext cx="3234519" cy="5560358"/>
            <a:chOff x="6359856" y="1160060"/>
            <a:chExt cx="3234519" cy="53206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4D27A1-E951-3920-9CCB-B9AA1848EEA3}"/>
                </a:ext>
              </a:extLst>
            </p:cNvPr>
            <p:cNvSpPr/>
            <p:nvPr/>
          </p:nvSpPr>
          <p:spPr>
            <a:xfrm>
              <a:off x="6359856" y="1160060"/>
              <a:ext cx="3234519" cy="5320664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C2D59D-FCE4-BBA9-1416-CA96A329014F}"/>
                </a:ext>
              </a:extLst>
            </p:cNvPr>
            <p:cNvSpPr/>
            <p:nvPr/>
          </p:nvSpPr>
          <p:spPr>
            <a:xfrm>
              <a:off x="6883218" y="1160060"/>
              <a:ext cx="2187793" cy="55456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2F5597"/>
                  </a:solidFill>
                </a:rPr>
                <a:t>A </a:t>
              </a:r>
              <a:r>
                <a:rPr lang="fr-FR" sz="1400" b="1" i="1" dirty="0" smtClean="0">
                  <a:solidFill>
                    <a:srgbClr val="2F5597"/>
                  </a:solidFill>
                </a:rPr>
                <a:t>l’</a:t>
              </a:r>
              <a:r>
                <a:rPr lang="fr-FR" sz="1400" b="1" i="1" dirty="0" err="1" smtClean="0">
                  <a:solidFill>
                    <a:srgbClr val="2F5597"/>
                  </a:solidFill>
                </a:rPr>
                <a:t>époqe</a:t>
              </a:r>
              <a:r>
                <a:rPr lang="fr-FR" sz="1400" b="1" i="1" dirty="0" smtClean="0">
                  <a:solidFill>
                    <a:srgbClr val="2F5597"/>
                  </a:solidFill>
                </a:rPr>
                <a:t> </a:t>
              </a:r>
              <a:r>
                <a:rPr lang="fr-FR" sz="1400" b="1" i="1" dirty="0">
                  <a:solidFill>
                    <a:srgbClr val="2F5597"/>
                  </a:solidFill>
                </a:rPr>
                <a:t>de M. ou Mme…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4355118" y="1022276"/>
            <a:ext cx="3124200" cy="173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groupe spécialiste présente l’objet choisi au musée :</a:t>
            </a:r>
          </a:p>
          <a:p>
            <a:endParaRPr lang="fr-FR" sz="600" dirty="0"/>
          </a:p>
          <a:p>
            <a:pPr marL="285750" indent="-285750">
              <a:buFont typeface="Wingdings" charset="2"/>
              <a:buChar char="§"/>
            </a:pPr>
            <a:r>
              <a:rPr lang="fr-FR" sz="1600" i="1" dirty="0" smtClean="0"/>
              <a:t>Le dessin réalisé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600" i="1" dirty="0" smtClean="0"/>
              <a:t>Les informations collectées (nom, matériau, fonction, datation). </a:t>
            </a:r>
            <a:endParaRPr lang="fr-FR" sz="16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9155" y="660141"/>
            <a:ext cx="3636375" cy="923330"/>
          </a:xfrm>
          <a:prstGeom prst="rect">
            <a:avLst/>
          </a:prstGeom>
          <a:solidFill>
            <a:schemeClr val="accent5">
              <a:lumMod val="60000"/>
              <a:lumOff val="40000"/>
              <a:alpha val="3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Ce type d’objet existait-il déjà avant M ou Mme… ? 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Si oui, en quoi était-il différent ?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156749" y="664574"/>
            <a:ext cx="3828711" cy="646331"/>
          </a:xfrm>
          <a:prstGeom prst="rect">
            <a:avLst/>
          </a:prstGeom>
          <a:solidFill>
            <a:srgbClr val="8FAADC">
              <a:alpha val="3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Comment l’objet a t-il évolué ensuite ? </a:t>
            </a:r>
            <a:endParaRPr lang="fr-FR" dirty="0"/>
          </a:p>
        </p:txBody>
      </p:sp>
      <p:sp>
        <p:nvSpPr>
          <p:cNvPr id="10" name="Flèche vers la droite 9"/>
          <p:cNvSpPr/>
          <p:nvPr/>
        </p:nvSpPr>
        <p:spPr>
          <a:xfrm>
            <a:off x="7706572" y="736420"/>
            <a:ext cx="330200" cy="342900"/>
          </a:xfrm>
          <a:prstGeom prst="rightArrow">
            <a:avLst/>
          </a:prstGeom>
          <a:solidFill>
            <a:srgbClr val="2F559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droite 10"/>
          <p:cNvSpPr/>
          <p:nvPr/>
        </p:nvSpPr>
        <p:spPr>
          <a:xfrm rot="10800000">
            <a:off x="3861512" y="708362"/>
            <a:ext cx="330200" cy="342900"/>
          </a:xfrm>
          <a:prstGeom prst="rightArrow">
            <a:avLst/>
          </a:prstGeom>
          <a:solidFill>
            <a:srgbClr val="2F559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bracelets bronze cotelés_Berstett_mas64.2 et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7" t="37388" r="13451" b="11956"/>
          <a:stretch/>
        </p:blipFill>
        <p:spPr>
          <a:xfrm>
            <a:off x="8283583" y="4667898"/>
            <a:ext cx="3353624" cy="1251924"/>
          </a:xfrm>
          <a:prstGeom prst="rect">
            <a:avLst/>
          </a:prstGeom>
        </p:spPr>
      </p:pic>
      <p:pic>
        <p:nvPicPr>
          <p:cNvPr id="15" name="Image 14" descr="IMG_5161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2" t="3546" r="39093"/>
          <a:stretch/>
        </p:blipFill>
        <p:spPr>
          <a:xfrm rot="5400000">
            <a:off x="9049250" y="759613"/>
            <a:ext cx="1983730" cy="345059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382040" y="2817680"/>
            <a:ext cx="3121043" cy="369332"/>
          </a:xfrm>
          <a:prstGeom prst="rect">
            <a:avLst/>
          </a:prstGeom>
          <a:solidFill>
            <a:srgbClr val="8FAADC">
              <a:alpha val="31000"/>
            </a:srgbClr>
          </a:solidFill>
          <a:ln w="28575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2 exemples de choix possibles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409062" y="3506688"/>
            <a:ext cx="1648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Collier pendentif du Néolithique (entre -5800 et -4900) en spondyle (coquillage fossilisé) </a:t>
            </a:r>
            <a:endParaRPr lang="fr-FR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746837" y="5641264"/>
            <a:ext cx="133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hlinkClick r:id="rId6"/>
              </a:rPr>
              <a:t>Voir site Internet des musées</a:t>
            </a:r>
            <a:endParaRPr lang="fr-FR" sz="1200" b="1" dirty="0"/>
          </a:p>
        </p:txBody>
      </p:sp>
      <p:sp>
        <p:nvSpPr>
          <p:cNvPr id="21" name="Bouton d'action : Informations 20">
            <a:hlinkClick r:id="rId6" highlightClick="1"/>
          </p:cNvPr>
          <p:cNvSpPr/>
          <p:nvPr/>
        </p:nvSpPr>
        <p:spPr>
          <a:xfrm>
            <a:off x="4409061" y="5735834"/>
            <a:ext cx="351287" cy="337750"/>
          </a:xfrm>
          <a:prstGeom prst="actionButtonInformati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r 26"/>
          <p:cNvGrpSpPr/>
          <p:nvPr/>
        </p:nvGrpSpPr>
        <p:grpSpPr>
          <a:xfrm>
            <a:off x="4378711" y="3228080"/>
            <a:ext cx="3080511" cy="2904644"/>
            <a:chOff x="297243" y="2796565"/>
            <a:chExt cx="3080511" cy="2904644"/>
          </a:xfrm>
        </p:grpSpPr>
        <p:sp>
          <p:nvSpPr>
            <p:cNvPr id="24" name="Rectangle 23"/>
            <p:cNvSpPr/>
            <p:nvPr/>
          </p:nvSpPr>
          <p:spPr>
            <a:xfrm>
              <a:off x="297243" y="2796565"/>
              <a:ext cx="3080511" cy="2904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7"/>
            <a:srcRect l="6325" r="5183"/>
            <a:stretch/>
          </p:blipFill>
          <p:spPr>
            <a:xfrm>
              <a:off x="337775" y="3130627"/>
              <a:ext cx="1864519" cy="1904907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1756431" y="3179944"/>
              <a:ext cx="160781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 smtClean="0"/>
                <a:t>Bracelet du Néolithique en serpentine (pierre aux tons verts) polie</a:t>
              </a:r>
              <a:endParaRPr lang="fr-FR" dirty="0"/>
            </a:p>
          </p:txBody>
        </p:sp>
        <p:sp>
          <p:nvSpPr>
            <p:cNvPr id="25" name="Bouton d'action : Informations 24">
              <a:hlinkClick r:id="rId8" highlightClick="1"/>
            </p:cNvPr>
            <p:cNvSpPr/>
            <p:nvPr/>
          </p:nvSpPr>
          <p:spPr>
            <a:xfrm>
              <a:off x="380850" y="5283821"/>
              <a:ext cx="337775" cy="351259"/>
            </a:xfrm>
            <a:prstGeom prst="actionButtonInformati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98992" y="5223979"/>
              <a:ext cx="1807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hlinkClick r:id="rId8"/>
                </a:rPr>
                <a:t>Voir site Internet des musées</a:t>
              </a:r>
              <a:endParaRPr lang="fr-FR" sz="1200" b="1" dirty="0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246615" y="4894609"/>
            <a:ext cx="37855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Parure en dent de renard (vers -17 000 à -14 000). Musée de Solutré.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8668496" y="3501433"/>
            <a:ext cx="3033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2E75B6"/>
                </a:solidFill>
              </a:rPr>
              <a:t>1.</a:t>
            </a:r>
            <a:r>
              <a:rPr lang="fr-FR" sz="1600" dirty="0" smtClean="0"/>
              <a:t> Paire de bracelets d’enfant.</a:t>
            </a:r>
          </a:p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fr-FR" sz="1600" dirty="0" smtClean="0"/>
              <a:t> Boucle d’oreille</a:t>
            </a:r>
          </a:p>
          <a:p>
            <a:r>
              <a:rPr lang="fr-FR" sz="1600" b="1" dirty="0" smtClean="0">
                <a:solidFill>
                  <a:srgbClr val="2E75B6"/>
                </a:solidFill>
              </a:rPr>
              <a:t>3.</a:t>
            </a:r>
            <a:r>
              <a:rPr lang="fr-FR" sz="1600" dirty="0" smtClean="0"/>
              <a:t> Torque et bracelet à tampons ornés d’une perle en verre bleu</a:t>
            </a:r>
            <a:endParaRPr lang="fr-FR" sz="1600" dirty="0"/>
          </a:p>
        </p:txBody>
      </p:sp>
      <p:sp>
        <p:nvSpPr>
          <p:cNvPr id="32" name="Ellipse 31"/>
          <p:cNvSpPr/>
          <p:nvPr/>
        </p:nvSpPr>
        <p:spPr>
          <a:xfrm>
            <a:off x="11233286" y="3131562"/>
            <a:ext cx="332930" cy="360000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10300583" y="2026405"/>
            <a:ext cx="332930" cy="360000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8369091" y="2869228"/>
            <a:ext cx="332930" cy="360000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11257949" y="3106905"/>
            <a:ext cx="45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389324" y="2852448"/>
            <a:ext cx="45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0312917" y="2001748"/>
            <a:ext cx="45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8360229" y="6028876"/>
            <a:ext cx="3304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Bracelets en bronze côtelés (</a:t>
            </a:r>
            <a:r>
              <a:rPr lang="fr-FR" sz="1600" dirty="0" err="1" smtClean="0"/>
              <a:t>Berstett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pic>
        <p:nvPicPr>
          <p:cNvPr id="39" name="Image 38" descr="Capture d’écran 2023-02-03 à 18.08.56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852" b="73519" l="36823" r="62031">
                        <a14:foregroundMark x1="39583" y1="33611" x2="39583" y2="33611"/>
                        <a14:backgroundMark x1="50729" y1="34630" x2="50729" y2="34630"/>
                        <a14:backgroundMark x1="51875" y1="41111" x2="51875" y2="41111"/>
                        <a14:backgroundMark x1="48281" y1="55278" x2="48281" y2="55278"/>
                        <a14:backgroundMark x1="55208" y1="53148" x2="55208" y2="53148"/>
                        <a14:backgroundMark x1="41615" y1="51667" x2="41615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14" t="18158" r="36890" b="26472"/>
          <a:stretch/>
        </p:blipFill>
        <p:spPr>
          <a:xfrm>
            <a:off x="752173" y="2071271"/>
            <a:ext cx="2237946" cy="2650732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94577" y="6407608"/>
            <a:ext cx="11997779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2F5597"/>
                </a:solidFill>
              </a:rPr>
              <a:t>Que peut-on alors conclure à propos des changements qui touchent l’humanité à la fin de la Préhistoire ?</a:t>
            </a:r>
            <a:endParaRPr lang="fr-FR" b="1" i="1" dirty="0">
              <a:solidFill>
                <a:srgbClr val="2F5597"/>
              </a:solidFill>
            </a:endParaRPr>
          </a:p>
        </p:txBody>
      </p:sp>
      <p:sp>
        <p:nvSpPr>
          <p:cNvPr id="41" name="Flèche vers la droite 40"/>
          <p:cNvSpPr/>
          <p:nvPr/>
        </p:nvSpPr>
        <p:spPr>
          <a:xfrm>
            <a:off x="607996" y="6358131"/>
            <a:ext cx="405330" cy="499869"/>
          </a:xfrm>
          <a:prstGeom prst="rightArrow">
            <a:avLst/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 descr="Capture d’écran 2023-02-04 à 14.56.05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91" y="156588"/>
            <a:ext cx="576000" cy="32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45" name="Flèche courbée vers la gauche 44">
            <a:hlinkClick r:id="rId11" action="ppaction://hlinksldjump"/>
          </p:cNvPr>
          <p:cNvSpPr/>
          <p:nvPr/>
        </p:nvSpPr>
        <p:spPr>
          <a:xfrm>
            <a:off x="11570596" y="195398"/>
            <a:ext cx="238793" cy="260534"/>
          </a:xfrm>
          <a:prstGeom prst="curvedLef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8" grpId="0"/>
      <p:bldP spid="20" grpId="0"/>
      <p:bldP spid="21" grpId="0" animBg="1"/>
      <p:bldP spid="29" grpId="0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40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2823" y="141605"/>
            <a:ext cx="118389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Document 3. </a:t>
            </a:r>
            <a:r>
              <a:rPr lang="fr-FR" b="1" dirty="0" smtClean="0">
                <a:solidFill>
                  <a:schemeClr val="bg1"/>
                </a:solidFill>
              </a:rPr>
              <a:t>Alimentation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250CACA-79D8-F384-1176-9BFE3BD79F1B}"/>
              </a:ext>
            </a:extLst>
          </p:cNvPr>
          <p:cNvGrpSpPr/>
          <p:nvPr/>
        </p:nvGrpSpPr>
        <p:grpSpPr>
          <a:xfrm>
            <a:off x="5940609" y="642242"/>
            <a:ext cx="3234519" cy="5670200"/>
            <a:chOff x="6359856" y="1160060"/>
            <a:chExt cx="3234519" cy="53206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484BE8-BEC9-1DCA-6C01-9B9F9A44F483}"/>
                </a:ext>
              </a:extLst>
            </p:cNvPr>
            <p:cNvSpPr/>
            <p:nvPr/>
          </p:nvSpPr>
          <p:spPr>
            <a:xfrm>
              <a:off x="6359856" y="1160060"/>
              <a:ext cx="3234519" cy="5320664"/>
            </a:xfrm>
            <a:prstGeom prst="rect">
              <a:avLst/>
            </a:prstGeom>
            <a:noFill/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0C9BCA-D054-7704-58B0-DEEEACE9A891}"/>
                </a:ext>
              </a:extLst>
            </p:cNvPr>
            <p:cNvSpPr/>
            <p:nvPr/>
          </p:nvSpPr>
          <p:spPr>
            <a:xfrm>
              <a:off x="6835879" y="1160060"/>
              <a:ext cx="2282471" cy="307777"/>
            </a:xfrm>
            <a:prstGeom prst="rect">
              <a:avLst/>
            </a:prstGeom>
            <a:ln>
              <a:solidFill>
                <a:srgbClr val="2F5597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i="1" dirty="0">
                  <a:solidFill>
                    <a:schemeClr val="accent5">
                      <a:lumMod val="75000"/>
                    </a:schemeClr>
                  </a:solidFill>
                </a:rPr>
                <a:t>A l’époque de M. ou Mme…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5993883" y="954555"/>
            <a:ext cx="312420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groupe spécialiste présente l’objet choisi au musée :</a:t>
            </a:r>
          </a:p>
          <a:p>
            <a:endParaRPr lang="fr-FR" sz="900" dirty="0"/>
          </a:p>
          <a:p>
            <a:pPr marL="285750" indent="-285750">
              <a:buFont typeface="Wingdings" charset="2"/>
              <a:buChar char="§"/>
            </a:pPr>
            <a:r>
              <a:rPr lang="fr-FR" sz="1600" i="1" dirty="0" smtClean="0"/>
              <a:t>Le dessin réalisé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600" i="1" dirty="0" smtClean="0"/>
              <a:t>Les informations collectées (nom, matériau, fonction, datation). </a:t>
            </a:r>
            <a:endParaRPr lang="fr-FR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9155" y="660141"/>
            <a:ext cx="5338016" cy="646331"/>
          </a:xfrm>
          <a:prstGeom prst="rect">
            <a:avLst/>
          </a:prstGeom>
          <a:solidFill>
            <a:schemeClr val="accent5">
              <a:lumMod val="60000"/>
              <a:lumOff val="40000"/>
              <a:alpha val="3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Ce type d’objet existait-il déjà avant M ou Mme… ? 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Si oui, en quoi était-il différent ?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642624" y="664574"/>
            <a:ext cx="2342834" cy="646331"/>
          </a:xfrm>
          <a:prstGeom prst="rect">
            <a:avLst/>
          </a:prstGeom>
          <a:solidFill>
            <a:srgbClr val="8FAADC">
              <a:alpha val="3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Comment l’objet a t-il évolué ensuite ? </a:t>
            </a:r>
            <a:endParaRPr lang="fr-FR" dirty="0"/>
          </a:p>
        </p:txBody>
      </p:sp>
      <p:sp>
        <p:nvSpPr>
          <p:cNvPr id="11" name="Flèche vers la droite 10"/>
          <p:cNvSpPr/>
          <p:nvPr/>
        </p:nvSpPr>
        <p:spPr>
          <a:xfrm>
            <a:off x="9258754" y="791784"/>
            <a:ext cx="330200" cy="342900"/>
          </a:xfrm>
          <a:prstGeom prst="rightArrow">
            <a:avLst/>
          </a:prstGeom>
          <a:solidFill>
            <a:srgbClr val="2F559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 rot="10800000">
            <a:off x="5532933" y="743649"/>
            <a:ext cx="330200" cy="3429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img20230203_1833087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2009"/>
          <a:stretch/>
        </p:blipFill>
        <p:spPr>
          <a:xfrm>
            <a:off x="147967" y="1553454"/>
            <a:ext cx="5664163" cy="3378142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160299" y="4931595"/>
            <a:ext cx="5647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Manuel Histoire-Géographie 6</a:t>
            </a:r>
            <a:r>
              <a:rPr lang="fr-FR" sz="1400" i="1" baseline="30000" dirty="0" smtClean="0"/>
              <a:t>e</a:t>
            </a:r>
            <a:r>
              <a:rPr lang="fr-FR" sz="1400" i="1" dirty="0" smtClean="0"/>
              <a:t>, Nathan, 2016.</a:t>
            </a:r>
            <a:endParaRPr lang="fr-FR" sz="1400" i="1" dirty="0"/>
          </a:p>
        </p:txBody>
      </p:sp>
      <p:pic>
        <p:nvPicPr>
          <p:cNvPr id="15" name="Image 14" descr="IMG_5144.jpe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2" b="99274" l="28779" r="67272">
                        <a14:backgroundMark x1="63141" y1="84080" x2="63141" y2="84080"/>
                        <a14:backgroundMark x1="61552" y1="91707" x2="61552" y2="9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0" r="33059"/>
          <a:stretch/>
        </p:blipFill>
        <p:spPr>
          <a:xfrm rot="5400000">
            <a:off x="6825277" y="2767762"/>
            <a:ext cx="1533669" cy="30652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997365" y="2854667"/>
            <a:ext cx="3121043" cy="369332"/>
          </a:xfrm>
          <a:prstGeom prst="rect">
            <a:avLst/>
          </a:prstGeom>
          <a:solidFill>
            <a:srgbClr val="8FAADC">
              <a:alpha val="31000"/>
            </a:srgbClr>
          </a:solidFill>
          <a:ln w="28575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3</a:t>
            </a:r>
            <a:r>
              <a:rPr lang="fr-FR" b="1" dirty="0" smtClean="0"/>
              <a:t> exemples de choix possibles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6103707" y="5054885"/>
            <a:ext cx="291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Meule en grès et broyon pour écraser les céréales en farine (Lingolsheim)</a:t>
            </a:r>
            <a:endParaRPr lang="fr-FR" sz="1600" dirty="0"/>
          </a:p>
        </p:txBody>
      </p:sp>
      <p:pic>
        <p:nvPicPr>
          <p:cNvPr id="18" name="Image 17" descr="IMG_5146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0" t="5394" r="16877" b="2022"/>
          <a:stretch/>
        </p:blipFill>
        <p:spPr>
          <a:xfrm rot="5400000">
            <a:off x="6584829" y="2736914"/>
            <a:ext cx="1942086" cy="301441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054383" y="5183408"/>
            <a:ext cx="303335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Vestiges de faune provenant de sites néolithiques d’Alsace. </a:t>
            </a:r>
            <a:r>
              <a:rPr lang="fr-FR" sz="1600" dirty="0" err="1" smtClean="0"/>
              <a:t>Machoires</a:t>
            </a:r>
            <a:r>
              <a:rPr lang="fr-FR" sz="1600" dirty="0" smtClean="0"/>
              <a:t> de chèvre, de porc, de chien, dents de bovidés.</a:t>
            </a:r>
            <a:endParaRPr lang="fr-FR" sz="1600" dirty="0"/>
          </a:p>
        </p:txBody>
      </p:sp>
      <p:grpSp>
        <p:nvGrpSpPr>
          <p:cNvPr id="23" name="Grouper 22"/>
          <p:cNvGrpSpPr/>
          <p:nvPr/>
        </p:nvGrpSpPr>
        <p:grpSpPr>
          <a:xfrm>
            <a:off x="5992730" y="3254852"/>
            <a:ext cx="3132003" cy="3008273"/>
            <a:chOff x="10037207" y="1775374"/>
            <a:chExt cx="3132003" cy="3008273"/>
          </a:xfrm>
        </p:grpSpPr>
        <p:sp>
          <p:nvSpPr>
            <p:cNvPr id="21" name="Rectangle 20"/>
            <p:cNvSpPr/>
            <p:nvPr/>
          </p:nvSpPr>
          <p:spPr>
            <a:xfrm>
              <a:off x="10037207" y="1775374"/>
              <a:ext cx="3132003" cy="30082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 descr="IMG_5148.jpe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707" b="86320" l="24603" r="70586">
                          <a14:backgroundMark x1="61416" y1="69734" x2="61416" y2="69734"/>
                          <a14:backgroundMark x1="58193" y1="71731" x2="58193" y2="71731"/>
                          <a14:backgroundMark x1="67363" y1="62893" x2="67363" y2="62893"/>
                          <a14:backgroundMark x1="68134" y1="61320" x2="68134" y2="61320"/>
                          <a14:backgroundMark x1="68679" y1="60230" x2="68679" y2="60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15820" r="28879" b="12629"/>
            <a:stretch/>
          </p:blipFill>
          <p:spPr>
            <a:xfrm rot="5400000">
              <a:off x="10547601" y="1846266"/>
              <a:ext cx="2197530" cy="2429151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ZoneTexte 21"/>
            <p:cNvSpPr txBox="1"/>
            <p:nvPr/>
          </p:nvSpPr>
          <p:spPr>
            <a:xfrm>
              <a:off x="10715396" y="4290488"/>
              <a:ext cx="187427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Vase de stockage</a:t>
              </a:r>
              <a:endParaRPr lang="fr-FR" sz="1600" dirty="0"/>
            </a:p>
          </p:txBody>
        </p:sp>
      </p:grpSp>
      <p:pic>
        <p:nvPicPr>
          <p:cNvPr id="24" name="Image 23" descr="Cruche Age du bronze_Schweighouse_mas38509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576" l="9979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37" y="1306873"/>
            <a:ext cx="2866463" cy="325485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9577887" y="4660358"/>
            <a:ext cx="2614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Cruche de l’âge du bronze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94577" y="6407608"/>
            <a:ext cx="11997779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2F5597"/>
                </a:solidFill>
              </a:rPr>
              <a:t>Que peut-on alors conclure à propos des changements qui touchent l’humanité à la fin de la Préhistoire ?</a:t>
            </a:r>
            <a:endParaRPr lang="fr-FR" b="1" i="1" dirty="0">
              <a:solidFill>
                <a:srgbClr val="2F5597"/>
              </a:solidFill>
            </a:endParaRPr>
          </a:p>
        </p:txBody>
      </p:sp>
      <p:sp>
        <p:nvSpPr>
          <p:cNvPr id="27" name="Flèche vers la droite 26"/>
          <p:cNvSpPr/>
          <p:nvPr/>
        </p:nvSpPr>
        <p:spPr>
          <a:xfrm>
            <a:off x="607996" y="6358131"/>
            <a:ext cx="405330" cy="499869"/>
          </a:xfrm>
          <a:prstGeom prst="rightArrow">
            <a:avLst/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apture d’écran 2023-02-04 à 14.56.05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499" y="156588"/>
            <a:ext cx="576000" cy="32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30" name="Flèche courbée vers la gauche 29">
            <a:hlinkClick r:id="rId10" action="ppaction://hlinksldjump"/>
          </p:cNvPr>
          <p:cNvSpPr/>
          <p:nvPr/>
        </p:nvSpPr>
        <p:spPr>
          <a:xfrm>
            <a:off x="11592304" y="195398"/>
            <a:ext cx="238793" cy="260534"/>
          </a:xfrm>
          <a:prstGeom prst="curvedLef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0" animBg="1"/>
      <p:bldP spid="12" grpId="0" animBg="1"/>
      <p:bldP spid="14" grpId="0"/>
      <p:bldP spid="17" grpId="0"/>
      <p:bldP spid="19" grpId="0" animBg="1"/>
      <p:bldP spid="25" grpId="0"/>
      <p:bldP spid="26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3298" y="141605"/>
            <a:ext cx="118389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Document 4. Habitat.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7DE64C-5286-8CB9-95B9-495296A30BCE}"/>
              </a:ext>
            </a:extLst>
          </p:cNvPr>
          <p:cNvGrpSpPr/>
          <p:nvPr/>
        </p:nvGrpSpPr>
        <p:grpSpPr>
          <a:xfrm>
            <a:off x="4475534" y="708361"/>
            <a:ext cx="3234519" cy="4802102"/>
            <a:chOff x="6359856" y="1160060"/>
            <a:chExt cx="3234519" cy="53206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BAF627D-3853-9CD0-ECDA-90EA8331BB1B}"/>
                </a:ext>
              </a:extLst>
            </p:cNvPr>
            <p:cNvSpPr/>
            <p:nvPr/>
          </p:nvSpPr>
          <p:spPr>
            <a:xfrm>
              <a:off x="6359856" y="1160060"/>
              <a:ext cx="3234519" cy="5320664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25181-192E-892E-D76C-FFA6E81BD76B}"/>
                </a:ext>
              </a:extLst>
            </p:cNvPr>
            <p:cNvSpPr/>
            <p:nvPr/>
          </p:nvSpPr>
          <p:spPr>
            <a:xfrm>
              <a:off x="6835879" y="1160060"/>
              <a:ext cx="2282471" cy="307777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i="1" dirty="0">
                  <a:solidFill>
                    <a:schemeClr val="accent5">
                      <a:lumMod val="75000"/>
                    </a:schemeClr>
                  </a:solidFill>
                </a:rPr>
                <a:t>A l’époque de M. ou Mme…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577980" y="1288392"/>
            <a:ext cx="319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groupe spécialiste présente l’objet choisi au musée 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8" r="16427" b="37291"/>
          <a:stretch/>
        </p:blipFill>
        <p:spPr>
          <a:xfrm>
            <a:off x="4562649" y="3573010"/>
            <a:ext cx="3100156" cy="12734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38585" y="3054567"/>
            <a:ext cx="3121043" cy="369332"/>
          </a:xfrm>
          <a:prstGeom prst="rect">
            <a:avLst/>
          </a:prstGeom>
          <a:solidFill>
            <a:srgbClr val="8FAADC">
              <a:alpha val="31000"/>
            </a:srgbClr>
          </a:solidFill>
          <a:ln w="28575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Exemple de choix possible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5965" r="21403" b="22982"/>
          <a:stretch/>
        </p:blipFill>
        <p:spPr>
          <a:xfrm>
            <a:off x="155428" y="1901748"/>
            <a:ext cx="3630101" cy="29581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 b="6025"/>
          <a:stretch/>
        </p:blipFill>
        <p:spPr>
          <a:xfrm>
            <a:off x="8156749" y="1490432"/>
            <a:ext cx="3640590" cy="196884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9155" y="660141"/>
            <a:ext cx="3636375" cy="923330"/>
          </a:xfrm>
          <a:prstGeom prst="rect">
            <a:avLst/>
          </a:prstGeom>
          <a:solidFill>
            <a:schemeClr val="accent5">
              <a:lumMod val="60000"/>
              <a:lumOff val="40000"/>
              <a:alpha val="3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Ce type d’objet existait-il déjà avant M ou Mme… ? 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Si oui, en quoi était-il différent ?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156749" y="664574"/>
            <a:ext cx="3828711" cy="646331"/>
          </a:xfrm>
          <a:prstGeom prst="rect">
            <a:avLst/>
          </a:prstGeom>
          <a:solidFill>
            <a:srgbClr val="8FAADC">
              <a:alpha val="3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/>
              <a:t>Comment l’objet a t-il évolué ensuite ? </a:t>
            </a:r>
            <a:endParaRPr lang="fr-FR" dirty="0"/>
          </a:p>
        </p:txBody>
      </p:sp>
      <p:sp>
        <p:nvSpPr>
          <p:cNvPr id="14" name="Flèche vers la droite 9"/>
          <p:cNvSpPr/>
          <p:nvPr/>
        </p:nvSpPr>
        <p:spPr>
          <a:xfrm>
            <a:off x="7781890" y="778906"/>
            <a:ext cx="330200" cy="342900"/>
          </a:xfrm>
          <a:prstGeom prst="rightArrow">
            <a:avLst/>
          </a:prstGeom>
          <a:solidFill>
            <a:srgbClr val="2F559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a droite 10"/>
          <p:cNvSpPr/>
          <p:nvPr/>
        </p:nvSpPr>
        <p:spPr>
          <a:xfrm rot="10800000">
            <a:off x="3861512" y="708362"/>
            <a:ext cx="330200" cy="342900"/>
          </a:xfrm>
          <a:prstGeom prst="rightArrow">
            <a:avLst/>
          </a:prstGeom>
          <a:solidFill>
            <a:srgbClr val="2F559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1" b="22863"/>
          <a:stretch/>
        </p:blipFill>
        <p:spPr>
          <a:xfrm>
            <a:off x="8052958" y="4049412"/>
            <a:ext cx="3972747" cy="152801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49155" y="4859878"/>
            <a:ext cx="363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Maquette présentant une tente ou hutte réalisée d’après le plan au sol des trous et pierre de calage des perches en bois.</a:t>
            </a:r>
            <a:endParaRPr lang="fr-FR" sz="1600" dirty="0"/>
          </a:p>
        </p:txBody>
      </p:sp>
      <p:sp>
        <p:nvSpPr>
          <p:cNvPr id="18" name="Rectangle 17"/>
          <p:cNvSpPr/>
          <p:nvPr/>
        </p:nvSpPr>
        <p:spPr>
          <a:xfrm>
            <a:off x="8011017" y="5555492"/>
            <a:ext cx="35334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/>
              <a:t>Proposition de restitution d’un habitat chez les </a:t>
            </a:r>
            <a:r>
              <a:rPr lang="fr-FR" sz="1400" dirty="0" err="1"/>
              <a:t>Rèmes</a:t>
            </a:r>
            <a:r>
              <a:rPr lang="fr-FR" sz="1400" dirty="0"/>
              <a:t>, au I</a:t>
            </a:r>
            <a:r>
              <a:rPr lang="fr-FR" sz="1400" baseline="30000" dirty="0"/>
              <a:t>er</a:t>
            </a:r>
            <a:r>
              <a:rPr lang="fr-FR" sz="1400" dirty="0"/>
              <a:t> siècle avant notre ère</a:t>
            </a:r>
            <a:r>
              <a:rPr lang="fr-FR" sz="1400" dirty="0" smtClean="0"/>
              <a:t>.</a:t>
            </a:r>
          </a:p>
          <a:p>
            <a:pPr algn="r"/>
            <a:r>
              <a:rPr lang="fr-FR" sz="1400" i="1" dirty="0" smtClean="0"/>
              <a:t>Source : </a:t>
            </a:r>
            <a:r>
              <a:rPr lang="fr-FR" sz="1400" b="1" i="1" dirty="0" smtClean="0">
                <a:hlinkClick r:id="rId6"/>
              </a:rPr>
              <a:t>INRAP</a:t>
            </a:r>
            <a:r>
              <a:rPr lang="fr-FR" sz="1400" i="1" dirty="0" smtClean="0"/>
              <a:t> </a:t>
            </a:r>
            <a:endParaRPr lang="fr-FR" sz="1400" i="1" dirty="0"/>
          </a:p>
        </p:txBody>
      </p:sp>
      <p:sp>
        <p:nvSpPr>
          <p:cNvPr id="19" name="Bouton d'action : Informations 18">
            <a:hlinkClick r:id="rId6" highlightClick="1"/>
          </p:cNvPr>
          <p:cNvSpPr/>
          <p:nvPr/>
        </p:nvSpPr>
        <p:spPr>
          <a:xfrm>
            <a:off x="11652290" y="5744824"/>
            <a:ext cx="360000" cy="360000"/>
          </a:xfrm>
          <a:prstGeom prst="actionButtonInformati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8156749" y="3507610"/>
            <a:ext cx="3198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/>
              <a:t>un site néolithique </a:t>
            </a:r>
            <a:r>
              <a:rPr lang="fr-FR" sz="1400" dirty="0" smtClean="0"/>
              <a:t>et protohistorique à </a:t>
            </a:r>
            <a:r>
              <a:rPr lang="fr-FR" sz="1400" dirty="0"/>
              <a:t>Pont-sur-Seine (Aube</a:t>
            </a:r>
            <a:r>
              <a:rPr lang="fr-FR" sz="1400" dirty="0" smtClean="0"/>
              <a:t>). </a:t>
            </a:r>
            <a:r>
              <a:rPr lang="fr-FR" sz="1400" i="1" dirty="0" smtClean="0"/>
              <a:t>Source : </a:t>
            </a:r>
            <a:r>
              <a:rPr lang="fr-FR" sz="1400" b="1" i="1" dirty="0" smtClean="0">
                <a:hlinkClick r:id="rId7"/>
              </a:rPr>
              <a:t>INRAP</a:t>
            </a:r>
            <a:endParaRPr lang="fr-FR" sz="1400" b="1" i="1" dirty="0"/>
          </a:p>
        </p:txBody>
      </p:sp>
      <p:sp>
        <p:nvSpPr>
          <p:cNvPr id="21" name="Bouton d'action : Informations 20">
            <a:hlinkClick r:id="rId7" highlightClick="1"/>
          </p:cNvPr>
          <p:cNvSpPr/>
          <p:nvPr/>
        </p:nvSpPr>
        <p:spPr>
          <a:xfrm>
            <a:off x="11364470" y="3574580"/>
            <a:ext cx="360000" cy="360000"/>
          </a:xfrm>
          <a:prstGeom prst="actionButtonInformati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562649" y="4895093"/>
            <a:ext cx="310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Maquette ancienne de cabane</a:t>
            </a:r>
            <a:endParaRPr lang="fr-FR" sz="1600" dirty="0"/>
          </a:p>
        </p:txBody>
      </p:sp>
      <p:sp>
        <p:nvSpPr>
          <p:cNvPr id="23" name="Rectangle 22"/>
          <p:cNvSpPr/>
          <p:nvPr/>
        </p:nvSpPr>
        <p:spPr>
          <a:xfrm>
            <a:off x="4606450" y="2082828"/>
            <a:ext cx="31482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400" i="1" dirty="0"/>
              <a:t>Le dessin réalisé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400" i="1" dirty="0"/>
              <a:t>Les informations collectées (nom, matériau, fonction, datation).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4577" y="6407608"/>
            <a:ext cx="11997779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2F5597"/>
                </a:solidFill>
              </a:rPr>
              <a:t>Que peut-on alors conclure à propos des changements qui touchent l’humanité à la fin de la Préhistoire ?</a:t>
            </a:r>
            <a:endParaRPr lang="fr-FR" b="1" i="1" dirty="0">
              <a:solidFill>
                <a:srgbClr val="2F5597"/>
              </a:solidFill>
            </a:endParaRPr>
          </a:p>
        </p:txBody>
      </p:sp>
      <p:sp>
        <p:nvSpPr>
          <p:cNvPr id="25" name="Flèche vers la droite 26"/>
          <p:cNvSpPr/>
          <p:nvPr/>
        </p:nvSpPr>
        <p:spPr>
          <a:xfrm>
            <a:off x="607996" y="6358131"/>
            <a:ext cx="405330" cy="499869"/>
          </a:xfrm>
          <a:prstGeom prst="rightArrow">
            <a:avLst/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 descr="Capture d’écran 2023-02-04 à 14.56.0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499" y="156588"/>
            <a:ext cx="576000" cy="32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27" name="Flèche courbée vers la gauche 26">
            <a:hlinkClick r:id="rId8" action="ppaction://hlinksldjump"/>
          </p:cNvPr>
          <p:cNvSpPr/>
          <p:nvPr/>
        </p:nvSpPr>
        <p:spPr>
          <a:xfrm>
            <a:off x="11592304" y="195398"/>
            <a:ext cx="238793" cy="260534"/>
          </a:xfrm>
          <a:prstGeom prst="curvedLef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079" t="24548" r="24342" b="23643"/>
          <a:stretch/>
        </p:blipFill>
        <p:spPr>
          <a:xfrm>
            <a:off x="190078" y="700702"/>
            <a:ext cx="3059177" cy="245826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7" name="Rectangle à coins arrondis 6"/>
          <p:cNvSpPr/>
          <p:nvPr/>
        </p:nvSpPr>
        <p:spPr>
          <a:xfrm>
            <a:off x="252810" y="2696879"/>
            <a:ext cx="984571" cy="396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96909" y="2607078"/>
            <a:ext cx="515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?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52809" y="1050246"/>
            <a:ext cx="984572" cy="1576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286056" y="1403136"/>
            <a:ext cx="72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fr-FR" sz="2800" b="1" dirty="0">
              <a:solidFill>
                <a:srgbClr val="00B05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22368" t="3289" r="23947" b="288"/>
          <a:stretch/>
        </p:blipFill>
        <p:spPr>
          <a:xfrm>
            <a:off x="7388384" y="661462"/>
            <a:ext cx="2104550" cy="302400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173298" y="141605"/>
            <a:ext cx="1183899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S’interroger sur d’autres aspects afin d’aller plus loin encore…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21842" t="7442" r="22237" b="287"/>
          <a:stretch/>
        </p:blipFill>
        <p:spPr>
          <a:xfrm>
            <a:off x="9705335" y="662316"/>
            <a:ext cx="2278789" cy="300800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134758" y="3984137"/>
            <a:ext cx="7029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fr-FR" b="1" i="1" dirty="0">
                <a:solidFill>
                  <a:schemeClr val="accent5">
                    <a:lumMod val="75000"/>
                  </a:schemeClr>
                </a:solidFill>
              </a:rPr>
              <a:t>Q</a:t>
            </a:r>
            <a:r>
              <a:rPr lang="fr-FR" b="1" i="1" dirty="0" smtClean="0">
                <a:solidFill>
                  <a:schemeClr val="accent5">
                    <a:lumMod val="75000"/>
                  </a:schemeClr>
                </a:solidFill>
              </a:rPr>
              <a:t>ue peut-on apprendre d’autre sur la vie des hommes du Néolithique grâce à ces deux tombes ? La position des squelettes, le fait </a:t>
            </a:r>
            <a:r>
              <a:rPr lang="fr-FR" b="1" i="1" smtClean="0">
                <a:solidFill>
                  <a:schemeClr val="accent5">
                    <a:lumMod val="75000"/>
                  </a:schemeClr>
                </a:solidFill>
              </a:rPr>
              <a:t>d’avoir </a:t>
            </a:r>
            <a:r>
              <a:rPr lang="fr-FR" b="1" i="1" smtClean="0">
                <a:solidFill>
                  <a:schemeClr val="accent5">
                    <a:lumMod val="75000"/>
                  </a:schemeClr>
                </a:solidFill>
              </a:rPr>
              <a:t>enterré </a:t>
            </a:r>
            <a:r>
              <a:rPr lang="fr-FR" b="1" i="1" dirty="0" smtClean="0">
                <a:solidFill>
                  <a:schemeClr val="accent5">
                    <a:lumMod val="75000"/>
                  </a:schemeClr>
                </a:solidFill>
              </a:rPr>
              <a:t>les corps et d’y placer des objets à leurs côtés, etc. : quel sens cela pourrait aussi peut-être avoir ?</a:t>
            </a:r>
            <a:endParaRPr lang="fr-FR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lèche vers la droite 26"/>
          <p:cNvSpPr/>
          <p:nvPr/>
        </p:nvSpPr>
        <p:spPr>
          <a:xfrm rot="5400000">
            <a:off x="1338071" y="3228875"/>
            <a:ext cx="405330" cy="499869"/>
          </a:xfrm>
          <a:prstGeom prst="rightArrow">
            <a:avLst/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70428" y="5896004"/>
            <a:ext cx="414492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L’existence de croyances religieuses comme une vie possible dans l’au-delà ?</a:t>
            </a:r>
            <a:endParaRPr lang="fr-FR" b="1" dirty="0"/>
          </a:p>
        </p:txBody>
      </p:sp>
      <p:sp>
        <p:nvSpPr>
          <p:cNvPr id="19" name="Flèche vers la droite 26"/>
          <p:cNvSpPr/>
          <p:nvPr/>
        </p:nvSpPr>
        <p:spPr>
          <a:xfrm rot="5400000">
            <a:off x="1893295" y="5282715"/>
            <a:ext cx="405330" cy="499869"/>
          </a:xfrm>
          <a:prstGeom prst="rightArrow">
            <a:avLst/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7370013" y="4067170"/>
            <a:ext cx="4005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fr-FR" b="1" i="1" dirty="0" smtClean="0">
                <a:solidFill>
                  <a:schemeClr val="accent5">
                    <a:lumMod val="75000"/>
                  </a:schemeClr>
                </a:solidFill>
              </a:rPr>
              <a:t>Et avant, au Paléolithique, des formes de croyances religieuses auraient-elles déjà pu exister ?</a:t>
            </a:r>
            <a:endParaRPr lang="fr-FR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90" y="635826"/>
            <a:ext cx="3030245" cy="2506478"/>
          </a:xfrm>
          <a:prstGeom prst="rect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113404" y="3222623"/>
            <a:ext cx="3059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Une tombe d’il y a 4500 ans avant J.-C. à Varna (Bulgarie). </a:t>
            </a:r>
            <a:endParaRPr lang="fr-FR" sz="1400" dirty="0"/>
          </a:p>
        </p:txBody>
      </p:sp>
      <p:sp>
        <p:nvSpPr>
          <p:cNvPr id="3" name="Bouton d'action : Document 2">
            <a:hlinkClick r:id="rId7" action="ppaction://hlinksldjump" highlightClick="1"/>
          </p:cNvPr>
          <p:cNvSpPr/>
          <p:nvPr/>
        </p:nvSpPr>
        <p:spPr>
          <a:xfrm>
            <a:off x="11614013" y="4277091"/>
            <a:ext cx="260501" cy="390800"/>
          </a:xfrm>
          <a:prstGeom prst="actionButtonDocumen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a droite 26"/>
          <p:cNvSpPr/>
          <p:nvPr/>
        </p:nvSpPr>
        <p:spPr>
          <a:xfrm rot="5400000">
            <a:off x="8938125" y="5272284"/>
            <a:ext cx="405330" cy="499869"/>
          </a:xfrm>
          <a:prstGeom prst="rightArrow">
            <a:avLst/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906106" y="5896426"/>
            <a:ext cx="697926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L’art pictural est inventé à la fin du Paléolithique. Est-ce le signe de croyances (ou d’une magie) liée à  la chasse, à des forces de la nature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094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1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74108" y="6003984"/>
            <a:ext cx="304359" cy="314811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84522" y="5352228"/>
            <a:ext cx="304359" cy="314811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63254" y="4451202"/>
            <a:ext cx="314773" cy="314811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62813" y="3810302"/>
            <a:ext cx="314773" cy="314811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986" r="14690"/>
          <a:stretch/>
        </p:blipFill>
        <p:spPr bwMode="auto">
          <a:xfrm>
            <a:off x="130252" y="1051668"/>
            <a:ext cx="4056560" cy="2574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16713" r="66395" b="33014"/>
          <a:stretch/>
        </p:blipFill>
        <p:spPr bwMode="auto">
          <a:xfrm>
            <a:off x="8629102" y="1053192"/>
            <a:ext cx="3440788" cy="2581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0098" t="6180" r="7651" b="15701"/>
          <a:stretch/>
        </p:blipFill>
        <p:spPr bwMode="auto">
          <a:xfrm>
            <a:off x="4363395" y="1047474"/>
            <a:ext cx="4050769" cy="259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3298" y="141605"/>
            <a:ext cx="1183899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Des traces de croyances dès le Paléolithique ? 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0250" y="629622"/>
            <a:ext cx="1184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Document :</a:t>
            </a:r>
            <a:r>
              <a:rPr lang="fr-FR" b="1" dirty="0" smtClean="0"/>
              <a:t> Peintures réalisées sur les parois de la Grotte Chauvet il y a -36 000 ans en Ardèche (S-E de la France) 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62809" y="3788594"/>
            <a:ext cx="545967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1600" dirty="0" smtClean="0"/>
              <a:t>Que représentent les peintures réalisées sur les parois de la grotte Chauvet ?</a:t>
            </a:r>
          </a:p>
          <a:p>
            <a:endParaRPr lang="fr-FR" sz="1100" dirty="0" smtClean="0"/>
          </a:p>
          <a:p>
            <a:pPr marL="342900" indent="-342900">
              <a:buAutoNum type="arabicPeriod"/>
            </a:pPr>
            <a:r>
              <a:rPr lang="fr-FR" sz="1600" dirty="0" smtClean="0"/>
              <a:t>Que pensez-vous de la manière dont ces dessins ont été réalisés ? Justifiez votre réponse à l’aide de vos </a:t>
            </a:r>
            <a:r>
              <a:rPr lang="fr-FR" sz="1600" dirty="0" smtClean="0"/>
              <a:t>observations </a:t>
            </a:r>
            <a:r>
              <a:rPr lang="fr-FR" sz="1600" dirty="0" smtClean="0"/>
              <a:t>du dessin.</a:t>
            </a:r>
          </a:p>
          <a:p>
            <a:endParaRPr lang="fr-FR" sz="1100" dirty="0" smtClean="0"/>
          </a:p>
          <a:p>
            <a:pPr marL="342900" indent="-342900">
              <a:buAutoNum type="arabicPeriod"/>
            </a:pPr>
            <a:r>
              <a:rPr lang="fr-FR" sz="1600" dirty="0" smtClean="0"/>
              <a:t>A votre avis, pourquoi les Hommes de l’époque ont-ils réalisés ces peintures ?</a:t>
            </a:r>
          </a:p>
          <a:p>
            <a:pPr marL="342900" indent="-342900">
              <a:buAutoNum type="arabicPeriod"/>
            </a:pPr>
            <a:endParaRPr lang="fr-FR" sz="1100" dirty="0"/>
          </a:p>
          <a:p>
            <a:pPr marL="342900" indent="-342900">
              <a:buAutoNum type="arabicPeriod"/>
            </a:pPr>
            <a:r>
              <a:rPr lang="fr-FR" sz="1600" dirty="0" smtClean="0"/>
              <a:t>En plus de l’existence de croyance, que nous apprennent également ces peintures sur les </a:t>
            </a:r>
            <a:r>
              <a:rPr lang="fr-FR" sz="1400" dirty="0" smtClean="0"/>
              <a:t>hom</a:t>
            </a:r>
            <a:r>
              <a:rPr lang="fr-FR" sz="1600" dirty="0" smtClean="0"/>
              <a:t>mes de l’époque ?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176050" y="3756024"/>
            <a:ext cx="5904693" cy="369332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Des animaux (chevaux, félins, rhinocéros, etc.) 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208613" y="4396501"/>
            <a:ext cx="5872131" cy="646331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Une représentation très réaliste : traits fidèles au corps des animaux, détails, impression de 3D, de mouvement, etc.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208610" y="5330079"/>
            <a:ext cx="5872133" cy="646331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Incantation, prière ou hommage pour réussir à chasser ? Etc.</a:t>
            </a:r>
            <a:endParaRPr lang="fr-FR" b="1" dirty="0"/>
          </a:p>
        </p:txBody>
      </p:sp>
      <p:sp>
        <p:nvSpPr>
          <p:cNvPr id="18" name="Flèche vers la droite 17"/>
          <p:cNvSpPr/>
          <p:nvPr/>
        </p:nvSpPr>
        <p:spPr>
          <a:xfrm>
            <a:off x="5741881" y="3777735"/>
            <a:ext cx="282210" cy="34737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a droite 18"/>
          <p:cNvSpPr/>
          <p:nvPr/>
        </p:nvSpPr>
        <p:spPr>
          <a:xfrm>
            <a:off x="5753176" y="4527190"/>
            <a:ext cx="282210" cy="34737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/>
          <p:cNvSpPr/>
          <p:nvPr/>
        </p:nvSpPr>
        <p:spPr>
          <a:xfrm>
            <a:off x="5721054" y="5428623"/>
            <a:ext cx="282210" cy="34737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6187344" y="6166379"/>
            <a:ext cx="5882546" cy="369332"/>
          </a:xfrm>
          <a:prstGeom prst="rect">
            <a:avLst/>
          </a:prstGeom>
          <a:solidFill>
            <a:srgbClr val="DAE3F3"/>
          </a:solidFill>
          <a:ln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Invention de formes d’expression artistiques</a:t>
            </a:r>
            <a:endParaRPr lang="fr-FR" b="1" dirty="0"/>
          </a:p>
        </p:txBody>
      </p:sp>
      <p:sp>
        <p:nvSpPr>
          <p:cNvPr id="23" name="Flèche vers la droite 22"/>
          <p:cNvSpPr/>
          <p:nvPr/>
        </p:nvSpPr>
        <p:spPr>
          <a:xfrm>
            <a:off x="5743204" y="6178079"/>
            <a:ext cx="282210" cy="34737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courbée vers la gauche 23">
            <a:hlinkClick r:id="rId5" action="ppaction://hlinksldjump"/>
          </p:cNvPr>
          <p:cNvSpPr/>
          <p:nvPr/>
        </p:nvSpPr>
        <p:spPr>
          <a:xfrm>
            <a:off x="11592304" y="195398"/>
            <a:ext cx="238793" cy="260534"/>
          </a:xfrm>
          <a:prstGeom prst="curvedLef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1542</Words>
  <Application>Microsoft Office PowerPoint</Application>
  <PresentationFormat>Grand écran</PresentationFormat>
  <Paragraphs>169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Zapf Dingbats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Lycees Grand 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UNTEREINER MICKAEL</dc:creator>
  <cp:lastModifiedBy>UNTEREINER MICKAEL</cp:lastModifiedBy>
  <cp:revision>175</cp:revision>
  <dcterms:created xsi:type="dcterms:W3CDTF">2022-06-13T09:13:11Z</dcterms:created>
  <dcterms:modified xsi:type="dcterms:W3CDTF">2023-04-11T08:00:49Z</dcterms:modified>
</cp:coreProperties>
</file>