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7" r:id="rId4"/>
    <p:sldId id="268" r:id="rId5"/>
    <p:sldId id="271" r:id="rId6"/>
    <p:sldId id="269" r:id="rId7"/>
    <p:sldId id="272" r:id="rId8"/>
    <p:sldId id="273" r:id="rId9"/>
    <p:sldId id="274" r:id="rId10"/>
    <p:sldId id="275" r:id="rId11"/>
    <p:sldId id="265" r:id="rId12"/>
    <p:sldId id="259" r:id="rId13"/>
  </p:sldIdLst>
  <p:sldSz cx="9144000" cy="6858000" type="screen4x3"/>
  <p:notesSz cx="7099300" cy="102346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22" name="Sous-titr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06/12/2022</a:t>
            </a:fld>
            <a:endParaRPr lang="fr-BE"/>
          </a:p>
        </p:txBody>
      </p:sp>
      <p:sp>
        <p:nvSpPr>
          <p:cNvPr id="20" name="Espace réservé du pied de page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  <p:sp>
        <p:nvSpPr>
          <p:cNvPr id="8" name="Ellipse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Ellipse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06/12/2022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06/12/2022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06/12/2022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06/12/2022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Ellipse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Ellipse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06/12/2022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06/12/2022</a:t>
            </a:fld>
            <a:endParaRPr lang="fr-BE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06/12/2022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06/12/2022</a:t>
            </a:fld>
            <a:endParaRPr lang="fr-BE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06/12/2022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06/12/2022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9" name="Organigramme : Processu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rganigramme : Processu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cteurs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Ellipse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Bouée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Espace réservé du titre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9" name="Espace réservé du texte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24" name="Espace réservé de la date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AA309A6D-C09C-4548-B29A-6CF363A7E532}" type="datetimeFigureOut">
              <a:rPr lang="fr-FR" smtClean="0"/>
              <a:pPr/>
              <a:t>06/12/2022</a:t>
            </a:fld>
            <a:endParaRPr lang="fr-BE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fr-BE"/>
          </a:p>
        </p:txBody>
      </p:sp>
      <p:sp>
        <p:nvSpPr>
          <p:cNvPr id="22" name="Espace réservé du numéro de diapositive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432560" y="404664"/>
            <a:ext cx="7406640" cy="2592288"/>
          </a:xfrm>
        </p:spPr>
        <p:txBody>
          <a:bodyPr>
            <a:normAutofit fontScale="90000"/>
          </a:bodyPr>
          <a:lstStyle/>
          <a:p>
            <a:pPr algn="ctr"/>
            <a:r>
              <a:rPr lang="fr-FR" b="1" dirty="0" smtClean="0"/>
              <a:t>Une introduction aux récits </a:t>
            </a:r>
            <a:br>
              <a:rPr lang="fr-FR" b="1" dirty="0" smtClean="0"/>
            </a:br>
            <a:r>
              <a:rPr lang="fr-FR" b="1" dirty="0" smtClean="0"/>
              <a:t>dont le lecteur – la lectrice </a:t>
            </a:r>
            <a:br>
              <a:rPr lang="fr-FR" b="1" dirty="0" smtClean="0"/>
            </a:br>
            <a:r>
              <a:rPr lang="fr-FR" b="1" dirty="0" smtClean="0"/>
              <a:t>est le héros – l’héroïne 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432560" y="5013176"/>
            <a:ext cx="7406640" cy="1752600"/>
          </a:xfrm>
        </p:spPr>
        <p:txBody>
          <a:bodyPr>
            <a:normAutofit/>
          </a:bodyPr>
          <a:lstStyle/>
          <a:p>
            <a:pPr algn="ctr"/>
            <a:r>
              <a:rPr lang="fr-FR" sz="3200" dirty="0" smtClean="0"/>
              <a:t>Les livres et bandes dessinées </a:t>
            </a:r>
          </a:p>
          <a:p>
            <a:pPr algn="ctr"/>
            <a:r>
              <a:rPr lang="fr-FR" sz="3200" dirty="0" smtClean="0"/>
              <a:t>dont vous êtes le héros </a:t>
            </a:r>
          </a:p>
          <a:p>
            <a:pPr algn="ctr"/>
            <a:r>
              <a:rPr lang="fr-FR" sz="3200" dirty="0" smtClean="0"/>
              <a:t>pour faciliter l’accès à la lecture</a:t>
            </a:r>
            <a:endParaRPr lang="fr-FR" sz="3200" dirty="0"/>
          </a:p>
        </p:txBody>
      </p:sp>
      <p:sp>
        <p:nvSpPr>
          <p:cNvPr id="4" name="ZoneTexte 3"/>
          <p:cNvSpPr txBox="1"/>
          <p:nvPr/>
        </p:nvSpPr>
        <p:spPr>
          <a:xfrm rot="16200000">
            <a:off x="-1935678" y="4131032"/>
            <a:ext cx="4869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accent5"/>
                </a:solidFill>
              </a:rPr>
              <a:t>CDI - Lycée André Maurois</a:t>
            </a:r>
          </a:p>
          <a:p>
            <a:r>
              <a:rPr lang="fr-FR" sz="1400" dirty="0" smtClean="0">
                <a:solidFill>
                  <a:schemeClr val="accent5"/>
                </a:solidFill>
              </a:rPr>
              <a:t>DOLOSOR Dimitri </a:t>
            </a:r>
            <a:endParaRPr lang="fr-FR" sz="1400" dirty="0">
              <a:solidFill>
                <a:schemeClr val="accent5"/>
              </a:solidFill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7415808" y="0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i="1" dirty="0" smtClean="0">
                <a:solidFill>
                  <a:schemeClr val="bg1">
                    <a:lumMod val="50000"/>
                  </a:schemeClr>
                </a:solidFill>
              </a:rPr>
              <a:t>GPB 2022-2023</a:t>
            </a:r>
            <a:endParaRPr lang="fr-FR" i="1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1" name="Groupe 10"/>
          <p:cNvGrpSpPr/>
          <p:nvPr/>
        </p:nvGrpSpPr>
        <p:grpSpPr>
          <a:xfrm>
            <a:off x="1013128" y="2492896"/>
            <a:ext cx="4041442" cy="2349262"/>
            <a:chOff x="1013128" y="2492896"/>
            <a:chExt cx="4041442" cy="2349262"/>
          </a:xfrm>
        </p:grpSpPr>
        <p:pic>
          <p:nvPicPr>
            <p:cNvPr id="8" name="Image 7" descr="Image par Tumisu de Pixabay.jpg"/>
            <p:cNvPicPr>
              <a:picLocks noChangeAspect="1"/>
            </p:cNvPicPr>
            <p:nvPr/>
          </p:nvPicPr>
          <p:blipFill>
            <a:blip r:embed="rId2" cstate="print"/>
            <a:srcRect l="5172"/>
            <a:stretch>
              <a:fillRect/>
            </a:stretch>
          </p:blipFill>
          <p:spPr>
            <a:xfrm>
              <a:off x="1013128" y="2492896"/>
              <a:ext cx="3960440" cy="2349262"/>
            </a:xfrm>
            <a:prstGeom prst="rect">
              <a:avLst/>
            </a:prstGeom>
          </p:spPr>
        </p:pic>
        <p:sp>
          <p:nvSpPr>
            <p:cNvPr id="9" name="ZoneTexte 8"/>
            <p:cNvSpPr txBox="1"/>
            <p:nvPr/>
          </p:nvSpPr>
          <p:spPr>
            <a:xfrm>
              <a:off x="4716016" y="2564904"/>
              <a:ext cx="338554" cy="2241540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fr-FR" sz="1000" i="1" dirty="0" smtClean="0">
                  <a:latin typeface="Arial" pitchFamily="34" charset="0"/>
                  <a:cs typeface="Arial" pitchFamily="34" charset="0"/>
                </a:rPr>
                <a:t>Image par </a:t>
              </a:r>
              <a:r>
                <a:rPr lang="fr-FR" sz="1000" i="1" dirty="0" err="1" smtClean="0">
                  <a:latin typeface="Arial" pitchFamily="34" charset="0"/>
                  <a:cs typeface="Arial" pitchFamily="34" charset="0"/>
                </a:rPr>
                <a:t>Tumisu</a:t>
              </a:r>
              <a:r>
                <a:rPr lang="fr-FR" sz="1000" i="1" dirty="0" smtClean="0">
                  <a:latin typeface="Arial" pitchFamily="34" charset="0"/>
                  <a:cs typeface="Arial" pitchFamily="34" charset="0"/>
                </a:rPr>
                <a:t> de </a:t>
              </a:r>
              <a:r>
                <a:rPr lang="fr-FR" sz="1000" i="1" dirty="0" err="1" smtClean="0">
                  <a:latin typeface="Arial" pitchFamily="34" charset="0"/>
                  <a:cs typeface="Arial" pitchFamily="34" charset="0"/>
                </a:rPr>
                <a:t>Pixabay</a:t>
              </a:r>
              <a:endParaRPr lang="fr-FR" sz="1000" i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2" name="Groupe 11"/>
          <p:cNvGrpSpPr/>
          <p:nvPr/>
        </p:nvGrpSpPr>
        <p:grpSpPr>
          <a:xfrm>
            <a:off x="4970140" y="2492896"/>
            <a:ext cx="4260894" cy="2348880"/>
            <a:chOff x="4970140" y="2492896"/>
            <a:chExt cx="4260894" cy="2348880"/>
          </a:xfrm>
        </p:grpSpPr>
        <p:pic>
          <p:nvPicPr>
            <p:cNvPr id="7" name="Image 6" descr="Image par Tumisu de Pixabay (2)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970140" y="2492896"/>
              <a:ext cx="4175786" cy="2348880"/>
            </a:xfrm>
            <a:prstGeom prst="rect">
              <a:avLst/>
            </a:prstGeom>
          </p:spPr>
        </p:pic>
        <p:sp>
          <p:nvSpPr>
            <p:cNvPr id="10" name="ZoneTexte 9"/>
            <p:cNvSpPr txBox="1"/>
            <p:nvPr/>
          </p:nvSpPr>
          <p:spPr>
            <a:xfrm>
              <a:off x="8892480" y="2636912"/>
              <a:ext cx="338554" cy="2169532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fr-FR" sz="1000" i="1" dirty="0" smtClean="0">
                  <a:latin typeface="Arial" pitchFamily="34" charset="0"/>
                  <a:cs typeface="Arial" pitchFamily="34" charset="0"/>
                </a:rPr>
                <a:t>Image par </a:t>
              </a:r>
              <a:r>
                <a:rPr lang="fr-FR" sz="1000" i="1" dirty="0" err="1" smtClean="0">
                  <a:latin typeface="Arial" pitchFamily="34" charset="0"/>
                  <a:cs typeface="Arial" pitchFamily="34" charset="0"/>
                </a:rPr>
                <a:t>Tumisu</a:t>
              </a:r>
              <a:r>
                <a:rPr lang="fr-FR" sz="1000" i="1" dirty="0" smtClean="0">
                  <a:latin typeface="Arial" pitchFamily="34" charset="0"/>
                  <a:cs typeface="Arial" pitchFamily="34" charset="0"/>
                </a:rPr>
                <a:t> de </a:t>
              </a:r>
              <a:r>
                <a:rPr lang="fr-FR" sz="1000" i="1" dirty="0" err="1" smtClean="0">
                  <a:latin typeface="Arial" pitchFamily="34" charset="0"/>
                  <a:cs typeface="Arial" pitchFamily="34" charset="0"/>
                </a:rPr>
                <a:t>Pixabay</a:t>
              </a:r>
              <a:endParaRPr lang="fr-FR" sz="1000" i="1" dirty="0"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43608" y="6127"/>
            <a:ext cx="7704856" cy="1143000"/>
          </a:xfrm>
        </p:spPr>
        <p:txBody>
          <a:bodyPr>
            <a:normAutofit/>
          </a:bodyPr>
          <a:lstStyle/>
          <a:p>
            <a:pPr marL="857250" indent="-857250">
              <a:buFont typeface="+mj-lt"/>
              <a:buAutoNum type="romanUcPeriod" startAt="6"/>
            </a:pPr>
            <a:r>
              <a:rPr lang="fr-FR" sz="3200" dirty="0" smtClean="0"/>
              <a:t>Pour aller plus loin</a:t>
            </a:r>
            <a:endParaRPr lang="fr-FR" sz="3200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>
          <a:xfrm>
            <a:off x="1043608" y="1052736"/>
            <a:ext cx="8100392" cy="580526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175" lvl="0" indent="-3175" algn="just">
              <a:spcBef>
                <a:spcPts val="600"/>
              </a:spcBef>
              <a:buClr>
                <a:schemeClr val="accent1"/>
              </a:buClr>
              <a:buSzPct val="80000"/>
              <a:defRPr/>
            </a:pPr>
            <a:r>
              <a:rPr lang="fr-FR" sz="2400" dirty="0" smtClean="0"/>
              <a:t>Le récit dont le lecteur est le héros :</a:t>
            </a:r>
          </a:p>
          <a:p>
            <a:pPr marL="3175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  <a:defRPr/>
            </a:pPr>
            <a:r>
              <a:rPr lang="fr-FR" sz="2400" dirty="0" smtClean="0"/>
              <a:t>proposer des versions en langue étrangère (anglais, allemand...)</a:t>
            </a:r>
          </a:p>
          <a:p>
            <a:pPr marL="3175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  <a:defRPr/>
            </a:pPr>
            <a:r>
              <a:rPr lang="fr-FR" sz="2400" dirty="0" smtClean="0"/>
              <a:t>poursuivre le travail par la production de récits dont vous êtes le héros par les élèves :</a:t>
            </a: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individuellement ou en mode écriture participative</a:t>
            </a: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version papier ou dématérialisée (ex : Book </a:t>
            </a:r>
            <a:r>
              <a:rPr lang="fr-FR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Creator</a:t>
            </a: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exercice d’écriture stimulant pour améliorer l’expression</a:t>
            </a: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pour des récits davantage structurés et scénarisés </a:t>
            </a: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pour favoriser les apprentissages (défis combinant toutes les matières)</a:t>
            </a: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pour sensibiliser les élèves (lutte contre le harcèlement, égalité femmes – hommes, liberté d’expression...)</a:t>
            </a:r>
          </a:p>
          <a:p>
            <a:pPr marL="3175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  <a:defRPr/>
            </a:pPr>
            <a:r>
              <a:rPr lang="fr-FR" sz="2400" dirty="0" smtClean="0"/>
              <a:t>création de scénarios de jeux de rôle et création d’un atelier ?</a:t>
            </a: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expérience déjà réalisée et de belles satisfactions à la clef</a:t>
            </a: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endParaRPr lang="fr-FR" sz="2400" dirty="0" smtClean="0"/>
          </a:p>
          <a:p>
            <a:pPr marL="3175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  <a:defRPr/>
            </a:pPr>
            <a:endParaRPr lang="fr-FR" sz="2400" dirty="0" smtClean="0"/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  <a:defRPr/>
            </a:pPr>
            <a:endParaRPr lang="fr-FR" sz="2000" dirty="0" smtClean="0"/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defRPr/>
            </a:pPr>
            <a:endParaRPr lang="fr-FR" sz="2400" dirty="0" smtClean="0"/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endParaRPr lang="fr-FR" sz="2000" dirty="0" smtClean="0"/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endParaRPr lang="fr-FR" sz="2000" dirty="0" smtClean="0"/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  <a:defRPr/>
            </a:pPr>
            <a:endParaRPr lang="fr-FR" sz="2000" dirty="0" smtClean="0"/>
          </a:p>
          <a:p>
            <a:pPr marL="3175" lvl="0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  <a:defRPr/>
            </a:pPr>
            <a:endParaRPr lang="fr-FR" sz="2400" dirty="0" smtClean="0"/>
          </a:p>
          <a:p>
            <a:pPr marL="3175" lvl="0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  <a:defRPr/>
            </a:pPr>
            <a:endParaRPr lang="fr-FR" sz="2400" i="1" dirty="0" smtClean="0"/>
          </a:p>
          <a:p>
            <a:pPr marL="3175" lvl="0" indent="-3175" algn="just">
              <a:spcBef>
                <a:spcPts val="600"/>
              </a:spcBef>
              <a:buClr>
                <a:srgbClr val="3891A7"/>
              </a:buClr>
              <a:buSzPct val="80000"/>
              <a:buFont typeface="Wingdings" pitchFamily="2" charset="2"/>
              <a:buChar char="Ø"/>
              <a:defRPr/>
            </a:pPr>
            <a:endParaRPr lang="fr-FR" sz="2400" dirty="0" smtClean="0">
              <a:solidFill>
                <a:prstClr val="black"/>
              </a:solidFill>
            </a:endParaRP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endParaRPr lang="fr-FR" sz="2000" dirty="0" smtClean="0"/>
          </a:p>
          <a:p>
            <a:pPr marL="3175" marR="0" lvl="0" indent="-3175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lang="fr-FR" sz="2400" dirty="0" smtClean="0"/>
          </a:p>
        </p:txBody>
      </p:sp>
      <p:sp>
        <p:nvSpPr>
          <p:cNvPr id="6" name="ZoneTexte 5"/>
          <p:cNvSpPr txBox="1"/>
          <p:nvPr/>
        </p:nvSpPr>
        <p:spPr>
          <a:xfrm rot="16200000">
            <a:off x="-1935678" y="4131032"/>
            <a:ext cx="4869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accent5"/>
                </a:solidFill>
              </a:rPr>
              <a:t>CDI - Lycée André Maurois</a:t>
            </a:r>
          </a:p>
          <a:p>
            <a:r>
              <a:rPr lang="fr-FR" sz="1400" dirty="0" smtClean="0">
                <a:solidFill>
                  <a:schemeClr val="accent5"/>
                </a:solidFill>
              </a:rPr>
              <a:t>DOLOSOR Dimitri </a:t>
            </a:r>
            <a:endParaRPr lang="fr-FR" sz="1400" dirty="0">
              <a:solidFill>
                <a:schemeClr val="accent5"/>
              </a:solidFill>
            </a:endParaRPr>
          </a:p>
        </p:txBody>
      </p:sp>
      <p:grpSp>
        <p:nvGrpSpPr>
          <p:cNvPr id="7" name="Groupe 6"/>
          <p:cNvGrpSpPr/>
          <p:nvPr/>
        </p:nvGrpSpPr>
        <p:grpSpPr>
          <a:xfrm>
            <a:off x="6372200" y="-171400"/>
            <a:ext cx="2664296" cy="1332148"/>
            <a:chOff x="6372200" y="-99392"/>
            <a:chExt cx="2664296" cy="1332148"/>
          </a:xfrm>
        </p:grpSpPr>
        <p:pic>
          <p:nvPicPr>
            <p:cNvPr id="8" name="Image 7" descr="Image par Gordon Johnson de Pixabay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372200" y="-99392"/>
              <a:ext cx="2664296" cy="1332148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504340" y="764704"/>
              <a:ext cx="240001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1000" i="1" dirty="0" smtClean="0">
                  <a:solidFill>
                    <a:schemeClr val="bg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Image par Gordon Johnson de </a:t>
              </a:r>
              <a:r>
                <a:rPr lang="fr-FR" sz="1000" i="1" dirty="0" err="1" smtClean="0">
                  <a:solidFill>
                    <a:schemeClr val="bg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Pixabay</a:t>
              </a:r>
              <a:endParaRPr lang="fr-FR" sz="1000" i="1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43608" y="6127"/>
            <a:ext cx="8100392" cy="1143000"/>
          </a:xfrm>
        </p:spPr>
        <p:txBody>
          <a:bodyPr>
            <a:normAutofit/>
          </a:bodyPr>
          <a:lstStyle/>
          <a:p>
            <a:pPr marL="571500" indent="-571500"/>
            <a:r>
              <a:rPr lang="fr-FR" sz="3200" dirty="0" err="1" smtClean="0"/>
              <a:t>Médiagraphie</a:t>
            </a:r>
            <a:endParaRPr lang="fr-FR" sz="2000" dirty="0" smtClean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43608" y="908720"/>
            <a:ext cx="8100392" cy="5949280"/>
          </a:xfrm>
        </p:spPr>
        <p:txBody>
          <a:bodyPr>
            <a:normAutofit/>
          </a:bodyPr>
          <a:lstStyle/>
          <a:p>
            <a:pPr marL="3175" indent="-3175" algn="just">
              <a:buNone/>
            </a:pPr>
            <a:r>
              <a:rPr lang="fr-FR" sz="1400" i="1" dirty="0" smtClean="0"/>
              <a:t>La Saga du prêtre Jean </a:t>
            </a:r>
            <a:r>
              <a:rPr lang="fr-FR" sz="1400" dirty="0" smtClean="0"/>
              <a:t>[en ligne]. </a:t>
            </a:r>
            <a:r>
              <a:rPr lang="fr-FR" sz="1400" dirty="0" err="1" smtClean="0"/>
              <a:t>Wikipédia</a:t>
            </a:r>
            <a:r>
              <a:rPr lang="fr-FR" sz="1400" dirty="0" smtClean="0"/>
              <a:t>, 11 septembre 2010, 18 février 2020, [consulté le 01/12/2022]. Disponible sur : </a:t>
            </a:r>
            <a:r>
              <a:rPr lang="fr-FR" sz="1400" dirty="0" smtClean="0">
                <a:solidFill>
                  <a:srgbClr val="0070C0"/>
                </a:solidFill>
              </a:rPr>
              <a:t>https://fr.wikipedia.org/wiki/La_Saga_du_pr%C3%AAtre_Jean</a:t>
            </a:r>
          </a:p>
          <a:p>
            <a:pPr marL="3175" indent="-3175" algn="just">
              <a:buNone/>
            </a:pPr>
            <a:endParaRPr lang="fr-FR" sz="1400" dirty="0" smtClean="0">
              <a:solidFill>
                <a:srgbClr val="0070C0"/>
              </a:solidFill>
            </a:endParaRPr>
          </a:p>
          <a:p>
            <a:pPr marL="3175" indent="-3175" algn="just">
              <a:buNone/>
            </a:pPr>
            <a:r>
              <a:rPr lang="fr-FR" sz="1400" i="1" dirty="0" smtClean="0"/>
              <a:t>Un livre dont vous êtes le héros </a:t>
            </a:r>
            <a:r>
              <a:rPr lang="fr-FR" sz="1400" dirty="0" smtClean="0"/>
              <a:t>[en ligne]. </a:t>
            </a:r>
            <a:r>
              <a:rPr lang="fr-FR" sz="1400" dirty="0" err="1" smtClean="0"/>
              <a:t>Wikipédia</a:t>
            </a:r>
            <a:r>
              <a:rPr lang="fr-FR" sz="1400" dirty="0" smtClean="0"/>
              <a:t>, 9 janvier 2006, 19 août 2022, [consulté le 01/12/2022]. Disponible sur : </a:t>
            </a:r>
            <a:r>
              <a:rPr lang="fr-FR" sz="1400" dirty="0" smtClean="0">
                <a:solidFill>
                  <a:srgbClr val="0070C0"/>
                </a:solidFill>
              </a:rPr>
              <a:t>https://fr.wikipedia.org/wiki/Un_livre_dont_vous_%C3%AAtes_le_h%C3%A9ros</a:t>
            </a:r>
          </a:p>
          <a:p>
            <a:pPr marL="3175" indent="-3175" algn="just">
              <a:buNone/>
            </a:pPr>
            <a:endParaRPr lang="fr-FR" sz="1400" dirty="0" smtClean="0"/>
          </a:p>
          <a:p>
            <a:pPr marL="3175" indent="-3175" algn="just">
              <a:buNone/>
            </a:pPr>
            <a:r>
              <a:rPr lang="fr-FR" sz="1400" i="1" dirty="0" smtClean="0"/>
              <a:t>Un Livre dont vous êtes le Héros </a:t>
            </a:r>
            <a:r>
              <a:rPr lang="fr-FR" sz="1400" dirty="0" smtClean="0"/>
              <a:t>[en ligne]. Gallimard Jeunesse, 2022, [consulté le 01/12/2022]. Disponible sur : </a:t>
            </a:r>
            <a:r>
              <a:rPr lang="fr-FR" sz="1400" dirty="0" smtClean="0">
                <a:solidFill>
                  <a:srgbClr val="0070C0"/>
                </a:solidFill>
              </a:rPr>
              <a:t>https://www.gallimard-jeunesse.fr/collection/un-livre-dont-vous-etes-le-heros/</a:t>
            </a:r>
          </a:p>
          <a:p>
            <a:pPr marL="3175" indent="-3175" algn="just">
              <a:buNone/>
            </a:pPr>
            <a:endParaRPr lang="fr-FR" sz="1400" dirty="0" smtClean="0">
              <a:solidFill>
                <a:srgbClr val="0070C0"/>
              </a:solidFill>
            </a:endParaRPr>
          </a:p>
          <a:p>
            <a:pPr marL="3175" indent="-3175" algn="just">
              <a:buNone/>
            </a:pPr>
            <a:r>
              <a:rPr lang="fr-FR" sz="1400" i="1" dirty="0" smtClean="0"/>
              <a:t>Loup solitaire (univers) </a:t>
            </a:r>
            <a:r>
              <a:rPr lang="fr-FR" sz="1400" dirty="0" smtClean="0"/>
              <a:t>[en ligne]. </a:t>
            </a:r>
            <a:r>
              <a:rPr lang="fr-FR" sz="1400" dirty="0" err="1" smtClean="0"/>
              <a:t>Wikipédia</a:t>
            </a:r>
            <a:r>
              <a:rPr lang="fr-FR" sz="1400" dirty="0" smtClean="0"/>
              <a:t>, 31 janvier 2019, 11 août 2022, [consulté le 01/12/2022]. Disponible sur : </a:t>
            </a:r>
            <a:r>
              <a:rPr lang="fr-FR" sz="1400" dirty="0" smtClean="0">
                <a:solidFill>
                  <a:srgbClr val="0070C0"/>
                </a:solidFill>
              </a:rPr>
              <a:t>https://fr.wikipedia.org/wiki/Loup_solitaire_(univers)</a:t>
            </a:r>
          </a:p>
          <a:p>
            <a:pPr marL="3175" indent="-3175" algn="just">
              <a:buNone/>
            </a:pPr>
            <a:endParaRPr lang="fr-FR" sz="1400" dirty="0" smtClean="0">
              <a:solidFill>
                <a:srgbClr val="0070C0"/>
              </a:solidFill>
            </a:endParaRPr>
          </a:p>
          <a:p>
            <a:pPr marL="3175" indent="-3175" algn="just">
              <a:buNone/>
            </a:pPr>
            <a:r>
              <a:rPr lang="fr-FR" sz="1400" i="1" dirty="0" err="1" smtClean="0"/>
              <a:t>Makaka</a:t>
            </a:r>
            <a:r>
              <a:rPr lang="fr-FR" sz="1400" i="1" dirty="0" smtClean="0"/>
              <a:t> Editions </a:t>
            </a:r>
            <a:r>
              <a:rPr lang="fr-FR" sz="1400" dirty="0" smtClean="0"/>
              <a:t>[en ligne]. </a:t>
            </a:r>
            <a:r>
              <a:rPr lang="fr-FR" sz="1400" dirty="0" err="1" smtClean="0"/>
              <a:t>Makaka</a:t>
            </a:r>
            <a:r>
              <a:rPr lang="fr-FR" sz="1400" dirty="0" smtClean="0"/>
              <a:t> Editions , 2007, [consulté le 01/12/2022]. Disponible sur : </a:t>
            </a:r>
            <a:r>
              <a:rPr lang="fr-FR" sz="1400" dirty="0" smtClean="0">
                <a:solidFill>
                  <a:srgbClr val="0070C0"/>
                </a:solidFill>
              </a:rPr>
              <a:t>http://www.makaka-editions.com/</a:t>
            </a:r>
          </a:p>
          <a:p>
            <a:pPr marL="3175" indent="-3175" algn="just">
              <a:buNone/>
            </a:pPr>
            <a:endParaRPr lang="fr-FR" sz="1600" dirty="0" smtClean="0"/>
          </a:p>
          <a:p>
            <a:pPr marL="3175" indent="-3175" algn="just">
              <a:buNone/>
            </a:pPr>
            <a:r>
              <a:rPr lang="fr-FR" sz="1400" dirty="0" smtClean="0"/>
              <a:t>ALLAIN, Sophie. </a:t>
            </a:r>
            <a:r>
              <a:rPr lang="fr-FR" sz="1400" i="1" dirty="0" smtClean="0"/>
              <a:t> Imaginer et créer un récit dont vous êtes le héros </a:t>
            </a:r>
            <a:r>
              <a:rPr lang="fr-FR" sz="1400" dirty="0" smtClean="0"/>
              <a:t>[en ligne]. Blog des Ateliers </a:t>
            </a:r>
            <a:r>
              <a:rPr lang="fr-FR" sz="1400" dirty="0" err="1" smtClean="0"/>
              <a:t>Canopé</a:t>
            </a:r>
            <a:r>
              <a:rPr lang="fr-FR" sz="1400" dirty="0" smtClean="0"/>
              <a:t> de l'académie de Besançon, 07 avril 2021, 16 juin 2021, [consulté le 30/11/2022]. Disponible sur : </a:t>
            </a:r>
            <a:r>
              <a:rPr lang="fr-FR" sz="1400" dirty="0" smtClean="0">
                <a:solidFill>
                  <a:srgbClr val="0070C0"/>
                </a:solidFill>
              </a:rPr>
              <a:t>https://canope.ac-besancon.fr/blog/imaginer-et-creer-un-recit-dont-vous-etes-le-heros-formation-en-ligne/</a:t>
            </a:r>
          </a:p>
          <a:p>
            <a:pPr marL="3175" indent="-3175" algn="just">
              <a:buNone/>
            </a:pPr>
            <a:endParaRPr lang="fr-FR" sz="1400" dirty="0" smtClean="0"/>
          </a:p>
          <a:p>
            <a:pPr marL="3175" indent="-3175" algn="just">
              <a:buNone/>
            </a:pPr>
            <a:r>
              <a:rPr lang="fr-FR" sz="1400" dirty="0" smtClean="0"/>
              <a:t>Médiateur Numérique 39 </a:t>
            </a:r>
            <a:r>
              <a:rPr lang="fr-FR" sz="1400" dirty="0" err="1" smtClean="0"/>
              <a:t>Canopé</a:t>
            </a:r>
            <a:r>
              <a:rPr lang="fr-FR" sz="1400" dirty="0" smtClean="0"/>
              <a:t>. </a:t>
            </a:r>
            <a:r>
              <a:rPr lang="fr-FR" sz="1400" i="1" dirty="0" smtClean="0"/>
              <a:t>L'ombre sur le rivage – un livre dont vous êtes le héros </a:t>
            </a:r>
            <a:r>
              <a:rPr lang="fr-FR" sz="1400" dirty="0" smtClean="0"/>
              <a:t>[en ligne]. Book </a:t>
            </a:r>
            <a:r>
              <a:rPr lang="fr-FR" sz="1400" dirty="0" err="1" smtClean="0"/>
              <a:t>Creator</a:t>
            </a:r>
            <a:r>
              <a:rPr lang="fr-FR" sz="1400" dirty="0" smtClean="0"/>
              <a:t>, [consulté le 30/11/2022]. Disponible sur : </a:t>
            </a:r>
            <a:r>
              <a:rPr lang="fr-FR" sz="1400" dirty="0" smtClean="0">
                <a:solidFill>
                  <a:srgbClr val="0070C0"/>
                </a:solidFill>
              </a:rPr>
              <a:t>https://read.bookcreator.com/GzOj5efddKQEQR1iPqTx6GP6c3Q2/PUovNTpMRc6pBPcjaPZsBg</a:t>
            </a:r>
          </a:p>
        </p:txBody>
      </p:sp>
      <p:sp>
        <p:nvSpPr>
          <p:cNvPr id="5" name="ZoneTexte 4"/>
          <p:cNvSpPr txBox="1"/>
          <p:nvPr/>
        </p:nvSpPr>
        <p:spPr>
          <a:xfrm rot="16200000">
            <a:off x="-1935678" y="4131032"/>
            <a:ext cx="4869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accent5"/>
                </a:solidFill>
              </a:rPr>
              <a:t>CDI - Lycée André Maurois</a:t>
            </a:r>
          </a:p>
          <a:p>
            <a:r>
              <a:rPr lang="fr-FR" sz="1400" dirty="0" smtClean="0">
                <a:solidFill>
                  <a:schemeClr val="accent5"/>
                </a:solidFill>
              </a:rPr>
              <a:t>DOLOSOR Dimitri </a:t>
            </a:r>
            <a:endParaRPr lang="fr-FR" sz="1400" dirty="0">
              <a:solidFill>
                <a:schemeClr val="accent5"/>
              </a:solidFill>
            </a:endParaRPr>
          </a:p>
        </p:txBody>
      </p:sp>
      <p:grpSp>
        <p:nvGrpSpPr>
          <p:cNvPr id="9" name="Groupe 8"/>
          <p:cNvGrpSpPr/>
          <p:nvPr/>
        </p:nvGrpSpPr>
        <p:grpSpPr>
          <a:xfrm>
            <a:off x="6372200" y="-171400"/>
            <a:ext cx="2664296" cy="1332148"/>
            <a:chOff x="6372200" y="-99392"/>
            <a:chExt cx="2664296" cy="1332148"/>
          </a:xfrm>
        </p:grpSpPr>
        <p:pic>
          <p:nvPicPr>
            <p:cNvPr id="10" name="Image 9" descr="Image par Gordon Johnson de Pixabay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372200" y="-99392"/>
              <a:ext cx="2664296" cy="1332148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6504340" y="764704"/>
              <a:ext cx="240001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1000" i="1" dirty="0" smtClean="0">
                  <a:solidFill>
                    <a:schemeClr val="bg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Image par Gordon Johnson de </a:t>
              </a:r>
              <a:r>
                <a:rPr lang="fr-FR" sz="1000" i="1" dirty="0" err="1" smtClean="0">
                  <a:solidFill>
                    <a:schemeClr val="bg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Pixabay</a:t>
              </a:r>
              <a:endParaRPr lang="fr-FR" sz="1000" i="1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250384" y="2574032"/>
            <a:ext cx="7498080" cy="1143000"/>
          </a:xfrm>
        </p:spPr>
        <p:txBody>
          <a:bodyPr/>
          <a:lstStyle/>
          <a:p>
            <a:pPr algn="ctr"/>
            <a:r>
              <a:rPr lang="fr-FR" dirty="0" smtClean="0"/>
              <a:t>Merci de votre attention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 rot="16200000">
            <a:off x="-1935678" y="4131032"/>
            <a:ext cx="4869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accent5"/>
                </a:solidFill>
              </a:rPr>
              <a:t>CDI - Lycée André Maurois</a:t>
            </a:r>
          </a:p>
          <a:p>
            <a:r>
              <a:rPr lang="fr-FR" sz="1400" dirty="0" smtClean="0">
                <a:solidFill>
                  <a:schemeClr val="accent5"/>
                </a:solidFill>
              </a:rPr>
              <a:t>DOLOSOR Dimitri </a:t>
            </a:r>
            <a:endParaRPr lang="fr-FR" sz="1400" dirty="0">
              <a:solidFill>
                <a:schemeClr val="accent5"/>
              </a:solidFill>
            </a:endParaRPr>
          </a:p>
        </p:txBody>
      </p:sp>
      <p:grpSp>
        <p:nvGrpSpPr>
          <p:cNvPr id="9" name="Groupe 8"/>
          <p:cNvGrpSpPr/>
          <p:nvPr/>
        </p:nvGrpSpPr>
        <p:grpSpPr>
          <a:xfrm>
            <a:off x="1012240" y="132496"/>
            <a:ext cx="4783896" cy="2360400"/>
            <a:chOff x="1012240" y="132496"/>
            <a:chExt cx="4783896" cy="2360400"/>
          </a:xfrm>
        </p:grpSpPr>
        <p:pic>
          <p:nvPicPr>
            <p:cNvPr id="6" name="Image 5" descr="Image par ImaArtist de Pixabay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12240" y="132496"/>
              <a:ext cx="4536504" cy="2360400"/>
            </a:xfrm>
            <a:prstGeom prst="rect">
              <a:avLst/>
            </a:prstGeom>
          </p:spPr>
        </p:pic>
        <p:sp>
          <p:nvSpPr>
            <p:cNvPr id="7" name="ZoneTexte 6"/>
            <p:cNvSpPr txBox="1"/>
            <p:nvPr/>
          </p:nvSpPr>
          <p:spPr>
            <a:xfrm>
              <a:off x="5457582" y="188640"/>
              <a:ext cx="338554" cy="2304256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fr-FR" sz="1000" i="1" dirty="0" smtClean="0">
                  <a:solidFill>
                    <a:schemeClr val="bg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Image par </a:t>
              </a:r>
              <a:r>
                <a:rPr lang="fr-FR" sz="1000" i="1" dirty="0" err="1" smtClean="0">
                  <a:solidFill>
                    <a:schemeClr val="bg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ImaArtist</a:t>
              </a:r>
              <a:r>
                <a:rPr lang="fr-FR" sz="1000" i="1" dirty="0" smtClean="0">
                  <a:solidFill>
                    <a:schemeClr val="bg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 de </a:t>
              </a:r>
              <a:r>
                <a:rPr lang="fr-FR" sz="1000" i="1" dirty="0" err="1" smtClean="0">
                  <a:solidFill>
                    <a:schemeClr val="bg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Pixabay</a:t>
              </a:r>
              <a:endParaRPr lang="fr-FR" sz="1000" i="1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0" name="Groupe 9"/>
          <p:cNvGrpSpPr/>
          <p:nvPr/>
        </p:nvGrpSpPr>
        <p:grpSpPr>
          <a:xfrm>
            <a:off x="4067944" y="3916246"/>
            <a:ext cx="5076056" cy="2762406"/>
            <a:chOff x="4067944" y="3916246"/>
            <a:chExt cx="5076056" cy="2762406"/>
          </a:xfrm>
        </p:grpSpPr>
        <p:pic>
          <p:nvPicPr>
            <p:cNvPr id="5" name="Image 4" descr="Image par Peace,love,happiness de Pixabay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55976" y="3916246"/>
              <a:ext cx="4788024" cy="2753114"/>
            </a:xfrm>
            <a:prstGeom prst="rect">
              <a:avLst/>
            </a:prstGeom>
          </p:spPr>
        </p:pic>
        <p:sp>
          <p:nvSpPr>
            <p:cNvPr id="8" name="ZoneTexte 7"/>
            <p:cNvSpPr txBox="1"/>
            <p:nvPr/>
          </p:nvSpPr>
          <p:spPr>
            <a:xfrm>
              <a:off x="4067944" y="3933056"/>
              <a:ext cx="338554" cy="2745596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US" sz="1000" i="1" dirty="0" smtClean="0">
                  <a:solidFill>
                    <a:schemeClr val="bg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Image par </a:t>
              </a:r>
              <a:r>
                <a:rPr lang="en-US" sz="1000" i="1" dirty="0" err="1" smtClean="0">
                  <a:solidFill>
                    <a:schemeClr val="bg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Peace,love,happiness</a:t>
              </a:r>
              <a:r>
                <a:rPr lang="en-US" sz="1000" i="1" dirty="0" smtClean="0">
                  <a:solidFill>
                    <a:schemeClr val="bg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 de </a:t>
              </a:r>
              <a:r>
                <a:rPr lang="en-US" sz="1000" i="1" dirty="0" err="1" smtClean="0">
                  <a:solidFill>
                    <a:schemeClr val="bg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Pixabay</a:t>
              </a:r>
              <a:endParaRPr lang="fr-FR" sz="1000" i="1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43608" y="6127"/>
            <a:ext cx="7498080" cy="1143000"/>
          </a:xfrm>
        </p:spPr>
        <p:txBody>
          <a:bodyPr>
            <a:normAutofit/>
          </a:bodyPr>
          <a:lstStyle/>
          <a:p>
            <a:pPr marL="857250" indent="-857250"/>
            <a:r>
              <a:rPr lang="fr-FR" sz="3200" dirty="0" smtClean="0"/>
              <a:t>Plan de la présentation</a:t>
            </a:r>
            <a:endParaRPr lang="fr-FR" sz="3200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>
          <a:xfrm>
            <a:off x="1043608" y="1340768"/>
            <a:ext cx="8100392" cy="544522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+mj-lt"/>
              <a:buAutoNum type="romanUcPeriod"/>
              <a:tabLst/>
              <a:defRPr/>
            </a:pPr>
            <a:r>
              <a:rPr lang="fr-FR" sz="2400" dirty="0" smtClean="0"/>
              <a:t>De quoi parle-t-on ?</a:t>
            </a:r>
            <a:r>
              <a:rPr kumimoji="0" lang="fr-FR" sz="2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+mj-lt"/>
              <a:buAutoNum type="romanUcPeriod"/>
              <a:tabLst/>
              <a:defRPr/>
            </a:pPr>
            <a:r>
              <a:rPr kumimoji="0" lang="fr-FR" sz="2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Bref historique </a:t>
            </a: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+mj-lt"/>
              <a:buAutoNum type="romanUcPeriod"/>
              <a:tabLst/>
              <a:defRPr/>
            </a:pPr>
            <a:r>
              <a:rPr lang="fr-FR" sz="2400" dirty="0" smtClean="0"/>
              <a:t>Mon expérience personnelle</a:t>
            </a: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+mj-lt"/>
              <a:buAutoNum type="romanUcPeriod"/>
              <a:tabLst/>
              <a:defRPr/>
            </a:pPr>
            <a:r>
              <a:rPr lang="fr-FR" sz="2400" dirty="0" smtClean="0"/>
              <a:t>Pour qui et pourquoi y avoir recours ?</a:t>
            </a: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+mj-lt"/>
              <a:buAutoNum type="romanUcPeriod"/>
              <a:tabLst/>
              <a:defRPr/>
            </a:pPr>
            <a:r>
              <a:rPr lang="fr-FR" sz="2400" dirty="0" smtClean="0"/>
              <a:t>Les petits inconvénients</a:t>
            </a: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+mj-lt"/>
              <a:buAutoNum type="romanUcPeriod"/>
              <a:tabLst/>
              <a:defRPr/>
            </a:pPr>
            <a:r>
              <a:rPr lang="fr-FR" sz="2400" dirty="0" smtClean="0"/>
              <a:t>Quelques pistes pour la mise en œuvre</a:t>
            </a: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+mj-lt"/>
              <a:buAutoNum type="romanUcPeriod"/>
              <a:tabLst/>
              <a:defRPr/>
            </a:pPr>
            <a:r>
              <a:rPr lang="fr-FR" sz="2400" dirty="0" smtClean="0"/>
              <a:t>Pour aller plus loin </a:t>
            </a: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+mj-lt"/>
              <a:buAutoNum type="romanUcPeriod"/>
              <a:tabLst/>
              <a:defRPr/>
            </a:pPr>
            <a:endParaRPr lang="fr-FR" sz="2400" dirty="0" smtClean="0"/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+mj-lt"/>
              <a:buAutoNum type="romanUcPeriod"/>
              <a:tabLst/>
              <a:defRPr/>
            </a:pPr>
            <a:endParaRPr kumimoji="0" lang="fr-FR" sz="2400" b="0" i="0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+mj-lt"/>
              <a:buAutoNum type="romanUcPeriod"/>
              <a:tabLst/>
              <a:defRPr/>
            </a:pPr>
            <a:endParaRPr kumimoji="0" lang="fr-FR" sz="24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175" marR="0" lvl="0" indent="-3175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Ø"/>
              <a:tabLst/>
              <a:defRPr/>
            </a:pP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ZoneTexte 5"/>
          <p:cNvSpPr txBox="1"/>
          <p:nvPr/>
        </p:nvSpPr>
        <p:spPr>
          <a:xfrm rot="16200000">
            <a:off x="-1935678" y="4131032"/>
            <a:ext cx="4869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accent5"/>
                </a:solidFill>
              </a:rPr>
              <a:t>CDI - Lycée André Maurois</a:t>
            </a:r>
          </a:p>
          <a:p>
            <a:r>
              <a:rPr lang="fr-FR" sz="1400" dirty="0" smtClean="0">
                <a:solidFill>
                  <a:schemeClr val="accent5"/>
                </a:solidFill>
              </a:rPr>
              <a:t>DOLOSOR Dimitri </a:t>
            </a:r>
            <a:endParaRPr lang="fr-FR" sz="1400" dirty="0">
              <a:solidFill>
                <a:schemeClr val="accent5"/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7415808" y="0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i="1" dirty="0" smtClean="0">
                <a:solidFill>
                  <a:schemeClr val="bg1">
                    <a:lumMod val="50000"/>
                  </a:schemeClr>
                </a:solidFill>
              </a:rPr>
              <a:t>GPB 2022-2023</a:t>
            </a:r>
            <a:endParaRPr lang="fr-FR" i="1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2" name="Groupe 11"/>
          <p:cNvGrpSpPr/>
          <p:nvPr/>
        </p:nvGrpSpPr>
        <p:grpSpPr>
          <a:xfrm>
            <a:off x="5874571" y="548680"/>
            <a:ext cx="3269429" cy="2354778"/>
            <a:chOff x="5874571" y="548680"/>
            <a:chExt cx="3269429" cy="2354778"/>
          </a:xfrm>
        </p:grpSpPr>
        <p:pic>
          <p:nvPicPr>
            <p:cNvPr id="8" name="Image 7" descr="Image par PIRO de Pixabay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874571" y="548680"/>
              <a:ext cx="3269429" cy="2057016"/>
            </a:xfrm>
            <a:prstGeom prst="rect">
              <a:avLst/>
            </a:prstGeom>
          </p:spPr>
        </p:pic>
        <p:sp>
          <p:nvSpPr>
            <p:cNvPr id="10" name="ZoneTexte 9"/>
            <p:cNvSpPr txBox="1"/>
            <p:nvPr/>
          </p:nvSpPr>
          <p:spPr>
            <a:xfrm rot="5400000">
              <a:off x="8075131" y="1870085"/>
              <a:ext cx="338554" cy="1728192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fr-FR" sz="1000" i="1" dirty="0" smtClean="0">
                  <a:solidFill>
                    <a:schemeClr val="bg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Image par PIRO de </a:t>
              </a:r>
              <a:r>
                <a:rPr lang="fr-FR" sz="1000" i="1" dirty="0" err="1" smtClean="0">
                  <a:solidFill>
                    <a:schemeClr val="bg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Pixabay</a:t>
              </a:r>
              <a:endParaRPr lang="fr-FR" sz="1000" i="1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3" name="Groupe 12"/>
          <p:cNvGrpSpPr/>
          <p:nvPr/>
        </p:nvGrpSpPr>
        <p:grpSpPr>
          <a:xfrm>
            <a:off x="1907704" y="4149080"/>
            <a:ext cx="6666264" cy="3204356"/>
            <a:chOff x="1907704" y="4149080"/>
            <a:chExt cx="6666264" cy="3204356"/>
          </a:xfrm>
        </p:grpSpPr>
        <p:pic>
          <p:nvPicPr>
            <p:cNvPr id="9" name="Image 8" descr="Image par Colleen ODell de Pixabay (2)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07704" y="4149080"/>
              <a:ext cx="6408712" cy="3204356"/>
            </a:xfrm>
            <a:prstGeom prst="rect">
              <a:avLst/>
            </a:prstGeom>
          </p:spPr>
        </p:pic>
        <p:sp>
          <p:nvSpPr>
            <p:cNvPr id="11" name="ZoneTexte 10"/>
            <p:cNvSpPr txBox="1"/>
            <p:nvPr/>
          </p:nvSpPr>
          <p:spPr>
            <a:xfrm>
              <a:off x="8235414" y="4581128"/>
              <a:ext cx="338554" cy="2276872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fr-FR" sz="1000" i="1" dirty="0" smtClean="0">
                  <a:solidFill>
                    <a:schemeClr val="bg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Image par </a:t>
              </a:r>
              <a:r>
                <a:rPr lang="fr-FR" sz="1000" i="1" dirty="0" err="1" smtClean="0">
                  <a:solidFill>
                    <a:schemeClr val="bg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Colleen</a:t>
              </a:r>
              <a:r>
                <a:rPr lang="fr-FR" sz="1000" i="1" dirty="0" smtClean="0">
                  <a:solidFill>
                    <a:schemeClr val="bg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fr-FR" sz="1000" i="1" dirty="0" err="1" smtClean="0">
                  <a:solidFill>
                    <a:schemeClr val="bg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ODell</a:t>
              </a:r>
              <a:r>
                <a:rPr lang="fr-FR" sz="1000" i="1" dirty="0" smtClean="0">
                  <a:solidFill>
                    <a:schemeClr val="bg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 de </a:t>
              </a:r>
              <a:r>
                <a:rPr lang="fr-FR" sz="1000" i="1" dirty="0" err="1" smtClean="0">
                  <a:solidFill>
                    <a:schemeClr val="bg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Pixabay</a:t>
              </a:r>
              <a:endParaRPr lang="fr-FR" sz="1000" i="1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43608" y="6127"/>
            <a:ext cx="7498080" cy="1143000"/>
          </a:xfrm>
        </p:spPr>
        <p:txBody>
          <a:bodyPr>
            <a:normAutofit/>
          </a:bodyPr>
          <a:lstStyle/>
          <a:p>
            <a:pPr marL="857250" indent="-857250">
              <a:buFont typeface="+mj-lt"/>
              <a:buAutoNum type="romanUcPeriod"/>
            </a:pPr>
            <a:r>
              <a:rPr lang="fr-FR" sz="3200" dirty="0" smtClean="0"/>
              <a:t>De quoi parle-t-on ?</a:t>
            </a:r>
            <a:endParaRPr lang="fr-FR" sz="3200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>
          <a:xfrm>
            <a:off x="1043608" y="1052736"/>
            <a:ext cx="8100392" cy="5688632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3175" marR="0" lvl="0" indent="-3175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lang="fr-FR" sz="2400" dirty="0" smtClean="0"/>
              <a:t>Les récits dont vous êtes le héros, d’une manière générale :</a:t>
            </a:r>
          </a:p>
          <a:p>
            <a:pPr marL="3175" marR="0" lvl="0" indent="-3175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Ø"/>
              <a:tabLst/>
              <a:defRPr/>
            </a:pPr>
            <a:r>
              <a:rPr lang="fr-FR" sz="2400" dirty="0" smtClean="0"/>
              <a:t>dans la catégorie des livres-jeux</a:t>
            </a:r>
          </a:p>
          <a:p>
            <a:pPr marL="3175" marR="0" lvl="0" indent="-3175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Ø"/>
              <a:tabLst/>
              <a:defRPr/>
            </a:pPr>
            <a:r>
              <a:rPr lang="fr-FR" sz="2400" dirty="0" smtClean="0"/>
              <a:t>une lecture immersive, interactive, stimulante, palpitante…</a:t>
            </a:r>
          </a:p>
          <a:p>
            <a:pPr marL="3175" marR="0" lvl="0" indent="-3175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Ø"/>
              <a:tabLst/>
              <a:defRPr/>
            </a:pPr>
            <a:r>
              <a:rPr lang="fr-FR" sz="2400" dirty="0" smtClean="0"/>
              <a:t>le lecteur est le protagoniste de l’histoire :</a:t>
            </a: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différents rôles possibles</a:t>
            </a: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différents univers et thématiques possibles</a:t>
            </a:r>
          </a:p>
          <a:p>
            <a:pPr marL="3175" marR="0" lvl="0" indent="-3175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Ø"/>
              <a:tabLst/>
              <a:defRPr/>
            </a:pPr>
            <a:r>
              <a:rPr kumimoji="0" lang="fr-FR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une progression de lecture en fonction des choix et du résultat des actions du lecteur reposant sur :</a:t>
            </a: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la stimulation des capacités du lecteur (attention, mémoire, raisonnement, observation, imagination…)</a:t>
            </a: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les caractéristiques du personnage incarné (imposé, choisi ou créé)</a:t>
            </a: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les objets possédés</a:t>
            </a: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r>
              <a:rPr kumimoji="0" lang="fr-FR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expériences aléatoires à réaliser notamment lors des combats (lancer de dés, roue et table du hasard…)</a:t>
            </a:r>
          </a:p>
          <a:p>
            <a:pPr marL="3175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  <a:defRPr/>
            </a:pPr>
            <a:r>
              <a:rPr lang="fr-FR" sz="2400" noProof="0" dirty="0" smtClean="0"/>
              <a:t>le lecteur relève des défis, accomplit des missions…</a:t>
            </a:r>
            <a:endParaRPr kumimoji="0" lang="fr-FR" sz="24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175" marR="0" lvl="0" indent="-3175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Ø"/>
              <a:tabLst/>
              <a:defRPr/>
            </a:pP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ZoneTexte 5"/>
          <p:cNvSpPr txBox="1"/>
          <p:nvPr/>
        </p:nvSpPr>
        <p:spPr>
          <a:xfrm rot="16200000">
            <a:off x="-1935678" y="4131032"/>
            <a:ext cx="4869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accent5"/>
                </a:solidFill>
              </a:rPr>
              <a:t>CDI - Lycée André Maurois</a:t>
            </a:r>
          </a:p>
          <a:p>
            <a:r>
              <a:rPr lang="fr-FR" sz="1400" dirty="0" smtClean="0">
                <a:solidFill>
                  <a:schemeClr val="accent5"/>
                </a:solidFill>
              </a:rPr>
              <a:t>DOLOSOR Dimitri </a:t>
            </a:r>
            <a:endParaRPr lang="fr-FR" sz="1400" dirty="0">
              <a:solidFill>
                <a:schemeClr val="accent5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743984" y="6611779"/>
            <a:ext cx="240001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000" i="1" dirty="0" smtClean="0">
                <a:latin typeface="Arial" pitchFamily="34" charset="0"/>
                <a:cs typeface="Arial" pitchFamily="34" charset="0"/>
              </a:rPr>
              <a:t>Image par Gordon Johnson de </a:t>
            </a:r>
            <a:r>
              <a:rPr lang="fr-FR" sz="1000" i="1" dirty="0" err="1" smtClean="0">
                <a:latin typeface="Arial" pitchFamily="34" charset="0"/>
                <a:cs typeface="Arial" pitchFamily="34" charset="0"/>
              </a:rPr>
              <a:t>Pixabay</a:t>
            </a:r>
            <a:endParaRPr lang="fr-FR" sz="1000" i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0" name="Groupe 9"/>
          <p:cNvGrpSpPr/>
          <p:nvPr/>
        </p:nvGrpSpPr>
        <p:grpSpPr>
          <a:xfrm>
            <a:off x="6372200" y="-99392"/>
            <a:ext cx="2664296" cy="1332148"/>
            <a:chOff x="6372200" y="-99392"/>
            <a:chExt cx="2664296" cy="1332148"/>
          </a:xfrm>
        </p:grpSpPr>
        <p:pic>
          <p:nvPicPr>
            <p:cNvPr id="7" name="Image 6" descr="Image par Gordon Johnson de Pixabay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372200" y="-99392"/>
              <a:ext cx="2664296" cy="1332148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504340" y="764704"/>
              <a:ext cx="240001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1000" i="1" dirty="0" smtClean="0">
                  <a:solidFill>
                    <a:schemeClr val="bg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Image par Gordon Johnson de </a:t>
              </a:r>
              <a:r>
                <a:rPr lang="fr-FR" sz="1000" i="1" dirty="0" err="1" smtClean="0">
                  <a:solidFill>
                    <a:schemeClr val="bg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Pixabay</a:t>
              </a:r>
              <a:endParaRPr lang="fr-FR" sz="1000" i="1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43608" y="6127"/>
            <a:ext cx="7498080" cy="1143000"/>
          </a:xfrm>
        </p:spPr>
        <p:txBody>
          <a:bodyPr>
            <a:normAutofit/>
          </a:bodyPr>
          <a:lstStyle/>
          <a:p>
            <a:pPr marL="857250" indent="-857250">
              <a:buFont typeface="+mj-lt"/>
              <a:buAutoNum type="romanUcPeriod" startAt="2"/>
            </a:pPr>
            <a:r>
              <a:rPr lang="fr-FR" sz="3200" dirty="0" smtClean="0"/>
              <a:t>Bref historique</a:t>
            </a:r>
            <a:endParaRPr lang="fr-FR" sz="3200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>
          <a:xfrm>
            <a:off x="1043608" y="1052736"/>
            <a:ext cx="8100392" cy="5805264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3175" lvl="0" indent="-3175" algn="just">
              <a:spcBef>
                <a:spcPts val="600"/>
              </a:spcBef>
              <a:buClr>
                <a:schemeClr val="accent1"/>
              </a:buClr>
              <a:buSzPct val="80000"/>
              <a:defRPr/>
            </a:pPr>
            <a:r>
              <a:rPr lang="fr-FR" sz="2400" dirty="0" smtClean="0"/>
              <a:t>Les récits dont vous êtes le héros, à l’origine :</a:t>
            </a:r>
          </a:p>
          <a:p>
            <a:pPr marL="3175" marR="0" lvl="0" indent="-3175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Ø"/>
              <a:tabLst/>
              <a:defRPr/>
            </a:pPr>
            <a:r>
              <a:rPr lang="fr-FR" sz="2400" dirty="0" smtClean="0"/>
              <a:t>inspirés de l’univers des jeux de rôle et des premiers jeux d’aventure sur ordinateur (1970)</a:t>
            </a:r>
          </a:p>
          <a:p>
            <a:pPr marL="3175" marR="0" lvl="0" indent="-3175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Ø"/>
              <a:tabLst/>
              <a:defRPr/>
            </a:pPr>
            <a:r>
              <a:rPr lang="fr-FR" sz="2400" dirty="0" smtClean="0"/>
              <a:t>« Un livre dont vous êtes le héros » :</a:t>
            </a: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une collection de livres-jeux créée dans les années 80</a:t>
            </a: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éditée chez Gallimard, collection Folio Junior (jusqu’en 2005) puis collection à part entière chez Gallimard Jeunesse.</a:t>
            </a:r>
          </a:p>
          <a:p>
            <a:pPr marL="3175" lvl="0" indent="-3175" algn="just">
              <a:spcBef>
                <a:spcPts val="600"/>
              </a:spcBef>
              <a:buClr>
                <a:srgbClr val="3891A7"/>
              </a:buClr>
              <a:buSzPct val="80000"/>
              <a:buFont typeface="Wingdings" pitchFamily="2" charset="2"/>
              <a:buChar char="Ø"/>
              <a:defRPr/>
            </a:pPr>
            <a:r>
              <a:rPr lang="fr-FR" sz="2400" dirty="0" smtClean="0">
                <a:solidFill>
                  <a:prstClr val="black"/>
                </a:solidFill>
              </a:rPr>
              <a:t>atteignent leur heure de gloire entre 1980 et 1990 (France)</a:t>
            </a:r>
          </a:p>
          <a:p>
            <a:pPr marL="3175" lvl="0" indent="-3175" algn="just">
              <a:spcBef>
                <a:spcPts val="600"/>
              </a:spcBef>
              <a:buClr>
                <a:srgbClr val="3891A7"/>
              </a:buClr>
              <a:buSzPct val="80000"/>
              <a:buFont typeface="Wingdings" pitchFamily="2" charset="2"/>
              <a:buChar char="Ø"/>
              <a:defRPr/>
            </a:pPr>
            <a:r>
              <a:rPr lang="fr-FR" sz="2400" dirty="0" smtClean="0">
                <a:solidFill>
                  <a:prstClr val="black"/>
                </a:solidFill>
              </a:rPr>
              <a:t>déclin de l’édition à la fin du XXème siècle :</a:t>
            </a:r>
          </a:p>
          <a:p>
            <a:pPr marL="460375" lvl="1" indent="-3175" algn="just">
              <a:spcBef>
                <a:spcPts val="600"/>
              </a:spcBef>
              <a:buClr>
                <a:srgbClr val="3891A7"/>
              </a:buClr>
              <a:buSzPct val="80000"/>
              <a:buFont typeface="Wingdings" pitchFamily="2" charset="2"/>
              <a:buChar char="ü"/>
              <a:defRPr/>
            </a:pPr>
            <a:r>
              <a:rPr lang="fr-FR" sz="2200" dirty="0" smtClean="0">
                <a:solidFill>
                  <a:prstClr val="black"/>
                </a:solidFill>
              </a:rPr>
              <a:t>critique médiatique importante concernant les jeux de rôle (JDR) </a:t>
            </a:r>
          </a:p>
          <a:p>
            <a:pPr marL="3175" lvl="0" indent="-3175" algn="just">
              <a:spcBef>
                <a:spcPts val="600"/>
              </a:spcBef>
              <a:buClr>
                <a:srgbClr val="3891A7"/>
              </a:buClr>
              <a:buSzPct val="80000"/>
              <a:buFont typeface="Wingdings" pitchFamily="2" charset="2"/>
              <a:buChar char="Ø"/>
              <a:defRPr/>
            </a:pPr>
            <a:r>
              <a:rPr lang="fr-FR" sz="2400" dirty="0" smtClean="0">
                <a:solidFill>
                  <a:prstClr val="black"/>
                </a:solidFill>
              </a:rPr>
              <a:t>nouvel engouement pour le livre-jeu à partir de 2010</a:t>
            </a:r>
          </a:p>
          <a:p>
            <a:pPr marL="460375" lvl="1" indent="-3175" algn="just">
              <a:spcBef>
                <a:spcPts val="600"/>
              </a:spcBef>
              <a:buClr>
                <a:srgbClr val="3891A7"/>
              </a:buClr>
              <a:buSzPct val="80000"/>
              <a:buFont typeface="Wingdings" pitchFamily="2" charset="2"/>
              <a:buChar char="ü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anciens titres réédités, nouveaux éditeurs</a:t>
            </a:r>
          </a:p>
          <a:p>
            <a:pPr marL="460375" lvl="1" indent="-3175" algn="just">
              <a:spcBef>
                <a:spcPts val="600"/>
              </a:spcBef>
              <a:buClr>
                <a:srgbClr val="3891A7"/>
              </a:buClr>
              <a:buSzPct val="80000"/>
              <a:buFont typeface="Wingdings" pitchFamily="2" charset="2"/>
              <a:buChar char="ü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apparition des BD et jeux dont vous êtes de héros </a:t>
            </a:r>
          </a:p>
          <a:p>
            <a:pPr marL="460375" lvl="1" indent="-3175" algn="just">
              <a:spcBef>
                <a:spcPts val="600"/>
              </a:spcBef>
              <a:buClr>
                <a:srgbClr val="3891A7"/>
              </a:buClr>
              <a:buSzPct val="80000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(ex : </a:t>
            </a:r>
            <a:r>
              <a:rPr lang="fr-FR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Makaka</a:t>
            </a: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Editions)</a:t>
            </a:r>
          </a:p>
          <a:p>
            <a:pPr marL="3175" lvl="0" indent="-3175" algn="just">
              <a:spcBef>
                <a:spcPts val="600"/>
              </a:spcBef>
              <a:buClr>
                <a:srgbClr val="3891A7"/>
              </a:buClr>
              <a:buSzPct val="80000"/>
              <a:buFont typeface="Wingdings" pitchFamily="2" charset="2"/>
              <a:buChar char="Ø"/>
              <a:defRPr/>
            </a:pPr>
            <a:endParaRPr lang="fr-FR" sz="2400" dirty="0" smtClean="0">
              <a:solidFill>
                <a:prstClr val="black"/>
              </a:solidFill>
            </a:endParaRP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endParaRPr lang="fr-FR" sz="2000" dirty="0" smtClean="0"/>
          </a:p>
          <a:p>
            <a:pPr marL="3175" marR="0" lvl="0" indent="-3175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lang="fr-FR" sz="2400" dirty="0" smtClean="0"/>
          </a:p>
        </p:txBody>
      </p:sp>
      <p:sp>
        <p:nvSpPr>
          <p:cNvPr id="6" name="ZoneTexte 5"/>
          <p:cNvSpPr txBox="1"/>
          <p:nvPr/>
        </p:nvSpPr>
        <p:spPr>
          <a:xfrm rot="16200000">
            <a:off x="-1935678" y="4131032"/>
            <a:ext cx="4869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accent5"/>
                </a:solidFill>
              </a:rPr>
              <a:t>CDI - Lycée André Maurois</a:t>
            </a:r>
          </a:p>
          <a:p>
            <a:r>
              <a:rPr lang="fr-FR" sz="1400" dirty="0" smtClean="0">
                <a:solidFill>
                  <a:schemeClr val="accent5"/>
                </a:solidFill>
              </a:rPr>
              <a:t>DOLOSOR Dimitri </a:t>
            </a:r>
            <a:endParaRPr lang="fr-FR" sz="1400" dirty="0">
              <a:solidFill>
                <a:schemeClr val="accent5"/>
              </a:solidFill>
            </a:endParaRPr>
          </a:p>
        </p:txBody>
      </p:sp>
      <p:grpSp>
        <p:nvGrpSpPr>
          <p:cNvPr id="8" name="Groupe 7"/>
          <p:cNvGrpSpPr/>
          <p:nvPr/>
        </p:nvGrpSpPr>
        <p:grpSpPr>
          <a:xfrm>
            <a:off x="6372200" y="-99392"/>
            <a:ext cx="2664296" cy="1332148"/>
            <a:chOff x="6372200" y="-99392"/>
            <a:chExt cx="2664296" cy="1332148"/>
          </a:xfrm>
        </p:grpSpPr>
        <p:pic>
          <p:nvPicPr>
            <p:cNvPr id="5" name="Image 4" descr="Image par Gordon Johnson de Pixabay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372200" y="-99392"/>
              <a:ext cx="2664296" cy="1332148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6504340" y="764704"/>
              <a:ext cx="240001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1000" i="1" dirty="0" smtClean="0">
                  <a:solidFill>
                    <a:schemeClr val="bg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Image par Gordon Johnson de </a:t>
              </a:r>
              <a:r>
                <a:rPr lang="fr-FR" sz="1000" i="1" dirty="0" err="1" smtClean="0">
                  <a:solidFill>
                    <a:schemeClr val="bg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Pixabay</a:t>
              </a:r>
              <a:endParaRPr lang="fr-FR" sz="1000" i="1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43608" y="6127"/>
            <a:ext cx="7498080" cy="1143000"/>
          </a:xfrm>
        </p:spPr>
        <p:txBody>
          <a:bodyPr>
            <a:normAutofit/>
          </a:bodyPr>
          <a:lstStyle/>
          <a:p>
            <a:pPr marL="857250" indent="-857250">
              <a:buFont typeface="+mj-lt"/>
              <a:buAutoNum type="romanUcPeriod" startAt="3"/>
            </a:pPr>
            <a:r>
              <a:rPr lang="fr-FR" sz="3200" dirty="0" smtClean="0"/>
              <a:t>Mon expérience personnelle</a:t>
            </a:r>
            <a:endParaRPr lang="fr-FR" sz="3200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>
          <a:xfrm>
            <a:off x="1043608" y="1052736"/>
            <a:ext cx="8100392" cy="580526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175" lvl="0" indent="-3175" algn="just">
              <a:spcBef>
                <a:spcPts val="600"/>
              </a:spcBef>
              <a:buClr>
                <a:schemeClr val="accent1"/>
              </a:buClr>
              <a:buSzPct val="80000"/>
              <a:defRPr/>
            </a:pPr>
            <a:r>
              <a:rPr lang="fr-FR" sz="2400" dirty="0" smtClean="0"/>
              <a:t>Mon premier livre dont j’ai été le héros :</a:t>
            </a:r>
          </a:p>
          <a:p>
            <a:pPr marL="3175" lvl="0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  <a:defRPr/>
            </a:pPr>
            <a:r>
              <a:rPr lang="fr-FR" sz="2400" dirty="0" smtClean="0"/>
              <a:t>découverte à l’âge de 10 ans d’un drôle de livre appartenant à l’un de mes grands frères :</a:t>
            </a: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le narrateur s’adresse directement à moi</a:t>
            </a: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on me demande de prendre des décisions</a:t>
            </a: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 me rendre de paragraphes numérotés</a:t>
            </a: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en paragraphes numérotés</a:t>
            </a: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il me faut un crayon, une paire de dés</a:t>
            </a: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ancien chevalier croisé à la recherche </a:t>
            </a: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 la cité mythique de </a:t>
            </a:r>
            <a:r>
              <a:rPr lang="fr-FR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Shangri</a:t>
            </a: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-La</a:t>
            </a:r>
          </a:p>
          <a:p>
            <a:pPr marL="3175" lvl="0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  <a:defRPr/>
            </a:pPr>
            <a:r>
              <a:rPr lang="fr-FR" sz="2400" i="1" dirty="0" smtClean="0"/>
              <a:t>La Forteresse d'</a:t>
            </a:r>
            <a:r>
              <a:rPr lang="fr-FR" sz="2400" i="1" dirty="0" err="1" smtClean="0"/>
              <a:t>Alamuth</a:t>
            </a:r>
            <a:r>
              <a:rPr lang="fr-FR" sz="2400" i="1" dirty="0" smtClean="0"/>
              <a:t> (publié en 1986)</a:t>
            </a:r>
            <a:endParaRPr lang="fr-FR" sz="2400" dirty="0" smtClean="0"/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premier tome d’une série inachevée </a:t>
            </a: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r>
              <a:rPr lang="fr-FR" sz="20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La Saga du prêtre Jean, </a:t>
            </a: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chez Hachette </a:t>
            </a:r>
          </a:p>
          <a:p>
            <a:pPr marL="3175" marR="0" lvl="0" indent="-3175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Ø"/>
              <a:tabLst/>
              <a:defRPr/>
            </a:pPr>
            <a:r>
              <a:rPr lang="fr-FR" sz="2400" dirty="0" smtClean="0"/>
              <a:t>Expérience mitigée...</a:t>
            </a:r>
          </a:p>
        </p:txBody>
      </p:sp>
      <p:sp>
        <p:nvSpPr>
          <p:cNvPr id="6" name="ZoneTexte 5"/>
          <p:cNvSpPr txBox="1"/>
          <p:nvPr/>
        </p:nvSpPr>
        <p:spPr>
          <a:xfrm rot="16200000">
            <a:off x="-1935678" y="4131032"/>
            <a:ext cx="4869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accent5"/>
                </a:solidFill>
              </a:rPr>
              <a:t>CDI - Lycée André Maurois</a:t>
            </a:r>
          </a:p>
          <a:p>
            <a:r>
              <a:rPr lang="fr-FR" sz="1400" dirty="0" smtClean="0">
                <a:solidFill>
                  <a:schemeClr val="accent5"/>
                </a:solidFill>
              </a:rPr>
              <a:t>DOLOSOR Dimitri </a:t>
            </a:r>
            <a:endParaRPr lang="fr-FR" sz="1400" dirty="0">
              <a:solidFill>
                <a:schemeClr val="accent5"/>
              </a:solidFill>
            </a:endParaRPr>
          </a:p>
        </p:txBody>
      </p:sp>
      <p:grpSp>
        <p:nvGrpSpPr>
          <p:cNvPr id="10" name="Groupe 9"/>
          <p:cNvGrpSpPr/>
          <p:nvPr/>
        </p:nvGrpSpPr>
        <p:grpSpPr>
          <a:xfrm>
            <a:off x="6515267" y="2430348"/>
            <a:ext cx="2521229" cy="4167003"/>
            <a:chOff x="6515267" y="2430348"/>
            <a:chExt cx="2521229" cy="4167003"/>
          </a:xfrm>
        </p:grpSpPr>
        <p:pic>
          <p:nvPicPr>
            <p:cNvPr id="7" name="Image 6" descr="saga pretre jean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515267" y="2430348"/>
              <a:ext cx="2449221" cy="3950980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>
            <a:xfrm rot="10800000" flipV="1">
              <a:off x="6660232" y="6351130"/>
              <a:ext cx="2376264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fr-FR" sz="1000" i="1" dirty="0" smtClean="0">
                  <a:solidFill>
                    <a:schemeClr val="bg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Image : https://www.senscritique.com/</a:t>
              </a:r>
              <a:endParaRPr lang="fr-FR" sz="1000" i="1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43608" y="6127"/>
            <a:ext cx="7498080" cy="1143000"/>
          </a:xfrm>
        </p:spPr>
        <p:txBody>
          <a:bodyPr>
            <a:normAutofit/>
          </a:bodyPr>
          <a:lstStyle/>
          <a:p>
            <a:pPr marL="857250" indent="-857250">
              <a:buFont typeface="+mj-lt"/>
              <a:buAutoNum type="romanUcPeriod" startAt="3"/>
            </a:pPr>
            <a:r>
              <a:rPr lang="fr-FR" sz="3200" dirty="0" smtClean="0"/>
              <a:t>Mon expérience personnelle</a:t>
            </a:r>
            <a:endParaRPr lang="fr-FR" sz="3200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>
          <a:xfrm>
            <a:off x="1043608" y="1052736"/>
            <a:ext cx="8100392" cy="580526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175" lvl="0" indent="-3175" algn="just">
              <a:spcBef>
                <a:spcPts val="600"/>
              </a:spcBef>
              <a:buClr>
                <a:schemeClr val="accent1"/>
              </a:buClr>
              <a:buSzPct val="80000"/>
              <a:defRPr/>
            </a:pPr>
            <a:r>
              <a:rPr lang="fr-FR" sz="2400" dirty="0" smtClean="0"/>
              <a:t>Ma première série de « Un livre dont vous êtes le héros » :</a:t>
            </a:r>
          </a:p>
          <a:p>
            <a:pPr marL="3175" lvl="0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  <a:defRPr/>
            </a:pPr>
            <a:r>
              <a:rPr lang="fr-FR" sz="2400" dirty="0" smtClean="0"/>
              <a:t>la révélation avec la saga du </a:t>
            </a:r>
            <a:r>
              <a:rPr lang="fr-FR" sz="2400" i="1" dirty="0" smtClean="0"/>
              <a:t>Loup Solitaire</a:t>
            </a: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univers d’</a:t>
            </a:r>
            <a:r>
              <a:rPr lang="fr-FR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héroic</a:t>
            </a: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fantasy</a:t>
            </a: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par Joe </a:t>
            </a:r>
            <a:r>
              <a:rPr lang="fr-FR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Dever</a:t>
            </a:r>
            <a:endParaRPr lang="fr-FR" sz="2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dernier survivant de l’ordre des Maîtres </a:t>
            </a:r>
            <a:r>
              <a:rPr lang="fr-FR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Kaï</a:t>
            </a:r>
            <a:endParaRPr lang="fr-FR" sz="2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lutte contre les forces des Ténèbres</a:t>
            </a: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restauration de l’ordre </a:t>
            </a:r>
            <a:r>
              <a:rPr lang="fr-FR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Kaï</a:t>
            </a:r>
            <a:endParaRPr lang="fr-FR" sz="2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plus d’une trentaine de tomes </a:t>
            </a: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chaque tome est en lien avec les précédents</a:t>
            </a: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bonus si la saga est lue dans l’ordre</a:t>
            </a: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une expérience de lecture unique et passionnante</a:t>
            </a:r>
          </a:p>
          <a:p>
            <a:pPr marL="3175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  <a:defRPr/>
            </a:pPr>
            <a:r>
              <a:rPr lang="fr-FR" sz="2400" dirty="0" smtClean="0"/>
              <a:t>de nombreux apports sur le plan scolaire :</a:t>
            </a: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des travaux d’écriture mieux structurés (collège)</a:t>
            </a: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des scénarios de récit originaux et plus riches</a:t>
            </a: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des enseignants ravis </a:t>
            </a: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Wingdings" pitchFamily="2" charset="2"/>
              </a:rPr>
              <a:t></a:t>
            </a:r>
            <a:endParaRPr lang="fr-FR" sz="2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endParaRPr lang="fr-FR" sz="2000" dirty="0" smtClean="0"/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endParaRPr lang="fr-FR" sz="2000" dirty="0" smtClean="0"/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  <a:defRPr/>
            </a:pPr>
            <a:endParaRPr lang="fr-FR" sz="2000" dirty="0" smtClean="0"/>
          </a:p>
          <a:p>
            <a:pPr marL="3175" lvl="0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  <a:defRPr/>
            </a:pPr>
            <a:endParaRPr lang="fr-FR" sz="2400" dirty="0" smtClean="0"/>
          </a:p>
          <a:p>
            <a:pPr marL="3175" lvl="0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  <a:defRPr/>
            </a:pPr>
            <a:endParaRPr lang="fr-FR" sz="2400" i="1" dirty="0" smtClean="0"/>
          </a:p>
          <a:p>
            <a:pPr marL="3175" lvl="0" indent="-3175" algn="just">
              <a:spcBef>
                <a:spcPts val="600"/>
              </a:spcBef>
              <a:buClr>
                <a:srgbClr val="3891A7"/>
              </a:buClr>
              <a:buSzPct val="80000"/>
              <a:buFont typeface="Wingdings" pitchFamily="2" charset="2"/>
              <a:buChar char="Ø"/>
              <a:defRPr/>
            </a:pPr>
            <a:endParaRPr lang="fr-FR" sz="2400" dirty="0" smtClean="0">
              <a:solidFill>
                <a:prstClr val="black"/>
              </a:solidFill>
            </a:endParaRP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endParaRPr lang="fr-FR" sz="2000" dirty="0" smtClean="0"/>
          </a:p>
          <a:p>
            <a:pPr marL="3175" marR="0" lvl="0" indent="-3175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lang="fr-FR" sz="2400" dirty="0" smtClean="0"/>
          </a:p>
        </p:txBody>
      </p:sp>
      <p:sp>
        <p:nvSpPr>
          <p:cNvPr id="6" name="ZoneTexte 5"/>
          <p:cNvSpPr txBox="1"/>
          <p:nvPr/>
        </p:nvSpPr>
        <p:spPr>
          <a:xfrm rot="16200000">
            <a:off x="-1935678" y="4131032"/>
            <a:ext cx="4869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accent5"/>
                </a:solidFill>
              </a:rPr>
              <a:t>CDI - Lycée André Maurois</a:t>
            </a:r>
          </a:p>
          <a:p>
            <a:r>
              <a:rPr lang="fr-FR" sz="1400" dirty="0" smtClean="0">
                <a:solidFill>
                  <a:schemeClr val="accent5"/>
                </a:solidFill>
              </a:rPr>
              <a:t>DOLOSOR Dimitri </a:t>
            </a:r>
            <a:endParaRPr lang="fr-FR" sz="1400" dirty="0">
              <a:solidFill>
                <a:schemeClr val="accent5"/>
              </a:solidFill>
            </a:endParaRPr>
          </a:p>
        </p:txBody>
      </p:sp>
      <p:grpSp>
        <p:nvGrpSpPr>
          <p:cNvPr id="8" name="Groupe 7"/>
          <p:cNvGrpSpPr/>
          <p:nvPr/>
        </p:nvGrpSpPr>
        <p:grpSpPr>
          <a:xfrm>
            <a:off x="7363989" y="1556792"/>
            <a:ext cx="1816523" cy="5184576"/>
            <a:chOff x="7363989" y="1556792"/>
            <a:chExt cx="1816523" cy="5184576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524328" y="4221088"/>
              <a:ext cx="1464798" cy="2276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94639" y="1556792"/>
              <a:ext cx="1482640" cy="25227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Rectangle 6"/>
            <p:cNvSpPr/>
            <p:nvPr/>
          </p:nvSpPr>
          <p:spPr>
            <a:xfrm>
              <a:off x="7363989" y="6495147"/>
              <a:ext cx="1816523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1000" i="1" dirty="0" smtClean="0">
                  <a:solidFill>
                    <a:schemeClr val="bg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Images : https://livres-jeux.fr/</a:t>
              </a:r>
              <a:endParaRPr lang="fr-FR" sz="1000" i="1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43608" y="6127"/>
            <a:ext cx="7498080" cy="1143000"/>
          </a:xfrm>
        </p:spPr>
        <p:txBody>
          <a:bodyPr>
            <a:normAutofit/>
          </a:bodyPr>
          <a:lstStyle/>
          <a:p>
            <a:pPr marL="857250" indent="-857250">
              <a:buFont typeface="+mj-lt"/>
              <a:buAutoNum type="romanUcPeriod" startAt="4"/>
            </a:pPr>
            <a:r>
              <a:rPr lang="fr-FR" sz="3200" dirty="0" smtClean="0"/>
              <a:t>Pour qui et pourquoi y avoir recours ?</a:t>
            </a:r>
            <a:endParaRPr lang="fr-FR" sz="3200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>
          <a:xfrm>
            <a:off x="1043608" y="1052736"/>
            <a:ext cx="8100392" cy="580526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175" lvl="0" indent="-3175" algn="just">
              <a:spcBef>
                <a:spcPts val="600"/>
              </a:spcBef>
              <a:buClr>
                <a:schemeClr val="accent1"/>
              </a:buClr>
              <a:buSzPct val="80000"/>
              <a:defRPr/>
            </a:pPr>
            <a:r>
              <a:rPr lang="fr-FR" sz="2400" dirty="0" smtClean="0"/>
              <a:t>Le récit dont le lecteur est le héros :</a:t>
            </a:r>
          </a:p>
          <a:p>
            <a:pPr marL="3175" lvl="0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  <a:defRPr/>
            </a:pPr>
            <a:r>
              <a:rPr lang="fr-FR" sz="2400" dirty="0" smtClean="0"/>
              <a:t>Un « facilitateur d’accès à la lecture » pour les élèves :</a:t>
            </a:r>
            <a:endParaRPr lang="fr-FR" sz="2000" dirty="0" smtClean="0"/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qui n’aiment pas vraiment lire, en rupture avec la lecture</a:t>
            </a: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à besoins éducatifs particuliers (ULIS, SEGPA, « DYS »)</a:t>
            </a: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souhaitant vivre une autre expérience de lecture</a:t>
            </a: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defRPr/>
            </a:pPr>
            <a:endParaRPr lang="fr-FR" sz="2000" dirty="0" smtClean="0"/>
          </a:p>
          <a:p>
            <a:pPr marL="3175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  <a:defRPr/>
            </a:pPr>
            <a:r>
              <a:rPr lang="fr-FR" sz="2400" dirty="0" smtClean="0"/>
              <a:t>Pour quelles raisons y avoir recours :</a:t>
            </a: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lire sans s’en rendre compte (en jouant), un « gentil leurre »</a:t>
            </a: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offrir une passerelle vers une lecture plus conventionnelle</a:t>
            </a: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développer les compétences et connaissances de l’élève</a:t>
            </a:r>
          </a:p>
          <a:p>
            <a:pPr marL="917575" lvl="2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maîtrise de la langue (appropriation du vocabulaire de la description, narration, temps et structure du récit, prise de notes...)</a:t>
            </a:r>
          </a:p>
          <a:p>
            <a:pPr marL="917575" lvl="2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mobilisation de compétences et connaissances pluridisciplinaires (suivant les défis à relever, les problèmes à résoudre pour avancer...)</a:t>
            </a:r>
          </a:p>
          <a:p>
            <a:pPr marL="917575" lvl="2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imagination, créativité, facultés mnésiques, raisonnement logique...</a:t>
            </a: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endParaRPr lang="fr-FR" sz="2400" dirty="0" smtClean="0"/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endParaRPr lang="fr-FR" sz="2000" dirty="0" smtClean="0"/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endParaRPr lang="fr-FR" sz="2000" dirty="0" smtClean="0"/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  <a:defRPr/>
            </a:pPr>
            <a:endParaRPr lang="fr-FR" sz="2000" dirty="0" smtClean="0"/>
          </a:p>
          <a:p>
            <a:pPr marL="3175" lvl="0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  <a:defRPr/>
            </a:pPr>
            <a:endParaRPr lang="fr-FR" sz="2400" dirty="0" smtClean="0"/>
          </a:p>
          <a:p>
            <a:pPr marL="3175" lvl="0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  <a:defRPr/>
            </a:pPr>
            <a:endParaRPr lang="fr-FR" sz="2400" i="1" dirty="0" smtClean="0"/>
          </a:p>
          <a:p>
            <a:pPr marL="3175" lvl="0" indent="-3175" algn="just">
              <a:spcBef>
                <a:spcPts val="600"/>
              </a:spcBef>
              <a:buClr>
                <a:srgbClr val="3891A7"/>
              </a:buClr>
              <a:buSzPct val="80000"/>
              <a:buFont typeface="Wingdings" pitchFamily="2" charset="2"/>
              <a:buChar char="Ø"/>
              <a:defRPr/>
            </a:pPr>
            <a:endParaRPr lang="fr-FR" sz="2400" dirty="0" smtClean="0">
              <a:solidFill>
                <a:prstClr val="black"/>
              </a:solidFill>
            </a:endParaRP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endParaRPr lang="fr-FR" sz="2000" dirty="0" smtClean="0"/>
          </a:p>
          <a:p>
            <a:pPr marL="3175" marR="0" lvl="0" indent="-3175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lang="fr-FR" sz="2400" dirty="0" smtClean="0"/>
          </a:p>
        </p:txBody>
      </p:sp>
      <p:sp>
        <p:nvSpPr>
          <p:cNvPr id="6" name="ZoneTexte 5"/>
          <p:cNvSpPr txBox="1"/>
          <p:nvPr/>
        </p:nvSpPr>
        <p:spPr>
          <a:xfrm rot="16200000">
            <a:off x="-1935678" y="4131032"/>
            <a:ext cx="4869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accent5"/>
                </a:solidFill>
              </a:rPr>
              <a:t>CDI - Lycée André Maurois</a:t>
            </a:r>
          </a:p>
          <a:p>
            <a:r>
              <a:rPr lang="fr-FR" sz="1400" dirty="0" smtClean="0">
                <a:solidFill>
                  <a:schemeClr val="accent5"/>
                </a:solidFill>
              </a:rPr>
              <a:t>DOLOSOR Dimitri </a:t>
            </a:r>
            <a:endParaRPr lang="fr-FR" sz="1400" dirty="0">
              <a:solidFill>
                <a:schemeClr val="accent5"/>
              </a:solidFill>
            </a:endParaRPr>
          </a:p>
        </p:txBody>
      </p:sp>
      <p:grpSp>
        <p:nvGrpSpPr>
          <p:cNvPr id="8" name="Groupe 7"/>
          <p:cNvGrpSpPr/>
          <p:nvPr/>
        </p:nvGrpSpPr>
        <p:grpSpPr>
          <a:xfrm>
            <a:off x="7992380" y="2096852"/>
            <a:ext cx="1332148" cy="2664296"/>
            <a:chOff x="7992380" y="2096852"/>
            <a:chExt cx="1332148" cy="2664296"/>
          </a:xfrm>
        </p:grpSpPr>
        <p:pic>
          <p:nvPicPr>
            <p:cNvPr id="5" name="Image 4" descr="Image par Gordon Johnson de Pixabay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16200000">
              <a:off x="7326306" y="2762926"/>
              <a:ext cx="2664296" cy="1332148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 rot="16200000">
              <a:off x="7820882" y="3305890"/>
              <a:ext cx="240001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1000" i="1" dirty="0" smtClean="0">
                  <a:solidFill>
                    <a:schemeClr val="bg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Image par Gordon Johnson de </a:t>
              </a:r>
              <a:r>
                <a:rPr lang="fr-FR" sz="1000" i="1" dirty="0" err="1" smtClean="0">
                  <a:solidFill>
                    <a:schemeClr val="bg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Pixabay</a:t>
              </a:r>
              <a:endParaRPr lang="fr-FR" sz="1000" i="1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43608" y="6127"/>
            <a:ext cx="7498080" cy="1143000"/>
          </a:xfrm>
        </p:spPr>
        <p:txBody>
          <a:bodyPr>
            <a:normAutofit/>
          </a:bodyPr>
          <a:lstStyle/>
          <a:p>
            <a:pPr marL="857250" indent="-857250">
              <a:buFont typeface="+mj-lt"/>
              <a:buAutoNum type="romanUcPeriod" startAt="5"/>
            </a:pPr>
            <a:r>
              <a:rPr lang="fr-FR" sz="3200" dirty="0" smtClean="0"/>
              <a:t>Les petits inconvénients</a:t>
            </a:r>
            <a:endParaRPr lang="fr-FR" sz="3200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>
          <a:xfrm>
            <a:off x="1043608" y="1052736"/>
            <a:ext cx="8100392" cy="580526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175" lvl="0" indent="-3175" algn="just">
              <a:spcBef>
                <a:spcPts val="600"/>
              </a:spcBef>
              <a:buClr>
                <a:schemeClr val="accent1"/>
              </a:buClr>
              <a:buSzPct val="80000"/>
              <a:defRPr/>
            </a:pPr>
            <a:r>
              <a:rPr lang="fr-FR" sz="2400" dirty="0" smtClean="0"/>
              <a:t>Le récit dont le lecteur est le héros :</a:t>
            </a:r>
          </a:p>
          <a:p>
            <a:pPr marL="3175" lvl="0" indent="-3175" algn="just">
              <a:spcBef>
                <a:spcPts val="600"/>
              </a:spcBef>
              <a:buClr>
                <a:schemeClr val="accent1"/>
              </a:buClr>
              <a:buSzPct val="80000"/>
              <a:defRPr/>
            </a:pPr>
            <a:endParaRPr lang="fr-FR" sz="2400" dirty="0" smtClean="0"/>
          </a:p>
          <a:p>
            <a:pPr marL="3175" lvl="0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  <a:defRPr/>
            </a:pPr>
            <a:r>
              <a:rPr lang="fr-FR" sz="2400" dirty="0" smtClean="0"/>
              <a:t>l’épaisseur de certains titres peut faire peur</a:t>
            </a: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r>
              <a:rPr lang="fr-FR" sz="20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on </a:t>
            </a:r>
            <a:r>
              <a:rPr lang="fr-FR" sz="20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ne </a:t>
            </a: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lit jamais tout le volume (plusieurs chemins possibles)</a:t>
            </a: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  <a:defRPr/>
            </a:pPr>
            <a:endParaRPr lang="fr-FR" sz="2000" dirty="0" smtClean="0"/>
          </a:p>
          <a:p>
            <a:pPr marL="3175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  <a:defRPr/>
            </a:pPr>
            <a:r>
              <a:rPr lang="fr-FR" sz="2400" dirty="0" smtClean="0"/>
              <a:t>des règles parfois longues à lire</a:t>
            </a:r>
          </a:p>
          <a:p>
            <a:pPr marL="3175" indent="-3175" algn="just">
              <a:spcBef>
                <a:spcPts val="600"/>
              </a:spcBef>
              <a:buClr>
                <a:schemeClr val="accent1"/>
              </a:buClr>
              <a:buSzPct val="80000"/>
              <a:defRPr/>
            </a:pPr>
            <a:endParaRPr lang="fr-FR" sz="2400" dirty="0" smtClean="0"/>
          </a:p>
          <a:p>
            <a:pPr marL="3175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  <a:defRPr/>
            </a:pPr>
            <a:r>
              <a:rPr lang="fr-FR" sz="2400" dirty="0" smtClean="0"/>
              <a:t>accessoires nécessaires pour certains titres</a:t>
            </a: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dés, crayons, feuilles de route, table et roue du hasard...</a:t>
            </a: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  <a:defRPr/>
            </a:pPr>
            <a:endParaRPr lang="fr-FR" sz="2400" dirty="0" smtClean="0"/>
          </a:p>
          <a:p>
            <a:pPr marL="3175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  <a:defRPr/>
            </a:pPr>
            <a:r>
              <a:rPr lang="fr-FR" sz="2400" dirty="0" smtClean="0"/>
              <a:t>quelques photocopies à faire pour éviter l’usure prématurée des ouvrages</a:t>
            </a: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page de la feuille de route, de la carte...</a:t>
            </a:r>
          </a:p>
          <a:p>
            <a:pPr marL="3175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  <a:defRPr/>
            </a:pPr>
            <a:endParaRPr lang="fr-FR" sz="2000" dirty="0" smtClean="0"/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  <a:defRPr/>
            </a:pPr>
            <a:endParaRPr lang="fr-FR" sz="2000" dirty="0" smtClean="0"/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defRPr/>
            </a:pPr>
            <a:endParaRPr lang="fr-FR" sz="2400" dirty="0" smtClean="0"/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endParaRPr lang="fr-FR" sz="2000" dirty="0" smtClean="0"/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endParaRPr lang="fr-FR" sz="2000" dirty="0" smtClean="0"/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  <a:defRPr/>
            </a:pPr>
            <a:endParaRPr lang="fr-FR" sz="2000" dirty="0" smtClean="0"/>
          </a:p>
          <a:p>
            <a:pPr marL="3175" lvl="0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  <a:defRPr/>
            </a:pPr>
            <a:endParaRPr lang="fr-FR" sz="2400" dirty="0" smtClean="0"/>
          </a:p>
          <a:p>
            <a:pPr marL="3175" lvl="0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  <a:defRPr/>
            </a:pPr>
            <a:endParaRPr lang="fr-FR" sz="2400" i="1" dirty="0" smtClean="0"/>
          </a:p>
          <a:p>
            <a:pPr marL="3175" lvl="0" indent="-3175" algn="just">
              <a:spcBef>
                <a:spcPts val="600"/>
              </a:spcBef>
              <a:buClr>
                <a:srgbClr val="3891A7"/>
              </a:buClr>
              <a:buSzPct val="80000"/>
              <a:buFont typeface="Wingdings" pitchFamily="2" charset="2"/>
              <a:buChar char="Ø"/>
              <a:defRPr/>
            </a:pPr>
            <a:endParaRPr lang="fr-FR" sz="2400" dirty="0" smtClean="0">
              <a:solidFill>
                <a:prstClr val="black"/>
              </a:solidFill>
            </a:endParaRP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endParaRPr lang="fr-FR" sz="2000" dirty="0" smtClean="0"/>
          </a:p>
          <a:p>
            <a:pPr marL="3175" marR="0" lvl="0" indent="-3175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lang="fr-FR" sz="2400" dirty="0" smtClean="0"/>
          </a:p>
        </p:txBody>
      </p:sp>
      <p:sp>
        <p:nvSpPr>
          <p:cNvPr id="6" name="ZoneTexte 5"/>
          <p:cNvSpPr txBox="1"/>
          <p:nvPr/>
        </p:nvSpPr>
        <p:spPr>
          <a:xfrm rot="16200000">
            <a:off x="-1935678" y="4131032"/>
            <a:ext cx="4869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accent5"/>
                </a:solidFill>
              </a:rPr>
              <a:t>CDI - Lycée André Maurois</a:t>
            </a:r>
          </a:p>
          <a:p>
            <a:r>
              <a:rPr lang="fr-FR" sz="1400" dirty="0" smtClean="0">
                <a:solidFill>
                  <a:schemeClr val="accent5"/>
                </a:solidFill>
              </a:rPr>
              <a:t>DOLOSOR Dimitri </a:t>
            </a:r>
            <a:endParaRPr lang="fr-FR" sz="1400" dirty="0">
              <a:solidFill>
                <a:schemeClr val="accent5"/>
              </a:solidFill>
            </a:endParaRPr>
          </a:p>
        </p:txBody>
      </p:sp>
      <p:grpSp>
        <p:nvGrpSpPr>
          <p:cNvPr id="8" name="Groupe 7"/>
          <p:cNvGrpSpPr/>
          <p:nvPr/>
        </p:nvGrpSpPr>
        <p:grpSpPr>
          <a:xfrm>
            <a:off x="7997016" y="2096852"/>
            <a:ext cx="1332148" cy="2664296"/>
            <a:chOff x="7997016" y="2096852"/>
            <a:chExt cx="1332148" cy="2664296"/>
          </a:xfrm>
        </p:grpSpPr>
        <p:pic>
          <p:nvPicPr>
            <p:cNvPr id="5" name="Image 4" descr="Image par Gordon Johnson de Pixabay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16200000">
              <a:off x="7330942" y="2762926"/>
              <a:ext cx="2664296" cy="1332148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 rot="16200000">
              <a:off x="7820882" y="3305890"/>
              <a:ext cx="240001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1000" i="1" dirty="0" smtClean="0">
                  <a:solidFill>
                    <a:schemeClr val="bg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Image par Gordon Johnson de </a:t>
              </a:r>
              <a:r>
                <a:rPr lang="fr-FR" sz="1000" i="1" dirty="0" err="1" smtClean="0">
                  <a:solidFill>
                    <a:schemeClr val="bg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Pixabay</a:t>
              </a:r>
              <a:endParaRPr lang="fr-FR" sz="1000" i="1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43608" y="6127"/>
            <a:ext cx="7704856" cy="1143000"/>
          </a:xfrm>
        </p:spPr>
        <p:txBody>
          <a:bodyPr>
            <a:normAutofit/>
          </a:bodyPr>
          <a:lstStyle/>
          <a:p>
            <a:pPr marL="857250" indent="-857250">
              <a:buFont typeface="+mj-lt"/>
              <a:buAutoNum type="romanUcPeriod" startAt="6"/>
            </a:pPr>
            <a:r>
              <a:rPr lang="fr-FR" sz="3200" dirty="0" smtClean="0"/>
              <a:t>Quelques pistes pour la mise en œuvre</a:t>
            </a:r>
            <a:endParaRPr lang="fr-FR" sz="3200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>
          <a:xfrm>
            <a:off x="1043608" y="1052736"/>
            <a:ext cx="8100392" cy="580526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175" lvl="0" indent="-3175" algn="just">
              <a:spcBef>
                <a:spcPts val="600"/>
              </a:spcBef>
              <a:buClr>
                <a:schemeClr val="accent1"/>
              </a:buClr>
              <a:buSzPct val="80000"/>
              <a:defRPr/>
            </a:pPr>
            <a:r>
              <a:rPr lang="fr-FR" sz="2400" dirty="0" smtClean="0"/>
              <a:t>Le récit dont le lecteur est le héros :</a:t>
            </a:r>
          </a:p>
          <a:p>
            <a:pPr marL="3175" lvl="0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  <a:defRPr/>
            </a:pPr>
            <a:r>
              <a:rPr lang="fr-FR" sz="2400" dirty="0" smtClean="0"/>
              <a:t>séance d’initiation en classe entière (à l’aide d’un </a:t>
            </a:r>
            <a:r>
              <a:rPr lang="fr-FR" sz="2400" dirty="0" err="1" smtClean="0"/>
              <a:t>visualiseur</a:t>
            </a:r>
            <a:r>
              <a:rPr lang="fr-FR" sz="2400" dirty="0" smtClean="0"/>
              <a:t>)</a:t>
            </a: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pour donner envie et dépasser les éventuels petits inconvénients</a:t>
            </a: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proposer à la classe de vivre une aventure ensemble</a:t>
            </a:r>
          </a:p>
          <a:p>
            <a:pPr marL="917575" lvl="2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progresser ensemble dans le récit (lecture participative)</a:t>
            </a:r>
          </a:p>
          <a:p>
            <a:pPr marL="917575" lvl="2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argumenter, débattre et décider en groupe dans le respect des propositions de l’autre</a:t>
            </a:r>
          </a:p>
          <a:p>
            <a:pPr marL="917575" lvl="2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vivre une expérience citoyenne (ex : vote à main levée)</a:t>
            </a:r>
          </a:p>
          <a:p>
            <a:pPr marL="917575" lvl="2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améliore l’esprit de coopération, le vivre ensemble...</a:t>
            </a:r>
          </a:p>
          <a:p>
            <a:pPr marL="3175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  <a:defRPr/>
            </a:pPr>
            <a:r>
              <a:rPr lang="fr-FR" sz="2400" dirty="0" smtClean="0"/>
              <a:t>création d’un club (celui dont vous êtes le héros ?)</a:t>
            </a:r>
          </a:p>
          <a:p>
            <a:pPr marL="3175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  <a:defRPr/>
            </a:pPr>
            <a:r>
              <a:rPr lang="fr-FR" sz="2400" dirty="0" smtClean="0"/>
              <a:t>création d’un prix littéraire</a:t>
            </a:r>
          </a:p>
          <a:p>
            <a:pPr marL="3175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  <a:defRPr/>
            </a:pPr>
            <a:r>
              <a:rPr lang="fr-FR" sz="2400" dirty="0" smtClean="0"/>
              <a:t>lecture participative lors du Quart d’heure de lecture ?</a:t>
            </a:r>
          </a:p>
          <a:p>
            <a:pPr marL="3175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  <a:defRPr/>
            </a:pPr>
            <a:r>
              <a:rPr lang="fr-FR" sz="2400" dirty="0" smtClean="0"/>
              <a:t>en faire la promotion</a:t>
            </a: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bulletin d’information, courriel, e-</a:t>
            </a:r>
            <a:r>
              <a:rPr lang="fr-FR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sidoc</a:t>
            </a: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espace dédié, affichage...</a:t>
            </a:r>
          </a:p>
          <a:p>
            <a:pPr marL="3175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  <a:defRPr/>
            </a:pPr>
            <a:endParaRPr lang="fr-FR" sz="2400" dirty="0" smtClean="0"/>
          </a:p>
          <a:p>
            <a:pPr marL="3175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  <a:defRPr/>
            </a:pPr>
            <a:endParaRPr lang="fr-FR" sz="2400" dirty="0" smtClean="0"/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  <a:defRPr/>
            </a:pPr>
            <a:endParaRPr lang="fr-FR" sz="2000" dirty="0" smtClean="0"/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defRPr/>
            </a:pPr>
            <a:endParaRPr lang="fr-FR" sz="2400" dirty="0" smtClean="0"/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endParaRPr lang="fr-FR" sz="2000" dirty="0" smtClean="0"/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endParaRPr lang="fr-FR" sz="2000" dirty="0" smtClean="0"/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  <a:defRPr/>
            </a:pPr>
            <a:endParaRPr lang="fr-FR" sz="2000" dirty="0" smtClean="0"/>
          </a:p>
          <a:p>
            <a:pPr marL="3175" lvl="0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  <a:defRPr/>
            </a:pPr>
            <a:endParaRPr lang="fr-FR" sz="2400" dirty="0" smtClean="0"/>
          </a:p>
          <a:p>
            <a:pPr marL="3175" lvl="0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  <a:defRPr/>
            </a:pPr>
            <a:endParaRPr lang="fr-FR" sz="2400" i="1" dirty="0" smtClean="0"/>
          </a:p>
          <a:p>
            <a:pPr marL="3175" lvl="0" indent="-3175" algn="just">
              <a:spcBef>
                <a:spcPts val="600"/>
              </a:spcBef>
              <a:buClr>
                <a:srgbClr val="3891A7"/>
              </a:buClr>
              <a:buSzPct val="80000"/>
              <a:buFont typeface="Wingdings" pitchFamily="2" charset="2"/>
              <a:buChar char="Ø"/>
              <a:defRPr/>
            </a:pPr>
            <a:endParaRPr lang="fr-FR" sz="2400" dirty="0" smtClean="0">
              <a:solidFill>
                <a:prstClr val="black"/>
              </a:solidFill>
            </a:endParaRPr>
          </a:p>
          <a:p>
            <a:pPr marL="460375" lvl="1" indent="-3175" algn="just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ü"/>
              <a:defRPr/>
            </a:pPr>
            <a:endParaRPr lang="fr-FR" sz="2000" dirty="0" smtClean="0"/>
          </a:p>
          <a:p>
            <a:pPr marL="3175" marR="0" lvl="0" indent="-3175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lang="fr-FR" sz="2400" dirty="0" smtClean="0"/>
          </a:p>
        </p:txBody>
      </p:sp>
      <p:sp>
        <p:nvSpPr>
          <p:cNvPr id="6" name="ZoneTexte 5"/>
          <p:cNvSpPr txBox="1"/>
          <p:nvPr/>
        </p:nvSpPr>
        <p:spPr>
          <a:xfrm rot="16200000">
            <a:off x="-1935678" y="4131032"/>
            <a:ext cx="4869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accent5"/>
                </a:solidFill>
              </a:rPr>
              <a:t>CDI - Lycée André Maurois</a:t>
            </a:r>
          </a:p>
          <a:p>
            <a:r>
              <a:rPr lang="fr-FR" sz="1400" dirty="0" smtClean="0">
                <a:solidFill>
                  <a:schemeClr val="accent5"/>
                </a:solidFill>
              </a:rPr>
              <a:t>DOLOSOR Dimitri </a:t>
            </a:r>
            <a:endParaRPr lang="fr-FR" sz="1400" dirty="0">
              <a:solidFill>
                <a:schemeClr val="accent5"/>
              </a:solidFill>
            </a:endParaRPr>
          </a:p>
        </p:txBody>
      </p:sp>
      <p:grpSp>
        <p:nvGrpSpPr>
          <p:cNvPr id="7" name="Groupe 6"/>
          <p:cNvGrpSpPr/>
          <p:nvPr/>
        </p:nvGrpSpPr>
        <p:grpSpPr>
          <a:xfrm>
            <a:off x="7997016" y="3861048"/>
            <a:ext cx="1332148" cy="2664296"/>
            <a:chOff x="7997016" y="2096852"/>
            <a:chExt cx="1332148" cy="2664296"/>
          </a:xfrm>
        </p:grpSpPr>
        <p:pic>
          <p:nvPicPr>
            <p:cNvPr id="8" name="Image 7" descr="Image par Gordon Johnson de Pixabay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16200000">
              <a:off x="7330942" y="2762926"/>
              <a:ext cx="2664296" cy="1332148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 rot="16200000">
              <a:off x="7820882" y="3305890"/>
              <a:ext cx="240001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1000" i="1" dirty="0" smtClean="0">
                  <a:solidFill>
                    <a:schemeClr val="bg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Image par Gordon Johnson de </a:t>
              </a:r>
              <a:r>
                <a:rPr lang="fr-FR" sz="1000" i="1" dirty="0" err="1" smtClean="0">
                  <a:solidFill>
                    <a:schemeClr val="bg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Pixabay</a:t>
              </a:r>
              <a:endParaRPr lang="fr-FR" sz="1000" i="1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1490</TotalTime>
  <Words>1043</Words>
  <Application>Microsoft Office PowerPoint</Application>
  <PresentationFormat>Affichage à l'écran (4:3)</PresentationFormat>
  <Paragraphs>222</Paragraphs>
  <Slides>12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8" baseType="lpstr">
      <vt:lpstr>Arial</vt:lpstr>
      <vt:lpstr>Gill Sans MT</vt:lpstr>
      <vt:lpstr>Verdana</vt:lpstr>
      <vt:lpstr>Wingdings</vt:lpstr>
      <vt:lpstr>Wingdings 2</vt:lpstr>
      <vt:lpstr>Solstice</vt:lpstr>
      <vt:lpstr>Une introduction aux récits  dont le lecteur – la lectrice  est le héros – l’héroïne  </vt:lpstr>
      <vt:lpstr>Plan de la présentation</vt:lpstr>
      <vt:lpstr>De quoi parle-t-on ?</vt:lpstr>
      <vt:lpstr>Bref historique</vt:lpstr>
      <vt:lpstr>Mon expérience personnelle</vt:lpstr>
      <vt:lpstr>Mon expérience personnelle</vt:lpstr>
      <vt:lpstr>Pour qui et pourquoi y avoir recours ?</vt:lpstr>
      <vt:lpstr>Les petits inconvénients</vt:lpstr>
      <vt:lpstr>Quelques pistes pour la mise en œuvre</vt:lpstr>
      <vt:lpstr>Pour aller plus loin</vt:lpstr>
      <vt:lpstr>Médiagraphie</vt:lpstr>
      <vt:lpstr>Merci de votre attention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Une approche  de la recherche documentaire</dc:title>
  <dc:creator>Cryzus</dc:creator>
  <cp:lastModifiedBy>cdil</cp:lastModifiedBy>
  <cp:revision>244</cp:revision>
  <dcterms:created xsi:type="dcterms:W3CDTF">2021-11-21T10:00:18Z</dcterms:created>
  <dcterms:modified xsi:type="dcterms:W3CDTF">2022-12-06T09:56:37Z</dcterms:modified>
</cp:coreProperties>
</file>