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313" r:id="rId3"/>
    <p:sldId id="302" r:id="rId4"/>
    <p:sldId id="278" r:id="rId5"/>
    <p:sldId id="295" r:id="rId6"/>
    <p:sldId id="296" r:id="rId7"/>
    <p:sldId id="303" r:id="rId8"/>
    <p:sldId id="300" r:id="rId9"/>
    <p:sldId id="298" r:id="rId10"/>
    <p:sldId id="273" r:id="rId11"/>
    <p:sldId id="261" r:id="rId12"/>
    <p:sldId id="279" r:id="rId13"/>
    <p:sldId id="293" r:id="rId14"/>
    <p:sldId id="292" r:id="rId15"/>
    <p:sldId id="297" r:id="rId16"/>
    <p:sldId id="281" r:id="rId17"/>
    <p:sldId id="282" r:id="rId18"/>
    <p:sldId id="283" r:id="rId19"/>
    <p:sldId id="310" r:id="rId20"/>
    <p:sldId id="309" r:id="rId21"/>
    <p:sldId id="275" r:id="rId22"/>
    <p:sldId id="276" r:id="rId23"/>
    <p:sldId id="312" r:id="rId24"/>
    <p:sldId id="277"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70" autoAdjust="0"/>
  </p:normalViewPr>
  <p:slideViewPr>
    <p:cSldViewPr snapToGrid="0">
      <p:cViewPr varScale="1">
        <p:scale>
          <a:sx n="42" d="100"/>
          <a:sy n="42" d="100"/>
        </p:scale>
        <p:origin x="110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6C5EE-78D7-4F37-ACB8-728BCEC0E5B8}" type="datetimeFigureOut">
              <a:rPr lang="fr-FR" smtClean="0"/>
              <a:t>06/04/2023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60ED3-DB3F-47DE-8AA7-CCD2CCB2F8A3}" type="slidenum">
              <a:rPr lang="fr-FR" smtClean="0"/>
              <a:t>‹N°›</a:t>
            </a:fld>
            <a:endParaRPr lang="fr-FR"/>
          </a:p>
        </p:txBody>
      </p:sp>
    </p:spTree>
    <p:extLst>
      <p:ext uri="{BB962C8B-B14F-4D97-AF65-F5344CB8AC3E}">
        <p14:creationId xmlns:p14="http://schemas.microsoft.com/office/powerpoint/2010/main" val="314248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mfsfj.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Doctorat mené entre 2016 et 2020</a:t>
            </a:r>
          </a:p>
          <a:p>
            <a:r>
              <a:rPr lang="fr-FR" b="1" dirty="0"/>
              <a:t>Approche comparative France / Allemagne</a:t>
            </a:r>
          </a:p>
          <a:p>
            <a:r>
              <a:rPr lang="fr-FR" b="1" dirty="0"/>
              <a:t>Problématique : </a:t>
            </a:r>
            <a:r>
              <a:rPr lang="fr-FR" dirty="0"/>
              <a:t>Quels sont les enjeux communicationnels de la médiation des savoirs dans le champ de l’éducation aux médias ? Plus spécifiquement, qu’en est-il au sein du système éducatif formel depuis 2010 ? </a:t>
            </a:r>
          </a:p>
          <a:p>
            <a:pPr lvl="1"/>
            <a:r>
              <a:rPr lang="fr-FR" i="1" dirty="0"/>
              <a:t>Comment les savoirs sur les médias sont-ils organisés dans les systèmes éducatifs formels français et allemand et quelles sont les modalités de leur transmission ?</a:t>
            </a:r>
            <a:endParaRPr lang="fr-FR" dirty="0"/>
          </a:p>
          <a:p>
            <a:pPr lvl="1"/>
            <a:r>
              <a:rPr lang="fr-FR" i="1" dirty="0"/>
              <a:t>Existe-t-il des convergences entre savoirs en éducation aux médias et compétences numériques ?</a:t>
            </a:r>
            <a:endParaRPr lang="fr-FR" dirty="0"/>
          </a:p>
          <a:p>
            <a:pPr lvl="1"/>
            <a:r>
              <a:rPr lang="fr-FR" i="1" dirty="0"/>
              <a:t>Quels sont les enjeux théoriques et politiques de la culture numérique (en France) et de la compétence médiatique (en Allemagne) ? </a:t>
            </a:r>
          </a:p>
          <a:p>
            <a:r>
              <a:rPr lang="fr-FR" b="1" dirty="0"/>
              <a:t>Approche </a:t>
            </a:r>
            <a:r>
              <a:rPr lang="fr-FR" b="1" dirty="0" err="1"/>
              <a:t>pluriméthodique</a:t>
            </a:r>
            <a:endParaRPr lang="fr-FR" b="1" dirty="0"/>
          </a:p>
          <a:p>
            <a:pPr lvl="1"/>
            <a:r>
              <a:rPr lang="fr-FR" dirty="0"/>
              <a:t>Analyse de discours de plusieurs types de textes (textes de loi, circulaires, programmes scolaires, ressources pédagogiques)</a:t>
            </a:r>
          </a:p>
          <a:p>
            <a:pPr lvl="1"/>
            <a:r>
              <a:rPr lang="fr-FR" dirty="0"/>
              <a:t>Entretiens (acteurs politiques, formateurs en EMI…)</a:t>
            </a:r>
          </a:p>
          <a:p>
            <a:pPr lvl="1"/>
            <a:r>
              <a:rPr lang="fr-FR" dirty="0"/>
              <a:t>Etude de terrain sur la culture numérique juvénile</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3</a:t>
            </a:fld>
            <a:endParaRPr lang="fr-FR"/>
          </a:p>
        </p:txBody>
      </p:sp>
    </p:spTree>
    <p:extLst>
      <p:ext uri="{BB962C8B-B14F-4D97-AF65-F5344CB8AC3E}">
        <p14:creationId xmlns:p14="http://schemas.microsoft.com/office/powerpoint/2010/main" val="26155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Benjamin : un enseignant &amp; formateur interrogé pdt ma thèse</a:t>
            </a:r>
          </a:p>
          <a:p>
            <a:endParaRPr lang="fr-FR" sz="1200" b="1" dirty="0"/>
          </a:p>
          <a:p>
            <a:r>
              <a:rPr lang="fr-FR" sz="1200" b="1" dirty="0"/>
              <a:t>Echanger</a:t>
            </a:r>
            <a:r>
              <a:rPr lang="fr-FR" sz="1200" dirty="0"/>
              <a:t> avec les élèves pour leur faire prendre conscience du temps passé sur les médias ; </a:t>
            </a:r>
            <a:r>
              <a:rPr lang="fr-FR" sz="1200" b="1" dirty="0"/>
              <a:t>Sensibilisation</a:t>
            </a:r>
            <a:r>
              <a:rPr lang="fr-FR" sz="1200" dirty="0"/>
              <a:t> à la protection des données personnelles, réglage des paramètres de confidentialité</a:t>
            </a:r>
          </a:p>
          <a:p>
            <a:r>
              <a:rPr lang="fr-FR" sz="1200" b="1" dirty="0"/>
              <a:t>Moteurs de recherche </a:t>
            </a:r>
            <a:r>
              <a:rPr lang="fr-FR" sz="1200" dirty="0"/>
              <a:t>;  distinguer les résultats d’une recherche de la publicité ;  Activité avec des moteurs de recherche pour enfants (Blinde </a:t>
            </a:r>
            <a:r>
              <a:rPr lang="fr-FR" sz="1200" dirty="0" err="1"/>
              <a:t>Kuh</a:t>
            </a:r>
            <a:r>
              <a:rPr lang="fr-FR" sz="1200" dirty="0"/>
              <a:t>)</a:t>
            </a:r>
          </a:p>
          <a:p>
            <a:r>
              <a:rPr lang="fr-FR" sz="1200" b="1" dirty="0"/>
              <a:t>Bureautique</a:t>
            </a:r>
            <a:r>
              <a:rPr lang="fr-FR" sz="1200" dirty="0"/>
              <a:t> (introduction à Word et d’autres programmes de base)</a:t>
            </a:r>
          </a:p>
          <a:p>
            <a:r>
              <a:rPr lang="fr-FR" sz="1200" b="1" dirty="0"/>
              <a:t>Exemple de projet </a:t>
            </a:r>
            <a:r>
              <a:rPr lang="fr-FR" sz="1200" dirty="0"/>
              <a:t>: création collective d’un audioguide pour aider les nouveaux arrivants à s’orienter dans l’école</a:t>
            </a:r>
          </a:p>
          <a:p>
            <a:endParaRPr lang="fr-FR" dirty="0"/>
          </a:p>
          <a:p>
            <a:r>
              <a:rPr lang="fr-FR" dirty="0"/>
              <a:t>Souvent, les élèves viennent des écoles primaires et ont des expériences très différentes, parce qu'il y a des écoles primaires qui sont très bien équipées en ce qui concerne les médias, et bien sûr aussi des écoles primaires qui n'ont rien du tout, donc, exactement, on va créer des conditions un peu égales, les amener les uns à côté des autres, pour que l'on puisse vraiment travailler dans les disciplines, l'éducation aux médias</a:t>
            </a:r>
          </a:p>
          <a:p>
            <a:endParaRPr lang="fr-FR" dirty="0"/>
          </a:p>
          <a:p>
            <a:r>
              <a:rPr lang="fr-FR" dirty="0"/>
              <a:t>Il y a plusieurs thèmes, par exemple la société des médias, ou la protection de la jeunesse dans les médias, comment faire des recherches correctes sur Internet et ainsi de suite. la protection des données est présente, mais le droit à l'image, le droit d'auteur, est présent. On commence aussi à parler avec les élèves des activités de loisirs en général, et à déterminer ce que sont les activités avec les médias, les activités sans les médias, ce que signifie le terme de média, et ce que j'ai constaté par exemple, c'est que les enfants - puisqu'ils sont encore en 5e année - ne sont pas du tout conscients de la quantité d'activités qu'ils font avec les médias.</a:t>
            </a:r>
          </a:p>
          <a:p>
            <a:endParaRPr lang="fr-FR" dirty="0"/>
          </a:p>
          <a:p>
            <a:r>
              <a:rPr lang="fr-FR" dirty="0"/>
              <a:t>J'ai par exemple recueilli cette année avec la classe quelles étaient leurs activités de loisirs, et ils ont alors cité beaucoup de choses, en fait à peine des médias. Un élève a dit aller au cinéma, un autre a dit commander sur Amazon, et sinon il n'y avait que des choses comme monter à cheval ou lire, beaucoup de choses mais pas vraiment avec les médias. Et puis j'ai demandé ce que leurs parents diraient si je leur demandais ce que vous faisiez de votre après-midi, et ils ont répondu beaucoup de choses comme jouer aux jeux vidéo, jouer à l'ordinateur, regarder la télévision et ainsi de suite. Il était important de créer une prise de conscience, ou d'attirer l'attention des enfants sur l'endroit où se trouvent les médias en général, sur ce que les médias nous font, et ainsi de suite. </a:t>
            </a:r>
          </a:p>
          <a:p>
            <a:endParaRPr lang="fr-FR" dirty="0"/>
          </a:p>
          <a:p>
            <a:r>
              <a:rPr lang="fr-FR" dirty="0"/>
              <a:t>Cette année par exemple, les élèves de 5e ont fait un projet - comment décrire ? - cet audioguide que l'on a au musée ? Nous avons produit quelque chose de ce genre pour l'école, c'est-à-dire le bâtiment scolaire, où les élèves de 5e année, les nouveaux, se sont informés sur ce qui se passe dans telle ou telle salle, ce qui s'y trouve, etc., puis ils ont produit des textes et les ont enregistrés avec Audacity, et les ont sonorisés avec différents bruits de fond, ils les ont téléchargés sur le serveur de l'école, avec un code QR, et maintenant on peut se promener dans le bâtiment scolaire et scanner ce code QR, et cette donnée audio est alors lue sur le téléphone portable. On a comme un guide de musée, mais dans l'école, et on peut découvrir l'école, aussi pour l'année prochaine, les nouveaux élèves de 5e année, qui peuvent se promener dans l'école et se faire raconter ce qui se trouve dans telle ou telle salle. </a:t>
            </a:r>
          </a:p>
          <a:p>
            <a:endParaRPr lang="fr-FR" dirty="0"/>
          </a:p>
          <a:p>
            <a:r>
              <a:rPr lang="fr-FR" dirty="0"/>
              <a:t>Comparaison des résultats de moteurs de recherche adulte (google) et enfants (blinde </a:t>
            </a:r>
            <a:r>
              <a:rPr lang="fr-FR" dirty="0" err="1"/>
              <a:t>kuh</a:t>
            </a:r>
            <a:r>
              <a:rPr lang="fr-FR" dirty="0"/>
              <a:t>), plus faciles à comprendre</a:t>
            </a:r>
          </a:p>
          <a:p>
            <a:r>
              <a:rPr lang="fr-FR" dirty="0"/>
              <a:t>quelle est la différence quand je tape téléphone sur Google et ce qui se passe quand je tape téléphone sur le moteur de recherche pour enfants, mais dans le moteur de recherche pour enfants apparaissent des textes que les enfants comprennent, et sur Google n'apparaît d'abord rien sur le téléphone en soi, ils arrivent sur la page de publicité où l'on peut acheter des téléphones, et dans les résultats principaux de la recherche sont en fait principalement des résultats de recherche d'annuaires téléphoniques ou de répertoires téléphoniques, ce qui n'était pourtant pas l'objet de la recherche. Le chemin vers le résultat est beaucoup plus difficile et pas si simple pour les enfants, et il y a bien sûr beaucoup de publicité. C'était aussi un moment où les élèves ont réalisé qu'il y avait peut-être effectivement quelque chose de vrai dans le fait qu'un tel moteur de recherche est plus approprié qu'un moteur de recherche adulte. </a:t>
            </a:r>
          </a:p>
          <a:p>
            <a:endParaRPr lang="fr-FR" dirty="0"/>
          </a:p>
          <a:p>
            <a:r>
              <a:rPr lang="fr-FR" dirty="0"/>
              <a:t>Comment est construite une page de résultats de recherche. Sur les résultats de Google par exemple, ce qui est réellement des résultats de recherche et ce qui est de l'affichage ou de la publicité. Il y a une introduction à Microsoft Word et à d'autres programmes de traitement de texte, où les élèves apprennent les choses habituelles, comment ouvrir un nouveau document, comment enregistrer et stocker sur le serveur de l'école, comment écrire du texte, changer la police de caractères, insérer un tableau et ainsi de suite. Des choses de base. Nous ne travaillons pas encore avec des styles ou des choses comme ça, mais au moins produire un texte et le mettre en forme. </a:t>
            </a:r>
          </a:p>
          <a:p>
            <a:endParaRPr lang="fr-FR" dirty="0"/>
          </a:p>
          <a:p>
            <a:r>
              <a:rPr lang="fr-FR" dirty="0"/>
              <a:t>l'utilisation du smartphone, le profil personnel, je prends souvent comme exemple que nous faisons un profil, et je dis alors aux élèves que ces profils sont affichés en bas dans le hall d'entrée de l'école, alors tout le monde peut voir qui vous êtes, quand vous êtes né et ainsi de suite, et alors la plupart du temps il y a une énorme protestation, ils disent que cela ne concerne personne, je ne veux pas que cela soit affiché en bas, et ainsi de suite, et je dis oui, regardez, sur Internet, sur Facebook on a un profil et tout y est et tout le monde peut y aller. On n'a pas besoin de venir à l'école, tout le monde peut y jeter un coup d'œil. J'essaie de faire en sorte qu'il y ait une prise de conscience du fait que l'on donne des données qui concernent le public et qui n'en valent tout simplement pas la peine. Nom clair, pseudo et ainsi de suite. Que je définisse qui voit quand je suis en ligne ou la dernière fois que je me suis connecté... Car ils arrivent souvent en 5e année avec leur smartphone et ont déjà </a:t>
            </a:r>
            <a:r>
              <a:rPr lang="fr-FR" dirty="0" err="1"/>
              <a:t>Whatsapp</a:t>
            </a:r>
            <a:r>
              <a:rPr lang="fr-FR" dirty="0"/>
              <a:t>.</a:t>
            </a:r>
          </a:p>
          <a:p>
            <a:endParaRPr lang="fr-FR" dirty="0"/>
          </a:p>
          <a:p>
            <a:r>
              <a:rPr lang="fr-FR" dirty="0"/>
              <a:t>Action </a:t>
            </a:r>
            <a:r>
              <a:rPr lang="fr-FR" dirty="0" err="1"/>
              <a:t>Bound</a:t>
            </a:r>
            <a:r>
              <a:rPr lang="fr-FR" dirty="0"/>
              <a:t>. C'est une application allemande qui permet de créer différents quiz. C'est une bonne façon de distribuer des tâches aux élèves et de les télécharger ensuite. </a:t>
            </a:r>
          </a:p>
          <a:p>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14</a:t>
            </a:fld>
            <a:endParaRPr lang="fr-FR"/>
          </a:p>
        </p:txBody>
      </p:sp>
    </p:spTree>
    <p:extLst>
      <p:ext uri="{BB962C8B-B14F-4D97-AF65-F5344CB8AC3E}">
        <p14:creationId xmlns:p14="http://schemas.microsoft.com/office/powerpoint/2010/main" val="371351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Approche de protection de la jeunesse basée sur la connaissance et l’acceptation des pratiques juvéniles</a:t>
            </a:r>
          </a:p>
          <a:p>
            <a:r>
              <a:rPr lang="fr-FR" b="1" dirty="0"/>
              <a:t>Une promotion du dialogue entre parents, enfants et enseignants : </a:t>
            </a:r>
            <a:r>
              <a:rPr lang="fr-FR" i="1" dirty="0"/>
              <a:t>« Informez-vous, continuez de vous intéresser et de dialoguer avec vos enfants et leurs écoles. Accompagnez vos enfants lors de leurs excursions sur Internet, montrez-leur des pages sûres et expliquez-leur pourquoi, par exemple, un mot de passe sûr ou un pseudonyme anonymisé sont importants ». </a:t>
            </a:r>
          </a:p>
          <a:p>
            <a:r>
              <a:rPr lang="fr-FR" b="1" dirty="0"/>
              <a:t>Une prise en compte précoce du cyberharcèlement</a:t>
            </a:r>
          </a:p>
          <a:p>
            <a:r>
              <a:rPr lang="fr-FR" b="1" dirty="0"/>
              <a:t>Programme de mentorat pour les parents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Les articles sont rédigés par des pédagogues des médias (</a:t>
            </a:r>
            <a:r>
              <a:rPr lang="fr-FR" sz="1200" i="1" kern="1200" dirty="0" err="1">
                <a:solidFill>
                  <a:schemeClr val="tx1"/>
                </a:solidFill>
                <a:effectLst/>
                <a:latin typeface="+mn-lt"/>
                <a:ea typeface="+mn-ea"/>
                <a:cs typeface="+mn-cs"/>
              </a:rPr>
              <a:t>Medienpädagogen</a:t>
            </a:r>
            <a:r>
              <a:rPr lang="fr-FR" sz="1200" kern="1200" dirty="0">
                <a:solidFill>
                  <a:schemeClr val="tx1"/>
                </a:solidFill>
                <a:effectLst/>
                <a:latin typeface="+mn-lt"/>
                <a:ea typeface="+mn-ea"/>
                <a:cs typeface="+mn-cs"/>
              </a:rPr>
              <a:t>) diplômés de cursus en éducation aux médias (</a:t>
            </a:r>
            <a:r>
              <a:rPr lang="fr-FR" sz="1200" i="1" kern="1200" dirty="0" err="1">
                <a:solidFill>
                  <a:schemeClr val="tx1"/>
                </a:solidFill>
                <a:effectLst/>
                <a:latin typeface="+mn-lt"/>
                <a:ea typeface="+mn-ea"/>
                <a:cs typeface="+mn-cs"/>
              </a:rPr>
              <a:t>Medienpädagogik</a:t>
            </a:r>
            <a:r>
              <a:rPr lang="fr-FR" sz="1200" kern="1200" dirty="0">
                <a:solidFill>
                  <a:schemeClr val="tx1"/>
                </a:solidFill>
                <a:effectLst/>
                <a:latin typeface="+mn-lt"/>
                <a:ea typeface="+mn-ea"/>
                <a:cs typeface="+mn-cs"/>
              </a:rPr>
              <a:t>), ou par des enseignants effectuant une mission au LMZ. Ce sont donc des acteurs qui ont reçu une formation académique en éducation aux médias et /ou qui sont en lien avec le terrain. Chaque contributeur et contributrice est identifiable grâce à une photo</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1/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2.Les événements de </a:t>
            </a:r>
            <a:r>
              <a:rPr lang="fr-FR" sz="1200" kern="1200" dirty="0" err="1">
                <a:solidFill>
                  <a:schemeClr val="tx1"/>
                </a:solidFill>
                <a:effectLst/>
                <a:latin typeface="+mn-lt"/>
                <a:ea typeface="+mn-ea"/>
                <a:cs typeface="+mn-cs"/>
              </a:rPr>
              <a:t>Winnenden-Wendlingen</a:t>
            </a:r>
            <a:r>
              <a:rPr lang="fr-FR" sz="1200" kern="1200" dirty="0">
                <a:solidFill>
                  <a:schemeClr val="tx1"/>
                </a:solidFill>
                <a:effectLst/>
                <a:latin typeface="+mn-lt"/>
                <a:ea typeface="+mn-ea"/>
                <a:cs typeface="+mn-cs"/>
              </a:rPr>
              <a:t> ont constitué un tournant dans l’approche du BW en matière d’éducation aux médias. Le 11 mars 2009, un élève de 17 ans a ouvert le feu dans un lycée, tuant quinze personnes, puis lui-même et en blessant onze. Ce jeune ayant eu pour habitude de jouer à des jeux vidéo violents, un débat s’est ensuivi au niveau régional et national sur leurs effets néfastes pour la jeunesse et généré des politiques éducatives préventives. (mais aussi un débat sociétal en Allemagne sur le port d’armes, qui a été restreint)</a:t>
            </a:r>
          </a:p>
          <a:p>
            <a:r>
              <a:rPr lang="fr-FR" sz="1200" kern="1200" dirty="0">
                <a:solidFill>
                  <a:schemeClr val="tx1"/>
                </a:solidFill>
                <a:effectLst/>
                <a:latin typeface="+mn-lt"/>
                <a:ea typeface="+mn-ea"/>
                <a:cs typeface="+mn-cs"/>
              </a:rPr>
              <a:t>Cependant, il ne s’agit pas d’une éducation « contre » les médias. Ceux-ci font en effet partie intégrante de la vie des jeunes. Les jeunes « grandissent dans un monde médiatisé » et doivent pouvoir « </a:t>
            </a:r>
            <a:r>
              <a:rPr lang="fr-FR" sz="1200" b="1" kern="1200" dirty="0">
                <a:solidFill>
                  <a:schemeClr val="tx1"/>
                </a:solidFill>
                <a:effectLst/>
                <a:latin typeface="+mn-lt"/>
                <a:ea typeface="+mn-ea"/>
                <a:cs typeface="+mn-cs"/>
              </a:rPr>
              <a:t>être orientés</a:t>
            </a:r>
            <a:r>
              <a:rPr lang="fr-FR" sz="1200" kern="1200" dirty="0">
                <a:solidFill>
                  <a:schemeClr val="tx1"/>
                </a:solidFill>
                <a:effectLst/>
                <a:latin typeface="+mn-lt"/>
                <a:ea typeface="+mn-ea"/>
                <a:cs typeface="+mn-cs"/>
              </a:rPr>
              <a:t> ». Dans ce contexte, les auteurs ne préconisent pas d’interdire les pratiques « à risque » mais de les accompagner. Conseille aux parents de trouver des </a:t>
            </a:r>
            <a:r>
              <a:rPr lang="fr-FR" sz="1200" i="0" kern="1200" dirty="0">
                <a:solidFill>
                  <a:schemeClr val="tx1"/>
                </a:solidFill>
                <a:effectLst/>
                <a:latin typeface="+mn-lt"/>
                <a:ea typeface="+mn-ea"/>
                <a:cs typeface="+mn-cs"/>
              </a:rPr>
              <a:t>dispositifs</a:t>
            </a:r>
            <a:r>
              <a:rPr lang="fr-FR" sz="1200" kern="1200" dirty="0">
                <a:solidFill>
                  <a:schemeClr val="tx1"/>
                </a:solidFill>
                <a:effectLst/>
                <a:latin typeface="+mn-lt"/>
                <a:ea typeface="+mn-ea"/>
                <a:cs typeface="+mn-cs"/>
              </a:rPr>
              <a:t> adaptés, d’expliquer à l’enfant ce qu’il peut et ne peut pas faire et comment réagir en cas de mauvaise rencontre ; et aux enseignants, d’aborder ce sujet en classe sous la forme de « travail médiatique actif » (</a:t>
            </a:r>
            <a:r>
              <a:rPr lang="fr-FR" sz="1200" i="1" kern="1200" dirty="0" err="1">
                <a:solidFill>
                  <a:schemeClr val="tx1"/>
                </a:solidFill>
                <a:effectLst/>
                <a:latin typeface="+mn-lt"/>
                <a:ea typeface="+mn-ea"/>
                <a:cs typeface="+mn-cs"/>
              </a:rPr>
              <a:t>aktive</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Medienarbeit</a:t>
            </a:r>
            <a:r>
              <a:rPr lang="fr-FR" sz="1200" kern="1200" dirty="0">
                <a:solidFill>
                  <a:schemeClr val="tx1"/>
                </a:solidFill>
                <a:effectLst/>
                <a:latin typeface="+mn-lt"/>
                <a:ea typeface="+mn-ea"/>
                <a:cs typeface="+mn-cs"/>
              </a:rPr>
              <a:t>) basé sur le dialogue.</a:t>
            </a:r>
            <a:r>
              <a:rPr lang="fr-FR" sz="1200" b="1" kern="1200" dirty="0">
                <a:solidFill>
                  <a:schemeClr val="tx1"/>
                </a:solidFill>
                <a:effectLst/>
                <a:latin typeface="+mn-lt"/>
                <a:ea typeface="+mn-ea"/>
                <a:cs typeface="+mn-cs"/>
              </a:rPr>
              <a:t> En développant la réflexivité via le dialogue, les auteurs espèrent amener les enfants et adolescents à identifier les pratiques qui répondent à leurs besoins, à s’orienter dans l’offre médiatique et à choisir des contenus adaptés à leur âge. </a:t>
            </a:r>
            <a:r>
              <a:rPr lang="fr-FR" sz="1200" kern="1200" dirty="0">
                <a:solidFill>
                  <a:schemeClr val="tx1"/>
                </a:solidFill>
                <a:effectLst/>
                <a:latin typeface="+mn-lt"/>
                <a:ea typeface="+mn-ea"/>
                <a:cs typeface="+mn-cs"/>
              </a:rPr>
              <a:t>Cela vaut aussi – on le verra plus loin – pour la pornographie.</a:t>
            </a:r>
          </a:p>
          <a:p>
            <a:r>
              <a:rPr lang="fr-FR" sz="1200" kern="1200" dirty="0">
                <a:solidFill>
                  <a:schemeClr val="tx1"/>
                </a:solidFill>
                <a:effectLst/>
                <a:latin typeface="+mn-lt"/>
                <a:ea typeface="+mn-ea"/>
                <a:cs typeface="+mn-cs"/>
              </a:rPr>
              <a:t>Partant du principe que les enseignants et les parents sont étrangers au monde médiatique, les brochures proposent un « glossaire » en fin de numéro consignant les termes importants (« Pseudo », par exemple) et expliquent les phénomènes récents tel le </a:t>
            </a:r>
            <a:r>
              <a:rPr lang="fr-FR" sz="1200" kern="1200" dirty="0" err="1">
                <a:solidFill>
                  <a:schemeClr val="tx1"/>
                </a:solidFill>
                <a:effectLst/>
                <a:latin typeface="+mn-lt"/>
                <a:ea typeface="+mn-ea"/>
                <a:cs typeface="+mn-cs"/>
              </a:rPr>
              <a:t>cyber-harcèlement</a:t>
            </a:r>
            <a:r>
              <a:rPr lang="fr-FR" sz="1200" kern="1200" dirty="0">
                <a:solidFill>
                  <a:schemeClr val="tx1"/>
                </a:solidFill>
                <a:effectLst/>
                <a:latin typeface="+mn-lt"/>
                <a:ea typeface="+mn-ea"/>
                <a:cs typeface="+mn-cs"/>
              </a:rPr>
              <a:t>, ce qu’il recouvre et d’où il provient (« qui sont les </a:t>
            </a:r>
            <a:r>
              <a:rPr lang="fr-FR" sz="1200" kern="1200" dirty="0" err="1">
                <a:solidFill>
                  <a:schemeClr val="tx1"/>
                </a:solidFill>
                <a:effectLst/>
                <a:latin typeface="+mn-lt"/>
                <a:ea typeface="+mn-ea"/>
                <a:cs typeface="+mn-cs"/>
              </a:rPr>
              <a:t>cyber-harceleurs</a:t>
            </a:r>
            <a:r>
              <a:rPr lang="fr-FR" sz="1200" kern="1200" dirty="0">
                <a:solidFill>
                  <a:schemeClr val="tx1"/>
                </a:solidFill>
                <a:effectLst/>
                <a:latin typeface="+mn-lt"/>
                <a:ea typeface="+mn-ea"/>
                <a:cs typeface="+mn-cs"/>
              </a:rPr>
              <a:t> et pourquoi font-ils cela ? »). Le site continue d’avoir la même approche, avec des articles définitionnels. L’idée demeure qu’une meilleure connaissance des pratiques permet d’amener les jeunes à réfléchir et à déterminer si elles répondent réellement à leurs besoins, ou à une pression sociale.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3/</a:t>
            </a:r>
          </a:p>
          <a:p>
            <a:r>
              <a:rPr lang="fr-FR" sz="1200" kern="1200" dirty="0">
                <a:solidFill>
                  <a:schemeClr val="tx1"/>
                </a:solidFill>
                <a:effectLst/>
                <a:latin typeface="+mn-lt"/>
                <a:ea typeface="+mn-ea"/>
                <a:cs typeface="+mn-cs"/>
              </a:rPr>
              <a:t>l’exemple plus spécifique du </a:t>
            </a:r>
            <a:r>
              <a:rPr lang="fr-FR" sz="1200" b="1" kern="1200" dirty="0" err="1">
                <a:solidFill>
                  <a:schemeClr val="tx1"/>
                </a:solidFill>
                <a:effectLst/>
                <a:latin typeface="+mn-lt"/>
                <a:ea typeface="+mn-ea"/>
                <a:cs typeface="+mn-cs"/>
              </a:rPr>
              <a:t>cyber-harcèlement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Deux articles de la revue du BW (n°31 et 34) y sont consacrés et le terme « </a:t>
            </a:r>
            <a:r>
              <a:rPr lang="fr-FR" sz="1200" i="1" kern="1200" dirty="0">
                <a:solidFill>
                  <a:schemeClr val="tx1"/>
                </a:solidFill>
                <a:effectLst/>
                <a:latin typeface="+mn-lt"/>
                <a:ea typeface="+mn-ea"/>
                <a:cs typeface="+mn-cs"/>
              </a:rPr>
              <a:t>mobbing</a:t>
            </a:r>
            <a:r>
              <a:rPr lang="fr-FR" sz="1200" kern="1200" dirty="0">
                <a:solidFill>
                  <a:schemeClr val="tx1"/>
                </a:solidFill>
                <a:effectLst/>
                <a:latin typeface="+mn-lt"/>
                <a:ea typeface="+mn-ea"/>
                <a:cs typeface="+mn-cs"/>
              </a:rPr>
              <a:t> » apparaît de manière transversale dans toutes les brochures (sauf le n°30) ; on en compte 97 occurrences. En revanche le terme « harcèlement » apparaît seulement 2 fois dans les brochures « Education et médias, on apprend ! » éditées par le CLEMI. Solutions mentionnées : dialogue avec les parents, développement du sens de la responsabilité et de l’empathie chez les jeunes. Collaboration entre « foyer » et « école » décrite comme « un objectif souhaitable ». Nombreux modules de cours mis à dispo des enseignants. Pistes pédagogiques : sonder les connaissances préalables des élèves sur le sujet, et ensuite avec ces connaissances, mettre en place un questionnaire anonyme (?) ou échanger directement dans la salle de classe ; offrir un moment d’échange « pendant le temps de pause » animé par le prof de religion/éthique (</a:t>
            </a:r>
            <a:r>
              <a:rPr lang="fr-FR" sz="1200" kern="1200" dirty="0" err="1">
                <a:solidFill>
                  <a:schemeClr val="tx1"/>
                </a:solidFill>
                <a:effectLst/>
                <a:latin typeface="+mn-lt"/>
                <a:ea typeface="+mn-ea"/>
                <a:cs typeface="+mn-cs"/>
              </a:rPr>
              <a:t>lol</a:t>
            </a:r>
            <a:r>
              <a:rPr lang="fr-FR" sz="1200" kern="1200" dirty="0">
                <a:solidFill>
                  <a:schemeClr val="tx1"/>
                </a:solidFill>
                <a:effectLst/>
                <a:latin typeface="+mn-lt"/>
                <a:ea typeface="+mn-ea"/>
                <a:cs typeface="+mn-cs"/>
              </a:rPr>
              <a:t>), un enseignant de confiance ou un pédagogue des médias ; travailler en collaboration avec d’autres acteurs locaux ; entrer dans la thématique avec une vidéo (permet de traiter rapidement ttes les facettes du pb) puis permettre un feedback ; permettre aux élèves de réaliser un clip de prévention…</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4/ Programme de mentorat pour les parents : prenant en cpt le statut migratoire, sessions orientées vers les pratiques des ados, </a:t>
            </a:r>
            <a:r>
              <a:rPr lang="fr-FR" sz="1200" kern="1200" dirty="0" err="1">
                <a:solidFill>
                  <a:schemeClr val="tx1"/>
                </a:solidFill>
                <a:effectLst/>
                <a:latin typeface="+mn-lt"/>
                <a:ea typeface="+mn-ea"/>
                <a:cs typeface="+mn-cs"/>
              </a:rPr>
              <a:t>pr</a:t>
            </a:r>
            <a:r>
              <a:rPr lang="fr-FR" sz="1200" kern="1200" dirty="0">
                <a:solidFill>
                  <a:schemeClr val="tx1"/>
                </a:solidFill>
                <a:effectLst/>
                <a:latin typeface="+mn-lt"/>
                <a:ea typeface="+mn-ea"/>
                <a:cs typeface="+mn-cs"/>
              </a:rPr>
              <a:t> connaître la culture médiatique des jeunes et pvr les accompagner</a:t>
            </a:r>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15</a:t>
            </a:fld>
            <a:endParaRPr lang="fr-FR"/>
          </a:p>
        </p:txBody>
      </p:sp>
    </p:spTree>
    <p:extLst>
      <p:ext uri="{BB962C8B-B14F-4D97-AF65-F5344CB8AC3E}">
        <p14:creationId xmlns:p14="http://schemas.microsoft.com/office/powerpoint/2010/main" val="223119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Montrer le site ?</a:t>
            </a:r>
          </a:p>
          <a:p>
            <a:r>
              <a:rPr lang="fr-FR" dirty="0"/>
              <a:t>https://www.lmz-bw.de/</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16</a:t>
            </a:fld>
            <a:endParaRPr lang="fr-FR"/>
          </a:p>
        </p:txBody>
      </p:sp>
    </p:spTree>
    <p:extLst>
      <p:ext uri="{BB962C8B-B14F-4D97-AF65-F5344CB8AC3E}">
        <p14:creationId xmlns:p14="http://schemas.microsoft.com/office/powerpoint/2010/main" val="258457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Conseils donnés aux éducateurs en préambule du document :</a:t>
            </a:r>
          </a:p>
          <a:p>
            <a:pPr marL="171450" indent="-171450">
              <a:buFontTx/>
              <a:buChar char="-"/>
            </a:pPr>
            <a:r>
              <a:rPr lang="fr-FR" dirty="0" err="1"/>
              <a:t>Etre</a:t>
            </a:r>
            <a:r>
              <a:rPr lang="fr-FR" dirty="0"/>
              <a:t> bien préparé avant de se lancer</a:t>
            </a:r>
          </a:p>
          <a:p>
            <a:pPr marL="171450" indent="-171450">
              <a:buFontTx/>
              <a:buChar char="-"/>
            </a:pPr>
            <a:r>
              <a:rPr lang="fr-FR" dirty="0"/>
              <a:t>Rappellent le rôle des éducateurs dans l’éducation à la sexualité de manière générale</a:t>
            </a:r>
          </a:p>
          <a:p>
            <a:pPr marL="171450" indent="-171450">
              <a:buFontTx/>
              <a:buChar char="-"/>
            </a:pPr>
            <a:r>
              <a:rPr lang="fr-FR" dirty="0"/>
              <a:t>Informer les parents en amont (des parents informés sont des parents compréhensifs)</a:t>
            </a:r>
          </a:p>
          <a:p>
            <a:pPr marL="171450" indent="-171450">
              <a:buFontTx/>
              <a:buChar char="-"/>
            </a:pPr>
            <a:r>
              <a:rPr lang="fr-FR" dirty="0"/>
              <a:t>Aller soi-même sur les sites porno pour voir ce que les jeunes voient et ainsi mieux les comprendre (!!)</a:t>
            </a:r>
          </a:p>
          <a:p>
            <a:pPr marL="171450" indent="-171450">
              <a:buFontTx/>
              <a:buChar char="-"/>
            </a:pPr>
            <a:r>
              <a:rPr lang="fr-FR" dirty="0"/>
              <a:t>Ne pas prendre de position moralisatrice ni « rougir à tout va » : que les jeunes repèrent une oreille attentive, pas peur de se sentir </a:t>
            </a:r>
            <a:r>
              <a:rPr lang="fr-FR" dirty="0" err="1"/>
              <a:t>jugé.e</a:t>
            </a:r>
            <a:r>
              <a:rPr lang="fr-FR" dirty="0"/>
              <a:t>, tout en gardant la bonne distance</a:t>
            </a:r>
          </a:p>
          <a:p>
            <a:pPr marL="171450" indent="-171450">
              <a:buFontTx/>
              <a:buChar char="-"/>
            </a:pPr>
            <a:r>
              <a:rPr lang="fr-FR" dirty="0"/>
              <a:t>En parler de manière indirecte (si une amie te disait avoir vécu telle ou telle chose, que lui dirais-tu ? Que penses-tu du porno en général ?)</a:t>
            </a:r>
          </a:p>
          <a:p>
            <a:pPr marL="171450" indent="-171450">
              <a:buFontTx/>
              <a:buChar char="-"/>
            </a:pPr>
            <a:r>
              <a:rPr lang="fr-FR" dirty="0"/>
              <a:t>Conseillent d’aborder le sujet avec les jeunes à partir de 14 ans (plus tard, c’est trop tard !) et plutôt en non-mixité</a:t>
            </a:r>
          </a:p>
          <a:p>
            <a:pPr marL="171450" indent="-171450">
              <a:buFontTx/>
              <a:buChar char="-"/>
            </a:pPr>
            <a:r>
              <a:rPr lang="fr-FR" dirty="0"/>
              <a:t>« toute opinion, parole et émotion est importante ». Le / la pédagogue doit donner des points de vue nuancés.</a:t>
            </a:r>
          </a:p>
          <a:p>
            <a:pPr marL="171450" indent="-171450">
              <a:buFontTx/>
              <a:buChar char="-"/>
            </a:pPr>
            <a:r>
              <a:rPr lang="fr-FR" dirty="0"/>
              <a:t>Outils d’auto-évaluation préalables</a:t>
            </a:r>
          </a:p>
          <a:p>
            <a:pPr marL="171450" indent="-171450">
              <a:buFontTx/>
              <a:buChar char="-"/>
            </a:pPr>
            <a:r>
              <a:rPr lang="fr-FR" dirty="0"/>
              <a:t>Beaucoup de texte explicatif, de contextualisation, des ressources complémentaires</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17</a:t>
            </a:fld>
            <a:endParaRPr lang="fr-FR"/>
          </a:p>
        </p:txBody>
      </p:sp>
    </p:spTree>
    <p:extLst>
      <p:ext uri="{BB962C8B-B14F-4D97-AF65-F5344CB8AC3E}">
        <p14:creationId xmlns:p14="http://schemas.microsoft.com/office/powerpoint/2010/main" val="364735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Aussi des activités sur les idéaux de beauté dans la société, sur la pornographie en ligne… S’appuie sur des ressources comme des articles de presse ou des clips vidéo, des débats, de la production médiatique…</a:t>
            </a:r>
          </a:p>
          <a:p>
            <a:r>
              <a:rPr lang="fr-FR" dirty="0"/>
              <a:t>Mettre des exemples plus précis ?</a:t>
            </a:r>
          </a:p>
          <a:p>
            <a:endParaRPr lang="fr-FR" dirty="0"/>
          </a:p>
          <a:p>
            <a:r>
              <a:rPr lang="fr-FR" dirty="0"/>
              <a:t>Exemples de projets : se confronter au thème de la puberté, travailler avec des cartes (figurant différents concepts) // réfléchir aux stéréotypes de genre en prenant le pt de vue de chaque genre via un sondage sur le téléphone, une discussion, des expériences de pensée ; // réfléchir + particulièrement aux stéréotypes accolés aux G (projet 3) et aux F (projet 4) : faire écrire et composer 1 chanson, faire 1 clip ou 1 roman photo ; // connaître des sites permettant d’avoir des réponses à des questions autour de l’amour &amp; de la sexualité, répondre à des lettres ; // faire 1 recherche d’info sur la sexualité, comparer différents documents, discussions…</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18</a:t>
            </a:fld>
            <a:endParaRPr lang="fr-FR"/>
          </a:p>
        </p:txBody>
      </p:sp>
    </p:spTree>
    <p:extLst>
      <p:ext uri="{BB962C8B-B14F-4D97-AF65-F5344CB8AC3E}">
        <p14:creationId xmlns:p14="http://schemas.microsoft.com/office/powerpoint/2010/main" val="235922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0271A165-1F2D-4035-8BC1-DB36BF6254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notes 2">
            <a:extLst>
              <a:ext uri="{FF2B5EF4-FFF2-40B4-BE49-F238E27FC236}">
                <a16:creationId xmlns:a16="http://schemas.microsoft.com/office/drawing/2014/main" id="{327322A3-F1A2-46C2-80F8-51DBD58038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Stefanie </a:t>
            </a:r>
            <a:r>
              <a:rPr lang="fr-FR" altLang="fr-FR" dirty="0" err="1"/>
              <a:t>Woessner</a:t>
            </a:r>
            <a:r>
              <a:rPr lang="fr-FR" altLang="fr-FR" dirty="0"/>
              <a:t> : son approche de la réalité virtuelle est que ce sont les </a:t>
            </a:r>
            <a:r>
              <a:rPr lang="fr-FR" altLang="fr-FR" b="1" dirty="0"/>
              <a:t>élèves</a:t>
            </a:r>
            <a:r>
              <a:rPr lang="fr-FR" altLang="fr-FR" dirty="0"/>
              <a:t> qui créent les mondes en VR. </a:t>
            </a:r>
          </a:p>
          <a:p>
            <a:endParaRPr lang="fr-FR" altLang="fr-FR" dirty="0"/>
          </a:p>
          <a:p>
            <a:r>
              <a:rPr lang="fr-FR" altLang="fr-FR" sz="1200" b="1" dirty="0" err="1"/>
              <a:t>Stephanie</a:t>
            </a:r>
            <a:r>
              <a:rPr lang="fr-FR" altLang="fr-FR" sz="1200" b="1" dirty="0"/>
              <a:t> </a:t>
            </a:r>
            <a:r>
              <a:rPr lang="fr-FR" altLang="fr-FR" sz="1200" b="1" dirty="0" err="1"/>
              <a:t>Woessner</a:t>
            </a:r>
            <a:r>
              <a:rPr lang="fr-FR" altLang="fr-FR" sz="1200" b="1" dirty="0"/>
              <a:t>, </a:t>
            </a:r>
            <a:r>
              <a:rPr lang="fr-FR" altLang="fr-FR" sz="1200" dirty="0"/>
              <a:t>enseignante et formatrice, spécialiste de la réalité virtuelle en contexte pédagogique</a:t>
            </a:r>
          </a:p>
          <a:p>
            <a:r>
              <a:rPr lang="fr-FR" altLang="fr-FR" sz="1200" b="1" dirty="0"/>
              <a:t>Rendre les élèves actifs : </a:t>
            </a:r>
            <a:r>
              <a:rPr lang="fr-FR" altLang="fr-FR" sz="1200" dirty="0"/>
              <a:t>création de mondes virtuels en mode projet (par exemple, après la lecture d’un roman)</a:t>
            </a:r>
          </a:p>
          <a:p>
            <a:r>
              <a:rPr lang="fr-FR" altLang="fr-FR" sz="1200" b="1" dirty="0"/>
              <a:t>Exemple de projet franco-allemand : éducation </a:t>
            </a:r>
            <a:r>
              <a:rPr lang="fr-FR" altLang="fr-FR" sz="1200" b="1" i="1" dirty="0"/>
              <a:t>par les médias </a:t>
            </a:r>
            <a:r>
              <a:rPr lang="fr-FR" altLang="fr-FR" sz="1200" dirty="0"/>
              <a:t>dans le cadre du cours de langue</a:t>
            </a:r>
          </a:p>
          <a:p>
            <a:endParaRPr lang="fr-FR" altLang="fr-FR" dirty="0"/>
          </a:p>
          <a:p>
            <a:endParaRPr lang="fr-FR" altLang="fr-FR" dirty="0"/>
          </a:p>
          <a:p>
            <a:r>
              <a:rPr lang="fr-FR" altLang="fr-FR" dirty="0"/>
              <a:t>Ce ne sont pas de simples supports de cours. Pédagogie par projets. « </a:t>
            </a:r>
            <a:r>
              <a:rPr lang="de-DE" sz="1200" kern="1200" dirty="0">
                <a:solidFill>
                  <a:schemeClr val="tx1"/>
                </a:solidFill>
                <a:effectLst/>
                <a:latin typeface="+mn-lt"/>
                <a:ea typeface="+mn-ea"/>
                <a:cs typeface="+mn-cs"/>
              </a:rPr>
              <a:t>in </a:t>
            </a:r>
            <a:r>
              <a:rPr lang="de-DE" sz="1200" b="1" kern="1200" dirty="0">
                <a:solidFill>
                  <a:schemeClr val="tx1"/>
                </a:solidFill>
                <a:effectLst/>
                <a:latin typeface="+mn-lt"/>
                <a:ea typeface="+mn-ea"/>
                <a:cs typeface="+mn-cs"/>
              </a:rPr>
              <a:t>Kooperation</a:t>
            </a:r>
            <a:r>
              <a:rPr lang="de-DE" sz="1200" kern="1200" dirty="0">
                <a:solidFill>
                  <a:schemeClr val="tx1"/>
                </a:solidFill>
                <a:effectLst/>
                <a:latin typeface="+mn-lt"/>
                <a:ea typeface="+mn-ea"/>
                <a:cs typeface="+mn-cs"/>
              </a:rPr>
              <a:t> mit anderen Schülern, auch aus dem Ausland, indem sie kommunizieren, indem sie kritisch denken lernen, und indem sie </a:t>
            </a:r>
            <a:r>
              <a:rPr lang="de-DE" sz="1200" b="1" kern="1200" dirty="0">
                <a:solidFill>
                  <a:schemeClr val="tx1"/>
                </a:solidFill>
                <a:effectLst/>
                <a:latin typeface="+mn-lt"/>
                <a:ea typeface="+mn-ea"/>
                <a:cs typeface="+mn-cs"/>
              </a:rPr>
              <a:t>kreativ</a:t>
            </a:r>
            <a:r>
              <a:rPr lang="de-DE" sz="1200" kern="1200" dirty="0">
                <a:solidFill>
                  <a:schemeClr val="tx1"/>
                </a:solidFill>
                <a:effectLst/>
                <a:latin typeface="+mn-lt"/>
                <a:ea typeface="+mn-ea"/>
                <a:cs typeface="+mn-cs"/>
              </a:rPr>
              <a:t> sind.“ Absence de </a:t>
            </a:r>
            <a:r>
              <a:rPr lang="de-DE" sz="1200" kern="1200" dirty="0" err="1">
                <a:solidFill>
                  <a:schemeClr val="tx1"/>
                </a:solidFill>
                <a:effectLst/>
                <a:latin typeface="+mn-lt"/>
                <a:ea typeface="+mn-ea"/>
                <a:cs typeface="+mn-cs"/>
              </a:rPr>
              <a:t>discours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techniciste</a:t>
            </a:r>
            <a:r>
              <a:rPr lang="de-DE" sz="1200" kern="1200" dirty="0">
                <a:solidFill>
                  <a:schemeClr val="tx1"/>
                </a:solidFill>
                <a:effectLst/>
                <a:latin typeface="+mn-lt"/>
                <a:ea typeface="+mn-ea"/>
                <a:cs typeface="+mn-cs"/>
              </a:rPr>
              <a:t> : „Il </a:t>
            </a:r>
            <a:r>
              <a:rPr lang="de-DE" sz="1200" kern="1200" dirty="0" err="1">
                <a:solidFill>
                  <a:schemeClr val="tx1"/>
                </a:solidFill>
                <a:effectLst/>
                <a:latin typeface="+mn-lt"/>
                <a:ea typeface="+mn-ea"/>
                <a:cs typeface="+mn-cs"/>
              </a:rPr>
              <a:t>n‘y</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aucune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technique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qui</a:t>
            </a:r>
            <a:r>
              <a:rPr lang="de-DE" sz="1200" kern="1200" dirty="0">
                <a:solidFill>
                  <a:schemeClr val="tx1"/>
                </a:solidFill>
                <a:effectLst/>
                <a:latin typeface="+mn-lt"/>
                <a:ea typeface="+mn-ea"/>
                <a:cs typeface="+mn-cs"/>
              </a:rPr>
              <a:t> ne </a:t>
            </a:r>
            <a:r>
              <a:rPr lang="de-DE" sz="1200" kern="1200" dirty="0" err="1">
                <a:solidFill>
                  <a:schemeClr val="tx1"/>
                </a:solidFill>
                <a:effectLst/>
                <a:latin typeface="+mn-lt"/>
                <a:ea typeface="+mn-ea"/>
                <a:cs typeface="+mn-cs"/>
              </a:rPr>
              <a:t>puisse</a:t>
            </a:r>
            <a:r>
              <a:rPr lang="de-DE" sz="1200" kern="1200" dirty="0">
                <a:solidFill>
                  <a:schemeClr val="tx1"/>
                </a:solidFill>
                <a:effectLst/>
                <a:latin typeface="+mn-lt"/>
                <a:ea typeface="+mn-ea"/>
                <a:cs typeface="+mn-cs"/>
              </a:rPr>
              <a:t>, à </a:t>
            </a:r>
            <a:r>
              <a:rPr lang="de-DE" sz="1200" kern="1200" dirty="0" err="1">
                <a:solidFill>
                  <a:schemeClr val="tx1"/>
                </a:solidFill>
                <a:effectLst/>
                <a:latin typeface="+mn-lt"/>
                <a:ea typeface="+mn-ea"/>
                <a:cs typeface="+mn-cs"/>
              </a:rPr>
              <a:t>elle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seule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améliorer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cours</a:t>
            </a:r>
            <a:r>
              <a:rPr lang="de-DE" sz="1200" kern="1200" dirty="0">
                <a:solidFill>
                  <a:schemeClr val="tx1"/>
                </a:solidFill>
                <a:effectLst/>
                <a:latin typeface="+mn-lt"/>
                <a:ea typeface="+mn-ea"/>
                <a:cs typeface="+mn-cs"/>
              </a:rPr>
              <a:t>“. La </a:t>
            </a:r>
            <a:r>
              <a:rPr lang="de-DE" sz="1200" kern="1200" dirty="0" err="1">
                <a:solidFill>
                  <a:schemeClr val="tx1"/>
                </a:solidFill>
                <a:effectLst/>
                <a:latin typeface="+mn-lt"/>
                <a:ea typeface="+mn-ea"/>
                <a:cs typeface="+mn-cs"/>
              </a:rPr>
              <a:t>technique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moyen</a:t>
            </a:r>
            <a:r>
              <a:rPr lang="de-DE" sz="1200" kern="1200" dirty="0">
                <a:solidFill>
                  <a:schemeClr val="tx1"/>
                </a:solidFill>
                <a:effectLst/>
                <a:latin typeface="+mn-lt"/>
                <a:ea typeface="+mn-ea"/>
                <a:cs typeface="+mn-cs"/>
              </a:rPr>
              <a:t> en </a:t>
            </a:r>
            <a:r>
              <a:rPr lang="de-DE" sz="1200" kern="1200" dirty="0" err="1">
                <a:solidFill>
                  <a:schemeClr val="tx1"/>
                </a:solidFill>
                <a:effectLst/>
                <a:latin typeface="+mn-lt"/>
                <a:ea typeface="+mn-ea"/>
                <a:cs typeface="+mn-cs"/>
              </a:rPr>
              <a:t>vue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d‘une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qui</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d‘ordre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pédagogique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Difficultés</a:t>
            </a:r>
            <a:r>
              <a:rPr lang="de-DE" sz="1200" kern="1200" dirty="0">
                <a:solidFill>
                  <a:schemeClr val="tx1"/>
                </a:solidFill>
                <a:effectLst/>
                <a:latin typeface="+mn-lt"/>
                <a:ea typeface="+mn-ea"/>
                <a:cs typeface="+mn-cs"/>
              </a:rPr>
              <a:t> à faire </a:t>
            </a:r>
            <a:r>
              <a:rPr lang="de-DE" sz="1200" kern="1200" dirty="0" err="1">
                <a:solidFill>
                  <a:schemeClr val="tx1"/>
                </a:solidFill>
                <a:effectLst/>
                <a:latin typeface="+mn-lt"/>
                <a:ea typeface="+mn-ea"/>
                <a:cs typeface="+mn-cs"/>
              </a:rPr>
              <a:t>comprendre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approche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dans</a:t>
            </a:r>
            <a:r>
              <a:rPr lang="de-DE" sz="1200" kern="1200" dirty="0">
                <a:solidFill>
                  <a:schemeClr val="tx1"/>
                </a:solidFill>
                <a:effectLst/>
                <a:latin typeface="+mn-lt"/>
                <a:ea typeface="+mn-ea"/>
                <a:cs typeface="+mn-cs"/>
              </a:rPr>
              <a:t> le </a:t>
            </a:r>
            <a:r>
              <a:rPr lang="de-DE" sz="1200" kern="1200" dirty="0" err="1">
                <a:solidFill>
                  <a:schemeClr val="tx1"/>
                </a:solidFill>
                <a:effectLst/>
                <a:latin typeface="+mn-lt"/>
                <a:ea typeface="+mn-ea"/>
                <a:cs typeface="+mn-cs"/>
              </a:rPr>
              <a:t>système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actuel</a:t>
            </a:r>
            <a:r>
              <a:rPr lang="de-DE" sz="1200" kern="1200" dirty="0">
                <a:solidFill>
                  <a:schemeClr val="tx1"/>
                </a:solidFill>
                <a:effectLst/>
                <a:latin typeface="+mn-lt"/>
                <a:ea typeface="+mn-ea"/>
                <a:cs typeface="+mn-cs"/>
              </a:rPr>
              <a:t>).</a:t>
            </a:r>
          </a:p>
          <a:p>
            <a:r>
              <a:rPr lang="de-DE" altLang="fr-FR" sz="1200" kern="1200" dirty="0">
                <a:solidFill>
                  <a:schemeClr val="tx1"/>
                </a:solidFill>
                <a:effectLst/>
                <a:latin typeface="+mn-lt"/>
                <a:ea typeface="+mn-ea"/>
                <a:cs typeface="+mn-cs"/>
              </a:rPr>
              <a:t>Faire </a:t>
            </a:r>
            <a:r>
              <a:rPr lang="de-DE" altLang="fr-FR" sz="1200" kern="1200" dirty="0" err="1">
                <a:solidFill>
                  <a:schemeClr val="tx1"/>
                </a:solidFill>
                <a:effectLst/>
                <a:latin typeface="+mn-lt"/>
                <a:ea typeface="+mn-ea"/>
                <a:cs typeface="+mn-cs"/>
              </a:rPr>
              <a:t>créer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aux</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élèves</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un</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monde</a:t>
            </a:r>
            <a:r>
              <a:rPr lang="de-DE" altLang="fr-FR" sz="1200" kern="1200" dirty="0">
                <a:solidFill>
                  <a:schemeClr val="tx1"/>
                </a:solidFill>
                <a:effectLst/>
                <a:latin typeface="+mn-lt"/>
                <a:ea typeface="+mn-ea"/>
                <a:cs typeface="+mn-cs"/>
              </a:rPr>
              <a:t> en 3D : </a:t>
            </a:r>
            <a:r>
              <a:rPr lang="de-DE" altLang="fr-FR" sz="1200" kern="1200" dirty="0" err="1">
                <a:solidFill>
                  <a:schemeClr val="tx1"/>
                </a:solidFill>
                <a:effectLst/>
                <a:latin typeface="+mn-lt"/>
                <a:ea typeface="+mn-ea"/>
                <a:cs typeface="+mn-cs"/>
              </a:rPr>
              <a:t>stimuler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leur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créativité</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leur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apprendre</a:t>
            </a:r>
            <a:r>
              <a:rPr lang="de-DE" altLang="fr-FR" sz="1200" kern="1200" dirty="0">
                <a:solidFill>
                  <a:schemeClr val="tx1"/>
                </a:solidFill>
                <a:effectLst/>
                <a:latin typeface="+mn-lt"/>
                <a:ea typeface="+mn-ea"/>
                <a:cs typeface="+mn-cs"/>
              </a:rPr>
              <a:t> à </a:t>
            </a:r>
            <a:r>
              <a:rPr lang="de-DE" altLang="fr-FR" sz="1200" kern="1200" dirty="0" err="1">
                <a:solidFill>
                  <a:schemeClr val="tx1"/>
                </a:solidFill>
                <a:effectLst/>
                <a:latin typeface="+mn-lt"/>
                <a:ea typeface="+mn-ea"/>
                <a:cs typeface="+mn-cs"/>
              </a:rPr>
              <a:t>mener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un</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projet</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collectif</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les</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impliquer</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davantage</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dans</a:t>
            </a:r>
            <a:r>
              <a:rPr lang="de-DE" altLang="fr-FR" sz="1200" kern="1200" dirty="0">
                <a:solidFill>
                  <a:schemeClr val="tx1"/>
                </a:solidFill>
                <a:effectLst/>
                <a:latin typeface="+mn-lt"/>
                <a:ea typeface="+mn-ea"/>
                <a:cs typeface="+mn-cs"/>
              </a:rPr>
              <a:t> le </a:t>
            </a:r>
            <a:r>
              <a:rPr lang="de-DE" altLang="fr-FR" sz="1200" kern="1200" dirty="0" err="1">
                <a:solidFill>
                  <a:schemeClr val="tx1"/>
                </a:solidFill>
                <a:effectLst/>
                <a:latin typeface="+mn-lt"/>
                <a:ea typeface="+mn-ea"/>
                <a:cs typeface="+mn-cs"/>
              </a:rPr>
              <a:t>contenu</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implique</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une</a:t>
            </a:r>
            <a:r>
              <a:rPr lang="de-DE" altLang="fr-FR" sz="1200" kern="1200" dirty="0">
                <a:solidFill>
                  <a:schemeClr val="tx1"/>
                </a:solidFill>
                <a:effectLst/>
                <a:latin typeface="+mn-lt"/>
                <a:ea typeface="+mn-ea"/>
                <a:cs typeface="+mn-cs"/>
              </a:rPr>
              <a:t> très </a:t>
            </a:r>
            <a:r>
              <a:rPr lang="de-DE" altLang="fr-FR" sz="1200" kern="1200" dirty="0" err="1">
                <a:solidFill>
                  <a:schemeClr val="tx1"/>
                </a:solidFill>
                <a:effectLst/>
                <a:latin typeface="+mn-lt"/>
                <a:ea typeface="+mn-ea"/>
                <a:cs typeface="+mn-cs"/>
              </a:rPr>
              <a:t>bonne</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compréhension</a:t>
            </a:r>
            <a:r>
              <a:rPr lang="de-DE" altLang="fr-FR" sz="1200" kern="1200" dirty="0">
                <a:solidFill>
                  <a:schemeClr val="tx1"/>
                </a:solidFill>
                <a:effectLst/>
                <a:latin typeface="+mn-lt"/>
                <a:ea typeface="+mn-ea"/>
                <a:cs typeface="+mn-cs"/>
              </a:rPr>
              <a:t> de </a:t>
            </a:r>
            <a:r>
              <a:rPr lang="de-DE" altLang="fr-FR" sz="1200" kern="1200" dirty="0" err="1">
                <a:solidFill>
                  <a:schemeClr val="tx1"/>
                </a:solidFill>
                <a:effectLst/>
                <a:latin typeface="+mn-lt"/>
                <a:ea typeface="+mn-ea"/>
                <a:cs typeface="+mn-cs"/>
              </a:rPr>
              <a:t>l‘histoire</a:t>
            </a:r>
            <a:r>
              <a:rPr lang="de-DE" altLang="fr-FR" sz="1200" kern="1200" dirty="0">
                <a:solidFill>
                  <a:schemeClr val="tx1"/>
                </a:solidFill>
                <a:effectLst/>
                <a:latin typeface="+mn-lt"/>
                <a:ea typeface="+mn-ea"/>
                <a:cs typeface="+mn-cs"/>
              </a:rPr>
              <a:t> de </a:t>
            </a:r>
            <a:r>
              <a:rPr lang="de-DE" altLang="fr-FR" sz="1200" kern="1200" dirty="0" err="1">
                <a:solidFill>
                  <a:schemeClr val="tx1"/>
                </a:solidFill>
                <a:effectLst/>
                <a:latin typeface="+mn-lt"/>
                <a:ea typeface="+mn-ea"/>
                <a:cs typeface="+mn-cs"/>
              </a:rPr>
              <a:t>base</a:t>
            </a:r>
            <a:r>
              <a:rPr lang="de-DE" altLang="fr-FR" sz="1200" kern="1200" dirty="0">
                <a:solidFill>
                  <a:schemeClr val="tx1"/>
                </a:solidFill>
                <a:effectLst/>
                <a:latin typeface="+mn-lt"/>
                <a:ea typeface="+mn-ea"/>
                <a:cs typeface="+mn-cs"/>
              </a:rPr>
              <a:t>), + de </a:t>
            </a:r>
            <a:r>
              <a:rPr lang="de-DE" altLang="fr-FR" sz="1200" kern="1200" dirty="0" err="1">
                <a:solidFill>
                  <a:schemeClr val="tx1"/>
                </a:solidFill>
                <a:effectLst/>
                <a:latin typeface="+mn-lt"/>
                <a:ea typeface="+mn-ea"/>
                <a:cs typeface="+mn-cs"/>
              </a:rPr>
              <a:t>motivation</a:t>
            </a:r>
            <a:r>
              <a:rPr lang="de-DE" altLang="fr-FR" sz="1200" kern="1200" dirty="0">
                <a:solidFill>
                  <a:schemeClr val="tx1"/>
                </a:solidFill>
                <a:effectLst/>
                <a:latin typeface="+mn-lt"/>
                <a:ea typeface="+mn-ea"/>
                <a:cs typeface="+mn-cs"/>
              </a:rPr>
              <a:t>. Dimension de </a:t>
            </a:r>
            <a:r>
              <a:rPr lang="de-DE" altLang="fr-FR" sz="1200" kern="1200" dirty="0" err="1">
                <a:solidFill>
                  <a:schemeClr val="tx1"/>
                </a:solidFill>
                <a:effectLst/>
                <a:latin typeface="+mn-lt"/>
                <a:ea typeface="+mn-ea"/>
                <a:cs typeface="+mn-cs"/>
              </a:rPr>
              <a:t>production</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qu‘on</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retrouve</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dans</a:t>
            </a:r>
            <a:r>
              <a:rPr lang="de-DE" altLang="fr-FR" sz="1200" kern="1200" dirty="0">
                <a:solidFill>
                  <a:schemeClr val="tx1"/>
                </a:solidFill>
                <a:effectLst/>
                <a:latin typeface="+mn-lt"/>
                <a:ea typeface="+mn-ea"/>
                <a:cs typeface="+mn-cs"/>
              </a:rPr>
              <a:t> la </a:t>
            </a:r>
            <a:r>
              <a:rPr lang="de-DE" altLang="fr-FR" sz="1200" kern="1200" dirty="0" err="1">
                <a:solidFill>
                  <a:schemeClr val="tx1"/>
                </a:solidFill>
                <a:effectLst/>
                <a:latin typeface="+mn-lt"/>
                <a:ea typeface="+mn-ea"/>
                <a:cs typeface="+mn-cs"/>
              </a:rPr>
              <a:t>démarche</a:t>
            </a:r>
            <a:r>
              <a:rPr lang="de-DE" altLang="fr-FR" sz="1200" kern="1200" dirty="0">
                <a:solidFill>
                  <a:schemeClr val="tx1"/>
                </a:solidFill>
                <a:effectLst/>
                <a:latin typeface="+mn-lt"/>
                <a:ea typeface="+mn-ea"/>
                <a:cs typeface="+mn-cs"/>
              </a:rPr>
              <a:t> des </a:t>
            </a:r>
            <a:r>
              <a:rPr lang="de-DE" altLang="fr-FR" sz="1200" kern="1200" dirty="0" err="1">
                <a:solidFill>
                  <a:schemeClr val="tx1"/>
                </a:solidFill>
                <a:effectLst/>
                <a:latin typeface="+mn-lt"/>
                <a:ea typeface="+mn-ea"/>
                <a:cs typeface="+mn-cs"/>
              </a:rPr>
              <a:t>journaux</a:t>
            </a:r>
            <a:r>
              <a:rPr lang="de-DE" altLang="fr-FR" sz="1200" kern="1200" dirty="0">
                <a:solidFill>
                  <a:schemeClr val="tx1"/>
                </a:solidFill>
                <a:effectLst/>
                <a:latin typeface="+mn-lt"/>
                <a:ea typeface="+mn-ea"/>
                <a:cs typeface="+mn-cs"/>
              </a:rPr>
              <a:t> </a:t>
            </a:r>
            <a:r>
              <a:rPr lang="de-DE" altLang="fr-FR" sz="1200" kern="1200" dirty="0" err="1">
                <a:solidFill>
                  <a:schemeClr val="tx1"/>
                </a:solidFill>
                <a:effectLst/>
                <a:latin typeface="+mn-lt"/>
                <a:ea typeface="+mn-ea"/>
                <a:cs typeface="+mn-cs"/>
              </a:rPr>
              <a:t>scolaires</a:t>
            </a:r>
            <a:r>
              <a:rPr lang="de-DE" altLang="fr-FR" sz="1200" kern="1200" dirty="0">
                <a:solidFill>
                  <a:schemeClr val="tx1"/>
                </a:solidFill>
                <a:effectLst/>
                <a:latin typeface="+mn-lt"/>
                <a:ea typeface="+mn-ea"/>
                <a:cs typeface="+mn-cs"/>
              </a:rPr>
              <a:t> par exemple. </a:t>
            </a:r>
          </a:p>
          <a:p>
            <a:endParaRPr lang="fr-FR" altLang="fr-FR" dirty="0"/>
          </a:p>
          <a:p>
            <a:r>
              <a:rPr lang="fr-FR" altLang="fr-FR" dirty="0"/>
              <a:t>Projet pilote pour étudier l’influence du dispositif de réalité virtuelle dans le cadre du cours d’anglais, sur 3 ans. L’anglais est la langue de communication pour les élèves français et allemands.</a:t>
            </a:r>
          </a:p>
          <a:p>
            <a:endParaRPr lang="fr-FR" altLang="fr-FR" dirty="0"/>
          </a:p>
        </p:txBody>
      </p:sp>
      <p:sp>
        <p:nvSpPr>
          <p:cNvPr id="37892" name="Espace réservé du numéro de diapositive 3">
            <a:extLst>
              <a:ext uri="{FF2B5EF4-FFF2-40B4-BE49-F238E27FC236}">
                <a16:creationId xmlns:a16="http://schemas.microsoft.com/office/drawing/2014/main" id="{E6A3A9D8-95DD-4F2E-AFCB-A4B7F4BBFC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EC7AC87-A361-40AD-8344-946EBA6CC884}" type="slidenum">
              <a:rPr lang="fr-FR" altLang="fr-FR" smtClean="0"/>
              <a:pPr/>
              <a:t>19</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b="1" i="1" dirty="0"/>
              <a:t>Dieter Baacke</a:t>
            </a:r>
            <a:r>
              <a:rPr lang="de-DE" i="1" dirty="0"/>
              <a:t> (1934-1999) war Professor für Pädagogik an der Universität Bielefeld. Von 1984 bis 1999 war er Vorsitzender der Gesellschaft für Medienpädagogik und Kommunikationskultur (GMK). Sein pädagogisch begründeter Begriff der Medienkompetenz inspiriert dauerhaft Wissenschaft, Praxis und Politik.</a:t>
            </a:r>
          </a:p>
          <a:p>
            <a:endParaRPr lang="de-DE" i="1" dirty="0"/>
          </a:p>
          <a:p>
            <a:r>
              <a:rPr lang="fr-FR" dirty="0"/>
              <a:t>Cofondateur de l’association GMK qu’il a présidée de 1984 à 1999.</a:t>
            </a:r>
          </a:p>
          <a:p>
            <a:r>
              <a:rPr lang="fr-FR" dirty="0"/>
              <a:t>Chercheur en éducation aux médias,  à l’origine du célèbre concept de </a:t>
            </a:r>
            <a:r>
              <a:rPr lang="fr-FR" b="1" dirty="0"/>
              <a:t>« compétence médiatique » (</a:t>
            </a:r>
            <a:r>
              <a:rPr lang="fr-FR" b="1" dirty="0" err="1"/>
              <a:t>Medienkompetenz</a:t>
            </a:r>
            <a:r>
              <a:rPr lang="fr-FR" b="1" dirty="0"/>
              <a:t>), </a:t>
            </a:r>
            <a:r>
              <a:rPr lang="fr-FR" dirty="0"/>
              <a:t>dit aussi  </a:t>
            </a:r>
            <a:r>
              <a:rPr lang="fr-FR" b="1" dirty="0"/>
              <a:t>’Modèle de Bielefeld’</a:t>
            </a:r>
          </a:p>
          <a:p>
            <a:r>
              <a:rPr lang="fr-FR" dirty="0"/>
              <a:t>Ce concept a inspiré le monde scientifique, la pratique pédagogique et la politique.</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21</a:t>
            </a:fld>
            <a:endParaRPr lang="fr-FR"/>
          </a:p>
        </p:txBody>
      </p:sp>
    </p:spTree>
    <p:extLst>
      <p:ext uri="{BB962C8B-B14F-4D97-AF65-F5344CB8AC3E}">
        <p14:creationId xmlns:p14="http://schemas.microsoft.com/office/powerpoint/2010/main" val="145208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prix porté par l’association pour la culture médiatique (</a:t>
            </a:r>
            <a:r>
              <a:rPr lang="fr-FR" b="1" dirty="0"/>
              <a:t>GMK</a:t>
            </a:r>
            <a:r>
              <a:rPr lang="fr-FR" dirty="0"/>
              <a:t>), </a:t>
            </a:r>
            <a:r>
              <a:rPr lang="de-DE" dirty="0" err="1"/>
              <a:t>Soutenu</a:t>
            </a:r>
            <a:r>
              <a:rPr lang="de-DE" dirty="0"/>
              <a:t> par le </a:t>
            </a:r>
            <a:r>
              <a:rPr lang="de-DE" b="1" dirty="0" err="1"/>
              <a:t>ministère</a:t>
            </a:r>
            <a:r>
              <a:rPr lang="de-DE" b="1" dirty="0"/>
              <a:t> de la </a:t>
            </a:r>
            <a:r>
              <a:rPr lang="de-DE" b="1" dirty="0" err="1"/>
              <a:t>famille</a:t>
            </a:r>
            <a:r>
              <a:rPr lang="de-DE" b="1" dirty="0"/>
              <a:t>, des </a:t>
            </a:r>
            <a:r>
              <a:rPr lang="de-DE" b="1" dirty="0" err="1"/>
              <a:t>seniors</a:t>
            </a:r>
            <a:r>
              <a:rPr lang="de-DE" b="1" dirty="0"/>
              <a:t>, des </a:t>
            </a:r>
            <a:r>
              <a:rPr lang="de-DE" b="1" dirty="0" err="1"/>
              <a:t>femmes</a:t>
            </a:r>
            <a:r>
              <a:rPr lang="de-DE" b="1" dirty="0"/>
              <a:t> et de la </a:t>
            </a:r>
            <a:r>
              <a:rPr lang="de-DE" b="1" dirty="0" err="1"/>
              <a:t>jeunesse</a:t>
            </a:r>
            <a:r>
              <a:rPr lang="de-DE" b="1" dirty="0"/>
              <a:t> </a:t>
            </a:r>
            <a:r>
              <a:rPr lang="de-DE" dirty="0">
                <a:hlinkClick r:id="rId3"/>
              </a:rPr>
              <a:t>Bundesministerium für Familie, Senioren, Frauen und Jugend</a:t>
            </a:r>
            <a:endParaRPr lang="fr-FR" dirty="0"/>
          </a:p>
          <a:p>
            <a:r>
              <a:rPr lang="fr-FR" dirty="0"/>
              <a:t>Thème 2023 : </a:t>
            </a:r>
            <a:r>
              <a:rPr lang="fr-FR" b="1" dirty="0"/>
              <a:t>Projets d'éducation aux médias pour les enfants et les jeunes sur l'exploration créative et critique des algorithmes et de l'intelligence artificielle</a:t>
            </a:r>
          </a:p>
          <a:p>
            <a:r>
              <a:rPr lang="fr-FR" b="1" dirty="0"/>
              <a:t>Catégories</a:t>
            </a:r>
            <a:r>
              <a:rPr lang="fr-FR" dirty="0"/>
              <a:t> : projets portés par/avec des enfants (jusqu’à 13 ans), projets portés par/avec des ados, projets interculturels et internationaux, projets inclusifs et intersectionnels, projets en réseau, prix spécial « </a:t>
            </a:r>
            <a:r>
              <a:rPr lang="fr-FR" dirty="0" err="1"/>
              <a:t>let’s</a:t>
            </a:r>
            <a:r>
              <a:rPr lang="fr-FR" dirty="0"/>
              <a:t> </a:t>
            </a:r>
            <a:r>
              <a:rPr lang="fr-FR" dirty="0" err="1"/>
              <a:t>save</a:t>
            </a:r>
            <a:r>
              <a:rPr lang="fr-FR" dirty="0"/>
              <a:t> </a:t>
            </a:r>
            <a:r>
              <a:rPr lang="fr-FR" dirty="0" err="1"/>
              <a:t>our</a:t>
            </a:r>
            <a:r>
              <a:rPr lang="fr-FR" dirty="0"/>
              <a:t> </a:t>
            </a:r>
            <a:r>
              <a:rPr lang="fr-FR" dirty="0" err="1"/>
              <a:t>planet</a:t>
            </a:r>
            <a:r>
              <a:rPr lang="fr-FR" dirty="0"/>
              <a:t> » (projets d’EAM à des fins écologiques), prix spéciaux.</a:t>
            </a:r>
          </a:p>
          <a:p>
            <a:endParaRPr lang="fr-FR" dirty="0"/>
          </a:p>
          <a:p>
            <a:endParaRPr lang="fr-FR" dirty="0"/>
          </a:p>
          <a:p>
            <a:r>
              <a:rPr lang="fr-FR" dirty="0"/>
              <a:t>Comment la pédagogie des médias peut-elle aborder les opportunités et les défis posés par l'intelligence artificielle et les algorithmes dans le cadre de projets pédagogiques avec les enfants et les adolescents ? Comment les méthodes et les cadres peuvent-ils contribuer à sensibiliser les enfants, les jeunes et les familles de manière créative et critique à l'utilisation et à la rencontre avec l'IA et les algorithmes ? Les projets de pédagogie des médias qui se consacrent à cet éventail de thèmes peuvent être soumis au prix spécial de cette année dans le cadre du concours Dieter </a:t>
            </a:r>
            <a:r>
              <a:rPr lang="fr-FR" dirty="0" err="1"/>
              <a:t>Baacke</a:t>
            </a:r>
            <a:r>
              <a:rPr lang="fr-FR" dirty="0"/>
              <a:t>.</a:t>
            </a:r>
          </a:p>
          <a:p>
            <a:endParaRPr lang="fr-FR" dirty="0"/>
          </a:p>
          <a:p>
            <a:r>
              <a:rPr lang="fr-FR" dirty="0"/>
              <a:t>Les projets d'éducation aux médias extrascolaires ou travaillant en coopération avec des écoles et soutenant ce processus peuvent se porter candidats.</a:t>
            </a:r>
          </a:p>
          <a:p>
            <a:r>
              <a:rPr lang="fr-FR" dirty="0"/>
              <a:t>Remet des prix allant de 1000 à 2000€.</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22</a:t>
            </a:fld>
            <a:endParaRPr lang="fr-FR"/>
          </a:p>
        </p:txBody>
      </p:sp>
    </p:spTree>
    <p:extLst>
      <p:ext uri="{BB962C8B-B14F-4D97-AF65-F5344CB8AC3E}">
        <p14:creationId xmlns:p14="http://schemas.microsoft.com/office/powerpoint/2010/main" val="351916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&gt;&gt; dit qqch de la définition de l’EAM en Allemagne : approche très large, pas du tt centrée sur les journaux / médias scolaires comme chez nous (« journaux et autres imprimés » est presque à la fin de la liste ! L’audiovisuel a une place + importante)</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23</a:t>
            </a:fld>
            <a:endParaRPr lang="fr-FR"/>
          </a:p>
        </p:txBody>
      </p:sp>
    </p:spTree>
    <p:extLst>
      <p:ext uri="{BB962C8B-B14F-4D97-AF65-F5344CB8AC3E}">
        <p14:creationId xmlns:p14="http://schemas.microsoft.com/office/powerpoint/2010/main" val="979583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https://dieter-baacke-preis.de/dieter-baacke-preistraeger-2022/</a:t>
            </a:r>
          </a:p>
          <a:p>
            <a:endParaRPr lang="fr-FR" dirty="0"/>
          </a:p>
          <a:p>
            <a:r>
              <a:rPr lang="fr-FR" dirty="0"/>
              <a:t>Permet d’avoir une idée de la diversité des projets primés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 Cubes : </a:t>
            </a:r>
            <a:r>
              <a:rPr lang="de-DE" b="1" dirty="0"/>
              <a:t>Kategorie A „Projekte von und mit Kindern“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Truth </a:t>
            </a:r>
            <a:r>
              <a:rPr lang="fr-FR" dirty="0" err="1"/>
              <a:t>tellers</a:t>
            </a:r>
            <a:r>
              <a:rPr lang="fr-FR" dirty="0"/>
              <a:t> et </a:t>
            </a:r>
            <a:r>
              <a:rPr lang="fr-FR" dirty="0" err="1"/>
              <a:t>AntiAnti</a:t>
            </a:r>
            <a:r>
              <a:rPr lang="fr-FR" dirty="0"/>
              <a:t> : </a:t>
            </a:r>
            <a:r>
              <a:rPr lang="de-DE" b="1" dirty="0"/>
              <a:t>Kategorie B „Projekte von und mit Jugendlichen“ (geteilt, je 1000 €)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 </a:t>
            </a:r>
            <a:r>
              <a:rPr lang="fr-FR" dirty="0" err="1"/>
              <a:t>don’t</a:t>
            </a:r>
            <a:r>
              <a:rPr lang="fr-FR" dirty="0"/>
              <a:t> stop motion:  </a:t>
            </a:r>
            <a:r>
              <a:rPr lang="de-DE" b="1" dirty="0"/>
              <a:t>Kategorie C „Interkulturelle und internationale Projekte“ (geteilt, je 1000 €)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4/ gaming </a:t>
            </a:r>
            <a:r>
              <a:rPr lang="fr-FR" dirty="0" err="1"/>
              <a:t>bielefeld</a:t>
            </a:r>
            <a:r>
              <a:rPr lang="fr-FR" dirty="0"/>
              <a:t> : </a:t>
            </a:r>
            <a:r>
              <a:rPr lang="fr-FR" b="1" dirty="0" err="1"/>
              <a:t>Besondere</a:t>
            </a:r>
            <a:r>
              <a:rPr lang="fr-FR" b="1" dirty="0"/>
              <a:t> </a:t>
            </a:r>
            <a:r>
              <a:rPr lang="fr-FR" b="1" dirty="0" err="1"/>
              <a:t>Anerkennung</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Truth </a:t>
            </a:r>
            <a:r>
              <a:rPr lang="fr-FR" dirty="0" err="1"/>
              <a:t>Tellers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Complot, vérité, récit ou idéologie ? Les médias sociaux véhiculent de nombreux éléments qu'il convient d'examiner de plus près. Une compétence médiatique favorisant l'esprit critique est nécessaire pour reconnaître les mécanismes et les modes de fonctionnement des récits de conspiration. </a:t>
            </a:r>
            <a:r>
              <a:rPr lang="fr-FR" dirty="0" err="1"/>
              <a:t>TruthTellers</a:t>
            </a:r>
            <a:r>
              <a:rPr lang="fr-FR" dirty="0"/>
              <a:t> associe cela à des méthodes créatives et ludiques, dans le cadre desquelles les jeunes participants inventent eux-mêmes des histoires correspondantes, les transforment en médias et testent leur impact. Ils parviennent ainsi à aborder les histoires de conspiration et les fake news de manière complexe et créative. </a:t>
            </a:r>
            <a:r>
              <a:rPr lang="fr-FR" dirty="0" err="1"/>
              <a:t>TruthTellers</a:t>
            </a:r>
            <a:r>
              <a:rPr lang="fr-FR" dirty="0"/>
              <a:t> propose aux écoles et aux institutions extrascolaires des méthodes et du matériel dans ce contexte et contribue ainsi à diffuser cette approche importante.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"Pour les enfants et les jeunes, il existe des rédactions de tests de jeux, des « Game Days » récurrents s’apparentant à des festivals et des ligues eSports. Le réseau dispose également d'un serveur de jeu commun qu'il gère de manière pédagogique. En outre, il existe des offres créatives et ludiques comme le tournage de courts métrages dans Minecraft, des interviews avec des streamers*, du codage avec Calliope, des escape </a:t>
            </a:r>
            <a:r>
              <a:rPr lang="fr-FR" dirty="0" err="1"/>
              <a:t>rooms</a:t>
            </a:r>
            <a:r>
              <a:rPr lang="fr-FR" dirty="0"/>
              <a:t> ou des actions de création. Reconnaissance particulière en tant que réseau qui se consacre durablement à la culture médiatique des enfants et des jeunes de manière active et créative".</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24</a:t>
            </a:fld>
            <a:endParaRPr lang="fr-FR"/>
          </a:p>
        </p:txBody>
      </p:sp>
    </p:spTree>
    <p:extLst>
      <p:ext uri="{BB962C8B-B14F-4D97-AF65-F5344CB8AC3E}">
        <p14:creationId xmlns:p14="http://schemas.microsoft.com/office/powerpoint/2010/main" val="345371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spcBef>
                <a:spcPct val="0"/>
              </a:spcBef>
            </a:pPr>
            <a:r>
              <a:rPr lang="fr-FR" altLang="en-US" sz="1200" b="1" dirty="0"/>
              <a:t>Indépendance des Länder </a:t>
            </a:r>
            <a:r>
              <a:rPr lang="fr-FR" altLang="en-US" sz="1200" dirty="0"/>
              <a:t>en matière éducative</a:t>
            </a:r>
            <a:r>
              <a:rPr lang="en-AU" altLang="en-US" sz="1200" dirty="0"/>
              <a:t>, </a:t>
            </a:r>
            <a:r>
              <a:rPr lang="en-AU" altLang="en-US" sz="1200" dirty="0" err="1"/>
              <a:t>audiovisuelle</a:t>
            </a:r>
            <a:r>
              <a:rPr lang="en-AU" altLang="en-US" sz="1200" dirty="0"/>
              <a:t>, </a:t>
            </a:r>
            <a:r>
              <a:rPr lang="en-AU" altLang="en-US" sz="1200" dirty="0" err="1"/>
              <a:t>culturelle</a:t>
            </a:r>
            <a:r>
              <a:rPr lang="en-AU" altLang="en-US" sz="1200" dirty="0"/>
              <a:t>…</a:t>
            </a:r>
          </a:p>
          <a:p>
            <a:pPr marL="342900" indent="-342900">
              <a:spcBef>
                <a:spcPct val="0"/>
              </a:spcBef>
            </a:pPr>
            <a:endParaRPr lang="fr-FR" altLang="en-US" sz="1200" dirty="0"/>
          </a:p>
          <a:p>
            <a:pPr marL="342900" indent="-342900">
              <a:spcBef>
                <a:spcPct val="0"/>
              </a:spcBef>
            </a:pPr>
            <a:r>
              <a:rPr lang="fr-FR" altLang="en-US" sz="1200" b="1" dirty="0"/>
              <a:t>L</a:t>
            </a:r>
            <a:r>
              <a:rPr lang="en-AU" altLang="en-US" sz="1200" b="1" dirty="0"/>
              <a:t>a </a:t>
            </a:r>
            <a:r>
              <a:rPr lang="en-AU" altLang="en-US" sz="1200" b="1" dirty="0" err="1"/>
              <a:t>conférence</a:t>
            </a:r>
            <a:r>
              <a:rPr lang="en-AU" altLang="en-US" sz="1200" b="1" dirty="0"/>
              <a:t> </a:t>
            </a:r>
            <a:r>
              <a:rPr lang="en-AU" altLang="en-US" sz="1200" b="1" dirty="0" err="1"/>
              <a:t>permanente</a:t>
            </a:r>
            <a:r>
              <a:rPr lang="en-AU" altLang="en-US" sz="1200" b="1" dirty="0"/>
              <a:t> des </a:t>
            </a:r>
            <a:r>
              <a:rPr lang="en-AU" altLang="en-US" sz="1200" b="1" dirty="0" err="1"/>
              <a:t>ministres</a:t>
            </a:r>
            <a:r>
              <a:rPr lang="en-AU" altLang="en-US" sz="1200" b="1" dirty="0"/>
              <a:t> et </a:t>
            </a:r>
            <a:r>
              <a:rPr lang="en-AU" altLang="en-US" sz="1200" b="1" dirty="0" err="1"/>
              <a:t>sénateurs</a:t>
            </a:r>
            <a:r>
              <a:rPr lang="en-AU" altLang="en-US" sz="1200" b="1" dirty="0"/>
              <a:t> </a:t>
            </a:r>
            <a:r>
              <a:rPr lang="en-AU" altLang="en-US" sz="1200" b="1" dirty="0" err="1"/>
              <a:t>en</a:t>
            </a:r>
            <a:r>
              <a:rPr lang="en-AU" altLang="en-US" sz="1200" b="1" dirty="0"/>
              <a:t> charge de </a:t>
            </a:r>
            <a:r>
              <a:rPr lang="en-AU" altLang="en-US" sz="1200" b="1" dirty="0" err="1"/>
              <a:t>l’education</a:t>
            </a:r>
            <a:r>
              <a:rPr lang="en-AU" altLang="en-US" sz="1200" b="1" dirty="0"/>
              <a:t> (</a:t>
            </a:r>
            <a:r>
              <a:rPr lang="en-AU" altLang="en-US" sz="1200" b="1" dirty="0" err="1"/>
              <a:t>Kultusministerkonferenz</a:t>
            </a:r>
            <a:r>
              <a:rPr lang="en-AU" altLang="en-US" sz="1200" b="1" dirty="0"/>
              <a:t> </a:t>
            </a:r>
            <a:r>
              <a:rPr lang="en-AU" altLang="en-US" sz="1200" b="1" dirty="0" err="1"/>
              <a:t>ou</a:t>
            </a:r>
            <a:r>
              <a:rPr lang="en-AU" altLang="en-US" sz="1200" b="1" dirty="0"/>
              <a:t> KMK) </a:t>
            </a:r>
            <a:r>
              <a:rPr lang="en-AU" altLang="en-US" sz="1200" dirty="0"/>
              <a:t>: assure </a:t>
            </a:r>
            <a:r>
              <a:rPr lang="en-AU" altLang="en-US" sz="1200" dirty="0" err="1"/>
              <a:t>une</a:t>
            </a:r>
            <a:r>
              <a:rPr lang="en-AU" altLang="en-US" sz="1200" dirty="0"/>
              <a:t> </a:t>
            </a:r>
            <a:r>
              <a:rPr lang="en-AU" altLang="en-US" sz="1200" dirty="0" err="1"/>
              <a:t>homogénéité</a:t>
            </a:r>
            <a:r>
              <a:rPr lang="en-AU" altLang="en-US" sz="1200" dirty="0"/>
              <a:t> </a:t>
            </a:r>
            <a:r>
              <a:rPr lang="en-AU" altLang="en-US" sz="1200" dirty="0" err="1"/>
              <a:t>minimale</a:t>
            </a:r>
            <a:r>
              <a:rPr lang="en-AU" altLang="en-US" sz="1200" dirty="0"/>
              <a:t>, </a:t>
            </a:r>
            <a:r>
              <a:rPr lang="en-AU" altLang="en-US" sz="1200" dirty="0" err="1"/>
              <a:t>édicte</a:t>
            </a:r>
            <a:r>
              <a:rPr lang="en-AU" altLang="en-US" sz="1200" dirty="0"/>
              <a:t> des </a:t>
            </a:r>
            <a:r>
              <a:rPr lang="en-AU" altLang="en-US" sz="1200" dirty="0" err="1"/>
              <a:t>recommandations</a:t>
            </a:r>
            <a:r>
              <a:rPr lang="en-AU" altLang="en-US" sz="1200" dirty="0"/>
              <a:t> pour </a:t>
            </a:r>
            <a:r>
              <a:rPr lang="en-AU" altLang="en-US" sz="1200" dirty="0" err="1"/>
              <a:t>l’education</a:t>
            </a:r>
            <a:r>
              <a:rPr lang="en-AU" altLang="en-US" sz="1200" dirty="0"/>
              <a:t>. </a:t>
            </a:r>
            <a:r>
              <a:rPr lang="en-AU" altLang="en-US" sz="1200" dirty="0" err="1"/>
              <a:t>Joue</a:t>
            </a:r>
            <a:r>
              <a:rPr lang="en-AU" altLang="en-US" sz="1200" dirty="0"/>
              <a:t> un role dans </a:t>
            </a:r>
            <a:r>
              <a:rPr lang="en-AU" altLang="en-US" sz="1200" dirty="0" err="1"/>
              <a:t>l’EAM</a:t>
            </a:r>
            <a:r>
              <a:rPr lang="en-AU" altLang="en-US" sz="1200" dirty="0"/>
              <a:t> car </a:t>
            </a:r>
            <a:r>
              <a:rPr lang="en-AU" altLang="en-US" sz="1200" dirty="0" err="1"/>
              <a:t>publie</a:t>
            </a:r>
            <a:r>
              <a:rPr lang="en-AU" altLang="en-US" sz="1200" dirty="0"/>
              <a:t> </a:t>
            </a:r>
            <a:r>
              <a:rPr lang="en-AU" altLang="en-US" sz="1200" dirty="0" err="1"/>
              <a:t>ts</a:t>
            </a:r>
            <a:r>
              <a:rPr lang="en-AU" altLang="en-US" sz="1200" dirty="0"/>
              <a:t> les 10 </a:t>
            </a:r>
            <a:r>
              <a:rPr lang="en-AU" altLang="en-US" sz="1200" dirty="0" err="1"/>
              <a:t>ans</a:t>
            </a:r>
            <a:r>
              <a:rPr lang="en-AU" altLang="en-US" sz="1200" dirty="0"/>
              <a:t> environ un document </a:t>
            </a:r>
            <a:r>
              <a:rPr lang="en-AU" altLang="en-US" sz="1200" dirty="0" err="1"/>
              <a:t>résumant</a:t>
            </a:r>
            <a:r>
              <a:rPr lang="en-AU" altLang="en-US" sz="1200" dirty="0"/>
              <a:t> </a:t>
            </a:r>
            <a:r>
              <a:rPr lang="en-AU" altLang="en-US" sz="1200" dirty="0" err="1"/>
              <a:t>lapproche</a:t>
            </a:r>
            <a:r>
              <a:rPr lang="en-AU" altLang="en-US" sz="1200" dirty="0"/>
              <a:t> </a:t>
            </a:r>
            <a:r>
              <a:rPr lang="en-AU" altLang="en-US" sz="1200" dirty="0" err="1"/>
              <a:t>d’EAM</a:t>
            </a:r>
            <a:r>
              <a:rPr lang="en-AU" altLang="en-US" sz="1200" dirty="0"/>
              <a:t> pour </a:t>
            </a:r>
            <a:r>
              <a:rPr lang="en-AU" altLang="en-US" sz="1200" dirty="0" err="1"/>
              <a:t>tous</a:t>
            </a:r>
            <a:r>
              <a:rPr lang="en-AU" altLang="en-US" sz="1200" dirty="0"/>
              <a:t> les Länder. (</a:t>
            </a:r>
            <a:r>
              <a:rPr lang="en-AU" altLang="en-US" sz="1200" dirty="0" err="1"/>
              <a:t>textes</a:t>
            </a:r>
            <a:r>
              <a:rPr lang="en-AU" altLang="en-US" sz="1200" dirty="0"/>
              <a:t> de 5 à 10 pages, pas </a:t>
            </a:r>
            <a:r>
              <a:rPr lang="en-AU" altLang="en-US" sz="1200" dirty="0" err="1"/>
              <a:t>détaillé</a:t>
            </a:r>
            <a:r>
              <a:rPr lang="en-AU" altLang="en-US" sz="1200" dirty="0"/>
              <a:t> </a:t>
            </a:r>
            <a:r>
              <a:rPr lang="en-AU" altLang="en-US" sz="1200" dirty="0" err="1"/>
              <a:t>mais</a:t>
            </a:r>
            <a:r>
              <a:rPr lang="en-AU" altLang="en-US" sz="1200" dirty="0"/>
              <a:t> </a:t>
            </a:r>
            <a:r>
              <a:rPr lang="en-AU" altLang="en-US" sz="1200" dirty="0" err="1"/>
              <a:t>donne</a:t>
            </a:r>
            <a:r>
              <a:rPr lang="en-AU" altLang="en-US" sz="1200" dirty="0"/>
              <a:t> des directions)</a:t>
            </a:r>
          </a:p>
          <a:p>
            <a:pPr marL="342900" indent="-342900">
              <a:spcBef>
                <a:spcPct val="0"/>
              </a:spcBef>
            </a:pPr>
            <a:endParaRPr lang="en-AU" altLang="en-US" sz="1200" dirty="0"/>
          </a:p>
          <a:p>
            <a:pPr marL="342900" indent="-342900">
              <a:spcBef>
                <a:spcPct val="0"/>
              </a:spcBef>
            </a:pPr>
            <a:r>
              <a:rPr lang="en-AU" altLang="en-US" sz="1200" b="1" dirty="0"/>
              <a:t>La </a:t>
            </a:r>
            <a:r>
              <a:rPr lang="en-AU" altLang="en-US" sz="1200" b="1" dirty="0" err="1"/>
              <a:t>conférence</a:t>
            </a:r>
            <a:r>
              <a:rPr lang="en-AU" altLang="en-US" sz="1200" b="1" dirty="0"/>
              <a:t> </a:t>
            </a:r>
            <a:r>
              <a:rPr lang="en-AU" altLang="en-US" sz="1200" b="1" dirty="0" err="1"/>
              <a:t>permanente</a:t>
            </a:r>
            <a:r>
              <a:rPr lang="en-AU" altLang="en-US" sz="1200" b="1" dirty="0"/>
              <a:t> des centres </a:t>
            </a:r>
            <a:r>
              <a:rPr lang="en-AU" altLang="en-US" sz="1200" b="1" dirty="0" err="1"/>
              <a:t>médiatiques</a:t>
            </a:r>
            <a:r>
              <a:rPr lang="en-AU" altLang="en-US" sz="1200" b="1" dirty="0"/>
              <a:t> </a:t>
            </a:r>
            <a:r>
              <a:rPr lang="en-AU" altLang="en-US" sz="1200" b="1" dirty="0" err="1"/>
              <a:t>régionaux</a:t>
            </a:r>
            <a:r>
              <a:rPr lang="en-AU" altLang="en-US" sz="1200" b="1" dirty="0"/>
              <a:t> (</a:t>
            </a:r>
            <a:r>
              <a:rPr lang="en-AU" altLang="en-US" sz="1200" b="1" dirty="0" err="1"/>
              <a:t>Landeskonferenz</a:t>
            </a:r>
            <a:r>
              <a:rPr lang="en-AU" altLang="en-US" sz="1200" b="1" dirty="0"/>
              <a:t> </a:t>
            </a:r>
            <a:r>
              <a:rPr lang="en-AU" altLang="en-US" sz="1200" b="1" dirty="0" err="1"/>
              <a:t>Medienbildung</a:t>
            </a:r>
            <a:r>
              <a:rPr lang="en-AU" altLang="en-US" sz="1200" b="1" dirty="0"/>
              <a:t> – LKM) </a:t>
            </a:r>
            <a:r>
              <a:rPr lang="en-AU" altLang="en-US" sz="1200" dirty="0" err="1"/>
              <a:t>regroupe</a:t>
            </a:r>
            <a:r>
              <a:rPr lang="en-AU" altLang="en-US" sz="1200" dirty="0"/>
              <a:t> les centres </a:t>
            </a:r>
            <a:r>
              <a:rPr lang="en-AU" altLang="en-US" sz="1200" dirty="0" err="1"/>
              <a:t>régionaux</a:t>
            </a:r>
            <a:r>
              <a:rPr lang="en-AU" altLang="en-US" sz="1200" dirty="0"/>
              <a:t> </a:t>
            </a:r>
            <a:r>
              <a:rPr lang="en-AU" altLang="en-US" sz="1200" dirty="0" err="1"/>
              <a:t>ayant</a:t>
            </a:r>
            <a:r>
              <a:rPr lang="en-AU" altLang="en-US" sz="1200" dirty="0"/>
              <a:t> les </a:t>
            </a:r>
            <a:r>
              <a:rPr lang="en-AU" altLang="en-US" sz="1200" dirty="0" err="1"/>
              <a:t>mêmes</a:t>
            </a:r>
            <a:r>
              <a:rPr lang="en-AU" altLang="en-US" sz="1200" dirty="0"/>
              <a:t> </a:t>
            </a:r>
            <a:r>
              <a:rPr lang="en-AU" altLang="en-US" sz="1200" dirty="0" err="1"/>
              <a:t>fonctions</a:t>
            </a:r>
            <a:r>
              <a:rPr lang="en-AU" altLang="en-US" sz="1200" dirty="0"/>
              <a:t> que le CLEMI. </a:t>
            </a:r>
            <a:r>
              <a:rPr lang="en-AU" altLang="en-US" sz="1200" dirty="0" err="1"/>
              <a:t>Publie</a:t>
            </a:r>
            <a:r>
              <a:rPr lang="en-AU" altLang="en-US" sz="1200" dirty="0"/>
              <a:t> des documents de reference sur la “competence </a:t>
            </a:r>
            <a:r>
              <a:rPr lang="en-AU" altLang="en-US" sz="1200" dirty="0" err="1"/>
              <a:t>médiatique</a:t>
            </a:r>
            <a:r>
              <a:rPr lang="en-AU" altLang="en-US" sz="1200" dirty="0"/>
              <a:t>”, un concept important </a:t>
            </a:r>
            <a:r>
              <a:rPr lang="en-AU" altLang="en-US" sz="1200" dirty="0" err="1"/>
              <a:t>en</a:t>
            </a:r>
            <a:r>
              <a:rPr lang="en-AU" altLang="en-US" sz="1200" dirty="0"/>
              <a:t> </a:t>
            </a:r>
            <a:r>
              <a:rPr lang="en-AU" altLang="en-US" sz="1200" dirty="0" err="1"/>
              <a:t>Allemagne</a:t>
            </a:r>
            <a:r>
              <a:rPr lang="en-AU" altLang="en-US" sz="1200" dirty="0"/>
              <a:t>, et </a:t>
            </a:r>
            <a:r>
              <a:rPr lang="en-AU" altLang="en-US" sz="1200" dirty="0" err="1"/>
              <a:t>définit</a:t>
            </a:r>
            <a:r>
              <a:rPr lang="en-AU" altLang="en-US" sz="1200" dirty="0"/>
              <a:t> des </a:t>
            </a:r>
            <a:r>
              <a:rPr lang="en-AU" altLang="en-US" sz="1200" dirty="0" err="1"/>
              <a:t>pistes</a:t>
            </a:r>
            <a:r>
              <a:rPr lang="en-AU" altLang="en-US" sz="1200" dirty="0"/>
              <a:t> </a:t>
            </a:r>
            <a:r>
              <a:rPr lang="en-AU" altLang="en-US" sz="1200" dirty="0" err="1"/>
              <a:t>éducatives</a:t>
            </a:r>
            <a:r>
              <a:rPr lang="en-AU" altLang="en-US" sz="1200" dirty="0"/>
              <a:t> ;</a:t>
            </a:r>
          </a:p>
          <a:p>
            <a:pPr marL="342900" indent="-342900">
              <a:spcBef>
                <a:spcPct val="0"/>
              </a:spcBef>
            </a:pPr>
            <a:endParaRPr lang="en-AU" altLang="en-US" sz="1200" dirty="0"/>
          </a:p>
          <a:p>
            <a:pPr marL="342900" indent="-342900">
              <a:spcBef>
                <a:spcPct val="0"/>
              </a:spcBef>
            </a:pPr>
            <a:r>
              <a:rPr lang="fr-FR" sz="1200" dirty="0"/>
              <a:t>Un recours </a:t>
            </a:r>
            <a:r>
              <a:rPr lang="fr-FR" sz="1200" b="1" dirty="0"/>
              <a:t>aux mêmes concepts</a:t>
            </a:r>
            <a:r>
              <a:rPr lang="fr-FR" sz="1200" dirty="0"/>
              <a:t> dans la plupart des Länder (</a:t>
            </a:r>
            <a:r>
              <a:rPr lang="fr-FR" sz="1200" i="1" dirty="0" err="1">
                <a:solidFill>
                  <a:schemeClr val="tx2"/>
                </a:solidFill>
              </a:rPr>
              <a:t>Medienbildung</a:t>
            </a:r>
            <a:r>
              <a:rPr lang="fr-FR" sz="1200" dirty="0"/>
              <a:t> = éducation aux et par les médias ;  </a:t>
            </a:r>
            <a:r>
              <a:rPr lang="fr-FR" sz="1200" i="1" dirty="0" err="1">
                <a:solidFill>
                  <a:schemeClr val="tx2"/>
                </a:solidFill>
              </a:rPr>
              <a:t>Medienkompetenz</a:t>
            </a:r>
            <a:r>
              <a:rPr lang="fr-FR" sz="1200" dirty="0"/>
              <a:t> = compétence médiatique)</a:t>
            </a:r>
          </a:p>
          <a:p>
            <a:pPr marL="342900" indent="-342900">
              <a:spcBef>
                <a:spcPct val="0"/>
              </a:spcBef>
            </a:pPr>
            <a:r>
              <a:rPr lang="fr-FR" altLang="en-US" sz="1200" dirty="0"/>
              <a:t>Déjà on peut voir qu’on ne parle pas d’éducation aux médias et à l’information.</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5</a:t>
            </a:fld>
            <a:endParaRPr lang="fr-FR"/>
          </a:p>
        </p:txBody>
      </p:sp>
    </p:spTree>
    <p:extLst>
      <p:ext uri="{BB962C8B-B14F-4D97-AF65-F5344CB8AC3E}">
        <p14:creationId xmlns:p14="http://schemas.microsoft.com/office/powerpoint/2010/main" val="373564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tLang="fr-FR" sz="2400" dirty="0"/>
              <a:t>Une différence de </a:t>
            </a:r>
            <a:r>
              <a:rPr lang="fr-FR" altLang="fr-FR" sz="2400" b="1" dirty="0"/>
              <a:t>définition du domaine </a:t>
            </a:r>
          </a:p>
          <a:p>
            <a:pPr lvl="1"/>
            <a:r>
              <a:rPr lang="fr-FR" altLang="fr-FR" sz="2000" i="1" dirty="0"/>
              <a:t>Education aux / par les médias</a:t>
            </a:r>
          </a:p>
          <a:p>
            <a:r>
              <a:rPr lang="fr-FR" altLang="fr-FR" sz="2400" dirty="0"/>
              <a:t>Une différence </a:t>
            </a:r>
            <a:r>
              <a:rPr lang="fr-FR" altLang="fr-FR" sz="2400" b="1" dirty="0"/>
              <a:t>d’objets</a:t>
            </a:r>
            <a:r>
              <a:rPr lang="fr-FR" altLang="fr-FR" sz="2400" dirty="0"/>
              <a:t> </a:t>
            </a:r>
          </a:p>
          <a:p>
            <a:pPr lvl="1"/>
            <a:r>
              <a:rPr lang="fr-FR" altLang="fr-FR" sz="2000" i="1" dirty="0"/>
              <a:t>Actualités / film / numérique</a:t>
            </a:r>
          </a:p>
          <a:p>
            <a:r>
              <a:rPr lang="fr-FR" altLang="fr-FR" sz="2400" dirty="0"/>
              <a:t>Une différence de </a:t>
            </a:r>
            <a:r>
              <a:rPr lang="fr-FR" altLang="fr-FR" sz="2400" b="1" dirty="0"/>
              <a:t>filiations théorique</a:t>
            </a:r>
            <a:r>
              <a:rPr lang="fr-FR" altLang="fr-FR" sz="2400" dirty="0"/>
              <a:t>s</a:t>
            </a:r>
          </a:p>
          <a:p>
            <a:pPr lvl="1"/>
            <a:r>
              <a:rPr lang="fr-FR" altLang="fr-FR" sz="2000" i="1" dirty="0"/>
              <a:t>Approche politique / protectionniste / </a:t>
            </a:r>
            <a:r>
              <a:rPr lang="fr-FR" altLang="fr-FR" sz="2000" i="1" dirty="0" err="1"/>
              <a:t>Bildung</a:t>
            </a:r>
            <a:endParaRPr lang="fr-FR" altLang="fr-FR" sz="2000" i="1" dirty="0"/>
          </a:p>
          <a:p>
            <a:r>
              <a:rPr lang="fr-FR" altLang="fr-FR" sz="2400" dirty="0"/>
              <a:t>Une différence de </a:t>
            </a:r>
            <a:r>
              <a:rPr lang="fr-FR" altLang="fr-FR" sz="2400" b="1" dirty="0"/>
              <a:t>finalité</a:t>
            </a:r>
            <a:r>
              <a:rPr lang="fr-FR" altLang="fr-FR" sz="2400" dirty="0"/>
              <a:t> </a:t>
            </a:r>
          </a:p>
          <a:p>
            <a:pPr lvl="1"/>
            <a:r>
              <a:rPr lang="fr-FR" altLang="fr-FR" sz="2000" i="1" dirty="0"/>
              <a:t>Protéger et autonomiser l’individu / intégration républicaine</a:t>
            </a:r>
          </a:p>
          <a:p>
            <a:r>
              <a:rPr lang="fr-FR" altLang="fr-FR" sz="2400" dirty="0"/>
              <a:t>Une différence </a:t>
            </a:r>
            <a:r>
              <a:rPr lang="fr-FR" altLang="fr-FR" sz="2400" b="1" dirty="0"/>
              <a:t>d’acteurs</a:t>
            </a:r>
            <a:r>
              <a:rPr lang="fr-FR" altLang="fr-FR" sz="2400" dirty="0"/>
              <a:t> </a:t>
            </a:r>
          </a:p>
          <a:p>
            <a:pPr lvl="1"/>
            <a:r>
              <a:rPr lang="fr-FR" altLang="fr-FR" sz="2000" i="1" dirty="0"/>
              <a:t>Professeurs-documentalistes / « pédagogues des médias » </a:t>
            </a:r>
            <a:r>
              <a:rPr lang="fr-FR" altLang="fr-FR" sz="2000" i="1" dirty="0" err="1"/>
              <a:t>Medienpädagogen</a:t>
            </a:r>
            <a:endParaRPr lang="fr-FR" altLang="fr-FR" sz="2000" i="1" dirty="0"/>
          </a:p>
          <a:p>
            <a:r>
              <a:rPr lang="fr-FR" altLang="fr-FR" sz="2400" dirty="0">
                <a:solidFill>
                  <a:schemeClr val="accent2"/>
                </a:solidFill>
              </a:rPr>
              <a:t>… mais aussi des </a:t>
            </a:r>
            <a:r>
              <a:rPr lang="fr-FR" altLang="fr-FR" sz="2400" b="1" dirty="0">
                <a:solidFill>
                  <a:schemeClr val="accent2"/>
                </a:solidFill>
              </a:rPr>
              <a:t>points communs </a:t>
            </a:r>
            <a:r>
              <a:rPr lang="fr-FR" altLang="fr-FR" sz="2400" dirty="0">
                <a:solidFill>
                  <a:schemeClr val="accent2"/>
                </a:solidFill>
              </a:rPr>
              <a:t>: </a:t>
            </a:r>
            <a:r>
              <a:rPr lang="fr-FR" altLang="fr-FR" sz="2400" i="1" dirty="0">
                <a:solidFill>
                  <a:schemeClr val="accent2"/>
                </a:solidFill>
              </a:rPr>
              <a:t>influence du contexte institutionnel et des politiques européennes, approches citoyennes et actives, ancienneté du domaine…</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25</a:t>
            </a:fld>
            <a:endParaRPr lang="fr-FR"/>
          </a:p>
        </p:txBody>
      </p:sp>
    </p:spTree>
    <p:extLst>
      <p:ext uri="{BB962C8B-B14F-4D97-AF65-F5344CB8AC3E}">
        <p14:creationId xmlns:p14="http://schemas.microsoft.com/office/powerpoint/2010/main" val="85923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Char char="Ø"/>
            </a:pPr>
            <a:r>
              <a:rPr lang="fr-FR" altLang="en-US" sz="1200" dirty="0"/>
              <a:t>Début du </a:t>
            </a:r>
            <a:r>
              <a:rPr lang="fr-FR" altLang="en-US" sz="1200" dirty="0" err="1"/>
              <a:t>XXèS</a:t>
            </a:r>
            <a:r>
              <a:rPr lang="fr-FR" altLang="en-US" sz="1200" dirty="0"/>
              <a:t> : Education à l’image et au film</a:t>
            </a:r>
          </a:p>
          <a:p>
            <a:pPr>
              <a:buFont typeface="Wingdings" panose="05000000000000000000" pitchFamily="2" charset="2"/>
              <a:buChar char="Ø"/>
            </a:pPr>
            <a:r>
              <a:rPr lang="fr-FR" altLang="en-US" sz="1200" dirty="0"/>
              <a:t>Après 1945 : Approche </a:t>
            </a:r>
            <a:r>
              <a:rPr lang="fr-FR" altLang="en-US" sz="1200" dirty="0" err="1"/>
              <a:t>vaccinatoire</a:t>
            </a:r>
            <a:r>
              <a:rPr lang="fr-FR" altLang="en-US" sz="1200" dirty="0"/>
              <a:t> / pédagogie de la méfiance </a:t>
            </a:r>
          </a:p>
          <a:p>
            <a:pPr>
              <a:buFont typeface="Wingdings" panose="05000000000000000000" pitchFamily="2" charset="2"/>
              <a:buChar char="Ø"/>
            </a:pPr>
            <a:r>
              <a:rPr lang="fr-FR" altLang="en-US" sz="1200" dirty="0"/>
              <a:t>Années 60-70 :  création de la pédagogie des médias comme discipline universitaire ; éducation par les médias et approche préventive (qui va ensuite surtout se tourner vers la TV et les magnétoscopes, permettant d’avoir accès à une variété de contenus, y compris violents et/ou problématiques </a:t>
            </a:r>
            <a:r>
              <a:rPr lang="fr-FR" altLang="en-US" sz="1200" dirty="0" err="1"/>
              <a:t>pr</a:t>
            </a:r>
            <a:r>
              <a:rPr lang="fr-FR" altLang="en-US" sz="1200" dirty="0"/>
              <a:t> les enfants et les ados)</a:t>
            </a:r>
          </a:p>
          <a:p>
            <a:pPr>
              <a:buFont typeface="Wingdings" panose="05000000000000000000" pitchFamily="2" charset="2"/>
              <a:buChar char="Ø"/>
            </a:pPr>
            <a:r>
              <a:rPr lang="fr-FR" altLang="en-US" sz="1200" dirty="0"/>
              <a:t>Années 90 : concepts de « créativité » et de « responsabilité » qui deviennent structurants</a:t>
            </a:r>
            <a:endParaRPr lang="fr-FR" altLang="en-US" sz="1200" i="1" dirty="0"/>
          </a:p>
          <a:p>
            <a:pPr>
              <a:buFont typeface="Wingdings" panose="05000000000000000000" pitchFamily="2" charset="2"/>
              <a:buChar char="Ø"/>
            </a:pPr>
            <a:r>
              <a:rPr lang="fr-FR" altLang="en-US" sz="1200" dirty="0"/>
              <a:t>Années 2000/2010: Education aux médias à l’ère numérique (</a:t>
            </a:r>
            <a:r>
              <a:rPr lang="fr-FR" altLang="en-US" sz="1200" i="1" dirty="0" err="1"/>
              <a:t>Bildung</a:t>
            </a:r>
            <a:r>
              <a:rPr lang="fr-FR" altLang="en-US" sz="1200" i="1" dirty="0"/>
              <a:t> in der </a:t>
            </a:r>
            <a:r>
              <a:rPr lang="fr-FR" altLang="en-US" sz="1200" i="1" dirty="0" err="1"/>
              <a:t>digitalen</a:t>
            </a:r>
            <a:r>
              <a:rPr lang="fr-FR" altLang="en-US" sz="1200" i="1" dirty="0"/>
              <a:t> </a:t>
            </a:r>
            <a:r>
              <a:rPr lang="fr-FR" altLang="en-US" sz="1200" i="1" dirty="0" err="1"/>
              <a:t>Welt</a:t>
            </a:r>
            <a:r>
              <a:rPr lang="fr-FR" altLang="en-US" sz="1200" dirty="0"/>
              <a:t>)</a:t>
            </a:r>
            <a:endParaRPr lang="en-AU" altLang="en-US" sz="1200" dirty="0"/>
          </a:p>
          <a:p>
            <a:endParaRPr lang="fr-FR" dirty="0"/>
          </a:p>
          <a:p>
            <a:r>
              <a:rPr lang="fr-FR" dirty="0"/>
              <a:t>&gt;&gt; développement différent de la France, autre contexte (en F l’éduc filmique est devenue autonome dans les années 80 ; la théorie des effets n’a pas été aussi structurante, le journalisme a été un acteur plus important du développement du champ </a:t>
            </a:r>
            <a:r>
              <a:rPr lang="fr-FR" dirty="0" err="1"/>
              <a:t>alr</a:t>
            </a:r>
            <a:r>
              <a:rPr lang="fr-FR" dirty="0"/>
              <a:t> qu’en A, celui-ci s’est surtout adossé à l’éducation politique)</a:t>
            </a:r>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6</a:t>
            </a:fld>
            <a:endParaRPr lang="fr-FR"/>
          </a:p>
        </p:txBody>
      </p:sp>
    </p:spTree>
    <p:extLst>
      <p:ext uri="{BB962C8B-B14F-4D97-AF65-F5344CB8AC3E}">
        <p14:creationId xmlns:p14="http://schemas.microsoft.com/office/powerpoint/2010/main" val="100627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dirty="0"/>
              <a:t>Les </a:t>
            </a:r>
            <a:r>
              <a:rPr lang="fr-FR" sz="2400" b="1" dirty="0"/>
              <a:t>organisations collectives / collégiales </a:t>
            </a:r>
            <a:r>
              <a:rPr lang="fr-FR" sz="2400" dirty="0"/>
              <a:t>(KMK, LKM)</a:t>
            </a:r>
          </a:p>
          <a:p>
            <a:r>
              <a:rPr lang="fr-FR" sz="2400" dirty="0"/>
              <a:t>Les </a:t>
            </a:r>
            <a:r>
              <a:rPr lang="fr-FR" sz="2400" b="1" dirty="0"/>
              <a:t>institutions fédérales </a:t>
            </a:r>
            <a:r>
              <a:rPr lang="fr-FR" sz="2400" dirty="0"/>
              <a:t>(par ex ministères fédéraux)</a:t>
            </a:r>
          </a:p>
          <a:p>
            <a:r>
              <a:rPr lang="fr-FR" sz="2400" dirty="0"/>
              <a:t>Les </a:t>
            </a:r>
            <a:r>
              <a:rPr lang="fr-FR" sz="2400" b="1" dirty="0"/>
              <a:t>ministères de l’Education régionaux</a:t>
            </a:r>
          </a:p>
          <a:p>
            <a:r>
              <a:rPr lang="fr-FR" sz="2400" dirty="0"/>
              <a:t>Les </a:t>
            </a:r>
            <a:r>
              <a:rPr lang="fr-FR" sz="2400" b="1" dirty="0"/>
              <a:t>centres régionaux d’éducation aux médias</a:t>
            </a:r>
          </a:p>
          <a:p>
            <a:r>
              <a:rPr lang="fr-FR" sz="2400" dirty="0"/>
              <a:t>La </a:t>
            </a:r>
            <a:r>
              <a:rPr lang="fr-FR" sz="2400" b="1" dirty="0"/>
              <a:t>société civile </a:t>
            </a:r>
            <a:r>
              <a:rPr lang="fr-FR" sz="2400" dirty="0"/>
              <a:t>(associations, par exemple GMK)</a:t>
            </a:r>
          </a:p>
          <a:p>
            <a:r>
              <a:rPr lang="fr-FR" sz="2400" dirty="0"/>
              <a:t>Les </a:t>
            </a:r>
            <a:r>
              <a:rPr lang="fr-FR" sz="2400" b="1" dirty="0"/>
              <a:t>médias</a:t>
            </a:r>
            <a:r>
              <a:rPr lang="fr-FR" sz="2400" dirty="0"/>
              <a:t> (fédéraux et régionaux)</a:t>
            </a:r>
          </a:p>
          <a:p>
            <a:r>
              <a:rPr lang="fr-FR" sz="2400" dirty="0"/>
              <a:t>Les </a:t>
            </a:r>
            <a:r>
              <a:rPr lang="fr-FR" sz="2400" b="1" dirty="0"/>
              <a:t>pédagogues des médias </a:t>
            </a:r>
            <a:r>
              <a:rPr lang="fr-FR" sz="2400" dirty="0"/>
              <a:t>(</a:t>
            </a:r>
            <a:r>
              <a:rPr lang="fr-FR" sz="2400" i="1" dirty="0" err="1"/>
              <a:t>Medienpädagogen</a:t>
            </a:r>
            <a:r>
              <a:rPr lang="fr-FR" sz="2400" dirty="0"/>
              <a:t>) &gt;&gt; acteurs importants sachant que les « documentalistes scolaires » en A ne font pas partie du corps enseignant et n’ont pas les mm 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mn-lt"/>
                <a:ea typeface="+mn-ea"/>
                <a:cs typeface="+mn-cs"/>
              </a:rPr>
              <a:t>Société civile</a:t>
            </a:r>
            <a:r>
              <a:rPr lang="fr-FR" sz="2400" kern="1200" dirty="0">
                <a:solidFill>
                  <a:schemeClr val="tx1"/>
                </a:solidFill>
                <a:effectLst/>
                <a:latin typeface="+mn-lt"/>
                <a:ea typeface="+mn-ea"/>
                <a:cs typeface="+mn-cs"/>
              </a:rPr>
              <a:t>: Outre les acteurs ministériels, la société civile occupe une place notable : la GMK, « association pour l’éducation aux médias et la culture communicationnelle », est la principale structure dans le domaine. Elle regroupe à la fois des enseignants actifs dans l’éducation aux médias, des praticiens et des chercheurs. Disposant de bureaux à Berlin et à Bielefeld, elle est également constituée de réseaux régionaux qui organisent des séminaires professionnels et des ateliers et représentent les intérêts de l’association au niveau local, notamment pour soutenir l’éducation aux médias dans les écoles. Fondée sur l’initiative de Dieter </a:t>
            </a:r>
            <a:r>
              <a:rPr lang="fr-FR" sz="2400" kern="1200" dirty="0" err="1">
                <a:solidFill>
                  <a:schemeClr val="tx1"/>
                </a:solidFill>
                <a:effectLst/>
                <a:latin typeface="+mn-lt"/>
                <a:ea typeface="+mn-ea"/>
                <a:cs typeface="+mn-cs"/>
              </a:rPr>
              <a:t>Baacke</a:t>
            </a:r>
            <a:r>
              <a:rPr lang="fr-FR" sz="2400" kern="1200" dirty="0">
                <a:solidFill>
                  <a:schemeClr val="tx1"/>
                </a:solidFill>
                <a:effectLst/>
                <a:latin typeface="+mn-lt"/>
                <a:ea typeface="+mn-ea"/>
                <a:cs typeface="+mn-cs"/>
              </a:rPr>
              <a:t> en 1984, la GMK assure de nombreuses actions, événements et formations en lien avec l’éducation aux médias dans tout le pays, afin de fédérer les bonnes pratiques et de sensibiliser au renforcement de la compétence médiatique. Elle décerne chaque année le prix Dieter </a:t>
            </a:r>
            <a:r>
              <a:rPr lang="fr-FR" sz="2400" kern="1200" dirty="0" err="1">
                <a:solidFill>
                  <a:schemeClr val="tx1"/>
                </a:solidFill>
                <a:effectLst/>
                <a:latin typeface="+mn-lt"/>
                <a:ea typeface="+mn-ea"/>
                <a:cs typeface="+mn-cs"/>
              </a:rPr>
              <a:t>Baacke</a:t>
            </a:r>
            <a:r>
              <a:rPr lang="fr-FR" sz="2400" kern="1200" dirty="0">
                <a:solidFill>
                  <a:schemeClr val="tx1"/>
                </a:solidFill>
                <a:effectLst/>
                <a:latin typeface="+mn-lt"/>
                <a:ea typeface="+mn-ea"/>
                <a:cs typeface="+mn-cs"/>
              </a:rPr>
              <a:t> à des projets innovants et porte l’initiative « Aucune éducation sans médias » (</a:t>
            </a:r>
            <a:r>
              <a:rPr lang="fr-FR" sz="2400" i="1" kern="1200" dirty="0" err="1">
                <a:solidFill>
                  <a:schemeClr val="tx1"/>
                </a:solidFill>
                <a:effectLst/>
                <a:latin typeface="+mn-lt"/>
                <a:ea typeface="+mn-ea"/>
                <a:cs typeface="+mn-cs"/>
              </a:rPr>
              <a:t>Keine</a:t>
            </a:r>
            <a:r>
              <a:rPr lang="fr-FR" sz="2400" kern="1200" dirty="0">
                <a:solidFill>
                  <a:schemeClr val="tx1"/>
                </a:solidFill>
                <a:effectLst/>
                <a:latin typeface="+mn-lt"/>
                <a:ea typeface="+mn-ea"/>
                <a:cs typeface="+mn-cs"/>
              </a:rPr>
              <a:t> </a:t>
            </a:r>
            <a:r>
              <a:rPr lang="fr-FR" sz="2400" i="1" kern="1200" dirty="0" err="1">
                <a:solidFill>
                  <a:schemeClr val="tx1"/>
                </a:solidFill>
                <a:effectLst/>
                <a:latin typeface="+mn-lt"/>
                <a:ea typeface="+mn-ea"/>
                <a:cs typeface="+mn-cs"/>
              </a:rPr>
              <a:t>Bildung</a:t>
            </a:r>
            <a:r>
              <a:rPr lang="fr-FR" sz="2400" i="1" kern="1200" dirty="0">
                <a:solidFill>
                  <a:schemeClr val="tx1"/>
                </a:solidFill>
                <a:effectLst/>
                <a:latin typeface="+mn-lt"/>
                <a:ea typeface="+mn-ea"/>
                <a:cs typeface="+mn-cs"/>
              </a:rPr>
              <a:t> </a:t>
            </a:r>
            <a:r>
              <a:rPr lang="fr-FR" sz="2400" i="1" kern="1200" dirty="0" err="1">
                <a:solidFill>
                  <a:schemeClr val="tx1"/>
                </a:solidFill>
                <a:effectLst/>
                <a:latin typeface="+mn-lt"/>
                <a:ea typeface="+mn-ea"/>
                <a:cs typeface="+mn-cs"/>
              </a:rPr>
              <a:t>Ohne</a:t>
            </a:r>
            <a:r>
              <a:rPr lang="fr-FR" sz="2400" i="1" kern="1200" dirty="0">
                <a:solidFill>
                  <a:schemeClr val="tx1"/>
                </a:solidFill>
                <a:effectLst/>
                <a:latin typeface="+mn-lt"/>
                <a:ea typeface="+mn-ea"/>
                <a:cs typeface="+mn-cs"/>
              </a:rPr>
              <a:t> </a:t>
            </a:r>
            <a:r>
              <a:rPr lang="fr-FR" sz="2400" i="1" kern="1200" dirty="0" err="1">
                <a:solidFill>
                  <a:schemeClr val="tx1"/>
                </a:solidFill>
                <a:effectLst/>
                <a:latin typeface="+mn-lt"/>
                <a:ea typeface="+mn-ea"/>
                <a:cs typeface="+mn-cs"/>
              </a:rPr>
              <a:t>Medien</a:t>
            </a:r>
            <a:r>
              <a:rPr lang="fr-FR" sz="2400" i="1" kern="1200" dirty="0">
                <a:solidFill>
                  <a:schemeClr val="tx1"/>
                </a:solidFill>
                <a:effectLst/>
                <a:latin typeface="+mn-lt"/>
                <a:ea typeface="+mn-ea"/>
                <a:cs typeface="+mn-cs"/>
              </a:rPr>
              <a:t> – KBOM</a:t>
            </a:r>
            <a:r>
              <a:rPr lang="fr-FR" sz="2400" kern="1200" dirty="0">
                <a:solidFill>
                  <a:schemeClr val="tx1"/>
                </a:solidFill>
                <a:effectLst/>
                <a:latin typeface="+mn-lt"/>
                <a:ea typeface="+mn-ea"/>
                <a:cs typeface="+mn-cs"/>
              </a:rPr>
              <a:t>) en partenariat avec des fédérations de chercheurs sur les médias, qui sont également des acteurs importants du champ, dans le but d’expliciter la position des professionnels du domaine et d’énoncer des recommandations à destination des politiques publiques.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solidFill>
                <a:effectLst/>
                <a:latin typeface="+mn-lt"/>
                <a:ea typeface="+mn-ea"/>
                <a:cs typeface="+mn-cs"/>
              </a:rPr>
              <a:t>Prix Dieter </a:t>
            </a:r>
            <a:r>
              <a:rPr lang="fr-FR" sz="2400" kern="1200" dirty="0" err="1">
                <a:solidFill>
                  <a:schemeClr val="tx1"/>
                </a:solidFill>
                <a:effectLst/>
                <a:latin typeface="+mn-lt"/>
                <a:ea typeface="+mn-ea"/>
                <a:cs typeface="+mn-cs"/>
              </a:rPr>
              <a:t>Baacke</a:t>
            </a:r>
            <a:r>
              <a:rPr lang="fr-FR" sz="2400" kern="1200" dirty="0">
                <a:solidFill>
                  <a:schemeClr val="tx1"/>
                </a:solidFill>
                <a:effectLst/>
                <a:latin typeface="+mn-lt"/>
                <a:ea typeface="+mn-ea"/>
                <a:cs typeface="+mn-cs"/>
              </a:rPr>
              <a:t> divisé en plusieurs </a:t>
            </a:r>
            <a:r>
              <a:rPr lang="fr-FR" sz="2400" kern="1200" dirty="0" err="1">
                <a:solidFill>
                  <a:schemeClr val="tx1"/>
                </a:solidFill>
                <a:effectLst/>
                <a:latin typeface="+mn-lt"/>
                <a:ea typeface="+mn-ea"/>
                <a:cs typeface="+mn-cs"/>
              </a:rPr>
              <a:t>catg</a:t>
            </a:r>
            <a:r>
              <a:rPr lang="fr-FR" sz="2400" kern="1200" dirty="0">
                <a:solidFill>
                  <a:schemeClr val="tx1"/>
                </a:solidFill>
                <a:effectLst/>
                <a:latin typeface="+mn-lt"/>
                <a:ea typeface="+mn-ea"/>
                <a:cs typeface="+mn-cs"/>
              </a:rPr>
              <a:t> : projets menés par et avec des enfants (0 à 13 ans), des ados (14 à 21), des projets interculturels et internationaux (impliquant notamment des enfants arrivés récemment en Allemagne, ou issus d’un contexte migratoire, ou menés en collaboration avec d’autres pays), projets inclusifs et intersectionnels (par exemple comprenant des enfants en situation de handicap, projets qui travaillent le genre, les milieux sociaux, l’orientation sexuelle, </a:t>
            </a:r>
            <a:r>
              <a:rPr lang="fr-FR" sz="2400" kern="1200" dirty="0" err="1">
                <a:solidFill>
                  <a:schemeClr val="tx1"/>
                </a:solidFill>
                <a:effectLst/>
                <a:latin typeface="+mn-lt"/>
                <a:ea typeface="+mn-ea"/>
                <a:cs typeface="+mn-cs"/>
              </a:rPr>
              <a:t>etc</a:t>
            </a:r>
            <a:r>
              <a:rPr lang="fr-FR" sz="2400" kern="1200" dirty="0">
                <a:solidFill>
                  <a:schemeClr val="tx1"/>
                </a:solidFill>
                <a:effectLst/>
                <a:latin typeface="+mn-lt"/>
                <a:ea typeface="+mn-ea"/>
                <a:cs typeface="+mn-cs"/>
              </a:rPr>
              <a:t>) depuis cette année, + projets en réseau rassemblant plusieurs structures ou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solidFill>
                <a:effectLst/>
                <a:latin typeface="+mn-lt"/>
                <a:ea typeface="+mn-ea"/>
                <a:cs typeface="+mn-cs"/>
              </a:rPr>
              <a:t>Les projets proposés peuvent aller de une semaine à 3 ans ou plus.</a:t>
            </a:r>
          </a:p>
          <a:p>
            <a:endParaRPr lang="fr-FR" sz="2400" dirty="0"/>
          </a:p>
          <a:p>
            <a:endParaRPr lang="fr-FR" sz="2100" b="1" dirty="0"/>
          </a:p>
          <a:p>
            <a:endParaRPr lang="fr-FR" sz="2100" b="1" dirty="0"/>
          </a:p>
          <a:p>
            <a:r>
              <a:rPr lang="fr-FR" sz="2100" b="1" dirty="0" err="1"/>
              <a:t>Medienpädagogik</a:t>
            </a:r>
            <a:r>
              <a:rPr lang="fr-FR" sz="2100" b="1" dirty="0"/>
              <a:t> / Education aux médias </a:t>
            </a:r>
            <a:r>
              <a:rPr lang="fr-FR" sz="2100" dirty="0"/>
              <a:t>: discipline universitaire diplômante</a:t>
            </a:r>
          </a:p>
          <a:p>
            <a:r>
              <a:rPr lang="fr-FR" sz="2000" b="1" dirty="0"/>
              <a:t>Les pédagogues des médias sont actifs dans </a:t>
            </a:r>
            <a:r>
              <a:rPr lang="fr-FR" sz="2000" dirty="0"/>
              <a:t>:</a:t>
            </a:r>
          </a:p>
          <a:p>
            <a:pPr lvl="1"/>
            <a:r>
              <a:rPr lang="fr-FR" sz="2000" dirty="0"/>
              <a:t>Les centres médiatiques régionaux</a:t>
            </a:r>
          </a:p>
          <a:p>
            <a:pPr lvl="1"/>
            <a:r>
              <a:rPr lang="fr-FR" sz="2000" dirty="0"/>
              <a:t>Les établissements primaires et secondaires, les crèches</a:t>
            </a:r>
          </a:p>
          <a:p>
            <a:pPr lvl="1"/>
            <a:r>
              <a:rPr lang="fr-FR" sz="2000" dirty="0"/>
              <a:t>Les instituts de formation continue</a:t>
            </a:r>
          </a:p>
          <a:p>
            <a:pPr lvl="1"/>
            <a:r>
              <a:rPr lang="fr-FR" sz="2000" dirty="0"/>
              <a:t>Auprès des parents… Etc.</a:t>
            </a:r>
          </a:p>
          <a:p>
            <a:r>
              <a:rPr lang="fr-FR" sz="2000" b="1" dirty="0"/>
              <a:t>Missions</a:t>
            </a:r>
            <a:r>
              <a:rPr lang="fr-FR" sz="2200" dirty="0"/>
              <a:t> :</a:t>
            </a:r>
          </a:p>
          <a:p>
            <a:pPr lvl="1"/>
            <a:r>
              <a:rPr lang="fr-FR" sz="2000" dirty="0"/>
              <a:t>Mènent des projets et/ou donnent des cours / assurent des séminaires en lien avec les médias, en fonction des publics</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7</a:t>
            </a:fld>
            <a:endParaRPr lang="fr-FR"/>
          </a:p>
        </p:txBody>
      </p:sp>
    </p:spTree>
    <p:extLst>
      <p:ext uri="{BB962C8B-B14F-4D97-AF65-F5344CB8AC3E}">
        <p14:creationId xmlns:p14="http://schemas.microsoft.com/office/powerpoint/2010/main" val="69416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Cette philosophie éducative spécifique, issue du protestantisme et de </a:t>
            </a:r>
            <a:r>
              <a:rPr lang="fr-FR" sz="1200" i="1" kern="1200" dirty="0">
                <a:solidFill>
                  <a:schemeClr val="tx1"/>
                </a:solidFill>
                <a:effectLst/>
                <a:latin typeface="+mn-lt"/>
                <a:ea typeface="+mn-ea"/>
                <a:cs typeface="+mn-cs"/>
              </a:rPr>
              <a:t>l’Aufklärung</a:t>
            </a:r>
            <a:r>
              <a:rPr lang="fr-FR" sz="1200" kern="1200" dirty="0">
                <a:solidFill>
                  <a:schemeClr val="tx1"/>
                </a:solidFill>
                <a:effectLst/>
                <a:latin typeface="+mn-lt"/>
                <a:ea typeface="+mn-ea"/>
                <a:cs typeface="+mn-cs"/>
              </a:rPr>
              <a:t> allemande, a des effets concrets sur l’organisation des apprentissages. La Réforme de Luther initie l’idée d’une Eglise intérieure, propre à chaque croyant ; si elle s’est si bien diffusée dans les pays du Nord de l’Europe, ce serait en raison de leur rejet de l’autorité papale, centralisatrice et lointaine. Lors de la Querelle des Indulgences et l’avènement de la Réforme, les pays adoptant le protestantisme choisissent de renoncer à une dépendance à la fois contraignante et rassurante. Le concept de </a:t>
            </a:r>
            <a:r>
              <a:rPr lang="fr-FR" sz="1200" i="1" kern="1200" dirty="0" err="1">
                <a:solidFill>
                  <a:schemeClr val="tx1"/>
                </a:solidFill>
                <a:effectLst/>
                <a:latin typeface="+mn-lt"/>
                <a:ea typeface="+mn-ea"/>
                <a:cs typeface="+mn-cs"/>
              </a:rPr>
              <a:t>Bildung</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aux usages attestés dès le 18è siècle et constitué comme un idéal de formation orientant la pédagogie et l’enseignement, est considéré dès ses débuts comme la condition du changement politique et social ainsi que l’expression de la singularité de la culture allemande. Alors qu’il était synonyme de </a:t>
            </a:r>
            <a:r>
              <a:rPr lang="fr-FR" sz="1200" i="1" kern="1200" dirty="0" err="1">
                <a:solidFill>
                  <a:schemeClr val="tx1"/>
                </a:solidFill>
                <a:effectLst/>
                <a:latin typeface="+mn-lt"/>
                <a:ea typeface="+mn-ea"/>
                <a:cs typeface="+mn-cs"/>
              </a:rPr>
              <a:t>Erziehung</a:t>
            </a:r>
            <a:r>
              <a:rPr lang="fr-FR" sz="1200" kern="1200" dirty="0">
                <a:solidFill>
                  <a:schemeClr val="tx1"/>
                </a:solidFill>
                <a:effectLst/>
                <a:latin typeface="+mn-lt"/>
                <a:ea typeface="+mn-ea"/>
                <a:cs typeface="+mn-cs"/>
              </a:rPr>
              <a:t>, éducation de l’enfant, il devient progressivement celui de </a:t>
            </a:r>
            <a:r>
              <a:rPr lang="fr-FR" sz="1200" i="1" kern="1200" dirty="0" err="1">
                <a:solidFill>
                  <a:schemeClr val="tx1"/>
                </a:solidFill>
                <a:effectLst/>
                <a:latin typeface="+mn-lt"/>
                <a:ea typeface="+mn-ea"/>
                <a:cs typeface="+mn-cs"/>
              </a:rPr>
              <a:t>Kultur</a:t>
            </a:r>
            <a:r>
              <a:rPr lang="fr-FR" sz="1200" kern="1200" dirty="0">
                <a:solidFill>
                  <a:schemeClr val="tx1"/>
                </a:solidFill>
                <a:effectLst/>
                <a:latin typeface="+mn-lt"/>
                <a:ea typeface="+mn-ea"/>
                <a:cs typeface="+mn-cs"/>
              </a:rPr>
              <a:t> ou </a:t>
            </a:r>
            <a:r>
              <a:rPr lang="fr-FR" sz="1200" i="1" kern="1200" dirty="0" err="1">
                <a:solidFill>
                  <a:schemeClr val="tx1"/>
                </a:solidFill>
                <a:effectLst/>
                <a:latin typeface="+mn-lt"/>
                <a:ea typeface="+mn-ea"/>
                <a:cs typeface="+mn-cs"/>
              </a:rPr>
              <a:t>Humanität</a:t>
            </a:r>
            <a:r>
              <a:rPr lang="fr-FR" sz="1200" kern="1200" dirty="0">
                <a:solidFill>
                  <a:schemeClr val="tx1"/>
                </a:solidFill>
                <a:effectLst/>
                <a:latin typeface="+mn-lt"/>
                <a:ea typeface="+mn-ea"/>
                <a:cs typeface="+mn-cs"/>
              </a:rPr>
              <a:t> et marque profondément les intellectuels des Lumières. D’après Wilhelm Von Humboldt, qui a considérablement influencé la théorie éducative allemande, l’idéal de la </a:t>
            </a:r>
            <a:r>
              <a:rPr lang="fr-FR" sz="1200" i="1" kern="1200" dirty="0" err="1">
                <a:solidFill>
                  <a:schemeClr val="tx1"/>
                </a:solidFill>
                <a:effectLst/>
                <a:latin typeface="+mn-lt"/>
                <a:ea typeface="+mn-ea"/>
                <a:cs typeface="+mn-cs"/>
              </a:rPr>
              <a:t>Bildung</a:t>
            </a:r>
            <a:r>
              <a:rPr lang="fr-FR" sz="1200" kern="1200" dirty="0">
                <a:solidFill>
                  <a:schemeClr val="tx1"/>
                </a:solidFill>
                <a:effectLst/>
                <a:latin typeface="+mn-lt"/>
                <a:ea typeface="+mn-ea"/>
                <a:cs typeface="+mn-cs"/>
              </a:rPr>
              <a:t> se réalise dans un individu capable de penser par lui-même, arrivé à la maturité (</a:t>
            </a:r>
            <a:r>
              <a:rPr lang="fr-FR" sz="1200" i="1" kern="1200" dirty="0" err="1">
                <a:solidFill>
                  <a:schemeClr val="tx1"/>
                </a:solidFill>
                <a:effectLst/>
                <a:latin typeface="+mn-lt"/>
                <a:ea typeface="+mn-ea"/>
                <a:cs typeface="+mn-cs"/>
              </a:rPr>
              <a:t>Mündigkeit</a:t>
            </a:r>
            <a:r>
              <a:rPr lang="fr-FR" sz="1200" kern="1200" dirty="0">
                <a:solidFill>
                  <a:schemeClr val="tx1"/>
                </a:solidFill>
                <a:effectLst/>
                <a:latin typeface="+mn-lt"/>
                <a:ea typeface="+mn-ea"/>
                <a:cs typeface="+mn-cs"/>
              </a:rPr>
              <a:t>) grâce à l’usage de la raison. Ce processus se caractérise par son inachèvement : il faut passer toute sa vie à « se faire soi-même ».</a:t>
            </a:r>
            <a:r>
              <a:rPr lang="fr-FR" dirty="0">
                <a:effectLst/>
              </a:rPr>
              <a:t> </a:t>
            </a:r>
            <a:r>
              <a:rPr lang="fr-FR" sz="1200" kern="1200" dirty="0">
                <a:solidFill>
                  <a:schemeClr val="tx1"/>
                </a:solidFill>
                <a:effectLst/>
                <a:latin typeface="+mn-lt"/>
                <a:ea typeface="+mn-ea"/>
                <a:cs typeface="+mn-cs"/>
              </a:rPr>
              <a:t>Anémone </a:t>
            </a:r>
            <a:r>
              <a:rPr lang="fr-FR" sz="1200" kern="1200" cap="small" dirty="0">
                <a:solidFill>
                  <a:schemeClr val="tx1"/>
                </a:solidFill>
                <a:effectLst/>
                <a:latin typeface="+mn-lt"/>
                <a:ea typeface="+mn-ea"/>
                <a:cs typeface="+mn-cs"/>
              </a:rPr>
              <a:t>Geiger-Jaillet</a:t>
            </a:r>
            <a:r>
              <a:rPr lang="fr-FR" sz="1200" kern="1200" dirty="0">
                <a:solidFill>
                  <a:schemeClr val="tx1"/>
                </a:solidFill>
                <a:effectLst/>
                <a:latin typeface="+mn-lt"/>
                <a:ea typeface="+mn-ea"/>
                <a:cs typeface="+mn-cs"/>
              </a:rPr>
              <a:t>, « Cultures d’apprentissage et cultures d’enseignement : comparaison France - Allemagne », </a:t>
            </a:r>
            <a:r>
              <a:rPr lang="fr-FR" sz="1200" i="1" kern="1200" dirty="0">
                <a:solidFill>
                  <a:schemeClr val="tx1"/>
                </a:solidFill>
                <a:effectLst/>
                <a:latin typeface="+mn-lt"/>
                <a:ea typeface="+mn-ea"/>
                <a:cs typeface="+mn-cs"/>
              </a:rPr>
              <a:t>Synergies Pays Germanophones</a:t>
            </a:r>
            <a:r>
              <a:rPr lang="fr-FR" sz="1200" kern="1200" dirty="0">
                <a:solidFill>
                  <a:schemeClr val="tx1"/>
                </a:solidFill>
                <a:effectLst/>
                <a:latin typeface="+mn-lt"/>
                <a:ea typeface="+mn-ea"/>
                <a:cs typeface="+mn-cs"/>
              </a:rPr>
              <a:t>, n</a:t>
            </a:r>
            <a:r>
              <a:rPr lang="fr-FR" sz="1200" kern="1200" baseline="30000" dirty="0">
                <a:solidFill>
                  <a:schemeClr val="tx1"/>
                </a:solidFill>
                <a:effectLst/>
                <a:latin typeface="+mn-lt"/>
                <a:ea typeface="+mn-ea"/>
                <a:cs typeface="+mn-cs"/>
              </a:rPr>
              <a:t>o</a:t>
            </a:r>
            <a:r>
              <a:rPr lang="fr-FR" sz="1200" kern="1200" dirty="0">
                <a:solidFill>
                  <a:schemeClr val="tx1"/>
                </a:solidFill>
                <a:effectLst/>
                <a:latin typeface="+mn-lt"/>
                <a:ea typeface="+mn-ea"/>
                <a:cs typeface="+mn-cs"/>
              </a:rPr>
              <a:t> 9, 2016, p.16</a:t>
            </a:r>
          </a:p>
          <a:p>
            <a:r>
              <a:rPr lang="fr-FR" sz="1200" kern="1200" dirty="0">
                <a:solidFill>
                  <a:schemeClr val="tx1"/>
                </a:solidFill>
                <a:effectLst/>
                <a:latin typeface="+mn-lt"/>
                <a:ea typeface="+mn-ea"/>
                <a:cs typeface="+mn-cs"/>
              </a:rPr>
              <a:t>Thomas </a:t>
            </a:r>
            <a:r>
              <a:rPr lang="fr-FR" sz="1200" kern="1200" cap="small" dirty="0" err="1">
                <a:solidFill>
                  <a:schemeClr val="tx1"/>
                </a:solidFill>
                <a:effectLst/>
                <a:latin typeface="+mn-lt"/>
                <a:ea typeface="+mn-ea"/>
                <a:cs typeface="+mn-cs"/>
              </a:rPr>
              <a:t>Nipperdey</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Réflexions sur l’histoire allemande</a:t>
            </a:r>
            <a:r>
              <a:rPr lang="fr-FR" sz="1200" kern="1200" dirty="0">
                <a:solidFill>
                  <a:schemeClr val="tx1"/>
                </a:solidFill>
                <a:effectLst/>
                <a:latin typeface="+mn-lt"/>
                <a:ea typeface="+mn-ea"/>
                <a:cs typeface="+mn-cs"/>
              </a:rPr>
              <a:t>, traduit par Claude </a:t>
            </a:r>
            <a:r>
              <a:rPr lang="fr-FR" sz="1200" kern="1200" cap="small" dirty="0" err="1">
                <a:solidFill>
                  <a:schemeClr val="tx1"/>
                </a:solidFill>
                <a:effectLst/>
                <a:latin typeface="+mn-lt"/>
                <a:ea typeface="+mn-ea"/>
                <a:cs typeface="+mn-cs"/>
              </a:rPr>
              <a:t>Orsoni</a:t>
            </a:r>
            <a:r>
              <a:rPr lang="fr-FR" sz="1200" kern="1200" dirty="0">
                <a:solidFill>
                  <a:schemeClr val="tx1"/>
                </a:solidFill>
                <a:effectLst/>
                <a:latin typeface="+mn-lt"/>
                <a:ea typeface="+mn-ea"/>
                <a:cs typeface="+mn-cs"/>
              </a:rPr>
              <a:t>, Paris : Gallimard, 1992 (Bibliothèque des histoires), 358 p.</a:t>
            </a:r>
          </a:p>
          <a:p>
            <a:r>
              <a:rPr lang="fr-FR" sz="1200" kern="1200" dirty="0">
                <a:solidFill>
                  <a:schemeClr val="tx1"/>
                </a:solidFill>
                <a:effectLst/>
                <a:latin typeface="+mn-lt"/>
                <a:ea typeface="+mn-ea"/>
                <a:cs typeface="+mn-cs"/>
              </a:rPr>
              <a:t>Jacques </a:t>
            </a:r>
            <a:r>
              <a:rPr lang="fr-FR" sz="1200" kern="1200" cap="small" dirty="0" err="1">
                <a:solidFill>
                  <a:schemeClr val="tx1"/>
                </a:solidFill>
                <a:effectLst/>
                <a:latin typeface="+mn-lt"/>
                <a:ea typeface="+mn-ea"/>
                <a:cs typeface="+mn-cs"/>
              </a:rPr>
              <a:t>Gandouly</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Pédagogie et enseignement en Allemagne de 1800 à 1945</a:t>
            </a:r>
            <a:r>
              <a:rPr lang="fr-FR" sz="1200" kern="1200" dirty="0">
                <a:solidFill>
                  <a:schemeClr val="tx1"/>
                </a:solidFill>
                <a:effectLst/>
                <a:latin typeface="+mn-lt"/>
                <a:ea typeface="+mn-ea"/>
                <a:cs typeface="+mn-cs"/>
              </a:rPr>
              <a:t>, Strasbourg : Presses universitaires de Strasbourg, 1997 (Collection « Les mondes germaniques »), 421 p. </a:t>
            </a:r>
          </a:p>
          <a:p>
            <a:r>
              <a:rPr lang="fr-FR" sz="1200" kern="1200" dirty="0">
                <a:solidFill>
                  <a:schemeClr val="tx1"/>
                </a:solidFill>
                <a:effectLst/>
                <a:latin typeface="+mn-lt"/>
                <a:ea typeface="+mn-ea"/>
                <a:cs typeface="+mn-cs"/>
              </a:rPr>
              <a:t>Louis </a:t>
            </a:r>
            <a:r>
              <a:rPr lang="fr-FR" sz="1200" kern="1200" cap="small" dirty="0">
                <a:solidFill>
                  <a:schemeClr val="tx1"/>
                </a:solidFill>
                <a:effectLst/>
                <a:latin typeface="+mn-lt"/>
                <a:ea typeface="+mn-ea"/>
                <a:cs typeface="+mn-cs"/>
              </a:rPr>
              <a:t>Dumont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L’idéologie allemande: </a:t>
            </a:r>
            <a:r>
              <a:rPr lang="fr-FR" sz="1200" i="1" kern="1200" dirty="0" err="1">
                <a:solidFill>
                  <a:schemeClr val="tx1"/>
                </a:solidFill>
                <a:effectLst/>
                <a:latin typeface="+mn-lt"/>
                <a:ea typeface="+mn-ea"/>
                <a:cs typeface="+mn-cs"/>
              </a:rPr>
              <a:t>France-Allemande</a:t>
            </a:r>
            <a:r>
              <a:rPr lang="fr-FR" sz="1200" i="1" kern="1200" dirty="0">
                <a:solidFill>
                  <a:schemeClr val="tx1"/>
                </a:solidFill>
                <a:effectLst/>
                <a:latin typeface="+mn-lt"/>
                <a:ea typeface="+mn-ea"/>
                <a:cs typeface="+mn-cs"/>
              </a:rPr>
              <a:t> et retour</a:t>
            </a:r>
            <a:r>
              <a:rPr lang="fr-FR" sz="1200" kern="1200" dirty="0">
                <a:solidFill>
                  <a:schemeClr val="tx1"/>
                </a:solidFill>
                <a:effectLst/>
                <a:latin typeface="+mn-lt"/>
                <a:ea typeface="+mn-ea"/>
                <a:cs typeface="+mn-cs"/>
              </a:rPr>
              <a:t>, Nouvelle éd., Paris : Gallimard, 1994 (Homo </a:t>
            </a:r>
            <a:r>
              <a:rPr lang="fr-FR" sz="1200" kern="1200" dirty="0" err="1">
                <a:solidFill>
                  <a:schemeClr val="tx1"/>
                </a:solidFill>
                <a:effectLst/>
                <a:latin typeface="+mn-lt"/>
                <a:ea typeface="+mn-ea"/>
                <a:cs typeface="+mn-cs"/>
              </a:rPr>
              <a:t>aequalis</a:t>
            </a:r>
            <a:r>
              <a:rPr lang="fr-FR" sz="1200" kern="1200" dirty="0">
                <a:solidFill>
                  <a:schemeClr val="tx1"/>
                </a:solidFill>
                <a:effectLst/>
                <a:latin typeface="+mn-lt"/>
                <a:ea typeface="+mn-ea"/>
                <a:cs typeface="+mn-cs"/>
              </a:rPr>
              <a:t>, Louis Dumont ; 2), 312 p.</a:t>
            </a:r>
          </a:p>
          <a:p>
            <a:r>
              <a:rPr lang="fr-FR" sz="1200" kern="1200" dirty="0">
                <a:solidFill>
                  <a:schemeClr val="tx1"/>
                </a:solidFill>
                <a:effectLst/>
                <a:latin typeface="+mn-lt"/>
                <a:ea typeface="+mn-ea"/>
                <a:cs typeface="+mn-cs"/>
              </a:rPr>
              <a:t>Directeur de la culture et de l’enseignement dans le royaume de Prusse dès 1810, il a impulsé des réformes de l’enseignement faisant de la </a:t>
            </a:r>
            <a:r>
              <a:rPr lang="fr-FR" sz="1200" i="1" kern="1200" dirty="0" err="1">
                <a:solidFill>
                  <a:schemeClr val="tx1"/>
                </a:solidFill>
                <a:effectLst/>
                <a:latin typeface="+mn-lt"/>
                <a:ea typeface="+mn-ea"/>
                <a:cs typeface="+mn-cs"/>
              </a:rPr>
              <a:t>Bildung</a:t>
            </a:r>
            <a:r>
              <a:rPr lang="fr-FR" sz="1200" kern="1200" dirty="0">
                <a:solidFill>
                  <a:schemeClr val="tx1"/>
                </a:solidFill>
                <a:effectLst/>
                <a:latin typeface="+mn-lt"/>
                <a:ea typeface="+mn-ea"/>
                <a:cs typeface="+mn-cs"/>
              </a:rPr>
              <a:t> l’élément central du système scolaire et universitaire.</a:t>
            </a:r>
          </a:p>
          <a:p>
            <a:r>
              <a:rPr lang="fr-FR" sz="1200" kern="1200" dirty="0">
                <a:solidFill>
                  <a:schemeClr val="tx1"/>
                </a:solidFill>
                <a:effectLst/>
                <a:latin typeface="+mn-lt"/>
                <a:ea typeface="+mn-ea"/>
                <a:cs typeface="+mn-cs"/>
              </a:rPr>
              <a:t>Soulignons cependant que la </a:t>
            </a:r>
            <a:r>
              <a:rPr lang="fr-FR" sz="1200" i="1" kern="1200" dirty="0" err="1">
                <a:solidFill>
                  <a:schemeClr val="tx1"/>
                </a:solidFill>
                <a:effectLst/>
                <a:latin typeface="+mn-lt"/>
                <a:ea typeface="+mn-ea"/>
                <a:cs typeface="+mn-cs"/>
              </a:rPr>
              <a:t>Bildung</a:t>
            </a:r>
            <a:r>
              <a:rPr lang="fr-FR" sz="1200" kern="1200" dirty="0">
                <a:solidFill>
                  <a:schemeClr val="tx1"/>
                </a:solidFill>
                <a:effectLst/>
                <a:latin typeface="+mn-lt"/>
                <a:ea typeface="+mn-ea"/>
                <a:cs typeface="+mn-cs"/>
              </a:rPr>
              <a:t> était, au cours du 18è et 19è siècle, investie comme une stratégie de distinction des classes sociales supérieures, et excluait de fait les femmes, dont la pensée autonome était perçue comme néfaste (</a:t>
            </a:r>
            <a:r>
              <a:rPr lang="fr-FR" sz="1200" kern="1200" dirty="0" err="1">
                <a:solidFill>
                  <a:schemeClr val="tx1"/>
                </a:solidFill>
                <a:effectLst/>
                <a:latin typeface="+mn-lt"/>
                <a:ea typeface="+mn-ea"/>
                <a:cs typeface="+mn-cs"/>
              </a:rPr>
              <a:t>Rühle</a:t>
            </a:r>
            <a:r>
              <a:rPr lang="fr-FR" sz="1200" kern="1200" dirty="0">
                <a:solidFill>
                  <a:schemeClr val="tx1"/>
                </a:solidFill>
                <a:effectLst/>
                <a:latin typeface="+mn-lt"/>
                <a:ea typeface="+mn-ea"/>
                <a:cs typeface="+mn-cs"/>
              </a:rPr>
              <a:t>, 2018).</a:t>
            </a:r>
          </a:p>
          <a:p>
            <a:r>
              <a:rPr lang="en-US" sz="1200" kern="1200" cap="small" dirty="0" err="1">
                <a:solidFill>
                  <a:schemeClr val="tx1"/>
                </a:solidFill>
                <a:effectLst/>
                <a:latin typeface="+mn-lt"/>
                <a:ea typeface="+mn-ea"/>
                <a:cs typeface="+mn-cs"/>
              </a:rPr>
              <a:t>Wallenhorst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op. cit.</a:t>
            </a:r>
            <a:r>
              <a:rPr lang="en-US" sz="1200" kern="1200" dirty="0">
                <a:solidFill>
                  <a:schemeClr val="tx1"/>
                </a:solidFill>
                <a:effectLst/>
                <a:latin typeface="+mn-lt"/>
                <a:ea typeface="+mn-ea"/>
                <a:cs typeface="+mn-cs"/>
              </a:rPr>
              <a:t> (note 23), p.72.</a:t>
            </a:r>
            <a:endParaRPr lang="fr-FR" sz="1200" kern="1200" dirty="0">
              <a:solidFill>
                <a:schemeClr val="tx1"/>
              </a:solidFill>
              <a:effectLst/>
              <a:latin typeface="+mn-lt"/>
              <a:ea typeface="+mn-ea"/>
              <a:cs typeface="+mn-cs"/>
            </a:endParaRPr>
          </a:p>
          <a:p>
            <a:endParaRPr lang="fr-FR" dirty="0"/>
          </a:p>
          <a:p>
            <a:r>
              <a:rPr lang="fr-FR" sz="1200" kern="1200" dirty="0">
                <a:solidFill>
                  <a:schemeClr val="tx1"/>
                </a:solidFill>
                <a:effectLst/>
                <a:latin typeface="+mn-lt"/>
                <a:ea typeface="+mn-ea"/>
                <a:cs typeface="+mn-cs"/>
              </a:rPr>
              <a:t>L’idéal de la </a:t>
            </a:r>
            <a:r>
              <a:rPr lang="fr-FR" sz="1200" i="1" kern="1200" dirty="0" err="1">
                <a:solidFill>
                  <a:schemeClr val="tx1"/>
                </a:solidFill>
                <a:effectLst/>
                <a:latin typeface="+mn-lt"/>
                <a:ea typeface="+mn-ea"/>
                <a:cs typeface="+mn-cs"/>
              </a:rPr>
              <a:t>Bildung</a:t>
            </a:r>
            <a:r>
              <a:rPr lang="fr-FR" sz="1200" kern="1200" dirty="0">
                <a:solidFill>
                  <a:schemeClr val="tx1"/>
                </a:solidFill>
                <a:effectLst/>
                <a:latin typeface="+mn-lt"/>
                <a:ea typeface="+mn-ea"/>
                <a:cs typeface="+mn-cs"/>
              </a:rPr>
              <a:t> constitue une culture éducative spécifique, notamment via des activités extrascolaires pratiquées en vue de développer ses propres talents et capacités :</a:t>
            </a:r>
          </a:p>
          <a:p>
            <a:r>
              <a:rPr lang="fr-FR" sz="1200" i="1" kern="1200" dirty="0">
                <a:solidFill>
                  <a:schemeClr val="tx1"/>
                </a:solidFill>
                <a:effectLst/>
                <a:latin typeface="+mn-lt"/>
                <a:ea typeface="+mn-ea"/>
                <a:cs typeface="+mn-cs"/>
              </a:rPr>
              <a:t>En effet, le système éducatif de type germanique repose sur la conviction qu’il existe bien d’autres endroits pour apprendre que l’école (littéralement auβ</a:t>
            </a:r>
            <a:r>
              <a:rPr lang="fr-FR" sz="1200" i="1" kern="1200" dirty="0" err="1">
                <a:solidFill>
                  <a:schemeClr val="tx1"/>
                </a:solidFill>
                <a:effectLst/>
                <a:latin typeface="+mn-lt"/>
                <a:ea typeface="+mn-ea"/>
                <a:cs typeface="+mn-cs"/>
              </a:rPr>
              <a:t>erschulische</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Lernorte</a:t>
            </a:r>
            <a:r>
              <a:rPr lang="fr-FR" sz="1200" i="1" kern="1200" dirty="0">
                <a:solidFill>
                  <a:schemeClr val="tx1"/>
                </a:solidFill>
                <a:effectLst/>
                <a:latin typeface="+mn-lt"/>
                <a:ea typeface="+mn-ea"/>
                <a:cs typeface="+mn-cs"/>
              </a:rPr>
              <a:t>) et qu’ils sont aussi valorisants, voire plus motivants. Faire ses propres expériences est non seulement utile, mais nécessaire au développement de la personnalité d’un jeune. C’est la raison pour laquelle de « nouvelles » méthodes de travail scolaire ont fait leur apparition en Allemagne plus tôt et plus massivement qu’en France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Anémone Geiger-Jaillet y voit l’origine d’une différence entre une culture éducative basée, en Allemagne, sur « la réflexion et le débat [qui] priment sur la connaissance encyclopédique du domaine abordé », alors que « la culture générale basée sur des connaissances générales et reproductibles est un peu plus ancrée en France ». L’idée sous-jacente serait qu’en France, « le savoir prime », alors qu’en Allemagne, l’objectif est davantage de transmettre des dispositions aux élèves. L’enseignant n’y est pas uniquement un « transmetteur de savoirs », mais également un accompagnateur, apportant son aide à l’individu lors de sa transformation effective. L’attention est portée sur le sujet apprenant. </a:t>
            </a:r>
            <a:r>
              <a:rPr lang="fr-FR" sz="1200" kern="1200" cap="small" dirty="0">
                <a:solidFill>
                  <a:schemeClr val="tx1"/>
                </a:solidFill>
                <a:effectLst/>
                <a:latin typeface="+mn-lt"/>
                <a:ea typeface="+mn-ea"/>
                <a:cs typeface="+mn-cs"/>
              </a:rPr>
              <a:t>Geiger-Jaillet</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op. </a:t>
            </a:r>
            <a:r>
              <a:rPr lang="fr-FR" sz="1200" i="1" kern="1200" dirty="0" err="1">
                <a:solidFill>
                  <a:schemeClr val="tx1"/>
                </a:solidFill>
                <a:effectLst/>
                <a:latin typeface="+mn-lt"/>
                <a:ea typeface="+mn-ea"/>
                <a:cs typeface="+mn-cs"/>
              </a:rPr>
              <a:t>cit</a:t>
            </a:r>
            <a:r>
              <a:rPr lang="fr-FR" sz="1200" i="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(note 99), p.15</a:t>
            </a:r>
          </a:p>
          <a:p>
            <a:r>
              <a:rPr lang="fr-FR" sz="1200" kern="1200" dirty="0">
                <a:solidFill>
                  <a:schemeClr val="tx1"/>
                </a:solidFill>
                <a:effectLst/>
                <a:latin typeface="+mn-lt"/>
                <a:ea typeface="+mn-ea"/>
                <a:cs typeface="+mn-cs"/>
              </a:rPr>
              <a:t>On peut néanmoins nuancer ce propos en rappelant que ce système, qui suppose que les parents aient suffisamment de temps libre pour s’occuper des enfants, a été rendu possible par la forte proportion de femmes au foyer en Allemagne, alors que le travail féminin s’est développé plus tôt en France.</a:t>
            </a:r>
          </a:p>
          <a:p>
            <a:endParaRPr lang="fr-FR" dirty="0"/>
          </a:p>
          <a:p>
            <a:r>
              <a:rPr lang="fr-FR" sz="1200" kern="1200" dirty="0">
                <a:solidFill>
                  <a:schemeClr val="tx1"/>
                </a:solidFill>
                <a:effectLst/>
                <a:latin typeface="+mn-lt"/>
                <a:ea typeface="+mn-ea"/>
                <a:cs typeface="+mn-cs"/>
              </a:rPr>
              <a:t>On peut situer l’origine de cette différence à la structuration de l’école républicaine suite à la Révolution Française : </a:t>
            </a:r>
          </a:p>
          <a:p>
            <a:r>
              <a:rPr lang="fr-FR" sz="1200" i="1" kern="1200" dirty="0">
                <a:solidFill>
                  <a:schemeClr val="tx1"/>
                </a:solidFill>
                <a:effectLst/>
                <a:latin typeface="+mn-lt"/>
                <a:ea typeface="+mn-ea"/>
                <a:cs typeface="+mn-cs"/>
              </a:rPr>
              <a:t>[le terme] éducation nationale relève du « projet », du « plan », du « système » qu'on propose de « fonder », chez ceux qui veulent que l'État modèle complètement l'esprit des futurs citoyens pour en faire des républicains dévoués, dans une entreprise parfois explicitement totalitaire, car comme le dit Le Pelletier, dont le projet est lu par Robespierre lui-même le 13 juillet 1793, « la totalité de l'existence de l'enfant nous appartient.</a:t>
            </a:r>
          </a:p>
          <a:p>
            <a:r>
              <a:rPr lang="fr-FR" sz="1200" kern="1200" dirty="0">
                <a:solidFill>
                  <a:schemeClr val="tx1"/>
                </a:solidFill>
                <a:effectLst/>
                <a:latin typeface="+mn-lt"/>
                <a:ea typeface="+mn-ea"/>
                <a:cs typeface="+mn-cs"/>
              </a:rPr>
              <a:t>Pierre </a:t>
            </a:r>
            <a:r>
              <a:rPr lang="fr-FR" sz="1200" kern="1200" cap="small" dirty="0">
                <a:solidFill>
                  <a:schemeClr val="tx1"/>
                </a:solidFill>
                <a:effectLst/>
                <a:latin typeface="+mn-lt"/>
                <a:ea typeface="+mn-ea"/>
                <a:cs typeface="+mn-cs"/>
              </a:rPr>
              <a:t>Muller</a:t>
            </a:r>
            <a:r>
              <a:rPr lang="fr-FR" sz="1200" kern="1200" dirty="0">
                <a:solidFill>
                  <a:schemeClr val="tx1"/>
                </a:solidFill>
                <a:effectLst/>
                <a:latin typeface="+mn-lt"/>
                <a:ea typeface="+mn-ea"/>
                <a:cs typeface="+mn-cs"/>
              </a:rPr>
              <a:t>, « De l’instruction publique à l’éducation nationale », </a:t>
            </a:r>
            <a:r>
              <a:rPr lang="fr-FR" sz="1200" i="1" kern="1200" dirty="0">
                <a:solidFill>
                  <a:schemeClr val="tx1"/>
                </a:solidFill>
                <a:effectLst/>
                <a:latin typeface="+mn-lt"/>
                <a:ea typeface="+mn-ea"/>
                <a:cs typeface="+mn-cs"/>
              </a:rPr>
              <a:t>Mots. </a:t>
            </a:r>
            <a:r>
              <a:rPr lang="de-DE" sz="1200" i="1" kern="1200" dirty="0" err="1">
                <a:solidFill>
                  <a:schemeClr val="tx1"/>
                </a:solidFill>
                <a:effectLst/>
                <a:latin typeface="+mn-lt"/>
                <a:ea typeface="+mn-ea"/>
                <a:cs typeface="+mn-cs"/>
              </a:rPr>
              <a:t>Les</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langages</a:t>
            </a:r>
            <a:r>
              <a:rPr lang="de-DE" sz="1200" i="1" kern="1200" dirty="0">
                <a:solidFill>
                  <a:schemeClr val="tx1"/>
                </a:solidFill>
                <a:effectLst/>
                <a:latin typeface="+mn-lt"/>
                <a:ea typeface="+mn-ea"/>
                <a:cs typeface="+mn-cs"/>
              </a:rPr>
              <a:t> du </a:t>
            </a:r>
            <a:r>
              <a:rPr lang="de-DE" sz="1200" i="1" kern="1200" dirty="0" err="1">
                <a:solidFill>
                  <a:schemeClr val="tx1"/>
                </a:solidFill>
                <a:effectLst/>
                <a:latin typeface="+mn-lt"/>
                <a:ea typeface="+mn-ea"/>
                <a:cs typeface="+mn-cs"/>
              </a:rPr>
              <a:t>politique</a:t>
            </a:r>
            <a:r>
              <a:rPr lang="de-DE" sz="1200" kern="1200" dirty="0">
                <a:solidFill>
                  <a:schemeClr val="tx1"/>
                </a:solidFill>
                <a:effectLst/>
                <a:latin typeface="+mn-lt"/>
                <a:ea typeface="+mn-ea"/>
                <a:cs typeface="+mn-cs"/>
              </a:rPr>
              <a:t>, vol. 61, </a:t>
            </a:r>
            <a:r>
              <a:rPr lang="de-DE" sz="1200" kern="1200" dirty="0" err="1">
                <a:solidFill>
                  <a:schemeClr val="tx1"/>
                </a:solidFill>
                <a:effectLst/>
                <a:latin typeface="+mn-lt"/>
                <a:ea typeface="+mn-ea"/>
                <a:cs typeface="+mn-cs"/>
              </a:rPr>
              <a:t>n</a:t>
            </a:r>
            <a:r>
              <a:rPr lang="de-DE" sz="1200" kern="1200" baseline="30000" dirty="0" err="1">
                <a:solidFill>
                  <a:schemeClr val="tx1"/>
                </a:solidFill>
                <a:effectLst/>
                <a:latin typeface="+mn-lt"/>
                <a:ea typeface="+mn-ea"/>
                <a:cs typeface="+mn-cs"/>
              </a:rPr>
              <a:t>o</a:t>
            </a:r>
            <a:r>
              <a:rPr lang="de-DE" sz="1200" kern="1200" dirty="0">
                <a:solidFill>
                  <a:schemeClr val="tx1"/>
                </a:solidFill>
                <a:effectLst/>
                <a:latin typeface="+mn-lt"/>
                <a:ea typeface="+mn-ea"/>
                <a:cs typeface="+mn-cs"/>
              </a:rPr>
              <a:t> 1, 1999, p.152.</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8</a:t>
            </a:fld>
            <a:endParaRPr lang="fr-FR"/>
          </a:p>
        </p:txBody>
      </p:sp>
    </p:spTree>
    <p:extLst>
      <p:ext uri="{BB962C8B-B14F-4D97-AF65-F5344CB8AC3E}">
        <p14:creationId xmlns:p14="http://schemas.microsoft.com/office/powerpoint/2010/main" val="168287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971903CC-ACC7-46C9-AAF5-4B332B3BCE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3BCFEE34-9139-4114-93FB-53CB19BCFB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a:t>Les 2 pôles de la Medienpädagogik : éducation aux et par les médias</a:t>
            </a:r>
          </a:p>
          <a:p>
            <a:r>
              <a:rPr lang="fr-FR" altLang="en-US"/>
              <a:t>Tension éducation critique / éducation fonctionnelle (Schorb, 1995). </a:t>
            </a:r>
          </a:p>
          <a:p>
            <a:r>
              <a:rPr lang="fr-FR" altLang="en-US"/>
              <a:t>Années 60 : primauté de l’éducation aux médias fonctionnelle (Henzler, 2015), orientée vers les technologies éducatives.</a:t>
            </a:r>
          </a:p>
          <a:p>
            <a:r>
              <a:rPr lang="fr-FR" altLang="en-US"/>
              <a:t>Pisa-Shock de 2000</a:t>
            </a:r>
            <a:endParaRPr lang="en-AU" altLang="en-US"/>
          </a:p>
          <a:p>
            <a:endParaRPr lang="fr-FR" altLang="en-US"/>
          </a:p>
          <a:p>
            <a:r>
              <a:rPr lang="fr-FR" altLang="en-US"/>
              <a:t>Déjà depuis ses tout débuts, au début du 20è S, alors qu’elle n’avait pas d’existence officielle, la MP oscillait déjà entre 2 orientations : une orientation critique (principalement destinée à lutter contre les mauvais effets des médias) et une orientation fonctionnelle (se servir des médias pour améliorer les apprentissages). C’est ce qu’illustrent les batailles des Kinoreformer (qui voulaient lutter contre les mauvais effets du film tout en reconnaissant son potentiel dans certains cas) et le mouvement du film scolaire, qui a eu beaucoup plus de succès, puisqu’il a réussi à attirer l’attention des politiques.</a:t>
            </a:r>
          </a:p>
          <a:p>
            <a:endParaRPr lang="fr-FR" altLang="en-US"/>
          </a:p>
          <a:p>
            <a:r>
              <a:rPr lang="fr-FR" altLang="en-US"/>
              <a:t>Ce qui explique qu’en Allemagne, on ne fait pas de distinction entre « éducation par les médias », et « éducation aux médias ». Ils sont sous la même ombrelle conceptuelle et pédagogique.</a:t>
            </a:r>
          </a:p>
          <a:p>
            <a:endParaRPr lang="fr-FR" altLang="en-US"/>
          </a:p>
          <a:p>
            <a:r>
              <a:rPr lang="fr-FR" altLang="en-US"/>
              <a:t>L’EAM est perçue comme un moyen de « redresser » l’éducation particulièrement en situation de déficit de professeurs. </a:t>
            </a:r>
          </a:p>
          <a:p>
            <a:endParaRPr lang="fr-FR" altLang="fr-FR"/>
          </a:p>
          <a:p>
            <a:r>
              <a:rPr lang="fr-FR" altLang="fr-FR"/>
              <a:t>L</a:t>
            </a:r>
            <a:r>
              <a:rPr lang="en-AU" altLang="fr-FR"/>
              <a:t>’orientation fonctionnelle de l’éduc aux medias est dominante, encore aujourd’hui. Davantage d’investissements pour developer les medias éducatifs, </a:t>
            </a:r>
            <a:r>
              <a:rPr lang="fr-FR" altLang="fr-FR"/>
              <a:t>que pour une éducation aux médias plus critique.</a:t>
            </a:r>
          </a:p>
          <a:p>
            <a:endParaRPr lang="fr-FR" altLang="fr-FR"/>
          </a:p>
          <a:p>
            <a:r>
              <a:rPr lang="fr-FR" altLang="fr-FR"/>
              <a:t>Le Pisa-Shock de 2000 a fait réaliser aux Allemands qu’ils n’étaient pas compétitifs dans certains domaines éducatifs (notamment en maths). A partir de là, l’éducation aux médias est vue comme un moyen de redresser l’éducation, de l’améliorer. Mais ça n’a rien de nouveau, c’était déjà le cas après la guerre. L’éducation aux médias répond donc plutôt à des finalités fonctionnelles.</a:t>
            </a:r>
            <a:endParaRPr lang="en-AU" altLang="fr-FR"/>
          </a:p>
        </p:txBody>
      </p:sp>
      <p:sp>
        <p:nvSpPr>
          <p:cNvPr id="35844" name="Espace réservé du numéro de diapositive 3">
            <a:extLst>
              <a:ext uri="{FF2B5EF4-FFF2-40B4-BE49-F238E27FC236}">
                <a16:creationId xmlns:a16="http://schemas.microsoft.com/office/drawing/2014/main" id="{5E5FBA39-68BC-4FD6-8566-4F6651D23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E53F3D6-31FE-4E95-A748-9949B419FF01}" type="slidenum">
              <a:rPr lang="fr-FR" altLang="fr-FR" smtClean="0"/>
              <a:pPr/>
              <a:t>9</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 Ce n’est pas de l’EMI</a:t>
            </a:r>
          </a:p>
          <a:p>
            <a:r>
              <a:rPr lang="fr-FR" sz="1200" i="1" dirty="0" err="1"/>
              <a:t>Medienbildung</a:t>
            </a:r>
            <a:r>
              <a:rPr lang="fr-FR" sz="1200" dirty="0"/>
              <a:t> : éducation </a:t>
            </a:r>
            <a:r>
              <a:rPr lang="fr-FR" sz="1200" b="1" dirty="0"/>
              <a:t>aux et par </a:t>
            </a:r>
            <a:r>
              <a:rPr lang="fr-FR" sz="1200" dirty="0"/>
              <a:t>les médias</a:t>
            </a:r>
          </a:p>
          <a:p>
            <a:r>
              <a:rPr lang="fr-FR" sz="1200" dirty="0"/>
              <a:t>Une éducation portée entre autres sur le </a:t>
            </a:r>
            <a:r>
              <a:rPr lang="fr-FR" sz="1200" b="1" dirty="0"/>
              <a:t>médium filmique, </a:t>
            </a:r>
            <a:r>
              <a:rPr lang="fr-FR" sz="1200" dirty="0"/>
              <a:t> les réseaux sociaux, le divertissement…</a:t>
            </a:r>
            <a:endParaRPr lang="fr-FR" sz="1200" b="1" dirty="0"/>
          </a:p>
          <a:p>
            <a:r>
              <a:rPr lang="fr-FR" sz="1200" b="1" dirty="0"/>
              <a:t>… </a:t>
            </a:r>
            <a:r>
              <a:rPr lang="fr-FR" sz="1200" dirty="0"/>
              <a:t>et qui vise à </a:t>
            </a:r>
            <a:r>
              <a:rPr lang="fr-FR" sz="1200" b="1" dirty="0"/>
              <a:t>sécuriser</a:t>
            </a:r>
            <a:r>
              <a:rPr lang="fr-FR" sz="1200" dirty="0"/>
              <a:t> les usages juvéniles, </a:t>
            </a:r>
            <a:r>
              <a:rPr lang="fr-FR" sz="1200" b="1" dirty="0"/>
              <a:t>soutenir</a:t>
            </a:r>
            <a:r>
              <a:rPr lang="fr-FR" sz="1200" dirty="0"/>
              <a:t> le développement de la personnalité et </a:t>
            </a:r>
            <a:r>
              <a:rPr lang="fr-FR" sz="1200" b="1" dirty="0"/>
              <a:t>enrichir</a:t>
            </a:r>
            <a:r>
              <a:rPr lang="fr-FR" sz="1200" dirty="0"/>
              <a:t> les apprentissages disciplinaires</a:t>
            </a:r>
            <a:endParaRPr lang="fr-FR" sz="1200" b="1" dirty="0"/>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le cas du LMZ, les projets impliquant les médias ont une portée plus large : il peut s’agir par exemple de créer des mondes en réalité virtuelle afin d’enrichir un cours tout en se familiarisant avec la création médiatique. Son approche englobe en effet l’éducation aux et par les médias, ce qui n’est pas le cas du CLEMI. Cela correspond à la compréhension du concept d’éducation aux médias (</a:t>
            </a:r>
            <a:r>
              <a:rPr lang="fr-FR" sz="1200" i="1" kern="1200" dirty="0" err="1">
                <a:solidFill>
                  <a:schemeClr val="tx1"/>
                </a:solidFill>
                <a:effectLst/>
                <a:latin typeface="+mn-lt"/>
                <a:ea typeface="+mn-ea"/>
                <a:cs typeface="+mn-cs"/>
              </a:rPr>
              <a:t>Medienbildung</a:t>
            </a:r>
            <a:r>
              <a:rPr lang="fr-FR" sz="1200" kern="1200" dirty="0">
                <a:solidFill>
                  <a:schemeClr val="tx1"/>
                </a:solidFill>
                <a:effectLst/>
                <a:latin typeface="+mn-lt"/>
                <a:ea typeface="+mn-ea"/>
                <a:cs typeface="+mn-cs"/>
              </a:rPr>
              <a:t>) dans le contexte allemand. </a:t>
            </a:r>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10</a:t>
            </a:fld>
            <a:endParaRPr lang="fr-FR"/>
          </a:p>
        </p:txBody>
      </p:sp>
    </p:spTree>
    <p:extLst>
      <p:ext uri="{BB962C8B-B14F-4D97-AF65-F5344CB8AC3E}">
        <p14:creationId xmlns:p14="http://schemas.microsoft.com/office/powerpoint/2010/main" val="101574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Un ancrage dans la théorie des effets directs </a:t>
            </a:r>
            <a:r>
              <a:rPr lang="fr-FR" sz="1200" dirty="0"/>
              <a:t>: « comparer la violence fictive et non-fictive et discuter de ses effets », « reconnaître la manipulation des médias, l’étudier et l’interpréter »</a:t>
            </a:r>
          </a:p>
          <a:p>
            <a:r>
              <a:rPr lang="fr-FR" sz="1200" b="1" dirty="0"/>
              <a:t>Un ancrage dans la théorie de la médiatisation de la réalité </a:t>
            </a:r>
            <a:r>
              <a:rPr lang="fr-FR" sz="1200" dirty="0"/>
              <a:t>: « [les élèves] reconnaissent les médias comme des instruments de perception et d’appropriation du monde, réfléchissent à leur fonction dans la construction de la réalité, ainsi que leur signification pour le monde du travail »</a:t>
            </a:r>
          </a:p>
          <a:p>
            <a:r>
              <a:rPr lang="fr-FR" sz="1200" b="1" dirty="0"/>
              <a:t>Un ancrage dans la vie quotidienne des élèves </a:t>
            </a:r>
            <a:r>
              <a:rPr lang="fr-FR" sz="1200" dirty="0"/>
              <a:t>:  « la mise en scène par exemple des loisirs, des styles de vie, du sport, des vacances, de la culture, de l’art ou de l’éducation dans les médias »</a:t>
            </a:r>
          </a:p>
          <a:p>
            <a:r>
              <a:rPr lang="fr-FR" sz="1200" dirty="0"/>
              <a:t>Un intérêt pour le divertissement et les pratiques de communication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les différentes fonctions de la manipulation (par exemple simplification de la réalité, la clarification, la dissimulation, la dramatisation, l’aggravation), ses conséquences éthiques et juridiques ». </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11</a:t>
            </a:fld>
            <a:endParaRPr lang="fr-FR"/>
          </a:p>
        </p:txBody>
      </p:sp>
    </p:spTree>
    <p:extLst>
      <p:ext uri="{BB962C8B-B14F-4D97-AF65-F5344CB8AC3E}">
        <p14:creationId xmlns:p14="http://schemas.microsoft.com/office/powerpoint/2010/main" val="423654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chemeClr val="tx2"/>
                </a:solidFill>
              </a:rPr>
              <a:t>Cours transversal </a:t>
            </a:r>
            <a:r>
              <a:rPr lang="fr-FR" sz="1200" dirty="0">
                <a:solidFill>
                  <a:schemeClr val="tx2"/>
                </a:solidFill>
              </a:rPr>
              <a:t>:</a:t>
            </a:r>
            <a:r>
              <a:rPr lang="fr-FR" sz="1200" dirty="0"/>
              <a:t> Correspond aux préconisations officielles au nivo fédéral.</a:t>
            </a:r>
          </a:p>
          <a:p>
            <a:r>
              <a:rPr lang="fr-FR" sz="1200" dirty="0"/>
              <a:t>Le cours transversal a une portée très large : information, communication, présentation, production, analyse, réflexion, société médiatique, protection de la jeunesse, droits de la personne et droits d’auteur, protection des données personnelles.</a:t>
            </a:r>
          </a:p>
          <a:p>
            <a:r>
              <a:rPr lang="fr-FR" sz="1200" b="1" dirty="0">
                <a:solidFill>
                  <a:schemeClr val="tx2"/>
                </a:solidFill>
              </a:rPr>
              <a:t>Exemple : </a:t>
            </a:r>
            <a:r>
              <a:rPr lang="fr-FR" sz="1200" b="0" dirty="0">
                <a:solidFill>
                  <a:schemeClr val="tx2"/>
                </a:solidFill>
              </a:rPr>
              <a:t>extrait du programme d’allemand, s’applique à la classe 11 / 12 (</a:t>
            </a:r>
            <a:r>
              <a:rPr lang="fr-FR" sz="1200" b="0" dirty="0" err="1">
                <a:solidFill>
                  <a:schemeClr val="tx2"/>
                </a:solidFill>
              </a:rPr>
              <a:t>équiv</a:t>
            </a:r>
            <a:r>
              <a:rPr lang="fr-FR" sz="1200" b="0" dirty="0">
                <a:solidFill>
                  <a:schemeClr val="tx2"/>
                </a:solidFill>
              </a:rPr>
              <a:t> première / terminale). Les médias font partie des programmes d’allemand. Ici « problématiser les médias », réfléchir à ses propres pratiques de manière critique </a:t>
            </a:r>
            <a:r>
              <a:rPr lang="fr-FR" sz="1200" b="0" dirty="0" err="1">
                <a:solidFill>
                  <a:schemeClr val="tx2"/>
                </a:solidFill>
              </a:rPr>
              <a:t>pr</a:t>
            </a:r>
            <a:r>
              <a:rPr lang="fr-FR" sz="1200" b="0" dirty="0">
                <a:solidFill>
                  <a:schemeClr val="tx2"/>
                </a:solidFill>
              </a:rPr>
              <a:t> trouver une pratique efficace et réfléchie de manière éthique ; rattachée à d’autres </a:t>
            </a:r>
            <a:r>
              <a:rPr lang="fr-FR" sz="1200" b="0" dirty="0" err="1">
                <a:solidFill>
                  <a:schemeClr val="tx2"/>
                </a:solidFill>
              </a:rPr>
              <a:t>ensiegnements</a:t>
            </a:r>
            <a:r>
              <a:rPr lang="fr-FR" sz="1200" b="0" dirty="0">
                <a:solidFill>
                  <a:schemeClr val="tx2"/>
                </a:solidFill>
              </a:rPr>
              <a:t> transversaux qui sont l’orientation (BO), prévention et santé (PG) et éducation à la consommation (VB). La 2è entrée </a:t>
            </a:r>
            <a:r>
              <a:rPr lang="fr-FR" sz="1200" b="0" dirty="0" err="1">
                <a:solidFill>
                  <a:schemeClr val="tx2"/>
                </a:solidFill>
              </a:rPr>
              <a:t>conssite</a:t>
            </a:r>
            <a:r>
              <a:rPr lang="fr-FR" sz="1200" b="0" dirty="0">
                <a:solidFill>
                  <a:schemeClr val="tx2"/>
                </a:solidFill>
              </a:rPr>
              <a:t> à « se confronter de manière critique aux effets et à l’influence des </a:t>
            </a:r>
            <a:r>
              <a:rPr lang="fr-FR" sz="1200" b="0" dirty="0" err="1">
                <a:solidFill>
                  <a:schemeClr val="tx2"/>
                </a:solidFill>
              </a:rPr>
              <a:t>médais</a:t>
            </a:r>
            <a:r>
              <a:rPr lang="fr-FR" sz="1200" b="0" dirty="0">
                <a:solidFill>
                  <a:schemeClr val="tx2"/>
                </a:solidFill>
              </a:rPr>
              <a:t> » (classique </a:t>
            </a:r>
            <a:r>
              <a:rPr lang="fr-FR" sz="1200" b="0" dirty="0" err="1">
                <a:solidFill>
                  <a:schemeClr val="tx2"/>
                </a:solidFill>
              </a:rPr>
              <a:t>ds</a:t>
            </a:r>
            <a:r>
              <a:rPr lang="fr-FR" sz="1200" b="0" dirty="0">
                <a:solidFill>
                  <a:schemeClr val="tx2"/>
                </a:solidFill>
              </a:rPr>
              <a:t> le contexte allemand), rattachée à l’éducation au développement durable (BNE), à l’éducation aux médias (MB) et de </a:t>
            </a:r>
            <a:r>
              <a:rPr lang="fr-FR" sz="1200" b="0" dirty="0" err="1">
                <a:solidFill>
                  <a:schemeClr val="tx2"/>
                </a:solidFill>
              </a:rPr>
              <a:t>nvo</a:t>
            </a:r>
            <a:r>
              <a:rPr lang="fr-FR" sz="1200" b="0" dirty="0">
                <a:solidFill>
                  <a:schemeClr val="tx2"/>
                </a:solidFill>
              </a:rPr>
              <a:t> à la prévention / santé.</a:t>
            </a:r>
          </a:p>
          <a:p>
            <a:r>
              <a:rPr lang="fr-FR" sz="1200" b="0" dirty="0">
                <a:solidFill>
                  <a:schemeClr val="tx2"/>
                </a:solidFill>
              </a:rPr>
              <a:t>En + de ce codage, qui permet d’identifier facilement les entrées des programmes qui peuvent s’associer aux enseignements transversaux, chaque programme comprend un </a:t>
            </a:r>
            <a:r>
              <a:rPr lang="fr-FR" sz="1200" b="1" dirty="0">
                <a:solidFill>
                  <a:schemeClr val="tx2"/>
                </a:solidFill>
              </a:rPr>
              <a:t>paragraphe introductif </a:t>
            </a:r>
            <a:r>
              <a:rPr lang="fr-FR" sz="1200" b="0" dirty="0">
                <a:solidFill>
                  <a:schemeClr val="tx2"/>
                </a:solidFill>
              </a:rPr>
              <a:t>par </a:t>
            </a:r>
            <a:r>
              <a:rPr lang="fr-FR" sz="1200" b="0" dirty="0" err="1">
                <a:solidFill>
                  <a:schemeClr val="tx2"/>
                </a:solidFill>
              </a:rPr>
              <a:t>enseignment</a:t>
            </a:r>
            <a:r>
              <a:rPr lang="fr-FR" sz="1200" b="0" dirty="0">
                <a:solidFill>
                  <a:schemeClr val="tx2"/>
                </a:solidFill>
              </a:rPr>
              <a:t> transversal qui décrit cmt celui-ci peut s’implémenter à </a:t>
            </a:r>
            <a:r>
              <a:rPr lang="fr-FR" sz="1200" b="0" dirty="0" err="1">
                <a:solidFill>
                  <a:schemeClr val="tx2"/>
                </a:solidFill>
              </a:rPr>
              <a:t>trv</a:t>
            </a:r>
            <a:r>
              <a:rPr lang="fr-FR" sz="1200" b="0" dirty="0">
                <a:solidFill>
                  <a:schemeClr val="tx2"/>
                </a:solidFill>
              </a:rPr>
              <a:t> cette matière.</a:t>
            </a:r>
          </a:p>
          <a:p>
            <a:r>
              <a:rPr lang="fr-FR" sz="1200" b="0" dirty="0">
                <a:solidFill>
                  <a:schemeClr val="tx2"/>
                </a:solidFill>
              </a:rPr>
              <a:t>Approche </a:t>
            </a:r>
            <a:r>
              <a:rPr lang="fr-FR" sz="1200" b="0" dirty="0" err="1">
                <a:solidFill>
                  <a:schemeClr val="tx2"/>
                </a:solidFill>
              </a:rPr>
              <a:t>vmt</a:t>
            </a:r>
            <a:r>
              <a:rPr lang="fr-FR" sz="1200" b="0" dirty="0">
                <a:solidFill>
                  <a:schemeClr val="tx2"/>
                </a:solidFill>
              </a:rPr>
              <a:t> </a:t>
            </a:r>
            <a:r>
              <a:rPr lang="fr-FR" sz="1200" b="1" dirty="0">
                <a:solidFill>
                  <a:schemeClr val="tx2"/>
                </a:solidFill>
              </a:rPr>
              <a:t>intégrée</a:t>
            </a:r>
            <a:r>
              <a:rPr lang="fr-FR" sz="1200" b="0" dirty="0">
                <a:solidFill>
                  <a:schemeClr val="tx2"/>
                </a:solidFill>
              </a:rPr>
              <a:t>.</a:t>
            </a:r>
            <a:endParaRPr lang="fr-FR" sz="1200" b="1" dirty="0">
              <a:solidFill>
                <a:schemeClr val="tx2"/>
              </a:solidFill>
            </a:endParaRPr>
          </a:p>
          <a:p>
            <a:endParaRPr lang="fr-FR" sz="1200" b="1" dirty="0">
              <a:solidFill>
                <a:schemeClr val="tx2"/>
              </a:solidFill>
            </a:endParaRPr>
          </a:p>
          <a:p>
            <a:r>
              <a:rPr lang="fr-FR" sz="1200" b="1" dirty="0">
                <a:solidFill>
                  <a:schemeClr val="tx2"/>
                </a:solidFill>
              </a:rPr>
              <a:t>Cours de base d’EAM </a:t>
            </a:r>
            <a:r>
              <a:rPr lang="fr-FR" sz="1200" dirty="0">
                <a:solidFill>
                  <a:schemeClr val="tx2"/>
                </a:solidFill>
              </a:rPr>
              <a:t>: initiative du BW. </a:t>
            </a:r>
            <a:r>
              <a:rPr lang="fr-FR" sz="1200" dirty="0"/>
              <a:t>35H réparties sur une semaine ou l’année, pour les élèves entrant dans le secondaire (5è classe, 10 ans). Vise à harmoniser les </a:t>
            </a:r>
            <a:r>
              <a:rPr lang="fr-FR" sz="1200" dirty="0" err="1"/>
              <a:t>conaissances</a:t>
            </a:r>
            <a:r>
              <a:rPr lang="fr-FR" sz="1200" dirty="0"/>
              <a:t> et </a:t>
            </a:r>
            <a:r>
              <a:rPr lang="fr-FR" sz="1200" dirty="0" err="1"/>
              <a:t>cptc</a:t>
            </a:r>
            <a:r>
              <a:rPr lang="fr-FR" sz="1200" dirty="0"/>
              <a:t> des élèves qui viennent d’écoles primaires différentes (grande hétérogénéité entre les établissements). Plutôt éducation aux et par les médias / éducation au numérique. Rechercher l’information, produire des médias, coopérer avec autrui, réfléchir à ses propres usages, savoir utiliser les outils numériques.</a:t>
            </a:r>
          </a:p>
          <a:p>
            <a:endParaRPr lang="fr-FR" dirty="0"/>
          </a:p>
        </p:txBody>
      </p:sp>
      <p:sp>
        <p:nvSpPr>
          <p:cNvPr id="4" name="Espace réservé du numéro de diapositive 3"/>
          <p:cNvSpPr>
            <a:spLocks noGrp="1"/>
          </p:cNvSpPr>
          <p:nvPr>
            <p:ph type="sldNum" sz="quarter" idx="5"/>
          </p:nvPr>
        </p:nvSpPr>
        <p:spPr/>
        <p:txBody>
          <a:bodyPr/>
          <a:lstStyle/>
          <a:p>
            <a:fld id="{1EC60ED3-DB3F-47DE-8AA7-CCD2CCB2F8A3}" type="slidenum">
              <a:rPr lang="fr-FR" smtClean="0"/>
              <a:t>13</a:t>
            </a:fld>
            <a:endParaRPr lang="fr-FR"/>
          </a:p>
        </p:txBody>
      </p:sp>
    </p:spTree>
    <p:extLst>
      <p:ext uri="{BB962C8B-B14F-4D97-AF65-F5344CB8AC3E}">
        <p14:creationId xmlns:p14="http://schemas.microsoft.com/office/powerpoint/2010/main" val="107801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8BBDF503-8636-49D8-AAE5-5376CF6B2D28}" type="datetimeFigureOut">
              <a:rPr lang="fr-FR" smtClean="0"/>
              <a:t>06/04/2023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9853253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BDF503-8636-49D8-AAE5-5376CF6B2D28}"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52386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BDF503-8636-49D8-AAE5-5376CF6B2D28}" type="datetimeFigureOut">
              <a:rPr lang="fr-FR" smtClean="0"/>
              <a:t>06/04/2023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374441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BBDF503-8636-49D8-AAE5-5376CF6B2D28}" type="datetimeFigureOut">
              <a:rPr lang="fr-FR" smtClean="0"/>
              <a:t>06/04/2023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321701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8BBDF503-8636-49D8-AAE5-5376CF6B2D28}" type="datetimeFigureOut">
              <a:rPr lang="fr-FR" smtClean="0"/>
              <a:t>06/04/2023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1646614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8BBDF503-8636-49D8-AAE5-5376CF6B2D28}" type="datetimeFigureOut">
              <a:rPr lang="fr-FR" smtClean="0"/>
              <a:t>06/04/2023</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348844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8BBDF503-8636-49D8-AAE5-5376CF6B2D28}" type="datetimeFigureOut">
              <a:rPr lang="fr-FR" smtClean="0"/>
              <a:t>06/04/2023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A3AA3D-BBA6-4A4D-AE6C-CB1DEC087C37}"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70620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BBDF503-8636-49D8-AAE5-5376CF6B2D28}" type="datetimeFigureOut">
              <a:rPr lang="fr-FR" smtClean="0"/>
              <a:t>06/04/2023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27114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DF503-8636-49D8-AAE5-5376CF6B2D28}" type="datetimeFigureOut">
              <a:rPr lang="fr-FR" smtClean="0"/>
              <a:t>06/04/2023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6925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BBDF503-8636-49D8-AAE5-5376CF6B2D28}" type="datetimeFigureOut">
              <a:rPr lang="fr-FR" smtClean="0"/>
              <a:t>06/04/2023</a:t>
            </a:fld>
            <a:endParaRPr lang="fr-F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fr-FR"/>
          </a:p>
        </p:txBody>
      </p:sp>
      <p:sp>
        <p:nvSpPr>
          <p:cNvPr id="7" name="Slide Number Placeholder 6"/>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15288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8BBDF503-8636-49D8-AAE5-5376CF6B2D28}" type="datetimeFigureOut">
              <a:rPr lang="fr-FR" smtClean="0"/>
              <a:t>06/04/2023</a:t>
            </a:fld>
            <a:endParaRPr lang="fr-F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fr-FR"/>
          </a:p>
        </p:txBody>
      </p:sp>
      <p:sp>
        <p:nvSpPr>
          <p:cNvPr id="7" name="Slide Number Placeholder 6"/>
          <p:cNvSpPr>
            <a:spLocks noGrp="1"/>
          </p:cNvSpPr>
          <p:nvPr>
            <p:ph type="sldNum" sz="quarter" idx="12"/>
          </p:nvPr>
        </p:nvSpPr>
        <p:spPr/>
        <p:txBody>
          <a:bodyPr/>
          <a:lstStyle/>
          <a:p>
            <a:fld id="{52A3AA3D-BBA6-4A4D-AE6C-CB1DEC087C37}" type="slidenum">
              <a:rPr lang="fr-FR" smtClean="0"/>
              <a:t>‹N°›</a:t>
            </a:fld>
            <a:endParaRPr lang="fr-FR"/>
          </a:p>
        </p:txBody>
      </p:sp>
    </p:spTree>
    <p:extLst>
      <p:ext uri="{BB962C8B-B14F-4D97-AF65-F5344CB8AC3E}">
        <p14:creationId xmlns:p14="http://schemas.microsoft.com/office/powerpoint/2010/main" val="177434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BBDF503-8636-49D8-AAE5-5376CF6B2D28}" type="datetimeFigureOut">
              <a:rPr lang="fr-FR" smtClean="0"/>
              <a:t>06/04/2023</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2A3AA3D-BBA6-4A4D-AE6C-CB1DEC087C37}" type="slidenum">
              <a:rPr lang="fr-FR" smtClean="0"/>
              <a:t>‹N°›</a:t>
            </a:fld>
            <a:endParaRPr lang="fr-FR"/>
          </a:p>
        </p:txBody>
      </p:sp>
    </p:spTree>
    <p:extLst>
      <p:ext uri="{BB962C8B-B14F-4D97-AF65-F5344CB8AC3E}">
        <p14:creationId xmlns:p14="http://schemas.microsoft.com/office/powerpoint/2010/main" val="16837703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mfsfj.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A589B-F00F-461D-9362-88FBE4EBD181}"/>
              </a:ext>
            </a:extLst>
          </p:cNvPr>
          <p:cNvSpPr>
            <a:spLocks noGrp="1"/>
          </p:cNvSpPr>
          <p:nvPr>
            <p:ph type="ctrTitle"/>
          </p:nvPr>
        </p:nvSpPr>
        <p:spPr>
          <a:xfrm>
            <a:off x="299803" y="2235200"/>
            <a:ext cx="11527436" cy="2387600"/>
          </a:xfrm>
        </p:spPr>
        <p:txBody>
          <a:bodyPr>
            <a:normAutofit/>
          </a:bodyPr>
          <a:lstStyle/>
          <a:p>
            <a:pPr algn="ctr"/>
            <a:r>
              <a:rPr lang="fr-FR" b="1" dirty="0"/>
              <a:t>L’éducation aux médias en Allemagne : </a:t>
            </a:r>
            <a:r>
              <a:rPr lang="fr-FR" dirty="0"/>
              <a:t>quels enseignements pour le cas français ?</a:t>
            </a:r>
          </a:p>
        </p:txBody>
      </p:sp>
      <p:sp>
        <p:nvSpPr>
          <p:cNvPr id="6" name="ZoneTexte 5">
            <a:extLst>
              <a:ext uri="{FF2B5EF4-FFF2-40B4-BE49-F238E27FC236}">
                <a16:creationId xmlns:a16="http://schemas.microsoft.com/office/drawing/2014/main" id="{7914162D-16A6-49B5-93FA-A9738C1F23C5}"/>
              </a:ext>
            </a:extLst>
          </p:cNvPr>
          <p:cNvSpPr txBox="1"/>
          <p:nvPr/>
        </p:nvSpPr>
        <p:spPr>
          <a:xfrm>
            <a:off x="3028012" y="5276538"/>
            <a:ext cx="6071017" cy="369332"/>
          </a:xfrm>
          <a:prstGeom prst="rect">
            <a:avLst/>
          </a:prstGeom>
          <a:noFill/>
        </p:spPr>
        <p:txBody>
          <a:bodyPr wrap="square" rtlCol="0">
            <a:spAutoFit/>
          </a:bodyPr>
          <a:lstStyle/>
          <a:p>
            <a:pPr algn="ctr"/>
            <a:r>
              <a:rPr lang="fr-FR" dirty="0"/>
              <a:t>Sabine Bosler, CRESAT, UHA</a:t>
            </a:r>
          </a:p>
        </p:txBody>
      </p:sp>
    </p:spTree>
    <p:extLst>
      <p:ext uri="{BB962C8B-B14F-4D97-AF65-F5344CB8AC3E}">
        <p14:creationId xmlns:p14="http://schemas.microsoft.com/office/powerpoint/2010/main" val="254317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40CB2-CFFE-437B-95D7-883ACB599A2F}"/>
              </a:ext>
            </a:extLst>
          </p:cNvPr>
          <p:cNvSpPr>
            <a:spLocks noGrp="1"/>
          </p:cNvSpPr>
          <p:nvPr>
            <p:ph type="title"/>
          </p:nvPr>
        </p:nvSpPr>
        <p:spPr/>
        <p:txBody>
          <a:bodyPr>
            <a:normAutofit fontScale="90000"/>
          </a:bodyPr>
          <a:lstStyle/>
          <a:p>
            <a:r>
              <a:rPr lang="fr-FR" dirty="0"/>
              <a:t>Pour résumer : Quelques caractéristiques de l’éducation aux médias en </a:t>
            </a:r>
            <a:r>
              <a:rPr lang="fr-FR" dirty="0" err="1"/>
              <a:t>allemagne</a:t>
            </a:r>
            <a:endParaRPr lang="fr-FR" dirty="0"/>
          </a:p>
        </p:txBody>
      </p:sp>
      <p:sp>
        <p:nvSpPr>
          <p:cNvPr id="3" name="Espace réservé du contenu 2">
            <a:extLst>
              <a:ext uri="{FF2B5EF4-FFF2-40B4-BE49-F238E27FC236}">
                <a16:creationId xmlns:a16="http://schemas.microsoft.com/office/drawing/2014/main" id="{D9DFE395-8702-45D0-B9A9-93FE65910F18}"/>
              </a:ext>
            </a:extLst>
          </p:cNvPr>
          <p:cNvSpPr>
            <a:spLocks noGrp="1"/>
          </p:cNvSpPr>
          <p:nvPr>
            <p:ph idx="1"/>
          </p:nvPr>
        </p:nvSpPr>
        <p:spPr>
          <a:xfrm>
            <a:off x="2231136" y="2638044"/>
            <a:ext cx="8741664" cy="3101983"/>
          </a:xfrm>
        </p:spPr>
        <p:txBody>
          <a:bodyPr>
            <a:normAutofit/>
          </a:bodyPr>
          <a:lstStyle/>
          <a:p>
            <a:r>
              <a:rPr lang="fr-FR" sz="2400" dirty="0"/>
              <a:t>… Ce n’est pas de l’EMI</a:t>
            </a:r>
          </a:p>
          <a:p>
            <a:r>
              <a:rPr lang="fr-FR" sz="2400" i="1" dirty="0" err="1"/>
              <a:t>Medienbildung</a:t>
            </a:r>
            <a:r>
              <a:rPr lang="fr-FR" sz="2400" dirty="0"/>
              <a:t> : éducation </a:t>
            </a:r>
            <a:r>
              <a:rPr lang="fr-FR" sz="2400" b="1" dirty="0"/>
              <a:t>aux et par </a:t>
            </a:r>
            <a:r>
              <a:rPr lang="fr-FR" sz="2400" dirty="0"/>
              <a:t>les médias</a:t>
            </a:r>
          </a:p>
          <a:p>
            <a:r>
              <a:rPr lang="fr-FR" sz="2400" dirty="0"/>
              <a:t>Une éducation portée entre autres sur le </a:t>
            </a:r>
            <a:r>
              <a:rPr lang="fr-FR" sz="2400" b="1" dirty="0"/>
              <a:t>médium filmique, </a:t>
            </a:r>
            <a:r>
              <a:rPr lang="fr-FR" sz="2400" dirty="0"/>
              <a:t> les réseaux sociaux, le divertissement…</a:t>
            </a:r>
            <a:endParaRPr lang="fr-FR" sz="2400" b="1" dirty="0"/>
          </a:p>
          <a:p>
            <a:r>
              <a:rPr lang="fr-FR" sz="2400" b="1" dirty="0"/>
              <a:t>… </a:t>
            </a:r>
            <a:r>
              <a:rPr lang="fr-FR" sz="2400" dirty="0"/>
              <a:t>et qui vise à </a:t>
            </a:r>
            <a:r>
              <a:rPr lang="fr-FR" sz="2400" b="1" dirty="0"/>
              <a:t>sécuriser</a:t>
            </a:r>
            <a:r>
              <a:rPr lang="fr-FR" sz="2400" dirty="0"/>
              <a:t> les usages juvéniles, </a:t>
            </a:r>
            <a:r>
              <a:rPr lang="fr-FR" sz="2400" b="1" dirty="0"/>
              <a:t>soutenir</a:t>
            </a:r>
            <a:r>
              <a:rPr lang="fr-FR" sz="2400" dirty="0"/>
              <a:t> le développement de la personnalité et </a:t>
            </a:r>
            <a:r>
              <a:rPr lang="fr-FR" sz="2400" b="1" dirty="0"/>
              <a:t>enrichir</a:t>
            </a:r>
            <a:r>
              <a:rPr lang="fr-FR" sz="2400" dirty="0"/>
              <a:t> les apprentissages disciplinaires</a:t>
            </a:r>
            <a:endParaRPr lang="fr-FR" sz="2400" b="1" dirty="0"/>
          </a:p>
        </p:txBody>
      </p:sp>
    </p:spTree>
    <p:extLst>
      <p:ext uri="{BB962C8B-B14F-4D97-AF65-F5344CB8AC3E}">
        <p14:creationId xmlns:p14="http://schemas.microsoft.com/office/powerpoint/2010/main" val="29992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B443E-D877-439B-B5C5-B74A11E65922}"/>
              </a:ext>
            </a:extLst>
          </p:cNvPr>
          <p:cNvSpPr>
            <a:spLocks noGrp="1"/>
          </p:cNvSpPr>
          <p:nvPr>
            <p:ph type="title"/>
          </p:nvPr>
        </p:nvSpPr>
        <p:spPr>
          <a:xfrm>
            <a:off x="1034321" y="320116"/>
            <a:ext cx="10319479" cy="939058"/>
          </a:xfrm>
        </p:spPr>
        <p:txBody>
          <a:bodyPr>
            <a:normAutofit fontScale="90000"/>
          </a:bodyPr>
          <a:lstStyle/>
          <a:p>
            <a:r>
              <a:rPr lang="fr-FR" dirty="0"/>
              <a:t>L’approche allemande : extrait des textes d’encadrement</a:t>
            </a:r>
          </a:p>
        </p:txBody>
      </p:sp>
      <p:sp>
        <p:nvSpPr>
          <p:cNvPr id="3" name="Espace réservé du contenu 2">
            <a:extLst>
              <a:ext uri="{FF2B5EF4-FFF2-40B4-BE49-F238E27FC236}">
                <a16:creationId xmlns:a16="http://schemas.microsoft.com/office/drawing/2014/main" id="{681BEFD7-F2E4-477A-B1F9-0253C002A71E}"/>
              </a:ext>
            </a:extLst>
          </p:cNvPr>
          <p:cNvSpPr>
            <a:spLocks noGrp="1"/>
          </p:cNvSpPr>
          <p:nvPr>
            <p:ph idx="1"/>
          </p:nvPr>
        </p:nvSpPr>
        <p:spPr>
          <a:xfrm>
            <a:off x="838200" y="1843790"/>
            <a:ext cx="10515600" cy="5014210"/>
          </a:xfrm>
        </p:spPr>
        <p:txBody>
          <a:bodyPr/>
          <a:lstStyle/>
          <a:p>
            <a:r>
              <a:rPr lang="fr-FR" sz="2000" b="1" dirty="0"/>
              <a:t>Un ancrage dans la théorie des effets directs </a:t>
            </a:r>
            <a:r>
              <a:rPr lang="fr-FR" sz="2000" dirty="0"/>
              <a:t>: « comparer la violence fictive et non-fictive et discuter de ses effets », « reconnaître la manipulation des médias, l’étudier et l’interpréter »</a:t>
            </a:r>
          </a:p>
          <a:p>
            <a:r>
              <a:rPr lang="fr-FR" sz="2000" b="1" dirty="0"/>
              <a:t>Un ancrage dans la théorie de la médiatisation de la réalité </a:t>
            </a:r>
            <a:r>
              <a:rPr lang="fr-FR" sz="2000" dirty="0"/>
              <a:t>: « [les élèves] reconnaissent les médias comme des instruments de perception et d’appropriation du monde, réfléchissent à leur fonction dans la construction de la réalité, ainsi que leur signification pour le monde du travail »</a:t>
            </a:r>
          </a:p>
          <a:p>
            <a:r>
              <a:rPr lang="fr-FR" sz="2000" b="1" dirty="0"/>
              <a:t>Un ancrage dans la vie quotidienne des élèves </a:t>
            </a:r>
            <a:r>
              <a:rPr lang="fr-FR" sz="2000" dirty="0"/>
              <a:t>:  « la mise en scène par exemple des loisirs, des styles de vie, du sport, des vacances, de la culture, de l’art ou de l’éducation dans les médias »</a:t>
            </a:r>
          </a:p>
          <a:p>
            <a:r>
              <a:rPr lang="fr-FR" sz="2000" b="1" dirty="0"/>
              <a:t>Un intérêt pour le divertissement et les pratiques de communication </a:t>
            </a:r>
          </a:p>
          <a:p>
            <a:pPr lvl="1"/>
            <a:endParaRPr lang="fr-FR" dirty="0"/>
          </a:p>
        </p:txBody>
      </p:sp>
    </p:spTree>
    <p:extLst>
      <p:ext uri="{BB962C8B-B14F-4D97-AF65-F5344CB8AC3E}">
        <p14:creationId xmlns:p14="http://schemas.microsoft.com/office/powerpoint/2010/main" val="9280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A589B-F00F-461D-9362-88FBE4EBD181}"/>
              </a:ext>
            </a:extLst>
          </p:cNvPr>
          <p:cNvSpPr>
            <a:spLocks noGrp="1"/>
          </p:cNvSpPr>
          <p:nvPr>
            <p:ph type="ctrTitle"/>
          </p:nvPr>
        </p:nvSpPr>
        <p:spPr>
          <a:xfrm>
            <a:off x="299803" y="2235200"/>
            <a:ext cx="11527436" cy="2387600"/>
          </a:xfrm>
        </p:spPr>
        <p:txBody>
          <a:bodyPr>
            <a:normAutofit/>
          </a:bodyPr>
          <a:lstStyle/>
          <a:p>
            <a:pPr algn="ctr"/>
            <a:r>
              <a:rPr lang="fr-FR" b="1" dirty="0"/>
              <a:t>Exemples de situations pédagogiques : le cas du </a:t>
            </a:r>
            <a:r>
              <a:rPr lang="fr-FR" b="1" dirty="0" err="1"/>
              <a:t>bade-wurtemberg</a:t>
            </a:r>
            <a:endParaRPr lang="fr-FR" dirty="0"/>
          </a:p>
        </p:txBody>
      </p:sp>
    </p:spTree>
    <p:extLst>
      <p:ext uri="{BB962C8B-B14F-4D97-AF65-F5344CB8AC3E}">
        <p14:creationId xmlns:p14="http://schemas.microsoft.com/office/powerpoint/2010/main" val="284269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544A5-024B-467B-A935-0A7DAB5A3577}"/>
              </a:ext>
            </a:extLst>
          </p:cNvPr>
          <p:cNvSpPr>
            <a:spLocks noGrp="1"/>
          </p:cNvSpPr>
          <p:nvPr>
            <p:ph type="title"/>
          </p:nvPr>
        </p:nvSpPr>
        <p:spPr>
          <a:xfrm>
            <a:off x="2231136" y="550390"/>
            <a:ext cx="7729728" cy="1188720"/>
          </a:xfrm>
        </p:spPr>
        <p:txBody>
          <a:bodyPr>
            <a:normAutofit fontScale="90000"/>
          </a:bodyPr>
          <a:lstStyle/>
          <a:p>
            <a:r>
              <a:rPr lang="fr-FR" dirty="0"/>
              <a:t>Le cas du </a:t>
            </a:r>
            <a:r>
              <a:rPr lang="fr-FR" dirty="0" err="1"/>
              <a:t>bade-wurtemberg</a:t>
            </a:r>
            <a:r>
              <a:rPr lang="fr-FR" dirty="0"/>
              <a:t> : entre transdisciplinarité et disciplinarisation</a:t>
            </a:r>
          </a:p>
        </p:txBody>
      </p:sp>
      <p:pic>
        <p:nvPicPr>
          <p:cNvPr id="4" name="Image 3">
            <a:extLst>
              <a:ext uri="{FF2B5EF4-FFF2-40B4-BE49-F238E27FC236}">
                <a16:creationId xmlns:a16="http://schemas.microsoft.com/office/drawing/2014/main" id="{A249A382-CE5B-4F67-9B7E-FECCCAAF2AC5}"/>
              </a:ext>
            </a:extLst>
          </p:cNvPr>
          <p:cNvPicPr>
            <a:picLocks noChangeAspect="1"/>
          </p:cNvPicPr>
          <p:nvPr/>
        </p:nvPicPr>
        <p:blipFill>
          <a:blip r:embed="rId3"/>
          <a:stretch>
            <a:fillRect/>
          </a:stretch>
        </p:blipFill>
        <p:spPr>
          <a:xfrm>
            <a:off x="8668945" y="2065056"/>
            <a:ext cx="2583838" cy="3634891"/>
          </a:xfrm>
          <a:prstGeom prst="rect">
            <a:avLst/>
          </a:prstGeom>
        </p:spPr>
      </p:pic>
      <p:sp>
        <p:nvSpPr>
          <p:cNvPr id="6" name="ZoneTexte 5">
            <a:extLst>
              <a:ext uri="{FF2B5EF4-FFF2-40B4-BE49-F238E27FC236}">
                <a16:creationId xmlns:a16="http://schemas.microsoft.com/office/drawing/2014/main" id="{19742F32-856B-4051-988C-A7FEF7D4817F}"/>
              </a:ext>
            </a:extLst>
          </p:cNvPr>
          <p:cNvSpPr txBox="1"/>
          <p:nvPr/>
        </p:nvSpPr>
        <p:spPr>
          <a:xfrm>
            <a:off x="999259" y="5608753"/>
            <a:ext cx="6538267" cy="830997"/>
          </a:xfrm>
          <a:prstGeom prst="rect">
            <a:avLst/>
          </a:prstGeom>
          <a:noFill/>
        </p:spPr>
        <p:txBody>
          <a:bodyPr wrap="square" rtlCol="0">
            <a:spAutoFit/>
          </a:bodyPr>
          <a:lstStyle/>
          <a:p>
            <a:r>
              <a:rPr lang="fr-FR" sz="2400" i="1" dirty="0"/>
              <a:t>Cours </a:t>
            </a:r>
            <a:r>
              <a:rPr lang="fr-FR" sz="2400" b="1" i="1" dirty="0"/>
              <a:t>transversaux</a:t>
            </a:r>
            <a:r>
              <a:rPr lang="fr-FR" sz="2400" i="1" dirty="0"/>
              <a:t> intégrés aux programmes (ici, d’allemand)</a:t>
            </a:r>
          </a:p>
        </p:txBody>
      </p:sp>
      <p:sp>
        <p:nvSpPr>
          <p:cNvPr id="7" name="ZoneTexte 6">
            <a:extLst>
              <a:ext uri="{FF2B5EF4-FFF2-40B4-BE49-F238E27FC236}">
                <a16:creationId xmlns:a16="http://schemas.microsoft.com/office/drawing/2014/main" id="{6D45759F-4E56-42A8-9C84-2D0A7FCEBAD5}"/>
              </a:ext>
            </a:extLst>
          </p:cNvPr>
          <p:cNvSpPr txBox="1"/>
          <p:nvPr/>
        </p:nvSpPr>
        <p:spPr>
          <a:xfrm>
            <a:off x="8536180" y="5755824"/>
            <a:ext cx="3094205" cy="707886"/>
          </a:xfrm>
          <a:prstGeom prst="rect">
            <a:avLst/>
          </a:prstGeom>
          <a:noFill/>
        </p:spPr>
        <p:txBody>
          <a:bodyPr wrap="square" rtlCol="0">
            <a:spAutoFit/>
          </a:bodyPr>
          <a:lstStyle/>
          <a:p>
            <a:r>
              <a:rPr lang="fr-FR" sz="2000" b="1" i="1" dirty="0"/>
              <a:t>« Cours de base d’EAM » </a:t>
            </a:r>
            <a:r>
              <a:rPr lang="fr-FR" sz="2000" i="1" dirty="0"/>
              <a:t>de 35H sur 1 an</a:t>
            </a:r>
          </a:p>
        </p:txBody>
      </p:sp>
      <p:pic>
        <p:nvPicPr>
          <p:cNvPr id="3" name="Image 2">
            <a:extLst>
              <a:ext uri="{FF2B5EF4-FFF2-40B4-BE49-F238E27FC236}">
                <a16:creationId xmlns:a16="http://schemas.microsoft.com/office/drawing/2014/main" id="{6F079140-C69A-4D8A-A234-32BDEDFAC98F}"/>
              </a:ext>
            </a:extLst>
          </p:cNvPr>
          <p:cNvPicPr>
            <a:picLocks noChangeAspect="1"/>
          </p:cNvPicPr>
          <p:nvPr/>
        </p:nvPicPr>
        <p:blipFill>
          <a:blip r:embed="rId4"/>
          <a:stretch>
            <a:fillRect/>
          </a:stretch>
        </p:blipFill>
        <p:spPr>
          <a:xfrm>
            <a:off x="434521" y="2065056"/>
            <a:ext cx="7821423" cy="3406354"/>
          </a:xfrm>
          <a:prstGeom prst="rect">
            <a:avLst/>
          </a:prstGeom>
        </p:spPr>
      </p:pic>
    </p:spTree>
    <p:extLst>
      <p:ext uri="{BB962C8B-B14F-4D97-AF65-F5344CB8AC3E}">
        <p14:creationId xmlns:p14="http://schemas.microsoft.com/office/powerpoint/2010/main" val="33330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21D13-50AF-4567-9345-82A1B7096BC6}"/>
              </a:ext>
            </a:extLst>
          </p:cNvPr>
          <p:cNvSpPr>
            <a:spLocks noGrp="1"/>
          </p:cNvSpPr>
          <p:nvPr>
            <p:ph type="title"/>
          </p:nvPr>
        </p:nvSpPr>
        <p:spPr/>
        <p:txBody>
          <a:bodyPr/>
          <a:lstStyle/>
          <a:p>
            <a:r>
              <a:rPr lang="fr-FR" dirty="0"/>
              <a:t>L’exemple de benjamin et du cours de base d’éducation aux médias</a:t>
            </a:r>
          </a:p>
        </p:txBody>
      </p:sp>
      <p:sp>
        <p:nvSpPr>
          <p:cNvPr id="3" name="Espace réservé du contenu 2">
            <a:extLst>
              <a:ext uri="{FF2B5EF4-FFF2-40B4-BE49-F238E27FC236}">
                <a16:creationId xmlns:a16="http://schemas.microsoft.com/office/drawing/2014/main" id="{65B9A433-8CC7-4C6E-86F6-77715B1AAF63}"/>
              </a:ext>
            </a:extLst>
          </p:cNvPr>
          <p:cNvSpPr>
            <a:spLocks noGrp="1"/>
          </p:cNvSpPr>
          <p:nvPr>
            <p:ph idx="1"/>
          </p:nvPr>
        </p:nvSpPr>
        <p:spPr>
          <a:xfrm>
            <a:off x="2231136" y="2638044"/>
            <a:ext cx="8022136" cy="3101983"/>
          </a:xfrm>
        </p:spPr>
        <p:txBody>
          <a:bodyPr>
            <a:normAutofit lnSpcReduction="10000"/>
          </a:bodyPr>
          <a:lstStyle/>
          <a:p>
            <a:r>
              <a:rPr lang="fr-FR" sz="2000" b="1" dirty="0"/>
              <a:t>Echanger</a:t>
            </a:r>
            <a:r>
              <a:rPr lang="fr-FR" sz="2000" dirty="0"/>
              <a:t> avec les élèves pour leur faire prendre conscience du temps passé sur les médias ; </a:t>
            </a:r>
            <a:r>
              <a:rPr lang="fr-FR" sz="2000" b="1" dirty="0"/>
              <a:t>Sensibilisation</a:t>
            </a:r>
            <a:r>
              <a:rPr lang="fr-FR" sz="2000" dirty="0"/>
              <a:t> à la protection des données personnelles, réglage des paramètres de confidentialité</a:t>
            </a:r>
          </a:p>
          <a:p>
            <a:r>
              <a:rPr lang="fr-FR" sz="2000" b="1" dirty="0"/>
              <a:t>Moteurs de recherche </a:t>
            </a:r>
            <a:r>
              <a:rPr lang="fr-FR" sz="2000" dirty="0"/>
              <a:t>;  distinguer les résultats d’une recherche de la publicité ;  Activité avec des moteurs de recherche pour enfants (Blinde </a:t>
            </a:r>
            <a:r>
              <a:rPr lang="fr-FR" sz="2000" dirty="0" err="1"/>
              <a:t>Kuh</a:t>
            </a:r>
            <a:r>
              <a:rPr lang="fr-FR" sz="2000" dirty="0"/>
              <a:t>)</a:t>
            </a:r>
          </a:p>
          <a:p>
            <a:r>
              <a:rPr lang="fr-FR" sz="2000" b="1" dirty="0"/>
              <a:t>Bureautique</a:t>
            </a:r>
            <a:r>
              <a:rPr lang="fr-FR" sz="2000" dirty="0"/>
              <a:t> (introduction à Word et d’autres programmes de base)</a:t>
            </a:r>
          </a:p>
          <a:p>
            <a:r>
              <a:rPr lang="fr-FR" sz="2000" b="1" dirty="0"/>
              <a:t>Exemple de projet </a:t>
            </a:r>
            <a:r>
              <a:rPr lang="fr-FR" sz="2000" dirty="0"/>
              <a:t>: création collective d’un audioguide pour aider les nouveaux arrivants à s’orienter dans l’école</a:t>
            </a:r>
          </a:p>
          <a:p>
            <a:endParaRPr lang="fr-FR" sz="2000" dirty="0"/>
          </a:p>
        </p:txBody>
      </p:sp>
    </p:spTree>
    <p:extLst>
      <p:ext uri="{BB962C8B-B14F-4D97-AF65-F5344CB8AC3E}">
        <p14:creationId xmlns:p14="http://schemas.microsoft.com/office/powerpoint/2010/main" val="24296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6F638-DA0D-4D8A-87D0-D60F2F2901FE}"/>
              </a:ext>
            </a:extLst>
          </p:cNvPr>
          <p:cNvSpPr>
            <a:spLocks noGrp="1"/>
          </p:cNvSpPr>
          <p:nvPr>
            <p:ph type="title"/>
          </p:nvPr>
        </p:nvSpPr>
        <p:spPr>
          <a:xfrm>
            <a:off x="645944" y="570448"/>
            <a:ext cx="8348153" cy="1438234"/>
          </a:xfrm>
        </p:spPr>
        <p:txBody>
          <a:bodyPr>
            <a:normAutofit/>
          </a:bodyPr>
          <a:lstStyle/>
          <a:p>
            <a:r>
              <a:rPr lang="fr-FR" dirty="0"/>
              <a:t>Les ressources du centre médiatique régional du </a:t>
            </a:r>
            <a:r>
              <a:rPr lang="fr-FR" dirty="0" err="1"/>
              <a:t>bw</a:t>
            </a:r>
            <a:endParaRPr lang="fr-FR" dirty="0"/>
          </a:p>
        </p:txBody>
      </p:sp>
      <p:sp>
        <p:nvSpPr>
          <p:cNvPr id="3" name="Espace réservé du contenu 2">
            <a:extLst>
              <a:ext uri="{FF2B5EF4-FFF2-40B4-BE49-F238E27FC236}">
                <a16:creationId xmlns:a16="http://schemas.microsoft.com/office/drawing/2014/main" id="{FC9E011C-8F1D-4D27-A5D4-940AA4273CB6}"/>
              </a:ext>
            </a:extLst>
          </p:cNvPr>
          <p:cNvSpPr>
            <a:spLocks noGrp="1"/>
          </p:cNvSpPr>
          <p:nvPr>
            <p:ph idx="1"/>
          </p:nvPr>
        </p:nvSpPr>
        <p:spPr>
          <a:xfrm>
            <a:off x="645945" y="2308260"/>
            <a:ext cx="8078330" cy="3979292"/>
          </a:xfrm>
        </p:spPr>
        <p:txBody>
          <a:bodyPr>
            <a:normAutofit/>
          </a:bodyPr>
          <a:lstStyle/>
          <a:p>
            <a:r>
              <a:rPr lang="fr-FR" b="1" dirty="0"/>
              <a:t>Approche de protection de la jeunesse basée sur la connaissance et l’acceptation des pratiques juvéniles</a:t>
            </a:r>
          </a:p>
          <a:p>
            <a:r>
              <a:rPr lang="fr-FR" b="1" dirty="0"/>
              <a:t>Une promotion du dialogue entre parents, enfants et enseignants : </a:t>
            </a:r>
            <a:r>
              <a:rPr lang="fr-FR" i="1" dirty="0"/>
              <a:t>« Informez-vous, continuez de vous intéresser et de dialoguer avec vos enfants et leurs écoles. Accompagnez vos enfants lors de leurs excursions sur Internet, montrez-leur des pages sûres et expliquez-leur pourquoi, par exemple, un mot de passe sûr ou un pseudonyme anonymisé sont importants ». </a:t>
            </a:r>
          </a:p>
          <a:p>
            <a:r>
              <a:rPr lang="fr-FR" b="1" dirty="0"/>
              <a:t>Une prise en compte précoce du cyberharcèlement</a:t>
            </a:r>
          </a:p>
          <a:p>
            <a:r>
              <a:rPr lang="fr-FR" b="1" dirty="0"/>
              <a:t>Programme de mentorat pour les parents</a:t>
            </a:r>
          </a:p>
        </p:txBody>
      </p:sp>
      <p:pic>
        <p:nvPicPr>
          <p:cNvPr id="4" name="Image 3">
            <a:extLst>
              <a:ext uri="{FF2B5EF4-FFF2-40B4-BE49-F238E27FC236}">
                <a16:creationId xmlns:a16="http://schemas.microsoft.com/office/drawing/2014/main" id="{B2940B11-35AB-4201-8511-4AC62E898491}"/>
              </a:ext>
            </a:extLst>
          </p:cNvPr>
          <p:cNvPicPr>
            <a:picLocks noChangeAspect="1"/>
          </p:cNvPicPr>
          <p:nvPr/>
        </p:nvPicPr>
        <p:blipFill>
          <a:blip r:embed="rId3"/>
          <a:stretch>
            <a:fillRect/>
          </a:stretch>
        </p:blipFill>
        <p:spPr>
          <a:xfrm>
            <a:off x="9402598" y="209899"/>
            <a:ext cx="2301934" cy="3072162"/>
          </a:xfrm>
          <a:prstGeom prst="rect">
            <a:avLst/>
          </a:prstGeom>
        </p:spPr>
      </p:pic>
      <p:pic>
        <p:nvPicPr>
          <p:cNvPr id="5" name="Image 4">
            <a:extLst>
              <a:ext uri="{FF2B5EF4-FFF2-40B4-BE49-F238E27FC236}">
                <a16:creationId xmlns:a16="http://schemas.microsoft.com/office/drawing/2014/main" id="{6694D873-4936-4803-A90F-A959862C23D6}"/>
              </a:ext>
            </a:extLst>
          </p:cNvPr>
          <p:cNvPicPr>
            <a:picLocks noChangeAspect="1"/>
          </p:cNvPicPr>
          <p:nvPr/>
        </p:nvPicPr>
        <p:blipFill>
          <a:blip r:embed="rId4"/>
          <a:stretch>
            <a:fillRect/>
          </a:stretch>
        </p:blipFill>
        <p:spPr>
          <a:xfrm>
            <a:off x="9402598" y="3431915"/>
            <a:ext cx="2301934" cy="3303201"/>
          </a:xfrm>
          <a:prstGeom prst="rect">
            <a:avLst/>
          </a:prstGeom>
        </p:spPr>
      </p:pic>
    </p:spTree>
    <p:extLst>
      <p:ext uri="{BB962C8B-B14F-4D97-AF65-F5344CB8AC3E}">
        <p14:creationId xmlns:p14="http://schemas.microsoft.com/office/powerpoint/2010/main" val="37238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290D1-4899-4644-BBEC-B8C552FEF5E6}"/>
              </a:ext>
            </a:extLst>
          </p:cNvPr>
          <p:cNvSpPr>
            <a:spLocks noGrp="1"/>
          </p:cNvSpPr>
          <p:nvPr>
            <p:ph type="title"/>
          </p:nvPr>
        </p:nvSpPr>
        <p:spPr/>
        <p:txBody>
          <a:bodyPr>
            <a:normAutofit fontScale="90000"/>
          </a:bodyPr>
          <a:lstStyle/>
          <a:p>
            <a:r>
              <a:rPr lang="fr-FR" dirty="0"/>
              <a:t>La base de données du centre médiatique du </a:t>
            </a:r>
            <a:r>
              <a:rPr lang="fr-FR" dirty="0" err="1"/>
              <a:t>bade-wurtemberg</a:t>
            </a:r>
            <a:r>
              <a:rPr lang="fr-FR" dirty="0"/>
              <a:t> : les thématiques abordées</a:t>
            </a:r>
          </a:p>
        </p:txBody>
      </p:sp>
      <p:sp>
        <p:nvSpPr>
          <p:cNvPr id="3" name="Espace réservé du contenu 2">
            <a:extLst>
              <a:ext uri="{FF2B5EF4-FFF2-40B4-BE49-F238E27FC236}">
                <a16:creationId xmlns:a16="http://schemas.microsoft.com/office/drawing/2014/main" id="{20B54079-A688-468F-A21A-061F5560D6F2}"/>
              </a:ext>
            </a:extLst>
          </p:cNvPr>
          <p:cNvSpPr>
            <a:spLocks noGrp="1"/>
          </p:cNvSpPr>
          <p:nvPr>
            <p:ph idx="1"/>
          </p:nvPr>
        </p:nvSpPr>
        <p:spPr/>
        <p:txBody>
          <a:bodyPr numCol="2">
            <a:normAutofit lnSpcReduction="10000"/>
          </a:bodyPr>
          <a:lstStyle/>
          <a:p>
            <a:pPr marL="171450" indent="-171450">
              <a:buFontTx/>
              <a:buChar char="-"/>
            </a:pPr>
            <a:r>
              <a:rPr lang="fr-FR" dirty="0"/>
              <a:t>Travail audio</a:t>
            </a:r>
          </a:p>
          <a:p>
            <a:pPr marL="171450" indent="-171450">
              <a:buFontTx/>
              <a:buChar char="-"/>
            </a:pPr>
            <a:r>
              <a:rPr lang="fr-FR" dirty="0"/>
              <a:t>Cyberharcèlement</a:t>
            </a:r>
          </a:p>
          <a:p>
            <a:pPr marL="171450" indent="-171450">
              <a:buFontTx/>
              <a:buChar char="-"/>
            </a:pPr>
            <a:r>
              <a:rPr lang="fr-FR" dirty="0"/>
              <a:t>Appareils mobiles à l’école</a:t>
            </a:r>
          </a:p>
          <a:p>
            <a:pPr marL="171450" indent="-171450">
              <a:buFontTx/>
              <a:buChar char="-"/>
            </a:pPr>
            <a:r>
              <a:rPr lang="fr-FR" dirty="0"/>
              <a:t>Jeux vidéo</a:t>
            </a:r>
          </a:p>
          <a:p>
            <a:pPr marL="171450" indent="-171450">
              <a:buFontTx/>
              <a:buChar char="-"/>
            </a:pPr>
            <a:r>
              <a:rPr lang="fr-FR" dirty="0"/>
              <a:t>Extrémisme</a:t>
            </a:r>
          </a:p>
          <a:p>
            <a:pPr marL="171450" indent="-171450">
              <a:buFontTx/>
              <a:buChar char="-"/>
            </a:pPr>
            <a:r>
              <a:rPr lang="fr-FR" dirty="0"/>
              <a:t>Education filmique</a:t>
            </a:r>
          </a:p>
          <a:p>
            <a:pPr marL="171450" indent="-171450">
              <a:buFontTx/>
              <a:buChar char="-"/>
            </a:pPr>
            <a:r>
              <a:rPr lang="fr-FR" dirty="0"/>
              <a:t>Discours de haine et fake news</a:t>
            </a:r>
          </a:p>
          <a:p>
            <a:pPr marL="171450" indent="-171450">
              <a:buFontTx/>
              <a:buChar char="-"/>
            </a:pPr>
            <a:r>
              <a:rPr lang="fr-FR" dirty="0"/>
              <a:t>Apprentissage basé sur le jeu</a:t>
            </a:r>
          </a:p>
          <a:p>
            <a:pPr marL="171450" indent="-171450">
              <a:buFontTx/>
              <a:buChar char="-"/>
            </a:pPr>
            <a:r>
              <a:rPr lang="fr-FR" dirty="0"/>
              <a:t>Protection de la jeunesse sur internet</a:t>
            </a:r>
          </a:p>
          <a:p>
            <a:pPr marL="171450" indent="-171450">
              <a:buFontTx/>
              <a:buChar char="-"/>
            </a:pPr>
            <a:r>
              <a:rPr lang="fr-FR" dirty="0"/>
              <a:t>Apports théoriques, notions</a:t>
            </a:r>
          </a:p>
          <a:p>
            <a:pPr marL="171450" indent="-171450">
              <a:buFontTx/>
              <a:buChar char="-"/>
            </a:pPr>
            <a:r>
              <a:rPr lang="fr-FR" dirty="0"/>
              <a:t>Sexualité et pornographie</a:t>
            </a:r>
          </a:p>
          <a:p>
            <a:pPr marL="171450" indent="-171450">
              <a:buFontTx/>
              <a:buChar char="-"/>
            </a:pPr>
            <a:r>
              <a:rPr lang="fr-FR" dirty="0"/>
              <a:t>Réseaux sociaux</a:t>
            </a:r>
          </a:p>
          <a:p>
            <a:pPr marL="171450" indent="-171450">
              <a:buFontTx/>
              <a:buChar char="-"/>
            </a:pPr>
            <a:r>
              <a:rPr lang="fr-FR" dirty="0"/>
              <a:t>Théories du complot</a:t>
            </a:r>
          </a:p>
          <a:p>
            <a:pPr marL="171450" indent="-171450">
              <a:buFontTx/>
              <a:buChar char="-"/>
            </a:pPr>
            <a:r>
              <a:rPr lang="fr-FR" dirty="0"/>
              <a:t>Publicité</a:t>
            </a:r>
          </a:p>
          <a:p>
            <a:endParaRPr lang="fr-FR" dirty="0"/>
          </a:p>
        </p:txBody>
      </p:sp>
    </p:spTree>
    <p:extLst>
      <p:ext uri="{BB962C8B-B14F-4D97-AF65-F5344CB8AC3E}">
        <p14:creationId xmlns:p14="http://schemas.microsoft.com/office/powerpoint/2010/main" val="21212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34971-320C-4FB9-A34A-895854AB8A35}"/>
              </a:ext>
            </a:extLst>
          </p:cNvPr>
          <p:cNvSpPr>
            <a:spLocks noGrp="1"/>
          </p:cNvSpPr>
          <p:nvPr>
            <p:ph type="title"/>
          </p:nvPr>
        </p:nvSpPr>
        <p:spPr>
          <a:xfrm>
            <a:off x="759601" y="819832"/>
            <a:ext cx="4486956" cy="5218336"/>
          </a:xfrm>
          <a:prstGeom prst="roundRect">
            <a:avLst/>
          </a:prstGeom>
          <a:ln>
            <a:solidFill>
              <a:schemeClr val="accent3"/>
            </a:solidFill>
          </a:ln>
        </p:spPr>
        <p:txBody>
          <a:bodyPr>
            <a:normAutofit/>
          </a:bodyPr>
          <a:lstStyle/>
          <a:p>
            <a:r>
              <a:rPr lang="fr-FR" cap="none" dirty="0">
                <a:solidFill>
                  <a:schemeClr val="accent3"/>
                </a:solidFill>
                <a:latin typeface="Calibri" panose="020F0502020204030204" pitchFamily="34" charset="0"/>
                <a:ea typeface="Calibri" panose="020F0502020204030204" pitchFamily="34" charset="0"/>
                <a:cs typeface="Calibri" panose="020F0502020204030204" pitchFamily="34" charset="0"/>
              </a:rPr>
              <a:t>Aborder la thématique de la pornographie en classe : les conseils du centre médiatique régional du </a:t>
            </a:r>
            <a:r>
              <a:rPr lang="fr-FR" cap="none" dirty="0" err="1">
                <a:solidFill>
                  <a:schemeClr val="accent3"/>
                </a:solidFill>
                <a:latin typeface="Calibri" panose="020F0502020204030204" pitchFamily="34" charset="0"/>
                <a:ea typeface="Calibri" panose="020F0502020204030204" pitchFamily="34" charset="0"/>
                <a:cs typeface="Calibri" panose="020F0502020204030204" pitchFamily="34" charset="0"/>
              </a:rPr>
              <a:t>bw</a:t>
            </a:r>
            <a:r>
              <a:rPr lang="fr-FR" cap="none" dirty="0">
                <a:solidFill>
                  <a:schemeClr val="accent3"/>
                </a:solidFill>
                <a:latin typeface="Calibri" panose="020F0502020204030204" pitchFamily="34" charset="0"/>
                <a:ea typeface="Calibri" panose="020F0502020204030204" pitchFamily="34" charset="0"/>
                <a:cs typeface="Calibri" panose="020F0502020204030204" pitchFamily="34" charset="0"/>
              </a:rPr>
              <a:t> (en partenariat avec klicksafe.de et d’autres associations)</a:t>
            </a:r>
          </a:p>
        </p:txBody>
      </p:sp>
      <p:pic>
        <p:nvPicPr>
          <p:cNvPr id="5" name="Espace réservé du contenu 4">
            <a:extLst>
              <a:ext uri="{FF2B5EF4-FFF2-40B4-BE49-F238E27FC236}">
                <a16:creationId xmlns:a16="http://schemas.microsoft.com/office/drawing/2014/main" id="{A9EC82D7-A5C4-414C-9F48-80272633EC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18501" y="537887"/>
            <a:ext cx="4723925" cy="6039920"/>
          </a:xfrm>
        </p:spPr>
      </p:pic>
    </p:spTree>
    <p:extLst>
      <p:ext uri="{BB962C8B-B14F-4D97-AF65-F5344CB8AC3E}">
        <p14:creationId xmlns:p14="http://schemas.microsoft.com/office/powerpoint/2010/main" val="54096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13357-F1E9-4654-8E27-05435AC74BD8}"/>
              </a:ext>
            </a:extLst>
          </p:cNvPr>
          <p:cNvSpPr>
            <a:spLocks noGrp="1"/>
          </p:cNvSpPr>
          <p:nvPr>
            <p:ph type="title"/>
          </p:nvPr>
        </p:nvSpPr>
        <p:spPr>
          <a:xfrm>
            <a:off x="614597" y="1654239"/>
            <a:ext cx="3162924" cy="3832160"/>
          </a:xfrm>
          <a:ln>
            <a:solidFill>
              <a:schemeClr val="accent3"/>
            </a:solidFill>
          </a:ln>
        </p:spPr>
        <p:txBody>
          <a:bodyPr/>
          <a:lstStyle/>
          <a:p>
            <a:r>
              <a:rPr lang="fr-FR" cap="none" dirty="0">
                <a:solidFill>
                  <a:schemeClr val="accent3"/>
                </a:solidFill>
              </a:rPr>
              <a:t>Exemples de projets autour de la thématique de la puberté et des stéréotypes de genre</a:t>
            </a:r>
          </a:p>
        </p:txBody>
      </p:sp>
      <p:pic>
        <p:nvPicPr>
          <p:cNvPr id="4" name="Image 3">
            <a:extLst>
              <a:ext uri="{FF2B5EF4-FFF2-40B4-BE49-F238E27FC236}">
                <a16:creationId xmlns:a16="http://schemas.microsoft.com/office/drawing/2014/main" id="{14B081AA-AB64-436C-95FE-8DD36ED47373}"/>
              </a:ext>
            </a:extLst>
          </p:cNvPr>
          <p:cNvPicPr>
            <a:picLocks noChangeAspect="1"/>
          </p:cNvPicPr>
          <p:nvPr/>
        </p:nvPicPr>
        <p:blipFill>
          <a:blip r:embed="rId3"/>
          <a:stretch>
            <a:fillRect/>
          </a:stretch>
        </p:blipFill>
        <p:spPr>
          <a:xfrm>
            <a:off x="4586466" y="342366"/>
            <a:ext cx="7605534" cy="6362606"/>
          </a:xfrm>
          <a:prstGeom prst="rect">
            <a:avLst/>
          </a:prstGeom>
        </p:spPr>
      </p:pic>
    </p:spTree>
    <p:extLst>
      <p:ext uri="{BB962C8B-B14F-4D97-AF65-F5344CB8AC3E}">
        <p14:creationId xmlns:p14="http://schemas.microsoft.com/office/powerpoint/2010/main" val="12608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0F2F8F16-E280-414E-96D2-B94313A4C2CC}"/>
              </a:ext>
            </a:extLst>
          </p:cNvPr>
          <p:cNvSpPr>
            <a:spLocks noGrp="1"/>
          </p:cNvSpPr>
          <p:nvPr>
            <p:ph type="title"/>
          </p:nvPr>
        </p:nvSpPr>
        <p:spPr>
          <a:xfrm>
            <a:off x="1686393" y="379413"/>
            <a:ext cx="8676807" cy="798512"/>
          </a:xfrm>
        </p:spPr>
        <p:txBody>
          <a:bodyPr>
            <a:normAutofit fontScale="90000"/>
          </a:bodyPr>
          <a:lstStyle/>
          <a:p>
            <a:r>
              <a:rPr lang="fr-FR" altLang="fr-FR" dirty="0"/>
              <a:t>Réalité virtuelle et éducation aux (et par) les médias</a:t>
            </a:r>
          </a:p>
        </p:txBody>
      </p:sp>
      <p:sp>
        <p:nvSpPr>
          <p:cNvPr id="36867" name="Espace réservé du contenu 2">
            <a:extLst>
              <a:ext uri="{FF2B5EF4-FFF2-40B4-BE49-F238E27FC236}">
                <a16:creationId xmlns:a16="http://schemas.microsoft.com/office/drawing/2014/main" id="{388DC5FE-2540-47B6-9302-1DF0C0C310DE}"/>
              </a:ext>
            </a:extLst>
          </p:cNvPr>
          <p:cNvSpPr>
            <a:spLocks noGrp="1"/>
          </p:cNvSpPr>
          <p:nvPr>
            <p:ph idx="1"/>
          </p:nvPr>
        </p:nvSpPr>
        <p:spPr>
          <a:xfrm>
            <a:off x="1686393" y="1525588"/>
            <a:ext cx="4267199" cy="4170675"/>
          </a:xfrm>
        </p:spPr>
        <p:txBody>
          <a:bodyPr>
            <a:normAutofit fontScale="92500" lnSpcReduction="10000"/>
          </a:bodyPr>
          <a:lstStyle/>
          <a:p>
            <a:r>
              <a:rPr lang="fr-FR" altLang="fr-FR" sz="2400" b="1" dirty="0" err="1"/>
              <a:t>Stephanie</a:t>
            </a:r>
            <a:r>
              <a:rPr lang="fr-FR" altLang="fr-FR" sz="2400" b="1" dirty="0"/>
              <a:t> </a:t>
            </a:r>
            <a:r>
              <a:rPr lang="fr-FR" altLang="fr-FR" sz="2400" b="1" dirty="0" err="1"/>
              <a:t>Woessner</a:t>
            </a:r>
            <a:r>
              <a:rPr lang="fr-FR" altLang="fr-FR" sz="2400" b="1" dirty="0"/>
              <a:t>, </a:t>
            </a:r>
            <a:r>
              <a:rPr lang="fr-FR" altLang="fr-FR" sz="2400" dirty="0"/>
              <a:t>enseignante et formatrice, spécialiste de la réalité virtuelle en contexte pédagogique</a:t>
            </a:r>
          </a:p>
          <a:p>
            <a:r>
              <a:rPr lang="fr-FR" altLang="fr-FR" sz="2400" b="1" dirty="0"/>
              <a:t>Rendre les élèves actifs : </a:t>
            </a:r>
            <a:r>
              <a:rPr lang="fr-FR" altLang="fr-FR" sz="2400" dirty="0"/>
              <a:t>création de mondes virtuels en mode projet (par exemple, après la lecture d’un roman)</a:t>
            </a:r>
          </a:p>
          <a:p>
            <a:r>
              <a:rPr lang="fr-FR" altLang="fr-FR" sz="2400" b="1" dirty="0"/>
              <a:t>Exemple de projet franco-allemand : éducation </a:t>
            </a:r>
            <a:r>
              <a:rPr lang="fr-FR" altLang="fr-FR" sz="2400" b="1" i="1" dirty="0"/>
              <a:t>par les médias </a:t>
            </a:r>
            <a:r>
              <a:rPr lang="fr-FR" altLang="fr-FR" sz="2400" dirty="0"/>
              <a:t>dans le cadre du cours de langue</a:t>
            </a:r>
          </a:p>
          <a:p>
            <a:endParaRPr lang="fr-FR" altLang="fr-FR" sz="2400" dirty="0"/>
          </a:p>
        </p:txBody>
      </p:sp>
      <p:pic>
        <p:nvPicPr>
          <p:cNvPr id="36868" name="Image 4" descr="Une image contenant personne, intérieur, femme, fenêtre&#10;&#10;Description générée automatiquement">
            <a:extLst>
              <a:ext uri="{FF2B5EF4-FFF2-40B4-BE49-F238E27FC236}">
                <a16:creationId xmlns:a16="http://schemas.microsoft.com/office/drawing/2014/main" id="{1A0C0506-95D0-4C02-9FF0-AE60C29BE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5588"/>
            <a:ext cx="42672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436D8923-0242-47F1-9DD1-49CAC390A55D}"/>
              </a:ext>
            </a:extLst>
          </p:cNvPr>
          <p:cNvSpPr>
            <a:spLocks noChangeArrowheads="1"/>
          </p:cNvSpPr>
          <p:nvPr/>
        </p:nvSpPr>
        <p:spPr bwMode="auto">
          <a:xfrm>
            <a:off x="6096000" y="447992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fr-FR" altLang="fr-FR" sz="1800"/>
              <a:t>Exemple : APLIM (Apprentissage des langues étrangères par immersion) entre le LMZ-Bade Wurtemberg et l’Académie de Toulouse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BAB1B7-83EE-49D8-AC98-3B3ADA7E3B2E}"/>
              </a:ext>
            </a:extLst>
          </p:cNvPr>
          <p:cNvSpPr>
            <a:spLocks noGrp="1"/>
          </p:cNvSpPr>
          <p:nvPr>
            <p:ph type="title"/>
          </p:nvPr>
        </p:nvSpPr>
        <p:spPr/>
        <p:txBody>
          <a:bodyPr/>
          <a:lstStyle/>
          <a:p>
            <a:r>
              <a:rPr lang="fr-FR" dirty="0"/>
              <a:t>Structure de la présentation</a:t>
            </a:r>
          </a:p>
        </p:txBody>
      </p:sp>
      <p:sp>
        <p:nvSpPr>
          <p:cNvPr id="4" name="Rectangle : coins arrondis 3">
            <a:extLst>
              <a:ext uri="{FF2B5EF4-FFF2-40B4-BE49-F238E27FC236}">
                <a16:creationId xmlns:a16="http://schemas.microsoft.com/office/drawing/2014/main" id="{38019E36-DBD4-46A0-9358-9E89D6D7423D}"/>
              </a:ext>
            </a:extLst>
          </p:cNvPr>
          <p:cNvSpPr/>
          <p:nvPr/>
        </p:nvSpPr>
        <p:spPr>
          <a:xfrm>
            <a:off x="519657" y="3162925"/>
            <a:ext cx="3008026" cy="11887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 Ma recherche en quelques mots</a:t>
            </a:r>
          </a:p>
        </p:txBody>
      </p:sp>
      <p:sp>
        <p:nvSpPr>
          <p:cNvPr id="5" name="Rectangle : coins arrondis 4">
            <a:extLst>
              <a:ext uri="{FF2B5EF4-FFF2-40B4-BE49-F238E27FC236}">
                <a16:creationId xmlns:a16="http://schemas.microsoft.com/office/drawing/2014/main" id="{465A4116-DAFE-4AD3-A6D0-0F9F801269CC}"/>
              </a:ext>
            </a:extLst>
          </p:cNvPr>
          <p:cNvSpPr/>
          <p:nvPr/>
        </p:nvSpPr>
        <p:spPr>
          <a:xfrm>
            <a:off x="4394616" y="3162925"/>
            <a:ext cx="3008026" cy="11887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II. L’éducation aux médias en Allemagne : quelques éléments de contexte</a:t>
            </a:r>
          </a:p>
        </p:txBody>
      </p:sp>
      <p:sp>
        <p:nvSpPr>
          <p:cNvPr id="6" name="Rectangle : coins arrondis 5">
            <a:extLst>
              <a:ext uri="{FF2B5EF4-FFF2-40B4-BE49-F238E27FC236}">
                <a16:creationId xmlns:a16="http://schemas.microsoft.com/office/drawing/2014/main" id="{F41B19BB-DE01-4558-931F-9532414A36B9}"/>
              </a:ext>
            </a:extLst>
          </p:cNvPr>
          <p:cNvSpPr/>
          <p:nvPr/>
        </p:nvSpPr>
        <p:spPr>
          <a:xfrm>
            <a:off x="8269575" y="3162925"/>
            <a:ext cx="3402768" cy="11887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III. Situations pédagogiques</a:t>
            </a:r>
          </a:p>
        </p:txBody>
      </p:sp>
    </p:spTree>
    <p:extLst>
      <p:ext uri="{BB962C8B-B14F-4D97-AF65-F5344CB8AC3E}">
        <p14:creationId xmlns:p14="http://schemas.microsoft.com/office/powerpoint/2010/main" val="27067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A589B-F00F-461D-9362-88FBE4EBD181}"/>
              </a:ext>
            </a:extLst>
          </p:cNvPr>
          <p:cNvSpPr>
            <a:spLocks noGrp="1"/>
          </p:cNvSpPr>
          <p:nvPr>
            <p:ph type="ctrTitle"/>
          </p:nvPr>
        </p:nvSpPr>
        <p:spPr>
          <a:xfrm>
            <a:off x="299803" y="2235200"/>
            <a:ext cx="11527436" cy="2387600"/>
          </a:xfrm>
        </p:spPr>
        <p:txBody>
          <a:bodyPr>
            <a:normAutofit/>
          </a:bodyPr>
          <a:lstStyle/>
          <a:p>
            <a:pPr algn="ctr"/>
            <a:r>
              <a:rPr lang="fr-FR" b="1" dirty="0"/>
              <a:t>Exemples de situations pédagogiques : le prix </a:t>
            </a:r>
            <a:r>
              <a:rPr lang="fr-FR" b="1" dirty="0" err="1"/>
              <a:t>dieter-baacke</a:t>
            </a:r>
            <a:endParaRPr lang="fr-FR" dirty="0"/>
          </a:p>
        </p:txBody>
      </p:sp>
    </p:spTree>
    <p:extLst>
      <p:ext uri="{BB962C8B-B14F-4D97-AF65-F5344CB8AC3E}">
        <p14:creationId xmlns:p14="http://schemas.microsoft.com/office/powerpoint/2010/main" val="136931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5878B-30EB-4AB5-8A85-08BF5EFB3152}"/>
              </a:ext>
            </a:extLst>
          </p:cNvPr>
          <p:cNvSpPr>
            <a:spLocks noGrp="1"/>
          </p:cNvSpPr>
          <p:nvPr>
            <p:ph type="title"/>
          </p:nvPr>
        </p:nvSpPr>
        <p:spPr/>
        <p:txBody>
          <a:bodyPr/>
          <a:lstStyle/>
          <a:p>
            <a:r>
              <a:rPr lang="fr-FR" dirty="0"/>
              <a:t>Qui est </a:t>
            </a:r>
            <a:r>
              <a:rPr lang="fr-FR" dirty="0" err="1"/>
              <a:t>dieter</a:t>
            </a:r>
            <a:r>
              <a:rPr lang="fr-FR" dirty="0"/>
              <a:t> </a:t>
            </a:r>
            <a:r>
              <a:rPr lang="fr-FR" dirty="0" err="1"/>
              <a:t>baacke</a:t>
            </a:r>
            <a:r>
              <a:rPr lang="fr-FR" dirty="0"/>
              <a:t> ?</a:t>
            </a:r>
          </a:p>
        </p:txBody>
      </p:sp>
      <p:sp>
        <p:nvSpPr>
          <p:cNvPr id="3" name="Espace réservé du contenu 2">
            <a:extLst>
              <a:ext uri="{FF2B5EF4-FFF2-40B4-BE49-F238E27FC236}">
                <a16:creationId xmlns:a16="http://schemas.microsoft.com/office/drawing/2014/main" id="{DD2F4072-F70C-4E07-8485-49FABBD7A829}"/>
              </a:ext>
            </a:extLst>
          </p:cNvPr>
          <p:cNvSpPr>
            <a:spLocks noGrp="1"/>
          </p:cNvSpPr>
          <p:nvPr>
            <p:ph idx="1"/>
          </p:nvPr>
        </p:nvSpPr>
        <p:spPr>
          <a:xfrm>
            <a:off x="1528998" y="2638044"/>
            <a:ext cx="6955436" cy="3101983"/>
          </a:xfrm>
        </p:spPr>
        <p:txBody>
          <a:bodyPr/>
          <a:lstStyle/>
          <a:p>
            <a:r>
              <a:rPr lang="fr-FR" dirty="0"/>
              <a:t>Cofondateur de l’association GMK qu’il a présidée de 1984 à 1999.</a:t>
            </a:r>
          </a:p>
          <a:p>
            <a:r>
              <a:rPr lang="fr-FR" dirty="0"/>
              <a:t>Chercheur en éducation aux médias,  à l’origine du célèbre concept de </a:t>
            </a:r>
            <a:r>
              <a:rPr lang="fr-FR" b="1" dirty="0"/>
              <a:t>« compétence médiatique » (</a:t>
            </a:r>
            <a:r>
              <a:rPr lang="fr-FR" b="1" dirty="0" err="1"/>
              <a:t>Medienkompetenz</a:t>
            </a:r>
            <a:r>
              <a:rPr lang="fr-FR" b="1" dirty="0"/>
              <a:t>), </a:t>
            </a:r>
            <a:r>
              <a:rPr lang="fr-FR" dirty="0"/>
              <a:t>dit aussi  </a:t>
            </a:r>
            <a:r>
              <a:rPr lang="fr-FR" b="1" dirty="0"/>
              <a:t>’Modèle de Bielefeld’</a:t>
            </a:r>
          </a:p>
          <a:p>
            <a:r>
              <a:rPr lang="fr-FR" dirty="0"/>
              <a:t>Ce concept a inspiré le monde scientifique, la pratique pédagogique et la politique.</a:t>
            </a:r>
          </a:p>
        </p:txBody>
      </p:sp>
      <p:pic>
        <p:nvPicPr>
          <p:cNvPr id="9" name="Image 8">
            <a:extLst>
              <a:ext uri="{FF2B5EF4-FFF2-40B4-BE49-F238E27FC236}">
                <a16:creationId xmlns:a16="http://schemas.microsoft.com/office/drawing/2014/main" id="{2D23BBAF-C324-435C-9DB4-A249223EC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502" y="2473152"/>
            <a:ext cx="2674964" cy="3748718"/>
          </a:xfrm>
          <a:prstGeom prst="rect">
            <a:avLst/>
          </a:prstGeom>
        </p:spPr>
      </p:pic>
    </p:spTree>
    <p:extLst>
      <p:ext uri="{BB962C8B-B14F-4D97-AF65-F5344CB8AC3E}">
        <p14:creationId xmlns:p14="http://schemas.microsoft.com/office/powerpoint/2010/main" val="40991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6CC5F-53C8-46C6-B176-5BA4F31D6198}"/>
              </a:ext>
            </a:extLst>
          </p:cNvPr>
          <p:cNvSpPr>
            <a:spLocks noGrp="1"/>
          </p:cNvSpPr>
          <p:nvPr>
            <p:ph type="title"/>
          </p:nvPr>
        </p:nvSpPr>
        <p:spPr/>
        <p:txBody>
          <a:bodyPr/>
          <a:lstStyle/>
          <a:p>
            <a:r>
              <a:rPr lang="fr-FR" dirty="0"/>
              <a:t>Le prix </a:t>
            </a:r>
            <a:r>
              <a:rPr lang="fr-FR" dirty="0" err="1"/>
              <a:t>dieter</a:t>
            </a:r>
            <a:r>
              <a:rPr lang="fr-FR" dirty="0"/>
              <a:t> </a:t>
            </a:r>
            <a:r>
              <a:rPr lang="fr-FR" dirty="0" err="1"/>
              <a:t>baacke</a:t>
            </a:r>
            <a:r>
              <a:rPr lang="fr-FR" dirty="0"/>
              <a:t> : périmètre et objets</a:t>
            </a:r>
          </a:p>
        </p:txBody>
      </p:sp>
      <p:sp>
        <p:nvSpPr>
          <p:cNvPr id="3" name="Espace réservé du contenu 2">
            <a:extLst>
              <a:ext uri="{FF2B5EF4-FFF2-40B4-BE49-F238E27FC236}">
                <a16:creationId xmlns:a16="http://schemas.microsoft.com/office/drawing/2014/main" id="{8D732448-7D6C-48FC-BC70-CF70D9340A07}"/>
              </a:ext>
            </a:extLst>
          </p:cNvPr>
          <p:cNvSpPr>
            <a:spLocks noGrp="1"/>
          </p:cNvSpPr>
          <p:nvPr>
            <p:ph idx="1"/>
          </p:nvPr>
        </p:nvSpPr>
        <p:spPr>
          <a:xfrm>
            <a:off x="1582761" y="2518122"/>
            <a:ext cx="9026477" cy="3537904"/>
          </a:xfrm>
        </p:spPr>
        <p:txBody>
          <a:bodyPr>
            <a:normAutofit/>
          </a:bodyPr>
          <a:lstStyle/>
          <a:p>
            <a:r>
              <a:rPr lang="fr-FR" dirty="0"/>
              <a:t>Un prix porté par l’association pour la culture médiatique (</a:t>
            </a:r>
            <a:r>
              <a:rPr lang="fr-FR" b="1" dirty="0"/>
              <a:t>GMK</a:t>
            </a:r>
            <a:r>
              <a:rPr lang="fr-FR" dirty="0"/>
              <a:t>), </a:t>
            </a:r>
            <a:r>
              <a:rPr lang="de-DE" dirty="0" err="1"/>
              <a:t>Soutenu</a:t>
            </a:r>
            <a:r>
              <a:rPr lang="de-DE" dirty="0"/>
              <a:t> par le </a:t>
            </a:r>
            <a:r>
              <a:rPr lang="de-DE" b="1" dirty="0" err="1"/>
              <a:t>ministère</a:t>
            </a:r>
            <a:r>
              <a:rPr lang="de-DE" b="1" dirty="0"/>
              <a:t> de la </a:t>
            </a:r>
            <a:r>
              <a:rPr lang="de-DE" b="1" dirty="0" err="1"/>
              <a:t>famille</a:t>
            </a:r>
            <a:r>
              <a:rPr lang="de-DE" b="1" dirty="0"/>
              <a:t>, des </a:t>
            </a:r>
            <a:r>
              <a:rPr lang="de-DE" b="1" dirty="0" err="1"/>
              <a:t>seniors</a:t>
            </a:r>
            <a:r>
              <a:rPr lang="de-DE" b="1" dirty="0"/>
              <a:t>, des </a:t>
            </a:r>
            <a:r>
              <a:rPr lang="de-DE" b="1" dirty="0" err="1"/>
              <a:t>femmes</a:t>
            </a:r>
            <a:r>
              <a:rPr lang="de-DE" b="1" dirty="0"/>
              <a:t> et de la </a:t>
            </a:r>
            <a:r>
              <a:rPr lang="de-DE" b="1" dirty="0" err="1"/>
              <a:t>jeunesse</a:t>
            </a:r>
            <a:r>
              <a:rPr lang="de-DE" b="1" dirty="0"/>
              <a:t> </a:t>
            </a:r>
            <a:r>
              <a:rPr lang="de-DE" dirty="0">
                <a:hlinkClick r:id="rId3"/>
              </a:rPr>
              <a:t>Bundesministerium für Familie, Senioren, Frauen und Jugend</a:t>
            </a:r>
            <a:endParaRPr lang="fr-FR" dirty="0"/>
          </a:p>
          <a:p>
            <a:r>
              <a:rPr lang="fr-FR" dirty="0"/>
              <a:t>Thème 2023 : </a:t>
            </a:r>
            <a:r>
              <a:rPr lang="fr-FR" b="1" dirty="0"/>
              <a:t>Projets d'éducation aux médias pour les enfants et les jeunes sur l'exploration créative et critique des algorithmes et de l'intelligence artificielle</a:t>
            </a:r>
          </a:p>
          <a:p>
            <a:r>
              <a:rPr lang="fr-FR" b="1" dirty="0"/>
              <a:t>Catégories</a:t>
            </a:r>
            <a:r>
              <a:rPr lang="fr-FR" dirty="0"/>
              <a:t> : projets portés par/avec des enfants (jusqu’à 13 ans), projets portés par/avec des ados, projets interculturels et internationaux, projets inclusifs et intersectionnels, projets en réseau, prix spécial « </a:t>
            </a:r>
            <a:r>
              <a:rPr lang="fr-FR" dirty="0" err="1"/>
              <a:t>let’s</a:t>
            </a:r>
            <a:r>
              <a:rPr lang="fr-FR" dirty="0"/>
              <a:t> </a:t>
            </a:r>
            <a:r>
              <a:rPr lang="fr-FR" dirty="0" err="1"/>
              <a:t>save</a:t>
            </a:r>
            <a:r>
              <a:rPr lang="fr-FR" dirty="0"/>
              <a:t> </a:t>
            </a:r>
            <a:r>
              <a:rPr lang="fr-FR" dirty="0" err="1"/>
              <a:t>our</a:t>
            </a:r>
            <a:r>
              <a:rPr lang="fr-FR" dirty="0"/>
              <a:t> </a:t>
            </a:r>
            <a:r>
              <a:rPr lang="fr-FR" dirty="0" err="1"/>
              <a:t>planet</a:t>
            </a:r>
            <a:r>
              <a:rPr lang="fr-FR" dirty="0"/>
              <a:t> » (projets d’EAM à des fins écologiques), prix spéciaux.</a:t>
            </a:r>
          </a:p>
          <a:p>
            <a:endParaRPr lang="fr-FR" dirty="0"/>
          </a:p>
        </p:txBody>
      </p:sp>
    </p:spTree>
    <p:extLst>
      <p:ext uri="{BB962C8B-B14F-4D97-AF65-F5344CB8AC3E}">
        <p14:creationId xmlns:p14="http://schemas.microsoft.com/office/powerpoint/2010/main" val="27267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CE51B-86E9-48BF-8F33-96FD2AE4306A}"/>
              </a:ext>
            </a:extLst>
          </p:cNvPr>
          <p:cNvSpPr>
            <a:spLocks noGrp="1"/>
          </p:cNvSpPr>
          <p:nvPr>
            <p:ph type="title"/>
          </p:nvPr>
        </p:nvSpPr>
        <p:spPr/>
        <p:txBody>
          <a:bodyPr/>
          <a:lstStyle/>
          <a:p>
            <a:r>
              <a:rPr lang="fr-FR" dirty="0"/>
              <a:t>Des productions variées</a:t>
            </a:r>
          </a:p>
        </p:txBody>
      </p:sp>
      <p:sp>
        <p:nvSpPr>
          <p:cNvPr id="3" name="Espace réservé du contenu 2">
            <a:extLst>
              <a:ext uri="{FF2B5EF4-FFF2-40B4-BE49-F238E27FC236}">
                <a16:creationId xmlns:a16="http://schemas.microsoft.com/office/drawing/2014/main" id="{48526DF4-74B7-4EBB-8842-9750D10C51D9}"/>
              </a:ext>
            </a:extLst>
          </p:cNvPr>
          <p:cNvSpPr>
            <a:spLocks noGrp="1"/>
          </p:cNvSpPr>
          <p:nvPr>
            <p:ph idx="1"/>
          </p:nvPr>
        </p:nvSpPr>
        <p:spPr>
          <a:xfrm>
            <a:off x="1918741" y="2443397"/>
            <a:ext cx="8814215" cy="4092315"/>
          </a:xfrm>
        </p:spPr>
        <p:txBody>
          <a:bodyPr numCol="2">
            <a:normAutofit/>
          </a:bodyPr>
          <a:lstStyle/>
          <a:p>
            <a:pPr marL="171450" indent="-171450">
              <a:buFontTx/>
              <a:buChar char="-"/>
            </a:pPr>
            <a:r>
              <a:rPr lang="fr-FR" dirty="0"/>
              <a:t>Application mobile</a:t>
            </a:r>
          </a:p>
          <a:p>
            <a:pPr marL="171450" indent="-171450">
              <a:buFontTx/>
              <a:buChar char="-"/>
            </a:pPr>
            <a:r>
              <a:rPr lang="fr-FR" dirty="0"/>
              <a:t>Jeux vidéo</a:t>
            </a:r>
          </a:p>
          <a:p>
            <a:pPr marL="171450" indent="-171450">
              <a:buFontTx/>
              <a:buChar char="-"/>
            </a:pPr>
            <a:r>
              <a:rPr lang="fr-FR" dirty="0"/>
              <a:t>Matériau de documentation</a:t>
            </a:r>
          </a:p>
          <a:p>
            <a:pPr marL="171450" indent="-171450">
              <a:buFontTx/>
              <a:buChar char="-"/>
            </a:pPr>
            <a:r>
              <a:rPr lang="fr-FR" dirty="0"/>
              <a:t>Emission ou chaîne de TV</a:t>
            </a:r>
          </a:p>
          <a:p>
            <a:pPr marL="171450" indent="-171450">
              <a:buFontTx/>
              <a:buChar char="-"/>
            </a:pPr>
            <a:r>
              <a:rPr lang="fr-FR" dirty="0"/>
              <a:t>Film</a:t>
            </a:r>
          </a:p>
          <a:p>
            <a:pPr marL="171450" indent="-171450">
              <a:buFontTx/>
              <a:buChar char="-"/>
            </a:pPr>
            <a:r>
              <a:rPr lang="fr-FR" dirty="0"/>
              <a:t>Photos</a:t>
            </a:r>
          </a:p>
          <a:p>
            <a:pPr marL="171450" indent="-171450">
              <a:buFontTx/>
              <a:buChar char="-"/>
            </a:pPr>
            <a:r>
              <a:rPr lang="fr-FR" dirty="0"/>
              <a:t>Bricolage, peinture, DIY</a:t>
            </a:r>
          </a:p>
          <a:p>
            <a:pPr marL="171450" indent="-171450">
              <a:buFontTx/>
              <a:buChar char="-"/>
            </a:pPr>
            <a:r>
              <a:rPr lang="fr-FR" dirty="0"/>
              <a:t>Film sur téléphone portable</a:t>
            </a:r>
          </a:p>
          <a:p>
            <a:pPr marL="171450" indent="-171450">
              <a:buFontTx/>
              <a:buChar char="-"/>
            </a:pPr>
            <a:r>
              <a:rPr lang="fr-FR" dirty="0"/>
              <a:t>Livre audio</a:t>
            </a:r>
          </a:p>
          <a:p>
            <a:pPr marL="171450" indent="-171450">
              <a:buFontTx/>
              <a:buChar char="-"/>
            </a:pPr>
            <a:r>
              <a:rPr lang="fr-FR" dirty="0"/>
              <a:t>Clip musical</a:t>
            </a:r>
          </a:p>
          <a:p>
            <a:pPr marL="171450" indent="-171450">
              <a:buFontTx/>
              <a:buChar char="-"/>
            </a:pPr>
            <a:r>
              <a:rPr lang="fr-FR" dirty="0"/>
              <a:t>Emission de radio</a:t>
            </a:r>
          </a:p>
          <a:p>
            <a:pPr marL="171450" indent="-171450">
              <a:buFontTx/>
              <a:buChar char="-"/>
            </a:pPr>
            <a:r>
              <a:rPr lang="fr-FR" dirty="0"/>
              <a:t>Rallye (via GPS et QR Code)</a:t>
            </a:r>
          </a:p>
          <a:p>
            <a:pPr marL="171450" indent="-171450">
              <a:buFontTx/>
              <a:buChar char="-"/>
            </a:pPr>
            <a:r>
              <a:rPr lang="fr-FR" dirty="0"/>
              <a:t>Offres de réseaux sociaux</a:t>
            </a:r>
          </a:p>
          <a:p>
            <a:pPr marL="171450" indent="-171450">
              <a:buFontTx/>
              <a:buChar char="-"/>
            </a:pPr>
            <a:r>
              <a:rPr lang="fr-FR" dirty="0"/>
              <a:t>Pièce de théâtre</a:t>
            </a:r>
          </a:p>
          <a:p>
            <a:pPr marL="171450" indent="-171450">
              <a:buFontTx/>
              <a:buChar char="-"/>
            </a:pPr>
            <a:r>
              <a:rPr lang="fr-FR" dirty="0"/>
              <a:t>Site Web</a:t>
            </a:r>
          </a:p>
          <a:p>
            <a:pPr marL="171450" indent="-171450">
              <a:buFontTx/>
              <a:buChar char="-"/>
            </a:pPr>
            <a:r>
              <a:rPr lang="fr-FR" dirty="0"/>
              <a:t>Compétition (non précisé)</a:t>
            </a:r>
          </a:p>
          <a:p>
            <a:pPr marL="171450" indent="-171450">
              <a:buFontTx/>
              <a:buChar char="-"/>
            </a:pPr>
            <a:r>
              <a:rPr lang="fr-FR" dirty="0"/>
              <a:t>Journal, autres imprimés</a:t>
            </a:r>
          </a:p>
          <a:p>
            <a:pPr marL="171450" indent="-171450">
              <a:buFontTx/>
              <a:buChar char="-"/>
            </a:pPr>
            <a:r>
              <a:rPr lang="fr-FR" dirty="0"/>
              <a:t>Aucun</a:t>
            </a:r>
          </a:p>
          <a:p>
            <a:pPr marL="171450" indent="-171450">
              <a:buFontTx/>
              <a:buChar char="-"/>
            </a:pPr>
            <a:r>
              <a:rPr lang="fr-FR" dirty="0"/>
              <a:t>Autre</a:t>
            </a:r>
          </a:p>
          <a:p>
            <a:endParaRPr lang="fr-FR" dirty="0"/>
          </a:p>
        </p:txBody>
      </p:sp>
    </p:spTree>
    <p:extLst>
      <p:ext uri="{BB962C8B-B14F-4D97-AF65-F5344CB8AC3E}">
        <p14:creationId xmlns:p14="http://schemas.microsoft.com/office/powerpoint/2010/main" val="19622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7199D2-D62E-44A4-A3EE-27419A9A2084}"/>
              </a:ext>
            </a:extLst>
          </p:cNvPr>
          <p:cNvSpPr>
            <a:spLocks noGrp="1"/>
          </p:cNvSpPr>
          <p:nvPr>
            <p:ph type="title"/>
          </p:nvPr>
        </p:nvSpPr>
        <p:spPr>
          <a:xfrm>
            <a:off x="2231136" y="262328"/>
            <a:ext cx="7729728" cy="831608"/>
          </a:xfrm>
        </p:spPr>
        <p:txBody>
          <a:bodyPr/>
          <a:lstStyle/>
          <a:p>
            <a:r>
              <a:rPr lang="fr-FR" dirty="0"/>
              <a:t>quelques lauréats 2022</a:t>
            </a:r>
          </a:p>
        </p:txBody>
      </p:sp>
      <p:sp>
        <p:nvSpPr>
          <p:cNvPr id="3" name="Espace réservé du contenu 2">
            <a:extLst>
              <a:ext uri="{FF2B5EF4-FFF2-40B4-BE49-F238E27FC236}">
                <a16:creationId xmlns:a16="http://schemas.microsoft.com/office/drawing/2014/main" id="{68D35C9B-D8A7-49CB-AFB4-3756CAB08133}"/>
              </a:ext>
            </a:extLst>
          </p:cNvPr>
          <p:cNvSpPr>
            <a:spLocks noGrp="1"/>
          </p:cNvSpPr>
          <p:nvPr>
            <p:ph idx="1"/>
          </p:nvPr>
        </p:nvSpPr>
        <p:spPr>
          <a:xfrm>
            <a:off x="417326" y="1439056"/>
            <a:ext cx="7242648" cy="5156616"/>
          </a:xfrm>
        </p:spPr>
        <p:txBody>
          <a:bodyPr>
            <a:normAutofit fontScale="92500" lnSpcReduction="10000"/>
          </a:bodyPr>
          <a:lstStyle/>
          <a:p>
            <a:r>
              <a:rPr lang="fr-FR" b="1" dirty="0">
                <a:highlight>
                  <a:srgbClr val="C0C0C0"/>
                </a:highlight>
              </a:rPr>
              <a:t>Cubes - des mondes numériques. Expérimenter &amp; créer </a:t>
            </a:r>
            <a:endParaRPr lang="de-DE" b="1" dirty="0">
              <a:highlight>
                <a:srgbClr val="C0C0C0"/>
              </a:highlight>
            </a:endParaRPr>
          </a:p>
          <a:p>
            <a:pPr lvl="1"/>
            <a:r>
              <a:rPr lang="fr-FR" dirty="0"/>
              <a:t>« Qu'est-ce qui te dérange dans le monde ? Qu'est-ce que tu veux changer ? Montre-le de manière créative". Sur les "17 objectifs de développement durable" (Global Goals) des Nations unies (ONU), 50 enfants ont agi avec des méthodes pédagogiques médiatiques. Ils ont créé des photos, des vidéos et des collages, ont discuté et ont réfléchi à leurs points de vue et à leurs productions ».</a:t>
            </a:r>
          </a:p>
          <a:p>
            <a:r>
              <a:rPr lang="fr-FR" dirty="0"/>
              <a:t>Projet « </a:t>
            </a:r>
            <a:r>
              <a:rPr lang="fr-FR" b="1" dirty="0">
                <a:highlight>
                  <a:srgbClr val="C0C0C0"/>
                </a:highlight>
              </a:rPr>
              <a:t>Truth </a:t>
            </a:r>
            <a:r>
              <a:rPr lang="fr-FR" b="1" dirty="0" err="1">
                <a:highlight>
                  <a:srgbClr val="C0C0C0"/>
                </a:highlight>
              </a:rPr>
              <a:t>Tellers</a:t>
            </a:r>
            <a:r>
              <a:rPr lang="fr-FR" dirty="0"/>
              <a:t> » </a:t>
            </a:r>
          </a:p>
          <a:p>
            <a:pPr lvl="1"/>
            <a:r>
              <a:rPr lang="fr-FR" dirty="0"/>
              <a:t>Méthodes créatives et ludiques de déconstruction des fake news et discours complotistes (via l’écriture, la création de médias et via des jeux) basé sur la compréhension du rôle des récits, des croyances et des affects.</a:t>
            </a:r>
          </a:p>
          <a:p>
            <a:r>
              <a:rPr lang="fr-FR" b="1" dirty="0" err="1">
                <a:highlight>
                  <a:srgbClr val="C0C0C0"/>
                </a:highlight>
              </a:rPr>
              <a:t>don’t</a:t>
            </a:r>
            <a:r>
              <a:rPr lang="fr-FR" b="1" dirty="0">
                <a:highlight>
                  <a:srgbClr val="C0C0C0"/>
                </a:highlight>
              </a:rPr>
              <a:t> stop motion</a:t>
            </a:r>
          </a:p>
          <a:p>
            <a:pPr lvl="1"/>
            <a:r>
              <a:rPr lang="fr-FR" b="1" dirty="0"/>
              <a:t>I</a:t>
            </a:r>
            <a:r>
              <a:rPr lang="fr-FR" dirty="0"/>
              <a:t>nterviews et séquences de film en stop motion</a:t>
            </a:r>
            <a:r>
              <a:rPr lang="fr-FR" b="1" dirty="0"/>
              <a:t> </a:t>
            </a:r>
            <a:r>
              <a:rPr lang="fr-FR" dirty="0"/>
              <a:t>sur les parcours de migration, accompagné de groupes de discussion et ateliers anti-racistes</a:t>
            </a:r>
            <a:endParaRPr lang="fr-FR" b="1" dirty="0"/>
          </a:p>
          <a:p>
            <a:r>
              <a:rPr lang="fr-FR" b="1" dirty="0" err="1">
                <a:highlight>
                  <a:srgbClr val="C0C0C0"/>
                </a:highlight>
              </a:rPr>
              <a:t>Besser</a:t>
            </a:r>
            <a:r>
              <a:rPr lang="fr-FR" b="1" dirty="0">
                <a:highlight>
                  <a:srgbClr val="C0C0C0"/>
                </a:highlight>
              </a:rPr>
              <a:t> </a:t>
            </a:r>
            <a:r>
              <a:rPr lang="fr-FR" b="1" dirty="0" err="1">
                <a:highlight>
                  <a:srgbClr val="C0C0C0"/>
                </a:highlight>
              </a:rPr>
              <a:t>spielen</a:t>
            </a:r>
            <a:r>
              <a:rPr lang="fr-FR" b="1" dirty="0">
                <a:highlight>
                  <a:srgbClr val="C0C0C0"/>
                </a:highlight>
              </a:rPr>
              <a:t>! #</a:t>
            </a:r>
            <a:r>
              <a:rPr lang="fr-FR" b="1" dirty="0" err="1">
                <a:highlight>
                  <a:srgbClr val="C0C0C0"/>
                </a:highlight>
              </a:rPr>
              <a:t>gamingbielefeld</a:t>
            </a:r>
            <a:endParaRPr lang="fr-FR" b="1" dirty="0">
              <a:highlight>
                <a:srgbClr val="C0C0C0"/>
              </a:highlight>
            </a:endParaRPr>
          </a:p>
          <a:p>
            <a:pPr lvl="1"/>
            <a:r>
              <a:rPr lang="fr-FR" b="1" dirty="0"/>
              <a:t>Réseau consacré à la culture médiatique et vidéoludique des enfants et des jeunes</a:t>
            </a:r>
            <a:r>
              <a:rPr lang="fr-FR" dirty="0"/>
              <a:t>. Tests de jeux, « Game Days » récurrents s’apparentant à des festivals, ligues eSport, serveur de jeu commun géré de manière pédagogique, offres créatives comme le tournage de courts-métrages dans Minecraft, interviews avec des streamers, codage, escape </a:t>
            </a:r>
            <a:r>
              <a:rPr lang="fr-FR" dirty="0" err="1"/>
              <a:t>rooms</a:t>
            </a:r>
            <a:r>
              <a:rPr lang="fr-FR" dirty="0"/>
              <a:t>. </a:t>
            </a:r>
          </a:p>
        </p:txBody>
      </p:sp>
      <p:sp>
        <p:nvSpPr>
          <p:cNvPr id="6" name="ZoneTexte 5">
            <a:extLst>
              <a:ext uri="{FF2B5EF4-FFF2-40B4-BE49-F238E27FC236}">
                <a16:creationId xmlns:a16="http://schemas.microsoft.com/office/drawing/2014/main" id="{9D5732D6-F971-441F-BFE4-CEE3BD710E63}"/>
              </a:ext>
            </a:extLst>
          </p:cNvPr>
          <p:cNvSpPr txBox="1"/>
          <p:nvPr/>
        </p:nvSpPr>
        <p:spPr>
          <a:xfrm>
            <a:off x="8778529" y="5764064"/>
            <a:ext cx="2996146" cy="646331"/>
          </a:xfrm>
          <a:prstGeom prst="rect">
            <a:avLst/>
          </a:prstGeom>
          <a:noFill/>
        </p:spPr>
        <p:txBody>
          <a:bodyPr wrap="square" rtlCol="0">
            <a:spAutoFit/>
          </a:bodyPr>
          <a:lstStyle/>
          <a:p>
            <a:r>
              <a:rPr lang="fr-FR" i="1" dirty="0">
                <a:solidFill>
                  <a:schemeClr val="tx1">
                    <a:lumMod val="50000"/>
                    <a:lumOff val="50000"/>
                  </a:schemeClr>
                </a:solidFill>
              </a:rPr>
              <a:t>Jeu de cartes créé dans le cadre du projet </a:t>
            </a:r>
            <a:r>
              <a:rPr lang="fr-FR" i="1" dirty="0" err="1">
                <a:solidFill>
                  <a:schemeClr val="tx1">
                    <a:lumMod val="50000"/>
                    <a:lumOff val="50000"/>
                  </a:schemeClr>
                </a:solidFill>
              </a:rPr>
              <a:t>truth</a:t>
            </a:r>
            <a:r>
              <a:rPr lang="fr-FR" i="1" dirty="0">
                <a:solidFill>
                  <a:schemeClr val="tx1">
                    <a:lumMod val="50000"/>
                    <a:lumOff val="50000"/>
                  </a:schemeClr>
                </a:solidFill>
              </a:rPr>
              <a:t> </a:t>
            </a:r>
            <a:r>
              <a:rPr lang="fr-FR" i="1" dirty="0" err="1">
                <a:solidFill>
                  <a:schemeClr val="tx1">
                    <a:lumMod val="50000"/>
                    <a:lumOff val="50000"/>
                  </a:schemeClr>
                </a:solidFill>
              </a:rPr>
              <a:t>tellers</a:t>
            </a:r>
            <a:endParaRPr lang="fr-FR" i="1" dirty="0">
              <a:solidFill>
                <a:schemeClr val="tx1">
                  <a:lumMod val="50000"/>
                  <a:lumOff val="50000"/>
                </a:schemeClr>
              </a:solidFill>
            </a:endParaRPr>
          </a:p>
        </p:txBody>
      </p:sp>
      <p:pic>
        <p:nvPicPr>
          <p:cNvPr id="9" name="Image 8">
            <a:extLst>
              <a:ext uri="{FF2B5EF4-FFF2-40B4-BE49-F238E27FC236}">
                <a16:creationId xmlns:a16="http://schemas.microsoft.com/office/drawing/2014/main" id="{BCB81619-E8B8-4FA4-9738-C28A36AFFD1A}"/>
              </a:ext>
            </a:extLst>
          </p:cNvPr>
          <p:cNvPicPr>
            <a:picLocks noChangeAspect="1"/>
          </p:cNvPicPr>
          <p:nvPr/>
        </p:nvPicPr>
        <p:blipFill>
          <a:blip r:embed="rId3"/>
          <a:stretch>
            <a:fillRect/>
          </a:stretch>
        </p:blipFill>
        <p:spPr>
          <a:xfrm>
            <a:off x="8778529" y="1603948"/>
            <a:ext cx="2996145" cy="4160116"/>
          </a:xfrm>
          <a:prstGeom prst="rect">
            <a:avLst/>
          </a:prstGeom>
        </p:spPr>
      </p:pic>
    </p:spTree>
    <p:extLst>
      <p:ext uri="{BB962C8B-B14F-4D97-AF65-F5344CB8AC3E}">
        <p14:creationId xmlns:p14="http://schemas.microsoft.com/office/powerpoint/2010/main" val="28245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836C5907-3D2F-4DA0-AA57-50277450E629}"/>
              </a:ext>
            </a:extLst>
          </p:cNvPr>
          <p:cNvSpPr>
            <a:spLocks noGrp="1"/>
          </p:cNvSpPr>
          <p:nvPr>
            <p:ph type="title"/>
          </p:nvPr>
        </p:nvSpPr>
        <p:spPr>
          <a:xfrm>
            <a:off x="2143593" y="379412"/>
            <a:ext cx="7899818" cy="1074633"/>
          </a:xfrm>
        </p:spPr>
        <p:txBody>
          <a:bodyPr>
            <a:normAutofit fontScale="90000"/>
          </a:bodyPr>
          <a:lstStyle/>
          <a:p>
            <a:r>
              <a:rPr lang="fr-FR" altLang="fr-FR" dirty="0"/>
              <a:t>Pour conclure : Quelques différences</a:t>
            </a:r>
            <a:br>
              <a:rPr lang="fr-FR" altLang="fr-FR" dirty="0"/>
            </a:br>
            <a:r>
              <a:rPr lang="fr-FR" altLang="fr-FR" dirty="0"/>
              <a:t>France / Allemagne</a:t>
            </a:r>
          </a:p>
        </p:txBody>
      </p:sp>
      <p:sp>
        <p:nvSpPr>
          <p:cNvPr id="3" name="Espace réservé du contenu 2">
            <a:extLst>
              <a:ext uri="{FF2B5EF4-FFF2-40B4-BE49-F238E27FC236}">
                <a16:creationId xmlns:a16="http://schemas.microsoft.com/office/drawing/2014/main" id="{632A8B74-6697-443C-A1C1-C76BE49D69D6}"/>
              </a:ext>
            </a:extLst>
          </p:cNvPr>
          <p:cNvSpPr>
            <a:spLocks noGrp="1"/>
          </p:cNvSpPr>
          <p:nvPr>
            <p:ph idx="1"/>
          </p:nvPr>
        </p:nvSpPr>
        <p:spPr>
          <a:xfrm>
            <a:off x="527154" y="1874967"/>
            <a:ext cx="11137692" cy="4603621"/>
          </a:xfrm>
        </p:spPr>
        <p:txBody>
          <a:bodyPr numCol="2">
            <a:normAutofit/>
          </a:bodyPr>
          <a:lstStyle/>
          <a:p>
            <a:r>
              <a:rPr lang="fr-FR" altLang="fr-FR" sz="2400" dirty="0"/>
              <a:t>Une différence de </a:t>
            </a:r>
            <a:r>
              <a:rPr lang="fr-FR" altLang="fr-FR" sz="2400" b="1" dirty="0"/>
              <a:t>définition du domaine </a:t>
            </a:r>
          </a:p>
          <a:p>
            <a:pPr lvl="1"/>
            <a:r>
              <a:rPr lang="fr-FR" altLang="fr-FR" sz="2000" i="1" dirty="0"/>
              <a:t>Education aux / par les médias</a:t>
            </a:r>
          </a:p>
          <a:p>
            <a:r>
              <a:rPr lang="fr-FR" altLang="fr-FR" sz="2400" dirty="0"/>
              <a:t>Une différence </a:t>
            </a:r>
            <a:r>
              <a:rPr lang="fr-FR" altLang="fr-FR" sz="2400" b="1" dirty="0"/>
              <a:t>d’objets</a:t>
            </a:r>
            <a:r>
              <a:rPr lang="fr-FR" altLang="fr-FR" sz="2400" dirty="0"/>
              <a:t> </a:t>
            </a:r>
          </a:p>
          <a:p>
            <a:pPr lvl="1"/>
            <a:r>
              <a:rPr lang="fr-FR" altLang="fr-FR" sz="2000" i="1" dirty="0"/>
              <a:t>Actualités / film / numérique</a:t>
            </a:r>
          </a:p>
          <a:p>
            <a:r>
              <a:rPr lang="fr-FR" altLang="fr-FR" sz="2400" dirty="0"/>
              <a:t>Une différence de </a:t>
            </a:r>
            <a:r>
              <a:rPr lang="fr-FR" altLang="fr-FR" sz="2400" b="1" dirty="0"/>
              <a:t>filiations théorique</a:t>
            </a:r>
            <a:r>
              <a:rPr lang="fr-FR" altLang="fr-FR" sz="2400" dirty="0"/>
              <a:t>s</a:t>
            </a:r>
          </a:p>
          <a:p>
            <a:pPr lvl="1"/>
            <a:r>
              <a:rPr lang="fr-FR" altLang="fr-FR" sz="2000" i="1" dirty="0"/>
              <a:t>Approche politique / protectionniste / </a:t>
            </a:r>
            <a:r>
              <a:rPr lang="fr-FR" altLang="fr-FR" sz="2000" i="1" dirty="0" err="1"/>
              <a:t>Bildung</a:t>
            </a:r>
            <a:endParaRPr lang="fr-FR" altLang="fr-FR" sz="2000" i="1" dirty="0"/>
          </a:p>
          <a:p>
            <a:r>
              <a:rPr lang="fr-FR" altLang="fr-FR" sz="2400" dirty="0"/>
              <a:t>Une différence de </a:t>
            </a:r>
            <a:r>
              <a:rPr lang="fr-FR" altLang="fr-FR" sz="2400" b="1" dirty="0"/>
              <a:t>finalité</a:t>
            </a:r>
            <a:r>
              <a:rPr lang="fr-FR" altLang="fr-FR" sz="2400" dirty="0"/>
              <a:t> </a:t>
            </a:r>
          </a:p>
          <a:p>
            <a:pPr lvl="1"/>
            <a:r>
              <a:rPr lang="fr-FR" altLang="fr-FR" sz="2000" i="1" dirty="0"/>
              <a:t>Protéger et autonomiser l’individu / intégration républicaine</a:t>
            </a:r>
          </a:p>
          <a:p>
            <a:r>
              <a:rPr lang="fr-FR" altLang="fr-FR" sz="2400" dirty="0"/>
              <a:t>Une différence </a:t>
            </a:r>
            <a:r>
              <a:rPr lang="fr-FR" altLang="fr-FR" sz="2400" b="1" dirty="0"/>
              <a:t>d’acteurs</a:t>
            </a:r>
            <a:r>
              <a:rPr lang="fr-FR" altLang="fr-FR" sz="2400" dirty="0"/>
              <a:t> </a:t>
            </a:r>
          </a:p>
          <a:p>
            <a:pPr lvl="1"/>
            <a:r>
              <a:rPr lang="fr-FR" altLang="fr-FR" sz="2000" i="1" dirty="0"/>
              <a:t>Professeurs-documentalistes / « pédagogues des médias » </a:t>
            </a:r>
            <a:r>
              <a:rPr lang="fr-FR" altLang="fr-FR" sz="2000" i="1" dirty="0" err="1"/>
              <a:t>Medienpädagogen</a:t>
            </a:r>
            <a:endParaRPr lang="fr-FR" altLang="fr-FR" sz="2000" i="1" dirty="0"/>
          </a:p>
          <a:p>
            <a:r>
              <a:rPr lang="fr-FR" altLang="fr-FR" sz="2400" dirty="0">
                <a:solidFill>
                  <a:schemeClr val="accent2"/>
                </a:solidFill>
              </a:rPr>
              <a:t>… mais aussi des </a:t>
            </a:r>
            <a:r>
              <a:rPr lang="fr-FR" altLang="fr-FR" sz="2400" b="1" dirty="0">
                <a:solidFill>
                  <a:schemeClr val="accent2"/>
                </a:solidFill>
              </a:rPr>
              <a:t>points communs </a:t>
            </a:r>
            <a:r>
              <a:rPr lang="fr-FR" altLang="fr-FR" sz="2400" dirty="0">
                <a:solidFill>
                  <a:schemeClr val="accent2"/>
                </a:solidFill>
              </a:rPr>
              <a:t>: </a:t>
            </a:r>
            <a:r>
              <a:rPr lang="fr-FR" altLang="fr-FR" sz="2400" i="1" dirty="0">
                <a:solidFill>
                  <a:schemeClr val="accent2"/>
                </a:solidFill>
              </a:rPr>
              <a:t>influence du contexte institutionnel et des politiques européennes, approches citoyennes et actives, ancienneté du domaine…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E4C08-D9EC-4A94-B0CC-0CAA7D22DCC0}"/>
              </a:ext>
            </a:extLst>
          </p:cNvPr>
          <p:cNvSpPr>
            <a:spLocks noGrp="1"/>
          </p:cNvSpPr>
          <p:nvPr>
            <p:ph type="title"/>
          </p:nvPr>
        </p:nvSpPr>
        <p:spPr>
          <a:xfrm>
            <a:off x="674557" y="295082"/>
            <a:ext cx="10792917" cy="739239"/>
          </a:xfrm>
        </p:spPr>
        <p:txBody>
          <a:bodyPr>
            <a:normAutofit fontScale="90000"/>
          </a:bodyPr>
          <a:lstStyle/>
          <a:p>
            <a:r>
              <a:rPr lang="fr-FR" dirty="0"/>
              <a:t>Ma recherche en quelques mots</a:t>
            </a:r>
          </a:p>
        </p:txBody>
      </p:sp>
      <p:sp>
        <p:nvSpPr>
          <p:cNvPr id="3" name="Espace réservé du contenu 2">
            <a:extLst>
              <a:ext uri="{FF2B5EF4-FFF2-40B4-BE49-F238E27FC236}">
                <a16:creationId xmlns:a16="http://schemas.microsoft.com/office/drawing/2014/main" id="{136F054B-D40E-4486-9764-76CFD7C3972F}"/>
              </a:ext>
            </a:extLst>
          </p:cNvPr>
          <p:cNvSpPr>
            <a:spLocks noGrp="1"/>
          </p:cNvSpPr>
          <p:nvPr>
            <p:ph idx="1"/>
          </p:nvPr>
        </p:nvSpPr>
        <p:spPr>
          <a:xfrm>
            <a:off x="674558" y="1424066"/>
            <a:ext cx="10792916" cy="5006713"/>
          </a:xfrm>
        </p:spPr>
        <p:txBody>
          <a:bodyPr>
            <a:normAutofit/>
          </a:bodyPr>
          <a:lstStyle/>
          <a:p>
            <a:r>
              <a:rPr lang="fr-FR" b="1" dirty="0"/>
              <a:t>Doctorat mené entre 2016 et 2020</a:t>
            </a:r>
          </a:p>
          <a:p>
            <a:r>
              <a:rPr lang="fr-FR" b="1" dirty="0"/>
              <a:t>Approche comparative France / Allemagne</a:t>
            </a:r>
          </a:p>
          <a:p>
            <a:r>
              <a:rPr lang="fr-FR" b="1" dirty="0"/>
              <a:t>Problématique : </a:t>
            </a:r>
            <a:r>
              <a:rPr lang="fr-FR" dirty="0"/>
              <a:t>Enjeux de la médiation des savoirs en EAM</a:t>
            </a:r>
          </a:p>
          <a:p>
            <a:pPr lvl="1"/>
            <a:r>
              <a:rPr lang="fr-FR" i="1" dirty="0"/>
              <a:t>Comment les savoirs sur les médias sont-ils organisés dans les systèmes éducatifs formels français et allemand et quelles sont les modalités de leur transmission ?</a:t>
            </a:r>
            <a:endParaRPr lang="fr-FR" dirty="0"/>
          </a:p>
          <a:p>
            <a:pPr lvl="1"/>
            <a:r>
              <a:rPr lang="fr-FR" i="1" dirty="0"/>
              <a:t>Existe-t-il des convergences entre savoirs en éducation aux médias et compétences numériques ?</a:t>
            </a:r>
            <a:endParaRPr lang="fr-FR" dirty="0"/>
          </a:p>
          <a:p>
            <a:pPr lvl="1"/>
            <a:r>
              <a:rPr lang="fr-FR" i="1" dirty="0"/>
              <a:t>Quels sont les enjeux théoriques et politiques de la culture numérique (en France) et de la compétence médiatique (en Allemagne) ? </a:t>
            </a:r>
          </a:p>
          <a:p>
            <a:r>
              <a:rPr lang="fr-FR" b="1" dirty="0"/>
              <a:t>Approche </a:t>
            </a:r>
            <a:r>
              <a:rPr lang="fr-FR" b="1" dirty="0" err="1"/>
              <a:t>pluriméthodique</a:t>
            </a:r>
            <a:endParaRPr lang="fr-FR" b="1" dirty="0"/>
          </a:p>
          <a:p>
            <a:pPr lvl="1"/>
            <a:r>
              <a:rPr lang="fr-FR" dirty="0"/>
              <a:t>Analyse de discours de plusieurs types de textes (textes de loi, circulaires, programmes scolaires, ressources pédagogiques)</a:t>
            </a:r>
          </a:p>
          <a:p>
            <a:pPr lvl="1"/>
            <a:r>
              <a:rPr lang="fr-FR" dirty="0"/>
              <a:t>Entretiens (acteurs politiques, formateurs en EMI…)</a:t>
            </a:r>
          </a:p>
          <a:p>
            <a:pPr lvl="1"/>
            <a:r>
              <a:rPr lang="fr-FR" dirty="0"/>
              <a:t>Etude de terrain sur la culture numérique juvénile</a:t>
            </a:r>
          </a:p>
          <a:p>
            <a:r>
              <a:rPr lang="fr-FR" b="1" dirty="0"/>
              <a:t>Aujourd’hui : recherches sur l’EMI et les industries culturelles</a:t>
            </a:r>
          </a:p>
        </p:txBody>
      </p:sp>
    </p:spTree>
    <p:extLst>
      <p:ext uri="{BB962C8B-B14F-4D97-AF65-F5344CB8AC3E}">
        <p14:creationId xmlns:p14="http://schemas.microsoft.com/office/powerpoint/2010/main" val="1738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A589B-F00F-461D-9362-88FBE4EBD181}"/>
              </a:ext>
            </a:extLst>
          </p:cNvPr>
          <p:cNvSpPr>
            <a:spLocks noGrp="1"/>
          </p:cNvSpPr>
          <p:nvPr>
            <p:ph type="ctrTitle"/>
          </p:nvPr>
        </p:nvSpPr>
        <p:spPr>
          <a:xfrm>
            <a:off x="299803" y="2235200"/>
            <a:ext cx="11527436" cy="2387600"/>
          </a:xfrm>
        </p:spPr>
        <p:txBody>
          <a:bodyPr>
            <a:normAutofit/>
          </a:bodyPr>
          <a:lstStyle/>
          <a:p>
            <a:pPr algn="ctr"/>
            <a:r>
              <a:rPr lang="fr-FR" b="1" dirty="0"/>
              <a:t>L’éducation aux médias en Allemagne : Éléments de contexte</a:t>
            </a:r>
            <a:endParaRPr lang="fr-FR" dirty="0"/>
          </a:p>
        </p:txBody>
      </p:sp>
    </p:spTree>
    <p:extLst>
      <p:ext uri="{BB962C8B-B14F-4D97-AF65-F5344CB8AC3E}">
        <p14:creationId xmlns:p14="http://schemas.microsoft.com/office/powerpoint/2010/main" val="418555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0AA93035-BD16-4333-87F3-98C178E5D47C}"/>
              </a:ext>
            </a:extLst>
          </p:cNvPr>
          <p:cNvSpPr>
            <a:spLocks noGrp="1"/>
          </p:cNvSpPr>
          <p:nvPr>
            <p:ph type="title"/>
          </p:nvPr>
        </p:nvSpPr>
        <p:spPr>
          <a:xfrm>
            <a:off x="1866901" y="260349"/>
            <a:ext cx="8229600" cy="1120774"/>
          </a:xfrm>
        </p:spPr>
        <p:txBody>
          <a:bodyPr>
            <a:noAutofit/>
          </a:bodyPr>
          <a:lstStyle/>
          <a:p>
            <a:r>
              <a:rPr lang="fr-FR" altLang="en-US" dirty="0"/>
              <a:t>En préambule : caractéristiques d’un système fédéral</a:t>
            </a:r>
            <a:endParaRPr lang="en-AU" altLang="en-US" dirty="0"/>
          </a:p>
        </p:txBody>
      </p:sp>
      <p:sp>
        <p:nvSpPr>
          <p:cNvPr id="17413" name="ZoneTexte 4">
            <a:extLst>
              <a:ext uri="{FF2B5EF4-FFF2-40B4-BE49-F238E27FC236}">
                <a16:creationId xmlns:a16="http://schemas.microsoft.com/office/drawing/2014/main" id="{BC7332D8-0B5C-4B1E-AD71-FC33EA016526}"/>
              </a:ext>
            </a:extLst>
          </p:cNvPr>
          <p:cNvSpPr txBox="1">
            <a:spLocks noChangeArrowheads="1"/>
          </p:cNvSpPr>
          <p:nvPr/>
        </p:nvSpPr>
        <p:spPr bwMode="auto">
          <a:xfrm>
            <a:off x="929391" y="1743075"/>
            <a:ext cx="619093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a:spcBef>
                <a:spcPct val="0"/>
              </a:spcBef>
            </a:pPr>
            <a:r>
              <a:rPr lang="fr-FR" altLang="en-US" sz="1800" b="1" dirty="0"/>
              <a:t>Indépendance des Länder </a:t>
            </a:r>
            <a:r>
              <a:rPr lang="fr-FR" altLang="en-US" sz="1800" dirty="0"/>
              <a:t>en matière éducative</a:t>
            </a:r>
            <a:r>
              <a:rPr lang="en-AU" altLang="en-US" sz="1800" dirty="0"/>
              <a:t>, </a:t>
            </a:r>
            <a:r>
              <a:rPr lang="en-AU" altLang="en-US" sz="1800" dirty="0" err="1"/>
              <a:t>audiovisuelle</a:t>
            </a:r>
            <a:r>
              <a:rPr lang="en-AU" altLang="en-US" sz="1800" dirty="0"/>
              <a:t>, </a:t>
            </a:r>
            <a:r>
              <a:rPr lang="en-AU" altLang="en-US" sz="1800" dirty="0" err="1"/>
              <a:t>culturelle</a:t>
            </a:r>
            <a:r>
              <a:rPr lang="en-AU" altLang="en-US" sz="1800" dirty="0"/>
              <a:t>…</a:t>
            </a:r>
          </a:p>
          <a:p>
            <a:pPr marL="342900" indent="-342900">
              <a:spcBef>
                <a:spcPct val="0"/>
              </a:spcBef>
            </a:pPr>
            <a:endParaRPr lang="fr-FR" altLang="en-US" sz="1800" dirty="0"/>
          </a:p>
          <a:p>
            <a:pPr marL="342900" indent="-342900">
              <a:spcBef>
                <a:spcPct val="0"/>
              </a:spcBef>
            </a:pPr>
            <a:r>
              <a:rPr lang="fr-FR" altLang="en-US" sz="1800" b="1" dirty="0"/>
              <a:t>L</a:t>
            </a:r>
            <a:r>
              <a:rPr lang="en-AU" altLang="en-US" sz="1800" b="1" dirty="0"/>
              <a:t>a </a:t>
            </a:r>
            <a:r>
              <a:rPr lang="en-AU" altLang="en-US" sz="1800" b="1" dirty="0" err="1"/>
              <a:t>conférence</a:t>
            </a:r>
            <a:r>
              <a:rPr lang="en-AU" altLang="en-US" sz="1800" b="1" dirty="0"/>
              <a:t> </a:t>
            </a:r>
            <a:r>
              <a:rPr lang="en-AU" altLang="en-US" sz="1800" b="1" dirty="0" err="1"/>
              <a:t>permanente</a:t>
            </a:r>
            <a:r>
              <a:rPr lang="en-AU" altLang="en-US" sz="1800" b="1" dirty="0"/>
              <a:t> des </a:t>
            </a:r>
            <a:r>
              <a:rPr lang="en-AU" altLang="en-US" sz="1800" b="1" dirty="0" err="1"/>
              <a:t>ministres</a:t>
            </a:r>
            <a:r>
              <a:rPr lang="en-AU" altLang="en-US" sz="1800" b="1" dirty="0"/>
              <a:t> et </a:t>
            </a:r>
            <a:r>
              <a:rPr lang="en-AU" altLang="en-US" sz="1800" b="1" dirty="0" err="1"/>
              <a:t>sénateurs</a:t>
            </a:r>
            <a:r>
              <a:rPr lang="en-AU" altLang="en-US" sz="1800" b="1" dirty="0"/>
              <a:t> </a:t>
            </a:r>
            <a:r>
              <a:rPr lang="en-AU" altLang="en-US" sz="1800" b="1" dirty="0" err="1"/>
              <a:t>en</a:t>
            </a:r>
            <a:r>
              <a:rPr lang="en-AU" altLang="en-US" sz="1800" b="1" dirty="0"/>
              <a:t> charge de </a:t>
            </a:r>
            <a:r>
              <a:rPr lang="en-AU" altLang="en-US" sz="1800" b="1" dirty="0" err="1"/>
              <a:t>l’education</a:t>
            </a:r>
            <a:r>
              <a:rPr lang="en-AU" altLang="en-US" sz="1800" b="1" dirty="0"/>
              <a:t> (</a:t>
            </a:r>
            <a:r>
              <a:rPr lang="en-AU" altLang="en-US" sz="1800" b="1" dirty="0" err="1"/>
              <a:t>Kultusministerkonferenz</a:t>
            </a:r>
            <a:r>
              <a:rPr lang="en-AU" altLang="en-US" sz="1800" b="1" dirty="0"/>
              <a:t> </a:t>
            </a:r>
            <a:r>
              <a:rPr lang="en-AU" altLang="en-US" sz="1800" b="1" dirty="0" err="1"/>
              <a:t>ou</a:t>
            </a:r>
            <a:r>
              <a:rPr lang="en-AU" altLang="en-US" sz="1800" b="1" dirty="0"/>
              <a:t> KMK) </a:t>
            </a:r>
            <a:r>
              <a:rPr lang="en-AU" altLang="en-US" sz="1800" dirty="0"/>
              <a:t>: assure </a:t>
            </a:r>
            <a:r>
              <a:rPr lang="en-AU" altLang="en-US" sz="1800" dirty="0" err="1"/>
              <a:t>une</a:t>
            </a:r>
            <a:r>
              <a:rPr lang="en-AU" altLang="en-US" sz="1800" dirty="0"/>
              <a:t> </a:t>
            </a:r>
            <a:r>
              <a:rPr lang="en-AU" altLang="en-US" sz="1800" dirty="0" err="1"/>
              <a:t>homogénéité</a:t>
            </a:r>
            <a:r>
              <a:rPr lang="en-AU" altLang="en-US" sz="1800" dirty="0"/>
              <a:t> </a:t>
            </a:r>
            <a:r>
              <a:rPr lang="en-AU" altLang="en-US" sz="1800" dirty="0" err="1"/>
              <a:t>minimale</a:t>
            </a:r>
            <a:r>
              <a:rPr lang="en-AU" altLang="en-US" sz="1800" dirty="0"/>
              <a:t>, </a:t>
            </a:r>
            <a:r>
              <a:rPr lang="en-AU" altLang="en-US" sz="1800" dirty="0" err="1"/>
              <a:t>édicte</a:t>
            </a:r>
            <a:r>
              <a:rPr lang="en-AU" altLang="en-US" sz="1800" dirty="0"/>
              <a:t> des </a:t>
            </a:r>
            <a:r>
              <a:rPr lang="en-AU" altLang="en-US" sz="1800" dirty="0" err="1"/>
              <a:t>recommandations</a:t>
            </a:r>
            <a:r>
              <a:rPr lang="en-AU" altLang="en-US" sz="1800" dirty="0"/>
              <a:t> pour </a:t>
            </a:r>
            <a:r>
              <a:rPr lang="en-AU" altLang="en-US" sz="1800" dirty="0" err="1"/>
              <a:t>l’education</a:t>
            </a:r>
            <a:endParaRPr lang="en-AU" altLang="en-US" sz="1800" dirty="0"/>
          </a:p>
          <a:p>
            <a:pPr marL="342900" indent="-342900">
              <a:spcBef>
                <a:spcPct val="0"/>
              </a:spcBef>
            </a:pPr>
            <a:endParaRPr lang="en-AU" altLang="en-US" sz="1800" dirty="0"/>
          </a:p>
          <a:p>
            <a:pPr marL="342900" indent="-342900">
              <a:spcBef>
                <a:spcPct val="0"/>
              </a:spcBef>
            </a:pPr>
            <a:r>
              <a:rPr lang="en-AU" altLang="en-US" sz="1800" b="1" dirty="0"/>
              <a:t>La </a:t>
            </a:r>
            <a:r>
              <a:rPr lang="en-AU" altLang="en-US" sz="1800" b="1" dirty="0" err="1"/>
              <a:t>conférence</a:t>
            </a:r>
            <a:r>
              <a:rPr lang="en-AU" altLang="en-US" sz="1800" b="1" dirty="0"/>
              <a:t> </a:t>
            </a:r>
            <a:r>
              <a:rPr lang="en-AU" altLang="en-US" sz="1800" b="1" dirty="0" err="1"/>
              <a:t>permanente</a:t>
            </a:r>
            <a:r>
              <a:rPr lang="en-AU" altLang="en-US" sz="1800" b="1" dirty="0"/>
              <a:t> des centres </a:t>
            </a:r>
            <a:r>
              <a:rPr lang="en-AU" altLang="en-US" sz="1800" b="1" dirty="0" err="1"/>
              <a:t>médiatiques</a:t>
            </a:r>
            <a:r>
              <a:rPr lang="en-AU" altLang="en-US" sz="1800" b="1" dirty="0"/>
              <a:t> </a:t>
            </a:r>
            <a:r>
              <a:rPr lang="en-AU" altLang="en-US" sz="1800" b="1" dirty="0" err="1"/>
              <a:t>régionaux</a:t>
            </a:r>
            <a:r>
              <a:rPr lang="en-AU" altLang="en-US" sz="1800" b="1" dirty="0"/>
              <a:t> (</a:t>
            </a:r>
            <a:r>
              <a:rPr lang="en-AU" altLang="en-US" sz="1800" b="1" dirty="0" err="1"/>
              <a:t>Landeskonferenz</a:t>
            </a:r>
            <a:r>
              <a:rPr lang="en-AU" altLang="en-US" sz="1800" b="1" dirty="0"/>
              <a:t> </a:t>
            </a:r>
            <a:r>
              <a:rPr lang="en-AU" altLang="en-US" sz="1800" b="1" dirty="0" err="1"/>
              <a:t>Medienbildung</a:t>
            </a:r>
            <a:r>
              <a:rPr lang="en-AU" altLang="en-US" sz="1800" b="1" dirty="0"/>
              <a:t> – LKM) </a:t>
            </a:r>
            <a:r>
              <a:rPr lang="en-AU" altLang="en-US" sz="1800" dirty="0" err="1"/>
              <a:t>regroupe</a:t>
            </a:r>
            <a:r>
              <a:rPr lang="en-AU" altLang="en-US" sz="1800" dirty="0"/>
              <a:t> les centres </a:t>
            </a:r>
            <a:r>
              <a:rPr lang="en-AU" altLang="en-US" sz="1800" dirty="0" err="1"/>
              <a:t>régionaux</a:t>
            </a:r>
            <a:r>
              <a:rPr lang="en-AU" altLang="en-US" sz="1800" dirty="0"/>
              <a:t> </a:t>
            </a:r>
            <a:r>
              <a:rPr lang="en-AU" altLang="en-US" sz="1800" dirty="0" err="1"/>
              <a:t>ayant</a:t>
            </a:r>
            <a:r>
              <a:rPr lang="en-AU" altLang="en-US" sz="1800" dirty="0"/>
              <a:t> les </a:t>
            </a:r>
            <a:r>
              <a:rPr lang="en-AU" altLang="en-US" sz="1800" dirty="0" err="1"/>
              <a:t>mêmes</a:t>
            </a:r>
            <a:r>
              <a:rPr lang="en-AU" altLang="en-US" sz="1800" dirty="0"/>
              <a:t> </a:t>
            </a:r>
            <a:r>
              <a:rPr lang="en-AU" altLang="en-US" sz="1800" dirty="0" err="1"/>
              <a:t>fonctions</a:t>
            </a:r>
            <a:r>
              <a:rPr lang="en-AU" altLang="en-US" sz="1800" dirty="0"/>
              <a:t> que le CLEMI</a:t>
            </a:r>
          </a:p>
          <a:p>
            <a:pPr marL="342900" indent="-342900">
              <a:spcBef>
                <a:spcPct val="0"/>
              </a:spcBef>
            </a:pPr>
            <a:endParaRPr lang="en-AU" altLang="en-US" sz="1800" dirty="0"/>
          </a:p>
          <a:p>
            <a:pPr marL="342900" indent="-342900">
              <a:spcBef>
                <a:spcPct val="0"/>
              </a:spcBef>
            </a:pPr>
            <a:r>
              <a:rPr lang="fr-FR" sz="1800" dirty="0"/>
              <a:t>Un recours </a:t>
            </a:r>
            <a:r>
              <a:rPr lang="fr-FR" sz="1800" b="1" dirty="0"/>
              <a:t>aux mêmes concepts</a:t>
            </a:r>
            <a:r>
              <a:rPr lang="fr-FR" sz="1800" dirty="0"/>
              <a:t> dans la plupart des Länder (</a:t>
            </a:r>
            <a:r>
              <a:rPr lang="fr-FR" sz="1800" i="1" dirty="0" err="1">
                <a:solidFill>
                  <a:schemeClr val="tx2"/>
                </a:solidFill>
              </a:rPr>
              <a:t>Medienbildung</a:t>
            </a:r>
            <a:r>
              <a:rPr lang="fr-FR" sz="1800" dirty="0"/>
              <a:t> = éducation aux et par les médias ;  </a:t>
            </a:r>
            <a:r>
              <a:rPr lang="fr-FR" sz="1800" i="1" dirty="0" err="1">
                <a:solidFill>
                  <a:schemeClr val="tx2"/>
                </a:solidFill>
              </a:rPr>
              <a:t>Medienkompetenz</a:t>
            </a:r>
            <a:r>
              <a:rPr lang="fr-FR" sz="1800" dirty="0"/>
              <a:t> = compétence médiatique)</a:t>
            </a:r>
          </a:p>
          <a:p>
            <a:pPr marL="342900" indent="-342900">
              <a:spcBef>
                <a:spcPct val="0"/>
              </a:spcBef>
            </a:pPr>
            <a:endParaRPr lang="fr-FR" altLang="en-US" sz="1800" dirty="0"/>
          </a:p>
        </p:txBody>
      </p:sp>
      <p:pic>
        <p:nvPicPr>
          <p:cNvPr id="8" name="Image 2">
            <a:extLst>
              <a:ext uri="{FF2B5EF4-FFF2-40B4-BE49-F238E27FC236}">
                <a16:creationId xmlns:a16="http://schemas.microsoft.com/office/drawing/2014/main" id="{1BAE3747-06C6-4A70-B2C7-B3645DB27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748" y="1685242"/>
            <a:ext cx="3404453" cy="49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7561E66A-4F79-4196-87F1-F55D32D6DE13}"/>
              </a:ext>
            </a:extLst>
          </p:cNvPr>
          <p:cNvSpPr>
            <a:spLocks noGrp="1"/>
          </p:cNvSpPr>
          <p:nvPr>
            <p:ph type="title"/>
          </p:nvPr>
        </p:nvSpPr>
        <p:spPr>
          <a:xfrm>
            <a:off x="1034321" y="379412"/>
            <a:ext cx="9668656" cy="1119603"/>
          </a:xfrm>
        </p:spPr>
        <p:txBody>
          <a:bodyPr>
            <a:normAutofit fontScale="90000"/>
          </a:bodyPr>
          <a:lstStyle/>
          <a:p>
            <a:r>
              <a:rPr lang="fr-FR" altLang="en-US" sz="3600" dirty="0"/>
              <a:t>L’éducation aux médias en Allemagne : quel parcours ?</a:t>
            </a:r>
            <a:endParaRPr lang="en-AU" altLang="en-US" sz="3600" dirty="0"/>
          </a:p>
        </p:txBody>
      </p:sp>
      <p:sp>
        <p:nvSpPr>
          <p:cNvPr id="18435" name="Espace réservé du contenu 2">
            <a:extLst>
              <a:ext uri="{FF2B5EF4-FFF2-40B4-BE49-F238E27FC236}">
                <a16:creationId xmlns:a16="http://schemas.microsoft.com/office/drawing/2014/main" id="{821458E2-0B0F-45E0-8DB5-C7AEAE27D86B}"/>
              </a:ext>
            </a:extLst>
          </p:cNvPr>
          <p:cNvSpPr>
            <a:spLocks noGrp="1"/>
          </p:cNvSpPr>
          <p:nvPr>
            <p:ph idx="1"/>
          </p:nvPr>
        </p:nvSpPr>
        <p:spPr>
          <a:xfrm>
            <a:off x="1034321" y="1992963"/>
            <a:ext cx="9893509" cy="4178300"/>
          </a:xfrm>
        </p:spPr>
        <p:txBody>
          <a:bodyPr>
            <a:normAutofit fontScale="92500"/>
          </a:bodyPr>
          <a:lstStyle/>
          <a:p>
            <a:pPr>
              <a:buFont typeface="Wingdings" panose="05000000000000000000" pitchFamily="2" charset="2"/>
              <a:buChar char="Ø"/>
            </a:pPr>
            <a:r>
              <a:rPr lang="fr-FR" altLang="en-US" sz="2800" dirty="0"/>
              <a:t>Début du </a:t>
            </a:r>
            <a:r>
              <a:rPr lang="fr-FR" altLang="en-US" sz="2800" dirty="0" err="1"/>
              <a:t>XXèS</a:t>
            </a:r>
            <a:r>
              <a:rPr lang="fr-FR" altLang="en-US" sz="2800" dirty="0"/>
              <a:t> : Education à l’image et au film</a:t>
            </a:r>
          </a:p>
          <a:p>
            <a:pPr>
              <a:buFont typeface="Wingdings" panose="05000000000000000000" pitchFamily="2" charset="2"/>
              <a:buChar char="Ø"/>
            </a:pPr>
            <a:r>
              <a:rPr lang="fr-FR" altLang="en-US" sz="2800" dirty="0"/>
              <a:t>Après 1945 : Approche </a:t>
            </a:r>
            <a:r>
              <a:rPr lang="fr-FR" altLang="en-US" sz="2800" dirty="0" err="1"/>
              <a:t>vaccinatoire</a:t>
            </a:r>
            <a:r>
              <a:rPr lang="fr-FR" altLang="en-US" sz="2800" dirty="0"/>
              <a:t> / pédagogie de la méfiance </a:t>
            </a:r>
          </a:p>
          <a:p>
            <a:pPr>
              <a:buFont typeface="Wingdings" panose="05000000000000000000" pitchFamily="2" charset="2"/>
              <a:buChar char="Ø"/>
            </a:pPr>
            <a:r>
              <a:rPr lang="fr-FR" altLang="en-US" sz="2800" dirty="0"/>
              <a:t>Années 60-80 : création de la pédagogie des médias comme discipline universitaire ; éducation par les médias et approche préventive</a:t>
            </a:r>
          </a:p>
          <a:p>
            <a:pPr>
              <a:buFont typeface="Wingdings" panose="05000000000000000000" pitchFamily="2" charset="2"/>
              <a:buChar char="Ø"/>
            </a:pPr>
            <a:r>
              <a:rPr lang="fr-FR" altLang="en-US" sz="2800" dirty="0"/>
              <a:t>Années 90 : développement des concepts de </a:t>
            </a:r>
            <a:r>
              <a:rPr lang="fr-FR" altLang="en-US" sz="2800" i="1" dirty="0" err="1"/>
              <a:t>Medienkompetenz</a:t>
            </a:r>
            <a:r>
              <a:rPr lang="fr-FR" altLang="en-US" sz="2800" dirty="0"/>
              <a:t> (Dieter </a:t>
            </a:r>
            <a:r>
              <a:rPr lang="fr-FR" altLang="en-US" sz="2800" dirty="0" err="1"/>
              <a:t>Baacke</a:t>
            </a:r>
            <a:r>
              <a:rPr lang="fr-FR" altLang="en-US" sz="2800" dirty="0"/>
              <a:t>) et </a:t>
            </a:r>
            <a:r>
              <a:rPr lang="fr-FR" altLang="en-US" sz="2800" i="1" dirty="0" err="1"/>
              <a:t>Medienbildung</a:t>
            </a:r>
            <a:r>
              <a:rPr lang="fr-FR" altLang="en-US" sz="2800" i="1" dirty="0"/>
              <a:t>, </a:t>
            </a:r>
            <a:r>
              <a:rPr lang="fr-FR" altLang="en-US" sz="2800" dirty="0"/>
              <a:t>concepts de « créativité », « autonomie » et de « responsabilité » qui deviennent structurants</a:t>
            </a:r>
            <a:endParaRPr lang="fr-FR" altLang="en-US" sz="2800" i="1" dirty="0"/>
          </a:p>
          <a:p>
            <a:pPr>
              <a:buFont typeface="Wingdings" panose="05000000000000000000" pitchFamily="2" charset="2"/>
              <a:buChar char="Ø"/>
            </a:pPr>
            <a:r>
              <a:rPr lang="fr-FR" altLang="en-US" sz="2800" dirty="0"/>
              <a:t>Années 2000/2010: Education aux médias à l’ère numérique (</a:t>
            </a:r>
            <a:r>
              <a:rPr lang="fr-FR" altLang="en-US" sz="2800" i="1" dirty="0" err="1"/>
              <a:t>Bildung</a:t>
            </a:r>
            <a:r>
              <a:rPr lang="fr-FR" altLang="en-US" sz="2800" i="1" dirty="0"/>
              <a:t> in der </a:t>
            </a:r>
            <a:r>
              <a:rPr lang="fr-FR" altLang="en-US" sz="2800" i="1" dirty="0" err="1"/>
              <a:t>digitalen</a:t>
            </a:r>
            <a:r>
              <a:rPr lang="fr-FR" altLang="en-US" sz="2800" i="1" dirty="0"/>
              <a:t> </a:t>
            </a:r>
            <a:r>
              <a:rPr lang="fr-FR" altLang="en-US" sz="2800" i="1" dirty="0" err="1"/>
              <a:t>Welt</a:t>
            </a:r>
            <a:r>
              <a:rPr lang="fr-FR" altLang="en-US" sz="2800" dirty="0"/>
              <a:t>)</a:t>
            </a:r>
            <a:endParaRPr lang="en-AU"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636E9-4760-4762-A998-9131B316683B}"/>
              </a:ext>
            </a:extLst>
          </p:cNvPr>
          <p:cNvSpPr>
            <a:spLocks noGrp="1"/>
          </p:cNvSpPr>
          <p:nvPr>
            <p:ph type="title"/>
          </p:nvPr>
        </p:nvSpPr>
        <p:spPr>
          <a:xfrm>
            <a:off x="2231136" y="568583"/>
            <a:ext cx="7729728" cy="1188720"/>
          </a:xfrm>
        </p:spPr>
        <p:txBody>
          <a:bodyPr/>
          <a:lstStyle/>
          <a:p>
            <a:r>
              <a:rPr lang="fr-FR" dirty="0"/>
              <a:t>Les acteurs de l’</a:t>
            </a:r>
            <a:r>
              <a:rPr lang="fr-FR" dirty="0" err="1"/>
              <a:t>eam</a:t>
            </a:r>
            <a:endParaRPr lang="fr-FR" dirty="0"/>
          </a:p>
        </p:txBody>
      </p:sp>
      <p:sp>
        <p:nvSpPr>
          <p:cNvPr id="3" name="Espace réservé du contenu 2">
            <a:extLst>
              <a:ext uri="{FF2B5EF4-FFF2-40B4-BE49-F238E27FC236}">
                <a16:creationId xmlns:a16="http://schemas.microsoft.com/office/drawing/2014/main" id="{58F52FE1-1B25-42CE-BA50-E148FF674877}"/>
              </a:ext>
            </a:extLst>
          </p:cNvPr>
          <p:cNvSpPr>
            <a:spLocks noGrp="1"/>
          </p:cNvSpPr>
          <p:nvPr>
            <p:ph idx="1"/>
          </p:nvPr>
        </p:nvSpPr>
        <p:spPr>
          <a:xfrm>
            <a:off x="2231136" y="2203330"/>
            <a:ext cx="8321939" cy="3101983"/>
          </a:xfrm>
        </p:spPr>
        <p:txBody>
          <a:bodyPr>
            <a:noAutofit/>
          </a:bodyPr>
          <a:lstStyle/>
          <a:p>
            <a:r>
              <a:rPr lang="fr-FR" sz="2400" dirty="0"/>
              <a:t>Les </a:t>
            </a:r>
            <a:r>
              <a:rPr lang="fr-FR" sz="2400" b="1" dirty="0"/>
              <a:t>organisations collectives / collégiales </a:t>
            </a:r>
            <a:r>
              <a:rPr lang="fr-FR" sz="2400" dirty="0"/>
              <a:t>(KMK, LKM)</a:t>
            </a:r>
          </a:p>
          <a:p>
            <a:r>
              <a:rPr lang="fr-FR" sz="2400" dirty="0"/>
              <a:t>Les </a:t>
            </a:r>
            <a:r>
              <a:rPr lang="fr-FR" sz="2400" b="1" dirty="0"/>
              <a:t>institutions fédérales </a:t>
            </a:r>
            <a:r>
              <a:rPr lang="fr-FR" sz="2400" dirty="0"/>
              <a:t>(par ex ministères fédéraux)</a:t>
            </a:r>
          </a:p>
          <a:p>
            <a:r>
              <a:rPr lang="fr-FR" sz="2400" dirty="0"/>
              <a:t>La </a:t>
            </a:r>
            <a:r>
              <a:rPr lang="fr-FR" sz="2400" b="1" dirty="0"/>
              <a:t>recherche (</a:t>
            </a:r>
            <a:r>
              <a:rPr lang="fr-FR" sz="2400" b="1" i="1" dirty="0" err="1"/>
              <a:t>Medienpädagogik</a:t>
            </a:r>
            <a:r>
              <a:rPr lang="fr-FR" sz="2400" b="1" dirty="0"/>
              <a:t>)</a:t>
            </a:r>
          </a:p>
          <a:p>
            <a:r>
              <a:rPr lang="fr-FR" sz="2400" dirty="0"/>
              <a:t>Les </a:t>
            </a:r>
            <a:r>
              <a:rPr lang="fr-FR" sz="2400" b="1" dirty="0"/>
              <a:t>ministères de l’Education régionaux</a:t>
            </a:r>
          </a:p>
          <a:p>
            <a:r>
              <a:rPr lang="fr-FR" sz="2400" dirty="0"/>
              <a:t>Les </a:t>
            </a:r>
            <a:r>
              <a:rPr lang="fr-FR" sz="2400" b="1" dirty="0"/>
              <a:t>centres régionaux d’éducation aux médias</a:t>
            </a:r>
          </a:p>
          <a:p>
            <a:r>
              <a:rPr lang="fr-FR" sz="2400" dirty="0"/>
              <a:t>La </a:t>
            </a:r>
            <a:r>
              <a:rPr lang="fr-FR" sz="2400" b="1" dirty="0"/>
              <a:t>société civile </a:t>
            </a:r>
            <a:r>
              <a:rPr lang="fr-FR" sz="2400" dirty="0"/>
              <a:t>(associations, par exemple GMK)</a:t>
            </a:r>
          </a:p>
          <a:p>
            <a:r>
              <a:rPr lang="fr-FR" sz="2400" dirty="0"/>
              <a:t>Les </a:t>
            </a:r>
            <a:r>
              <a:rPr lang="fr-FR" sz="2400" b="1" dirty="0"/>
              <a:t>médias</a:t>
            </a:r>
            <a:r>
              <a:rPr lang="fr-FR" sz="2400" dirty="0"/>
              <a:t> (fédéraux et régionaux)</a:t>
            </a:r>
          </a:p>
          <a:p>
            <a:r>
              <a:rPr lang="fr-FR" sz="2400" dirty="0"/>
              <a:t>Les </a:t>
            </a:r>
            <a:r>
              <a:rPr lang="fr-FR" sz="2400" b="1" dirty="0"/>
              <a:t>pédagogues des médias </a:t>
            </a:r>
            <a:r>
              <a:rPr lang="fr-FR" sz="2400" dirty="0"/>
              <a:t>(</a:t>
            </a:r>
            <a:r>
              <a:rPr lang="fr-FR" sz="2400" i="1" dirty="0" err="1"/>
              <a:t>Medienpädagogen</a:t>
            </a:r>
            <a:r>
              <a:rPr lang="fr-FR" sz="2400" dirty="0"/>
              <a:t>)</a:t>
            </a:r>
          </a:p>
        </p:txBody>
      </p:sp>
    </p:spTree>
    <p:extLst>
      <p:ext uri="{BB962C8B-B14F-4D97-AF65-F5344CB8AC3E}">
        <p14:creationId xmlns:p14="http://schemas.microsoft.com/office/powerpoint/2010/main" val="13738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36EF7-CB52-4C65-8FD1-73C4BE93347C}"/>
              </a:ext>
            </a:extLst>
          </p:cNvPr>
          <p:cNvSpPr>
            <a:spLocks noGrp="1"/>
          </p:cNvSpPr>
          <p:nvPr>
            <p:ph type="title"/>
          </p:nvPr>
        </p:nvSpPr>
        <p:spPr>
          <a:xfrm>
            <a:off x="2231136" y="350095"/>
            <a:ext cx="7729728" cy="1188720"/>
          </a:xfrm>
        </p:spPr>
        <p:txBody>
          <a:bodyPr/>
          <a:lstStyle/>
          <a:p>
            <a:r>
              <a:rPr lang="fr-FR" dirty="0"/>
              <a:t>La « </a:t>
            </a:r>
            <a:r>
              <a:rPr lang="fr-FR" dirty="0" err="1"/>
              <a:t>bildung</a:t>
            </a:r>
            <a:r>
              <a:rPr lang="fr-FR" dirty="0"/>
              <a:t> », une philosophie éducative particulière</a:t>
            </a:r>
          </a:p>
        </p:txBody>
      </p:sp>
      <p:sp>
        <p:nvSpPr>
          <p:cNvPr id="3" name="Espace réservé du contenu 2">
            <a:extLst>
              <a:ext uri="{FF2B5EF4-FFF2-40B4-BE49-F238E27FC236}">
                <a16:creationId xmlns:a16="http://schemas.microsoft.com/office/drawing/2014/main" id="{6BF15EF2-EC97-4445-9C69-A104E0F1D6FF}"/>
              </a:ext>
            </a:extLst>
          </p:cNvPr>
          <p:cNvSpPr>
            <a:spLocks noGrp="1"/>
          </p:cNvSpPr>
          <p:nvPr>
            <p:ph idx="1"/>
          </p:nvPr>
        </p:nvSpPr>
        <p:spPr>
          <a:xfrm>
            <a:off x="479686" y="1813809"/>
            <a:ext cx="6205928" cy="4694096"/>
          </a:xfrm>
        </p:spPr>
        <p:txBody>
          <a:bodyPr>
            <a:normAutofit fontScale="92500" lnSpcReduction="10000"/>
          </a:bodyPr>
          <a:lstStyle/>
          <a:p>
            <a:r>
              <a:rPr lang="fr-FR" sz="2400" b="1" dirty="0">
                <a:solidFill>
                  <a:schemeClr val="accent2"/>
                </a:solidFill>
              </a:rPr>
              <a:t>Philosophie éducative spécifique</a:t>
            </a:r>
            <a:r>
              <a:rPr lang="fr-FR" sz="2400" dirty="0"/>
              <a:t>, issue du protestantisme et de </a:t>
            </a:r>
            <a:r>
              <a:rPr lang="fr-FR" sz="2400" i="1" dirty="0"/>
              <a:t>l’Aufklärung</a:t>
            </a:r>
            <a:r>
              <a:rPr lang="fr-FR" sz="2400" dirty="0"/>
              <a:t> allemande (Wilhelm von Humboldt)</a:t>
            </a:r>
          </a:p>
          <a:p>
            <a:r>
              <a:rPr lang="fr-FR" sz="2400" b="1" dirty="0">
                <a:solidFill>
                  <a:schemeClr val="accent2"/>
                </a:solidFill>
              </a:rPr>
              <a:t>Idéal de la </a:t>
            </a:r>
            <a:r>
              <a:rPr lang="fr-FR" sz="2400" b="1" i="1" dirty="0" err="1">
                <a:solidFill>
                  <a:schemeClr val="accent2"/>
                </a:solidFill>
              </a:rPr>
              <a:t>Bildung</a:t>
            </a:r>
            <a:r>
              <a:rPr lang="fr-FR" sz="2400" b="1" dirty="0"/>
              <a:t> </a:t>
            </a:r>
            <a:r>
              <a:rPr lang="fr-FR" sz="2400" dirty="0"/>
              <a:t>: un individu capable de penser par lui-même</a:t>
            </a:r>
          </a:p>
          <a:p>
            <a:r>
              <a:rPr lang="fr-FR" sz="2400" b="1" dirty="0">
                <a:solidFill>
                  <a:schemeClr val="accent2"/>
                </a:solidFill>
              </a:rPr>
              <a:t>Une culture éducative </a:t>
            </a:r>
            <a:r>
              <a:rPr lang="fr-FR" sz="2400" dirty="0"/>
              <a:t>: développer ses propres talents et capacités, transmettre des dispositions plutôt que des connaissances aux élèves (Geiger-Jaillet, 2016)</a:t>
            </a:r>
          </a:p>
          <a:p>
            <a:r>
              <a:rPr lang="fr-FR" sz="2400" dirty="0"/>
              <a:t>Attention portée au </a:t>
            </a:r>
            <a:r>
              <a:rPr lang="fr-FR" sz="2400" b="1" dirty="0">
                <a:solidFill>
                  <a:schemeClr val="accent2"/>
                </a:solidFill>
              </a:rPr>
              <a:t>sujet apprenant</a:t>
            </a:r>
          </a:p>
          <a:p>
            <a:r>
              <a:rPr lang="fr-FR" sz="2400" dirty="0"/>
              <a:t>Le système éducatif allemand est traditionnellement </a:t>
            </a:r>
            <a:r>
              <a:rPr lang="fr-FR" sz="2400" b="1" dirty="0">
                <a:solidFill>
                  <a:schemeClr val="accent2"/>
                </a:solidFill>
              </a:rPr>
              <a:t>plus ouvert sur le monde social de l’élève </a:t>
            </a:r>
            <a:r>
              <a:rPr lang="fr-FR" sz="2400" dirty="0"/>
              <a:t>(</a:t>
            </a:r>
            <a:r>
              <a:rPr lang="fr-FR" sz="2400" dirty="0" err="1"/>
              <a:t>Wallenhorst</a:t>
            </a:r>
            <a:r>
              <a:rPr lang="fr-FR" sz="2400" dirty="0"/>
              <a:t>, 2013). </a:t>
            </a:r>
          </a:p>
          <a:p>
            <a:endParaRPr lang="fr-FR" sz="2400" b="1" dirty="0">
              <a:solidFill>
                <a:schemeClr val="accent2"/>
              </a:solidFill>
            </a:endParaRPr>
          </a:p>
          <a:p>
            <a:endParaRPr lang="fr-FR" sz="2200" dirty="0"/>
          </a:p>
        </p:txBody>
      </p:sp>
      <p:sp>
        <p:nvSpPr>
          <p:cNvPr id="4" name="Espace réservé du contenu 2">
            <a:extLst>
              <a:ext uri="{FF2B5EF4-FFF2-40B4-BE49-F238E27FC236}">
                <a16:creationId xmlns:a16="http://schemas.microsoft.com/office/drawing/2014/main" id="{818D2137-664E-47F5-8A5F-2BA17663CFCC}"/>
              </a:ext>
            </a:extLst>
          </p:cNvPr>
          <p:cNvSpPr txBox="1">
            <a:spLocks/>
          </p:cNvSpPr>
          <p:nvPr/>
        </p:nvSpPr>
        <p:spPr>
          <a:xfrm>
            <a:off x="7172693" y="1813809"/>
            <a:ext cx="4684526" cy="43021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fr-FR" sz="2400" b="1" dirty="0">
                <a:solidFill>
                  <a:schemeClr val="accent2"/>
                </a:solidFill>
              </a:rPr>
              <a:t>La </a:t>
            </a:r>
            <a:r>
              <a:rPr lang="fr-FR" sz="2400" b="1" i="1" dirty="0" err="1">
                <a:solidFill>
                  <a:schemeClr val="accent2"/>
                </a:solidFill>
              </a:rPr>
              <a:t>Bildung</a:t>
            </a:r>
            <a:r>
              <a:rPr lang="fr-FR" sz="2400" b="1" dirty="0">
                <a:solidFill>
                  <a:schemeClr val="accent2"/>
                </a:solidFill>
              </a:rPr>
              <a:t> et l’éducation aux médias :</a:t>
            </a:r>
          </a:p>
          <a:p>
            <a:r>
              <a:rPr lang="fr-FR" sz="2400" i="1" dirty="0"/>
              <a:t>« Un objectif important de l’éducation aux médias est la capacité, en fonction de l’âge, à porter un regard critique sur l’offre médiatique grandissante et à partir de là choisir de manière pertinente et en fonction de ses besoins ; faire un usage approprié, créatif et responsable des médias, aussi bien pour </a:t>
            </a:r>
            <a:r>
              <a:rPr lang="fr-FR" sz="2400" b="1" i="1" dirty="0"/>
              <a:t>le développement de sa propre personnalité que pour la construction de sa propre vie</a:t>
            </a:r>
            <a:r>
              <a:rPr lang="fr-FR" sz="2400" i="1" dirty="0"/>
              <a:t> ».</a:t>
            </a:r>
          </a:p>
          <a:p>
            <a:r>
              <a:rPr lang="fr-FR" sz="2400" dirty="0"/>
              <a:t>Déclaration de la KMK, 2012</a:t>
            </a:r>
          </a:p>
          <a:p>
            <a:endParaRPr lang="fr-FR" sz="2200" dirty="0"/>
          </a:p>
        </p:txBody>
      </p:sp>
    </p:spTree>
    <p:extLst>
      <p:ext uri="{BB962C8B-B14F-4D97-AF65-F5344CB8AC3E}">
        <p14:creationId xmlns:p14="http://schemas.microsoft.com/office/powerpoint/2010/main" val="14818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612E0DBC-B723-4897-B1FD-B504798FDAAB}"/>
              </a:ext>
            </a:extLst>
          </p:cNvPr>
          <p:cNvSpPr>
            <a:spLocks noGrp="1"/>
          </p:cNvSpPr>
          <p:nvPr>
            <p:ph type="title"/>
          </p:nvPr>
        </p:nvSpPr>
        <p:spPr>
          <a:xfrm>
            <a:off x="1878014" y="512763"/>
            <a:ext cx="8435975" cy="1450948"/>
          </a:xfrm>
        </p:spPr>
        <p:txBody>
          <a:bodyPr>
            <a:noAutofit/>
          </a:bodyPr>
          <a:lstStyle/>
          <a:p>
            <a:r>
              <a:rPr lang="fr-FR" altLang="en-US" dirty="0"/>
              <a:t>Les trois dimensions de l’éducation </a:t>
            </a:r>
            <a:br>
              <a:rPr lang="fr-FR" altLang="en-US" dirty="0"/>
            </a:br>
            <a:r>
              <a:rPr lang="fr-FR" altLang="en-US" dirty="0"/>
              <a:t>aux médias en Allemagne (Bosler, 2018)</a:t>
            </a:r>
            <a:endParaRPr lang="en-AU" altLang="en-US" dirty="0"/>
          </a:p>
        </p:txBody>
      </p:sp>
      <p:sp>
        <p:nvSpPr>
          <p:cNvPr id="4" name="Rectangle 3">
            <a:extLst>
              <a:ext uri="{FF2B5EF4-FFF2-40B4-BE49-F238E27FC236}">
                <a16:creationId xmlns:a16="http://schemas.microsoft.com/office/drawing/2014/main" id="{2534D4FF-4819-4ED2-8E4E-964EFCC8753C}"/>
              </a:ext>
            </a:extLst>
          </p:cNvPr>
          <p:cNvSpPr/>
          <p:nvPr/>
        </p:nvSpPr>
        <p:spPr>
          <a:xfrm>
            <a:off x="2640014" y="2419350"/>
            <a:ext cx="2922587" cy="1295400"/>
          </a:xfrm>
          <a:prstGeom prst="rect">
            <a:avLst/>
          </a:prstGeom>
          <a:solidFill>
            <a:schemeClr val="accent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t>Fonctionnelle (éduc par les médias)</a:t>
            </a:r>
            <a:endParaRPr lang="fr-FR" dirty="0"/>
          </a:p>
        </p:txBody>
      </p:sp>
      <p:sp>
        <p:nvSpPr>
          <p:cNvPr id="7" name="Rectangle 6">
            <a:extLst>
              <a:ext uri="{FF2B5EF4-FFF2-40B4-BE49-F238E27FC236}">
                <a16:creationId xmlns:a16="http://schemas.microsoft.com/office/drawing/2014/main" id="{9BDE88E5-2A63-4C4E-B700-3DE02B3799D2}"/>
              </a:ext>
            </a:extLst>
          </p:cNvPr>
          <p:cNvSpPr/>
          <p:nvPr/>
        </p:nvSpPr>
        <p:spPr>
          <a:xfrm>
            <a:off x="4633914" y="4283075"/>
            <a:ext cx="2922587" cy="1295400"/>
          </a:xfrm>
          <a:prstGeom prst="rect">
            <a:avLst/>
          </a:prstGeom>
          <a:solidFill>
            <a:schemeClr val="accent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t>Autonomie et créativité</a:t>
            </a:r>
          </a:p>
          <a:p>
            <a:pPr algn="ctr">
              <a:defRPr/>
            </a:pPr>
            <a:r>
              <a:rPr lang="fr-FR" sz="2800" dirty="0"/>
              <a:t>(</a:t>
            </a:r>
            <a:r>
              <a:rPr lang="fr-FR" sz="2800" i="1" dirty="0" err="1"/>
              <a:t>Bildung</a:t>
            </a:r>
            <a:r>
              <a:rPr lang="fr-FR" sz="2800" dirty="0"/>
              <a:t>)</a:t>
            </a:r>
          </a:p>
        </p:txBody>
      </p:sp>
      <p:sp>
        <p:nvSpPr>
          <p:cNvPr id="8" name="Rectangle 7">
            <a:extLst>
              <a:ext uri="{FF2B5EF4-FFF2-40B4-BE49-F238E27FC236}">
                <a16:creationId xmlns:a16="http://schemas.microsoft.com/office/drawing/2014/main" id="{61C73015-F47A-4F29-BB7E-56D6F27E5863}"/>
              </a:ext>
            </a:extLst>
          </p:cNvPr>
          <p:cNvSpPr/>
          <p:nvPr/>
        </p:nvSpPr>
        <p:spPr>
          <a:xfrm>
            <a:off x="6629400" y="2400300"/>
            <a:ext cx="2922588" cy="1295400"/>
          </a:xfrm>
          <a:prstGeom prst="rect">
            <a:avLst/>
          </a:prstGeom>
          <a:solidFill>
            <a:schemeClr val="accent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800" dirty="0"/>
              <a:t>Préventive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theme/theme1.xml><?xml version="1.0" encoding="utf-8"?>
<a:theme xmlns:a="http://schemas.openxmlformats.org/drawingml/2006/main" name="Colis">
  <a:themeElements>
    <a:clrScheme name="Colis">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947</TotalTime>
  <Words>8055</Words>
  <Application>Microsoft Office PowerPoint</Application>
  <PresentationFormat>Grand écran</PresentationFormat>
  <Paragraphs>385</Paragraphs>
  <Slides>25</Slides>
  <Notes>20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Gill Sans MT</vt:lpstr>
      <vt:lpstr>Wingdings</vt:lpstr>
      <vt:lpstr>Colis</vt:lpstr>
      <vt:lpstr>L’éducation aux médias en Allemagne : quels enseignements pour le cas français ?</vt:lpstr>
      <vt:lpstr>Structure de la présentation</vt:lpstr>
      <vt:lpstr>Ma recherche en quelques mots</vt:lpstr>
      <vt:lpstr>L’éducation aux médias en Allemagne : Éléments de contexte</vt:lpstr>
      <vt:lpstr>En préambule : caractéristiques d’un système fédéral</vt:lpstr>
      <vt:lpstr>L’éducation aux médias en Allemagne : quel parcours ?</vt:lpstr>
      <vt:lpstr>Les acteurs de l’eam</vt:lpstr>
      <vt:lpstr>La « bildung », une philosophie éducative particulière</vt:lpstr>
      <vt:lpstr>Les trois dimensions de l’éducation  aux médias en Allemagne (Bosler, 2018)</vt:lpstr>
      <vt:lpstr>Pour résumer : Quelques caractéristiques de l’éducation aux médias en allemagne</vt:lpstr>
      <vt:lpstr>L’approche allemande : extrait des textes d’encadrement</vt:lpstr>
      <vt:lpstr>Exemples de situations pédagogiques : le cas du bade-wurtemberg</vt:lpstr>
      <vt:lpstr>Le cas du bade-wurtemberg : entre transdisciplinarité et disciplinarisation</vt:lpstr>
      <vt:lpstr>L’exemple de benjamin et du cours de base d’éducation aux médias</vt:lpstr>
      <vt:lpstr>Les ressources du centre médiatique régional du bw</vt:lpstr>
      <vt:lpstr>La base de données du centre médiatique du bade-wurtemberg : les thématiques abordées</vt:lpstr>
      <vt:lpstr>Aborder la thématique de la pornographie en classe : les conseils du centre médiatique régional du bw (en partenariat avec klicksafe.de et d’autres associations)</vt:lpstr>
      <vt:lpstr>Exemples de projets autour de la thématique de la puberté et des stéréotypes de genre</vt:lpstr>
      <vt:lpstr>Réalité virtuelle et éducation aux (et par) les médias</vt:lpstr>
      <vt:lpstr>Exemples de situations pédagogiques : le prix dieter-baacke</vt:lpstr>
      <vt:lpstr>Qui est dieter baacke ?</vt:lpstr>
      <vt:lpstr>Le prix dieter baacke : périmètre et objets</vt:lpstr>
      <vt:lpstr>Des productions variées</vt:lpstr>
      <vt:lpstr>quelques lauréats 2022</vt:lpstr>
      <vt:lpstr>Pour conclure : Quelques différences France / Allemagne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Bosler</dc:creator>
  <cp:lastModifiedBy>FRANKE SOPHIE</cp:lastModifiedBy>
  <cp:revision>451</cp:revision>
  <dcterms:created xsi:type="dcterms:W3CDTF">2023-03-10T13:29:19Z</dcterms:created>
  <dcterms:modified xsi:type="dcterms:W3CDTF">2023-04-06T09:46:47Z</dcterms:modified>
</cp:coreProperties>
</file>