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37" r:id="rId1"/>
  </p:sldMasterIdLst>
  <p:notesMasterIdLst>
    <p:notesMasterId r:id="rId37"/>
  </p:notesMasterIdLst>
  <p:handoutMasterIdLst>
    <p:handoutMasterId r:id="rId38"/>
  </p:handoutMasterIdLst>
  <p:sldIdLst>
    <p:sldId id="1189" r:id="rId2"/>
    <p:sldId id="1548" r:id="rId3"/>
    <p:sldId id="1540" r:id="rId4"/>
    <p:sldId id="1568" r:id="rId5"/>
    <p:sldId id="1543" r:id="rId6"/>
    <p:sldId id="263" r:id="rId7"/>
    <p:sldId id="266" r:id="rId8"/>
    <p:sldId id="1479" r:id="rId9"/>
    <p:sldId id="1545" r:id="rId10"/>
    <p:sldId id="1549" r:id="rId11"/>
    <p:sldId id="1466" r:id="rId12"/>
    <p:sldId id="1550" r:id="rId13"/>
    <p:sldId id="1555" r:id="rId14"/>
    <p:sldId id="1553" r:id="rId15"/>
    <p:sldId id="1567" r:id="rId16"/>
    <p:sldId id="1557" r:id="rId17"/>
    <p:sldId id="1572" r:id="rId18"/>
    <p:sldId id="1554" r:id="rId19"/>
    <p:sldId id="1551" r:id="rId20"/>
    <p:sldId id="1552" r:id="rId21"/>
    <p:sldId id="1566" r:id="rId22"/>
    <p:sldId id="1571" r:id="rId23"/>
    <p:sldId id="1541" r:id="rId24"/>
    <p:sldId id="1556" r:id="rId25"/>
    <p:sldId id="1569" r:id="rId26"/>
    <p:sldId id="1560" r:id="rId27"/>
    <p:sldId id="1196" r:id="rId28"/>
    <p:sldId id="1564" r:id="rId29"/>
    <p:sldId id="1226" r:id="rId30"/>
    <p:sldId id="1561" r:id="rId31"/>
    <p:sldId id="1562" r:id="rId32"/>
    <p:sldId id="1563" r:id="rId33"/>
    <p:sldId id="1573" r:id="rId34"/>
    <p:sldId id="1574" r:id="rId35"/>
    <p:sldId id="1570" r:id="rId36"/>
  </p:sldIdLst>
  <p:sldSz cx="9144000" cy="6858000" type="screen4x3"/>
  <p:notesSz cx="6797675" cy="9928225"/>
  <p:custDataLst>
    <p:tags r:id="rId3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B1ABA35D-FDAF-954E-9F77-FD43D095E52A}">
          <p14:sldIdLst>
            <p14:sldId id="1189"/>
            <p14:sldId id="1548"/>
            <p14:sldId id="1540"/>
            <p14:sldId id="1568"/>
            <p14:sldId id="1543"/>
            <p14:sldId id="263"/>
            <p14:sldId id="266"/>
            <p14:sldId id="1479"/>
            <p14:sldId id="1545"/>
            <p14:sldId id="1549"/>
            <p14:sldId id="1466"/>
            <p14:sldId id="1550"/>
            <p14:sldId id="1555"/>
            <p14:sldId id="1553"/>
            <p14:sldId id="1567"/>
            <p14:sldId id="1557"/>
            <p14:sldId id="1572"/>
            <p14:sldId id="1554"/>
            <p14:sldId id="1551"/>
            <p14:sldId id="1552"/>
            <p14:sldId id="1566"/>
            <p14:sldId id="1571"/>
            <p14:sldId id="1541"/>
            <p14:sldId id="1556"/>
            <p14:sldId id="1569"/>
            <p14:sldId id="1560"/>
            <p14:sldId id="1196"/>
            <p14:sldId id="1564"/>
            <p14:sldId id="1226"/>
            <p14:sldId id="1561"/>
            <p14:sldId id="1562"/>
            <p14:sldId id="1563"/>
            <p14:sldId id="1573"/>
            <p14:sldId id="1574"/>
            <p14:sldId id="15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ur, Richard" initials="MR" lastIdx="1" clrIdx="0">
    <p:extLst>
      <p:ext uri="{19B8F6BF-5375-455C-9EA6-DF929625EA0E}">
        <p15:presenceInfo xmlns:p15="http://schemas.microsoft.com/office/powerpoint/2012/main" userId="S::hqricmi@carlsberggroup.com::74840c07-baa8-44f7-9cfd-d9d9cc6b0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4F0"/>
    <a:srgbClr val="9F9991"/>
    <a:srgbClr val="76D6FF"/>
    <a:srgbClr val="0C365E"/>
    <a:srgbClr val="EFEDEC"/>
    <a:srgbClr val="0E2C1A"/>
    <a:srgbClr val="D4D3C7"/>
    <a:srgbClr val="DBDCDA"/>
    <a:srgbClr val="E9E8E5"/>
    <a:srgbClr val="447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2" autoAdjust="0"/>
    <p:restoredTop sz="93887" autoAdjust="0"/>
  </p:normalViewPr>
  <p:slideViewPr>
    <p:cSldViewPr snapToGrid="0">
      <p:cViewPr varScale="1">
        <p:scale>
          <a:sx n="99" d="100"/>
          <a:sy n="99" d="100"/>
        </p:scale>
        <p:origin x="23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 snapToGrid="0">
      <p:cViewPr varScale="1">
        <p:scale>
          <a:sx n="77" d="100"/>
          <a:sy n="77" d="100"/>
        </p:scale>
        <p:origin x="41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8"/>
          </a:xfrm>
          <a:prstGeom prst="rect">
            <a:avLst/>
          </a:prstGeom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8"/>
          </a:xfrm>
          <a:prstGeom prst="rect">
            <a:avLst/>
          </a:prstGeom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C6D133-380C-4E21-9BC5-3D56A970C9E3}" type="datetime1">
              <a:rPr lang="fr-FR"/>
              <a:pPr/>
              <a:t>23/01/2024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831"/>
            <a:ext cx="2946400" cy="496807"/>
          </a:xfrm>
          <a:prstGeom prst="rect">
            <a:avLst/>
          </a:prstGeom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831"/>
            <a:ext cx="2946400" cy="496807"/>
          </a:xfrm>
          <a:prstGeom prst="rect">
            <a:avLst/>
          </a:prstGeom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F6AEA1-42E3-481E-B03C-934861FB977F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367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8"/>
          </a:xfrm>
          <a:prstGeom prst="rect">
            <a:avLst/>
          </a:prstGeom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8"/>
          </a:xfrm>
          <a:prstGeom prst="rect">
            <a:avLst/>
          </a:prstGeom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F5CDE0-8AA5-419B-8C8C-BEFD8DEE9C6B}" type="datetime1">
              <a:rPr lang="fr-FR"/>
              <a:pPr/>
              <a:t>23/01/2024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709"/>
            <a:ext cx="5438775" cy="4468097"/>
          </a:xfrm>
          <a:prstGeom prst="rect">
            <a:avLst/>
          </a:prstGeom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831"/>
            <a:ext cx="2946400" cy="496807"/>
          </a:xfrm>
          <a:prstGeom prst="rect">
            <a:avLst/>
          </a:prstGeom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831"/>
            <a:ext cx="2946400" cy="496807"/>
          </a:xfrm>
          <a:prstGeom prst="rect">
            <a:avLst/>
          </a:prstGeom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2B06C-58E5-4640-A59F-184A83AD6E2F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488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8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8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0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91bc2a6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91bc2a6ec_0_2:notes"/>
          <p:cNvSpPr txBox="1">
            <a:spLocks noGrp="1"/>
          </p:cNvSpPr>
          <p:nvPr>
            <p:ph type="body" idx="1"/>
          </p:nvPr>
        </p:nvSpPr>
        <p:spPr>
          <a:xfrm>
            <a:off x="679450" y="4715709"/>
            <a:ext cx="5438700" cy="44682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991bc2a6ec_0_2:notes"/>
          <p:cNvSpPr txBox="1">
            <a:spLocks noGrp="1"/>
          </p:cNvSpPr>
          <p:nvPr>
            <p:ph type="sldNum" idx="12"/>
          </p:nvPr>
        </p:nvSpPr>
        <p:spPr>
          <a:xfrm>
            <a:off x="3849688" y="9429831"/>
            <a:ext cx="2946300" cy="4968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91bc2a6e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91bc2a6ec_0_18:notes"/>
          <p:cNvSpPr txBox="1">
            <a:spLocks noGrp="1"/>
          </p:cNvSpPr>
          <p:nvPr>
            <p:ph type="body" idx="1"/>
          </p:nvPr>
        </p:nvSpPr>
        <p:spPr>
          <a:xfrm>
            <a:off x="679450" y="4715709"/>
            <a:ext cx="5438700" cy="44682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991bc2a6ec_0_18:notes"/>
          <p:cNvSpPr txBox="1">
            <a:spLocks noGrp="1"/>
          </p:cNvSpPr>
          <p:nvPr>
            <p:ph type="sldNum" idx="12"/>
          </p:nvPr>
        </p:nvSpPr>
        <p:spPr>
          <a:xfrm>
            <a:off x="3849688" y="9429831"/>
            <a:ext cx="2946300" cy="4968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3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B06C-58E5-4640-A59F-184A83AD6E2F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1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7" y="54001"/>
            <a:ext cx="7273925" cy="7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6B3B63-B04E-8C4C-9F7E-38F9DB797D94}"/>
              </a:ext>
            </a:extLst>
          </p:cNvPr>
          <p:cNvSpPr txBox="1"/>
          <p:nvPr userDrawn="1"/>
        </p:nvSpPr>
        <p:spPr>
          <a:xfrm>
            <a:off x="464920" y="1923803"/>
            <a:ext cx="457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4E6BB3-1EE7-4749-918D-37D7662D0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1579563"/>
            <a:ext cx="5508625" cy="18494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568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7" y="1407600"/>
            <a:ext cx="8642351" cy="49297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0827" y="54001"/>
            <a:ext cx="7273925" cy="7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>
              <a:defRPr sz="2800" baseline="0"/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074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1874623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928" name="Picture 2912" descr="Str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" y="0"/>
            <a:ext cx="9140825" cy="998538"/>
          </a:xfrm>
          <a:prstGeom prst="rect">
            <a:avLst/>
          </a:prstGeom>
          <a:noFill/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7" y="53747"/>
            <a:ext cx="7273925" cy="7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7" y="1406527"/>
            <a:ext cx="8642351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3063" y="6516740"/>
            <a:ext cx="9001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eaLnBrk="0" hangingPunct="0"/>
            <a:fld id="{F9FBF275-9436-40CB-880C-9ED6FCEBC6B7}" type="slidenum">
              <a:rPr lang="en-GB" smtClean="0">
                <a:solidFill>
                  <a:srgbClr val="DCDCDC">
                    <a:lumMod val="75000"/>
                  </a:srgbClr>
                </a:solidFill>
                <a:latin typeface="Verdana"/>
              </a:rPr>
              <a:pPr eaLnBrk="0" hangingPunct="0"/>
              <a:t>‹N°›</a:t>
            </a:fld>
            <a:endParaRPr lang="en-GB" dirty="0">
              <a:solidFill>
                <a:srgbClr val="DCDCDC">
                  <a:lumMod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555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rgbClr val="1156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273037" indent="-273037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•"/>
        <a:defRPr sz="24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74623" indent="0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None/>
        <a:defRPr sz="1400">
          <a:solidFill>
            <a:schemeClr val="tx1"/>
          </a:solidFill>
          <a:latin typeface="+mn-lt"/>
        </a:defRPr>
      </a:lvl2pPr>
      <a:lvl3pPr marL="538136" indent="0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None/>
        <a:defRPr sz="1400">
          <a:solidFill>
            <a:schemeClr val="tx1"/>
          </a:solidFill>
          <a:latin typeface="+mn-lt"/>
        </a:defRPr>
      </a:lvl3pPr>
      <a:lvl4pPr marL="812760" indent="0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None/>
        <a:defRPr sz="1400">
          <a:solidFill>
            <a:schemeClr val="tx1"/>
          </a:solidFill>
          <a:latin typeface="+mn-lt"/>
        </a:defRPr>
      </a:lvl4pPr>
      <a:lvl5pPr marL="1076271" indent="0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None/>
        <a:defRPr sz="1400">
          <a:solidFill>
            <a:schemeClr val="tx1"/>
          </a:solidFill>
          <a:latin typeface="+mn-lt"/>
        </a:defRPr>
      </a:lvl5pPr>
      <a:lvl6pPr marL="1814423" indent="-280974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271601" indent="-280974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728777" indent="-280974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185955" indent="-280974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ni.fr/video/pauvrete-en-france-etat-des-lieu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ADJ.NNTY.PC.CD?end=2019&amp;most_recent_value_desc=true&amp;start=1970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tionsociete.fr/revenus/pauvrete/evolution_pauvret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statistiques/4964147" TargetMode="External"/><Relationship Id="rId2" Type="http://schemas.openxmlformats.org/officeDocument/2006/relationships/hyperlink" Target="https://www.insee.fr/fr/statistiques/4659174#titre-bloc-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lemonde.fr/societe/article/2020/10/06/un-million-de-nouveaux-pauvres-fin-2020-en-raison-de-la-crise-due-au-covid-19_6054872_3224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-publique.fr/en-bref/286576-minima-et-prestations-une-redistribution-vers-les-menages-modestes#:~:text=Part%20des%20prestations%20sociales%20dans%20le%20revenu%20des%20m%C3%A9nages%20pauvres&amp;text=81%25%20des%20minima%20sociaux%20et,des%20personnes%20les%20plus%20modest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quemondiale.org/fr/news/video/2020/10/07/reversals-of-fortu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enat.fr/rap/r03-233/r03-23320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journal.cnrs.fr/nos-blogs/dialogues-economiques/pauvrete-dans-le-monde-le-compte-ny-est-p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monde.fr/economie/article/2018/09/19/plus-de-la-moitie-des-plus-pauvres-dans-le-monde-vivent-desormais-en-afrique_5357429_3234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7EE718-9B82-D44D-BCE2-15F80ED358B3}"/>
              </a:ext>
            </a:extLst>
          </p:cNvPr>
          <p:cNvSpPr/>
          <p:nvPr/>
        </p:nvSpPr>
        <p:spPr bwMode="auto">
          <a:xfrm>
            <a:off x="0" y="12973"/>
            <a:ext cx="9144000" cy="1529453"/>
          </a:xfrm>
          <a:prstGeom prst="rect">
            <a:avLst/>
          </a:prstGeom>
          <a:solidFill>
            <a:srgbClr val="9F9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54" eaLnBrk="0" hangingPunct="0"/>
            <a:endParaRPr lang="fr-F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021B22-9388-7C4F-85E9-AE4668DA9E9B}"/>
              </a:ext>
            </a:extLst>
          </p:cNvPr>
          <p:cNvSpPr txBox="1"/>
          <p:nvPr/>
        </p:nvSpPr>
        <p:spPr>
          <a:xfrm>
            <a:off x="250825" y="89173"/>
            <a:ext cx="87839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+mn-lt"/>
              </a:rPr>
              <a:t>Economie – Thème 9 : Comment concilier la croissance économique et le développement durable ?</a:t>
            </a:r>
          </a:p>
          <a:p>
            <a:pPr algn="l"/>
            <a:endParaRPr lang="fr-FR" sz="1800" b="1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+mn-lt"/>
              </a:rPr>
              <a:t>Chapitre 02: Réduction de la pauvreté: le rôle de l’éducation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3F35-93DE-934F-968E-41FE87AAA9C3}"/>
              </a:ext>
            </a:extLst>
          </p:cNvPr>
          <p:cNvSpPr/>
          <p:nvPr/>
        </p:nvSpPr>
        <p:spPr bwMode="auto">
          <a:xfrm>
            <a:off x="0" y="1046232"/>
            <a:ext cx="9144000" cy="496194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Google Shape;29;p1">
            <a:extLst>
              <a:ext uri="{FF2B5EF4-FFF2-40B4-BE49-F238E27FC236}">
                <a16:creationId xmlns:a16="http://schemas.microsoft.com/office/drawing/2014/main" id="{3F1698CB-CC08-ED79-CBBA-5C2FD7F9CE6E}"/>
              </a:ext>
            </a:extLst>
          </p:cNvPr>
          <p:cNvSpPr txBox="1"/>
          <p:nvPr/>
        </p:nvSpPr>
        <p:spPr>
          <a:xfrm>
            <a:off x="2380840" y="4673038"/>
            <a:ext cx="393075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100" u="sng" kern="0" dirty="0">
                <a:latin typeface="Arial"/>
                <a:cs typeface="Arial"/>
                <a:sym typeface="Arial"/>
                <a:hlinkClick r:id="rId3"/>
              </a:rPr>
              <a:t>https://www.lumni.fr/video/pauvrete-en-france-etat-des-lieux</a:t>
            </a:r>
            <a:endParaRPr lang="fr-FR" sz="1100" u="sng" kern="0" dirty="0">
              <a:latin typeface="Arial"/>
              <a:cs typeface="Arial"/>
              <a:sym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 dirty="0">
              <a:latin typeface="Arial"/>
              <a:cs typeface="Arial"/>
              <a:sym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DCBBE2-10A5-21C4-DB78-38A1B193BAAF}"/>
              </a:ext>
            </a:extLst>
          </p:cNvPr>
          <p:cNvSpPr txBox="1"/>
          <p:nvPr/>
        </p:nvSpPr>
        <p:spPr>
          <a:xfrm>
            <a:off x="1148575" y="4081560"/>
            <a:ext cx="7207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400" kern="0" dirty="0">
                <a:highlight>
                  <a:srgbClr val="00FFFF"/>
                </a:highlight>
                <a:latin typeface="Arial"/>
                <a:cs typeface="Arial"/>
                <a:sym typeface="Arial"/>
              </a:rPr>
              <a:t>Vidéo introductive : </a:t>
            </a:r>
            <a:r>
              <a:rPr lang="fr-FR" sz="1400" b="1" kern="0" dirty="0">
                <a:highlight>
                  <a:srgbClr val="00FFFF"/>
                </a:highlight>
                <a:latin typeface="Arial"/>
                <a:cs typeface="Arial"/>
                <a:sym typeface="Arial"/>
              </a:rPr>
              <a:t>à limiter au 57 premières secondes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400" kern="0" dirty="0">
                <a:highlight>
                  <a:srgbClr val="00FFFF"/>
                </a:highlight>
                <a:latin typeface="Arial"/>
                <a:cs typeface="Arial"/>
                <a:sym typeface="Arial"/>
              </a:rPr>
              <a:t>Préciser de plus que le seuil annoncé date de 2018 et qu’il est remis à jour dans le cours</a:t>
            </a:r>
          </a:p>
        </p:txBody>
      </p:sp>
    </p:spTree>
    <p:extLst>
      <p:ext uri="{BB962C8B-B14F-4D97-AF65-F5344CB8AC3E}">
        <p14:creationId xmlns:p14="http://schemas.microsoft.com/office/powerpoint/2010/main" val="200044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7EE718-9B82-D44D-BCE2-15F80ED358B3}"/>
              </a:ext>
            </a:extLst>
          </p:cNvPr>
          <p:cNvSpPr/>
          <p:nvPr/>
        </p:nvSpPr>
        <p:spPr bwMode="auto">
          <a:xfrm>
            <a:off x="0" y="12973"/>
            <a:ext cx="9144000" cy="1529453"/>
          </a:xfrm>
          <a:prstGeom prst="rect">
            <a:avLst/>
          </a:prstGeom>
          <a:solidFill>
            <a:srgbClr val="9F9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54" eaLnBrk="0" hangingPunct="0"/>
            <a:endParaRPr lang="fr-F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021B22-9388-7C4F-85E9-AE4668DA9E9B}"/>
              </a:ext>
            </a:extLst>
          </p:cNvPr>
          <p:cNvSpPr txBox="1"/>
          <p:nvPr/>
        </p:nvSpPr>
        <p:spPr>
          <a:xfrm>
            <a:off x="250825" y="89173"/>
            <a:ext cx="87839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+mn-lt"/>
              </a:rPr>
              <a:t>Economie – Thème 9 : Comment concilier la croissance économique et le développement durable ?</a:t>
            </a:r>
          </a:p>
          <a:p>
            <a:pPr algn="l"/>
            <a:endParaRPr lang="fr-FR" sz="1800" b="1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+mn-lt"/>
              </a:rPr>
              <a:t>Chapitre 02: Réduction de la pauvreté: le rôle de l’éducation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3F35-93DE-934F-968E-41FE87AAA9C3}"/>
              </a:ext>
            </a:extLst>
          </p:cNvPr>
          <p:cNvSpPr/>
          <p:nvPr/>
        </p:nvSpPr>
        <p:spPr bwMode="auto">
          <a:xfrm>
            <a:off x="0" y="3513350"/>
            <a:ext cx="9144000" cy="496194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354F10B-A645-7C41-BC44-F22352C27955}"/>
              </a:ext>
            </a:extLst>
          </p:cNvPr>
          <p:cNvSpPr txBox="1">
            <a:spLocks/>
          </p:cNvSpPr>
          <p:nvPr/>
        </p:nvSpPr>
        <p:spPr>
          <a:xfrm>
            <a:off x="466727" y="2421150"/>
            <a:ext cx="7712073" cy="1830900"/>
          </a:xfrm>
          <a:prstGeom prst="rect">
            <a:avLst/>
          </a:prstGeom>
        </p:spPr>
        <p:txBody>
          <a:bodyPr/>
          <a:lstStyle>
            <a:lvl1pPr marL="273037" indent="-273037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623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38136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812760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076271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1814423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271601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728777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185955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fr-FR" kern="0" dirty="0"/>
              <a:t>A/ </a:t>
            </a:r>
            <a:r>
              <a:rPr lang="fr-FR" kern="0" dirty="0" err="1"/>
              <a:t>Qu</a:t>
            </a:r>
            <a:r>
              <a:rPr lang="fr-FR" kern="0" dirty="0"/>
              <a:t>-est-ce que la pauvreté aujourd’hui ?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	1/ La pauvreté absolue recule…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	2/ … mais pas la pauvreté relative</a:t>
            </a:r>
          </a:p>
          <a:p>
            <a:pPr marL="0" indent="0">
              <a:buFont typeface="Verdana" pitchFamily="34" charset="0"/>
              <a:buNone/>
            </a:pPr>
            <a:endParaRPr lang="fr-FR" kern="0" dirty="0"/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B/ Sortir de la pauvreté par l’éducation ?</a:t>
            </a:r>
          </a:p>
        </p:txBody>
      </p:sp>
    </p:spTree>
    <p:extLst>
      <p:ext uri="{BB962C8B-B14F-4D97-AF65-F5344CB8AC3E}">
        <p14:creationId xmlns:p14="http://schemas.microsoft.com/office/powerpoint/2010/main" val="240331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8" y="17678"/>
            <a:ext cx="9069221" cy="738663"/>
          </a:xfrm>
        </p:spPr>
        <p:txBody>
          <a:bodyPr/>
          <a:lstStyle/>
          <a:p>
            <a:r>
              <a:rPr lang="fr-FR" sz="2400" u="sng" dirty="0"/>
              <a:t>Consigne</a:t>
            </a:r>
            <a:r>
              <a:rPr lang="fr-FR" sz="2400" dirty="0"/>
              <a:t>: Expliquer la pertinence, suivant les pays, du seuil de pauvreté absolue (1,9$/jour en 2019, environ 1,9€)</a:t>
            </a:r>
            <a:endParaRPr lang="fr-FR" sz="2400" dirty="0">
              <a:highlight>
                <a:srgbClr val="FFFF00"/>
              </a:highligh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C464B8-077E-E543-8C08-B78D14FA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0" y="970570"/>
            <a:ext cx="2724150" cy="57910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7C4311-0B0E-7E49-B103-C12D1781B3BD}"/>
              </a:ext>
            </a:extLst>
          </p:cNvPr>
          <p:cNvSpPr txBox="1"/>
          <p:nvPr/>
        </p:nvSpPr>
        <p:spPr>
          <a:xfrm>
            <a:off x="1593850" y="1143000"/>
            <a:ext cx="4114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Revenu moyen par habitant (par jour en 2019)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E83ABB-D10C-7441-B2CB-836A6D1959FC}"/>
              </a:ext>
            </a:extLst>
          </p:cNvPr>
          <p:cNvSpPr txBox="1"/>
          <p:nvPr/>
        </p:nvSpPr>
        <p:spPr>
          <a:xfrm>
            <a:off x="114300" y="6362869"/>
            <a:ext cx="44577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hlinkClick r:id="rId3"/>
              </a:rPr>
              <a:t>https://data.worldbank.org/indicator/NY.ADJ.NNTY.PC.CD?end=2019&amp;most_recent_value_desc=true&amp;start=1970</a:t>
            </a:r>
            <a:endParaRPr lang="fr-FR" sz="1100" dirty="0"/>
          </a:p>
          <a:p>
            <a:pPr algn="l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5950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8" y="0"/>
            <a:ext cx="8949762" cy="895952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expliquez la différence entre la « pauvreté relative » et la « pauvreté absolue »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4" name="Image 3" descr="Une image contenant texte, journal, capture d’écran, document&#10;&#10;Description générée automatiquement">
            <a:extLst>
              <a:ext uri="{FF2B5EF4-FFF2-40B4-BE49-F238E27FC236}">
                <a16:creationId xmlns:a16="http://schemas.microsoft.com/office/drawing/2014/main" id="{FB5753BC-9B16-1C4A-87F5-3AF3F7DFC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2" y="958890"/>
            <a:ext cx="9144000" cy="45338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D0E695-3C53-2640-AA9F-7FC2DDB0E215}"/>
              </a:ext>
            </a:extLst>
          </p:cNvPr>
          <p:cNvSpPr txBox="1"/>
          <p:nvPr/>
        </p:nvSpPr>
        <p:spPr>
          <a:xfrm>
            <a:off x="124158" y="5618587"/>
            <a:ext cx="9144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Niveau de vie médian d’un pays = revenu qui partage la population du pays en 2:</a:t>
            </a:r>
          </a:p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… 50% de la population gagne plus, 50% de la population gagne moins.</a:t>
            </a:r>
          </a:p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(aussi appelé revenu médian du pays)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7E362D-6AAD-AF67-5678-5D08E19C38BA}"/>
              </a:ext>
            </a:extLst>
          </p:cNvPr>
          <p:cNvSpPr/>
          <p:nvPr/>
        </p:nvSpPr>
        <p:spPr bwMode="auto">
          <a:xfrm>
            <a:off x="4672361" y="5263376"/>
            <a:ext cx="4471639" cy="2293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442181-4054-5DD3-1304-BB32D1F8EA87}"/>
              </a:ext>
            </a:extLst>
          </p:cNvPr>
          <p:cNvSpPr txBox="1"/>
          <p:nvPr/>
        </p:nvSpPr>
        <p:spPr>
          <a:xfrm>
            <a:off x="474159" y="6512311"/>
            <a:ext cx="81690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Source: </a:t>
            </a:r>
            <a:r>
              <a:rPr lang="fr-FR" sz="1200" dirty="0"/>
              <a:t>https://</a:t>
            </a:r>
            <a:r>
              <a:rPr lang="fr-FR" sz="1200" dirty="0" err="1"/>
              <a:t>www.la-croix.com</a:t>
            </a:r>
            <a:r>
              <a:rPr lang="fr-FR" sz="1200" dirty="0"/>
              <a:t>/Economie/Social/Entre-cinq-huit-millions-Francais-vivent-seuil-pauvrete-2019-08-15-1201041115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5394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1E825A-4A1E-6949-A4B8-9AB432C6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816" y="927100"/>
            <a:ext cx="6539595" cy="55118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8" y="152400"/>
            <a:ext cx="8949762" cy="698500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commenter l’évolution du nombre de pauvre en France (pauvreté relative)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48349-1888-014B-BCDC-F596A8D66CB5}"/>
              </a:ext>
            </a:extLst>
          </p:cNvPr>
          <p:cNvSpPr/>
          <p:nvPr/>
        </p:nvSpPr>
        <p:spPr bwMode="auto">
          <a:xfrm>
            <a:off x="3911600" y="1511300"/>
            <a:ext cx="3632200" cy="419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121E91-5719-1246-9818-B966FBFBA0EF}"/>
              </a:ext>
            </a:extLst>
          </p:cNvPr>
          <p:cNvSpPr txBox="1"/>
          <p:nvPr/>
        </p:nvSpPr>
        <p:spPr>
          <a:xfrm>
            <a:off x="54538" y="6528713"/>
            <a:ext cx="55230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hlinkClick r:id="rId3"/>
              </a:rPr>
              <a:t>http://www.observationsociete.fr/revenus/pauvrete/evolution_pauvrete.html</a:t>
            </a:r>
            <a:endParaRPr lang="fr-FR" sz="1400" dirty="0"/>
          </a:p>
          <a:p>
            <a:endParaRPr lang="fr-FR" sz="14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B6C78B-5330-694E-B4BC-EC8725A5942B}"/>
              </a:ext>
            </a:extLst>
          </p:cNvPr>
          <p:cNvSpPr/>
          <p:nvPr/>
        </p:nvSpPr>
        <p:spPr bwMode="auto">
          <a:xfrm>
            <a:off x="3238500" y="3276600"/>
            <a:ext cx="4927600" cy="20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47AF5E-CA6D-6B4A-96DC-4026BCB434C3}"/>
              </a:ext>
            </a:extLst>
          </p:cNvPr>
          <p:cNvSpPr txBox="1"/>
          <p:nvPr/>
        </p:nvSpPr>
        <p:spPr>
          <a:xfrm>
            <a:off x="6979635" y="1423434"/>
            <a:ext cx="16903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9,3M</a:t>
            </a:r>
          </a:p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2018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C0E786-BB61-C49D-B942-E7FC118549D4}"/>
              </a:ext>
            </a:extLst>
          </p:cNvPr>
          <p:cNvCxnSpPr/>
          <p:nvPr/>
        </p:nvCxnSpPr>
        <p:spPr bwMode="auto">
          <a:xfrm>
            <a:off x="3238500" y="2336800"/>
            <a:ext cx="576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4F4C583-51DA-2635-CA08-048A838DCB9C}"/>
              </a:ext>
            </a:extLst>
          </p:cNvPr>
          <p:cNvCxnSpPr/>
          <p:nvPr/>
        </p:nvCxnSpPr>
        <p:spPr bwMode="auto">
          <a:xfrm>
            <a:off x="8051800" y="2197100"/>
            <a:ext cx="304800" cy="139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C9160FE-6397-882F-1189-DB9A3187E3C8}"/>
              </a:ext>
            </a:extLst>
          </p:cNvPr>
          <p:cNvSpPr txBox="1"/>
          <p:nvPr/>
        </p:nvSpPr>
        <p:spPr>
          <a:xfrm>
            <a:off x="7632700" y="2463164"/>
            <a:ext cx="16903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8,9M</a:t>
            </a:r>
          </a:p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2426531-42B3-1849-1B1E-206D1DE790F0}"/>
              </a:ext>
            </a:extLst>
          </p:cNvPr>
          <p:cNvSpPr txBox="1"/>
          <p:nvPr/>
        </p:nvSpPr>
        <p:spPr>
          <a:xfrm rot="19003938">
            <a:off x="8070840" y="5929457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7315B6-E4EA-379B-DB41-D182CE822C08}"/>
              </a:ext>
            </a:extLst>
          </p:cNvPr>
          <p:cNvCxnSpPr/>
          <p:nvPr/>
        </p:nvCxnSpPr>
        <p:spPr bwMode="auto">
          <a:xfrm>
            <a:off x="8141921" y="5676900"/>
            <a:ext cx="467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850CE37-33B5-12FE-D765-D7CD9B000F3F}"/>
              </a:ext>
            </a:extLst>
          </p:cNvPr>
          <p:cNvCxnSpPr/>
          <p:nvPr/>
        </p:nvCxnSpPr>
        <p:spPr bwMode="auto">
          <a:xfrm>
            <a:off x="8375465" y="5588000"/>
            <a:ext cx="0" cy="88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831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8" y="152400"/>
            <a:ext cx="7667062" cy="698500"/>
          </a:xfrm>
        </p:spPr>
        <p:txBody>
          <a:bodyPr/>
          <a:lstStyle/>
          <a:p>
            <a:r>
              <a:rPr lang="fr-FR" dirty="0"/>
              <a:t>Evolution du taux de pauvreté en France (pauvreté relative)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48349-1888-014B-BCDC-F596A8D66CB5}"/>
              </a:ext>
            </a:extLst>
          </p:cNvPr>
          <p:cNvSpPr/>
          <p:nvPr/>
        </p:nvSpPr>
        <p:spPr bwMode="auto">
          <a:xfrm>
            <a:off x="3898900" y="2133600"/>
            <a:ext cx="3683000" cy="419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121E91-5719-1246-9818-B966FBFBA0EF}"/>
              </a:ext>
            </a:extLst>
          </p:cNvPr>
          <p:cNvSpPr txBox="1"/>
          <p:nvPr/>
        </p:nvSpPr>
        <p:spPr>
          <a:xfrm>
            <a:off x="54538" y="6347825"/>
            <a:ext cx="87592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50" dirty="0">
                <a:hlinkClick r:id="rId2"/>
              </a:rPr>
              <a:t>https://www.insee.fr/fr/statistiques/4659174#titre-bloc-12</a:t>
            </a:r>
            <a:endParaRPr lang="fr-FR" sz="1050" dirty="0"/>
          </a:p>
          <a:p>
            <a:pPr algn="l"/>
            <a:r>
              <a:rPr lang="fr-FR" sz="1050" dirty="0">
                <a:hlinkClick r:id="rId3"/>
              </a:rPr>
              <a:t>https://www.insee.fr/fr/statistiques/4964147</a:t>
            </a:r>
            <a:endParaRPr lang="fr-FR" sz="1050" dirty="0"/>
          </a:p>
          <a:p>
            <a:pPr algn="l"/>
            <a:r>
              <a:rPr lang="fr-FR" sz="1050" dirty="0">
                <a:hlinkClick r:id="rId4"/>
              </a:rPr>
              <a:t>https://www.lemonde.fr/societe/article/2020/10/06/un-million-de-nouveaux-pauvres-fin-2020-en-raison-de-la-crise-due-au-covid-19_6054872_3224.html</a:t>
            </a:r>
            <a:endParaRPr lang="fr-FR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BF2A7-FDE2-7D4E-AD19-FC76F1B4C88C}"/>
              </a:ext>
            </a:extLst>
          </p:cNvPr>
          <p:cNvSpPr/>
          <p:nvPr/>
        </p:nvSpPr>
        <p:spPr bwMode="auto">
          <a:xfrm>
            <a:off x="2755900" y="3960628"/>
            <a:ext cx="5448300" cy="20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B87612-BD00-3F4A-A02B-268B7E7E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1396174"/>
            <a:ext cx="7454900" cy="48276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4393F0-0A79-DF4C-B7D0-582CFA7470CA}"/>
              </a:ext>
            </a:extLst>
          </p:cNvPr>
          <p:cNvSpPr txBox="1"/>
          <p:nvPr/>
        </p:nvSpPr>
        <p:spPr>
          <a:xfrm>
            <a:off x="8586174" y="5866828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dirty="0">
                <a:solidFill>
                  <a:srgbClr val="9F9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3164F9-6D39-A845-B3DB-A4095C4D5E6F}"/>
              </a:ext>
            </a:extLst>
          </p:cNvPr>
          <p:cNvSpPr txBox="1"/>
          <p:nvPr/>
        </p:nvSpPr>
        <p:spPr>
          <a:xfrm>
            <a:off x="8400723" y="4306900"/>
            <a:ext cx="8155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13,9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D99B30A-9214-4845-B95A-6AD41727DB96}"/>
              </a:ext>
            </a:extLst>
          </p:cNvPr>
          <p:cNvCxnSpPr>
            <a:cxnSpLocks/>
            <a:endCxn id="19" idx="2"/>
          </p:cNvCxnSpPr>
          <p:nvPr/>
        </p:nvCxnSpPr>
        <p:spPr bwMode="auto">
          <a:xfrm>
            <a:off x="6692058" y="2848590"/>
            <a:ext cx="1139109" cy="437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D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03E749-ED9D-A049-9CF8-1C999D4CCE9A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>
            <a:off x="7831167" y="3286452"/>
            <a:ext cx="956391" cy="10577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6D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CF561D4-36AF-034C-95F6-2F72EF172DF6}"/>
              </a:ext>
            </a:extLst>
          </p:cNvPr>
          <p:cNvSpPr txBox="1"/>
          <p:nvPr/>
        </p:nvSpPr>
        <p:spPr>
          <a:xfrm>
            <a:off x="7581900" y="2978675"/>
            <a:ext cx="49853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65593B-A51C-9B42-92DF-DBD734F7CC2C}"/>
              </a:ext>
            </a:extLst>
          </p:cNvPr>
          <p:cNvSpPr txBox="1"/>
          <p:nvPr/>
        </p:nvSpPr>
        <p:spPr>
          <a:xfrm>
            <a:off x="7553582" y="5873722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dirty="0">
                <a:solidFill>
                  <a:srgbClr val="9F9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B95CF7-ED83-2C48-8718-FFC4F519CB2A}"/>
              </a:ext>
            </a:extLst>
          </p:cNvPr>
          <p:cNvSpPr/>
          <p:nvPr/>
        </p:nvSpPr>
        <p:spPr bwMode="auto">
          <a:xfrm>
            <a:off x="4572000" y="1765300"/>
            <a:ext cx="2101474" cy="165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F5DC7-07C5-5F8C-6AB6-28CED3C5ABA1}"/>
              </a:ext>
            </a:extLst>
          </p:cNvPr>
          <p:cNvSpPr/>
          <p:nvPr/>
        </p:nvSpPr>
        <p:spPr bwMode="auto">
          <a:xfrm>
            <a:off x="6350000" y="1536700"/>
            <a:ext cx="1371600" cy="393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1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8055DB-4A87-7E07-F8DC-32EA04262190}"/>
              </a:ext>
            </a:extLst>
          </p:cNvPr>
          <p:cNvSpPr/>
          <p:nvPr/>
        </p:nvSpPr>
        <p:spPr bwMode="auto">
          <a:xfrm>
            <a:off x="0" y="384135"/>
            <a:ext cx="9144000" cy="2889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181D93-1CC2-7300-2441-C48A1B8D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09"/>
            <a:ext cx="8636136" cy="65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A417BA0-E38C-E766-90C5-3237914B0A73}"/>
              </a:ext>
            </a:extLst>
          </p:cNvPr>
          <p:cNvSpPr txBox="1"/>
          <p:nvPr/>
        </p:nvSpPr>
        <p:spPr>
          <a:xfrm>
            <a:off x="6066007" y="6517059"/>
            <a:ext cx="29887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5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vie-publique.fr/en-bref/286576-minima-et-prestations-une-redistribution-vers-les-menages-modestes#:~:text=Part%20des%20prestations%20sociales%20dans%20le%20revenu%20des%20m%C3%A9nages%20pauvres&amp;text=81%25%20des%20minima%20sociaux%20et,des%20personnes%20les%20plus%20modestes</a:t>
            </a:r>
            <a:r>
              <a:rPr lang="fr-FR" sz="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fr-FR" sz="3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B48250-0A99-BFF9-B7BC-BC37B8133B73}"/>
              </a:ext>
            </a:extLst>
          </p:cNvPr>
          <p:cNvSpPr txBox="1"/>
          <p:nvPr/>
        </p:nvSpPr>
        <p:spPr>
          <a:xfrm>
            <a:off x="4356121" y="6498073"/>
            <a:ext cx="16114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Source: vie-</a:t>
            </a:r>
            <a:r>
              <a:rPr lang="fr-FR" sz="1400" dirty="0" err="1"/>
              <a:t>publique.fr</a:t>
            </a:r>
            <a:endParaRPr lang="fr-FR" sz="1400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4811A7D-1886-FAEE-1645-CE84E0D7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3" y="144483"/>
            <a:ext cx="8948773" cy="567264"/>
          </a:xfrm>
        </p:spPr>
        <p:txBody>
          <a:bodyPr/>
          <a:lstStyle/>
          <a:p>
            <a:r>
              <a:rPr lang="fr-FR" sz="2400" u="sng" dirty="0"/>
              <a:t>Consigne</a:t>
            </a:r>
            <a:r>
              <a:rPr lang="fr-FR" sz="2400" dirty="0"/>
              <a:t>: identifier le poids de la redistribution dans le revenu des ménages pauvres en France (pauvreté relative)</a:t>
            </a:r>
            <a:endParaRPr lang="fr-FR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142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9564810-6012-E247-BD2B-8D9EADE3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54001"/>
            <a:ext cx="8245473" cy="731813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commenter le graphique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E99D42-5414-E0C8-7045-F6CDD4D5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6" y="1272208"/>
            <a:ext cx="8273308" cy="49960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769FA4-368B-43C3-4CA2-DA5BD5E43771}"/>
              </a:ext>
            </a:extLst>
          </p:cNvPr>
          <p:cNvSpPr txBox="1"/>
          <p:nvPr/>
        </p:nvSpPr>
        <p:spPr>
          <a:xfrm>
            <a:off x="113110" y="6426973"/>
            <a:ext cx="9334286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400" dirty="0"/>
              <a:t>source(s) : FR3 - Insee 2020</a:t>
            </a:r>
          </a:p>
          <a:p>
            <a:pPr algn="l"/>
            <a:r>
              <a:rPr lang="fr-FR" sz="105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https://france3-regions.francetvinfo.fr/hauts-de-</a:t>
            </a:r>
            <a:r>
              <a:rPr lang="fr-FR" sz="105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france</a:t>
            </a:r>
            <a:r>
              <a:rPr lang="fr-FR" sz="105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/nord-0/infographies-pres-d-1-habitant-sur-5-vit-sous-le-seuil-de-pauvrete-dans-les-hauts-de-france-2849780.html</a:t>
            </a:r>
            <a:endParaRPr lang="fr-FR" sz="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A318A5-B6F2-4BBC-9BDE-D71776BA6730}"/>
              </a:ext>
            </a:extLst>
          </p:cNvPr>
          <p:cNvSpPr/>
          <p:nvPr/>
        </p:nvSpPr>
        <p:spPr bwMode="auto">
          <a:xfrm>
            <a:off x="3624146" y="4995746"/>
            <a:ext cx="178420" cy="3122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9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73" y="2687444"/>
            <a:ext cx="5563529" cy="404170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seuil de pauvreté absolue a surtout du sens </a:t>
            </a:r>
            <a:r>
              <a:rPr lang="fr-FR" u="sng" dirty="0"/>
              <a:t>dans les pays pauvres ou en voie de développement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terrain, extérieur, rue&#10;&#10;Description générée automatiquement">
            <a:extLst>
              <a:ext uri="{FF2B5EF4-FFF2-40B4-BE49-F238E27FC236}">
                <a16:creationId xmlns:a16="http://schemas.microsoft.com/office/drawing/2014/main" id="{919983DB-339D-9841-9BD5-9D6C82AD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18" y="1212850"/>
            <a:ext cx="27051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273301"/>
            <a:ext cx="4482942" cy="15113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On définit alors le </a:t>
            </a:r>
            <a:r>
              <a:rPr lang="fr-FR" dirty="0">
                <a:solidFill>
                  <a:srgbClr val="2D44F0"/>
                </a:solidFill>
              </a:rPr>
              <a:t>taux de pauvreté relative</a:t>
            </a:r>
            <a:r>
              <a:rPr lang="fr-FR" dirty="0"/>
              <a:t>, qui varie pour chaque pays.</a:t>
            </a:r>
          </a:p>
          <a:p>
            <a:pPr marL="0" indent="0">
              <a:buNone/>
            </a:pPr>
            <a:r>
              <a:rPr lang="fr-FR" dirty="0"/>
              <a:t>Il mesure le % de la population vivant </a:t>
            </a:r>
            <a:r>
              <a:rPr lang="fr-FR" dirty="0">
                <a:solidFill>
                  <a:srgbClr val="2D44F0"/>
                </a:solidFill>
              </a:rPr>
              <a:t>en dessous </a:t>
            </a:r>
            <a:r>
              <a:rPr lang="fr-FR" dirty="0"/>
              <a:t>du </a:t>
            </a:r>
            <a:r>
              <a:rPr lang="fr-FR" dirty="0">
                <a:solidFill>
                  <a:srgbClr val="2D44F0"/>
                </a:solidFill>
              </a:rPr>
              <a:t>seuil de pauvreté </a:t>
            </a:r>
            <a:r>
              <a:rPr lang="fr-FR" u="sng" dirty="0">
                <a:solidFill>
                  <a:srgbClr val="2D44F0"/>
                </a:solidFill>
              </a:rPr>
              <a:t>relative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Une image contenant personne, jeune, mangeant, petit&#10;&#10;Description générée automatiquement">
            <a:extLst>
              <a:ext uri="{FF2B5EF4-FFF2-40B4-BE49-F238E27FC236}">
                <a16:creationId xmlns:a16="http://schemas.microsoft.com/office/drawing/2014/main" id="{9257B1EE-786D-3848-82A4-721128D3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33" y="1717903"/>
            <a:ext cx="3326966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43" y="1212850"/>
            <a:ext cx="4492677" cy="541863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</a:t>
            </a:r>
            <a:r>
              <a:rPr lang="fr-FR" dirty="0">
                <a:solidFill>
                  <a:srgbClr val="2D44F0"/>
                </a:solidFill>
              </a:rPr>
              <a:t>pauvreté relative </a:t>
            </a:r>
            <a:r>
              <a:rPr lang="fr-FR" dirty="0"/>
              <a:t>(pour un pays) est mesurée en fonction du </a:t>
            </a:r>
            <a:r>
              <a:rPr lang="fr-FR" dirty="0">
                <a:highlight>
                  <a:srgbClr val="FFFF00"/>
                </a:highlight>
              </a:rPr>
              <a:t>seuil de pauvreté relative</a:t>
            </a:r>
            <a:r>
              <a:rPr lang="fr-FR" dirty="0"/>
              <a:t> = </a:t>
            </a:r>
            <a:r>
              <a:rPr lang="fr-FR" dirty="0">
                <a:solidFill>
                  <a:srgbClr val="2D44F0"/>
                </a:solidFill>
              </a:rPr>
              <a:t>60% du revenu médian du pays.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revenu médian partage la population du pays en 2: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 la moitié de la population du pays gagne plus, l’autre moitié gagne moins.</a:t>
            </a:r>
          </a:p>
        </p:txBody>
      </p:sp>
      <p:pic>
        <p:nvPicPr>
          <p:cNvPr id="4" name="Image 3" descr="Une image contenant terrain, extérieur, rue&#10;&#10;Description générée automatiquement">
            <a:extLst>
              <a:ext uri="{FF2B5EF4-FFF2-40B4-BE49-F238E27FC236}">
                <a16:creationId xmlns:a16="http://schemas.microsoft.com/office/drawing/2014/main" id="{919983DB-339D-9841-9BD5-9D6C82AD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18" y="1212850"/>
            <a:ext cx="27051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7EE718-9B82-D44D-BCE2-15F80ED358B3}"/>
              </a:ext>
            </a:extLst>
          </p:cNvPr>
          <p:cNvSpPr/>
          <p:nvPr/>
        </p:nvSpPr>
        <p:spPr bwMode="auto">
          <a:xfrm>
            <a:off x="0" y="12973"/>
            <a:ext cx="9144000" cy="1529453"/>
          </a:xfrm>
          <a:prstGeom prst="rect">
            <a:avLst/>
          </a:prstGeom>
          <a:solidFill>
            <a:srgbClr val="9F9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54" eaLnBrk="0" hangingPunct="0"/>
            <a:endParaRPr lang="fr-F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021B22-9388-7C4F-85E9-AE4668DA9E9B}"/>
              </a:ext>
            </a:extLst>
          </p:cNvPr>
          <p:cNvSpPr txBox="1"/>
          <p:nvPr/>
        </p:nvSpPr>
        <p:spPr>
          <a:xfrm>
            <a:off x="250825" y="89173"/>
            <a:ext cx="87839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+mn-lt"/>
              </a:rPr>
              <a:t>Economie – Thème 9 : Comment concilier la croissance économique et le développement durable ?</a:t>
            </a:r>
          </a:p>
          <a:p>
            <a:pPr algn="l"/>
            <a:endParaRPr lang="fr-FR" sz="1800" b="1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+mn-lt"/>
              </a:rPr>
              <a:t>Chapitre 02: Réduction de la pauvreté: le rôle de l’éducation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3F35-93DE-934F-968E-41FE87AAA9C3}"/>
              </a:ext>
            </a:extLst>
          </p:cNvPr>
          <p:cNvSpPr/>
          <p:nvPr/>
        </p:nvSpPr>
        <p:spPr bwMode="auto">
          <a:xfrm>
            <a:off x="0" y="2421150"/>
            <a:ext cx="9144000" cy="496194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354F10B-A645-7C41-BC44-F22352C27955}"/>
              </a:ext>
            </a:extLst>
          </p:cNvPr>
          <p:cNvSpPr txBox="1">
            <a:spLocks/>
          </p:cNvSpPr>
          <p:nvPr/>
        </p:nvSpPr>
        <p:spPr>
          <a:xfrm>
            <a:off x="466727" y="2421150"/>
            <a:ext cx="7712073" cy="1830900"/>
          </a:xfrm>
          <a:prstGeom prst="rect">
            <a:avLst/>
          </a:prstGeom>
        </p:spPr>
        <p:txBody>
          <a:bodyPr/>
          <a:lstStyle>
            <a:lvl1pPr marL="273037" indent="-273037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623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38136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812760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076271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1814423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271601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728777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185955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fr-FR" kern="0" dirty="0"/>
              <a:t>A/ Qu’est-ce que la pauvreté aujourd’hui ?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	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B/ Sortir de la pauvreté par l’éducation ?</a:t>
            </a:r>
          </a:p>
        </p:txBody>
      </p:sp>
    </p:spTree>
    <p:extLst>
      <p:ext uri="{BB962C8B-B14F-4D97-AF65-F5344CB8AC3E}">
        <p14:creationId xmlns:p14="http://schemas.microsoft.com/office/powerpoint/2010/main" val="56081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5700"/>
            <a:ext cx="5130800" cy="504824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seuil de pauvreté relative </a:t>
            </a:r>
            <a:r>
              <a:rPr lang="fr-FR" dirty="0">
                <a:highlight>
                  <a:srgbClr val="FFFF00"/>
                </a:highlight>
              </a:rPr>
              <a:t>dépend du pays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/>
              <a:t>En France, le salaire médian (début 2023) est estimé à 2100€ net /mois*</a:t>
            </a:r>
          </a:p>
          <a:p>
            <a:pPr marL="0" indent="0">
              <a:buNone/>
            </a:pPr>
            <a:r>
              <a:rPr lang="fr-FR" dirty="0"/>
              <a:t>… le seuil de pauvreté relative en France début 2023 (pour une personne vivant seule) serait donc égal à </a:t>
            </a:r>
            <a:r>
              <a:rPr lang="fr-FR" dirty="0">
                <a:solidFill>
                  <a:srgbClr val="2D44F0"/>
                </a:solidFill>
              </a:rPr>
              <a:t>1290€/mois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/>
              <a:t>En France, le taux de pauvreté est stabilisé autour de 14%.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DFFFEB9D-96A7-C740-85FC-A0DD69AF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0" y="1352778"/>
            <a:ext cx="2654300" cy="431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42488B-3F36-80CF-820A-20F35AE0B93F}"/>
              </a:ext>
            </a:extLst>
          </p:cNvPr>
          <p:cNvSpPr txBox="1"/>
          <p:nvPr/>
        </p:nvSpPr>
        <p:spPr>
          <a:xfrm>
            <a:off x="53771" y="6513709"/>
            <a:ext cx="8185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* Source: https://</a:t>
            </a:r>
            <a:r>
              <a:rPr lang="fr-FR" sz="1400" dirty="0" err="1"/>
              <a:t>www.lavoixdunord.fr</a:t>
            </a:r>
            <a:r>
              <a:rPr lang="fr-FR" sz="1400" dirty="0"/>
              <a:t>/1385688/article/2023-10-16/quel-est-le-salaire-median-des-francais-en-2023</a:t>
            </a:r>
          </a:p>
        </p:txBody>
      </p:sp>
    </p:spTree>
    <p:extLst>
      <p:ext uri="{BB962C8B-B14F-4D97-AF65-F5344CB8AC3E}">
        <p14:creationId xmlns:p14="http://schemas.microsoft.com/office/powerpoint/2010/main" val="20120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58" y="1830647"/>
            <a:ext cx="2822243" cy="381000"/>
          </a:xfrm>
        </p:spPr>
        <p:txBody>
          <a:bodyPr/>
          <a:lstStyle/>
          <a:p>
            <a:r>
              <a:rPr lang="fr-FR" dirty="0"/>
              <a:t>Seuil et taux de pauvreté relative en Europe (2018)</a:t>
            </a:r>
          </a:p>
        </p:txBody>
      </p:sp>
      <p:pic>
        <p:nvPicPr>
          <p:cNvPr id="8" name="Image 7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FFCA00A1-72BD-4BE1-B392-6F806ECB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1" y="-1061877"/>
            <a:ext cx="6210300" cy="79198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1DBCBA-3E17-5705-7494-3B8835A3262E}"/>
              </a:ext>
            </a:extLst>
          </p:cNvPr>
          <p:cNvSpPr txBox="1"/>
          <p:nvPr/>
        </p:nvSpPr>
        <p:spPr>
          <a:xfrm>
            <a:off x="8376682" y="2305278"/>
            <a:ext cx="60753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22% en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0480771-53F4-34DB-CBF0-D86287508FAF}"/>
              </a:ext>
            </a:extLst>
          </p:cNvPr>
          <p:cNvCxnSpPr/>
          <p:nvPr/>
        </p:nvCxnSpPr>
        <p:spPr bwMode="auto">
          <a:xfrm>
            <a:off x="7950200" y="2425700"/>
            <a:ext cx="2286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Losange 11">
            <a:extLst>
              <a:ext uri="{FF2B5EF4-FFF2-40B4-BE49-F238E27FC236}">
                <a16:creationId xmlns:a16="http://schemas.microsoft.com/office/drawing/2014/main" id="{81A1055C-9946-1516-DAAD-0CE8EFBEE4FC}"/>
              </a:ext>
            </a:extLst>
          </p:cNvPr>
          <p:cNvSpPr/>
          <p:nvPr/>
        </p:nvSpPr>
        <p:spPr bwMode="auto">
          <a:xfrm>
            <a:off x="8182492" y="2330450"/>
            <a:ext cx="127000" cy="190500"/>
          </a:xfrm>
          <a:prstGeom prst="diamond">
            <a:avLst/>
          </a:prstGeom>
          <a:solidFill>
            <a:srgbClr val="2D44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A2A611-D8F4-E1E1-8D66-8DD8F2330A31}"/>
              </a:ext>
            </a:extLst>
          </p:cNvPr>
          <p:cNvSpPr txBox="1"/>
          <p:nvPr/>
        </p:nvSpPr>
        <p:spPr>
          <a:xfrm>
            <a:off x="2702805" y="18486"/>
            <a:ext cx="1604798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800" dirty="0"/>
              <a:t>Seuil de pauvreté</a:t>
            </a:r>
          </a:p>
          <a:p>
            <a:r>
              <a:rPr lang="fr-FR" sz="1800" dirty="0"/>
              <a:t>(€ annuel)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46FCD-BF36-A142-F4AA-AD0516A58490}"/>
              </a:ext>
            </a:extLst>
          </p:cNvPr>
          <p:cNvSpPr txBox="1"/>
          <p:nvPr/>
        </p:nvSpPr>
        <p:spPr>
          <a:xfrm>
            <a:off x="111458" y="6324600"/>
            <a:ext cx="367087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400" dirty="0"/>
              <a:t>Source INSEE</a:t>
            </a:r>
          </a:p>
          <a:p>
            <a:pPr algn="l"/>
            <a:r>
              <a:rPr lang="fr-FR" sz="1100" dirty="0"/>
              <a:t>https://</a:t>
            </a:r>
            <a:r>
              <a:rPr lang="fr-FR" sz="1100" dirty="0" err="1"/>
              <a:t>www.insee.fr</a:t>
            </a:r>
            <a:r>
              <a:rPr lang="fr-FR" sz="1100" dirty="0"/>
              <a:t>/</a:t>
            </a:r>
            <a:r>
              <a:rPr lang="fr-FR" sz="1100" dirty="0" err="1"/>
              <a:t>fr</a:t>
            </a:r>
            <a:r>
              <a:rPr lang="fr-FR" sz="1100" dirty="0"/>
              <a:t>/statistiques/5371223?sommaire=5371304</a:t>
            </a:r>
          </a:p>
        </p:txBody>
      </p:sp>
    </p:spTree>
    <p:extLst>
      <p:ext uri="{BB962C8B-B14F-4D97-AF65-F5344CB8AC3E}">
        <p14:creationId xmlns:p14="http://schemas.microsoft.com/office/powerpoint/2010/main" val="377565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5700"/>
            <a:ext cx="5130800" cy="504824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taux de pauvreté d’un pays doit aussi être analysé </a:t>
            </a:r>
            <a:r>
              <a:rPr lang="fr-FR" u="sng" dirty="0"/>
              <a:t>en fonction de la valeur du seuil de pauvreté relative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Certains pays riches ont un taux et un seuil de pauvreté (en €) élevé: ceux vivant sous le seuil de pauvreté ne sont alors pas tous pauvres 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Exemple: le Luxembourg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DFFFEB9D-96A7-C740-85FC-A0DD69AF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0" y="1352778"/>
            <a:ext cx="2654300" cy="431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42488B-3F36-80CF-820A-20F35AE0B93F}"/>
              </a:ext>
            </a:extLst>
          </p:cNvPr>
          <p:cNvSpPr txBox="1"/>
          <p:nvPr/>
        </p:nvSpPr>
        <p:spPr>
          <a:xfrm>
            <a:off x="53771" y="6513709"/>
            <a:ext cx="8185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* Source: https://</a:t>
            </a:r>
            <a:r>
              <a:rPr lang="fr-FR" sz="1400" dirty="0" err="1"/>
              <a:t>www.lavoixdunord.fr</a:t>
            </a:r>
            <a:r>
              <a:rPr lang="fr-FR" sz="1400" dirty="0"/>
              <a:t>/1385688/article/2023-10-16/quel-est-le-salaire-median-des-francais-en-2023</a:t>
            </a:r>
          </a:p>
        </p:txBody>
      </p:sp>
    </p:spTree>
    <p:extLst>
      <p:ext uri="{BB962C8B-B14F-4D97-AF65-F5344CB8AC3E}">
        <p14:creationId xmlns:p14="http://schemas.microsoft.com/office/powerpoint/2010/main" val="1046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7EE718-9B82-D44D-BCE2-15F80ED358B3}"/>
              </a:ext>
            </a:extLst>
          </p:cNvPr>
          <p:cNvSpPr/>
          <p:nvPr/>
        </p:nvSpPr>
        <p:spPr bwMode="auto">
          <a:xfrm>
            <a:off x="0" y="12973"/>
            <a:ext cx="9144000" cy="1529453"/>
          </a:xfrm>
          <a:prstGeom prst="rect">
            <a:avLst/>
          </a:prstGeom>
          <a:solidFill>
            <a:srgbClr val="9F9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54" eaLnBrk="0" hangingPunct="0"/>
            <a:endParaRPr lang="fr-F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021B22-9388-7C4F-85E9-AE4668DA9E9B}"/>
              </a:ext>
            </a:extLst>
          </p:cNvPr>
          <p:cNvSpPr txBox="1"/>
          <p:nvPr/>
        </p:nvSpPr>
        <p:spPr>
          <a:xfrm>
            <a:off x="250825" y="89173"/>
            <a:ext cx="87839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+mn-lt"/>
              </a:rPr>
              <a:t>Economie – Thème 9 : Comment concilier la croissance économique et le développement durable ?</a:t>
            </a:r>
          </a:p>
          <a:p>
            <a:pPr algn="l"/>
            <a:endParaRPr lang="fr-FR" sz="1800" b="1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+mn-lt"/>
              </a:rPr>
              <a:t>Chapitre 02: Réduction de la pauvreté: le rôle de l’éducation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3F35-93DE-934F-968E-41FE87AAA9C3}"/>
              </a:ext>
            </a:extLst>
          </p:cNvPr>
          <p:cNvSpPr/>
          <p:nvPr/>
        </p:nvSpPr>
        <p:spPr bwMode="auto">
          <a:xfrm>
            <a:off x="0" y="2941850"/>
            <a:ext cx="9144000" cy="496194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354F10B-A645-7C41-BC44-F22352C27955}"/>
              </a:ext>
            </a:extLst>
          </p:cNvPr>
          <p:cNvSpPr txBox="1">
            <a:spLocks/>
          </p:cNvSpPr>
          <p:nvPr/>
        </p:nvSpPr>
        <p:spPr>
          <a:xfrm>
            <a:off x="466727" y="2421150"/>
            <a:ext cx="7712073" cy="1830900"/>
          </a:xfrm>
          <a:prstGeom prst="rect">
            <a:avLst/>
          </a:prstGeom>
        </p:spPr>
        <p:txBody>
          <a:bodyPr/>
          <a:lstStyle>
            <a:lvl1pPr marL="273037" indent="-273037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623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38136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812760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076271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1814423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271601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728777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185955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fr-FR" kern="0" dirty="0"/>
              <a:t>A/ Qu’est-ce que la pauvreté aujourd’hui ?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B/ Sortir de la pauvreté par l’éducation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8F25DD-D6A1-92F4-B279-E558C8F1E234}"/>
              </a:ext>
            </a:extLst>
          </p:cNvPr>
          <p:cNvSpPr txBox="1"/>
          <p:nvPr/>
        </p:nvSpPr>
        <p:spPr>
          <a:xfrm>
            <a:off x="2022597" y="5651474"/>
            <a:ext cx="47865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1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https://www.banquemondiale.org/fr/news/video/2020/10/07/reversals-of-fortune</a:t>
            </a:r>
            <a:endParaRPr lang="fr-FR" sz="1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C81CAB-6086-0A57-80B5-A87979607CE4}"/>
              </a:ext>
            </a:extLst>
          </p:cNvPr>
          <p:cNvSpPr txBox="1"/>
          <p:nvPr/>
        </p:nvSpPr>
        <p:spPr>
          <a:xfrm>
            <a:off x="1846907" y="4976885"/>
            <a:ext cx="513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400" kern="0" dirty="0">
                <a:highlight>
                  <a:srgbClr val="00FFFF"/>
                </a:highlight>
                <a:latin typeface="Arial"/>
                <a:cs typeface="Arial"/>
                <a:sym typeface="Arial"/>
              </a:rPr>
              <a:t>Vidéo introductive: arrêter la vidéo à 1 minutes et 20 secondes</a:t>
            </a:r>
          </a:p>
        </p:txBody>
      </p:sp>
    </p:spTree>
    <p:extLst>
      <p:ext uri="{BB962C8B-B14F-4D97-AF65-F5344CB8AC3E}">
        <p14:creationId xmlns:p14="http://schemas.microsoft.com/office/powerpoint/2010/main" val="222558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8346742" cy="381000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commenter le graphique ci-dessous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7E21DA-8395-9F43-BF93-149EBBD4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818"/>
            <a:ext cx="9144000" cy="56867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1F1CB86-5E8D-B00E-0C02-227832638F3B}"/>
              </a:ext>
            </a:extLst>
          </p:cNvPr>
          <p:cNvSpPr txBox="1"/>
          <p:nvPr/>
        </p:nvSpPr>
        <p:spPr>
          <a:xfrm>
            <a:off x="235767" y="6602581"/>
            <a:ext cx="41512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https://</a:t>
            </a:r>
            <a:r>
              <a:rPr lang="fr-FR" sz="1400" dirty="0" err="1"/>
              <a:t>unesdoc.unesco.org</a:t>
            </a:r>
            <a:r>
              <a:rPr lang="fr-FR" sz="1400" dirty="0"/>
              <a:t>/</a:t>
            </a:r>
            <a:r>
              <a:rPr lang="fr-FR" sz="1400" dirty="0" err="1"/>
              <a:t>ark</a:t>
            </a:r>
            <a:r>
              <a:rPr lang="fr-FR" sz="1400" dirty="0"/>
              <a:t>:/48223/pf0000250392_fre</a:t>
            </a:r>
          </a:p>
        </p:txBody>
      </p:sp>
    </p:spTree>
    <p:extLst>
      <p:ext uri="{BB962C8B-B14F-4D97-AF65-F5344CB8AC3E}">
        <p14:creationId xmlns:p14="http://schemas.microsoft.com/office/powerpoint/2010/main" val="180869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58" y="114301"/>
            <a:ext cx="8334042" cy="749300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identifier le lien entre pauvreté d’un pays et taux de non-scolarisation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5" name="Image 4" descr="Une image contenant texte, capture d’écran, carte, Monde&#10;&#10;Description générée automatiquement">
            <a:extLst>
              <a:ext uri="{FF2B5EF4-FFF2-40B4-BE49-F238E27FC236}">
                <a16:creationId xmlns:a16="http://schemas.microsoft.com/office/drawing/2014/main" id="{74BA88A7-53A6-1CE0-2886-4DB421912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8"/>
            <a:ext cx="9528550" cy="43942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712523-B5E9-E5DD-83ED-64E2D00DC9E3}"/>
              </a:ext>
            </a:extLst>
          </p:cNvPr>
          <p:cNvSpPr txBox="1"/>
          <p:nvPr/>
        </p:nvSpPr>
        <p:spPr>
          <a:xfrm>
            <a:off x="274349" y="6388100"/>
            <a:ext cx="85953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Source: </a:t>
            </a:r>
            <a:r>
              <a:rPr lang="fr-FR" sz="1100" dirty="0"/>
              <a:t>https://</a:t>
            </a:r>
            <a:r>
              <a:rPr lang="fr-FR" sz="1100" dirty="0" err="1"/>
              <a:t>atlasocio.com</a:t>
            </a:r>
            <a:r>
              <a:rPr lang="fr-FR" sz="1100" dirty="0"/>
              <a:t>/cartes/</a:t>
            </a:r>
            <a:r>
              <a:rPr lang="fr-FR" sz="1100" dirty="0" err="1"/>
              <a:t>education</a:t>
            </a:r>
            <a:r>
              <a:rPr lang="fr-FR" sz="1100" dirty="0"/>
              <a:t>/scolarisation/carte-monde-taux-scolarisation-groupe-age-education-obligatoire-en-2018_atlasocio.png</a:t>
            </a:r>
          </a:p>
        </p:txBody>
      </p:sp>
    </p:spTree>
    <p:extLst>
      <p:ext uri="{BB962C8B-B14F-4D97-AF65-F5344CB8AC3E}">
        <p14:creationId xmlns:p14="http://schemas.microsoft.com/office/powerpoint/2010/main" val="699806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6102"/>
            <a:ext cx="4482942" cy="482259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L’éducation (et la formation) permet de:</a:t>
            </a:r>
          </a:p>
          <a:p>
            <a:r>
              <a:rPr lang="fr-FR" dirty="0"/>
              <a:t>augmenter les revenus</a:t>
            </a:r>
          </a:p>
          <a:p>
            <a:r>
              <a:rPr lang="fr-FR" dirty="0">
                <a:solidFill>
                  <a:srgbClr val="2D44F0"/>
                </a:solidFill>
              </a:rPr>
              <a:t>réduire la pauvreté</a:t>
            </a:r>
          </a:p>
          <a:p>
            <a:r>
              <a:rPr lang="fr-FR" dirty="0"/>
              <a:t>diminuer les inégalités économiques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L’éducation (et la formation) est aussi </a:t>
            </a:r>
            <a:r>
              <a:rPr lang="fr-FR" dirty="0">
                <a:solidFill>
                  <a:srgbClr val="2D44F0"/>
                </a:solidFill>
              </a:rPr>
              <a:t>un des leviers de la croissance</a:t>
            </a:r>
            <a:r>
              <a:rPr lang="fr-FR" dirty="0"/>
              <a:t> (</a:t>
            </a:r>
            <a:r>
              <a:rPr lang="fr-FR" dirty="0">
                <a:highlight>
                  <a:srgbClr val="FFFF00"/>
                </a:highlight>
              </a:rPr>
              <a:t>développement du capital humain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E3557166-CC06-FD4D-A036-C18CFFB4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60" y="1717903"/>
            <a:ext cx="27559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904B88C6-BFAA-644B-A7A6-CEB98095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28"/>
            <a:ext cx="9144000" cy="52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/>
          <a:p>
            <a:pPr defTabSz="914180" eaLnBrk="0" hangingPunct="0"/>
            <a:r>
              <a:rPr lang="fr-FR" sz="2800" u="sng" kern="1200" dirty="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rPr>
              <a:t>Définition</a:t>
            </a:r>
            <a:endParaRPr lang="fr-FR" sz="2800" kern="1200" dirty="0"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32CC667-0978-8E41-A163-F1C3771DF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40617"/>
              </p:ext>
            </p:extLst>
          </p:nvPr>
        </p:nvGraphicFramePr>
        <p:xfrm>
          <a:off x="353646" y="1175585"/>
          <a:ext cx="8452536" cy="352264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84217">
                  <a:extLst>
                    <a:ext uri="{9D8B030D-6E8A-4147-A177-3AD203B41FA5}">
                      <a16:colId xmlns:a16="http://schemas.microsoft.com/office/drawing/2014/main" val="2983334046"/>
                    </a:ext>
                  </a:extLst>
                </a:gridCol>
                <a:gridCol w="2969388">
                  <a:extLst>
                    <a:ext uri="{9D8B030D-6E8A-4147-A177-3AD203B41FA5}">
                      <a16:colId xmlns:a16="http://schemas.microsoft.com/office/drawing/2014/main" val="3004100366"/>
                    </a:ext>
                  </a:extLst>
                </a:gridCol>
                <a:gridCol w="3298931">
                  <a:extLst>
                    <a:ext uri="{9D8B030D-6E8A-4147-A177-3AD203B41FA5}">
                      <a16:colId xmlns:a16="http://schemas.microsoft.com/office/drawing/2014/main" val="1661930824"/>
                    </a:ext>
                  </a:extLst>
                </a:gridCol>
              </a:tblGrid>
              <a:tr h="207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</a:rPr>
                        <a:t>Non-rivalité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0" dirty="0">
                          <a:effectLst/>
                        </a:rPr>
                        <a:t>Il ne s’épuise pas (sa consommation est sans impact sur celle des autres)</a:t>
                      </a: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</a:rPr>
                        <a:t>Non-exclusion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0" dirty="0">
                          <a:effectLst/>
                        </a:rPr>
                        <a:t>Impossible d’empêcher quelqu’un de le  consommer</a:t>
                      </a: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885643"/>
                  </a:ext>
                </a:extLst>
              </a:tr>
              <a:tr h="60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Bien public (ou collectif)</a:t>
                      </a:r>
                      <a:endParaRPr lang="fr-FR" sz="2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sym typeface="Wingdings" pitchFamily="2" charset="2"/>
                        </a:rPr>
                        <a:t></a:t>
                      </a:r>
                      <a:endParaRPr lang="fr-FR" sz="40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sym typeface="Wingdings" pitchFamily="2" charset="2"/>
                        </a:rPr>
                        <a:t></a:t>
                      </a:r>
                      <a:endParaRPr lang="fr-FR" sz="40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29906"/>
                  </a:ext>
                </a:extLst>
              </a:tr>
              <a:tr h="60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Bien commun</a:t>
                      </a:r>
                      <a:endParaRPr lang="fr-FR" sz="2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400" b="0" dirty="0">
                          <a:solidFill>
                            <a:srgbClr val="FF0000"/>
                          </a:solidFill>
                          <a:effectLst/>
                          <a:sym typeface="Wingdings" pitchFamily="2" charset="2"/>
                        </a:rPr>
                        <a:t></a:t>
                      </a:r>
                      <a:endParaRPr lang="fr-FR" sz="4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sym typeface="Wingdings" pitchFamily="2" charset="2"/>
                        </a:rPr>
                        <a:t></a:t>
                      </a:r>
                      <a:endParaRPr lang="fr-FR" sz="40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37344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AB3B0F6-3DAA-564D-81F2-2A9DDC1BB25A}"/>
              </a:ext>
            </a:extLst>
          </p:cNvPr>
          <p:cNvSpPr/>
          <p:nvPr/>
        </p:nvSpPr>
        <p:spPr bwMode="auto">
          <a:xfrm>
            <a:off x="325118" y="1069562"/>
            <a:ext cx="2189482" cy="324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3AB3E-8A98-844A-9A62-09C37105F7EC}"/>
              </a:ext>
            </a:extLst>
          </p:cNvPr>
          <p:cNvSpPr/>
          <p:nvPr/>
        </p:nvSpPr>
        <p:spPr bwMode="auto">
          <a:xfrm>
            <a:off x="307368" y="975279"/>
            <a:ext cx="45719" cy="22632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6A8F7D-95AE-8B49-861C-F2B20F6952A9}"/>
              </a:ext>
            </a:extLst>
          </p:cNvPr>
          <p:cNvSpPr txBox="1"/>
          <p:nvPr/>
        </p:nvSpPr>
        <p:spPr>
          <a:xfrm>
            <a:off x="353645" y="5473735"/>
            <a:ext cx="6854312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2800" u="sng" dirty="0"/>
              <a:t>Exemples</a:t>
            </a:r>
          </a:p>
          <a:p>
            <a:pPr algn="l"/>
            <a:r>
              <a:rPr lang="fr-FR" sz="2800" dirty="0"/>
              <a:t>Bien public: l’éclairage public, les routes…</a:t>
            </a:r>
          </a:p>
          <a:p>
            <a:pPr algn="l"/>
            <a:r>
              <a:rPr lang="fr-FR" sz="2800" dirty="0"/>
              <a:t>Bien commun: les poissons sauvages, l’air pur…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36C078-A94C-4C44-A650-C54FBC438BC6}"/>
              </a:ext>
            </a:extLst>
          </p:cNvPr>
          <p:cNvSpPr txBox="1"/>
          <p:nvPr/>
        </p:nvSpPr>
        <p:spPr>
          <a:xfrm>
            <a:off x="8239449" y="107672"/>
            <a:ext cx="5899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highlight>
                  <a:srgbClr val="FFFF00"/>
                </a:highlight>
              </a:rPr>
              <a:t>RAPPEL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8D814-2962-6C4D-96DA-54222B6CD475}"/>
              </a:ext>
            </a:extLst>
          </p:cNvPr>
          <p:cNvSpPr/>
          <p:nvPr/>
        </p:nvSpPr>
        <p:spPr bwMode="auto">
          <a:xfrm>
            <a:off x="2654300" y="3340100"/>
            <a:ext cx="2692400" cy="469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F3938-9D3D-BD48-993D-05AF83872818}"/>
              </a:ext>
            </a:extLst>
          </p:cNvPr>
          <p:cNvSpPr/>
          <p:nvPr/>
        </p:nvSpPr>
        <p:spPr bwMode="auto">
          <a:xfrm>
            <a:off x="5706073" y="4080176"/>
            <a:ext cx="2692400" cy="469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94656-C946-0242-B8CC-719BD125E9F1}"/>
              </a:ext>
            </a:extLst>
          </p:cNvPr>
          <p:cNvSpPr/>
          <p:nvPr/>
        </p:nvSpPr>
        <p:spPr bwMode="auto">
          <a:xfrm>
            <a:off x="2654300" y="4066924"/>
            <a:ext cx="2692400" cy="469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70BBA-FC59-6A4C-8DF8-DDDBA0C1AC7D}"/>
              </a:ext>
            </a:extLst>
          </p:cNvPr>
          <p:cNvSpPr/>
          <p:nvPr/>
        </p:nvSpPr>
        <p:spPr bwMode="auto">
          <a:xfrm>
            <a:off x="5882641" y="3371850"/>
            <a:ext cx="2692400" cy="469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904B88C6-BFAA-644B-A7A6-CEB98095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28"/>
            <a:ext cx="9144000" cy="52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/>
          <a:p>
            <a:pPr defTabSz="914180" eaLnBrk="0" hangingPunct="0"/>
            <a:r>
              <a:rPr lang="fr-FR" sz="2800" u="sng" kern="1200" dirty="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rPr>
              <a:t>Définition</a:t>
            </a:r>
            <a:endParaRPr lang="fr-FR" sz="2800" kern="1200" dirty="0"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32CC667-0978-8E41-A163-F1C3771DF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93314"/>
              </p:ext>
            </p:extLst>
          </p:nvPr>
        </p:nvGraphicFramePr>
        <p:xfrm>
          <a:off x="353646" y="1175585"/>
          <a:ext cx="8452536" cy="352264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84217">
                  <a:extLst>
                    <a:ext uri="{9D8B030D-6E8A-4147-A177-3AD203B41FA5}">
                      <a16:colId xmlns:a16="http://schemas.microsoft.com/office/drawing/2014/main" val="2983334046"/>
                    </a:ext>
                  </a:extLst>
                </a:gridCol>
                <a:gridCol w="2969388">
                  <a:extLst>
                    <a:ext uri="{9D8B030D-6E8A-4147-A177-3AD203B41FA5}">
                      <a16:colId xmlns:a16="http://schemas.microsoft.com/office/drawing/2014/main" val="3004100366"/>
                    </a:ext>
                  </a:extLst>
                </a:gridCol>
                <a:gridCol w="3298931">
                  <a:extLst>
                    <a:ext uri="{9D8B030D-6E8A-4147-A177-3AD203B41FA5}">
                      <a16:colId xmlns:a16="http://schemas.microsoft.com/office/drawing/2014/main" val="1661930824"/>
                    </a:ext>
                  </a:extLst>
                </a:gridCol>
              </a:tblGrid>
              <a:tr h="207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</a:rPr>
                        <a:t>Non-rivalité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0" dirty="0">
                          <a:effectLst/>
                        </a:rPr>
                        <a:t>Il ne s’épuise pas (sa consommation est sans impact sur celle des autres)</a:t>
                      </a: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</a:rPr>
                        <a:t>Non-exclusion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0" dirty="0">
                          <a:effectLst/>
                        </a:rPr>
                        <a:t>Impossible d’empêcher quelqu’un de le  consommer</a:t>
                      </a: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885643"/>
                  </a:ext>
                </a:extLst>
              </a:tr>
              <a:tr h="60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Bien public (ou collectif)</a:t>
                      </a:r>
                      <a:endParaRPr lang="fr-FR" sz="2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sym typeface="Wingdings" pitchFamily="2" charset="2"/>
                        </a:rPr>
                        <a:t></a:t>
                      </a:r>
                      <a:endParaRPr lang="fr-FR" sz="40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sym typeface="Wingdings" pitchFamily="2" charset="2"/>
                        </a:rPr>
                        <a:t></a:t>
                      </a:r>
                      <a:endParaRPr lang="fr-FR" sz="40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29906"/>
                  </a:ext>
                </a:extLst>
              </a:tr>
              <a:tr h="60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Bien commun</a:t>
                      </a:r>
                      <a:endParaRPr lang="fr-FR" sz="2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400" b="0" dirty="0">
                          <a:solidFill>
                            <a:srgbClr val="FF0000"/>
                          </a:solidFill>
                          <a:effectLst/>
                          <a:sym typeface="Wingdings" pitchFamily="2" charset="2"/>
                        </a:rPr>
                        <a:t></a:t>
                      </a:r>
                      <a:endParaRPr lang="fr-FR" sz="4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sym typeface="Wingdings" pitchFamily="2" charset="2"/>
                        </a:rPr>
                        <a:t></a:t>
                      </a:r>
                      <a:endParaRPr lang="fr-FR" sz="40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37344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AB3B0F6-3DAA-564D-81F2-2A9DDC1BB25A}"/>
              </a:ext>
            </a:extLst>
          </p:cNvPr>
          <p:cNvSpPr/>
          <p:nvPr/>
        </p:nvSpPr>
        <p:spPr bwMode="auto">
          <a:xfrm>
            <a:off x="325118" y="1069562"/>
            <a:ext cx="2189482" cy="324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3AB3E-8A98-844A-9A62-09C37105F7EC}"/>
              </a:ext>
            </a:extLst>
          </p:cNvPr>
          <p:cNvSpPr/>
          <p:nvPr/>
        </p:nvSpPr>
        <p:spPr bwMode="auto">
          <a:xfrm>
            <a:off x="307368" y="975279"/>
            <a:ext cx="45719" cy="22632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6A8F7D-95AE-8B49-861C-F2B20F6952A9}"/>
              </a:ext>
            </a:extLst>
          </p:cNvPr>
          <p:cNvSpPr txBox="1"/>
          <p:nvPr/>
        </p:nvSpPr>
        <p:spPr>
          <a:xfrm>
            <a:off x="353645" y="5473735"/>
            <a:ext cx="6854312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2800" u="sng" dirty="0"/>
              <a:t>Exemples</a:t>
            </a:r>
          </a:p>
          <a:p>
            <a:pPr algn="l"/>
            <a:r>
              <a:rPr lang="fr-FR" sz="2800" dirty="0"/>
              <a:t>Bien public: l’éclairage public, les routes…</a:t>
            </a:r>
          </a:p>
          <a:p>
            <a:pPr algn="l"/>
            <a:r>
              <a:rPr lang="fr-FR" sz="2800" dirty="0"/>
              <a:t>Bien commun: les poissons sauvages, l’air pur…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36C078-A94C-4C44-A650-C54FBC438BC6}"/>
              </a:ext>
            </a:extLst>
          </p:cNvPr>
          <p:cNvSpPr txBox="1"/>
          <p:nvPr/>
        </p:nvSpPr>
        <p:spPr>
          <a:xfrm>
            <a:off x="8239449" y="107672"/>
            <a:ext cx="5899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highlight>
                  <a:srgbClr val="FFFF00"/>
                </a:highlight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19861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7A4FEC-7B1D-BB43-AC24-DA373EED7043}"/>
              </a:ext>
            </a:extLst>
          </p:cNvPr>
          <p:cNvSpPr/>
          <p:nvPr/>
        </p:nvSpPr>
        <p:spPr bwMode="auto">
          <a:xfrm>
            <a:off x="4299847" y="1473200"/>
            <a:ext cx="4618811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F4834C-57A8-2441-9254-AA6B6344142A}"/>
              </a:ext>
            </a:extLst>
          </p:cNvPr>
          <p:cNvSpPr txBox="1"/>
          <p:nvPr/>
        </p:nvSpPr>
        <p:spPr>
          <a:xfrm>
            <a:off x="374225" y="1150234"/>
            <a:ext cx="5569375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biens publics (ou collectifs) et communs fausse la concurrence parce que…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On a besoin des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biens publics (ou collectifs)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ils sont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gratuits donc aucune entreprise privée ne va dépenser pour les produire 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On a besoin des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biens communs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ils seront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surexploités et s’épuiseront (ressources gratuites mais limitées) 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904B88C6-BFAA-644B-A7A6-CEB98095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739"/>
            <a:ext cx="9144000" cy="4000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/>
          <a:p>
            <a:pPr defTabSz="914180" eaLnBrk="0" hangingPunct="0"/>
            <a:r>
              <a:rPr lang="fr-FR" u="sng" kern="1200" dirty="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rPr>
              <a:t>Définition</a:t>
            </a:r>
            <a:endParaRPr lang="fr-FR" kern="1200" dirty="0"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Image 5" descr="Une image contenant extérieur, route, nature, allant&#10;&#10;Description générée automatiquement">
            <a:extLst>
              <a:ext uri="{FF2B5EF4-FFF2-40B4-BE49-F238E27FC236}">
                <a16:creationId xmlns:a16="http://schemas.microsoft.com/office/drawing/2014/main" id="{14C83874-491D-1A41-A3DC-46E7EE14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10" y="1490272"/>
            <a:ext cx="2657747" cy="2613998"/>
          </a:xfrm>
          <a:prstGeom prst="rect">
            <a:avLst/>
          </a:prstGeom>
        </p:spPr>
      </p:pic>
      <p:pic>
        <p:nvPicPr>
          <p:cNvPr id="9" name="Image 8" descr="Une image contenant extérieur, plage, bateau, eau&#10;&#10;Description générée automatiquement">
            <a:extLst>
              <a:ext uri="{FF2B5EF4-FFF2-40B4-BE49-F238E27FC236}">
                <a16:creationId xmlns:a16="http://schemas.microsoft.com/office/drawing/2014/main" id="{E00091E6-B596-7240-8808-F580932B9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10" y="4225517"/>
            <a:ext cx="2657747" cy="25049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5A6F1E-E4F0-6745-B15E-3FF8CEFE753E}"/>
              </a:ext>
            </a:extLst>
          </p:cNvPr>
          <p:cNvSpPr txBox="1"/>
          <p:nvPr/>
        </p:nvSpPr>
        <p:spPr>
          <a:xfrm>
            <a:off x="8239449" y="107672"/>
            <a:ext cx="5899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highlight>
                  <a:srgbClr val="FFFF00"/>
                </a:highlight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406202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7EE718-9B82-D44D-BCE2-15F80ED358B3}"/>
              </a:ext>
            </a:extLst>
          </p:cNvPr>
          <p:cNvSpPr/>
          <p:nvPr/>
        </p:nvSpPr>
        <p:spPr bwMode="auto">
          <a:xfrm>
            <a:off x="0" y="12973"/>
            <a:ext cx="9144000" cy="1529453"/>
          </a:xfrm>
          <a:prstGeom prst="rect">
            <a:avLst/>
          </a:prstGeom>
          <a:solidFill>
            <a:srgbClr val="9F9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54" eaLnBrk="0" hangingPunct="0"/>
            <a:endParaRPr lang="fr-F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021B22-9388-7C4F-85E9-AE4668DA9E9B}"/>
              </a:ext>
            </a:extLst>
          </p:cNvPr>
          <p:cNvSpPr txBox="1"/>
          <p:nvPr/>
        </p:nvSpPr>
        <p:spPr>
          <a:xfrm>
            <a:off x="250825" y="89173"/>
            <a:ext cx="87839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+mn-lt"/>
              </a:rPr>
              <a:t>Economie – Thème 9 : Comment concilier la croissance économique et le développement durable ?</a:t>
            </a:r>
          </a:p>
          <a:p>
            <a:pPr algn="l"/>
            <a:endParaRPr lang="fr-FR" sz="1800" b="1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+mn-lt"/>
              </a:rPr>
              <a:t>Chapitre 02: Réduction de la pauvreté: le rôle de l’éducation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3F35-93DE-934F-968E-41FE87AAA9C3}"/>
              </a:ext>
            </a:extLst>
          </p:cNvPr>
          <p:cNvSpPr/>
          <p:nvPr/>
        </p:nvSpPr>
        <p:spPr bwMode="auto">
          <a:xfrm>
            <a:off x="0" y="2979950"/>
            <a:ext cx="9144000" cy="496194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354F10B-A645-7C41-BC44-F22352C27955}"/>
              </a:ext>
            </a:extLst>
          </p:cNvPr>
          <p:cNvSpPr txBox="1">
            <a:spLocks/>
          </p:cNvSpPr>
          <p:nvPr/>
        </p:nvSpPr>
        <p:spPr>
          <a:xfrm>
            <a:off x="466727" y="2421150"/>
            <a:ext cx="7712073" cy="1830900"/>
          </a:xfrm>
          <a:prstGeom prst="rect">
            <a:avLst/>
          </a:prstGeom>
        </p:spPr>
        <p:txBody>
          <a:bodyPr/>
          <a:lstStyle>
            <a:lvl1pPr marL="273037" indent="-273037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623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38136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812760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076271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1814423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271601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728777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185955" indent="-280974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fr-FR" kern="0" dirty="0"/>
              <a:t>A/ Qu’est-ce que la pauvreté aujourd’hui ?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	1/ La pauvreté absolue recule…</a:t>
            </a:r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	2/ … mais pas la pauvreté relative</a:t>
            </a:r>
          </a:p>
          <a:p>
            <a:pPr marL="0" indent="0">
              <a:buFont typeface="Verdana" pitchFamily="34" charset="0"/>
              <a:buNone/>
            </a:pPr>
            <a:endParaRPr lang="fr-FR" kern="0" dirty="0"/>
          </a:p>
          <a:p>
            <a:pPr marL="0" indent="0">
              <a:buFont typeface="Verdana" pitchFamily="34" charset="0"/>
              <a:buNone/>
            </a:pPr>
            <a:r>
              <a:rPr lang="fr-FR" kern="0" dirty="0"/>
              <a:t>B/ Sortir de la pauvreté par l’éducation ?</a:t>
            </a:r>
          </a:p>
        </p:txBody>
      </p:sp>
    </p:spTree>
    <p:extLst>
      <p:ext uri="{BB962C8B-B14F-4D97-AF65-F5344CB8AC3E}">
        <p14:creationId xmlns:p14="http://schemas.microsoft.com/office/powerpoint/2010/main" val="196759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40" y="1222602"/>
            <a:ext cx="5369560" cy="482259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</a:t>
            </a:r>
            <a:r>
              <a:rPr lang="fr-FR" dirty="0">
                <a:solidFill>
                  <a:srgbClr val="2D44F0"/>
                </a:solidFill>
              </a:rPr>
              <a:t>bien public mondial </a:t>
            </a:r>
          </a:p>
          <a:p>
            <a:pPr marL="0" indent="0">
              <a:buNone/>
            </a:pPr>
            <a:r>
              <a:rPr lang="fr-FR" dirty="0"/>
              <a:t>= bien accessible à tous les États qui n'ont pas nécessairement un intérêt individuel à le produire.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L’éducation est un bien public mondial</a:t>
            </a:r>
            <a:r>
              <a:rPr lang="fr-FR" dirty="0"/>
              <a:t>:</a:t>
            </a:r>
          </a:p>
          <a:p>
            <a:r>
              <a:rPr lang="fr-FR" dirty="0"/>
              <a:t>non exclusive</a:t>
            </a:r>
          </a:p>
          <a:p>
            <a:r>
              <a:rPr lang="fr-FR" dirty="0"/>
              <a:t>non rivale</a:t>
            </a:r>
          </a:p>
          <a:p>
            <a:r>
              <a:rPr lang="fr-FR" dirty="0">
                <a:solidFill>
                  <a:srgbClr val="2D44F0"/>
                </a:solidFill>
              </a:rPr>
              <a:t>dimension internationale</a:t>
            </a:r>
          </a:p>
        </p:txBody>
      </p:sp>
      <p:pic>
        <p:nvPicPr>
          <p:cNvPr id="4" name="Image 3" descr="Une image contenant très coloré, bleu, décoré, peint&#10;&#10;Description générée automatiquement">
            <a:extLst>
              <a:ext uri="{FF2B5EF4-FFF2-40B4-BE49-F238E27FC236}">
                <a16:creationId xmlns:a16="http://schemas.microsoft.com/office/drawing/2014/main" id="{7019E7F7-AB03-0F4A-A654-DF17FA7F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1" y="1689100"/>
            <a:ext cx="3365500" cy="39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9" y="474828"/>
            <a:ext cx="8854742" cy="381000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identifier l’enjeu des biens publics mondiaux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40" y="1638300"/>
            <a:ext cx="4836344" cy="35814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Exemples de biens publics mondiaux:</a:t>
            </a:r>
          </a:p>
          <a:p>
            <a:r>
              <a:rPr lang="fr-FR" dirty="0"/>
              <a:t>la stabilité du système financier international</a:t>
            </a:r>
          </a:p>
          <a:p>
            <a:r>
              <a:rPr lang="fr-FR" dirty="0"/>
              <a:t>la biodiversité</a:t>
            </a:r>
          </a:p>
          <a:p>
            <a:r>
              <a:rPr lang="fr-FR" dirty="0"/>
              <a:t>le climat</a:t>
            </a:r>
          </a:p>
          <a:p>
            <a:r>
              <a:rPr lang="fr-FR" dirty="0"/>
              <a:t>les connaissances scientifiques</a:t>
            </a:r>
          </a:p>
          <a:p>
            <a:r>
              <a:rPr lang="fr-FR" dirty="0"/>
              <a:t>la santé (… Covid!)</a:t>
            </a:r>
          </a:p>
          <a:p>
            <a:r>
              <a:rPr lang="fr-FR" dirty="0"/>
              <a:t>la paix dans le monde</a:t>
            </a:r>
          </a:p>
        </p:txBody>
      </p:sp>
      <p:pic>
        <p:nvPicPr>
          <p:cNvPr id="6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197B374C-EA01-9048-B5B9-D35BDB75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884" y="1377950"/>
            <a:ext cx="3924116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11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40" y="918425"/>
            <a:ext cx="5712460" cy="516549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Exemples de biens publics mondiaux:</a:t>
            </a:r>
          </a:p>
          <a:p>
            <a:r>
              <a:rPr lang="fr-FR" dirty="0"/>
              <a:t>la stabilité du système financier international</a:t>
            </a:r>
          </a:p>
          <a:p>
            <a:r>
              <a:rPr lang="fr-FR" dirty="0"/>
              <a:t>la biodiversité, la stabilité climatique</a:t>
            </a:r>
          </a:p>
          <a:p>
            <a:r>
              <a:rPr lang="fr-FR" dirty="0"/>
              <a:t>les connaissances scientifiques, l’éducation</a:t>
            </a:r>
          </a:p>
          <a:p>
            <a:r>
              <a:rPr lang="fr-FR" dirty="0"/>
              <a:t>la santé (… Covid!)</a:t>
            </a:r>
          </a:p>
          <a:p>
            <a:r>
              <a:rPr lang="fr-FR" dirty="0"/>
              <a:t>la paix dans le monde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b="1" dirty="0"/>
              <a:t>Un pays seul ne peut agir pour tous…</a:t>
            </a:r>
          </a:p>
          <a:p>
            <a:pPr marL="0" indent="0">
              <a:buNone/>
            </a:pPr>
            <a:r>
              <a:rPr lang="fr-FR" dirty="0"/>
              <a:t>=&gt; l’</a:t>
            </a:r>
            <a:r>
              <a:rPr lang="fr-FR" dirty="0">
                <a:highlight>
                  <a:srgbClr val="FFFF00"/>
                </a:highlight>
              </a:rPr>
              <a:t>enjeu</a:t>
            </a:r>
            <a:r>
              <a:rPr lang="fr-FR" dirty="0"/>
              <a:t> des biens publics mondiaux est la </a:t>
            </a:r>
            <a:r>
              <a:rPr lang="fr-FR" dirty="0">
                <a:solidFill>
                  <a:srgbClr val="2D44F0"/>
                </a:solidFill>
              </a:rPr>
              <a:t>coordination entre les Etats</a:t>
            </a:r>
            <a:r>
              <a:rPr lang="fr-FR" dirty="0"/>
              <a:t>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898375-331C-9848-AD3A-E3178D29C537}"/>
              </a:ext>
            </a:extLst>
          </p:cNvPr>
          <p:cNvSpPr txBox="1"/>
          <p:nvPr/>
        </p:nvSpPr>
        <p:spPr>
          <a:xfrm>
            <a:off x="4953429" y="6619168"/>
            <a:ext cx="41905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hlinkClick r:id="rId2"/>
              </a:rPr>
              <a:t>Source: https://www.senat.fr/rap/r03-233/r03-23320.html</a:t>
            </a:r>
            <a:endParaRPr lang="fr-FR" sz="1400" dirty="0"/>
          </a:p>
          <a:p>
            <a:endParaRPr lang="fr-FR" sz="1400" dirty="0" err="1"/>
          </a:p>
        </p:txBody>
      </p:sp>
      <p:pic>
        <p:nvPicPr>
          <p:cNvPr id="5" name="Image 4" descr="Une image contenant personne, main&#10;&#10;Description générée automatiquement">
            <a:extLst>
              <a:ext uri="{FF2B5EF4-FFF2-40B4-BE49-F238E27FC236}">
                <a16:creationId xmlns:a16="http://schemas.microsoft.com/office/drawing/2014/main" id="{3BE4361A-B274-A747-9E8D-BEDE73F1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66" y="1762975"/>
            <a:ext cx="2796734" cy="40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0"/>
            <a:ext cx="9019842" cy="1179941"/>
          </a:xfrm>
          <a:solidFill>
            <a:schemeClr val="bg1"/>
          </a:solidFill>
        </p:spPr>
        <p:txBody>
          <a:bodyPr/>
          <a:lstStyle/>
          <a:p>
            <a:r>
              <a:rPr lang="fr-FR" u="sng" dirty="0"/>
              <a:t>Synthèse visuelle des notions et mécanismes économiques de ce cours</a:t>
            </a:r>
            <a:r>
              <a:rPr lang="fr-FR" dirty="0"/>
              <a:t>: </a:t>
            </a:r>
            <a:r>
              <a:rPr lang="fr-FR" sz="2400" dirty="0"/>
              <a:t>à faire construire par les élèves, en TD ou en classe entière, collectivement, au tableau</a:t>
            </a: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8894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292559"/>
            <a:ext cx="9019842" cy="381000"/>
          </a:xfrm>
        </p:spPr>
        <p:txBody>
          <a:bodyPr/>
          <a:lstStyle/>
          <a:p>
            <a:r>
              <a:rPr lang="fr-FR" u="sng" dirty="0"/>
              <a:t>QCM classe entière (type Kahoot)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42BBFE4-F2C0-53D7-F73F-CEE3AB79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44" y="1124487"/>
            <a:ext cx="7241111" cy="516549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(évaluation formative, une dizaine de questions)</a:t>
            </a:r>
          </a:p>
        </p:txBody>
      </p:sp>
    </p:spTree>
    <p:extLst>
      <p:ext uri="{BB962C8B-B14F-4D97-AF65-F5344CB8AC3E}">
        <p14:creationId xmlns:p14="http://schemas.microsoft.com/office/powerpoint/2010/main" val="3174537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292559"/>
            <a:ext cx="9019842" cy="381000"/>
          </a:xfrm>
        </p:spPr>
        <p:txBody>
          <a:bodyPr/>
          <a:lstStyle/>
          <a:p>
            <a:r>
              <a:rPr lang="fr-FR" u="sng" dirty="0"/>
              <a:t>Entrainement à l’argumentaire économique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42BBFE4-F2C0-53D7-F73F-CEE3AB79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44" y="1124487"/>
            <a:ext cx="7241111" cy="516549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 partir de vos connaissances et des documents présentés dans ce cours, proposer trois arguments qui répondent à la question suivante: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L’éducation permet-elle de lutter efficacement contre la pauvreté ?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i="1" dirty="0"/>
              <a:t>(chaque argument devra être structuré affirmation / explication / exemple)</a:t>
            </a:r>
          </a:p>
        </p:txBody>
      </p:sp>
    </p:spTree>
    <p:extLst>
      <p:ext uri="{BB962C8B-B14F-4D97-AF65-F5344CB8AC3E}">
        <p14:creationId xmlns:p14="http://schemas.microsoft.com/office/powerpoint/2010/main" val="79920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722C082A-3E27-0741-B7C5-0D5188F0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"/>
            <a:ext cx="8765049" cy="647699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commenter la courbe ci-dessous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39D224-B76A-BF46-9DD4-5F2816E32F97}"/>
              </a:ext>
            </a:extLst>
          </p:cNvPr>
          <p:cNvSpPr txBox="1"/>
          <p:nvPr/>
        </p:nvSpPr>
        <p:spPr>
          <a:xfrm>
            <a:off x="139700" y="6572584"/>
            <a:ext cx="593374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Source: https://</a:t>
            </a:r>
            <a:r>
              <a:rPr lang="fr-FR" sz="1400" dirty="0" err="1"/>
              <a:t>fr.statista.com</a:t>
            </a:r>
            <a:r>
              <a:rPr lang="fr-FR" sz="1400" dirty="0"/>
              <a:t>/statistiques/916021/taux-</a:t>
            </a:r>
            <a:r>
              <a:rPr lang="fr-FR" sz="1400" dirty="0" err="1"/>
              <a:t>pauvrete</a:t>
            </a:r>
            <a:r>
              <a:rPr lang="fr-FR" sz="1400" dirty="0"/>
              <a:t>-</a:t>
            </a:r>
            <a:r>
              <a:rPr lang="fr-FR" sz="1400" dirty="0" err="1"/>
              <a:t>evolution</a:t>
            </a:r>
            <a:r>
              <a:rPr lang="fr-FR" sz="1400" dirty="0"/>
              <a:t>-monde/</a:t>
            </a:r>
          </a:p>
        </p:txBody>
      </p:sp>
      <p:pic>
        <p:nvPicPr>
          <p:cNvPr id="4" name="Image 3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2E182020-BB18-2138-055B-111B4C59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965835"/>
            <a:ext cx="8765048" cy="55554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BA4E4BD-4F63-01EA-2E80-A32624A06903}"/>
              </a:ext>
            </a:extLst>
          </p:cNvPr>
          <p:cNvSpPr txBox="1"/>
          <p:nvPr/>
        </p:nvSpPr>
        <p:spPr>
          <a:xfrm>
            <a:off x="2362200" y="933689"/>
            <a:ext cx="64134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dirty="0">
                <a:solidFill>
                  <a:srgbClr val="0F2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de la p</a:t>
            </a:r>
            <a:r>
              <a:rPr lang="fr-FR" sz="2400" b="1" i="0" u="none" strike="noStrike" dirty="0">
                <a:solidFill>
                  <a:srgbClr val="0F27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roportion de la population mondiale vivant sous le seuil international d’extrême pauvreté (en 2021 1,9$/jour)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8984558-CD57-F6C3-8818-71D18C9E696E}"/>
              </a:ext>
            </a:extLst>
          </p:cNvPr>
          <p:cNvSpPr/>
          <p:nvPr/>
        </p:nvSpPr>
        <p:spPr bwMode="auto">
          <a:xfrm>
            <a:off x="6924907" y="4594302"/>
            <a:ext cx="1260088" cy="69137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722C082A-3E27-0741-B7C5-0D5188F0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"/>
            <a:ext cx="8765049" cy="558799"/>
          </a:xfrm>
        </p:spPr>
        <p:txBody>
          <a:bodyPr/>
          <a:lstStyle/>
          <a:p>
            <a:r>
              <a:rPr lang="fr-FR" u="sng" dirty="0"/>
              <a:t>Consigne</a:t>
            </a:r>
            <a:r>
              <a:rPr lang="fr-FR" dirty="0"/>
              <a:t>: analyser le graphique ci-dessous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34AB2C-CDD8-0D45-8C48-5A7ECEA21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8" y="558801"/>
            <a:ext cx="8735682" cy="6299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31C688E-51CD-74E2-7AEF-65B239F6E681}"/>
              </a:ext>
            </a:extLst>
          </p:cNvPr>
          <p:cNvSpPr txBox="1"/>
          <p:nvPr/>
        </p:nvSpPr>
        <p:spPr>
          <a:xfrm>
            <a:off x="174182" y="6642556"/>
            <a:ext cx="73478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/>
              <a:t>Source: Banque Mondiale : https://</a:t>
            </a:r>
            <a:r>
              <a:rPr lang="fr-FR" sz="1400" dirty="0" err="1"/>
              <a:t>twitter.com</a:t>
            </a:r>
            <a:r>
              <a:rPr lang="fr-FR" sz="1400" dirty="0"/>
              <a:t>/</a:t>
            </a:r>
            <a:r>
              <a:rPr lang="fr-FR" sz="1400" dirty="0" err="1"/>
              <a:t>Banquemondiale</a:t>
            </a:r>
            <a:r>
              <a:rPr lang="fr-FR" sz="1400" dirty="0"/>
              <a:t>/</a:t>
            </a:r>
            <a:r>
              <a:rPr lang="fr-FR" sz="1400" dirty="0" err="1"/>
              <a:t>status</a:t>
            </a:r>
            <a:r>
              <a:rPr lang="fr-FR" sz="1400" dirty="0"/>
              <a:t>/1221840458843852801/photo/1</a:t>
            </a:r>
          </a:p>
        </p:txBody>
      </p:sp>
    </p:spTree>
    <p:extLst>
      <p:ext uri="{BB962C8B-B14F-4D97-AF65-F5344CB8AC3E}">
        <p14:creationId xmlns:p14="http://schemas.microsoft.com/office/powerpoint/2010/main" val="298179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91bc2a6ec_0_2"/>
          <p:cNvSpPr txBox="1">
            <a:spLocks noGrp="1"/>
          </p:cNvSpPr>
          <p:nvPr>
            <p:ph type="body" idx="1"/>
          </p:nvPr>
        </p:nvSpPr>
        <p:spPr>
          <a:xfrm>
            <a:off x="250827" y="1407600"/>
            <a:ext cx="8642400" cy="49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991bc2a6ec_0_2"/>
          <p:cNvSpPr txBox="1">
            <a:spLocks noGrp="1"/>
          </p:cNvSpPr>
          <p:nvPr>
            <p:ph type="title"/>
          </p:nvPr>
        </p:nvSpPr>
        <p:spPr>
          <a:xfrm>
            <a:off x="250826" y="131275"/>
            <a:ext cx="7964705" cy="731700"/>
          </a:xfrm>
          <a:prstGeom prst="rect">
            <a:avLst/>
          </a:prstGeom>
        </p:spPr>
        <p:txBody>
          <a:bodyPr spcFirstLastPara="1" wrap="square" lIns="0" tIns="0" rIns="0" bIns="18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Consigne</a:t>
            </a:r>
            <a:r>
              <a:rPr lang="fr-FR" dirty="0"/>
              <a:t>: analyser le graphique ci-dessous (pauvreté absolue dans le monde en 2018)</a:t>
            </a:r>
            <a:endParaRPr dirty="0"/>
          </a:p>
        </p:txBody>
      </p:sp>
      <p:pic>
        <p:nvPicPr>
          <p:cNvPr id="83" name="Google Shape;83;g2991bc2a6e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75" y="1095475"/>
            <a:ext cx="8713150" cy="52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991bc2a6ec_0_2"/>
          <p:cNvSpPr txBox="1"/>
          <p:nvPr/>
        </p:nvSpPr>
        <p:spPr>
          <a:xfrm>
            <a:off x="170025" y="6331974"/>
            <a:ext cx="87939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</a:rPr>
              <a:t>Source :</a:t>
            </a:r>
            <a:r>
              <a:rPr lang="fr-FR" sz="1100" u="sng" dirty="0">
                <a:solidFill>
                  <a:schemeClr val="hlink"/>
                </a:solidFill>
                <a:hlinkClick r:id="rId4"/>
              </a:rPr>
              <a:t>https://lejournal.cnrs.fr/nos-blogs/dialogues-economiques/pauvrete-dans-le-monde-le-compte-ny-est-pas</a:t>
            </a: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91bc2a6ec_0_18"/>
          <p:cNvSpPr txBox="1">
            <a:spLocks noGrp="1"/>
          </p:cNvSpPr>
          <p:nvPr>
            <p:ph type="body" idx="1"/>
          </p:nvPr>
        </p:nvSpPr>
        <p:spPr>
          <a:xfrm>
            <a:off x="250827" y="1407600"/>
            <a:ext cx="8642400" cy="49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991bc2a6ec_0_18"/>
          <p:cNvSpPr txBox="1">
            <a:spLocks noGrp="1"/>
          </p:cNvSpPr>
          <p:nvPr>
            <p:ph type="title"/>
          </p:nvPr>
        </p:nvSpPr>
        <p:spPr>
          <a:xfrm>
            <a:off x="250827" y="54001"/>
            <a:ext cx="7273800" cy="731700"/>
          </a:xfrm>
          <a:prstGeom prst="rect">
            <a:avLst/>
          </a:prstGeom>
        </p:spPr>
        <p:txBody>
          <a:bodyPr spcFirstLastPara="1" wrap="square" lIns="0" tIns="0" rIns="0" bIns="18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g2991bc2a6e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75" y="132075"/>
            <a:ext cx="8743150" cy="65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8FF0B5-2E1F-7759-8BA9-97D25189D593}"/>
              </a:ext>
            </a:extLst>
          </p:cNvPr>
          <p:cNvSpPr txBox="1"/>
          <p:nvPr/>
        </p:nvSpPr>
        <p:spPr>
          <a:xfrm>
            <a:off x="3443" y="6565498"/>
            <a:ext cx="91371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Lien: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LeMonde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https://www.lemonde.fr/economie/article/2018/09/19/plus-de-la-moitie-des-plus-pauvres-dans-le-monde-vivent-desormais-en-afrique_5357429_3234.html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804D18-DC9A-7634-3B1A-DA065F3825A6}"/>
              </a:ext>
            </a:extLst>
          </p:cNvPr>
          <p:cNvSpPr txBox="1"/>
          <p:nvPr/>
        </p:nvSpPr>
        <p:spPr>
          <a:xfrm>
            <a:off x="7544530" y="3420000"/>
            <a:ext cx="8745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Total 2015: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7BE6A2-61B0-3B19-C0E3-507BEC476072}"/>
              </a:ext>
            </a:extLst>
          </p:cNvPr>
          <p:cNvSpPr txBox="1"/>
          <p:nvPr/>
        </p:nvSpPr>
        <p:spPr>
          <a:xfrm>
            <a:off x="1597213" y="1509424"/>
            <a:ext cx="8745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Total 1990: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1B983F-6247-7EA1-9864-8D334EA40D64}"/>
              </a:ext>
            </a:extLst>
          </p:cNvPr>
          <p:cNvSpPr txBox="1"/>
          <p:nvPr/>
        </p:nvSpPr>
        <p:spPr>
          <a:xfrm>
            <a:off x="6164316" y="292502"/>
            <a:ext cx="22794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(pauvreté absolue)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71" y="1617167"/>
            <a:ext cx="4331629" cy="405973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</a:t>
            </a:r>
            <a:r>
              <a:rPr lang="fr-FR" dirty="0">
                <a:solidFill>
                  <a:srgbClr val="2D44F0"/>
                </a:solidFill>
              </a:rPr>
              <a:t>pauvreté absolue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= situation des personnes qui vivent en dessous du </a:t>
            </a:r>
            <a:r>
              <a:rPr lang="fr-FR" dirty="0">
                <a:solidFill>
                  <a:srgbClr val="2D44F0"/>
                </a:solidFill>
              </a:rPr>
              <a:t>seuil de l’extrême pauvreté</a:t>
            </a:r>
            <a:r>
              <a:rPr lang="fr-FR" dirty="0"/>
              <a:t> (ou seuil de pauvreté absolue).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 seuil est défini au niveau mondial par un </a:t>
            </a:r>
            <a:r>
              <a:rPr lang="fr-FR" dirty="0">
                <a:solidFill>
                  <a:srgbClr val="2D44F0"/>
                </a:solidFill>
              </a:rPr>
              <a:t>revenu inférieur à 2,15 $ / jour</a:t>
            </a:r>
            <a:r>
              <a:rPr lang="fr-FR" dirty="0"/>
              <a:t> (pour une personne vivant seule, en 2023)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Une image contenant personne, petit&#10;&#10;Description générée automatiquement">
            <a:extLst>
              <a:ext uri="{FF2B5EF4-FFF2-40B4-BE49-F238E27FC236}">
                <a16:creationId xmlns:a16="http://schemas.microsoft.com/office/drawing/2014/main" id="{E788DFA6-9B5C-B14C-91AA-5618A81E9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784" y="1279525"/>
            <a:ext cx="3573435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881564-5684-9C49-851A-1B5B382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8" y="128847"/>
            <a:ext cx="5880560" cy="381000"/>
          </a:xfrm>
        </p:spPr>
        <p:txBody>
          <a:bodyPr/>
          <a:lstStyle/>
          <a:p>
            <a:r>
              <a:rPr lang="fr-FR" dirty="0"/>
              <a:t>Définition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7DF39385-4202-2A4D-8033-8FF77C6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73" y="1310520"/>
            <a:ext cx="5563529" cy="541863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 seuil a surtout du sens dans les pays pauvres ou en voie de développement.</a:t>
            </a: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dirty="0"/>
              <a:t>La pauvreté absolue </a:t>
            </a:r>
            <a:r>
              <a:rPr lang="fr-FR" dirty="0">
                <a:solidFill>
                  <a:srgbClr val="2D44F0"/>
                </a:solidFill>
              </a:rPr>
              <a:t>baisse dans le monde depuis 30 ans.</a:t>
            </a:r>
          </a:p>
          <a:p>
            <a:pPr marL="0" indent="0">
              <a:buNone/>
            </a:pPr>
            <a:endParaRPr lang="fr-FR" sz="1050" dirty="0">
              <a:solidFill>
                <a:srgbClr val="2D44F0"/>
              </a:solidFill>
            </a:endParaRPr>
          </a:p>
          <a:p>
            <a:pPr marL="0" indent="0">
              <a:buNone/>
            </a:pPr>
            <a:r>
              <a:rPr lang="fr-FR" dirty="0"/>
              <a:t>De nos jours elle touche en majorité:</a:t>
            </a:r>
          </a:p>
          <a:p>
            <a:r>
              <a:rPr lang="fr-FR" dirty="0"/>
              <a:t>les </a:t>
            </a:r>
            <a:r>
              <a:rPr lang="fr-FR" dirty="0">
                <a:solidFill>
                  <a:srgbClr val="2D44F0"/>
                </a:solidFill>
              </a:rPr>
              <a:t>enfants</a:t>
            </a:r>
          </a:p>
          <a:p>
            <a:r>
              <a:rPr lang="fr-FR" dirty="0"/>
              <a:t>l’</a:t>
            </a:r>
            <a:r>
              <a:rPr lang="fr-FR" dirty="0">
                <a:solidFill>
                  <a:srgbClr val="2D44F0"/>
                </a:solidFill>
              </a:rPr>
              <a:t>Afrique Subsaharienne </a:t>
            </a:r>
            <a:r>
              <a:rPr lang="fr-FR" dirty="0"/>
              <a:t>(&gt;50%)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dirty="0"/>
              <a:t>Elle a </a:t>
            </a:r>
            <a:r>
              <a:rPr lang="fr-FR" dirty="0">
                <a:solidFill>
                  <a:srgbClr val="2D44F0"/>
                </a:solidFill>
              </a:rPr>
              <a:t>augmenté avec le Covid.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terrain, extérieur, rue&#10;&#10;Description générée automatiquement">
            <a:extLst>
              <a:ext uri="{FF2B5EF4-FFF2-40B4-BE49-F238E27FC236}">
                <a16:creationId xmlns:a16="http://schemas.microsoft.com/office/drawing/2014/main" id="{919983DB-339D-9841-9BD5-9D6C82AD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18" y="1212850"/>
            <a:ext cx="27051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">
  <a:themeElements>
    <a:clrScheme name="Carlsberg Group">
      <a:dk1>
        <a:srgbClr val="000000"/>
      </a:dk1>
      <a:lt1>
        <a:srgbClr val="FFFFFF"/>
      </a:lt1>
      <a:dk2>
        <a:srgbClr val="115622"/>
      </a:dk2>
      <a:lt2>
        <a:srgbClr val="DCDCDC"/>
      </a:lt2>
      <a:accent1>
        <a:srgbClr val="619C35"/>
      </a:accent1>
      <a:accent2>
        <a:srgbClr val="115622"/>
      </a:accent2>
      <a:accent3>
        <a:srgbClr val="BEFF0A"/>
      </a:accent3>
      <a:accent4>
        <a:srgbClr val="636363"/>
      </a:accent4>
      <a:accent5>
        <a:srgbClr val="BEBEBE"/>
      </a:accent5>
      <a:accent6>
        <a:srgbClr val="BA002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22212</TotalTime>
  <Words>1720</Words>
  <Application>Microsoft Macintosh PowerPoint</Application>
  <PresentationFormat>Affichage à l'écran (4:3)</PresentationFormat>
  <Paragraphs>221</Paragraphs>
  <Slides>35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Gill Sans</vt:lpstr>
      <vt:lpstr>Symbol</vt:lpstr>
      <vt:lpstr>Verdana</vt:lpstr>
      <vt:lpstr>Wingdings</vt:lpstr>
      <vt:lpstr>1_blank</vt:lpstr>
      <vt:lpstr>Diapositive think-cell</vt:lpstr>
      <vt:lpstr>Présentation PowerPoint</vt:lpstr>
      <vt:lpstr>Présentation PowerPoint</vt:lpstr>
      <vt:lpstr>Présentation PowerPoint</vt:lpstr>
      <vt:lpstr>Consigne: commenter la courbe ci-dessous</vt:lpstr>
      <vt:lpstr>Consigne: analyser le graphique ci-dessous</vt:lpstr>
      <vt:lpstr>Consigne: analyser le graphique ci-dessous (pauvreté absolue dans le monde en 2018)</vt:lpstr>
      <vt:lpstr>Présentation PowerPoint</vt:lpstr>
      <vt:lpstr>Définition</vt:lpstr>
      <vt:lpstr>Définition</vt:lpstr>
      <vt:lpstr>Présentation PowerPoint</vt:lpstr>
      <vt:lpstr>Consigne: Expliquer la pertinence, suivant les pays, du seuil de pauvreté absolue (1,9$/jour en 2019, environ 1,9€)</vt:lpstr>
      <vt:lpstr>Consigne: expliquez la différence entre la « pauvreté relative » et la « pauvreté absolue »</vt:lpstr>
      <vt:lpstr>Consigne: commenter l’évolution du nombre de pauvre en France (pauvreté relative)</vt:lpstr>
      <vt:lpstr>Evolution du taux de pauvreté en France (pauvreté relative)</vt:lpstr>
      <vt:lpstr>Consigne: identifier le poids de la redistribution dans le revenu des ménages pauvres en France (pauvreté relative)</vt:lpstr>
      <vt:lpstr>Consigne: commenter le graphique</vt:lpstr>
      <vt:lpstr>Définition</vt:lpstr>
      <vt:lpstr>Définition</vt:lpstr>
      <vt:lpstr>Définition</vt:lpstr>
      <vt:lpstr>Définition</vt:lpstr>
      <vt:lpstr>Seuil et taux de pauvreté relative en Europe (2018)</vt:lpstr>
      <vt:lpstr>Définition</vt:lpstr>
      <vt:lpstr>Présentation PowerPoint</vt:lpstr>
      <vt:lpstr>Consigne: commenter le graphique ci-dessous</vt:lpstr>
      <vt:lpstr>Consigne: identifier le lien entre pauvreté d’un pays et taux de non-scolarisation</vt:lpstr>
      <vt:lpstr>Définition</vt:lpstr>
      <vt:lpstr>Définition</vt:lpstr>
      <vt:lpstr>Définition</vt:lpstr>
      <vt:lpstr>Définition</vt:lpstr>
      <vt:lpstr>Définition</vt:lpstr>
      <vt:lpstr>Consigne: identifier l’enjeu des biens publics mondiaux</vt:lpstr>
      <vt:lpstr>Définition</vt:lpstr>
      <vt:lpstr>Synthèse visuelle des notions et mécanismes économiques de ce cours: à faire construire par les élèves, en TD ou en classe entière, collectivement, au tableau</vt:lpstr>
      <vt:lpstr>QCM classe entière (type Kahoot)</vt:lpstr>
      <vt:lpstr>Entrainement à l’argumentaire économique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Mineur, Richard</dc:creator>
  <cp:lastModifiedBy>MINEUR Richard</cp:lastModifiedBy>
  <cp:revision>746</cp:revision>
  <dcterms:created xsi:type="dcterms:W3CDTF">2020-08-25T20:36:35Z</dcterms:created>
  <dcterms:modified xsi:type="dcterms:W3CDTF">2024-01-23T15:11:24Z</dcterms:modified>
</cp:coreProperties>
</file>