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73" r:id="rId4"/>
    <p:sldId id="258" r:id="rId5"/>
    <p:sldId id="259" r:id="rId6"/>
    <p:sldId id="274" r:id="rId7"/>
    <p:sldId id="275" r:id="rId8"/>
    <p:sldId id="276" r:id="rId9"/>
    <p:sldId id="277" r:id="rId10"/>
  </p:sldIdLst>
  <p:sldSz cx="12192000" cy="6858000"/>
  <p:notesSz cx="6858000" cy="9144000"/>
  <p:custDataLst>
    <p:tags r:id="rId12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6C07DA05-4C58-440B-A698-8306B185EDBB}">
          <p14:sldIdLst>
            <p14:sldId id="256"/>
            <p14:sldId id="257"/>
            <p14:sldId id="273"/>
            <p14:sldId id="258"/>
            <p14:sldId id="259"/>
            <p14:sldId id="274"/>
            <p14:sldId id="275"/>
            <p14:sldId id="276"/>
            <p14:sldId id="277"/>
          </p14:sldIdLst>
        </p14:section>
        <p14:section name="En savoir plus" id="{D252E75D-45A8-418F-855F-3C2B363EB7BD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66094" autoAdjust="0"/>
  </p:normalViewPr>
  <p:slideViewPr>
    <p:cSldViewPr snapToGrid="0">
      <p:cViewPr varScale="1">
        <p:scale>
          <a:sx n="62" d="100"/>
          <a:sy n="62" d="100"/>
        </p:scale>
        <p:origin x="95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1" d="100"/>
          <a:sy n="71" d="100"/>
        </p:scale>
        <p:origin x="32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1B907F-9656-4F64-AF05-49C1D286F555}" type="datetimeFigureOut">
              <a:rPr lang="fr-FR" smtClean="0"/>
              <a:t>22/09/2014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19DB6D-056E-4741-9EA2-A06B58162F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1896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9DB6D-056E-4741-9EA2-A06B58162F03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9290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9DB6D-056E-4741-9EA2-A06B58162F03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8977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structure d’une entreprise n’est pas figée. Des éléments internes  (sa taille, son âge, sa stratégie, sa technologie...) ou externes (son environnement) influencent et déterminent la structure adoptée. </a:t>
            </a:r>
            <a:br>
              <a:rPr lang="fr-FR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Ces éléments sont appelés </a:t>
            </a:r>
            <a:r>
              <a:rPr lang="fr-FR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 facteurs de contingence ». 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9DB6D-056E-4741-9EA2-A06B58162F03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8588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segmentation de ses activités en </a:t>
            </a:r>
            <a:r>
              <a:rPr lang="fr-F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DAS </a:t>
            </a:r>
          </a:p>
          <a:p>
            <a:endParaRPr lang="fr-FR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Quand l’entreprise se développe l’entreprise a plusieurs DAS</a:t>
            </a:r>
          </a:p>
          <a:p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Alfred Chandler a démontré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ue chaque changement de stratégie a été suivi d’un changement de structure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« La structure suit la stratégie ».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relation inverse (la structure détermine la stratégie) est plus délicate à montrer.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9DB6D-056E-4741-9EA2-A06B58162F03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7481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T. Burns et G. </a:t>
            </a:r>
            <a:r>
              <a:rPr lang="fr-FR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Stalker</a:t>
            </a:r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ont mis en évidence le fort impact des conditions environnementales sur les structures. Ils distinguent les structures mécaniques des structures organiques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Page 112</a:t>
            </a:r>
          </a:p>
          <a:p>
            <a:endParaRPr lang="fr-FR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sz="1200" b="1" dirty="0" smtClean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9DB6D-056E-4741-9EA2-A06B58162F03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07838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Lawrence et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Lorsch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ont prolongé  les travaux de Burns et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Stalker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 la théorie de la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contingence  </a:t>
            </a:r>
          </a:p>
          <a:p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Page 112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→    + l’environnement est complexe et instable, + l’entreprise adopte une structure souple et décentralisée de type organique. </a:t>
            </a:r>
          </a:p>
          <a:p>
            <a:endParaRPr lang="fr-FR" sz="1200" b="1" dirty="0" smtClean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9DB6D-056E-4741-9EA2-A06B58162F03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69034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Joan Woodward, professeur de management à Oxford. Selon elle, les similitudes des systèmes de production, expliquent les similitudes d'organisation des entreprises.</a:t>
            </a:r>
          </a:p>
          <a:p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Chaque structure doit être adaptée à sa technologie. «Une production en grande série convient à une structure hiérarchisée avec un fort taux d’encadrement, des productions du type unitaire engendrent des structures plus souples ».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9DB6D-056E-4741-9EA2-A06B58162F03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93229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Fiche 17</a:t>
            </a:r>
            <a:r>
              <a:rPr lang="fr-F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: + l’entreprise est âgée, + on a une forte spécialisation du travail ainsi que des procédures de + en + formalisées</a:t>
            </a:r>
          </a:p>
          <a:p>
            <a:r>
              <a:rPr lang="fr-F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 112 2</a:t>
            </a:r>
            <a:r>
              <a:rPr lang="fr-FR" sz="1200" b="0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paragraphe</a:t>
            </a:r>
            <a:endParaRPr lang="fr-F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9DB6D-056E-4741-9EA2-A06B58162F03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7377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9DB6D-056E-4741-9EA2-A06B58162F03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677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8BB8C-21FC-410D-BAE9-329AE9F2AFCB}" type="datetimeFigureOut">
              <a:rPr lang="fr-FR" smtClean="0"/>
              <a:t>22/09/2014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1096C-EB26-4252-9632-482B03D461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4599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8BB8C-21FC-410D-BAE9-329AE9F2AFCB}" type="datetimeFigureOut">
              <a:rPr lang="fr-FR" smtClean="0"/>
              <a:t>22/09/2014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1096C-EB26-4252-9632-482B03D461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9110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8BB8C-21FC-410D-BAE9-329AE9F2AFCB}" type="datetimeFigureOut">
              <a:rPr lang="fr-FR" smtClean="0"/>
              <a:t>22/09/2014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1096C-EB26-4252-9632-482B03D461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2439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8BB8C-21FC-410D-BAE9-329AE9F2AFCB}" type="datetimeFigureOut">
              <a:rPr lang="fr-FR" smtClean="0"/>
              <a:t>22/09/2014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1096C-EB26-4252-9632-482B03D461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0789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8BB8C-21FC-410D-BAE9-329AE9F2AFCB}" type="datetimeFigureOut">
              <a:rPr lang="fr-FR" smtClean="0"/>
              <a:t>22/09/2014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1096C-EB26-4252-9632-482B03D461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0329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8BB8C-21FC-410D-BAE9-329AE9F2AFCB}" type="datetimeFigureOut">
              <a:rPr lang="fr-FR" smtClean="0"/>
              <a:t>22/09/2014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1096C-EB26-4252-9632-482B03D461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265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8BB8C-21FC-410D-BAE9-329AE9F2AFCB}" type="datetimeFigureOut">
              <a:rPr lang="fr-FR" smtClean="0"/>
              <a:t>22/09/2014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1096C-EB26-4252-9632-482B03D461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0761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8BB8C-21FC-410D-BAE9-329AE9F2AFCB}" type="datetimeFigureOut">
              <a:rPr lang="fr-FR" smtClean="0"/>
              <a:t>22/09/2014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1096C-EB26-4252-9632-482B03D461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571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8BB8C-21FC-410D-BAE9-329AE9F2AFCB}" type="datetimeFigureOut">
              <a:rPr lang="fr-FR" smtClean="0"/>
              <a:t>22/09/2014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1096C-EB26-4252-9632-482B03D461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2231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8BB8C-21FC-410D-BAE9-329AE9F2AFCB}" type="datetimeFigureOut">
              <a:rPr lang="fr-FR" smtClean="0"/>
              <a:t>22/09/2014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1096C-EB26-4252-9632-482B03D461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7036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8BB8C-21FC-410D-BAE9-329AE9F2AFCB}" type="datetimeFigureOut">
              <a:rPr lang="fr-FR" smtClean="0"/>
              <a:t>22/09/2014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1096C-EB26-4252-9632-482B03D461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0699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8BB8C-21FC-410D-BAE9-329AE9F2AFCB}" type="datetimeFigureOut">
              <a:rPr lang="fr-FR" smtClean="0"/>
              <a:t>22/09/2014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1096C-EB26-4252-9632-482B03D461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5313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hyperlink" Target="http://www.bacstmg.fr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slide" Target="slide3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8.png"/><Relationship Id="rId3" Type="http://schemas.openxmlformats.org/officeDocument/2006/relationships/audio" Target="../media/media1.m4a"/><Relationship Id="rId7" Type="http://schemas.openxmlformats.org/officeDocument/2006/relationships/image" Target="../media/image7.emf"/><Relationship Id="rId12" Type="http://schemas.openxmlformats.org/officeDocument/2006/relationships/slide" Target="slide8.xml"/><Relationship Id="rId2" Type="http://schemas.microsoft.com/office/2007/relationships/media" Target="../media/media1.m4a"/><Relationship Id="rId1" Type="http://schemas.openxmlformats.org/officeDocument/2006/relationships/tags" Target="../tags/tag2.xml"/><Relationship Id="rId6" Type="http://schemas.openxmlformats.org/officeDocument/2006/relationships/slide" Target="slide2.xml"/><Relationship Id="rId11" Type="http://schemas.openxmlformats.org/officeDocument/2006/relationships/slide" Target="slide3.xml"/><Relationship Id="rId5" Type="http://schemas.openxmlformats.org/officeDocument/2006/relationships/notesSlide" Target="../notesSlides/notesSlide3.xml"/><Relationship Id="rId10" Type="http://schemas.openxmlformats.org/officeDocument/2006/relationships/slide" Target="slide7.xml"/><Relationship Id="rId4" Type="http://schemas.openxmlformats.org/officeDocument/2006/relationships/slideLayout" Target="../slideLayouts/slideLayout1.xml"/><Relationship Id="rId9" Type="http://schemas.openxmlformats.org/officeDocument/2006/relationships/slide" Target="slide5.xml"/><Relationship Id="rId1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audio" Target="../media/media2.m4a"/><Relationship Id="rId7" Type="http://schemas.openxmlformats.org/officeDocument/2006/relationships/image" Target="../media/image7.emf"/><Relationship Id="rId12" Type="http://schemas.openxmlformats.org/officeDocument/2006/relationships/image" Target="../media/image14.png"/><Relationship Id="rId2" Type="http://schemas.microsoft.com/office/2007/relationships/media" Target="../media/media2.m4a"/><Relationship Id="rId16" Type="http://schemas.openxmlformats.org/officeDocument/2006/relationships/image" Target="../media/image9.png"/><Relationship Id="rId1" Type="http://schemas.openxmlformats.org/officeDocument/2006/relationships/tags" Target="../tags/tag3.xml"/><Relationship Id="rId6" Type="http://schemas.openxmlformats.org/officeDocument/2006/relationships/slide" Target="slide2.xml"/><Relationship Id="rId11" Type="http://schemas.openxmlformats.org/officeDocument/2006/relationships/image" Target="../media/image13.png"/><Relationship Id="rId5" Type="http://schemas.openxmlformats.org/officeDocument/2006/relationships/notesSlide" Target="../notesSlides/notesSlide4.xml"/><Relationship Id="rId15" Type="http://schemas.openxmlformats.org/officeDocument/2006/relationships/slide" Target="slide3.xml"/><Relationship Id="rId10" Type="http://schemas.openxmlformats.org/officeDocument/2006/relationships/image" Target="../media/image12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slide" Target="slide3.xml"/><Relationship Id="rId3" Type="http://schemas.openxmlformats.org/officeDocument/2006/relationships/audio" Target="../media/media3.m4a"/><Relationship Id="rId7" Type="http://schemas.openxmlformats.org/officeDocument/2006/relationships/slide" Target="slide2.xml"/><Relationship Id="rId12" Type="http://schemas.openxmlformats.org/officeDocument/2006/relationships/image" Target="../media/image18.jpeg"/><Relationship Id="rId2" Type="http://schemas.microsoft.com/office/2007/relationships/media" Target="../media/media3.m4a"/><Relationship Id="rId16" Type="http://schemas.openxmlformats.org/officeDocument/2006/relationships/image" Target="../media/image9.png"/><Relationship Id="rId1" Type="http://schemas.openxmlformats.org/officeDocument/2006/relationships/tags" Target="../tags/tag4.xml"/><Relationship Id="rId6" Type="http://schemas.openxmlformats.org/officeDocument/2006/relationships/slide" Target="slide7.xml"/><Relationship Id="rId11" Type="http://schemas.microsoft.com/office/2007/relationships/hdphoto" Target="../media/hdphoto1.wdp"/><Relationship Id="rId5" Type="http://schemas.openxmlformats.org/officeDocument/2006/relationships/notesSlide" Target="../notesSlides/notesSlide5.xml"/><Relationship Id="rId15" Type="http://schemas.openxmlformats.org/officeDocument/2006/relationships/image" Target="../media/image20.png"/><Relationship Id="rId10" Type="http://schemas.openxmlformats.org/officeDocument/2006/relationships/image" Target="../media/image17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0.PNG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15.png"/><Relationship Id="rId18" Type="http://schemas.microsoft.com/office/2007/relationships/hdphoto" Target="../media/hdphoto1.wdp"/><Relationship Id="rId3" Type="http://schemas.openxmlformats.org/officeDocument/2006/relationships/audio" Target="../media/media4.m4a"/><Relationship Id="rId7" Type="http://schemas.openxmlformats.org/officeDocument/2006/relationships/notesSlide" Target="../notesSlides/notesSlide6.xml"/><Relationship Id="rId12" Type="http://schemas.openxmlformats.org/officeDocument/2006/relationships/image" Target="../media/image13.png"/><Relationship Id="rId17" Type="http://schemas.openxmlformats.org/officeDocument/2006/relationships/image" Target="../media/image17.png"/><Relationship Id="rId2" Type="http://schemas.microsoft.com/office/2007/relationships/media" Target="../media/media4.m4a"/><Relationship Id="rId16" Type="http://schemas.openxmlformats.org/officeDocument/2006/relationships/image" Target="../media/image21.jpeg"/><Relationship Id="rId20" Type="http://schemas.openxmlformats.org/officeDocument/2006/relationships/image" Target="../media/image9.png"/><Relationship Id="rId1" Type="http://schemas.openxmlformats.org/officeDocument/2006/relationships/tags" Target="../tags/tag5.xml"/><Relationship Id="rId6" Type="http://schemas.openxmlformats.org/officeDocument/2006/relationships/slideLayout" Target="../slideLayouts/slideLayout1.xml"/><Relationship Id="rId11" Type="http://schemas.openxmlformats.org/officeDocument/2006/relationships/slide" Target="slide7.xml"/><Relationship Id="rId5" Type="http://schemas.openxmlformats.org/officeDocument/2006/relationships/audio" Target="../media/media5.m4a"/><Relationship Id="rId15" Type="http://schemas.openxmlformats.org/officeDocument/2006/relationships/hyperlink" Target="http://science-economique.blogspot.fr/2009/06/la-theorie-de-la-contingence.html" TargetMode="External"/><Relationship Id="rId10" Type="http://schemas.openxmlformats.org/officeDocument/2006/relationships/image" Target="../media/image10.PNG"/><Relationship Id="rId19" Type="http://schemas.openxmlformats.org/officeDocument/2006/relationships/slide" Target="slide3.xml"/><Relationship Id="rId4" Type="http://schemas.microsoft.com/office/2007/relationships/media" Target="../media/media5.m4a"/><Relationship Id="rId9" Type="http://schemas.openxmlformats.org/officeDocument/2006/relationships/image" Target="../media/image7.emf"/><Relationship Id="rId1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3.jpeg"/><Relationship Id="rId3" Type="http://schemas.openxmlformats.org/officeDocument/2006/relationships/audio" Target="../media/media6.m4a"/><Relationship Id="rId7" Type="http://schemas.openxmlformats.org/officeDocument/2006/relationships/image" Target="../media/image7.emf"/><Relationship Id="rId12" Type="http://schemas.openxmlformats.org/officeDocument/2006/relationships/image" Target="../media/image22.png"/><Relationship Id="rId17" Type="http://schemas.openxmlformats.org/officeDocument/2006/relationships/image" Target="../media/image9.png"/><Relationship Id="rId2" Type="http://schemas.microsoft.com/office/2007/relationships/media" Target="../media/media6.m4a"/><Relationship Id="rId16" Type="http://schemas.openxmlformats.org/officeDocument/2006/relationships/slide" Target="slide3.xml"/><Relationship Id="rId1" Type="http://schemas.openxmlformats.org/officeDocument/2006/relationships/tags" Target="../tags/tag6.xml"/><Relationship Id="rId6" Type="http://schemas.openxmlformats.org/officeDocument/2006/relationships/slide" Target="slide2.xml"/><Relationship Id="rId11" Type="http://schemas.microsoft.com/office/2007/relationships/hdphoto" Target="../media/hdphoto1.wdp"/><Relationship Id="rId5" Type="http://schemas.openxmlformats.org/officeDocument/2006/relationships/notesSlide" Target="../notesSlides/notesSlide7.xml"/><Relationship Id="rId15" Type="http://schemas.openxmlformats.org/officeDocument/2006/relationships/image" Target="../media/image25.jpeg"/><Relationship Id="rId10" Type="http://schemas.openxmlformats.org/officeDocument/2006/relationships/image" Target="../media/image17.png"/><Relationship Id="rId4" Type="http://schemas.openxmlformats.org/officeDocument/2006/relationships/slideLayout" Target="../slideLayouts/slideLayout1.xml"/><Relationship Id="rId9" Type="http://schemas.openxmlformats.org/officeDocument/2006/relationships/hyperlink" Target="http://www.performancezoom.com/jaon.php" TargetMode="External"/><Relationship Id="rId1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slide" Target="slide3.xml"/><Relationship Id="rId3" Type="http://schemas.openxmlformats.org/officeDocument/2006/relationships/audio" Target="../media/media7.m4a"/><Relationship Id="rId7" Type="http://schemas.openxmlformats.org/officeDocument/2006/relationships/image" Target="../media/image7.emf"/><Relationship Id="rId12" Type="http://schemas.openxmlformats.org/officeDocument/2006/relationships/image" Target="../media/image27.gif"/><Relationship Id="rId2" Type="http://schemas.microsoft.com/office/2007/relationships/media" Target="../media/media7.m4a"/><Relationship Id="rId1" Type="http://schemas.openxmlformats.org/officeDocument/2006/relationships/tags" Target="../tags/tag7.xml"/><Relationship Id="rId6" Type="http://schemas.openxmlformats.org/officeDocument/2006/relationships/slide" Target="slide2.xml"/><Relationship Id="rId11" Type="http://schemas.openxmlformats.org/officeDocument/2006/relationships/image" Target="../media/image16.png"/><Relationship Id="rId5" Type="http://schemas.openxmlformats.org/officeDocument/2006/relationships/notesSlide" Target="../notesSlides/notesSlide8.xml"/><Relationship Id="rId10" Type="http://schemas.openxmlformats.org/officeDocument/2006/relationships/image" Target="../media/image15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2.png"/><Relationship Id="rId1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7.png"/><Relationship Id="rId3" Type="http://schemas.openxmlformats.org/officeDocument/2006/relationships/audio" Target="../media/media8.m4a"/><Relationship Id="rId7" Type="http://schemas.openxmlformats.org/officeDocument/2006/relationships/image" Target="../media/image7.emf"/><Relationship Id="rId12" Type="http://schemas.openxmlformats.org/officeDocument/2006/relationships/hyperlink" Target="http://fr.wikipedia.org/wiki/Geert_Hofstede" TargetMode="External"/><Relationship Id="rId2" Type="http://schemas.microsoft.com/office/2007/relationships/media" Target="../media/media8.m4a"/><Relationship Id="rId16" Type="http://schemas.openxmlformats.org/officeDocument/2006/relationships/image" Target="../media/image9.png"/><Relationship Id="rId1" Type="http://schemas.openxmlformats.org/officeDocument/2006/relationships/tags" Target="../tags/tag8.xml"/><Relationship Id="rId6" Type="http://schemas.openxmlformats.org/officeDocument/2006/relationships/slide" Target="slide2.xml"/><Relationship Id="rId11" Type="http://schemas.openxmlformats.org/officeDocument/2006/relationships/slide" Target="slide3.xml"/><Relationship Id="rId5" Type="http://schemas.openxmlformats.org/officeDocument/2006/relationships/notesSlide" Target="../notesSlides/notesSlide9.xml"/><Relationship Id="rId15" Type="http://schemas.openxmlformats.org/officeDocument/2006/relationships/image" Target="../media/image30.jpeg"/><Relationship Id="rId10" Type="http://schemas.openxmlformats.org/officeDocument/2006/relationships/image" Target="../media/image29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28.png"/><Relationship Id="rId1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edia.paperblog.fr/i/462/4625014/optimisez-management-entreprise-L-kQQWyj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917" y="835138"/>
            <a:ext cx="7333797" cy="550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9085" y="72737"/>
            <a:ext cx="10515600" cy="1325563"/>
          </a:xfrm>
        </p:spPr>
        <p:txBody>
          <a:bodyPr/>
          <a:lstStyle/>
          <a:p>
            <a:r>
              <a:rPr lang="fr-FR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Management des entreprises</a:t>
            </a:r>
            <a:endParaRPr lang="fr-FR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727371" y="1105912"/>
            <a:ext cx="2634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200" b="1" dirty="0" smtClean="0"/>
              <a:t>BTS tertiaires</a:t>
            </a:r>
            <a:endParaRPr lang="fr-FR" sz="3200" b="1" dirty="0"/>
          </a:p>
        </p:txBody>
      </p:sp>
      <p:pic>
        <p:nvPicPr>
          <p:cNvPr id="4" name="Image 3">
            <a:hlinkClick r:id="rId4" tooltip="Accéder au sit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143" y="5732311"/>
            <a:ext cx="4228571" cy="120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15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e 15"/>
          <p:cNvGrpSpPr/>
          <p:nvPr/>
        </p:nvGrpSpPr>
        <p:grpSpPr>
          <a:xfrm>
            <a:off x="3198506" y="427269"/>
            <a:ext cx="2826848" cy="2996459"/>
            <a:chOff x="3198506" y="427269"/>
            <a:chExt cx="2826848" cy="2996459"/>
          </a:xfrm>
        </p:grpSpPr>
        <p:sp>
          <p:nvSpPr>
            <p:cNvPr id="8" name="Rectangle à coins arrondis 7"/>
            <p:cNvSpPr/>
            <p:nvPr/>
          </p:nvSpPr>
          <p:spPr>
            <a:xfrm>
              <a:off x="3198506" y="427269"/>
              <a:ext cx="2826848" cy="1947698"/>
            </a:xfrm>
            <a:prstGeom prst="roundRect">
              <a:avLst/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6000" b="-6000"/>
              </a:stretch>
            </a:blip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9" name="Forme libre 8"/>
            <p:cNvSpPr/>
            <p:nvPr/>
          </p:nvSpPr>
          <p:spPr>
            <a:xfrm>
              <a:off x="3198506" y="2374968"/>
              <a:ext cx="2826848" cy="1048760"/>
            </a:xfrm>
            <a:custGeom>
              <a:avLst/>
              <a:gdLst>
                <a:gd name="connsiteX0" fmla="*/ 0 w 2826848"/>
                <a:gd name="connsiteY0" fmla="*/ 0 h 1048760"/>
                <a:gd name="connsiteX1" fmla="*/ 2826848 w 2826848"/>
                <a:gd name="connsiteY1" fmla="*/ 0 h 1048760"/>
                <a:gd name="connsiteX2" fmla="*/ 2826848 w 2826848"/>
                <a:gd name="connsiteY2" fmla="*/ 1048760 h 1048760"/>
                <a:gd name="connsiteX3" fmla="*/ 0 w 2826848"/>
                <a:gd name="connsiteY3" fmla="*/ 1048760 h 1048760"/>
                <a:gd name="connsiteX4" fmla="*/ 0 w 2826848"/>
                <a:gd name="connsiteY4" fmla="*/ 0 h 1048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26848" h="1048760">
                  <a:moveTo>
                    <a:pt x="0" y="0"/>
                  </a:moveTo>
                  <a:lnTo>
                    <a:pt x="2826848" y="0"/>
                  </a:lnTo>
                  <a:lnTo>
                    <a:pt x="2826848" y="1048760"/>
                  </a:lnTo>
                  <a:lnTo>
                    <a:pt x="0" y="10487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9352" tIns="149352" rIns="149352" bIns="0" numCol="1" spcCol="1270" anchor="t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100" kern="1200" dirty="0" smtClean="0"/>
                <a:t>Thème 1 : Entreprendre et diriger</a:t>
              </a:r>
              <a:endParaRPr lang="fr-FR" sz="2100" kern="1200" dirty="0"/>
            </a:p>
          </p:txBody>
        </p:sp>
      </p:grpSp>
      <p:grpSp>
        <p:nvGrpSpPr>
          <p:cNvPr id="17" name="Groupe 16"/>
          <p:cNvGrpSpPr/>
          <p:nvPr/>
        </p:nvGrpSpPr>
        <p:grpSpPr>
          <a:xfrm>
            <a:off x="6308159" y="427269"/>
            <a:ext cx="2826848" cy="2996459"/>
            <a:chOff x="6308159" y="427269"/>
            <a:chExt cx="2826848" cy="2996459"/>
          </a:xfrm>
        </p:grpSpPr>
        <p:sp>
          <p:nvSpPr>
            <p:cNvPr id="10" name="Rectangle à coins arrondis 9"/>
            <p:cNvSpPr/>
            <p:nvPr/>
          </p:nvSpPr>
          <p:spPr>
            <a:xfrm>
              <a:off x="6308159" y="427269"/>
              <a:ext cx="2826848" cy="1947698"/>
            </a:xfrm>
            <a:prstGeom prst="roundRect">
              <a:avLst/>
            </a:prstGeom>
            <a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45000" b="-45000"/>
              </a:stretch>
            </a:blip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4">
                <a:hueOff val="3465231"/>
                <a:satOff val="-15989"/>
                <a:lumOff val="588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1" name="Forme libre 10"/>
            <p:cNvSpPr/>
            <p:nvPr/>
          </p:nvSpPr>
          <p:spPr>
            <a:xfrm>
              <a:off x="6308159" y="2374968"/>
              <a:ext cx="2826848" cy="1048760"/>
            </a:xfrm>
            <a:custGeom>
              <a:avLst/>
              <a:gdLst>
                <a:gd name="connsiteX0" fmla="*/ 0 w 2826848"/>
                <a:gd name="connsiteY0" fmla="*/ 0 h 1048760"/>
                <a:gd name="connsiteX1" fmla="*/ 2826848 w 2826848"/>
                <a:gd name="connsiteY1" fmla="*/ 0 h 1048760"/>
                <a:gd name="connsiteX2" fmla="*/ 2826848 w 2826848"/>
                <a:gd name="connsiteY2" fmla="*/ 1048760 h 1048760"/>
                <a:gd name="connsiteX3" fmla="*/ 0 w 2826848"/>
                <a:gd name="connsiteY3" fmla="*/ 1048760 h 1048760"/>
                <a:gd name="connsiteX4" fmla="*/ 0 w 2826848"/>
                <a:gd name="connsiteY4" fmla="*/ 0 h 1048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26848" h="1048760">
                  <a:moveTo>
                    <a:pt x="0" y="0"/>
                  </a:moveTo>
                  <a:lnTo>
                    <a:pt x="2826848" y="0"/>
                  </a:lnTo>
                  <a:lnTo>
                    <a:pt x="2826848" y="1048760"/>
                  </a:lnTo>
                  <a:lnTo>
                    <a:pt x="0" y="10487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9352" tIns="149352" rIns="149352" bIns="0" numCol="1" spcCol="1270" anchor="t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100" kern="1200" dirty="0" smtClean="0"/>
                <a:t>Thème 2 : Elaborer une stratégie</a:t>
              </a:r>
              <a:endParaRPr lang="fr-FR" sz="2100" kern="1200" dirty="0"/>
            </a:p>
          </p:txBody>
        </p:sp>
      </p:grpSp>
      <p:grpSp>
        <p:nvGrpSpPr>
          <p:cNvPr id="18" name="Groupe 17"/>
          <p:cNvGrpSpPr/>
          <p:nvPr/>
        </p:nvGrpSpPr>
        <p:grpSpPr>
          <a:xfrm>
            <a:off x="3198506" y="3706414"/>
            <a:ext cx="2826848" cy="2996459"/>
            <a:chOff x="3198506" y="3706414"/>
            <a:chExt cx="2826848" cy="2996459"/>
          </a:xfrm>
        </p:grpSpPr>
        <p:sp>
          <p:nvSpPr>
            <p:cNvPr id="12" name="Rectangle à coins arrondis 11">
              <a:hlinkClick r:id="rId5" action="ppaction://hlinksldjump"/>
            </p:cNvPr>
            <p:cNvSpPr/>
            <p:nvPr/>
          </p:nvSpPr>
          <p:spPr>
            <a:xfrm>
              <a:off x="3198506" y="3706414"/>
              <a:ext cx="2826848" cy="1947698"/>
            </a:xfrm>
            <a:prstGeom prst="roundRect">
              <a:avLst/>
            </a:prstGeom>
            <a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1000" r="-11000"/>
              </a:stretch>
            </a:blip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4">
                <a:hueOff val="6930461"/>
                <a:satOff val="-31979"/>
                <a:lumOff val="1177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3" name="Forme libre 12"/>
            <p:cNvSpPr/>
            <p:nvPr/>
          </p:nvSpPr>
          <p:spPr>
            <a:xfrm>
              <a:off x="3198506" y="5654113"/>
              <a:ext cx="2826848" cy="1048760"/>
            </a:xfrm>
            <a:custGeom>
              <a:avLst/>
              <a:gdLst>
                <a:gd name="connsiteX0" fmla="*/ 0 w 2826848"/>
                <a:gd name="connsiteY0" fmla="*/ 0 h 1048760"/>
                <a:gd name="connsiteX1" fmla="*/ 2826848 w 2826848"/>
                <a:gd name="connsiteY1" fmla="*/ 0 h 1048760"/>
                <a:gd name="connsiteX2" fmla="*/ 2826848 w 2826848"/>
                <a:gd name="connsiteY2" fmla="*/ 1048760 h 1048760"/>
                <a:gd name="connsiteX3" fmla="*/ 0 w 2826848"/>
                <a:gd name="connsiteY3" fmla="*/ 1048760 h 1048760"/>
                <a:gd name="connsiteX4" fmla="*/ 0 w 2826848"/>
                <a:gd name="connsiteY4" fmla="*/ 0 h 1048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26848" h="1048760">
                  <a:moveTo>
                    <a:pt x="0" y="0"/>
                  </a:moveTo>
                  <a:lnTo>
                    <a:pt x="2826848" y="0"/>
                  </a:lnTo>
                  <a:lnTo>
                    <a:pt x="2826848" y="1048760"/>
                  </a:lnTo>
                  <a:lnTo>
                    <a:pt x="0" y="10487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9352" tIns="149352" rIns="149352" bIns="0" numCol="1" spcCol="1270" anchor="t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100" kern="1200" dirty="0" smtClean="0"/>
                <a:t>Thème 3 : Adapter la structure</a:t>
              </a:r>
              <a:endParaRPr lang="fr-FR" sz="2100" kern="1200" dirty="0"/>
            </a:p>
          </p:txBody>
        </p:sp>
      </p:grpSp>
      <p:grpSp>
        <p:nvGrpSpPr>
          <p:cNvPr id="19" name="Groupe 18"/>
          <p:cNvGrpSpPr/>
          <p:nvPr/>
        </p:nvGrpSpPr>
        <p:grpSpPr>
          <a:xfrm>
            <a:off x="6308159" y="3706414"/>
            <a:ext cx="2826848" cy="2996459"/>
            <a:chOff x="6308159" y="3706414"/>
            <a:chExt cx="2826848" cy="2996459"/>
          </a:xfrm>
        </p:grpSpPr>
        <p:sp>
          <p:nvSpPr>
            <p:cNvPr id="14" name="Rectangle à coins arrondis 13"/>
            <p:cNvSpPr/>
            <p:nvPr/>
          </p:nvSpPr>
          <p:spPr>
            <a:xfrm>
              <a:off x="6308159" y="3706414"/>
              <a:ext cx="2826848" cy="1947698"/>
            </a:xfrm>
            <a:prstGeom prst="roundRect">
              <a:avLst/>
            </a:prstGeom>
            <a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23000" b="-23000"/>
              </a:stretch>
            </a:blipFill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4">
                <a:hueOff val="10395692"/>
                <a:satOff val="-47968"/>
                <a:lumOff val="1765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5" name="Forme libre 14"/>
            <p:cNvSpPr/>
            <p:nvPr/>
          </p:nvSpPr>
          <p:spPr>
            <a:xfrm>
              <a:off x="6308159" y="5654113"/>
              <a:ext cx="2826848" cy="1048760"/>
            </a:xfrm>
            <a:custGeom>
              <a:avLst/>
              <a:gdLst>
                <a:gd name="connsiteX0" fmla="*/ 0 w 2826848"/>
                <a:gd name="connsiteY0" fmla="*/ 0 h 1048760"/>
                <a:gd name="connsiteX1" fmla="*/ 2826848 w 2826848"/>
                <a:gd name="connsiteY1" fmla="*/ 0 h 1048760"/>
                <a:gd name="connsiteX2" fmla="*/ 2826848 w 2826848"/>
                <a:gd name="connsiteY2" fmla="*/ 1048760 h 1048760"/>
                <a:gd name="connsiteX3" fmla="*/ 0 w 2826848"/>
                <a:gd name="connsiteY3" fmla="*/ 1048760 h 1048760"/>
                <a:gd name="connsiteX4" fmla="*/ 0 w 2826848"/>
                <a:gd name="connsiteY4" fmla="*/ 0 h 1048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26848" h="1048760">
                  <a:moveTo>
                    <a:pt x="0" y="0"/>
                  </a:moveTo>
                  <a:lnTo>
                    <a:pt x="2826848" y="0"/>
                  </a:lnTo>
                  <a:lnTo>
                    <a:pt x="2826848" y="1048760"/>
                  </a:lnTo>
                  <a:lnTo>
                    <a:pt x="0" y="10487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9352" tIns="149352" rIns="149352" bIns="0" numCol="1" spcCol="1270" anchor="t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100" kern="1200" dirty="0" smtClean="0"/>
                <a:t>Thème 4 : Mobiliser les ressources</a:t>
              </a:r>
              <a:endParaRPr lang="fr-FR" sz="2100" kern="1200" dirty="0"/>
            </a:p>
          </p:txBody>
        </p:sp>
      </p:grpSp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1140941" y="-2535237"/>
            <a:ext cx="9144000" cy="2387600"/>
          </a:xfrm>
        </p:spPr>
        <p:txBody>
          <a:bodyPr/>
          <a:lstStyle/>
          <a:p>
            <a:r>
              <a:rPr lang="fr-FR" dirty="0" smtClean="0"/>
              <a:t>Thèmes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0156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014" y="78866"/>
            <a:ext cx="1540670" cy="1630191"/>
          </a:xfrm>
          <a:prstGeom prst="rect">
            <a:avLst/>
          </a:prstGeom>
        </p:spPr>
      </p:pic>
      <p:sp>
        <p:nvSpPr>
          <p:cNvPr id="11" name="ZoneTexte 10">
            <a:hlinkClick r:id="rId8" action="ppaction://hlinksldjump"/>
          </p:cNvPr>
          <p:cNvSpPr txBox="1"/>
          <p:nvPr/>
        </p:nvSpPr>
        <p:spPr>
          <a:xfrm>
            <a:off x="3678926" y="3209647"/>
            <a:ext cx="7670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romanUcPeriod"/>
            </a:pPr>
            <a:r>
              <a:rPr lang="fr-FR" sz="2800" dirty="0" smtClean="0"/>
              <a:t>L’influence de la stratégie sur la structure</a:t>
            </a:r>
          </a:p>
        </p:txBody>
      </p:sp>
      <p:sp>
        <p:nvSpPr>
          <p:cNvPr id="4" name="Rectangle 3"/>
          <p:cNvSpPr/>
          <p:nvPr/>
        </p:nvSpPr>
        <p:spPr>
          <a:xfrm>
            <a:off x="5177118" y="1586753"/>
            <a:ext cx="2213836" cy="8606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PLAN</a:t>
            </a:r>
          </a:p>
          <a:p>
            <a:pPr algn="ctr"/>
            <a:r>
              <a:rPr lang="fr-FR" dirty="0"/>
              <a:t>d</a:t>
            </a:r>
            <a:r>
              <a:rPr lang="fr-FR" dirty="0" smtClean="0"/>
              <a:t>u cours</a:t>
            </a:r>
            <a:endParaRPr lang="fr-FR" dirty="0"/>
          </a:p>
        </p:txBody>
      </p:sp>
      <p:sp>
        <p:nvSpPr>
          <p:cNvPr id="58" name="ZoneTexte 57">
            <a:hlinkClick r:id="rId9" action="ppaction://hlinksldjump"/>
          </p:cNvPr>
          <p:cNvSpPr txBox="1"/>
          <p:nvPr/>
        </p:nvSpPr>
        <p:spPr>
          <a:xfrm>
            <a:off x="3678925" y="3753250"/>
            <a:ext cx="8389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romanUcPeriod" startAt="2"/>
            </a:pPr>
            <a:r>
              <a:rPr lang="fr-FR" sz="2800" dirty="0" smtClean="0"/>
              <a:t>L’influence de l’environnement sur la structure</a:t>
            </a:r>
          </a:p>
        </p:txBody>
      </p:sp>
      <p:sp>
        <p:nvSpPr>
          <p:cNvPr id="59" name="ZoneTexte 58">
            <a:hlinkClick r:id="rId10" action="ppaction://hlinksldjump"/>
          </p:cNvPr>
          <p:cNvSpPr txBox="1"/>
          <p:nvPr/>
        </p:nvSpPr>
        <p:spPr>
          <a:xfrm>
            <a:off x="3678926" y="4296853"/>
            <a:ext cx="8389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III.   L’influence du système technique sur la structure</a:t>
            </a:r>
            <a:endParaRPr lang="fr-FR" sz="2800" dirty="0"/>
          </a:p>
        </p:txBody>
      </p:sp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1264508" y="-2606621"/>
            <a:ext cx="9144000" cy="2387600"/>
          </a:xfrm>
        </p:spPr>
        <p:txBody>
          <a:bodyPr/>
          <a:lstStyle/>
          <a:p>
            <a:r>
              <a:rPr lang="fr-FR" dirty="0" smtClean="0"/>
              <a:t>Chapitre 2  Les facteurs influençant la structure</a:t>
            </a:r>
            <a:endParaRPr lang="fr-FR" dirty="0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1648047" y="73355"/>
            <a:ext cx="7673297" cy="5202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 dirty="0" smtClean="0">
                <a:hlinkClick r:id="rId11" action="ppaction://hlinksldjump"/>
              </a:rPr>
              <a:t>Chapitre 2 : </a:t>
            </a:r>
            <a:r>
              <a:rPr lang="fr-FR" sz="3200" b="1" dirty="0" smtClean="0">
                <a:hlinkClick r:id="rId11" action="ppaction://hlinksldjump"/>
              </a:rPr>
              <a:t>Les facteurs influençant la structure</a:t>
            </a:r>
            <a:endParaRPr lang="fr-FR" sz="3200" b="1" dirty="0">
              <a:hlinkClick r:id="rId11" action="ppaction://hlinksldjump"/>
            </a:endParaRPr>
          </a:p>
        </p:txBody>
      </p:sp>
      <p:sp>
        <p:nvSpPr>
          <p:cNvPr id="12" name="ZoneTexte 11">
            <a:hlinkClick r:id="rId12" action="ppaction://hlinksldjump"/>
          </p:cNvPr>
          <p:cNvSpPr txBox="1"/>
          <p:nvPr/>
        </p:nvSpPr>
        <p:spPr>
          <a:xfrm>
            <a:off x="3678925" y="4840456"/>
            <a:ext cx="8389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IV.   Les autres facteurs d’influence</a:t>
            </a:r>
            <a:endParaRPr lang="fr-FR" sz="2800" dirty="0"/>
          </a:p>
        </p:txBody>
      </p:sp>
      <p:pic>
        <p:nvPicPr>
          <p:cNvPr id="13" name="Picture 2" descr="http://www.thamikabbaj.com/wp-content/uploads/2013/03/chess_strategy_800_clr_9372-1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3471257"/>
            <a:ext cx="4144744" cy="310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Son enregistré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918883" y="2904847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6106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 mod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2374560" y="576452"/>
            <a:ext cx="5882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I. L’influence de la stratégie sur la structure</a:t>
            </a:r>
            <a:endParaRPr lang="fr-FR" sz="2400" dirty="0"/>
          </a:p>
        </p:txBody>
      </p:sp>
      <p:pic>
        <p:nvPicPr>
          <p:cNvPr id="66" name="Image 6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014" y="78866"/>
            <a:ext cx="1540670" cy="1630191"/>
          </a:xfrm>
          <a:prstGeom prst="rect">
            <a:avLst/>
          </a:prstGeom>
        </p:spPr>
      </p:pic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1189277" y="-2512422"/>
            <a:ext cx="9144000" cy="2387600"/>
          </a:xfrm>
        </p:spPr>
        <p:txBody>
          <a:bodyPr/>
          <a:lstStyle/>
          <a:p>
            <a:r>
              <a:rPr lang="fr-FR" dirty="0" smtClean="0"/>
              <a:t>I. La structure et sa représentation</a:t>
            </a:r>
            <a:endParaRPr lang="fr-FR" dirty="0"/>
          </a:p>
        </p:txBody>
      </p:sp>
      <p:sp>
        <p:nvSpPr>
          <p:cNvPr id="59" name="Rectangle à coins arrondis 58"/>
          <p:cNvSpPr/>
          <p:nvPr/>
        </p:nvSpPr>
        <p:spPr>
          <a:xfrm>
            <a:off x="9767044" y="73355"/>
            <a:ext cx="2327420" cy="2573428"/>
          </a:xfrm>
          <a:prstGeom prst="roundRect">
            <a:avLst>
              <a:gd name="adj" fmla="val 4619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/>
              <a:t>Mots clés :</a:t>
            </a:r>
          </a:p>
          <a:p>
            <a:pPr marL="285750" indent="-285750">
              <a:buBlip>
                <a:blip r:embed="rId8"/>
              </a:buBlip>
            </a:pPr>
            <a:r>
              <a:rPr lang="fr-FR" sz="1400" b="1" dirty="0" smtClean="0">
                <a:solidFill>
                  <a:schemeClr val="tx1"/>
                </a:solidFill>
              </a:rPr>
              <a:t>Stratégie de spécialisation</a:t>
            </a:r>
            <a:endParaRPr lang="fr-FR" sz="1400" dirty="0" smtClean="0">
              <a:solidFill>
                <a:schemeClr val="tx1"/>
              </a:solidFill>
            </a:endParaRPr>
          </a:p>
          <a:p>
            <a:pPr marL="285750" indent="-285750">
              <a:buBlip>
                <a:blip r:embed="rId8"/>
              </a:buBlip>
            </a:pPr>
            <a:r>
              <a:rPr lang="fr-FR" sz="1400" b="1" dirty="0" smtClean="0">
                <a:solidFill>
                  <a:schemeClr val="tx1"/>
                </a:solidFill>
              </a:rPr>
              <a:t>Stratégie de diversification</a:t>
            </a:r>
          </a:p>
          <a:p>
            <a:pPr marL="285750" indent="-285750" algn="ctr">
              <a:buFontTx/>
              <a:buChar char="-"/>
            </a:pPr>
            <a:endParaRPr lang="fr-FR" sz="1400" dirty="0" smtClean="0">
              <a:solidFill>
                <a:schemeClr val="tx1"/>
              </a:solidFill>
            </a:endParaRPr>
          </a:p>
          <a:p>
            <a:pPr marL="285750" indent="-285750" algn="ctr">
              <a:buFontTx/>
              <a:buChar char="-"/>
            </a:pPr>
            <a:endParaRPr lang="fr-FR" sz="1400" dirty="0">
              <a:solidFill>
                <a:schemeClr val="tx1"/>
              </a:solidFill>
            </a:endParaRPr>
          </a:p>
          <a:p>
            <a:pPr marL="285750" indent="-285750" algn="ctr">
              <a:buFontTx/>
              <a:buChar char="-"/>
            </a:pPr>
            <a:endParaRPr lang="fr-FR" sz="1400" dirty="0" smtClean="0">
              <a:solidFill>
                <a:schemeClr val="tx1"/>
              </a:solidFill>
            </a:endParaRPr>
          </a:p>
          <a:p>
            <a:pPr marL="285750" indent="-285750" algn="ctr">
              <a:buFontTx/>
              <a:buChar char="-"/>
            </a:pPr>
            <a:endParaRPr lang="fr-FR" sz="1400" dirty="0">
              <a:solidFill>
                <a:schemeClr val="tx1"/>
              </a:solidFill>
            </a:endParaRPr>
          </a:p>
          <a:p>
            <a:pPr marL="285750" indent="-285750" algn="ctr">
              <a:buFontTx/>
              <a:buChar char="-"/>
            </a:pPr>
            <a:endParaRPr lang="fr-FR" sz="1400" dirty="0" smtClean="0">
              <a:solidFill>
                <a:schemeClr val="tx1"/>
              </a:solidFill>
            </a:endParaRPr>
          </a:p>
        </p:txBody>
      </p:sp>
      <p:sp>
        <p:nvSpPr>
          <p:cNvPr id="2" name="Rectangle à coins arrondis 1"/>
          <p:cNvSpPr/>
          <p:nvPr/>
        </p:nvSpPr>
        <p:spPr>
          <a:xfrm>
            <a:off x="304871" y="2540622"/>
            <a:ext cx="1250576" cy="6185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DAS</a:t>
            </a:r>
            <a:endParaRPr lang="fr-FR" dirty="0"/>
          </a:p>
        </p:txBody>
      </p:sp>
      <p:sp>
        <p:nvSpPr>
          <p:cNvPr id="60" name="Rectangle à coins arrondis 59"/>
          <p:cNvSpPr/>
          <p:nvPr/>
        </p:nvSpPr>
        <p:spPr>
          <a:xfrm>
            <a:off x="304871" y="4685157"/>
            <a:ext cx="1250576" cy="6185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DAS</a:t>
            </a:r>
            <a:endParaRPr lang="fr-FR" dirty="0"/>
          </a:p>
        </p:txBody>
      </p:sp>
      <p:sp>
        <p:nvSpPr>
          <p:cNvPr id="61" name="Rectangle à coins arrondis 60"/>
          <p:cNvSpPr/>
          <p:nvPr/>
        </p:nvSpPr>
        <p:spPr>
          <a:xfrm>
            <a:off x="304871" y="5356097"/>
            <a:ext cx="1250576" cy="61856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DAS</a:t>
            </a:r>
            <a:endParaRPr lang="fr-FR" dirty="0"/>
          </a:p>
        </p:txBody>
      </p:sp>
      <p:sp>
        <p:nvSpPr>
          <p:cNvPr id="62" name="Rectangle à coins arrondis 61"/>
          <p:cNvSpPr/>
          <p:nvPr/>
        </p:nvSpPr>
        <p:spPr>
          <a:xfrm>
            <a:off x="304871" y="6027037"/>
            <a:ext cx="1250576" cy="61856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DAS</a:t>
            </a:r>
            <a:endParaRPr lang="fr-FR" dirty="0"/>
          </a:p>
        </p:txBody>
      </p:sp>
      <p:cxnSp>
        <p:nvCxnSpPr>
          <p:cNvPr id="6" name="Connecteur droit avec flèche 5"/>
          <p:cNvCxnSpPr>
            <a:stCxn id="2" idx="3"/>
            <a:endCxn id="7" idx="1"/>
          </p:cNvCxnSpPr>
          <p:nvPr/>
        </p:nvCxnSpPr>
        <p:spPr>
          <a:xfrm>
            <a:off x="1555447" y="2849904"/>
            <a:ext cx="48899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2044445" y="2526738"/>
            <a:ext cx="1452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Stratégie de spécialisation</a:t>
            </a:r>
            <a:endParaRPr lang="fr-FR" dirty="0"/>
          </a:p>
        </p:txBody>
      </p:sp>
      <p:cxnSp>
        <p:nvCxnSpPr>
          <p:cNvPr id="63" name="Connecteur droit avec flèche 62"/>
          <p:cNvCxnSpPr>
            <a:stCxn id="7" idx="3"/>
            <a:endCxn id="64" idx="1"/>
          </p:cNvCxnSpPr>
          <p:nvPr/>
        </p:nvCxnSpPr>
        <p:spPr>
          <a:xfrm flipV="1">
            <a:off x="3496726" y="2844733"/>
            <a:ext cx="911458" cy="51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oupe 64"/>
          <p:cNvGrpSpPr/>
          <p:nvPr/>
        </p:nvGrpSpPr>
        <p:grpSpPr>
          <a:xfrm>
            <a:off x="4097012" y="2339934"/>
            <a:ext cx="2155867" cy="1405063"/>
            <a:chOff x="7226783" y="2942026"/>
            <a:chExt cx="1551188" cy="1123684"/>
          </a:xfrm>
        </p:grpSpPr>
        <p:sp>
          <p:nvSpPr>
            <p:cNvPr id="97" name="Rectangle à coins arrondis 96"/>
            <p:cNvSpPr/>
            <p:nvPr/>
          </p:nvSpPr>
          <p:spPr>
            <a:xfrm>
              <a:off x="7226783" y="3834864"/>
              <a:ext cx="1551188" cy="230846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/>
                <a:t>Organisation centralisée</a:t>
              </a:r>
              <a:endParaRPr lang="fr-FR" sz="1400" dirty="0"/>
            </a:p>
          </p:txBody>
        </p:sp>
        <p:pic>
          <p:nvPicPr>
            <p:cNvPr id="64" name="Image 6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450676" y="2942026"/>
              <a:ext cx="1132564" cy="807416"/>
            </a:xfrm>
            <a:prstGeom prst="rect">
              <a:avLst/>
            </a:prstGeom>
          </p:spPr>
        </p:pic>
      </p:grpSp>
      <p:pic>
        <p:nvPicPr>
          <p:cNvPr id="99" name="Image 9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70630" y="1261464"/>
            <a:ext cx="1972918" cy="1475730"/>
          </a:xfrm>
          <a:prstGeom prst="rect">
            <a:avLst/>
          </a:prstGeom>
        </p:spPr>
      </p:pic>
      <p:pic>
        <p:nvPicPr>
          <p:cNvPr id="100" name="Image 9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35694" y="3263176"/>
            <a:ext cx="2430278" cy="530112"/>
          </a:xfrm>
          <a:prstGeom prst="rect">
            <a:avLst/>
          </a:prstGeom>
        </p:spPr>
      </p:pic>
      <p:sp>
        <p:nvSpPr>
          <p:cNvPr id="101" name="ZoneTexte 100"/>
          <p:cNvSpPr txBox="1"/>
          <p:nvPr/>
        </p:nvSpPr>
        <p:spPr>
          <a:xfrm>
            <a:off x="7299453" y="2657875"/>
            <a:ext cx="1915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Structure simple ou fonctionnelle</a:t>
            </a:r>
            <a:endParaRPr lang="fr-FR" sz="1600" dirty="0"/>
          </a:p>
        </p:txBody>
      </p:sp>
      <p:cxnSp>
        <p:nvCxnSpPr>
          <p:cNvPr id="103" name="Connecteur droit avec flèche 102"/>
          <p:cNvCxnSpPr/>
          <p:nvPr/>
        </p:nvCxnSpPr>
        <p:spPr>
          <a:xfrm flipV="1">
            <a:off x="5982238" y="1999411"/>
            <a:ext cx="1288392" cy="8454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necteur droit avec flèche 104"/>
          <p:cNvCxnSpPr/>
          <p:nvPr/>
        </p:nvCxnSpPr>
        <p:spPr>
          <a:xfrm>
            <a:off x="5982241" y="2844815"/>
            <a:ext cx="1253453" cy="6834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ZoneTexte 113"/>
          <p:cNvSpPr txBox="1"/>
          <p:nvPr/>
        </p:nvSpPr>
        <p:spPr>
          <a:xfrm>
            <a:off x="2044445" y="5342213"/>
            <a:ext cx="1543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Stratégie de diversification</a:t>
            </a:r>
            <a:endParaRPr lang="fr-FR" dirty="0"/>
          </a:p>
        </p:txBody>
      </p:sp>
      <p:cxnSp>
        <p:nvCxnSpPr>
          <p:cNvPr id="115" name="Connecteur droit avec flèche 114"/>
          <p:cNvCxnSpPr>
            <a:stCxn id="60" idx="3"/>
            <a:endCxn id="114" idx="1"/>
          </p:cNvCxnSpPr>
          <p:nvPr/>
        </p:nvCxnSpPr>
        <p:spPr>
          <a:xfrm>
            <a:off x="1555447" y="4994439"/>
            <a:ext cx="488998" cy="670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7" name="Connecteur droit avec flèche 116"/>
          <p:cNvCxnSpPr>
            <a:stCxn id="61" idx="3"/>
            <a:endCxn id="114" idx="1"/>
          </p:cNvCxnSpPr>
          <p:nvPr/>
        </p:nvCxnSpPr>
        <p:spPr>
          <a:xfrm>
            <a:off x="1555447" y="5665379"/>
            <a:ext cx="48899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9" name="Connecteur droit avec flèche 118"/>
          <p:cNvCxnSpPr>
            <a:stCxn id="62" idx="3"/>
            <a:endCxn id="114" idx="1"/>
          </p:cNvCxnSpPr>
          <p:nvPr/>
        </p:nvCxnSpPr>
        <p:spPr>
          <a:xfrm flipV="1">
            <a:off x="1555447" y="5665379"/>
            <a:ext cx="488998" cy="670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1029" name="Groupe 1028"/>
          <p:cNvGrpSpPr/>
          <p:nvPr/>
        </p:nvGrpSpPr>
        <p:grpSpPr>
          <a:xfrm>
            <a:off x="4077250" y="5096520"/>
            <a:ext cx="2155868" cy="1568896"/>
            <a:chOff x="4097014" y="4966375"/>
            <a:chExt cx="2155868" cy="1568896"/>
          </a:xfrm>
        </p:grpSpPr>
        <p:sp>
          <p:nvSpPr>
            <p:cNvPr id="201" name="Rectangle à coins arrondis 200"/>
            <p:cNvSpPr/>
            <p:nvPr/>
          </p:nvSpPr>
          <p:spPr>
            <a:xfrm>
              <a:off x="4097014" y="6231909"/>
              <a:ext cx="2155868" cy="30336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/>
                <a:t>Organisation décentralisée</a:t>
              </a:r>
              <a:endParaRPr lang="fr-FR" sz="1400" dirty="0"/>
            </a:p>
          </p:txBody>
        </p:sp>
        <p:pic>
          <p:nvPicPr>
            <p:cNvPr id="123" name="Image 122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154594" y="4966375"/>
              <a:ext cx="2098285" cy="1146122"/>
            </a:xfrm>
            <a:prstGeom prst="rect">
              <a:avLst/>
            </a:prstGeom>
          </p:spPr>
        </p:pic>
      </p:grpSp>
      <p:cxnSp>
        <p:nvCxnSpPr>
          <p:cNvPr id="1025" name="Connecteur droit avec flèche 1024"/>
          <p:cNvCxnSpPr>
            <a:stCxn id="114" idx="3"/>
            <a:endCxn id="123" idx="1"/>
          </p:cNvCxnSpPr>
          <p:nvPr/>
        </p:nvCxnSpPr>
        <p:spPr>
          <a:xfrm>
            <a:off x="3588252" y="5665379"/>
            <a:ext cx="546578" cy="4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30" name="Image 102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235694" y="4040979"/>
            <a:ext cx="1944747" cy="1175029"/>
          </a:xfrm>
          <a:prstGeom prst="rect">
            <a:avLst/>
          </a:prstGeom>
        </p:spPr>
      </p:pic>
      <p:pic>
        <p:nvPicPr>
          <p:cNvPr id="1031" name="Image 103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270630" y="5665379"/>
            <a:ext cx="2077009" cy="1151870"/>
          </a:xfrm>
          <a:prstGeom prst="rect">
            <a:avLst/>
          </a:prstGeom>
        </p:spPr>
      </p:pic>
      <p:sp>
        <p:nvSpPr>
          <p:cNvPr id="210" name="ZoneTexte 209"/>
          <p:cNvSpPr txBox="1"/>
          <p:nvPr/>
        </p:nvSpPr>
        <p:spPr>
          <a:xfrm>
            <a:off x="6905200" y="5096520"/>
            <a:ext cx="30912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Structure </a:t>
            </a:r>
            <a:r>
              <a:rPr lang="fr-FR" sz="1600" dirty="0" err="1" smtClean="0"/>
              <a:t>divisionnelle</a:t>
            </a:r>
            <a:r>
              <a:rPr lang="fr-FR" sz="1600" dirty="0" smtClean="0"/>
              <a:t> ou matricielle</a:t>
            </a:r>
            <a:endParaRPr lang="fr-FR" sz="1600" dirty="0"/>
          </a:p>
        </p:txBody>
      </p:sp>
      <p:cxnSp>
        <p:nvCxnSpPr>
          <p:cNvPr id="1033" name="Connecteur droit avec flèche 1032"/>
          <p:cNvCxnSpPr>
            <a:stCxn id="123" idx="3"/>
          </p:cNvCxnSpPr>
          <p:nvPr/>
        </p:nvCxnSpPr>
        <p:spPr>
          <a:xfrm flipV="1">
            <a:off x="6233115" y="4903688"/>
            <a:ext cx="1002579" cy="7658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5" name="Connecteur droit avec flèche 1034"/>
          <p:cNvCxnSpPr>
            <a:stCxn id="123" idx="3"/>
            <a:endCxn id="1031" idx="1"/>
          </p:cNvCxnSpPr>
          <p:nvPr/>
        </p:nvCxnSpPr>
        <p:spPr>
          <a:xfrm>
            <a:off x="6233115" y="5669581"/>
            <a:ext cx="1037515" cy="5717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6" name="Titre 1">
            <a:hlinkClick r:id="rId15" action="ppaction://hlinksldjump"/>
          </p:cNvPr>
          <p:cNvSpPr txBox="1">
            <a:spLocks/>
          </p:cNvSpPr>
          <p:nvPr/>
        </p:nvSpPr>
        <p:spPr>
          <a:xfrm>
            <a:off x="1648047" y="73355"/>
            <a:ext cx="7673297" cy="5202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 dirty="0" smtClean="0">
                <a:hlinkClick r:id="rId15" action="ppaction://hlinksldjump"/>
              </a:rPr>
              <a:t>Chapitre 2 : </a:t>
            </a:r>
            <a:r>
              <a:rPr lang="fr-FR" sz="3200" b="1" dirty="0" smtClean="0">
                <a:hlinkClick r:id="rId15" action="ppaction://hlinksldjump"/>
              </a:rPr>
              <a:t>Les facteurs influençant la structure</a:t>
            </a:r>
            <a:endParaRPr lang="fr-FR" sz="3200" b="1" dirty="0">
              <a:hlinkClick r:id="rId15" action="ppaction://hlinksldjump"/>
            </a:endParaRPr>
          </a:p>
        </p:txBody>
      </p:sp>
      <p:pic>
        <p:nvPicPr>
          <p:cNvPr id="3" name="Son enregistré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593121" y="2896167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90837963"/>
      </p:ext>
    </p:extLst>
  </p:cSld>
  <p:clrMapOvr>
    <a:masterClrMapping/>
  </p:clrMapOvr>
  <p:transition spd="med" advTm="564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3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animBg="1"/>
      <p:bldP spid="60" grpId="0" animBg="1"/>
      <p:bldP spid="61" grpId="0" animBg="1"/>
      <p:bldP spid="62" grpId="0" animBg="1"/>
      <p:bldP spid="7" grpId="0"/>
      <p:bldP spid="101" grpId="0"/>
      <p:bldP spid="114" grpId="0"/>
      <p:bldP spid="210" grpId="0"/>
    </p:bldLst>
  </p:timing>
  <p:extLst mod="1">
    <p:ext uri="{E180D4A7-C9FB-4DFB-919C-405C955672EB}">
      <p14:showEvtLst xmlns:p14="http://schemas.microsoft.com/office/powerpoint/2010/main">
        <p14:playEvt time="116" objId="3"/>
        <p14:stopEvt time="56400" objId="3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2374560" y="576452"/>
            <a:ext cx="6652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II. L’influence de l’environnement sur la structure</a:t>
            </a:r>
            <a:endParaRPr lang="fr-FR" sz="2400" dirty="0"/>
          </a:p>
        </p:txBody>
      </p:sp>
      <p:sp>
        <p:nvSpPr>
          <p:cNvPr id="5" name="Rectangle 4">
            <a:hlinkClick r:id="rId6" action="ppaction://hlinksldjump"/>
          </p:cNvPr>
          <p:cNvSpPr/>
          <p:nvPr/>
        </p:nvSpPr>
        <p:spPr>
          <a:xfrm>
            <a:off x="2366037" y="1196252"/>
            <a:ext cx="6243379" cy="547742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fr-FR" dirty="0" smtClean="0"/>
              <a:t>Choisir entre structure mécanique et structure organique</a:t>
            </a:r>
            <a:endParaRPr lang="fr-FR" dirty="0"/>
          </a:p>
        </p:txBody>
      </p:sp>
      <p:pic>
        <p:nvPicPr>
          <p:cNvPr id="18" name="Image 17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014" y="78866"/>
            <a:ext cx="1540670" cy="1630191"/>
          </a:xfrm>
          <a:prstGeom prst="rect">
            <a:avLst/>
          </a:prstGeom>
        </p:spPr>
      </p:pic>
      <p:sp>
        <p:nvSpPr>
          <p:cNvPr id="14" name="Rectangle à coins arrondis 13"/>
          <p:cNvSpPr/>
          <p:nvPr/>
        </p:nvSpPr>
        <p:spPr>
          <a:xfrm>
            <a:off x="9767044" y="73355"/>
            <a:ext cx="2327420" cy="2573428"/>
          </a:xfrm>
          <a:prstGeom prst="roundRect">
            <a:avLst>
              <a:gd name="adj" fmla="val 4619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/>
              <a:t>Mots clés :</a:t>
            </a:r>
          </a:p>
          <a:p>
            <a:pPr marL="285750" indent="-285750">
              <a:buBlip>
                <a:blip r:embed="rId9"/>
              </a:buBlip>
            </a:pPr>
            <a:r>
              <a:rPr lang="fr-FR" sz="1400" b="1" dirty="0" smtClean="0">
                <a:solidFill>
                  <a:schemeClr val="tx1"/>
                </a:solidFill>
              </a:rPr>
              <a:t>Structure mécaniste</a:t>
            </a:r>
            <a:endParaRPr lang="fr-FR" sz="1400" dirty="0" smtClean="0">
              <a:solidFill>
                <a:schemeClr val="tx1"/>
              </a:solidFill>
            </a:endParaRPr>
          </a:p>
          <a:p>
            <a:pPr marL="285750" indent="-285750">
              <a:buBlip>
                <a:blip r:embed="rId9"/>
              </a:buBlip>
            </a:pPr>
            <a:r>
              <a:rPr lang="fr-FR" sz="1400" b="1" dirty="0" smtClean="0">
                <a:solidFill>
                  <a:schemeClr val="tx1"/>
                </a:solidFill>
              </a:rPr>
              <a:t>Structure organique</a:t>
            </a:r>
          </a:p>
          <a:p>
            <a:pPr marL="285750" indent="-285750" algn="ctr">
              <a:buFontTx/>
              <a:buChar char="-"/>
            </a:pPr>
            <a:endParaRPr lang="fr-FR" sz="1400" dirty="0">
              <a:solidFill>
                <a:schemeClr val="tx1"/>
              </a:solidFill>
            </a:endParaRPr>
          </a:p>
          <a:p>
            <a:pPr marL="285750" indent="-285750" algn="ctr">
              <a:buFontTx/>
              <a:buChar char="-"/>
            </a:pPr>
            <a:endParaRPr lang="fr-FR" sz="1400" dirty="0" smtClean="0">
              <a:solidFill>
                <a:schemeClr val="tx1"/>
              </a:solidFill>
            </a:endParaRPr>
          </a:p>
          <a:p>
            <a:pPr marL="285750" indent="-285750" algn="ctr">
              <a:buFontTx/>
              <a:buChar char="-"/>
            </a:pPr>
            <a:endParaRPr lang="fr-FR" sz="1400" dirty="0">
              <a:solidFill>
                <a:schemeClr val="tx1"/>
              </a:solidFill>
            </a:endParaRPr>
          </a:p>
          <a:p>
            <a:pPr marL="285750" indent="-285750" algn="ctr">
              <a:buFontTx/>
              <a:buChar char="-"/>
            </a:pPr>
            <a:endParaRPr lang="fr-FR" sz="1400" dirty="0" smtClean="0">
              <a:solidFill>
                <a:schemeClr val="tx1"/>
              </a:solidFill>
            </a:endParaRPr>
          </a:p>
          <a:p>
            <a:pPr marL="285750" indent="-285750" algn="ctr">
              <a:buFontTx/>
              <a:buChar char="-"/>
            </a:pPr>
            <a:endParaRPr lang="fr-FR" sz="1400" dirty="0">
              <a:solidFill>
                <a:schemeClr val="tx1"/>
              </a:solidFill>
            </a:endParaRPr>
          </a:p>
          <a:p>
            <a:pPr marL="285750" indent="-285750" algn="ctr">
              <a:buFontTx/>
              <a:buChar char="-"/>
            </a:pPr>
            <a:endParaRPr lang="fr-FR" sz="1400" dirty="0" smtClean="0">
              <a:solidFill>
                <a:schemeClr val="tx1"/>
              </a:solidFill>
            </a:endParaRPr>
          </a:p>
        </p:txBody>
      </p:sp>
      <p:sp>
        <p:nvSpPr>
          <p:cNvPr id="3" name="Ellipse 2"/>
          <p:cNvSpPr/>
          <p:nvPr/>
        </p:nvSpPr>
        <p:spPr>
          <a:xfrm>
            <a:off x="4666613" y="2019973"/>
            <a:ext cx="2339790" cy="62681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Environnement</a:t>
            </a:r>
            <a:endParaRPr lang="fr-FR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85014" y="3017342"/>
            <a:ext cx="1719519" cy="59167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Stable</a:t>
            </a:r>
            <a:endParaRPr lang="fr-FR" dirty="0"/>
          </a:p>
        </p:txBody>
      </p:sp>
      <p:sp>
        <p:nvSpPr>
          <p:cNvPr id="16" name="Rectangle à coins arrondis 15"/>
          <p:cNvSpPr/>
          <p:nvPr/>
        </p:nvSpPr>
        <p:spPr>
          <a:xfrm>
            <a:off x="10374945" y="3017342"/>
            <a:ext cx="1719519" cy="59167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Instable</a:t>
            </a:r>
            <a:endParaRPr lang="fr-FR" dirty="0"/>
          </a:p>
        </p:txBody>
      </p:sp>
      <p:sp>
        <p:nvSpPr>
          <p:cNvPr id="43" name="Rectangle à coins arrondis 42"/>
          <p:cNvSpPr/>
          <p:nvPr/>
        </p:nvSpPr>
        <p:spPr>
          <a:xfrm>
            <a:off x="85013" y="3688282"/>
            <a:ext cx="1719519" cy="59167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Certain</a:t>
            </a:r>
            <a:endParaRPr lang="fr-FR" dirty="0"/>
          </a:p>
        </p:txBody>
      </p:sp>
      <p:sp>
        <p:nvSpPr>
          <p:cNvPr id="44" name="Rectangle à coins arrondis 43"/>
          <p:cNvSpPr/>
          <p:nvPr/>
        </p:nvSpPr>
        <p:spPr>
          <a:xfrm>
            <a:off x="10374944" y="3683736"/>
            <a:ext cx="1719519" cy="59167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Incertain</a:t>
            </a:r>
            <a:endParaRPr lang="fr-FR" dirty="0"/>
          </a:p>
        </p:txBody>
      </p:sp>
      <p:grpSp>
        <p:nvGrpSpPr>
          <p:cNvPr id="7" name="Groupe 6"/>
          <p:cNvGrpSpPr/>
          <p:nvPr/>
        </p:nvGrpSpPr>
        <p:grpSpPr>
          <a:xfrm>
            <a:off x="85013" y="4827678"/>
            <a:ext cx="1387863" cy="1837117"/>
            <a:chOff x="0" y="2676060"/>
            <a:chExt cx="1950273" cy="2901801"/>
          </a:xfrm>
        </p:grpSpPr>
        <p:grpSp>
          <p:nvGrpSpPr>
            <p:cNvPr id="41" name="Groupe 40"/>
            <p:cNvGrpSpPr/>
            <p:nvPr/>
          </p:nvGrpSpPr>
          <p:grpSpPr>
            <a:xfrm>
              <a:off x="0" y="4818869"/>
              <a:ext cx="1950273" cy="758992"/>
              <a:chOff x="0" y="4818869"/>
              <a:chExt cx="1950273" cy="758992"/>
            </a:xfrm>
          </p:grpSpPr>
          <p:sp>
            <p:nvSpPr>
              <p:cNvPr id="45" name="ZoneTexte 44"/>
              <p:cNvSpPr txBox="1"/>
              <p:nvPr/>
            </p:nvSpPr>
            <p:spPr>
              <a:xfrm>
                <a:off x="195470" y="4818869"/>
                <a:ext cx="17548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/>
                  <a:t>Burns et </a:t>
                </a:r>
                <a:r>
                  <a:rPr lang="fr-FR" dirty="0" err="1" smtClean="0"/>
                  <a:t>Stalker</a:t>
                </a:r>
                <a:endParaRPr lang="fr-FR" dirty="0"/>
              </a:p>
            </p:txBody>
          </p:sp>
          <p:pic>
            <p:nvPicPr>
              <p:cNvPr id="46" name="Picture 4" descr="http://us.cdn3.123rf.com/168nwm/ostill/ostill1204/ostill120400005/13339193-une-silhouette-caucasien-homme-d-affaires-debout-poiting-pleine-longueur-en-studio-isole-sur-fond-bl.jp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0" b="100000" l="0" r="9841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5015727"/>
                <a:ext cx="421601" cy="5621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026" name="Picture 2" descr="http://ecx.images-amazon.com/images/I/41kst7OPyKL._SL500_AA300_.jpg"/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15" r="16974"/>
            <a:stretch/>
          </p:blipFill>
          <p:spPr bwMode="auto">
            <a:xfrm>
              <a:off x="257636" y="2676060"/>
              <a:ext cx="1401649" cy="21428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9" name="Connecteur droit avec flèche 8"/>
          <p:cNvCxnSpPr>
            <a:stCxn id="3" idx="2"/>
          </p:cNvCxnSpPr>
          <p:nvPr/>
        </p:nvCxnSpPr>
        <p:spPr>
          <a:xfrm flipH="1">
            <a:off x="1976718" y="2333378"/>
            <a:ext cx="2689895" cy="6839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7" name="Connecteur droit avec flèche 46"/>
          <p:cNvCxnSpPr>
            <a:stCxn id="3" idx="6"/>
          </p:cNvCxnSpPr>
          <p:nvPr/>
        </p:nvCxnSpPr>
        <p:spPr>
          <a:xfrm>
            <a:off x="7006403" y="2333378"/>
            <a:ext cx="3146126" cy="6839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9" name="Titre 1">
            <a:hlinkClick r:id="rId13" action="ppaction://hlinksldjump"/>
          </p:cNvPr>
          <p:cNvSpPr txBox="1">
            <a:spLocks/>
          </p:cNvSpPr>
          <p:nvPr/>
        </p:nvSpPr>
        <p:spPr>
          <a:xfrm>
            <a:off x="1648047" y="73355"/>
            <a:ext cx="7673297" cy="5202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 dirty="0" smtClean="0">
                <a:hlinkClick r:id="rId13" action="ppaction://hlinksldjump"/>
              </a:rPr>
              <a:t>Chapitre 2 : </a:t>
            </a:r>
            <a:r>
              <a:rPr lang="fr-FR" sz="3200" b="1" dirty="0" smtClean="0">
                <a:hlinkClick r:id="rId13" action="ppaction://hlinksldjump"/>
              </a:rPr>
              <a:t>Les facteurs influençant la structure</a:t>
            </a:r>
            <a:endParaRPr lang="fr-FR" sz="3200" b="1" dirty="0">
              <a:hlinkClick r:id="rId13" action="ppaction://hlinksldjump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258993" y="2818386"/>
            <a:ext cx="3926164" cy="387739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994319" y="2818386"/>
            <a:ext cx="3907875" cy="3877392"/>
          </a:xfrm>
          <a:prstGeom prst="rect">
            <a:avLst/>
          </a:prstGeom>
        </p:spPr>
      </p:pic>
      <p:pic>
        <p:nvPicPr>
          <p:cNvPr id="8" name="Son enregistré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616990" y="3024181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97004399"/>
      </p:ext>
    </p:extLst>
  </p:cSld>
  <p:clrMapOvr>
    <a:masterClrMapping/>
  </p:clrMapOvr>
  <p:transition spd="med" advTm="62158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61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 animBg="1"/>
      <p:bldP spid="3" grpId="0" animBg="1"/>
      <p:bldP spid="6" grpId="0" animBg="1"/>
      <p:bldP spid="16" grpId="0" animBg="1"/>
      <p:bldP spid="43" grpId="0" animBg="1"/>
      <p:bldP spid="44" grpId="0" animBg="1"/>
    </p:bldLst>
  </p:timing>
  <p:extLst>
    <p:ext uri="{E180D4A7-C9FB-4DFB-919C-405C955672EB}">
      <p14:showEvtLst xmlns:p14="http://schemas.microsoft.com/office/powerpoint/2010/main">
        <p14:playEvt time="2" objId="8"/>
        <p14:stopEvt time="61638" objId="8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2374560" y="576452"/>
            <a:ext cx="6652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II. L’influence de l’environnement sur la structure</a:t>
            </a:r>
            <a:endParaRPr lang="fr-FR" sz="2400" dirty="0"/>
          </a:p>
        </p:txBody>
      </p:sp>
      <p:pic>
        <p:nvPicPr>
          <p:cNvPr id="18" name="Image 17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014" y="78866"/>
            <a:ext cx="1540670" cy="1630191"/>
          </a:xfrm>
          <a:prstGeom prst="rect">
            <a:avLst/>
          </a:prstGeom>
        </p:spPr>
      </p:pic>
      <p:sp>
        <p:nvSpPr>
          <p:cNvPr id="14" name="Rectangle à coins arrondis 13"/>
          <p:cNvSpPr/>
          <p:nvPr/>
        </p:nvSpPr>
        <p:spPr>
          <a:xfrm>
            <a:off x="9767044" y="73355"/>
            <a:ext cx="2327420" cy="2573428"/>
          </a:xfrm>
          <a:prstGeom prst="roundRect">
            <a:avLst>
              <a:gd name="adj" fmla="val 4619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/>
              <a:t>Mots clés :</a:t>
            </a:r>
          </a:p>
          <a:p>
            <a:pPr marL="285750" indent="-285750">
              <a:buBlip>
                <a:blip r:embed="rId10"/>
              </a:buBlip>
            </a:pPr>
            <a:r>
              <a:rPr lang="fr-FR" sz="1400" b="1" dirty="0" smtClean="0">
                <a:solidFill>
                  <a:schemeClr val="tx1"/>
                </a:solidFill>
              </a:rPr>
              <a:t>Théorie de la contingence</a:t>
            </a:r>
          </a:p>
          <a:p>
            <a:pPr marL="285750" indent="-285750">
              <a:buBlip>
                <a:blip r:embed="rId10"/>
              </a:buBlip>
            </a:pPr>
            <a:r>
              <a:rPr lang="fr-FR" sz="1400" b="1" dirty="0" smtClean="0">
                <a:solidFill>
                  <a:schemeClr val="tx1"/>
                </a:solidFill>
              </a:rPr>
              <a:t>Intégration de la structure</a:t>
            </a:r>
            <a:endParaRPr lang="fr-FR" sz="1400" dirty="0" smtClean="0">
              <a:solidFill>
                <a:schemeClr val="tx1"/>
              </a:solidFill>
            </a:endParaRPr>
          </a:p>
          <a:p>
            <a:pPr marL="285750" indent="-285750">
              <a:buBlip>
                <a:blip r:embed="rId10"/>
              </a:buBlip>
            </a:pPr>
            <a:r>
              <a:rPr lang="fr-FR" sz="1400" b="1" dirty="0" smtClean="0">
                <a:solidFill>
                  <a:schemeClr val="tx1"/>
                </a:solidFill>
              </a:rPr>
              <a:t>Différenciation de la structure</a:t>
            </a:r>
            <a:endParaRPr lang="fr-FR" sz="1400" dirty="0" smtClean="0">
              <a:solidFill>
                <a:schemeClr val="tx1"/>
              </a:solidFill>
            </a:endParaRPr>
          </a:p>
          <a:p>
            <a:pPr marL="285750" indent="-285750" algn="ctr">
              <a:buFontTx/>
              <a:buChar char="-"/>
            </a:pPr>
            <a:endParaRPr lang="fr-FR" sz="1400" dirty="0">
              <a:solidFill>
                <a:schemeClr val="tx1"/>
              </a:solidFill>
            </a:endParaRPr>
          </a:p>
          <a:p>
            <a:pPr marL="285750" indent="-285750" algn="ctr">
              <a:buFontTx/>
              <a:buChar char="-"/>
            </a:pPr>
            <a:endParaRPr lang="fr-FR" sz="1400" dirty="0" smtClean="0">
              <a:solidFill>
                <a:schemeClr val="tx1"/>
              </a:solidFill>
            </a:endParaRPr>
          </a:p>
          <a:p>
            <a:pPr marL="285750" indent="-285750" algn="ctr">
              <a:buFontTx/>
              <a:buChar char="-"/>
            </a:pPr>
            <a:endParaRPr lang="fr-FR" sz="1400" dirty="0">
              <a:solidFill>
                <a:schemeClr val="tx1"/>
              </a:solidFill>
            </a:endParaRPr>
          </a:p>
          <a:p>
            <a:pPr marL="285750" indent="-285750" algn="ctr">
              <a:buFontTx/>
              <a:buChar char="-"/>
            </a:pPr>
            <a:endParaRPr lang="fr-FR" sz="1400" dirty="0" smtClean="0">
              <a:solidFill>
                <a:schemeClr val="tx1"/>
              </a:solidFill>
            </a:endParaRPr>
          </a:p>
        </p:txBody>
      </p:sp>
      <p:sp>
        <p:nvSpPr>
          <p:cNvPr id="13" name="Rectangle 12">
            <a:hlinkClick r:id="rId11" action="ppaction://hlinksldjump"/>
          </p:cNvPr>
          <p:cNvSpPr/>
          <p:nvPr/>
        </p:nvSpPr>
        <p:spPr>
          <a:xfrm>
            <a:off x="2374560" y="1213555"/>
            <a:ext cx="6243379" cy="547742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fr-FR" dirty="0" smtClean="0"/>
              <a:t>Les effets des incertitudes de l’environnement</a:t>
            </a:r>
            <a:endParaRPr lang="fr-FR" dirty="0"/>
          </a:p>
        </p:txBody>
      </p:sp>
      <p:grpSp>
        <p:nvGrpSpPr>
          <p:cNvPr id="30" name="Groupe 29"/>
          <p:cNvGrpSpPr/>
          <p:nvPr/>
        </p:nvGrpSpPr>
        <p:grpSpPr>
          <a:xfrm>
            <a:off x="2683637" y="2332295"/>
            <a:ext cx="6750794" cy="4037881"/>
            <a:chOff x="2662516" y="2326341"/>
            <a:chExt cx="5540188" cy="3832412"/>
          </a:xfrm>
        </p:grpSpPr>
        <p:cxnSp>
          <p:nvCxnSpPr>
            <p:cNvPr id="24" name="Connecteur droit avec flèche 23"/>
            <p:cNvCxnSpPr/>
            <p:nvPr/>
          </p:nvCxnSpPr>
          <p:spPr>
            <a:xfrm>
              <a:off x="2662516" y="6158753"/>
              <a:ext cx="554018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Connecteur droit avec flèche 25"/>
            <p:cNvCxnSpPr/>
            <p:nvPr/>
          </p:nvCxnSpPr>
          <p:spPr>
            <a:xfrm flipV="1">
              <a:off x="2662516" y="2326341"/>
              <a:ext cx="0" cy="383241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ZoneTexte 30"/>
          <p:cNvSpPr txBox="1"/>
          <p:nvPr/>
        </p:nvSpPr>
        <p:spPr>
          <a:xfrm rot="16200000">
            <a:off x="1393542" y="3858169"/>
            <a:ext cx="21376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Degré d’incertitude</a:t>
            </a:r>
            <a:endParaRPr lang="fr-FR" sz="1600" dirty="0"/>
          </a:p>
        </p:txBody>
      </p:sp>
      <p:sp>
        <p:nvSpPr>
          <p:cNvPr id="32" name="ZoneTexte 31"/>
          <p:cNvSpPr txBox="1"/>
          <p:nvPr/>
        </p:nvSpPr>
        <p:spPr>
          <a:xfrm>
            <a:off x="5209393" y="6350457"/>
            <a:ext cx="20724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Degré de complexité</a:t>
            </a:r>
            <a:endParaRPr lang="fr-FR" sz="1600" dirty="0"/>
          </a:p>
        </p:txBody>
      </p:sp>
      <p:sp>
        <p:nvSpPr>
          <p:cNvPr id="33" name="Moins 32"/>
          <p:cNvSpPr/>
          <p:nvPr/>
        </p:nvSpPr>
        <p:spPr>
          <a:xfrm>
            <a:off x="2190482" y="5723589"/>
            <a:ext cx="368155" cy="470648"/>
          </a:xfrm>
          <a:prstGeom prst="mathMinu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Moins 33"/>
          <p:cNvSpPr/>
          <p:nvPr/>
        </p:nvSpPr>
        <p:spPr>
          <a:xfrm>
            <a:off x="2724357" y="6320196"/>
            <a:ext cx="368155" cy="470648"/>
          </a:xfrm>
          <a:prstGeom prst="mathMinu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Plus 34"/>
          <p:cNvSpPr/>
          <p:nvPr/>
        </p:nvSpPr>
        <p:spPr>
          <a:xfrm>
            <a:off x="2450439" y="1929258"/>
            <a:ext cx="470333" cy="402045"/>
          </a:xfrm>
          <a:prstGeom prst="mathPl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Plus 35"/>
          <p:cNvSpPr/>
          <p:nvPr/>
        </p:nvSpPr>
        <p:spPr>
          <a:xfrm>
            <a:off x="9452304" y="6170339"/>
            <a:ext cx="470333" cy="402045"/>
          </a:xfrm>
          <a:prstGeom prst="mathPl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Flèche droite 39"/>
          <p:cNvSpPr/>
          <p:nvPr/>
        </p:nvSpPr>
        <p:spPr>
          <a:xfrm rot="19610117">
            <a:off x="2166020" y="4213235"/>
            <a:ext cx="7193952" cy="138350"/>
          </a:xfrm>
          <a:prstGeom prst="rightArrow">
            <a:avLst/>
          </a:prstGeom>
          <a:gradFill flip="none" rotWithShape="1">
            <a:gsLst>
              <a:gs pos="35000">
                <a:schemeClr val="accent6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7" name="Image 3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79115" y="5354525"/>
            <a:ext cx="2430278" cy="530112"/>
          </a:xfrm>
          <a:prstGeom prst="rect">
            <a:avLst/>
          </a:prstGeom>
        </p:spPr>
      </p:pic>
      <p:pic>
        <p:nvPicPr>
          <p:cNvPr id="38" name="Image 3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64134" y="3321479"/>
            <a:ext cx="1944747" cy="1175029"/>
          </a:xfrm>
          <a:prstGeom prst="rect">
            <a:avLst/>
          </a:prstGeom>
        </p:spPr>
      </p:pic>
      <p:pic>
        <p:nvPicPr>
          <p:cNvPr id="39" name="Image 3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870621" y="2130907"/>
            <a:ext cx="2077009" cy="1151870"/>
          </a:xfrm>
          <a:prstGeom prst="rect">
            <a:avLst/>
          </a:prstGeom>
        </p:spPr>
      </p:pic>
      <p:sp>
        <p:nvSpPr>
          <p:cNvPr id="41" name="ZoneTexte 40"/>
          <p:cNvSpPr txBox="1"/>
          <p:nvPr/>
        </p:nvSpPr>
        <p:spPr>
          <a:xfrm>
            <a:off x="3274566" y="4067294"/>
            <a:ext cx="1465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accent6"/>
                </a:solidFill>
              </a:rPr>
              <a:t>Structure mécanique et intégrée</a:t>
            </a:r>
            <a:endParaRPr lang="fr-FR" dirty="0">
              <a:solidFill>
                <a:schemeClr val="accent6"/>
              </a:solidFill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6870621" y="3338963"/>
            <a:ext cx="1465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accent2"/>
                </a:solidFill>
              </a:rPr>
              <a:t>Structure organique et différenciée</a:t>
            </a:r>
            <a:endParaRPr lang="fr-FR" dirty="0">
              <a:solidFill>
                <a:schemeClr val="accent2"/>
              </a:solidFill>
            </a:endParaRPr>
          </a:p>
        </p:txBody>
      </p:sp>
      <p:grpSp>
        <p:nvGrpSpPr>
          <p:cNvPr id="44" name="Groupe 43"/>
          <p:cNvGrpSpPr/>
          <p:nvPr/>
        </p:nvGrpSpPr>
        <p:grpSpPr>
          <a:xfrm>
            <a:off x="40451" y="4971281"/>
            <a:ext cx="1542491" cy="1859331"/>
            <a:chOff x="40451" y="4971281"/>
            <a:chExt cx="1542491" cy="1859331"/>
          </a:xfrm>
        </p:grpSpPr>
        <p:pic>
          <p:nvPicPr>
            <p:cNvPr id="2073" name="Picture 25" descr="http://2.bp.blogspot.com/_spJstnYslrE/SkAAwb6aJUI/AAAAAAAAAX8/arFW1tNsBD4/s320/men.jpg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38" y="4971281"/>
              <a:ext cx="1538004" cy="11718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ZoneTexte 44">
              <a:hlinkClick r:id="rId15"/>
            </p:cNvPr>
            <p:cNvSpPr txBox="1"/>
            <p:nvPr/>
          </p:nvSpPr>
          <p:spPr>
            <a:xfrm>
              <a:off x="277902" y="6184281"/>
              <a:ext cx="124876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Lawrence et </a:t>
              </a:r>
              <a:r>
                <a:rPr lang="fr-FR" dirty="0" err="1" smtClean="0"/>
                <a:t>Lorsch</a:t>
              </a:r>
              <a:endParaRPr lang="fr-FR" dirty="0"/>
            </a:p>
          </p:txBody>
        </p:sp>
        <p:pic>
          <p:nvPicPr>
            <p:cNvPr id="46" name="Picture 4" descr="http://us.cdn3.123rf.com/168nwm/ostill/ostill1204/ostill120400005/13339193-une-silhouette-caucasien-homme-d-affaires-debout-poiting-pleine-longueur-en-studio-isole-sur-fond-bl.jp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0" b="100000" l="0" r="9841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51" y="6308035"/>
              <a:ext cx="300022" cy="3558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8" name="Titre 1">
            <a:hlinkClick r:id="rId19" action="ppaction://hlinksldjump"/>
          </p:cNvPr>
          <p:cNvSpPr txBox="1">
            <a:spLocks/>
          </p:cNvSpPr>
          <p:nvPr/>
        </p:nvSpPr>
        <p:spPr>
          <a:xfrm>
            <a:off x="1648047" y="73355"/>
            <a:ext cx="7673297" cy="5202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 dirty="0" smtClean="0">
                <a:hlinkClick r:id="rId19" action="ppaction://hlinksldjump"/>
              </a:rPr>
              <a:t>Chapitre 2 : </a:t>
            </a:r>
            <a:r>
              <a:rPr lang="fr-FR" sz="3200" b="1" dirty="0" smtClean="0">
                <a:hlinkClick r:id="rId19" action="ppaction://hlinksldjump"/>
              </a:rPr>
              <a:t>Les facteurs influençant la structure</a:t>
            </a:r>
            <a:endParaRPr lang="fr-FR" sz="3200" b="1" dirty="0">
              <a:hlinkClick r:id="rId19" action="ppaction://hlinksldjump"/>
            </a:endParaRPr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1074549" y="3034163"/>
            <a:ext cx="609600" cy="609600"/>
          </a:xfrm>
          <a:prstGeom prst="rect">
            <a:avLst/>
          </a:prstGeom>
        </p:spPr>
      </p:pic>
      <p:pic>
        <p:nvPicPr>
          <p:cNvPr id="6" name="Son enregistré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1102226" y="4067294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04237600"/>
      </p:ext>
    </p:extLst>
  </p:cSld>
  <p:clrMapOvr>
    <a:masterClrMapping/>
  </p:clrMapOvr>
  <p:transition spd="med" advTm="50671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9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" presetClass="mediacall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1192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3" grpId="0" animBg="1"/>
      <p:bldP spid="31" grpId="0"/>
      <p:bldP spid="32" grpId="0"/>
      <p:bldP spid="33" grpId="0" animBg="1"/>
      <p:bldP spid="34" grpId="0" animBg="1"/>
      <p:bldP spid="35" grpId="0" animBg="1"/>
      <p:bldP spid="36" grpId="0" animBg="1"/>
      <p:bldP spid="40" grpId="0" animBg="1"/>
      <p:bldP spid="41" grpId="0"/>
      <p:bldP spid="42" grpId="0"/>
    </p:bldLst>
  </p:timing>
  <p:extLst>
    <p:ext uri="{3A86A75C-4F4B-4683-9AE1-C65F6400EC91}">
      <p14:laserTraceLst xmlns:p14="http://schemas.microsoft.com/office/powerpoint/2010/main">
        <p14:tracePtLst>
          <p14:tracePt t="27940" x="3868738" y="5300663"/>
          <p14:tracePt t="28090" x="3868738" y="5308600"/>
          <p14:tracePt t="28140" x="3827463" y="5308600"/>
          <p14:tracePt t="28157" x="3751263" y="5308600"/>
          <p14:tracePt t="28175" x="3454400" y="5334000"/>
          <p14:tracePt t="28190" x="3259138" y="5376863"/>
          <p14:tracePt t="28207" x="2989263" y="5461000"/>
          <p14:tracePt t="28224" x="2751138" y="5537200"/>
          <p14:tracePt t="28240" x="2598738" y="5588000"/>
          <p14:tracePt t="28257" x="2446338" y="5646738"/>
          <p14:tracePt t="28274" x="2395538" y="5681663"/>
          <p14:tracePt t="28290" x="2354263" y="5722938"/>
          <p14:tracePt t="28307" x="2328863" y="5748338"/>
          <p14:tracePt t="28324" x="2311400" y="5783263"/>
          <p14:tracePt t="28341" x="2311400" y="5816600"/>
          <p14:tracePt t="28357" x="2311400" y="5849938"/>
          <p14:tracePt t="28374" x="2362200" y="5910263"/>
          <p14:tracePt t="28391" x="2463800" y="6002338"/>
          <p14:tracePt t="28407" x="2649538" y="6138863"/>
          <p14:tracePt t="28424" x="2760663" y="6197600"/>
          <p14:tracePt t="28441" x="2895600" y="6248400"/>
          <p14:tracePt t="28458" x="3022600" y="6281738"/>
          <p14:tracePt t="28474" x="3081338" y="6291263"/>
          <p14:tracePt t="28491" x="3132138" y="6299200"/>
          <p14:tracePt t="28492" x="3157538" y="6299200"/>
          <p14:tracePt t="28508" x="3233738" y="6299200"/>
          <p14:tracePt t="28524" x="3309938" y="6299200"/>
          <p14:tracePt t="28541" x="3454400" y="6281738"/>
          <p14:tracePt t="28558" x="3573463" y="6256338"/>
          <p14:tracePt t="28558" x="3649663" y="6248400"/>
          <p14:tracePt t="28574" x="3792538" y="6223000"/>
          <p14:tracePt t="28591" x="3919538" y="6197600"/>
          <p14:tracePt t="28591" x="3995738" y="6180138"/>
          <p14:tracePt t="28608" x="4132263" y="6154738"/>
          <p14:tracePt t="28625" x="4284663" y="6129338"/>
          <p14:tracePt t="28641" x="4419600" y="6103938"/>
          <p14:tracePt t="28658" x="4503738" y="6088063"/>
          <p14:tracePt t="28659" x="4546600" y="6062663"/>
          <p14:tracePt t="28674" x="4691063" y="6011863"/>
          <p14:tracePt t="28691" x="4800600" y="5986463"/>
          <p14:tracePt t="28708" x="4868863" y="5951538"/>
          <p14:tracePt t="28724" x="4902200" y="5943600"/>
          <p14:tracePt t="28725" x="4910138" y="5935663"/>
          <p14:tracePt t="28741" x="4945063" y="5918200"/>
          <p14:tracePt t="28758" x="4960938" y="5910263"/>
          <p14:tracePt t="28758" x="4978400" y="5900738"/>
          <p14:tracePt t="28775" x="5003800" y="5867400"/>
          <p14:tracePt t="28791" x="5037138" y="5824538"/>
          <p14:tracePt t="28808" x="5062538" y="5799138"/>
          <p14:tracePt t="28825" x="5087938" y="5783263"/>
          <p14:tracePt t="28825" x="5105400" y="5773738"/>
          <p14:tracePt t="28841" x="5113338" y="5765800"/>
          <p14:tracePt t="28858" x="5148263" y="5732463"/>
          <p14:tracePt t="28875" x="5181600" y="5707063"/>
          <p14:tracePt t="28891" x="5207000" y="5664200"/>
          <p14:tracePt t="28908" x="5224463" y="5630863"/>
          <p14:tracePt t="28925" x="5232400" y="5570538"/>
          <p14:tracePt t="28942" x="5224463" y="5494338"/>
          <p14:tracePt t="28958" x="5122863" y="5326063"/>
          <p14:tracePt t="28975" x="5011738" y="5214938"/>
          <p14:tracePt t="28992" x="4775200" y="5097463"/>
          <p14:tracePt t="29008" x="4699000" y="5062538"/>
          <p14:tracePt t="29025" x="4614863" y="5062538"/>
          <p14:tracePt t="29041" x="4579938" y="5054600"/>
          <p14:tracePt t="29058" x="4538663" y="5046663"/>
          <p14:tracePt t="29075" x="4487863" y="5046663"/>
          <p14:tracePt t="29092" x="4386263" y="5046663"/>
          <p14:tracePt t="29108" x="4335463" y="5037138"/>
          <p14:tracePt t="29125" x="4275138" y="5029200"/>
          <p14:tracePt t="29142" x="4224338" y="5021263"/>
          <p14:tracePt t="29159" x="4157663" y="5011738"/>
          <p14:tracePt t="29175" x="4097338" y="5011738"/>
          <p14:tracePt t="29192" x="4046538" y="5011738"/>
          <p14:tracePt t="29208" x="4030663" y="5011738"/>
          <p14:tracePt t="29225" x="4005263" y="5029200"/>
          <p14:tracePt t="29242" x="3995738" y="5029200"/>
          <p14:tracePt t="29275" x="3987800" y="5029200"/>
          <p14:tracePt t="29309" x="3970338" y="5046663"/>
          <p14:tracePt t="29325" x="3929063" y="5080000"/>
          <p14:tracePt t="29342" x="3886200" y="5105400"/>
          <p14:tracePt t="29359" x="3852863" y="5122863"/>
          <p14:tracePt t="29375" x="3827463" y="5138738"/>
          <p14:tracePt t="29392" x="3810000" y="5138738"/>
          <p14:tracePt t="29409" x="3802063" y="5138738"/>
          <p14:tracePt t="29425" x="3776663" y="5138738"/>
          <p14:tracePt t="29442" x="3767138" y="5138738"/>
          <p14:tracePt t="29459" x="3767138" y="5148263"/>
          <p14:tracePt t="29476" x="3759200" y="5148263"/>
          <p14:tracePt t="29625" x="0" y="0"/>
        </p14:tracePtLst>
        <p14:tracePtLst>
          <p14:tracePt t="45581" x="6299200" y="3548063"/>
          <p14:tracePt t="45748" x="6299200" y="3556000"/>
          <p14:tracePt t="45764" x="6281738" y="3556000"/>
          <p14:tracePt t="45781" x="6088063" y="3657600"/>
          <p14:tracePt t="45798" x="5892800" y="3784600"/>
          <p14:tracePt t="45815" x="5638800" y="3954463"/>
          <p14:tracePt t="45831" x="5537200" y="4030663"/>
          <p14:tracePt t="45849" x="5519738" y="4038600"/>
          <p14:tracePt t="45865" x="5511800" y="4071938"/>
          <p14:tracePt t="45881" x="5511800" y="4081463"/>
          <p14:tracePt t="45898" x="5511800" y="4122738"/>
          <p14:tracePt t="45915" x="5537200" y="4173538"/>
          <p14:tracePt t="45932" x="5562600" y="4198938"/>
          <p14:tracePt t="45948" x="5605463" y="4241800"/>
          <p14:tracePt t="45965" x="5638800" y="4275138"/>
          <p14:tracePt t="45981" x="5672138" y="4300538"/>
          <p14:tracePt t="45998" x="5689600" y="4300538"/>
          <p14:tracePt t="46015" x="5697538" y="4310063"/>
          <p14:tracePt t="46032" x="5707063" y="4310063"/>
          <p14:tracePt t="46049" x="5722938" y="4310063"/>
          <p14:tracePt t="46065" x="5732463" y="4310063"/>
          <p14:tracePt t="46082" x="5773738" y="4310063"/>
          <p14:tracePt t="46098" x="5799138" y="4300538"/>
          <p14:tracePt t="46116" x="5842000" y="4292600"/>
          <p14:tracePt t="46132" x="5875338" y="4275138"/>
          <p14:tracePt t="46148" x="5892800" y="4267200"/>
          <p14:tracePt t="46165" x="5986463" y="4216400"/>
          <p14:tracePt t="46166" x="6011863" y="4208463"/>
          <p14:tracePt t="46182" x="6053138" y="4198938"/>
          <p14:tracePt t="46199" x="6078538" y="4191000"/>
          <p14:tracePt t="46265" x="6088063" y="4165600"/>
          <p14:tracePt t="46282" x="6096000" y="4122738"/>
          <p14:tracePt t="46299" x="6129338" y="4046538"/>
          <p14:tracePt t="46316" x="6146800" y="3987800"/>
          <p14:tracePt t="46332" x="6180138" y="3886200"/>
          <p14:tracePt t="46349" x="6197600" y="3843338"/>
          <p14:tracePt t="46365" x="6205538" y="3817938"/>
          <p14:tracePt t="46366" x="6205538" y="3810000"/>
          <p14:tracePt t="46399" x="6205538" y="3802063"/>
          <p14:tracePt t="46482" x="6197600" y="3802063"/>
          <p14:tracePt t="47050" x="6197600" y="3792538"/>
          <p14:tracePt t="47083" x="6189663" y="3784600"/>
          <p14:tracePt t="47100" x="6172200" y="3776663"/>
          <p14:tracePt t="47117" x="6138863" y="3767138"/>
          <p14:tracePt t="47133" x="6078538" y="3767138"/>
          <p14:tracePt t="47150" x="6045200" y="3767138"/>
          <p14:tracePt t="47167" x="6002338" y="3767138"/>
          <p14:tracePt t="47183" x="5986463" y="3767138"/>
          <p14:tracePt t="47200" x="5969000" y="3767138"/>
          <p14:tracePt t="47217" x="5951538" y="3767138"/>
          <p14:tracePt t="47233" x="5935663" y="3767138"/>
          <p14:tracePt t="47250" x="5918200" y="3767138"/>
          <p14:tracePt t="47267" x="5910263" y="3767138"/>
          <p14:tracePt t="47300" x="0" y="0"/>
        </p14:tracePtLst>
        <p14:tracePtLst>
          <p14:tracePt t="48242" x="8059738" y="2446338"/>
          <p14:tracePt t="48439" x="7678738" y="2760663"/>
          <p14:tracePt t="48454" x="7526338" y="2862263"/>
          <p14:tracePt t="48468" x="7459663" y="2903538"/>
          <p14:tracePt t="48485" x="7399338" y="2938463"/>
          <p14:tracePt t="48831" x="8458200" y="2946400"/>
          <p14:tracePt t="48859" x="8466138" y="2946400"/>
          <p14:tracePt t="48884" x="8466138" y="2938463"/>
          <p14:tracePt t="48904" x="8466138" y="2928938"/>
          <p14:tracePt t="48918" x="8466138" y="2921000"/>
          <p14:tracePt t="48925" x="8466138" y="2913063"/>
          <p14:tracePt t="48935" x="8475663" y="2878138"/>
          <p14:tracePt t="48951" x="8483600" y="2786063"/>
          <p14:tracePt t="48968" x="8483600" y="2743200"/>
          <p14:tracePt t="48985" x="8491538" y="2692400"/>
          <p14:tracePt t="49002" x="8501063" y="2667000"/>
          <p14:tracePt t="49019" x="8501063" y="2659063"/>
          <p14:tracePt t="49035" x="8501063" y="2641600"/>
          <p14:tracePt t="49055" x="8501063" y="2633663"/>
          <p14:tracePt t="49068" x="8509000" y="2624138"/>
          <p14:tracePt t="49085" x="8509000" y="2616200"/>
          <p14:tracePt t="49102" x="8509000" y="2598738"/>
          <p14:tracePt t="49121" x="8509000" y="2590800"/>
          <p14:tracePt t="49135" x="8501063" y="2582863"/>
          <p14:tracePt t="49152" x="8483600" y="2573338"/>
          <p14:tracePt t="49169" x="8458200" y="2547938"/>
          <p14:tracePt t="49185" x="8450263" y="2532063"/>
          <p14:tracePt t="49202" x="8432800" y="2522538"/>
          <p14:tracePt t="49219" x="8424863" y="2514600"/>
          <p14:tracePt t="49235" x="8399463" y="2506663"/>
          <p14:tracePt t="49252" x="8382000" y="2506663"/>
          <p14:tracePt t="49269" x="8348663" y="2497138"/>
          <p14:tracePt t="49285" x="8313738" y="2489200"/>
          <p14:tracePt t="49302" x="8297863" y="2489200"/>
          <p14:tracePt t="49319" x="8288338" y="2489200"/>
          <p14:tracePt t="49335" x="8280400" y="2481263"/>
          <p14:tracePt t="49352" x="8272463" y="2481263"/>
          <p14:tracePt t="49369" x="8272463" y="2471738"/>
          <p14:tracePt t="49446" x="0" y="0"/>
        </p14:tracePtLst>
      </p14:laserTraceLst>
    </p:ext>
    <p:ext uri="{E180D4A7-C9FB-4DFB-919C-405C955672EB}">
      <p14:showEvtLst xmlns:p14="http://schemas.microsoft.com/office/powerpoint/2010/main">
        <p14:playEvt time="12" objId="4"/>
        <p14:stopEvt time="48000" objId="4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2374560" y="576452"/>
            <a:ext cx="6652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III. L’influence du système technique sur la structure</a:t>
            </a:r>
            <a:endParaRPr lang="fr-FR" sz="2400" dirty="0"/>
          </a:p>
        </p:txBody>
      </p:sp>
      <p:pic>
        <p:nvPicPr>
          <p:cNvPr id="18" name="Image 17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014" y="78866"/>
            <a:ext cx="1540670" cy="1630191"/>
          </a:xfrm>
          <a:prstGeom prst="rect">
            <a:avLst/>
          </a:prstGeom>
        </p:spPr>
      </p:pic>
      <p:sp>
        <p:nvSpPr>
          <p:cNvPr id="14" name="Rectangle à coins arrondis 13"/>
          <p:cNvSpPr/>
          <p:nvPr/>
        </p:nvSpPr>
        <p:spPr>
          <a:xfrm>
            <a:off x="9767044" y="73355"/>
            <a:ext cx="2327420" cy="2573428"/>
          </a:xfrm>
          <a:prstGeom prst="roundRect">
            <a:avLst>
              <a:gd name="adj" fmla="val 4619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/>
              <a:t>Mots clés :</a:t>
            </a:r>
          </a:p>
          <a:p>
            <a:pPr marL="285750" indent="-285750">
              <a:buBlip>
                <a:blip r:embed="rId8"/>
              </a:buBlip>
            </a:pPr>
            <a:r>
              <a:rPr lang="fr-FR" sz="1400" b="1" dirty="0" smtClean="0">
                <a:solidFill>
                  <a:schemeClr val="tx1"/>
                </a:solidFill>
              </a:rPr>
              <a:t>Système technique</a:t>
            </a:r>
          </a:p>
          <a:p>
            <a:pPr marL="285750" indent="-285750">
              <a:buBlip>
                <a:blip r:embed="rId8"/>
              </a:buBlip>
            </a:pPr>
            <a:r>
              <a:rPr lang="fr-FR" sz="1400" b="1" dirty="0" smtClean="0">
                <a:solidFill>
                  <a:schemeClr val="tx1"/>
                </a:solidFill>
              </a:rPr>
              <a:t>Production unitaire</a:t>
            </a:r>
            <a:endParaRPr lang="fr-FR" sz="1400" dirty="0" smtClean="0">
              <a:solidFill>
                <a:schemeClr val="tx1"/>
              </a:solidFill>
            </a:endParaRPr>
          </a:p>
          <a:p>
            <a:pPr marL="285750" indent="-285750">
              <a:buBlip>
                <a:blip r:embed="rId8"/>
              </a:buBlip>
            </a:pPr>
            <a:r>
              <a:rPr lang="fr-FR" sz="1400" b="1" dirty="0" smtClean="0">
                <a:solidFill>
                  <a:schemeClr val="tx1"/>
                </a:solidFill>
              </a:rPr>
              <a:t>Production en série</a:t>
            </a:r>
          </a:p>
          <a:p>
            <a:pPr marL="285750" indent="-285750">
              <a:buBlip>
                <a:blip r:embed="rId8"/>
              </a:buBlip>
            </a:pPr>
            <a:r>
              <a:rPr lang="fr-FR" sz="1400" b="1" dirty="0" smtClean="0">
                <a:solidFill>
                  <a:schemeClr val="tx1"/>
                </a:solidFill>
              </a:rPr>
              <a:t>Production en continu</a:t>
            </a:r>
            <a:endParaRPr lang="fr-FR" sz="1400" dirty="0" smtClean="0">
              <a:solidFill>
                <a:schemeClr val="tx1"/>
              </a:solidFill>
            </a:endParaRPr>
          </a:p>
          <a:p>
            <a:pPr marL="285750" indent="-285750" algn="ctr">
              <a:buFontTx/>
              <a:buChar char="-"/>
            </a:pPr>
            <a:endParaRPr lang="fr-FR" sz="1400" dirty="0">
              <a:solidFill>
                <a:schemeClr val="tx1"/>
              </a:solidFill>
            </a:endParaRPr>
          </a:p>
          <a:p>
            <a:pPr marL="285750" indent="-285750" algn="ctr">
              <a:buFontTx/>
              <a:buChar char="-"/>
            </a:pPr>
            <a:endParaRPr lang="fr-FR" sz="1400" dirty="0" smtClean="0">
              <a:solidFill>
                <a:schemeClr val="tx1"/>
              </a:solidFill>
            </a:endParaRPr>
          </a:p>
          <a:p>
            <a:pPr marL="285750" indent="-285750" algn="ctr">
              <a:buFontTx/>
              <a:buChar char="-"/>
            </a:pPr>
            <a:endParaRPr lang="fr-FR" sz="1400" dirty="0">
              <a:solidFill>
                <a:schemeClr val="tx1"/>
              </a:solidFill>
            </a:endParaRPr>
          </a:p>
          <a:p>
            <a:pPr marL="285750" indent="-285750" algn="ctr">
              <a:buFontTx/>
              <a:buChar char="-"/>
            </a:pPr>
            <a:endParaRPr lang="fr-FR" sz="1400" dirty="0" smtClean="0">
              <a:solidFill>
                <a:schemeClr val="tx1"/>
              </a:solidFill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40451" y="4455802"/>
            <a:ext cx="1486213" cy="2374810"/>
            <a:chOff x="40451" y="4455802"/>
            <a:chExt cx="1486213" cy="2374810"/>
          </a:xfrm>
        </p:grpSpPr>
        <p:grpSp>
          <p:nvGrpSpPr>
            <p:cNvPr id="44" name="Groupe 43"/>
            <p:cNvGrpSpPr/>
            <p:nvPr/>
          </p:nvGrpSpPr>
          <p:grpSpPr>
            <a:xfrm>
              <a:off x="40451" y="6184281"/>
              <a:ext cx="1486213" cy="646331"/>
              <a:chOff x="40451" y="6184281"/>
              <a:chExt cx="1486213" cy="646331"/>
            </a:xfrm>
          </p:grpSpPr>
          <p:sp>
            <p:nvSpPr>
              <p:cNvPr id="45" name="ZoneTexte 44">
                <a:hlinkClick r:id="rId9"/>
              </p:cNvPr>
              <p:cNvSpPr txBox="1"/>
              <p:nvPr/>
            </p:nvSpPr>
            <p:spPr>
              <a:xfrm>
                <a:off x="277902" y="6184281"/>
                <a:ext cx="124876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/>
                  <a:t>Joan Woodward</a:t>
                </a:r>
                <a:endParaRPr lang="fr-FR" dirty="0"/>
              </a:p>
            </p:txBody>
          </p:sp>
          <p:pic>
            <p:nvPicPr>
              <p:cNvPr id="46" name="Picture 4" descr="http://us.cdn3.123rf.com/168nwm/ostill/ostill1204/ostill120400005/13339193-une-silhouette-caucasien-homme-d-affaires-debout-poiting-pleine-longueur-en-studio-isole-sur-fond-bl.jp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0" b="100000" l="0" r="9841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451" y="6308035"/>
                <a:ext cx="300022" cy="3558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074" name="Picture 2" descr="http://www.institut-numerique.org/wp-content/uploads/2013/08/Joan-Woodward.png">
              <a:hlinkClick r:id="rId9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175" y="4455802"/>
              <a:ext cx="1409489" cy="17284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e 3"/>
          <p:cNvGrpSpPr/>
          <p:nvPr/>
        </p:nvGrpSpPr>
        <p:grpSpPr>
          <a:xfrm>
            <a:off x="2960820" y="1360070"/>
            <a:ext cx="2431451" cy="1787190"/>
            <a:chOff x="2965082" y="1709057"/>
            <a:chExt cx="2735543" cy="2084301"/>
          </a:xfrm>
        </p:grpSpPr>
        <p:pic>
          <p:nvPicPr>
            <p:cNvPr id="3076" name="Picture 4" descr="http://www.lefigaro.fr/medias/2008/05/07/7e440f36-1bee-11dd-915d-58914014c4b8.jp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5082" y="2289641"/>
              <a:ext cx="2735543" cy="15037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ZoneTexte 2"/>
            <p:cNvSpPr txBox="1"/>
            <p:nvPr/>
          </p:nvSpPr>
          <p:spPr>
            <a:xfrm>
              <a:off x="3106271" y="1709057"/>
              <a:ext cx="2594354" cy="681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 smtClean="0"/>
                <a:t>Production unitaire ou en petite unité</a:t>
              </a:r>
              <a:endParaRPr lang="fr-FR" sz="1600" dirty="0"/>
            </a:p>
          </p:txBody>
        </p:sp>
      </p:grpSp>
      <p:grpSp>
        <p:nvGrpSpPr>
          <p:cNvPr id="5" name="Groupe 4"/>
          <p:cNvGrpSpPr/>
          <p:nvPr/>
        </p:nvGrpSpPr>
        <p:grpSpPr>
          <a:xfrm>
            <a:off x="2960820" y="3189833"/>
            <a:ext cx="2431451" cy="1704897"/>
            <a:chOff x="2960820" y="3794950"/>
            <a:chExt cx="2735543" cy="1988331"/>
          </a:xfrm>
        </p:grpSpPr>
        <p:pic>
          <p:nvPicPr>
            <p:cNvPr id="3078" name="Picture 6" descr="http://images.larepubliquedespyrenees.fr/images/2014/09/17/une-chaine-d-assemblage-a-l-usine-psa-peugeot-citroen-de_1054193_490x290.jpg?v=1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0820" y="4164285"/>
              <a:ext cx="2735543" cy="16189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ZoneTexte 42"/>
            <p:cNvSpPr txBox="1"/>
            <p:nvPr/>
          </p:nvSpPr>
          <p:spPr>
            <a:xfrm>
              <a:off x="3031415" y="3794950"/>
              <a:ext cx="2594354" cy="3948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 smtClean="0"/>
                <a:t>Production en série</a:t>
              </a:r>
              <a:endParaRPr lang="fr-FR" sz="1600" dirty="0"/>
            </a:p>
          </p:txBody>
        </p:sp>
      </p:grpSp>
      <p:grpSp>
        <p:nvGrpSpPr>
          <p:cNvPr id="6" name="Groupe 5"/>
          <p:cNvGrpSpPr/>
          <p:nvPr/>
        </p:nvGrpSpPr>
        <p:grpSpPr>
          <a:xfrm>
            <a:off x="2960820" y="5003518"/>
            <a:ext cx="2397453" cy="1649074"/>
            <a:chOff x="2960820" y="5003518"/>
            <a:chExt cx="2397453" cy="1649074"/>
          </a:xfrm>
        </p:grpSpPr>
        <p:pic>
          <p:nvPicPr>
            <p:cNvPr id="3082" name="Picture 10" descr="http://www.lefigaro.fr/medias/2008/12/18/47e0e366-cd2c-11dd-882f-4b99bc2f9b71.jp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0820" y="5305544"/>
              <a:ext cx="2397453" cy="1347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ZoneTexte 46"/>
            <p:cNvSpPr txBox="1"/>
            <p:nvPr/>
          </p:nvSpPr>
          <p:spPr>
            <a:xfrm>
              <a:off x="3052316" y="5003518"/>
              <a:ext cx="23059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 smtClean="0"/>
                <a:t>Production en continu</a:t>
              </a:r>
              <a:endParaRPr lang="fr-FR" sz="1600" dirty="0"/>
            </a:p>
          </p:txBody>
        </p:sp>
      </p:grpSp>
      <p:sp>
        <p:nvSpPr>
          <p:cNvPr id="7" name="ZoneTexte 6"/>
          <p:cNvSpPr txBox="1"/>
          <p:nvPr/>
        </p:nvSpPr>
        <p:spPr>
          <a:xfrm>
            <a:off x="6357242" y="2087077"/>
            <a:ext cx="21246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Structure organique</a:t>
            </a:r>
            <a:endParaRPr lang="fr-FR" sz="2400" b="1" dirty="0"/>
          </a:p>
        </p:txBody>
      </p:sp>
      <p:sp>
        <p:nvSpPr>
          <p:cNvPr id="48" name="ZoneTexte 47"/>
          <p:cNvSpPr txBox="1"/>
          <p:nvPr/>
        </p:nvSpPr>
        <p:spPr>
          <a:xfrm>
            <a:off x="6357241" y="3785126"/>
            <a:ext cx="21246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Structure mécanique</a:t>
            </a:r>
            <a:endParaRPr lang="fr-FR" sz="2400" b="1" dirty="0"/>
          </a:p>
        </p:txBody>
      </p:sp>
      <p:sp>
        <p:nvSpPr>
          <p:cNvPr id="49" name="ZoneTexte 48"/>
          <p:cNvSpPr txBox="1"/>
          <p:nvPr/>
        </p:nvSpPr>
        <p:spPr>
          <a:xfrm>
            <a:off x="6357241" y="5544922"/>
            <a:ext cx="21246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Structure mixte</a:t>
            </a:r>
            <a:endParaRPr lang="fr-FR" sz="2400" b="1" dirty="0"/>
          </a:p>
        </p:txBody>
      </p:sp>
      <p:sp>
        <p:nvSpPr>
          <p:cNvPr id="8" name="Chevron 7"/>
          <p:cNvSpPr/>
          <p:nvPr/>
        </p:nvSpPr>
        <p:spPr>
          <a:xfrm>
            <a:off x="5832684" y="2139473"/>
            <a:ext cx="404340" cy="726203"/>
          </a:xfrm>
          <a:prstGeom prst="chevr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0" name="Chevron 49"/>
          <p:cNvSpPr/>
          <p:nvPr/>
        </p:nvSpPr>
        <p:spPr>
          <a:xfrm>
            <a:off x="5832684" y="3786578"/>
            <a:ext cx="404340" cy="726203"/>
          </a:xfrm>
          <a:prstGeom prst="chevr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1" name="Chevron 50"/>
          <p:cNvSpPr/>
          <p:nvPr/>
        </p:nvSpPr>
        <p:spPr>
          <a:xfrm>
            <a:off x="5832684" y="5544922"/>
            <a:ext cx="404340" cy="726203"/>
          </a:xfrm>
          <a:prstGeom prst="chevr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2" name="Titre 1">
            <a:hlinkClick r:id="rId16" action="ppaction://hlinksldjump"/>
          </p:cNvPr>
          <p:cNvSpPr txBox="1">
            <a:spLocks/>
          </p:cNvSpPr>
          <p:nvPr/>
        </p:nvSpPr>
        <p:spPr>
          <a:xfrm>
            <a:off x="1648047" y="73355"/>
            <a:ext cx="7673297" cy="5202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 dirty="0" smtClean="0">
                <a:hlinkClick r:id="rId16" action="ppaction://hlinksldjump"/>
              </a:rPr>
              <a:t>Chapitre 2 : </a:t>
            </a:r>
            <a:r>
              <a:rPr lang="fr-FR" sz="3200" b="1" dirty="0" smtClean="0">
                <a:hlinkClick r:id="rId16" action="ppaction://hlinksldjump"/>
              </a:rPr>
              <a:t>Les facteurs influençant la structure</a:t>
            </a:r>
            <a:endParaRPr lang="fr-FR" sz="3200" b="1" dirty="0">
              <a:hlinkClick r:id="rId16" action="ppaction://hlinksldjump"/>
            </a:endParaRPr>
          </a:p>
        </p:txBody>
      </p:sp>
      <p:pic>
        <p:nvPicPr>
          <p:cNvPr id="9" name="Son enregistré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966061" y="2918786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86510922"/>
      </p:ext>
    </p:extLst>
  </p:cSld>
  <p:clrMapOvr>
    <a:masterClrMapping/>
  </p:clrMapOvr>
  <p:transition spd="med" advTm="23556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93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7" grpId="0"/>
      <p:bldP spid="48" grpId="0"/>
      <p:bldP spid="49" grpId="0"/>
      <p:bldP spid="8" grpId="0" animBg="1"/>
      <p:bldP spid="50" grpId="0" animBg="1"/>
      <p:bldP spid="51" grpId="0" animBg="1"/>
    </p:bldLst>
  </p:timing>
  <p:extLst>
    <p:ext uri="{E180D4A7-C9FB-4DFB-919C-405C955672EB}">
      <p14:showEvtLst xmlns:p14="http://schemas.microsoft.com/office/powerpoint/2010/main">
        <p14:playEvt time="1" objId="9"/>
        <p14:stopEvt time="23556" objId="9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Connecteur droit avec flèche 16"/>
          <p:cNvCxnSpPr/>
          <p:nvPr/>
        </p:nvCxnSpPr>
        <p:spPr>
          <a:xfrm flipV="1">
            <a:off x="7261412" y="1842247"/>
            <a:ext cx="0" cy="438374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2374560" y="576452"/>
            <a:ext cx="6652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IV. Les autres facteurs d’influence de la structure</a:t>
            </a:r>
            <a:endParaRPr lang="fr-FR" sz="2400" dirty="0"/>
          </a:p>
        </p:txBody>
      </p:sp>
      <p:pic>
        <p:nvPicPr>
          <p:cNvPr id="18" name="Image 17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014" y="78866"/>
            <a:ext cx="1540670" cy="1630191"/>
          </a:xfrm>
          <a:prstGeom prst="rect">
            <a:avLst/>
          </a:prstGeom>
        </p:spPr>
      </p:pic>
      <p:pic>
        <p:nvPicPr>
          <p:cNvPr id="4098" name="Picture 2" descr="http://apprendre-excel.fr/wp-content/uploads/2013/07/quel-age-avez-vou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90" y="2803346"/>
            <a:ext cx="3965754" cy="2767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376186" y="1981321"/>
            <a:ext cx="2675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fr-FR" sz="2400" dirty="0" smtClean="0"/>
              <a:t>L’âge et la taille</a:t>
            </a:r>
            <a:endParaRPr lang="fr-FR" sz="2400" dirty="0"/>
          </a:p>
        </p:txBody>
      </p:sp>
      <p:grpSp>
        <p:nvGrpSpPr>
          <p:cNvPr id="15" name="Groupe 14"/>
          <p:cNvGrpSpPr/>
          <p:nvPr/>
        </p:nvGrpSpPr>
        <p:grpSpPr>
          <a:xfrm>
            <a:off x="1037922" y="4502471"/>
            <a:ext cx="3280934" cy="867868"/>
            <a:chOff x="229559" y="5198625"/>
            <a:chExt cx="2765649" cy="664292"/>
          </a:xfrm>
        </p:grpSpPr>
        <p:sp>
          <p:nvSpPr>
            <p:cNvPr id="30" name="Triangle isocèle 29"/>
            <p:cNvSpPr/>
            <p:nvPr/>
          </p:nvSpPr>
          <p:spPr>
            <a:xfrm rot="16200000">
              <a:off x="1248247" y="4179937"/>
              <a:ext cx="664292" cy="2701667"/>
            </a:xfrm>
            <a:prstGeom prst="triangl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411442" y="5424758"/>
              <a:ext cx="2583766" cy="212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200" dirty="0" smtClean="0"/>
                <a:t>Spécialisation et procédures formalisées</a:t>
              </a:r>
              <a:endParaRPr lang="fr-FR" sz="1200" dirty="0"/>
            </a:p>
          </p:txBody>
        </p:sp>
      </p:grpSp>
      <p:pic>
        <p:nvPicPr>
          <p:cNvPr id="35" name="Image 3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52003" y="5128378"/>
            <a:ext cx="1282971" cy="959653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68339" y="3676370"/>
            <a:ext cx="1457198" cy="880449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49004" y="2443564"/>
            <a:ext cx="1424816" cy="790176"/>
          </a:xfrm>
          <a:prstGeom prst="rect">
            <a:avLst/>
          </a:prstGeom>
        </p:spPr>
      </p:pic>
      <p:pic>
        <p:nvPicPr>
          <p:cNvPr id="4100" name="Picture 4" descr="http://e.maxicours.com/img/1/4/6/7/14678.gif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57" t="4011" r="43525" b="4309"/>
          <a:stretch/>
        </p:blipFill>
        <p:spPr bwMode="auto">
          <a:xfrm>
            <a:off x="8247622" y="2974939"/>
            <a:ext cx="1023648" cy="256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itre 1">
            <a:hlinkClick r:id="rId13" action="ppaction://hlinksldjump"/>
          </p:cNvPr>
          <p:cNvSpPr txBox="1">
            <a:spLocks/>
          </p:cNvSpPr>
          <p:nvPr/>
        </p:nvSpPr>
        <p:spPr>
          <a:xfrm>
            <a:off x="1648047" y="73355"/>
            <a:ext cx="7673297" cy="5202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 dirty="0" smtClean="0">
                <a:hlinkClick r:id="rId13" action="ppaction://hlinksldjump"/>
              </a:rPr>
              <a:t>Chapitre 2 : </a:t>
            </a:r>
            <a:r>
              <a:rPr lang="fr-FR" sz="3200" b="1" dirty="0" smtClean="0">
                <a:hlinkClick r:id="rId13" action="ppaction://hlinksldjump"/>
              </a:rPr>
              <a:t>Les facteurs influençant la structure</a:t>
            </a:r>
            <a:endParaRPr lang="fr-FR" sz="3200" b="1" dirty="0">
              <a:hlinkClick r:id="rId13" action="ppaction://hlinksldjump"/>
            </a:endParaRPr>
          </a:p>
        </p:txBody>
      </p:sp>
      <p:pic>
        <p:nvPicPr>
          <p:cNvPr id="2" name="Son enregistré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053140" y="2974939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82759921"/>
      </p:ext>
    </p:extLst>
  </p:cSld>
  <p:clrMapOvr>
    <a:masterClrMapping/>
  </p:clrMapOvr>
  <p:transition spd="med" advTm="29625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7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/>
    </p:bldLst>
  </p:timing>
  <p:extLst>
    <p:ext uri="{E180D4A7-C9FB-4DFB-919C-405C955672EB}">
      <p14:showEvtLst xmlns:p14="http://schemas.microsoft.com/office/powerpoint/2010/main">
        <p14:playEvt time="1" objId="2"/>
        <p14:stopEvt time="29625" objId="2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2374560" y="576452"/>
            <a:ext cx="6652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IV. Les autres facteurs d’influence de la structure</a:t>
            </a:r>
            <a:endParaRPr lang="fr-FR" sz="2400" dirty="0"/>
          </a:p>
        </p:txBody>
      </p:sp>
      <p:pic>
        <p:nvPicPr>
          <p:cNvPr id="18" name="Image 17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014" y="78866"/>
            <a:ext cx="1540670" cy="1630191"/>
          </a:xfrm>
          <a:prstGeom prst="rect">
            <a:avLst/>
          </a:prstGeom>
        </p:spPr>
      </p:pic>
      <p:sp>
        <p:nvSpPr>
          <p:cNvPr id="14" name="Rectangle à coins arrondis 13"/>
          <p:cNvSpPr/>
          <p:nvPr/>
        </p:nvSpPr>
        <p:spPr>
          <a:xfrm>
            <a:off x="9767044" y="73355"/>
            <a:ext cx="2327420" cy="2573428"/>
          </a:xfrm>
          <a:prstGeom prst="roundRect">
            <a:avLst>
              <a:gd name="adj" fmla="val 4619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/>
              <a:t>Mots clés :</a:t>
            </a:r>
          </a:p>
          <a:p>
            <a:pPr marL="285750" indent="-285750">
              <a:buBlip>
                <a:blip r:embed="rId8"/>
              </a:buBlip>
            </a:pPr>
            <a:r>
              <a:rPr lang="fr-FR" sz="1400" b="1" dirty="0" smtClean="0">
                <a:solidFill>
                  <a:schemeClr val="tx1"/>
                </a:solidFill>
              </a:rPr>
              <a:t>Culture</a:t>
            </a:r>
          </a:p>
          <a:p>
            <a:pPr marL="285750" indent="-285750">
              <a:buBlip>
                <a:blip r:embed="rId8"/>
              </a:buBlip>
            </a:pPr>
            <a:r>
              <a:rPr lang="fr-FR" sz="1400" b="1" dirty="0" smtClean="0">
                <a:solidFill>
                  <a:schemeClr val="tx1"/>
                </a:solidFill>
              </a:rPr>
              <a:t>Structure administrée</a:t>
            </a:r>
            <a:endParaRPr lang="fr-FR" sz="1400" dirty="0" smtClean="0">
              <a:solidFill>
                <a:schemeClr val="tx1"/>
              </a:solidFill>
            </a:endParaRPr>
          </a:p>
          <a:p>
            <a:pPr marL="285750" indent="-285750">
              <a:buBlip>
                <a:blip r:embed="rId8"/>
              </a:buBlip>
            </a:pPr>
            <a:r>
              <a:rPr lang="fr-FR" sz="1400" b="1" dirty="0" smtClean="0">
                <a:solidFill>
                  <a:schemeClr val="tx1"/>
                </a:solidFill>
              </a:rPr>
              <a:t>Structure pyramidale</a:t>
            </a:r>
          </a:p>
          <a:p>
            <a:pPr marL="285750" indent="-285750">
              <a:buBlip>
                <a:blip r:embed="rId8"/>
              </a:buBlip>
            </a:pPr>
            <a:r>
              <a:rPr lang="fr-FR" sz="1400" b="1" dirty="0" smtClean="0">
                <a:solidFill>
                  <a:schemeClr val="tx1"/>
                </a:solidFill>
              </a:rPr>
              <a:t>Structure flexible</a:t>
            </a:r>
          </a:p>
          <a:p>
            <a:pPr marL="285750" indent="-285750">
              <a:buBlip>
                <a:blip r:embed="rId8"/>
              </a:buBlip>
            </a:pPr>
            <a:r>
              <a:rPr lang="fr-FR" sz="1400" b="1" dirty="0" smtClean="0">
                <a:solidFill>
                  <a:schemeClr val="tx1"/>
                </a:solidFill>
              </a:rPr>
              <a:t>Structure familiale</a:t>
            </a:r>
            <a:endParaRPr lang="fr-FR" sz="1400" dirty="0">
              <a:solidFill>
                <a:schemeClr val="tx1"/>
              </a:solidFill>
            </a:endParaRPr>
          </a:p>
          <a:p>
            <a:pPr marL="285750" indent="-285750" algn="ctr">
              <a:buFontTx/>
              <a:buChar char="-"/>
            </a:pPr>
            <a:endParaRPr lang="fr-FR" sz="1400" dirty="0" smtClean="0">
              <a:solidFill>
                <a:schemeClr val="tx1"/>
              </a:solidFill>
            </a:endParaRPr>
          </a:p>
          <a:p>
            <a:pPr marL="285750" indent="-285750" algn="ctr">
              <a:buFontTx/>
              <a:buChar char="-"/>
            </a:pPr>
            <a:endParaRPr lang="fr-FR" sz="1400" dirty="0">
              <a:solidFill>
                <a:schemeClr val="tx1"/>
              </a:solidFill>
            </a:endParaRPr>
          </a:p>
          <a:p>
            <a:pPr marL="285750" indent="-285750" algn="ctr">
              <a:buFontTx/>
              <a:buChar char="-"/>
            </a:pPr>
            <a:endParaRPr lang="fr-FR" sz="1400" dirty="0" smtClean="0">
              <a:solidFill>
                <a:schemeClr val="tx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76186" y="1981321"/>
            <a:ext cx="2675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fr-FR" sz="2400" dirty="0" smtClean="0"/>
              <a:t>La culture</a:t>
            </a:r>
            <a:endParaRPr lang="fr-FR" sz="2400" dirty="0"/>
          </a:p>
        </p:txBody>
      </p:sp>
      <p:pic>
        <p:nvPicPr>
          <p:cNvPr id="5122" name="Picture 2" descr="http://www.jouquesdynamiques.fr/wp-content/uploads/2014/01/terre-culture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209" y="2382161"/>
            <a:ext cx="1170076" cy="117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e 27"/>
          <p:cNvGrpSpPr/>
          <p:nvPr/>
        </p:nvGrpSpPr>
        <p:grpSpPr>
          <a:xfrm>
            <a:off x="3396331" y="2118930"/>
            <a:ext cx="5344257" cy="4018162"/>
            <a:chOff x="2662516" y="2326341"/>
            <a:chExt cx="5540188" cy="3832412"/>
          </a:xfrm>
        </p:grpSpPr>
        <p:cxnSp>
          <p:nvCxnSpPr>
            <p:cNvPr id="29" name="Connecteur droit avec flèche 28"/>
            <p:cNvCxnSpPr/>
            <p:nvPr/>
          </p:nvCxnSpPr>
          <p:spPr>
            <a:xfrm>
              <a:off x="2662516" y="6158753"/>
              <a:ext cx="554018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Connecteur droit avec flèche 31"/>
            <p:cNvCxnSpPr/>
            <p:nvPr/>
          </p:nvCxnSpPr>
          <p:spPr>
            <a:xfrm flipV="1">
              <a:off x="2662516" y="2326341"/>
              <a:ext cx="0" cy="383241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3" name="ZoneTexte 32"/>
          <p:cNvSpPr txBox="1"/>
          <p:nvPr/>
        </p:nvSpPr>
        <p:spPr>
          <a:xfrm rot="16200000">
            <a:off x="1854153" y="3788351"/>
            <a:ext cx="26506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Contrôle de l’incertitude</a:t>
            </a:r>
            <a:endParaRPr lang="fr-FR" sz="1600" dirty="0"/>
          </a:p>
        </p:txBody>
      </p:sp>
      <p:sp>
        <p:nvSpPr>
          <p:cNvPr id="34" name="ZoneTexte 33"/>
          <p:cNvSpPr txBox="1"/>
          <p:nvPr/>
        </p:nvSpPr>
        <p:spPr>
          <a:xfrm>
            <a:off x="5922087" y="6137091"/>
            <a:ext cx="20724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Distance hiérarchique</a:t>
            </a:r>
            <a:endParaRPr lang="fr-FR" sz="1600" dirty="0"/>
          </a:p>
        </p:txBody>
      </p:sp>
      <p:sp>
        <p:nvSpPr>
          <p:cNvPr id="38" name="Moins 37"/>
          <p:cNvSpPr/>
          <p:nvPr/>
        </p:nvSpPr>
        <p:spPr>
          <a:xfrm>
            <a:off x="2890456" y="5516180"/>
            <a:ext cx="368155" cy="470648"/>
          </a:xfrm>
          <a:prstGeom prst="mathMinu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Moins 38"/>
          <p:cNvSpPr/>
          <p:nvPr/>
        </p:nvSpPr>
        <p:spPr>
          <a:xfrm>
            <a:off x="3424331" y="6112787"/>
            <a:ext cx="368155" cy="470648"/>
          </a:xfrm>
          <a:prstGeom prst="mathMinu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Plus 39"/>
          <p:cNvSpPr/>
          <p:nvPr/>
        </p:nvSpPr>
        <p:spPr>
          <a:xfrm>
            <a:off x="3163133" y="1715892"/>
            <a:ext cx="470333" cy="402045"/>
          </a:xfrm>
          <a:prstGeom prst="mathPl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Plus 40"/>
          <p:cNvSpPr/>
          <p:nvPr/>
        </p:nvSpPr>
        <p:spPr>
          <a:xfrm>
            <a:off x="8851011" y="5946066"/>
            <a:ext cx="470333" cy="402045"/>
          </a:xfrm>
          <a:prstGeom prst="mathPl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42032" y="2388629"/>
            <a:ext cx="4375949" cy="3713049"/>
          </a:xfrm>
          <a:prstGeom prst="rect">
            <a:avLst/>
          </a:prstGeom>
        </p:spPr>
      </p:pic>
      <p:sp>
        <p:nvSpPr>
          <p:cNvPr id="44" name="Titre 1">
            <a:hlinkClick r:id="rId11" action="ppaction://hlinksldjump"/>
          </p:cNvPr>
          <p:cNvSpPr txBox="1">
            <a:spLocks/>
          </p:cNvSpPr>
          <p:nvPr/>
        </p:nvSpPr>
        <p:spPr>
          <a:xfrm>
            <a:off x="1648047" y="73355"/>
            <a:ext cx="7673297" cy="5202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 dirty="0" smtClean="0">
                <a:hlinkClick r:id="rId11" action="ppaction://hlinksldjump"/>
              </a:rPr>
              <a:t>Chapitre 2 : </a:t>
            </a:r>
            <a:r>
              <a:rPr lang="fr-FR" sz="3200" b="1" dirty="0" smtClean="0">
                <a:hlinkClick r:id="rId11" action="ppaction://hlinksldjump"/>
              </a:rPr>
              <a:t>Les facteurs influençant la structure</a:t>
            </a:r>
            <a:endParaRPr lang="fr-FR" sz="3200" b="1" dirty="0">
              <a:hlinkClick r:id="rId11" action="ppaction://hlinksldjump"/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40451" y="4231857"/>
            <a:ext cx="1498941" cy="2598755"/>
            <a:chOff x="40451" y="4231857"/>
            <a:chExt cx="1498941" cy="2598755"/>
          </a:xfrm>
        </p:grpSpPr>
        <p:grpSp>
          <p:nvGrpSpPr>
            <p:cNvPr id="20" name="Groupe 19"/>
            <p:cNvGrpSpPr/>
            <p:nvPr/>
          </p:nvGrpSpPr>
          <p:grpSpPr>
            <a:xfrm>
              <a:off x="40451" y="6184281"/>
              <a:ext cx="1486213" cy="646331"/>
              <a:chOff x="40451" y="6184281"/>
              <a:chExt cx="1486213" cy="646331"/>
            </a:xfrm>
          </p:grpSpPr>
          <p:sp>
            <p:nvSpPr>
              <p:cNvPr id="22" name="ZoneTexte 21">
                <a:hlinkClick r:id="rId12"/>
              </p:cNvPr>
              <p:cNvSpPr txBox="1"/>
              <p:nvPr/>
            </p:nvSpPr>
            <p:spPr>
              <a:xfrm>
                <a:off x="277902" y="6184281"/>
                <a:ext cx="124876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/>
                  <a:t>Geert </a:t>
                </a:r>
                <a:r>
                  <a:rPr lang="fr-FR" dirty="0" err="1" smtClean="0"/>
                  <a:t>Hofstede</a:t>
                </a:r>
                <a:endParaRPr lang="fr-FR" dirty="0"/>
              </a:p>
            </p:txBody>
          </p:sp>
          <p:pic>
            <p:nvPicPr>
              <p:cNvPr id="23" name="Picture 4" descr="http://us.cdn3.123rf.com/168nwm/ostill/ostill1204/ostill120400005/13339193-une-silhouette-caucasien-homme-d-affaires-debout-poiting-pleine-longueur-en-studio-isole-sur-fond-bl.jpg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0" b="100000" l="0" r="9841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451" y="6308035"/>
                <a:ext cx="300022" cy="3558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026" name="Picture 2" descr="http://mta.hu/fileadmin/2010/05/tiszteleti/Hofstede_Geert__Eredeti_Felbont_s_.jpg">
              <a:hlinkClick r:id="rId12"/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606" y="4231857"/>
              <a:ext cx="1438786" cy="20143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Son enregistré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876454" y="2662399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2381369"/>
      </p:ext>
    </p:extLst>
  </p:cSld>
  <p:clrMapOvr>
    <a:masterClrMapping/>
  </p:clrMapOvr>
  <p:transition spd="med" advTm="27806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2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" grpId="0"/>
      <p:bldP spid="33" grpId="0"/>
      <p:bldP spid="34" grpId="0"/>
      <p:bldP spid="38" grpId="0" animBg="1"/>
      <p:bldP spid="39" grpId="0" animBg="1"/>
      <p:bldP spid="40" grpId="0" animBg="1"/>
      <p:bldP spid="41" grpId="0" animBg="1"/>
    </p:bldLst>
  </p:timing>
  <p:extLst>
    <p:ext uri="{E180D4A7-C9FB-4DFB-919C-405C955672EB}">
      <p14:showEvtLst xmlns:p14="http://schemas.microsoft.com/office/powerpoint/2010/main">
        <p14:playEvt time="9" objId="3"/>
        <p14:stopEvt time="27806" objId="3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SLIDE_COUNT" val="1"/>
  <p:tag name="ISPRING_RESOURCE_PATHS_HASH_2" val="cf4a62ca472977b662305fcaf1471553b4d4fd5"/>
  <p:tag name="GENSWF_OUTPUT_FILE_NAME" val="inde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1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5.1|4.2|2.4|6.7|7.2|4.8|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1.9|5.8|1.4|3|1.5|2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1.3|3.5|2|8.8|6|6.1|2.4|7.6|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6.4|1|1.5|1.7|1.8|1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2.5|2.2|5.7|3.2|1.2|7.3|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0.9|6.7|6.9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4335</TotalTime>
  <Words>551</Words>
  <Application>Microsoft Office PowerPoint</Application>
  <PresentationFormat>Grand écran</PresentationFormat>
  <Paragraphs>124</Paragraphs>
  <Slides>9</Slides>
  <Notes>9</Notes>
  <HiddenSlides>0</HiddenSlides>
  <MMClips>8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Thème Office</vt:lpstr>
      <vt:lpstr>Management des entreprises</vt:lpstr>
      <vt:lpstr>Thèmes</vt:lpstr>
      <vt:lpstr>Chapitre 2  Les facteurs influençant la structure</vt:lpstr>
      <vt:lpstr>I. La structure et sa représentation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Management des entreprises</dc:title>
  <dc:creator>Sébastien Henriot</dc:creator>
  <cp:lastModifiedBy>Sébastien Henriot</cp:lastModifiedBy>
  <cp:revision>143</cp:revision>
  <dcterms:created xsi:type="dcterms:W3CDTF">2014-09-15T18:25:46Z</dcterms:created>
  <dcterms:modified xsi:type="dcterms:W3CDTF">2014-09-22T20:19:10Z</dcterms:modified>
</cp:coreProperties>
</file>