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955" r:id="rId3"/>
    <p:sldId id="274" r:id="rId4"/>
    <p:sldId id="958" r:id="rId5"/>
    <p:sldId id="956" r:id="rId6"/>
    <p:sldId id="272" r:id="rId7"/>
    <p:sldId id="959" r:id="rId8"/>
    <p:sldId id="957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DE3CA"/>
          </a:solidFill>
        </a:fill>
      </a:tcStyle>
    </a:wholeTbl>
    <a:band2H>
      <a:tcTxStyle/>
      <a:tcStyle>
        <a:tcBdr/>
        <a:fill>
          <a:solidFill>
            <a:srgbClr val="FEF2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FD1E5"/>
          </a:solidFill>
        </a:fill>
      </a:tcStyle>
    </a:wholeTbl>
    <a:band2H>
      <a:tcTxStyle/>
      <a:tcStyle>
        <a:tcBdr/>
        <a:fill>
          <a:solidFill>
            <a:srgbClr val="F0E9F2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2DA"/>
          </a:solidFill>
        </a:fill>
      </a:tcStyle>
    </a:wholeTbl>
    <a:band2H>
      <a:tcTxStyle/>
      <a:tcStyle>
        <a:tcBdr/>
        <a:fill>
          <a:solidFill>
            <a:srgbClr val="E6F1ED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0"/>
          <p:cNvSpPr/>
          <p:nvPr/>
        </p:nvSpPr>
        <p:spPr>
          <a:xfrm>
            <a:off x="478465" y="2254101"/>
            <a:ext cx="11235072" cy="4102249"/>
          </a:xfrm>
          <a:prstGeom prst="rect">
            <a:avLst/>
          </a:prstGeom>
          <a:solidFill>
            <a:srgbClr val="0C419A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" name="Texte du titre"/>
          <p:cNvSpPr txBox="1">
            <a:spLocks noGrp="1"/>
          </p:cNvSpPr>
          <p:nvPr>
            <p:ph type="title"/>
          </p:nvPr>
        </p:nvSpPr>
        <p:spPr>
          <a:xfrm>
            <a:off x="967563" y="2348589"/>
            <a:ext cx="10292316" cy="1287760"/>
          </a:xfrm>
          <a:prstGeom prst="rect">
            <a:avLst/>
          </a:prstGeom>
          <a:noFill/>
        </p:spPr>
        <p:txBody>
          <a:bodyPr anchor="b"/>
          <a:lstStyle>
            <a:lvl1pPr>
              <a:lnSpc>
                <a:spcPts val="4100"/>
              </a:lnSpc>
              <a:defRPr sz="4000" b="0"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Texte du titre</a:t>
            </a:r>
          </a:p>
        </p:txBody>
      </p:sp>
      <p:sp>
        <p:nvSpPr>
          <p:cNvPr id="1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967563" y="3804689"/>
            <a:ext cx="10292316" cy="1160717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spcBef>
                <a:spcPts val="0"/>
              </a:spcBef>
              <a:defRPr sz="2800" b="0" cap="all">
                <a:solidFill>
                  <a:srgbClr val="FFFFFF"/>
                </a:solidFill>
              </a:defRPr>
            </a:lvl1pPr>
            <a:lvl2pPr marL="0" indent="457200">
              <a:lnSpc>
                <a:spcPts val="3000"/>
              </a:lnSpc>
              <a:spcBef>
                <a:spcPts val="0"/>
              </a:spcBef>
              <a:buSzTx/>
              <a:buNone/>
              <a:defRPr sz="2800" b="0" cap="all">
                <a:solidFill>
                  <a:srgbClr val="FFFFFF"/>
                </a:solidFill>
              </a:defRPr>
            </a:lvl2pPr>
            <a:lvl3pPr marL="0" indent="914400">
              <a:lnSpc>
                <a:spcPts val="3000"/>
              </a:lnSpc>
              <a:spcBef>
                <a:spcPts val="0"/>
              </a:spcBef>
              <a:buSzTx/>
              <a:buNone/>
              <a:defRPr sz="2800" b="0" cap="all">
                <a:solidFill>
                  <a:srgbClr val="FFFFFF"/>
                </a:solidFill>
              </a:defRPr>
            </a:lvl3pPr>
            <a:lvl4pPr marL="0" indent="1371600">
              <a:lnSpc>
                <a:spcPts val="3000"/>
              </a:lnSpc>
              <a:spcBef>
                <a:spcPts val="0"/>
              </a:spcBef>
              <a:buSzTx/>
              <a:buNone/>
              <a:defRPr sz="2800" b="0" cap="all">
                <a:solidFill>
                  <a:srgbClr val="FFFFFF"/>
                </a:solidFill>
              </a:defRPr>
            </a:lvl4pPr>
            <a:lvl5pPr indent="1828800">
              <a:lnSpc>
                <a:spcPts val="3000"/>
              </a:lnSpc>
              <a:spcBef>
                <a:spcPts val="0"/>
              </a:spcBef>
              <a:defRPr sz="2800" b="0" cap="all">
                <a:solidFill>
                  <a:srgbClr val="FFFFFF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pic>
        <p:nvPicPr>
          <p:cNvPr id="15" name="Image 9" descr="Imag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22522" y="350234"/>
            <a:ext cx="4026194" cy="1609142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Espace réservé du texte 12"/>
          <p:cNvSpPr>
            <a:spLocks noGrp="1"/>
          </p:cNvSpPr>
          <p:nvPr>
            <p:ph type="body" sz="quarter" idx="21" hasCustomPrompt="1"/>
          </p:nvPr>
        </p:nvSpPr>
        <p:spPr>
          <a:xfrm>
            <a:off x="967563" y="5730950"/>
            <a:ext cx="10377269" cy="393405"/>
          </a:xfrm>
          <a:prstGeom prst="rect">
            <a:avLst/>
          </a:prstGeom>
        </p:spPr>
        <p:txBody>
          <a:bodyPr anchor="b"/>
          <a:lstStyle>
            <a:lvl1pPr algn="r">
              <a:defRPr sz="2300" b="0" cap="all">
                <a:solidFill>
                  <a:srgbClr val="FFFFFF"/>
                </a:solidFill>
              </a:defRPr>
            </a:lvl1pPr>
          </a:lstStyle>
          <a:p>
            <a:r>
              <a:t>Nom de la direction</a:t>
            </a:r>
          </a:p>
        </p:txBody>
      </p:sp>
      <p:sp>
        <p:nvSpPr>
          <p:cNvPr id="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uverture avec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/>
          <p:cNvSpPr/>
          <p:nvPr/>
        </p:nvSpPr>
        <p:spPr>
          <a:xfrm>
            <a:off x="478465" y="2254101"/>
            <a:ext cx="11235072" cy="4102249"/>
          </a:xfrm>
          <a:prstGeom prst="rect">
            <a:avLst/>
          </a:prstGeom>
          <a:solidFill>
            <a:srgbClr val="0C419A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5" name="Forme libre 13"/>
          <p:cNvSpPr>
            <a:spLocks noGrp="1"/>
          </p:cNvSpPr>
          <p:nvPr>
            <p:ph type="pic" idx="21"/>
          </p:nvPr>
        </p:nvSpPr>
        <p:spPr>
          <a:xfrm>
            <a:off x="478466" y="2254101"/>
            <a:ext cx="8645274" cy="4104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6" name="Texte du titre"/>
          <p:cNvSpPr txBox="1">
            <a:spLocks noGrp="1"/>
          </p:cNvSpPr>
          <p:nvPr>
            <p:ph type="title"/>
          </p:nvPr>
        </p:nvSpPr>
        <p:spPr>
          <a:xfrm>
            <a:off x="967563" y="3187700"/>
            <a:ext cx="7376338" cy="2281078"/>
          </a:xfrm>
          <a:prstGeom prst="rect">
            <a:avLst/>
          </a:prstGeom>
          <a:noFill/>
        </p:spPr>
        <p:txBody>
          <a:bodyPr anchor="b"/>
          <a:lstStyle>
            <a:lvl1pPr>
              <a:lnSpc>
                <a:spcPts val="4100"/>
              </a:lnSpc>
              <a:defRPr sz="4000" b="0"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Texte du titre</a:t>
            </a:r>
          </a:p>
        </p:txBody>
      </p:sp>
      <p:sp>
        <p:nvSpPr>
          <p:cNvPr id="27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967563" y="5585161"/>
            <a:ext cx="7223938" cy="77119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spcBef>
                <a:spcPts val="0"/>
              </a:spcBef>
              <a:defRPr sz="2800" b="0" cap="all">
                <a:solidFill>
                  <a:srgbClr val="FFFFFF"/>
                </a:solidFill>
              </a:defRPr>
            </a:lvl1pPr>
            <a:lvl2pPr marL="0" indent="457200">
              <a:lnSpc>
                <a:spcPts val="3000"/>
              </a:lnSpc>
              <a:spcBef>
                <a:spcPts val="0"/>
              </a:spcBef>
              <a:buSzTx/>
              <a:buNone/>
              <a:defRPr sz="2800" b="0" cap="all">
                <a:solidFill>
                  <a:srgbClr val="FFFFFF"/>
                </a:solidFill>
              </a:defRPr>
            </a:lvl2pPr>
            <a:lvl3pPr marL="0" indent="914400">
              <a:lnSpc>
                <a:spcPts val="3000"/>
              </a:lnSpc>
              <a:spcBef>
                <a:spcPts val="0"/>
              </a:spcBef>
              <a:buSzTx/>
              <a:buNone/>
              <a:defRPr sz="2800" b="0" cap="all">
                <a:solidFill>
                  <a:srgbClr val="FFFFFF"/>
                </a:solidFill>
              </a:defRPr>
            </a:lvl3pPr>
            <a:lvl4pPr marL="0" indent="1371600">
              <a:lnSpc>
                <a:spcPts val="3000"/>
              </a:lnSpc>
              <a:spcBef>
                <a:spcPts val="0"/>
              </a:spcBef>
              <a:buSzTx/>
              <a:buNone/>
              <a:defRPr sz="2800" b="0" cap="all">
                <a:solidFill>
                  <a:srgbClr val="FFFFFF"/>
                </a:solidFill>
              </a:defRPr>
            </a:lvl4pPr>
            <a:lvl5pPr indent="1828800">
              <a:lnSpc>
                <a:spcPts val="3000"/>
              </a:lnSpc>
              <a:spcBef>
                <a:spcPts val="0"/>
              </a:spcBef>
              <a:defRPr sz="2800" b="0" cap="all">
                <a:solidFill>
                  <a:srgbClr val="FFFFFF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pic>
        <p:nvPicPr>
          <p:cNvPr id="28" name="Image 9" descr="Imag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22522" y="350234"/>
            <a:ext cx="4026194" cy="1609142"/>
          </a:xfrm>
          <a:prstGeom prst="rect">
            <a:avLst/>
          </a:prstGeom>
          <a:ln w="12700">
            <a:miter lim="400000"/>
          </a:ln>
        </p:spPr>
      </p:pic>
      <p:sp>
        <p:nvSpPr>
          <p:cNvPr id="29" name="Espace réservé du texte 12"/>
          <p:cNvSpPr>
            <a:spLocks noGrp="1"/>
          </p:cNvSpPr>
          <p:nvPr>
            <p:ph type="body" sz="quarter" idx="22" hasCustomPrompt="1"/>
          </p:nvPr>
        </p:nvSpPr>
        <p:spPr>
          <a:xfrm>
            <a:off x="8343899" y="4457699"/>
            <a:ext cx="3000934" cy="1666657"/>
          </a:xfrm>
          <a:prstGeom prst="rect">
            <a:avLst/>
          </a:prstGeom>
        </p:spPr>
        <p:txBody>
          <a:bodyPr anchor="b"/>
          <a:lstStyle>
            <a:lvl1pPr algn="r">
              <a:defRPr sz="2300" b="0" cap="all">
                <a:solidFill>
                  <a:srgbClr val="FFFFFF"/>
                </a:solidFill>
              </a:defRPr>
            </a:lvl1pPr>
          </a:lstStyle>
          <a:p>
            <a:r>
              <a:t>Nom de la direction</a:t>
            </a:r>
          </a:p>
        </p:txBody>
      </p:sp>
      <p:sp>
        <p:nvSpPr>
          <p:cNvPr id="3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10"/>
          <p:cNvSpPr/>
          <p:nvPr/>
        </p:nvSpPr>
        <p:spPr>
          <a:xfrm>
            <a:off x="478465" y="499728"/>
            <a:ext cx="11235072" cy="4997305"/>
          </a:xfrm>
          <a:prstGeom prst="rect">
            <a:avLst/>
          </a:prstGeom>
          <a:solidFill>
            <a:srgbClr val="0C419A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xfrm>
            <a:off x="3062177" y="1630496"/>
            <a:ext cx="8197702" cy="1790274"/>
          </a:xfrm>
          <a:prstGeom prst="rect">
            <a:avLst/>
          </a:prstGeom>
          <a:noFill/>
        </p:spPr>
        <p:txBody>
          <a:bodyPr anchor="b"/>
          <a:lstStyle>
            <a:lvl1pPr>
              <a:lnSpc>
                <a:spcPts val="4100"/>
              </a:lnSpc>
              <a:defRPr sz="3700" b="0"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Texte du titre</a:t>
            </a:r>
          </a:p>
        </p:txBody>
      </p:sp>
      <p:pic>
        <p:nvPicPr>
          <p:cNvPr id="39" name="Image 9" descr="Imag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60682" y="5686638"/>
            <a:ext cx="2264737" cy="90514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3" name="Groupe 17"/>
          <p:cNvGrpSpPr/>
          <p:nvPr/>
        </p:nvGrpSpPr>
        <p:grpSpPr>
          <a:xfrm>
            <a:off x="433763" y="1875702"/>
            <a:ext cx="1598720" cy="3112810"/>
            <a:chOff x="0" y="0"/>
            <a:chExt cx="1598719" cy="3112809"/>
          </a:xfrm>
        </p:grpSpPr>
        <p:sp>
          <p:nvSpPr>
            <p:cNvPr id="40" name="Forme libre 15"/>
            <p:cNvSpPr/>
            <p:nvPr/>
          </p:nvSpPr>
          <p:spPr>
            <a:xfrm>
              <a:off x="42313" y="0"/>
              <a:ext cx="1556406" cy="3112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11929" y="0"/>
                    <a:pt x="21600" y="4835"/>
                    <a:pt x="21600" y="10800"/>
                  </a:cubicBezTo>
                  <a:cubicBezTo>
                    <a:pt x="21600" y="16765"/>
                    <a:pt x="11929" y="21600"/>
                    <a:pt x="0" y="21600"/>
                  </a:cubicBez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D5F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1" name="Forme libre 14"/>
            <p:cNvSpPr/>
            <p:nvPr/>
          </p:nvSpPr>
          <p:spPr>
            <a:xfrm>
              <a:off x="42313" y="980458"/>
              <a:ext cx="575948" cy="1151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11929" y="0"/>
                    <a:pt x="21600" y="4835"/>
                    <a:pt x="21600" y="10800"/>
                  </a:cubicBezTo>
                  <a:cubicBezTo>
                    <a:pt x="21600" y="16765"/>
                    <a:pt x="11929" y="21600"/>
                    <a:pt x="0" y="21600"/>
                  </a:cubicBez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2" name="Arc 16"/>
            <p:cNvSpPr/>
            <p:nvPr/>
          </p:nvSpPr>
          <p:spPr>
            <a:xfrm>
              <a:off x="0" y="2633984"/>
              <a:ext cx="1044573" cy="39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07" extrusionOk="0">
                  <a:moveTo>
                    <a:pt x="21600" y="0"/>
                  </a:moveTo>
                  <a:lnTo>
                    <a:pt x="21600" y="0"/>
                  </a:lnTo>
                  <a:cubicBezTo>
                    <a:pt x="15729" y="14006"/>
                    <a:pt x="7989" y="21600"/>
                    <a:pt x="0" y="21192"/>
                  </a:cubicBezTo>
                </a:path>
              </a:pathLst>
            </a:custGeom>
            <a:noFill/>
            <a:ln w="165100" cap="flat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</p:grpSp>
      <p:sp>
        <p:nvSpPr>
          <p:cNvPr id="4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2" name="Texte niveau 1…"/>
          <p:cNvSpPr txBox="1">
            <a:spLocks noGrp="1"/>
          </p:cNvSpPr>
          <p:nvPr>
            <p:ph type="body" idx="1"/>
          </p:nvPr>
        </p:nvSpPr>
        <p:spPr>
          <a:xfrm>
            <a:off x="489099" y="1453414"/>
            <a:ext cx="11224435" cy="4043619"/>
          </a:xfrm>
          <a:prstGeom prst="rect">
            <a:avLst/>
          </a:prstGeom>
          <a:solidFill>
            <a:srgbClr val="F2F2F2"/>
          </a:solidFill>
        </p:spPr>
        <p:txBody>
          <a:bodyPr/>
          <a:lstStyle>
            <a:lvl1pPr>
              <a:defRPr sz="2500"/>
            </a:lvl1pPr>
            <a:lvl2pPr marL="283368" indent="-273843">
              <a:defRPr sz="2500"/>
            </a:lvl2pPr>
            <a:lvl3pPr marL="532870" indent="-304270">
              <a:defRPr sz="2500"/>
            </a:lvl3pPr>
            <a:lvl4pPr marL="730448" indent="-282773">
              <a:defRPr sz="2500"/>
            </a:lvl4pPr>
            <a:lvl5pPr>
              <a:defRPr sz="25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pic>
        <p:nvPicPr>
          <p:cNvPr id="53" name="Image 11" descr="Image 1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60682" y="5686638"/>
            <a:ext cx="2264737" cy="905144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6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10"/>
          <p:cNvSpPr/>
          <p:nvPr/>
        </p:nvSpPr>
        <p:spPr>
          <a:xfrm>
            <a:off x="478465" y="2254101"/>
            <a:ext cx="11235072" cy="4102249"/>
          </a:xfrm>
          <a:prstGeom prst="rect">
            <a:avLst/>
          </a:prstGeom>
          <a:solidFill>
            <a:srgbClr val="0C419A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7" name="merci"/>
          <p:cNvSpPr txBox="1">
            <a:spLocks noGrp="1"/>
          </p:cNvSpPr>
          <p:nvPr>
            <p:ph type="title" hasCustomPrompt="1"/>
          </p:nvPr>
        </p:nvSpPr>
        <p:spPr>
          <a:xfrm>
            <a:off x="1542360" y="3648581"/>
            <a:ext cx="5971144" cy="1287761"/>
          </a:xfrm>
          <a:prstGeom prst="rect">
            <a:avLst/>
          </a:prstGeom>
          <a:noFill/>
        </p:spPr>
        <p:txBody>
          <a:bodyPr/>
          <a:lstStyle>
            <a:lvl1pPr>
              <a:lnSpc>
                <a:spcPct val="100000"/>
              </a:lnSpc>
              <a:defRPr sz="6000" b="0"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merci</a:t>
            </a:r>
          </a:p>
        </p:txBody>
      </p:sp>
      <p:pic>
        <p:nvPicPr>
          <p:cNvPr id="78" name="Image 9" descr="Imag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22522" y="350234"/>
            <a:ext cx="4026194" cy="1609142"/>
          </a:xfrm>
          <a:prstGeom prst="rect">
            <a:avLst/>
          </a:prstGeom>
          <a:ln w="12700">
            <a:miter lim="400000"/>
          </a:ln>
        </p:spPr>
      </p:pic>
      <p:sp>
        <p:nvSpPr>
          <p:cNvPr id="7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489099" y="499728"/>
            <a:ext cx="11224435" cy="809308"/>
          </a:xfrm>
          <a:prstGeom prst="rect">
            <a:avLst/>
          </a:prstGeom>
          <a:solidFill>
            <a:srgbClr val="0C419A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/>
          <a:p>
            <a:r>
              <a:t>Texte du titre</a:t>
            </a:r>
          </a:p>
        </p:txBody>
      </p:sp>
      <p:pic>
        <p:nvPicPr>
          <p:cNvPr id="3" name="Image 11" descr="Image 11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9560682" y="5686638"/>
            <a:ext cx="2264737" cy="90514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exte niveau 1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ransition spd="med"/>
  <p:txStyles>
    <p:titleStyle>
      <a:lvl1pPr marL="0" marR="0" indent="0" algn="l" defTabSz="914400" rtl="0" latinLnBrk="0">
        <a:lnSpc>
          <a:spcPts val="31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all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ts val="31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all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ts val="31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all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ts val="31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all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ts val="31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all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914400" rtl="0" latinLnBrk="0">
        <a:lnSpc>
          <a:spcPts val="31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all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914400" rtl="0" latinLnBrk="0">
        <a:lnSpc>
          <a:spcPts val="31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all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914400" rtl="0" latinLnBrk="0">
        <a:lnSpc>
          <a:spcPts val="31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all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914400" rtl="0" latinLnBrk="0">
        <a:lnSpc>
          <a:spcPts val="31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all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D05559"/>
          </a:solidFill>
          <a:uFillTx/>
          <a:latin typeface="Arial"/>
          <a:ea typeface="Arial"/>
          <a:cs typeface="Arial"/>
          <a:sym typeface="Arial"/>
        </a:defRPr>
      </a:lvl1pPr>
      <a:lvl2pPr marL="272415" marR="0" indent="-26289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Tx/>
        <a:buChar char="•"/>
        <a:tabLst/>
        <a:defRPr sz="2400" b="1" i="0" u="none" strike="noStrike" cap="none" spc="0" baseline="0">
          <a:solidFill>
            <a:srgbClr val="D05559"/>
          </a:solidFill>
          <a:uFillTx/>
          <a:latin typeface="Arial"/>
          <a:ea typeface="Arial"/>
          <a:cs typeface="Arial"/>
          <a:sym typeface="Arial"/>
        </a:defRPr>
      </a:lvl2pPr>
      <a:lvl3pPr marL="520700" marR="0" indent="-2921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Tx/>
        <a:buChar char="-"/>
        <a:tabLst/>
        <a:defRPr sz="2400" b="1" i="0" u="none" strike="noStrike" cap="none" spc="0" baseline="0">
          <a:solidFill>
            <a:srgbClr val="D05559"/>
          </a:solidFill>
          <a:uFillTx/>
          <a:latin typeface="Arial"/>
          <a:ea typeface="Arial"/>
          <a:cs typeface="Arial"/>
          <a:sym typeface="Arial"/>
        </a:defRPr>
      </a:lvl3pPr>
      <a:lvl4pPr marL="719137" marR="0" indent="-271462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Tx/>
        <a:buChar char="•"/>
        <a:tabLst/>
        <a:defRPr sz="2400" b="1" i="0" u="none" strike="noStrike" cap="none" spc="0" baseline="0">
          <a:solidFill>
            <a:srgbClr val="D05559"/>
          </a:solidFill>
          <a:uFillTx/>
          <a:latin typeface="Arial"/>
          <a:ea typeface="Arial"/>
          <a:cs typeface="Arial"/>
          <a:sym typeface="Arial"/>
        </a:defRPr>
      </a:lvl4pPr>
      <a:lvl5pPr marL="0" marR="0" indent="62865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D05559"/>
          </a:solidFill>
          <a:uFillTx/>
          <a:latin typeface="Arial"/>
          <a:ea typeface="Arial"/>
          <a:cs typeface="Arial"/>
          <a:sym typeface="Arial"/>
        </a:defRPr>
      </a:lvl5pPr>
      <a:lvl6pPr marL="2590800" marR="0" indent="-3048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Tx/>
        <a:buChar char="•"/>
        <a:tabLst/>
        <a:defRPr sz="2400" b="1" i="0" u="none" strike="noStrike" cap="none" spc="0" baseline="0">
          <a:solidFill>
            <a:srgbClr val="D05559"/>
          </a:solidFill>
          <a:uFillTx/>
          <a:latin typeface="Arial"/>
          <a:ea typeface="Arial"/>
          <a:cs typeface="Arial"/>
          <a:sym typeface="Arial"/>
        </a:defRPr>
      </a:lvl6pPr>
      <a:lvl7pPr marL="3048000" marR="0" indent="-3048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Tx/>
        <a:buChar char="•"/>
        <a:tabLst/>
        <a:defRPr sz="2400" b="1" i="0" u="none" strike="noStrike" cap="none" spc="0" baseline="0">
          <a:solidFill>
            <a:srgbClr val="D05559"/>
          </a:solidFill>
          <a:uFillTx/>
          <a:latin typeface="Arial"/>
          <a:ea typeface="Arial"/>
          <a:cs typeface="Arial"/>
          <a:sym typeface="Arial"/>
        </a:defRPr>
      </a:lvl7pPr>
      <a:lvl8pPr marL="3505200" marR="0" indent="-3048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Tx/>
        <a:buChar char="•"/>
        <a:tabLst/>
        <a:defRPr sz="2400" b="1" i="0" u="none" strike="noStrike" cap="none" spc="0" baseline="0">
          <a:solidFill>
            <a:srgbClr val="D05559"/>
          </a:solidFill>
          <a:uFillTx/>
          <a:latin typeface="Arial"/>
          <a:ea typeface="Arial"/>
          <a:cs typeface="Arial"/>
          <a:sym typeface="Arial"/>
        </a:defRPr>
      </a:lvl8pPr>
      <a:lvl9pPr marL="3962400" marR="0" indent="-3048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Tx/>
        <a:buChar char="•"/>
        <a:tabLst/>
        <a:defRPr sz="2400" b="1" i="0" u="none" strike="noStrike" cap="none" spc="0" baseline="0">
          <a:solidFill>
            <a:srgbClr val="D05559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Espace réservé pour une image  15"/>
          <p:cNvGrpSpPr/>
          <p:nvPr/>
        </p:nvGrpSpPr>
        <p:grpSpPr>
          <a:xfrm>
            <a:off x="478465" y="2254101"/>
            <a:ext cx="8645276" cy="4104001"/>
            <a:chOff x="0" y="0"/>
            <a:chExt cx="8645274" cy="4103999"/>
          </a:xfrm>
        </p:grpSpPr>
        <p:sp>
          <p:nvSpPr>
            <p:cNvPr id="88" name="Rectangle"/>
            <p:cNvSpPr/>
            <p:nvPr/>
          </p:nvSpPr>
          <p:spPr>
            <a:xfrm>
              <a:off x="0" y="0"/>
              <a:ext cx="8645275" cy="4104000"/>
            </a:xfrm>
            <a:prstGeom prst="rect">
              <a:avLst/>
            </a:prstGeom>
            <a:solidFill>
              <a:srgbClr val="F2F2F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pic>
          <p:nvPicPr>
            <p:cNvPr id="89" name="image2.jpeg" descr="image2.jpe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316" r="316"/>
            <a:stretch>
              <a:fillRect/>
            </a:stretch>
          </p:blipFill>
          <p:spPr>
            <a:xfrm>
              <a:off x="-1" y="0"/>
              <a:ext cx="8645276" cy="41040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91" name="Titre 5"/>
          <p:cNvSpPr txBox="1">
            <a:spLocks noGrp="1"/>
          </p:cNvSpPr>
          <p:nvPr>
            <p:ph type="title"/>
          </p:nvPr>
        </p:nvSpPr>
        <p:spPr>
          <a:xfrm>
            <a:off x="4921676" y="499897"/>
            <a:ext cx="6613970" cy="1509338"/>
          </a:xfrm>
          <a:prstGeom prst="rect">
            <a:avLst/>
          </a:prstGeom>
        </p:spPr>
        <p:txBody>
          <a:bodyPr/>
          <a:lstStyle/>
          <a:p>
            <a:pPr algn="ctr" defTabSz="896111">
              <a:lnSpc>
                <a:spcPts val="4000"/>
              </a:lnSpc>
              <a:defRPr sz="3920">
                <a:solidFill>
                  <a:srgbClr val="0C419A"/>
                </a:solidFill>
              </a:defRPr>
            </a:pPr>
            <a:r>
              <a:t>Démarche TutoPrév’</a:t>
            </a:r>
            <a:br/>
            <a:r>
              <a:rPr sz="2940"/>
              <a:t>hôtellerie restauration</a:t>
            </a:r>
            <a:br>
              <a:rPr sz="2940"/>
            </a:br>
            <a:r>
              <a:rPr sz="1960"/>
              <a:t>29 Mars 2022</a:t>
            </a:r>
          </a:p>
        </p:txBody>
      </p:sp>
      <p:sp>
        <p:nvSpPr>
          <p:cNvPr id="92" name="Espace réservé du texte 5"/>
          <p:cNvSpPr txBox="1">
            <a:spLocks noGrp="1"/>
          </p:cNvSpPr>
          <p:nvPr>
            <p:ph type="body" sz="quarter" idx="1"/>
          </p:nvPr>
        </p:nvSpPr>
        <p:spPr>
          <a:xfrm>
            <a:off x="6978366" y="5310323"/>
            <a:ext cx="4655198" cy="839415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  <a:defRPr sz="1500" cap="none"/>
            </a:pPr>
            <a:r>
              <a:t>Denis SCHNEIDER</a:t>
            </a:r>
            <a:endParaRPr sz="2300"/>
          </a:p>
          <a:p>
            <a:pPr algn="r">
              <a:lnSpc>
                <a:spcPct val="100000"/>
              </a:lnSpc>
              <a:defRPr sz="900"/>
            </a:pPr>
            <a:r>
              <a:t>Direction Relation Entreprises</a:t>
            </a:r>
            <a:endParaRPr sz="2300"/>
          </a:p>
          <a:p>
            <a:pPr algn="r">
              <a:lnSpc>
                <a:spcPct val="100000"/>
              </a:lnSpc>
              <a:defRPr sz="900"/>
            </a:pPr>
            <a:r>
              <a:t>et interventions sociales</a:t>
            </a:r>
            <a:endParaRPr sz="2300"/>
          </a:p>
          <a:p>
            <a:pPr algn="r">
              <a:lnSpc>
                <a:spcPct val="100000"/>
              </a:lnSpc>
              <a:defRPr sz="900" b="1">
                <a:solidFill>
                  <a:srgbClr val="D05559"/>
                </a:solidFill>
              </a:defRPr>
            </a:pPr>
            <a:r>
              <a:t>CARSAT ALSACE MOSELLE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EA614BE-19EE-1346-B929-37B48231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– Etages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ECED38-D0BC-564B-9A80-32627F5D3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5179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/>
              <a:t> Situation de travail : Travail d’une femme de chambre</a:t>
            </a:r>
          </a:p>
          <a:p>
            <a:pPr marL="0" lvl="3" indent="0" defTabSz="360000">
              <a:spcBef>
                <a:spcPts val="0"/>
              </a:spcBef>
              <a:buNone/>
              <a:tabLst>
                <a:tab pos="0" algn="l"/>
              </a:tabLst>
            </a:pPr>
            <a:endParaRPr lang="fr-FR" dirty="0"/>
          </a:p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/>
              <a:t> </a:t>
            </a:r>
            <a:r>
              <a:rPr lang="fr-FR" dirty="0">
                <a:solidFill>
                  <a:schemeClr val="tx1"/>
                </a:solidFill>
              </a:rPr>
              <a:t>Liste des principaux risques repérés (et niveau d’importance) :</a:t>
            </a:r>
          </a:p>
          <a:p>
            <a:pPr marL="0" lvl="3" indent="0" defTabSz="360000">
              <a:spcBef>
                <a:spcPts val="0"/>
              </a:spcBef>
              <a:buNone/>
              <a:tabLst>
                <a:tab pos="0" algn="l"/>
              </a:tabLst>
            </a:pPr>
            <a:endParaRPr lang="fr-FR" dirty="0">
              <a:solidFill>
                <a:schemeClr val="tx1"/>
              </a:solidFill>
            </a:endParaRPr>
          </a:p>
          <a:p>
            <a:pPr marL="0" lvl="4" indent="0" defTabSz="360000">
              <a:spcBef>
                <a:spcPts val="0"/>
              </a:spcBef>
              <a:buNone/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		1. Risque chimique : un désincrustant corrosif et un détergent-désinfectant nocif sans utiliser de gants.</a:t>
            </a:r>
          </a:p>
          <a:p>
            <a:pPr marL="0" lvl="4" indent="0" defTabSz="360000">
              <a:spcBef>
                <a:spcPts val="0"/>
              </a:spcBef>
              <a:buNone/>
              <a:tabLst>
                <a:tab pos="0" algn="l"/>
              </a:tabLst>
            </a:pPr>
            <a:endParaRPr lang="fr-FR" dirty="0">
              <a:solidFill>
                <a:schemeClr val="tx1"/>
              </a:solidFill>
            </a:endParaRPr>
          </a:p>
          <a:p>
            <a:pPr marL="0" lvl="4" indent="0" defTabSz="360000">
              <a:spcBef>
                <a:spcPts val="0"/>
              </a:spcBef>
              <a:buNone/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		2. Risque chimique : utilisation d’un désodorisant fenêtres fermées.</a:t>
            </a:r>
          </a:p>
          <a:p>
            <a:pPr marL="0" lvl="4" indent="0" defTabSz="360000">
              <a:spcBef>
                <a:spcPts val="0"/>
              </a:spcBef>
              <a:buNone/>
              <a:tabLst>
                <a:tab pos="0" algn="l"/>
              </a:tabLst>
            </a:pPr>
            <a:endParaRPr lang="fr-FR" dirty="0">
              <a:solidFill>
                <a:schemeClr val="tx1"/>
              </a:solidFill>
            </a:endParaRPr>
          </a:p>
          <a:p>
            <a:pPr marL="0" lvl="4" indent="0" defTabSz="360000">
              <a:spcBef>
                <a:spcPts val="0"/>
              </a:spcBef>
              <a:buNone/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		3. Postures contraignantes : lavage du sol de la salle de bain en vaporisant le produit au sol puis en passant la lavette à quatre pattes.</a:t>
            </a:r>
          </a:p>
          <a:p>
            <a:pPr marL="0" lvl="4" indent="0" defTabSz="360000">
              <a:spcBef>
                <a:spcPts val="0"/>
              </a:spcBef>
              <a:buNone/>
              <a:tabLst>
                <a:tab pos="0" algn="l"/>
              </a:tabLst>
            </a:pPr>
            <a:endParaRPr lang="fr-FR" dirty="0"/>
          </a:p>
          <a:p>
            <a:pPr marL="0" lvl="4" indent="0" defTabSz="360000">
              <a:spcBef>
                <a:spcPts val="0"/>
              </a:spcBef>
              <a:buNone/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		4. Manutention manuelle : soulever le matelas lors du changement des draps ; porter le linge depuis l’office et/ou vers le chariot de linge sale jusqu’au chariot principal situé à côté de l’ascenseur et séparé de quelques marches.</a:t>
            </a:r>
          </a:p>
          <a:p>
            <a:pPr marL="0" lvl="4" indent="0" defTabSz="360000">
              <a:spcBef>
                <a:spcPts val="0"/>
              </a:spcBef>
              <a:buNone/>
              <a:tabLst>
                <a:tab pos="0" algn="l"/>
              </a:tabLst>
            </a:pPr>
            <a:endParaRPr lang="fr-FR" dirty="0">
              <a:solidFill>
                <a:schemeClr val="tx1"/>
              </a:solidFill>
            </a:endParaRPr>
          </a:p>
          <a:p>
            <a:pPr marL="0" lvl="4" indent="0" defTabSz="360000">
              <a:spcBef>
                <a:spcPts val="0"/>
              </a:spcBef>
              <a:buNone/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		5. Risque de chute : câble de l’aspirateur très long et sans enrouleur. Obligation de marcher sur le tas de fil pour le ranger.</a:t>
            </a:r>
          </a:p>
          <a:p>
            <a:pPr marL="0" lvl="4" defTabSz="360000">
              <a:spcBef>
                <a:spcPts val="0"/>
              </a:spcBef>
              <a:tabLst>
                <a:tab pos="0" algn="l"/>
              </a:tabLst>
            </a:pPr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7B5EDBB-D20C-4017-B166-41EDED624D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978" y="5876517"/>
            <a:ext cx="2112308" cy="48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081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itre 6"/>
          <p:cNvSpPr txBox="1">
            <a:spLocks noGrp="1"/>
          </p:cNvSpPr>
          <p:nvPr>
            <p:ph type="title"/>
          </p:nvPr>
        </p:nvSpPr>
        <p:spPr>
          <a:xfrm>
            <a:off x="3062176" y="1638726"/>
            <a:ext cx="8514306" cy="1790274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SITUATION 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8745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:a14="http://schemas.microsoft.com/office/drawing/2010/main" xmlns:m="http://schemas.openxmlformats.org/officeDocument/2006/math"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EA614BE-19EE-1346-B929-37B48231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B81D55F-EF20-4243-80AD-C3EF2D8ED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15" y="5715966"/>
            <a:ext cx="2112308" cy="48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AutoShape 2">
            <a:extLst>
              <a:ext uri="{FF2B5EF4-FFF2-40B4-BE49-F238E27FC236}">
                <a16:creationId xmlns:a16="http://schemas.microsoft.com/office/drawing/2014/main" id="{AF1FF175-7694-41F9-8346-CEE8E5270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606" y="4598177"/>
            <a:ext cx="2925762" cy="2201863"/>
          </a:xfrm>
          <a:prstGeom prst="irregularSeal1">
            <a:avLst/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Brûlure chimique / Irritations</a:t>
            </a:r>
          </a:p>
          <a:p>
            <a:pPr algn="ctr">
              <a:buFont typeface="Wingdings" pitchFamily="2" charset="2"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0" name="Oval 4">
            <a:extLst>
              <a:ext uri="{FF2B5EF4-FFF2-40B4-BE49-F238E27FC236}">
                <a16:creationId xmlns:a16="http://schemas.microsoft.com/office/drawing/2014/main" id="{16AC2414-18EE-442B-89AB-33C0B3FFB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3519" y="1353327"/>
            <a:ext cx="4199248" cy="2212975"/>
          </a:xfrm>
          <a:prstGeom prst="ellipse">
            <a:avLst/>
          </a:prstGeom>
          <a:noFill/>
          <a:ln w="28575">
            <a:solidFill>
              <a:srgbClr val="404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 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Zone de présence</a:t>
            </a:r>
          </a:p>
        </p:txBody>
      </p:sp>
      <p:grpSp>
        <p:nvGrpSpPr>
          <p:cNvPr id="21" name="Group 5">
            <a:extLst>
              <a:ext uri="{FF2B5EF4-FFF2-40B4-BE49-F238E27FC236}">
                <a16:creationId xmlns:a16="http://schemas.microsoft.com/office/drawing/2014/main" id="{F7F522A9-FE92-480B-A731-2CA0B3656DB8}"/>
              </a:ext>
            </a:extLst>
          </p:cNvPr>
          <p:cNvGrpSpPr>
            <a:grpSpLocks/>
          </p:cNvGrpSpPr>
          <p:nvPr/>
        </p:nvGrpSpPr>
        <p:grpSpPr bwMode="auto">
          <a:xfrm>
            <a:off x="3019206" y="2158190"/>
            <a:ext cx="6796087" cy="3062287"/>
            <a:chOff x="729" y="1247"/>
            <a:chExt cx="4281" cy="1929"/>
          </a:xfrm>
        </p:grpSpPr>
        <p:sp>
          <p:nvSpPr>
            <p:cNvPr id="22" name="Text Box 6">
              <a:extLst>
                <a:ext uri="{FF2B5EF4-FFF2-40B4-BE49-F238E27FC236}">
                  <a16:creationId xmlns:a16="http://schemas.microsoft.com/office/drawing/2014/main" id="{EF2279EB-4EA8-4A3E-AF82-FA867CF279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" y="294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sz="1800" i="1" kern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fr-FR" sz="1800" i="1" ker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" name="Text Box 7">
              <a:extLst>
                <a:ext uri="{FF2B5EF4-FFF2-40B4-BE49-F238E27FC236}">
                  <a16:creationId xmlns:a16="http://schemas.microsoft.com/office/drawing/2014/main" id="{002A526F-2F13-4244-96CA-2B012B7835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" y="125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sz="1800" i="1" kern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fr-FR" sz="1800" i="1" ker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4" name="Text Box 8">
              <a:extLst>
                <a:ext uri="{FF2B5EF4-FFF2-40B4-BE49-F238E27FC236}">
                  <a16:creationId xmlns:a16="http://schemas.microsoft.com/office/drawing/2014/main" id="{58F0500D-99E4-400F-80D1-60AE55D44D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4" y="2797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sz="1800" i="1" kern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fr-FR" sz="1800" i="1" ker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5" name="Text Box 9">
              <a:extLst>
                <a:ext uri="{FF2B5EF4-FFF2-40B4-BE49-F238E27FC236}">
                  <a16:creationId xmlns:a16="http://schemas.microsoft.com/office/drawing/2014/main" id="{85CF20E2-5854-4244-B981-F217F1A5AA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8" y="1247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sz="1800" i="1" kern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fr-FR" sz="1800" i="1" ker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26" name="Oval 10">
            <a:extLst>
              <a:ext uri="{FF2B5EF4-FFF2-40B4-BE49-F238E27FC236}">
                <a16:creationId xmlns:a16="http://schemas.microsoft.com/office/drawing/2014/main" id="{142F395B-5524-49DD-B288-B75920C7C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3531" y="1353327"/>
            <a:ext cx="4213225" cy="2212975"/>
          </a:xfrm>
          <a:prstGeom prst="ellipse">
            <a:avLst/>
          </a:prstGeom>
          <a:noFill/>
          <a:ln w="28575">
            <a:solidFill>
              <a:srgbClr val="404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 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Zone dangereuse</a:t>
            </a:r>
          </a:p>
        </p:txBody>
      </p:sp>
      <p:sp>
        <p:nvSpPr>
          <p:cNvPr id="27" name="Oval 11">
            <a:extLst>
              <a:ext uri="{FF2B5EF4-FFF2-40B4-BE49-F238E27FC236}">
                <a16:creationId xmlns:a16="http://schemas.microsoft.com/office/drawing/2014/main" id="{21FEC088-567C-4E6E-B2A2-7E78118B2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2606" y="1869266"/>
            <a:ext cx="2209569" cy="853298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Femme de chambre</a:t>
            </a:r>
          </a:p>
        </p:txBody>
      </p:sp>
      <p:sp>
        <p:nvSpPr>
          <p:cNvPr id="28" name="Oval 12">
            <a:extLst>
              <a:ext uri="{FF2B5EF4-FFF2-40B4-BE49-F238E27FC236}">
                <a16:creationId xmlns:a16="http://schemas.microsoft.com/office/drawing/2014/main" id="{09A121CA-08FF-4699-9708-0C961786C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9996" y="1632172"/>
            <a:ext cx="2019531" cy="1174750"/>
          </a:xfrm>
          <a:prstGeom prst="ellipse">
            <a:avLst/>
          </a:prstGeom>
          <a:noFill/>
          <a:ln w="25400">
            <a:solidFill>
              <a:srgbClr val="404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Produit chimique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corrosif</a:t>
            </a:r>
          </a:p>
        </p:txBody>
      </p:sp>
      <p:sp>
        <p:nvSpPr>
          <p:cNvPr id="29" name="AutoShape 13">
            <a:extLst>
              <a:ext uri="{FF2B5EF4-FFF2-40B4-BE49-F238E27FC236}">
                <a16:creationId xmlns:a16="http://schemas.microsoft.com/office/drawing/2014/main" id="{B12B2575-8041-4C18-A35C-50C8F02B2A4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322668" y="3418665"/>
            <a:ext cx="2720975" cy="107315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  <a:defRPr/>
            </a:pPr>
            <a:r>
              <a:rPr lang="fr-FR" sz="1600" kern="0" dirty="0">
                <a:solidFill>
                  <a:srgbClr val="000000"/>
                </a:solidFill>
                <a:latin typeface="Calibri" panose="020F0502020204030204"/>
              </a:rPr>
              <a:t>Contact régulier du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fr-FR" sz="1600" kern="0" dirty="0">
                <a:solidFill>
                  <a:srgbClr val="000000"/>
                </a:solidFill>
                <a:latin typeface="Calibri" panose="020F0502020204030204"/>
              </a:rPr>
              <a:t>produit avec la peau</a:t>
            </a:r>
          </a:p>
        </p:txBody>
      </p:sp>
      <p:sp>
        <p:nvSpPr>
          <p:cNvPr id="30" name="Text Box 15">
            <a:extLst>
              <a:ext uri="{FF2B5EF4-FFF2-40B4-BE49-F238E27FC236}">
                <a16:creationId xmlns:a16="http://schemas.microsoft.com/office/drawing/2014/main" id="{E0A89B95-B6AD-4FC1-B2A8-6E775BA11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4772" y="1143603"/>
            <a:ext cx="1663430" cy="14773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La femme de chambre nettoie la douche avec du produit corrosif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759495C8-1DFE-4A77-8749-71AA5EF2E6B0}"/>
              </a:ext>
            </a:extLst>
          </p:cNvPr>
          <p:cNvSpPr txBox="1"/>
          <p:nvPr/>
        </p:nvSpPr>
        <p:spPr>
          <a:xfrm>
            <a:off x="581311" y="3619010"/>
            <a:ext cx="264636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/>
              <a:t>S</a:t>
            </a:r>
            <a:r>
              <a:rPr lang="fr-FR" dirty="0">
                <a:solidFill>
                  <a:schemeClr val="tx1"/>
                </a:solidFill>
              </a:rPr>
              <a:t>ituation observée n°1 :</a:t>
            </a:r>
          </a:p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/>
              <a:t>Etages</a:t>
            </a:r>
          </a:p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Risque repéré :</a:t>
            </a:r>
          </a:p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highlight>
                  <a:srgbClr val="FFFF00"/>
                </a:highlight>
              </a:rPr>
              <a:t>Risque chimique</a:t>
            </a:r>
            <a:endParaRPr lang="fr-FR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177865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EA614BE-19EE-1346-B929-37B48231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ECED38-D0BC-564B-9A80-32627F5D3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 Risque repéré de la situation n°1 : Risque chimique (Détergent désinfectant en spray)</a:t>
            </a:r>
          </a:p>
          <a:p>
            <a:pPr marL="0" lvl="4" defTabSz="360000">
              <a:spcBef>
                <a:spcPts val="0"/>
              </a:spcBef>
              <a:tabLst>
                <a:tab pos="0" algn="l"/>
              </a:tabLst>
            </a:pPr>
            <a:endParaRPr lang="fr-FR" dirty="0">
              <a:solidFill>
                <a:schemeClr val="tx1"/>
              </a:solidFill>
            </a:endParaRPr>
          </a:p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 Mesures de prévention </a:t>
            </a:r>
            <a:r>
              <a:rPr lang="fr-FR" dirty="0"/>
              <a:t>associées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B81D55F-EF20-4243-80AD-C3EF2D8ED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15" y="5715966"/>
            <a:ext cx="2112308" cy="48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3F8E6776-CF4C-4809-8062-C410754E49A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24038" y="2552873"/>
          <a:ext cx="10943924" cy="1963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5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5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5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5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185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Suppression du danger ou réduction de l’exposition</a:t>
                      </a:r>
                    </a:p>
                  </a:txBody>
                  <a:tcPr>
                    <a:solidFill>
                      <a:srgbClr val="0C41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Mesures</a:t>
                      </a:r>
                      <a:r>
                        <a:rPr lang="fr-FR" baseline="0" dirty="0"/>
                        <a:t> de protection collective</a:t>
                      </a:r>
                      <a:endParaRPr lang="fr-FR" dirty="0"/>
                    </a:p>
                  </a:txBody>
                  <a:tcPr>
                    <a:solidFill>
                      <a:srgbClr val="0C41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Mesures de protection individuelle</a:t>
                      </a:r>
                    </a:p>
                  </a:txBody>
                  <a:tcPr>
                    <a:solidFill>
                      <a:srgbClr val="0C41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Mesures complémentaires</a:t>
                      </a:r>
                    </a:p>
                  </a:txBody>
                  <a:tcPr>
                    <a:solidFill>
                      <a:srgbClr val="0C41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972">
                <a:tc>
                  <a:txBody>
                    <a:bodyPr/>
                    <a:lstStyle/>
                    <a:p>
                      <a:r>
                        <a:rPr lang="fr-FR" dirty="0"/>
                        <a:t>Utiliser un produit détergent désinfectant non corrosif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Ventiler les locaux (pas en lien avec les brûlures cutanées mais irritation des voies respiratoires)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Porter des gants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Fiche de données de sécurité (formation en interne sur l’utilisation des produits)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972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Pictogrammes de rappel à l’office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46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itre 6"/>
          <p:cNvSpPr txBox="1">
            <a:spLocks noGrp="1"/>
          </p:cNvSpPr>
          <p:nvPr>
            <p:ph type="title"/>
          </p:nvPr>
        </p:nvSpPr>
        <p:spPr>
          <a:xfrm>
            <a:off x="3062176" y="1638726"/>
            <a:ext cx="8514306" cy="1790274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SITUATION 2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:a14="http://schemas.microsoft.com/office/drawing/2010/main" xmlns:m="http://schemas.openxmlformats.org/officeDocument/2006/math"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EA614BE-19EE-1346-B929-37B48231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B81D55F-EF20-4243-80AD-C3EF2D8ED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15" y="5715966"/>
            <a:ext cx="2112308" cy="48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AutoShape 2">
            <a:extLst>
              <a:ext uri="{FF2B5EF4-FFF2-40B4-BE49-F238E27FC236}">
                <a16:creationId xmlns:a16="http://schemas.microsoft.com/office/drawing/2014/main" id="{AF1FF175-7694-41F9-8346-CEE8E5270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606" y="4598177"/>
            <a:ext cx="2925762" cy="2201863"/>
          </a:xfrm>
          <a:prstGeom prst="irregularSeal1">
            <a:avLst/>
          </a:prstGeom>
          <a:solidFill>
            <a:srgbClr val="FFFFFF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Lombalgie / TMS</a:t>
            </a:r>
          </a:p>
          <a:p>
            <a:pPr algn="ctr">
              <a:buFont typeface="Wingdings" pitchFamily="2" charset="2"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0" name="Oval 4">
            <a:extLst>
              <a:ext uri="{FF2B5EF4-FFF2-40B4-BE49-F238E27FC236}">
                <a16:creationId xmlns:a16="http://schemas.microsoft.com/office/drawing/2014/main" id="{16AC2414-18EE-442B-89AB-33C0B3FFB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3518" y="1353327"/>
            <a:ext cx="4213225" cy="2212975"/>
          </a:xfrm>
          <a:prstGeom prst="ellipse">
            <a:avLst/>
          </a:prstGeom>
          <a:noFill/>
          <a:ln w="28575">
            <a:solidFill>
              <a:srgbClr val="404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 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Zone de présence</a:t>
            </a:r>
          </a:p>
        </p:txBody>
      </p:sp>
      <p:grpSp>
        <p:nvGrpSpPr>
          <p:cNvPr id="21" name="Group 5">
            <a:extLst>
              <a:ext uri="{FF2B5EF4-FFF2-40B4-BE49-F238E27FC236}">
                <a16:creationId xmlns:a16="http://schemas.microsoft.com/office/drawing/2014/main" id="{F7F522A9-FE92-480B-A731-2CA0B3656DB8}"/>
              </a:ext>
            </a:extLst>
          </p:cNvPr>
          <p:cNvGrpSpPr>
            <a:grpSpLocks/>
          </p:cNvGrpSpPr>
          <p:nvPr/>
        </p:nvGrpSpPr>
        <p:grpSpPr bwMode="auto">
          <a:xfrm>
            <a:off x="3019206" y="2158190"/>
            <a:ext cx="6796087" cy="3062287"/>
            <a:chOff x="729" y="1247"/>
            <a:chExt cx="4281" cy="1929"/>
          </a:xfrm>
        </p:grpSpPr>
        <p:sp>
          <p:nvSpPr>
            <p:cNvPr id="22" name="Text Box 6">
              <a:extLst>
                <a:ext uri="{FF2B5EF4-FFF2-40B4-BE49-F238E27FC236}">
                  <a16:creationId xmlns:a16="http://schemas.microsoft.com/office/drawing/2014/main" id="{EF2279EB-4EA8-4A3E-AF82-FA867CF279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" y="294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sz="1800" i="1" kern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fr-FR" sz="1800" i="1" ker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" name="Text Box 7">
              <a:extLst>
                <a:ext uri="{FF2B5EF4-FFF2-40B4-BE49-F238E27FC236}">
                  <a16:creationId xmlns:a16="http://schemas.microsoft.com/office/drawing/2014/main" id="{002A526F-2F13-4244-96CA-2B012B7835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" y="125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sz="1800" i="1" kern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fr-FR" sz="1800" i="1" ker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4" name="Text Box 8">
              <a:extLst>
                <a:ext uri="{FF2B5EF4-FFF2-40B4-BE49-F238E27FC236}">
                  <a16:creationId xmlns:a16="http://schemas.microsoft.com/office/drawing/2014/main" id="{58F0500D-99E4-400F-80D1-60AE55D44D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4" y="2797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sz="1800" i="1" kern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fr-FR" sz="1800" i="1" ker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5" name="Text Box 9">
              <a:extLst>
                <a:ext uri="{FF2B5EF4-FFF2-40B4-BE49-F238E27FC236}">
                  <a16:creationId xmlns:a16="http://schemas.microsoft.com/office/drawing/2014/main" id="{85CF20E2-5854-4244-B981-F217F1A5AA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8" y="1247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sz="1800" i="1" kern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fr-FR" sz="1800" i="1" ker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26" name="Oval 10">
            <a:extLst>
              <a:ext uri="{FF2B5EF4-FFF2-40B4-BE49-F238E27FC236}">
                <a16:creationId xmlns:a16="http://schemas.microsoft.com/office/drawing/2014/main" id="{142F395B-5524-49DD-B288-B75920C7C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3531" y="1353327"/>
            <a:ext cx="4213225" cy="2212975"/>
          </a:xfrm>
          <a:prstGeom prst="ellipse">
            <a:avLst/>
          </a:prstGeom>
          <a:noFill/>
          <a:ln w="28575">
            <a:solidFill>
              <a:srgbClr val="404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 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fr-FR" kern="0" dirty="0">
              <a:solidFill>
                <a:srgbClr val="000000"/>
              </a:solidFill>
              <a:latin typeface="Calibri" panose="020F0502020204030204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Zone dangereuse</a:t>
            </a:r>
          </a:p>
        </p:txBody>
      </p:sp>
      <p:sp>
        <p:nvSpPr>
          <p:cNvPr id="27" name="Oval 11">
            <a:extLst>
              <a:ext uri="{FF2B5EF4-FFF2-40B4-BE49-F238E27FC236}">
                <a16:creationId xmlns:a16="http://schemas.microsoft.com/office/drawing/2014/main" id="{21FEC088-567C-4E6E-B2A2-7E78118B2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2606" y="1690689"/>
            <a:ext cx="2174641" cy="1343802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Femme de chambre</a:t>
            </a:r>
          </a:p>
        </p:txBody>
      </p:sp>
      <p:sp>
        <p:nvSpPr>
          <p:cNvPr id="28" name="Oval 12">
            <a:extLst>
              <a:ext uri="{FF2B5EF4-FFF2-40B4-BE49-F238E27FC236}">
                <a16:creationId xmlns:a16="http://schemas.microsoft.com/office/drawing/2014/main" id="{09A121CA-08FF-4699-9708-0C961786C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6076" y="1850216"/>
            <a:ext cx="1992080" cy="1174750"/>
          </a:xfrm>
          <a:prstGeom prst="ellipse">
            <a:avLst/>
          </a:prstGeom>
          <a:noFill/>
          <a:ln w="25400">
            <a:solidFill>
              <a:srgbClr val="4040FF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Mauvaise posture</a:t>
            </a:r>
          </a:p>
        </p:txBody>
      </p:sp>
      <p:sp>
        <p:nvSpPr>
          <p:cNvPr id="29" name="AutoShape 13">
            <a:extLst>
              <a:ext uri="{FF2B5EF4-FFF2-40B4-BE49-F238E27FC236}">
                <a16:creationId xmlns:a16="http://schemas.microsoft.com/office/drawing/2014/main" id="{B12B2575-8041-4C18-A35C-50C8F02B2A4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322668" y="3418665"/>
            <a:ext cx="2720975" cy="107315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 typeface="Wingdings" pitchFamily="2" charset="2"/>
              <a:buNone/>
              <a:defRPr/>
            </a:pPr>
            <a:r>
              <a:rPr lang="fr-FR" sz="1600" kern="0" dirty="0">
                <a:solidFill>
                  <a:srgbClr val="000000"/>
                </a:solidFill>
                <a:latin typeface="Calibri" panose="020F0502020204030204"/>
              </a:rPr>
              <a:t>Répétition du geste</a:t>
            </a:r>
          </a:p>
        </p:txBody>
      </p:sp>
      <p:sp>
        <p:nvSpPr>
          <p:cNvPr id="30" name="Text Box 15">
            <a:extLst>
              <a:ext uri="{FF2B5EF4-FFF2-40B4-BE49-F238E27FC236}">
                <a16:creationId xmlns:a16="http://schemas.microsoft.com/office/drawing/2014/main" id="{E0A89B95-B6AD-4FC1-B2A8-6E775BA11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531" y="813525"/>
            <a:ext cx="1601016" cy="17543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fr-FR" kern="0" dirty="0">
                <a:solidFill>
                  <a:srgbClr val="000000"/>
                </a:solidFill>
                <a:latin typeface="Calibri" panose="020F0502020204030204"/>
              </a:rPr>
              <a:t>La femme de chambre nettoie le sol de la salle de bain à quatre pattes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759495C8-1DFE-4A77-8749-71AA5EF2E6B0}"/>
              </a:ext>
            </a:extLst>
          </p:cNvPr>
          <p:cNvSpPr txBox="1"/>
          <p:nvPr/>
        </p:nvSpPr>
        <p:spPr>
          <a:xfrm>
            <a:off x="581311" y="3619010"/>
            <a:ext cx="264636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/>
              <a:t>S</a:t>
            </a:r>
            <a:r>
              <a:rPr lang="fr-FR" dirty="0">
                <a:solidFill>
                  <a:schemeClr val="tx1"/>
                </a:solidFill>
              </a:rPr>
              <a:t>ituation observée n°2 :</a:t>
            </a:r>
          </a:p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Etages</a:t>
            </a:r>
          </a:p>
          <a:p>
            <a:pPr marL="0" lvl="3" defTabSz="360000"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Risque repéré :</a:t>
            </a:r>
          </a:p>
          <a:p>
            <a:pPr marL="0" lvl="3" defTabSz="360000"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  <a:highlight>
                  <a:srgbClr val="FFFF00"/>
                </a:highlight>
              </a:rPr>
              <a:t>Posture contraignante</a:t>
            </a:r>
          </a:p>
        </p:txBody>
      </p:sp>
    </p:spTree>
    <p:extLst>
      <p:ext uri="{BB962C8B-B14F-4D97-AF65-F5344CB8AC3E}">
        <p14:creationId xmlns:p14="http://schemas.microsoft.com/office/powerpoint/2010/main" val="18461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EA614BE-19EE-1346-B929-37B48231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ECED38-D0BC-564B-9A80-32627F5D3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 Risque repéré de la situation n°2 :</a:t>
            </a:r>
          </a:p>
          <a:p>
            <a:pPr marL="0" lvl="4" defTabSz="360000">
              <a:spcBef>
                <a:spcPts val="0"/>
              </a:spcBef>
              <a:tabLst>
                <a:tab pos="0" algn="l"/>
              </a:tabLst>
            </a:pPr>
            <a:endParaRPr lang="fr-FR" dirty="0">
              <a:solidFill>
                <a:schemeClr val="tx1"/>
              </a:solidFill>
            </a:endParaRPr>
          </a:p>
          <a:p>
            <a:pPr marL="0" lvl="3" indent="0" defTabSz="360000">
              <a:spcBef>
                <a:spcPts val="0"/>
              </a:spcBef>
              <a:tabLst>
                <a:tab pos="0" algn="l"/>
              </a:tabLst>
            </a:pPr>
            <a:r>
              <a:rPr lang="fr-FR" dirty="0">
                <a:solidFill>
                  <a:schemeClr val="tx1"/>
                </a:solidFill>
              </a:rPr>
              <a:t> Mesures de prévention </a:t>
            </a:r>
            <a:r>
              <a:rPr lang="fr-FR" dirty="0"/>
              <a:t>associées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B81D55F-EF20-4243-80AD-C3EF2D8ED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15" y="5734128"/>
            <a:ext cx="2112308" cy="48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3F8E6776-CF4C-4809-8062-C410754E49A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24038" y="2792638"/>
          <a:ext cx="10943924" cy="1960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5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5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5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5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8967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Suppression du danger ou réduction de l’exposition</a:t>
                      </a:r>
                    </a:p>
                  </a:txBody>
                  <a:tcPr>
                    <a:solidFill>
                      <a:srgbClr val="0C41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Mesures</a:t>
                      </a:r>
                      <a:r>
                        <a:rPr lang="fr-FR" baseline="0" dirty="0"/>
                        <a:t> de protection collective</a:t>
                      </a:r>
                      <a:endParaRPr lang="fr-FR" dirty="0"/>
                    </a:p>
                  </a:txBody>
                  <a:tcPr>
                    <a:solidFill>
                      <a:srgbClr val="0C41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Mesures de protection individuelle</a:t>
                      </a:r>
                    </a:p>
                  </a:txBody>
                  <a:tcPr>
                    <a:solidFill>
                      <a:srgbClr val="0C41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Mesures complémentaires</a:t>
                      </a:r>
                    </a:p>
                  </a:txBody>
                  <a:tcPr>
                    <a:solidFill>
                      <a:srgbClr val="0C41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972">
                <a:tc>
                  <a:txBody>
                    <a:bodyPr/>
                    <a:lstStyle/>
                    <a:p>
                      <a:r>
                        <a:rPr lang="fr-FR" dirty="0"/>
                        <a:t>Serpillère avec manche adapté (plus court ou escamotable)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Augmenter la durée de nettoyage par chambre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Formation gestes et postures (PRAP)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972">
                <a:tc>
                  <a:txBody>
                    <a:bodyPr/>
                    <a:lstStyle/>
                    <a:p>
                      <a:r>
                        <a:rPr lang="fr-FR" dirty="0"/>
                        <a:t>Taille de la salle de bain</a:t>
                      </a:r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972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127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BAF00"/>
      </a:accent1>
      <a:accent2>
        <a:srgbClr val="E31C79"/>
      </a:accent2>
      <a:accent3>
        <a:srgbClr val="A05EB5"/>
      </a:accent3>
      <a:accent4>
        <a:srgbClr val="00A5DF"/>
      </a:accent4>
      <a:accent5>
        <a:srgbClr val="758CC0"/>
      </a:accent5>
      <a:accent6>
        <a:srgbClr val="00AB8E"/>
      </a:accent6>
      <a:hlink>
        <a:srgbClr val="0000FF"/>
      </a:hlink>
      <a:folHlink>
        <a:srgbClr val="FF00FF"/>
      </a:folHlink>
    </a:clrScheme>
    <a:fontScheme name="Thèm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BAF00"/>
      </a:accent1>
      <a:accent2>
        <a:srgbClr val="E31C79"/>
      </a:accent2>
      <a:accent3>
        <a:srgbClr val="A05EB5"/>
      </a:accent3>
      <a:accent4>
        <a:srgbClr val="00A5DF"/>
      </a:accent4>
      <a:accent5>
        <a:srgbClr val="758CC0"/>
      </a:accent5>
      <a:accent6>
        <a:srgbClr val="00AB8E"/>
      </a:accent6>
      <a:hlink>
        <a:srgbClr val="0000FF"/>
      </a:hlink>
      <a:folHlink>
        <a:srgbClr val="FF00FF"/>
      </a:folHlink>
    </a:clrScheme>
    <a:fontScheme name="Thèm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437</Words>
  <Application>Microsoft Office PowerPoint</Application>
  <PresentationFormat>Grand écran</PresentationFormat>
  <Paragraphs>103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Helvetica</vt:lpstr>
      <vt:lpstr>Times New Roman</vt:lpstr>
      <vt:lpstr>Wingdings</vt:lpstr>
      <vt:lpstr>Thème Office</vt:lpstr>
      <vt:lpstr>Démarche TutoPrév’ hôtellerie restauration 29 Mars 2022</vt:lpstr>
      <vt:lpstr>Analyse – Etages</vt:lpstr>
      <vt:lpstr>SITUATION 1</vt:lpstr>
      <vt:lpstr>Analyse </vt:lpstr>
      <vt:lpstr>Analyse</vt:lpstr>
      <vt:lpstr>SITUATION 2</vt:lpstr>
      <vt:lpstr>Analyse</vt:lpstr>
      <vt:lpstr>Analyse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Démarche TutoPrév’ hôtellerie restauration 29 Mars 2022</dc:title>
  <dc:creator>Philippe Viain</dc:creator>
  <cp:lastModifiedBy>Philippe Viain</cp:lastModifiedBy>
  <cp:revision>2</cp:revision>
  <dcterms:modified xsi:type="dcterms:W3CDTF">2022-04-03T17:08:28Z</dcterms:modified>
</cp:coreProperties>
</file>