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4" r:id="rId3"/>
    <p:sldId id="958" r:id="rId4"/>
    <p:sldId id="956" r:id="rId5"/>
    <p:sldId id="272" r:id="rId6"/>
    <p:sldId id="959" r:id="rId7"/>
    <p:sldId id="957" r:id="rId8"/>
  </p:sldIdLst>
  <p:sldSz cx="12192000" cy="6858000"/>
  <p:notesSz cx="6669088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NEIDER Denis" initials="S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19A"/>
    <a:srgbClr val="E3EDFD"/>
    <a:srgbClr val="AAC8F8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24" autoAdjust="0"/>
    <p:restoredTop sz="96357" autoAdjust="0"/>
  </p:normalViewPr>
  <p:slideViewPr>
    <p:cSldViewPr snapToGrid="0" snapToObjects="1">
      <p:cViewPr varScale="1">
        <p:scale>
          <a:sx n="63" d="100"/>
          <a:sy n="63" d="100"/>
        </p:scale>
        <p:origin x="60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57FAAB3-5AB5-48AA-9D15-E761F914E6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752590-7E95-40DD-85A6-7C03C1C91E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DDA56C-BFAB-41C2-91BF-51B69BDB7F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9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FFE795-3411-4B48-8FB4-E1F7D9606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377319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96932-2607-45E0-857A-6DFD469E8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501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F8C04-BD74-E349-9474-3E34EB195648}" type="datetimeFigureOut">
              <a:rPr lang="fr-FR" smtClean="0"/>
              <a:t>03/04/2022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6909" y="4751221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377319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49BDC-4ED4-F64F-98B8-9AFCB812CE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44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75E1188-79A6-0C4D-A8C6-745C4B52612A}"/>
              </a:ext>
            </a:extLst>
          </p:cNvPr>
          <p:cNvSpPr/>
          <p:nvPr userDrawn="1"/>
        </p:nvSpPr>
        <p:spPr>
          <a:xfrm>
            <a:off x="478466" y="2254102"/>
            <a:ext cx="11235070" cy="4102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97A0D6-ACCF-8740-9D7D-BF7E154B8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563" y="2348589"/>
            <a:ext cx="10292316" cy="1287760"/>
          </a:xfrm>
        </p:spPr>
        <p:txBody>
          <a:bodyPr anchor="b">
            <a:noAutofit/>
          </a:bodyPr>
          <a:lstStyle>
            <a:lvl1pPr algn="l">
              <a:lnSpc>
                <a:spcPts val="4100"/>
              </a:lnSpc>
              <a:defRPr sz="40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9D1CCA-B9F2-124C-AE3C-2064BFE33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7563" y="3804689"/>
            <a:ext cx="10292316" cy="1160716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buNone/>
              <a:defRPr sz="2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27269-DD24-6740-B8E5-3072545E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AB87D-E32E-0B41-9633-115415F00548}" type="datetime1">
              <a:rPr lang="fr-FR" smtClean="0"/>
              <a:t>03/04/2022</a:t>
            </a:fld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4BDB696-EC96-F647-9C35-4B84298CB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2522" y="350234"/>
            <a:ext cx="4026193" cy="1609142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7F28822-6E67-6D44-B1CE-3640C8DC87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7563" y="5730951"/>
            <a:ext cx="10377269" cy="393404"/>
          </a:xfrm>
        </p:spPr>
        <p:txBody>
          <a:bodyPr anchor="b">
            <a:normAutofit/>
          </a:bodyPr>
          <a:lstStyle>
            <a:lvl1pPr marL="0" indent="0" algn="r">
              <a:buNone/>
              <a:defRPr sz="23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/>
              <a:t>Nom de la direction</a:t>
            </a:r>
          </a:p>
        </p:txBody>
      </p:sp>
    </p:spTree>
    <p:extLst>
      <p:ext uri="{BB962C8B-B14F-4D97-AF65-F5344CB8AC3E}">
        <p14:creationId xmlns:p14="http://schemas.microsoft.com/office/powerpoint/2010/main" val="105614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75E1188-79A6-0C4D-A8C6-745C4B52612A}"/>
              </a:ext>
            </a:extLst>
          </p:cNvPr>
          <p:cNvSpPr/>
          <p:nvPr userDrawn="1"/>
        </p:nvSpPr>
        <p:spPr>
          <a:xfrm>
            <a:off x="478466" y="2254102"/>
            <a:ext cx="11235070" cy="4102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C98FE194-2F55-CC44-BACD-07104875FA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78466" y="2254102"/>
            <a:ext cx="8645275" cy="4104000"/>
          </a:xfrm>
          <a:custGeom>
            <a:avLst/>
            <a:gdLst>
              <a:gd name="connsiteX0" fmla="*/ 0 w 8645275"/>
              <a:gd name="connsiteY0" fmla="*/ 0 h 4102100"/>
              <a:gd name="connsiteX1" fmla="*/ 8645275 w 8645275"/>
              <a:gd name="connsiteY1" fmla="*/ 0 h 4102100"/>
              <a:gd name="connsiteX2" fmla="*/ 7473247 w 8645275"/>
              <a:gd name="connsiteY2" fmla="*/ 4102100 h 4102100"/>
              <a:gd name="connsiteX3" fmla="*/ 0 w 8645275"/>
              <a:gd name="connsiteY3" fmla="*/ 4102100 h 410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45275" h="4102100">
                <a:moveTo>
                  <a:pt x="0" y="0"/>
                </a:moveTo>
                <a:lnTo>
                  <a:pt x="8645275" y="0"/>
                </a:lnTo>
                <a:lnTo>
                  <a:pt x="7473247" y="4102100"/>
                </a:lnTo>
                <a:lnTo>
                  <a:pt x="0" y="4102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97A0D6-ACCF-8740-9D7D-BF7E154B8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563" y="3187700"/>
            <a:ext cx="7376337" cy="2281077"/>
          </a:xfrm>
        </p:spPr>
        <p:txBody>
          <a:bodyPr anchor="b">
            <a:noAutofit/>
          </a:bodyPr>
          <a:lstStyle>
            <a:lvl1pPr algn="l">
              <a:lnSpc>
                <a:spcPts val="4100"/>
              </a:lnSpc>
              <a:defRPr sz="40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9D1CCA-B9F2-124C-AE3C-2064BFE33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7563" y="5585161"/>
            <a:ext cx="7223937" cy="771189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buNone/>
              <a:defRPr sz="2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27269-DD24-6740-B8E5-3072545E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FE85-462F-1B4F-B812-B11653984958}" type="datetime1">
              <a:rPr lang="fr-FR" smtClean="0"/>
              <a:t>03/04/2022</a:t>
            </a:fld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4BDB696-EC96-F647-9C35-4B84298CB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2522" y="350234"/>
            <a:ext cx="4026193" cy="1609142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7F28822-6E67-6D44-B1CE-3640C8DC87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43900" y="4457700"/>
            <a:ext cx="3000932" cy="1666655"/>
          </a:xfrm>
        </p:spPr>
        <p:txBody>
          <a:bodyPr anchor="b">
            <a:normAutofit/>
          </a:bodyPr>
          <a:lstStyle>
            <a:lvl1pPr marL="0" indent="0" algn="r">
              <a:buNone/>
              <a:defRPr sz="23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/>
              <a:t>Nom de la direction</a:t>
            </a:r>
          </a:p>
        </p:txBody>
      </p:sp>
    </p:spTree>
    <p:extLst>
      <p:ext uri="{BB962C8B-B14F-4D97-AF65-F5344CB8AC3E}">
        <p14:creationId xmlns:p14="http://schemas.microsoft.com/office/powerpoint/2010/main" val="36178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75E1188-79A6-0C4D-A8C6-745C4B52612A}"/>
              </a:ext>
            </a:extLst>
          </p:cNvPr>
          <p:cNvSpPr/>
          <p:nvPr userDrawn="1"/>
        </p:nvSpPr>
        <p:spPr>
          <a:xfrm>
            <a:off x="478466" y="499729"/>
            <a:ext cx="11235070" cy="49973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97A0D6-ACCF-8740-9D7D-BF7E154B8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2177" y="1630496"/>
            <a:ext cx="8197702" cy="1790273"/>
          </a:xfrm>
        </p:spPr>
        <p:txBody>
          <a:bodyPr anchor="b">
            <a:noAutofit/>
          </a:bodyPr>
          <a:lstStyle>
            <a:lvl1pPr algn="l">
              <a:lnSpc>
                <a:spcPts val="4100"/>
              </a:lnSpc>
              <a:defRPr sz="37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4BDB696-EC96-F647-9C35-4B84298CB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60682" y="5686639"/>
            <a:ext cx="2264736" cy="905143"/>
          </a:xfrm>
          <a:prstGeom prst="rect">
            <a:avLst/>
          </a:prstGeom>
        </p:spPr>
      </p:pic>
      <p:grpSp>
        <p:nvGrpSpPr>
          <p:cNvPr id="18" name="Groupe 17">
            <a:extLst>
              <a:ext uri="{FF2B5EF4-FFF2-40B4-BE49-F238E27FC236}">
                <a16:creationId xmlns:a16="http://schemas.microsoft.com/office/drawing/2014/main" id="{BB43F247-49A9-D843-A4E0-007CA1B5CCCE}"/>
              </a:ext>
            </a:extLst>
          </p:cNvPr>
          <p:cNvGrpSpPr/>
          <p:nvPr userDrawn="1"/>
        </p:nvGrpSpPr>
        <p:grpSpPr>
          <a:xfrm>
            <a:off x="-1033023" y="1875703"/>
            <a:ext cx="3065506" cy="3112809"/>
            <a:chOff x="-1208641" y="1508537"/>
            <a:chExt cx="3427093" cy="3479976"/>
          </a:xfrm>
        </p:grpSpPr>
        <p:sp>
          <p:nvSpPr>
            <p:cNvPr id="16" name="Forme libre 15">
              <a:extLst>
                <a:ext uri="{FF2B5EF4-FFF2-40B4-BE49-F238E27FC236}">
                  <a16:creationId xmlns:a16="http://schemas.microsoft.com/office/drawing/2014/main" id="{8ACD4DE6-C638-304D-98B7-68D0B54E67A1}"/>
                </a:ext>
              </a:extLst>
            </p:cNvPr>
            <p:cNvSpPr/>
            <p:nvPr userDrawn="1"/>
          </p:nvSpPr>
          <p:spPr>
            <a:xfrm>
              <a:off x="478463" y="1508537"/>
              <a:ext cx="1739989" cy="3479976"/>
            </a:xfrm>
            <a:custGeom>
              <a:avLst/>
              <a:gdLst>
                <a:gd name="connsiteX0" fmla="*/ 1 w 1739989"/>
                <a:gd name="connsiteY0" fmla="*/ 0 h 3479976"/>
                <a:gd name="connsiteX1" fmla="*/ 1739989 w 1739989"/>
                <a:gd name="connsiteY1" fmla="*/ 1739988 h 3479976"/>
                <a:gd name="connsiteX2" fmla="*/ 1 w 1739989"/>
                <a:gd name="connsiteY2" fmla="*/ 3479976 h 3479976"/>
                <a:gd name="connsiteX3" fmla="*/ 0 w 1739989"/>
                <a:gd name="connsiteY3" fmla="*/ 3479976 h 3479976"/>
                <a:gd name="connsiteX4" fmla="*/ 0 w 1739989"/>
                <a:gd name="connsiteY4" fmla="*/ 0 h 347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9989" h="3479976">
                  <a:moveTo>
                    <a:pt x="1" y="0"/>
                  </a:moveTo>
                  <a:cubicBezTo>
                    <a:pt x="960970" y="0"/>
                    <a:pt x="1739989" y="779019"/>
                    <a:pt x="1739989" y="1739988"/>
                  </a:cubicBezTo>
                  <a:cubicBezTo>
                    <a:pt x="1739989" y="2700957"/>
                    <a:pt x="960970" y="3479976"/>
                    <a:pt x="1" y="3479976"/>
                  </a:cubicBezTo>
                  <a:lnTo>
                    <a:pt x="0" y="34799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9028EDE-31E7-594E-A87C-433118261AC8}"/>
                </a:ext>
              </a:extLst>
            </p:cNvPr>
            <p:cNvSpPr/>
            <p:nvPr userDrawn="1"/>
          </p:nvSpPr>
          <p:spPr>
            <a:xfrm>
              <a:off x="478463" y="2604644"/>
              <a:ext cx="643882" cy="1287762"/>
            </a:xfrm>
            <a:custGeom>
              <a:avLst/>
              <a:gdLst>
                <a:gd name="connsiteX0" fmla="*/ 1 w 643882"/>
                <a:gd name="connsiteY0" fmla="*/ 0 h 1287762"/>
                <a:gd name="connsiteX1" fmla="*/ 643882 w 643882"/>
                <a:gd name="connsiteY1" fmla="*/ 643881 h 1287762"/>
                <a:gd name="connsiteX2" fmla="*/ 1 w 643882"/>
                <a:gd name="connsiteY2" fmla="*/ 1287762 h 1287762"/>
                <a:gd name="connsiteX3" fmla="*/ 0 w 643882"/>
                <a:gd name="connsiteY3" fmla="*/ 1287762 h 1287762"/>
                <a:gd name="connsiteX4" fmla="*/ 0 w 643882"/>
                <a:gd name="connsiteY4" fmla="*/ 0 h 1287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2" h="1287762">
                  <a:moveTo>
                    <a:pt x="1" y="0"/>
                  </a:moveTo>
                  <a:cubicBezTo>
                    <a:pt x="355607" y="0"/>
                    <a:pt x="643882" y="288275"/>
                    <a:pt x="643882" y="643881"/>
                  </a:cubicBezTo>
                  <a:cubicBezTo>
                    <a:pt x="643882" y="999487"/>
                    <a:pt x="355607" y="1287762"/>
                    <a:pt x="1" y="1287762"/>
                  </a:cubicBezTo>
                  <a:lnTo>
                    <a:pt x="0" y="12877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57BF1C8-B037-7145-B358-DD0347DA44DB}"/>
                </a:ext>
              </a:extLst>
            </p:cNvPr>
            <p:cNvSpPr/>
            <p:nvPr userDrawn="1"/>
          </p:nvSpPr>
          <p:spPr>
            <a:xfrm>
              <a:off x="-1208641" y="1551068"/>
              <a:ext cx="3345787" cy="3345787"/>
            </a:xfrm>
            <a:prstGeom prst="arc">
              <a:avLst>
                <a:gd name="adj1" fmla="val 2837438"/>
                <a:gd name="adj2" fmla="val 5468010"/>
              </a:avLst>
            </a:prstGeom>
            <a:ln w="165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95310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D6DD44-317A-D94C-BB35-08ED98E3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9" y="499729"/>
            <a:ext cx="11224434" cy="809307"/>
          </a:xfrm>
          <a:solidFill>
            <a:schemeClr val="tx2"/>
          </a:solidFill>
        </p:spPr>
        <p:txBody>
          <a:bodyPr lIns="360000" tIns="36000">
            <a:noAutofit/>
          </a:bodyPr>
          <a:lstStyle>
            <a:lvl1pPr>
              <a:lnSpc>
                <a:spcPts val="3100"/>
              </a:lnSpc>
              <a:defRPr sz="30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27ABBC-3068-FD40-BD33-DB76D449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99" y="1453415"/>
            <a:ext cx="11224434" cy="4043618"/>
          </a:xfrm>
          <a:solidFill>
            <a:schemeClr val="bg1">
              <a:lumMod val="95000"/>
            </a:schemeClr>
          </a:solidFill>
        </p:spPr>
        <p:txBody>
          <a:bodyPr lIns="360000" tIns="360000">
            <a:noAutofit/>
          </a:bodyPr>
          <a:lstStyle>
            <a:lvl1pPr marL="0" indent="0">
              <a:buNone/>
              <a:defRPr sz="2500" b="1">
                <a:solidFill>
                  <a:schemeClr val="bg2"/>
                </a:solidFill>
              </a:defRPr>
            </a:lvl1pPr>
            <a:lvl2pPr marL="228600" indent="-219075">
              <a:tabLst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CB4BDEB-08F0-104B-9CA1-4A51AF0303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60682" y="5686639"/>
            <a:ext cx="2264736" cy="90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22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D6DD44-317A-D94C-BB35-08ED98E3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9" y="499729"/>
            <a:ext cx="11224434" cy="809307"/>
          </a:xfrm>
          <a:solidFill>
            <a:schemeClr val="tx2"/>
          </a:solidFill>
        </p:spPr>
        <p:txBody>
          <a:bodyPr lIns="360000" tIns="36000">
            <a:noAutofit/>
          </a:bodyPr>
          <a:lstStyle>
            <a:lvl1pPr>
              <a:lnSpc>
                <a:spcPts val="3100"/>
              </a:lnSpc>
              <a:defRPr sz="30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CB4BDEB-08F0-104B-9CA1-4A51AF0303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60682" y="5686639"/>
            <a:ext cx="2264736" cy="90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5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BA26127-D30F-8442-B160-CBFA28D9FA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60682" y="5686639"/>
            <a:ext cx="2264736" cy="90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9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75E1188-79A6-0C4D-A8C6-745C4B52612A}"/>
              </a:ext>
            </a:extLst>
          </p:cNvPr>
          <p:cNvSpPr/>
          <p:nvPr userDrawn="1"/>
        </p:nvSpPr>
        <p:spPr>
          <a:xfrm>
            <a:off x="478466" y="2254102"/>
            <a:ext cx="11235070" cy="4102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97A0D6-ACCF-8740-9D7D-BF7E154B83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361" y="3648582"/>
            <a:ext cx="5971143" cy="1287760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60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 dirty="0"/>
              <a:t>merci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4BDB696-EC96-F647-9C35-4B84298CB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2522" y="350234"/>
            <a:ext cx="4026193" cy="160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65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8FE0D8C-327F-E748-99D3-5BCE6822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9" y="365125"/>
            <a:ext cx="11224434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47CFE1-8633-7F4D-BDA1-E30B3B22E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9099" y="1825625"/>
            <a:ext cx="11224434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75F26C-DD79-5243-82A3-3BD30B213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77376" y="6420148"/>
            <a:ext cx="133615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D9E5C35-CC9B-824F-BE95-AD2EBCF6875F}" type="datetime1">
              <a:rPr lang="fr-FR" smtClean="0"/>
              <a:t>03/04/2022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312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9" r:id="rId5"/>
    <p:sldLayoutId id="2147483655" r:id="rId6"/>
    <p:sldLayoutId id="2147483658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40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228600" indent="-2190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47675" indent="-219075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Police système Courant"/>
        <a:buChar char="-"/>
        <a:tabLst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28650" indent="-1809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62865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tabLst/>
        <a:defRPr sz="12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Espace réservé pour une image  15" descr="Une image contenant intérieur, mur, jouet, encombré&#10;&#10;Description générée automatiquement">
            <a:extLst>
              <a:ext uri="{FF2B5EF4-FFF2-40B4-BE49-F238E27FC236}">
                <a16:creationId xmlns:a16="http://schemas.microsoft.com/office/drawing/2014/main" id="{7A03F38C-7E1D-49E6-87A0-891A8E7E347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316" r="316"/>
          <a:stretch>
            <a:fillRect/>
          </a:stretch>
        </p:blipFill>
        <p:spPr/>
      </p:pic>
      <p:sp>
        <p:nvSpPr>
          <p:cNvPr id="6" name="Titre 5">
            <a:extLst>
              <a:ext uri="{FF2B5EF4-FFF2-40B4-BE49-F238E27FC236}">
                <a16:creationId xmlns:a16="http://schemas.microsoft.com/office/drawing/2014/main" id="{02E5E6F8-BD99-124A-BEED-F1D85823D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1677" y="499898"/>
            <a:ext cx="6613968" cy="1509336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0C419A"/>
                </a:solidFill>
              </a:rPr>
              <a:t>Démarche TutoPrév’</a:t>
            </a:r>
            <a:br>
              <a:rPr lang="fr-FR" dirty="0">
                <a:solidFill>
                  <a:srgbClr val="0C419A"/>
                </a:solidFill>
              </a:rPr>
            </a:br>
            <a:r>
              <a:rPr lang="fr-FR" sz="3000" dirty="0">
                <a:solidFill>
                  <a:srgbClr val="0C419A"/>
                </a:solidFill>
              </a:rPr>
              <a:t>hôtellerie restauration</a:t>
            </a:r>
            <a:br>
              <a:rPr lang="fr-FR" sz="3000" dirty="0">
                <a:solidFill>
                  <a:srgbClr val="0C419A"/>
                </a:solidFill>
              </a:rPr>
            </a:br>
            <a:r>
              <a:rPr lang="fr-FR" sz="2000" dirty="0">
                <a:solidFill>
                  <a:srgbClr val="0C419A"/>
                </a:solidFill>
              </a:rPr>
              <a:t>29 Mars 2022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2609FAC6-171A-481E-870D-F12BE9F32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78366" y="5310323"/>
            <a:ext cx="4655197" cy="83941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FR" sz="1500" cap="none" dirty="0"/>
              <a:t>Denis SCHNEIDER</a:t>
            </a:r>
          </a:p>
          <a:p>
            <a:pPr>
              <a:spcBef>
                <a:spcPts val="0"/>
              </a:spcBef>
            </a:pPr>
            <a:r>
              <a:rPr lang="fr-FR" sz="900" dirty="0"/>
              <a:t>Direction Relation Entreprises</a:t>
            </a:r>
          </a:p>
          <a:p>
            <a:pPr>
              <a:spcBef>
                <a:spcPts val="0"/>
              </a:spcBef>
            </a:pPr>
            <a:r>
              <a:rPr lang="fr-FR" sz="900" dirty="0"/>
              <a:t>et interventions sociales</a:t>
            </a:r>
          </a:p>
          <a:p>
            <a:pPr>
              <a:spcBef>
                <a:spcPts val="0"/>
              </a:spcBef>
            </a:pPr>
            <a:r>
              <a:rPr lang="fr-FR" sz="900" b="1" dirty="0">
                <a:solidFill>
                  <a:schemeClr val="bg2"/>
                </a:solidFill>
              </a:rPr>
              <a:t>CARSAT ALSACE MOSELLE</a:t>
            </a:r>
          </a:p>
        </p:txBody>
      </p:sp>
    </p:spTree>
    <p:extLst>
      <p:ext uri="{BB962C8B-B14F-4D97-AF65-F5344CB8AC3E}">
        <p14:creationId xmlns:p14="http://schemas.microsoft.com/office/powerpoint/2010/main" val="152996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re 6"/>
          <p:cNvSpPr txBox="1">
            <a:spLocks noGrp="1"/>
          </p:cNvSpPr>
          <p:nvPr>
            <p:ph type="title"/>
          </p:nvPr>
        </p:nvSpPr>
        <p:spPr>
          <a:xfrm>
            <a:off x="3062176" y="1638726"/>
            <a:ext cx="8514306" cy="1790274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SITUATION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87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2">
            <a:extLst>
              <a:ext uri="{FF2B5EF4-FFF2-40B4-BE49-F238E27FC236}">
                <a16:creationId xmlns:a16="http://schemas.microsoft.com/office/drawing/2014/main" id="{AF1FF175-7694-41F9-8346-CEE8E527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606" y="4598177"/>
            <a:ext cx="2925762" cy="2201863"/>
          </a:xfrm>
          <a:prstGeom prst="irregularSeal1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Mal de dos, lumbago,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TMS</a:t>
            </a:r>
          </a:p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16AC2414-18EE-442B-89AB-33C0B3FFB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518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…</a:t>
            </a:r>
          </a:p>
        </p:txBody>
      </p:sp>
      <p:grpSp>
        <p:nvGrpSpPr>
          <p:cNvPr id="21" name="Group 5">
            <a:extLst>
              <a:ext uri="{FF2B5EF4-FFF2-40B4-BE49-F238E27FC236}">
                <a16:creationId xmlns:a16="http://schemas.microsoft.com/office/drawing/2014/main" id="{F7F522A9-FE92-480B-A731-2CA0B3656DB8}"/>
              </a:ext>
            </a:extLst>
          </p:cNvPr>
          <p:cNvGrpSpPr>
            <a:grpSpLocks/>
          </p:cNvGrpSpPr>
          <p:nvPr/>
        </p:nvGrpSpPr>
        <p:grpSpPr bwMode="auto">
          <a:xfrm>
            <a:off x="3019206" y="2158190"/>
            <a:ext cx="6796087" cy="3062287"/>
            <a:chOff x="729" y="1247"/>
            <a:chExt cx="4281" cy="1929"/>
          </a:xfrm>
        </p:grpSpPr>
        <p:sp>
          <p:nvSpPr>
            <p:cNvPr id="22" name="Text Box 6">
              <a:extLst>
                <a:ext uri="{FF2B5EF4-FFF2-40B4-BE49-F238E27FC236}">
                  <a16:creationId xmlns:a16="http://schemas.microsoft.com/office/drawing/2014/main" id="{EF2279EB-4EA8-4A3E-AF82-FA867CF27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" y="29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002A526F-2F13-4244-96CA-2B012B783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125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Text Box 8">
              <a:extLst>
                <a:ext uri="{FF2B5EF4-FFF2-40B4-BE49-F238E27FC236}">
                  <a16:creationId xmlns:a16="http://schemas.microsoft.com/office/drawing/2014/main" id="{58F0500D-99E4-400F-80D1-60AE55D44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279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" name="Text Box 9">
              <a:extLst>
                <a:ext uri="{FF2B5EF4-FFF2-40B4-BE49-F238E27FC236}">
                  <a16:creationId xmlns:a16="http://schemas.microsoft.com/office/drawing/2014/main" id="{85CF20E2-5854-4244-B981-F217F1A5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124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6" name="Oval 10">
            <a:extLst>
              <a:ext uri="{FF2B5EF4-FFF2-40B4-BE49-F238E27FC236}">
                <a16:creationId xmlns:a16="http://schemas.microsoft.com/office/drawing/2014/main" id="{142F395B-5524-49DD-B288-B75920C7C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531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…</a:t>
            </a:r>
          </a:p>
        </p:txBody>
      </p:sp>
      <p:sp>
        <p:nvSpPr>
          <p:cNvPr id="27" name="Oval 11">
            <a:extLst>
              <a:ext uri="{FF2B5EF4-FFF2-40B4-BE49-F238E27FC236}">
                <a16:creationId xmlns:a16="http://schemas.microsoft.com/office/drawing/2014/main" id="{21FEC088-567C-4E6E-B2A2-7E78118B2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606" y="1869265"/>
            <a:ext cx="1290637" cy="1165225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Serveuses </a:t>
            </a:r>
            <a:r>
              <a:rPr lang="fr-FR" kern="0" dirty="0" err="1">
                <a:solidFill>
                  <a:srgbClr val="000000"/>
                </a:solidFill>
                <a:latin typeface="Calibri" panose="020F0502020204030204"/>
              </a:rPr>
              <a:t>pdj</a:t>
            </a: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Oval 12">
            <a:extLst>
              <a:ext uri="{FF2B5EF4-FFF2-40B4-BE49-F238E27FC236}">
                <a16:creationId xmlns:a16="http://schemas.microsoft.com/office/drawing/2014/main" id="{09A121CA-08FF-4699-9708-0C961786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518" y="1859740"/>
            <a:ext cx="1290638" cy="1165225"/>
          </a:xfrm>
          <a:prstGeom prst="ellipse">
            <a:avLst/>
          </a:prstGeom>
          <a:noFill/>
          <a:ln w="25400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Charges lourdes (plateaux…)</a:t>
            </a:r>
          </a:p>
        </p:txBody>
      </p:sp>
      <p:sp>
        <p:nvSpPr>
          <p:cNvPr id="29" name="AutoShape 13">
            <a:extLst>
              <a:ext uri="{FF2B5EF4-FFF2-40B4-BE49-F238E27FC236}">
                <a16:creationId xmlns:a16="http://schemas.microsoft.com/office/drawing/2014/main" id="{B12B2575-8041-4C18-A35C-50C8F02B2A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22668" y="3418665"/>
            <a:ext cx="2720975" cy="10731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Répétitivité de l’activité,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mauvaise posture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E0A89B95-B6AD-4FC1-B2A8-6E775BA11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7287" y="1850215"/>
            <a:ext cx="32736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…Débarrassage du buffet du </a:t>
            </a:r>
            <a:r>
              <a:rPr lang="fr-FR" kern="0" dirty="0" err="1">
                <a:solidFill>
                  <a:srgbClr val="000000"/>
                </a:solidFill>
                <a:latin typeface="Calibri" panose="020F0502020204030204"/>
              </a:rPr>
              <a:t>pdj</a:t>
            </a: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59495C8-1DFE-4A77-8749-71AA5EF2E6B0}"/>
              </a:ext>
            </a:extLst>
          </p:cNvPr>
          <p:cNvSpPr txBox="1"/>
          <p:nvPr/>
        </p:nvSpPr>
        <p:spPr>
          <a:xfrm>
            <a:off x="534356" y="3619010"/>
            <a:ext cx="35745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S</a:t>
            </a:r>
            <a:r>
              <a:rPr lang="fr-FR" dirty="0">
                <a:solidFill>
                  <a:schemeClr val="tx1"/>
                </a:solidFill>
              </a:rPr>
              <a:t>ituation observée n°1 </a:t>
            </a:r>
            <a:r>
              <a:rPr lang="fr-FR" dirty="0"/>
              <a:t>: Charges physiques de travail</a:t>
            </a: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endParaRPr lang="fr-FR" dirty="0"/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Risque repéré : manutention des plateaux lors du débarrassage du buffet PDJ</a:t>
            </a:r>
          </a:p>
        </p:txBody>
      </p:sp>
    </p:spTree>
    <p:extLst>
      <p:ext uri="{BB962C8B-B14F-4D97-AF65-F5344CB8AC3E}">
        <p14:creationId xmlns:p14="http://schemas.microsoft.com/office/powerpoint/2010/main" val="417786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de la situation n°1 Charges physiques de travail: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Mesures de prévention </a:t>
            </a:r>
            <a:r>
              <a:rPr lang="fr-FR" dirty="0"/>
              <a:t>associées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F8E6776-CF4C-4809-8062-C410754E4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686016"/>
              </p:ext>
            </p:extLst>
          </p:nvPr>
        </p:nvGraphicFramePr>
        <p:xfrm>
          <a:off x="624038" y="2552873"/>
          <a:ext cx="10943924" cy="364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85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Suppression du danger ou réduction de l’exposition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</a:t>
                      </a:r>
                      <a:r>
                        <a:rPr lang="fr-FR" baseline="0" dirty="0"/>
                        <a:t> de protection collective</a:t>
                      </a:r>
                      <a:endParaRPr lang="fr-FR" dirty="0"/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de protection individuelle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complémentaires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Utilisation d’une salle dédiée où le gros matériel reste en place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Utilisation de chariots pour le petit matériel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Port d’une</a:t>
                      </a:r>
                      <a:r>
                        <a:rPr lang="fr-FR" baseline="0" dirty="0"/>
                        <a:t> ceinture lombaire</a:t>
                      </a:r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Formation prévention des risques liés à l’activité (PRAP)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Console de stockage</a:t>
                      </a:r>
                      <a:r>
                        <a:rPr lang="fr-FR" baseline="0" dirty="0"/>
                        <a:t> à proximité du buffet</a:t>
                      </a:r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46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re 6"/>
          <p:cNvSpPr txBox="1">
            <a:spLocks noGrp="1"/>
          </p:cNvSpPr>
          <p:nvPr>
            <p:ph type="title"/>
          </p:nvPr>
        </p:nvSpPr>
        <p:spPr>
          <a:xfrm>
            <a:off x="3062176" y="1638726"/>
            <a:ext cx="8514306" cy="1790274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SITUATION 2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2">
            <a:extLst>
              <a:ext uri="{FF2B5EF4-FFF2-40B4-BE49-F238E27FC236}">
                <a16:creationId xmlns:a16="http://schemas.microsoft.com/office/drawing/2014/main" id="{AF1FF175-7694-41F9-8346-CEE8E527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606" y="4598177"/>
            <a:ext cx="2925762" cy="2201863"/>
          </a:xfrm>
          <a:prstGeom prst="irregularSeal1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Lombalgie, cervicalgie</a:t>
            </a:r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16AC2414-18EE-442B-89AB-33C0B3FFB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518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…</a:t>
            </a:r>
          </a:p>
        </p:txBody>
      </p:sp>
      <p:grpSp>
        <p:nvGrpSpPr>
          <p:cNvPr id="21" name="Group 5">
            <a:extLst>
              <a:ext uri="{FF2B5EF4-FFF2-40B4-BE49-F238E27FC236}">
                <a16:creationId xmlns:a16="http://schemas.microsoft.com/office/drawing/2014/main" id="{F7F522A9-FE92-480B-A731-2CA0B3656DB8}"/>
              </a:ext>
            </a:extLst>
          </p:cNvPr>
          <p:cNvGrpSpPr>
            <a:grpSpLocks/>
          </p:cNvGrpSpPr>
          <p:nvPr/>
        </p:nvGrpSpPr>
        <p:grpSpPr bwMode="auto">
          <a:xfrm>
            <a:off x="3019206" y="2158190"/>
            <a:ext cx="6796087" cy="3062287"/>
            <a:chOff x="729" y="1247"/>
            <a:chExt cx="4281" cy="1929"/>
          </a:xfrm>
        </p:grpSpPr>
        <p:sp>
          <p:nvSpPr>
            <p:cNvPr id="22" name="Text Box 6">
              <a:extLst>
                <a:ext uri="{FF2B5EF4-FFF2-40B4-BE49-F238E27FC236}">
                  <a16:creationId xmlns:a16="http://schemas.microsoft.com/office/drawing/2014/main" id="{EF2279EB-4EA8-4A3E-AF82-FA867CF27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" y="29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002A526F-2F13-4244-96CA-2B012B783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125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Text Box 8">
              <a:extLst>
                <a:ext uri="{FF2B5EF4-FFF2-40B4-BE49-F238E27FC236}">
                  <a16:creationId xmlns:a16="http://schemas.microsoft.com/office/drawing/2014/main" id="{58F0500D-99E4-400F-80D1-60AE55D44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279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" name="Text Box 9">
              <a:extLst>
                <a:ext uri="{FF2B5EF4-FFF2-40B4-BE49-F238E27FC236}">
                  <a16:creationId xmlns:a16="http://schemas.microsoft.com/office/drawing/2014/main" id="{85CF20E2-5854-4244-B981-F217F1A5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124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6" name="Oval 10">
            <a:extLst>
              <a:ext uri="{FF2B5EF4-FFF2-40B4-BE49-F238E27FC236}">
                <a16:creationId xmlns:a16="http://schemas.microsoft.com/office/drawing/2014/main" id="{142F395B-5524-49DD-B288-B75920C7C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531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Penché en avant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pour voir l’écran</a:t>
            </a:r>
          </a:p>
        </p:txBody>
      </p:sp>
      <p:sp>
        <p:nvSpPr>
          <p:cNvPr id="27" name="Oval 11">
            <a:extLst>
              <a:ext uri="{FF2B5EF4-FFF2-40B4-BE49-F238E27FC236}">
                <a16:creationId xmlns:a16="http://schemas.microsoft.com/office/drawing/2014/main" id="{21FEC088-567C-4E6E-B2A2-7E78118B2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606" y="1869265"/>
            <a:ext cx="1290637" cy="1165225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Barman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serveuse</a:t>
            </a:r>
          </a:p>
        </p:txBody>
      </p:sp>
      <p:sp>
        <p:nvSpPr>
          <p:cNvPr id="28" name="Oval 12">
            <a:extLst>
              <a:ext uri="{FF2B5EF4-FFF2-40B4-BE49-F238E27FC236}">
                <a16:creationId xmlns:a16="http://schemas.microsoft.com/office/drawing/2014/main" id="{09A121CA-08FF-4699-9708-0C961786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518" y="1859740"/>
            <a:ext cx="1290638" cy="1165225"/>
          </a:xfrm>
          <a:prstGeom prst="ellipse">
            <a:avLst/>
          </a:prstGeom>
          <a:noFill/>
          <a:ln w="25400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Posture</a:t>
            </a:r>
          </a:p>
        </p:txBody>
      </p:sp>
      <p:sp>
        <p:nvSpPr>
          <p:cNvPr id="29" name="AutoShape 13">
            <a:extLst>
              <a:ext uri="{FF2B5EF4-FFF2-40B4-BE49-F238E27FC236}">
                <a16:creationId xmlns:a16="http://schemas.microsoft.com/office/drawing/2014/main" id="{B12B2575-8041-4C18-A35C-50C8F02B2A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22668" y="3418665"/>
            <a:ext cx="2720975" cy="10731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…durée d’exposition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(plusieurs fois par service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E0A89B95-B6AD-4FC1-B2A8-6E775BA11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477" y="1850215"/>
            <a:ext cx="371127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Le barman fait l’usage de l’ordinateur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59495C8-1DFE-4A77-8749-71AA5EF2E6B0}"/>
              </a:ext>
            </a:extLst>
          </p:cNvPr>
          <p:cNvSpPr txBox="1"/>
          <p:nvPr/>
        </p:nvSpPr>
        <p:spPr>
          <a:xfrm>
            <a:off x="581311" y="3619010"/>
            <a:ext cx="26463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S</a:t>
            </a:r>
            <a:r>
              <a:rPr lang="fr-FR" dirty="0">
                <a:solidFill>
                  <a:schemeClr val="tx1"/>
                </a:solidFill>
              </a:rPr>
              <a:t>ituation observée n°2 :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defTabSz="360000"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Risque repéré : posture</a:t>
            </a:r>
          </a:p>
        </p:txBody>
      </p:sp>
    </p:spTree>
    <p:extLst>
      <p:ext uri="{BB962C8B-B14F-4D97-AF65-F5344CB8AC3E}">
        <p14:creationId xmlns:p14="http://schemas.microsoft.com/office/powerpoint/2010/main" val="18461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de la situation n°2 : posture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Mesures de prévention </a:t>
            </a:r>
            <a:r>
              <a:rPr lang="fr-FR" dirty="0"/>
              <a:t>associées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F8E6776-CF4C-4809-8062-C410754E4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966969"/>
              </p:ext>
            </p:extLst>
          </p:nvPr>
        </p:nvGraphicFramePr>
        <p:xfrm>
          <a:off x="624038" y="2552873"/>
          <a:ext cx="10943924" cy="3626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85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Suppression du danger ou réduction de l’exposition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</a:t>
                      </a:r>
                      <a:r>
                        <a:rPr lang="fr-FR" baseline="0" dirty="0"/>
                        <a:t> de protection collective</a:t>
                      </a:r>
                      <a:endParaRPr lang="fr-FR" dirty="0"/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de protection individuelle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complémentaires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Déplacement de l’écran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Formation gestes et postures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Surélévation de l’écran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Intervention d’un ergonome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Remplacer</a:t>
                      </a:r>
                      <a:r>
                        <a:rPr lang="fr-FR" baseline="0" dirty="0"/>
                        <a:t> par t</a:t>
                      </a:r>
                      <a:r>
                        <a:rPr lang="fr-FR" dirty="0"/>
                        <a:t>ablette mobile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27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440">
      <a:dk1>
        <a:srgbClr val="000000"/>
      </a:dk1>
      <a:lt1>
        <a:srgbClr val="FFFFFF"/>
      </a:lt1>
      <a:dk2>
        <a:srgbClr val="0C419A"/>
      </a:dk2>
      <a:lt2>
        <a:srgbClr val="D05559"/>
      </a:lt2>
      <a:accent1>
        <a:srgbClr val="FBAF00"/>
      </a:accent1>
      <a:accent2>
        <a:srgbClr val="E31C79"/>
      </a:accent2>
      <a:accent3>
        <a:srgbClr val="A05EB5"/>
      </a:accent3>
      <a:accent4>
        <a:srgbClr val="00A5DF"/>
      </a:accent4>
      <a:accent5>
        <a:srgbClr val="758CC0"/>
      </a:accent5>
      <a:accent6>
        <a:srgbClr val="00AB8E"/>
      </a:accent6>
      <a:hlink>
        <a:srgbClr val="00000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277</Words>
  <Application>Microsoft Office PowerPoint</Application>
  <PresentationFormat>Grand écran</PresentationFormat>
  <Paragraphs>84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Police système Courant</vt:lpstr>
      <vt:lpstr>Times New Roman</vt:lpstr>
      <vt:lpstr>Wingdings</vt:lpstr>
      <vt:lpstr>Thème Office</vt:lpstr>
      <vt:lpstr>Démarche TutoPrév’ hôtellerie restauration 29 Mars 2022</vt:lpstr>
      <vt:lpstr>SITUATION 1</vt:lpstr>
      <vt:lpstr>Analyse – Exemple de support de restitution</vt:lpstr>
      <vt:lpstr>Analyse – Exemple de support de restitution</vt:lpstr>
      <vt:lpstr>SITUATION 2</vt:lpstr>
      <vt:lpstr>Analyse – Exemple de support de restitution</vt:lpstr>
      <vt:lpstr>Analyse – Exemple de support de restitution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Geraldine Bil</dc:creator>
  <cp:lastModifiedBy>Philippe Viain</cp:lastModifiedBy>
  <cp:revision>105</cp:revision>
  <cp:lastPrinted>2022-03-28T13:08:27Z</cp:lastPrinted>
  <dcterms:created xsi:type="dcterms:W3CDTF">2021-07-16T15:11:03Z</dcterms:created>
  <dcterms:modified xsi:type="dcterms:W3CDTF">2022-04-03T17:09:22Z</dcterms:modified>
</cp:coreProperties>
</file>