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9" r:id="rId1"/>
  </p:sldMasterIdLst>
  <p:notesMasterIdLst>
    <p:notesMasterId r:id="rId50"/>
  </p:notesMasterIdLst>
  <p:sldIdLst>
    <p:sldId id="256" r:id="rId2"/>
    <p:sldId id="374" r:id="rId3"/>
    <p:sldId id="323" r:id="rId4"/>
    <p:sldId id="354" r:id="rId5"/>
    <p:sldId id="325" r:id="rId6"/>
    <p:sldId id="326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6" r:id="rId17"/>
    <p:sldId id="295" r:id="rId18"/>
    <p:sldId id="297" r:id="rId19"/>
    <p:sldId id="375" r:id="rId20"/>
    <p:sldId id="336" r:id="rId21"/>
    <p:sldId id="337" r:id="rId22"/>
    <p:sldId id="268" r:id="rId23"/>
    <p:sldId id="321" r:id="rId24"/>
    <p:sldId id="338" r:id="rId25"/>
    <p:sldId id="340" r:id="rId26"/>
    <p:sldId id="342" r:id="rId27"/>
    <p:sldId id="344" r:id="rId28"/>
    <p:sldId id="346" r:id="rId29"/>
    <p:sldId id="348" r:id="rId30"/>
    <p:sldId id="349" r:id="rId31"/>
    <p:sldId id="350" r:id="rId32"/>
    <p:sldId id="351" r:id="rId33"/>
    <p:sldId id="352" r:id="rId34"/>
    <p:sldId id="353" r:id="rId35"/>
    <p:sldId id="372" r:id="rId36"/>
    <p:sldId id="360" r:id="rId37"/>
    <p:sldId id="362" r:id="rId38"/>
    <p:sldId id="361" r:id="rId39"/>
    <p:sldId id="363" r:id="rId40"/>
    <p:sldId id="373" r:id="rId41"/>
    <p:sldId id="364" r:id="rId42"/>
    <p:sldId id="365" r:id="rId43"/>
    <p:sldId id="366" r:id="rId44"/>
    <p:sldId id="368" r:id="rId45"/>
    <p:sldId id="309" r:id="rId46"/>
    <p:sldId id="328" r:id="rId47"/>
    <p:sldId id="329" r:id="rId48"/>
    <p:sldId id="35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éronique FRUMHOLZ" initials="VF" lastIdx="1" clrIdx="0">
    <p:extLst>
      <p:ext uri="{19B8F6BF-5375-455C-9EA6-DF929625EA0E}">
        <p15:presenceInfo xmlns:p15="http://schemas.microsoft.com/office/powerpoint/2012/main" userId="e4ee8b4e05708e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323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9" autoAdjust="0"/>
    <p:restoredTop sz="93838" autoAdjust="0"/>
  </p:normalViewPr>
  <p:slideViewPr>
    <p:cSldViewPr snapToGrid="0" showGuides="1">
      <p:cViewPr varScale="1">
        <p:scale>
          <a:sx n="90" d="100"/>
          <a:sy n="90" d="100"/>
        </p:scale>
        <p:origin x="72" y="33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5BF2A-3879-434B-99D9-C8A7537A0037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DDAA45B5-3EB4-4C7A-ADC6-1B7DBF35E156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Gestion administrative des </a:t>
          </a:r>
          <a:r>
            <a:rPr lang="fr-FR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relations externes</a:t>
          </a:r>
        </a:p>
      </dgm:t>
    </dgm:pt>
    <dgm:pt modelId="{3778028F-B785-4BAD-B6EE-D3FEB64730FF}" type="parTrans" cxnId="{8ED31D26-53BF-4191-87FC-635399827169}">
      <dgm:prSet/>
      <dgm:spPr/>
      <dgm:t>
        <a:bodyPr/>
        <a:lstStyle/>
        <a:p>
          <a:endParaRPr lang="fr-FR"/>
        </a:p>
      </dgm:t>
    </dgm:pt>
    <dgm:pt modelId="{B3B2060C-725A-4B08-9266-BAE4C43258FA}" type="sibTrans" cxnId="{8ED31D26-53BF-4191-87FC-635399827169}">
      <dgm:prSet/>
      <dgm:spPr/>
      <dgm:t>
        <a:bodyPr/>
        <a:lstStyle/>
        <a:p>
          <a:endParaRPr lang="fr-FR"/>
        </a:p>
      </dgm:t>
    </dgm:pt>
    <dgm:pt modelId="{D695F9D3-CADC-4CD9-AF64-00EFC4A39F3D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fr-FR" b="1" dirty="0">
              <a:solidFill>
                <a:schemeClr val="tx1"/>
              </a:solidFill>
            </a:rPr>
            <a:t>Gestion administrative des </a:t>
          </a:r>
          <a:r>
            <a:rPr lang="fr-FR" b="1" i="1" dirty="0">
              <a:solidFill>
                <a:schemeClr val="tx1"/>
              </a:solidFill>
            </a:rPr>
            <a:t>relations avec le personnel</a:t>
          </a:r>
        </a:p>
      </dgm:t>
    </dgm:pt>
    <dgm:pt modelId="{64994895-D462-43AF-8C96-3CFD71FB91D4}" type="parTrans" cxnId="{780551DF-DC58-47E6-97F8-4A96A281B512}">
      <dgm:prSet/>
      <dgm:spPr/>
      <dgm:t>
        <a:bodyPr/>
        <a:lstStyle/>
        <a:p>
          <a:endParaRPr lang="fr-FR"/>
        </a:p>
      </dgm:t>
    </dgm:pt>
    <dgm:pt modelId="{74A1DBA0-981D-457E-A318-3134A92B0528}" type="sibTrans" cxnId="{780551DF-DC58-47E6-97F8-4A96A281B512}">
      <dgm:prSet/>
      <dgm:spPr/>
      <dgm:t>
        <a:bodyPr/>
        <a:lstStyle/>
        <a:p>
          <a:endParaRPr lang="fr-FR"/>
        </a:p>
      </dgm:t>
    </dgm:pt>
    <dgm:pt modelId="{4BBB2B4F-4E51-48A1-9EFC-57942DB4ACF5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fr-FR" b="1" dirty="0">
              <a:solidFill>
                <a:schemeClr val="tx1"/>
              </a:solidFill>
            </a:rPr>
            <a:t>Gestion administrative des </a:t>
          </a:r>
          <a:r>
            <a:rPr lang="fr-FR" b="1" i="1" dirty="0">
              <a:solidFill>
                <a:schemeClr val="tx1"/>
              </a:solidFill>
            </a:rPr>
            <a:t>projets</a:t>
          </a:r>
        </a:p>
      </dgm:t>
    </dgm:pt>
    <dgm:pt modelId="{5E65BD8A-7B1C-47FF-BF2A-8EAF8C16C1AB}" type="parTrans" cxnId="{07AB1D3D-A894-42C0-A87B-1A3696F81EC6}">
      <dgm:prSet/>
      <dgm:spPr/>
      <dgm:t>
        <a:bodyPr/>
        <a:lstStyle/>
        <a:p>
          <a:endParaRPr lang="fr-FR"/>
        </a:p>
      </dgm:t>
    </dgm:pt>
    <dgm:pt modelId="{8C9DC11E-C08A-4C8B-A6A0-0ED2FF8BB246}" type="sibTrans" cxnId="{07AB1D3D-A894-42C0-A87B-1A3696F81EC6}">
      <dgm:prSet/>
      <dgm:spPr/>
      <dgm:t>
        <a:bodyPr/>
        <a:lstStyle/>
        <a:p>
          <a:endParaRPr lang="fr-FR"/>
        </a:p>
      </dgm:t>
    </dgm:pt>
    <dgm:pt modelId="{6D072B0F-9728-4B4A-9E15-33042FD29925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fr-FR" b="1" dirty="0">
              <a:solidFill>
                <a:schemeClr val="tx1"/>
              </a:solidFill>
            </a:rPr>
            <a:t>Gestion administrative </a:t>
          </a:r>
          <a:r>
            <a:rPr lang="fr-FR" b="1" i="1" dirty="0">
              <a:solidFill>
                <a:schemeClr val="tx1"/>
              </a:solidFill>
            </a:rPr>
            <a:t>interne</a:t>
          </a:r>
        </a:p>
      </dgm:t>
    </dgm:pt>
    <dgm:pt modelId="{649A9300-DDFC-436D-95B8-4D9D0391C33E}" type="parTrans" cxnId="{E6EF32BF-8334-4FBE-956C-E5061587A44C}">
      <dgm:prSet/>
      <dgm:spPr/>
      <dgm:t>
        <a:bodyPr/>
        <a:lstStyle/>
        <a:p>
          <a:endParaRPr lang="fr-FR"/>
        </a:p>
      </dgm:t>
    </dgm:pt>
    <dgm:pt modelId="{11BFF02B-3DC3-458E-B1C5-1888312FD624}" type="sibTrans" cxnId="{E6EF32BF-8334-4FBE-956C-E5061587A44C}">
      <dgm:prSet/>
      <dgm:spPr/>
      <dgm:t>
        <a:bodyPr/>
        <a:lstStyle/>
        <a:p>
          <a:endParaRPr lang="fr-FR"/>
        </a:p>
      </dgm:t>
    </dgm:pt>
    <dgm:pt modelId="{092F7ABB-0157-4FC7-B338-3180A1C933A2}" type="pres">
      <dgm:prSet presAssocID="{1E75BF2A-3879-434B-99D9-C8A7537A003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962BCA4-BA5E-4BBB-9C04-A8EBAB9D6039}" type="pres">
      <dgm:prSet presAssocID="{DDAA45B5-3EB4-4C7A-ADC6-1B7DBF35E156}" presName="composite" presStyleCnt="0"/>
      <dgm:spPr/>
    </dgm:pt>
    <dgm:pt modelId="{7A89F28B-FF06-4A70-A83F-7FA85BE3CC44}" type="pres">
      <dgm:prSet presAssocID="{DDAA45B5-3EB4-4C7A-ADC6-1B7DBF35E156}" presName="imgShp" presStyleLbl="fgImgPlace1" presStyleIdx="0" presStyleCnt="4" custLinFactNeighborX="-4673" custLinFactNeighborY="-1968"/>
      <dgm:spPr>
        <a:solidFill>
          <a:schemeClr val="accent6">
            <a:lumMod val="75000"/>
          </a:schemeClr>
        </a:solidFill>
      </dgm:spPr>
    </dgm:pt>
    <dgm:pt modelId="{32D1D705-1200-4504-9E30-4A20FC66FFC9}" type="pres">
      <dgm:prSet presAssocID="{DDAA45B5-3EB4-4C7A-ADC6-1B7DBF35E156}" presName="txShp" presStyleLbl="node1" presStyleIdx="0" presStyleCnt="4" custScaleY="77688" custLinFactNeighborX="9515" custLinFactNeighborY="28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23BE83-395A-4D56-87CA-E043214D9098}" type="pres">
      <dgm:prSet presAssocID="{B3B2060C-725A-4B08-9266-BAE4C43258FA}" presName="spacing" presStyleCnt="0"/>
      <dgm:spPr/>
    </dgm:pt>
    <dgm:pt modelId="{950E5091-A702-4389-98EA-7802E17FF434}" type="pres">
      <dgm:prSet presAssocID="{D695F9D3-CADC-4CD9-AF64-00EFC4A39F3D}" presName="composite" presStyleCnt="0"/>
      <dgm:spPr/>
    </dgm:pt>
    <dgm:pt modelId="{FC7ABBCF-5481-4B6F-8F11-6E950E1C8744}" type="pres">
      <dgm:prSet presAssocID="{D695F9D3-CADC-4CD9-AF64-00EFC4A39F3D}" presName="imgShp" presStyleLbl="fgImgPlace1" presStyleIdx="1" presStyleCnt="4" custLinFactNeighborX="-6953" custLinFactNeighborY="-2582"/>
      <dgm:spPr>
        <a:solidFill>
          <a:schemeClr val="accent6">
            <a:lumMod val="75000"/>
          </a:schemeClr>
        </a:solidFill>
      </dgm:spPr>
    </dgm:pt>
    <dgm:pt modelId="{BCF7095D-663B-4313-8773-8822E632660A}" type="pres">
      <dgm:prSet presAssocID="{D695F9D3-CADC-4CD9-AF64-00EFC4A39F3D}" presName="txShp" presStyleLbl="node1" presStyleIdx="1" presStyleCnt="4" custScaleY="77866" custLinFactNeighborX="9696" custLinFactNeighborY="-1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B2000C-5547-414D-BC7E-A3F79E70F284}" type="pres">
      <dgm:prSet presAssocID="{74A1DBA0-981D-457E-A318-3134A92B0528}" presName="spacing" presStyleCnt="0"/>
      <dgm:spPr/>
    </dgm:pt>
    <dgm:pt modelId="{B30784C4-0BE5-4F8C-8578-98067DD3AEF7}" type="pres">
      <dgm:prSet presAssocID="{6D072B0F-9728-4B4A-9E15-33042FD29925}" presName="composite" presStyleCnt="0"/>
      <dgm:spPr/>
    </dgm:pt>
    <dgm:pt modelId="{172DF25E-AF54-450E-B842-B744BF2F8E62}" type="pres">
      <dgm:prSet presAssocID="{6D072B0F-9728-4B4A-9E15-33042FD29925}" presName="imgShp" presStyleLbl="fgImgPlace1" presStyleIdx="2" presStyleCnt="4" custScaleX="109638" custScaleY="100705" custLinFactNeighborX="-3746" custLinFactNeighborY="-5899"/>
      <dgm:spPr>
        <a:solidFill>
          <a:schemeClr val="accent6">
            <a:lumMod val="75000"/>
          </a:schemeClr>
        </a:solidFill>
      </dgm:spPr>
    </dgm:pt>
    <dgm:pt modelId="{E7F43D13-43A2-4AD8-B405-8B2DB5EE96B7}" type="pres">
      <dgm:prSet presAssocID="{6D072B0F-9728-4B4A-9E15-33042FD29925}" presName="txShp" presStyleLbl="node1" presStyleIdx="2" presStyleCnt="4" custScaleX="101430" custScaleY="69706" custLinFactNeighborX="9624" custLinFactNeighborY="-58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CD4467-D208-403F-8BF3-10A590B60B09}" type="pres">
      <dgm:prSet presAssocID="{11BFF02B-3DC3-458E-B1C5-1888312FD624}" presName="spacing" presStyleCnt="0"/>
      <dgm:spPr/>
    </dgm:pt>
    <dgm:pt modelId="{71E93AAE-E223-4965-9C00-E930FD1497FE}" type="pres">
      <dgm:prSet presAssocID="{4BBB2B4F-4E51-48A1-9EFC-57942DB4ACF5}" presName="composite" presStyleCnt="0"/>
      <dgm:spPr/>
    </dgm:pt>
    <dgm:pt modelId="{462A356E-B3B4-4BB4-9707-B1ECC75857A1}" type="pres">
      <dgm:prSet presAssocID="{4BBB2B4F-4E51-48A1-9EFC-57942DB4ACF5}" presName="imgShp" presStyleLbl="fgImgPlace1" presStyleIdx="3" presStyleCnt="4" custScaleX="114891" custScaleY="111351" custLinFactNeighborX="-3520" custLinFactNeighborY="-8138"/>
      <dgm:spPr>
        <a:solidFill>
          <a:schemeClr val="accent6">
            <a:lumMod val="75000"/>
          </a:schemeClr>
        </a:solidFill>
      </dgm:spPr>
    </dgm:pt>
    <dgm:pt modelId="{99BAD137-6C9B-46E9-8067-DFD03F132613}" type="pres">
      <dgm:prSet presAssocID="{4BBB2B4F-4E51-48A1-9EFC-57942DB4ACF5}" presName="txShp" presStyleLbl="node1" presStyleIdx="3" presStyleCnt="4" custScaleY="67038" custLinFactNeighborX="9696" custLinFactNeighborY="-397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847C224-1E87-4EF4-87D2-556E1335013F}" type="presOf" srcId="{DDAA45B5-3EB4-4C7A-ADC6-1B7DBF35E156}" destId="{32D1D705-1200-4504-9E30-4A20FC66FFC9}" srcOrd="0" destOrd="0" presId="urn:microsoft.com/office/officeart/2005/8/layout/vList3"/>
    <dgm:cxn modelId="{D318A704-C1EB-4061-8E21-297BB64CB93A}" type="presOf" srcId="{1E75BF2A-3879-434B-99D9-C8A7537A0037}" destId="{092F7ABB-0157-4FC7-B338-3180A1C933A2}" srcOrd="0" destOrd="0" presId="urn:microsoft.com/office/officeart/2005/8/layout/vList3"/>
    <dgm:cxn modelId="{BA26A3DB-E5BE-4596-8646-BAC62B52A045}" type="presOf" srcId="{6D072B0F-9728-4B4A-9E15-33042FD29925}" destId="{E7F43D13-43A2-4AD8-B405-8B2DB5EE96B7}" srcOrd="0" destOrd="0" presId="urn:microsoft.com/office/officeart/2005/8/layout/vList3"/>
    <dgm:cxn modelId="{E6EF32BF-8334-4FBE-956C-E5061587A44C}" srcId="{1E75BF2A-3879-434B-99D9-C8A7537A0037}" destId="{6D072B0F-9728-4B4A-9E15-33042FD29925}" srcOrd="2" destOrd="0" parTransId="{649A9300-DDFC-436D-95B8-4D9D0391C33E}" sibTransId="{11BFF02B-3DC3-458E-B1C5-1888312FD624}"/>
    <dgm:cxn modelId="{780551DF-DC58-47E6-97F8-4A96A281B512}" srcId="{1E75BF2A-3879-434B-99D9-C8A7537A0037}" destId="{D695F9D3-CADC-4CD9-AF64-00EFC4A39F3D}" srcOrd="1" destOrd="0" parTransId="{64994895-D462-43AF-8C96-3CFD71FB91D4}" sibTransId="{74A1DBA0-981D-457E-A318-3134A92B0528}"/>
    <dgm:cxn modelId="{07AB1D3D-A894-42C0-A87B-1A3696F81EC6}" srcId="{1E75BF2A-3879-434B-99D9-C8A7537A0037}" destId="{4BBB2B4F-4E51-48A1-9EFC-57942DB4ACF5}" srcOrd="3" destOrd="0" parTransId="{5E65BD8A-7B1C-47FF-BF2A-8EAF8C16C1AB}" sibTransId="{8C9DC11E-C08A-4C8B-A6A0-0ED2FF8BB246}"/>
    <dgm:cxn modelId="{8ED31D26-53BF-4191-87FC-635399827169}" srcId="{1E75BF2A-3879-434B-99D9-C8A7537A0037}" destId="{DDAA45B5-3EB4-4C7A-ADC6-1B7DBF35E156}" srcOrd="0" destOrd="0" parTransId="{3778028F-B785-4BAD-B6EE-D3FEB64730FF}" sibTransId="{B3B2060C-725A-4B08-9266-BAE4C43258FA}"/>
    <dgm:cxn modelId="{206A5E09-A909-4539-8E2E-00D01D3C72E7}" type="presOf" srcId="{D695F9D3-CADC-4CD9-AF64-00EFC4A39F3D}" destId="{BCF7095D-663B-4313-8773-8822E632660A}" srcOrd="0" destOrd="0" presId="urn:microsoft.com/office/officeart/2005/8/layout/vList3"/>
    <dgm:cxn modelId="{A8AA7925-E1E6-46E0-A445-614CAF73559E}" type="presOf" srcId="{4BBB2B4F-4E51-48A1-9EFC-57942DB4ACF5}" destId="{99BAD137-6C9B-46E9-8067-DFD03F132613}" srcOrd="0" destOrd="0" presId="urn:microsoft.com/office/officeart/2005/8/layout/vList3"/>
    <dgm:cxn modelId="{F7C17AE9-7DF6-44EB-B066-55BEABA0921A}" type="presParOf" srcId="{092F7ABB-0157-4FC7-B338-3180A1C933A2}" destId="{0962BCA4-BA5E-4BBB-9C04-A8EBAB9D6039}" srcOrd="0" destOrd="0" presId="urn:microsoft.com/office/officeart/2005/8/layout/vList3"/>
    <dgm:cxn modelId="{AD908A9A-7D0D-4D70-ABAF-D4B589A77A86}" type="presParOf" srcId="{0962BCA4-BA5E-4BBB-9C04-A8EBAB9D6039}" destId="{7A89F28B-FF06-4A70-A83F-7FA85BE3CC44}" srcOrd="0" destOrd="0" presId="urn:microsoft.com/office/officeart/2005/8/layout/vList3"/>
    <dgm:cxn modelId="{75B8425C-CDF3-4CC9-B474-C80CFB754A0E}" type="presParOf" srcId="{0962BCA4-BA5E-4BBB-9C04-A8EBAB9D6039}" destId="{32D1D705-1200-4504-9E30-4A20FC66FFC9}" srcOrd="1" destOrd="0" presId="urn:microsoft.com/office/officeart/2005/8/layout/vList3"/>
    <dgm:cxn modelId="{4758596B-4256-4282-BD83-3ABDD21D9DB5}" type="presParOf" srcId="{092F7ABB-0157-4FC7-B338-3180A1C933A2}" destId="{C323BE83-395A-4D56-87CA-E043214D9098}" srcOrd="1" destOrd="0" presId="urn:microsoft.com/office/officeart/2005/8/layout/vList3"/>
    <dgm:cxn modelId="{3F38987A-53C0-4AA7-8AF2-7FE8D49CC557}" type="presParOf" srcId="{092F7ABB-0157-4FC7-B338-3180A1C933A2}" destId="{950E5091-A702-4389-98EA-7802E17FF434}" srcOrd="2" destOrd="0" presId="urn:microsoft.com/office/officeart/2005/8/layout/vList3"/>
    <dgm:cxn modelId="{D39EB8AB-EDEB-49AE-AD66-62796BF5D6BF}" type="presParOf" srcId="{950E5091-A702-4389-98EA-7802E17FF434}" destId="{FC7ABBCF-5481-4B6F-8F11-6E950E1C8744}" srcOrd="0" destOrd="0" presId="urn:microsoft.com/office/officeart/2005/8/layout/vList3"/>
    <dgm:cxn modelId="{C85940CC-4CA8-49B0-9EF5-5B0262E4F6FF}" type="presParOf" srcId="{950E5091-A702-4389-98EA-7802E17FF434}" destId="{BCF7095D-663B-4313-8773-8822E632660A}" srcOrd="1" destOrd="0" presId="urn:microsoft.com/office/officeart/2005/8/layout/vList3"/>
    <dgm:cxn modelId="{0CAA371C-8E00-4CEC-AC94-29BC63CFBAFD}" type="presParOf" srcId="{092F7ABB-0157-4FC7-B338-3180A1C933A2}" destId="{9CB2000C-5547-414D-BC7E-A3F79E70F284}" srcOrd="3" destOrd="0" presId="urn:microsoft.com/office/officeart/2005/8/layout/vList3"/>
    <dgm:cxn modelId="{D348D756-F767-4BFE-A667-D3278E217551}" type="presParOf" srcId="{092F7ABB-0157-4FC7-B338-3180A1C933A2}" destId="{B30784C4-0BE5-4F8C-8578-98067DD3AEF7}" srcOrd="4" destOrd="0" presId="urn:microsoft.com/office/officeart/2005/8/layout/vList3"/>
    <dgm:cxn modelId="{588A3473-3401-44B0-B1A8-ED0A31171196}" type="presParOf" srcId="{B30784C4-0BE5-4F8C-8578-98067DD3AEF7}" destId="{172DF25E-AF54-450E-B842-B744BF2F8E62}" srcOrd="0" destOrd="0" presId="urn:microsoft.com/office/officeart/2005/8/layout/vList3"/>
    <dgm:cxn modelId="{33DE11EA-AAE1-408B-A196-B86874745A05}" type="presParOf" srcId="{B30784C4-0BE5-4F8C-8578-98067DD3AEF7}" destId="{E7F43D13-43A2-4AD8-B405-8B2DB5EE96B7}" srcOrd="1" destOrd="0" presId="urn:microsoft.com/office/officeart/2005/8/layout/vList3"/>
    <dgm:cxn modelId="{695D5DDB-6EF9-4F95-94F5-E907613179D6}" type="presParOf" srcId="{092F7ABB-0157-4FC7-B338-3180A1C933A2}" destId="{56CD4467-D208-403F-8BF3-10A590B60B09}" srcOrd="5" destOrd="0" presId="urn:microsoft.com/office/officeart/2005/8/layout/vList3"/>
    <dgm:cxn modelId="{7529481F-03DC-4444-AA72-8194C0D6BA42}" type="presParOf" srcId="{092F7ABB-0157-4FC7-B338-3180A1C933A2}" destId="{71E93AAE-E223-4965-9C00-E930FD1497FE}" srcOrd="6" destOrd="0" presId="urn:microsoft.com/office/officeart/2005/8/layout/vList3"/>
    <dgm:cxn modelId="{3C40B0AA-CBA3-41E4-9859-87B69EC6347F}" type="presParOf" srcId="{71E93AAE-E223-4965-9C00-E930FD1497FE}" destId="{462A356E-B3B4-4BB4-9707-B1ECC75857A1}" srcOrd="0" destOrd="0" presId="urn:microsoft.com/office/officeart/2005/8/layout/vList3"/>
    <dgm:cxn modelId="{047B6909-F440-49E7-8ED7-A26020342EE0}" type="presParOf" srcId="{71E93AAE-E223-4965-9C00-E930FD1497FE}" destId="{99BAD137-6C9B-46E9-8067-DFD03F13261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266104-D97F-4632-BE38-45096C641220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9D4A670-977A-49AA-8723-C61B3E6CD2ED}">
      <dgm:prSet phldrT="[Texte]" custT="1"/>
      <dgm:spPr/>
      <dgm:t>
        <a:bodyPr/>
        <a:lstStyle/>
        <a:p>
          <a:r>
            <a:rPr lang="fr-FR" sz="3200" b="1" i="1" u="sng" dirty="0"/>
            <a:t>Pédagogie</a:t>
          </a:r>
          <a:r>
            <a:rPr lang="fr-FR" sz="3200" b="1" dirty="0"/>
            <a:t> </a:t>
          </a:r>
          <a:r>
            <a:rPr lang="fr-FR" sz="3200" b="1" i="1" u="sng" dirty="0"/>
            <a:t>Active</a:t>
          </a:r>
        </a:p>
      </dgm:t>
    </dgm:pt>
    <dgm:pt modelId="{37BA65DF-FF6A-41F6-8CF8-E31C06E53E22}" type="parTrans" cxnId="{9684DE1C-2D1B-45B8-954D-1373C0AA456C}">
      <dgm:prSet/>
      <dgm:spPr/>
      <dgm:t>
        <a:bodyPr/>
        <a:lstStyle/>
        <a:p>
          <a:endParaRPr lang="fr-FR"/>
        </a:p>
      </dgm:t>
    </dgm:pt>
    <dgm:pt modelId="{0A2F153A-4D4D-4B78-8B1A-EF9D1DB07C57}" type="sibTrans" cxnId="{9684DE1C-2D1B-45B8-954D-1373C0AA456C}">
      <dgm:prSet/>
      <dgm:spPr/>
      <dgm:t>
        <a:bodyPr/>
        <a:lstStyle/>
        <a:p>
          <a:endParaRPr lang="fr-FR"/>
        </a:p>
      </dgm:t>
    </dgm:pt>
    <dgm:pt modelId="{BCB9B25B-AA91-4811-B840-BCD6A9E9502E}">
      <dgm:prSet phldrT="[Texte]"/>
      <dgm:spPr/>
      <dgm:t>
        <a:bodyPr/>
        <a:lstStyle/>
        <a:p>
          <a:r>
            <a:rPr lang="fr-FR" b="1" dirty="0"/>
            <a:t>Travail en îlots</a:t>
          </a:r>
        </a:p>
      </dgm:t>
    </dgm:pt>
    <dgm:pt modelId="{6F973242-4E27-4FB2-A91E-A236F39E80F3}" type="parTrans" cxnId="{6377EBDC-4CF2-4C38-8D0A-65AA68C0E863}">
      <dgm:prSet/>
      <dgm:spPr/>
      <dgm:t>
        <a:bodyPr/>
        <a:lstStyle/>
        <a:p>
          <a:endParaRPr lang="fr-FR"/>
        </a:p>
      </dgm:t>
    </dgm:pt>
    <dgm:pt modelId="{942CC803-41CE-4E15-8A9E-224C73BFE71D}" type="sibTrans" cxnId="{6377EBDC-4CF2-4C38-8D0A-65AA68C0E863}">
      <dgm:prSet/>
      <dgm:spPr>
        <a:solidFill>
          <a:schemeClr val="accent6"/>
        </a:solidFill>
      </dgm:spPr>
      <dgm:t>
        <a:bodyPr/>
        <a:lstStyle/>
        <a:p>
          <a:endParaRPr lang="fr-FR"/>
        </a:p>
      </dgm:t>
    </dgm:pt>
    <dgm:pt modelId="{5848DB21-DED7-482D-B238-43B46C58A595}">
      <dgm:prSet phldrT="[Texte]"/>
      <dgm:spPr/>
      <dgm:t>
        <a:bodyPr/>
        <a:lstStyle/>
        <a:p>
          <a:r>
            <a:rPr lang="fr-FR" b="1" dirty="0"/>
            <a:t>     Scénarios</a:t>
          </a:r>
        </a:p>
      </dgm:t>
    </dgm:pt>
    <dgm:pt modelId="{D7EB71FE-5130-41F0-ADB7-495378003647}" type="parTrans" cxnId="{F79E4E07-464B-4F5F-8925-47A0F6B05FF3}">
      <dgm:prSet/>
      <dgm:spPr/>
      <dgm:t>
        <a:bodyPr/>
        <a:lstStyle/>
        <a:p>
          <a:endParaRPr lang="fr-FR"/>
        </a:p>
      </dgm:t>
    </dgm:pt>
    <dgm:pt modelId="{234D2A5B-B550-4733-9588-E5654EB547F8}" type="sibTrans" cxnId="{F79E4E07-464B-4F5F-8925-47A0F6B05FF3}">
      <dgm:prSet/>
      <dgm:spPr>
        <a:solidFill>
          <a:schemeClr val="accent6"/>
        </a:solidFill>
      </dgm:spPr>
      <dgm:t>
        <a:bodyPr/>
        <a:lstStyle/>
        <a:p>
          <a:endParaRPr lang="fr-FR"/>
        </a:p>
      </dgm:t>
    </dgm:pt>
    <dgm:pt modelId="{4DE9131D-AAAC-48A0-AA78-94E7A3762289}">
      <dgm:prSet phldrT="[Texte]"/>
      <dgm:spPr/>
      <dgm:t>
        <a:bodyPr/>
        <a:lstStyle/>
        <a:p>
          <a:r>
            <a:rPr lang="fr-FR" b="1" dirty="0"/>
            <a:t>Gestion de projets</a:t>
          </a:r>
        </a:p>
      </dgm:t>
    </dgm:pt>
    <dgm:pt modelId="{93282F99-3B43-43AD-BEDD-358D5FD5F9DA}" type="parTrans" cxnId="{6BB0829C-67A0-4B62-9411-9950372A2F08}">
      <dgm:prSet/>
      <dgm:spPr/>
      <dgm:t>
        <a:bodyPr/>
        <a:lstStyle/>
        <a:p>
          <a:endParaRPr lang="fr-FR"/>
        </a:p>
      </dgm:t>
    </dgm:pt>
    <dgm:pt modelId="{8889947E-4192-4D48-B31A-AA19F40C0C44}" type="sibTrans" cxnId="{6BB0829C-67A0-4B62-9411-9950372A2F0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3221B41F-982B-4B0B-A1CA-B2225409D4ED}">
      <dgm:prSet phldrT="[Texte]" custT="1"/>
      <dgm:spPr/>
      <dgm:t>
        <a:bodyPr/>
        <a:lstStyle/>
        <a:p>
          <a:r>
            <a:rPr lang="fr-FR" sz="3200" b="1" i="1" u="sng" dirty="0"/>
            <a:t>Démarche proche de celle en entreprise</a:t>
          </a:r>
        </a:p>
      </dgm:t>
    </dgm:pt>
    <dgm:pt modelId="{08B6BEAF-3EE9-43FE-8CD5-249B0A193F45}" type="parTrans" cxnId="{50EAE9DA-814E-474B-963E-D9D45D3323F5}">
      <dgm:prSet/>
      <dgm:spPr/>
      <dgm:t>
        <a:bodyPr/>
        <a:lstStyle/>
        <a:p>
          <a:endParaRPr lang="fr-FR"/>
        </a:p>
      </dgm:t>
    </dgm:pt>
    <dgm:pt modelId="{929E2CBD-EA3E-4F1A-BBC0-254A184212DD}" type="sibTrans" cxnId="{50EAE9DA-814E-474B-963E-D9D45D3323F5}">
      <dgm:prSet/>
      <dgm:spPr/>
      <dgm:t>
        <a:bodyPr/>
        <a:lstStyle/>
        <a:p>
          <a:endParaRPr lang="fr-FR"/>
        </a:p>
      </dgm:t>
    </dgm:pt>
    <dgm:pt modelId="{D78FD758-A3B0-40F9-B5F1-64AF6D81E77F}" type="pres">
      <dgm:prSet presAssocID="{77266104-D97F-4632-BE38-45096C641220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fr-FR"/>
        </a:p>
      </dgm:t>
    </dgm:pt>
    <dgm:pt modelId="{4AA7653C-C637-4899-ADCB-B2A781C16F31}" type="pres">
      <dgm:prSet presAssocID="{77266104-D97F-4632-BE38-45096C641220}" presName="arrowNode" presStyleLbl="node1" presStyleIdx="0" presStyleCnt="1" custLinFactNeighborX="8312" custLinFactNeighborY="-957"/>
      <dgm:spPr>
        <a:solidFill>
          <a:srgbClr val="C00000"/>
        </a:solidFill>
      </dgm:spPr>
    </dgm:pt>
    <dgm:pt modelId="{F87068D7-60D9-495C-AAB4-B17EC1169A6A}" type="pres">
      <dgm:prSet presAssocID="{19D4A670-977A-49AA-8723-C61B3E6CD2ED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5374F6-AD31-4FC9-8088-704D1032B04A}" type="pres">
      <dgm:prSet presAssocID="{BCB9B25B-AA91-4811-B840-BCD6A9E9502E}" presName="txNode2" presStyleLbl="revTx" presStyleIdx="1" presStyleCnt="5" custLinFactNeighborX="-4592" custLinFactNeighborY="-742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8D4600-C283-4875-93CF-7DE8242620D4}" type="pres">
      <dgm:prSet presAssocID="{942CC803-41CE-4E15-8A9E-224C73BFE71D}" presName="dotNode2" presStyleCnt="0"/>
      <dgm:spPr/>
    </dgm:pt>
    <dgm:pt modelId="{8FE68596-1F1C-4AF4-8218-31A491363EA7}" type="pres">
      <dgm:prSet presAssocID="{942CC803-41CE-4E15-8A9E-224C73BFE71D}" presName="dotRepeatNode" presStyleLbl="fgShp" presStyleIdx="0" presStyleCnt="3" custFlipVert="1" custScaleX="201470" custScaleY="247769" custLinFactX="35157" custLinFactY="-229847" custLinFactNeighborX="100000" custLinFactNeighborY="-300000"/>
      <dgm:spPr/>
      <dgm:t>
        <a:bodyPr/>
        <a:lstStyle/>
        <a:p>
          <a:endParaRPr lang="fr-FR"/>
        </a:p>
      </dgm:t>
    </dgm:pt>
    <dgm:pt modelId="{C468CB0F-950D-4230-BFE3-2936B86658F2}" type="pres">
      <dgm:prSet presAssocID="{5848DB21-DED7-482D-B238-43B46C58A595}" presName="txNode3" presStyleLbl="revTx" presStyleIdx="2" presStyleCnt="5" custScaleX="138345" custLinFactNeighborX="91550" custLinFactNeighborY="-671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FC0D9A-73E9-4688-931F-073513DDBA4C}" type="pres">
      <dgm:prSet presAssocID="{234D2A5B-B550-4733-9588-E5654EB547F8}" presName="dotNode3" presStyleCnt="0"/>
      <dgm:spPr/>
    </dgm:pt>
    <dgm:pt modelId="{D6C6A15E-6464-4573-9CE2-8FB5492F76FD}" type="pres">
      <dgm:prSet presAssocID="{234D2A5B-B550-4733-9588-E5654EB547F8}" presName="dotRepeatNode" presStyleLbl="fgShp" presStyleIdx="1" presStyleCnt="3" custFlipHor="1" custScaleX="214126" custScaleY="225225" custLinFactX="200000" custLinFactY="-200000" custLinFactNeighborX="279068" custLinFactNeighborY="-292608"/>
      <dgm:spPr/>
      <dgm:t>
        <a:bodyPr/>
        <a:lstStyle/>
        <a:p>
          <a:endParaRPr lang="fr-FR"/>
        </a:p>
      </dgm:t>
    </dgm:pt>
    <dgm:pt modelId="{2B2F8561-03A9-403B-99FA-0E03C9531336}" type="pres">
      <dgm:prSet presAssocID="{4DE9131D-AAAC-48A0-AA78-94E7A3762289}" presName="txNode4" presStyleLbl="revTx" presStyleIdx="3" presStyleCnt="5" custLinFactNeighborX="33596" custLinFactNeighborY="-300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4FB1E3-5B40-4F4C-ACB2-1DF1EF76F8EE}" type="pres">
      <dgm:prSet presAssocID="{8889947E-4192-4D48-B31A-AA19F40C0C44}" presName="dotNode4" presStyleCnt="0"/>
      <dgm:spPr/>
    </dgm:pt>
    <dgm:pt modelId="{80839115-3D7A-4DEB-ABF7-3D9E6A0235ED}" type="pres">
      <dgm:prSet presAssocID="{8889947E-4192-4D48-B31A-AA19F40C0C44}" presName="dotRepeatNode" presStyleLbl="fgShp" presStyleIdx="2" presStyleCnt="3" custScaleX="247251" custScaleY="217287" custLinFactX="300000" custLinFactY="-148166" custLinFactNeighborX="367245" custLinFactNeighborY="-200000"/>
      <dgm:spPr/>
      <dgm:t>
        <a:bodyPr/>
        <a:lstStyle/>
        <a:p>
          <a:endParaRPr lang="fr-FR"/>
        </a:p>
      </dgm:t>
    </dgm:pt>
    <dgm:pt modelId="{B844DB66-8133-48A2-B9E0-536CE63CB0BB}" type="pres">
      <dgm:prSet presAssocID="{3221B41F-982B-4B0B-A1CA-B2225409D4ED}" presName="txNode5" presStyleLbl="revTx" presStyleIdx="4" presStyleCnt="5" custScaleX="131811" custLinFactNeighborX="17112" custLinFactNeighborY="478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BB0829C-67A0-4B62-9411-9950372A2F08}" srcId="{77266104-D97F-4632-BE38-45096C641220}" destId="{4DE9131D-AAAC-48A0-AA78-94E7A3762289}" srcOrd="3" destOrd="0" parTransId="{93282F99-3B43-43AD-BEDD-358D5FD5F9DA}" sibTransId="{8889947E-4192-4D48-B31A-AA19F40C0C44}"/>
    <dgm:cxn modelId="{50EAE9DA-814E-474B-963E-D9D45D3323F5}" srcId="{77266104-D97F-4632-BE38-45096C641220}" destId="{3221B41F-982B-4B0B-A1CA-B2225409D4ED}" srcOrd="4" destOrd="0" parTransId="{08B6BEAF-3EE9-43FE-8CD5-249B0A193F45}" sibTransId="{929E2CBD-EA3E-4F1A-BBC0-254A184212DD}"/>
    <dgm:cxn modelId="{71F26238-043B-4D1D-A2B8-1C4CFE57513C}" type="presOf" srcId="{4DE9131D-AAAC-48A0-AA78-94E7A3762289}" destId="{2B2F8561-03A9-403B-99FA-0E03C9531336}" srcOrd="0" destOrd="0" presId="urn:microsoft.com/office/officeart/2009/3/layout/DescendingProcess"/>
    <dgm:cxn modelId="{F79E4E07-464B-4F5F-8925-47A0F6B05FF3}" srcId="{77266104-D97F-4632-BE38-45096C641220}" destId="{5848DB21-DED7-482D-B238-43B46C58A595}" srcOrd="2" destOrd="0" parTransId="{D7EB71FE-5130-41F0-ADB7-495378003647}" sibTransId="{234D2A5B-B550-4733-9588-E5654EB547F8}"/>
    <dgm:cxn modelId="{84C25348-DD55-4584-8768-00F0AB6A9739}" type="presOf" srcId="{3221B41F-982B-4B0B-A1CA-B2225409D4ED}" destId="{B844DB66-8133-48A2-B9E0-536CE63CB0BB}" srcOrd="0" destOrd="0" presId="urn:microsoft.com/office/officeart/2009/3/layout/DescendingProcess"/>
    <dgm:cxn modelId="{54906F4A-5184-42C6-A772-FF230F639687}" type="presOf" srcId="{19D4A670-977A-49AA-8723-C61B3E6CD2ED}" destId="{F87068D7-60D9-495C-AAB4-B17EC1169A6A}" srcOrd="0" destOrd="0" presId="urn:microsoft.com/office/officeart/2009/3/layout/DescendingProcess"/>
    <dgm:cxn modelId="{083EC611-379F-475E-A5CD-CDBE564DCC30}" type="presOf" srcId="{77266104-D97F-4632-BE38-45096C641220}" destId="{D78FD758-A3B0-40F9-B5F1-64AF6D81E77F}" srcOrd="0" destOrd="0" presId="urn:microsoft.com/office/officeart/2009/3/layout/DescendingProcess"/>
    <dgm:cxn modelId="{9F4ECBE4-4C51-4FF8-ABC8-A5C61F9F72A4}" type="presOf" srcId="{942CC803-41CE-4E15-8A9E-224C73BFE71D}" destId="{8FE68596-1F1C-4AF4-8218-31A491363EA7}" srcOrd="0" destOrd="0" presId="urn:microsoft.com/office/officeart/2009/3/layout/DescendingProcess"/>
    <dgm:cxn modelId="{91D1D6DB-78AB-44A8-ADCB-546775A83E33}" type="presOf" srcId="{5848DB21-DED7-482D-B238-43B46C58A595}" destId="{C468CB0F-950D-4230-BFE3-2936B86658F2}" srcOrd="0" destOrd="0" presId="urn:microsoft.com/office/officeart/2009/3/layout/DescendingProcess"/>
    <dgm:cxn modelId="{6084C40F-598F-4C33-9B4E-B414D21F18D4}" type="presOf" srcId="{BCB9B25B-AA91-4811-B840-BCD6A9E9502E}" destId="{C05374F6-AD31-4FC9-8088-704D1032B04A}" srcOrd="0" destOrd="0" presId="urn:microsoft.com/office/officeart/2009/3/layout/DescendingProcess"/>
    <dgm:cxn modelId="{DC6023BA-B3B2-45CE-99FB-FE8C12FD1387}" type="presOf" srcId="{234D2A5B-B550-4733-9588-E5654EB547F8}" destId="{D6C6A15E-6464-4573-9CE2-8FB5492F76FD}" srcOrd="0" destOrd="0" presId="urn:microsoft.com/office/officeart/2009/3/layout/DescendingProcess"/>
    <dgm:cxn modelId="{9684DE1C-2D1B-45B8-954D-1373C0AA456C}" srcId="{77266104-D97F-4632-BE38-45096C641220}" destId="{19D4A670-977A-49AA-8723-C61B3E6CD2ED}" srcOrd="0" destOrd="0" parTransId="{37BA65DF-FF6A-41F6-8CF8-E31C06E53E22}" sibTransId="{0A2F153A-4D4D-4B78-8B1A-EF9D1DB07C57}"/>
    <dgm:cxn modelId="{B896BCCE-9C06-429C-BC22-15773118F631}" type="presOf" srcId="{8889947E-4192-4D48-B31A-AA19F40C0C44}" destId="{80839115-3D7A-4DEB-ABF7-3D9E6A0235ED}" srcOrd="0" destOrd="0" presId="urn:microsoft.com/office/officeart/2009/3/layout/DescendingProcess"/>
    <dgm:cxn modelId="{6377EBDC-4CF2-4C38-8D0A-65AA68C0E863}" srcId="{77266104-D97F-4632-BE38-45096C641220}" destId="{BCB9B25B-AA91-4811-B840-BCD6A9E9502E}" srcOrd="1" destOrd="0" parTransId="{6F973242-4E27-4FB2-A91E-A236F39E80F3}" sibTransId="{942CC803-41CE-4E15-8A9E-224C73BFE71D}"/>
    <dgm:cxn modelId="{58CD841D-52F7-4D7E-95A2-405499502098}" type="presParOf" srcId="{D78FD758-A3B0-40F9-B5F1-64AF6D81E77F}" destId="{4AA7653C-C637-4899-ADCB-B2A781C16F31}" srcOrd="0" destOrd="0" presId="urn:microsoft.com/office/officeart/2009/3/layout/DescendingProcess"/>
    <dgm:cxn modelId="{13A9487D-D919-461E-884A-EF781EEBF580}" type="presParOf" srcId="{D78FD758-A3B0-40F9-B5F1-64AF6D81E77F}" destId="{F87068D7-60D9-495C-AAB4-B17EC1169A6A}" srcOrd="1" destOrd="0" presId="urn:microsoft.com/office/officeart/2009/3/layout/DescendingProcess"/>
    <dgm:cxn modelId="{32885F5D-C9C0-4E78-957D-DB99681C1489}" type="presParOf" srcId="{D78FD758-A3B0-40F9-B5F1-64AF6D81E77F}" destId="{C05374F6-AD31-4FC9-8088-704D1032B04A}" srcOrd="2" destOrd="0" presId="urn:microsoft.com/office/officeart/2009/3/layout/DescendingProcess"/>
    <dgm:cxn modelId="{3813B0CE-8B65-45C5-9E3D-59DDEAC70FC7}" type="presParOf" srcId="{D78FD758-A3B0-40F9-B5F1-64AF6D81E77F}" destId="{808D4600-C283-4875-93CF-7DE8242620D4}" srcOrd="3" destOrd="0" presId="urn:microsoft.com/office/officeart/2009/3/layout/DescendingProcess"/>
    <dgm:cxn modelId="{1919A8B4-F586-4B64-886F-577688403AC7}" type="presParOf" srcId="{808D4600-C283-4875-93CF-7DE8242620D4}" destId="{8FE68596-1F1C-4AF4-8218-31A491363EA7}" srcOrd="0" destOrd="0" presId="urn:microsoft.com/office/officeart/2009/3/layout/DescendingProcess"/>
    <dgm:cxn modelId="{A053CCB5-C760-4667-A60D-A8FE7E0E8234}" type="presParOf" srcId="{D78FD758-A3B0-40F9-B5F1-64AF6D81E77F}" destId="{C468CB0F-950D-4230-BFE3-2936B86658F2}" srcOrd="4" destOrd="0" presId="urn:microsoft.com/office/officeart/2009/3/layout/DescendingProcess"/>
    <dgm:cxn modelId="{293A03F3-E9BE-423F-8234-99BFF7779DBA}" type="presParOf" srcId="{D78FD758-A3B0-40F9-B5F1-64AF6D81E77F}" destId="{36FC0D9A-73E9-4688-931F-073513DDBA4C}" srcOrd="5" destOrd="0" presId="urn:microsoft.com/office/officeart/2009/3/layout/DescendingProcess"/>
    <dgm:cxn modelId="{2CE2C8DE-DD9D-4D97-94EE-5F83CB361820}" type="presParOf" srcId="{36FC0D9A-73E9-4688-931F-073513DDBA4C}" destId="{D6C6A15E-6464-4573-9CE2-8FB5492F76FD}" srcOrd="0" destOrd="0" presId="urn:microsoft.com/office/officeart/2009/3/layout/DescendingProcess"/>
    <dgm:cxn modelId="{BAF78DA7-B549-41E9-BC85-F63B6F85E0D6}" type="presParOf" srcId="{D78FD758-A3B0-40F9-B5F1-64AF6D81E77F}" destId="{2B2F8561-03A9-403B-99FA-0E03C9531336}" srcOrd="6" destOrd="0" presId="urn:microsoft.com/office/officeart/2009/3/layout/DescendingProcess"/>
    <dgm:cxn modelId="{D637823A-86F7-42F3-A007-BE3DCD567C68}" type="presParOf" srcId="{D78FD758-A3B0-40F9-B5F1-64AF6D81E77F}" destId="{324FB1E3-5B40-4F4C-ACB2-1DF1EF76F8EE}" srcOrd="7" destOrd="0" presId="urn:microsoft.com/office/officeart/2009/3/layout/DescendingProcess"/>
    <dgm:cxn modelId="{0513AA7B-1357-4BC4-BF34-C50A22F5E7C7}" type="presParOf" srcId="{324FB1E3-5B40-4F4C-ACB2-1DF1EF76F8EE}" destId="{80839115-3D7A-4DEB-ABF7-3D9E6A0235ED}" srcOrd="0" destOrd="0" presId="urn:microsoft.com/office/officeart/2009/3/layout/DescendingProcess"/>
    <dgm:cxn modelId="{618BF0FB-6C7A-4524-AFE4-886AB28217BB}" type="presParOf" srcId="{D78FD758-A3B0-40F9-B5F1-64AF6D81E77F}" destId="{B844DB66-8133-48A2-B9E0-536CE63CB0BB}" srcOrd="8" destOrd="0" presId="urn:microsoft.com/office/officeart/2009/3/layout/Descending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4488FA-8385-433E-A1A2-A049B8731620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A5949CB3-2D4A-4E48-A3C1-AB0C34E57E43}">
      <dgm:prSet phldrT="[Texte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fr-FR" sz="2800" b="1" i="1" dirty="0">
              <a:solidFill>
                <a:schemeClr val="tx1"/>
              </a:solidFill>
            </a:rPr>
            <a:t>3. </a:t>
          </a:r>
          <a:r>
            <a:rPr lang="fr-FR" sz="2000" b="0" i="1" dirty="0">
              <a:solidFill>
                <a:schemeClr val="tx1">
                  <a:lumMod val="50000"/>
                  <a:lumOff val="50000"/>
                </a:schemeClr>
              </a:solidFill>
            </a:rPr>
            <a:t>Mettre en œuvre et contrôler les </a:t>
          </a:r>
          <a:r>
            <a:rPr lang="fr-FR" sz="2000" b="1" i="1" dirty="0">
              <a:solidFill>
                <a:schemeClr val="tx1">
                  <a:lumMod val="50000"/>
                  <a:lumOff val="50000"/>
                </a:schemeClr>
              </a:solidFill>
            </a:rPr>
            <a:t>processus administratifs</a:t>
          </a:r>
        </a:p>
      </dgm:t>
    </dgm:pt>
    <dgm:pt modelId="{083D831E-6FBD-4097-BBB3-A2C1C22F2139}" type="parTrans" cxnId="{AA46A1C6-D2A9-47F0-98CA-79D56D043CFA}">
      <dgm:prSet/>
      <dgm:spPr/>
      <dgm:t>
        <a:bodyPr/>
        <a:lstStyle/>
        <a:p>
          <a:endParaRPr lang="fr-FR"/>
        </a:p>
      </dgm:t>
    </dgm:pt>
    <dgm:pt modelId="{396BEFE9-386A-4062-A349-2AA7F96D6CCF}" type="sibTrans" cxnId="{AA46A1C6-D2A9-47F0-98CA-79D56D043CFA}">
      <dgm:prSet/>
      <dgm:spPr>
        <a:noFill/>
      </dgm:spPr>
      <dgm:t>
        <a:bodyPr/>
        <a:lstStyle/>
        <a:p>
          <a:endParaRPr lang="fr-FR"/>
        </a:p>
      </dgm:t>
    </dgm:pt>
    <dgm:pt modelId="{582BED43-695D-4045-A2FE-EDCF7CE444BA}">
      <dgm:prSet phldrT="[Texte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en-US" sz="2800" b="1" i="1" dirty="0">
              <a:solidFill>
                <a:schemeClr val="tx1"/>
              </a:solidFill>
            </a:rPr>
            <a:t>2.</a:t>
          </a:r>
          <a:r>
            <a:rPr lang="en-US" sz="2000" b="1" i="1" dirty="0">
              <a:solidFill>
                <a:schemeClr val="tx1">
                  <a:lumMod val="50000"/>
                  <a:lumOff val="50000"/>
                </a:schemeClr>
              </a:solidFill>
            </a:rPr>
            <a:t>Organiser et </a:t>
          </a:r>
          <a:r>
            <a:rPr lang="en-US" sz="2000" b="1" i="1" dirty="0" err="1">
              <a:solidFill>
                <a:schemeClr val="tx1">
                  <a:lumMod val="50000"/>
                  <a:lumOff val="50000"/>
                </a:schemeClr>
              </a:solidFill>
            </a:rPr>
            <a:t>planifier</a:t>
          </a:r>
          <a:r>
            <a:rPr lang="en-US" sz="2000" b="1" i="1" dirty="0">
              <a:solidFill>
                <a:schemeClr val="tx1">
                  <a:lumMod val="50000"/>
                  <a:lumOff val="50000"/>
                </a:schemeClr>
              </a:solidFill>
            </a:rPr>
            <a:t>  </a:t>
          </a:r>
          <a:r>
            <a:rPr lang="en-US" sz="2000" b="1" i="1" dirty="0" err="1">
              <a:solidFill>
                <a:schemeClr val="tx1">
                  <a:lumMod val="50000"/>
                  <a:lumOff val="50000"/>
                </a:schemeClr>
              </a:solidFill>
            </a:rPr>
            <a:t>l’activité</a:t>
          </a:r>
          <a:endParaRPr lang="fr-FR" sz="2000" b="1" i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050775A-B861-4F90-9A2B-57930BE46D67}" type="parTrans" cxnId="{D2BFB8AB-864C-4F5D-BF71-1CB4FEDC7A25}">
      <dgm:prSet/>
      <dgm:spPr/>
      <dgm:t>
        <a:bodyPr/>
        <a:lstStyle/>
        <a:p>
          <a:endParaRPr lang="fr-FR"/>
        </a:p>
      </dgm:t>
    </dgm:pt>
    <dgm:pt modelId="{67A99122-0973-46D9-9AB0-E99255532223}" type="sibTrans" cxnId="{D2BFB8AB-864C-4F5D-BF71-1CB4FEDC7A25}">
      <dgm:prSet/>
      <dgm:spPr>
        <a:noFill/>
      </dgm:spPr>
      <dgm:t>
        <a:bodyPr/>
        <a:lstStyle/>
        <a:p>
          <a:endParaRPr lang="fr-FR"/>
        </a:p>
      </dgm:t>
    </dgm:pt>
    <dgm:pt modelId="{575449F5-AA65-4C1C-9609-001E67E85B37}">
      <dgm:prSet phldrT="[Texte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en-US" sz="2800" b="1" i="1" dirty="0">
              <a:solidFill>
                <a:schemeClr val="tx1"/>
              </a:solidFill>
            </a:rPr>
            <a:t>1.</a:t>
          </a:r>
          <a:r>
            <a:rPr lang="en-US" sz="2000" b="1" i="1" dirty="0">
              <a:solidFill>
                <a:schemeClr val="tx1">
                  <a:lumMod val="50000"/>
                  <a:lumOff val="50000"/>
                </a:schemeClr>
              </a:solidFill>
            </a:rPr>
            <a:t>Gérer des relations                           </a:t>
          </a:r>
          <a:r>
            <a:rPr lang="en-US" sz="2000" b="1" i="1" dirty="0" err="1">
              <a:solidFill>
                <a:schemeClr val="tx1">
                  <a:lumMod val="50000"/>
                  <a:lumOff val="50000"/>
                </a:schemeClr>
              </a:solidFill>
            </a:rPr>
            <a:t>interpersonnelles</a:t>
          </a:r>
          <a:endParaRPr lang="fr-FR" sz="2000" b="1" i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74BAC2E-CA9C-4915-8187-0DB542C01CEA}" type="parTrans" cxnId="{72F23AA6-3C9D-48FD-B091-B212B5F7046D}">
      <dgm:prSet/>
      <dgm:spPr/>
      <dgm:t>
        <a:bodyPr/>
        <a:lstStyle/>
        <a:p>
          <a:endParaRPr lang="fr-FR"/>
        </a:p>
      </dgm:t>
    </dgm:pt>
    <dgm:pt modelId="{5B825C95-15FA-40FF-B0F8-9C327BB94F2E}" type="sibTrans" cxnId="{72F23AA6-3C9D-48FD-B091-B212B5F7046D}">
      <dgm:prSet/>
      <dgm:spPr>
        <a:noFill/>
      </dgm:spPr>
      <dgm:t>
        <a:bodyPr/>
        <a:lstStyle/>
        <a:p>
          <a:endParaRPr lang="fr-FR"/>
        </a:p>
      </dgm:t>
    </dgm:pt>
    <dgm:pt modelId="{C64DA3CE-91AB-44D7-A22C-9DCE1F992F1C}">
      <dgm:prSet phldrT="[Texte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fr-FR" sz="2800" b="1" i="1" dirty="0">
              <a:solidFill>
                <a:schemeClr val="tx1"/>
              </a:solidFill>
            </a:rPr>
            <a:t>4. </a:t>
          </a:r>
          <a:r>
            <a:rPr lang="fr-FR" sz="2000" b="1" i="1" dirty="0">
              <a:solidFill>
                <a:schemeClr val="tx1">
                  <a:lumMod val="50000"/>
                  <a:lumOff val="50000"/>
                </a:schemeClr>
              </a:solidFill>
            </a:rPr>
            <a:t>Traiter les flux physiques en relation avec les données de gestion</a:t>
          </a:r>
        </a:p>
      </dgm:t>
    </dgm:pt>
    <dgm:pt modelId="{F7DC518B-7282-431A-B698-18AC09C880E1}" type="parTrans" cxnId="{F76BDED8-32A6-44CE-A2C6-A4C1A1EE4EEE}">
      <dgm:prSet/>
      <dgm:spPr/>
      <dgm:t>
        <a:bodyPr/>
        <a:lstStyle/>
        <a:p>
          <a:endParaRPr lang="fr-FR"/>
        </a:p>
      </dgm:t>
    </dgm:pt>
    <dgm:pt modelId="{87181D4F-209D-40D2-A762-25962ADEA40D}" type="sibTrans" cxnId="{F76BDED8-32A6-44CE-A2C6-A4C1A1EE4EEE}">
      <dgm:prSet/>
      <dgm:spPr>
        <a:noFill/>
      </dgm:spPr>
      <dgm:t>
        <a:bodyPr/>
        <a:lstStyle/>
        <a:p>
          <a:endParaRPr lang="fr-FR"/>
        </a:p>
      </dgm:t>
    </dgm:pt>
    <dgm:pt modelId="{398F8856-5491-4951-8B9C-8335AE85DBAD}">
      <dgm:prSet phldrT="[Texte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 algn="l"/>
          <a:r>
            <a:rPr lang="fr-FR" sz="2800" b="1" i="1" dirty="0">
              <a:solidFill>
                <a:schemeClr val="tx1"/>
              </a:solidFill>
            </a:rPr>
            <a:t>5. </a:t>
          </a:r>
          <a:r>
            <a:rPr lang="fr-FR" sz="2000" b="1" i="1" dirty="0">
              <a:solidFill>
                <a:schemeClr val="tx1">
                  <a:lumMod val="50000"/>
                  <a:lumOff val="50000"/>
                </a:schemeClr>
              </a:solidFill>
            </a:rPr>
            <a:t>Assurer le respect de la règlementation, des normes et traiter des dysfonctionnements</a:t>
          </a:r>
        </a:p>
      </dgm:t>
    </dgm:pt>
    <dgm:pt modelId="{2A113984-2379-491E-BE2D-4649D1050AB8}" type="parTrans" cxnId="{D0CCF853-BF69-4D88-AA02-8133E942B0FE}">
      <dgm:prSet/>
      <dgm:spPr/>
      <dgm:t>
        <a:bodyPr/>
        <a:lstStyle/>
        <a:p>
          <a:endParaRPr lang="fr-FR"/>
        </a:p>
      </dgm:t>
    </dgm:pt>
    <dgm:pt modelId="{A8D79BD5-B999-4D44-B052-002E61653135}" type="sibTrans" cxnId="{D0CCF853-BF69-4D88-AA02-8133E942B0FE}">
      <dgm:prSet/>
      <dgm:spPr>
        <a:noFill/>
      </dgm:spPr>
      <dgm:t>
        <a:bodyPr/>
        <a:lstStyle/>
        <a:p>
          <a:endParaRPr lang="fr-FR"/>
        </a:p>
      </dgm:t>
    </dgm:pt>
    <dgm:pt modelId="{140AEEDF-87FF-460A-BD5E-C258F5D74EBB}" type="pres">
      <dgm:prSet presAssocID="{484488FA-8385-433E-A1A2-A049B873162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E3F035E5-9696-42AB-9C43-3276F8274559}" type="pres">
      <dgm:prSet presAssocID="{484488FA-8385-433E-A1A2-A049B8731620}" presName="dot1" presStyleLbl="alignNode1" presStyleIdx="0" presStyleCnt="15"/>
      <dgm:spPr/>
    </dgm:pt>
    <dgm:pt modelId="{AF87FCAC-7E13-45F5-9C7D-E888FA5ABE41}" type="pres">
      <dgm:prSet presAssocID="{484488FA-8385-433E-A1A2-A049B8731620}" presName="dot2" presStyleLbl="alignNode1" presStyleIdx="1" presStyleCnt="15"/>
      <dgm:spPr/>
    </dgm:pt>
    <dgm:pt modelId="{71D212C8-5337-4B8C-A732-CED104E33972}" type="pres">
      <dgm:prSet presAssocID="{484488FA-8385-433E-A1A2-A049B8731620}" presName="dot3" presStyleLbl="alignNode1" presStyleIdx="2" presStyleCnt="15"/>
      <dgm:spPr/>
    </dgm:pt>
    <dgm:pt modelId="{84D991F6-FEF9-4688-80EB-B7FAE521A31C}" type="pres">
      <dgm:prSet presAssocID="{484488FA-8385-433E-A1A2-A049B8731620}" presName="dot4" presStyleLbl="alignNode1" presStyleIdx="3" presStyleCnt="15"/>
      <dgm:spPr/>
    </dgm:pt>
    <dgm:pt modelId="{7B7D56D7-20FD-4DB4-8D1D-A9BFEFC8AB5B}" type="pres">
      <dgm:prSet presAssocID="{484488FA-8385-433E-A1A2-A049B8731620}" presName="dot5" presStyleLbl="alignNode1" presStyleIdx="4" presStyleCnt="15"/>
      <dgm:spPr/>
    </dgm:pt>
    <dgm:pt modelId="{F75D9C7D-76EB-43F9-90A0-208D33D2E6ED}" type="pres">
      <dgm:prSet presAssocID="{484488FA-8385-433E-A1A2-A049B8731620}" presName="dot6" presStyleLbl="alignNode1" presStyleIdx="5" presStyleCnt="15"/>
      <dgm:spPr/>
    </dgm:pt>
    <dgm:pt modelId="{C60FC840-A569-47B8-9B4B-18A492F9E7E6}" type="pres">
      <dgm:prSet presAssocID="{484488FA-8385-433E-A1A2-A049B8731620}" presName="dot7" presStyleLbl="alignNode1" presStyleIdx="6" presStyleCnt="15"/>
      <dgm:spPr/>
    </dgm:pt>
    <dgm:pt modelId="{7561276A-6657-4B76-9DB7-158E90DAE566}" type="pres">
      <dgm:prSet presAssocID="{484488FA-8385-433E-A1A2-A049B8731620}" presName="dot8" presStyleLbl="alignNode1" presStyleIdx="7" presStyleCnt="15"/>
      <dgm:spPr/>
    </dgm:pt>
    <dgm:pt modelId="{D28E49B3-7398-4969-A18D-D44A249A5763}" type="pres">
      <dgm:prSet presAssocID="{484488FA-8385-433E-A1A2-A049B8731620}" presName="dotArrow1" presStyleLbl="alignNode1" presStyleIdx="8" presStyleCnt="15"/>
      <dgm:spPr/>
    </dgm:pt>
    <dgm:pt modelId="{DB2E1485-034F-4D5E-8BEF-4C21D98809C5}" type="pres">
      <dgm:prSet presAssocID="{484488FA-8385-433E-A1A2-A049B8731620}" presName="dotArrow2" presStyleLbl="alignNode1" presStyleIdx="9" presStyleCnt="15"/>
      <dgm:spPr/>
    </dgm:pt>
    <dgm:pt modelId="{665143B2-7CA7-4261-ABEA-9D0ABF34438E}" type="pres">
      <dgm:prSet presAssocID="{484488FA-8385-433E-A1A2-A049B8731620}" presName="dotArrow3" presStyleLbl="alignNode1" presStyleIdx="10" presStyleCnt="15"/>
      <dgm:spPr/>
    </dgm:pt>
    <dgm:pt modelId="{DE1C9FE9-5614-42E6-908E-0D9E440E35A0}" type="pres">
      <dgm:prSet presAssocID="{484488FA-8385-433E-A1A2-A049B8731620}" presName="dotArrow4" presStyleLbl="alignNode1" presStyleIdx="11" presStyleCnt="15" custFlipVert="1" custFlipHor="1" custScaleX="85167" custScaleY="871361" custLinFactX="-59938" custLinFactY="-481294" custLinFactNeighborX="-100000" custLinFactNeighborY="-500000"/>
      <dgm:spPr/>
    </dgm:pt>
    <dgm:pt modelId="{7AE6DCE3-0569-4F0C-A480-469BC822F876}" type="pres">
      <dgm:prSet presAssocID="{484488FA-8385-433E-A1A2-A049B8731620}" presName="dotArrow5" presStyleLbl="alignNode1" presStyleIdx="12" presStyleCnt="15"/>
      <dgm:spPr/>
    </dgm:pt>
    <dgm:pt modelId="{A0B3FBA0-BC09-44B8-A736-E33D4E1A5F98}" type="pres">
      <dgm:prSet presAssocID="{484488FA-8385-433E-A1A2-A049B8731620}" presName="dotArrow6" presStyleLbl="alignNode1" presStyleIdx="13" presStyleCnt="15"/>
      <dgm:spPr/>
    </dgm:pt>
    <dgm:pt modelId="{A36E0096-C46E-4539-B5D8-19411FE67F60}" type="pres">
      <dgm:prSet presAssocID="{484488FA-8385-433E-A1A2-A049B8731620}" presName="dotArrow7" presStyleLbl="alignNode1" presStyleIdx="14" presStyleCnt="15"/>
      <dgm:spPr/>
    </dgm:pt>
    <dgm:pt modelId="{D6B961BF-D2BD-4281-A6E1-142352C235E4}" type="pres">
      <dgm:prSet presAssocID="{575449F5-AA65-4C1C-9609-001E67E85B37}" presName="parTx1" presStyleLbl="node1" presStyleIdx="0" presStyleCnt="5" custScaleX="249412" custScaleY="194288" custLinFactX="39424" custLinFactY="-300000" custLinFactNeighborX="100000" custLinFactNeighborY="-329867"/>
      <dgm:spPr/>
      <dgm:t>
        <a:bodyPr/>
        <a:lstStyle/>
        <a:p>
          <a:endParaRPr lang="fr-FR"/>
        </a:p>
      </dgm:t>
    </dgm:pt>
    <dgm:pt modelId="{2B368CEE-8CBE-49DF-A0F2-6AF4E557892A}" type="pres">
      <dgm:prSet presAssocID="{5B825C95-15FA-40FF-B0F8-9C327BB94F2E}" presName="picture1" presStyleCnt="0"/>
      <dgm:spPr/>
    </dgm:pt>
    <dgm:pt modelId="{B5BDDCCA-D8FB-4B25-97BE-EEBD86A4956D}" type="pres">
      <dgm:prSet presAssocID="{5B825C95-15FA-40FF-B0F8-9C327BB94F2E}" presName="imageRepeatNode" presStyleLbl="fgImgPlace1" presStyleIdx="0" presStyleCnt="5" custScaleX="180098" custScaleY="60976" custLinFactY="71488" custLinFactNeighborX="5855" custLinFactNeighborY="100000"/>
      <dgm:spPr>
        <a:prstGeom prst="rightArrow">
          <a:avLst/>
        </a:prstGeom>
      </dgm:spPr>
      <dgm:t>
        <a:bodyPr/>
        <a:lstStyle/>
        <a:p>
          <a:endParaRPr lang="fr-FR"/>
        </a:p>
      </dgm:t>
    </dgm:pt>
    <dgm:pt modelId="{7BAB30E9-6266-4EAD-89CF-DFC5FA518E4C}" type="pres">
      <dgm:prSet presAssocID="{582BED43-695D-4045-A2FE-EDCF7CE444BA}" presName="parTx2" presStyleLbl="node1" presStyleIdx="1" presStyleCnt="5" custScaleX="252565" custScaleY="181429" custLinFactY="-100000" custLinFactNeighborX="53584" custLinFactNeighborY="-193747"/>
      <dgm:spPr/>
      <dgm:t>
        <a:bodyPr/>
        <a:lstStyle/>
        <a:p>
          <a:endParaRPr lang="fr-FR"/>
        </a:p>
      </dgm:t>
    </dgm:pt>
    <dgm:pt modelId="{135D8221-EB06-413B-98D6-1114F45EBECC}" type="pres">
      <dgm:prSet presAssocID="{67A99122-0973-46D9-9AB0-E99255532223}" presName="picture2" presStyleCnt="0"/>
      <dgm:spPr/>
    </dgm:pt>
    <dgm:pt modelId="{48AE73E7-7A6F-4CA8-BB9D-68D46BCB4709}" type="pres">
      <dgm:prSet presAssocID="{67A99122-0973-46D9-9AB0-E99255532223}" presName="imageRepeatNode" presStyleLbl="fgImgPlace1" presStyleIdx="1" presStyleCnt="5" custScaleX="167710" custScaleY="62159" custLinFactX="-95133" custLinFactNeighborX="-100000" custLinFactNeighborY="-8164"/>
      <dgm:spPr>
        <a:prstGeom prst="rightArrow">
          <a:avLst/>
        </a:prstGeom>
      </dgm:spPr>
      <dgm:t>
        <a:bodyPr/>
        <a:lstStyle/>
        <a:p>
          <a:endParaRPr lang="fr-FR"/>
        </a:p>
      </dgm:t>
    </dgm:pt>
    <dgm:pt modelId="{D8D2743C-95FD-4405-AC95-DD8B73831A01}" type="pres">
      <dgm:prSet presAssocID="{A5949CB3-2D4A-4E48-A3C1-AB0C34E57E43}" presName="parTx3" presStyleLbl="node1" presStyleIdx="2" presStyleCnt="5" custScaleX="367584" custScaleY="179189" custLinFactY="2251" custLinFactNeighborX="61785" custLinFactNeighborY="100000"/>
      <dgm:spPr/>
      <dgm:t>
        <a:bodyPr/>
        <a:lstStyle/>
        <a:p>
          <a:endParaRPr lang="fr-FR"/>
        </a:p>
      </dgm:t>
    </dgm:pt>
    <dgm:pt modelId="{4D04FD3C-3B18-41D4-93DB-23CC366E7A2B}" type="pres">
      <dgm:prSet presAssocID="{396BEFE9-386A-4062-A349-2AA7F96D6CCF}" presName="picture3" presStyleCnt="0"/>
      <dgm:spPr/>
    </dgm:pt>
    <dgm:pt modelId="{02D06F49-0007-427D-AD1F-F1F7FEF0B85F}" type="pres">
      <dgm:prSet presAssocID="{396BEFE9-386A-4062-A349-2AA7F96D6CCF}" presName="imageRepeatNode" presStyleLbl="fgImgPlace1" presStyleIdx="2" presStyleCnt="5" custScaleX="181691" custScaleY="60927" custLinFactX="-100000" custLinFactY="-61076" custLinFactNeighborX="-198200" custLinFactNeighborY="-100000"/>
      <dgm:spPr>
        <a:prstGeom prst="rightArrow">
          <a:avLst/>
        </a:prstGeom>
      </dgm:spPr>
      <dgm:t>
        <a:bodyPr/>
        <a:lstStyle/>
        <a:p>
          <a:endParaRPr lang="fr-FR"/>
        </a:p>
      </dgm:t>
    </dgm:pt>
    <dgm:pt modelId="{D7FDE45C-40A1-4A76-AB1F-7E2B5727F58E}" type="pres">
      <dgm:prSet presAssocID="{C64DA3CE-91AB-44D7-A22C-9DCE1F992F1C}" presName="parTx4" presStyleLbl="node1" presStyleIdx="3" presStyleCnt="5" custScaleX="426542" custScaleY="184679" custLinFactY="249276" custLinFactNeighborX="67905" custLinFactNeighborY="300000"/>
      <dgm:spPr/>
      <dgm:t>
        <a:bodyPr/>
        <a:lstStyle/>
        <a:p>
          <a:endParaRPr lang="fr-FR"/>
        </a:p>
      </dgm:t>
    </dgm:pt>
    <dgm:pt modelId="{A03FB373-B114-4404-8E02-51168F0DE218}" type="pres">
      <dgm:prSet presAssocID="{87181D4F-209D-40D2-A762-25962ADEA40D}" presName="picture4" presStyleCnt="0"/>
      <dgm:spPr/>
    </dgm:pt>
    <dgm:pt modelId="{F32EECDC-5089-474A-9250-B17B06DBFF2E}" type="pres">
      <dgm:prSet presAssocID="{87181D4F-209D-40D2-A762-25962ADEA40D}" presName="imageRepeatNode" presStyleLbl="fgImgPlace1" presStyleIdx="3" presStyleCnt="5" custScaleX="175438" custScaleY="53845" custLinFactX="-146526" custLinFactY="152693" custLinFactNeighborX="-200000" custLinFactNeighborY="200000"/>
      <dgm:spPr>
        <a:prstGeom prst="rightArrow">
          <a:avLst/>
        </a:prstGeom>
      </dgm:spPr>
      <dgm:t>
        <a:bodyPr/>
        <a:lstStyle/>
        <a:p>
          <a:endParaRPr lang="fr-FR"/>
        </a:p>
      </dgm:t>
    </dgm:pt>
    <dgm:pt modelId="{EE3DAC48-60DC-4F29-9AD4-1687D4F9DDC6}" type="pres">
      <dgm:prSet presAssocID="{398F8856-5491-4951-8B9C-8335AE85DBAD}" presName="parTx5" presStyleLbl="node1" presStyleIdx="4" presStyleCnt="5" custScaleX="519485" custScaleY="183358" custLinFactY="488308" custLinFactNeighborX="99260" custLinFactNeighborY="500000"/>
      <dgm:spPr/>
      <dgm:t>
        <a:bodyPr/>
        <a:lstStyle/>
        <a:p>
          <a:endParaRPr lang="fr-FR"/>
        </a:p>
      </dgm:t>
    </dgm:pt>
    <dgm:pt modelId="{494A1A99-4238-41B3-8128-FDCBB080F7B2}" type="pres">
      <dgm:prSet presAssocID="{A8D79BD5-B999-4D44-B052-002E61653135}" presName="picture5" presStyleCnt="0"/>
      <dgm:spPr/>
    </dgm:pt>
    <dgm:pt modelId="{F8399630-35CF-433A-9573-74FE62E47634}" type="pres">
      <dgm:prSet presAssocID="{A8D79BD5-B999-4D44-B052-002E61653135}" presName="imageRepeatNode" presStyleLbl="fgImgPlace1" presStyleIdx="4" presStyleCnt="5" custScaleX="179346" custScaleY="50842" custLinFactX="-174811" custLinFactY="100000" custLinFactNeighborX="-200000" custLinFactNeighborY="124812"/>
      <dgm:spPr>
        <a:prstGeom prst="rightArrow">
          <a:avLst/>
        </a:prstGeom>
      </dgm:spPr>
      <dgm:t>
        <a:bodyPr/>
        <a:lstStyle/>
        <a:p>
          <a:endParaRPr lang="fr-FR"/>
        </a:p>
      </dgm:t>
    </dgm:pt>
  </dgm:ptLst>
  <dgm:cxnLst>
    <dgm:cxn modelId="{D2BFB8AB-864C-4F5D-BF71-1CB4FEDC7A25}" srcId="{484488FA-8385-433E-A1A2-A049B8731620}" destId="{582BED43-695D-4045-A2FE-EDCF7CE444BA}" srcOrd="1" destOrd="0" parTransId="{8050775A-B861-4F90-9A2B-57930BE46D67}" sibTransId="{67A99122-0973-46D9-9AB0-E99255532223}"/>
    <dgm:cxn modelId="{A753F836-B46F-4143-9D9F-FFE62DACF1E6}" type="presOf" srcId="{582BED43-695D-4045-A2FE-EDCF7CE444BA}" destId="{7BAB30E9-6266-4EAD-89CF-DFC5FA518E4C}" srcOrd="0" destOrd="0" presId="urn:microsoft.com/office/officeart/2008/layout/AscendingPictureAccentProcess"/>
    <dgm:cxn modelId="{652AF908-D460-4200-8F56-6FC74E424971}" type="presOf" srcId="{484488FA-8385-433E-A1A2-A049B8731620}" destId="{140AEEDF-87FF-460A-BD5E-C258F5D74EBB}" srcOrd="0" destOrd="0" presId="urn:microsoft.com/office/officeart/2008/layout/AscendingPictureAccentProcess"/>
    <dgm:cxn modelId="{D0CCF853-BF69-4D88-AA02-8133E942B0FE}" srcId="{484488FA-8385-433E-A1A2-A049B8731620}" destId="{398F8856-5491-4951-8B9C-8335AE85DBAD}" srcOrd="4" destOrd="0" parTransId="{2A113984-2379-491E-BE2D-4649D1050AB8}" sibTransId="{A8D79BD5-B999-4D44-B052-002E61653135}"/>
    <dgm:cxn modelId="{89815926-8177-48C7-A5E4-1E9E0208F000}" type="presOf" srcId="{67A99122-0973-46D9-9AB0-E99255532223}" destId="{48AE73E7-7A6F-4CA8-BB9D-68D46BCB4709}" srcOrd="0" destOrd="0" presId="urn:microsoft.com/office/officeart/2008/layout/AscendingPictureAccentProcess"/>
    <dgm:cxn modelId="{65B7E04C-BBAF-4B5F-B749-A9AA8A66D9A0}" type="presOf" srcId="{396BEFE9-386A-4062-A349-2AA7F96D6CCF}" destId="{02D06F49-0007-427D-AD1F-F1F7FEF0B85F}" srcOrd="0" destOrd="0" presId="urn:microsoft.com/office/officeart/2008/layout/AscendingPictureAccentProcess"/>
    <dgm:cxn modelId="{E3F2D0D0-16B6-4EC7-BED1-F273614C2AC5}" type="presOf" srcId="{5B825C95-15FA-40FF-B0F8-9C327BB94F2E}" destId="{B5BDDCCA-D8FB-4B25-97BE-EEBD86A4956D}" srcOrd="0" destOrd="0" presId="urn:microsoft.com/office/officeart/2008/layout/AscendingPictureAccentProcess"/>
    <dgm:cxn modelId="{F76BDED8-32A6-44CE-A2C6-A4C1A1EE4EEE}" srcId="{484488FA-8385-433E-A1A2-A049B8731620}" destId="{C64DA3CE-91AB-44D7-A22C-9DCE1F992F1C}" srcOrd="3" destOrd="0" parTransId="{F7DC518B-7282-431A-B698-18AC09C880E1}" sibTransId="{87181D4F-209D-40D2-A762-25962ADEA40D}"/>
    <dgm:cxn modelId="{97063862-79B8-4AB9-9B38-2ED51C2EE4DC}" type="presOf" srcId="{398F8856-5491-4951-8B9C-8335AE85DBAD}" destId="{EE3DAC48-60DC-4F29-9AD4-1687D4F9DDC6}" srcOrd="0" destOrd="0" presId="urn:microsoft.com/office/officeart/2008/layout/AscendingPictureAccentProcess"/>
    <dgm:cxn modelId="{E5F14C7B-66D4-4F30-A875-425ECA8397FA}" type="presOf" srcId="{C64DA3CE-91AB-44D7-A22C-9DCE1F992F1C}" destId="{D7FDE45C-40A1-4A76-AB1F-7E2B5727F58E}" srcOrd="0" destOrd="0" presId="urn:microsoft.com/office/officeart/2008/layout/AscendingPictureAccentProcess"/>
    <dgm:cxn modelId="{72F23AA6-3C9D-48FD-B091-B212B5F7046D}" srcId="{484488FA-8385-433E-A1A2-A049B8731620}" destId="{575449F5-AA65-4C1C-9609-001E67E85B37}" srcOrd="0" destOrd="0" parTransId="{A74BAC2E-CA9C-4915-8187-0DB542C01CEA}" sibTransId="{5B825C95-15FA-40FF-B0F8-9C327BB94F2E}"/>
    <dgm:cxn modelId="{80EC964D-1EC5-4904-BEA1-43BA16D8E241}" type="presOf" srcId="{A8D79BD5-B999-4D44-B052-002E61653135}" destId="{F8399630-35CF-433A-9573-74FE62E47634}" srcOrd="0" destOrd="0" presId="urn:microsoft.com/office/officeart/2008/layout/AscendingPictureAccentProcess"/>
    <dgm:cxn modelId="{5FEF5E96-E785-4F6D-9C26-DE3A186EDA88}" type="presOf" srcId="{A5949CB3-2D4A-4E48-A3C1-AB0C34E57E43}" destId="{D8D2743C-95FD-4405-AC95-DD8B73831A01}" srcOrd="0" destOrd="0" presId="urn:microsoft.com/office/officeart/2008/layout/AscendingPictureAccentProcess"/>
    <dgm:cxn modelId="{54E96048-5001-4500-BDDA-C9CD887FC691}" type="presOf" srcId="{575449F5-AA65-4C1C-9609-001E67E85B37}" destId="{D6B961BF-D2BD-4281-A6E1-142352C235E4}" srcOrd="0" destOrd="0" presId="urn:microsoft.com/office/officeart/2008/layout/AscendingPictureAccentProcess"/>
    <dgm:cxn modelId="{5FEA8F54-DF76-4538-AF91-51BDA7F3E21D}" type="presOf" srcId="{87181D4F-209D-40D2-A762-25962ADEA40D}" destId="{F32EECDC-5089-474A-9250-B17B06DBFF2E}" srcOrd="0" destOrd="0" presId="urn:microsoft.com/office/officeart/2008/layout/AscendingPictureAccentProcess"/>
    <dgm:cxn modelId="{AA46A1C6-D2A9-47F0-98CA-79D56D043CFA}" srcId="{484488FA-8385-433E-A1A2-A049B8731620}" destId="{A5949CB3-2D4A-4E48-A3C1-AB0C34E57E43}" srcOrd="2" destOrd="0" parTransId="{083D831E-6FBD-4097-BBB3-A2C1C22F2139}" sibTransId="{396BEFE9-386A-4062-A349-2AA7F96D6CCF}"/>
    <dgm:cxn modelId="{1AB26C11-A831-4A01-BFD6-A5BF91D8C1C8}" type="presParOf" srcId="{140AEEDF-87FF-460A-BD5E-C258F5D74EBB}" destId="{E3F035E5-9696-42AB-9C43-3276F8274559}" srcOrd="0" destOrd="0" presId="urn:microsoft.com/office/officeart/2008/layout/AscendingPictureAccentProcess"/>
    <dgm:cxn modelId="{8FA70420-C33E-455C-9093-893C54191BED}" type="presParOf" srcId="{140AEEDF-87FF-460A-BD5E-C258F5D74EBB}" destId="{AF87FCAC-7E13-45F5-9C7D-E888FA5ABE41}" srcOrd="1" destOrd="0" presId="urn:microsoft.com/office/officeart/2008/layout/AscendingPictureAccentProcess"/>
    <dgm:cxn modelId="{EB481D45-48FB-4250-B84A-AC39EE3D8B8B}" type="presParOf" srcId="{140AEEDF-87FF-460A-BD5E-C258F5D74EBB}" destId="{71D212C8-5337-4B8C-A732-CED104E33972}" srcOrd="2" destOrd="0" presId="urn:microsoft.com/office/officeart/2008/layout/AscendingPictureAccentProcess"/>
    <dgm:cxn modelId="{AA307F3D-62D3-4974-BBEF-B5F5392AD31D}" type="presParOf" srcId="{140AEEDF-87FF-460A-BD5E-C258F5D74EBB}" destId="{84D991F6-FEF9-4688-80EB-B7FAE521A31C}" srcOrd="3" destOrd="0" presId="urn:microsoft.com/office/officeart/2008/layout/AscendingPictureAccentProcess"/>
    <dgm:cxn modelId="{4625264D-05C6-4BA7-A8C8-CD4EFA984BE8}" type="presParOf" srcId="{140AEEDF-87FF-460A-BD5E-C258F5D74EBB}" destId="{7B7D56D7-20FD-4DB4-8D1D-A9BFEFC8AB5B}" srcOrd="4" destOrd="0" presId="urn:microsoft.com/office/officeart/2008/layout/AscendingPictureAccentProcess"/>
    <dgm:cxn modelId="{829C42F2-429D-4C11-A238-4986191DA1FE}" type="presParOf" srcId="{140AEEDF-87FF-460A-BD5E-C258F5D74EBB}" destId="{F75D9C7D-76EB-43F9-90A0-208D33D2E6ED}" srcOrd="5" destOrd="0" presId="urn:microsoft.com/office/officeart/2008/layout/AscendingPictureAccentProcess"/>
    <dgm:cxn modelId="{D38F1F98-2FF1-47A8-9FB6-287BFA55D150}" type="presParOf" srcId="{140AEEDF-87FF-460A-BD5E-C258F5D74EBB}" destId="{C60FC840-A569-47B8-9B4B-18A492F9E7E6}" srcOrd="6" destOrd="0" presId="urn:microsoft.com/office/officeart/2008/layout/AscendingPictureAccentProcess"/>
    <dgm:cxn modelId="{8CCE17FD-C43E-4F3E-B325-39E08829795C}" type="presParOf" srcId="{140AEEDF-87FF-460A-BD5E-C258F5D74EBB}" destId="{7561276A-6657-4B76-9DB7-158E90DAE566}" srcOrd="7" destOrd="0" presId="urn:microsoft.com/office/officeart/2008/layout/AscendingPictureAccentProcess"/>
    <dgm:cxn modelId="{4B1BAB94-ADB9-4504-B4DE-AE60FB83E606}" type="presParOf" srcId="{140AEEDF-87FF-460A-BD5E-C258F5D74EBB}" destId="{D28E49B3-7398-4969-A18D-D44A249A5763}" srcOrd="8" destOrd="0" presId="urn:microsoft.com/office/officeart/2008/layout/AscendingPictureAccentProcess"/>
    <dgm:cxn modelId="{3CCCEC5B-DCDC-4E5F-A72D-EF96CB0000E4}" type="presParOf" srcId="{140AEEDF-87FF-460A-BD5E-C258F5D74EBB}" destId="{DB2E1485-034F-4D5E-8BEF-4C21D98809C5}" srcOrd="9" destOrd="0" presId="urn:microsoft.com/office/officeart/2008/layout/AscendingPictureAccentProcess"/>
    <dgm:cxn modelId="{908DCF27-CA5A-4056-8461-AAFA3211C821}" type="presParOf" srcId="{140AEEDF-87FF-460A-BD5E-C258F5D74EBB}" destId="{665143B2-7CA7-4261-ABEA-9D0ABF34438E}" srcOrd="10" destOrd="0" presId="urn:microsoft.com/office/officeart/2008/layout/AscendingPictureAccentProcess"/>
    <dgm:cxn modelId="{06DC8167-BF82-4969-AF86-0D250DFF8D6B}" type="presParOf" srcId="{140AEEDF-87FF-460A-BD5E-C258F5D74EBB}" destId="{DE1C9FE9-5614-42E6-908E-0D9E440E35A0}" srcOrd="11" destOrd="0" presId="urn:microsoft.com/office/officeart/2008/layout/AscendingPictureAccentProcess"/>
    <dgm:cxn modelId="{4557850C-50EF-41EC-94FD-E5A26D5A751E}" type="presParOf" srcId="{140AEEDF-87FF-460A-BD5E-C258F5D74EBB}" destId="{7AE6DCE3-0569-4F0C-A480-469BC822F876}" srcOrd="12" destOrd="0" presId="urn:microsoft.com/office/officeart/2008/layout/AscendingPictureAccentProcess"/>
    <dgm:cxn modelId="{1923B734-D9D1-4D0E-86EC-7740C77786E0}" type="presParOf" srcId="{140AEEDF-87FF-460A-BD5E-C258F5D74EBB}" destId="{A0B3FBA0-BC09-44B8-A736-E33D4E1A5F98}" srcOrd="13" destOrd="0" presId="urn:microsoft.com/office/officeart/2008/layout/AscendingPictureAccentProcess"/>
    <dgm:cxn modelId="{69EEA231-E124-4CE2-8032-2A4EE3ED22A3}" type="presParOf" srcId="{140AEEDF-87FF-460A-BD5E-C258F5D74EBB}" destId="{A36E0096-C46E-4539-B5D8-19411FE67F60}" srcOrd="14" destOrd="0" presId="urn:microsoft.com/office/officeart/2008/layout/AscendingPictureAccentProcess"/>
    <dgm:cxn modelId="{1DEA7C93-8444-4FF9-9F25-3F47FD88A8A8}" type="presParOf" srcId="{140AEEDF-87FF-460A-BD5E-C258F5D74EBB}" destId="{D6B961BF-D2BD-4281-A6E1-142352C235E4}" srcOrd="15" destOrd="0" presId="urn:microsoft.com/office/officeart/2008/layout/AscendingPictureAccentProcess"/>
    <dgm:cxn modelId="{DA4AE9F1-F10D-4FB8-8B8A-2F7DE9B13788}" type="presParOf" srcId="{140AEEDF-87FF-460A-BD5E-C258F5D74EBB}" destId="{2B368CEE-8CBE-49DF-A0F2-6AF4E557892A}" srcOrd="16" destOrd="0" presId="urn:microsoft.com/office/officeart/2008/layout/AscendingPictureAccentProcess"/>
    <dgm:cxn modelId="{1F6D317C-4471-4D1C-80DC-EB66C51437C7}" type="presParOf" srcId="{2B368CEE-8CBE-49DF-A0F2-6AF4E557892A}" destId="{B5BDDCCA-D8FB-4B25-97BE-EEBD86A4956D}" srcOrd="0" destOrd="0" presId="urn:microsoft.com/office/officeart/2008/layout/AscendingPictureAccentProcess"/>
    <dgm:cxn modelId="{C5EA1818-1927-467D-8B04-7E9B31BCFD7A}" type="presParOf" srcId="{140AEEDF-87FF-460A-BD5E-C258F5D74EBB}" destId="{7BAB30E9-6266-4EAD-89CF-DFC5FA518E4C}" srcOrd="17" destOrd="0" presId="urn:microsoft.com/office/officeart/2008/layout/AscendingPictureAccentProcess"/>
    <dgm:cxn modelId="{A9EDFD4A-9331-4699-8D81-49CFD024BACA}" type="presParOf" srcId="{140AEEDF-87FF-460A-BD5E-C258F5D74EBB}" destId="{135D8221-EB06-413B-98D6-1114F45EBECC}" srcOrd="18" destOrd="0" presId="urn:microsoft.com/office/officeart/2008/layout/AscendingPictureAccentProcess"/>
    <dgm:cxn modelId="{9038A7A0-4362-424C-B167-A6B0EDA99C2B}" type="presParOf" srcId="{135D8221-EB06-413B-98D6-1114F45EBECC}" destId="{48AE73E7-7A6F-4CA8-BB9D-68D46BCB4709}" srcOrd="0" destOrd="0" presId="urn:microsoft.com/office/officeart/2008/layout/AscendingPictureAccentProcess"/>
    <dgm:cxn modelId="{4262BFB4-E452-48B9-8B65-22FEFD355348}" type="presParOf" srcId="{140AEEDF-87FF-460A-BD5E-C258F5D74EBB}" destId="{D8D2743C-95FD-4405-AC95-DD8B73831A01}" srcOrd="19" destOrd="0" presId="urn:microsoft.com/office/officeart/2008/layout/AscendingPictureAccentProcess"/>
    <dgm:cxn modelId="{3D42575F-97FF-4A4B-B1E8-B74EA5EF421B}" type="presParOf" srcId="{140AEEDF-87FF-460A-BD5E-C258F5D74EBB}" destId="{4D04FD3C-3B18-41D4-93DB-23CC366E7A2B}" srcOrd="20" destOrd="0" presId="urn:microsoft.com/office/officeart/2008/layout/AscendingPictureAccentProcess"/>
    <dgm:cxn modelId="{D1B5E0AA-C90D-4D58-8BDC-9B7BC6BE1EB7}" type="presParOf" srcId="{4D04FD3C-3B18-41D4-93DB-23CC366E7A2B}" destId="{02D06F49-0007-427D-AD1F-F1F7FEF0B85F}" srcOrd="0" destOrd="0" presId="urn:microsoft.com/office/officeart/2008/layout/AscendingPictureAccentProcess"/>
    <dgm:cxn modelId="{733488A8-C9FE-43F9-8C28-F8CF48541F4A}" type="presParOf" srcId="{140AEEDF-87FF-460A-BD5E-C258F5D74EBB}" destId="{D7FDE45C-40A1-4A76-AB1F-7E2B5727F58E}" srcOrd="21" destOrd="0" presId="urn:microsoft.com/office/officeart/2008/layout/AscendingPictureAccentProcess"/>
    <dgm:cxn modelId="{6F62A3B9-3FB6-40F5-8217-61376594FA52}" type="presParOf" srcId="{140AEEDF-87FF-460A-BD5E-C258F5D74EBB}" destId="{A03FB373-B114-4404-8E02-51168F0DE218}" srcOrd="22" destOrd="0" presId="urn:microsoft.com/office/officeart/2008/layout/AscendingPictureAccentProcess"/>
    <dgm:cxn modelId="{BDE77997-1AB6-4D40-B947-9C69DD34F427}" type="presParOf" srcId="{A03FB373-B114-4404-8E02-51168F0DE218}" destId="{F32EECDC-5089-474A-9250-B17B06DBFF2E}" srcOrd="0" destOrd="0" presId="urn:microsoft.com/office/officeart/2008/layout/AscendingPictureAccentProcess"/>
    <dgm:cxn modelId="{6F8A8BD5-CFE5-44D2-833C-AAF011C81DAB}" type="presParOf" srcId="{140AEEDF-87FF-460A-BD5E-C258F5D74EBB}" destId="{EE3DAC48-60DC-4F29-9AD4-1687D4F9DDC6}" srcOrd="23" destOrd="0" presId="urn:microsoft.com/office/officeart/2008/layout/AscendingPictureAccentProcess"/>
    <dgm:cxn modelId="{D349982D-9657-4F28-83C3-B67B33D3FCEF}" type="presParOf" srcId="{140AEEDF-87FF-460A-BD5E-C258F5D74EBB}" destId="{494A1A99-4238-41B3-8128-FDCBB080F7B2}" srcOrd="24" destOrd="0" presId="urn:microsoft.com/office/officeart/2008/layout/AscendingPictureAccentProcess"/>
    <dgm:cxn modelId="{A8F1780C-2173-4738-9180-1A69FBCBBD22}" type="presParOf" srcId="{494A1A99-4238-41B3-8128-FDCBB080F7B2}" destId="{F8399630-35CF-433A-9573-74FE62E47634}" srcOrd="0" destOrd="0" presId="urn:microsoft.com/office/officeart/2008/layout/AscendingPictureAccentProcess"/>
  </dgm:cxnLst>
  <dgm:bg>
    <a:solidFill>
      <a:srgbClr val="F8B323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1D705-1200-4504-9E30-4A20FC66FFC9}">
      <dsp:nvSpPr>
        <dsp:cNvPr id="0" name=""/>
        <dsp:cNvSpPr/>
      </dsp:nvSpPr>
      <dsp:spPr>
        <a:xfrm rot="10800000">
          <a:off x="2590230" y="151362"/>
          <a:ext cx="6688836" cy="835940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496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Gestion administrative des </a:t>
          </a:r>
          <a:r>
            <a:rPr lang="fr-FR" sz="23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relations externes</a:t>
          </a:r>
        </a:p>
      </dsp:txBody>
      <dsp:txXfrm rot="10800000">
        <a:off x="2799215" y="151362"/>
        <a:ext cx="6479851" cy="835940"/>
      </dsp:txXfrm>
    </dsp:sp>
    <dsp:sp modelId="{7A89F28B-FF06-4A70-A83F-7FA85BE3CC44}">
      <dsp:nvSpPr>
        <dsp:cNvPr id="0" name=""/>
        <dsp:cNvSpPr/>
      </dsp:nvSpPr>
      <dsp:spPr>
        <a:xfrm>
          <a:off x="1365493" y="0"/>
          <a:ext cx="1076022" cy="1076022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7095D-663B-4313-8773-8822E632660A}">
      <dsp:nvSpPr>
        <dsp:cNvPr id="0" name=""/>
        <dsp:cNvSpPr/>
      </dsp:nvSpPr>
      <dsp:spPr>
        <a:xfrm rot="10800000">
          <a:off x="2602337" y="1515434"/>
          <a:ext cx="6688836" cy="837855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496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solidFill>
                <a:schemeClr val="tx1"/>
              </a:solidFill>
            </a:rPr>
            <a:t>Gestion administrative des </a:t>
          </a:r>
          <a:r>
            <a:rPr lang="fr-FR" sz="2300" b="1" i="1" kern="1200" dirty="0">
              <a:solidFill>
                <a:schemeClr val="tx1"/>
              </a:solidFill>
            </a:rPr>
            <a:t>relations avec le personnel</a:t>
          </a:r>
        </a:p>
      </dsp:txBody>
      <dsp:txXfrm rot="10800000">
        <a:off x="2811801" y="1515434"/>
        <a:ext cx="6479372" cy="837855"/>
      </dsp:txXfrm>
    </dsp:sp>
    <dsp:sp modelId="{FC7ABBCF-5481-4B6F-8F11-6E950E1C8744}">
      <dsp:nvSpPr>
        <dsp:cNvPr id="0" name=""/>
        <dsp:cNvSpPr/>
      </dsp:nvSpPr>
      <dsp:spPr>
        <a:xfrm>
          <a:off x="1340960" y="1369783"/>
          <a:ext cx="1076022" cy="1076022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43D13-43A2-4AD8-B405-8B2DB5EE96B7}">
      <dsp:nvSpPr>
        <dsp:cNvPr id="0" name=""/>
        <dsp:cNvSpPr/>
      </dsp:nvSpPr>
      <dsp:spPr>
        <a:xfrm rot="10800000">
          <a:off x="2551710" y="2898093"/>
          <a:ext cx="6784486" cy="750052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496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solidFill>
                <a:schemeClr val="tx1"/>
              </a:solidFill>
            </a:rPr>
            <a:t>Gestion administrative </a:t>
          </a:r>
          <a:r>
            <a:rPr lang="fr-FR" sz="2300" b="1" i="1" kern="1200" dirty="0">
              <a:solidFill>
                <a:schemeClr val="tx1"/>
              </a:solidFill>
            </a:rPr>
            <a:t>interne</a:t>
          </a:r>
        </a:p>
      </dsp:txBody>
      <dsp:txXfrm rot="10800000">
        <a:off x="2739223" y="2898093"/>
        <a:ext cx="6596973" cy="750052"/>
      </dsp:txXfrm>
    </dsp:sp>
    <dsp:sp modelId="{172DF25E-AF54-450E-B842-B744BF2F8E62}">
      <dsp:nvSpPr>
        <dsp:cNvPr id="0" name=""/>
        <dsp:cNvSpPr/>
      </dsp:nvSpPr>
      <dsp:spPr>
        <a:xfrm>
          <a:off x="1325629" y="2731315"/>
          <a:ext cx="1179729" cy="1083608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AD137-6C9B-46E9-8067-DFD03F132613}">
      <dsp:nvSpPr>
        <dsp:cNvPr id="0" name=""/>
        <dsp:cNvSpPr/>
      </dsp:nvSpPr>
      <dsp:spPr>
        <a:xfrm rot="10800000">
          <a:off x="2642394" y="4395215"/>
          <a:ext cx="6688836" cy="721344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496" tIns="87630" rIns="163576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>
              <a:solidFill>
                <a:schemeClr val="tx1"/>
              </a:solidFill>
            </a:rPr>
            <a:t>Gestion administrative des </a:t>
          </a:r>
          <a:r>
            <a:rPr lang="fr-FR" sz="2300" b="1" i="1" kern="1200" dirty="0">
              <a:solidFill>
                <a:schemeClr val="tx1"/>
              </a:solidFill>
            </a:rPr>
            <a:t>projets</a:t>
          </a:r>
        </a:p>
      </dsp:txBody>
      <dsp:txXfrm rot="10800000">
        <a:off x="2822730" y="4395215"/>
        <a:ext cx="6508500" cy="721344"/>
      </dsp:txXfrm>
    </dsp:sp>
    <dsp:sp modelId="{462A356E-B3B4-4BB4-9707-B1ECC75857A1}">
      <dsp:nvSpPr>
        <dsp:cNvPr id="0" name=""/>
        <dsp:cNvSpPr/>
      </dsp:nvSpPr>
      <dsp:spPr>
        <a:xfrm>
          <a:off x="1337842" y="4112033"/>
          <a:ext cx="1236253" cy="1198162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7653C-C637-4899-ADCB-B2A781C16F31}">
      <dsp:nvSpPr>
        <dsp:cNvPr id="0" name=""/>
        <dsp:cNvSpPr/>
      </dsp:nvSpPr>
      <dsp:spPr>
        <a:xfrm rot="4396374">
          <a:off x="1777578" y="1078272"/>
          <a:ext cx="4677714" cy="3262122"/>
        </a:xfrm>
        <a:prstGeom prst="swooshArrow">
          <a:avLst>
            <a:gd name="adj1" fmla="val 16310"/>
            <a:gd name="adj2" fmla="val 313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68596-1F1C-4AF4-8218-31A491363EA7}">
      <dsp:nvSpPr>
        <dsp:cNvPr id="0" name=""/>
        <dsp:cNvSpPr/>
      </dsp:nvSpPr>
      <dsp:spPr>
        <a:xfrm flipV="1">
          <a:off x="3258010" y="791052"/>
          <a:ext cx="237990" cy="292681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6A15E-6464-4573-9CE2-8FB5492F76FD}">
      <dsp:nvSpPr>
        <dsp:cNvPr id="0" name=""/>
        <dsp:cNvSpPr/>
      </dsp:nvSpPr>
      <dsp:spPr>
        <a:xfrm flipH="1">
          <a:off x="4465631" y="1500764"/>
          <a:ext cx="252940" cy="266051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39115-3D7A-4DEB-ABF7-3D9E6A0235ED}">
      <dsp:nvSpPr>
        <dsp:cNvPr id="0" name=""/>
        <dsp:cNvSpPr/>
      </dsp:nvSpPr>
      <dsp:spPr>
        <a:xfrm>
          <a:off x="5274540" y="2439026"/>
          <a:ext cx="292070" cy="256674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068D7-60D9-495C-AAB4-B17EC1169A6A}">
      <dsp:nvSpPr>
        <dsp:cNvPr id="0" name=""/>
        <dsp:cNvSpPr/>
      </dsp:nvSpPr>
      <dsp:spPr>
        <a:xfrm>
          <a:off x="1092418" y="0"/>
          <a:ext cx="2205397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i="1" u="sng" kern="1200" dirty="0"/>
            <a:t>Pédagogie</a:t>
          </a:r>
          <a:r>
            <a:rPr lang="fr-FR" sz="3200" b="1" kern="1200" dirty="0"/>
            <a:t> </a:t>
          </a:r>
          <a:r>
            <a:rPr lang="fr-FR" sz="3200" b="1" i="1" u="sng" kern="1200" dirty="0"/>
            <a:t>Active</a:t>
          </a:r>
        </a:p>
      </dsp:txBody>
      <dsp:txXfrm>
        <a:off x="1092418" y="0"/>
        <a:ext cx="2205397" cy="866986"/>
      </dsp:txXfrm>
    </dsp:sp>
    <dsp:sp modelId="{C05374F6-AD31-4FC9-8088-704D1032B04A}">
      <dsp:nvSpPr>
        <dsp:cNvPr id="0" name=""/>
        <dsp:cNvSpPr/>
      </dsp:nvSpPr>
      <dsp:spPr>
        <a:xfrm>
          <a:off x="3686461" y="486201"/>
          <a:ext cx="3218688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/>
            <a:t>Travail en îlots</a:t>
          </a:r>
        </a:p>
      </dsp:txBody>
      <dsp:txXfrm>
        <a:off x="3686461" y="486201"/>
        <a:ext cx="3218688" cy="866986"/>
      </dsp:txXfrm>
    </dsp:sp>
    <dsp:sp modelId="{C468CB0F-950D-4230-BFE3-2936B86658F2}">
      <dsp:nvSpPr>
        <dsp:cNvPr id="0" name=""/>
        <dsp:cNvSpPr/>
      </dsp:nvSpPr>
      <dsp:spPr>
        <a:xfrm>
          <a:off x="2947475" y="1200295"/>
          <a:ext cx="3545823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/>
            <a:t>     Scénarios</a:t>
          </a:r>
        </a:p>
      </dsp:txBody>
      <dsp:txXfrm>
        <a:off x="2947475" y="1200295"/>
        <a:ext cx="3545823" cy="866986"/>
      </dsp:txXfrm>
    </dsp:sp>
    <dsp:sp modelId="{2B2F8561-03A9-403B-99FA-0E03C9531336}">
      <dsp:nvSpPr>
        <dsp:cNvPr id="0" name=""/>
        <dsp:cNvSpPr/>
      </dsp:nvSpPr>
      <dsp:spPr>
        <a:xfrm>
          <a:off x="5746801" y="2284332"/>
          <a:ext cx="1966976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/>
            <a:t>Gestion de projets</a:t>
          </a:r>
        </a:p>
      </dsp:txBody>
      <dsp:txXfrm>
        <a:off x="5746801" y="2284332"/>
        <a:ext cx="1966976" cy="866986"/>
      </dsp:txXfrm>
    </dsp:sp>
    <dsp:sp modelId="{B844DB66-8133-48A2-B9E0-536CE63CB0BB}">
      <dsp:nvSpPr>
        <dsp:cNvPr id="0" name=""/>
        <dsp:cNvSpPr/>
      </dsp:nvSpPr>
      <dsp:spPr>
        <a:xfrm>
          <a:off x="4108642" y="4551680"/>
          <a:ext cx="3928319" cy="866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i="1" u="sng" kern="1200" dirty="0"/>
            <a:t>Démarche proche de celle en entreprise</a:t>
          </a:r>
        </a:p>
      </dsp:txBody>
      <dsp:txXfrm>
        <a:off x="4108642" y="4551680"/>
        <a:ext cx="3928319" cy="866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035E5-9696-42AB-9C43-3276F8274559}">
      <dsp:nvSpPr>
        <dsp:cNvPr id="0" name=""/>
        <dsp:cNvSpPr/>
      </dsp:nvSpPr>
      <dsp:spPr>
        <a:xfrm>
          <a:off x="4137720" y="4705981"/>
          <a:ext cx="62871" cy="628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7FCAC-7E13-45F5-9C7D-E888FA5ABE41}">
      <dsp:nvSpPr>
        <dsp:cNvPr id="0" name=""/>
        <dsp:cNvSpPr/>
      </dsp:nvSpPr>
      <dsp:spPr>
        <a:xfrm>
          <a:off x="3998348" y="4762624"/>
          <a:ext cx="62871" cy="62871"/>
        </a:xfrm>
        <a:prstGeom prst="ellipse">
          <a:avLst/>
        </a:prstGeom>
        <a:solidFill>
          <a:schemeClr val="accent4">
            <a:hueOff val="742549"/>
            <a:satOff val="-3426"/>
            <a:lumOff val="126"/>
            <a:alphaOff val="0"/>
          </a:schemeClr>
        </a:solidFill>
        <a:ln w="12700" cap="flat" cmpd="sng" algn="ctr">
          <a:solidFill>
            <a:schemeClr val="accent4">
              <a:hueOff val="742549"/>
              <a:satOff val="-3426"/>
              <a:lumOff val="1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212C8-5337-4B8C-A732-CED104E33972}">
      <dsp:nvSpPr>
        <dsp:cNvPr id="0" name=""/>
        <dsp:cNvSpPr/>
      </dsp:nvSpPr>
      <dsp:spPr>
        <a:xfrm>
          <a:off x="3855898" y="4809448"/>
          <a:ext cx="62871" cy="62871"/>
        </a:xfrm>
        <a:prstGeom prst="ellipse">
          <a:avLst/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 w="12700" cap="flat" cmpd="sng" algn="ctr">
          <a:solidFill>
            <a:schemeClr val="accent4">
              <a:hueOff val="1485099"/>
              <a:satOff val="-6853"/>
              <a:lumOff val="2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991F6-FEF9-4688-80EB-B7FAE521A31C}">
      <dsp:nvSpPr>
        <dsp:cNvPr id="0" name=""/>
        <dsp:cNvSpPr/>
      </dsp:nvSpPr>
      <dsp:spPr>
        <a:xfrm>
          <a:off x="3711250" y="4845700"/>
          <a:ext cx="62871" cy="62871"/>
        </a:xfrm>
        <a:prstGeom prst="ellipse">
          <a:avLst/>
        </a:prstGeom>
        <a:solidFill>
          <a:schemeClr val="accent4">
            <a:hueOff val="2227648"/>
            <a:satOff val="-10279"/>
            <a:lumOff val="378"/>
            <a:alphaOff val="0"/>
          </a:schemeClr>
        </a:solidFill>
        <a:ln w="12700" cap="flat" cmpd="sng" algn="ctr">
          <a:solidFill>
            <a:schemeClr val="accent4">
              <a:hueOff val="2227648"/>
              <a:satOff val="-10279"/>
              <a:lumOff val="3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D56D7-20FD-4DB4-8D1D-A9BFEFC8AB5B}">
      <dsp:nvSpPr>
        <dsp:cNvPr id="0" name=""/>
        <dsp:cNvSpPr/>
      </dsp:nvSpPr>
      <dsp:spPr>
        <a:xfrm>
          <a:off x="4898331" y="4157681"/>
          <a:ext cx="62871" cy="62871"/>
        </a:xfrm>
        <a:prstGeom prst="ellipse">
          <a:avLst/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 w="12700" cap="flat" cmpd="sng" algn="ctr">
          <a:solidFill>
            <a:schemeClr val="accent4">
              <a:hueOff val="2970198"/>
              <a:satOff val="-13705"/>
              <a:lumOff val="5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D9C7D-76EB-43F9-90A0-208D33D2E6ED}">
      <dsp:nvSpPr>
        <dsp:cNvPr id="0" name=""/>
        <dsp:cNvSpPr/>
      </dsp:nvSpPr>
      <dsp:spPr>
        <a:xfrm>
          <a:off x="4787977" y="4269456"/>
          <a:ext cx="62871" cy="62871"/>
        </a:xfrm>
        <a:prstGeom prst="ellipse">
          <a:avLst/>
        </a:prstGeom>
        <a:solidFill>
          <a:schemeClr val="accent4">
            <a:hueOff val="3712747"/>
            <a:satOff val="-17131"/>
            <a:lumOff val="630"/>
            <a:alphaOff val="0"/>
          </a:schemeClr>
        </a:solidFill>
        <a:ln w="12700" cap="flat" cmpd="sng" algn="ctr">
          <a:solidFill>
            <a:schemeClr val="accent4">
              <a:hueOff val="3712747"/>
              <a:satOff val="-17131"/>
              <a:lumOff val="6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FC840-A569-47B8-9B4B-18A492F9E7E6}">
      <dsp:nvSpPr>
        <dsp:cNvPr id="0" name=""/>
        <dsp:cNvSpPr/>
      </dsp:nvSpPr>
      <dsp:spPr>
        <a:xfrm>
          <a:off x="5355138" y="3477970"/>
          <a:ext cx="62871" cy="62871"/>
        </a:xfrm>
        <a:prstGeom prst="ellipse">
          <a:avLst/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 w="12700" cap="flat" cmpd="sng" algn="ctr">
          <a:solidFill>
            <a:schemeClr val="accent4">
              <a:hueOff val="4455297"/>
              <a:satOff val="-20558"/>
              <a:lumOff val="7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1276A-6657-4B76-9DB7-158E90DAE566}">
      <dsp:nvSpPr>
        <dsp:cNvPr id="0" name=""/>
        <dsp:cNvSpPr/>
      </dsp:nvSpPr>
      <dsp:spPr>
        <a:xfrm>
          <a:off x="5600468" y="2649855"/>
          <a:ext cx="62871" cy="62871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E49B3-7398-4969-A18D-D44A249A5763}">
      <dsp:nvSpPr>
        <dsp:cNvPr id="0" name=""/>
        <dsp:cNvSpPr/>
      </dsp:nvSpPr>
      <dsp:spPr>
        <a:xfrm>
          <a:off x="5477803" y="1670316"/>
          <a:ext cx="62871" cy="62871"/>
        </a:xfrm>
        <a:prstGeom prst="ellipse">
          <a:avLst/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 w="12700" cap="flat" cmpd="sng" algn="ctr">
          <a:solidFill>
            <a:schemeClr val="accent4">
              <a:hueOff val="5940396"/>
              <a:satOff val="-27410"/>
              <a:lumOff val="10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E1485-034F-4D5E-8BEF-4C21D98809C5}">
      <dsp:nvSpPr>
        <dsp:cNvPr id="0" name=""/>
        <dsp:cNvSpPr/>
      </dsp:nvSpPr>
      <dsp:spPr>
        <a:xfrm>
          <a:off x="5569252" y="1599702"/>
          <a:ext cx="62871" cy="62871"/>
        </a:xfrm>
        <a:prstGeom prst="ellipse">
          <a:avLst/>
        </a:prstGeom>
        <a:solidFill>
          <a:schemeClr val="accent4">
            <a:hueOff val="6682945"/>
            <a:satOff val="-30837"/>
            <a:lumOff val="1135"/>
            <a:alphaOff val="0"/>
          </a:schemeClr>
        </a:solidFill>
        <a:ln w="12700" cap="flat" cmpd="sng" algn="ctr">
          <a:solidFill>
            <a:schemeClr val="accent4">
              <a:hueOff val="6682945"/>
              <a:satOff val="-30837"/>
              <a:lumOff val="11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143B2-7CA7-4261-ABEA-9D0ABF34438E}">
      <dsp:nvSpPr>
        <dsp:cNvPr id="0" name=""/>
        <dsp:cNvSpPr/>
      </dsp:nvSpPr>
      <dsp:spPr>
        <a:xfrm>
          <a:off x="5660701" y="1528710"/>
          <a:ext cx="62871" cy="62871"/>
        </a:xfrm>
        <a:prstGeom prst="ellipse">
          <a:avLst/>
        </a:prstGeom>
        <a:solidFill>
          <a:schemeClr val="accent4">
            <a:hueOff val="7425494"/>
            <a:satOff val="-34263"/>
            <a:lumOff val="1261"/>
            <a:alphaOff val="0"/>
          </a:schemeClr>
        </a:solidFill>
        <a:ln w="12700" cap="flat" cmpd="sng" algn="ctr">
          <a:solidFill>
            <a:schemeClr val="accent4">
              <a:hueOff val="7425494"/>
              <a:satOff val="-34263"/>
              <a:lumOff val="1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C9FE9-5614-42E6-908E-0D9E440E35A0}">
      <dsp:nvSpPr>
        <dsp:cNvPr id="0" name=""/>
        <dsp:cNvSpPr/>
      </dsp:nvSpPr>
      <dsp:spPr>
        <a:xfrm flipH="1" flipV="1">
          <a:off x="5656698" y="740267"/>
          <a:ext cx="53545" cy="547836"/>
        </a:xfrm>
        <a:prstGeom prst="ellipse">
          <a:avLst/>
        </a:prstGeom>
        <a:solidFill>
          <a:schemeClr val="accent4">
            <a:hueOff val="8168044"/>
            <a:satOff val="-37689"/>
            <a:lumOff val="1387"/>
            <a:alphaOff val="0"/>
          </a:schemeClr>
        </a:solidFill>
        <a:ln w="12700" cap="flat" cmpd="sng" algn="ctr">
          <a:solidFill>
            <a:schemeClr val="accent4">
              <a:hueOff val="8168044"/>
              <a:satOff val="-37689"/>
              <a:lumOff val="13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6DCE3-0569-4F0C-A480-469BC822F876}">
      <dsp:nvSpPr>
        <dsp:cNvPr id="0" name=""/>
        <dsp:cNvSpPr/>
      </dsp:nvSpPr>
      <dsp:spPr>
        <a:xfrm>
          <a:off x="5844040" y="1670316"/>
          <a:ext cx="62871" cy="62871"/>
        </a:xfrm>
        <a:prstGeom prst="ellipse">
          <a:avLst/>
        </a:prstGeom>
        <a:solidFill>
          <a:schemeClr val="accent4">
            <a:hueOff val="8910593"/>
            <a:satOff val="-41115"/>
            <a:lumOff val="1513"/>
            <a:alphaOff val="0"/>
          </a:schemeClr>
        </a:solidFill>
        <a:ln w="12700" cap="flat" cmpd="sng" algn="ctr">
          <a:solidFill>
            <a:schemeClr val="accent4">
              <a:hueOff val="8910593"/>
              <a:satOff val="-41115"/>
              <a:lumOff val="15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3FBA0-BC09-44B8-A736-E33D4E1A5F98}">
      <dsp:nvSpPr>
        <dsp:cNvPr id="0" name=""/>
        <dsp:cNvSpPr/>
      </dsp:nvSpPr>
      <dsp:spPr>
        <a:xfrm>
          <a:off x="5660701" y="1678246"/>
          <a:ext cx="62871" cy="62871"/>
        </a:xfrm>
        <a:prstGeom prst="ellipse">
          <a:avLst/>
        </a:prstGeom>
        <a:solidFill>
          <a:schemeClr val="accent4">
            <a:hueOff val="9653143"/>
            <a:satOff val="-44542"/>
            <a:lumOff val="1639"/>
            <a:alphaOff val="0"/>
          </a:schemeClr>
        </a:solidFill>
        <a:ln w="12700" cap="flat" cmpd="sng" algn="ctr">
          <a:solidFill>
            <a:schemeClr val="accent4">
              <a:hueOff val="9653143"/>
              <a:satOff val="-44542"/>
              <a:lumOff val="16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E0096-C46E-4539-B5D8-19411FE67F60}">
      <dsp:nvSpPr>
        <dsp:cNvPr id="0" name=""/>
        <dsp:cNvSpPr/>
      </dsp:nvSpPr>
      <dsp:spPr>
        <a:xfrm>
          <a:off x="5660701" y="1827783"/>
          <a:ext cx="62871" cy="62871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961BF-D2BD-4281-A6E1-142352C235E4}">
      <dsp:nvSpPr>
        <dsp:cNvPr id="0" name=""/>
        <dsp:cNvSpPr/>
      </dsp:nvSpPr>
      <dsp:spPr>
        <a:xfrm>
          <a:off x="4238605" y="2506890"/>
          <a:ext cx="3378514" cy="705785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22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>
              <a:solidFill>
                <a:schemeClr val="tx1"/>
              </a:solidFill>
            </a:rPr>
            <a:t>1.</a:t>
          </a:r>
          <a:r>
            <a:rPr lang="en-US" sz="2000" b="1" i="1" kern="1200" dirty="0">
              <a:solidFill>
                <a:schemeClr val="tx1">
                  <a:lumMod val="50000"/>
                  <a:lumOff val="50000"/>
                </a:schemeClr>
              </a:solidFill>
            </a:rPr>
            <a:t>Gérer des relations                           </a:t>
          </a:r>
          <a:r>
            <a:rPr lang="en-US" sz="2000" b="1" i="1" kern="1200" dirty="0" err="1">
              <a:solidFill>
                <a:schemeClr val="tx1">
                  <a:lumMod val="50000"/>
                  <a:lumOff val="50000"/>
                </a:schemeClr>
              </a:solidFill>
            </a:rPr>
            <a:t>interpersonnelles</a:t>
          </a:r>
          <a:endParaRPr lang="fr-FR" sz="2000" b="1" i="1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273059" y="2541344"/>
        <a:ext cx="3309606" cy="636877"/>
      </dsp:txXfrm>
    </dsp:sp>
    <dsp:sp modelId="{B5BDDCCA-D8FB-4B25-97BE-EEBD86A4956D}">
      <dsp:nvSpPr>
        <dsp:cNvPr id="0" name=""/>
        <dsp:cNvSpPr/>
      </dsp:nvSpPr>
      <dsp:spPr>
        <a:xfrm>
          <a:off x="2771419" y="5809786"/>
          <a:ext cx="1131508" cy="382915"/>
        </a:xfrm>
        <a:prstGeom prst="rightArrow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B30E9-6266-4EAD-89CF-DFC5FA518E4C}">
      <dsp:nvSpPr>
        <dsp:cNvPr id="0" name=""/>
        <dsp:cNvSpPr/>
      </dsp:nvSpPr>
      <dsp:spPr>
        <a:xfrm>
          <a:off x="4244627" y="3321911"/>
          <a:ext cx="3421224" cy="659073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22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>
              <a:solidFill>
                <a:schemeClr val="tx1"/>
              </a:solidFill>
            </a:rPr>
            <a:t>2.</a:t>
          </a:r>
          <a:r>
            <a:rPr lang="en-US" sz="2000" b="1" i="1" kern="1200" dirty="0">
              <a:solidFill>
                <a:schemeClr val="tx1">
                  <a:lumMod val="50000"/>
                  <a:lumOff val="50000"/>
                </a:schemeClr>
              </a:solidFill>
            </a:rPr>
            <a:t>Organiser et </a:t>
          </a:r>
          <a:r>
            <a:rPr lang="en-US" sz="2000" b="1" i="1" kern="1200" dirty="0" err="1">
              <a:solidFill>
                <a:schemeClr val="tx1">
                  <a:lumMod val="50000"/>
                  <a:lumOff val="50000"/>
                </a:schemeClr>
              </a:solidFill>
            </a:rPr>
            <a:t>planifier</a:t>
          </a:r>
          <a:r>
            <a:rPr lang="en-US" sz="2000" b="1" i="1" kern="1200" dirty="0">
              <a:solidFill>
                <a:schemeClr val="tx1">
                  <a:lumMod val="50000"/>
                  <a:lumOff val="50000"/>
                </a:schemeClr>
              </a:solidFill>
            </a:rPr>
            <a:t>  </a:t>
          </a:r>
          <a:r>
            <a:rPr lang="en-US" sz="2000" b="1" i="1" kern="1200" dirty="0" err="1">
              <a:solidFill>
                <a:schemeClr val="tx1">
                  <a:lumMod val="50000"/>
                  <a:lumOff val="50000"/>
                </a:schemeClr>
              </a:solidFill>
            </a:rPr>
            <a:t>l’activité</a:t>
          </a:r>
          <a:endParaRPr lang="fr-FR" sz="2000" b="1" i="1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276800" y="3354084"/>
        <a:ext cx="3356878" cy="594727"/>
      </dsp:txXfrm>
    </dsp:sp>
    <dsp:sp modelId="{48AE73E7-7A6F-4CA8-BB9D-68D46BCB4709}">
      <dsp:nvSpPr>
        <dsp:cNvPr id="0" name=""/>
        <dsp:cNvSpPr/>
      </dsp:nvSpPr>
      <dsp:spPr>
        <a:xfrm>
          <a:off x="2737739" y="4248546"/>
          <a:ext cx="1053677" cy="390344"/>
        </a:xfrm>
        <a:prstGeom prst="rightArrow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2743C-95FD-4405-AC95-DD8B73831A01}">
      <dsp:nvSpPr>
        <dsp:cNvPr id="0" name=""/>
        <dsp:cNvSpPr/>
      </dsp:nvSpPr>
      <dsp:spPr>
        <a:xfrm>
          <a:off x="4222119" y="4144088"/>
          <a:ext cx="4979262" cy="650935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22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1" kern="1200" dirty="0">
              <a:solidFill>
                <a:schemeClr val="tx1"/>
              </a:solidFill>
            </a:rPr>
            <a:t>3. </a:t>
          </a:r>
          <a:r>
            <a:rPr lang="fr-FR" sz="2000" b="0" i="1" kern="1200" dirty="0">
              <a:solidFill>
                <a:schemeClr val="tx1">
                  <a:lumMod val="50000"/>
                  <a:lumOff val="50000"/>
                </a:schemeClr>
              </a:solidFill>
            </a:rPr>
            <a:t>Mettre en œuvre et contrôler les </a:t>
          </a:r>
          <a:r>
            <a:rPr lang="fr-FR" sz="2000" b="1" i="1" kern="1200" dirty="0">
              <a:solidFill>
                <a:schemeClr val="tx1">
                  <a:lumMod val="50000"/>
                  <a:lumOff val="50000"/>
                </a:schemeClr>
              </a:solidFill>
            </a:rPr>
            <a:t>processus administratifs</a:t>
          </a:r>
        </a:p>
      </dsp:txBody>
      <dsp:txXfrm>
        <a:off x="4253895" y="4175864"/>
        <a:ext cx="4915710" cy="587383"/>
      </dsp:txXfrm>
    </dsp:sp>
    <dsp:sp modelId="{02D06F49-0007-427D-AD1F-F1F7FEF0B85F}">
      <dsp:nvSpPr>
        <dsp:cNvPr id="0" name=""/>
        <dsp:cNvSpPr/>
      </dsp:nvSpPr>
      <dsp:spPr>
        <a:xfrm>
          <a:off x="2691697" y="2671737"/>
          <a:ext cx="1141516" cy="382607"/>
        </a:xfrm>
        <a:prstGeom prst="rightArrow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DE45C-40A1-4A76-AB1F-7E2B5727F58E}">
      <dsp:nvSpPr>
        <dsp:cNvPr id="0" name=""/>
        <dsp:cNvSpPr/>
      </dsp:nvSpPr>
      <dsp:spPr>
        <a:xfrm>
          <a:off x="4242919" y="4960486"/>
          <a:ext cx="5777902" cy="670879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22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1" kern="1200" dirty="0">
              <a:solidFill>
                <a:schemeClr val="tx1"/>
              </a:solidFill>
            </a:rPr>
            <a:t>4. </a:t>
          </a:r>
          <a:r>
            <a:rPr lang="fr-FR" sz="2000" b="1" i="1" kern="1200" dirty="0">
              <a:solidFill>
                <a:schemeClr val="tx1">
                  <a:lumMod val="50000"/>
                  <a:lumOff val="50000"/>
                </a:schemeClr>
              </a:solidFill>
            </a:rPr>
            <a:t>Traiter les flux physiques en relation avec les données de gestion</a:t>
          </a:r>
        </a:p>
      </dsp:txBody>
      <dsp:txXfrm>
        <a:off x="4275669" y="4993236"/>
        <a:ext cx="5712402" cy="605379"/>
      </dsp:txXfrm>
    </dsp:sp>
    <dsp:sp modelId="{F32EECDC-5089-474A-9250-B17B06DBFF2E}">
      <dsp:nvSpPr>
        <dsp:cNvPr id="0" name=""/>
        <dsp:cNvSpPr/>
      </dsp:nvSpPr>
      <dsp:spPr>
        <a:xfrm>
          <a:off x="2744939" y="5122799"/>
          <a:ext cx="1102230" cy="338134"/>
        </a:xfrm>
        <a:prstGeom prst="rightArrow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DAC48-60DC-4F29-9AD4-1687D4F9DDC6}">
      <dsp:nvSpPr>
        <dsp:cNvPr id="0" name=""/>
        <dsp:cNvSpPr/>
      </dsp:nvSpPr>
      <dsp:spPr>
        <a:xfrm>
          <a:off x="4225887" y="5745871"/>
          <a:ext cx="7036900" cy="666080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722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1" kern="1200" dirty="0">
              <a:solidFill>
                <a:schemeClr val="tx1"/>
              </a:solidFill>
            </a:rPr>
            <a:t>5. </a:t>
          </a:r>
          <a:r>
            <a:rPr lang="fr-FR" sz="2000" b="1" i="1" kern="1200" dirty="0">
              <a:solidFill>
                <a:schemeClr val="tx1">
                  <a:lumMod val="50000"/>
                  <a:lumOff val="50000"/>
                </a:schemeClr>
              </a:solidFill>
            </a:rPr>
            <a:t>Assurer le respect de la règlementation, des normes et traiter des dysfonctionnements</a:t>
          </a:r>
        </a:p>
      </dsp:txBody>
      <dsp:txXfrm>
        <a:off x="4258402" y="5778386"/>
        <a:ext cx="6971870" cy="601050"/>
      </dsp:txXfrm>
    </dsp:sp>
    <dsp:sp modelId="{F8399630-35CF-433A-9573-74FE62E47634}">
      <dsp:nvSpPr>
        <dsp:cNvPr id="0" name=""/>
        <dsp:cNvSpPr/>
      </dsp:nvSpPr>
      <dsp:spPr>
        <a:xfrm>
          <a:off x="2742690" y="3517287"/>
          <a:ext cx="1126783" cy="319276"/>
        </a:xfrm>
        <a:prstGeom prst="rightArrow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62659-2F15-4D07-9647-4F7D9ECB338B}" type="datetimeFigureOut">
              <a:rPr lang="fr-FR" smtClean="0"/>
              <a:t>01/10/2019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731CE-3833-4F03-AF33-C75BABE9C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54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731CE-3833-4F03-AF33-C75BABE9C0D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074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731CE-3833-4F03-AF33-C75BABE9C0D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635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731CE-3833-4F03-AF33-C75BABE9C0D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053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731CE-3833-4F03-AF33-C75BABE9C0D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269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731CE-3833-4F03-AF33-C75BABE9C0D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390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731CE-3833-4F03-AF33-C75BABE9C0D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76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731CE-3833-4F03-AF33-C75BABE9C0D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337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731CE-3833-4F03-AF33-C75BABE9C0D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231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731CE-3833-4F03-AF33-C75BABE9C0D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007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731CE-3833-4F03-AF33-C75BABE9C0D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681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731CE-3833-4F03-AF33-C75BABE9C0D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358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731CE-3833-4F03-AF33-C75BABE9C0D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902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731CE-3833-4F03-AF33-C75BABE9C0D1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44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731CE-3833-4F03-AF33-C75BABE9C0D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128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731CE-3833-4F03-AF33-C75BABE9C0D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99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731CE-3833-4F03-AF33-C75BABE9C0D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389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731CE-3833-4F03-AF33-C75BABE9C0D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673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731CE-3833-4F03-AF33-C75BABE9C0D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274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731CE-3833-4F03-AF33-C75BABE9C0D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344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731CE-3833-4F03-AF33-C75BABE9C0D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04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8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4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1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7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4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78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11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8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4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1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6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6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3.jpeg"/><Relationship Id="rId7" Type="http://schemas.openxmlformats.org/officeDocument/2006/relationships/diagramData" Target="../diagrams/data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microsoft.com/office/2007/relationships/diagramDrawing" Target="../diagrams/drawing2.xml"/><Relationship Id="rId5" Type="http://schemas.openxmlformats.org/officeDocument/2006/relationships/image" Target="../media/image25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4.jpeg"/><Relationship Id="rId9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oisis-ton-avenir.com/formations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hoisis-ton-avenir.com/formations" TargetMode="External"/><Relationship Id="rId4" Type="http://schemas.openxmlformats.org/officeDocument/2006/relationships/hyperlink" Target="http://www.iutmulhouse.uha.fr/formations-initiales-apprentissage/dut/gestion-logistique-et-transport.html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ressources.aft-dev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strasbourg.fr/pedagogie/ecogestionpro/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rpeg.fr/info/index.php/administrative/administrative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s://www.ac-strasbourg.fr/pedagogie/ecogestionpro/filieres-et-ressources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jo_pdf.do?id=JORFTEXT00003848710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70058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60A6C21-8E01-43B8-B9D8-DF50F4BDE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331" y="511962"/>
            <a:ext cx="7883369" cy="119247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fr-FR" sz="66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/>
            </a:r>
            <a:br>
              <a:rPr lang="fr-FR" sz="66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r>
              <a:rPr lang="fr-FR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La famille des métiers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B8AE36-6A9A-46DD-A7E5-7FE7C7FA6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331" y="2200844"/>
            <a:ext cx="7883370" cy="1055312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algn="l">
              <a:spcBef>
                <a:spcPts val="0"/>
              </a:spcBef>
            </a:pPr>
            <a:r>
              <a:rPr lang="fr-FR" sz="3000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</a:t>
            </a:r>
            <a:r>
              <a:rPr lang="fr-FR" sz="3000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estion-</a:t>
            </a:r>
            <a:r>
              <a:rPr lang="fr-FR" sz="3000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</a:t>
            </a:r>
            <a:r>
              <a:rPr lang="fr-FR" sz="3000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dministration – </a:t>
            </a:r>
            <a:r>
              <a:rPr lang="fr-FR" sz="3000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</a:t>
            </a:r>
            <a:r>
              <a:rPr lang="fr-FR" sz="3000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ransport – </a:t>
            </a:r>
            <a:r>
              <a:rPr lang="fr-FR" sz="3000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</a:t>
            </a:r>
            <a:r>
              <a:rPr lang="fr-FR" sz="3000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ogistique</a:t>
            </a:r>
          </a:p>
        </p:txBody>
      </p:sp>
    </p:spTree>
    <p:extLst>
      <p:ext uri="{BB962C8B-B14F-4D97-AF65-F5344CB8AC3E}">
        <p14:creationId xmlns:p14="http://schemas.microsoft.com/office/powerpoint/2010/main" val="3757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8185"/>
          <a:stretch/>
        </p:blipFill>
        <p:spPr bwMode="auto">
          <a:xfrm>
            <a:off x="4388337" y="1049118"/>
            <a:ext cx="7397264" cy="558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2">
            <a:extLst>
              <a:ext uri="{FF2B5EF4-FFF2-40B4-BE49-F238E27FC236}">
                <a16:creationId xmlns:a16="http://schemas.microsoft.com/office/drawing/2014/main" id="{4156D553-A2C1-4687-9C14-C8BAB3081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9" y="3066472"/>
            <a:ext cx="3334327" cy="94297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Groupe de compétences n°2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522B001-F0A4-4B26-B0DA-406D9760054D}"/>
              </a:ext>
            </a:extLst>
          </p:cNvPr>
          <p:cNvSpPr txBox="1">
            <a:spLocks/>
          </p:cNvSpPr>
          <p:nvPr/>
        </p:nvSpPr>
        <p:spPr>
          <a:xfrm>
            <a:off x="401553" y="220887"/>
            <a:ext cx="11384048" cy="654074"/>
          </a:xfrm>
          <a:prstGeom prst="rect">
            <a:avLst/>
          </a:prstGeom>
          <a:solidFill>
            <a:srgbClr val="F8B32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Le Référentiel de Certification Logistique</a:t>
            </a:r>
          </a:p>
        </p:txBody>
      </p:sp>
    </p:spTree>
    <p:extLst>
      <p:ext uri="{BB962C8B-B14F-4D97-AF65-F5344CB8AC3E}">
        <p14:creationId xmlns:p14="http://schemas.microsoft.com/office/powerpoint/2010/main" val="19337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6178" y="1135770"/>
            <a:ext cx="8499423" cy="542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2">
            <a:extLst>
              <a:ext uri="{FF2B5EF4-FFF2-40B4-BE49-F238E27FC236}">
                <a16:creationId xmlns:a16="http://schemas.microsoft.com/office/drawing/2014/main" id="{B67D5C96-36D5-45E7-A809-A328A8F47CCC}"/>
              </a:ext>
            </a:extLst>
          </p:cNvPr>
          <p:cNvSpPr txBox="1">
            <a:spLocks/>
          </p:cNvSpPr>
          <p:nvPr/>
        </p:nvSpPr>
        <p:spPr>
          <a:xfrm>
            <a:off x="152171" y="3047999"/>
            <a:ext cx="3334327" cy="94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>
                <a:solidFill>
                  <a:schemeClr val="bg1"/>
                </a:solidFill>
              </a:rPr>
              <a:t>Groupe de compétences</a:t>
            </a:r>
          </a:p>
          <a:p>
            <a:pPr algn="ctr"/>
            <a:r>
              <a:rPr lang="fr-FR" sz="4000" dirty="0">
                <a:solidFill>
                  <a:schemeClr val="bg1"/>
                </a:solidFill>
              </a:rPr>
              <a:t> n°3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38BAA69-550D-4B1D-95A0-19650B41AD93}"/>
              </a:ext>
            </a:extLst>
          </p:cNvPr>
          <p:cNvSpPr txBox="1">
            <a:spLocks/>
          </p:cNvSpPr>
          <p:nvPr/>
        </p:nvSpPr>
        <p:spPr>
          <a:xfrm>
            <a:off x="403976" y="149728"/>
            <a:ext cx="11384048" cy="654074"/>
          </a:xfrm>
          <a:prstGeom prst="rect">
            <a:avLst/>
          </a:prstGeom>
          <a:solidFill>
            <a:srgbClr val="F8B32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Le Référentiel de Certification Logistique</a:t>
            </a:r>
          </a:p>
        </p:txBody>
      </p:sp>
    </p:spTree>
    <p:extLst>
      <p:ext uri="{BB962C8B-B14F-4D97-AF65-F5344CB8AC3E}">
        <p14:creationId xmlns:p14="http://schemas.microsoft.com/office/powerpoint/2010/main" val="11391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8" t="3714" r="678" b="2575"/>
          <a:stretch/>
        </p:blipFill>
        <p:spPr>
          <a:xfrm>
            <a:off x="3953164" y="1299833"/>
            <a:ext cx="7832437" cy="5184094"/>
          </a:xfrm>
          <a:prstGeom prst="rect">
            <a:avLst/>
          </a:prstGeom>
        </p:spPr>
      </p:pic>
      <p:sp>
        <p:nvSpPr>
          <p:cNvPr id="4" name="Titre 2">
            <a:extLst>
              <a:ext uri="{FF2B5EF4-FFF2-40B4-BE49-F238E27FC236}">
                <a16:creationId xmlns:a16="http://schemas.microsoft.com/office/drawing/2014/main" id="{804D0E68-0E21-4E11-B2C0-CAE9313EFCA4}"/>
              </a:ext>
            </a:extLst>
          </p:cNvPr>
          <p:cNvSpPr txBox="1">
            <a:spLocks/>
          </p:cNvSpPr>
          <p:nvPr/>
        </p:nvSpPr>
        <p:spPr>
          <a:xfrm>
            <a:off x="406399" y="3066472"/>
            <a:ext cx="3334327" cy="94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>
                <a:solidFill>
                  <a:schemeClr val="bg1"/>
                </a:solidFill>
              </a:rPr>
              <a:t>Groupe de compétences n°5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FA1A8F2-6526-4D37-882C-CE0AC54752BA}"/>
              </a:ext>
            </a:extLst>
          </p:cNvPr>
          <p:cNvSpPr txBox="1">
            <a:spLocks/>
          </p:cNvSpPr>
          <p:nvPr/>
        </p:nvSpPr>
        <p:spPr>
          <a:xfrm>
            <a:off x="419902" y="133996"/>
            <a:ext cx="11384048" cy="654074"/>
          </a:xfrm>
          <a:prstGeom prst="rect">
            <a:avLst/>
          </a:prstGeom>
          <a:solidFill>
            <a:srgbClr val="F8B32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Le Référentiel de Certification Logistique</a:t>
            </a:r>
          </a:p>
        </p:txBody>
      </p:sp>
    </p:spTree>
    <p:extLst>
      <p:ext uri="{BB962C8B-B14F-4D97-AF65-F5344CB8AC3E}">
        <p14:creationId xmlns:p14="http://schemas.microsoft.com/office/powerpoint/2010/main" val="23070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9" t="1434" r="2539" b="7666"/>
          <a:stretch/>
        </p:blipFill>
        <p:spPr>
          <a:xfrm>
            <a:off x="3740726" y="1148916"/>
            <a:ext cx="8078691" cy="5557837"/>
          </a:xfrm>
          <a:prstGeom prst="rect">
            <a:avLst/>
          </a:prstGeom>
        </p:spPr>
      </p:pic>
      <p:sp>
        <p:nvSpPr>
          <p:cNvPr id="5" name="Titre 2">
            <a:extLst>
              <a:ext uri="{FF2B5EF4-FFF2-40B4-BE49-F238E27FC236}">
                <a16:creationId xmlns:a16="http://schemas.microsoft.com/office/drawing/2014/main" id="{2179B589-B8F1-4D11-9147-6D74C9824993}"/>
              </a:ext>
            </a:extLst>
          </p:cNvPr>
          <p:cNvSpPr txBox="1">
            <a:spLocks/>
          </p:cNvSpPr>
          <p:nvPr/>
        </p:nvSpPr>
        <p:spPr>
          <a:xfrm>
            <a:off x="406399" y="3066472"/>
            <a:ext cx="3334327" cy="94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>
                <a:solidFill>
                  <a:schemeClr val="bg1"/>
                </a:solidFill>
              </a:rPr>
              <a:t>Groupe de compétences n°6</a:t>
            </a:r>
          </a:p>
          <a:p>
            <a:pPr algn="ctr"/>
            <a:endParaRPr lang="fr-FR" sz="4000" dirty="0">
              <a:solidFill>
                <a:schemeClr val="bg1"/>
              </a:solidFill>
            </a:endParaRPr>
          </a:p>
          <a:p>
            <a:pPr algn="ctr"/>
            <a:r>
              <a:rPr lang="fr-FR" sz="4000" dirty="0">
                <a:solidFill>
                  <a:schemeClr val="bg1"/>
                </a:solidFill>
              </a:rPr>
              <a:t>Relations avec les partenaires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391A0F8-2B64-4CAE-81A4-D8DBBB65363A}"/>
              </a:ext>
            </a:extLst>
          </p:cNvPr>
          <p:cNvSpPr txBox="1">
            <a:spLocks/>
          </p:cNvSpPr>
          <p:nvPr/>
        </p:nvSpPr>
        <p:spPr>
          <a:xfrm>
            <a:off x="401553" y="167037"/>
            <a:ext cx="11417864" cy="654074"/>
          </a:xfrm>
          <a:prstGeom prst="rect">
            <a:avLst/>
          </a:prstGeom>
          <a:solidFill>
            <a:srgbClr val="F8B32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Le Référentiel de Certification Logistique</a:t>
            </a:r>
          </a:p>
        </p:txBody>
      </p:sp>
    </p:spTree>
    <p:extLst>
      <p:ext uri="{BB962C8B-B14F-4D97-AF65-F5344CB8AC3E}">
        <p14:creationId xmlns:p14="http://schemas.microsoft.com/office/powerpoint/2010/main" val="10983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ac-strasbourg.fr/fileadmin/commun/9719635-logistique-concept-illustration-avion-camion-train-et-cargo-porte-conteneurs_1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469" y="1418598"/>
            <a:ext cx="8121522" cy="50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5687" y="179079"/>
            <a:ext cx="11697629" cy="857984"/>
          </a:xfrm>
          <a:prstGeom prst="rect">
            <a:avLst/>
          </a:prstGeom>
          <a:solidFill>
            <a:srgbClr val="F8B323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Compétences en Transport</a:t>
            </a:r>
          </a:p>
        </p:txBody>
      </p:sp>
    </p:spTree>
    <p:extLst>
      <p:ext uri="{BB962C8B-B14F-4D97-AF65-F5344CB8AC3E}">
        <p14:creationId xmlns:p14="http://schemas.microsoft.com/office/powerpoint/2010/main" val="7387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2174" y="1083740"/>
            <a:ext cx="6115050" cy="558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4446" y="2247253"/>
            <a:ext cx="5686425" cy="942976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Groupe de compétences n°2</a:t>
            </a:r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240097" y="3875182"/>
            <a:ext cx="5686425" cy="942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</a:rPr>
              <a:t>Groupe de compétences n°3</a:t>
            </a:r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>
            <a:off x="337573" y="961801"/>
            <a:ext cx="5400169" cy="942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</a:rPr>
              <a:t>Groupe de compétences n°1</a:t>
            </a:r>
          </a:p>
        </p:txBody>
      </p:sp>
      <p:sp>
        <p:nvSpPr>
          <p:cNvPr id="6" name="Rectangle 5"/>
          <p:cNvSpPr/>
          <p:nvPr/>
        </p:nvSpPr>
        <p:spPr>
          <a:xfrm>
            <a:off x="5972173" y="731042"/>
            <a:ext cx="6115051" cy="1516211"/>
          </a:xfrm>
          <a:prstGeom prst="rect">
            <a:avLst/>
          </a:prstGeom>
          <a:solidFill>
            <a:schemeClr val="accent1">
              <a:alpha val="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C0BBBCD-6687-4711-84F2-BA70B8849F68}"/>
              </a:ext>
            </a:extLst>
          </p:cNvPr>
          <p:cNvSpPr txBox="1">
            <a:spLocks/>
          </p:cNvSpPr>
          <p:nvPr/>
        </p:nvSpPr>
        <p:spPr>
          <a:xfrm>
            <a:off x="401553" y="214169"/>
            <a:ext cx="11384048" cy="654074"/>
          </a:xfrm>
          <a:prstGeom prst="rect">
            <a:avLst/>
          </a:prstGeom>
          <a:solidFill>
            <a:srgbClr val="F8B32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Le Référentiel de Certification Transport</a:t>
            </a:r>
          </a:p>
        </p:txBody>
      </p:sp>
    </p:spTree>
    <p:extLst>
      <p:ext uri="{BB962C8B-B14F-4D97-AF65-F5344CB8AC3E}">
        <p14:creationId xmlns:p14="http://schemas.microsoft.com/office/powerpoint/2010/main" val="12229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5013" y="1219206"/>
            <a:ext cx="6270102" cy="53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31321" y="1676399"/>
            <a:ext cx="5493273" cy="942976"/>
          </a:xfrm>
        </p:spPr>
        <p:txBody>
          <a:bodyPr>
            <a:norm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Groupe de compétences n°4</a:t>
            </a:r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300037" y="4710113"/>
            <a:ext cx="5386388" cy="942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chemeClr val="bg1"/>
                </a:solidFill>
              </a:rPr>
              <a:t>Groupe de compétences n°5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0855EBA-3474-4412-BBD7-DF6CA4718441}"/>
              </a:ext>
            </a:extLst>
          </p:cNvPr>
          <p:cNvSpPr txBox="1">
            <a:spLocks/>
          </p:cNvSpPr>
          <p:nvPr/>
        </p:nvSpPr>
        <p:spPr>
          <a:xfrm>
            <a:off x="401553" y="220887"/>
            <a:ext cx="11384048" cy="654074"/>
          </a:xfrm>
          <a:prstGeom prst="rect">
            <a:avLst/>
          </a:prstGeom>
          <a:solidFill>
            <a:srgbClr val="F8B32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Le Référentiel de Certification Transport</a:t>
            </a:r>
          </a:p>
        </p:txBody>
      </p:sp>
    </p:spTree>
    <p:extLst>
      <p:ext uri="{BB962C8B-B14F-4D97-AF65-F5344CB8AC3E}">
        <p14:creationId xmlns:p14="http://schemas.microsoft.com/office/powerpoint/2010/main" val="22702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11" r="1377" b="2563"/>
          <a:stretch/>
        </p:blipFill>
        <p:spPr>
          <a:xfrm>
            <a:off x="3844677" y="1095849"/>
            <a:ext cx="7940924" cy="5692168"/>
          </a:xfrm>
          <a:prstGeom prst="rect">
            <a:avLst/>
          </a:prstGeom>
        </p:spPr>
      </p:pic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702527" y="1473805"/>
            <a:ext cx="2442117" cy="4169600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Groupe de compétences</a:t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> n°1 :</a:t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> L’organisation d’une opération de transport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FB09BBA-CAB1-4C26-88E5-DC713958BBF5}"/>
              </a:ext>
            </a:extLst>
          </p:cNvPr>
          <p:cNvSpPr txBox="1">
            <a:spLocks/>
          </p:cNvSpPr>
          <p:nvPr/>
        </p:nvSpPr>
        <p:spPr>
          <a:xfrm>
            <a:off x="401553" y="193571"/>
            <a:ext cx="11384048" cy="654074"/>
          </a:xfrm>
          <a:prstGeom prst="rect">
            <a:avLst/>
          </a:prstGeom>
          <a:solidFill>
            <a:srgbClr val="F8B32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Le Référentiel de Certification Transport</a:t>
            </a:r>
          </a:p>
        </p:txBody>
      </p:sp>
    </p:spTree>
    <p:extLst>
      <p:ext uri="{BB962C8B-B14F-4D97-AF65-F5344CB8AC3E}">
        <p14:creationId xmlns:p14="http://schemas.microsoft.com/office/powerpoint/2010/main" val="42714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0" r="2036" b="2391"/>
          <a:stretch/>
        </p:blipFill>
        <p:spPr>
          <a:xfrm>
            <a:off x="4727598" y="1431635"/>
            <a:ext cx="7204917" cy="526010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 rot="10800000" flipV="1">
            <a:off x="840278" y="1538741"/>
            <a:ext cx="2657138" cy="4517850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Groupe de compétences </a:t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>n°6 :</a:t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/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>Les relations avec les partenaires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ED1D55E-FE86-4CE5-B8C6-4AD4003DB976}"/>
              </a:ext>
            </a:extLst>
          </p:cNvPr>
          <p:cNvSpPr txBox="1">
            <a:spLocks/>
          </p:cNvSpPr>
          <p:nvPr/>
        </p:nvSpPr>
        <p:spPr>
          <a:xfrm>
            <a:off x="454156" y="187080"/>
            <a:ext cx="11283687" cy="654074"/>
          </a:xfrm>
          <a:prstGeom prst="rect">
            <a:avLst/>
          </a:prstGeom>
          <a:solidFill>
            <a:srgbClr val="F8B32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Le Référentiel de Certification Transport</a:t>
            </a:r>
          </a:p>
        </p:txBody>
      </p:sp>
    </p:spTree>
    <p:extLst>
      <p:ext uri="{BB962C8B-B14F-4D97-AF65-F5344CB8AC3E}">
        <p14:creationId xmlns:p14="http://schemas.microsoft.com/office/powerpoint/2010/main" val="24413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6EF191-3B6C-48DB-841B-AD27BEDD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70879"/>
          </a:xfrm>
          <a:solidFill>
            <a:srgbClr val="F8B323"/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latin typeface="Arimo"/>
              </a:rPr>
              <a:t>Présentation </a:t>
            </a:r>
            <a:r>
              <a:rPr lang="fr-FR" sz="4000" b="1">
                <a:latin typeface="Arimo"/>
              </a:rPr>
              <a:t>de la Gestion-Administration</a:t>
            </a:r>
            <a:endParaRPr lang="fr-FR" sz="4000" b="1" dirty="0">
              <a:latin typeface="Arimo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1405E92-59BD-45CA-8E7D-1F7FF1ED0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7752" y="1505102"/>
            <a:ext cx="7736495" cy="497476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447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C8B742-7598-4D7A-AB76-C6770787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704757"/>
          </a:xfrm>
          <a:solidFill>
            <a:srgbClr val="F8B32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b="1" dirty="0">
                <a:latin typeface="Arimo"/>
              </a:rPr>
              <a:t>	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AF77FF-126A-4E98-87F4-5A1481827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5127" y="1070518"/>
            <a:ext cx="8443839" cy="5109620"/>
          </a:xfrm>
          <a:solidFill>
            <a:srgbClr val="F8B323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1400" dirty="0">
                <a:latin typeface="Arimo" panose="020B0604020202020204"/>
              </a:rPr>
              <a:t>							</a:t>
            </a:r>
            <a:r>
              <a:rPr lang="fr-FR" sz="1600" dirty="0">
                <a:latin typeface="Arimo" panose="020B0604020202020204"/>
              </a:rPr>
              <a:t>Diapositives</a:t>
            </a:r>
            <a:endParaRPr lang="fr-FR" sz="4500" b="1" dirty="0">
              <a:latin typeface="Arimo" panose="020B0604020202020204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6400" b="1" dirty="0">
              <a:latin typeface="Arimo" panose="020B060402020202020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6400" b="1" dirty="0">
                <a:latin typeface="Arimo" panose="020B0604020202020204"/>
              </a:rPr>
              <a:t>	</a:t>
            </a:r>
            <a:r>
              <a:rPr lang="fr-FR" sz="6400" b="1" u="sng" dirty="0">
                <a:latin typeface="Arimo" panose="020B0604020202020204"/>
              </a:rPr>
              <a:t>LES DIPLOMES						 </a:t>
            </a:r>
            <a:r>
              <a:rPr lang="fr-FR" sz="6400" u="sng" dirty="0">
                <a:latin typeface="Arimo" panose="020B0604020202020204"/>
              </a:rPr>
              <a:t>2</a:t>
            </a:r>
            <a:r>
              <a:rPr lang="fr-FR" sz="6400" b="1" dirty="0">
                <a:latin typeface="Arimo" panose="020B0604020202020204"/>
              </a:rPr>
              <a:t>			</a:t>
            </a:r>
            <a:r>
              <a:rPr lang="fr-FR" sz="5600" dirty="0">
                <a:latin typeface="Arimo" panose="020B0604020202020204"/>
              </a:rPr>
              <a:t>		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5600" dirty="0">
                <a:latin typeface="Arimo" panose="020B0604020202020204"/>
              </a:rPr>
              <a:t>		</a:t>
            </a:r>
          </a:p>
          <a:p>
            <a:pPr marL="0" lvl="3" indent="0">
              <a:spcBef>
                <a:spcPts val="0"/>
              </a:spcBef>
              <a:buNone/>
            </a:pPr>
            <a:r>
              <a:rPr lang="fr-FR" sz="5600" dirty="0">
                <a:latin typeface="Arimo" panose="020B0604020202020204"/>
              </a:rPr>
              <a:t>		En Transport et Logistique			</a:t>
            </a:r>
          </a:p>
          <a:p>
            <a:pPr marL="0" lvl="3" indent="0">
              <a:spcBef>
                <a:spcPts val="0"/>
              </a:spcBef>
              <a:buNone/>
            </a:pPr>
            <a:r>
              <a:rPr lang="fr-FR" sz="5600" dirty="0">
                <a:latin typeface="Arimo" panose="020B0604020202020204"/>
              </a:rPr>
              <a:t>		En Gestion-Administration			</a:t>
            </a:r>
          </a:p>
          <a:p>
            <a:pPr lvl="3">
              <a:spcBef>
                <a:spcPts val="0"/>
              </a:spcBef>
            </a:pPr>
            <a:endParaRPr lang="fr-FR" sz="5600" dirty="0">
              <a:latin typeface="Arimo" panose="020B0604020202020204"/>
            </a:endParaRPr>
          </a:p>
          <a:p>
            <a:pPr lvl="3">
              <a:spcBef>
                <a:spcPts val="0"/>
              </a:spcBef>
            </a:pPr>
            <a:endParaRPr lang="fr-FR" sz="5600" dirty="0">
              <a:latin typeface="Arimo" panose="020B0604020202020204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fr-FR" sz="5600" b="1" dirty="0">
                <a:latin typeface="Arimo" panose="020B0604020202020204"/>
              </a:rPr>
              <a:t>	</a:t>
            </a:r>
            <a:r>
              <a:rPr lang="fr-FR" sz="6400" b="1" u="sng" dirty="0">
                <a:latin typeface="Arimo" panose="020B0604020202020204"/>
              </a:rPr>
              <a:t>PRESENTATION DE LA LOGISTIQUE ET DU TRANSPORT</a:t>
            </a:r>
            <a:r>
              <a:rPr lang="fr-FR" sz="6400" u="sng" dirty="0">
                <a:latin typeface="Arimo" panose="020B0604020202020204"/>
              </a:rPr>
              <a:t> 			 7</a:t>
            </a:r>
          </a:p>
          <a:p>
            <a:pPr lvl="1" indent="-685800">
              <a:spcBef>
                <a:spcPts val="0"/>
              </a:spcBef>
            </a:pPr>
            <a:endParaRPr lang="fr-FR" sz="5600" dirty="0">
              <a:latin typeface="Arimo" panose="020B0604020202020204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fr-FR" sz="5600" dirty="0">
                <a:latin typeface="Arimo" panose="020B0604020202020204"/>
              </a:rPr>
              <a:t>		Les compétences en Logistique				  8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fr-FR" sz="5600" dirty="0">
                <a:latin typeface="Arimo" panose="020B0604020202020204"/>
              </a:rPr>
              <a:t>		Les compétences en Transport				14		</a:t>
            </a:r>
          </a:p>
          <a:p>
            <a:pPr marL="457200" lvl="2" indent="0">
              <a:spcBef>
                <a:spcPts val="0"/>
              </a:spcBef>
            </a:pPr>
            <a:endParaRPr lang="fr-FR" sz="6400" dirty="0">
              <a:latin typeface="Arimo" panose="020B0604020202020204"/>
            </a:endParaRPr>
          </a:p>
          <a:p>
            <a:pPr marL="0" lvl="2" indent="0">
              <a:spcBef>
                <a:spcPts val="0"/>
              </a:spcBef>
              <a:buNone/>
            </a:pPr>
            <a:r>
              <a:rPr lang="fr-FR" sz="6400" b="1" dirty="0">
                <a:latin typeface="Arimo" panose="020B0604020202020204"/>
              </a:rPr>
              <a:t>	</a:t>
            </a:r>
            <a:r>
              <a:rPr lang="fr-FR" sz="6400" b="1" u="sng" dirty="0">
                <a:latin typeface="Arimo" panose="020B0604020202020204"/>
              </a:rPr>
              <a:t>PRESENTATION DE LA GESTION-ADMINISTRATION			</a:t>
            </a:r>
            <a:r>
              <a:rPr lang="fr-FR" sz="6400" u="sng" dirty="0">
                <a:latin typeface="Arimo" panose="020B0604020202020204"/>
              </a:rPr>
              <a:t>19</a:t>
            </a:r>
          </a:p>
          <a:p>
            <a:pPr marL="0" lvl="2" indent="0">
              <a:spcBef>
                <a:spcPts val="0"/>
              </a:spcBef>
              <a:buNone/>
            </a:pPr>
            <a:endParaRPr lang="fr-FR" sz="5600" b="1" dirty="0">
              <a:latin typeface="Arimo" panose="020B0604020202020204"/>
            </a:endParaRPr>
          </a:p>
          <a:p>
            <a:pPr marL="0" lvl="3" indent="0">
              <a:spcBef>
                <a:spcPts val="0"/>
              </a:spcBef>
              <a:buNone/>
            </a:pPr>
            <a:r>
              <a:rPr lang="fr-FR" sz="5600" dirty="0">
                <a:latin typeface="Arimo" panose="020B0604020202020204"/>
              </a:rPr>
              <a:t>   		Le référentiel GA et ses 55 compétences			20</a:t>
            </a:r>
          </a:p>
          <a:p>
            <a:pPr marL="457200" lvl="3" indent="88900">
              <a:spcBef>
                <a:spcPts val="0"/>
              </a:spcBef>
            </a:pPr>
            <a:endParaRPr lang="fr-FR" sz="6400" dirty="0">
              <a:latin typeface="Arimo" panose="020B0604020202020204"/>
            </a:endParaRPr>
          </a:p>
          <a:p>
            <a:pPr marL="0" lvl="3" indent="0">
              <a:spcBef>
                <a:spcPts val="0"/>
              </a:spcBef>
              <a:buNone/>
            </a:pPr>
            <a:r>
              <a:rPr lang="fr-FR" sz="6400" b="1" dirty="0">
                <a:latin typeface="Arimo" panose="020B0604020202020204"/>
              </a:rPr>
              <a:t>	</a:t>
            </a:r>
            <a:r>
              <a:rPr lang="fr-FR" sz="6400" b="1" u="sng" dirty="0">
                <a:latin typeface="Arimo" panose="020B0604020202020204"/>
              </a:rPr>
              <a:t>LES COMPETENCES COMMUNES POUR LA FAMILLE DE METIERS		</a:t>
            </a:r>
            <a:r>
              <a:rPr lang="fr-FR" sz="6400" u="sng" dirty="0">
                <a:latin typeface="Arimo" panose="020B0604020202020204"/>
              </a:rPr>
              <a:t>22</a:t>
            </a:r>
          </a:p>
          <a:p>
            <a:pPr marL="0" lvl="3" indent="0">
              <a:spcBef>
                <a:spcPts val="0"/>
              </a:spcBef>
              <a:buNone/>
            </a:pPr>
            <a:endParaRPr lang="fr-FR" sz="5600" b="1" dirty="0">
              <a:latin typeface="Arimo" panose="020B0604020202020204"/>
            </a:endParaRPr>
          </a:p>
          <a:p>
            <a:pPr marL="0" lvl="4" indent="0">
              <a:spcBef>
                <a:spcPts val="0"/>
              </a:spcBef>
              <a:buNone/>
            </a:pPr>
            <a:r>
              <a:rPr lang="fr-FR" sz="5600" dirty="0">
                <a:latin typeface="Arimo" panose="020B0604020202020204"/>
              </a:rPr>
              <a:t>    		Les 5 domaines communs				23</a:t>
            </a:r>
          </a:p>
          <a:p>
            <a:pPr marL="0" lvl="4" indent="0">
              <a:spcBef>
                <a:spcPts val="0"/>
              </a:spcBef>
              <a:buNone/>
            </a:pPr>
            <a:r>
              <a:rPr lang="fr-FR" sz="5600" dirty="0">
                <a:latin typeface="Arimo" panose="020B0604020202020204"/>
              </a:rPr>
              <a:t>		Les compétences incontournables à aborder en classe de seconde	29</a:t>
            </a:r>
          </a:p>
          <a:p>
            <a:pPr marL="0" lvl="4" indent="0">
              <a:spcBef>
                <a:spcPts val="0"/>
              </a:spcBef>
              <a:buNone/>
            </a:pPr>
            <a:endParaRPr lang="fr-FR" sz="6400" dirty="0">
              <a:latin typeface="Arimo" panose="020B0604020202020204"/>
            </a:endParaRPr>
          </a:p>
          <a:p>
            <a:pPr marL="457200" lvl="4" indent="0">
              <a:spcBef>
                <a:spcPts val="0"/>
              </a:spcBef>
            </a:pPr>
            <a:endParaRPr lang="fr-FR" sz="6400" dirty="0">
              <a:latin typeface="Arimo" panose="020B0604020202020204"/>
            </a:endParaRPr>
          </a:p>
          <a:p>
            <a:pPr marL="0" lvl="4" indent="0">
              <a:spcBef>
                <a:spcPts val="0"/>
              </a:spcBef>
              <a:buNone/>
            </a:pPr>
            <a:r>
              <a:rPr lang="fr-FR" sz="6400" b="1" dirty="0">
                <a:latin typeface="Arimo" panose="020B0604020202020204"/>
              </a:rPr>
              <a:t>	</a:t>
            </a:r>
            <a:r>
              <a:rPr lang="fr-FR" sz="6400" b="1" u="sng" dirty="0">
                <a:latin typeface="Arimo" panose="020B0604020202020204"/>
              </a:rPr>
              <a:t>UNE PROPOSITION DE PROGRESSION				</a:t>
            </a:r>
            <a:r>
              <a:rPr lang="fr-FR" sz="6400" u="sng" dirty="0">
                <a:latin typeface="Arimo" panose="020B0604020202020204"/>
              </a:rPr>
              <a:t>35</a:t>
            </a:r>
          </a:p>
          <a:p>
            <a:pPr marL="0" lvl="4" indent="0">
              <a:spcBef>
                <a:spcPts val="0"/>
              </a:spcBef>
            </a:pPr>
            <a:endParaRPr lang="fr-FR" sz="6400" b="1" dirty="0">
              <a:latin typeface="Arimo" panose="020B0604020202020204"/>
            </a:endParaRPr>
          </a:p>
          <a:p>
            <a:pPr marL="0" lvl="4" indent="0">
              <a:spcBef>
                <a:spcPts val="0"/>
              </a:spcBef>
              <a:buNone/>
            </a:pPr>
            <a:r>
              <a:rPr lang="fr-FR" sz="6400" b="1" dirty="0">
                <a:latin typeface="Arimo" panose="020B0604020202020204"/>
              </a:rPr>
              <a:t>	</a:t>
            </a:r>
            <a:r>
              <a:rPr lang="fr-FR" sz="6400" b="1" u="sng" dirty="0">
                <a:latin typeface="Arimo" panose="020B0604020202020204"/>
              </a:rPr>
              <a:t>UNE PROPOSITION DE SCENARIO A REALISER AVEC LES ELEVES		</a:t>
            </a:r>
            <a:r>
              <a:rPr lang="fr-FR" sz="6400" u="sng" dirty="0">
                <a:latin typeface="Arimo" panose="020B0604020202020204"/>
              </a:rPr>
              <a:t>40</a:t>
            </a:r>
          </a:p>
          <a:p>
            <a:pPr marL="0" lvl="4" indent="0">
              <a:spcBef>
                <a:spcPts val="0"/>
              </a:spcBef>
            </a:pPr>
            <a:endParaRPr lang="fr-FR" sz="6400" b="1" dirty="0">
              <a:latin typeface="Arimo" panose="020B0604020202020204"/>
            </a:endParaRPr>
          </a:p>
          <a:p>
            <a:pPr marL="0" lvl="4" indent="0">
              <a:spcBef>
                <a:spcPts val="0"/>
              </a:spcBef>
              <a:buNone/>
            </a:pPr>
            <a:r>
              <a:rPr lang="fr-FR" sz="6400" b="1" dirty="0">
                <a:latin typeface="Arimo" panose="020B0604020202020204"/>
              </a:rPr>
              <a:t>	</a:t>
            </a:r>
            <a:r>
              <a:rPr lang="fr-FR" sz="6400" b="1" u="sng" dirty="0">
                <a:latin typeface="Arimo" panose="020B0604020202020204"/>
              </a:rPr>
              <a:t>QUELQUES RESSOURCES ET REFERENCES				</a:t>
            </a:r>
            <a:r>
              <a:rPr lang="fr-FR" sz="6400" u="sng" dirty="0">
                <a:latin typeface="Arimo" panose="020B0604020202020204"/>
              </a:rPr>
              <a:t>45</a:t>
            </a:r>
            <a:r>
              <a:rPr lang="fr-FR" sz="6400" b="1" dirty="0">
                <a:latin typeface="Arimo" panose="020B0604020202020204"/>
              </a:rPr>
              <a:t>			</a:t>
            </a:r>
            <a:endParaRPr lang="fr-FR" sz="6400" dirty="0">
              <a:latin typeface="Arimo" panose="020B0604020202020204"/>
            </a:endParaRPr>
          </a:p>
          <a:p>
            <a:pPr marL="457200" lvl="2" indent="0">
              <a:spcBef>
                <a:spcPts val="0"/>
              </a:spcBef>
            </a:pPr>
            <a:endParaRPr lang="fr-FR" sz="5600" dirty="0">
              <a:latin typeface="Arimo" panose="020B0604020202020204"/>
            </a:endParaRPr>
          </a:p>
          <a:p>
            <a:pPr marL="457200" lvl="2" indent="0">
              <a:spcBef>
                <a:spcPts val="0"/>
              </a:spcBef>
            </a:pPr>
            <a:endParaRPr lang="fr-FR" sz="5600" dirty="0">
              <a:latin typeface="Arimo" panose="020B0604020202020204"/>
            </a:endParaRPr>
          </a:p>
          <a:p>
            <a:pPr lvl="1"/>
            <a:endParaRPr lang="fr-FR" sz="4900" dirty="0">
              <a:latin typeface="Arimo" panose="020B0604020202020204"/>
            </a:endParaRPr>
          </a:p>
          <a:p>
            <a:pPr lvl="1"/>
            <a:endParaRPr lang="fr-FR" sz="4900" dirty="0">
              <a:latin typeface="Arimo" panose="020B0604020202020204"/>
            </a:endParaRPr>
          </a:p>
          <a:p>
            <a:pPr marL="0" indent="0">
              <a:buNone/>
            </a:pPr>
            <a:r>
              <a:rPr lang="fr-FR" sz="4900" dirty="0">
                <a:latin typeface="Arimo" panose="020B0604020202020204"/>
              </a:rPr>
              <a:t>		</a:t>
            </a:r>
          </a:p>
          <a:p>
            <a:endParaRPr lang="fr-FR" sz="4400" dirty="0">
              <a:latin typeface="Arimo" panose="020B0604020202020204"/>
            </a:endParaRPr>
          </a:p>
          <a:p>
            <a:endParaRPr lang="fr-FR" sz="14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C6A344-A0A6-435B-9CF8-CFFC473D8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44360" y="1070518"/>
            <a:ext cx="2109439" cy="5109619"/>
          </a:xfrm>
          <a:solidFill>
            <a:srgbClr val="F8B323"/>
          </a:solidFill>
        </p:spPr>
        <p:txBody>
          <a:bodyPr>
            <a:normAutofit fontScale="25000" lnSpcReduction="20000"/>
          </a:bodyPr>
          <a:lstStyle/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053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BAB4CEFB-8536-4AA6-A068-73A825C4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34" y="137003"/>
            <a:ext cx="11717402" cy="654074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Le Référentiel de Certification Gestion-Administration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204914935"/>
              </p:ext>
            </p:extLst>
          </p:nvPr>
        </p:nvGraphicFramePr>
        <p:xfrm>
          <a:off x="0" y="1239008"/>
          <a:ext cx="10058400" cy="5398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277731" y="1497023"/>
            <a:ext cx="125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Pôle 1</a:t>
            </a:r>
          </a:p>
        </p:txBody>
      </p:sp>
      <p:sp>
        <p:nvSpPr>
          <p:cNvPr id="9" name="Double flèche verticale 8"/>
          <p:cNvSpPr/>
          <p:nvPr/>
        </p:nvSpPr>
        <p:spPr>
          <a:xfrm>
            <a:off x="162364" y="1059302"/>
            <a:ext cx="1060436" cy="539810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4400" dirty="0">
                <a:solidFill>
                  <a:schemeClr val="tx1"/>
                </a:solidFill>
                <a:sym typeface="Wingdings" panose="05000000000000000000" pitchFamily="2" charset="2"/>
              </a:rPr>
              <a:t>55 compétences</a:t>
            </a:r>
            <a:endParaRPr lang="fr-FR" sz="4400" dirty="0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22800" y="2882848"/>
            <a:ext cx="1251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Pôle 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385164" y="4281292"/>
            <a:ext cx="1060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Pôle 3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397564" y="5701490"/>
            <a:ext cx="115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Pôle 4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5881571"/>
            <a:ext cx="1971236" cy="84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6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  <p:bldP spid="9" grpId="0" animBg="1"/>
      <p:bldP spid="19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68165" tIns="387228" rIns="98394" bIns="120612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7" name="Rectangle 77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88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101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Titre 1">
            <a:extLst>
              <a:ext uri="{FF2B5EF4-FFF2-40B4-BE49-F238E27FC236}">
                <a16:creationId xmlns:a16="http://schemas.microsoft.com/office/drawing/2014/main" id="{BAB4CEFB-8536-4AA6-A068-73A825C4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34" y="196102"/>
            <a:ext cx="11351942" cy="556094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fr-FR" sz="3600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Les plateaux techniques en Gestion-administration</a:t>
            </a:r>
          </a:p>
        </p:txBody>
      </p:sp>
      <p:grpSp>
        <p:nvGrpSpPr>
          <p:cNvPr id="74" name="Group 9047"/>
          <p:cNvGrpSpPr/>
          <p:nvPr/>
        </p:nvGrpSpPr>
        <p:grpSpPr>
          <a:xfrm>
            <a:off x="521621" y="1488139"/>
            <a:ext cx="7008732" cy="4256441"/>
            <a:chOff x="0" y="1459846"/>
            <a:chExt cx="9015985" cy="5320429"/>
          </a:xfrm>
        </p:grpSpPr>
        <p:pic>
          <p:nvPicPr>
            <p:cNvPr id="75" name="Picture 513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612" y="5484876"/>
              <a:ext cx="1083564" cy="1161288"/>
            </a:xfrm>
            <a:prstGeom prst="rect">
              <a:avLst/>
            </a:prstGeom>
          </p:spPr>
        </p:pic>
        <p:sp>
          <p:nvSpPr>
            <p:cNvPr id="77" name="Rectangle 76"/>
            <p:cNvSpPr/>
            <p:nvPr/>
          </p:nvSpPr>
          <p:spPr>
            <a:xfrm>
              <a:off x="8672195" y="6620180"/>
              <a:ext cx="46518" cy="1548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900" i="1">
                  <a:solidFill>
                    <a:srgbClr val="0062A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fr-F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79" name="Picture 528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346320"/>
              <a:ext cx="3177540" cy="243395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80" name="Picture 530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651231"/>
              <a:ext cx="3617976" cy="24124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81" name="Picture 532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4300" y="2577083"/>
              <a:ext cx="5091685" cy="42031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82" name="Picture 10207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6923" y="1459846"/>
              <a:ext cx="2200656" cy="19933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aphicFrame>
        <p:nvGraphicFramePr>
          <p:cNvPr id="88" name="Diagramme 87"/>
          <p:cNvGraphicFramePr/>
          <p:nvPr>
            <p:extLst>
              <p:ext uri="{D42A27DB-BD31-4B8C-83A1-F6EECF244321}">
                <p14:modId xmlns:p14="http://schemas.microsoft.com/office/powerpoint/2010/main" val="1540795435"/>
              </p:ext>
            </p:extLst>
          </p:nvPr>
        </p:nvGraphicFramePr>
        <p:xfrm>
          <a:off x="4216400" y="98997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8786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" y="-167012"/>
            <a:ext cx="12192000" cy="6869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60A6C21-8E01-43B8-B9D8-DF50F4BDE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938" y="1025507"/>
            <a:ext cx="8940644" cy="1192478"/>
          </a:xfrm>
        </p:spPr>
        <p:txBody>
          <a:bodyPr>
            <a:noAutofit/>
          </a:bodyPr>
          <a:lstStyle/>
          <a:p>
            <a:pPr algn="l"/>
            <a:r>
              <a:rPr lang="fr-FR" sz="66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/>
            </a:r>
            <a:br>
              <a:rPr lang="fr-FR" sz="66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endParaRPr lang="fr-FR" sz="66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80060" y="566678"/>
            <a:ext cx="7605657" cy="36009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Les </a:t>
            </a:r>
            <a:r>
              <a:rPr lang="fr-FR" sz="4800" b="1" dirty="0">
                <a:solidFill>
                  <a:srgbClr val="C0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compétences communes</a:t>
            </a:r>
            <a:r>
              <a:rPr lang="fr-FR" sz="4000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 </a:t>
            </a:r>
            <a:r>
              <a:rPr lang="fr-FR" sz="4000" b="1" dirty="0">
                <a:solidFill>
                  <a:srgbClr val="F8B323"/>
                </a:solidFill>
                <a:latin typeface="Arimo" panose="020B0604020202020204" pitchFamily="34" charset="0"/>
              </a:rPr>
              <a:t>entre</a:t>
            </a:r>
          </a:p>
          <a:p>
            <a:r>
              <a:rPr lang="fr-FR" sz="4000" b="1" dirty="0">
                <a:solidFill>
                  <a:srgbClr val="F8B323"/>
                </a:solidFill>
                <a:latin typeface="Arimo" panose="020B0604020202020204" pitchFamily="34" charset="0"/>
              </a:rPr>
              <a:t>La Gestion-Administration,</a:t>
            </a:r>
          </a:p>
          <a:p>
            <a:r>
              <a:rPr lang="fr-FR" sz="4000" b="1" dirty="0">
                <a:solidFill>
                  <a:srgbClr val="F8B323"/>
                </a:solidFill>
                <a:latin typeface="Arimo" panose="020B0604020202020204" pitchFamily="34" charset="0"/>
              </a:rPr>
              <a:t>Le Transport,</a:t>
            </a:r>
          </a:p>
          <a:p>
            <a:r>
              <a:rPr lang="fr-FR" sz="4000" b="1" dirty="0">
                <a:solidFill>
                  <a:srgbClr val="F8B323"/>
                </a:solidFill>
                <a:latin typeface="Arimo" panose="020B0604020202020204" pitchFamily="34" charset="0"/>
              </a:rPr>
              <a:t>La logistique</a:t>
            </a:r>
            <a:r>
              <a:rPr lang="fr-FR" sz="6000" b="1" dirty="0">
                <a:solidFill>
                  <a:srgbClr val="F8B323"/>
                </a:solidFill>
                <a:latin typeface="Arimo" panose="020B0604020202020204" pitchFamily="34" charset="0"/>
              </a:rPr>
              <a:t> </a:t>
            </a:r>
            <a:endParaRPr lang="fr-FR" sz="6000" b="1" dirty="0">
              <a:solidFill>
                <a:srgbClr val="F8B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561382291"/>
              </p:ext>
            </p:extLst>
          </p:nvPr>
        </p:nvGraphicFramePr>
        <p:xfrm>
          <a:off x="0" y="0"/>
          <a:ext cx="12268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itre 1">
            <a:extLst>
              <a:ext uri="{FF2B5EF4-FFF2-40B4-BE49-F238E27FC236}">
                <a16:creationId xmlns:a16="http://schemas.microsoft.com/office/drawing/2014/main" id="{B60A6C21-8E01-43B8-B9D8-DF50F4BDE294}"/>
              </a:ext>
            </a:extLst>
          </p:cNvPr>
          <p:cNvSpPr txBox="1">
            <a:spLocks/>
          </p:cNvSpPr>
          <p:nvPr/>
        </p:nvSpPr>
        <p:spPr>
          <a:xfrm>
            <a:off x="552915" y="367990"/>
            <a:ext cx="11162370" cy="144965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u="sng" dirty="0">
                <a:solidFill>
                  <a:srgbClr val="FF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5 domaines communs</a:t>
            </a:r>
            <a:r>
              <a:rPr lang="fr-FR" sz="3200" b="1" dirty="0">
                <a:solidFill>
                  <a:srgbClr val="FF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  <a:r>
              <a:rPr lang="fr-FR" sz="3200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entre la Gestion-Administration, </a:t>
            </a:r>
          </a:p>
          <a:p>
            <a:r>
              <a:rPr lang="fr-FR" sz="3200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                                                   le Transport, la Logistique </a:t>
            </a:r>
          </a:p>
        </p:txBody>
      </p:sp>
    </p:spTree>
    <p:extLst>
      <p:ext uri="{BB962C8B-B14F-4D97-AF65-F5344CB8AC3E}">
        <p14:creationId xmlns:p14="http://schemas.microsoft.com/office/powerpoint/2010/main" val="19557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776" y="423746"/>
            <a:ext cx="11256265" cy="1167310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rimo"/>
              </a:rPr>
              <a:t>Domaine 1 </a:t>
            </a:r>
            <a:r>
              <a:rPr lang="en-US" b="1" dirty="0">
                <a:latin typeface="Arimo"/>
              </a:rPr>
              <a:t> </a:t>
            </a:r>
            <a:r>
              <a:rPr lang="en-US" sz="4900" b="1" dirty="0">
                <a:latin typeface="Arimo"/>
              </a:rPr>
              <a:t/>
            </a:r>
            <a:br>
              <a:rPr lang="en-US" sz="4900" b="1" dirty="0">
                <a:latin typeface="Arimo"/>
              </a:rPr>
            </a:b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latin typeface="Arimo"/>
              </a:rPr>
              <a:t>Gérer des relations </a:t>
            </a:r>
            <a:r>
              <a:rPr lang="en-US" sz="36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mo"/>
              </a:rPr>
              <a:t>interpersonnelles</a:t>
            </a:r>
            <a:endParaRPr lang="fr-FR" sz="4000" dirty="0">
              <a:latin typeface="Arimo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747421"/>
              </p:ext>
            </p:extLst>
          </p:nvPr>
        </p:nvGraphicFramePr>
        <p:xfrm>
          <a:off x="493776" y="1591056"/>
          <a:ext cx="11256265" cy="465583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605366">
                  <a:extLst>
                    <a:ext uri="{9D8B030D-6E8A-4147-A177-3AD203B41FA5}">
                      <a16:colId xmlns:a16="http://schemas.microsoft.com/office/drawing/2014/main" val="4173921467"/>
                    </a:ext>
                  </a:extLst>
                </a:gridCol>
                <a:gridCol w="2846895">
                  <a:extLst>
                    <a:ext uri="{9D8B030D-6E8A-4147-A177-3AD203B41FA5}">
                      <a16:colId xmlns:a16="http://schemas.microsoft.com/office/drawing/2014/main" val="4238688577"/>
                    </a:ext>
                  </a:extLst>
                </a:gridCol>
                <a:gridCol w="2804004">
                  <a:extLst>
                    <a:ext uri="{9D8B030D-6E8A-4147-A177-3AD203B41FA5}">
                      <a16:colId xmlns:a16="http://schemas.microsoft.com/office/drawing/2014/main" val="2571451422"/>
                    </a:ext>
                  </a:extLst>
                </a:gridCol>
              </a:tblGrid>
              <a:tr h="565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ln>
                            <a:noFill/>
                          </a:ln>
                          <a:solidFill>
                            <a:srgbClr val="F8B323"/>
                          </a:solidFill>
                        </a:rPr>
                        <a:t>Gestion-Administration</a:t>
                      </a:r>
                      <a:endParaRPr lang="fr-FR" sz="3200" b="0" dirty="0">
                        <a:ln>
                          <a:noFill/>
                        </a:ln>
                        <a:solidFill>
                          <a:srgbClr val="F8B323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ln>
                            <a:noFill/>
                          </a:ln>
                          <a:solidFill>
                            <a:srgbClr val="F8B323"/>
                          </a:solidFill>
                        </a:rPr>
                        <a:t>Transport</a:t>
                      </a:r>
                      <a:endParaRPr lang="fr-FR" sz="3200" b="0" dirty="0">
                        <a:ln>
                          <a:noFill/>
                        </a:ln>
                        <a:solidFill>
                          <a:srgbClr val="F8B323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ln>
                            <a:noFill/>
                          </a:ln>
                          <a:solidFill>
                            <a:srgbClr val="F8B323"/>
                          </a:solidFill>
                        </a:rPr>
                        <a:t>Logistique</a:t>
                      </a:r>
                      <a:endParaRPr lang="fr-FR" sz="3200" b="0" dirty="0">
                        <a:ln>
                          <a:noFill/>
                        </a:ln>
                        <a:solidFill>
                          <a:srgbClr val="F8B323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83916"/>
                  </a:ext>
                </a:extLst>
              </a:tr>
              <a:tr h="4090344">
                <a:tc>
                  <a:txBody>
                    <a:bodyPr/>
                    <a:lstStyle/>
                    <a:p>
                      <a:pPr marL="806450" indent="-80645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fr-FR" sz="1050" b="1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</a:endParaRPr>
                    </a:p>
                    <a:p>
                      <a:pPr marL="806450" indent="-80645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fr-FR" sz="1800" b="1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806450" indent="-80645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28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Pôle 2 </a:t>
                      </a:r>
                      <a:r>
                        <a:rPr lang="fr-FR" sz="18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Gestion administrative des relations avec le  </a:t>
                      </a:r>
                    </a:p>
                    <a:p>
                      <a:pPr marL="806450" indent="-80645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8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personnel</a:t>
                      </a:r>
                    </a:p>
                    <a:p>
                      <a:pPr marL="534988" indent="-534988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4988" algn="l"/>
                        </a:tabLst>
                      </a:pPr>
                      <a:r>
                        <a:rPr lang="fr-FR" sz="18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214	Apprécier la nature et le degré de confidentialité de l’information à destination du personnel</a:t>
                      </a:r>
                    </a:p>
                    <a:p>
                      <a:pPr marL="534988" indent="-53498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988" algn="l"/>
                        </a:tabLst>
                      </a:pPr>
                      <a:r>
                        <a:rPr lang="fr-FR" sz="18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222	Appliquer un programme d’accueil</a:t>
                      </a:r>
                    </a:p>
                    <a:p>
                      <a:pPr marL="534988" indent="-534988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534988" algn="l"/>
                        </a:tabLst>
                      </a:pPr>
                      <a:r>
                        <a:rPr lang="fr-FR" sz="18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534988" indent="-534988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534988" algn="l"/>
                        </a:tabLst>
                      </a:pPr>
                      <a:r>
                        <a:rPr lang="fr-FR" sz="28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Pôle 3 </a:t>
                      </a:r>
                      <a:r>
                        <a:rPr lang="fr-FR" sz="18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Gestion administrative interne</a:t>
                      </a:r>
                    </a:p>
                    <a:p>
                      <a:pPr marL="534988" indent="-53498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988" algn="l"/>
                        </a:tabLst>
                      </a:pPr>
                      <a:r>
                        <a:rPr lang="fr-FR" sz="18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323	Traiter les appels entrants et sortants</a:t>
                      </a:r>
                    </a:p>
                    <a:p>
                      <a:pPr marL="534988" indent="-53498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988" algn="l"/>
                        </a:tabLst>
                      </a:pPr>
                      <a:r>
                        <a:rPr lang="fr-FR" sz="18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324	Créer et maintenir un espace collaboratif</a:t>
                      </a:r>
                    </a:p>
                    <a:p>
                      <a:pPr marL="534988" indent="-53498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988" algn="l"/>
                        </a:tabLst>
                      </a:pPr>
                      <a:r>
                        <a:rPr lang="fr-FR" sz="18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331	Installer un climat relationnel adapté à la demande</a:t>
                      </a:r>
                    </a:p>
                    <a:p>
                      <a:pPr marL="534988" indent="-534988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534988" algn="l"/>
                        </a:tabLst>
                      </a:pPr>
                      <a:r>
                        <a:rPr lang="fr-FR" sz="18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534988" indent="-534988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534988" algn="l"/>
                        </a:tabLst>
                      </a:pPr>
                      <a:r>
                        <a:rPr lang="fr-FR" sz="28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Pôle 4 </a:t>
                      </a:r>
                      <a:r>
                        <a:rPr lang="fr-FR" sz="18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Gestion administrative des projets</a:t>
                      </a:r>
                    </a:p>
                    <a:p>
                      <a:pPr marL="534988" indent="-534988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4988" algn="l"/>
                        </a:tabLst>
                      </a:pPr>
                      <a:r>
                        <a:rPr lang="fr-FR" sz="18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416	Organiser la communication entre les acteurs d’un projet</a:t>
                      </a: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marL="441325" indent="-44132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1325" algn="l"/>
                        </a:tabLst>
                      </a:pPr>
                      <a:r>
                        <a:rPr lang="fr-FR" sz="18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G6 Les relations avec les partenaires (en français et en </a:t>
                      </a:r>
                    </a:p>
                    <a:p>
                      <a:pPr marL="441325" indent="-44132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1325" algn="l"/>
                        </a:tabLst>
                      </a:pPr>
                      <a:r>
                        <a:rPr lang="fr-FR" sz="18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langue étrangère)</a:t>
                      </a:r>
                    </a:p>
                    <a:p>
                      <a:pPr marL="441325" indent="-44132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1325" algn="l"/>
                        </a:tabLst>
                      </a:pPr>
                      <a:endParaRPr lang="fr-FR" sz="1800" b="1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533400" indent="-361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G6C1- Accueillir ou contacter l’interlocuteur</a:t>
                      </a:r>
                    </a:p>
                    <a:p>
                      <a:pPr marL="806450" indent="-635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G6C2- Identifier le besoin de l’interlocuteur</a:t>
                      </a:r>
                    </a:p>
                    <a:p>
                      <a:pPr marL="806450" indent="-635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G6C3 - Collecter des informations</a:t>
                      </a:r>
                    </a:p>
                    <a:p>
                      <a:pPr marL="806450" indent="-635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G6C4 - Transmettre des informations               </a:t>
                      </a:r>
                    </a:p>
                    <a:p>
                      <a:pPr marL="806450" indent="-635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G6C5 - Formuler une réponse orale</a:t>
                      </a:r>
                    </a:p>
                    <a:p>
                      <a:pPr marL="806450" indent="-635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G6C6 - Formuler oralement un besoin</a:t>
                      </a:r>
                    </a:p>
                    <a:p>
                      <a:pPr marL="806450" indent="-635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G6C7 - Rédiger des messages courants</a:t>
                      </a:r>
                    </a:p>
                    <a:p>
                      <a:pPr marL="806450" indent="-635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8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G6C8 - Utiliser les technologies d’information et de communication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 </a:t>
                      </a:r>
                      <a:endParaRPr lang="fr-FR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21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8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776" y="133815"/>
            <a:ext cx="11328801" cy="1167681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rimo"/>
              </a:rPr>
              <a:t>Domaine 2 </a:t>
            </a:r>
            <a:r>
              <a:rPr lang="en-US" b="1" dirty="0">
                <a:latin typeface="Arimo"/>
              </a:rPr>
              <a:t> </a:t>
            </a:r>
            <a:br>
              <a:rPr lang="en-US" b="1" dirty="0">
                <a:latin typeface="Arimo"/>
              </a:rPr>
            </a:b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latin typeface="Arimo"/>
              </a:rPr>
              <a:t>Organiser et </a:t>
            </a:r>
            <a:r>
              <a:rPr lang="en-US" sz="36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mo"/>
              </a:rPr>
              <a:t>planifier</a:t>
            </a:r>
            <a:r>
              <a:rPr lang="en-US" sz="3600" dirty="0">
                <a:solidFill>
                  <a:schemeClr val="tx2">
                    <a:lumMod val="40000"/>
                    <a:lumOff val="60000"/>
                  </a:schemeClr>
                </a:solidFill>
                <a:latin typeface="Arimo"/>
              </a:rPr>
              <a:t> </a:t>
            </a:r>
            <a:r>
              <a:rPr lang="en-US" sz="36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mo"/>
              </a:rPr>
              <a:t>l’activité</a:t>
            </a:r>
            <a:endParaRPr lang="fr-FR" dirty="0">
              <a:latin typeface="Arimo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524170"/>
              </p:ext>
            </p:extLst>
          </p:nvPr>
        </p:nvGraphicFramePr>
        <p:xfrm>
          <a:off x="493776" y="1301496"/>
          <a:ext cx="11328801" cy="553354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776267">
                  <a:extLst>
                    <a:ext uri="{9D8B030D-6E8A-4147-A177-3AD203B41FA5}">
                      <a16:colId xmlns:a16="http://schemas.microsoft.com/office/drawing/2014/main" val="4173921467"/>
                    </a:ext>
                  </a:extLst>
                </a:gridCol>
                <a:gridCol w="3776267">
                  <a:extLst>
                    <a:ext uri="{9D8B030D-6E8A-4147-A177-3AD203B41FA5}">
                      <a16:colId xmlns:a16="http://schemas.microsoft.com/office/drawing/2014/main" val="4238688577"/>
                    </a:ext>
                  </a:extLst>
                </a:gridCol>
                <a:gridCol w="3776267">
                  <a:extLst>
                    <a:ext uri="{9D8B030D-6E8A-4147-A177-3AD203B41FA5}">
                      <a16:colId xmlns:a16="http://schemas.microsoft.com/office/drawing/2014/main" val="3843407784"/>
                    </a:ext>
                  </a:extLst>
                </a:gridCol>
              </a:tblGrid>
              <a:tr h="655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8B323"/>
                          </a:solidFill>
                        </a:rPr>
                        <a:t>Gestion-Administration</a:t>
                      </a:r>
                      <a:endParaRPr lang="fr-FR" sz="2800" b="0" dirty="0">
                        <a:ln>
                          <a:noFill/>
                        </a:ln>
                        <a:solidFill>
                          <a:srgbClr val="F8B323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ln>
                            <a:noFill/>
                          </a:ln>
                          <a:solidFill>
                            <a:srgbClr val="F8B323"/>
                          </a:solidFill>
                        </a:rPr>
                        <a:t>Transport</a:t>
                      </a:r>
                      <a:endParaRPr lang="fr-FR" sz="3200" b="0" dirty="0">
                        <a:ln>
                          <a:noFill/>
                        </a:ln>
                        <a:solidFill>
                          <a:srgbClr val="F8B323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ln>
                            <a:noFill/>
                          </a:ln>
                          <a:solidFill>
                            <a:srgbClr val="F8B323"/>
                          </a:solidFill>
                        </a:rPr>
                        <a:t>Logistique</a:t>
                      </a:r>
                      <a:endParaRPr lang="fr-FR" dirty="0">
                        <a:solidFill>
                          <a:srgbClr val="F8B323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83916"/>
                  </a:ext>
                </a:extLst>
              </a:tr>
              <a:tr h="4748120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fr-FR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90600" indent="-990600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Pôle 2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Gestion administrative des relations avec le personnel</a:t>
                      </a:r>
                    </a:p>
                    <a:p>
                      <a:pPr marL="271463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b="0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212	Décompter et planifier le temps de travail</a:t>
                      </a:r>
                      <a:endParaRPr lang="fr-FR" sz="1100" b="0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71463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213	Préparer et contrôler des déplacements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71463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b="0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221	Assurer des opérations administratives liées aux étapes d’un recrutement</a:t>
                      </a:r>
                      <a:endParaRPr lang="fr-FR" sz="1100" b="0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71463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b="0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241	Organiser des élections et des consultations d’instances représentatives</a:t>
                      </a:r>
                      <a:endParaRPr lang="fr-FR" sz="1100" b="0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71463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b="0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244	Mettre en œuvre des actions à destination du personnel</a:t>
                      </a:r>
                      <a:endParaRPr lang="fr-FR" sz="1100" b="0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81075" indent="-98107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Pôle 3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Gestion administrative interne</a:t>
                      </a:r>
                    </a:p>
                    <a:p>
                      <a:pPr marL="271463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1463" algn="l"/>
                        </a:tabLs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321	Organiser la logistique administrative d’une réunion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71463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1463" algn="l"/>
                        </a:tabLs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332	Veiller au caractère opérationnel et fonctionnel des espaces et des postes de travail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71463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1463" algn="l"/>
                        </a:tabLst>
                      </a:pPr>
                      <a:r>
                        <a:rPr lang="fr-FR" sz="1100" b="0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333	Assurer le suivi des contrats et des abonnements</a:t>
                      </a:r>
                      <a:endParaRPr lang="fr-FR" sz="1100" b="0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71463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1463" algn="l"/>
                        </a:tabLs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341	Mettre à jour des agendas personnels et partagés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71463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1463" algn="l"/>
                        </a:tabLs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342	Programmer et coordonner des activités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81075" indent="-98107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Pôle 4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Gestion administrative des projets</a:t>
                      </a:r>
                    </a:p>
                    <a:p>
                      <a:pPr marL="271463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415	Suivre le déroulement d’un projet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71463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417	Positionner une réunion dans le déroulement d’un projet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71463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418	Organiser la mobilisation des moyens matériels nécessaires à un projet</a:t>
                      </a: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44500" indent="-444500" algn="l" defTabSz="914400" rtl="0" eaLnBrk="1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fr-FR" sz="2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44500" indent="-444500" algn="l" defTabSz="914400" rtl="0" eaLnBrk="1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G1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L’organisation d’une opération de transport </a:t>
                      </a:r>
                    </a:p>
                    <a:p>
                      <a:pPr marL="365125" indent="-3651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 – Préparer l’opération de transport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G1C1.1 – Identifier le besoin du donneur d’ordre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G1C1.2 – Sélectionner le/les moyen/s de transport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G1C1.3 – Définir un prix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G1C1.4 – Elaborer le plan de transport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G1C2 – Recourir à la sous-traitance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G1C2.1 – Identifier les prestations à sous-traiter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G1C2.2 – Sélectionner un sous-traitant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G1C2.3 – Transmettre les instructions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44500" indent="-444500" algn="l" defTabSz="914400" rtl="0" eaLnBrk="1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44500" indent="-444500" algn="l" defTabSz="914400" rtl="0" eaLnBrk="1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L’organisation des flux entrants et sortants</a:t>
                      </a:r>
                    </a:p>
                    <a:p>
                      <a:pPr marL="365125" indent="-3651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G3C1 – Préparer la réception des marchandises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G3C1.1 – Ordonner les réceptions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G3C1.2 – Planifier l’occupation de la zone de réception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G3C1.3 – Evaluer les besoins en matériel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G3C1.4 – Participer à la prévision des moyens humains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8163" indent="-538163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44500" indent="-444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G3C3 – Organiser la préparation et l’expédition des commandes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8163" indent="-538163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G3C3.1 – Hiérarchiser les préparations à réaliser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8163" indent="-538163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G3C3.2 – Evaluer les besoins en matériel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8163" indent="-538163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G3C3.3 – Participer à la prévision des moyens humains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8163" indent="-538163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G3C3.4 – Prendre contact avec le transporteur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44500" indent="-444500" algn="l" defTabSz="914400" rtl="0" eaLnBrk="1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2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G4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 suivi et l’optimisation du  </a:t>
                      </a:r>
                    </a:p>
                    <a:p>
                      <a:pPr marL="444500" indent="-444500" algn="l" defTabSz="914400" rtl="0" eaLnBrk="1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stockage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G4C2 – Contrôler les stocks 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G4C2.2 – Préparer l’inventaire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G4C4 – Valoriser les déchets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G4C4.1 – Organiser la collecte des déchets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G4C4.2 – Préparer l’expédition des déchets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21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7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776" y="289932"/>
            <a:ext cx="11256265" cy="1107828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rimo"/>
              </a:rPr>
              <a:t>Domaine 3</a:t>
            </a:r>
            <a:r>
              <a:rPr lang="en-US" b="1" dirty="0">
                <a:latin typeface="Arimo"/>
              </a:rPr>
              <a:t> </a:t>
            </a:r>
            <a:br>
              <a:rPr lang="en-US" b="1" dirty="0">
                <a:latin typeface="Arimo"/>
              </a:rPr>
            </a:b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  <a:latin typeface="Arimo"/>
              </a:rPr>
              <a:t>Mettre en œuvre et contrôler les processus administratifs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934189"/>
              </p:ext>
            </p:extLst>
          </p:nvPr>
        </p:nvGraphicFramePr>
        <p:xfrm>
          <a:off x="493776" y="1397761"/>
          <a:ext cx="11256265" cy="559042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115287">
                  <a:extLst>
                    <a:ext uri="{9D8B030D-6E8A-4147-A177-3AD203B41FA5}">
                      <a16:colId xmlns:a16="http://schemas.microsoft.com/office/drawing/2014/main" val="4173921467"/>
                    </a:ext>
                  </a:extLst>
                </a:gridCol>
                <a:gridCol w="3245005">
                  <a:extLst>
                    <a:ext uri="{9D8B030D-6E8A-4147-A177-3AD203B41FA5}">
                      <a16:colId xmlns:a16="http://schemas.microsoft.com/office/drawing/2014/main" val="4238688577"/>
                    </a:ext>
                  </a:extLst>
                </a:gridCol>
                <a:gridCol w="2895973">
                  <a:extLst>
                    <a:ext uri="{9D8B030D-6E8A-4147-A177-3AD203B41FA5}">
                      <a16:colId xmlns:a16="http://schemas.microsoft.com/office/drawing/2014/main" val="2571451422"/>
                    </a:ext>
                  </a:extLst>
                </a:gridCol>
              </a:tblGrid>
              <a:tr h="637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ln>
                            <a:noFill/>
                          </a:ln>
                          <a:solidFill>
                            <a:srgbClr val="F8B323"/>
                          </a:solidFill>
                        </a:rPr>
                        <a:t>Gestion-Administration</a:t>
                      </a:r>
                      <a:endParaRPr lang="fr-FR" sz="3200" b="0" dirty="0">
                        <a:ln>
                          <a:noFill/>
                        </a:ln>
                        <a:solidFill>
                          <a:srgbClr val="F8B323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ln>
                            <a:noFill/>
                          </a:ln>
                          <a:solidFill>
                            <a:srgbClr val="F8B323"/>
                          </a:solidFill>
                        </a:rPr>
                        <a:t>Transport</a:t>
                      </a:r>
                      <a:endParaRPr lang="fr-FR" sz="3200" b="0" dirty="0">
                        <a:ln>
                          <a:noFill/>
                        </a:ln>
                        <a:solidFill>
                          <a:srgbClr val="F8B323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ln>
                            <a:noFill/>
                          </a:ln>
                          <a:solidFill>
                            <a:srgbClr val="F8B323"/>
                          </a:solidFill>
                        </a:rPr>
                        <a:t>Logistique</a:t>
                      </a:r>
                      <a:endParaRPr lang="fr-FR" sz="3200" b="0" dirty="0">
                        <a:ln>
                          <a:noFill/>
                        </a:ln>
                        <a:solidFill>
                          <a:srgbClr val="F8B323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83916"/>
                  </a:ext>
                </a:extLst>
              </a:tr>
              <a:tr h="4600148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Pôle 1 Gestion administrative des relations externes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111	Actualiser une base de données fournisseurs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115	Assurer des règlements à des fournisseurs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121	Assurer le suivi administratif d’opérations de prospection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122	Actualiser une base de données clients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123	Assurer le traitement de devis et de commandes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125	Suivre des règlements clients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131	Contrôler des opérations de trésorerie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132	Sélectionner des éléments nécessaires à l’élaboration de déclarations fiscales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133	Prendre en charge des formalités administratives liées à l’activité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Pôle 2 Gestion administrative des relations avec le personnel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223	Le suivi administratif des carrières</a:t>
                      </a:r>
                      <a:endParaRPr lang="fr-FR" sz="1000" b="0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224	Assurer des opérations administratives liées à la formation du personnel</a:t>
                      </a:r>
                      <a:endParaRPr lang="fr-FR" sz="1000" b="0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231	Renseigner et contrôler la vraisemblance des états préparatoires aux bulletins de salaire</a:t>
                      </a:r>
                      <a:endParaRPr lang="fr-FR" sz="1000" b="0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232	Renseigner des états préparatoires aux déclarations sociales</a:t>
                      </a:r>
                      <a:endParaRPr lang="fr-FR" sz="1000" b="0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Pôle 3 Gestion administrative interne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	Exploiter la veille et mobiliser des techniques de recherche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312	Mobiliser des techniques de production et de structuration du document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313	Organiser les informations pour les rendre disponibles aux utilisateurs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322	Traiter le courrier entrant ou sortant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Pôle 4 - Gestion administrative des projets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411	Réaliser un descriptif de projet à partir d’éléments composites, adapté à différents acteurs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412	Constituer une base documentaire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413	Chiffrer et présenter des données budgétaires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414	Assurer les formalités liées à un projet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421	Valoriser des éléments nécessaires à l’évaluation d’un projet</a:t>
                      </a:r>
                      <a:endParaRPr lang="fr-FR" sz="1000" b="0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00" b="0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423	Mettre en œuvre des opérations de clôture</a:t>
                      </a:r>
                      <a:endParaRPr lang="fr-FR" sz="1000" b="0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2F5496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 – L’exécution d’une opération de transport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</a:t>
                      </a:r>
                      <a:r>
                        <a:rPr lang="fr-FR" sz="1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– Réaliser une opération de transport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G2C1.1 – Ouvrir et renseigner le dossier transport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G2C1.2 – Préparer les documents de transport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G2C1.3 – Transmettre les instructions nécessaires à l’opération de transport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 – Le suivi d’une opération de transport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G3C1 – Contrôler la réalisation de l’opération de transport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G3C1.1 – S’assurer de la réalisation de l’opération de transport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G3C1.2 – Collecter et contrôler les documents de retour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G3C3 – Clôturer le dossier transport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G3C3.1 – Mettre à jour le dossier transport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G3C3.2 – Transmettre les documents nécessaires à la facturation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G3C3.3 – Archiver le dossier transport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 – Le dédouanement des marchandises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G5C1 – Préparer un dossier de dédouanement 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G5C1.1 – Prendre en compte la demande du client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G5C1.2 – Contrôler les documents nécessaires au dédouanement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G5C3 – Clôturer un dossier de dédouanement</a:t>
                      </a:r>
                      <a:endParaRPr lang="fr-FR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G5C3.1 – Transmettre les documents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G5C3.2 – Transmettre les inf</a:t>
                      </a: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ormations nécessaires à la facturation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G5C3.3 – Archiver le dossier de dédouanement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 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– L’organisation des flux entrants et sortants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G3C4 – Suivre les expéditions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G3C4 .1 – Signaler les anomalies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G3C4.2 – Transmettre ou archiver les documents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 – Le suivi et l’optimisation du stockage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G4C3 – Gérer des supports de charge consignés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G4C3.2 – Enregistrer les mouvements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G4C3.3 – Suivre les retours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G4C4 – Valoriser les déchets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G5C4.3 – Assurer la traçabilité des déchets spéciaux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G5C4.4 – Appliquer les règles de gestion des déchets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21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0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258" y="133815"/>
            <a:ext cx="11807484" cy="939060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rimo"/>
              </a:rPr>
              <a:t>Domaine 4 </a:t>
            </a:r>
            <a:r>
              <a:rPr lang="en-US" sz="4900" b="1" dirty="0">
                <a:latin typeface="Arimo"/>
              </a:rPr>
              <a:t> </a:t>
            </a:r>
            <a:br>
              <a:rPr lang="en-US" sz="4900" b="1" dirty="0">
                <a:latin typeface="Arimo"/>
              </a:rPr>
            </a:br>
            <a:r>
              <a:rPr lang="fr-FR" sz="3100" dirty="0">
                <a:solidFill>
                  <a:schemeClr val="tx2">
                    <a:lumMod val="40000"/>
                    <a:lumOff val="60000"/>
                  </a:schemeClr>
                </a:solidFill>
                <a:latin typeface="Arimo"/>
              </a:rPr>
              <a:t>Traiter les flux physiques en relation avec les données de gestion</a:t>
            </a:r>
            <a:endParaRPr lang="fr-FR" sz="2700" dirty="0">
              <a:solidFill>
                <a:schemeClr val="tx2">
                  <a:lumMod val="40000"/>
                  <a:lumOff val="60000"/>
                </a:schemeClr>
              </a:solidFill>
              <a:latin typeface="Arimo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378581"/>
              </p:ext>
            </p:extLst>
          </p:nvPr>
        </p:nvGraphicFramePr>
        <p:xfrm>
          <a:off x="182880" y="1072875"/>
          <a:ext cx="11816862" cy="582986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938954">
                  <a:extLst>
                    <a:ext uri="{9D8B030D-6E8A-4147-A177-3AD203B41FA5}">
                      <a16:colId xmlns:a16="http://schemas.microsoft.com/office/drawing/2014/main" val="4173921467"/>
                    </a:ext>
                  </a:extLst>
                </a:gridCol>
                <a:gridCol w="3938954">
                  <a:extLst>
                    <a:ext uri="{9D8B030D-6E8A-4147-A177-3AD203B41FA5}">
                      <a16:colId xmlns:a16="http://schemas.microsoft.com/office/drawing/2014/main" val="4238688577"/>
                    </a:ext>
                  </a:extLst>
                </a:gridCol>
                <a:gridCol w="3938954">
                  <a:extLst>
                    <a:ext uri="{9D8B030D-6E8A-4147-A177-3AD203B41FA5}">
                      <a16:colId xmlns:a16="http://schemas.microsoft.com/office/drawing/2014/main" val="2571451422"/>
                    </a:ext>
                  </a:extLst>
                </a:gridCol>
              </a:tblGrid>
              <a:tr h="493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rgbClr val="F8B323"/>
                          </a:solidFill>
                        </a:rPr>
                        <a:t>Gestion-Administration</a:t>
                      </a:r>
                      <a:endParaRPr lang="fr-FR" sz="2400" b="0" dirty="0">
                        <a:ln>
                          <a:noFill/>
                        </a:ln>
                        <a:solidFill>
                          <a:srgbClr val="F8B323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8B323"/>
                          </a:solidFill>
                        </a:rPr>
                        <a:t>Transport</a:t>
                      </a:r>
                      <a:endParaRPr lang="fr-FR" sz="2800" b="0" dirty="0">
                        <a:ln>
                          <a:noFill/>
                        </a:ln>
                        <a:solidFill>
                          <a:srgbClr val="F8B323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8B323"/>
                          </a:solidFill>
                        </a:rPr>
                        <a:t>Logistique</a:t>
                      </a:r>
                      <a:endParaRPr lang="fr-FR" sz="2800" b="0" dirty="0">
                        <a:ln>
                          <a:noFill/>
                        </a:ln>
                        <a:solidFill>
                          <a:srgbClr val="F8B323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83916"/>
                  </a:ext>
                </a:extLst>
              </a:tr>
              <a:tr h="1864920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Pôle 1 - Gestion administrative des relations externes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112	Passer commande à des fournisseurs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113	Suivre le processus commande-livraison-facturation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114	Apprécier les stocks en quantité, en valeur et en qualité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lain" startAt="124"/>
                        <a:tabLst>
                          <a:tab pos="270510" algn="l"/>
                        </a:tabLs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Assurer le traitement administratif des livraisons et la facturation 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Pôle 3 - Gestion administrative interne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335 Anticiper les flux et le niveau d’un stock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fr-FR" sz="1050" b="1" u="none" strike="sng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 – L’exécution d’une opération de transport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G2C2 – Traiter des flux de marchandises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G3C2.1 – Traiter les flux entrants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G3C2.2 – Traiter les flux sortants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 – Le dédouanement des marchandises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G5C2 – Traiter une opération douanière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G5C2.1 – Compléter et/ou éditer les documents nécessaires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G5C2.2 – Saisir les éléments déclaratifs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G5C2.3 – Contrôler les éléments saisis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G5C2.4 – Contrôler les différentes valeurs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G5C2.5 – Assurer le suivi de la déclaration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 – La réception et le transfert des marchandises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 – Recevoir des marchandises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G1C1.1 – Accueillir le conducteur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G1C1.2 – Vérifier la conformité de la livraison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G1C1.3 – Réaliser les opérations de déchargement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G1C1.4 – Contrôler physiquement la livraison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G1C1.5 – Accepter ou refuser la marchandise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G1C1.6 – Saisir les informations nécessaires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G1C1.7 - Remettre la zone de réception en état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G1C2 – Transférer des marchandises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G1C2.1 – Préparer ou reconditionner les marchandises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G1C2.2 – Identifier les adresses de mise à disposition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G1C2.3 – Préparer le matériel nécessaire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G1C2.4 – Participer aux opérations de stockage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G1C2.5 - Valider les informations relatives au stockage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 – La préparation et l’expédition des marchandises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 – Préparer des commandes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G2C1.1 – Suivre ou établir un circuit de préparation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G2C1.2 – Affecter les zones de regroupement de commandes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G2C1.3 – Prélever les produits demandés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G2C1.4 - Constituer une unité de charge stable et équilibrée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G2C1.5 – Déclencher le réapprovisionnement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G2C1.6 – Réaliser un inventaire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G2C1.7 – Signaler les anomalies de stockage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G2C1.8 – Valider les informations relatives à la préparation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G2C1.9 – Emballer, peser, étiqueter le/les unité/s de charge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G2C1.10 – Transférer la commande dans la zone de regroupement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21102"/>
                  </a:ext>
                </a:extLst>
              </a:tr>
              <a:tr h="3051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G2C2 – Expédier des marchandises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G2C2.1 – Accueillir les conducteurs(</a:t>
                      </a:r>
                      <a:r>
                        <a:rPr lang="fr-FR" sz="105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trices</a:t>
                      </a: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G2C2.2 – Contrôler les expéditions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G2C2.3 – Editer les documents de transport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G2C2.4 – Réaliser les opérations de chargement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G2C2.5 – Remettre la zone d’expédition en état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 – Le suivi et l’optimisation du stockage</a:t>
                      </a:r>
                      <a:endParaRPr lang="fr-FR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G4C1 – Gérer des emplacements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G4C1.1 – Identifier la zone de stockage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G4C1.2 – Prévoir le matériel nécessaire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G4C1.3 – Affecter les marchandises aux zones de stockage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G4C1.4 – Participer à l’implantation des structures de stockage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G4C1.5 – Participer à la modification de l’implantation des stocks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G4C2 – Contrôler les stocks 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G4C2.1 – Réapprovisionner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G4C2.3 – Analyser et corriger les écarts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G4C3 – Gérer des supports de charge consignés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G4C3.1 – Evaluer les besoins</a:t>
                      </a:r>
                      <a:endParaRPr lang="fr-FR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fr-FR" sz="105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 – La conduite en sécurité des chariots automoteurs de manutention à conducteur porté catégories 1, 3 et 5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G5C1 – Choisir un chariot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G5C2 – Conduire un chariot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G5C2.1 – Procédure aux vérifications obligatoires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G5C2.2 – Prendre en charge le chariot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G5C2.3 – Circuler avec un chariot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G5C2.4 – Arrêter le chariot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G5C2.5 – Signaler les anomalies et les difficultés éventuelles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G5C2.6 – Procéder à la maintenance de premier niveau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G5C3 – Prendre et lever une charge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3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776" y="278780"/>
            <a:ext cx="11256264" cy="1312275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rimo"/>
              </a:rPr>
              <a:t>Domaine 5 </a:t>
            </a:r>
            <a:r>
              <a:rPr lang="en-US" sz="4900" b="1" dirty="0">
                <a:latin typeface="Arimo"/>
              </a:rPr>
              <a:t> </a:t>
            </a:r>
            <a:br>
              <a:rPr lang="en-US" sz="4900" b="1" dirty="0">
                <a:latin typeface="Arimo"/>
              </a:rPr>
            </a:br>
            <a:r>
              <a:rPr lang="fr-FR" sz="3100" dirty="0">
                <a:solidFill>
                  <a:schemeClr val="tx2">
                    <a:lumMod val="40000"/>
                    <a:lumOff val="60000"/>
                  </a:schemeClr>
                </a:solidFill>
                <a:latin typeface="Arimo"/>
              </a:rPr>
              <a:t>Assurer le respect de la règlementation, des normes et traiter des dysfonctionnements</a:t>
            </a:r>
            <a:endParaRPr lang="fr-FR" sz="2700" dirty="0">
              <a:solidFill>
                <a:schemeClr val="tx2">
                  <a:lumMod val="40000"/>
                  <a:lumOff val="60000"/>
                </a:schemeClr>
              </a:solidFill>
              <a:latin typeface="Arimo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378937"/>
              </p:ext>
            </p:extLst>
          </p:nvPr>
        </p:nvGraphicFramePr>
        <p:xfrm>
          <a:off x="493776" y="1591056"/>
          <a:ext cx="11256264" cy="47317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752088">
                  <a:extLst>
                    <a:ext uri="{9D8B030D-6E8A-4147-A177-3AD203B41FA5}">
                      <a16:colId xmlns:a16="http://schemas.microsoft.com/office/drawing/2014/main" val="4173921467"/>
                    </a:ext>
                  </a:extLst>
                </a:gridCol>
                <a:gridCol w="3752088">
                  <a:extLst>
                    <a:ext uri="{9D8B030D-6E8A-4147-A177-3AD203B41FA5}">
                      <a16:colId xmlns:a16="http://schemas.microsoft.com/office/drawing/2014/main" val="4238688577"/>
                    </a:ext>
                  </a:extLst>
                </a:gridCol>
                <a:gridCol w="3752088">
                  <a:extLst>
                    <a:ext uri="{9D8B030D-6E8A-4147-A177-3AD203B41FA5}">
                      <a16:colId xmlns:a16="http://schemas.microsoft.com/office/drawing/2014/main" val="2571451422"/>
                    </a:ext>
                  </a:extLst>
                </a:gridCol>
              </a:tblGrid>
              <a:tr h="700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ln>
                            <a:noFill/>
                          </a:ln>
                          <a:solidFill>
                            <a:srgbClr val="F8B323"/>
                          </a:solidFill>
                        </a:rPr>
                        <a:t>Gestion</a:t>
                      </a:r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rgbClr val="F8B323"/>
                          </a:solidFill>
                        </a:rPr>
                        <a:t>-Administration</a:t>
                      </a:r>
                      <a:endParaRPr lang="fr-FR" sz="2800" b="0" dirty="0">
                        <a:ln>
                          <a:noFill/>
                        </a:ln>
                        <a:solidFill>
                          <a:srgbClr val="F8B323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ln>
                            <a:noFill/>
                          </a:ln>
                          <a:solidFill>
                            <a:srgbClr val="F8B323"/>
                          </a:solidFill>
                        </a:rPr>
                        <a:t>Transport</a:t>
                      </a:r>
                      <a:endParaRPr lang="fr-FR" sz="3200" b="0" dirty="0">
                        <a:ln>
                          <a:noFill/>
                        </a:ln>
                        <a:solidFill>
                          <a:srgbClr val="F8B323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ln>
                            <a:noFill/>
                          </a:ln>
                          <a:solidFill>
                            <a:srgbClr val="F8B323"/>
                          </a:solidFill>
                        </a:rPr>
                        <a:t>Logistique</a:t>
                      </a:r>
                      <a:endParaRPr lang="fr-FR" sz="3200" b="0" dirty="0">
                        <a:ln>
                          <a:noFill/>
                        </a:ln>
                        <a:solidFill>
                          <a:srgbClr val="F8B323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83916"/>
                  </a:ext>
                </a:extLst>
              </a:tr>
              <a:tr h="3675836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Pôle 1 - Gestion administrative des relations externes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134	S’adapter à un contexte métier spécifique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Pôle 2 - Gestion administrative des relations avec le personnel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211	Actualiser des dossiers de personnel dans le respect de la législation du travail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233	Mettre à jour un état budgétaire et signaler les écarts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242	Mettre à jour des indicateurs sociaux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243	Produire des supports associés aux procédures santé – sécurité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Pôle 3 - Gestion administrative interne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334	Mettre à jour un état budgétaire et signaler les écarts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Pôle 4 - Gestion administrative des projets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419	Respecter une procédure de traitement des dysfonctionnements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422	Proposer des mesures correctives d’ordre administratif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highlight>
                            <a:srgbClr val="0000FF"/>
                          </a:highlight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FR" sz="1100" dirty="0">
                          <a:effectLst/>
                          <a:highlight>
                            <a:srgbClr val="0000FF"/>
                          </a:highlight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 – Le suivi d’une opération de transport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G3C2 – Traiter les dysfonctionnements et les réclamations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G3C2.1 – Identifier les dysfonctionnements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G3C2.2 – Traiter les dysfonctionnements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G3C2.3 – Vérifier la validité de la réclamation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G3C2.4 – Préparer les éléments nécessaires au traitement de la réclamation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G3C2.5 – Transmettre les pièces au(x) service(s) concerné(s)</a:t>
                      </a: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 – Le respect des procédures qualité; sécurité, sûreté et des contraintes environnementales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G4C1 – Mettre en œuvre les procédures de sûreté, de sécurité et de qualité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G4C2 – Repérer les contraintes environnementales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 – L’organisation des flux entrants et sortants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G3C2 – Participer aux traitements des litiges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G3C2.1 – Relever les anomalies et avaries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G3C2.2 – Préparer le dossier litige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G3C2.3 – Participer au suivi des dossiers litiges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0000FF"/>
                          </a:highlight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21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3AEC95-D93E-4C6A-A5E6-ED3373D9C3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17" y="0"/>
            <a:ext cx="12192000" cy="682688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AD2D038-3773-4FEF-A7A6-91B6A4B83BB0}"/>
              </a:ext>
            </a:extLst>
          </p:cNvPr>
          <p:cNvSpPr txBox="1">
            <a:spLocks/>
          </p:cNvSpPr>
          <p:nvPr/>
        </p:nvSpPr>
        <p:spPr>
          <a:xfrm>
            <a:off x="507973" y="404658"/>
            <a:ext cx="9587345" cy="146304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solidFill>
                  <a:srgbClr val="FF000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LES INCONTOURNABLES </a:t>
            </a:r>
            <a:r>
              <a:rPr lang="fr-FR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</a:t>
            </a:r>
          </a:p>
          <a:p>
            <a:r>
              <a:rPr lang="fr-FR" sz="4000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Les compétences à aborder en classe de seconde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F9E7254-FAA1-4F23-AE93-B27E1A404303}"/>
              </a:ext>
            </a:extLst>
          </p:cNvPr>
          <p:cNvSpPr txBox="1"/>
          <p:nvPr/>
        </p:nvSpPr>
        <p:spPr>
          <a:xfrm>
            <a:off x="507973" y="2443056"/>
            <a:ext cx="4839206" cy="267765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solidFill>
                  <a:srgbClr val="C00000"/>
                </a:solidFill>
              </a:rPr>
              <a:t>Attention</a:t>
            </a:r>
            <a:r>
              <a:rPr lang="fr-FR" sz="2800" b="1" dirty="0">
                <a:solidFill>
                  <a:srgbClr val="C00000"/>
                </a:solidFill>
              </a:rPr>
              <a:t> : </a:t>
            </a:r>
          </a:p>
          <a:p>
            <a:r>
              <a:rPr lang="fr-FR" sz="2800" b="1" dirty="0">
                <a:solidFill>
                  <a:schemeClr val="tx2">
                    <a:lumMod val="50000"/>
                  </a:schemeClr>
                </a:solidFill>
              </a:rPr>
              <a:t>toutes les compétences communes ne peuvent pas être abordées en seconde en raison de la </a:t>
            </a:r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</a:rPr>
              <a:t>pertinence dans </a:t>
            </a:r>
            <a:r>
              <a:rPr lang="fr-FR" sz="2800" b="1" dirty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</a:rPr>
              <a:t>progression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</a:rPr>
              <a:t>des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</a:rPr>
              <a:t>apprentissages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riangle isocèle 5">
            <a:extLst>
              <a:ext uri="{FF2B5EF4-FFF2-40B4-BE49-F238E27FC236}">
                <a16:creationId xmlns:a16="http://schemas.microsoft.com/office/drawing/2014/main" id="{B7F882AE-5C1E-4EF1-8947-28FEC885CCB1}"/>
              </a:ext>
            </a:extLst>
          </p:cNvPr>
          <p:cNvSpPr/>
          <p:nvPr/>
        </p:nvSpPr>
        <p:spPr>
          <a:xfrm>
            <a:off x="6378498" y="3635298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4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B779CD-C7AE-43D6-ABCC-BF385A2C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584" y="181660"/>
            <a:ext cx="9643326" cy="875219"/>
          </a:xfrm>
          <a:solidFill>
            <a:srgbClr val="F8B323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Les diplômes en Transport &amp; Logistique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841D44-35CA-428D-A52E-CF8D2E227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327" y="4619283"/>
            <a:ext cx="6104938" cy="1342465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fr-FR" sz="3000" b="1" dirty="0">
              <a:solidFill>
                <a:srgbClr val="F8B323"/>
              </a:solidFill>
            </a:endParaRPr>
          </a:p>
          <a:p>
            <a:r>
              <a:rPr lang="fr-FR" sz="3600" b="1" dirty="0">
                <a:solidFill>
                  <a:srgbClr val="FF0000"/>
                </a:solidFill>
              </a:rPr>
              <a:t>BTS Transport et Prestation Logistique Associée </a:t>
            </a:r>
            <a:r>
              <a:rPr lang="fr-FR" sz="3600" b="1" dirty="0">
                <a:solidFill>
                  <a:schemeClr val="bg1"/>
                </a:solidFill>
              </a:rPr>
              <a:t>(statut scolaire) </a:t>
            </a:r>
          </a:p>
          <a:p>
            <a:pPr lvl="1">
              <a:buFont typeface="Wingdings" panose="05000000000000000000" pitchFamily="2" charset="2"/>
              <a:buChar char="Ä"/>
            </a:pPr>
            <a:r>
              <a:rPr lang="fr-FR" dirty="0">
                <a:solidFill>
                  <a:srgbClr val="F8B323"/>
                </a:solidFill>
              </a:rPr>
              <a:t> </a:t>
            </a:r>
            <a:r>
              <a:rPr lang="fr-FR" sz="2000" dirty="0">
                <a:solidFill>
                  <a:srgbClr val="F8B323"/>
                </a:solidFill>
              </a:rPr>
              <a:t>Lycée Professionnel E. Mathis - Schiltigheim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D0A05ED-08CF-4AF2-85AB-1750D1141267}"/>
              </a:ext>
            </a:extLst>
          </p:cNvPr>
          <p:cNvSpPr txBox="1">
            <a:spLocks/>
          </p:cNvSpPr>
          <p:nvPr/>
        </p:nvSpPr>
        <p:spPr>
          <a:xfrm>
            <a:off x="2562461" y="1257111"/>
            <a:ext cx="6581553" cy="656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000" b="1" dirty="0">
                <a:solidFill>
                  <a:srgbClr val="F8B323"/>
                </a:solidFill>
              </a:rPr>
              <a:t>Formation initiale </a:t>
            </a:r>
          </a:p>
          <a:p>
            <a:pPr algn="ctr"/>
            <a:endParaRPr lang="fr-FR" sz="4000" b="1" dirty="0">
              <a:solidFill>
                <a:srgbClr val="F8B323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B2B1C63-9A52-4D4F-A9A2-04F32885E2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78" y="181660"/>
            <a:ext cx="1720039" cy="103637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568B2EB-1FEA-4E17-AB9D-C226EB02A820}"/>
              </a:ext>
            </a:extLst>
          </p:cNvPr>
          <p:cNvSpPr txBox="1"/>
          <p:nvPr/>
        </p:nvSpPr>
        <p:spPr>
          <a:xfrm>
            <a:off x="6747510" y="6067425"/>
            <a:ext cx="531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hlinkClick r:id="rId4"/>
              </a:rPr>
              <a:t>https://www.choisis-ton-avenir.com/formations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AD040FB-27CA-45BC-850E-2B69F9EDB429}"/>
              </a:ext>
            </a:extLst>
          </p:cNvPr>
          <p:cNvSpPr txBox="1"/>
          <p:nvPr/>
        </p:nvSpPr>
        <p:spPr>
          <a:xfrm>
            <a:off x="6463532" y="4554572"/>
            <a:ext cx="53488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FF0000"/>
                </a:solidFill>
              </a:rPr>
              <a:t>DUT Gestion Logistique et Transport </a:t>
            </a:r>
          </a:p>
          <a:p>
            <a:pPr marL="809625" lvl="1">
              <a:buFont typeface="Wingdings" panose="05000000000000000000" pitchFamily="2" charset="2"/>
              <a:buChar char="Ä"/>
            </a:pPr>
            <a:r>
              <a:rPr lang="fr-FR" sz="2000" dirty="0">
                <a:solidFill>
                  <a:srgbClr val="F8B323"/>
                </a:solidFill>
              </a:rPr>
              <a:t> IUT  - Mulhouse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8E643160-FC71-401D-85B0-616A1B40BE3C}"/>
              </a:ext>
            </a:extLst>
          </p:cNvPr>
          <p:cNvSpPr txBox="1">
            <a:spLocks/>
          </p:cNvSpPr>
          <p:nvPr/>
        </p:nvSpPr>
        <p:spPr>
          <a:xfrm>
            <a:off x="379612" y="2114091"/>
            <a:ext cx="6104938" cy="26301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FF0000"/>
                </a:solidFill>
              </a:rPr>
              <a:t>Bac Pro Logistique </a:t>
            </a:r>
            <a:r>
              <a:rPr lang="fr-FR" b="1" dirty="0">
                <a:solidFill>
                  <a:schemeClr val="bg1"/>
                </a:solidFill>
              </a:rPr>
              <a:t>(statut scolaire) </a:t>
            </a:r>
          </a:p>
          <a:p>
            <a:pPr lvl="1">
              <a:buFont typeface="Wingdings" panose="05000000000000000000" pitchFamily="2" charset="2"/>
              <a:buChar char="Ä"/>
            </a:pPr>
            <a:r>
              <a:rPr lang="fr-FR" sz="2000" dirty="0">
                <a:solidFill>
                  <a:srgbClr val="F8B323"/>
                </a:solidFill>
              </a:rPr>
              <a:t> Lycée Professionnel P.-C. Goulden – Bischwiller</a:t>
            </a:r>
          </a:p>
          <a:p>
            <a:pPr lvl="1">
              <a:buFont typeface="Wingdings" panose="05000000000000000000" pitchFamily="2" charset="2"/>
              <a:buChar char="Ä"/>
            </a:pPr>
            <a:endParaRPr lang="fr-FR" sz="2000" dirty="0">
              <a:solidFill>
                <a:srgbClr val="F8B323"/>
              </a:solidFill>
            </a:endParaRPr>
          </a:p>
          <a:p>
            <a:pPr>
              <a:spcBef>
                <a:spcPts val="0"/>
              </a:spcBef>
            </a:pPr>
            <a:r>
              <a:rPr lang="fr-FR" b="1" dirty="0">
                <a:solidFill>
                  <a:srgbClr val="FF0000"/>
                </a:solidFill>
              </a:rPr>
              <a:t>Bac Pro Transport et Logistique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b="1" dirty="0">
                <a:solidFill>
                  <a:schemeClr val="bg1"/>
                </a:solidFill>
              </a:rPr>
              <a:t>   (statut scolaire) </a:t>
            </a:r>
          </a:p>
          <a:p>
            <a:pPr lvl="1">
              <a:buFont typeface="Wingdings" panose="05000000000000000000" pitchFamily="2" charset="2"/>
              <a:buChar char="Ä"/>
            </a:pPr>
            <a:r>
              <a:rPr lang="fr-FR" dirty="0">
                <a:solidFill>
                  <a:srgbClr val="F8B323"/>
                </a:solidFill>
              </a:rPr>
              <a:t> </a:t>
            </a:r>
            <a:r>
              <a:rPr lang="fr-FR" sz="2000" dirty="0">
                <a:solidFill>
                  <a:srgbClr val="F8B323"/>
                </a:solidFill>
              </a:rPr>
              <a:t>Lycée Professionnel E. Mathis - Schiltigheim</a:t>
            </a:r>
          </a:p>
          <a:p>
            <a:pPr lvl="1">
              <a:buFont typeface="Wingdings" panose="05000000000000000000" pitchFamily="2" charset="2"/>
              <a:buChar char="Ä"/>
            </a:pPr>
            <a:r>
              <a:rPr lang="fr-FR" sz="2000" dirty="0">
                <a:solidFill>
                  <a:srgbClr val="F8B323"/>
                </a:solidFill>
              </a:rPr>
              <a:t> Lycée Polyvalent E. Bugatti – Illzach</a:t>
            </a:r>
          </a:p>
          <a:p>
            <a:pPr lvl="1">
              <a:buFont typeface="Wingdings" panose="05000000000000000000" pitchFamily="2" charset="2"/>
              <a:buChar char="Ä"/>
            </a:pPr>
            <a:endParaRPr lang="fr-FR" sz="2000" dirty="0">
              <a:solidFill>
                <a:srgbClr val="F8B323"/>
              </a:solidFill>
            </a:endParaRPr>
          </a:p>
          <a:p>
            <a:pPr lvl="1">
              <a:buFont typeface="Wingdings" panose="05000000000000000000" pitchFamily="2" charset="2"/>
              <a:buChar char="Ä"/>
            </a:pPr>
            <a:endParaRPr lang="fr-FR" sz="2000" dirty="0">
              <a:solidFill>
                <a:srgbClr val="F8B323"/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8A4CC08-9E95-47AC-852C-74296BC9E02E}"/>
              </a:ext>
            </a:extLst>
          </p:cNvPr>
          <p:cNvSpPr txBox="1">
            <a:spLocks/>
          </p:cNvSpPr>
          <p:nvPr/>
        </p:nvSpPr>
        <p:spPr>
          <a:xfrm>
            <a:off x="6840091" y="2160221"/>
            <a:ext cx="6102295" cy="219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b="1" dirty="0">
                <a:solidFill>
                  <a:srgbClr val="FF0000"/>
                </a:solidFill>
              </a:rPr>
              <a:t>Bac Pro Logistique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b="1" dirty="0">
                <a:solidFill>
                  <a:schemeClr val="bg1"/>
                </a:solidFill>
              </a:rPr>
              <a:t>   (statut d’apprenti) </a:t>
            </a:r>
            <a:endParaRPr lang="fr-FR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2000" dirty="0">
                <a:solidFill>
                  <a:srgbClr val="F8B323"/>
                </a:solidFill>
              </a:rPr>
              <a:t>CFA du lycée Mathis - SCHILTIGHEIM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2000" dirty="0">
                <a:solidFill>
                  <a:srgbClr val="F8B323"/>
                </a:solidFill>
              </a:rPr>
              <a:t>CFA Roosevelt - Mulhouse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13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107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3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776" y="254246"/>
            <a:ext cx="11256265" cy="1336809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u="sng" dirty="0">
                <a:latin typeface="Arimo"/>
              </a:rPr>
              <a:t>Domaine 1 </a:t>
            </a:r>
            <a:r>
              <a:rPr lang="en-US" b="1" dirty="0">
                <a:latin typeface="Arimo"/>
              </a:rPr>
              <a:t/>
            </a:r>
            <a:br>
              <a:rPr lang="en-US" b="1" dirty="0">
                <a:latin typeface="Arimo"/>
              </a:rPr>
            </a:br>
            <a:r>
              <a:rPr lang="en-US" sz="3200" b="1" dirty="0">
                <a:latin typeface="Arimo"/>
              </a:rPr>
              <a:t>Gérer des relations </a:t>
            </a:r>
            <a:r>
              <a:rPr lang="en-US" sz="3200" b="1" dirty="0" err="1">
                <a:latin typeface="Arimo"/>
              </a:rPr>
              <a:t>interpersonnelles</a:t>
            </a:r>
            <a:endParaRPr lang="fr-FR" sz="3200" b="1" dirty="0">
              <a:latin typeface="Arimo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884532"/>
              </p:ext>
            </p:extLst>
          </p:nvPr>
        </p:nvGraphicFramePr>
        <p:xfrm>
          <a:off x="493776" y="1591056"/>
          <a:ext cx="11256265" cy="465583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014926">
                  <a:extLst>
                    <a:ext uri="{9D8B030D-6E8A-4147-A177-3AD203B41FA5}">
                      <a16:colId xmlns:a16="http://schemas.microsoft.com/office/drawing/2014/main" val="4173921467"/>
                    </a:ext>
                  </a:extLst>
                </a:gridCol>
                <a:gridCol w="3437335">
                  <a:extLst>
                    <a:ext uri="{9D8B030D-6E8A-4147-A177-3AD203B41FA5}">
                      <a16:colId xmlns:a16="http://schemas.microsoft.com/office/drawing/2014/main" val="4238688577"/>
                    </a:ext>
                  </a:extLst>
                </a:gridCol>
                <a:gridCol w="2804004">
                  <a:extLst>
                    <a:ext uri="{9D8B030D-6E8A-4147-A177-3AD203B41FA5}">
                      <a16:colId xmlns:a16="http://schemas.microsoft.com/office/drawing/2014/main" val="2571451422"/>
                    </a:ext>
                  </a:extLst>
                </a:gridCol>
              </a:tblGrid>
              <a:tr h="565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Gestion-Administration</a:t>
                      </a:r>
                      <a:endParaRPr lang="fr-FR" sz="32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Transport</a:t>
                      </a:r>
                      <a:endParaRPr lang="fr-FR" sz="32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Logistique</a:t>
                      </a:r>
                      <a:endParaRPr lang="fr-FR" sz="32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83916"/>
                  </a:ext>
                </a:extLst>
              </a:tr>
              <a:tr h="4090344">
                <a:tc>
                  <a:txBody>
                    <a:bodyPr/>
                    <a:lstStyle/>
                    <a:p>
                      <a:pPr marL="806450" indent="-80645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fr-FR" sz="1050" b="1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</a:endParaRPr>
                    </a:p>
                    <a:p>
                      <a:pPr marL="534988" indent="-534988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534988" algn="l"/>
                        </a:tabLst>
                      </a:pPr>
                      <a:r>
                        <a:rPr lang="fr-FR" sz="18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4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534988" indent="-534988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534988" algn="l"/>
                        </a:tabLst>
                      </a:pPr>
                      <a:r>
                        <a:rPr lang="fr-FR" sz="14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Pôle 3 Gestion administrative interne</a:t>
                      </a:r>
                    </a:p>
                    <a:p>
                      <a:pPr marL="534988" indent="-534988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534988" algn="l"/>
                        </a:tabLst>
                      </a:pPr>
                      <a:endParaRPr lang="fr-FR" sz="1400" b="1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534988" indent="-53498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988" algn="l"/>
                        </a:tabLst>
                      </a:pPr>
                      <a:r>
                        <a:rPr lang="fr-FR" sz="12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323	Traiter les appels entrants et sortants</a:t>
                      </a:r>
                    </a:p>
                    <a:p>
                      <a:pPr marL="534988" indent="-53498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988" algn="l"/>
                        </a:tabLst>
                      </a:pPr>
                      <a:r>
                        <a:rPr lang="fr-FR" sz="12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324	Créer et maintenir un espace collaboratif</a:t>
                      </a:r>
                    </a:p>
                    <a:p>
                      <a:pPr marL="534988" indent="-534988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4988" algn="l"/>
                        </a:tabLst>
                      </a:pPr>
                      <a:r>
                        <a:rPr lang="fr-FR" sz="12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331	Installer un climat relationnel adapté à la demande</a:t>
                      </a:r>
                    </a:p>
                    <a:p>
                      <a:pPr marL="534988" indent="-534988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534988" algn="l"/>
                        </a:tabLst>
                      </a:pPr>
                      <a:r>
                        <a:rPr lang="fr-FR" sz="18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fr-FR" sz="1400" b="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534988" indent="-534988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534988" algn="l"/>
                        </a:tabLst>
                      </a:pPr>
                      <a:r>
                        <a:rPr lang="fr-FR" sz="14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Pôle 4 Gestion administrative des projets</a:t>
                      </a:r>
                    </a:p>
                    <a:p>
                      <a:pPr marL="534988" indent="-534988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534988" algn="l"/>
                        </a:tabLst>
                      </a:pPr>
                      <a:endParaRPr lang="fr-FR" sz="1400" b="1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534988" indent="-534988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4988" algn="l"/>
                        </a:tabLst>
                      </a:pPr>
                      <a:r>
                        <a:rPr lang="fr-FR" sz="12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416	Organiser la communication entre les acteurs d’un projet</a:t>
                      </a:r>
                    </a:p>
                  </a:txBody>
                  <a:tcPr marL="68580" marR="68580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marL="441325" indent="-44132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1325" algn="l"/>
                        </a:tabLst>
                      </a:pPr>
                      <a:endParaRPr lang="fr-FR" sz="1400" b="1" cap="none" spc="0" dirty="0">
                        <a:ln w="0"/>
                        <a:solidFill>
                          <a:srgbClr val="3366FF"/>
                        </a:solidFill>
                        <a:effectLst/>
                        <a:latin typeface="+mn-lt"/>
                      </a:endParaRPr>
                    </a:p>
                    <a:p>
                      <a:pPr marL="441325" indent="-44132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1325" algn="l"/>
                        </a:tabLst>
                      </a:pPr>
                      <a:endParaRPr lang="fr-FR" sz="1400" b="1" cap="none" spc="0" dirty="0">
                        <a:ln w="0"/>
                        <a:solidFill>
                          <a:srgbClr val="3366FF"/>
                        </a:solidFill>
                        <a:effectLst/>
                        <a:latin typeface="+mn-lt"/>
                      </a:endParaRPr>
                    </a:p>
                    <a:p>
                      <a:pPr marL="441325" indent="-44132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1325" algn="l"/>
                        </a:tabLst>
                      </a:pPr>
                      <a:r>
                        <a:rPr lang="fr-FR" sz="1400" b="1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G6 Les relations avec les partenaires (en français et en langue étrangère)</a:t>
                      </a:r>
                    </a:p>
                    <a:p>
                      <a:pPr marL="441325" indent="-44132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1325" algn="l"/>
                        </a:tabLst>
                      </a:pPr>
                      <a:endParaRPr lang="fr-FR" sz="1800" b="1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533400" indent="-361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G6C1 - Accueillir ou contacter l’interlocuteur</a:t>
                      </a:r>
                    </a:p>
                    <a:p>
                      <a:pPr marL="806450" indent="-635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G6C2 - Identifier le besoin de l’interlocuteur</a:t>
                      </a:r>
                    </a:p>
                    <a:p>
                      <a:pPr marL="806450" indent="-635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G6C3 - Collecter des informations</a:t>
                      </a:r>
                    </a:p>
                    <a:p>
                      <a:pPr marL="806450" indent="-635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G6C4 - Transmettre des informations               </a:t>
                      </a:r>
                    </a:p>
                    <a:p>
                      <a:pPr marL="806450" indent="-635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G6C5 - Formuler une réponse orale</a:t>
                      </a:r>
                    </a:p>
                    <a:p>
                      <a:pPr marL="806450" indent="-635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G6C6 - Formuler oralement un besoin</a:t>
                      </a:r>
                    </a:p>
                    <a:p>
                      <a:pPr marL="806450" indent="-635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G6C7 - Rédiger des messages courants</a:t>
                      </a:r>
                    </a:p>
                    <a:p>
                      <a:pPr marL="806450" indent="-635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b="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G6C8 - Utiliser les technologies d’information et de communication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 </a:t>
                      </a:r>
                      <a:endParaRPr lang="fr-FR" sz="16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21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37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93776" y="178421"/>
            <a:ext cx="11328801" cy="116143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u="sng" dirty="0">
                <a:latin typeface="Arimo"/>
              </a:rPr>
              <a:t>Domaine 2</a:t>
            </a:r>
            <a:r>
              <a:rPr lang="en-US" sz="4100" dirty="0">
                <a:latin typeface="Arimo"/>
              </a:rPr>
              <a:t> </a:t>
            </a:r>
            <a:r>
              <a:rPr lang="en-US" sz="5300" b="1" dirty="0">
                <a:latin typeface="Arimo"/>
              </a:rPr>
              <a:t/>
            </a:r>
            <a:br>
              <a:rPr lang="en-US" sz="5300" b="1" dirty="0">
                <a:latin typeface="Arimo"/>
              </a:rPr>
            </a:br>
            <a:r>
              <a:rPr lang="en-US" sz="3300" b="1" dirty="0" err="1">
                <a:latin typeface="Arimo"/>
              </a:rPr>
              <a:t>Organiser</a:t>
            </a:r>
            <a:r>
              <a:rPr lang="en-US" sz="3300" b="1" dirty="0">
                <a:latin typeface="Arimo"/>
              </a:rPr>
              <a:t> et </a:t>
            </a:r>
            <a:r>
              <a:rPr lang="en-US" sz="3300" b="1" dirty="0" err="1">
                <a:latin typeface="Arimo"/>
              </a:rPr>
              <a:t>planifier</a:t>
            </a:r>
            <a:r>
              <a:rPr lang="en-US" sz="3300" b="1" dirty="0">
                <a:latin typeface="Arimo"/>
              </a:rPr>
              <a:t> </a:t>
            </a:r>
            <a:r>
              <a:rPr lang="en-US" sz="3300" b="1" dirty="0" err="1">
                <a:latin typeface="Arimo"/>
              </a:rPr>
              <a:t>l’activité</a:t>
            </a:r>
            <a:endParaRPr lang="fr-FR" sz="3300" b="1" dirty="0">
              <a:latin typeface="Arimo"/>
            </a:endParaRPr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996353"/>
              </p:ext>
            </p:extLst>
          </p:nvPr>
        </p:nvGraphicFramePr>
        <p:xfrm>
          <a:off x="493776" y="1339850"/>
          <a:ext cx="11328801" cy="519803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776267">
                  <a:extLst>
                    <a:ext uri="{9D8B030D-6E8A-4147-A177-3AD203B41FA5}">
                      <a16:colId xmlns:a16="http://schemas.microsoft.com/office/drawing/2014/main" val="4173921467"/>
                    </a:ext>
                  </a:extLst>
                </a:gridCol>
                <a:gridCol w="3776267">
                  <a:extLst>
                    <a:ext uri="{9D8B030D-6E8A-4147-A177-3AD203B41FA5}">
                      <a16:colId xmlns:a16="http://schemas.microsoft.com/office/drawing/2014/main" val="4238688577"/>
                    </a:ext>
                  </a:extLst>
                </a:gridCol>
                <a:gridCol w="3776267">
                  <a:extLst>
                    <a:ext uri="{9D8B030D-6E8A-4147-A177-3AD203B41FA5}">
                      <a16:colId xmlns:a16="http://schemas.microsoft.com/office/drawing/2014/main" val="3843407784"/>
                    </a:ext>
                  </a:extLst>
                </a:gridCol>
              </a:tblGrid>
              <a:tr h="562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Gestion-Administration</a:t>
                      </a:r>
                      <a:endParaRPr lang="fr-FR" sz="28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Transport</a:t>
                      </a:r>
                      <a:endParaRPr lang="fr-FR" sz="32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Logistique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83916"/>
                  </a:ext>
                </a:extLst>
              </a:tr>
              <a:tr h="4257277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81075" indent="-98107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Pôle 3 Gestion administrative interne</a:t>
                      </a:r>
                    </a:p>
                    <a:p>
                      <a:pPr marL="981075" indent="-98107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71463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1463" algn="l"/>
                        </a:tabLs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321	Organiser la logistique administrative d’une réunion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71463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1463" algn="l"/>
                        </a:tabLs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341	Mettre à jour des agendas personnels et partagés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71463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1463" algn="l"/>
                        </a:tabLs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342	Programmer et coordonner des activités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81075" indent="-98107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Pôle 4 Gestion administrative des projets</a:t>
                      </a:r>
                    </a:p>
                    <a:p>
                      <a:pPr marL="981075" indent="-98107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71463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415	Suivre le déroulement d’un projet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71463" indent="-271463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417	Positionner une réunion dans le déroulement d’un projet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44500" indent="-444500" algn="l" defTabSz="914400" rtl="0" eaLnBrk="1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fr-FR" sz="2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44500" indent="-444500" algn="l" defTabSz="914400" rtl="0" eaLnBrk="1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G1 L’organisation d’une opération de transport </a:t>
                      </a:r>
                    </a:p>
                    <a:p>
                      <a:pPr marL="365125" indent="-3651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 – Préparer l’opération de transport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G1C1.1 – Identifier le besoin du donneur d’ordre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G1C1.2 – Sélectionner le/les moyen/s de transport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G1C1.3 – Définir un prix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G1C1.4 – Elaborer le plan de transport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G1C2 – Recourir à la sous-traitance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G1C2.1 – Identifier les prestations à sous-traiter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G1C2.2 – Sélectionner un sous-traitant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G1C2.3 – Transmettre les instructions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44500" indent="-444500" algn="l" defTabSz="914400" rtl="0" eaLnBrk="1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44500" indent="-444500" algn="l" defTabSz="914400" rtl="0" eaLnBrk="1" latinLnBrk="0" hangingPunct="1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 </a:t>
                      </a: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L’organisation des flux entrants et sortants</a:t>
                      </a:r>
                    </a:p>
                    <a:p>
                      <a:pPr marL="365125" indent="-3651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G3C1 – Préparer la réception des marchandises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G3C1.1 – Ordonner les réceptions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21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7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866" y="275055"/>
            <a:ext cx="11256265" cy="1260379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/>
              </a:rPr>
              <a:t>Domaine 3</a:t>
            </a:r>
            <a:r>
              <a:rPr lang="en-US" sz="2800" dirty="0">
                <a:latin typeface="Arimo"/>
              </a:rPr>
              <a:t> </a:t>
            </a:r>
            <a:r>
              <a:rPr lang="en-US" sz="2800" b="1" dirty="0">
                <a:latin typeface="Arimo"/>
              </a:rPr>
              <a:t/>
            </a:r>
            <a:br>
              <a:rPr lang="en-US" sz="2800" b="1" dirty="0">
                <a:latin typeface="Arimo"/>
              </a:rPr>
            </a:br>
            <a:r>
              <a:rPr lang="fr-FR" sz="2800" b="1" dirty="0">
                <a:latin typeface="Arimo"/>
              </a:rPr>
              <a:t>Mettre en œuvre et contrôler les processus administratifs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906263"/>
              </p:ext>
            </p:extLst>
          </p:nvPr>
        </p:nvGraphicFramePr>
        <p:xfrm>
          <a:off x="467867" y="1535435"/>
          <a:ext cx="11256265" cy="532256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605366">
                  <a:extLst>
                    <a:ext uri="{9D8B030D-6E8A-4147-A177-3AD203B41FA5}">
                      <a16:colId xmlns:a16="http://schemas.microsoft.com/office/drawing/2014/main" val="4173921467"/>
                    </a:ext>
                  </a:extLst>
                </a:gridCol>
                <a:gridCol w="2846895">
                  <a:extLst>
                    <a:ext uri="{9D8B030D-6E8A-4147-A177-3AD203B41FA5}">
                      <a16:colId xmlns:a16="http://schemas.microsoft.com/office/drawing/2014/main" val="4238688577"/>
                    </a:ext>
                  </a:extLst>
                </a:gridCol>
                <a:gridCol w="2804004">
                  <a:extLst>
                    <a:ext uri="{9D8B030D-6E8A-4147-A177-3AD203B41FA5}">
                      <a16:colId xmlns:a16="http://schemas.microsoft.com/office/drawing/2014/main" val="2571451422"/>
                    </a:ext>
                  </a:extLst>
                </a:gridCol>
              </a:tblGrid>
              <a:tr h="626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Gestion-Administration</a:t>
                      </a:r>
                      <a:endParaRPr lang="fr-FR" sz="32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Transport</a:t>
                      </a:r>
                      <a:endParaRPr lang="fr-FR" sz="32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Logistique</a:t>
                      </a:r>
                      <a:endParaRPr lang="fr-FR" sz="32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83916"/>
                  </a:ext>
                </a:extLst>
              </a:tr>
              <a:tr h="4696380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Pôle 1 Gestion administrative des relations externes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111	Actualiser une base de données fournisseurs 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115	Assurer des règlements à des fournisseurs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122	Actualiser une base de données clients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123	Assurer le traitement de devis et de commandes 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125	Suivre des règlements clients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Pôle 3 Gestion administrative interne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	Exploiter la veille et mobiliser des techniques de recherche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312	Mobiliser des techniques de production et de structuration du document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313	Organiser les informations pour les rendre disponibles aux utilisateurs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322	Traiter le courrier entrant ou sortant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Pôle 4 - Gestion administrative des projets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411	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Réaliser un descriptif de projet à partir d’éléments composites, adapté à différents acteurs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412	Constituer une base documentaire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G3 – Le suivi d’une opération  de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transport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G3C1 – Contrôler la réalisation 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l’opération de transport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G3C1.1 – S’assurer de la réalisation 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                l’opération de transport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21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7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6105" y="100361"/>
            <a:ext cx="11519613" cy="961364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2800" u="sng" dirty="0">
                <a:latin typeface="Arimo"/>
              </a:rPr>
              <a:t>Domaine 4 </a:t>
            </a:r>
            <a:r>
              <a:rPr lang="en-US" sz="2800" dirty="0">
                <a:latin typeface="Arimo"/>
              </a:rPr>
              <a:t> </a:t>
            </a:r>
            <a:r>
              <a:rPr lang="en-US" sz="2800" b="1" dirty="0">
                <a:latin typeface="Arimo"/>
              </a:rPr>
              <a:t/>
            </a:r>
            <a:br>
              <a:rPr lang="en-US" sz="2800" b="1" dirty="0">
                <a:latin typeface="Arimo"/>
              </a:rPr>
            </a:br>
            <a:r>
              <a:rPr lang="fr-FR" sz="2800" b="1" dirty="0">
                <a:latin typeface="Arimo"/>
              </a:rPr>
              <a:t>Traiter les flux physiques en relation avec les données de gestion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678054"/>
              </p:ext>
            </p:extLst>
          </p:nvPr>
        </p:nvGraphicFramePr>
        <p:xfrm>
          <a:off x="606106" y="1061725"/>
          <a:ext cx="11519613" cy="583990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839871">
                  <a:extLst>
                    <a:ext uri="{9D8B030D-6E8A-4147-A177-3AD203B41FA5}">
                      <a16:colId xmlns:a16="http://schemas.microsoft.com/office/drawing/2014/main" val="4173921467"/>
                    </a:ext>
                  </a:extLst>
                </a:gridCol>
                <a:gridCol w="3839871">
                  <a:extLst>
                    <a:ext uri="{9D8B030D-6E8A-4147-A177-3AD203B41FA5}">
                      <a16:colId xmlns:a16="http://schemas.microsoft.com/office/drawing/2014/main" val="4238688577"/>
                    </a:ext>
                  </a:extLst>
                </a:gridCol>
                <a:gridCol w="3839871">
                  <a:extLst>
                    <a:ext uri="{9D8B030D-6E8A-4147-A177-3AD203B41FA5}">
                      <a16:colId xmlns:a16="http://schemas.microsoft.com/office/drawing/2014/main" val="2571451422"/>
                    </a:ext>
                  </a:extLst>
                </a:gridCol>
              </a:tblGrid>
              <a:tr h="456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Gestion-Administration</a:t>
                      </a:r>
                      <a:endParaRPr lang="fr-FR" sz="24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Transport</a:t>
                      </a:r>
                      <a:endParaRPr lang="fr-FR" sz="28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Logistique</a:t>
                      </a:r>
                      <a:endParaRPr lang="fr-FR" sz="28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83916"/>
                  </a:ext>
                </a:extLst>
              </a:tr>
              <a:tr h="2508775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Pôle 1 - Gestion administrative des relations externes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112	Passer commande à des fournisseurs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113	Suivre le processus commande-livraison-facturation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114	Apprécier les stocks en quantité, en valeur et en qualité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lain" startAt="124"/>
                        <a:tabLst>
                          <a:tab pos="270510" algn="l"/>
                        </a:tabLs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Assurer le traitement administratif des livraisons et la facturation 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lain" startAt="124"/>
                        <a:tabLst>
                          <a:tab pos="270510" algn="l"/>
                        </a:tabLst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Pôle 3 - Gestion administrative interne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335</a:t>
                      </a:r>
                      <a:r>
                        <a:rPr lang="fr-FR" sz="1200" b="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Anticiper les flux et le niveau d’un stock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 – La réception et le transfert des marchandises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 – Recevoir des marchandises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G1C1.1 – Accueillir le conducteur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G1C1.2 – Vérifier la conformité de la livraison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G1C1.3 – Réaliser les opérations de déchargement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G1C1.4 – Contrôler physiquement la livraison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G1C1.5 – Accepter ou refuser la marchandise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G1C1.6 – Saisir les informations nécessaires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G1C1.7 - Remettre la zone de réception en état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G1C2 – Transférer des marchandises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G1C2.1 – Préparer ou reconditionner les marchandises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G1C2.2 – Identifier les adresses de mise à disposition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G1C2.3 – Préparer le matériel nécessaire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G1C2.4 – Participer aux opérations de stockage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G1C2.5 - Valider les informations relatives au stockage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 – La préparation et l’expédition des marchandises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 – Préparer des commandes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G2C1.1 – Suivre ou établir un circuit de préparation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G2C1.2 – Affecter les zones de regroupement de commandes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G2C1.3 – Prélever les produits demandés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G2C1.4 - Constituer une unité de charge stable et équilibrée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G2C1.5 – Déclencher le réapprovisionnement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G2C1.6 – Réaliser un inventaire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G2C1.7 – Signaler les anomalies de stockage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G2C1.8 – Valider les informations relatives à la préparation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G2C1.9 – Emballer, peser, étiqueter le/les unité/s de charge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G2C1.10 – Transférer la commande dans la zone de regroupement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21102"/>
                  </a:ext>
                </a:extLst>
              </a:tr>
              <a:tr h="2810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3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1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93776" y="464625"/>
            <a:ext cx="11256264" cy="1416363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2800" u="sng" dirty="0">
                <a:latin typeface="Arimo"/>
              </a:rPr>
              <a:t>Domaine 5 </a:t>
            </a:r>
            <a:r>
              <a:rPr lang="en-US" sz="2800" b="1" dirty="0">
                <a:latin typeface="Arimo"/>
              </a:rPr>
              <a:t/>
            </a:r>
            <a:br>
              <a:rPr lang="en-US" sz="2800" b="1" dirty="0">
                <a:latin typeface="Arimo"/>
              </a:rPr>
            </a:br>
            <a:r>
              <a:rPr lang="fr-FR" sz="2800" b="1" dirty="0">
                <a:latin typeface="Arimo"/>
              </a:rPr>
              <a:t>Assurer le respect de la règlementation, des normes et traiter des dysfonctionnements</a:t>
            </a:r>
          </a:p>
        </p:txBody>
      </p:sp>
      <p:graphicFrame>
        <p:nvGraphicFramePr>
          <p:cNvPr id="5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19074"/>
              </p:ext>
            </p:extLst>
          </p:nvPr>
        </p:nvGraphicFramePr>
        <p:xfrm>
          <a:off x="493776" y="1880988"/>
          <a:ext cx="11256264" cy="170651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752088">
                  <a:extLst>
                    <a:ext uri="{9D8B030D-6E8A-4147-A177-3AD203B41FA5}">
                      <a16:colId xmlns:a16="http://schemas.microsoft.com/office/drawing/2014/main" val="4173921467"/>
                    </a:ext>
                  </a:extLst>
                </a:gridCol>
                <a:gridCol w="3752088">
                  <a:extLst>
                    <a:ext uri="{9D8B030D-6E8A-4147-A177-3AD203B41FA5}">
                      <a16:colId xmlns:a16="http://schemas.microsoft.com/office/drawing/2014/main" val="4238688577"/>
                    </a:ext>
                  </a:extLst>
                </a:gridCol>
                <a:gridCol w="3752088">
                  <a:extLst>
                    <a:ext uri="{9D8B030D-6E8A-4147-A177-3AD203B41FA5}">
                      <a16:colId xmlns:a16="http://schemas.microsoft.com/office/drawing/2014/main" val="2571451422"/>
                    </a:ext>
                  </a:extLst>
                </a:gridCol>
              </a:tblGrid>
              <a:tr h="218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Gestion-Administration</a:t>
                      </a:r>
                      <a:endParaRPr lang="fr-FR" sz="28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Transport</a:t>
                      </a:r>
                      <a:endParaRPr lang="fr-FR" sz="32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Logistique</a:t>
                      </a:r>
                      <a:endParaRPr lang="fr-FR" sz="32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83916"/>
                  </a:ext>
                </a:extLst>
              </a:tr>
              <a:tr h="1145685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Pôle 1 - Gestion administrative des relations externes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134	S’adapter à un contexte métier spécifique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0000FF"/>
                          </a:highlight>
                          <a:latin typeface="Calibri" panose="020F050202020403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21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5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DAA473A-3CD3-4C8D-AA09-DAC0CFF46C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02"/>
            <a:ext cx="12192000" cy="682688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D5CCDA6-0486-4B78-958E-E54D95F93068}"/>
              </a:ext>
            </a:extLst>
          </p:cNvPr>
          <p:cNvSpPr txBox="1">
            <a:spLocks/>
          </p:cNvSpPr>
          <p:nvPr/>
        </p:nvSpPr>
        <p:spPr>
          <a:xfrm>
            <a:off x="326859" y="407474"/>
            <a:ext cx="11203502" cy="165907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Proposition de progression</a:t>
            </a:r>
          </a:p>
        </p:txBody>
      </p:sp>
    </p:spTree>
    <p:extLst>
      <p:ext uri="{BB962C8B-B14F-4D97-AF65-F5344CB8AC3E}">
        <p14:creationId xmlns:p14="http://schemas.microsoft.com/office/powerpoint/2010/main" val="37398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FFFA351F-6868-4C21-ADCD-DC4751DE73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876191"/>
              </p:ext>
            </p:extLst>
          </p:nvPr>
        </p:nvGraphicFramePr>
        <p:xfrm>
          <a:off x="530057" y="1024239"/>
          <a:ext cx="11172413" cy="5339384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3723317">
                  <a:extLst>
                    <a:ext uri="{9D8B030D-6E8A-4147-A177-3AD203B41FA5}">
                      <a16:colId xmlns:a16="http://schemas.microsoft.com/office/drawing/2014/main" val="2949123315"/>
                    </a:ext>
                  </a:extLst>
                </a:gridCol>
                <a:gridCol w="3724548">
                  <a:extLst>
                    <a:ext uri="{9D8B030D-6E8A-4147-A177-3AD203B41FA5}">
                      <a16:colId xmlns:a16="http://schemas.microsoft.com/office/drawing/2014/main" val="1183753325"/>
                    </a:ext>
                  </a:extLst>
                </a:gridCol>
                <a:gridCol w="3724548">
                  <a:extLst>
                    <a:ext uri="{9D8B030D-6E8A-4147-A177-3AD203B41FA5}">
                      <a16:colId xmlns:a16="http://schemas.microsoft.com/office/drawing/2014/main" val="938274221"/>
                    </a:ext>
                  </a:extLst>
                </a:gridCol>
              </a:tblGrid>
              <a:tr h="35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</a:rPr>
                        <a:t>BAC PRO GA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</a:rPr>
                        <a:t>BAC PRO TRANSPORT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</a:rPr>
                        <a:t>BAC PRO LOGISTIQUE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923090"/>
                  </a:ext>
                </a:extLst>
              </a:tr>
              <a:tr h="25355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1.3.4 : S’adapter à un contexte métier spécifique : identification de l’entreprise, organigramme, secteur d’activité, présentation des 3 familles, etc.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185502"/>
                  </a:ext>
                </a:extLst>
              </a:tr>
              <a:tr h="413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1.1.1 Actualiser une base de données fournisseurs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G6C3 : Collecter des informations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G6C3 : Collecter des informations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/>
                </a:tc>
                <a:extLst>
                  <a:ext uri="{0D108BD9-81ED-4DB2-BD59-A6C34878D82A}">
                    <a16:rowId xmlns:a16="http://schemas.microsoft.com/office/drawing/2014/main" val="3401148835"/>
                  </a:ext>
                </a:extLst>
              </a:tr>
              <a:tr h="42159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1.1.2 : Passer commande à des fournisseurs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1.1.3 : Suivre le processus commande-livraison-facturation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1.1.4 : Apprécier les stocks en quantité, en valeur et en qualité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3.3.5 : Anticiper les flux et le niveau d’un stock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G3C2.1 : traiter les flux entrants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G1 : La réception et le transfert des marchandises 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dirty="0">
                          <a:effectLst/>
                        </a:rPr>
                        <a:t>G1C1 : Recevoir des marchandises</a:t>
                      </a:r>
                      <a:endParaRPr lang="fr-FR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G1C1.1 : Accueillir le conducteur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G1C1.2 : Vérifier la conformité de la livraison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G1C1.3 : Réaliser les opérations de déchargement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G1C1.4 : Contrôler physiquement la livraison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G1C1.5 : Accepter ou refuser la marchandise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G1C1.6 : Saisir les informations nécessaires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G1C1.7 : Remettre la zone de réception en état.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dirty="0">
                          <a:effectLst/>
                        </a:rPr>
                        <a:t>G1C2 : Transférer des marchandises</a:t>
                      </a:r>
                      <a:endParaRPr lang="fr-FR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G1C2.1 : Préparer ou reconditionner les marchandises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G1C2.2 : Identifier les adresses de mise à disposition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G1C2.3 : Préparer le matériel nécessaire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G1C2.4 : Participer aux opérations de stockage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G1C2.5 : Valider les informations relatives au stockage.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dirty="0">
                          <a:effectLst/>
                        </a:rPr>
                        <a:t>G3C1 : préparer la réception des marchandises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G3C1.1 : Ordonner les réceptions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G4C3.2 : Enregistrer les mouvements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/>
                </a:tc>
                <a:extLst>
                  <a:ext uri="{0D108BD9-81ED-4DB2-BD59-A6C34878D82A}">
                    <a16:rowId xmlns:a16="http://schemas.microsoft.com/office/drawing/2014/main" val="956102801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6908B3DC-6D39-4E47-9A65-F9F6C5A6EF99}"/>
              </a:ext>
            </a:extLst>
          </p:cNvPr>
          <p:cNvSpPr txBox="1">
            <a:spLocks/>
          </p:cNvSpPr>
          <p:nvPr/>
        </p:nvSpPr>
        <p:spPr>
          <a:xfrm>
            <a:off x="530056" y="148864"/>
            <a:ext cx="11172414" cy="59928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Proposition progression annuelle</a:t>
            </a:r>
          </a:p>
        </p:txBody>
      </p:sp>
    </p:spTree>
    <p:extLst>
      <p:ext uri="{BB962C8B-B14F-4D97-AF65-F5344CB8AC3E}">
        <p14:creationId xmlns:p14="http://schemas.microsoft.com/office/powerpoint/2010/main" val="18735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B16FA30-4CB5-4436-A00A-C28E8F2464F7}"/>
              </a:ext>
            </a:extLst>
          </p:cNvPr>
          <p:cNvSpPr txBox="1">
            <a:spLocks/>
          </p:cNvSpPr>
          <p:nvPr/>
        </p:nvSpPr>
        <p:spPr>
          <a:xfrm>
            <a:off x="530056" y="148864"/>
            <a:ext cx="11172414" cy="69164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Proposition progression annuelle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C470E73-F1F7-44B2-89EC-43E67F33B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497308"/>
              </p:ext>
            </p:extLst>
          </p:nvPr>
        </p:nvGraphicFramePr>
        <p:xfrm>
          <a:off x="484330" y="1145308"/>
          <a:ext cx="11218140" cy="5467927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3738556">
                  <a:extLst>
                    <a:ext uri="{9D8B030D-6E8A-4147-A177-3AD203B41FA5}">
                      <a16:colId xmlns:a16="http://schemas.microsoft.com/office/drawing/2014/main" val="1924692503"/>
                    </a:ext>
                  </a:extLst>
                </a:gridCol>
                <a:gridCol w="3739792">
                  <a:extLst>
                    <a:ext uri="{9D8B030D-6E8A-4147-A177-3AD203B41FA5}">
                      <a16:colId xmlns:a16="http://schemas.microsoft.com/office/drawing/2014/main" val="3976747582"/>
                    </a:ext>
                  </a:extLst>
                </a:gridCol>
                <a:gridCol w="3739792">
                  <a:extLst>
                    <a:ext uri="{9D8B030D-6E8A-4147-A177-3AD203B41FA5}">
                      <a16:colId xmlns:a16="http://schemas.microsoft.com/office/drawing/2014/main" val="2618213783"/>
                    </a:ext>
                  </a:extLst>
                </a:gridCol>
              </a:tblGrid>
              <a:tr h="485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</a:rPr>
                        <a:t>BAC PRO GA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</a:rPr>
                        <a:t>BAC PRO TRANSPORT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</a:rPr>
                        <a:t>BAC PRO LOGISTIQUE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5349"/>
                  </a:ext>
                </a:extLst>
              </a:tr>
              <a:tr h="4982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3.1.2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Mobiliser des techniques de production et de structuration du document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3.1.3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Organiser les informations pour les rendre disponibles aux utilisateurs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L’exécution d’une opération de transport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G2C2 : Traiter les flux de marchandises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G2C2.1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Traiter les flux entrants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G2C2.2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Traiter les flux sortants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G3C1.1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S’assurer de la réalisation de l’opération de transport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G3C1.2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Collecter et contrôler les documents de retour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La préparation et l’expédition des marchandises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G2C1 : Préparer les commandes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G2C1.1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Suivre ou établir un circuit de préparation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G2C1.2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Affecter les zones de regroupement de commandes </a:t>
                      </a: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G2C1.3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Prélever les produits demandés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G2C1.4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Constituer une unité de charge stable et équilibrée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G2C1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Déclencher le réapprovisionnement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G2C1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Réaliser un inventaire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G2C1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7 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Signaler les anomalies de stockage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G2C1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Valider les informations relatives à la préparation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G2C1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Emballer, peser, étiqueter le/les unités(s) de charge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G2C1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Transférer la commande dans la zone de regroupement.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fr-F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G2C2 : Expédier des marchandises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G2C2.1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Accueillir les conducteurs (</a:t>
                      </a:r>
                      <a:r>
                        <a:rPr lang="fr-FR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trices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G2C2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Contrôler les expéditions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G2C2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Editer les documents de transport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G2C2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Réaliser les opérations de chargement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G2C2.5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Remettre la zone d’expédition en état.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89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4939EF5-0764-4CF9-BA67-D8D2B6845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534722"/>
              </p:ext>
            </p:extLst>
          </p:nvPr>
        </p:nvGraphicFramePr>
        <p:xfrm>
          <a:off x="484330" y="874235"/>
          <a:ext cx="11218140" cy="5880158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3738556">
                  <a:extLst>
                    <a:ext uri="{9D8B030D-6E8A-4147-A177-3AD203B41FA5}">
                      <a16:colId xmlns:a16="http://schemas.microsoft.com/office/drawing/2014/main" val="463491257"/>
                    </a:ext>
                  </a:extLst>
                </a:gridCol>
                <a:gridCol w="3739792">
                  <a:extLst>
                    <a:ext uri="{9D8B030D-6E8A-4147-A177-3AD203B41FA5}">
                      <a16:colId xmlns:a16="http://schemas.microsoft.com/office/drawing/2014/main" val="952896647"/>
                    </a:ext>
                  </a:extLst>
                </a:gridCol>
                <a:gridCol w="3739792">
                  <a:extLst>
                    <a:ext uri="{9D8B030D-6E8A-4147-A177-3AD203B41FA5}">
                      <a16:colId xmlns:a16="http://schemas.microsoft.com/office/drawing/2014/main" val="318068018"/>
                    </a:ext>
                  </a:extLst>
                </a:gridCol>
              </a:tblGrid>
              <a:tr h="446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</a:rPr>
                        <a:t>BAC PRO GA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</a:rPr>
                        <a:t>BAC PRO TRANSPORT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</a:rPr>
                        <a:t>BAC PRO LOGISTIQUE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04590"/>
                  </a:ext>
                </a:extLst>
              </a:tr>
              <a:tr h="2421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3.2.3 : Traiter les appels entrants et sortants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3.2.2 : Traiter le courrier entrant ou sortant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113" marR="37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G6 : Les relations avec les partenaires (en français ou en langue étrangère) 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G6C1 : Accueillir ou contacter l’interlocuteur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G6C2 : Identifier le besoin de l’interlocuteur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G6C3 : Collecter des informations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G6C4 : Transmettre des informations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G6C5 : Formuler une réponse orale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G6C6 : Formuler oralement un besoin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G6C7 : Rédiger des messages courants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G6C8 : Utiliser les technologies d’information et de communication.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G3C2.1 : Identifier les dysfonctionnements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113" marR="37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G6 : Les relations avec les partenaires (en français ou en langue étrangère) 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G6C1 : Accueillir ou contacter l’interlocuteur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G6C2 : Identifier le besoin de l’interlocuteur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G6C3 : Collecter des informations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G6C4 : Transmettre des informations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G6C5 : Formuler une réponse orale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G6C6 : Formuler oralement un besoin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G6C7 : Rédiger des messages courants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G6C8 : Utiliser les technologies d’information et de communication.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G3C2.1 : Relever les anomalies et les avaries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113" marR="37113" marT="0" marB="0"/>
                </a:tc>
                <a:extLst>
                  <a:ext uri="{0D108BD9-81ED-4DB2-BD59-A6C34878D82A}">
                    <a16:rowId xmlns:a16="http://schemas.microsoft.com/office/drawing/2014/main" val="767201413"/>
                  </a:ext>
                </a:extLst>
              </a:tr>
              <a:tr h="530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3.4.1 : Mettre à jour des agendas personnels et partagés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113" marR="37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113" marR="37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G3C1.1 : Ordonner les réceptions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113" marR="37113" marT="0" marB="0"/>
                </a:tc>
                <a:extLst>
                  <a:ext uri="{0D108BD9-81ED-4DB2-BD59-A6C34878D82A}">
                    <a16:rowId xmlns:a16="http://schemas.microsoft.com/office/drawing/2014/main" val="2508503437"/>
                  </a:ext>
                </a:extLst>
              </a:tr>
              <a:tr h="395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1.1.5 : Assurer des règlements à des fournisseurs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113" marR="37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113" marR="37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113" marR="37113" marT="0" marB="0"/>
                </a:tc>
                <a:extLst>
                  <a:ext uri="{0D108BD9-81ED-4DB2-BD59-A6C34878D82A}">
                    <a16:rowId xmlns:a16="http://schemas.microsoft.com/office/drawing/2014/main" val="3522557841"/>
                  </a:ext>
                </a:extLst>
              </a:tr>
              <a:tr h="11691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1.2.2 : Actualiser une base de données clients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1.2.3 : Assurer le traitement de devis et de commandes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1.2.4 : Assurer le traitement administratif des livraisons et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la facturation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1.2.5 : Suivre des règlements clients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113" marR="37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G1 : L’organisation d’une opération de transport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dirty="0">
                          <a:effectLst/>
                        </a:rPr>
                        <a:t>G1C1 : préparer l’opération de transport)</a:t>
                      </a:r>
                      <a:endParaRPr lang="fr-FR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G1C1.1 : Identifier le besoin du donneur d’ordre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G1C1.2 : Sélectionner le/les moyens de transport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G1C1.3 : Définir un prix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G1C1.4 : Elaborer le plan de transport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113" marR="371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113" marR="37113" marT="0" marB="0"/>
                </a:tc>
                <a:extLst>
                  <a:ext uri="{0D108BD9-81ED-4DB2-BD59-A6C34878D82A}">
                    <a16:rowId xmlns:a16="http://schemas.microsoft.com/office/drawing/2014/main" val="2089868366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BC2841F0-F501-4B11-BAAE-14E9B9907C88}"/>
              </a:ext>
            </a:extLst>
          </p:cNvPr>
          <p:cNvSpPr txBox="1">
            <a:spLocks/>
          </p:cNvSpPr>
          <p:nvPr/>
        </p:nvSpPr>
        <p:spPr>
          <a:xfrm>
            <a:off x="484330" y="139501"/>
            <a:ext cx="11172414" cy="63301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Proposition progression annuelle</a:t>
            </a:r>
          </a:p>
        </p:txBody>
      </p:sp>
    </p:spTree>
    <p:extLst>
      <p:ext uri="{BB962C8B-B14F-4D97-AF65-F5344CB8AC3E}">
        <p14:creationId xmlns:p14="http://schemas.microsoft.com/office/powerpoint/2010/main" val="25051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5">
            <a:extLst>
              <a:ext uri="{FF2B5EF4-FFF2-40B4-BE49-F238E27FC236}">
                <a16:creationId xmlns:a16="http://schemas.microsoft.com/office/drawing/2014/main" id="{5DFFB063-F188-4484-A568-413A23668B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815157"/>
              </p:ext>
            </p:extLst>
          </p:nvPr>
        </p:nvGraphicFramePr>
        <p:xfrm>
          <a:off x="530057" y="1181259"/>
          <a:ext cx="11172413" cy="2577923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3723317">
                  <a:extLst>
                    <a:ext uri="{9D8B030D-6E8A-4147-A177-3AD203B41FA5}">
                      <a16:colId xmlns:a16="http://schemas.microsoft.com/office/drawing/2014/main" val="2949123315"/>
                    </a:ext>
                  </a:extLst>
                </a:gridCol>
                <a:gridCol w="3724548">
                  <a:extLst>
                    <a:ext uri="{9D8B030D-6E8A-4147-A177-3AD203B41FA5}">
                      <a16:colId xmlns:a16="http://schemas.microsoft.com/office/drawing/2014/main" val="1183753325"/>
                    </a:ext>
                  </a:extLst>
                </a:gridCol>
                <a:gridCol w="3724548">
                  <a:extLst>
                    <a:ext uri="{9D8B030D-6E8A-4147-A177-3AD203B41FA5}">
                      <a16:colId xmlns:a16="http://schemas.microsoft.com/office/drawing/2014/main" val="938274221"/>
                    </a:ext>
                  </a:extLst>
                </a:gridCol>
              </a:tblGrid>
              <a:tr h="291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</a:rPr>
                        <a:t>BAC PRO GA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</a:rPr>
                        <a:t>BAC PRO TRANSPORT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</a:rPr>
                        <a:t>BAC PRO LOGISTIQUE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923090"/>
                  </a:ext>
                </a:extLst>
              </a:tr>
              <a:tr h="234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3.2.1.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Organiser la logistique administrative d’une réunion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0185502"/>
                  </a:ext>
                </a:extLst>
              </a:tr>
              <a:tr h="234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3.3.1</a:t>
                      </a: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Installer un climat relationnel adapté à la demande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0176616"/>
                  </a:ext>
                </a:extLst>
              </a:tr>
              <a:tr h="234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3.2.4</a:t>
                      </a: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Créer et maintenir un espace collaboratif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1148835"/>
                  </a:ext>
                </a:extLst>
              </a:tr>
              <a:tr h="555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3.1.1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 : Exploiter la veille et mobiliser des techniques de recherche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102801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AE9002F4-67DD-4F0D-A29E-E3151764CACD}"/>
              </a:ext>
            </a:extLst>
          </p:cNvPr>
          <p:cNvSpPr txBox="1">
            <a:spLocks/>
          </p:cNvSpPr>
          <p:nvPr/>
        </p:nvSpPr>
        <p:spPr>
          <a:xfrm>
            <a:off x="418544" y="223538"/>
            <a:ext cx="11172414" cy="59928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Proposition progression annuelle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80C16E-F1FD-4122-9C59-DFB42666F7FD}"/>
              </a:ext>
            </a:extLst>
          </p:cNvPr>
          <p:cNvSpPr/>
          <p:nvPr/>
        </p:nvSpPr>
        <p:spPr>
          <a:xfrm>
            <a:off x="530057" y="4291295"/>
            <a:ext cx="11172413" cy="20625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REMARQUES</a:t>
            </a: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Lors de la réalisation de cette proposition de progression annuelle, le choix logique d’un travail des élèves dans les relations de l’organisation avec les fournisseurs a été réalisé avant de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travailler avec celles des clients.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GA, le pôle 4 n’a volontairement pas été intégré en raison de modes de fonctionnement différents dans chaque lycée. Il a été choisi de le laisser pour les classes de 1</a:t>
            </a:r>
            <a:r>
              <a:rPr lang="fr-FR" baseline="30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ère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Terminales afin de le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valider,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exemple,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lors de la réalisation du chef d’œuvre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Ce choix n’exclut pas la réalisation d’un projet en seconde si un enseignant </a:t>
            </a:r>
            <a:r>
              <a:rPr lang="fr-FR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souhaite. </a:t>
            </a:r>
            <a:endParaRPr lang="fr-FR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B779CD-C7AE-43D6-ABCC-BF385A2C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043" y="276305"/>
            <a:ext cx="9722919" cy="1003116"/>
          </a:xfrm>
          <a:solidFill>
            <a:srgbClr val="F8B323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Les diplômes en Transport &amp; Logistique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822934F-4216-4864-9531-53EDB1C14C96}"/>
              </a:ext>
            </a:extLst>
          </p:cNvPr>
          <p:cNvSpPr txBox="1">
            <a:spLocks/>
          </p:cNvSpPr>
          <p:nvPr/>
        </p:nvSpPr>
        <p:spPr>
          <a:xfrm>
            <a:off x="109898" y="2426575"/>
            <a:ext cx="5660424" cy="1094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/>
            <a:r>
              <a:rPr lang="fr-FR" sz="2800" b="1" dirty="0">
                <a:solidFill>
                  <a:srgbClr val="FF0000"/>
                </a:solidFill>
              </a:rPr>
              <a:t>BTS Transport et prestation logistique associée</a:t>
            </a:r>
          </a:p>
          <a:p>
            <a:pPr marL="0" lvl="1" indent="0">
              <a:buNone/>
            </a:pPr>
            <a:endParaRPr lang="fr-FR" sz="2800" b="1" dirty="0">
              <a:solidFill>
                <a:schemeClr val="bg1"/>
              </a:solidFill>
            </a:endParaRPr>
          </a:p>
          <a:p>
            <a:pPr marL="0" lvl="1" indent="0" algn="ctr">
              <a:buNone/>
            </a:pPr>
            <a:endParaRPr lang="fr-FR" b="1" dirty="0">
              <a:solidFill>
                <a:srgbClr val="F8B323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B2B1C63-9A52-4D4F-A9A2-04F32885E2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25" y="424406"/>
            <a:ext cx="1812297" cy="1029359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67B615D-3018-4B98-9E41-BF433C079957}"/>
              </a:ext>
            </a:extLst>
          </p:cNvPr>
          <p:cNvSpPr txBox="1">
            <a:spLocks/>
          </p:cNvSpPr>
          <p:nvPr/>
        </p:nvSpPr>
        <p:spPr>
          <a:xfrm>
            <a:off x="2509284" y="1409774"/>
            <a:ext cx="8934865" cy="6210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300" b="1" dirty="0">
                <a:solidFill>
                  <a:srgbClr val="F8B323"/>
                </a:solidFill>
              </a:rPr>
              <a:t>Formation tout au long de la vie</a:t>
            </a:r>
          </a:p>
          <a:p>
            <a:pPr algn="ctr"/>
            <a:endParaRPr lang="fr-FR" sz="4000" b="1" dirty="0">
              <a:solidFill>
                <a:srgbClr val="F8B323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074EAB-A3CC-4F4A-98B2-F0A9763E81CA}"/>
              </a:ext>
            </a:extLst>
          </p:cNvPr>
          <p:cNvSpPr/>
          <p:nvPr/>
        </p:nvSpPr>
        <p:spPr>
          <a:xfrm>
            <a:off x="7566009" y="2409746"/>
            <a:ext cx="476064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FF0000"/>
                </a:solidFill>
              </a:rPr>
              <a:t>2</a:t>
            </a:r>
            <a:r>
              <a:rPr lang="fr-FR" sz="2800" b="1" baseline="30000" dirty="0">
                <a:solidFill>
                  <a:srgbClr val="FF0000"/>
                </a:solidFill>
              </a:rPr>
              <a:t>ème</a:t>
            </a:r>
            <a:r>
              <a:rPr lang="fr-FR" sz="2800" b="1" dirty="0">
                <a:solidFill>
                  <a:srgbClr val="FF0000"/>
                </a:solidFill>
              </a:rPr>
              <a:t> année DUT Gestion Logistique et Transport </a:t>
            </a:r>
            <a:endParaRPr lang="fr-FR" sz="2800" b="1" dirty="0">
              <a:solidFill>
                <a:srgbClr val="FF0000"/>
              </a:solidFill>
              <a:hlinkClick r:id="rId4" tooltip="IUT Haute Alsace Mulhouse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lvl="0"/>
            <a:endParaRPr lang="fr-FR" sz="2800" b="1" dirty="0">
              <a:solidFill>
                <a:schemeClr val="bg1"/>
              </a:solidFill>
              <a:hlinkClick r:id="rId4" tooltip="IUT Haute Alsace Mulhouse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lvl="1">
              <a:buFont typeface="Wingdings" panose="05000000000000000000" pitchFamily="2" charset="2"/>
              <a:buChar char="Ä"/>
            </a:pPr>
            <a:r>
              <a:rPr lang="fr-FR" sz="2000" dirty="0">
                <a:solidFill>
                  <a:srgbClr val="F8B323"/>
                </a:solidFill>
                <a:hlinkClick r:id="rId4" tooltip="IUT Haute Alsace Mulhous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IUT - Mulhouse  </a:t>
            </a:r>
            <a:endParaRPr lang="fr-FR" sz="2000" dirty="0">
              <a:solidFill>
                <a:srgbClr val="F8B323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EA8074C-D864-4A40-BA18-1D7981C87CE4}"/>
              </a:ext>
            </a:extLst>
          </p:cNvPr>
          <p:cNvSpPr txBox="1"/>
          <p:nvPr/>
        </p:nvSpPr>
        <p:spPr>
          <a:xfrm>
            <a:off x="7288855" y="6215575"/>
            <a:ext cx="531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hlinkClick r:id="rId5"/>
              </a:rPr>
              <a:t>https://www.choisis-ton-avenir.com/formations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573" y="3577145"/>
            <a:ext cx="7026657" cy="1655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3775" lvl="2" indent="-457200">
              <a:buFont typeface="Wingdings" panose="05000000000000000000" pitchFamily="2" charset="2"/>
              <a:buChar char=""/>
            </a:pPr>
            <a:r>
              <a:rPr lang="fr-FR" sz="2000" dirty="0">
                <a:solidFill>
                  <a:srgbClr val="F8B323"/>
                </a:solidFill>
              </a:rPr>
              <a:t>AFTRAL (Bischheim, </a:t>
            </a:r>
            <a:r>
              <a:rPr lang="fr-FR" sz="2000" dirty="0" err="1">
                <a:solidFill>
                  <a:srgbClr val="F8B323"/>
                </a:solidFill>
              </a:rPr>
              <a:t>Sausheim</a:t>
            </a:r>
            <a:r>
              <a:rPr lang="fr-FR" sz="2000" dirty="0">
                <a:solidFill>
                  <a:srgbClr val="F8B323"/>
                </a:solidFill>
              </a:rPr>
              <a:t>)</a:t>
            </a:r>
          </a:p>
          <a:p>
            <a:pPr marL="879475" lvl="2" indent="-342900">
              <a:buFont typeface="Wingdings" panose="05000000000000000000" pitchFamily="2" charset="2"/>
              <a:buChar char="Ä"/>
            </a:pPr>
            <a:r>
              <a:rPr lang="fr-FR" sz="2000" dirty="0">
                <a:solidFill>
                  <a:srgbClr val="F8B323"/>
                </a:solidFill>
              </a:rPr>
              <a:t>  ISTELI membre réseau AFTRAL (Schiltigheim)</a:t>
            </a:r>
          </a:p>
          <a:p>
            <a:pPr marL="879475" lvl="2" indent="-342900">
              <a:buFont typeface="Wingdings" panose="05000000000000000000" pitchFamily="2" charset="2"/>
              <a:buChar char="Ä"/>
            </a:pPr>
            <a:r>
              <a:rPr lang="fr-FR" sz="2000" dirty="0">
                <a:solidFill>
                  <a:srgbClr val="F8B323"/>
                </a:solidFill>
              </a:rPr>
              <a:t>  ECF (Groupe LLERENA- ECKBOLSHEIM)</a:t>
            </a:r>
          </a:p>
          <a:p>
            <a:pPr marL="879475" lvl="2" indent="-342900">
              <a:buFont typeface="Wingdings" panose="05000000000000000000" pitchFamily="2" charset="2"/>
              <a:buChar char="Ä"/>
            </a:pPr>
            <a:r>
              <a:rPr lang="fr-FR" sz="2000" dirty="0">
                <a:solidFill>
                  <a:srgbClr val="F8B323"/>
                </a:solidFill>
              </a:rPr>
              <a:t>	 Proforma (Mulhouse)</a:t>
            </a:r>
          </a:p>
          <a:p>
            <a:pPr marL="536575" lvl="2"/>
            <a:endParaRPr lang="fr-FR" sz="2400" dirty="0">
              <a:solidFill>
                <a:srgbClr val="F8B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DAA473A-3CD3-4C8D-AA09-DAC0CFF46C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116"/>
            <a:ext cx="12192000" cy="682688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D5CCDA6-0486-4B78-958E-E54D95F93068}"/>
              </a:ext>
            </a:extLst>
          </p:cNvPr>
          <p:cNvSpPr txBox="1">
            <a:spLocks/>
          </p:cNvSpPr>
          <p:nvPr/>
        </p:nvSpPr>
        <p:spPr>
          <a:xfrm>
            <a:off x="326859" y="440928"/>
            <a:ext cx="8414805" cy="165907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Proposition de scénario à réaliser avec les élèves   </a:t>
            </a:r>
          </a:p>
        </p:txBody>
      </p:sp>
    </p:spTree>
    <p:extLst>
      <p:ext uri="{BB962C8B-B14F-4D97-AF65-F5344CB8AC3E}">
        <p14:creationId xmlns:p14="http://schemas.microsoft.com/office/powerpoint/2010/main" val="16604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0497FD7-B903-4BF0-82EA-BB9797D16AC8}"/>
              </a:ext>
            </a:extLst>
          </p:cNvPr>
          <p:cNvSpPr txBox="1">
            <a:spLocks/>
          </p:cNvSpPr>
          <p:nvPr/>
        </p:nvSpPr>
        <p:spPr>
          <a:xfrm>
            <a:off x="326859" y="294749"/>
            <a:ext cx="11385680" cy="95418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Scénario : Accueil et Réception de marchandises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0287B07-4335-40CF-9738-B8C5F77BD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859" y="2363056"/>
            <a:ext cx="11523397" cy="4087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/>
              <a:t>Vous  travaillez 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999967"/>
              </p:ext>
            </p:extLst>
          </p:nvPr>
        </p:nvGraphicFramePr>
        <p:xfrm>
          <a:off x="326859" y="2221438"/>
          <a:ext cx="11385680" cy="4370705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3794390">
                  <a:extLst>
                    <a:ext uri="{9D8B030D-6E8A-4147-A177-3AD203B41FA5}">
                      <a16:colId xmlns:a16="http://schemas.microsoft.com/office/drawing/2014/main" val="3490174081"/>
                    </a:ext>
                  </a:extLst>
                </a:gridCol>
                <a:gridCol w="3795645">
                  <a:extLst>
                    <a:ext uri="{9D8B030D-6E8A-4147-A177-3AD203B41FA5}">
                      <a16:colId xmlns:a16="http://schemas.microsoft.com/office/drawing/2014/main" val="3658460832"/>
                    </a:ext>
                  </a:extLst>
                </a:gridCol>
                <a:gridCol w="3795645">
                  <a:extLst>
                    <a:ext uri="{9D8B030D-6E8A-4147-A177-3AD203B41FA5}">
                      <a16:colId xmlns:a16="http://schemas.microsoft.com/office/drawing/2014/main" val="3332866922"/>
                    </a:ext>
                  </a:extLst>
                </a:gridCol>
              </a:tblGrid>
              <a:tr h="35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</a:rPr>
                        <a:t>BAC PRO GA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</a:rPr>
                        <a:t>BAC PRO TRANSPORT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>
                    <a:solidFill>
                      <a:srgbClr val="F8B3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</a:rPr>
                        <a:t>BAC PRO LOGISTIQUE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>
                    <a:solidFill>
                      <a:srgbClr val="F8B3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60008"/>
                  </a:ext>
                </a:extLst>
              </a:tr>
              <a:tr h="3714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Pôle 1</a:t>
                      </a:r>
                      <a:r>
                        <a:rPr lang="fr-FR" sz="1200" baseline="0" dirty="0">
                          <a:effectLst/>
                        </a:rPr>
                        <a:t> : Gestion administrative des relations externes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</a:rPr>
                        <a:t>1.1.3 : Suivre le processus commande-livraison-facturation</a:t>
                      </a:r>
                    </a:p>
                    <a:p>
                      <a:pPr marL="452438" indent="-452438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</a:rPr>
                        <a:t>1.1.4 : Apprécier les stocks en quantité, en valeur et en qualité</a:t>
                      </a:r>
                    </a:p>
                    <a:p>
                      <a:pPr marL="452438" indent="-452438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dirty="0">
                          <a:effectLst/>
                        </a:rPr>
                        <a:t>1.2.4.</a:t>
                      </a:r>
                      <a:r>
                        <a:rPr lang="fr-FR" sz="1200" b="0" baseline="0" dirty="0">
                          <a:effectLst/>
                        </a:rPr>
                        <a:t> : Assurer le traitement administratif des livraisons et de la facturation</a:t>
                      </a:r>
                      <a:endParaRPr lang="fr-FR" sz="12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Pôle 3 : Gestion administrative interne</a:t>
                      </a:r>
                    </a:p>
                    <a:p>
                      <a:pPr marL="452438" marR="0" lvl="0" indent="-452438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3.1.2 : Mobiliser</a:t>
                      </a:r>
                      <a:r>
                        <a:rPr lang="fr-FR" sz="12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les techniques de production et de structuration du document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2438" marR="0" lvl="0" indent="-452438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3.1.3 : Organiser les informations pour les rendre disponibles aux utilisateurs</a:t>
                      </a:r>
                    </a:p>
                    <a:p>
                      <a:pPr marL="452438" marR="0" lvl="0" indent="-452438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3.3.1</a:t>
                      </a:r>
                      <a:r>
                        <a:rPr lang="fr-FR" sz="12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 Installer un climat relationnel adapté à la demande</a:t>
                      </a:r>
                    </a:p>
                    <a:p>
                      <a:pPr marL="452438" marR="0" lvl="0" indent="-452438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3.4.2 : Programmer et coordonner</a:t>
                      </a:r>
                      <a:r>
                        <a:rPr lang="fr-FR" sz="12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 activités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G1 : La réception et le transfert des marchandises 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dirty="0">
                          <a:effectLst/>
                        </a:rPr>
                        <a:t>G1C1 : Recevoir des marchandises</a:t>
                      </a:r>
                      <a:endParaRPr lang="fr-FR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G1C1.1 : Accueillir le conducteur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lang="fr-FR" sz="1200" dirty="0">
                          <a:effectLst/>
                        </a:rPr>
                        <a:t>G1C1.2 : Vérifier la conformité de la livraison 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G6 : Les relations avec les partenaires (en français ou en langue étrangère) 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G6C1 : Accueillir ou contacter l’interlocuteur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G6C2 : Identifier le besoin de l’interlocuteur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G6C3 : Collecter des informations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G6C4 : Transmettre des informations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G6C5 : Formuler une réponse orale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G6C7 : Rédiger des messages courants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G6C8 : Utiliser les technologies d’information et de communication.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fr-FR" sz="1200" dirty="0">
                        <a:effectLst/>
                      </a:endParaRPr>
                    </a:p>
                  </a:txBody>
                  <a:tcPr marL="30933" marR="30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G1 : La réception et le transfert des marchandises 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dirty="0">
                          <a:effectLst/>
                        </a:rPr>
                        <a:t>G1C1 : Recevoir des marchandises</a:t>
                      </a:r>
                      <a:endParaRPr lang="fr-FR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G1C1.1 : Accueillir le conducteur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r>
                        <a:rPr lang="fr-FR" sz="1200" dirty="0">
                          <a:effectLst/>
                        </a:rPr>
                        <a:t>G1C1.2 : Vérifier la conformité de la livraison 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dirty="0">
                          <a:effectLst/>
                        </a:rPr>
                        <a:t>G3C1 : préparer la réception des marchandises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G3C1.1 : Ordonner les réceptions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G4C3.2 : Enregistrer les mouvements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-"/>
                        <a:tabLst/>
                        <a:defRPr/>
                      </a:pPr>
                      <a:endParaRPr lang="fr-FR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G6 : Les relations avec les partenaires (en français ou en langue étrangère) 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G6C1 : Accueillir ou contacter l’interlocuteur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G6C2 : Identifier le besoin de l’interlocuteur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G6C3 : Collecter des informations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G6C4 : Transmettre des informations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G6C5 : Formuler une réponse orale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G6C7 : Rédiger des messages courants 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</a:rPr>
                        <a:t>G6C8 : Utiliser les technologies d’information et de communication.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fr-FR" sz="1200" dirty="0">
                        <a:effectLst/>
                      </a:endParaRPr>
                    </a:p>
                  </a:txBody>
                  <a:tcPr marL="30933" marR="30933" marT="0" marB="0"/>
                </a:tc>
                <a:extLst>
                  <a:ext uri="{0D108BD9-81ED-4DB2-BD59-A6C34878D82A}">
                    <a16:rowId xmlns:a16="http://schemas.microsoft.com/office/drawing/2014/main" val="370394700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108353"/>
              </p:ext>
            </p:extLst>
          </p:nvPr>
        </p:nvGraphicFramePr>
        <p:xfrm>
          <a:off x="326859" y="1548903"/>
          <a:ext cx="11385680" cy="530918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1385680">
                  <a:extLst>
                    <a:ext uri="{9D8B030D-6E8A-4147-A177-3AD203B41FA5}">
                      <a16:colId xmlns:a16="http://schemas.microsoft.com/office/drawing/2014/main" val="3142336998"/>
                    </a:ext>
                  </a:extLst>
                </a:gridCol>
              </a:tblGrid>
              <a:tr h="530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Prérequis :  </a:t>
                      </a:r>
                      <a:r>
                        <a:rPr lang="fr-FR" sz="2000" b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Lettre de Voiture – Communication</a:t>
                      </a:r>
                      <a:r>
                        <a:rPr lang="fr-FR" sz="2000" b="0" baseline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Pro – Note de service – Traitement de texte</a:t>
                      </a:r>
                      <a:endParaRPr lang="fr-FR" sz="2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113" marR="3711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47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8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0497FD7-B903-4BF0-82EA-BB9797D16AC8}"/>
              </a:ext>
            </a:extLst>
          </p:cNvPr>
          <p:cNvSpPr txBox="1">
            <a:spLocks/>
          </p:cNvSpPr>
          <p:nvPr/>
        </p:nvSpPr>
        <p:spPr>
          <a:xfrm>
            <a:off x="313587" y="113015"/>
            <a:ext cx="11385680" cy="86302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Scénario : Accueil et Réception de marchandises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B35FEA-A4B6-4E6A-BD7C-3EB65D6F21EF}"/>
              </a:ext>
            </a:extLst>
          </p:cNvPr>
          <p:cNvSpPr/>
          <p:nvPr/>
        </p:nvSpPr>
        <p:spPr>
          <a:xfrm>
            <a:off x="346364" y="1890252"/>
            <a:ext cx="11549980" cy="4708981"/>
          </a:xfrm>
          <a:prstGeom prst="rect">
            <a:avLst/>
          </a:prstGeom>
          <a:solidFill>
            <a:srgbClr val="F8B323"/>
          </a:solidFill>
        </p:spPr>
        <p:txBody>
          <a:bodyPr wrap="square">
            <a:spAutoFit/>
          </a:bodyPr>
          <a:lstStyle/>
          <a:p>
            <a:r>
              <a:rPr lang="fr-FR" sz="2400" dirty="0"/>
              <a:t>Vous travaillez dans l’entreprise Mathis, spécialisée dans la vente de pièces auto à Schiltigheim.</a:t>
            </a:r>
          </a:p>
          <a:p>
            <a:endParaRPr lang="fr-FR" sz="2400" dirty="0"/>
          </a:p>
          <a:p>
            <a:r>
              <a:rPr lang="fr-FR" sz="3600" b="1" u="sng" dirty="0"/>
              <a:t>Mission 1</a:t>
            </a:r>
            <a:r>
              <a:rPr lang="fr-FR" sz="3600" b="1" dirty="0"/>
              <a:t> :</a:t>
            </a:r>
          </a:p>
          <a:p>
            <a:r>
              <a:rPr lang="fr-FR" sz="2400" dirty="0"/>
              <a:t>Suite aux nombreux dysfonctionnements de la prise en charge et l’accueil des chauffeurs arrivants, votre responsable vous demande les travaux suivants :</a:t>
            </a:r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Rédiger une note de service avec rappel des consignes, du protocole d’accueil et des dispositions à prendre si retard ou oubli du chauffeur accueilli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Concevoir la check-list de cette procédure afin d’éviter les oublis à l’avenir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FR" sz="2400" dirty="0"/>
          </a:p>
          <a:p>
            <a:r>
              <a:rPr lang="fr-FR" sz="2400" i="1" dirty="0"/>
              <a:t>(Prévoir une fiche ressources pour créer la note de service :  fond, forme,…)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233774"/>
              </p:ext>
            </p:extLst>
          </p:nvPr>
        </p:nvGraphicFramePr>
        <p:xfrm>
          <a:off x="346364" y="1167689"/>
          <a:ext cx="2724566" cy="530918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2724566">
                  <a:extLst>
                    <a:ext uri="{9D8B030D-6E8A-4147-A177-3AD203B41FA5}">
                      <a16:colId xmlns:a16="http://schemas.microsoft.com/office/drawing/2014/main" val="3142336998"/>
                    </a:ext>
                  </a:extLst>
                </a:gridCol>
              </a:tblGrid>
              <a:tr h="530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Mise en</a:t>
                      </a:r>
                      <a:r>
                        <a:rPr lang="fr-FR" sz="2800" baseline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situation</a:t>
                      </a:r>
                      <a:r>
                        <a:rPr lang="fr-FR" sz="28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endParaRPr lang="fr-FR" sz="2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113" marR="3711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47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2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0497FD7-B903-4BF0-82EA-BB9797D16AC8}"/>
              </a:ext>
            </a:extLst>
          </p:cNvPr>
          <p:cNvSpPr txBox="1">
            <a:spLocks/>
          </p:cNvSpPr>
          <p:nvPr/>
        </p:nvSpPr>
        <p:spPr>
          <a:xfrm>
            <a:off x="326859" y="113016"/>
            <a:ext cx="11385680" cy="86302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Scénario : Accueil et Réception de marchandises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B35FEA-A4B6-4E6A-BD7C-3EB65D6F21EF}"/>
              </a:ext>
            </a:extLst>
          </p:cNvPr>
          <p:cNvSpPr/>
          <p:nvPr/>
        </p:nvSpPr>
        <p:spPr>
          <a:xfrm>
            <a:off x="346364" y="1890252"/>
            <a:ext cx="11499271" cy="4708981"/>
          </a:xfrm>
          <a:prstGeom prst="rect">
            <a:avLst/>
          </a:prstGeom>
          <a:solidFill>
            <a:srgbClr val="F8B323"/>
          </a:solidFill>
        </p:spPr>
        <p:txBody>
          <a:bodyPr wrap="square">
            <a:spAutoFit/>
          </a:bodyPr>
          <a:lstStyle/>
          <a:p>
            <a:r>
              <a:rPr lang="fr-FR" sz="2400" dirty="0"/>
              <a:t>Vous travaillez dans l’entreprise Mathis, spécialisée dans la vente de pièces auto à Schiltigheim.</a:t>
            </a:r>
          </a:p>
          <a:p>
            <a:endParaRPr lang="fr-FR" sz="2400" dirty="0"/>
          </a:p>
          <a:p>
            <a:r>
              <a:rPr lang="fr-FR" sz="3600" b="1" u="sng" dirty="0"/>
              <a:t>Mission 2 </a:t>
            </a:r>
            <a:r>
              <a:rPr lang="fr-FR" sz="3600" b="1" dirty="0"/>
              <a:t>: en français et/ou en langue étrangère</a:t>
            </a:r>
          </a:p>
          <a:p>
            <a:endParaRPr lang="fr-FR" sz="1400" dirty="0"/>
          </a:p>
          <a:p>
            <a:r>
              <a:rPr lang="fr-FR" sz="2800" b="1" dirty="0">
                <a:solidFill>
                  <a:srgbClr val="7030A0"/>
                </a:solidFill>
              </a:rPr>
              <a:t>Jeu de rôle 1 : </a:t>
            </a:r>
            <a:r>
              <a:rPr lang="fr-FR" sz="2400" b="1" dirty="0"/>
              <a:t>Bac Pro Logistique</a:t>
            </a:r>
            <a:r>
              <a:rPr lang="fr-FR" sz="2400" dirty="0"/>
              <a:t> Accueil d’un chauffeur</a:t>
            </a:r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Vérifier la lettre de voiture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Vérifier le planning de livraison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Orienter le chauffeur avec un plan de l’entreprise et l’entrepôt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Accepter ou refuser le chauffeur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Compléter la fiche d’observation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46364" y="1167689"/>
          <a:ext cx="2724566" cy="530918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2724566">
                  <a:extLst>
                    <a:ext uri="{9D8B030D-6E8A-4147-A177-3AD203B41FA5}">
                      <a16:colId xmlns:a16="http://schemas.microsoft.com/office/drawing/2014/main" val="3142336998"/>
                    </a:ext>
                  </a:extLst>
                </a:gridCol>
              </a:tblGrid>
              <a:tr h="530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Mise en</a:t>
                      </a:r>
                      <a:r>
                        <a:rPr lang="fr-FR" sz="2800" baseline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situation</a:t>
                      </a:r>
                      <a:r>
                        <a:rPr lang="fr-FR" sz="28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endParaRPr lang="fr-FR" sz="2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113" marR="3711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47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5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0497FD7-B903-4BF0-82EA-BB9797D16AC8}"/>
              </a:ext>
            </a:extLst>
          </p:cNvPr>
          <p:cNvSpPr txBox="1">
            <a:spLocks/>
          </p:cNvSpPr>
          <p:nvPr/>
        </p:nvSpPr>
        <p:spPr>
          <a:xfrm>
            <a:off x="326859" y="113016"/>
            <a:ext cx="11385680" cy="86302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Scénario : Accueil et Réception de marchandises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B35FEA-A4B6-4E6A-BD7C-3EB65D6F21EF}"/>
              </a:ext>
            </a:extLst>
          </p:cNvPr>
          <p:cNvSpPr/>
          <p:nvPr/>
        </p:nvSpPr>
        <p:spPr>
          <a:xfrm>
            <a:off x="490202" y="1890251"/>
            <a:ext cx="11499271" cy="4401205"/>
          </a:xfrm>
          <a:prstGeom prst="rect">
            <a:avLst/>
          </a:prstGeom>
          <a:solidFill>
            <a:srgbClr val="F8B323"/>
          </a:solidFill>
        </p:spPr>
        <p:txBody>
          <a:bodyPr wrap="square">
            <a:spAutoFit/>
          </a:bodyPr>
          <a:lstStyle/>
          <a:p>
            <a:r>
              <a:rPr lang="fr-FR" sz="2400" dirty="0"/>
              <a:t>Vous travaillez dans l’entreprise Mathis, spécialisée dans la vente de pièces auto à Schiltigheim.</a:t>
            </a:r>
          </a:p>
          <a:p>
            <a:endParaRPr lang="fr-FR" sz="2400" dirty="0"/>
          </a:p>
          <a:p>
            <a:r>
              <a:rPr lang="fr-FR" sz="3600" b="1" u="sng" dirty="0"/>
              <a:t>Mission 2 </a:t>
            </a:r>
            <a:r>
              <a:rPr lang="fr-FR" sz="3600" b="1" dirty="0"/>
              <a:t>:  en français et/ou en langue étrangère</a:t>
            </a:r>
          </a:p>
          <a:p>
            <a:endParaRPr lang="fr-FR" sz="2400" dirty="0"/>
          </a:p>
          <a:p>
            <a:r>
              <a:rPr lang="fr-FR" sz="2800" b="1" dirty="0">
                <a:solidFill>
                  <a:srgbClr val="7030A0"/>
                </a:solidFill>
              </a:rPr>
              <a:t>Jeu de rôle 2 : </a:t>
            </a:r>
            <a:r>
              <a:rPr lang="fr-FR" sz="2400" b="1" dirty="0"/>
              <a:t>Bac Pro Gestion-administration</a:t>
            </a:r>
            <a:r>
              <a:rPr lang="fr-FR" sz="2400" dirty="0"/>
              <a:t> Accueil d’un agent commercial</a:t>
            </a:r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Vérifier sur l’agenda partagé la véracité du rendez-vous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Orienter l’agent commercial avec un plan de l’entreprise et l’entrepôt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Compléter la fiche visiteur et donner un badge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/>
              <a:t>Compléter la fiche d’observation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46364" y="1167689"/>
          <a:ext cx="2724566" cy="530918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2724566">
                  <a:extLst>
                    <a:ext uri="{9D8B030D-6E8A-4147-A177-3AD203B41FA5}">
                      <a16:colId xmlns:a16="http://schemas.microsoft.com/office/drawing/2014/main" val="3142336998"/>
                    </a:ext>
                  </a:extLst>
                </a:gridCol>
              </a:tblGrid>
              <a:tr h="530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Mise en</a:t>
                      </a:r>
                      <a:r>
                        <a:rPr lang="fr-FR" sz="2800" baseline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situation</a:t>
                      </a:r>
                      <a:r>
                        <a:rPr lang="fr-FR" sz="28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endParaRPr lang="fr-FR" sz="2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113" marR="37113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147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98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268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60A6C21-8E01-43B8-B9D8-DF50F4BDE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29" y="1145867"/>
            <a:ext cx="11876049" cy="1192478"/>
          </a:xfrm>
        </p:spPr>
        <p:txBody>
          <a:bodyPr>
            <a:noAutofit/>
          </a:bodyPr>
          <a:lstStyle/>
          <a:p>
            <a:pPr algn="l"/>
            <a:r>
              <a:rPr lang="fr-FR" sz="54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Quelques Ressources et Références</a:t>
            </a:r>
            <a:r>
              <a:rPr lang="fr-FR" sz="66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/>
            </a:r>
            <a:br>
              <a:rPr lang="fr-FR" sz="6600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</a:br>
            <a:endParaRPr lang="fr-FR" sz="6600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B8AE36-6A9A-46DD-A7E5-7FE7C7FA6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275" y="1914598"/>
            <a:ext cx="8553449" cy="847493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algn="l"/>
            <a:r>
              <a:rPr lang="fr-FR" sz="28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G</a:t>
            </a:r>
            <a:r>
              <a:rPr lang="fr-FR" sz="28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estion-</a:t>
            </a:r>
            <a:r>
              <a:rPr lang="fr-FR" sz="28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</a:t>
            </a:r>
            <a:r>
              <a:rPr lang="fr-FR" sz="28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dministration – </a:t>
            </a:r>
            <a:r>
              <a:rPr lang="fr-FR" sz="28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</a:t>
            </a:r>
            <a:r>
              <a:rPr lang="fr-FR" sz="28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ransport – </a:t>
            </a:r>
            <a:r>
              <a:rPr lang="fr-FR" sz="28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</a:t>
            </a:r>
            <a:r>
              <a:rPr lang="fr-FR" sz="28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ogistique</a:t>
            </a:r>
          </a:p>
        </p:txBody>
      </p:sp>
    </p:spTree>
    <p:extLst>
      <p:ext uri="{BB962C8B-B14F-4D97-AF65-F5344CB8AC3E}">
        <p14:creationId xmlns:p14="http://schemas.microsoft.com/office/powerpoint/2010/main" val="35353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5553" y="1482316"/>
            <a:ext cx="7899842" cy="3893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87385" y="5877701"/>
            <a:ext cx="9687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Arimo" panose="020B0604020202020204"/>
                <a:hlinkClick r:id="rId3"/>
              </a:rPr>
              <a:t>http://ressources.aft-dev.com</a:t>
            </a:r>
            <a:endParaRPr lang="fr-FR" sz="2400" dirty="0">
              <a:latin typeface="Arimo" panose="020B0604020202020204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AB4CEFB-8536-4AA6-A068-73A825C4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5" y="215342"/>
            <a:ext cx="11329638" cy="1077015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Site de Ressources AFT</a:t>
            </a:r>
          </a:p>
        </p:txBody>
      </p:sp>
    </p:spTree>
    <p:extLst>
      <p:ext uri="{BB962C8B-B14F-4D97-AF65-F5344CB8AC3E}">
        <p14:creationId xmlns:p14="http://schemas.microsoft.com/office/powerpoint/2010/main" val="12625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5112" y="1636685"/>
            <a:ext cx="7236260" cy="3584629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AB4CEFB-8536-4AA6-A068-73A825C4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61257"/>
            <a:ext cx="11800115" cy="1077015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fr-FR" sz="4000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Sites Économie-Gestion voie professionnelle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2994" y="6027003"/>
            <a:ext cx="1012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Arimo" panose="020B0604020202020204"/>
                <a:hlinkClick r:id="rId3"/>
              </a:rPr>
              <a:t>https://www.acstrasbourg.fr/pedagogie/ecogestionpro</a:t>
            </a:r>
            <a:r>
              <a:rPr lang="fr-FR" sz="2400" dirty="0">
                <a:solidFill>
                  <a:schemeClr val="bg1"/>
                </a:solidFill>
                <a:hlinkClick r:id="rId3"/>
              </a:rPr>
              <a:t>/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hlinkClick r:id="rId4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162" y="1679943"/>
            <a:ext cx="3942754" cy="305711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52994" y="5417596"/>
            <a:ext cx="11087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mo" panose="020B0604020202020204"/>
                <a:hlinkClick r:id="rId6"/>
              </a:rPr>
              <a:t>http://www.cerpeg.fr/info/index.php/administrative/administrative</a:t>
            </a:r>
            <a:endParaRPr lang="fr-FR" sz="2400" dirty="0">
              <a:latin typeface="Arimo" panose="020B0604020202020204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9473" y="4252797"/>
            <a:ext cx="4047893" cy="96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DAA473A-3CD3-4C8D-AA09-DAC0CFF46C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02"/>
            <a:ext cx="12192000" cy="682688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7A1CF1-0686-4335-95D5-995831BFE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763" y="1754909"/>
            <a:ext cx="10515600" cy="4351337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Extrait du </a:t>
            </a:r>
            <a:r>
              <a:rPr lang="fr-FR" b="1" dirty="0"/>
              <a:t>JO du 19 mai 2019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hlinkClick r:id="rId3"/>
              </a:rPr>
              <a:t>Arrêté du 19 avril 2019 définissant les familles de métiers en classe de seconde professionnelle</a:t>
            </a:r>
            <a:r>
              <a:rPr lang="fr-FR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BD5CCDA6-0486-4B78-958E-E54D95F93068}"/>
              </a:ext>
            </a:extLst>
          </p:cNvPr>
          <p:cNvSpPr txBox="1">
            <a:spLocks/>
          </p:cNvSpPr>
          <p:nvPr/>
        </p:nvSpPr>
        <p:spPr>
          <a:xfrm>
            <a:off x="326859" y="407474"/>
            <a:ext cx="7975201" cy="107701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Références règlementaires</a:t>
            </a:r>
          </a:p>
        </p:txBody>
      </p:sp>
    </p:spTree>
    <p:extLst>
      <p:ext uri="{BB962C8B-B14F-4D97-AF65-F5344CB8AC3E}">
        <p14:creationId xmlns:p14="http://schemas.microsoft.com/office/powerpoint/2010/main" val="16205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BAB4CEFB-8536-4AA6-A068-73A825C4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533" y="168619"/>
            <a:ext cx="9712712" cy="79437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fr-FR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       </a:t>
            </a:r>
            <a:r>
              <a:rPr lang="fr-FR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Les diplômes en Gestion-Administration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CD80C9A-35F5-42B4-A916-95ABEA3489DA}"/>
              </a:ext>
            </a:extLst>
          </p:cNvPr>
          <p:cNvSpPr txBox="1">
            <a:spLocks/>
          </p:cNvSpPr>
          <p:nvPr/>
        </p:nvSpPr>
        <p:spPr>
          <a:xfrm>
            <a:off x="2175885" y="1000993"/>
            <a:ext cx="9307521" cy="677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0" b="1" dirty="0"/>
              <a:t>Formation initiale </a:t>
            </a:r>
            <a:r>
              <a:rPr lang="fr-FR" sz="11200" b="1" dirty="0">
                <a:solidFill>
                  <a:srgbClr val="FF0000"/>
                </a:solidFill>
              </a:rPr>
              <a:t>Bac Pro Gestion-Administration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6000" b="1" dirty="0">
              <a:solidFill>
                <a:schemeClr val="bg1"/>
              </a:solidFill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A7F2EF5B-585C-4AEF-B593-F68CA7A61462}"/>
              </a:ext>
            </a:extLst>
          </p:cNvPr>
          <p:cNvSpPr txBox="1">
            <a:spLocks/>
          </p:cNvSpPr>
          <p:nvPr/>
        </p:nvSpPr>
        <p:spPr>
          <a:xfrm>
            <a:off x="388714" y="1716119"/>
            <a:ext cx="5707286" cy="1562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fr-FR" sz="4000" b="1" u="sng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9600" b="1" u="sng" dirty="0"/>
              <a:t>En LP et LPO publics</a:t>
            </a:r>
          </a:p>
          <a:p>
            <a:pPr marL="0" indent="0" algn="r">
              <a:spcBef>
                <a:spcPts val="0"/>
              </a:spcBef>
              <a:buNone/>
            </a:pPr>
            <a:endParaRPr lang="fr-FR" sz="5200" b="1" dirty="0">
              <a:solidFill>
                <a:schemeClr val="bg1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endParaRPr lang="fr-FR" sz="5200" b="1" dirty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endParaRPr lang="fr-FR" sz="5200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5600" dirty="0"/>
              <a:t>LPO Stanislas - Wissembourg 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5600" dirty="0"/>
              <a:t>LPO Georges Imbert -  Sarre-Union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5600" dirty="0"/>
              <a:t>LP André Siegfried - Haguenau 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5600" dirty="0"/>
              <a:t>LP Philippe Charles Goulden - Bischwiller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5600" dirty="0"/>
              <a:t>LP Jules Verne - Saverne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5600" dirty="0"/>
              <a:t>LPO René Cassin - Strasbourg 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5600" dirty="0"/>
              <a:t>LPO Jean </a:t>
            </a:r>
            <a:r>
              <a:rPr lang="fr-FR" sz="5600" dirty="0" err="1"/>
              <a:t>Geiler</a:t>
            </a:r>
            <a:r>
              <a:rPr lang="fr-FR" sz="5600" dirty="0"/>
              <a:t> - Strasbourg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5600" dirty="0"/>
              <a:t> LP Camille Schneider - Molsheim 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5600" dirty="0"/>
              <a:t>LPO Marguerite Yourcenar - Erstein 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5600" dirty="0"/>
              <a:t>LP </a:t>
            </a:r>
            <a:r>
              <a:rPr lang="fr-FR" sz="5600" dirty="0" err="1"/>
              <a:t>Schweisguth</a:t>
            </a:r>
            <a:r>
              <a:rPr lang="fr-FR" sz="5600" dirty="0"/>
              <a:t> - Sélestat </a:t>
            </a:r>
          </a:p>
          <a:p>
            <a:pPr marL="13843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5600" dirty="0"/>
          </a:p>
          <a:p>
            <a:pPr marL="13843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5600" dirty="0"/>
          </a:p>
          <a:p>
            <a:pPr marL="161290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5600" dirty="0"/>
              <a:t>LPO Jean-Jacques Henner - Altkirch </a:t>
            </a:r>
          </a:p>
          <a:p>
            <a:pPr marL="161290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5600" dirty="0"/>
              <a:t>LPO Martin </a:t>
            </a:r>
            <a:r>
              <a:rPr lang="fr-FR" sz="5600" dirty="0" smtClean="0"/>
              <a:t>Schongauer </a:t>
            </a:r>
            <a:r>
              <a:rPr lang="fr-FR" sz="5600" dirty="0"/>
              <a:t>- Colmar</a:t>
            </a:r>
          </a:p>
          <a:p>
            <a:pPr marL="161290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5600" dirty="0"/>
              <a:t>LPO Jean Mermoz - Saint-Louis </a:t>
            </a:r>
          </a:p>
          <a:p>
            <a:pPr marL="161290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5600" dirty="0"/>
              <a:t>LPO Joseph </a:t>
            </a:r>
            <a:r>
              <a:rPr lang="fr-FR" sz="5600" dirty="0" err="1"/>
              <a:t>Storck</a:t>
            </a:r>
            <a:r>
              <a:rPr lang="fr-FR" sz="5600" dirty="0"/>
              <a:t> - Guebwiller </a:t>
            </a:r>
          </a:p>
          <a:p>
            <a:pPr marL="161290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5400" dirty="0"/>
              <a:t>LP Franklin </a:t>
            </a:r>
            <a:r>
              <a:rPr lang="fr-FR" sz="5400" dirty="0" err="1"/>
              <a:t>Delano</a:t>
            </a:r>
            <a:r>
              <a:rPr lang="fr-FR" sz="5400" dirty="0"/>
              <a:t> Roosevelt - Mulhouse </a:t>
            </a:r>
          </a:p>
          <a:p>
            <a:pPr marL="161290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5400" dirty="0"/>
              <a:t>LP Charles </a:t>
            </a:r>
            <a:r>
              <a:rPr lang="fr-FR" sz="5400" dirty="0" err="1"/>
              <a:t>Pointet</a:t>
            </a:r>
            <a:r>
              <a:rPr lang="fr-FR" sz="5400" dirty="0"/>
              <a:t> - Thann 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endParaRPr lang="fr-FR" sz="52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endParaRPr lang="fr-FR" sz="3800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endParaRPr lang="fr-FR" sz="3800" dirty="0"/>
          </a:p>
          <a:p>
            <a:pPr marL="457200" lvl="1" indent="0">
              <a:lnSpc>
                <a:spcPct val="110000"/>
              </a:lnSpc>
              <a:buNone/>
            </a:pPr>
            <a:endParaRPr lang="fr-FR" sz="51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44EFEBF-4D00-47FC-8350-70B1D15096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37" y="212924"/>
            <a:ext cx="1087330" cy="1073566"/>
          </a:xfrm>
          <a:prstGeom prst="rect">
            <a:avLst/>
          </a:prstGeom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B9429048-5F4E-4776-97C5-804DE5E5A5AB}"/>
              </a:ext>
            </a:extLst>
          </p:cNvPr>
          <p:cNvSpPr txBox="1">
            <a:spLocks/>
          </p:cNvSpPr>
          <p:nvPr/>
        </p:nvSpPr>
        <p:spPr>
          <a:xfrm>
            <a:off x="5994299" y="1756339"/>
            <a:ext cx="3468678" cy="343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u="sng" dirty="0"/>
              <a:t>En LP privés sous contrat</a:t>
            </a:r>
            <a:r>
              <a:rPr lang="fr-FR" sz="2400" dirty="0"/>
              <a:t> 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28A4CC08-9E95-47AC-852C-74296BC9E02E}"/>
              </a:ext>
            </a:extLst>
          </p:cNvPr>
          <p:cNvSpPr txBox="1">
            <a:spLocks/>
          </p:cNvSpPr>
          <p:nvPr/>
        </p:nvSpPr>
        <p:spPr>
          <a:xfrm>
            <a:off x="6182629" y="4463202"/>
            <a:ext cx="4862684" cy="190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u="sng" dirty="0"/>
              <a:t>En CFA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Bas-Rhin</a:t>
            </a:r>
            <a:endParaRPr lang="fr-FR" sz="2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1400" dirty="0"/>
              <a:t>CFA du LP Jean-Frédéric Oberlin - Strasbourg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Haut-Rhin</a:t>
            </a:r>
            <a:r>
              <a:rPr lang="fr-FR" sz="2300" dirty="0"/>
              <a:t> 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1400" dirty="0"/>
              <a:t>CFA du LP Franklin </a:t>
            </a:r>
            <a:r>
              <a:rPr lang="fr-FR" sz="1400" dirty="0" err="1"/>
              <a:t>Delano</a:t>
            </a:r>
            <a:r>
              <a:rPr lang="fr-FR" sz="1400" dirty="0"/>
              <a:t> Roosevelt - Mulhouse 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BB124485-1366-4004-B893-C71BF248EA0E}"/>
              </a:ext>
            </a:extLst>
          </p:cNvPr>
          <p:cNvSpPr txBox="1">
            <a:spLocks/>
          </p:cNvSpPr>
          <p:nvPr/>
        </p:nvSpPr>
        <p:spPr>
          <a:xfrm>
            <a:off x="6671326" y="2613880"/>
            <a:ext cx="4438164" cy="1849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1400" dirty="0"/>
              <a:t>Lycée professionnel privé Sainte Clotilde - Strasbourg 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4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400" dirty="0"/>
              <a:t> </a:t>
            </a:r>
          </a:p>
          <a:p>
            <a:pPr marL="361950" lvl="1" indent="-3619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endParaRPr lang="fr-FR" sz="1400" dirty="0"/>
          </a:p>
          <a:p>
            <a:pPr marL="361950" lvl="1" indent="-3619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1400" dirty="0"/>
              <a:t>Lycée professionnel privé Don Bosco - Wittenheim</a:t>
            </a:r>
            <a:r>
              <a:rPr lang="fr-FR" sz="1400" b="1" dirty="0"/>
              <a:t> </a:t>
            </a:r>
          </a:p>
          <a:p>
            <a:pPr marL="361950" lvl="1" indent="-3619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1400" dirty="0"/>
              <a:t>Lycée professionnel privé Saint-Joseph de Cluny - Mulhouse</a:t>
            </a:r>
          </a:p>
          <a:p>
            <a:pPr marL="361950" lvl="1" indent="-3619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1400" dirty="0"/>
              <a:t>Lycée Professionnel privé Saint-Jean - Colmar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FCA8BDCF-A833-4818-9DE4-AD567DDCBADE}"/>
              </a:ext>
            </a:extLst>
          </p:cNvPr>
          <p:cNvSpPr txBox="1">
            <a:spLocks/>
          </p:cNvSpPr>
          <p:nvPr/>
        </p:nvSpPr>
        <p:spPr>
          <a:xfrm>
            <a:off x="683478" y="2150755"/>
            <a:ext cx="1407778" cy="481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Bas-Rhin</a:t>
            </a:r>
            <a:r>
              <a:rPr lang="fr-FR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3B90EB69-08F6-4B31-813D-BBAB4FFECC28}"/>
              </a:ext>
            </a:extLst>
          </p:cNvPr>
          <p:cNvSpPr txBox="1">
            <a:spLocks/>
          </p:cNvSpPr>
          <p:nvPr/>
        </p:nvSpPr>
        <p:spPr>
          <a:xfrm>
            <a:off x="6185389" y="4997443"/>
            <a:ext cx="6006611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endParaRPr lang="fr-FR" sz="1700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FCA8BDCF-A833-4818-9DE4-AD567DDCBADE}"/>
              </a:ext>
            </a:extLst>
          </p:cNvPr>
          <p:cNvSpPr txBox="1">
            <a:spLocks/>
          </p:cNvSpPr>
          <p:nvPr/>
        </p:nvSpPr>
        <p:spPr>
          <a:xfrm>
            <a:off x="1525605" y="4756794"/>
            <a:ext cx="1536092" cy="481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Haut-Rhin</a:t>
            </a:r>
            <a:r>
              <a:rPr lang="fr-FR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endParaRPr lang="fr-FR" sz="2300" dirty="0"/>
          </a:p>
          <a:p>
            <a:pPr marL="0" indent="0">
              <a:buNone/>
            </a:pPr>
            <a:endParaRPr lang="fr-FR" sz="2300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CA8BDCF-A833-4818-9DE4-AD567DDCBADE}"/>
              </a:ext>
            </a:extLst>
          </p:cNvPr>
          <p:cNvSpPr txBox="1">
            <a:spLocks/>
          </p:cNvSpPr>
          <p:nvPr/>
        </p:nvSpPr>
        <p:spPr>
          <a:xfrm>
            <a:off x="6370667" y="2212357"/>
            <a:ext cx="1489597" cy="403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Bas-Rhin</a:t>
            </a:r>
            <a:r>
              <a:rPr lang="fr-FR" sz="2300" dirty="0"/>
              <a:t> 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FCA8BDCF-A833-4818-9DE4-AD567DDCBADE}"/>
              </a:ext>
            </a:extLst>
          </p:cNvPr>
          <p:cNvSpPr txBox="1">
            <a:spLocks/>
          </p:cNvSpPr>
          <p:nvPr/>
        </p:nvSpPr>
        <p:spPr>
          <a:xfrm>
            <a:off x="6351685" y="2964350"/>
            <a:ext cx="1645030" cy="371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Haut-Rhin</a:t>
            </a:r>
            <a:r>
              <a:rPr lang="fr-FR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9080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BAB4CEFB-8536-4AA6-A068-73A825C4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314" y="135920"/>
            <a:ext cx="10041803" cy="731521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8B323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Les diplômes en Gestion-administration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CD80C9A-35F5-42B4-A916-95ABEA3489DA}"/>
              </a:ext>
            </a:extLst>
          </p:cNvPr>
          <p:cNvSpPr txBox="1">
            <a:spLocks/>
          </p:cNvSpPr>
          <p:nvPr/>
        </p:nvSpPr>
        <p:spPr>
          <a:xfrm>
            <a:off x="2033744" y="920093"/>
            <a:ext cx="7466003" cy="695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700" b="1" dirty="0">
                <a:solidFill>
                  <a:schemeClr val="bg1"/>
                </a:solidFill>
              </a:rPr>
              <a:t>   </a:t>
            </a:r>
            <a:r>
              <a:rPr lang="fr-FR" sz="4700" b="1" dirty="0"/>
              <a:t>Formation tout au long de la vie</a:t>
            </a:r>
          </a:p>
          <a:p>
            <a:pPr algn="ctr"/>
            <a:endParaRPr lang="fr-FR" sz="4000" b="1" dirty="0">
              <a:solidFill>
                <a:srgbClr val="F8B323"/>
              </a:solidFill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A7F2EF5B-585C-4AEF-B593-F68CA7A61462}"/>
              </a:ext>
            </a:extLst>
          </p:cNvPr>
          <p:cNvSpPr txBox="1">
            <a:spLocks/>
          </p:cNvSpPr>
          <p:nvPr/>
        </p:nvSpPr>
        <p:spPr>
          <a:xfrm>
            <a:off x="3418634" y="2127080"/>
            <a:ext cx="3470675" cy="3749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fr-FR" sz="3400" b="1" dirty="0"/>
              <a:t>BTS  possibles </a:t>
            </a:r>
          </a:p>
          <a:p>
            <a:pPr marL="0" indent="0" algn="r">
              <a:buNone/>
            </a:pPr>
            <a:endParaRPr lang="fr-FR" sz="300" b="1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"/>
            </a:pPr>
            <a:r>
              <a:rPr lang="fr-FR" sz="2300" dirty="0">
                <a:solidFill>
                  <a:srgbClr val="FF0000"/>
                </a:solidFill>
              </a:rPr>
              <a:t>BTS </a:t>
            </a:r>
            <a:r>
              <a:rPr lang="fr-FR" sz="2300" b="1" dirty="0">
                <a:solidFill>
                  <a:srgbClr val="FF0000"/>
                </a:solidFill>
              </a:rPr>
              <a:t>Gestion de la PME</a:t>
            </a:r>
          </a:p>
          <a:p>
            <a:pPr lvl="0">
              <a:buFont typeface="Wingdings" panose="05000000000000000000" pitchFamily="2" charset="2"/>
              <a:buChar char=""/>
            </a:pPr>
            <a:r>
              <a:rPr lang="fr-FR" sz="2300" dirty="0">
                <a:solidFill>
                  <a:srgbClr val="FF0000"/>
                </a:solidFill>
              </a:rPr>
              <a:t>BTS </a:t>
            </a:r>
            <a:r>
              <a:rPr lang="fr-FR" sz="2300" b="1" dirty="0">
                <a:solidFill>
                  <a:srgbClr val="FF0000"/>
                </a:solidFill>
              </a:rPr>
              <a:t>Support à l’Action Managériale</a:t>
            </a:r>
            <a:r>
              <a:rPr lang="fr-FR" sz="2300" dirty="0">
                <a:solidFill>
                  <a:srgbClr val="FF0000"/>
                </a:solidFill>
              </a:rPr>
              <a:t> </a:t>
            </a:r>
          </a:p>
          <a:p>
            <a:pPr lvl="0">
              <a:buFont typeface="Wingdings" panose="05000000000000000000" pitchFamily="2" charset="2"/>
              <a:buChar char=""/>
            </a:pPr>
            <a:r>
              <a:rPr lang="fr-FR" sz="2300" dirty="0">
                <a:solidFill>
                  <a:srgbClr val="FF0000"/>
                </a:solidFill>
              </a:rPr>
              <a:t>BTS </a:t>
            </a:r>
            <a:r>
              <a:rPr lang="fr-FR" sz="2300" b="1" dirty="0">
                <a:solidFill>
                  <a:srgbClr val="FF0000"/>
                </a:solidFill>
              </a:rPr>
              <a:t>Assurance</a:t>
            </a:r>
          </a:p>
          <a:p>
            <a:pPr lvl="0">
              <a:buFont typeface="Wingdings" panose="05000000000000000000" pitchFamily="2" charset="2"/>
              <a:buChar char=""/>
            </a:pPr>
            <a:r>
              <a:rPr lang="fr-FR" sz="2300" dirty="0">
                <a:solidFill>
                  <a:srgbClr val="FF0000"/>
                </a:solidFill>
              </a:rPr>
              <a:t>BTS </a:t>
            </a:r>
            <a:r>
              <a:rPr lang="fr-FR" sz="2300" b="1" dirty="0">
                <a:solidFill>
                  <a:srgbClr val="FF0000"/>
                </a:solidFill>
              </a:rPr>
              <a:t>Notariat</a:t>
            </a:r>
          </a:p>
          <a:p>
            <a:pPr lvl="0">
              <a:buFont typeface="Wingdings" panose="05000000000000000000" pitchFamily="2" charset="2"/>
              <a:buChar char=""/>
            </a:pPr>
            <a:r>
              <a:rPr lang="fr-FR" sz="2300" dirty="0">
                <a:solidFill>
                  <a:srgbClr val="FF0000"/>
                </a:solidFill>
              </a:rPr>
              <a:t>BTS </a:t>
            </a:r>
            <a:r>
              <a:rPr lang="fr-FR" sz="2300" b="1" dirty="0">
                <a:solidFill>
                  <a:srgbClr val="FF0000"/>
                </a:solidFill>
              </a:rPr>
              <a:t>Banque, Conseiller Clientèle </a:t>
            </a:r>
            <a:r>
              <a:rPr lang="fr-FR" sz="2300" dirty="0">
                <a:solidFill>
                  <a:srgbClr val="FF0000"/>
                </a:solidFill>
              </a:rPr>
              <a:t>(Particulier)</a:t>
            </a:r>
          </a:p>
          <a:p>
            <a:pPr lvl="0">
              <a:buFont typeface="Wingdings" panose="05000000000000000000" pitchFamily="2" charset="2"/>
              <a:buChar char=""/>
            </a:pPr>
            <a:r>
              <a:rPr lang="fr-FR" sz="2300" dirty="0">
                <a:solidFill>
                  <a:srgbClr val="FF0000"/>
                </a:solidFill>
              </a:rPr>
              <a:t>BTS </a:t>
            </a:r>
            <a:r>
              <a:rPr lang="fr-FR" sz="2300" b="1" dirty="0">
                <a:solidFill>
                  <a:srgbClr val="FF0000"/>
                </a:solidFill>
              </a:rPr>
              <a:t>Communication</a:t>
            </a:r>
          </a:p>
          <a:p>
            <a:pPr lvl="0">
              <a:buFont typeface="Wingdings" panose="05000000000000000000" pitchFamily="2" charset="2"/>
              <a:buChar char=""/>
            </a:pPr>
            <a:r>
              <a:rPr lang="fr-FR" sz="2300" dirty="0">
                <a:solidFill>
                  <a:srgbClr val="FF0000"/>
                </a:solidFill>
              </a:rPr>
              <a:t>BTS </a:t>
            </a:r>
            <a:r>
              <a:rPr lang="fr-FR" sz="2300" b="1" dirty="0">
                <a:solidFill>
                  <a:srgbClr val="FF0000"/>
                </a:solidFill>
              </a:rPr>
              <a:t>Comptabilité et Gestion </a:t>
            </a:r>
          </a:p>
          <a:p>
            <a:pPr lvl="0">
              <a:buFont typeface="Wingdings" panose="05000000000000000000" pitchFamily="2" charset="2"/>
              <a:buChar char=""/>
            </a:pPr>
            <a:r>
              <a:rPr lang="fr-FR" sz="2300" dirty="0">
                <a:solidFill>
                  <a:srgbClr val="FF0000"/>
                </a:solidFill>
              </a:rPr>
              <a:t>BTS </a:t>
            </a:r>
            <a:r>
              <a:rPr lang="fr-FR" sz="2300" b="1" dirty="0">
                <a:solidFill>
                  <a:srgbClr val="FF0000"/>
                </a:solidFill>
              </a:rPr>
              <a:t>Professions immobilières </a:t>
            </a:r>
          </a:p>
          <a:p>
            <a:pPr lvl="0">
              <a:buFont typeface="Wingdings" panose="05000000000000000000" pitchFamily="2" charset="2"/>
              <a:buChar char=""/>
            </a:pPr>
            <a:r>
              <a:rPr lang="fr-FR" sz="2300" dirty="0">
                <a:solidFill>
                  <a:srgbClr val="FF0000"/>
                </a:solidFill>
              </a:rPr>
              <a:t>BTS </a:t>
            </a:r>
            <a:r>
              <a:rPr lang="fr-FR" sz="2300" b="1" dirty="0">
                <a:solidFill>
                  <a:srgbClr val="FF0000"/>
                </a:solidFill>
              </a:rPr>
              <a:t>NDRC</a:t>
            </a:r>
            <a:r>
              <a:rPr lang="fr-FR" sz="2300" dirty="0">
                <a:solidFill>
                  <a:srgbClr val="FF0000"/>
                </a:solidFill>
              </a:rPr>
              <a:t> (Négociation et Digitalisation de la Relation-Client)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fr-FR" sz="51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44EFEBF-4D00-47FC-8350-70B1D15096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85" y="86634"/>
            <a:ext cx="1131287" cy="1116967"/>
          </a:xfrm>
          <a:prstGeom prst="rect">
            <a:avLst/>
          </a:prstGeom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B9429048-5F4E-4776-97C5-804DE5E5A5AB}"/>
              </a:ext>
            </a:extLst>
          </p:cNvPr>
          <p:cNvSpPr txBox="1">
            <a:spLocks/>
          </p:cNvSpPr>
          <p:nvPr/>
        </p:nvSpPr>
        <p:spPr>
          <a:xfrm>
            <a:off x="417485" y="1492236"/>
            <a:ext cx="3104066" cy="69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000" b="1" dirty="0">
                <a:solidFill>
                  <a:schemeClr val="accent6">
                    <a:lumMod val="50000"/>
                  </a:schemeClr>
                </a:solidFill>
              </a:rPr>
              <a:t>Bac + 1</a:t>
            </a:r>
          </a:p>
          <a:p>
            <a:pPr marL="0" indent="0">
              <a:buNone/>
            </a:pPr>
            <a:r>
              <a:rPr lang="fr-FR" dirty="0"/>
              <a:t> </a:t>
            </a:r>
            <a:r>
              <a:rPr lang="fr-FR" sz="2400" b="1" dirty="0"/>
              <a:t>MC / FCIL</a:t>
            </a:r>
          </a:p>
          <a:p>
            <a:pPr fontAlgn="ctr">
              <a:buFont typeface="Wingdings" panose="05000000000000000000" pitchFamily="2" charset="2"/>
              <a:buChar char="Ä"/>
              <a:tabLst>
                <a:tab pos="542925" algn="l"/>
              </a:tabLst>
            </a:pPr>
            <a:r>
              <a:rPr lang="fr-FR" sz="1600" dirty="0">
                <a:solidFill>
                  <a:srgbClr val="FF0000"/>
                </a:solidFill>
              </a:rPr>
              <a:t>MC </a:t>
            </a:r>
            <a:r>
              <a:rPr lang="fr-FR" sz="1600" b="1" dirty="0">
                <a:solidFill>
                  <a:srgbClr val="FF0000"/>
                </a:solidFill>
              </a:rPr>
              <a:t>Animation-gestion de projets dans le secteur sportif </a:t>
            </a:r>
          </a:p>
          <a:p>
            <a:pPr fontAlgn="ctr">
              <a:buFont typeface="Wingdings" panose="05000000000000000000" pitchFamily="2" charset="2"/>
              <a:buChar char="Ä"/>
            </a:pPr>
            <a:r>
              <a:rPr lang="fr-FR" sz="1600" dirty="0">
                <a:solidFill>
                  <a:srgbClr val="FF0000"/>
                </a:solidFill>
              </a:rPr>
              <a:t>FCIL </a:t>
            </a:r>
            <a:r>
              <a:rPr lang="fr-FR" sz="1600" b="1" dirty="0">
                <a:solidFill>
                  <a:srgbClr val="FF0000"/>
                </a:solidFill>
              </a:rPr>
              <a:t>Secrétariat médical </a:t>
            </a:r>
          </a:p>
          <a:p>
            <a:pPr fontAlgn="ctr">
              <a:buFont typeface="Wingdings" panose="05000000000000000000" pitchFamily="2" charset="2"/>
              <a:buChar char="Ä"/>
            </a:pPr>
            <a:r>
              <a:rPr lang="fr-FR" sz="1600" dirty="0">
                <a:solidFill>
                  <a:srgbClr val="FF0000"/>
                </a:solidFill>
              </a:rPr>
              <a:t>FCIL </a:t>
            </a:r>
            <a:r>
              <a:rPr lang="fr-FR" sz="1600" b="1" dirty="0">
                <a:solidFill>
                  <a:srgbClr val="FF0000"/>
                </a:solidFill>
              </a:rPr>
              <a:t>Secrétaire médical(e) en milieu hospitalier </a:t>
            </a:r>
          </a:p>
          <a:p>
            <a:pPr fontAlgn="ctr">
              <a:buFont typeface="Wingdings" panose="05000000000000000000" pitchFamily="2" charset="2"/>
              <a:buChar char="Ä"/>
            </a:pPr>
            <a:r>
              <a:rPr lang="fr-FR" sz="1600" dirty="0">
                <a:solidFill>
                  <a:srgbClr val="FF0000"/>
                </a:solidFill>
              </a:rPr>
              <a:t>FCIL </a:t>
            </a:r>
            <a:r>
              <a:rPr lang="fr-FR" sz="1600" b="1" dirty="0">
                <a:solidFill>
                  <a:srgbClr val="FF0000"/>
                </a:solidFill>
              </a:rPr>
              <a:t>Assistant(e) paie </a:t>
            </a:r>
          </a:p>
          <a:p>
            <a:pPr marL="0" indent="0">
              <a:buNone/>
            </a:pPr>
            <a:endParaRPr lang="fr-FR" sz="2300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BB124485-1366-4004-B893-C71BF248EA0E}"/>
              </a:ext>
            </a:extLst>
          </p:cNvPr>
          <p:cNvSpPr txBox="1">
            <a:spLocks/>
          </p:cNvSpPr>
          <p:nvPr/>
        </p:nvSpPr>
        <p:spPr>
          <a:xfrm>
            <a:off x="6990020" y="2021074"/>
            <a:ext cx="2814637" cy="3153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3300" b="1" dirty="0"/>
              <a:t>  </a:t>
            </a:r>
            <a:r>
              <a:rPr lang="fr-FR" sz="2600" b="1" dirty="0"/>
              <a:t>DUT  possibles </a:t>
            </a:r>
          </a:p>
          <a:p>
            <a:pPr marL="361950" lvl="1" indent="-3619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endParaRPr lang="fr-FR" sz="1900" dirty="0"/>
          </a:p>
          <a:p>
            <a:pPr marL="361950" lvl="1" indent="-3619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1700" dirty="0">
                <a:solidFill>
                  <a:srgbClr val="FF0000"/>
                </a:solidFill>
              </a:rPr>
              <a:t>DUT </a:t>
            </a:r>
            <a:r>
              <a:rPr lang="fr-FR" sz="1700" b="1" dirty="0">
                <a:solidFill>
                  <a:srgbClr val="FF0000"/>
                </a:solidFill>
              </a:rPr>
              <a:t>Gestion des entreprises et des administrations option gestion et management des organisations </a:t>
            </a:r>
            <a:r>
              <a:rPr lang="fr-FR" sz="1700" dirty="0">
                <a:solidFill>
                  <a:srgbClr val="FF0000"/>
                </a:solidFill>
              </a:rPr>
              <a:t> 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700" dirty="0">
              <a:solidFill>
                <a:srgbClr val="FF0000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700" dirty="0">
              <a:solidFill>
                <a:srgbClr val="FF0000"/>
              </a:solidFill>
            </a:endParaRPr>
          </a:p>
          <a:p>
            <a:pPr marL="361950" lvl="1" indent="-3619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Ä"/>
            </a:pPr>
            <a:r>
              <a:rPr lang="fr-FR" sz="1700" dirty="0">
                <a:solidFill>
                  <a:srgbClr val="FF0000"/>
                </a:solidFill>
              </a:rPr>
              <a:t>DUT </a:t>
            </a:r>
            <a:r>
              <a:rPr lang="fr-FR" sz="1700" b="1" dirty="0">
                <a:solidFill>
                  <a:srgbClr val="FF0000"/>
                </a:solidFill>
              </a:rPr>
              <a:t>Gestion des entreprises et des administrations option gestion des ressources humaines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872664" y="5941906"/>
            <a:ext cx="23193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Bac + 3 … 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B5F0BE2-0E4D-484E-95E5-472E013DF8FC}"/>
              </a:ext>
            </a:extLst>
          </p:cNvPr>
          <p:cNvSpPr txBox="1"/>
          <p:nvPr/>
        </p:nvSpPr>
        <p:spPr>
          <a:xfrm>
            <a:off x="10081450" y="3547334"/>
            <a:ext cx="2669059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lvl="1"/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dirty="0"/>
              <a:t>Strasbourg</a:t>
            </a:r>
          </a:p>
          <a:p>
            <a:pPr marL="0" lvl="2"/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dirty="0"/>
              <a:t>Colmar</a:t>
            </a:r>
          </a:p>
          <a:p>
            <a:pPr marL="0" lvl="2"/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dirty="0"/>
              <a:t>Mulhouse 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  <a:p>
            <a:pPr lvl="2"/>
            <a:endParaRPr lang="fr-FR" dirty="0"/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580FAF5-F7D5-4F6C-9FBD-1CDFB5517E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6804" y="2360234"/>
            <a:ext cx="1810512" cy="7315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A36F45B-D5E3-4802-BE47-2583A5BF0788}"/>
              </a:ext>
            </a:extLst>
          </p:cNvPr>
          <p:cNvSpPr txBox="1"/>
          <p:nvPr/>
        </p:nvSpPr>
        <p:spPr>
          <a:xfrm>
            <a:off x="9684306" y="4836926"/>
            <a:ext cx="225561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fr-FR" sz="4000" dirty="0"/>
              <a:t>CESI</a:t>
            </a:r>
          </a:p>
          <a:p>
            <a:pPr lvl="1"/>
            <a:r>
              <a:rPr lang="fr-FR" sz="2000" dirty="0">
                <a:sym typeface="Wingdings" panose="05000000000000000000" pitchFamily="2" charset="2"/>
              </a:rPr>
              <a:t> Lingolsheim</a:t>
            </a:r>
            <a:r>
              <a:rPr lang="fr-FR" sz="2000" dirty="0"/>
              <a:t> </a:t>
            </a:r>
          </a:p>
          <a:p>
            <a:pPr lvl="1"/>
            <a:r>
              <a:rPr lang="fr-FR" dirty="0"/>
              <a:t> 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2863DD7-A4A0-48C0-9487-93CF5DEF0BC3}"/>
              </a:ext>
            </a:extLst>
          </p:cNvPr>
          <p:cNvSpPr txBox="1">
            <a:spLocks/>
          </p:cNvSpPr>
          <p:nvPr/>
        </p:nvSpPr>
        <p:spPr>
          <a:xfrm>
            <a:off x="3521551" y="1531601"/>
            <a:ext cx="3360860" cy="695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000" b="1" dirty="0">
                <a:solidFill>
                  <a:schemeClr val="accent6">
                    <a:lumMod val="50000"/>
                  </a:schemeClr>
                </a:solidFill>
              </a:rPr>
              <a:t>Bac + 2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9F75DE-B68A-4DF5-99CA-40E362DBE0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2161" y="4784716"/>
            <a:ext cx="1821481" cy="61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6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0" grpId="0"/>
      <p:bldP spid="3" grpId="0"/>
      <p:bldP spid="10" grpId="0"/>
      <p:bldP spid="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B779CD-C7AE-43D6-ABCC-BF385A2C2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280" y="267629"/>
            <a:ext cx="10651615" cy="825191"/>
          </a:xfrm>
          <a:solidFill>
            <a:srgbClr val="F8B323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Présentation de la logistique et du transport</a:t>
            </a:r>
          </a:p>
        </p:txBody>
      </p:sp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378"/>
          <a:stretch>
            <a:fillRect/>
          </a:stretch>
        </p:blipFill>
        <p:spPr bwMode="auto">
          <a:xfrm>
            <a:off x="887280" y="1312515"/>
            <a:ext cx="4889051" cy="48284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8B323"/>
            </a:solidFill>
          </a:ln>
        </p:spPr>
      </p:pic>
      <p:pic>
        <p:nvPicPr>
          <p:cNvPr id="6" name="Picture 2" descr="https://www.ac-strasbourg.fr/fileadmin/commun/9719635-logistique-concept-illustration-avion-camion-train-et-cargo-porte-conteneurs_1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463" y="1312515"/>
            <a:ext cx="5015432" cy="4951976"/>
          </a:xfrm>
          <a:prstGeom prst="rect">
            <a:avLst/>
          </a:prstGeom>
          <a:ln w="9525">
            <a:solidFill>
              <a:srgbClr val="F8B323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29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4409" y="1372121"/>
            <a:ext cx="8067734" cy="5276657"/>
          </a:xfrm>
          <a:prstGeom prst="rect">
            <a:avLst/>
          </a:prstGeom>
          <a:solidFill>
            <a:srgbClr val="F8B323"/>
          </a:solidFill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23385" y="209223"/>
            <a:ext cx="11552664" cy="850144"/>
          </a:xfrm>
          <a:prstGeom prst="rect">
            <a:avLst/>
          </a:prstGeom>
          <a:solidFill>
            <a:srgbClr val="F8B323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Compétences en Logistique</a:t>
            </a:r>
          </a:p>
        </p:txBody>
      </p:sp>
    </p:spTree>
    <p:extLst>
      <p:ext uri="{BB962C8B-B14F-4D97-AF65-F5344CB8AC3E}">
        <p14:creationId xmlns:p14="http://schemas.microsoft.com/office/powerpoint/2010/main" val="42055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08" r="13443" b="-3108"/>
          <a:stretch/>
        </p:blipFill>
        <p:spPr bwMode="auto">
          <a:xfrm>
            <a:off x="4459577" y="1120514"/>
            <a:ext cx="7326024" cy="551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6399" y="3066472"/>
            <a:ext cx="3334327" cy="94297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Groupe de compétences n°1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2DDBFB2-B724-40A5-A309-AFB411E34ED0}"/>
              </a:ext>
            </a:extLst>
          </p:cNvPr>
          <p:cNvSpPr txBox="1">
            <a:spLocks/>
          </p:cNvSpPr>
          <p:nvPr/>
        </p:nvSpPr>
        <p:spPr>
          <a:xfrm>
            <a:off x="406399" y="220887"/>
            <a:ext cx="11379202" cy="654074"/>
          </a:xfrm>
          <a:prstGeom prst="rect">
            <a:avLst/>
          </a:prstGeom>
          <a:solidFill>
            <a:srgbClr val="F8B323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Le Référentiel de Certification Logistique</a:t>
            </a:r>
          </a:p>
        </p:txBody>
      </p:sp>
    </p:spTree>
    <p:extLst>
      <p:ext uri="{BB962C8B-B14F-4D97-AF65-F5344CB8AC3E}">
        <p14:creationId xmlns:p14="http://schemas.microsoft.com/office/powerpoint/2010/main" val="797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TM02900688[[fn=Facette]]</Template>
  <TotalTime>6550</TotalTime>
  <Words>2167</Words>
  <Application>Microsoft Office PowerPoint</Application>
  <PresentationFormat>Grand écran</PresentationFormat>
  <Paragraphs>909</Paragraphs>
  <Slides>48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6" baseType="lpstr">
      <vt:lpstr>Arial</vt:lpstr>
      <vt:lpstr>Arimo</vt:lpstr>
      <vt:lpstr>Calibri</vt:lpstr>
      <vt:lpstr>Calibri Light</vt:lpstr>
      <vt:lpstr>Times New Roman</vt:lpstr>
      <vt:lpstr>Wingdings</vt:lpstr>
      <vt:lpstr>Wingdings 2</vt:lpstr>
      <vt:lpstr>HDOfficeLightV0</vt:lpstr>
      <vt:lpstr> La famille des métiers</vt:lpstr>
      <vt:lpstr> Sommaire</vt:lpstr>
      <vt:lpstr>Les diplômes en Transport &amp; Logistique</vt:lpstr>
      <vt:lpstr>Les diplômes en Transport &amp; Logistique</vt:lpstr>
      <vt:lpstr>       Les diplômes en Gestion-Administration</vt:lpstr>
      <vt:lpstr>Les diplômes en Gestion-administration</vt:lpstr>
      <vt:lpstr>Présentation de la logistique et du transport</vt:lpstr>
      <vt:lpstr>Présentation PowerPoint</vt:lpstr>
      <vt:lpstr>Groupe de compétences n°1</vt:lpstr>
      <vt:lpstr>Groupe de compétences n°2</vt:lpstr>
      <vt:lpstr>Présentation PowerPoint</vt:lpstr>
      <vt:lpstr>Présentation PowerPoint</vt:lpstr>
      <vt:lpstr>Présentation PowerPoint</vt:lpstr>
      <vt:lpstr>Présentation PowerPoint</vt:lpstr>
      <vt:lpstr>Groupe de compétences n°2</vt:lpstr>
      <vt:lpstr>Groupe de compétences n°4</vt:lpstr>
      <vt:lpstr>Groupe de compétences  n°1 :  L’organisation d’une opération de transport</vt:lpstr>
      <vt:lpstr>Groupe de compétences  n°6 :  Les relations avec les partenaires</vt:lpstr>
      <vt:lpstr>Présentation de la Gestion-Administration</vt:lpstr>
      <vt:lpstr>Le Référentiel de Certification Gestion-Administration</vt:lpstr>
      <vt:lpstr>Les plateaux techniques en Gestion-administration</vt:lpstr>
      <vt:lpstr> </vt:lpstr>
      <vt:lpstr>Présentation PowerPoint</vt:lpstr>
      <vt:lpstr>Domaine 1   Gérer des relations interpersonnelles</vt:lpstr>
      <vt:lpstr>Domaine 2   Organiser et planifier l’activité</vt:lpstr>
      <vt:lpstr>Domaine 3  Mettre en œuvre et contrôler les processus administratifs</vt:lpstr>
      <vt:lpstr>Domaine 4   Traiter les flux physiques en relation avec les données de gestion</vt:lpstr>
      <vt:lpstr>Domaine 5   Assurer le respect de la règlementation, des normes et traiter des dysfonctionnements</vt:lpstr>
      <vt:lpstr>Présentation PowerPoint</vt:lpstr>
      <vt:lpstr>Domaine 1  Gérer des relations interpersonnelles</vt:lpstr>
      <vt:lpstr>Présentation PowerPoint</vt:lpstr>
      <vt:lpstr>Domaine 3  Mettre en œuvre et contrôler les processus administratifs</vt:lpstr>
      <vt:lpstr>Domaine 4   Traiter les flux physiques en relation avec les données de gestion</vt:lpstr>
      <vt:lpstr>Domaine 5  Assurer le respect de la règlementation, des normes et traiter des dysfonctionnements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Quelques Ressources et Références </vt:lpstr>
      <vt:lpstr>Site de Ressources AFT</vt:lpstr>
      <vt:lpstr>Sites Économie-Gestion voie professionnelle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Véronique FRUMHOLZ</dc:creator>
  <cp:lastModifiedBy>compte compte</cp:lastModifiedBy>
  <cp:revision>257</cp:revision>
  <cp:lastPrinted>2019-09-24T14:21:58Z</cp:lastPrinted>
  <dcterms:created xsi:type="dcterms:W3CDTF">2019-05-07T17:01:53Z</dcterms:created>
  <dcterms:modified xsi:type="dcterms:W3CDTF">2019-10-01T13:35:05Z</dcterms:modified>
</cp:coreProperties>
</file>