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notesMasterIdLst>
    <p:notesMasterId r:id="rId9"/>
  </p:notesMasterIdLst>
  <p:sldIdLst>
    <p:sldId id="256" r:id="rId2"/>
    <p:sldId id="257" r:id="rId3"/>
    <p:sldId id="259" r:id="rId4"/>
    <p:sldId id="260" r:id="rId5"/>
    <p:sldId id="261" r:id="rId6"/>
    <p:sldId id="262"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nette Kirchmeyer" initials="GK"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8" d="100"/>
          <a:sy n="78" d="100"/>
        </p:scale>
        <p:origin x="-114" y="-6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7-04T16:36:16.858" idx="1">
    <p:pos x="6811" y="483"/>
    <p:text>tenir compte de la ciruclaire transmise via le service de la DARILV début septembre - interlocutrice IW</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4B0742-21DB-4F0A-ACD8-B968E5D6E6D8}" type="datetimeFigureOut">
              <a:rPr lang="fr-FR" smtClean="0"/>
              <a:t>05/07/2018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C0CC1-65E0-4D6E-9B00-68C233672F6A}" type="slidenum">
              <a:rPr lang="fr-FR" smtClean="0"/>
              <a:t>‹N°›</a:t>
            </a:fld>
            <a:endParaRPr lang="fr-FR"/>
          </a:p>
        </p:txBody>
      </p:sp>
    </p:spTree>
    <p:extLst>
      <p:ext uri="{BB962C8B-B14F-4D97-AF65-F5344CB8AC3E}">
        <p14:creationId xmlns:p14="http://schemas.microsoft.com/office/powerpoint/2010/main" val="1022922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3"/>
        <p:cNvGrpSpPr/>
        <p:nvPr/>
      </p:nvGrpSpPr>
      <p:grpSpPr>
        <a:xfrm>
          <a:off x="0" y="0"/>
          <a:ext cx="0" cy="0"/>
          <a:chOff x="0" y="0"/>
          <a:chExt cx="0" cy="0"/>
        </a:xfrm>
      </p:grpSpPr>
      <p:sp>
        <p:nvSpPr>
          <p:cNvPr id="874" name="Shape 8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5" name="Shape 87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fr" u="sng"/>
              <a:t>Principe :</a:t>
            </a:r>
            <a:r>
              <a:rPr lang="fr"/>
              <a:t> Echanges de groupes d’élèves basés sur la réciprocité (les voyages sans échange ne peuvent être subventionnés par les fonds gérés par la Darilv)</a:t>
            </a:r>
          </a:p>
          <a:p>
            <a:pPr lvl="0">
              <a:spcBef>
                <a:spcPts val="0"/>
              </a:spcBef>
              <a:buNone/>
            </a:pPr>
            <a:r>
              <a:rPr lang="fr"/>
              <a:t>cf. circulaire du 5 septembre 2016, commune aux échanges en pays germano et à l’international.</a:t>
            </a:r>
          </a:p>
          <a:p>
            <a:pPr lvl="0">
              <a:spcBef>
                <a:spcPts val="0"/>
              </a:spcBef>
              <a:buNone/>
            </a:pPr>
            <a:endParaRPr/>
          </a:p>
          <a:p>
            <a:pPr lvl="0">
              <a:spcBef>
                <a:spcPts val="0"/>
              </a:spcBef>
              <a:buNone/>
            </a:pPr>
            <a:r>
              <a:rPr lang="fr" u="sng"/>
              <a:t>Objectifs</a:t>
            </a:r>
            <a:r>
              <a:rPr lang="fr"/>
              <a:t> : compétences linguistiques, culturelles, interculturelles, réalisation de projets thématiques, motivation des élèves pour la langue, premiers pas vers la mobilité européenne</a:t>
            </a:r>
          </a:p>
          <a:p>
            <a:pPr lvl="0">
              <a:spcBef>
                <a:spcPts val="0"/>
              </a:spcBef>
              <a:buNone/>
            </a:pPr>
            <a:endParaRPr/>
          </a:p>
          <a:p>
            <a:pPr lvl="0">
              <a:spcBef>
                <a:spcPts val="0"/>
              </a:spcBef>
              <a:buNone/>
            </a:pPr>
            <a:r>
              <a:rPr lang="fr" u="sng"/>
              <a:t>Actions/ types d’échanges </a:t>
            </a:r>
            <a:r>
              <a:rPr lang="fr"/>
              <a:t>: </a:t>
            </a:r>
          </a:p>
          <a:p>
            <a:pPr lvl="0">
              <a:spcBef>
                <a:spcPts val="0"/>
              </a:spcBef>
              <a:buNone/>
            </a:pPr>
            <a:r>
              <a:rPr lang="fr"/>
              <a:t>Echanges au domicile du partenaire avec ou sans frais d’hébergement, Echanges en tiers-lieu</a:t>
            </a:r>
          </a:p>
          <a:p>
            <a:pPr lvl="0">
              <a:spcBef>
                <a:spcPts val="0"/>
              </a:spcBef>
              <a:buNone/>
            </a:pPr>
            <a:endParaRPr/>
          </a:p>
          <a:p>
            <a:pPr lvl="0">
              <a:spcBef>
                <a:spcPts val="0"/>
              </a:spcBef>
              <a:buNone/>
            </a:pPr>
            <a:r>
              <a:rPr lang="fr" u="sng"/>
              <a:t>Public </a:t>
            </a:r>
            <a:r>
              <a:rPr lang="fr"/>
              <a:t>: Tout groupe d’élèves du second degré</a:t>
            </a:r>
          </a:p>
          <a:p>
            <a:pPr lvl="0">
              <a:spcBef>
                <a:spcPts val="0"/>
              </a:spcBef>
              <a:buNone/>
            </a:pPr>
            <a:endParaRPr/>
          </a:p>
          <a:p>
            <a:pPr lvl="0">
              <a:spcBef>
                <a:spcPts val="0"/>
              </a:spcBef>
              <a:buNone/>
            </a:pPr>
            <a:r>
              <a:rPr lang="fr" u="sng"/>
              <a:t>Durée</a:t>
            </a:r>
            <a:r>
              <a:rPr lang="fr"/>
              <a:t> : de 1 journée à 3 semaines</a:t>
            </a:r>
          </a:p>
          <a:p>
            <a:pPr lvl="0">
              <a:spcBef>
                <a:spcPts val="0"/>
              </a:spcBef>
              <a:buNone/>
            </a:pPr>
            <a:endParaRPr/>
          </a:p>
          <a:p>
            <a:pPr lvl="0">
              <a:spcBef>
                <a:spcPts val="0"/>
              </a:spcBef>
              <a:buNone/>
            </a:pPr>
            <a:r>
              <a:rPr lang="fr" u="sng"/>
              <a:t>Aide financière</a:t>
            </a:r>
            <a:r>
              <a:rPr lang="fr"/>
              <a:t> : Le fonds de concours Etat/ collectivités territoriales d’Alsace subventionne les projets d’échange en fonction des crédits disponibles. Attention : déposer les demandes en amont, 2 dates limites dans l’année pour déposer les demandes en ligne. La qualité du projet pédagogique lié à l’échange est importante : les échanges organisés autour d’une thématique et/ou d’un projet concret sont préférables.</a:t>
            </a:r>
          </a:p>
          <a:p>
            <a:pPr lvl="0">
              <a:spcBef>
                <a:spcPts val="0"/>
              </a:spcBef>
              <a:buNone/>
            </a:pPr>
            <a:r>
              <a:rPr lang="fr"/>
              <a:t>Pour les échanges avec l’Allemagne, voir les possibilités de subvention de l’OFAJ</a:t>
            </a:r>
          </a:p>
          <a:p>
            <a:pPr lvl="0">
              <a:spcBef>
                <a:spcPts val="0"/>
              </a:spcBef>
              <a:buNone/>
            </a:pPr>
            <a:r>
              <a:rPr lang="fr"/>
              <a:t>Pour tout projet, </a:t>
            </a:r>
            <a:r>
              <a:rPr lang="fr" b="1"/>
              <a:t>essayer de trouver plusieurs sources de financement</a:t>
            </a:r>
            <a:r>
              <a:rPr lang="fr"/>
              <a:t> (exemples : Rectorat Darilv + OFAJ + Commune + fondation privée ou mécénat d’enteprise)</a:t>
            </a:r>
          </a:p>
          <a:p>
            <a:pPr lvl="0">
              <a:spcBef>
                <a:spcPts val="0"/>
              </a:spcBef>
              <a:buNone/>
            </a:pPr>
            <a:endParaRPr/>
          </a:p>
          <a:p>
            <a:pPr lvl="0" rtl="0">
              <a:spcBef>
                <a:spcPts val="0"/>
              </a:spcBef>
              <a:buNone/>
            </a:pPr>
            <a:r>
              <a:rPr lang="fr" u="sng"/>
              <a:t>Valorisation </a:t>
            </a:r>
            <a:r>
              <a:rPr lang="fr"/>
              <a:t>: A l’établissement de valoriser cette mobilité collective (publication sur le site web de l’établissement, exposition des productions des élèves, événement, présentation aux journées portes ouvertes…) et d’orienter ensuite les élèves vers des mobilités individuelles.</a:t>
            </a:r>
          </a:p>
        </p:txBody>
      </p:sp>
    </p:spTree>
    <p:extLst>
      <p:ext uri="{BB962C8B-B14F-4D97-AF65-F5344CB8AC3E}">
        <p14:creationId xmlns:p14="http://schemas.microsoft.com/office/powerpoint/2010/main" val="3354941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7"/>
        <p:cNvGrpSpPr/>
        <p:nvPr/>
      </p:nvGrpSpPr>
      <p:grpSpPr>
        <a:xfrm>
          <a:off x="0" y="0"/>
          <a:ext cx="0" cy="0"/>
          <a:chOff x="0" y="0"/>
          <a:chExt cx="0" cy="0"/>
        </a:xfrm>
      </p:grpSpPr>
      <p:sp>
        <p:nvSpPr>
          <p:cNvPr id="888" name="Shape 8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9" name="Shape 88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fr"/>
              <a:t>Mickaël Roy</a:t>
            </a:r>
          </a:p>
          <a:p>
            <a:pPr lvl="0">
              <a:spcBef>
                <a:spcPts val="0"/>
              </a:spcBef>
              <a:buNone/>
            </a:pPr>
            <a:endParaRPr sz="1200"/>
          </a:p>
          <a:p>
            <a:pPr lvl="0">
              <a:spcBef>
                <a:spcPts val="0"/>
              </a:spcBef>
              <a:buNone/>
            </a:pPr>
            <a:endParaRPr sz="1200"/>
          </a:p>
          <a:p>
            <a:pPr lvl="0">
              <a:spcBef>
                <a:spcPts val="0"/>
              </a:spcBef>
              <a:buNone/>
            </a:pPr>
            <a:r>
              <a:rPr lang="fr" sz="1200"/>
              <a:t>ACTIONS : Visite d’entreprise ou salon / Rencontre de classes (journée) / Rencontre de classes (nuitées) / Séjour de découverte (nuitées) / Intervenant</a:t>
            </a:r>
          </a:p>
          <a:p>
            <a:pPr lvl="0">
              <a:spcBef>
                <a:spcPts val="0"/>
              </a:spcBef>
              <a:buNone/>
            </a:pPr>
            <a:endParaRPr sz="1200"/>
          </a:p>
          <a:p>
            <a:pPr lvl="0">
              <a:spcBef>
                <a:spcPts val="0"/>
              </a:spcBef>
              <a:buNone/>
            </a:pPr>
            <a:r>
              <a:rPr lang="fr" sz="1200"/>
              <a:t>PUBLIC: classes de lycée, voie pro, gen. et techno. </a:t>
            </a:r>
          </a:p>
          <a:p>
            <a:pPr lvl="0">
              <a:spcBef>
                <a:spcPts val="0"/>
              </a:spcBef>
              <a:buNone/>
            </a:pPr>
            <a:endParaRPr sz="1200"/>
          </a:p>
          <a:p>
            <a:pPr lvl="0">
              <a:spcBef>
                <a:spcPts val="0"/>
              </a:spcBef>
              <a:buNone/>
            </a:pPr>
            <a:r>
              <a:rPr lang="fr" sz="1200"/>
              <a:t>1 journée à plusieurs jours</a:t>
            </a:r>
          </a:p>
          <a:p>
            <a:pPr lvl="0">
              <a:spcBef>
                <a:spcPts val="0"/>
              </a:spcBef>
              <a:buNone/>
            </a:pPr>
            <a:endParaRPr sz="1200"/>
          </a:p>
          <a:p>
            <a:pPr lvl="0">
              <a:spcBef>
                <a:spcPts val="0"/>
              </a:spcBef>
              <a:buNone/>
            </a:pPr>
            <a:r>
              <a:rPr lang="fr" sz="1200"/>
              <a:t>2 campagnes par an. </a:t>
            </a:r>
          </a:p>
          <a:p>
            <a:pPr lvl="0">
              <a:spcBef>
                <a:spcPts val="0"/>
              </a:spcBef>
              <a:buNone/>
            </a:pPr>
            <a:r>
              <a:rPr lang="fr" sz="1200"/>
              <a:t>Subvention attribuée par commission, cette année max. 500 euro par jour. =&gt; env. 60 demandes par an.</a:t>
            </a:r>
          </a:p>
          <a:p>
            <a:pPr lvl="0">
              <a:spcBef>
                <a:spcPts val="0"/>
              </a:spcBef>
              <a:buNone/>
            </a:pPr>
            <a:endParaRPr sz="1200"/>
          </a:p>
          <a:p>
            <a:pPr lvl="0">
              <a:spcBef>
                <a:spcPts val="0"/>
              </a:spcBef>
              <a:buNone/>
            </a:pPr>
            <a:r>
              <a:rPr lang="fr" sz="1200"/>
              <a:t>Circulaire du 15 septembre 2016</a:t>
            </a:r>
          </a:p>
          <a:p>
            <a:pPr lvl="0" rtl="0">
              <a:spcBef>
                <a:spcPts val="0"/>
              </a:spcBef>
              <a:buNone/>
            </a:pPr>
            <a:endParaRPr/>
          </a:p>
        </p:txBody>
      </p:sp>
    </p:spTree>
    <p:extLst>
      <p:ext uri="{BB962C8B-B14F-4D97-AF65-F5344CB8AC3E}">
        <p14:creationId xmlns:p14="http://schemas.microsoft.com/office/powerpoint/2010/main" val="4260879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Shape 9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7" name="Shape 9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153757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9"/>
        <p:cNvGrpSpPr/>
        <p:nvPr/>
      </p:nvGrpSpPr>
      <p:grpSpPr>
        <a:xfrm>
          <a:off x="0" y="0"/>
          <a:ext cx="0" cy="0"/>
          <a:chOff x="0" y="0"/>
          <a:chExt cx="0" cy="0"/>
        </a:xfrm>
      </p:grpSpPr>
      <p:sp>
        <p:nvSpPr>
          <p:cNvPr id="970" name="Shape 9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1" name="Shape 9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fr"/>
              <a:t>Dominique Drouard :</a:t>
            </a:r>
          </a:p>
          <a:p>
            <a:pPr marL="457200" lvl="0" indent="-228600">
              <a:spcBef>
                <a:spcPts val="0"/>
              </a:spcBef>
              <a:buAutoNum type="arabicPeriod"/>
            </a:pPr>
            <a:r>
              <a:rPr lang="fr"/>
              <a:t>Stage massé ou filé dans un établissement scolaire ou un institut de formation allemand ou suisse</a:t>
            </a:r>
          </a:p>
          <a:p>
            <a:pPr marL="457200" lvl="0" indent="-228600">
              <a:spcBef>
                <a:spcPts val="0"/>
              </a:spcBef>
              <a:buAutoNum type="arabicPeriod"/>
            </a:pPr>
            <a:r>
              <a:rPr lang="fr"/>
              <a:t>Dans le cadre d’un partenariat (Azubi-Bacpro...) </a:t>
            </a:r>
          </a:p>
          <a:p>
            <a:pPr marL="457200" lvl="0" indent="-228600" rtl="0">
              <a:spcBef>
                <a:spcPts val="0"/>
              </a:spcBef>
              <a:buAutoNum type="arabicPeriod"/>
            </a:pPr>
            <a:r>
              <a:rPr lang="fr"/>
              <a:t>Sur l’année scolaire </a:t>
            </a:r>
          </a:p>
          <a:p>
            <a:pPr marL="457200" lvl="0" indent="-228600">
              <a:spcBef>
                <a:spcPts val="0"/>
              </a:spcBef>
              <a:buAutoNum type="arabicPeriod"/>
            </a:pPr>
            <a:r>
              <a:rPr lang="fr"/>
              <a:t>Goethe-Institut </a:t>
            </a:r>
          </a:p>
          <a:p>
            <a:pPr lvl="0" rtl="0">
              <a:spcBef>
                <a:spcPts val="0"/>
              </a:spcBef>
              <a:buNone/>
            </a:pPr>
            <a:endParaRPr/>
          </a:p>
        </p:txBody>
      </p:sp>
    </p:spTree>
    <p:extLst>
      <p:ext uri="{BB962C8B-B14F-4D97-AF65-F5344CB8AC3E}">
        <p14:creationId xmlns:p14="http://schemas.microsoft.com/office/powerpoint/2010/main" val="4254368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5421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5417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2724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5C12C299-16B2-4475-990D-751901EACC14}"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38799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2BE451C3-0FF4-47C4-B829-773ADF60F88C}"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551229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2BE451C3-0FF4-47C4-B829-773ADF60F88C}"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999464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36867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76552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8"/>
        <p:cNvGrpSpPr/>
        <p:nvPr/>
      </p:nvGrpSpPr>
      <p:grpSpPr>
        <a:xfrm>
          <a:off x="0" y="0"/>
          <a:ext cx="0" cy="0"/>
          <a:chOff x="0" y="0"/>
          <a:chExt cx="0" cy="0"/>
        </a:xfrm>
      </p:grpSpPr>
      <p:sp>
        <p:nvSpPr>
          <p:cNvPr id="19" name="Shape 19"/>
          <p:cNvSpPr/>
          <p:nvPr/>
        </p:nvSpPr>
        <p:spPr>
          <a:xfrm rot="10800000" flipH="1">
            <a:off x="0" y="2248000"/>
            <a:ext cx="12192000" cy="4610000"/>
          </a:xfrm>
          <a:prstGeom prst="rect">
            <a:avLst/>
          </a:prstGeom>
          <a:solidFill>
            <a:schemeClr val="accent4"/>
          </a:solidFill>
          <a:ln>
            <a:noFill/>
          </a:ln>
        </p:spPr>
        <p:txBody>
          <a:bodyPr lIns="121900" tIns="121900" rIns="121900" bIns="121900" anchor="ctr" anchorCtr="0">
            <a:noAutofit/>
          </a:bodyPr>
          <a:lstStyle/>
          <a:p>
            <a:pPr lvl="0">
              <a:spcBef>
                <a:spcPts val="0"/>
              </a:spcBef>
              <a:buNone/>
            </a:pPr>
            <a:endParaRPr sz="2400"/>
          </a:p>
        </p:txBody>
      </p:sp>
      <p:sp>
        <p:nvSpPr>
          <p:cNvPr id="20" name="Shape 20"/>
          <p:cNvSpPr/>
          <p:nvPr/>
        </p:nvSpPr>
        <p:spPr>
          <a:xfrm>
            <a:off x="0" y="2248000"/>
            <a:ext cx="12192000" cy="1448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lIns="121900" tIns="121900" rIns="121900" bIns="121900" anchor="ctr" anchorCtr="0">
            <a:noAutofit/>
          </a:bodyPr>
          <a:lstStyle/>
          <a:p>
            <a:pPr lvl="0">
              <a:spcBef>
                <a:spcPts val="0"/>
              </a:spcBef>
              <a:buNone/>
            </a:pPr>
            <a:endParaRPr sz="2400"/>
          </a:p>
        </p:txBody>
      </p:sp>
      <p:sp>
        <p:nvSpPr>
          <p:cNvPr id="21" name="Shape 21"/>
          <p:cNvSpPr txBox="1">
            <a:spLocks noGrp="1"/>
          </p:cNvSpPr>
          <p:nvPr>
            <p:ph type="title"/>
          </p:nvPr>
        </p:nvSpPr>
        <p:spPr>
          <a:xfrm>
            <a:off x="629200" y="984967"/>
            <a:ext cx="10962800" cy="10236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629200" y="2558767"/>
            <a:ext cx="10962800" cy="361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sldNum" idx="12"/>
          </p:nvPr>
        </p:nvSpPr>
        <p:spPr>
          <a:xfrm>
            <a:off x="11364721" y="6260831"/>
            <a:ext cx="731600" cy="524800"/>
          </a:xfrm>
          <a:prstGeom prst="rect">
            <a:avLst/>
          </a:prstGeom>
        </p:spPr>
        <p:txBody>
          <a:bodyPr lIns="91425" tIns="91425" rIns="91425" bIns="91425" anchor="ctr" anchorCtr="0">
            <a:noAutofit/>
          </a:bodyPr>
          <a:lstStyle/>
          <a:p>
            <a:fld id="{00000000-1234-1234-1234-123412341234}" type="slidenum">
              <a:rPr lang="fr" smtClean="0"/>
              <a:pPr/>
              <a:t>‹N°›</a:t>
            </a:fld>
            <a:endParaRPr lang="fr"/>
          </a:p>
        </p:txBody>
      </p:sp>
    </p:spTree>
    <p:extLst>
      <p:ext uri="{BB962C8B-B14F-4D97-AF65-F5344CB8AC3E}">
        <p14:creationId xmlns:p14="http://schemas.microsoft.com/office/powerpoint/2010/main" val="408007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74732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smtClean="0"/>
              <a:t>7/5/2018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059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08289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7/5/2018</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53026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7/5/2018</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16269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7/5/2018</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6230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69856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smtClean="0"/>
              <a:t>7/5/2018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59845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t>7/5/2018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2638462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2" y="1680882"/>
            <a:ext cx="8915399" cy="3050635"/>
          </a:xfrm>
        </p:spPr>
        <p:txBody>
          <a:bodyPr>
            <a:normAutofit/>
          </a:bodyPr>
          <a:lstStyle/>
          <a:p>
            <a:pPr lvl="0"/>
            <a:r>
              <a:rPr lang="fr-FR" sz="2800" noProof="1" smtClean="0">
                <a:latin typeface="Candara"/>
              </a:rPr>
              <a:t/>
            </a:r>
            <a:br>
              <a:rPr lang="fr-FR" sz="2800" noProof="1" smtClean="0">
                <a:latin typeface="Candara"/>
              </a:rPr>
            </a:br>
            <a:r>
              <a:rPr lang="fr-FR" sz="2800" noProof="1" smtClean="0">
                <a:latin typeface="Candara"/>
              </a:rPr>
              <a:t/>
            </a:r>
            <a:br>
              <a:rPr lang="fr-FR" sz="2800" noProof="1" smtClean="0">
                <a:latin typeface="Candara"/>
              </a:rPr>
            </a:br>
            <a:r>
              <a:rPr lang="fr-FR" noProof="1">
                <a:latin typeface="Candara"/>
              </a:rPr>
              <a:t/>
            </a:r>
            <a:br>
              <a:rPr lang="fr-FR" noProof="1">
                <a:latin typeface="Candara"/>
              </a:rPr>
            </a:br>
            <a:endParaRPr lang="fr-FR" dirty="0"/>
          </a:p>
        </p:txBody>
      </p:sp>
      <p:sp>
        <p:nvSpPr>
          <p:cNvPr id="3" name="Sous-titre 2"/>
          <p:cNvSpPr>
            <a:spLocks noGrp="1"/>
          </p:cNvSpPr>
          <p:nvPr>
            <p:ph type="subTitle" idx="1"/>
          </p:nvPr>
        </p:nvSpPr>
        <p:spPr>
          <a:xfrm>
            <a:off x="2589211" y="1284307"/>
            <a:ext cx="8915399" cy="5692329"/>
          </a:xfrm>
        </p:spPr>
        <p:txBody>
          <a:bodyPr>
            <a:normAutofit/>
          </a:bodyPr>
          <a:lstStyle/>
          <a:p>
            <a:pPr marL="342900" indent="-342900">
              <a:buFont typeface="+mj-lt"/>
              <a:buAutoNum type="arabicPeriod"/>
            </a:pPr>
            <a:r>
              <a:rPr lang="fr-FR" b="1" noProof="1">
                <a:latin typeface="Candara"/>
              </a:rPr>
              <a:t>Découverte des métiers </a:t>
            </a:r>
            <a:endParaRPr lang="fr-FR" b="1" noProof="1" smtClean="0">
              <a:latin typeface="Candara"/>
            </a:endParaRPr>
          </a:p>
          <a:p>
            <a:pPr marL="342900" indent="-342900">
              <a:buFont typeface="+mj-lt"/>
              <a:buAutoNum type="arabicPeriod"/>
            </a:pPr>
            <a:endParaRPr lang="fr-FR" noProof="1">
              <a:latin typeface="Candara"/>
            </a:endParaRPr>
          </a:p>
          <a:p>
            <a:pPr marL="342900" indent="-342900">
              <a:buFont typeface="+mj-lt"/>
              <a:buAutoNum type="arabicPeriod"/>
            </a:pPr>
            <a:endParaRPr lang="fr-FR" noProof="1" smtClean="0">
              <a:latin typeface="Candara"/>
            </a:endParaRPr>
          </a:p>
          <a:p>
            <a:pPr marL="342900" indent="-342900">
              <a:buFont typeface="+mj-lt"/>
              <a:buAutoNum type="arabicPeriod"/>
            </a:pPr>
            <a:endParaRPr lang="fr-FR" noProof="1" smtClean="0">
              <a:latin typeface="Candara"/>
            </a:endParaRPr>
          </a:p>
          <a:p>
            <a:pPr marL="342900" indent="-342900">
              <a:buFont typeface="+mj-lt"/>
              <a:buAutoNum type="arabicPeriod"/>
            </a:pPr>
            <a:r>
              <a:rPr lang="fr-FR" b="1" noProof="1" smtClean="0">
                <a:latin typeface="Candara"/>
              </a:rPr>
              <a:t>Formations professionnelles</a:t>
            </a:r>
          </a:p>
          <a:p>
            <a:pPr marL="342900" indent="-342900">
              <a:buFont typeface="+mj-lt"/>
              <a:buAutoNum type="arabicPeriod"/>
            </a:pPr>
            <a:endParaRPr lang="fr-FR" noProof="1">
              <a:latin typeface="Candara"/>
            </a:endParaRPr>
          </a:p>
          <a:p>
            <a:pPr marL="342900" indent="-342900">
              <a:buFont typeface="+mj-lt"/>
              <a:buAutoNum type="arabicPeriod"/>
            </a:pPr>
            <a:endParaRPr lang="fr-FR" noProof="1" smtClean="0">
              <a:latin typeface="Candara"/>
            </a:endParaRPr>
          </a:p>
          <a:p>
            <a:pPr marL="342900" indent="-342900">
              <a:buFont typeface="+mj-lt"/>
              <a:buAutoNum type="arabicPeriod"/>
            </a:pPr>
            <a:endParaRPr lang="fr-FR" noProof="1" smtClean="0">
              <a:latin typeface="Candara"/>
            </a:endParaRPr>
          </a:p>
          <a:p>
            <a:pPr marL="342900" indent="-342900">
              <a:buFont typeface="+mj-lt"/>
              <a:buAutoNum type="arabicPeriod"/>
            </a:pPr>
            <a:endParaRPr lang="fr-FR" noProof="1">
              <a:latin typeface="Candara"/>
            </a:endParaRPr>
          </a:p>
          <a:p>
            <a:pPr marL="342900" indent="-342900">
              <a:buFont typeface="+mj-lt"/>
              <a:buAutoNum type="arabicPeriod"/>
            </a:pPr>
            <a:endParaRPr lang="fr-FR" b="1" noProof="1" smtClean="0">
              <a:latin typeface="Candara"/>
            </a:endParaRPr>
          </a:p>
          <a:p>
            <a:pPr marL="342900" indent="-342900">
              <a:buFont typeface="+mj-lt"/>
              <a:buAutoNum type="arabicPeriod"/>
            </a:pPr>
            <a:r>
              <a:rPr lang="fr-FR" b="1" noProof="1" smtClean="0">
                <a:latin typeface="Candara"/>
              </a:rPr>
              <a:t>Accueil des personnels de l’éducation nationale</a:t>
            </a:r>
            <a:r>
              <a:rPr lang="fr-FR" noProof="1" smtClean="0">
                <a:latin typeface="Candara"/>
              </a:rPr>
              <a:t/>
            </a:r>
            <a:br>
              <a:rPr lang="fr-FR" noProof="1" smtClean="0">
                <a:latin typeface="Candara"/>
              </a:rPr>
            </a:br>
            <a:endParaRPr lang="fr-FR" dirty="0"/>
          </a:p>
        </p:txBody>
      </p:sp>
      <p:sp>
        <p:nvSpPr>
          <p:cNvPr id="4" name="Title 4"/>
          <p:cNvSpPr txBox="1">
            <a:spLocks/>
          </p:cNvSpPr>
          <p:nvPr/>
        </p:nvSpPr>
        <p:spPr bwMode="gray">
          <a:xfrm>
            <a:off x="323437" y="0"/>
            <a:ext cx="11328342" cy="915780"/>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defTabSz="914400">
              <a:lnSpc>
                <a:spcPct val="90000"/>
              </a:lnSpc>
              <a:spcBef>
                <a:spcPts val="0"/>
              </a:spcBef>
            </a:pPr>
            <a:r>
              <a:rPr lang="fr-FR" sz="2800" noProof="1" smtClean="0">
                <a:solidFill>
                  <a:schemeClr val="tx1"/>
                </a:solidFill>
                <a:latin typeface="Candara"/>
              </a:rPr>
              <a:t>Convention de partenariat</a:t>
            </a:r>
            <a:br>
              <a:rPr lang="fr-FR" sz="2800" noProof="1" smtClean="0">
                <a:solidFill>
                  <a:schemeClr val="tx1"/>
                </a:solidFill>
                <a:latin typeface="Candara"/>
              </a:rPr>
            </a:br>
            <a:endParaRPr lang="fr-FR" sz="2800" noProof="1">
              <a:solidFill>
                <a:schemeClr val="tx1"/>
              </a:solidFill>
              <a:latin typeface="Candara"/>
            </a:endParaRPr>
          </a:p>
        </p:txBody>
      </p:sp>
      <p:pic>
        <p:nvPicPr>
          <p:cNvPr id="5" name="Imag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082" y="8558"/>
            <a:ext cx="2388120" cy="1094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89210" y="21522"/>
            <a:ext cx="1085850" cy="1162050"/>
          </a:xfrm>
          <a:prstGeom prst="rect">
            <a:avLst/>
          </a:prstGeom>
          <a:solidFill>
            <a:schemeClr val="bg1"/>
          </a:solidFill>
          <a:ln>
            <a:noFill/>
          </a:ln>
        </p:spPr>
      </p:pic>
      <p:sp>
        <p:nvSpPr>
          <p:cNvPr id="7" name="Rectangle 6"/>
          <p:cNvSpPr/>
          <p:nvPr/>
        </p:nvSpPr>
        <p:spPr>
          <a:xfrm>
            <a:off x="2589210" y="1645762"/>
            <a:ext cx="7650629" cy="976187"/>
          </a:xfrm>
          <a:prstGeom prst="rect">
            <a:avLst/>
          </a:prstGeom>
          <a:solidFill>
            <a:schemeClr val="accent2">
              <a:lumMod val="60000"/>
              <a:lumOff val="4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1400" dirty="0"/>
              <a:t>D</a:t>
            </a:r>
            <a:r>
              <a:rPr lang="fr-FR" sz="1400" dirty="0" smtClean="0"/>
              <a:t>iffusion d'informations </a:t>
            </a:r>
            <a:r>
              <a:rPr lang="fr-FR" sz="1400" dirty="0"/>
              <a:t>sur les différents métiers ,</a:t>
            </a:r>
          </a:p>
          <a:p>
            <a:pPr lvl="0"/>
            <a:r>
              <a:rPr lang="fr-FR" sz="1400" dirty="0"/>
              <a:t>O</a:t>
            </a:r>
            <a:r>
              <a:rPr lang="fr-FR" sz="1400" dirty="0" smtClean="0"/>
              <a:t>rganisation </a:t>
            </a:r>
            <a:r>
              <a:rPr lang="fr-FR" sz="1400" dirty="0"/>
              <a:t>de visites thématiques sur les métiers présents sur le site d’Europa Park et de séjours dans le cadre de la découverte professionnelle au collège et au lycée</a:t>
            </a:r>
            <a:r>
              <a:rPr lang="fr-FR" sz="1400" dirty="0" smtClean="0"/>
              <a:t>..</a:t>
            </a:r>
            <a:endParaRPr lang="fr-FR" sz="1400" dirty="0"/>
          </a:p>
        </p:txBody>
      </p:sp>
      <p:sp>
        <p:nvSpPr>
          <p:cNvPr id="8" name="Carré corné 7"/>
          <p:cNvSpPr/>
          <p:nvPr/>
        </p:nvSpPr>
        <p:spPr>
          <a:xfrm>
            <a:off x="10239838" y="1183572"/>
            <a:ext cx="1411941" cy="123712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DARILV Dominique Drouard – Mickaël Roy</a:t>
            </a:r>
            <a:endParaRPr lang="fr-FR" sz="1400" dirty="0"/>
          </a:p>
        </p:txBody>
      </p:sp>
      <p:sp>
        <p:nvSpPr>
          <p:cNvPr id="9" name="Rectangle 8"/>
          <p:cNvSpPr/>
          <p:nvPr/>
        </p:nvSpPr>
        <p:spPr>
          <a:xfrm>
            <a:off x="2589210" y="3215415"/>
            <a:ext cx="7650629" cy="1810011"/>
          </a:xfrm>
          <a:prstGeom prst="rect">
            <a:avLst/>
          </a:prstGeom>
          <a:solidFill>
            <a:schemeClr val="accent2">
              <a:lumMod val="60000"/>
              <a:lumOff val="4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1400" dirty="0" smtClean="0"/>
              <a:t>Accueil </a:t>
            </a:r>
            <a:r>
              <a:rPr lang="fr-FR" sz="1400" dirty="0"/>
              <a:t>d’élèves de lycées et ou d’apprentis en formation dans l'entreprise dans le respect des disponibilités </a:t>
            </a:r>
            <a:r>
              <a:rPr lang="fr-FR" sz="1400" dirty="0" smtClean="0"/>
              <a:t>d'accueil : du CAP au  </a:t>
            </a:r>
            <a:r>
              <a:rPr lang="fr-FR" sz="1400" dirty="0"/>
              <a:t>Baccalauréat </a:t>
            </a:r>
            <a:r>
              <a:rPr lang="fr-FR" sz="1400" dirty="0" smtClean="0"/>
              <a:t>Professionnel ;</a:t>
            </a:r>
            <a:endParaRPr lang="fr-FR" sz="1400" dirty="0"/>
          </a:p>
          <a:p>
            <a:pPr lvl="0"/>
            <a:r>
              <a:rPr lang="fr-FR" sz="1400" dirty="0" smtClean="0"/>
              <a:t>formation </a:t>
            </a:r>
            <a:r>
              <a:rPr lang="fr-FR" sz="1400" dirty="0"/>
              <a:t>d’apprentis dans le cadre de l’apprentissage transfrontalier.</a:t>
            </a:r>
          </a:p>
          <a:p>
            <a:pPr lvl="0"/>
            <a:r>
              <a:rPr lang="fr-FR" sz="1400" dirty="0" smtClean="0"/>
              <a:t>Intervention d’experts  Europa Park  </a:t>
            </a:r>
            <a:r>
              <a:rPr lang="fr-FR" sz="1400" dirty="0"/>
              <a:t>auprès du public scolaire et des </a:t>
            </a:r>
            <a:r>
              <a:rPr lang="fr-FR" sz="1400" dirty="0" smtClean="0"/>
              <a:t>apprentis</a:t>
            </a:r>
          </a:p>
          <a:p>
            <a:pPr lvl="0"/>
            <a:r>
              <a:rPr lang="fr-FR" sz="1400" dirty="0" smtClean="0"/>
              <a:t>Participation </a:t>
            </a:r>
            <a:r>
              <a:rPr lang="fr-FR" sz="1400" dirty="0"/>
              <a:t>des élèves ou apprentis  aux formations linguistiques existantes au sein de </a:t>
            </a:r>
            <a:r>
              <a:rPr lang="fr-FR" sz="1400" dirty="0" smtClean="0"/>
              <a:t>l’entreprise quand c’est possible.</a:t>
            </a:r>
            <a:endParaRPr lang="fr-FR" sz="1400" dirty="0"/>
          </a:p>
        </p:txBody>
      </p:sp>
      <p:sp>
        <p:nvSpPr>
          <p:cNvPr id="10" name="Carré corné 9"/>
          <p:cNvSpPr/>
          <p:nvPr/>
        </p:nvSpPr>
        <p:spPr>
          <a:xfrm>
            <a:off x="10239838" y="2893343"/>
            <a:ext cx="1411941" cy="123712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Isabelle Wolf IEN Allemand- Lettres</a:t>
            </a:r>
          </a:p>
          <a:p>
            <a:pPr algn="ctr"/>
            <a:r>
              <a:rPr lang="fr-FR" sz="1400" dirty="0" smtClean="0"/>
              <a:t>Ginette Kirchmeyer</a:t>
            </a:r>
            <a:endParaRPr lang="fr-FR" sz="1400" dirty="0"/>
          </a:p>
        </p:txBody>
      </p:sp>
      <p:sp>
        <p:nvSpPr>
          <p:cNvPr id="11" name="Rectangle 10"/>
          <p:cNvSpPr/>
          <p:nvPr/>
        </p:nvSpPr>
        <p:spPr>
          <a:xfrm>
            <a:off x="2696787" y="5580278"/>
            <a:ext cx="7650629" cy="976187"/>
          </a:xfrm>
          <a:prstGeom prst="rect">
            <a:avLst/>
          </a:prstGeom>
          <a:solidFill>
            <a:schemeClr val="accent2">
              <a:lumMod val="60000"/>
              <a:lumOff val="4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1400" dirty="0" smtClean="0"/>
              <a:t>Visites </a:t>
            </a:r>
            <a:r>
              <a:rPr lang="fr-FR" sz="1400" dirty="0"/>
              <a:t>de journées thématiques et de </a:t>
            </a:r>
            <a:r>
              <a:rPr lang="fr-FR" sz="1400" dirty="0" smtClean="0"/>
              <a:t>conférences</a:t>
            </a:r>
            <a:r>
              <a:rPr lang="fr-FR" sz="1400" dirty="0"/>
              <a:t>.</a:t>
            </a:r>
          </a:p>
          <a:p>
            <a:pPr lvl="0"/>
            <a:r>
              <a:rPr lang="fr-FR" sz="1400" dirty="0" smtClean="0"/>
              <a:t>Organisation </a:t>
            </a:r>
            <a:r>
              <a:rPr lang="fr-FR" sz="1400" dirty="0"/>
              <a:t>de périodes </a:t>
            </a:r>
            <a:r>
              <a:rPr lang="fr-FR" sz="1400" dirty="0" smtClean="0"/>
              <a:t> d’immersion  </a:t>
            </a:r>
            <a:r>
              <a:rPr lang="fr-FR" sz="1400" dirty="0"/>
              <a:t>en accord avec le service de formation de </a:t>
            </a:r>
            <a:r>
              <a:rPr lang="fr-FR" sz="1400" dirty="0" smtClean="0"/>
              <a:t>l’académie</a:t>
            </a:r>
            <a:r>
              <a:rPr lang="fr-FR" sz="1400" dirty="0"/>
              <a:t>.</a:t>
            </a:r>
            <a:r>
              <a:rPr lang="fr-FR" sz="1400" dirty="0" smtClean="0"/>
              <a:t> </a:t>
            </a:r>
            <a:endParaRPr lang="fr-FR" sz="1400" dirty="0"/>
          </a:p>
        </p:txBody>
      </p:sp>
      <p:sp>
        <p:nvSpPr>
          <p:cNvPr id="13" name="Carré corné 12"/>
          <p:cNvSpPr/>
          <p:nvPr/>
        </p:nvSpPr>
        <p:spPr>
          <a:xfrm>
            <a:off x="10239838" y="5319336"/>
            <a:ext cx="1411941" cy="123712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Isabelle Wolf IEN Allemand- Lettres</a:t>
            </a:r>
          </a:p>
          <a:p>
            <a:pPr algn="ctr"/>
            <a:r>
              <a:rPr lang="fr-FR" sz="1400" dirty="0" smtClean="0"/>
              <a:t>Ginette Kirchmeyer</a:t>
            </a:r>
            <a:endParaRPr lang="fr-FR" sz="1400" dirty="0"/>
          </a:p>
        </p:txBody>
      </p:sp>
    </p:spTree>
    <p:extLst>
      <p:ext uri="{BB962C8B-B14F-4D97-AF65-F5344CB8AC3E}">
        <p14:creationId xmlns:p14="http://schemas.microsoft.com/office/powerpoint/2010/main" val="3791549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Modalités de financement des PMFP</a:t>
            </a:r>
            <a:endParaRPr lang="fr-FR" dirty="0"/>
          </a:p>
        </p:txBody>
      </p:sp>
      <p:sp>
        <p:nvSpPr>
          <p:cNvPr id="3" name="Espace réservé du contenu 2"/>
          <p:cNvSpPr>
            <a:spLocks noGrp="1"/>
          </p:cNvSpPr>
          <p:nvPr>
            <p:ph idx="1"/>
          </p:nvPr>
        </p:nvSpPr>
        <p:spPr/>
        <p:txBody>
          <a:bodyPr/>
          <a:lstStyle/>
          <a:p>
            <a:pPr marL="342900" lvl="1" indent="-342900"/>
            <a:r>
              <a:rPr lang="fr-FR" dirty="0" smtClean="0"/>
              <a:t>Région Grand-Est 130 €/semaine</a:t>
            </a:r>
          </a:p>
          <a:p>
            <a:pPr marL="742950" lvl="2" indent="-342900"/>
            <a:r>
              <a:rPr lang="fr-FR" dirty="0"/>
              <a:t>Remplir le formulaire téléchargeable sur le site de la Région, le renvoyer à la Région et copie à la DARIL</a:t>
            </a:r>
          </a:p>
          <a:p>
            <a:pPr marL="342900" lvl="1" indent="-342900"/>
            <a:endParaRPr lang="fr-FR" sz="1800" dirty="0"/>
          </a:p>
          <a:p>
            <a:pPr marL="342900" lvl="1" indent="-342900"/>
            <a:endParaRPr lang="fr-FR" sz="1800" dirty="0" smtClean="0"/>
          </a:p>
          <a:p>
            <a:pPr marL="342900" lvl="1" indent="-342900"/>
            <a:r>
              <a:rPr lang="fr-FR" sz="1800" dirty="0" smtClean="0"/>
              <a:t>OFAJ</a:t>
            </a:r>
            <a:r>
              <a:rPr lang="fr-FR" dirty="0" smtClean="0"/>
              <a:t> </a:t>
            </a:r>
            <a:r>
              <a:rPr lang="fr-FR" dirty="0"/>
              <a:t>: 300 € pour les 4 premières semaines et 150 € par quinzaine supplémentaire avec un maximum de 900 € pour 12 semaines</a:t>
            </a:r>
          </a:p>
          <a:p>
            <a:endParaRPr lang="fr-FR" dirty="0" smtClean="0"/>
          </a:p>
          <a:p>
            <a:pPr lvl="1"/>
            <a:endParaRPr lang="fr-FR" sz="1800" dirty="0"/>
          </a:p>
          <a:p>
            <a:endParaRPr lang="fr-FR" dirty="0"/>
          </a:p>
        </p:txBody>
      </p:sp>
      <p:sp>
        <p:nvSpPr>
          <p:cNvPr id="4" name="Rectangle à coins arrondis 3"/>
          <p:cNvSpPr/>
          <p:nvPr/>
        </p:nvSpPr>
        <p:spPr>
          <a:xfrm>
            <a:off x="3114674" y="5217459"/>
            <a:ext cx="8201025" cy="10833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Les informations relatives à la PFMP doivent être saisies par l’établissement en ligne sur </a:t>
            </a:r>
            <a:r>
              <a:rPr lang="fr-FR" dirty="0" err="1" smtClean="0"/>
              <a:t>orion</a:t>
            </a:r>
            <a:r>
              <a:rPr lang="fr-FR" dirty="0" smtClean="0"/>
              <a:t> (adresse courriel dans la circulaire)</a:t>
            </a:r>
            <a:endParaRPr lang="fr-FR" dirty="0"/>
          </a:p>
        </p:txBody>
      </p:sp>
    </p:spTree>
    <p:extLst>
      <p:ext uri="{BB962C8B-B14F-4D97-AF65-F5344CB8AC3E}">
        <p14:creationId xmlns:p14="http://schemas.microsoft.com/office/powerpoint/2010/main" val="3835598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6"/>
        <p:cNvGrpSpPr/>
        <p:nvPr/>
      </p:nvGrpSpPr>
      <p:grpSpPr>
        <a:xfrm>
          <a:off x="0" y="0"/>
          <a:ext cx="0" cy="0"/>
          <a:chOff x="0" y="0"/>
          <a:chExt cx="0" cy="0"/>
        </a:xfrm>
      </p:grpSpPr>
      <p:sp>
        <p:nvSpPr>
          <p:cNvPr id="877" name="Shape 877"/>
          <p:cNvSpPr txBox="1">
            <a:spLocks noGrp="1"/>
          </p:cNvSpPr>
          <p:nvPr>
            <p:ph type="title"/>
          </p:nvPr>
        </p:nvSpPr>
        <p:spPr>
          <a:xfrm>
            <a:off x="629200" y="984967"/>
            <a:ext cx="10962800" cy="1023600"/>
          </a:xfrm>
          <a:prstGeom prst="rect">
            <a:avLst/>
          </a:prstGeom>
        </p:spPr>
        <p:txBody>
          <a:bodyPr vert="horz" lIns="121900" tIns="121900" rIns="121900" bIns="121900" rtlCol="0" anchor="b" anchorCtr="0">
            <a:noAutofit/>
          </a:bodyPr>
          <a:lstStyle/>
          <a:p>
            <a:endParaRPr sz="4800" b="1">
              <a:latin typeface="Arial"/>
              <a:ea typeface="Arial"/>
              <a:cs typeface="Arial"/>
              <a:sym typeface="Arial"/>
            </a:endParaRPr>
          </a:p>
          <a:p>
            <a:endParaRPr sz="4000">
              <a:solidFill>
                <a:srgbClr val="000000"/>
              </a:solidFill>
              <a:latin typeface="Arial"/>
              <a:ea typeface="Arial"/>
              <a:cs typeface="Arial"/>
              <a:sym typeface="Arial"/>
            </a:endParaRPr>
          </a:p>
          <a:p>
            <a:r>
              <a:rPr lang="fr" sz="4800" b="1">
                <a:latin typeface="Arial"/>
                <a:ea typeface="Arial"/>
                <a:cs typeface="Arial"/>
                <a:sym typeface="Arial"/>
              </a:rPr>
              <a:t>Mobilité collective d’élèves</a:t>
            </a:r>
          </a:p>
        </p:txBody>
      </p:sp>
      <p:sp>
        <p:nvSpPr>
          <p:cNvPr id="878" name="Shape 878"/>
          <p:cNvSpPr txBox="1">
            <a:spLocks noGrp="1"/>
          </p:cNvSpPr>
          <p:nvPr>
            <p:ph type="body" idx="1"/>
          </p:nvPr>
        </p:nvSpPr>
        <p:spPr>
          <a:xfrm>
            <a:off x="113233" y="2202267"/>
            <a:ext cx="11936800" cy="4655600"/>
          </a:xfrm>
          <a:prstGeom prst="rect">
            <a:avLst/>
          </a:prstGeom>
        </p:spPr>
        <p:txBody>
          <a:bodyPr vert="horz" lIns="121900" tIns="121900" rIns="121900" bIns="121900" rtlCol="0" anchor="t" anchorCtr="0">
            <a:noAutofit/>
          </a:bodyPr>
          <a:lstStyle/>
          <a:p>
            <a:pPr>
              <a:buNone/>
            </a:pPr>
            <a:r>
              <a:rPr lang="fr" sz="4000" dirty="0">
                <a:solidFill>
                  <a:srgbClr val="000000"/>
                </a:solidFill>
                <a:latin typeface="Arial"/>
                <a:ea typeface="Arial"/>
                <a:cs typeface="Arial"/>
                <a:sym typeface="Arial"/>
              </a:rPr>
              <a:t>Echanges de classes </a:t>
            </a:r>
          </a:p>
          <a:p>
            <a:pPr>
              <a:buNone/>
            </a:pPr>
            <a:r>
              <a:rPr lang="fr" sz="3200" dirty="0">
                <a:solidFill>
                  <a:srgbClr val="000000"/>
                </a:solidFill>
                <a:latin typeface="Arial"/>
                <a:ea typeface="Arial"/>
                <a:cs typeface="Arial"/>
                <a:sym typeface="Arial"/>
              </a:rPr>
              <a:t>dans l’espace du Rhin supérieur et l’espace germanophone :</a:t>
            </a:r>
          </a:p>
          <a:p>
            <a:pPr marL="609585" indent="-507987">
              <a:buClr>
                <a:srgbClr val="000000"/>
              </a:buClr>
              <a:buSzPct val="100000"/>
              <a:buFont typeface="Arial"/>
            </a:pPr>
            <a:r>
              <a:rPr lang="fr" sz="3200" dirty="0">
                <a:solidFill>
                  <a:srgbClr val="000000"/>
                </a:solidFill>
                <a:latin typeface="Arial"/>
                <a:ea typeface="Arial"/>
                <a:cs typeface="Arial"/>
                <a:sym typeface="Arial"/>
              </a:rPr>
              <a:t>Développement des compétences linguistiques, culturelles, interculturelles</a:t>
            </a:r>
          </a:p>
          <a:p>
            <a:pPr marL="609585" indent="-507987">
              <a:buClr>
                <a:srgbClr val="000000"/>
              </a:buClr>
              <a:buSzPct val="100000"/>
              <a:buFont typeface="Arial"/>
            </a:pPr>
            <a:r>
              <a:rPr lang="fr" sz="3200" dirty="0">
                <a:solidFill>
                  <a:srgbClr val="000000"/>
                </a:solidFill>
                <a:latin typeface="Arial"/>
                <a:ea typeface="Arial"/>
                <a:cs typeface="Arial"/>
                <a:sym typeface="Arial"/>
              </a:rPr>
              <a:t>Au domicile du partenaire avec ou sans frais d’hébergement, Echanges en tiers-lieu</a:t>
            </a:r>
          </a:p>
          <a:p>
            <a:pPr marL="609585" indent="-507987">
              <a:buClr>
                <a:srgbClr val="000000"/>
              </a:buClr>
              <a:buSzPct val="100000"/>
              <a:buFont typeface="Arial"/>
            </a:pPr>
            <a:r>
              <a:rPr lang="fr" sz="3200" dirty="0">
                <a:solidFill>
                  <a:srgbClr val="000000"/>
                </a:solidFill>
                <a:latin typeface="Arial"/>
                <a:ea typeface="Arial"/>
                <a:cs typeface="Arial"/>
                <a:sym typeface="Arial"/>
              </a:rPr>
              <a:t>Public : Second degré</a:t>
            </a:r>
          </a:p>
          <a:p>
            <a:pPr marL="609585" indent="-507987">
              <a:buClr>
                <a:srgbClr val="000000"/>
              </a:buClr>
              <a:buSzPct val="100000"/>
              <a:buFont typeface="Arial"/>
            </a:pPr>
            <a:r>
              <a:rPr lang="fr" sz="3200" dirty="0">
                <a:solidFill>
                  <a:srgbClr val="000000"/>
                </a:solidFill>
                <a:latin typeface="Arial"/>
                <a:ea typeface="Arial"/>
                <a:cs typeface="Arial"/>
                <a:sym typeface="Arial"/>
              </a:rPr>
              <a:t>Durée : 1 jour à 3 semaines</a:t>
            </a:r>
          </a:p>
          <a:p>
            <a:pPr marL="609585" indent="-507987">
              <a:buClr>
                <a:srgbClr val="000000"/>
              </a:buClr>
              <a:buSzPct val="100000"/>
              <a:buFont typeface="Arial"/>
            </a:pPr>
            <a:r>
              <a:rPr lang="fr" sz="3200" dirty="0">
                <a:solidFill>
                  <a:srgbClr val="000000"/>
                </a:solidFill>
                <a:latin typeface="Arial"/>
                <a:ea typeface="Arial"/>
                <a:cs typeface="Arial"/>
                <a:sym typeface="Arial"/>
              </a:rPr>
              <a:t>Aide financière : Fonds de concours / OFAJ</a:t>
            </a:r>
          </a:p>
          <a:p>
            <a:pPr>
              <a:buNone/>
            </a:pPr>
            <a:endParaRPr dirty="0"/>
          </a:p>
        </p:txBody>
      </p:sp>
      <p:pic>
        <p:nvPicPr>
          <p:cNvPr id="879" name="Shape 879" descr="LogoAllemand.jpg"/>
          <p:cNvPicPr preferRelativeResize="0"/>
          <p:nvPr/>
        </p:nvPicPr>
        <p:blipFill>
          <a:blip r:embed="rId3">
            <a:alphaModFix/>
          </a:blip>
          <a:stretch>
            <a:fillRect/>
          </a:stretch>
        </p:blipFill>
        <p:spPr>
          <a:xfrm>
            <a:off x="10616367" y="127734"/>
            <a:ext cx="1329599" cy="1214767"/>
          </a:xfrm>
          <a:prstGeom prst="rect">
            <a:avLst/>
          </a:prstGeom>
          <a:noFill/>
          <a:ln>
            <a:noFill/>
          </a:ln>
        </p:spPr>
      </p:pic>
    </p:spTree>
    <p:extLst>
      <p:ext uri="{BB962C8B-B14F-4D97-AF65-F5344CB8AC3E}">
        <p14:creationId xmlns:p14="http://schemas.microsoft.com/office/powerpoint/2010/main" val="981925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0"/>
        <p:cNvGrpSpPr/>
        <p:nvPr/>
      </p:nvGrpSpPr>
      <p:grpSpPr>
        <a:xfrm>
          <a:off x="0" y="0"/>
          <a:ext cx="0" cy="0"/>
          <a:chOff x="0" y="0"/>
          <a:chExt cx="0" cy="0"/>
        </a:xfrm>
      </p:grpSpPr>
      <p:sp>
        <p:nvSpPr>
          <p:cNvPr id="891" name="Shape 891"/>
          <p:cNvSpPr txBox="1">
            <a:spLocks noGrp="1"/>
          </p:cNvSpPr>
          <p:nvPr>
            <p:ph type="title"/>
          </p:nvPr>
        </p:nvSpPr>
        <p:spPr>
          <a:prstGeom prst="rect">
            <a:avLst/>
          </a:prstGeom>
        </p:spPr>
        <p:txBody>
          <a:bodyPr vert="horz" lIns="121900" tIns="121900" rIns="121900" bIns="121900" rtlCol="0" anchor="b" anchorCtr="0">
            <a:noAutofit/>
          </a:bodyPr>
          <a:lstStyle/>
          <a:p>
            <a:endParaRPr sz="4800" b="1">
              <a:latin typeface="Arial"/>
              <a:ea typeface="Arial"/>
              <a:cs typeface="Arial"/>
              <a:sym typeface="Arial"/>
            </a:endParaRPr>
          </a:p>
          <a:p>
            <a:endParaRPr sz="4000">
              <a:solidFill>
                <a:srgbClr val="000000"/>
              </a:solidFill>
              <a:latin typeface="Arial"/>
              <a:ea typeface="Arial"/>
              <a:cs typeface="Arial"/>
              <a:sym typeface="Arial"/>
            </a:endParaRPr>
          </a:p>
          <a:p>
            <a:r>
              <a:rPr lang="fr" sz="4800" b="1">
                <a:latin typeface="Arial"/>
                <a:ea typeface="Arial"/>
                <a:cs typeface="Arial"/>
                <a:sym typeface="Arial"/>
              </a:rPr>
              <a:t>Mobilité collective d’élèves</a:t>
            </a:r>
          </a:p>
        </p:txBody>
      </p:sp>
      <p:sp>
        <p:nvSpPr>
          <p:cNvPr id="892" name="Shape 892"/>
          <p:cNvSpPr txBox="1">
            <a:spLocks noGrp="1"/>
          </p:cNvSpPr>
          <p:nvPr>
            <p:ph type="body" idx="1"/>
          </p:nvPr>
        </p:nvSpPr>
        <p:spPr>
          <a:xfrm>
            <a:off x="557900" y="2202267"/>
            <a:ext cx="11459600" cy="4409600"/>
          </a:xfrm>
          <a:prstGeom prst="rect">
            <a:avLst/>
          </a:prstGeom>
        </p:spPr>
        <p:txBody>
          <a:bodyPr vert="horz" lIns="121900" tIns="121900" rIns="121900" bIns="121900" rtlCol="0" anchor="t" anchorCtr="0">
            <a:noAutofit/>
          </a:bodyPr>
          <a:lstStyle/>
          <a:p>
            <a:pPr>
              <a:buNone/>
            </a:pPr>
            <a:r>
              <a:rPr lang="fr" sz="4000" dirty="0">
                <a:solidFill>
                  <a:srgbClr val="000000"/>
                </a:solidFill>
                <a:latin typeface="Arial"/>
                <a:ea typeface="Arial"/>
                <a:cs typeface="Arial"/>
                <a:sym typeface="Arial"/>
              </a:rPr>
              <a:t>Découverte du monde professionnel </a:t>
            </a:r>
          </a:p>
          <a:p>
            <a:pPr>
              <a:buNone/>
            </a:pPr>
            <a:r>
              <a:rPr lang="fr" sz="3200" dirty="0">
                <a:solidFill>
                  <a:srgbClr val="000000"/>
                </a:solidFill>
                <a:latin typeface="Arial"/>
                <a:ea typeface="Arial"/>
                <a:cs typeface="Arial"/>
                <a:sym typeface="Arial"/>
              </a:rPr>
              <a:t>dans l’espace du Rhin supérieur et l’espace germanophone :</a:t>
            </a:r>
          </a:p>
          <a:p>
            <a:pPr marL="609585" indent="-507987">
              <a:buClr>
                <a:srgbClr val="000000"/>
              </a:buClr>
              <a:buSzPct val="100000"/>
              <a:buFont typeface="Arial"/>
            </a:pPr>
            <a:r>
              <a:rPr lang="fr" sz="3200" dirty="0">
                <a:solidFill>
                  <a:srgbClr val="000000"/>
                </a:solidFill>
                <a:latin typeface="Arial"/>
                <a:ea typeface="Arial"/>
                <a:cs typeface="Arial"/>
                <a:sym typeface="Arial"/>
              </a:rPr>
              <a:t>Visite d’entreprise ou salon / Rencontre de classes (journée) / Rencontre de classes (nuitées) / Séjour de découverte (nuitées) / Intervenant</a:t>
            </a:r>
          </a:p>
          <a:p>
            <a:pPr marL="609585" indent="-507987">
              <a:buClr>
                <a:srgbClr val="000000"/>
              </a:buClr>
              <a:buSzPct val="100000"/>
              <a:buFont typeface="Arial"/>
            </a:pPr>
            <a:r>
              <a:rPr lang="fr" sz="3200" dirty="0">
                <a:solidFill>
                  <a:srgbClr val="000000"/>
                </a:solidFill>
                <a:latin typeface="Arial"/>
                <a:ea typeface="Arial"/>
                <a:cs typeface="Arial"/>
                <a:sym typeface="Arial"/>
              </a:rPr>
              <a:t>Public : classes de lycée, voie pro, générale et techno. </a:t>
            </a:r>
          </a:p>
          <a:p>
            <a:pPr marL="609585" indent="-507987">
              <a:buClr>
                <a:srgbClr val="000000"/>
              </a:buClr>
              <a:buSzPct val="100000"/>
              <a:buFont typeface="Arial"/>
            </a:pPr>
            <a:r>
              <a:rPr lang="fr" sz="3200" dirty="0">
                <a:solidFill>
                  <a:srgbClr val="000000"/>
                </a:solidFill>
                <a:latin typeface="Arial"/>
                <a:ea typeface="Arial"/>
                <a:cs typeface="Arial"/>
                <a:sym typeface="Arial"/>
              </a:rPr>
              <a:t>une à plusieurs journées</a:t>
            </a:r>
          </a:p>
          <a:p>
            <a:pPr marL="609585" indent="-507987">
              <a:buClr>
                <a:srgbClr val="000000"/>
              </a:buClr>
              <a:buSzPct val="100000"/>
              <a:buFont typeface="Arial"/>
            </a:pPr>
            <a:r>
              <a:rPr lang="fr" sz="3200" dirty="0">
                <a:solidFill>
                  <a:srgbClr val="000000"/>
                </a:solidFill>
                <a:latin typeface="Arial"/>
                <a:ea typeface="Arial"/>
                <a:cs typeface="Arial"/>
                <a:sym typeface="Arial"/>
              </a:rPr>
              <a:t>Aides financières : Fonds de concours</a:t>
            </a:r>
            <a:endParaRPr lang="fr-FR" sz="3200" dirty="0">
              <a:solidFill>
                <a:srgbClr val="000000"/>
              </a:solidFill>
              <a:latin typeface="Arial"/>
              <a:ea typeface="Arial"/>
              <a:cs typeface="Arial"/>
              <a:sym typeface="Arial"/>
            </a:endParaRPr>
          </a:p>
          <a:p>
            <a:pPr marL="609585" indent="-507987">
              <a:buClr>
                <a:srgbClr val="000000"/>
              </a:buClr>
              <a:buSzPct val="100000"/>
              <a:buFont typeface="Arial"/>
            </a:pPr>
            <a:endParaRPr lang="fr" sz="3200" dirty="0">
              <a:solidFill>
                <a:srgbClr val="000000"/>
              </a:solidFill>
              <a:latin typeface="Arial"/>
              <a:ea typeface="Arial"/>
              <a:cs typeface="Arial"/>
              <a:sym typeface="Arial"/>
            </a:endParaRPr>
          </a:p>
          <a:p>
            <a:pPr>
              <a:buNone/>
            </a:pPr>
            <a:endParaRPr dirty="0"/>
          </a:p>
        </p:txBody>
      </p:sp>
      <p:pic>
        <p:nvPicPr>
          <p:cNvPr id="893" name="Shape 893" descr="LogoAllemand.jpg"/>
          <p:cNvPicPr preferRelativeResize="0"/>
          <p:nvPr/>
        </p:nvPicPr>
        <p:blipFill>
          <a:blip r:embed="rId3">
            <a:alphaModFix/>
          </a:blip>
          <a:stretch>
            <a:fillRect/>
          </a:stretch>
        </p:blipFill>
        <p:spPr>
          <a:xfrm>
            <a:off x="10616367" y="127734"/>
            <a:ext cx="1329599" cy="1214767"/>
          </a:xfrm>
          <a:prstGeom prst="rect">
            <a:avLst/>
          </a:prstGeom>
          <a:noFill/>
          <a:ln>
            <a:noFill/>
          </a:ln>
        </p:spPr>
      </p:pic>
    </p:spTree>
    <p:extLst>
      <p:ext uri="{BB962C8B-B14F-4D97-AF65-F5344CB8AC3E}">
        <p14:creationId xmlns:p14="http://schemas.microsoft.com/office/powerpoint/2010/main" val="1375612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8"/>
        <p:cNvGrpSpPr/>
        <p:nvPr/>
      </p:nvGrpSpPr>
      <p:grpSpPr>
        <a:xfrm>
          <a:off x="0" y="0"/>
          <a:ext cx="0" cy="0"/>
          <a:chOff x="0" y="0"/>
          <a:chExt cx="0" cy="0"/>
        </a:xfrm>
      </p:grpSpPr>
      <p:sp>
        <p:nvSpPr>
          <p:cNvPr id="929" name="Shape 929"/>
          <p:cNvSpPr txBox="1">
            <a:spLocks noGrp="1"/>
          </p:cNvSpPr>
          <p:nvPr>
            <p:ph type="ctrTitle"/>
          </p:nvPr>
        </p:nvSpPr>
        <p:spPr>
          <a:prstGeom prst="rect">
            <a:avLst/>
          </a:prstGeom>
        </p:spPr>
        <p:txBody>
          <a:bodyPr vert="horz" lIns="121900" tIns="121900" rIns="121900" bIns="121900" rtlCol="0" anchor="b" anchorCtr="0">
            <a:noAutofit/>
          </a:bodyPr>
          <a:lstStyle/>
          <a:p>
            <a:pPr>
              <a:spcBef>
                <a:spcPts val="0"/>
              </a:spcBef>
            </a:pPr>
            <a:r>
              <a:rPr lang="fr">
                <a:latin typeface="Arial"/>
                <a:ea typeface="Arial"/>
                <a:cs typeface="Arial"/>
                <a:sym typeface="Arial"/>
              </a:rPr>
              <a:t>Mobilité des personnels</a:t>
            </a:r>
          </a:p>
        </p:txBody>
      </p:sp>
    </p:spTree>
    <p:extLst>
      <p:ext uri="{BB962C8B-B14F-4D97-AF65-F5344CB8AC3E}">
        <p14:creationId xmlns:p14="http://schemas.microsoft.com/office/powerpoint/2010/main" val="910094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2"/>
        <p:cNvGrpSpPr/>
        <p:nvPr/>
      </p:nvGrpSpPr>
      <p:grpSpPr>
        <a:xfrm>
          <a:off x="0" y="0"/>
          <a:ext cx="0" cy="0"/>
          <a:chOff x="0" y="0"/>
          <a:chExt cx="0" cy="0"/>
        </a:xfrm>
      </p:grpSpPr>
      <p:sp>
        <p:nvSpPr>
          <p:cNvPr id="973" name="Shape 973"/>
          <p:cNvSpPr txBox="1">
            <a:spLocks noGrp="1"/>
          </p:cNvSpPr>
          <p:nvPr>
            <p:ph type="title"/>
          </p:nvPr>
        </p:nvSpPr>
        <p:spPr>
          <a:prstGeom prst="rect">
            <a:avLst/>
          </a:prstGeom>
        </p:spPr>
        <p:txBody>
          <a:bodyPr vert="horz" lIns="121900" tIns="121900" rIns="121900" bIns="121900" rtlCol="0" anchor="b" anchorCtr="0">
            <a:noAutofit/>
          </a:bodyPr>
          <a:lstStyle/>
          <a:p>
            <a:endParaRPr sz="4800" b="1">
              <a:latin typeface="Arial"/>
              <a:ea typeface="Arial"/>
              <a:cs typeface="Arial"/>
              <a:sym typeface="Arial"/>
            </a:endParaRPr>
          </a:p>
          <a:p>
            <a:endParaRPr sz="4000">
              <a:solidFill>
                <a:srgbClr val="000000"/>
              </a:solidFill>
              <a:latin typeface="Arial"/>
              <a:ea typeface="Arial"/>
              <a:cs typeface="Arial"/>
              <a:sym typeface="Arial"/>
            </a:endParaRPr>
          </a:p>
          <a:p>
            <a:r>
              <a:rPr lang="fr" sz="4800">
                <a:solidFill>
                  <a:srgbClr val="000000"/>
                </a:solidFill>
                <a:latin typeface="Arial"/>
                <a:ea typeface="Arial"/>
                <a:cs typeface="Arial"/>
                <a:sym typeface="Arial"/>
              </a:rPr>
              <a:t>Dispositifs académiques</a:t>
            </a:r>
          </a:p>
        </p:txBody>
      </p:sp>
      <p:pic>
        <p:nvPicPr>
          <p:cNvPr id="974" name="Shape 974" descr="LogoAllemand.jpg"/>
          <p:cNvPicPr preferRelativeResize="0"/>
          <p:nvPr/>
        </p:nvPicPr>
        <p:blipFill>
          <a:blip r:embed="rId3">
            <a:alphaModFix/>
          </a:blip>
          <a:stretch>
            <a:fillRect/>
          </a:stretch>
        </p:blipFill>
        <p:spPr>
          <a:xfrm>
            <a:off x="10616367" y="127734"/>
            <a:ext cx="1329599" cy="1214767"/>
          </a:xfrm>
          <a:prstGeom prst="rect">
            <a:avLst/>
          </a:prstGeom>
          <a:noFill/>
          <a:ln>
            <a:noFill/>
          </a:ln>
        </p:spPr>
      </p:pic>
      <p:sp>
        <p:nvSpPr>
          <p:cNvPr id="975" name="Shape 975"/>
          <p:cNvSpPr/>
          <p:nvPr/>
        </p:nvSpPr>
        <p:spPr>
          <a:xfrm>
            <a:off x="1712167" y="2993433"/>
            <a:ext cx="8497600" cy="3031600"/>
          </a:xfrm>
          <a:prstGeom prst="roundRect">
            <a:avLst>
              <a:gd name="adj" fmla="val 10000"/>
            </a:avLst>
          </a:prstGeom>
          <a:gradFill>
            <a:gsLst>
              <a:gs pos="0">
                <a:srgbClr val="159FD3"/>
              </a:gs>
              <a:gs pos="100000">
                <a:srgbClr val="39C0FE"/>
              </a:gs>
            </a:gsLst>
            <a:path path="circle">
              <a:fillToRect l="50000" t="50000" r="50000" b="50000"/>
            </a:path>
            <a:tileRect/>
          </a:gradFill>
          <a:ln>
            <a:noFill/>
          </a:ln>
          <a:effectLst>
            <a:outerShdw blurRad="76200" dist="25400" dir="5400000" algn="ctr" rotWithShape="0">
              <a:srgbClr val="000000">
                <a:alpha val="60000"/>
              </a:srgbClr>
            </a:outerShdw>
          </a:effectLst>
        </p:spPr>
        <p:txBody>
          <a:bodyPr lIns="91433" tIns="91433" rIns="91433" bIns="91433" anchor="ctr" anchorCtr="0">
            <a:noAutofit/>
          </a:bodyPr>
          <a:lstStyle/>
          <a:p>
            <a:pPr marL="609585" indent="-507987">
              <a:lnSpc>
                <a:spcPct val="150000"/>
              </a:lnSpc>
              <a:buSzPct val="100000"/>
              <a:buAutoNum type="arabicPeriod"/>
            </a:pPr>
            <a:r>
              <a:rPr lang="fr" sz="3200"/>
              <a:t>Formation continue</a:t>
            </a:r>
          </a:p>
          <a:p>
            <a:pPr marL="609585" indent="-507987">
              <a:lnSpc>
                <a:spcPct val="150000"/>
              </a:lnSpc>
              <a:buSzPct val="100000"/>
              <a:buAutoNum type="arabicPeriod"/>
            </a:pPr>
            <a:r>
              <a:rPr lang="fr" sz="3200"/>
              <a:t>Échanges de courte durée</a:t>
            </a:r>
          </a:p>
          <a:p>
            <a:pPr marL="609585" indent="-507987">
              <a:lnSpc>
                <a:spcPct val="150000"/>
              </a:lnSpc>
              <a:buSzPct val="100000"/>
              <a:buAutoNum type="arabicPeriod"/>
            </a:pPr>
            <a:r>
              <a:rPr lang="fr" sz="3200"/>
              <a:t>Échanges de services d’enseignants</a:t>
            </a:r>
          </a:p>
          <a:p>
            <a:pPr marL="609585" indent="-507987">
              <a:lnSpc>
                <a:spcPct val="150000"/>
              </a:lnSpc>
              <a:buSzPct val="100000"/>
              <a:buAutoNum type="arabicPeriod"/>
            </a:pPr>
            <a:r>
              <a:rPr lang="fr" sz="3200"/>
              <a:t>Bourses de formation linguistique</a:t>
            </a:r>
          </a:p>
        </p:txBody>
      </p:sp>
    </p:spTree>
    <p:extLst>
      <p:ext uri="{BB962C8B-B14F-4D97-AF65-F5344CB8AC3E}">
        <p14:creationId xmlns:p14="http://schemas.microsoft.com/office/powerpoint/2010/main" val="3996674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575634185"/>
      </p:ext>
    </p:extLst>
  </p:cSld>
  <p:clrMapOvr>
    <a:masterClrMapping/>
  </p:clrMapOvr>
</p:sld>
</file>

<file path=ppt/theme/theme1.xml><?xml version="1.0" encoding="utf-8"?>
<a:theme xmlns:a="http://schemas.openxmlformats.org/drawingml/2006/main" name="Bri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110</TotalTime>
  <Words>739</Words>
  <Application>Microsoft Office PowerPoint</Application>
  <PresentationFormat>Personnalisé</PresentationFormat>
  <Paragraphs>96</Paragraphs>
  <Slides>7</Slides>
  <Notes>4</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Brin</vt:lpstr>
      <vt:lpstr>   </vt:lpstr>
      <vt:lpstr>Modalités de financement des PMFP</vt:lpstr>
      <vt:lpstr>  Mobilité collective d’élèves</vt:lpstr>
      <vt:lpstr>  Mobilité collective d’élèves</vt:lpstr>
      <vt:lpstr>Mobilité des personnels</vt:lpstr>
      <vt:lpstr>  Dispositifs académiques</vt:lpstr>
      <vt:lpstr>Présentation PowerPoint</vt:lpstr>
    </vt:vector>
  </TitlesOfParts>
  <Company>RECTORAT DE STRASBOURG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Ginette Kirchmeyer</dc:creator>
  <cp:lastModifiedBy>Ginette</cp:lastModifiedBy>
  <cp:revision>14</cp:revision>
  <dcterms:created xsi:type="dcterms:W3CDTF">2018-04-16T20:06:53Z</dcterms:created>
  <dcterms:modified xsi:type="dcterms:W3CDTF">2018-07-05T05:11:06Z</dcterms:modified>
</cp:coreProperties>
</file>