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72" r:id="rId3"/>
    <p:sldId id="274" r:id="rId4"/>
    <p:sldId id="275" r:id="rId5"/>
    <p:sldId id="273" r:id="rId6"/>
    <p:sldId id="276" r:id="rId7"/>
    <p:sldId id="257" r:id="rId8"/>
    <p:sldId id="258" r:id="rId9"/>
    <p:sldId id="259" r:id="rId10"/>
    <p:sldId id="260" r:id="rId11"/>
    <p:sldId id="261" r:id="rId12"/>
    <p:sldId id="262" r:id="rId13"/>
    <p:sldId id="279" r:id="rId14"/>
    <p:sldId id="263" r:id="rId15"/>
    <p:sldId id="264" r:id="rId16"/>
    <p:sldId id="266" r:id="rId17"/>
    <p:sldId id="267" r:id="rId18"/>
    <p:sldId id="269" r:id="rId19"/>
    <p:sldId id="271" r:id="rId20"/>
    <p:sldId id="277" r:id="rId21"/>
    <p:sldId id="270" r:id="rId22"/>
    <p:sldId id="280"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9" autoAdjust="0"/>
    <p:restoredTop sz="74252" autoAdjust="0"/>
  </p:normalViewPr>
  <p:slideViewPr>
    <p:cSldViewPr>
      <p:cViewPr varScale="1">
        <p:scale>
          <a:sx n="107" d="100"/>
          <a:sy n="107" d="100"/>
        </p:scale>
        <p:origin x="-8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E600D6-ABD1-4F61-8362-852AF0649CF4}" type="datetimeFigureOut">
              <a:rPr lang="fr-FR" smtClean="0"/>
              <a:pPr/>
              <a:t>19/05/2015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1FA1E7-2E9A-4760-A9E8-A2FC493AF440}" type="slidenum">
              <a:rPr lang="fr-FR" smtClean="0"/>
              <a:pPr/>
              <a:t>‹N°›</a:t>
            </a:fld>
            <a:endParaRPr lang="fr-FR"/>
          </a:p>
        </p:txBody>
      </p:sp>
    </p:spTree>
    <p:extLst>
      <p:ext uri="{BB962C8B-B14F-4D97-AF65-F5344CB8AC3E}">
        <p14:creationId xmlns:p14="http://schemas.microsoft.com/office/powerpoint/2010/main" val="3943853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F687C-6FA9-4ACE-9051-24C734182CC4}" type="datetimeFigureOut">
              <a:rPr lang="fr-FR" smtClean="0"/>
              <a:pPr/>
              <a:t>19/05/2015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182AB-F867-4CDA-8D61-0BB7D7655DB4}" type="slidenum">
              <a:rPr lang="fr-FR" smtClean="0"/>
              <a:pPr/>
              <a:t>‹N°›</a:t>
            </a:fld>
            <a:endParaRPr lang="fr-FR"/>
          </a:p>
        </p:txBody>
      </p:sp>
    </p:spTree>
    <p:extLst>
      <p:ext uri="{BB962C8B-B14F-4D97-AF65-F5344CB8AC3E}">
        <p14:creationId xmlns:p14="http://schemas.microsoft.com/office/powerpoint/2010/main" val="235153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a:t>
            </a:r>
            <a:r>
              <a:rPr lang="fr-FR" baseline="0" dirty="0" smtClean="0"/>
              <a:t> avons cherché un endroit dans la cours de récréation pour mettre notre mare. Il fallait faire attention à la sécurité (pour que les élèves n’y aillent pas facilement), et nous avons souhaité qu’elles ne soit pas trop loin quand même.</a:t>
            </a:r>
          </a:p>
          <a:p>
            <a:r>
              <a:rPr lang="fr-FR" baseline="0" dirty="0" smtClean="0"/>
              <a:t>Elle se trouve dans un espace d’herbe entre le bâtiment B et le gymnase.</a:t>
            </a:r>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avons appris</a:t>
            </a:r>
            <a:r>
              <a:rPr lang="fr-FR" baseline="0" dirty="0" smtClean="0"/>
              <a:t> que pour qu’une mare puisse accueillir la vie, il faut qu’il y ait un pente douce exposée au sud, et un fond plat pour qu’il y ait toujours de l’eau. Nous avons choisi de lui donner une forme de « haricot ».</a:t>
            </a:r>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nous sommes demandés comment faire que la mare soit étanche. Il</a:t>
            </a:r>
            <a:r>
              <a:rPr lang="fr-FR" baseline="0" dirty="0" smtClean="0"/>
              <a:t> y avait 2 solutions : soit mettre une bâche, soit couvrir avec de l’argile. Nous n’avons pas aimé la bâche, parce que ce n’est pas naturel de mettre du plastique, et pour les plantations c’est compliqué pour que les plantes prennent racine. Et puis nous avons l’entreprise LANTER à Hochfelden, qui fabriquer des briques avec de l’argile. Alors on leur a demandé s’il pouvait nous en donner et ils ont dit oui. Donc c’est notre solution pour étanchéifier. On est en train de faire ce travail.</a:t>
            </a:r>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mettre de l’eau, nous préférons avons</a:t>
            </a:r>
            <a:r>
              <a:rPr lang="fr-FR" baseline="0" dirty="0" smtClean="0"/>
              <a:t> demandé aux pompiers de Hochfelden de venir nous remplir notre mare et ils ont accepté.</a:t>
            </a:r>
          </a:p>
          <a:p>
            <a:r>
              <a:rPr lang="fr-FR" baseline="0" dirty="0" smtClean="0"/>
              <a:t>Pour les plantes, nous allons en acheter et les planter. Nous sommes contents aussi d’emporter un arbre aujourd’hui après le concours, il nous sera très utile, car notre mare va avoir besoin d’ombre. Pour l’instant elle est en plein soleil quand il fait beau. Au départ de notre atelier il y avait un arbre, un </a:t>
            </a:r>
            <a:r>
              <a:rPr lang="fr-FR" baseline="0" dirty="0" err="1" smtClean="0"/>
              <a:t>tuya</a:t>
            </a:r>
            <a:r>
              <a:rPr lang="fr-FR" baseline="0" dirty="0" smtClean="0"/>
              <a:t>, mais il a été coupé.</a:t>
            </a:r>
          </a:p>
          <a:p>
            <a:endParaRPr lang="fr-FR" baseline="0" dirty="0" smtClean="0"/>
          </a:p>
          <a:p>
            <a:r>
              <a:rPr lang="fr-FR" baseline="0" dirty="0" smtClean="0"/>
              <a:t>Nous allons aménager les abords de notre mare l’année prochaine : il manque une </a:t>
            </a:r>
            <a:r>
              <a:rPr lang="fr-FR" baseline="0" dirty="0" err="1" smtClean="0"/>
              <a:t>clotûre</a:t>
            </a:r>
            <a:r>
              <a:rPr lang="fr-FR" baseline="0" dirty="0" smtClean="0"/>
              <a:t>, on la fera peut-être en saule tressé, au moins en partie. Et l’argent que nous avons eu servira pour faire ça.</a:t>
            </a:r>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17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L’année prochaine, les autres professeurs d’autres matières</a:t>
            </a:r>
            <a:r>
              <a:rPr lang="fr-FR" baseline="0" dirty="0" smtClean="0"/>
              <a:t> vont venir rejoindre le projet mare.</a:t>
            </a:r>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avons découvert que « tout se tient</a:t>
            </a:r>
            <a:r>
              <a:rPr lang="fr-FR" baseline="0" dirty="0" smtClean="0"/>
              <a:t> en équilibre dans la nature » : le vivant (insectes, plantes, animaux, humains), le non vivant (…)</a:t>
            </a:r>
          </a:p>
          <a:p>
            <a:r>
              <a:rPr lang="fr-FR" baseline="0" dirty="0" smtClean="0"/>
              <a:t>Et nous avons pris conscience que les êtres humains agissent sur leur environnement et créent des déséquilibres…</a:t>
            </a:r>
          </a:p>
          <a:p>
            <a:endParaRPr lang="fr-FR" baseline="0" dirty="0" smtClean="0"/>
          </a:p>
          <a:p>
            <a:r>
              <a:rPr lang="fr-FR" baseline="0" dirty="0" smtClean="0"/>
              <a:t>Créer une mare, c’est un geste pour la nature dans laquelle nous vivons.</a:t>
            </a:r>
          </a:p>
          <a:p>
            <a:endParaRPr lang="fr-FR" baseline="0" dirty="0" smtClean="0"/>
          </a:p>
          <a:p>
            <a:r>
              <a:rPr lang="fr-FR" baseline="0" dirty="0" smtClean="0"/>
              <a:t>Nous avons étudié l’écosystème de la mare, et nous avons vu que tout le monde a sa place : les plantes, les petites bêtes.</a:t>
            </a:r>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La flore </a:t>
            </a:r>
          </a:p>
          <a:p>
            <a:endParaRPr lang="fr-FR" b="1" dirty="0" smtClean="0"/>
          </a:p>
          <a:p>
            <a:r>
              <a:rPr lang="fr-FR" dirty="0" smtClean="0"/>
              <a:t>La végétation des mares est organisée en ceintures de végétation si la mare est grande ou profonde.</a:t>
            </a:r>
          </a:p>
          <a:p>
            <a:r>
              <a:rPr lang="fr-FR" dirty="0" smtClean="0"/>
              <a:t>On distingue différents types de plantes :</a:t>
            </a:r>
          </a:p>
          <a:p>
            <a:endParaRPr lang="fr-FR" dirty="0" smtClean="0"/>
          </a:p>
          <a:p>
            <a:r>
              <a:rPr lang="fr-FR" sz="1200" b="1" kern="1200" dirty="0" smtClean="0">
                <a:solidFill>
                  <a:schemeClr val="tx1"/>
                </a:solidFill>
                <a:latin typeface="+mn-lt"/>
                <a:ea typeface="+mn-ea"/>
                <a:cs typeface="+mn-cs"/>
              </a:rPr>
              <a:t>Hydrophyte</a:t>
            </a:r>
            <a:r>
              <a:rPr lang="fr-FR" sz="1200" kern="1200" dirty="0" smtClean="0">
                <a:solidFill>
                  <a:schemeClr val="tx1"/>
                </a:solidFill>
                <a:latin typeface="+mn-lt"/>
                <a:ea typeface="+mn-ea"/>
                <a:cs typeface="+mn-cs"/>
              </a:rPr>
              <a:t> : plantes flottantes sans extension au-dessus de la surface (sauf fleurs) (ex : nénuphars, lentilles d'eau)</a:t>
            </a:r>
          </a:p>
          <a:p>
            <a:r>
              <a:rPr lang="fr-FR" sz="1200" b="1" kern="1200" dirty="0" smtClean="0">
                <a:solidFill>
                  <a:schemeClr val="tx1"/>
                </a:solidFill>
                <a:latin typeface="+mn-lt"/>
                <a:ea typeface="+mn-ea"/>
                <a:cs typeface="+mn-cs"/>
              </a:rPr>
              <a:t>Hélophyte</a:t>
            </a:r>
            <a:r>
              <a:rPr lang="fr-FR" sz="1200" kern="1200" dirty="0" smtClean="0">
                <a:solidFill>
                  <a:schemeClr val="tx1"/>
                </a:solidFill>
                <a:latin typeface="+mn-lt"/>
                <a:ea typeface="+mn-ea"/>
                <a:cs typeface="+mn-cs"/>
              </a:rPr>
              <a:t> : racines sous l'eau, tige et feuilles à l'air </a:t>
            </a:r>
            <a:r>
              <a:rPr lang="fr-FR" dirty="0" smtClean="0"/>
              <a:t> </a:t>
            </a:r>
            <a:r>
              <a:rPr lang="fr-FR" sz="1200" kern="1200" dirty="0" smtClean="0">
                <a:solidFill>
                  <a:schemeClr val="tx1"/>
                </a:solidFill>
                <a:latin typeface="+mn-lt"/>
                <a:ea typeface="+mn-ea"/>
                <a:cs typeface="+mn-cs"/>
              </a:rPr>
              <a:t>(ex : Prêles, roseaux)</a:t>
            </a:r>
          </a:p>
          <a:p>
            <a:r>
              <a:rPr lang="fr-FR" sz="1200" b="1" kern="1200" dirty="0" smtClean="0">
                <a:solidFill>
                  <a:schemeClr val="tx1"/>
                </a:solidFill>
                <a:latin typeface="+mn-lt"/>
                <a:ea typeface="+mn-ea"/>
                <a:cs typeface="+mn-cs"/>
              </a:rPr>
              <a:t>Hygrophiles</a:t>
            </a:r>
            <a:r>
              <a:rPr lang="fr-FR" sz="1200" kern="1200" dirty="0" smtClean="0">
                <a:solidFill>
                  <a:schemeClr val="tx1"/>
                </a:solidFill>
                <a:latin typeface="+mn-lt"/>
                <a:ea typeface="+mn-ea"/>
                <a:cs typeface="+mn-cs"/>
              </a:rPr>
              <a:t> : plantes n'étant ni hydrophytes, ni hélophytes, mais présentes en périphérie de la mare (ex : Carex, Joncs)</a:t>
            </a:r>
            <a:endParaRPr lang="fr-FR" dirty="0" smtClean="0"/>
          </a:p>
          <a:p>
            <a:r>
              <a:rPr lang="fr-FR" dirty="0" smtClean="0"/>
              <a:t/>
            </a:r>
            <a:br>
              <a:rPr lang="fr-FR" dirty="0" smtClean="0"/>
            </a:br>
            <a:r>
              <a:rPr lang="fr-FR" dirty="0" smtClean="0"/>
              <a:t>En savoir plus sur http://sentier-nature.e-monsite.com/pages/feuille/la-mare.html#dJxjQmLJz4SRKulm.99</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La faune</a:t>
            </a:r>
          </a:p>
          <a:p>
            <a:r>
              <a:rPr lang="fr-FR" dirty="0" smtClean="0"/>
              <a:t>Les mares sont un milieu de vie pour la faune. Elles sont à la fois un </a:t>
            </a:r>
            <a:r>
              <a:rPr lang="fr-FR" b="1" dirty="0" smtClean="0"/>
              <a:t>lieu de repos</a:t>
            </a:r>
            <a:r>
              <a:rPr lang="fr-FR" dirty="0" smtClean="0"/>
              <a:t>, une </a:t>
            </a:r>
            <a:r>
              <a:rPr lang="fr-FR" b="1" dirty="0" smtClean="0"/>
              <a:t>cachette</a:t>
            </a:r>
            <a:r>
              <a:rPr lang="fr-FR" dirty="0" smtClean="0"/>
              <a:t> permettant d’échapper aux prédateurs, un</a:t>
            </a:r>
            <a:r>
              <a:rPr lang="fr-FR" b="1" dirty="0" smtClean="0"/>
              <a:t> support pour la ponte</a:t>
            </a:r>
            <a:r>
              <a:rPr lang="fr-FR" dirty="0" smtClean="0"/>
              <a:t> (batraciens), un </a:t>
            </a:r>
            <a:r>
              <a:rPr lang="fr-FR" b="1" dirty="0" smtClean="0"/>
              <a:t>lieu d’hivernage</a:t>
            </a:r>
            <a:r>
              <a:rPr lang="fr-FR" dirty="0" smtClean="0"/>
              <a:t> (batraciens, insectes) mais aussi une </a:t>
            </a:r>
            <a:r>
              <a:rPr lang="fr-FR" b="1" dirty="0" smtClean="0"/>
              <a:t>source de nourriture et d’abreuvage</a:t>
            </a:r>
            <a:r>
              <a:rPr lang="fr-FR" dirty="0" smtClean="0"/>
              <a:t>. De multiples espèces colonisent les mares. Les conditions propres à chaque mare (température, pH, dureté, exposition, profondeur, pesticides, etc. ) détermineront les espèces qui s'installeront. Quand les mares sont trop peu nombreuses, les animaux s'épuisent à y venir, et sont soumis à une concurrence et une promiscuité qui est un facteur de risque de diffusion d'épidémies.</a:t>
            </a:r>
          </a:p>
          <a:p>
            <a:endParaRPr lang="fr-FR" dirty="0" smtClean="0"/>
          </a:p>
          <a:p>
            <a:endParaRPr lang="fr-FR" dirty="0" smtClean="0"/>
          </a:p>
          <a:p>
            <a:r>
              <a:rPr lang="fr-FR" dirty="0" smtClean="0"/>
              <a:t>Pour identifier</a:t>
            </a:r>
            <a:r>
              <a:rPr lang="fr-FR" baseline="0" dirty="0" smtClean="0"/>
              <a:t> les petites bêtes de la mare, on peut observer le nombre de pattes, et en utilisant les clefs de détermination pour les reconnaître.</a:t>
            </a:r>
            <a:endParaRPr lang="fr-FR" dirty="0"/>
          </a:p>
        </p:txBody>
      </p:sp>
      <p:sp>
        <p:nvSpPr>
          <p:cNvPr id="4" name="Espace réservé du numéro de diapositive 3"/>
          <p:cNvSpPr>
            <a:spLocks noGrp="1"/>
          </p:cNvSpPr>
          <p:nvPr>
            <p:ph type="sldNum" sz="quarter" idx="10"/>
          </p:nvPr>
        </p:nvSpPr>
        <p:spPr/>
        <p:txBody>
          <a:bodyPr/>
          <a:lstStyle/>
          <a:p>
            <a:fld id="{CBD182AB-F867-4CDA-8D61-0BB7D7655DB4}"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E4A7212A-B87A-4D60-A6B1-A82C0A58162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7212A-B87A-4D60-A6B1-A82C0A58162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7212A-B87A-4D60-A6B1-A82C0A58162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C39F8D2-ACA0-4D69-962C-6B5AB4592B8E}" type="datetimeFigureOut">
              <a:rPr lang="fr-FR" smtClean="0"/>
              <a:pPr/>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4A7212A-B87A-4D60-A6B1-A82C0A581624}"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39F8D2-ACA0-4D69-962C-6B5AB4592B8E}" type="datetimeFigureOut">
              <a:rPr lang="fr-FR" smtClean="0"/>
              <a:pPr/>
              <a:t>19/05/2015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A7212A-B87A-4D60-A6B1-A82C0A581624}"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71600" y="-129257"/>
            <a:ext cx="7772400" cy="1470025"/>
          </a:xfrm>
        </p:spPr>
        <p:txBody>
          <a:bodyPr/>
          <a:lstStyle/>
          <a:p>
            <a:r>
              <a:rPr lang="fr-FR" dirty="0" smtClean="0">
                <a:solidFill>
                  <a:srgbClr val="0070C0"/>
                </a:solidFill>
              </a:rPr>
              <a:t>On se « mare » au collège</a:t>
            </a:r>
            <a:endParaRPr lang="fr-FR" dirty="0">
              <a:solidFill>
                <a:srgbClr val="0070C0"/>
              </a:solidFill>
            </a:endParaRPr>
          </a:p>
        </p:txBody>
      </p:sp>
      <p:sp>
        <p:nvSpPr>
          <p:cNvPr id="3" name="Sous-titre 2"/>
          <p:cNvSpPr>
            <a:spLocks noGrp="1"/>
          </p:cNvSpPr>
          <p:nvPr>
            <p:ph type="subTitle" idx="1"/>
          </p:nvPr>
        </p:nvSpPr>
        <p:spPr>
          <a:xfrm>
            <a:off x="1331640" y="1196752"/>
            <a:ext cx="7344816" cy="632512"/>
          </a:xfrm>
          <a:noFill/>
          <a:ln>
            <a:noFill/>
          </a:ln>
        </p:spPr>
        <p:txBody>
          <a:bodyPr/>
          <a:lstStyle/>
          <a:p>
            <a:r>
              <a:rPr lang="fr-FR" dirty="0" smtClean="0">
                <a:solidFill>
                  <a:schemeClr val="accent3">
                    <a:lumMod val="75000"/>
                  </a:schemeClr>
                </a:solidFill>
              </a:rPr>
              <a:t>Collège Gustave Doré - Hochfelden </a:t>
            </a:r>
            <a:endParaRPr lang="fr-FR"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Réflexion : où ?</a:t>
            </a:r>
            <a:endParaRPr lang="fr-FR" dirty="0"/>
          </a:p>
        </p:txBody>
      </p:sp>
      <p:pic>
        <p:nvPicPr>
          <p:cNvPr id="4" name="Espace réservé du contenu 3" descr="mare-plan2.jpg"/>
          <p:cNvPicPr>
            <a:picLocks noGrp="1" noChangeAspect="1"/>
          </p:cNvPicPr>
          <p:nvPr>
            <p:ph idx="1"/>
          </p:nvPr>
        </p:nvPicPr>
        <p:blipFill>
          <a:blip r:embed="rId3" cstate="print"/>
          <a:stretch>
            <a:fillRect/>
          </a:stretch>
        </p:blipFill>
        <p:spPr>
          <a:xfrm>
            <a:off x="781050" y="1983581"/>
            <a:ext cx="7581900" cy="4292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412776"/>
            <a:ext cx="8229600" cy="1143000"/>
          </a:xfrm>
        </p:spPr>
        <p:txBody>
          <a:bodyPr>
            <a:normAutofit fontScale="90000"/>
          </a:bodyPr>
          <a:lstStyle/>
          <a:p>
            <a:r>
              <a:rPr lang="fr-FR" dirty="0" smtClean="0"/>
              <a:t>Réflexion : Orientation ? Taille ? Formes ? Profondeur ?</a:t>
            </a:r>
            <a:br>
              <a:rPr lang="fr-FR" dirty="0" smtClean="0"/>
            </a:br>
            <a:endParaRPr lang="fr-FR" dirty="0"/>
          </a:p>
        </p:txBody>
      </p:sp>
      <p:pic>
        <p:nvPicPr>
          <p:cNvPr id="4" name="Espace réservé du contenu 3" descr="Profil mare.jpg"/>
          <p:cNvPicPr>
            <a:picLocks noGrp="1" noChangeAspect="1"/>
          </p:cNvPicPr>
          <p:nvPr>
            <p:ph idx="1"/>
          </p:nvPr>
        </p:nvPicPr>
        <p:blipFill>
          <a:blip r:embed="rId3" cstate="print"/>
          <a:srcRect t="40594"/>
          <a:stretch>
            <a:fillRect/>
          </a:stretch>
        </p:blipFill>
        <p:spPr>
          <a:xfrm>
            <a:off x="395537" y="2060848"/>
            <a:ext cx="4800868" cy="2016224"/>
          </a:xfrm>
        </p:spPr>
      </p:pic>
      <p:sp>
        <p:nvSpPr>
          <p:cNvPr id="5" name="ZoneTexte 4"/>
          <p:cNvSpPr txBox="1"/>
          <p:nvPr/>
        </p:nvSpPr>
        <p:spPr>
          <a:xfrm>
            <a:off x="467544" y="4077072"/>
            <a:ext cx="3510833" cy="1754326"/>
          </a:xfrm>
          <a:prstGeom prst="rect">
            <a:avLst/>
          </a:prstGeom>
          <a:noFill/>
        </p:spPr>
        <p:txBody>
          <a:bodyPr wrap="none" rtlCol="0">
            <a:spAutoFit/>
          </a:bodyPr>
          <a:lstStyle/>
          <a:p>
            <a:r>
              <a:rPr lang="fr-FR" sz="3600" dirty="0" smtClean="0"/>
              <a:t>20 m²</a:t>
            </a:r>
          </a:p>
          <a:p>
            <a:r>
              <a:rPr lang="fr-FR" sz="3600" dirty="0" smtClean="0"/>
              <a:t>Profondeur</a:t>
            </a:r>
          </a:p>
          <a:p>
            <a:r>
              <a:rPr lang="fr-FR" sz="3600" dirty="0" smtClean="0"/>
              <a:t>maximum 70 cm</a:t>
            </a:r>
            <a:endParaRPr lang="fr-FR" sz="3600" dirty="0"/>
          </a:p>
        </p:txBody>
      </p:sp>
      <p:pic>
        <p:nvPicPr>
          <p:cNvPr id="6" name="Image 5" descr="mare-plan1.jpg"/>
          <p:cNvPicPr>
            <a:picLocks noChangeAspect="1"/>
          </p:cNvPicPr>
          <p:nvPr/>
        </p:nvPicPr>
        <p:blipFill>
          <a:blip r:embed="rId4" cstate="print"/>
          <a:stretch>
            <a:fillRect/>
          </a:stretch>
        </p:blipFill>
        <p:spPr>
          <a:xfrm>
            <a:off x="4860032" y="2132856"/>
            <a:ext cx="3953285" cy="42210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Réflexion : matériaux ?</a:t>
            </a:r>
            <a:endParaRPr lang="fr-FR" dirty="0"/>
          </a:p>
        </p:txBody>
      </p:sp>
      <p:pic>
        <p:nvPicPr>
          <p:cNvPr id="4" name="Espace réservé du contenu 3" descr="coupe.jpg"/>
          <p:cNvPicPr>
            <a:picLocks noGrp="1" noChangeAspect="1"/>
          </p:cNvPicPr>
          <p:nvPr>
            <p:ph idx="1"/>
          </p:nvPr>
        </p:nvPicPr>
        <p:blipFill>
          <a:blip r:embed="rId3" cstate="print"/>
          <a:stretch>
            <a:fillRect/>
          </a:stretch>
        </p:blipFill>
        <p:spPr>
          <a:xfrm>
            <a:off x="755576" y="1988840"/>
            <a:ext cx="7807900" cy="4320480"/>
          </a:xfrm>
        </p:spPr>
      </p:pic>
      <p:sp>
        <p:nvSpPr>
          <p:cNvPr id="5" name="ZoneTexte 4"/>
          <p:cNvSpPr txBox="1"/>
          <p:nvPr/>
        </p:nvSpPr>
        <p:spPr>
          <a:xfrm>
            <a:off x="2267744" y="2420888"/>
            <a:ext cx="4574073" cy="646331"/>
          </a:xfrm>
          <a:prstGeom prst="rect">
            <a:avLst/>
          </a:prstGeom>
          <a:noFill/>
        </p:spPr>
        <p:txBody>
          <a:bodyPr wrap="none" rtlCol="0">
            <a:spAutoFit/>
          </a:bodyPr>
          <a:lstStyle/>
          <a:p>
            <a:r>
              <a:rPr lang="fr-FR" sz="3600" b="1" dirty="0" smtClean="0">
                <a:solidFill>
                  <a:srgbClr val="0070C0"/>
                </a:solidFill>
                <a:latin typeface="Arial Black" pitchFamily="34" charset="0"/>
              </a:rPr>
              <a:t>Bâche ou argile ?</a:t>
            </a:r>
            <a:endParaRPr lang="fr-FR" sz="3600" b="1" dirty="0">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8800" dirty="0" smtClean="0"/>
              <a:t>Réalisation</a:t>
            </a:r>
            <a:endParaRPr lang="fr-FR" sz="8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 délimiter</a:t>
            </a:r>
            <a:endParaRPr lang="fr-FR" dirty="0"/>
          </a:p>
        </p:txBody>
      </p:sp>
      <p:pic>
        <p:nvPicPr>
          <p:cNvPr id="6" name="Espace réservé du contenu 5" descr="16 fev - On creuse - chantier1.jpg"/>
          <p:cNvPicPr>
            <a:picLocks noGrp="1" noChangeAspect="1"/>
          </p:cNvPicPr>
          <p:nvPr>
            <p:ph idx="1"/>
          </p:nvPr>
        </p:nvPicPr>
        <p:blipFill>
          <a:blip r:embed="rId2" cstate="print"/>
          <a:stretch>
            <a:fillRect/>
          </a:stretch>
        </p:blipFill>
        <p:spPr>
          <a:xfrm>
            <a:off x="674180" y="1935163"/>
            <a:ext cx="7795640" cy="438943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 creuser</a:t>
            </a:r>
            <a:endParaRPr lang="fr-FR" dirty="0"/>
          </a:p>
        </p:txBody>
      </p:sp>
      <p:pic>
        <p:nvPicPr>
          <p:cNvPr id="6" name="Espace réservé du contenu 5" descr="150416 chantier marre pelleteuse.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 étanchéifier</a:t>
            </a:r>
            <a:endParaRPr lang="fr-FR" dirty="0"/>
          </a:p>
        </p:txBody>
      </p:sp>
      <p:pic>
        <p:nvPicPr>
          <p:cNvPr id="4" name="Espace réservé du contenu 3" descr="FILE0033.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chantier : reste à…</a:t>
            </a:r>
            <a:endParaRPr lang="fr-FR" dirty="0"/>
          </a:p>
        </p:txBody>
      </p:sp>
      <p:sp>
        <p:nvSpPr>
          <p:cNvPr id="3" name="Espace réservé du contenu 2"/>
          <p:cNvSpPr>
            <a:spLocks noGrp="1"/>
          </p:cNvSpPr>
          <p:nvPr>
            <p:ph idx="1"/>
          </p:nvPr>
        </p:nvSpPr>
        <p:spPr/>
        <p:txBody>
          <a:bodyPr/>
          <a:lstStyle/>
          <a:p>
            <a:r>
              <a:rPr lang="fr-FR" dirty="0" smtClean="0"/>
              <a:t>Cette année scolaire :</a:t>
            </a:r>
          </a:p>
          <a:p>
            <a:pPr lvl="1"/>
            <a:r>
              <a:rPr lang="fr-FR" dirty="0" smtClean="0"/>
              <a:t>Mettre en eau</a:t>
            </a:r>
          </a:p>
          <a:p>
            <a:pPr lvl="1"/>
            <a:r>
              <a:rPr lang="fr-FR" dirty="0" smtClean="0"/>
              <a:t>Planter : plantes d’eau, arbre</a:t>
            </a:r>
          </a:p>
          <a:p>
            <a:endParaRPr lang="fr-FR" dirty="0" smtClean="0"/>
          </a:p>
          <a:p>
            <a:r>
              <a:rPr lang="fr-FR" dirty="0" smtClean="0"/>
              <a:t>L’année prochaine :</a:t>
            </a:r>
          </a:p>
          <a:p>
            <a:pPr lvl="1"/>
            <a:r>
              <a:rPr lang="fr-FR" dirty="0" smtClean="0"/>
              <a:t>Créer une clôture</a:t>
            </a:r>
          </a:p>
          <a:p>
            <a:pPr lvl="1"/>
            <a:r>
              <a:rPr lang="fr-FR" dirty="0" smtClean="0"/>
              <a:t>Aménager l’espace (arbres, fleurs, banc,…)</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8800" dirty="0" smtClean="0"/>
              <a:t>Utiliser</a:t>
            </a:r>
            <a:endParaRPr lang="fr-FR" sz="8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Vie de la mare :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Utilisation par les professeurs de :</a:t>
            </a:r>
          </a:p>
          <a:p>
            <a:pPr lvl="1"/>
            <a:r>
              <a:rPr lang="fr-FR" dirty="0" smtClean="0"/>
              <a:t>SVT </a:t>
            </a:r>
          </a:p>
          <a:p>
            <a:pPr lvl="2"/>
            <a:r>
              <a:rPr lang="fr-FR" dirty="0" smtClean="0"/>
              <a:t>observation du vivant</a:t>
            </a:r>
          </a:p>
          <a:p>
            <a:pPr lvl="2"/>
            <a:r>
              <a:rPr lang="fr-FR" dirty="0" smtClean="0"/>
              <a:t>Création de panneaux d’information</a:t>
            </a:r>
          </a:p>
          <a:p>
            <a:pPr lvl="1"/>
            <a:r>
              <a:rPr lang="fr-FR" dirty="0" smtClean="0"/>
              <a:t>TECHNOLOGIE et SCIENCES PHYSIQUES</a:t>
            </a:r>
          </a:p>
          <a:p>
            <a:pPr lvl="2"/>
            <a:r>
              <a:rPr lang="fr-FR" dirty="0" smtClean="0"/>
              <a:t>prises de mesure autour de la mare, station météo…</a:t>
            </a:r>
          </a:p>
          <a:p>
            <a:pPr lvl="2"/>
            <a:r>
              <a:rPr lang="fr-FR" dirty="0" smtClean="0"/>
              <a:t>Entretien et aménagements (techno 5</a:t>
            </a:r>
            <a:r>
              <a:rPr lang="fr-FR" baseline="30000" dirty="0" smtClean="0"/>
              <a:t>ème</a:t>
            </a:r>
            <a:r>
              <a:rPr lang="fr-FR" dirty="0" smtClean="0"/>
              <a:t>)</a:t>
            </a:r>
          </a:p>
          <a:p>
            <a:pPr lvl="1"/>
            <a:r>
              <a:rPr lang="fr-FR" dirty="0" smtClean="0"/>
              <a:t>LANGUES</a:t>
            </a:r>
          </a:p>
          <a:p>
            <a:pPr lvl="3"/>
            <a:r>
              <a:rPr lang="fr-FR" dirty="0" smtClean="0"/>
              <a:t>Ateliers d’écriture</a:t>
            </a:r>
          </a:p>
          <a:p>
            <a:pPr lvl="1"/>
            <a:r>
              <a:rPr lang="fr-FR" dirty="0" smtClean="0"/>
              <a:t>ARTS</a:t>
            </a:r>
          </a:p>
          <a:p>
            <a:pPr lvl="2"/>
            <a:r>
              <a:rPr lang="fr-FR" dirty="0" smtClean="0"/>
              <a:t>Aménagements, décoration de l’espace</a:t>
            </a:r>
          </a:p>
          <a:p>
            <a:pPr lvl="1"/>
            <a:r>
              <a:rPr lang="fr-FR"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La </a:t>
            </a:r>
            <a:r>
              <a:rPr lang="fr-FR" dirty="0" smtClean="0"/>
              <a:t>genèse du projet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2012/2013</a:t>
            </a:r>
          </a:p>
          <a:p>
            <a:pPr lvl="1"/>
            <a:r>
              <a:rPr lang="fr-FR" dirty="0" smtClean="0"/>
              <a:t>Voyage aux </a:t>
            </a:r>
            <a:r>
              <a:rPr lang="fr-FR" dirty="0" err="1" smtClean="0"/>
              <a:t>Amanins</a:t>
            </a:r>
            <a:r>
              <a:rPr lang="fr-FR" dirty="0" smtClean="0"/>
              <a:t> avec une classe de 5</a:t>
            </a:r>
            <a:r>
              <a:rPr lang="fr-FR" baseline="30000" dirty="0" smtClean="0"/>
              <a:t>ème</a:t>
            </a:r>
            <a:r>
              <a:rPr lang="fr-FR" dirty="0" smtClean="0"/>
              <a:t> </a:t>
            </a:r>
          </a:p>
          <a:p>
            <a:pPr lvl="1"/>
            <a:r>
              <a:rPr lang="fr-FR" dirty="0" smtClean="0"/>
              <a:t>Thème : la relation, l’interaction </a:t>
            </a:r>
            <a:r>
              <a:rPr lang="fr-FR" dirty="0" smtClean="0">
                <a:sym typeface="Wingdings" pitchFamily="2" charset="2"/>
              </a:rPr>
              <a:t></a:t>
            </a:r>
            <a:r>
              <a:rPr lang="fr-FR" dirty="0" smtClean="0"/>
              <a:t>humain-humain </a:t>
            </a:r>
            <a:r>
              <a:rPr lang="fr-FR" dirty="0" smtClean="0">
                <a:sym typeface="Wingdings" pitchFamily="2" charset="2"/>
              </a:rPr>
              <a:t></a:t>
            </a:r>
            <a:r>
              <a:rPr lang="fr-FR" dirty="0" smtClean="0"/>
              <a:t>humain-environnement</a:t>
            </a:r>
          </a:p>
          <a:p>
            <a:r>
              <a:rPr lang="fr-FR" dirty="0" smtClean="0"/>
              <a:t>2013/2014</a:t>
            </a:r>
          </a:p>
          <a:p>
            <a:pPr lvl="1"/>
            <a:r>
              <a:rPr lang="fr-FR" dirty="0" smtClean="0"/>
              <a:t>Création d’un atelier « Co-Eau-</a:t>
            </a:r>
            <a:r>
              <a:rPr lang="fr-FR" dirty="0" err="1" smtClean="0"/>
              <a:t>pérer</a:t>
            </a:r>
            <a:r>
              <a:rPr lang="fr-FR" dirty="0" smtClean="0"/>
              <a:t> » - 13 volontaires</a:t>
            </a:r>
          </a:p>
          <a:p>
            <a:pPr lvl="1"/>
            <a:r>
              <a:rPr lang="fr-FR" dirty="0" smtClean="0"/>
              <a:t>Séjour à la Maison de l’Eau et de la Rivière</a:t>
            </a:r>
          </a:p>
          <a:p>
            <a:r>
              <a:rPr lang="fr-FR" dirty="0" smtClean="0"/>
              <a:t>2014/2015</a:t>
            </a:r>
          </a:p>
          <a:p>
            <a:pPr lvl="1"/>
            <a:r>
              <a:rPr lang="fr-FR" dirty="0" smtClean="0"/>
              <a:t>Suite de l’atelier « Co-Eau-</a:t>
            </a:r>
            <a:r>
              <a:rPr lang="fr-FR" dirty="0" err="1" smtClean="0"/>
              <a:t>Pérer</a:t>
            </a:r>
            <a:r>
              <a:rPr lang="fr-FR" dirty="0" smtClean="0"/>
              <a:t> » - 8 inscrits</a:t>
            </a:r>
          </a:p>
          <a:p>
            <a:pPr lvl="1"/>
            <a:r>
              <a:rPr lang="fr-FR" dirty="0" smtClean="0"/>
              <a:t>Projet : on se « mare » au collège</a:t>
            </a:r>
          </a:p>
          <a:p>
            <a:pPr lvl="1"/>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8000" dirty="0" smtClean="0"/>
              <a:t>Communication</a:t>
            </a:r>
            <a:endParaRPr lang="fr-FR" sz="8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Communication :</a:t>
            </a:r>
            <a:endParaRPr lang="fr-FR" dirty="0"/>
          </a:p>
        </p:txBody>
      </p:sp>
      <p:sp>
        <p:nvSpPr>
          <p:cNvPr id="3" name="Espace réservé du contenu 2"/>
          <p:cNvSpPr>
            <a:spLocks noGrp="1"/>
          </p:cNvSpPr>
          <p:nvPr>
            <p:ph idx="1"/>
          </p:nvPr>
        </p:nvSpPr>
        <p:spPr>
          <a:xfrm>
            <a:off x="457200" y="1935480"/>
            <a:ext cx="4402832" cy="4389120"/>
          </a:xfrm>
        </p:spPr>
        <p:txBody>
          <a:bodyPr>
            <a:normAutofit fontScale="92500" lnSpcReduction="20000"/>
          </a:bodyPr>
          <a:lstStyle/>
          <a:p>
            <a:r>
              <a:rPr lang="fr-FR" dirty="0" smtClean="0"/>
              <a:t>Interne :</a:t>
            </a:r>
          </a:p>
          <a:p>
            <a:pPr lvl="1"/>
            <a:r>
              <a:rPr lang="fr-FR" dirty="0" smtClean="0"/>
              <a:t>ENTEA : tous les élèves, les professeurs, les parents…</a:t>
            </a:r>
          </a:p>
          <a:p>
            <a:pPr lvl="1"/>
            <a:r>
              <a:rPr lang="fr-FR" dirty="0" smtClean="0"/>
              <a:t>Action envers les 6èmes :</a:t>
            </a:r>
          </a:p>
          <a:p>
            <a:pPr lvl="2"/>
            <a:r>
              <a:rPr lang="fr-FR" dirty="0" smtClean="0"/>
              <a:t>film « Jungle d’eau douce »</a:t>
            </a:r>
          </a:p>
          <a:p>
            <a:pPr lvl="2"/>
            <a:r>
              <a:rPr lang="fr-FR" dirty="0" smtClean="0"/>
              <a:t>jeu concours organisé par les 3</a:t>
            </a:r>
            <a:r>
              <a:rPr lang="fr-FR" baseline="30000" dirty="0" smtClean="0"/>
              <a:t>ème</a:t>
            </a:r>
            <a:r>
              <a:rPr lang="fr-FR" dirty="0" smtClean="0"/>
              <a:t>5</a:t>
            </a:r>
          </a:p>
          <a:p>
            <a:pPr lvl="2"/>
            <a:r>
              <a:rPr lang="fr-FR" dirty="0" smtClean="0"/>
              <a:t>Gain : une journée à la Maison de l’Eau et de la Rivière</a:t>
            </a:r>
          </a:p>
          <a:p>
            <a:r>
              <a:rPr lang="fr-FR" dirty="0" smtClean="0"/>
              <a:t>Externe :</a:t>
            </a:r>
          </a:p>
          <a:p>
            <a:pPr lvl="1"/>
            <a:r>
              <a:rPr lang="fr-FR" dirty="0" smtClean="0"/>
              <a:t>Site internet</a:t>
            </a:r>
          </a:p>
          <a:p>
            <a:pPr lvl="1"/>
            <a:r>
              <a:rPr lang="fr-FR" dirty="0" smtClean="0"/>
              <a:t>DNA</a:t>
            </a:r>
          </a:p>
          <a:p>
            <a:pPr lvl="1"/>
            <a:r>
              <a:rPr lang="fr-FR" dirty="0" smtClean="0"/>
              <a:t>Commune</a:t>
            </a:r>
            <a:endParaRPr lang="fr-FR" dirty="0"/>
          </a:p>
        </p:txBody>
      </p:sp>
      <p:pic>
        <p:nvPicPr>
          <p:cNvPr id="6146" name="Picture 2" descr="JUNGLE D’EAU DOUCE, LA VIE SECRETE DES GRAVIERES"/>
          <p:cNvPicPr>
            <a:picLocks noChangeAspect="1" noChangeArrowheads="1"/>
          </p:cNvPicPr>
          <p:nvPr/>
        </p:nvPicPr>
        <p:blipFill>
          <a:blip r:embed="rId2" cstate="print"/>
          <a:srcRect r="23141"/>
          <a:stretch>
            <a:fillRect/>
          </a:stretch>
        </p:blipFill>
        <p:spPr bwMode="auto">
          <a:xfrm>
            <a:off x="4211960" y="1143000"/>
            <a:ext cx="4392488" cy="5715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volontaires motivés</a:t>
            </a:r>
            <a:endParaRPr lang="fr-FR" dirty="0"/>
          </a:p>
        </p:txBody>
      </p:sp>
      <p:pic>
        <p:nvPicPr>
          <p:cNvPr id="4" name="Espace réservé du contenu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200" t="32381" r="33474" b="25307"/>
          <a:stretch/>
        </p:blipFill>
        <p:spPr>
          <a:xfrm>
            <a:off x="899592" y="1844824"/>
            <a:ext cx="7416824" cy="460569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lstStyle/>
          <a:p>
            <a:r>
              <a:rPr lang="fr-FR" dirty="0" smtClean="0"/>
              <a:t>Le contenu</a:t>
            </a:r>
            <a:endParaRPr lang="fr-FR" dirty="0"/>
          </a:p>
        </p:txBody>
      </p:sp>
      <p:sp>
        <p:nvSpPr>
          <p:cNvPr id="6" name="Titre 5"/>
          <p:cNvSpPr>
            <a:spLocks noGrp="1"/>
          </p:cNvSpPr>
          <p:nvPr>
            <p:ph type="ctrTitle"/>
          </p:nvPr>
        </p:nvSpPr>
        <p:spPr>
          <a:xfrm>
            <a:off x="467544" y="0"/>
            <a:ext cx="7851648" cy="1828800"/>
          </a:xfrm>
        </p:spPr>
        <p:txBody>
          <a:bodyPr vert="horz" lIns="0" rIns="0" bIns="0" anchor="b">
            <a:noAutofit/>
          </a:bodyPr>
          <a:lstStyle/>
          <a:p>
            <a:pPr algn="l"/>
            <a:r>
              <a:rPr lang="fr-FR" sz="8800" b="0" dirty="0" smtClean="0">
                <a:solidFill>
                  <a:srgbClr val="0070C0"/>
                </a:solidFill>
                <a:effectLst/>
              </a:rPr>
              <a:t>NOTRE ATELIER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otamot nageant.jpg"/>
          <p:cNvPicPr>
            <a:picLocks noChangeAspect="1"/>
          </p:cNvPicPr>
          <p:nvPr/>
        </p:nvPicPr>
        <p:blipFill>
          <a:blip r:embed="rId3" cstate="print">
            <a:duotone>
              <a:schemeClr val="accent6">
                <a:shade val="45000"/>
                <a:satMod val="135000"/>
              </a:schemeClr>
              <a:prstClr val="white"/>
            </a:duotone>
          </a:blip>
          <a:stretch>
            <a:fillRect/>
          </a:stretch>
        </p:blipFill>
        <p:spPr>
          <a:xfrm>
            <a:off x="3779912" y="1988840"/>
            <a:ext cx="4542572" cy="4074954"/>
          </a:xfrm>
          <a:prstGeom prst="rect">
            <a:avLst/>
          </a:prstGeom>
        </p:spPr>
      </p:pic>
      <p:sp>
        <p:nvSpPr>
          <p:cNvPr id="2" name="Titre 1"/>
          <p:cNvSpPr>
            <a:spLocks noGrp="1"/>
          </p:cNvSpPr>
          <p:nvPr>
            <p:ph type="title"/>
          </p:nvPr>
        </p:nvSpPr>
        <p:spPr/>
        <p:txBody>
          <a:bodyPr/>
          <a:lstStyle/>
          <a:p>
            <a:r>
              <a:rPr lang="fr-FR" dirty="0" smtClean="0"/>
              <a:t>Contexte pédagogique</a:t>
            </a:r>
            <a:endParaRPr lang="fr-FR" dirty="0"/>
          </a:p>
        </p:txBody>
      </p:sp>
      <p:sp>
        <p:nvSpPr>
          <p:cNvPr id="3" name="Espace réservé du contenu 2"/>
          <p:cNvSpPr>
            <a:spLocks noGrp="1"/>
          </p:cNvSpPr>
          <p:nvPr>
            <p:ph idx="1"/>
          </p:nvPr>
        </p:nvSpPr>
        <p:spPr/>
        <p:txBody>
          <a:bodyPr/>
          <a:lstStyle/>
          <a:p>
            <a:r>
              <a:rPr lang="fr-FR" dirty="0" smtClean="0"/>
              <a:t>Accompagnement éducatif</a:t>
            </a:r>
          </a:p>
          <a:p>
            <a:r>
              <a:rPr lang="fr-FR" dirty="0" smtClean="0"/>
              <a:t>Atelier  par quinzaine</a:t>
            </a:r>
          </a:p>
          <a:p>
            <a:r>
              <a:rPr lang="fr-FR" dirty="0" smtClean="0"/>
              <a:t>18 heures au total</a:t>
            </a:r>
          </a:p>
          <a:p>
            <a:pPr>
              <a:buNone/>
            </a:pPr>
            <a:endParaRPr lang="fr-FR" dirty="0"/>
          </a:p>
        </p:txBody>
      </p:sp>
      <p:pic>
        <p:nvPicPr>
          <p:cNvPr id="5" name="Image 4" descr="Phrygane 6 (larve).jpg"/>
          <p:cNvPicPr>
            <a:picLocks noChangeAspect="1"/>
          </p:cNvPicPr>
          <p:nvPr/>
        </p:nvPicPr>
        <p:blipFill>
          <a:blip r:embed="rId4" cstate="print"/>
          <a:stretch>
            <a:fillRect/>
          </a:stretch>
        </p:blipFill>
        <p:spPr>
          <a:xfrm>
            <a:off x="755576" y="4005064"/>
            <a:ext cx="2106168" cy="9372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Co-Eau-</a:t>
            </a:r>
            <a:r>
              <a:rPr lang="fr-FR" dirty="0" err="1" smtClean="0"/>
              <a:t>Pérer</a:t>
            </a:r>
            <a:endParaRPr lang="fr-FR" dirty="0"/>
          </a:p>
        </p:txBody>
      </p:sp>
      <p:sp>
        <p:nvSpPr>
          <p:cNvPr id="3" name="Espace réservé du contenu 2"/>
          <p:cNvSpPr>
            <a:spLocks noGrp="1"/>
          </p:cNvSpPr>
          <p:nvPr>
            <p:ph idx="1"/>
          </p:nvPr>
        </p:nvSpPr>
        <p:spPr/>
        <p:txBody>
          <a:bodyPr>
            <a:normAutofit/>
          </a:bodyPr>
          <a:lstStyle/>
          <a:p>
            <a:pPr algn="ctr">
              <a:buNone/>
            </a:pPr>
            <a:r>
              <a:rPr lang="fr-FR" sz="4400" b="1" dirty="0" smtClean="0"/>
              <a:t>L’eau au </a:t>
            </a:r>
            <a:r>
              <a:rPr lang="fr-FR" sz="4400" b="1" dirty="0" err="1" smtClean="0"/>
              <a:t>coeur</a:t>
            </a:r>
            <a:r>
              <a:rPr lang="fr-FR" sz="4400" b="1" dirty="0" smtClean="0"/>
              <a:t> de la vie</a:t>
            </a:r>
          </a:p>
          <a:p>
            <a:r>
              <a:rPr lang="fr-FR" sz="3200" dirty="0" smtClean="0"/>
              <a:t>Constat</a:t>
            </a:r>
          </a:p>
          <a:p>
            <a:pPr lvl="1"/>
            <a:r>
              <a:rPr lang="fr-FR" dirty="0" smtClean="0"/>
              <a:t>Disparition des zones humides</a:t>
            </a:r>
          </a:p>
          <a:p>
            <a:pPr lvl="1"/>
            <a:r>
              <a:rPr lang="fr-FR" dirty="0" smtClean="0"/>
              <a:t>Urbanisation grandissante</a:t>
            </a:r>
          </a:p>
          <a:p>
            <a:pPr lvl="1"/>
            <a:r>
              <a:rPr lang="fr-FR" dirty="0" smtClean="0"/>
              <a:t>Pollution</a:t>
            </a:r>
          </a:p>
          <a:p>
            <a:r>
              <a:rPr lang="fr-FR" sz="3200" dirty="0" smtClean="0"/>
              <a:t>Prendre conscience</a:t>
            </a:r>
          </a:p>
          <a:p>
            <a:pPr lvl="1"/>
            <a:r>
              <a:rPr lang="fr-FR" dirty="0" smtClean="0"/>
              <a:t>Relation</a:t>
            </a:r>
          </a:p>
          <a:p>
            <a:pPr lvl="1"/>
            <a:r>
              <a:rPr lang="fr-FR" dirty="0" err="1" smtClean="0"/>
              <a:t>Inter-relation</a:t>
            </a:r>
            <a:endParaRPr lang="fr-FR" dirty="0" smtClean="0"/>
          </a:p>
          <a:p>
            <a:pPr lvl="1"/>
            <a:endParaRPr lang="fr-FR" dirty="0" smtClean="0"/>
          </a:p>
          <a:p>
            <a:endParaRPr lang="fr-FR" dirty="0" smtClean="0"/>
          </a:p>
          <a:p>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Découvrir  : l’écosystème</a:t>
            </a:r>
            <a:endParaRPr lang="fr-FR" dirty="0"/>
          </a:p>
        </p:txBody>
      </p:sp>
      <p:pic>
        <p:nvPicPr>
          <p:cNvPr id="4" name="Espace réservé du contenu 3" descr="ecosystc3a8me-tourbic3a8re.jpg"/>
          <p:cNvPicPr>
            <a:picLocks noGrp="1" noChangeAspect="1"/>
          </p:cNvPicPr>
          <p:nvPr>
            <p:ph idx="1"/>
          </p:nvPr>
        </p:nvPicPr>
        <p:blipFill>
          <a:blip r:embed="rId3" cstate="print"/>
          <a:stretch>
            <a:fillRect/>
          </a:stretch>
        </p:blipFill>
        <p:spPr>
          <a:xfrm>
            <a:off x="467544" y="2060848"/>
            <a:ext cx="8208912" cy="432458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Découvrir  : la flore de la mare</a:t>
            </a:r>
            <a:endParaRPr lang="fr-FR" dirty="0"/>
          </a:p>
        </p:txBody>
      </p:sp>
      <p:pic>
        <p:nvPicPr>
          <p:cNvPr id="4" name="Espace réservé du contenu 3" descr="sch.ma.h.lophyte.couleur.jpg"/>
          <p:cNvPicPr>
            <a:picLocks noGrp="1" noChangeAspect="1"/>
          </p:cNvPicPr>
          <p:nvPr>
            <p:ph idx="1"/>
          </p:nvPr>
        </p:nvPicPr>
        <p:blipFill>
          <a:blip r:embed="rId3" cstate="print"/>
          <a:stretch>
            <a:fillRect/>
          </a:stretch>
        </p:blipFill>
        <p:spPr>
          <a:xfrm>
            <a:off x="467544" y="1916832"/>
            <a:ext cx="8276054" cy="453650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Découvrir : la faune de la mare</a:t>
            </a:r>
            <a:endParaRPr lang="fr-FR" dirty="0"/>
          </a:p>
        </p:txBody>
      </p:sp>
      <p:pic>
        <p:nvPicPr>
          <p:cNvPr id="4" name="Espace réservé du contenu 3" descr="Dytique F (adulte).jpg"/>
          <p:cNvPicPr>
            <a:picLocks noGrp="1" noChangeAspect="1"/>
          </p:cNvPicPr>
          <p:nvPr>
            <p:ph idx="1"/>
          </p:nvPr>
        </p:nvPicPr>
        <p:blipFill>
          <a:blip r:embed="rId3" cstate="print"/>
          <a:stretch>
            <a:fillRect/>
          </a:stretch>
        </p:blipFill>
        <p:spPr>
          <a:xfrm>
            <a:off x="467544" y="2276872"/>
            <a:ext cx="2098548" cy="2468880"/>
          </a:xfrm>
        </p:spPr>
      </p:pic>
      <p:pic>
        <p:nvPicPr>
          <p:cNvPr id="5" name="Image 4" descr="Agrion élégant (larve).jpg"/>
          <p:cNvPicPr>
            <a:picLocks noChangeAspect="1"/>
          </p:cNvPicPr>
          <p:nvPr/>
        </p:nvPicPr>
        <p:blipFill>
          <a:blip r:embed="rId4" cstate="print"/>
          <a:stretch>
            <a:fillRect/>
          </a:stretch>
        </p:blipFill>
        <p:spPr>
          <a:xfrm>
            <a:off x="3131840" y="1988840"/>
            <a:ext cx="2945342" cy="2088232"/>
          </a:xfrm>
          <a:prstGeom prst="rect">
            <a:avLst/>
          </a:prstGeom>
        </p:spPr>
      </p:pic>
      <p:pic>
        <p:nvPicPr>
          <p:cNvPr id="6" name="Image 5" descr="Phrygane 4 (larve).jpg"/>
          <p:cNvPicPr>
            <a:picLocks noChangeAspect="1"/>
          </p:cNvPicPr>
          <p:nvPr/>
        </p:nvPicPr>
        <p:blipFill>
          <a:blip r:embed="rId5" cstate="print"/>
          <a:stretch>
            <a:fillRect/>
          </a:stretch>
        </p:blipFill>
        <p:spPr>
          <a:xfrm>
            <a:off x="3923928" y="4149080"/>
            <a:ext cx="4585808" cy="2125584"/>
          </a:xfrm>
          <a:prstGeom prst="rect">
            <a:avLst/>
          </a:prstGeom>
        </p:spPr>
      </p:pic>
      <p:pic>
        <p:nvPicPr>
          <p:cNvPr id="7" name="Image 6" descr="grenouille.gif"/>
          <p:cNvPicPr>
            <a:picLocks noChangeAspect="1"/>
          </p:cNvPicPr>
          <p:nvPr/>
        </p:nvPicPr>
        <p:blipFill>
          <a:blip r:embed="rId6" cstate="print"/>
          <a:stretch>
            <a:fillRect/>
          </a:stretch>
        </p:blipFill>
        <p:spPr>
          <a:xfrm>
            <a:off x="971600" y="4293096"/>
            <a:ext cx="2934643" cy="232247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946</TotalTime>
  <Words>702</Words>
  <Application>Microsoft Office PowerPoint</Application>
  <PresentationFormat>Affichage à l'écran (4:3)</PresentationFormat>
  <Paragraphs>120</Paragraphs>
  <Slides>22</Slides>
  <Notes>14</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Débit</vt:lpstr>
      <vt:lpstr>On se « mare » au collège</vt:lpstr>
      <vt:lpstr>La genèse du projet</vt:lpstr>
      <vt:lpstr>Des volontaires motivés</vt:lpstr>
      <vt:lpstr>NOTRE ATELIER </vt:lpstr>
      <vt:lpstr>Contexte pédagogique</vt:lpstr>
      <vt:lpstr>Co-Eau-Pérer</vt:lpstr>
      <vt:lpstr>Découvrir  : l’écosystème</vt:lpstr>
      <vt:lpstr>Découvrir  : la flore de la mare</vt:lpstr>
      <vt:lpstr>Découvrir : la faune de la mare</vt:lpstr>
      <vt:lpstr>Réflexion : où ?</vt:lpstr>
      <vt:lpstr>Réflexion : Orientation ? Taille ? Formes ? Profondeur ? </vt:lpstr>
      <vt:lpstr>Réflexion : matériaux ?</vt:lpstr>
      <vt:lpstr>Réalisation</vt:lpstr>
      <vt:lpstr>Réalisation : délimiter</vt:lpstr>
      <vt:lpstr>Réalisation : creuser</vt:lpstr>
      <vt:lpstr>Réalisation : étanchéifier</vt:lpstr>
      <vt:lpstr>Le chantier : reste à…</vt:lpstr>
      <vt:lpstr>Utiliser</vt:lpstr>
      <vt:lpstr>Vie de la mare : </vt:lpstr>
      <vt:lpstr>Communication</vt:lpstr>
      <vt:lpstr>Communication :</vt:lpstr>
      <vt:lpstr>Présentation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se « mare » au collège</dc:title>
  <dc:creator> </dc:creator>
  <cp:lastModifiedBy>admin admin</cp:lastModifiedBy>
  <cp:revision>34</cp:revision>
  <dcterms:created xsi:type="dcterms:W3CDTF">2015-05-12T07:58:11Z</dcterms:created>
  <dcterms:modified xsi:type="dcterms:W3CDTF">2015-05-19T04:07:16Z</dcterms:modified>
</cp:coreProperties>
</file>