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58" r:id="rId5"/>
    <p:sldId id="259" r:id="rId6"/>
    <p:sldId id="262" r:id="rId7"/>
    <p:sldId id="264" r:id="rId8"/>
    <p:sldId id="265" r:id="rId9"/>
    <p:sldId id="266" r:id="rId10"/>
    <p:sldId id="267" r:id="rId11"/>
    <p:sldId id="268" r:id="rId12"/>
    <p:sldId id="263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13441-530E-4BF1-BB88-A7E08E9972F7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30BD5-8A18-4C2C-A5D6-2BC851F1D2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26" Type="http://schemas.openxmlformats.org/officeDocument/2006/relationships/image" Target="../media/image79.jpeg"/><Relationship Id="rId3" Type="http://schemas.openxmlformats.org/officeDocument/2006/relationships/image" Target="../media/image2.png"/><Relationship Id="rId21" Type="http://schemas.openxmlformats.org/officeDocument/2006/relationships/image" Target="../media/image74.jpeg"/><Relationship Id="rId7" Type="http://schemas.openxmlformats.org/officeDocument/2006/relationships/image" Target="../media/image7.pn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5" Type="http://schemas.openxmlformats.org/officeDocument/2006/relationships/image" Target="../media/image78.jpeg"/><Relationship Id="rId2" Type="http://schemas.openxmlformats.org/officeDocument/2006/relationships/image" Target="../media/image1.png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24" Type="http://schemas.openxmlformats.org/officeDocument/2006/relationships/image" Target="../media/image77.jpeg"/><Relationship Id="rId5" Type="http://schemas.openxmlformats.org/officeDocument/2006/relationships/image" Target="../media/image5.png"/><Relationship Id="rId15" Type="http://schemas.openxmlformats.org/officeDocument/2006/relationships/image" Target="../media/image68.jpeg"/><Relationship Id="rId23" Type="http://schemas.openxmlformats.org/officeDocument/2006/relationships/image" Target="../media/image76.jpeg"/><Relationship Id="rId10" Type="http://schemas.openxmlformats.org/officeDocument/2006/relationships/image" Target="../media/image10.png"/><Relationship Id="rId19" Type="http://schemas.openxmlformats.org/officeDocument/2006/relationships/image" Target="../media/image72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67.jpeg"/><Relationship Id="rId22" Type="http://schemas.openxmlformats.org/officeDocument/2006/relationships/image" Target="../media/image75.jpeg"/><Relationship Id="rId27" Type="http://schemas.openxmlformats.org/officeDocument/2006/relationships/image" Target="../media/image8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2.png"/><Relationship Id="rId21" Type="http://schemas.openxmlformats.org/officeDocument/2006/relationships/image" Target="../media/image90.jpeg"/><Relationship Id="rId7" Type="http://schemas.openxmlformats.org/officeDocument/2006/relationships/image" Target="../media/image7.pn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84.png"/><Relationship Id="rId23" Type="http://schemas.openxmlformats.org/officeDocument/2006/relationships/image" Target="../media/image92.jpeg"/><Relationship Id="rId10" Type="http://schemas.openxmlformats.org/officeDocument/2006/relationships/image" Target="../media/image10.png"/><Relationship Id="rId19" Type="http://schemas.openxmlformats.org/officeDocument/2006/relationships/image" Target="../media/image88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83.png"/><Relationship Id="rId22" Type="http://schemas.openxmlformats.org/officeDocument/2006/relationships/image" Target="../media/image9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94.jpeg"/><Relationship Id="rId18" Type="http://schemas.openxmlformats.org/officeDocument/2006/relationships/image" Target="../media/image99.jpeg"/><Relationship Id="rId3" Type="http://schemas.openxmlformats.org/officeDocument/2006/relationships/image" Target="../media/image2.png"/><Relationship Id="rId21" Type="http://schemas.openxmlformats.org/officeDocument/2006/relationships/image" Target="../media/image102.jpeg"/><Relationship Id="rId7" Type="http://schemas.openxmlformats.org/officeDocument/2006/relationships/image" Target="../media/image7.png"/><Relationship Id="rId12" Type="http://schemas.openxmlformats.org/officeDocument/2006/relationships/image" Target="../media/image93.png"/><Relationship Id="rId17" Type="http://schemas.openxmlformats.org/officeDocument/2006/relationships/image" Target="../media/image98.jpeg"/><Relationship Id="rId2" Type="http://schemas.openxmlformats.org/officeDocument/2006/relationships/image" Target="../media/image1.png"/><Relationship Id="rId16" Type="http://schemas.openxmlformats.org/officeDocument/2006/relationships/image" Target="../media/image97.jpeg"/><Relationship Id="rId20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96.jpeg"/><Relationship Id="rId10" Type="http://schemas.openxmlformats.org/officeDocument/2006/relationships/image" Target="../media/image10.png"/><Relationship Id="rId19" Type="http://schemas.openxmlformats.org/officeDocument/2006/relationships/image" Target="../media/image10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9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0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06.jpeg"/><Relationship Id="rId18" Type="http://schemas.openxmlformats.org/officeDocument/2006/relationships/image" Target="../media/image11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05.jpeg"/><Relationship Id="rId17" Type="http://schemas.openxmlformats.org/officeDocument/2006/relationships/image" Target="../media/image110.png"/><Relationship Id="rId2" Type="http://schemas.openxmlformats.org/officeDocument/2006/relationships/image" Target="../media/image1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08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0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13.jpeg"/><Relationship Id="rId18" Type="http://schemas.openxmlformats.org/officeDocument/2006/relationships/image" Target="../media/image1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2.jpeg"/><Relationship Id="rId17" Type="http://schemas.openxmlformats.org/officeDocument/2006/relationships/image" Target="../media/image117.png"/><Relationship Id="rId2" Type="http://schemas.openxmlformats.org/officeDocument/2006/relationships/image" Target="../media/image1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0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9.jpeg"/><Relationship Id="rId17" Type="http://schemas.openxmlformats.org/officeDocument/2006/relationships/image" Target="../media/image109.png"/><Relationship Id="rId2" Type="http://schemas.openxmlformats.org/officeDocument/2006/relationships/image" Target="../media/image1.png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2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5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4.jpeg"/><Relationship Id="rId17" Type="http://schemas.openxmlformats.org/officeDocument/2006/relationships/image" Target="../media/image128.png"/><Relationship Id="rId2" Type="http://schemas.openxmlformats.org/officeDocument/2006/relationships/image" Target="../media/image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09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0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9.jpeg"/><Relationship Id="rId17" Type="http://schemas.openxmlformats.org/officeDocument/2006/relationships/image" Target="../media/image134.png"/><Relationship Id="rId2" Type="http://schemas.openxmlformats.org/officeDocument/2006/relationships/image" Target="../media/image1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3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6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8.jpeg"/><Relationship Id="rId18" Type="http://schemas.openxmlformats.org/officeDocument/2006/relationships/image" Target="../media/image143.jpeg"/><Relationship Id="rId3" Type="http://schemas.openxmlformats.org/officeDocument/2006/relationships/image" Target="../media/image2.png"/><Relationship Id="rId21" Type="http://schemas.openxmlformats.org/officeDocument/2006/relationships/image" Target="../media/image146.jpeg"/><Relationship Id="rId7" Type="http://schemas.openxmlformats.org/officeDocument/2006/relationships/image" Target="../media/image7.png"/><Relationship Id="rId12" Type="http://schemas.openxmlformats.org/officeDocument/2006/relationships/image" Target="../media/image137.jpeg"/><Relationship Id="rId17" Type="http://schemas.openxmlformats.org/officeDocument/2006/relationships/image" Target="../media/image142.jpeg"/><Relationship Id="rId2" Type="http://schemas.openxmlformats.org/officeDocument/2006/relationships/image" Target="../media/image1.png"/><Relationship Id="rId16" Type="http://schemas.openxmlformats.org/officeDocument/2006/relationships/image" Target="../media/image141.jpeg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0.jpeg"/><Relationship Id="rId23" Type="http://schemas.openxmlformats.org/officeDocument/2006/relationships/image" Target="../media/image148.jpeg"/><Relationship Id="rId10" Type="http://schemas.openxmlformats.org/officeDocument/2006/relationships/image" Target="../media/image10.png"/><Relationship Id="rId19" Type="http://schemas.openxmlformats.org/officeDocument/2006/relationships/image" Target="../media/image144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9.jpeg"/><Relationship Id="rId22" Type="http://schemas.openxmlformats.org/officeDocument/2006/relationships/image" Target="../media/image1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1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7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.png"/><Relationship Id="rId16" Type="http://schemas.openxmlformats.org/officeDocument/2006/relationships/image" Target="../media/image25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4.jpeg"/><Relationship Id="rId10" Type="http://schemas.openxmlformats.org/officeDocument/2006/relationships/image" Target="../media/image10.png"/><Relationship Id="rId19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1.png"/><Relationship Id="rId18" Type="http://schemas.openxmlformats.org/officeDocument/2006/relationships/image" Target="../media/image36.jpeg"/><Relationship Id="rId3" Type="http://schemas.openxmlformats.org/officeDocument/2006/relationships/image" Target="../media/image2.png"/><Relationship Id="rId21" Type="http://schemas.openxmlformats.org/officeDocument/2006/relationships/image" Target="../media/image39.jpeg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3.jpeg"/><Relationship Id="rId10" Type="http://schemas.openxmlformats.org/officeDocument/2006/relationships/image" Target="../media/image10.png"/><Relationship Id="rId19" Type="http://schemas.openxmlformats.org/officeDocument/2006/relationships/image" Target="../media/image37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9.jpeg"/><Relationship Id="rId17" Type="http://schemas.openxmlformats.org/officeDocument/2006/relationships/image" Target="../media/image44.jpeg"/><Relationship Id="rId2" Type="http://schemas.openxmlformats.org/officeDocument/2006/relationships/image" Target="../media/image1.pn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42.jpeg"/><Relationship Id="rId10" Type="http://schemas.openxmlformats.org/officeDocument/2006/relationships/image" Target="../media/image10.png"/><Relationship Id="rId19" Type="http://schemas.openxmlformats.org/officeDocument/2006/relationships/image" Target="../media/image46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1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50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3" Type="http://schemas.openxmlformats.org/officeDocument/2006/relationships/image" Target="../media/image2.png"/><Relationship Id="rId21" Type="http://schemas.openxmlformats.org/officeDocument/2006/relationships/image" Target="../media/image63.jpeg"/><Relationship Id="rId7" Type="http://schemas.openxmlformats.org/officeDocument/2006/relationships/image" Target="../media/image7.pn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image" Target="../media/image1.png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57.jpeg"/><Relationship Id="rId10" Type="http://schemas.openxmlformats.org/officeDocument/2006/relationships/image" Target="../media/image10.png"/><Relationship Id="rId19" Type="http://schemas.openxmlformats.org/officeDocument/2006/relationships/image" Target="../media/image61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3600" b="1" dirty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ARCHITECTURE ECOLOGIQUE</a:t>
            </a:r>
          </a:p>
          <a:p>
            <a:pPr algn="ctr">
              <a:defRPr/>
            </a:pPr>
            <a:endParaRPr lang="fr-FR" sz="12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fr-FR" sz="3600" b="1" dirty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ECO-MATERIAUX</a:t>
            </a:r>
          </a:p>
          <a:p>
            <a:pPr algn="ctr">
              <a:defRPr/>
            </a:pPr>
            <a:endParaRPr lang="fr-FR" sz="1400" b="1" dirty="0" smtClean="0">
              <a:solidFill>
                <a:srgbClr val="6E4924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6E4924"/>
              </a:solidFill>
              <a:cs typeface="Arial" pitchFamily="34" charset="0"/>
            </a:endParaRPr>
          </a:p>
          <a:p>
            <a:pPr algn="ctr">
              <a:defRPr/>
            </a:pPr>
            <a:endParaRPr lang="fr-FR" sz="1400" b="1" dirty="0" smtClean="0">
              <a:solidFill>
                <a:srgbClr val="6E4924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6E4924"/>
              </a:solidFill>
              <a:cs typeface="Arial" pitchFamily="34" charset="0"/>
            </a:endParaRPr>
          </a:p>
          <a:p>
            <a:pPr algn="ctr">
              <a:defRPr/>
            </a:pPr>
            <a:endParaRPr lang="fr-FR" sz="1400" b="1" dirty="0" smtClean="0">
              <a:solidFill>
                <a:srgbClr val="6E4924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6E4924"/>
              </a:solidFill>
              <a:cs typeface="Arial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6E4924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fr-FR" sz="3200" b="1" dirty="0" smtClean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1</a:t>
            </a:r>
            <a:r>
              <a:rPr lang="fr-FR" sz="3200" b="1" baseline="30000" dirty="0" smtClean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ère</a:t>
            </a:r>
            <a:r>
              <a:rPr lang="fr-FR" sz="3200" b="1" dirty="0" smtClean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STI2D</a:t>
            </a:r>
          </a:p>
          <a:p>
            <a:pPr algn="ctr">
              <a:defRPr/>
            </a:pPr>
            <a:r>
              <a:rPr lang="fr-FR" sz="3200" b="1" dirty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LYCEE MARC BLOCH</a:t>
            </a:r>
          </a:p>
          <a:p>
            <a:pPr algn="ctr">
              <a:defRPr/>
            </a:pPr>
            <a:r>
              <a:rPr lang="fr-FR" sz="3200" b="1" dirty="0" smtClean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BISCHHEIM</a:t>
            </a: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18" name="Image 17"/>
          <p:cNvPicPr/>
          <p:nvPr/>
        </p:nvPicPr>
        <p:blipFill rotWithShape="1">
          <a:blip r:embed="rId4" cstate="print"/>
          <a:srcRect l="9121" t="8117" r="6182" b="6169"/>
          <a:stretch/>
        </p:blipFill>
        <p:spPr bwMode="auto">
          <a:xfrm>
            <a:off x="3923928" y="2636912"/>
            <a:ext cx="1477442" cy="143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5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7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8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1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1979712" y="980728"/>
            <a:ext cx="6696744" cy="33123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Workshop 3 avec La Grange aux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Paysages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(à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Lorentzen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)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700" dirty="0">
              <a:latin typeface="+mj-lt"/>
            </a:endParaRPr>
          </a:p>
          <a:p>
            <a:pPr algn="just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Torchis :</a:t>
            </a:r>
            <a:endParaRPr lang="fr-FR" sz="1400" dirty="0"/>
          </a:p>
          <a:p>
            <a:pPr algn="just">
              <a:defRPr/>
            </a:pP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43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4716016" y="1484784"/>
            <a:ext cx="1224136" cy="73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467544" y="1124744"/>
            <a:ext cx="1296144" cy="1059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 35" descr="CIMG0495.JPG"/>
          <p:cNvPicPr>
            <a:picLocks noChangeAspect="1"/>
          </p:cNvPicPr>
          <p:nvPr/>
        </p:nvPicPr>
        <p:blipFill>
          <a:blip r:embed="rId12" cstate="print"/>
          <a:srcRect t="9046" b="13588"/>
          <a:stretch>
            <a:fillRect/>
          </a:stretch>
        </p:blipFill>
        <p:spPr bwMode="auto">
          <a:xfrm>
            <a:off x="3491880" y="2348880"/>
            <a:ext cx="2482239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age 36" descr="2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67543" y="2348880"/>
            <a:ext cx="134466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age 37" descr="2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980343" y="2348880"/>
            <a:ext cx="134466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age 38" descr="2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467543" y="3501008"/>
            <a:ext cx="1343639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Image 39" descr="24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979711" y="3501008"/>
            <a:ext cx="1343639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age 40" descr="26.jpg"/>
          <p:cNvPicPr>
            <a:picLocks noChangeAspect="1"/>
          </p:cNvPicPr>
          <p:nvPr/>
        </p:nvPicPr>
        <p:blipFill>
          <a:blip r:embed="rId17" cstate="print"/>
          <a:srcRect l="11749" t="35239" r="22541" b="30477"/>
          <a:stretch>
            <a:fillRect/>
          </a:stretch>
        </p:blipFill>
        <p:spPr bwMode="auto">
          <a:xfrm>
            <a:off x="467544" y="4653135"/>
            <a:ext cx="1800200" cy="125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Image 41" descr="27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6156176" y="1412776"/>
            <a:ext cx="1090444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 44" descr="28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6156176" y="2852936"/>
            <a:ext cx="1083684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Image 45" descr="29.jpg"/>
          <p:cNvPicPr>
            <a:picLocks noChangeAspect="1"/>
          </p:cNvPicPr>
          <p:nvPr/>
        </p:nvPicPr>
        <p:blipFill>
          <a:blip r:embed="rId20" cstate="print"/>
          <a:srcRect b="30923"/>
          <a:stretch>
            <a:fillRect/>
          </a:stretch>
        </p:blipFill>
        <p:spPr bwMode="auto">
          <a:xfrm>
            <a:off x="7380312" y="4725144"/>
            <a:ext cx="1298839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Image 46" descr="221.jpg"/>
          <p:cNvPicPr>
            <a:picLocks noChangeAspect="1"/>
          </p:cNvPicPr>
          <p:nvPr/>
        </p:nvPicPr>
        <p:blipFill>
          <a:blip r:embed="rId21" cstate="print"/>
          <a:srcRect l="43969" t="42977" r="28413" b="37024"/>
          <a:stretch>
            <a:fillRect/>
          </a:stretch>
        </p:blipFill>
        <p:spPr bwMode="auto">
          <a:xfrm>
            <a:off x="2483768" y="4653136"/>
            <a:ext cx="1296144" cy="1251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Image 47" descr="222.jpg"/>
          <p:cNvPicPr>
            <a:picLocks noChangeAspect="1"/>
          </p:cNvPicPr>
          <p:nvPr/>
        </p:nvPicPr>
        <p:blipFill>
          <a:blip r:embed="rId22" cstate="print"/>
          <a:srcRect l="33454" t="27939" r="23215" b="21508"/>
          <a:stretch>
            <a:fillRect/>
          </a:stretch>
        </p:blipFill>
        <p:spPr bwMode="auto">
          <a:xfrm>
            <a:off x="3995936" y="4221088"/>
            <a:ext cx="1944216" cy="170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 48" descr="223.jpg"/>
          <p:cNvPicPr>
            <a:picLocks noChangeAspect="1"/>
          </p:cNvPicPr>
          <p:nvPr/>
        </p:nvPicPr>
        <p:blipFill>
          <a:blip r:embed="rId23" cstate="print"/>
          <a:srcRect t="20419" r="7065"/>
          <a:stretch>
            <a:fillRect/>
          </a:stretch>
        </p:blipFill>
        <p:spPr bwMode="auto">
          <a:xfrm>
            <a:off x="7380311" y="1412776"/>
            <a:ext cx="1296145" cy="134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Image 49" descr="224.jpg"/>
          <p:cNvPicPr>
            <a:picLocks noChangeAspect="1"/>
          </p:cNvPicPr>
          <p:nvPr/>
        </p:nvPicPr>
        <p:blipFill>
          <a:blip r:embed="rId24" cstate="print"/>
          <a:srcRect l="10379" t="13345"/>
          <a:stretch>
            <a:fillRect/>
          </a:stretch>
        </p:blipFill>
        <p:spPr bwMode="auto">
          <a:xfrm>
            <a:off x="6156176" y="4725144"/>
            <a:ext cx="1080120" cy="1219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Image 50" descr="225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 bwMode="auto">
          <a:xfrm>
            <a:off x="7380312" y="3789040"/>
            <a:ext cx="1296144" cy="85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Image 51" descr="226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 bwMode="auto">
          <a:xfrm>
            <a:off x="6156176" y="3789040"/>
            <a:ext cx="1080120" cy="80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Image 52" descr="228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 bwMode="auto">
          <a:xfrm>
            <a:off x="7380312" y="2852935"/>
            <a:ext cx="1296144" cy="838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1835696" y="980728"/>
            <a:ext cx="6120680" cy="33123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Visites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avec La Grange aux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Paysages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La Grange aux Paysages :</a:t>
            </a:r>
            <a:endParaRPr lang="fr-F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endParaRPr lang="fr-FR" sz="7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r>
              <a:rPr lang="fr-FR" sz="1400" dirty="0"/>
              <a:t>- </a:t>
            </a:r>
            <a:r>
              <a:rPr lang="fr-FR" sz="1400" dirty="0" smtClean="0"/>
              <a:t>Bâtiment HQE</a:t>
            </a: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43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7596336" y="980728"/>
            <a:ext cx="1224136" cy="73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467544" y="980728"/>
            <a:ext cx="1296144" cy="1059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Zone de texte 22"/>
          <p:cNvSpPr txBox="1">
            <a:spLocks/>
          </p:cNvSpPr>
          <p:nvPr/>
        </p:nvSpPr>
        <p:spPr bwMode="auto">
          <a:xfrm>
            <a:off x="4506342" y="1412776"/>
            <a:ext cx="4104456" cy="10081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CIP LA VILLA :</a:t>
            </a:r>
            <a:endParaRPr lang="fr-F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endParaRPr lang="fr-FR" sz="7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fr-FR" sz="1400" dirty="0" smtClean="0"/>
              <a:t> Centre </a:t>
            </a:r>
            <a:r>
              <a:rPr lang="fr-FR" sz="1400" dirty="0"/>
              <a:t>d’Interprétation du Patrimoine de </a:t>
            </a:r>
            <a:r>
              <a:rPr lang="fr-FR" sz="1400" dirty="0" err="1" smtClean="0"/>
              <a:t>Dehlingen</a:t>
            </a:r>
            <a:r>
              <a:rPr lang="fr-FR" sz="1400" dirty="0" smtClean="0"/>
              <a:t>,</a:t>
            </a:r>
            <a:endParaRPr lang="fr-FR" sz="1400" dirty="0"/>
          </a:p>
          <a:p>
            <a:pPr algn="just">
              <a:buFontTx/>
              <a:buChar char="-"/>
              <a:defRPr/>
            </a:pPr>
            <a:r>
              <a:rPr lang="fr-FR" sz="1400" dirty="0" smtClean="0"/>
              <a:t> Extension en pisé du bâtiment.</a:t>
            </a: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55" name="Picture 45" descr="http://www.jds.fr/medias/image/la-grange-aux-paysages-13029-600-600-F.jpg"/>
          <p:cNvPicPr>
            <a:picLocks noChangeAspect="1" noChangeArrowheads="1"/>
          </p:cNvPicPr>
          <p:nvPr/>
        </p:nvPicPr>
        <p:blipFill>
          <a:blip r:embed="rId12" cstate="print"/>
          <a:srcRect l="6300" t="2320" r="6761" b="4886"/>
          <a:stretch>
            <a:fillRect/>
          </a:stretch>
        </p:blipFill>
        <p:spPr bwMode="auto">
          <a:xfrm>
            <a:off x="2333402" y="4149080"/>
            <a:ext cx="1780353" cy="17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47" descr="http://www.jds.fr/medias/image/la-grange-aux-paysages-1-13031-600-600-F.jpg"/>
          <p:cNvPicPr>
            <a:picLocks noChangeAspect="1" noChangeArrowheads="1"/>
          </p:cNvPicPr>
          <p:nvPr/>
        </p:nvPicPr>
        <p:blipFill>
          <a:blip r:embed="rId13" cstate="print"/>
          <a:srcRect t="18478" b="26049"/>
          <a:stretch>
            <a:fillRect/>
          </a:stretch>
        </p:blipFill>
        <p:spPr bwMode="auto">
          <a:xfrm>
            <a:off x="395536" y="2166764"/>
            <a:ext cx="1781693" cy="98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49"/>
          <p:cNvPicPr>
            <a:picLocks noChangeAspect="1" noChangeArrowheads="1"/>
          </p:cNvPicPr>
          <p:nvPr/>
        </p:nvPicPr>
        <p:blipFill>
          <a:blip r:embed="rId14" cstate="print"/>
          <a:srcRect l="30313" t="31800" r="38975" b="28300"/>
          <a:stretch>
            <a:fillRect/>
          </a:stretch>
        </p:blipFill>
        <p:spPr bwMode="auto">
          <a:xfrm>
            <a:off x="2339752" y="2160414"/>
            <a:ext cx="1762744" cy="12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48"/>
          <p:cNvPicPr>
            <a:picLocks noChangeAspect="1" noChangeArrowheads="1"/>
          </p:cNvPicPr>
          <p:nvPr/>
        </p:nvPicPr>
        <p:blipFill>
          <a:blip r:embed="rId15" cstate="print"/>
          <a:srcRect l="30314" t="31788" r="38967" b="28300"/>
          <a:stretch>
            <a:fillRect/>
          </a:stretch>
        </p:blipFill>
        <p:spPr bwMode="auto">
          <a:xfrm>
            <a:off x="395536" y="4653136"/>
            <a:ext cx="1800200" cy="126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1"/>
          <p:cNvPicPr>
            <a:picLocks noChangeAspect="1" noChangeArrowheads="1"/>
          </p:cNvPicPr>
          <p:nvPr/>
        </p:nvPicPr>
        <p:blipFill>
          <a:blip r:embed="rId16" cstate="print"/>
          <a:srcRect l="30313" t="31800" r="38975" b="28300"/>
          <a:stretch>
            <a:fillRect/>
          </a:stretch>
        </p:blipFill>
        <p:spPr bwMode="auto">
          <a:xfrm>
            <a:off x="395536" y="3253234"/>
            <a:ext cx="1800200" cy="1315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Image 60" descr="00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2339752" y="3501008"/>
            <a:ext cx="1775048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Image 61" descr="CIMG0439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4644008" y="2348879"/>
            <a:ext cx="2376264" cy="1781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Image 62" descr="CIMG0441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5777084" y="4235939"/>
            <a:ext cx="1241980" cy="171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Image 63" descr="CIMG0444.JPG"/>
          <p:cNvPicPr>
            <a:picLocks noChangeAspect="1"/>
          </p:cNvPicPr>
          <p:nvPr/>
        </p:nvPicPr>
        <p:blipFill>
          <a:blip r:embed="rId20" cstate="print"/>
          <a:srcRect t="17469"/>
          <a:stretch>
            <a:fillRect/>
          </a:stretch>
        </p:blipFill>
        <p:spPr bwMode="auto">
          <a:xfrm>
            <a:off x="7213436" y="4221088"/>
            <a:ext cx="1592148" cy="175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Image 64" descr="CIMG0445.JPG"/>
          <p:cNvPicPr>
            <a:picLocks noChangeAspect="1"/>
          </p:cNvPicPr>
          <p:nvPr/>
        </p:nvPicPr>
        <p:blipFill>
          <a:blip r:embed="rId21" cstate="print"/>
          <a:srcRect t="1326" b="94"/>
          <a:stretch>
            <a:fillRect/>
          </a:stretch>
        </p:blipFill>
        <p:spPr bwMode="auto">
          <a:xfrm>
            <a:off x="7213436" y="2060848"/>
            <a:ext cx="1599525" cy="2102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Image 65" descr="CIMG0446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4644008" y="4240140"/>
            <a:ext cx="1037655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Image 66" descr="CIMG0447.JPG"/>
          <p:cNvPicPr>
            <a:picLocks noChangeAspect="1"/>
          </p:cNvPicPr>
          <p:nvPr/>
        </p:nvPicPr>
        <p:blipFill>
          <a:blip r:embed="rId23" cstate="print"/>
          <a:srcRect l="12856" t="36784"/>
          <a:stretch>
            <a:fillRect/>
          </a:stretch>
        </p:blipFill>
        <p:spPr bwMode="auto">
          <a:xfrm>
            <a:off x="4652465" y="5085184"/>
            <a:ext cx="1043485" cy="85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4695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395536" y="980728"/>
            <a:ext cx="5976664" cy="172819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defRPr/>
            </a:pP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Exploitation des interventions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 smtClean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Tableau des résistances thermiques </a:t>
            </a:r>
          </a:p>
          <a:p>
            <a:pPr algn="just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des matériaux de construction :</a:t>
            </a:r>
          </a:p>
          <a:p>
            <a:pPr algn="just">
              <a:defRPr/>
            </a:pPr>
            <a:endParaRPr lang="fr-FR" sz="8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Elaboration d’une </a:t>
            </a:r>
            <a:r>
              <a:rPr lang="fr-FR" sz="1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matériauthèque</a:t>
            </a: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:</a:t>
            </a:r>
          </a:p>
          <a:p>
            <a:pPr algn="just">
              <a:defRPr/>
            </a:pPr>
            <a:endParaRPr lang="fr-F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endParaRPr lang="fr-FR" sz="7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grpSp>
        <p:nvGrpSpPr>
          <p:cNvPr id="2" name="Groupe 73"/>
          <p:cNvGrpSpPr/>
          <p:nvPr/>
        </p:nvGrpSpPr>
        <p:grpSpPr>
          <a:xfrm>
            <a:off x="4067944" y="1484784"/>
            <a:ext cx="1271588" cy="892175"/>
            <a:chOff x="7404868" y="4437112"/>
            <a:chExt cx="1271588" cy="892175"/>
          </a:xfrm>
        </p:grpSpPr>
        <p:sp>
          <p:nvSpPr>
            <p:cNvPr id="63" name="Rectangle 62"/>
            <p:cNvSpPr/>
            <p:nvPr/>
          </p:nvSpPr>
          <p:spPr bwMode="auto">
            <a:xfrm>
              <a:off x="7423918" y="4570462"/>
              <a:ext cx="1008063" cy="688975"/>
            </a:xfrm>
            <a:prstGeom prst="rect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35000">
                  <a:schemeClr val="bg2">
                    <a:lumMod val="90000"/>
                  </a:schemeClr>
                </a:gs>
                <a:gs pos="100000">
                  <a:schemeClr val="bg2"/>
                </a:gs>
              </a:gsLst>
            </a:gradFill>
            <a:ln>
              <a:solidFill>
                <a:srgbClr val="6E4924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7404868" y="4616499"/>
              <a:ext cx="811213" cy="4619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fr-F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 =</a:t>
              </a:r>
              <a:r>
                <a:rPr lang="fr-FR" sz="2400" b="1" i="1" dirty="0">
                  <a:latin typeface="+mn-lt"/>
                </a:rPr>
                <a:t> </a:t>
              </a:r>
              <a:endParaRPr lang="fr-FR" sz="2400" dirty="0">
                <a:latin typeface="+mn-lt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7628706" y="4437112"/>
              <a:ext cx="1047750" cy="8921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sym typeface="Symbol"/>
                </a:rPr>
                <a:t>e</a:t>
              </a:r>
            </a:p>
            <a:p>
              <a:pPr algn="ctr">
                <a:defRPr/>
              </a:pPr>
              <a:r>
                <a:rPr lang="fr-F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sym typeface="Symbol"/>
                </a:rPr>
                <a:t></a:t>
              </a:r>
              <a:r>
                <a:rPr lang="fr-FR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endPara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66" name="Connecteur droit 65"/>
            <p:cNvCxnSpPr/>
            <p:nvPr/>
          </p:nvCxnSpPr>
          <p:spPr bwMode="auto">
            <a:xfrm>
              <a:off x="7963668" y="4868912"/>
              <a:ext cx="39528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5" name="Image 64" descr="006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80112" y="908720"/>
            <a:ext cx="2736304" cy="502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 77" descr="CIMG049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7544" y="2403635"/>
            <a:ext cx="1440160" cy="1080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 78" descr="CIMG0499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89224" y="3624772"/>
            <a:ext cx="144016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 descr="CIMG050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089224" y="2420888"/>
            <a:ext cx="144016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 80" descr="CIMG050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07903" y="2420887"/>
            <a:ext cx="1440161" cy="1080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 81" descr="CIMG0508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6170" y="3633398"/>
            <a:ext cx="144016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CIMG051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707904" y="3627772"/>
            <a:ext cx="1463162" cy="109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 84" descr="CIMG0512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089224" y="4869160"/>
            <a:ext cx="144016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" name="Image 85" descr="CIMG0515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67544" y="4851158"/>
            <a:ext cx="1464163" cy="109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" name="Image 86" descr="CIMG0517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07904" y="4869160"/>
            <a:ext cx="144016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4695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395536" y="980728"/>
            <a:ext cx="5760640" cy="489654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defRPr/>
            </a:pP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Exploitation des interventions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 smtClean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Tableau des </a:t>
            </a: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consommations</a:t>
            </a: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d’énergie grise </a:t>
            </a: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et des </a:t>
            </a: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émissions de CO2 </a:t>
            </a: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lors de la phase de production </a:t>
            </a: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d’un m² </a:t>
            </a: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de chacun de ces différents matériaux de construction :</a:t>
            </a:r>
            <a:endParaRPr lang="fr-F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endParaRPr lang="fr-FR" sz="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fr-FR" sz="1600" b="1" dirty="0" smtClean="0"/>
              <a:t>Energie grise en 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kWh</a:t>
            </a:r>
            <a:r>
              <a:rPr lang="fr-FR" sz="1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/m²</a:t>
            </a:r>
          </a:p>
          <a:p>
            <a:pPr algn="just">
              <a:defRPr/>
            </a:pPr>
            <a:r>
              <a:rPr lang="fr-FR" sz="1400" dirty="0"/>
              <a:t> </a:t>
            </a:r>
            <a:r>
              <a:rPr lang="fr-FR" sz="1400" dirty="0" smtClean="0"/>
              <a:t>EP : Energie primaire (énergie directement prélevée dans la nature)</a:t>
            </a:r>
          </a:p>
          <a:p>
            <a:pPr algn="just">
              <a:defRPr/>
            </a:pPr>
            <a:endParaRPr lang="fr-FR" sz="1600" dirty="0" smtClean="0"/>
          </a:p>
          <a:p>
            <a:pPr algn="just">
              <a:defRPr/>
            </a:pPr>
            <a:endParaRPr lang="fr-FR" sz="1600" dirty="0"/>
          </a:p>
          <a:p>
            <a:pPr algn="just">
              <a:defRPr/>
            </a:pPr>
            <a:endParaRPr lang="fr-FR" sz="1600" dirty="0" smtClean="0"/>
          </a:p>
          <a:p>
            <a:pPr algn="just">
              <a:defRPr/>
            </a:pPr>
            <a:endParaRPr lang="fr-FR" sz="1600" dirty="0" smtClean="0"/>
          </a:p>
          <a:p>
            <a:pPr algn="just">
              <a:buFontTx/>
              <a:buChar char="-"/>
              <a:defRPr/>
            </a:pPr>
            <a:r>
              <a:rPr lang="fr-FR" sz="1600" dirty="0" smtClean="0"/>
              <a:t> </a:t>
            </a:r>
            <a:r>
              <a:rPr lang="fr-FR" sz="1600" b="1" dirty="0" smtClean="0"/>
              <a:t>Bilan CO</a:t>
            </a:r>
            <a:r>
              <a:rPr lang="fr-FR" sz="1100" b="1" dirty="0" smtClean="0"/>
              <a:t>2</a:t>
            </a:r>
            <a:r>
              <a:rPr lang="fr-FR" sz="1600" b="1" dirty="0" smtClean="0"/>
              <a:t> en 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kg CO</a:t>
            </a:r>
            <a:r>
              <a:rPr lang="fr-FR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./m²</a:t>
            </a:r>
          </a:p>
          <a:p>
            <a:pPr algn="just">
              <a:defRPr/>
            </a:pPr>
            <a:r>
              <a:rPr lang="fr-FR" sz="1400" dirty="0"/>
              <a:t>EP : Energie primaire (énergie directement prélevée dans la nature)</a:t>
            </a:r>
          </a:p>
          <a:p>
            <a:pPr algn="just">
              <a:buFontTx/>
              <a:buChar char="-"/>
              <a:defRPr/>
            </a:pPr>
            <a:endParaRPr lang="fr-FR" sz="1600" dirty="0" smtClean="0"/>
          </a:p>
          <a:p>
            <a:pPr algn="just">
              <a:defRPr/>
            </a:pPr>
            <a:endParaRPr lang="fr-FR" sz="1600" dirty="0"/>
          </a:p>
          <a:p>
            <a:pPr algn="just">
              <a:buFontTx/>
              <a:buChar char="-"/>
              <a:defRPr/>
            </a:pPr>
            <a:endParaRPr lang="fr-FR" sz="1600" dirty="0" smtClean="0"/>
          </a:p>
          <a:p>
            <a:pPr algn="just">
              <a:buFontTx/>
              <a:buChar char="-"/>
              <a:defRPr/>
            </a:pPr>
            <a:endParaRPr lang="fr-FR" sz="1600" dirty="0" smtClean="0"/>
          </a:p>
          <a:p>
            <a:pPr algn="just">
              <a:defRPr/>
            </a:pPr>
            <a:endParaRPr lang="fr-FR" sz="800" dirty="0"/>
          </a:p>
          <a:p>
            <a:pPr algn="just">
              <a:defRPr/>
            </a:pPr>
            <a:r>
              <a:rPr lang="fr-FR" sz="1200" i="1" dirty="0" smtClean="0"/>
              <a:t>Tableau réalisé par le professeur à partir des FDES (Fiches de Déclaration Environnementales et Sanitaires) des différents matériaux de construction.</a:t>
            </a:r>
            <a:endParaRPr lang="fr-FR" sz="12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endParaRPr lang="fr-FR" sz="1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endParaRPr lang="fr-F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endParaRPr lang="fr-F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endParaRPr lang="fr-FR" sz="7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46" name="Image 65" descr="007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28184" y="908720"/>
            <a:ext cx="2240381" cy="504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163" descr="http://www.mediaterre.org/imgactu,dmpheS9pbWFnZXMvZW5lcmdpZV9ncmlzZQ==,2.jpg"/>
          <p:cNvPicPr>
            <a:picLocks noChangeAspect="1" noChangeArrowheads="1"/>
          </p:cNvPicPr>
          <p:nvPr/>
        </p:nvPicPr>
        <p:blipFill>
          <a:blip r:embed="rId13" cstate="print"/>
          <a:srcRect l="4443" t="13968" b="10703"/>
          <a:stretch>
            <a:fillRect/>
          </a:stretch>
        </p:blipFill>
        <p:spPr bwMode="auto">
          <a:xfrm>
            <a:off x="2267744" y="2780928"/>
            <a:ext cx="1692806" cy="81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2" name="Picture 2" descr="http://www.google.fr/url?source=imglanding&amp;ct=img&amp;q=http://www.theia-invest.com/upload/images/Photos_Vrac/CO2-Vert.jpg&amp;sa=X&amp;ei=UadVVfPJF8H8UIzQgdAN&amp;ved=0CAkQ8wc4Jg&amp;usg=AFQjCNFysfwRvSNCuMnZADMgfaTw-PUtCw"/>
          <p:cNvPicPr>
            <a:picLocks noChangeAspect="1" noChangeArrowheads="1"/>
          </p:cNvPicPr>
          <p:nvPr/>
        </p:nvPicPr>
        <p:blipFill>
          <a:blip r:embed="rId14" cstate="print"/>
          <a:srcRect l="7752" t="13953" r="6977" b="16279"/>
          <a:stretch>
            <a:fillRect/>
          </a:stretch>
        </p:blipFill>
        <p:spPr bwMode="auto">
          <a:xfrm>
            <a:off x="2267744" y="4215462"/>
            <a:ext cx="1716191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395537" y="980728"/>
            <a:ext cx="8496943" cy="93610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Réalisation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de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maquettes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d’ossatures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bois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Maquette 1 - Laine recyclée Métisse  (isolant) :</a:t>
            </a: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34" name="Image 33" descr="CIMG0552.JPG"/>
          <p:cNvPicPr>
            <a:picLocks noChangeAspect="1"/>
          </p:cNvPicPr>
          <p:nvPr/>
        </p:nvPicPr>
        <p:blipFill>
          <a:blip r:embed="rId12" cstate="print"/>
          <a:srcRect t="6741"/>
          <a:stretch>
            <a:fillRect/>
          </a:stretch>
        </p:blipFill>
        <p:spPr bwMode="auto">
          <a:xfrm>
            <a:off x="3851920" y="3861048"/>
            <a:ext cx="288288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 34" descr="CIMG0525.JPG"/>
          <p:cNvPicPr>
            <a:picLocks noChangeAspect="1"/>
          </p:cNvPicPr>
          <p:nvPr/>
        </p:nvPicPr>
        <p:blipFill>
          <a:blip r:embed="rId13" cstate="print">
            <a:lum bright="10000"/>
          </a:blip>
          <a:stretch>
            <a:fillRect/>
          </a:stretch>
        </p:blipFill>
        <p:spPr bwMode="auto">
          <a:xfrm>
            <a:off x="467544" y="1844824"/>
            <a:ext cx="2400046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 44" descr="CIMG0526.JPG"/>
          <p:cNvPicPr>
            <a:picLocks noChangeAspect="1"/>
          </p:cNvPicPr>
          <p:nvPr/>
        </p:nvPicPr>
        <p:blipFill>
          <a:blip r:embed="rId14" cstate="print">
            <a:lum bright="10000"/>
          </a:blip>
          <a:stretch>
            <a:fillRect/>
          </a:stretch>
        </p:blipFill>
        <p:spPr bwMode="auto">
          <a:xfrm>
            <a:off x="467544" y="3861048"/>
            <a:ext cx="151172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Image 45" descr="CIMG0529.JPG"/>
          <p:cNvPicPr>
            <a:picLocks noChangeAspect="1"/>
          </p:cNvPicPr>
          <p:nvPr/>
        </p:nvPicPr>
        <p:blipFill>
          <a:blip r:embed="rId15" cstate="print">
            <a:lum bright="10000"/>
          </a:blip>
          <a:stretch>
            <a:fillRect/>
          </a:stretch>
        </p:blipFill>
        <p:spPr bwMode="auto">
          <a:xfrm>
            <a:off x="2123728" y="3861048"/>
            <a:ext cx="151172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Image 41" descr="012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48264" y="4725144"/>
            <a:ext cx="1950560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Image 39" descr="010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87824" y="1772816"/>
            <a:ext cx="2088232" cy="872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 40" descr="011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987824" y="2708920"/>
            <a:ext cx="2088232" cy="947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Zone de texte 22"/>
          <p:cNvSpPr txBox="1">
            <a:spLocks/>
          </p:cNvSpPr>
          <p:nvPr/>
        </p:nvSpPr>
        <p:spPr bwMode="auto">
          <a:xfrm>
            <a:off x="5185568" y="1556792"/>
            <a:ext cx="2592287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Résistance thermique </a:t>
            </a:r>
            <a:r>
              <a:rPr lang="fr-FR" sz="14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Rt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 mur maquette 1 :</a:t>
            </a:r>
          </a:p>
          <a:p>
            <a:pPr algn="just">
              <a:defRPr/>
            </a:pPr>
            <a:endParaRPr lang="fr-FR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Energie grise pour produire 1 m² de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mur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maquette 1 :</a:t>
            </a:r>
          </a:p>
          <a:p>
            <a:pPr algn="just">
              <a:defRPr/>
            </a:pPr>
            <a:endParaRPr lang="fr-FR" sz="2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Bilan CO</a:t>
            </a:r>
            <a:r>
              <a:rPr lang="fr-FR" sz="1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pour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produire 1 m² de mur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maquette 1 :</a:t>
            </a:r>
            <a:endParaRPr lang="fr-FR" sz="1400" dirty="0">
              <a:solidFill>
                <a:srgbClr val="996633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1" name="Zone de texte 22"/>
          <p:cNvSpPr txBox="1">
            <a:spLocks/>
          </p:cNvSpPr>
          <p:nvPr/>
        </p:nvSpPr>
        <p:spPr bwMode="auto">
          <a:xfrm>
            <a:off x="7596336" y="1646052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5,21 m².K/W</a:t>
            </a:r>
            <a:endParaRPr lang="fr-FR" sz="1600" dirty="0">
              <a:solidFill>
                <a:srgbClr val="FF0000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2" name="AutoShape 13"/>
          <p:cNvSpPr>
            <a:spLocks noChangeArrowheads="1"/>
          </p:cNvSpPr>
          <p:nvPr/>
        </p:nvSpPr>
        <p:spPr bwMode="auto">
          <a:xfrm>
            <a:off x="5220072" y="1484785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AutoShape 13"/>
          <p:cNvSpPr>
            <a:spLocks noChangeArrowheads="1"/>
          </p:cNvSpPr>
          <p:nvPr/>
        </p:nvSpPr>
        <p:spPr bwMode="auto">
          <a:xfrm>
            <a:off x="5220072" y="2204864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AutoShape 13"/>
          <p:cNvSpPr>
            <a:spLocks noChangeArrowheads="1"/>
          </p:cNvSpPr>
          <p:nvPr/>
        </p:nvSpPr>
        <p:spPr bwMode="auto">
          <a:xfrm>
            <a:off x="5220072" y="2924944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Zone de texte 22"/>
          <p:cNvSpPr txBox="1">
            <a:spLocks/>
          </p:cNvSpPr>
          <p:nvPr/>
        </p:nvSpPr>
        <p:spPr bwMode="auto">
          <a:xfrm>
            <a:off x="7812360" y="2348880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166 </a:t>
            </a:r>
            <a:r>
              <a:rPr lang="fr-FR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kWh</a:t>
            </a:r>
            <a:r>
              <a:rPr lang="fr-FR" sz="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6" name="Zone de texte 22"/>
          <p:cNvSpPr txBox="1">
            <a:spLocks/>
          </p:cNvSpPr>
          <p:nvPr/>
        </p:nvSpPr>
        <p:spPr bwMode="auto">
          <a:xfrm>
            <a:off x="7668344" y="3086212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-30 kg CO</a:t>
            </a:r>
            <a:r>
              <a:rPr lang="fr-FR" sz="1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eq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fr-FR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7" name="AutoShape 13"/>
          <p:cNvSpPr>
            <a:spLocks noChangeArrowheads="1"/>
          </p:cNvSpPr>
          <p:nvPr/>
        </p:nvSpPr>
        <p:spPr bwMode="auto">
          <a:xfrm>
            <a:off x="6876256" y="3789040"/>
            <a:ext cx="2088232" cy="208823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Zone de texte 22"/>
          <p:cNvSpPr txBox="1">
            <a:spLocks/>
          </p:cNvSpPr>
          <p:nvPr/>
        </p:nvSpPr>
        <p:spPr bwMode="auto">
          <a:xfrm>
            <a:off x="6876257" y="3861048"/>
            <a:ext cx="2016224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Comparatif avec un mur conventionnel (1 m²) en béton et polystyrène :</a:t>
            </a:r>
            <a:endParaRPr lang="fr-FR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395537" y="980728"/>
            <a:ext cx="8496943" cy="93610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Réalisation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de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maquettes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d’ossatures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bois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Maquette 2 - Panneaux de fibre de bois (isolant) :</a:t>
            </a: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0" name="Zone de texte 22"/>
          <p:cNvSpPr txBox="1">
            <a:spLocks/>
          </p:cNvSpPr>
          <p:nvPr/>
        </p:nvSpPr>
        <p:spPr bwMode="auto">
          <a:xfrm>
            <a:off x="5185568" y="1556792"/>
            <a:ext cx="2592287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Résistance thermique </a:t>
            </a:r>
            <a:r>
              <a:rPr lang="fr-FR" sz="14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Rt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 mur maquette 2 :</a:t>
            </a:r>
          </a:p>
          <a:p>
            <a:pPr algn="just">
              <a:defRPr/>
            </a:pPr>
            <a:endParaRPr lang="fr-FR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Energie grise pour produire 1 m² de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mur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maquette 2 :</a:t>
            </a:r>
          </a:p>
          <a:p>
            <a:pPr algn="just">
              <a:defRPr/>
            </a:pPr>
            <a:endParaRPr lang="fr-FR" sz="2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Bilan CO</a:t>
            </a:r>
            <a:r>
              <a:rPr lang="fr-FR" sz="1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pour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produire 1 m² de mur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maquette 2 :</a:t>
            </a:r>
            <a:endParaRPr lang="fr-FR" sz="1400" dirty="0">
              <a:solidFill>
                <a:srgbClr val="996633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1" name="Zone de texte 22"/>
          <p:cNvSpPr txBox="1">
            <a:spLocks/>
          </p:cNvSpPr>
          <p:nvPr/>
        </p:nvSpPr>
        <p:spPr bwMode="auto">
          <a:xfrm>
            <a:off x="7596336" y="1646052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5,32 m².K/W</a:t>
            </a:r>
            <a:endParaRPr lang="fr-FR" sz="1600" dirty="0">
              <a:solidFill>
                <a:srgbClr val="FF0000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2" name="AutoShape 13"/>
          <p:cNvSpPr>
            <a:spLocks noChangeArrowheads="1"/>
          </p:cNvSpPr>
          <p:nvPr/>
        </p:nvSpPr>
        <p:spPr bwMode="auto">
          <a:xfrm>
            <a:off x="5220072" y="1484785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AutoShape 13"/>
          <p:cNvSpPr>
            <a:spLocks noChangeArrowheads="1"/>
          </p:cNvSpPr>
          <p:nvPr/>
        </p:nvSpPr>
        <p:spPr bwMode="auto">
          <a:xfrm>
            <a:off x="5220072" y="2204864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AutoShape 13"/>
          <p:cNvSpPr>
            <a:spLocks noChangeArrowheads="1"/>
          </p:cNvSpPr>
          <p:nvPr/>
        </p:nvSpPr>
        <p:spPr bwMode="auto">
          <a:xfrm>
            <a:off x="5220072" y="2924944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Zone de texte 22"/>
          <p:cNvSpPr txBox="1">
            <a:spLocks/>
          </p:cNvSpPr>
          <p:nvPr/>
        </p:nvSpPr>
        <p:spPr bwMode="auto">
          <a:xfrm>
            <a:off x="7812360" y="2348880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117 </a:t>
            </a:r>
            <a:r>
              <a:rPr lang="fr-FR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kWh</a:t>
            </a:r>
            <a:r>
              <a:rPr lang="fr-FR" sz="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6" name="Zone de texte 22"/>
          <p:cNvSpPr txBox="1">
            <a:spLocks/>
          </p:cNvSpPr>
          <p:nvPr/>
        </p:nvSpPr>
        <p:spPr bwMode="auto">
          <a:xfrm>
            <a:off x="7668344" y="3086212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-42 kg CO</a:t>
            </a:r>
            <a:r>
              <a:rPr lang="fr-FR" sz="1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eq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fr-FR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7" name="AutoShape 13"/>
          <p:cNvSpPr>
            <a:spLocks noChangeArrowheads="1"/>
          </p:cNvSpPr>
          <p:nvPr/>
        </p:nvSpPr>
        <p:spPr bwMode="auto">
          <a:xfrm>
            <a:off x="6876256" y="3789040"/>
            <a:ext cx="2088232" cy="208823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Zone de texte 22"/>
          <p:cNvSpPr txBox="1">
            <a:spLocks/>
          </p:cNvSpPr>
          <p:nvPr/>
        </p:nvSpPr>
        <p:spPr bwMode="auto">
          <a:xfrm>
            <a:off x="6876257" y="3861048"/>
            <a:ext cx="2016224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Comparatif avec un mur conventionnel (1 m²) en béton et polystyrène :</a:t>
            </a:r>
            <a:endParaRPr lang="fr-FR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39" name="Image 38" descr="CIMG0518.JPG"/>
          <p:cNvPicPr>
            <a:picLocks noChangeAspect="1"/>
          </p:cNvPicPr>
          <p:nvPr/>
        </p:nvPicPr>
        <p:blipFill>
          <a:blip r:embed="rId12" cstate="print">
            <a:lum bright="10000"/>
          </a:blip>
          <a:stretch>
            <a:fillRect/>
          </a:stretch>
        </p:blipFill>
        <p:spPr bwMode="auto">
          <a:xfrm>
            <a:off x="467544" y="3645024"/>
            <a:ext cx="1656184" cy="2208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Image 39" descr="CIMG0527.JPG"/>
          <p:cNvPicPr>
            <a:picLocks noChangeAspect="1"/>
          </p:cNvPicPr>
          <p:nvPr/>
        </p:nvPicPr>
        <p:blipFill>
          <a:blip r:embed="rId13" cstate="print">
            <a:lum bright="10000"/>
          </a:blip>
          <a:stretch>
            <a:fillRect/>
          </a:stretch>
        </p:blipFill>
        <p:spPr bwMode="auto">
          <a:xfrm>
            <a:off x="467544" y="1772816"/>
            <a:ext cx="230467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age 40" descr="CIMG0533.JPG"/>
          <p:cNvPicPr>
            <a:picLocks noChangeAspect="1"/>
          </p:cNvPicPr>
          <p:nvPr/>
        </p:nvPicPr>
        <p:blipFill>
          <a:blip r:embed="rId14" cstate="print">
            <a:lum bright="10000"/>
          </a:blip>
          <a:stretch>
            <a:fillRect/>
          </a:stretch>
        </p:blipFill>
        <p:spPr bwMode="auto">
          <a:xfrm>
            <a:off x="2267744" y="3645024"/>
            <a:ext cx="1656184" cy="2208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Image 41" descr="CIMG0548.JPG"/>
          <p:cNvPicPr>
            <a:picLocks noChangeAspect="1"/>
          </p:cNvPicPr>
          <p:nvPr/>
        </p:nvPicPr>
        <p:blipFill>
          <a:blip r:embed="rId15" cstate="print"/>
          <a:srcRect t="9411"/>
          <a:stretch>
            <a:fillRect/>
          </a:stretch>
        </p:blipFill>
        <p:spPr bwMode="auto">
          <a:xfrm>
            <a:off x="4013188" y="3904178"/>
            <a:ext cx="2760697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Image 44" descr="013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15816" y="1772816"/>
            <a:ext cx="2143808" cy="895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Image 45" descr="014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15816" y="2708920"/>
            <a:ext cx="2143808" cy="97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Image 46" descr="015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948264" y="4725144"/>
            <a:ext cx="1950560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395537" y="980728"/>
            <a:ext cx="8496943" cy="93610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Réalisation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de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maquettes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d’ossatures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bois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Maquette 3 - Ouate de cellulose (isolant) :</a:t>
            </a: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0" name="Zone de texte 22"/>
          <p:cNvSpPr txBox="1">
            <a:spLocks/>
          </p:cNvSpPr>
          <p:nvPr/>
        </p:nvSpPr>
        <p:spPr bwMode="auto">
          <a:xfrm>
            <a:off x="5185568" y="1556792"/>
            <a:ext cx="2592287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Résistance thermique </a:t>
            </a:r>
            <a:r>
              <a:rPr lang="fr-FR" sz="14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Rt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 mur maquette 3 :</a:t>
            </a:r>
          </a:p>
          <a:p>
            <a:pPr algn="just">
              <a:defRPr/>
            </a:pPr>
            <a:endParaRPr lang="fr-FR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Energie grise pour produire 1 m² de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mur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maquette 3 :</a:t>
            </a:r>
          </a:p>
          <a:p>
            <a:pPr algn="just">
              <a:defRPr/>
            </a:pPr>
            <a:endParaRPr lang="fr-FR" sz="2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Bilan CO</a:t>
            </a:r>
            <a:r>
              <a:rPr lang="fr-FR" sz="1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pour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produire 1 m² de mur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maquette 3 :</a:t>
            </a:r>
            <a:endParaRPr lang="fr-FR" sz="1400" dirty="0">
              <a:solidFill>
                <a:srgbClr val="996633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1" name="Zone de texte 22"/>
          <p:cNvSpPr txBox="1">
            <a:spLocks/>
          </p:cNvSpPr>
          <p:nvPr/>
        </p:nvSpPr>
        <p:spPr bwMode="auto">
          <a:xfrm>
            <a:off x="7596336" y="1646052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5,1 m².K/W</a:t>
            </a:r>
            <a:endParaRPr lang="fr-FR" sz="1600" dirty="0">
              <a:solidFill>
                <a:srgbClr val="FF0000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2" name="AutoShape 13"/>
          <p:cNvSpPr>
            <a:spLocks noChangeArrowheads="1"/>
          </p:cNvSpPr>
          <p:nvPr/>
        </p:nvSpPr>
        <p:spPr bwMode="auto">
          <a:xfrm>
            <a:off x="5220072" y="1484785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AutoShape 13"/>
          <p:cNvSpPr>
            <a:spLocks noChangeArrowheads="1"/>
          </p:cNvSpPr>
          <p:nvPr/>
        </p:nvSpPr>
        <p:spPr bwMode="auto">
          <a:xfrm>
            <a:off x="5220072" y="2204864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AutoShape 13"/>
          <p:cNvSpPr>
            <a:spLocks noChangeArrowheads="1"/>
          </p:cNvSpPr>
          <p:nvPr/>
        </p:nvSpPr>
        <p:spPr bwMode="auto">
          <a:xfrm>
            <a:off x="5220072" y="2924944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Zone de texte 22"/>
          <p:cNvSpPr txBox="1">
            <a:spLocks/>
          </p:cNvSpPr>
          <p:nvPr/>
        </p:nvSpPr>
        <p:spPr bwMode="auto">
          <a:xfrm>
            <a:off x="7812360" y="2348880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72 </a:t>
            </a:r>
            <a:r>
              <a:rPr lang="fr-FR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kWh</a:t>
            </a:r>
            <a:r>
              <a:rPr lang="fr-FR" sz="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6" name="Zone de texte 22"/>
          <p:cNvSpPr txBox="1">
            <a:spLocks/>
          </p:cNvSpPr>
          <p:nvPr/>
        </p:nvSpPr>
        <p:spPr bwMode="auto">
          <a:xfrm>
            <a:off x="7668344" y="3086212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-38 kg CO</a:t>
            </a:r>
            <a:r>
              <a:rPr lang="fr-FR" sz="1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eq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fr-FR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7" name="AutoShape 13"/>
          <p:cNvSpPr>
            <a:spLocks noChangeArrowheads="1"/>
          </p:cNvSpPr>
          <p:nvPr/>
        </p:nvSpPr>
        <p:spPr bwMode="auto">
          <a:xfrm>
            <a:off x="6876256" y="3789040"/>
            <a:ext cx="2088232" cy="208823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Zone de texte 22"/>
          <p:cNvSpPr txBox="1">
            <a:spLocks/>
          </p:cNvSpPr>
          <p:nvPr/>
        </p:nvSpPr>
        <p:spPr bwMode="auto">
          <a:xfrm>
            <a:off x="6876257" y="3861048"/>
            <a:ext cx="2016224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Comparatif avec un mur conventionnel (1 m²) en béton et polystyrène :</a:t>
            </a:r>
            <a:endParaRPr lang="fr-FR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45" name="Image 44" descr="CIMG0549.JPG"/>
          <p:cNvPicPr>
            <a:picLocks noChangeAspect="1"/>
          </p:cNvPicPr>
          <p:nvPr/>
        </p:nvPicPr>
        <p:blipFill>
          <a:blip r:embed="rId12" cstate="print"/>
          <a:srcRect l="1219" t="9367"/>
          <a:stretch>
            <a:fillRect/>
          </a:stretch>
        </p:blipFill>
        <p:spPr bwMode="auto">
          <a:xfrm>
            <a:off x="3527652" y="3789040"/>
            <a:ext cx="3014442" cy="212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Image 45" descr="CIMG0528.JPG"/>
          <p:cNvPicPr>
            <a:picLocks noChangeAspect="1"/>
          </p:cNvPicPr>
          <p:nvPr/>
        </p:nvPicPr>
        <p:blipFill>
          <a:blip r:embed="rId13" cstate="print">
            <a:lum bright="10000"/>
          </a:blip>
          <a:srcRect l="9154" t="11667" r="8234"/>
          <a:stretch>
            <a:fillRect/>
          </a:stretch>
        </p:blipFill>
        <p:spPr bwMode="auto">
          <a:xfrm>
            <a:off x="407162" y="1784442"/>
            <a:ext cx="2343938" cy="1860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Image 46" descr="CIMG0536.JPG"/>
          <p:cNvPicPr>
            <a:picLocks noChangeAspect="1"/>
          </p:cNvPicPr>
          <p:nvPr/>
        </p:nvPicPr>
        <p:blipFill>
          <a:blip r:embed="rId14" cstate="print">
            <a:lum bright="10000"/>
          </a:blip>
          <a:stretch>
            <a:fillRect/>
          </a:stretch>
        </p:blipFill>
        <p:spPr bwMode="auto">
          <a:xfrm>
            <a:off x="395536" y="3789039"/>
            <a:ext cx="2952328" cy="2131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Image 39" descr="016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23556" y="1726989"/>
            <a:ext cx="2326124" cy="97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 42" descr="017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58060" y="2700597"/>
            <a:ext cx="2304256" cy="104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Image 44" descr="018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48264" y="4725144"/>
            <a:ext cx="1950561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395537" y="980728"/>
            <a:ext cx="8496943" cy="93610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Réalisation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de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maquettes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d’ossatures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bois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Maquette 4 – Laine de chanvre (isolant) :</a:t>
            </a: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0" name="Zone de texte 22"/>
          <p:cNvSpPr txBox="1">
            <a:spLocks/>
          </p:cNvSpPr>
          <p:nvPr/>
        </p:nvSpPr>
        <p:spPr bwMode="auto">
          <a:xfrm>
            <a:off x="5185568" y="1556792"/>
            <a:ext cx="2592287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Résistance thermique </a:t>
            </a:r>
            <a:r>
              <a:rPr lang="fr-FR" sz="14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Rt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 mur maquette 4 :</a:t>
            </a:r>
          </a:p>
          <a:p>
            <a:pPr algn="just">
              <a:defRPr/>
            </a:pPr>
            <a:endParaRPr lang="fr-FR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Energie grise pour produire 1 m² de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mur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maquette 4 :</a:t>
            </a:r>
          </a:p>
          <a:p>
            <a:pPr algn="just">
              <a:defRPr/>
            </a:pPr>
            <a:endParaRPr lang="fr-FR" sz="2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Bilan CO</a:t>
            </a:r>
            <a:r>
              <a:rPr lang="fr-FR" sz="1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pour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produire 1 m² de mur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maquette 4 :</a:t>
            </a:r>
            <a:endParaRPr lang="fr-FR" sz="1400" dirty="0">
              <a:solidFill>
                <a:srgbClr val="996633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1" name="Zone de texte 22"/>
          <p:cNvSpPr txBox="1">
            <a:spLocks/>
          </p:cNvSpPr>
          <p:nvPr/>
        </p:nvSpPr>
        <p:spPr bwMode="auto">
          <a:xfrm>
            <a:off x="7596336" y="1646052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 m².K/W</a:t>
            </a:r>
            <a:endParaRPr lang="fr-FR" sz="1600" dirty="0">
              <a:solidFill>
                <a:srgbClr val="FF0000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2" name="AutoShape 13"/>
          <p:cNvSpPr>
            <a:spLocks noChangeArrowheads="1"/>
          </p:cNvSpPr>
          <p:nvPr/>
        </p:nvSpPr>
        <p:spPr bwMode="auto">
          <a:xfrm>
            <a:off x="5220072" y="1484785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AutoShape 13"/>
          <p:cNvSpPr>
            <a:spLocks noChangeArrowheads="1"/>
          </p:cNvSpPr>
          <p:nvPr/>
        </p:nvSpPr>
        <p:spPr bwMode="auto">
          <a:xfrm>
            <a:off x="5220072" y="2204864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AutoShape 13"/>
          <p:cNvSpPr>
            <a:spLocks noChangeArrowheads="1"/>
          </p:cNvSpPr>
          <p:nvPr/>
        </p:nvSpPr>
        <p:spPr bwMode="auto">
          <a:xfrm>
            <a:off x="5220072" y="2924944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Zone de texte 22"/>
          <p:cNvSpPr txBox="1">
            <a:spLocks/>
          </p:cNvSpPr>
          <p:nvPr/>
        </p:nvSpPr>
        <p:spPr bwMode="auto">
          <a:xfrm>
            <a:off x="7812360" y="2348880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105 </a:t>
            </a:r>
            <a:r>
              <a:rPr lang="fr-FR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kWh</a:t>
            </a:r>
            <a:r>
              <a:rPr lang="fr-FR" sz="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6" name="Zone de texte 22"/>
          <p:cNvSpPr txBox="1">
            <a:spLocks/>
          </p:cNvSpPr>
          <p:nvPr/>
        </p:nvSpPr>
        <p:spPr bwMode="auto">
          <a:xfrm>
            <a:off x="7668344" y="3086212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-34 kg CO</a:t>
            </a:r>
            <a:r>
              <a:rPr lang="fr-FR" sz="1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eq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fr-FR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7" name="AutoShape 13"/>
          <p:cNvSpPr>
            <a:spLocks noChangeArrowheads="1"/>
          </p:cNvSpPr>
          <p:nvPr/>
        </p:nvSpPr>
        <p:spPr bwMode="auto">
          <a:xfrm>
            <a:off x="6876256" y="3789040"/>
            <a:ext cx="2088232" cy="208823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Zone de texte 22"/>
          <p:cNvSpPr txBox="1">
            <a:spLocks/>
          </p:cNvSpPr>
          <p:nvPr/>
        </p:nvSpPr>
        <p:spPr bwMode="auto">
          <a:xfrm>
            <a:off x="6876257" y="3861048"/>
            <a:ext cx="2016224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Comparatif avec un mur conventionnel (1 m²) en béton et polystyrène :</a:t>
            </a:r>
            <a:endParaRPr lang="fr-FR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41" name="Image 40" descr="CIMG0541.JPG"/>
          <p:cNvPicPr>
            <a:picLocks noChangeAspect="1"/>
          </p:cNvPicPr>
          <p:nvPr/>
        </p:nvPicPr>
        <p:blipFill>
          <a:blip r:embed="rId12" cstate="print"/>
          <a:srcRect t="23005"/>
          <a:stretch>
            <a:fillRect/>
          </a:stretch>
        </p:blipFill>
        <p:spPr bwMode="auto">
          <a:xfrm>
            <a:off x="467544" y="3745607"/>
            <a:ext cx="3299923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 44" descr="CIMG054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58019" y="1782341"/>
            <a:ext cx="2366284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Image 45" descr="CIMG0554.JPG"/>
          <p:cNvPicPr>
            <a:picLocks noChangeAspect="1"/>
          </p:cNvPicPr>
          <p:nvPr/>
        </p:nvPicPr>
        <p:blipFill>
          <a:blip r:embed="rId14" cstate="print"/>
          <a:srcRect t="6838"/>
          <a:stretch>
            <a:fillRect/>
          </a:stretch>
        </p:blipFill>
        <p:spPr bwMode="auto">
          <a:xfrm>
            <a:off x="3895353" y="3774182"/>
            <a:ext cx="289797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Image 35" descr="018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48264" y="4725144"/>
            <a:ext cx="1950560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Image 40" descr="019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43808" y="1725191"/>
            <a:ext cx="2277329" cy="951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 41" descr="020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43808" y="2676153"/>
            <a:ext cx="2277327" cy="981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395537" y="980728"/>
            <a:ext cx="8496943" cy="93610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Réalisation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de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maquettes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d’ossatures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bois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Maquette 5 – Chènevotte en vrac (isolant) :</a:t>
            </a: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0" name="Zone de texte 22"/>
          <p:cNvSpPr txBox="1">
            <a:spLocks/>
          </p:cNvSpPr>
          <p:nvPr/>
        </p:nvSpPr>
        <p:spPr bwMode="auto">
          <a:xfrm>
            <a:off x="5185568" y="1556792"/>
            <a:ext cx="2592287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Résistance thermique </a:t>
            </a:r>
            <a:r>
              <a:rPr lang="fr-FR" sz="14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Rt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 mur maquette 5 :</a:t>
            </a:r>
          </a:p>
          <a:p>
            <a:pPr algn="just">
              <a:defRPr/>
            </a:pPr>
            <a:endParaRPr lang="fr-FR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Energie grise pour produire 1 m² de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mur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maquette 5 :</a:t>
            </a:r>
          </a:p>
          <a:p>
            <a:pPr algn="just">
              <a:defRPr/>
            </a:pPr>
            <a:endParaRPr lang="fr-FR" sz="2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Bilan CO</a:t>
            </a:r>
            <a:r>
              <a:rPr lang="fr-FR" sz="1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pour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produire 1 m² de mur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maquette 5 :</a:t>
            </a:r>
            <a:endParaRPr lang="fr-FR" sz="1400" dirty="0">
              <a:solidFill>
                <a:srgbClr val="996633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1" name="Zone de texte 22"/>
          <p:cNvSpPr txBox="1">
            <a:spLocks/>
          </p:cNvSpPr>
          <p:nvPr/>
        </p:nvSpPr>
        <p:spPr bwMode="auto">
          <a:xfrm>
            <a:off x="7596336" y="1646052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4,25 m².K/W</a:t>
            </a:r>
            <a:endParaRPr lang="fr-FR" sz="1600" dirty="0">
              <a:solidFill>
                <a:srgbClr val="FF0000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2" name="AutoShape 13"/>
          <p:cNvSpPr>
            <a:spLocks noChangeArrowheads="1"/>
          </p:cNvSpPr>
          <p:nvPr/>
        </p:nvSpPr>
        <p:spPr bwMode="auto">
          <a:xfrm>
            <a:off x="5220072" y="1484785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AutoShape 13"/>
          <p:cNvSpPr>
            <a:spLocks noChangeArrowheads="1"/>
          </p:cNvSpPr>
          <p:nvPr/>
        </p:nvSpPr>
        <p:spPr bwMode="auto">
          <a:xfrm>
            <a:off x="5220072" y="2204864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AutoShape 13"/>
          <p:cNvSpPr>
            <a:spLocks noChangeArrowheads="1"/>
          </p:cNvSpPr>
          <p:nvPr/>
        </p:nvSpPr>
        <p:spPr bwMode="auto">
          <a:xfrm>
            <a:off x="5220072" y="2924944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Zone de texte 22"/>
          <p:cNvSpPr txBox="1">
            <a:spLocks/>
          </p:cNvSpPr>
          <p:nvPr/>
        </p:nvSpPr>
        <p:spPr bwMode="auto">
          <a:xfrm>
            <a:off x="7812360" y="2348880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66 </a:t>
            </a:r>
            <a:r>
              <a:rPr lang="fr-FR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kWh</a:t>
            </a:r>
            <a:r>
              <a:rPr lang="fr-FR" sz="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6" name="Zone de texte 22"/>
          <p:cNvSpPr txBox="1">
            <a:spLocks/>
          </p:cNvSpPr>
          <p:nvPr/>
        </p:nvSpPr>
        <p:spPr bwMode="auto">
          <a:xfrm>
            <a:off x="7668344" y="3086212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-57 kg CO</a:t>
            </a:r>
            <a:r>
              <a:rPr lang="fr-FR" sz="1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eq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fr-FR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7" name="AutoShape 13"/>
          <p:cNvSpPr>
            <a:spLocks noChangeArrowheads="1"/>
          </p:cNvSpPr>
          <p:nvPr/>
        </p:nvSpPr>
        <p:spPr bwMode="auto">
          <a:xfrm>
            <a:off x="6876256" y="3789040"/>
            <a:ext cx="2088232" cy="208823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Zone de texte 22"/>
          <p:cNvSpPr txBox="1">
            <a:spLocks/>
          </p:cNvSpPr>
          <p:nvPr/>
        </p:nvSpPr>
        <p:spPr bwMode="auto">
          <a:xfrm>
            <a:off x="6876257" y="3861048"/>
            <a:ext cx="2016224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Comparatif avec un mur conventionnel (1 m²) en béton et polystyrène :</a:t>
            </a:r>
            <a:endParaRPr lang="fr-FR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38" name="Image 37" descr="CIMG0546.JPG"/>
          <p:cNvPicPr>
            <a:picLocks noChangeAspect="1"/>
          </p:cNvPicPr>
          <p:nvPr/>
        </p:nvPicPr>
        <p:blipFill>
          <a:blip r:embed="rId12" cstate="print"/>
          <a:srcRect l="2860" t="11907"/>
          <a:stretch>
            <a:fillRect/>
          </a:stretch>
        </p:blipFill>
        <p:spPr bwMode="auto">
          <a:xfrm>
            <a:off x="3804616" y="3797831"/>
            <a:ext cx="2894133" cy="208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age 38" descr="CIMG0543.JPG"/>
          <p:cNvPicPr>
            <a:picLocks noChangeAspect="1"/>
          </p:cNvPicPr>
          <p:nvPr/>
        </p:nvPicPr>
        <p:blipFill>
          <a:blip r:embed="rId13" cstate="print"/>
          <a:srcRect l="28036" r="12601"/>
          <a:stretch>
            <a:fillRect/>
          </a:stretch>
        </p:blipFill>
        <p:spPr bwMode="auto">
          <a:xfrm rot="5400000">
            <a:off x="722398" y="1517963"/>
            <a:ext cx="1935112" cy="244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Image 39" descr="CIMG0544.JPG"/>
          <p:cNvPicPr>
            <a:picLocks noChangeAspect="1"/>
          </p:cNvPicPr>
          <p:nvPr/>
        </p:nvPicPr>
        <p:blipFill>
          <a:blip r:embed="rId14" cstate="print"/>
          <a:srcRect l="10417" t="18419"/>
          <a:stretch>
            <a:fillRect/>
          </a:stretch>
        </p:blipFill>
        <p:spPr bwMode="auto">
          <a:xfrm>
            <a:off x="467544" y="3789040"/>
            <a:ext cx="3096344" cy="2114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Image 43" descr="021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59776" y="1755232"/>
            <a:ext cx="2210146" cy="923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Image 44" descr="022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87824" y="2708920"/>
            <a:ext cx="2185436" cy="942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Image 45" descr="023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48264" y="4725144"/>
            <a:ext cx="1950560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 44" descr="A2_Principes2_Bioclimatisme_STI2D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307992">
            <a:off x="4891426" y="1457486"/>
            <a:ext cx="2995535" cy="423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age 40" descr="A2_Principes1_Bioclimatisme_STI2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151380">
            <a:off x="1113369" y="1375381"/>
            <a:ext cx="2808857" cy="4110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395537" y="836712"/>
            <a:ext cx="8496943" cy="93610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Réalisation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d’affiches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sur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le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bioclimatisme</a:t>
            </a: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46" name="Zone de texte 22"/>
          <p:cNvSpPr txBox="1">
            <a:spLocks/>
          </p:cNvSpPr>
          <p:nvPr/>
        </p:nvSpPr>
        <p:spPr bwMode="auto">
          <a:xfrm>
            <a:off x="3491880" y="1268760"/>
            <a:ext cx="2376264" cy="187220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dirty="0" smtClean="0">
                <a:latin typeface="+mn-lt"/>
              </a:rPr>
              <a:t>- </a:t>
            </a:r>
            <a:r>
              <a:rPr lang="fr-FR" sz="1400" dirty="0" smtClean="0"/>
              <a:t>intégration </a:t>
            </a:r>
            <a:r>
              <a:rPr lang="fr-FR" sz="1400" dirty="0"/>
              <a:t>paysagère,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</a:t>
            </a:r>
            <a:r>
              <a:rPr lang="fr-FR" sz="1400" dirty="0" smtClean="0"/>
              <a:t>orientation, 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</a:t>
            </a:r>
            <a:r>
              <a:rPr lang="fr-FR" sz="1400" dirty="0" smtClean="0"/>
              <a:t>compacité, 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</a:t>
            </a:r>
            <a:r>
              <a:rPr lang="fr-FR" sz="1400" dirty="0" smtClean="0"/>
              <a:t>zonage,</a:t>
            </a:r>
            <a:endParaRPr lang="fr-FR" sz="1400" dirty="0"/>
          </a:p>
          <a:p>
            <a:pPr algn="just">
              <a:buFontTx/>
              <a:buChar char="-"/>
              <a:defRPr/>
            </a:pPr>
            <a:r>
              <a:rPr lang="fr-FR" sz="1400" dirty="0"/>
              <a:t> </a:t>
            </a:r>
            <a:r>
              <a:rPr lang="fr-FR" sz="1400" dirty="0" smtClean="0"/>
              <a:t>protections naturelles </a:t>
            </a:r>
          </a:p>
          <a:p>
            <a:pPr algn="just">
              <a:defRPr/>
            </a:pPr>
            <a:r>
              <a:rPr lang="fr-FR" sz="1400" dirty="0" smtClean="0"/>
              <a:t>ou artificielles,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</a:t>
            </a:r>
            <a:r>
              <a:rPr lang="fr-FR" sz="1400" dirty="0" smtClean="0"/>
              <a:t>choix des matériaux.</a:t>
            </a:r>
            <a:endParaRPr lang="fr-FR" sz="1400" dirty="0"/>
          </a:p>
          <a:p>
            <a:pPr algn="just">
              <a:defRPr/>
            </a:pP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Zone de texte 22"/>
          <p:cNvSpPr txBox="1">
            <a:spLocks/>
          </p:cNvSpPr>
          <p:nvPr/>
        </p:nvSpPr>
        <p:spPr bwMode="auto">
          <a:xfrm>
            <a:off x="1259632" y="1124744"/>
            <a:ext cx="7056784" cy="446449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Sommaire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buFontTx/>
              <a:buChar char="-"/>
              <a:defRPr/>
            </a:pP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Les participants</a:t>
            </a:r>
          </a:p>
          <a:p>
            <a:pPr defTabSz="914400">
              <a:defRPr/>
            </a:pPr>
            <a:endParaRPr lang="fr-FR" sz="12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buFontTx/>
              <a:buChar char="-"/>
              <a:defRPr/>
            </a:pP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Interventions d’Alter Alsace Energies</a:t>
            </a:r>
          </a:p>
          <a:p>
            <a:pPr defTabSz="914400">
              <a:defRPr/>
            </a:pPr>
            <a:endParaRPr lang="fr-FR" sz="12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buFontTx/>
              <a:buChar char="-"/>
              <a:defRPr/>
            </a:pP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Visites</a:t>
            </a:r>
          </a:p>
          <a:p>
            <a:pPr defTabSz="914400">
              <a:defRPr/>
            </a:pPr>
            <a:endParaRPr lang="fr-FR" sz="12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buFontTx/>
              <a:buChar char="-"/>
              <a:defRPr/>
            </a:pP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Intervention, workshops et visites avec La Grange aux Paysages</a:t>
            </a:r>
          </a:p>
          <a:p>
            <a:pPr defTabSz="914400">
              <a:defRPr/>
            </a:pPr>
            <a:endParaRPr lang="fr-FR" sz="12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buFontTx/>
              <a:buChar char="-"/>
              <a:defRPr/>
            </a:pPr>
            <a:r>
              <a:rPr lang="fr-FR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Exploitation des interventions</a:t>
            </a:r>
          </a:p>
          <a:p>
            <a:pPr defTabSz="914400">
              <a:defRPr/>
            </a:pPr>
            <a:endParaRPr lang="fr-FR" sz="12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buFontTx/>
              <a:buChar char="-"/>
              <a:defRPr/>
            </a:pPr>
            <a:r>
              <a:rPr lang="fr-FR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Réalisation de maquettes d’ossatures bois</a:t>
            </a:r>
          </a:p>
          <a:p>
            <a:pPr defTabSz="914400">
              <a:defRPr/>
            </a:pPr>
            <a:endParaRPr lang="fr-FR" sz="12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buFontTx/>
              <a:buChar char="-"/>
              <a:defRPr/>
            </a:pPr>
            <a:r>
              <a:rPr lang="fr-FR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Réalisation d’affiches sur le </a:t>
            </a:r>
            <a:r>
              <a:rPr lang="fr-FR" sz="16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bioclimatisme</a:t>
            </a:r>
            <a:endParaRPr lang="fr-FR" sz="16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fr-FR" sz="12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buFontTx/>
              <a:buChar char="-"/>
              <a:defRPr/>
            </a:pPr>
            <a:r>
              <a:rPr lang="fr-FR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Réalisation d’affiches sur les éco-matériaux</a:t>
            </a:r>
          </a:p>
          <a:p>
            <a:pPr defTabSz="914400">
              <a:defRPr/>
            </a:pPr>
            <a:endParaRPr lang="fr-FR" sz="1200" b="1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buFontTx/>
              <a:buChar char="-"/>
              <a:defRPr/>
            </a:pPr>
            <a:r>
              <a:rPr lang="fr-FR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fr-FR" sz="1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Conclusions</a:t>
            </a:r>
          </a:p>
          <a:p>
            <a:pPr defTabSz="914400">
              <a:buFontTx/>
              <a:buChar char="-"/>
              <a:defRPr/>
            </a:pPr>
            <a:endParaRPr lang="fr-FR" sz="1600" dirty="0">
              <a:solidFill>
                <a:srgbClr val="996633"/>
              </a:solidFill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395537" y="836712"/>
            <a:ext cx="8496943" cy="93610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Réalisation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d’affiches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sur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les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éco-matériaux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(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recyclés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ou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bio-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sourcés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)</a:t>
            </a: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28" name="Image 27" descr="19_A2_Mat_1_laine_Métisse_STI2D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221396">
            <a:off x="353982" y="1482294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 28" descr="20_A2_Mat_2_fibre_bois_Isonat_STI2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476276">
            <a:off x="1603047" y="1354198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 29" descr="21_A2_Mat_3_ouate_cellulose_BioFib_STI2D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74569">
            <a:off x="3063033" y="1536421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 30" descr="22_A2_Mat_4_laine_chanvre_BioFib_STI2D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1373233">
            <a:off x="4562442" y="1455883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 31" descr="23_A2_Mat_5_chènevotte_Akta_STI2D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30242">
            <a:off x="6084168" y="1412776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 33" descr="24_A2_Mat_6_liège_Isocor_STI2D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426604">
            <a:off x="7567115" y="1418214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 34" descr="25_A2_Mat_7_laine_mouton_Naturlaine_STI2D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1150084">
            <a:off x="372248" y="3798258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 35" descr="26_A2_Mat_8_laine_lin_Magripol_STI2D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57329">
            <a:off x="1690295" y="3693606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age 36" descr="27_A2_Mat_9_paille_STI2D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424632">
            <a:off x="3174123" y="3650142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age 37" descr="28_A2_Mat_10_bois_STI2D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1320271">
            <a:off x="4720586" y="3769578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age 38" descr="29_A2_Mat_11_terre_crue_STI2D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228184" y="3789040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Image 39" descr="30_A2_Mat_12_terre_cuite_STI2D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479109">
            <a:off x="7643958" y="3874926"/>
            <a:ext cx="1371935" cy="194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Image 30" descr="Image2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064" y="980728"/>
            <a:ext cx="3700619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Zone de texte 22"/>
          <p:cNvSpPr txBox="1">
            <a:spLocks/>
          </p:cNvSpPr>
          <p:nvPr/>
        </p:nvSpPr>
        <p:spPr bwMode="auto">
          <a:xfrm>
            <a:off x="467544" y="980728"/>
            <a:ext cx="8424936" cy="489654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Conclusions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Utilisation des principes de l’architecture bioclimatique :</a:t>
            </a:r>
            <a:endParaRPr lang="fr-F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7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fr-FR" sz="1400" dirty="0" smtClean="0"/>
              <a:t> Réalisation </a:t>
            </a:r>
            <a:r>
              <a:rPr lang="fr-FR" sz="1400" dirty="0"/>
              <a:t>de bâtiments les plus compacts possible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Organisation du zonage des pièces dans les bâtiments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Optimisation de l’orientation des bâtiments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Intégration de protections naturelles ou artificielles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Choix des matériaux (inertie, déphasage, écologiques, sains, …)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Intégration optimale du bâtiment dans son environnement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Développement de l’isolation des bâtiments (isolants écologiques) 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Réduction des consommations énergétiques des bâtiments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Optimisation de l’étanchéité des bâtiments</a:t>
            </a:r>
            <a:endParaRPr lang="en-IE" sz="1400" dirty="0"/>
          </a:p>
          <a:p>
            <a:pPr algn="just">
              <a:defRPr/>
            </a:pPr>
            <a:endParaRPr lang="fr-FR" sz="700" dirty="0">
              <a:latin typeface="+mn-lt"/>
            </a:endParaRPr>
          </a:p>
          <a:p>
            <a:pPr algn="just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Utilisation de matériaux écologiques (bio-</a:t>
            </a:r>
            <a:r>
              <a:rPr lang="fr-FR" sz="1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sourcés</a:t>
            </a: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ou recyclés) </a:t>
            </a:r>
            <a:r>
              <a:rPr lang="fr-FR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:</a:t>
            </a:r>
          </a:p>
          <a:p>
            <a:pPr algn="just">
              <a:defRPr/>
            </a:pPr>
            <a:endParaRPr lang="fr-FR" sz="7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fr-FR" sz="1400" dirty="0" smtClean="0"/>
              <a:t> </a:t>
            </a:r>
            <a:r>
              <a:rPr lang="fr-FR" sz="1400" dirty="0"/>
              <a:t> Impact environnemental réduit en termes d’énergie grise (kWh/m²)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Impact environnemental réduit en termes de bilan carbone (kg </a:t>
            </a:r>
            <a:r>
              <a:rPr lang="fr-FR" sz="1400" dirty="0" err="1"/>
              <a:t>éq</a:t>
            </a:r>
            <a:r>
              <a:rPr lang="fr-FR" sz="1400" dirty="0"/>
              <a:t>. CO</a:t>
            </a:r>
            <a:r>
              <a:rPr lang="fr-FR" sz="1100" dirty="0"/>
              <a:t>2</a:t>
            </a:r>
            <a:r>
              <a:rPr lang="fr-FR" sz="1400" dirty="0"/>
              <a:t>) 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Matériaux renouvelables et recyclables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Limitation des distances de transport (circuits courts)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Développement de l’utilisation de matériaux locaux induisant des circuits économiques locaux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Nécessité d’utiliser une main d’œuvre locale induisant une économie locale (aspect économique) et un développement d’emplois locaux (aspect social) </a:t>
            </a:r>
            <a:endParaRPr lang="en-IE" sz="1400" dirty="0"/>
          </a:p>
          <a:p>
            <a:pPr>
              <a:defRPr/>
            </a:pPr>
            <a:endParaRPr lang="en-IE" sz="9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fr-FR" sz="14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36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MERCI DE VOTRE ATTENTION</a:t>
            </a:r>
            <a:endParaRPr lang="fr-FR" sz="36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fr-FR" sz="1400" b="1" dirty="0" smtClean="0">
              <a:solidFill>
                <a:srgbClr val="6E4924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6E4924"/>
              </a:solidFill>
              <a:cs typeface="Arial" pitchFamily="34" charset="0"/>
            </a:endParaRPr>
          </a:p>
          <a:p>
            <a:pPr algn="ctr">
              <a:defRPr/>
            </a:pPr>
            <a:endParaRPr lang="fr-FR" sz="1400" b="1" dirty="0" smtClean="0">
              <a:solidFill>
                <a:srgbClr val="6E4924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6E4924"/>
              </a:solidFill>
              <a:cs typeface="Arial" pitchFamily="34" charset="0"/>
            </a:endParaRPr>
          </a:p>
          <a:p>
            <a:pPr algn="ctr">
              <a:defRPr/>
            </a:pPr>
            <a:endParaRPr lang="fr-FR" sz="1400" b="1" dirty="0" smtClean="0">
              <a:solidFill>
                <a:srgbClr val="6E4924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6E4924"/>
              </a:solidFill>
              <a:cs typeface="Arial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6E4924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fr-FR" sz="3200" b="1" dirty="0" smtClean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fr-FR" sz="3200" b="1" dirty="0" smtClean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1</a:t>
            </a:r>
            <a:r>
              <a:rPr lang="fr-FR" sz="3200" b="1" baseline="30000" dirty="0" smtClean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ère</a:t>
            </a:r>
            <a:r>
              <a:rPr lang="fr-FR" sz="3200" b="1" dirty="0" smtClean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STI2D</a:t>
            </a:r>
          </a:p>
          <a:p>
            <a:pPr algn="ctr">
              <a:defRPr/>
            </a:pPr>
            <a:r>
              <a:rPr lang="fr-FR" sz="3200" b="1" dirty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LYCEE MARC BLOCH</a:t>
            </a:r>
          </a:p>
          <a:p>
            <a:pPr algn="ctr">
              <a:defRPr/>
            </a:pPr>
            <a:r>
              <a:rPr lang="fr-FR" sz="3200" b="1" dirty="0" smtClean="0">
                <a:solidFill>
                  <a:srgbClr val="3C28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BISCHHEIM</a:t>
            </a: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18" name="Image 17"/>
          <p:cNvPicPr/>
          <p:nvPr/>
        </p:nvPicPr>
        <p:blipFill rotWithShape="1">
          <a:blip r:embed="rId4" cstate="print"/>
          <a:srcRect l="9121" t="8117" r="6182" b="6169"/>
          <a:stretch/>
        </p:blipFill>
        <p:spPr bwMode="auto">
          <a:xfrm>
            <a:off x="3923928" y="2276872"/>
            <a:ext cx="1477442" cy="143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5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7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8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1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Zone de texte 22"/>
          <p:cNvSpPr txBox="1">
            <a:spLocks/>
          </p:cNvSpPr>
          <p:nvPr/>
        </p:nvSpPr>
        <p:spPr bwMode="auto">
          <a:xfrm>
            <a:off x="1835696" y="980728"/>
            <a:ext cx="5688632" cy="108012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Les participants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700" dirty="0">
              <a:latin typeface="+mj-lt"/>
            </a:endParaRPr>
          </a:p>
          <a:p>
            <a:pPr algn="ctr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Classe de 1STI2D du Lycée Marc Bloch</a:t>
            </a: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25" name="Image 24" descr="GROUP_1_STRASBOURG_FRANCE.JPG"/>
          <p:cNvPicPr>
            <a:picLocks noChangeAspect="1"/>
          </p:cNvPicPr>
          <p:nvPr/>
        </p:nvPicPr>
        <p:blipFill>
          <a:blip r:embed="rId12" cstate="print"/>
          <a:srcRect t="4082"/>
          <a:stretch>
            <a:fillRect/>
          </a:stretch>
        </p:blipFill>
        <p:spPr>
          <a:xfrm>
            <a:off x="539552" y="2420888"/>
            <a:ext cx="3958467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 27" descr="GROUP_2_STRASBOURG_FRANCE.JPG"/>
          <p:cNvPicPr>
            <a:picLocks noChangeAspect="1"/>
          </p:cNvPicPr>
          <p:nvPr/>
        </p:nvPicPr>
        <p:blipFill>
          <a:blip r:embed="rId13" cstate="print"/>
          <a:srcRect l="1638" r="8252"/>
          <a:stretch>
            <a:fillRect/>
          </a:stretch>
        </p:blipFill>
        <p:spPr>
          <a:xfrm>
            <a:off x="4788024" y="2420888"/>
            <a:ext cx="396044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 23" descr="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52914" y="3645024"/>
            <a:ext cx="161968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 descr="2.JPG"/>
          <p:cNvPicPr>
            <a:picLocks noChangeAspect="1"/>
          </p:cNvPicPr>
          <p:nvPr/>
        </p:nvPicPr>
        <p:blipFill>
          <a:blip r:embed="rId13" cstate="print"/>
          <a:srcRect b="14286"/>
          <a:stretch>
            <a:fillRect/>
          </a:stretch>
        </p:blipFill>
        <p:spPr>
          <a:xfrm>
            <a:off x="467544" y="1556792"/>
            <a:ext cx="151157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 28" descr="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12160" y="1556792"/>
            <a:ext cx="2802515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 29" descr="7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7544" y="3645024"/>
            <a:ext cx="1488344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 30" descr="8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44008" y="4327240"/>
            <a:ext cx="2340656" cy="147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163" descr="http://www.mediaterre.org/imgactu,dmpheS9pbWFnZXMvZW5lcmdpZV9ncmlzZQ==,2.jpg"/>
          <p:cNvPicPr>
            <a:picLocks noChangeAspect="1" noChangeArrowheads="1"/>
          </p:cNvPicPr>
          <p:nvPr/>
        </p:nvPicPr>
        <p:blipFill>
          <a:blip r:embed="rId17" cstate="print"/>
          <a:srcRect l="4443" t="13968" b="10703"/>
          <a:stretch>
            <a:fillRect/>
          </a:stretch>
        </p:blipFill>
        <p:spPr bwMode="auto">
          <a:xfrm>
            <a:off x="2843808" y="4869160"/>
            <a:ext cx="1692806" cy="81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2051721" y="980728"/>
            <a:ext cx="5688632" cy="33123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Interventions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d’Alter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IE" sz="2000" b="1" dirty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Alsace 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Energies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700" dirty="0">
              <a:latin typeface="+mj-lt"/>
            </a:endParaRPr>
          </a:p>
          <a:p>
            <a:pPr algn="just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Intervention 1 :</a:t>
            </a:r>
            <a:endParaRPr lang="fr-F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7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r>
              <a:rPr lang="fr-FR" sz="1400" dirty="0" smtClean="0">
                <a:latin typeface="+mn-lt"/>
              </a:rPr>
              <a:t>- contexte énergétique,</a:t>
            </a:r>
          </a:p>
          <a:p>
            <a:pPr algn="just">
              <a:buFontTx/>
              <a:buChar char="-"/>
              <a:defRPr/>
            </a:pPr>
            <a:r>
              <a:rPr lang="fr-FR" sz="1400" dirty="0" smtClean="0">
                <a:latin typeface="+mn-lt"/>
              </a:rPr>
              <a:t> </a:t>
            </a:r>
            <a:r>
              <a:rPr lang="fr-FR" sz="1400" dirty="0"/>
              <a:t>changement climatique </a:t>
            </a:r>
            <a:r>
              <a:rPr lang="fr-FR" sz="1400" dirty="0" smtClean="0"/>
              <a:t>,</a:t>
            </a:r>
          </a:p>
          <a:p>
            <a:pPr algn="just">
              <a:buFontTx/>
              <a:buChar char="-"/>
              <a:defRPr/>
            </a:pP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sources </a:t>
            </a:r>
            <a:r>
              <a:rPr lang="fr-FR" sz="1400" dirty="0">
                <a:latin typeface="+mn-lt"/>
              </a:rPr>
              <a:t>d'énergie, </a:t>
            </a:r>
            <a:endParaRPr lang="fr-FR" sz="1400" dirty="0" smtClean="0">
              <a:latin typeface="+mn-lt"/>
            </a:endParaRPr>
          </a:p>
          <a:p>
            <a:pPr algn="just">
              <a:buFontTx/>
              <a:buChar char="-"/>
              <a:defRPr/>
            </a:pPr>
            <a:r>
              <a:rPr lang="fr-FR" sz="1400" dirty="0" smtClean="0"/>
              <a:t> </a:t>
            </a:r>
            <a:r>
              <a:rPr lang="fr-FR" sz="1400" dirty="0" smtClean="0">
                <a:latin typeface="+mn-lt"/>
              </a:rPr>
              <a:t>limitation </a:t>
            </a:r>
            <a:r>
              <a:rPr lang="fr-FR" sz="1400" dirty="0">
                <a:latin typeface="+mn-lt"/>
              </a:rPr>
              <a:t>des ressources, </a:t>
            </a:r>
            <a:endParaRPr lang="fr-FR" sz="1400" dirty="0" smtClean="0">
              <a:latin typeface="+mn-lt"/>
            </a:endParaRPr>
          </a:p>
          <a:p>
            <a:pPr algn="just">
              <a:defRPr/>
            </a:pPr>
            <a:r>
              <a:rPr lang="fr-FR" sz="1400" dirty="0" smtClean="0">
                <a:latin typeface="+mn-lt"/>
              </a:rPr>
              <a:t>en rapport avec le domaine du </a:t>
            </a:r>
            <a:r>
              <a:rPr lang="fr-FR" sz="1400" dirty="0">
                <a:latin typeface="+mn-lt"/>
              </a:rPr>
              <a:t>bâtiment.</a:t>
            </a:r>
          </a:p>
          <a:p>
            <a:pPr algn="just">
              <a:defRPr/>
            </a:pPr>
            <a:endParaRPr lang="fr-FR" sz="700" dirty="0">
              <a:latin typeface="+mn-lt"/>
            </a:endParaRPr>
          </a:p>
          <a:p>
            <a:pPr algn="just">
              <a:defRPr/>
            </a:pPr>
            <a:r>
              <a:rPr lang="fr-FR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Intervention </a:t>
            </a: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2 </a:t>
            </a:r>
            <a:r>
              <a:rPr lang="fr-FR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:</a:t>
            </a:r>
          </a:p>
          <a:p>
            <a:pPr algn="just">
              <a:defRPr/>
            </a:pPr>
            <a:endParaRPr lang="fr-FR" sz="7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fr-FR" sz="1400" dirty="0" smtClean="0"/>
              <a:t> jeu éco-</a:t>
            </a:r>
            <a:r>
              <a:rPr lang="fr-FR" sz="1400" dirty="0" err="1" smtClean="0"/>
              <a:t>consomm</a:t>
            </a:r>
            <a:r>
              <a:rPr lang="fr-FR" sz="1400" dirty="0" smtClean="0"/>
              <a:t>-acteur,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</a:t>
            </a:r>
            <a:r>
              <a:rPr lang="fr-FR" sz="1400" dirty="0" smtClean="0"/>
              <a:t>notion </a:t>
            </a:r>
            <a:r>
              <a:rPr lang="fr-FR" sz="1400" b="1" dirty="0" smtClean="0">
                <a:latin typeface="+mn-lt"/>
              </a:rPr>
              <a:t>d'énergie grise</a:t>
            </a:r>
            <a:r>
              <a:rPr lang="fr-FR" sz="1400" dirty="0" smtClean="0">
                <a:latin typeface="+mn-lt"/>
              </a:rPr>
              <a:t> dans les produits de la vie courante puis</a:t>
            </a:r>
          </a:p>
          <a:p>
            <a:pPr algn="just">
              <a:defRPr/>
            </a:pPr>
            <a:r>
              <a:rPr lang="fr-FR" sz="1400" dirty="0" smtClean="0">
                <a:latin typeface="+mn-lt"/>
              </a:rPr>
              <a:t>dans les matériaux de construction.</a:t>
            </a:r>
            <a:endParaRPr lang="fr-FR" sz="14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34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4139952" y="1556792"/>
            <a:ext cx="1800951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1982" y="2348880"/>
            <a:ext cx="807308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 27" descr="6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67544" y="4725144"/>
            <a:ext cx="2309118" cy="106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1907705" y="980728"/>
            <a:ext cx="5976663" cy="33123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Visite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de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WeberHaus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700" dirty="0">
              <a:latin typeface="+mj-lt"/>
            </a:endParaRPr>
          </a:p>
          <a:p>
            <a:pPr algn="just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Entreprise </a:t>
            </a:r>
            <a:r>
              <a:rPr lang="fr-FR" sz="1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WeberHaus</a:t>
            </a: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à </a:t>
            </a:r>
            <a:r>
              <a:rPr lang="fr-FR" sz="1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Linx</a:t>
            </a: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(Allemagne) :</a:t>
            </a:r>
            <a:endParaRPr lang="fr-F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endParaRPr lang="fr-FR" sz="7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r>
              <a:rPr lang="fr-FR" sz="1400" dirty="0" smtClean="0"/>
              <a:t>- conception, production et implantation de maisons </a:t>
            </a:r>
            <a:r>
              <a:rPr lang="fr-FR" sz="1400" dirty="0"/>
              <a:t>passives en ossature </a:t>
            </a:r>
            <a:r>
              <a:rPr lang="fr-FR" sz="1400" dirty="0" smtClean="0"/>
              <a:t>bois,</a:t>
            </a:r>
          </a:p>
          <a:p>
            <a:pPr algn="just">
              <a:buFontTx/>
              <a:buChar char="-"/>
              <a:defRPr/>
            </a:pPr>
            <a:r>
              <a:rPr lang="fr-FR" sz="1400" dirty="0" smtClean="0"/>
              <a:t> production en atelier,</a:t>
            </a:r>
          </a:p>
          <a:p>
            <a:pPr algn="just">
              <a:buFontTx/>
              <a:buChar char="-"/>
              <a:defRPr/>
            </a:pPr>
            <a:r>
              <a:rPr lang="fr-FR" sz="1400" dirty="0" smtClean="0"/>
              <a:t> implantation en deux jours sur site</a:t>
            </a:r>
            <a:endParaRPr lang="fr-FR" sz="1400" dirty="0"/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36" name="Picture 27" descr="wh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3171" y="1772816"/>
            <a:ext cx="1368152" cy="673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29" descr="mur_wh"/>
          <p:cNvPicPr>
            <a:picLocks noChangeAspect="1" noChangeArrowheads="1"/>
          </p:cNvPicPr>
          <p:nvPr/>
        </p:nvPicPr>
        <p:blipFill>
          <a:blip r:embed="rId13" cstate="print"/>
          <a:srcRect r="3139"/>
          <a:stretch>
            <a:fillRect/>
          </a:stretch>
        </p:blipFill>
        <p:spPr bwMode="auto">
          <a:xfrm>
            <a:off x="450293" y="2680042"/>
            <a:ext cx="2625468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3" descr="share/public/Storage/Bilder/1/1149a ot-cdnparams-w570-h333-cx0-cy291-cw3600-ch2106-t1408627201"/>
          <p:cNvPicPr>
            <a:picLocks noChangeAspect="1" noChangeArrowheads="1"/>
          </p:cNvPicPr>
          <p:nvPr/>
        </p:nvPicPr>
        <p:blipFill>
          <a:blip r:embed="rId14" cstate="print"/>
          <a:srcRect b="13313"/>
          <a:stretch>
            <a:fillRect/>
          </a:stretch>
        </p:blipFill>
        <p:spPr bwMode="auto">
          <a:xfrm>
            <a:off x="467544" y="4653136"/>
            <a:ext cx="2448272" cy="124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5" descr="http://www.weberhaus.fr/uploads/pics/share/public/Storage/Bilder/W/Weber_0563-cdnparams-w770-h360-cx0-cy318-cw4992-ch2336-t140863186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98794" y="4661762"/>
            <a:ext cx="2664296" cy="124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7" descr="http://www.weberhaus.fr/uploads/pics/share/public/Storage/Bilder/W/Weber2_0831-cdnparams-w770-h360-cx0-cy169-cw4992-ch2336-t140863186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31840" y="4653136"/>
            <a:ext cx="2708522" cy="1268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39" descr="http://www.weberhaus.fr/uploads/pics/share/public/Storage/Bilder/1/16487_a-cdnparams-w770-h360-cx0-cy346-cw3543-ch1658-t1408631861.t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3170" y="980729"/>
            <a:ext cx="1384257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25" descr="http://www.weberhaus.fr/fileadmin/default/templates/frontend/static/logo_fr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64288" y="1052736"/>
            <a:ext cx="1763985" cy="460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 53" descr="001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50508" y="2598812"/>
            <a:ext cx="1770914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Image 55" descr="002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62319" y="3429000"/>
            <a:ext cx="1719111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Zone de texte 22"/>
          <p:cNvSpPr txBox="1">
            <a:spLocks/>
          </p:cNvSpPr>
          <p:nvPr/>
        </p:nvSpPr>
        <p:spPr bwMode="auto">
          <a:xfrm>
            <a:off x="4969544" y="2420888"/>
            <a:ext cx="2592287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Résistance thermique </a:t>
            </a:r>
            <a:r>
              <a:rPr lang="fr-FR" sz="14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Rt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 mur </a:t>
            </a:r>
            <a:r>
              <a:rPr lang="fr-FR" sz="14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ÖvoNatur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Therm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:</a:t>
            </a:r>
          </a:p>
          <a:p>
            <a:pPr algn="just">
              <a:defRPr/>
            </a:pPr>
            <a:endParaRPr lang="fr-FR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Energie grise pour produire 1 m² de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mur </a:t>
            </a:r>
            <a:r>
              <a:rPr lang="fr-FR" sz="14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ÖvoNatur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Therm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:</a:t>
            </a:r>
          </a:p>
          <a:p>
            <a:pPr algn="just">
              <a:defRPr/>
            </a:pPr>
            <a:endParaRPr lang="fr-FR" sz="2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Bilan CO</a:t>
            </a:r>
            <a:r>
              <a:rPr lang="fr-FR" sz="1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pour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produire 1 m² de mur </a:t>
            </a:r>
            <a:r>
              <a:rPr lang="fr-FR" sz="14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ÖvoNatur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4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Therm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  <a:endParaRPr lang="fr-FR" sz="1400" dirty="0">
              <a:solidFill>
                <a:srgbClr val="996633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48" name="Zone de texte 22"/>
          <p:cNvSpPr txBox="1">
            <a:spLocks/>
          </p:cNvSpPr>
          <p:nvPr/>
        </p:nvSpPr>
        <p:spPr bwMode="auto">
          <a:xfrm>
            <a:off x="7380312" y="2510148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8,15 m².K/W</a:t>
            </a:r>
            <a:endParaRPr lang="fr-FR" sz="1600" dirty="0">
              <a:solidFill>
                <a:srgbClr val="FF0000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49" name="AutoShape 13"/>
          <p:cNvSpPr>
            <a:spLocks noChangeArrowheads="1"/>
          </p:cNvSpPr>
          <p:nvPr/>
        </p:nvSpPr>
        <p:spPr bwMode="auto">
          <a:xfrm>
            <a:off x="5004048" y="2348881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AutoShape 13"/>
          <p:cNvSpPr>
            <a:spLocks noChangeArrowheads="1"/>
          </p:cNvSpPr>
          <p:nvPr/>
        </p:nvSpPr>
        <p:spPr bwMode="auto">
          <a:xfrm>
            <a:off x="5004048" y="3068960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AutoShape 13"/>
          <p:cNvSpPr>
            <a:spLocks noChangeArrowheads="1"/>
          </p:cNvSpPr>
          <p:nvPr/>
        </p:nvSpPr>
        <p:spPr bwMode="auto">
          <a:xfrm>
            <a:off x="5004048" y="3789040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Zone de texte 22"/>
          <p:cNvSpPr txBox="1">
            <a:spLocks/>
          </p:cNvSpPr>
          <p:nvPr/>
        </p:nvSpPr>
        <p:spPr bwMode="auto">
          <a:xfrm>
            <a:off x="7596336" y="3212976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220 </a:t>
            </a:r>
            <a:r>
              <a:rPr lang="fr-FR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kWh</a:t>
            </a:r>
            <a:r>
              <a:rPr lang="fr-FR" sz="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3" name="Zone de texte 22"/>
          <p:cNvSpPr txBox="1">
            <a:spLocks/>
          </p:cNvSpPr>
          <p:nvPr/>
        </p:nvSpPr>
        <p:spPr bwMode="auto">
          <a:xfrm>
            <a:off x="7452320" y="3950308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-16 kg CO</a:t>
            </a:r>
            <a:r>
              <a:rPr lang="fr-FR" sz="1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eq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fr-FR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4695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2483768" y="980728"/>
            <a:ext cx="6336704" cy="33123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Visite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de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Wienerberger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700" dirty="0">
              <a:latin typeface="+mj-lt"/>
            </a:endParaRPr>
          </a:p>
          <a:p>
            <a:pPr algn="just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Entreprise </a:t>
            </a:r>
            <a:r>
              <a:rPr lang="fr-FR" sz="1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Wienerberger</a:t>
            </a: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à </a:t>
            </a:r>
            <a:r>
              <a:rPr lang="fr-FR" sz="1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Achenheim</a:t>
            </a: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(à l’ouest de Strasbourg) :</a:t>
            </a:r>
            <a:endParaRPr lang="fr-F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endParaRPr lang="fr-FR" sz="7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r>
              <a:rPr lang="fr-FR" sz="1400" dirty="0" smtClean="0"/>
              <a:t>- fabrication de </a:t>
            </a:r>
            <a:r>
              <a:rPr lang="fr-FR" sz="1400" dirty="0"/>
              <a:t>briques en terre cuite de type </a:t>
            </a:r>
            <a:r>
              <a:rPr lang="fr-FR" sz="1400" dirty="0" err="1"/>
              <a:t>monomur</a:t>
            </a:r>
            <a:r>
              <a:rPr lang="fr-FR" sz="1400" dirty="0"/>
              <a:t> (</a:t>
            </a:r>
            <a:r>
              <a:rPr lang="fr-FR" sz="1400" dirty="0" err="1"/>
              <a:t>Porotherm</a:t>
            </a:r>
            <a:r>
              <a:rPr lang="fr-FR" sz="1400" dirty="0"/>
              <a:t>). </a:t>
            </a: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47" name="Zone de texte 22"/>
          <p:cNvSpPr txBox="1">
            <a:spLocks/>
          </p:cNvSpPr>
          <p:nvPr/>
        </p:nvSpPr>
        <p:spPr bwMode="auto">
          <a:xfrm>
            <a:off x="4969544" y="2420888"/>
            <a:ext cx="2592287" cy="201622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Résistance thermique </a:t>
            </a:r>
            <a:r>
              <a:rPr lang="fr-FR" sz="14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Rt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d’une paroi avec </a:t>
            </a:r>
            <a:r>
              <a:rPr lang="fr-FR" sz="14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Monomur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R30 :</a:t>
            </a:r>
          </a:p>
          <a:p>
            <a:pPr algn="just">
              <a:defRPr/>
            </a:pPr>
            <a:endParaRPr lang="fr-FR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Energie grise pour produire 1 m² de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paroi avec </a:t>
            </a:r>
            <a:r>
              <a:rPr lang="fr-FR" sz="14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Monomur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R30 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  <a:p>
            <a:pPr algn="just">
              <a:defRPr/>
            </a:pPr>
            <a:endParaRPr lang="fr-FR" sz="2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Bilan CO</a:t>
            </a:r>
            <a:r>
              <a:rPr lang="fr-FR" sz="1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pour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produire 1 m² 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paroi avec </a:t>
            </a:r>
            <a:r>
              <a:rPr lang="fr-FR" sz="14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Monomur</a:t>
            </a:r>
            <a:r>
              <a:rPr lang="fr-FR" sz="1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R30 :</a:t>
            </a:r>
            <a:endParaRPr lang="fr-FR" sz="1400" dirty="0">
              <a:solidFill>
                <a:srgbClr val="996633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48" name="Zone de texte 22"/>
          <p:cNvSpPr txBox="1">
            <a:spLocks/>
          </p:cNvSpPr>
          <p:nvPr/>
        </p:nvSpPr>
        <p:spPr bwMode="auto">
          <a:xfrm>
            <a:off x="7452320" y="2510148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5,71 m².K/W</a:t>
            </a:r>
            <a:endParaRPr lang="fr-FR" sz="1600" dirty="0">
              <a:solidFill>
                <a:srgbClr val="FF0000"/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49" name="AutoShape 13"/>
          <p:cNvSpPr>
            <a:spLocks noChangeArrowheads="1"/>
          </p:cNvSpPr>
          <p:nvPr/>
        </p:nvSpPr>
        <p:spPr bwMode="auto">
          <a:xfrm>
            <a:off x="5004048" y="2348881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AutoShape 13"/>
          <p:cNvSpPr>
            <a:spLocks noChangeArrowheads="1"/>
          </p:cNvSpPr>
          <p:nvPr/>
        </p:nvSpPr>
        <p:spPr bwMode="auto">
          <a:xfrm>
            <a:off x="5004048" y="3068960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AutoShape 13"/>
          <p:cNvSpPr>
            <a:spLocks noChangeArrowheads="1"/>
          </p:cNvSpPr>
          <p:nvPr/>
        </p:nvSpPr>
        <p:spPr bwMode="auto">
          <a:xfrm>
            <a:off x="5004048" y="3789040"/>
            <a:ext cx="3744416" cy="648072"/>
          </a:xfrm>
          <a:prstGeom prst="roundRect">
            <a:avLst>
              <a:gd name="adj" fmla="val 3509"/>
            </a:avLst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Zone de texte 22"/>
          <p:cNvSpPr txBox="1">
            <a:spLocks/>
          </p:cNvSpPr>
          <p:nvPr/>
        </p:nvSpPr>
        <p:spPr bwMode="auto">
          <a:xfrm>
            <a:off x="7596336" y="3212976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316 </a:t>
            </a:r>
            <a:r>
              <a:rPr lang="fr-FR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kWh</a:t>
            </a:r>
            <a:r>
              <a:rPr lang="fr-FR" sz="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sp>
        <p:nvSpPr>
          <p:cNvPr id="53" name="Zone de texte 22"/>
          <p:cNvSpPr txBox="1">
            <a:spLocks/>
          </p:cNvSpPr>
          <p:nvPr/>
        </p:nvSpPr>
        <p:spPr bwMode="auto">
          <a:xfrm>
            <a:off x="7505278" y="3950308"/>
            <a:ext cx="1512168" cy="36004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45 kg CO</a:t>
            </a:r>
            <a:r>
              <a:rPr lang="fr-FR" sz="1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eq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fr-FR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43" name="Image 53" descr="003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800" y="2329448"/>
            <a:ext cx="2127707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Image 54" descr="004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79420" y="3364612"/>
            <a:ext cx="2105796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43" descr="wienerberg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220" y="4509120"/>
            <a:ext cx="2016224" cy="135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45" descr="portherm_wien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0600" y="2636912"/>
            <a:ext cx="2016224" cy="1673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193"/>
          <p:cNvPicPr>
            <a:picLocks noChangeAspect="1" noChangeArrowheads="1"/>
          </p:cNvPicPr>
          <p:nvPr/>
        </p:nvPicPr>
        <p:blipFill>
          <a:blip r:embed="rId16" cstate="print"/>
          <a:srcRect l="35440" t="21300" r="37785" b="26900"/>
          <a:stretch>
            <a:fillRect/>
          </a:stretch>
        </p:blipFill>
        <p:spPr bwMode="auto">
          <a:xfrm>
            <a:off x="3059832" y="4581128"/>
            <a:ext cx="1296144" cy="141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94"/>
          <p:cNvPicPr>
            <a:picLocks noChangeAspect="1" noChangeArrowheads="1"/>
          </p:cNvPicPr>
          <p:nvPr/>
        </p:nvPicPr>
        <p:blipFill>
          <a:blip r:embed="rId17" cstate="print"/>
          <a:srcRect l="35431" t="21300" r="37399" b="27600"/>
          <a:stretch>
            <a:fillRect/>
          </a:stretch>
        </p:blipFill>
        <p:spPr bwMode="auto">
          <a:xfrm>
            <a:off x="4499991" y="4653136"/>
            <a:ext cx="1247665" cy="132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98" descr="http://www.wienerberger.co.uk/images/db/srref/Wienerberger_Brick_slips_and_tiles___136180021599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9552" y="1052736"/>
            <a:ext cx="1872208" cy="140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196" descr="http://www.wienerberger.fr/images/692/782/1418785934885_1366049911456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35364" y="5630547"/>
            <a:ext cx="271661" cy="20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90" descr="http://isolation.durable.com/images/images_stockees/enduit-isolant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84168" y="4554840"/>
            <a:ext cx="936104" cy="140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41" descr="????????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596336" y="980728"/>
            <a:ext cx="1224136" cy="50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" name="Groupe 73"/>
          <p:cNvGrpSpPr/>
          <p:nvPr/>
        </p:nvGrpSpPr>
        <p:grpSpPr>
          <a:xfrm>
            <a:off x="7548884" y="4841081"/>
            <a:ext cx="1271588" cy="892175"/>
            <a:chOff x="7404868" y="4437112"/>
            <a:chExt cx="1271588" cy="892175"/>
          </a:xfrm>
        </p:grpSpPr>
        <p:sp>
          <p:nvSpPr>
            <p:cNvPr id="63" name="Rectangle 62"/>
            <p:cNvSpPr/>
            <p:nvPr/>
          </p:nvSpPr>
          <p:spPr bwMode="auto">
            <a:xfrm>
              <a:off x="7423918" y="4570462"/>
              <a:ext cx="1008063" cy="688975"/>
            </a:xfrm>
            <a:prstGeom prst="rect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35000">
                  <a:schemeClr val="bg2">
                    <a:lumMod val="90000"/>
                  </a:schemeClr>
                </a:gs>
                <a:gs pos="100000">
                  <a:schemeClr val="bg2"/>
                </a:gs>
              </a:gsLst>
            </a:gradFill>
            <a:ln>
              <a:solidFill>
                <a:srgbClr val="6E4924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7404868" y="4616499"/>
              <a:ext cx="811213" cy="4619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fr-F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 =</a:t>
              </a:r>
              <a:r>
                <a:rPr lang="fr-FR" sz="2400" b="1" i="1" dirty="0">
                  <a:latin typeface="+mn-lt"/>
                </a:rPr>
                <a:t> </a:t>
              </a:r>
              <a:endParaRPr lang="fr-FR" sz="2400" dirty="0">
                <a:latin typeface="+mn-lt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7628706" y="4437112"/>
              <a:ext cx="1047750" cy="8921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sym typeface="Symbol"/>
                </a:rPr>
                <a:t>e</a:t>
              </a:r>
            </a:p>
            <a:p>
              <a:pPr algn="ctr">
                <a:defRPr/>
              </a:pPr>
              <a:r>
                <a:rPr lang="fr-F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sym typeface="Symbol"/>
                </a:rPr>
                <a:t></a:t>
              </a:r>
              <a:r>
                <a:rPr lang="fr-FR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endPara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66" name="Connecteur droit 65"/>
            <p:cNvCxnSpPr/>
            <p:nvPr/>
          </p:nvCxnSpPr>
          <p:spPr bwMode="auto">
            <a:xfrm>
              <a:off x="7963668" y="4868912"/>
              <a:ext cx="39528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163" descr="http://www.mediaterre.org/imgactu,dmpheS9pbWFnZXMvZW5lcmdpZV9ncmlzZQ==,2.jpg"/>
          <p:cNvPicPr>
            <a:picLocks noChangeAspect="1" noChangeArrowheads="1"/>
          </p:cNvPicPr>
          <p:nvPr/>
        </p:nvPicPr>
        <p:blipFill>
          <a:blip r:embed="rId12" cstate="print"/>
          <a:srcRect l="4443" t="13968" b="10703"/>
          <a:stretch>
            <a:fillRect/>
          </a:stretch>
        </p:blipFill>
        <p:spPr bwMode="auto">
          <a:xfrm>
            <a:off x="2195736" y="3068960"/>
            <a:ext cx="1372983" cy="65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2267743" y="980728"/>
            <a:ext cx="5472609" cy="33123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Intervention de La Grange aux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Paysages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700" dirty="0">
              <a:latin typeface="+mj-lt"/>
            </a:endParaRPr>
          </a:p>
          <a:p>
            <a:pPr algn="just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4 ateliers :</a:t>
            </a:r>
            <a:endParaRPr lang="fr-F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7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>
              <a:defRPr/>
            </a:pPr>
            <a:r>
              <a:rPr lang="fr-FR" sz="1400" dirty="0" smtClean="0">
                <a:latin typeface="+mn-lt"/>
              </a:rPr>
              <a:t>- </a:t>
            </a:r>
            <a:r>
              <a:rPr lang="fr-FR" sz="1400" dirty="0" smtClean="0"/>
              <a:t>intégration </a:t>
            </a:r>
            <a:r>
              <a:rPr lang="fr-FR" sz="1400" dirty="0"/>
              <a:t>paysagère,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principes du </a:t>
            </a:r>
            <a:r>
              <a:rPr lang="fr-FR" sz="1400" dirty="0" err="1"/>
              <a:t>bioclimatisme</a:t>
            </a:r>
            <a:r>
              <a:rPr lang="fr-FR" sz="1400" dirty="0"/>
              <a:t>,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cycle de vie des matériaux de construction locaux,</a:t>
            </a:r>
          </a:p>
          <a:p>
            <a:pPr algn="just">
              <a:buFontTx/>
              <a:buChar char="-"/>
              <a:defRPr/>
            </a:pPr>
            <a:r>
              <a:rPr lang="fr-FR" sz="1400" dirty="0"/>
              <a:t> impact environnemental (énergie grise) </a:t>
            </a:r>
            <a:endParaRPr lang="fr-FR" sz="1400" dirty="0" smtClean="0"/>
          </a:p>
          <a:p>
            <a:pPr algn="just">
              <a:defRPr/>
            </a:pPr>
            <a:r>
              <a:rPr lang="fr-FR" sz="1400" dirty="0" smtClean="0"/>
              <a:t>des </a:t>
            </a:r>
            <a:r>
              <a:rPr lang="fr-FR" sz="1400" dirty="0"/>
              <a:t>matériaux de construction.</a:t>
            </a:r>
          </a:p>
          <a:p>
            <a:pPr algn="just">
              <a:defRPr/>
            </a:pP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36" name="Image 35" descr="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44208" y="2420888"/>
            <a:ext cx="2272549" cy="993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age 36" descr="41.jpg"/>
          <p:cNvPicPr>
            <a:picLocks noChangeAspect="1"/>
          </p:cNvPicPr>
          <p:nvPr/>
        </p:nvPicPr>
        <p:blipFill>
          <a:blip r:embed="rId14" cstate="print"/>
          <a:srcRect b="4707"/>
          <a:stretch>
            <a:fillRect/>
          </a:stretch>
        </p:blipFill>
        <p:spPr>
          <a:xfrm>
            <a:off x="6948264" y="1484784"/>
            <a:ext cx="1749140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age 37" descr="0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717429" y="3068960"/>
            <a:ext cx="1749921" cy="1301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age 38" descr="02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39552" y="2428008"/>
            <a:ext cx="1714027" cy="104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Image 39" descr="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39552" y="3736082"/>
            <a:ext cx="3047627" cy="205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age 40" descr="1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736479" y="4509120"/>
            <a:ext cx="1754505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Image 41" descr="12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652120" y="3501008"/>
            <a:ext cx="3089616" cy="2323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148064" y="1484784"/>
            <a:ext cx="1224136" cy="73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39552" y="1124744"/>
            <a:ext cx="1296144" cy="1059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1979712" y="980728"/>
            <a:ext cx="6696744" cy="33123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Workshop 1 avec La Grange aux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Paysages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(à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Lorentzen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)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700" dirty="0">
              <a:latin typeface="+mj-lt"/>
            </a:endParaRPr>
          </a:p>
          <a:p>
            <a:pPr algn="just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Ossature bois :</a:t>
            </a:r>
            <a:endParaRPr lang="fr-FR" sz="1400" dirty="0"/>
          </a:p>
          <a:p>
            <a:pPr algn="just">
              <a:defRPr/>
            </a:pP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43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4687138" y="1484784"/>
            <a:ext cx="1224136" cy="73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39552" y="1124744"/>
            <a:ext cx="1296144" cy="1059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 34" descr="01.jpg"/>
          <p:cNvPicPr>
            <a:picLocks noChangeAspect="1"/>
          </p:cNvPicPr>
          <p:nvPr/>
        </p:nvPicPr>
        <p:blipFill>
          <a:blip r:embed="rId12" cstate="print">
            <a:lum bright="10000" contrast="30000"/>
          </a:blip>
          <a:stretch>
            <a:fillRect/>
          </a:stretch>
        </p:blipFill>
        <p:spPr bwMode="auto">
          <a:xfrm>
            <a:off x="6156176" y="1412775"/>
            <a:ext cx="2592288" cy="1738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 44" descr="0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3131840" y="2564904"/>
            <a:ext cx="2808312" cy="321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Image 45" descr="0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156176" y="3284984"/>
            <a:ext cx="2592288" cy="123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Image 46" descr="0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792566" y="3414374"/>
            <a:ext cx="1224136" cy="137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Image 47" descr="0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539552" y="2348879"/>
            <a:ext cx="1152128" cy="1369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 48" descr="05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539552" y="4509119"/>
            <a:ext cx="1152128" cy="129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Image 49" descr="03.jpg"/>
          <p:cNvPicPr>
            <a:picLocks noChangeAspect="1"/>
          </p:cNvPicPr>
          <p:nvPr/>
        </p:nvPicPr>
        <p:blipFill>
          <a:blip r:embed="rId18" cstate="print"/>
          <a:srcRect l="33881" t="28947" r="37257" b="28946"/>
          <a:stretch>
            <a:fillRect/>
          </a:stretch>
        </p:blipFill>
        <p:spPr bwMode="auto">
          <a:xfrm rot="5400000">
            <a:off x="5983037" y="4826275"/>
            <a:ext cx="1138365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Zone de texte 22"/>
          <p:cNvSpPr txBox="1">
            <a:spLocks/>
          </p:cNvSpPr>
          <p:nvPr/>
        </p:nvSpPr>
        <p:spPr bwMode="auto">
          <a:xfrm>
            <a:off x="6948264" y="4725144"/>
            <a:ext cx="2195736" cy="129614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Panneau de ouate de cellulose </a:t>
            </a:r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</a:t>
            </a:r>
          </a:p>
          <a:p>
            <a:pPr algn="just">
              <a:defRPr/>
            </a:pPr>
            <a:endParaRPr lang="fr-F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>
              <a:defRPr/>
            </a:pPr>
            <a:r>
              <a: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Panneau de chanvre </a:t>
            </a:r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</a:t>
            </a:r>
            <a:endParaRPr lang="fr-FR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Symbol"/>
            </a:endParaRPr>
          </a:p>
          <a:p>
            <a:pPr algn="just">
              <a:defRPr/>
            </a:pPr>
            <a:endParaRPr lang="fr-F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Symbol"/>
            </a:endParaRPr>
          </a:p>
          <a:p>
            <a:pPr algn="just">
              <a:defRPr/>
            </a:pPr>
            <a:r>
              <a: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Panneau de liège expansé</a:t>
            </a:r>
          </a:p>
          <a:p>
            <a:pPr algn="just">
              <a:defRPr/>
            </a:pPr>
            <a:endParaRPr lang="fr-FR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Symbol"/>
            </a:endParaRPr>
          </a:p>
          <a:p>
            <a:pPr algn="just">
              <a:defRPr/>
            </a:pPr>
            <a:r>
              <a:rPr 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 = 0,04 W/</a:t>
            </a:r>
            <a:r>
              <a:rPr lang="fr-FR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m.k</a:t>
            </a:r>
            <a:endParaRPr lang="fr-F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5"/>
          <p:cNvSpPr>
            <a:spLocks/>
          </p:cNvSpPr>
          <p:nvPr/>
        </p:nvSpPr>
        <p:spPr bwMode="auto">
          <a:xfrm>
            <a:off x="124757" y="116632"/>
            <a:ext cx="576063" cy="5544616"/>
          </a:xfrm>
          <a:prstGeom prst="roundRect">
            <a:avLst>
              <a:gd name="adj" fmla="val 7092"/>
            </a:avLst>
          </a:prstGeom>
          <a:solidFill>
            <a:srgbClr val="6E4924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4374" y="90754"/>
            <a:ext cx="7632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73000" y="234770"/>
            <a:ext cx="1701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05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fr-FR" altLang="fr-FR" sz="11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à coins arrondis 1"/>
          <p:cNvSpPr>
            <a:spLocks/>
          </p:cNvSpPr>
          <p:nvPr/>
        </p:nvSpPr>
        <p:spPr bwMode="auto">
          <a:xfrm>
            <a:off x="755577" y="144681"/>
            <a:ext cx="8280920" cy="908056"/>
          </a:xfrm>
          <a:prstGeom prst="roundRect">
            <a:avLst>
              <a:gd name="adj" fmla="val 692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8" y="116632"/>
            <a:ext cx="683295" cy="6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8"/>
          <p:cNvSpPr txBox="1">
            <a:spLocks noChangeArrowheads="1"/>
          </p:cNvSpPr>
          <p:nvPr/>
        </p:nvSpPr>
        <p:spPr bwMode="auto">
          <a:xfrm>
            <a:off x="1296472" y="144680"/>
            <a:ext cx="23764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Sciences et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Technologies de 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l’Industrie et du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Développement</a:t>
            </a:r>
          </a:p>
          <a:p>
            <a:pPr>
              <a:defRPr/>
            </a:pPr>
            <a:r>
              <a:rPr lang="fr-FR" altLang="fr-FR" sz="700" b="1" dirty="0">
                <a:solidFill>
                  <a:srgbClr val="278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Durable</a:t>
            </a:r>
          </a:p>
        </p:txBody>
      </p:sp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2195736" y="225480"/>
            <a:ext cx="673223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spc="400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ECOLOGIQUE – ECO-MATERIAUX</a:t>
            </a:r>
            <a:endParaRPr lang="fr-FR" altLang="fr-FR" sz="1600" b="1" spc="400" dirty="0" smtClean="0">
              <a:solidFill>
                <a:srgbClr val="E3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2987824" y="504514"/>
            <a:ext cx="50405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 l’Ecole du Développement Durable</a:t>
            </a:r>
            <a:endParaRPr lang="fr-FR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Rectangle à coins arrondis 1"/>
          <p:cNvSpPr>
            <a:spLocks/>
          </p:cNvSpPr>
          <p:nvPr/>
        </p:nvSpPr>
        <p:spPr bwMode="auto">
          <a:xfrm>
            <a:off x="107504" y="5733256"/>
            <a:ext cx="8928992" cy="983432"/>
          </a:xfrm>
          <a:prstGeom prst="roundRect">
            <a:avLst>
              <a:gd name="adj" fmla="val 8746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6E4924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539552" y="6174829"/>
            <a:ext cx="410445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7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6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5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5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AEDD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2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LYCEE MARC BLOCH</a:t>
            </a:r>
          </a:p>
        </p:txBody>
      </p:sp>
      <p:pic>
        <p:nvPicPr>
          <p:cNvPr id="15" name="Imag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6110881"/>
            <a:ext cx="417313" cy="50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1520" y="836713"/>
            <a:ext cx="8784977" cy="5256584"/>
          </a:xfrm>
          <a:prstGeom prst="roundRect">
            <a:avLst>
              <a:gd name="adj" fmla="val 2059"/>
            </a:avLst>
          </a:prstGeom>
          <a:solidFill>
            <a:schemeClr val="bg1"/>
          </a:solidFill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FR" sz="6600" b="1" dirty="0">
              <a:solidFill>
                <a:srgbClr val="3C28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20" name="Picture 170" descr="alteralsace"/>
          <p:cNvPicPr>
            <a:picLocks noChangeAspect="1" noChangeArrowheads="1"/>
          </p:cNvPicPr>
          <p:nvPr/>
        </p:nvPicPr>
        <p:blipFill>
          <a:blip r:embed="rId4" cstate="print"/>
          <a:srcRect t="5903" r="63881" b="11732"/>
          <a:stretch>
            <a:fillRect/>
          </a:stretch>
        </p:blipFill>
        <p:spPr bwMode="auto">
          <a:xfrm>
            <a:off x="2498319" y="6165304"/>
            <a:ext cx="1342632" cy="48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3" descr="http://upload.wikimedia.org/wikipedia/fr/thumb/d/da/R%C3%A9gion_Alsace_(logo).svg/441px-R%C3%A9gion_Alsace_(logo)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961" y="6165303"/>
            <a:ext cx="421186" cy="4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5648163" y="6155778"/>
            <a:ext cx="839175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007290" y="6165304"/>
            <a:ext cx="596900" cy="48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http://www.google.fr/url?source=imglanding&amp;ct=img&amp;q=http://files.biolovision.net/www.faune-alsace.org/userfiles/externes/LogoDREAL.jpg&amp;sa=X&amp;ei=5ItVVbPuHsG6UvyVgYgB&amp;ved=0CAkQ8wc&amp;usg=AFQjCNGKwz1GEgIKnJhxVq5xM6YZd-qO4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5415" y="6121874"/>
            <a:ext cx="439361" cy="5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google.fr/url?source=imglanding&amp;ct=img&amp;q=http://www.zigetzag.info/sites/default/files/uploads/images/logo-Ariena.png&amp;sa=X&amp;ei=pYxVVZP5Kcz-UpXngNAP&amp;ved=0CAkQ8wc&amp;usg=AFQjCNGePrSZNgj4a9AUET5vlIIpBRx4y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2358" y="6160540"/>
            <a:ext cx="565777" cy="4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/>
          <p:nvPr/>
        </p:nvPicPr>
        <p:blipFill rotWithShape="1">
          <a:blip r:embed="rId10" cstate="print"/>
          <a:srcRect l="9121" t="8117" r="6182" b="6169"/>
          <a:stretch/>
        </p:blipFill>
        <p:spPr bwMode="auto">
          <a:xfrm>
            <a:off x="8460432" y="6165304"/>
            <a:ext cx="504577" cy="50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/>
          </a:extLst>
        </p:spPr>
      </p:pic>
      <p:pic>
        <p:nvPicPr>
          <p:cNvPr id="27" name="Picture 2" descr="http://www.google.fr/url?source=imglanding&amp;ct=img&amp;q=http://www.holiprom.com/wp-content/uploads/2014/10/logo-edf-partenaire-b2B-holiprom.png&amp;sa=X&amp;ei=PY1VVdC4BcHEUo2xgbgM&amp;ved=0CAkQ8wc&amp;usg=AFQjCNE3VXRUPHU8iP4imGAyTZMrZnYe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7533" y="6165304"/>
            <a:ext cx="1161379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 de texte 22"/>
          <p:cNvSpPr txBox="1">
            <a:spLocks/>
          </p:cNvSpPr>
          <p:nvPr/>
        </p:nvSpPr>
        <p:spPr bwMode="auto">
          <a:xfrm>
            <a:off x="1979712" y="980728"/>
            <a:ext cx="6696744" cy="33123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defRPr/>
            </a:pP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Workshop 2 avec La Grange aux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Paysages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(à </a:t>
            </a:r>
            <a:r>
              <a:rPr lang="en-IE" sz="2000" b="1" dirty="0" err="1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Lorentzen</a:t>
            </a:r>
            <a:r>
              <a:rPr lang="en-IE" sz="2000" b="1" dirty="0" smtClean="0">
                <a:solidFill>
                  <a:srgbClr val="6E4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)</a:t>
            </a:r>
            <a:endParaRPr lang="en-IE" sz="20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defTabSz="914400">
              <a:defRPr/>
            </a:pPr>
            <a:endParaRPr lang="en-IE" sz="700" b="1" dirty="0">
              <a:solidFill>
                <a:srgbClr val="6E4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 defTabSz="914400">
              <a:defRPr/>
            </a:pPr>
            <a:endParaRPr lang="fr-FR" sz="700" dirty="0">
              <a:latin typeface="+mj-lt"/>
            </a:endParaRPr>
          </a:p>
          <a:p>
            <a:pPr algn="just" defTabSz="914400">
              <a:defRPr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Pisé :</a:t>
            </a:r>
            <a:endParaRPr lang="fr-FR" sz="1400" dirty="0"/>
          </a:p>
          <a:p>
            <a:pPr algn="just">
              <a:defRPr/>
            </a:pPr>
            <a:endParaRPr lang="fr-FR" sz="1400" dirty="0" smtClean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Constantia" pitchFamily="18" charset="0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  <a:p>
            <a:pPr algn="just" defTabSz="914400">
              <a:defRPr/>
            </a:pPr>
            <a:endParaRPr lang="fr-FR" sz="1600" dirty="0">
              <a:latin typeface="+mn-lt"/>
            </a:endParaRPr>
          </a:p>
        </p:txBody>
      </p:sp>
      <p:pic>
        <p:nvPicPr>
          <p:cNvPr id="43" name="Picture 37" descr="http://www.grangeauxpaysages.fr/templates/img/logo.jpg"/>
          <p:cNvPicPr>
            <a:picLocks noChangeAspect="1" noChangeArrowheads="1"/>
          </p:cNvPicPr>
          <p:nvPr/>
        </p:nvPicPr>
        <p:blipFill>
          <a:blip r:embed="rId6" cstate="print"/>
          <a:srcRect l="3846" t="8393"/>
          <a:stretch>
            <a:fillRect/>
          </a:stretch>
        </p:blipFill>
        <p:spPr bwMode="auto">
          <a:xfrm>
            <a:off x="4618130" y="1484784"/>
            <a:ext cx="1224136" cy="73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39" descr="http://www.circ-ien-strasbourg6.ac-strasbourg.fr/wp-content/uploads/2014/12/logo_pej.gif"/>
          <p:cNvPicPr>
            <a:picLocks noChangeAspect="1" noChangeArrowheads="1"/>
          </p:cNvPicPr>
          <p:nvPr/>
        </p:nvPicPr>
        <p:blipFill>
          <a:blip r:embed="rId7" cstate="print"/>
          <a:srcRect l="12600" t="9000" r="18101" b="10001"/>
          <a:stretch>
            <a:fillRect/>
          </a:stretch>
        </p:blipFill>
        <p:spPr bwMode="auto">
          <a:xfrm>
            <a:off x="539552" y="1124744"/>
            <a:ext cx="1296144" cy="1059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Image 54" descr="1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539552" y="4115873"/>
            <a:ext cx="2232248" cy="176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Image 55" descr="1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424984" y="2412262"/>
            <a:ext cx="1432816" cy="154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Image 56" descr="1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539551" y="2403636"/>
            <a:ext cx="2221398" cy="152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Image 57" descr="1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6084168" y="3501007"/>
            <a:ext cx="2664296" cy="110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Image 58" descr="1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2987824" y="1484784"/>
            <a:ext cx="792088" cy="74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Image 59" descr="16.jpg"/>
          <p:cNvPicPr>
            <a:picLocks noChangeAspect="1"/>
          </p:cNvPicPr>
          <p:nvPr/>
        </p:nvPicPr>
        <p:blipFill>
          <a:blip r:embed="rId17" cstate="print"/>
          <a:srcRect r="26390" b="26773"/>
          <a:stretch>
            <a:fillRect/>
          </a:stretch>
        </p:blipFill>
        <p:spPr bwMode="auto">
          <a:xfrm>
            <a:off x="7092280" y="5292582"/>
            <a:ext cx="792088" cy="63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Image 60" descr="17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6084168" y="1412776"/>
            <a:ext cx="2664296" cy="189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Image 61" descr="18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2970572" y="2420888"/>
            <a:ext cx="1224136" cy="153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Image 62" descr="19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6084168" y="4725143"/>
            <a:ext cx="900100" cy="720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Image 63" descr="111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7982264" y="4725144"/>
            <a:ext cx="766200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Image 64" descr="CIMG0491.JPG"/>
          <p:cNvPicPr>
            <a:picLocks noChangeAspect="1"/>
          </p:cNvPicPr>
          <p:nvPr/>
        </p:nvPicPr>
        <p:blipFill>
          <a:blip r:embed="rId22" cstate="print"/>
          <a:srcRect t="5687"/>
          <a:stretch>
            <a:fillRect/>
          </a:stretch>
        </p:blipFill>
        <p:spPr bwMode="auto">
          <a:xfrm>
            <a:off x="3203848" y="4149079"/>
            <a:ext cx="2448272" cy="173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1630</Words>
  <Application>Microsoft Office PowerPoint</Application>
  <PresentationFormat>Affichage à l'écran (4:3)</PresentationFormat>
  <Paragraphs>565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</vt:vector>
  </TitlesOfParts>
  <Company>Lycees Alsace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ftraissard</dc:creator>
  <cp:lastModifiedBy>Emmanuel CLAERR</cp:lastModifiedBy>
  <cp:revision>59</cp:revision>
  <dcterms:created xsi:type="dcterms:W3CDTF">2015-05-15T05:34:03Z</dcterms:created>
  <dcterms:modified xsi:type="dcterms:W3CDTF">2015-05-19T12:03:13Z</dcterms:modified>
</cp:coreProperties>
</file>