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6" r:id="rId3"/>
    <p:sldId id="257" r:id="rId4"/>
    <p:sldId id="265" r:id="rId5"/>
    <p:sldId id="270" r:id="rId6"/>
    <p:sldId id="272" r:id="rId7"/>
    <p:sldId id="271" r:id="rId8"/>
    <p:sldId id="261" r:id="rId9"/>
    <p:sldId id="262" r:id="rId10"/>
    <p:sldId id="260" r:id="rId11"/>
    <p:sldId id="273" r:id="rId12"/>
    <p:sldId id="274" r:id="rId13"/>
    <p:sldId id="267" r:id="rId14"/>
    <p:sldId id="268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60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B6CD3-64D6-43BF-A90D-0EE5CB8EC071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2BECF-C0FC-47AC-A000-630544EED7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sz="1200" dirty="0" smtClean="0">
                <a:latin typeface="Calibri" pitchFamily="34" charset="0"/>
              </a:rPr>
              <a:t>Etrangement, seulement 14,1 % des professeurs d’HG évoquent le repérage dans le temps et dans l’espace, tandis qu’une majorité mentionne soit des compétences de base non maîtrisées (39 %), soit des capacités cognitives (39 %) (raisonnement, la compréhension ou la mémorisation)</a:t>
            </a:r>
          </a:p>
          <a:p>
            <a:pPr algn="just"/>
            <a:endParaRPr lang="fr-FR" sz="1200" dirty="0" smtClean="0">
              <a:latin typeface="Calibri" pitchFamily="34" charset="0"/>
            </a:endParaRPr>
          </a:p>
          <a:p>
            <a:r>
              <a:rPr lang="fr-FR" sz="1200" dirty="0" smtClean="0">
                <a:latin typeface="Calibri" pitchFamily="34" charset="0"/>
              </a:rPr>
              <a:t>Les professeurs d’HG attribuent les difficultés à des problèmes datant d’avant le collège : </a:t>
            </a:r>
            <a:r>
              <a:rPr lang="fr-FR" sz="1050" dirty="0" smtClean="0">
                <a:latin typeface="Calibri" pitchFamily="34" charset="0"/>
              </a:rPr>
              <a:t>58,1 % des professeurs d’histoire géographie contre 50 % en moyenne estiment que les élèves sont le plus exposés au risque de la grande difficulté scolaire avant l’entrée au collège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2BECF-C0FC-47AC-A000-630544EED7E1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2BECF-C0FC-47AC-A000-630544EED7E1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Risque = croire pouvoir faire de manière chiffrer</a:t>
            </a:r>
            <a:r>
              <a:rPr lang="fr-FR" baseline="0" dirty="0" smtClean="0"/>
              <a:t> ces évaluations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52BECF-C0FC-47AC-A000-630544EED7E1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BF5A-870B-4FF7-9054-486E10EBC167}" type="datetimeFigureOut">
              <a:rPr lang="fr-FR" smtClean="0"/>
              <a:pPr/>
              <a:t>11/01/2013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E66AE-98FD-43A3-9A65-58121FF7661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4000" b="1" i="1" dirty="0" smtClean="0"/>
              <a:t>LES COMPÉTENCES </a:t>
            </a:r>
            <a:br>
              <a:rPr lang="fr-FR" sz="4000" b="1" i="1" dirty="0" smtClean="0"/>
            </a:br>
            <a:r>
              <a:rPr lang="fr-FR" sz="4000" b="1" i="1" dirty="0" smtClean="0"/>
              <a:t>EN HISTOIRE-GÉOGRAPHIE</a:t>
            </a:r>
            <a:endParaRPr lang="fr-FR" sz="4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4. Quel rôle joue l’évaluation</a:t>
            </a:r>
            <a:b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 dans l’acquisition des compétences </a:t>
            </a:r>
            <a:r>
              <a:rPr lang="fr-FR" sz="2400" b="1" i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230425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sz="2000" b="1" i="1" dirty="0" smtClean="0"/>
              <a:t>L’évaluation certificative </a:t>
            </a:r>
            <a:r>
              <a:rPr lang="fr-FR" sz="2000" dirty="0" smtClean="0"/>
              <a:t>finale (la « validation ») d’une compétence est celle qui a le moins d’intérêt dans ce cadre. </a:t>
            </a:r>
          </a:p>
          <a:p>
            <a:pPr algn="just"/>
            <a:endParaRPr lang="fr-FR" sz="1100" dirty="0" smtClean="0"/>
          </a:p>
          <a:p>
            <a:pPr algn="just"/>
            <a:r>
              <a:rPr lang="fr-FR" sz="2000" dirty="0" smtClean="0"/>
              <a:t>Ce sont les </a:t>
            </a:r>
            <a:r>
              <a:rPr lang="fr-FR" sz="2000" b="1" i="1" dirty="0" smtClean="0"/>
              <a:t>évaluations formatives </a:t>
            </a:r>
            <a:r>
              <a:rPr lang="fr-FR" sz="2000" dirty="0" smtClean="0"/>
              <a:t>qui jouent un rôle clé puisqu’elles permettent d’avancer dans le processus d’acquisition de la compétence.</a:t>
            </a:r>
          </a:p>
          <a:p>
            <a:pPr algn="just"/>
            <a:endParaRPr lang="fr-FR" sz="1100" dirty="0"/>
          </a:p>
          <a:p>
            <a:pPr algn="just"/>
            <a:r>
              <a:rPr lang="fr-FR" sz="2000" dirty="0" smtClean="0"/>
              <a:t>On évalue la maîtrise d’une compétence dans </a:t>
            </a:r>
            <a:r>
              <a:rPr lang="fr-FR" sz="2000" b="1" dirty="0" smtClean="0"/>
              <a:t>4 types de situations, de difficultés hiérarchisées (4 niveaux) </a:t>
            </a:r>
            <a:r>
              <a:rPr lang="fr-FR" sz="2000" dirty="0" smtClean="0"/>
              <a:t>:</a:t>
            </a:r>
          </a:p>
          <a:p>
            <a:pPr algn="just"/>
            <a:endParaRPr lang="fr-FR" sz="2000" dirty="0" smtClean="0"/>
          </a:p>
          <a:p>
            <a:pPr lvl="1" algn="just"/>
            <a:endParaRPr lang="fr-FR" sz="1800" dirty="0" smtClean="0"/>
          </a:p>
          <a:p>
            <a:pPr algn="just"/>
            <a:endParaRPr lang="fr-FR" sz="2000" dirty="0"/>
          </a:p>
        </p:txBody>
      </p:sp>
      <p:sp>
        <p:nvSpPr>
          <p:cNvPr id="4" name="ZoneTexte 3"/>
          <p:cNvSpPr txBox="1"/>
          <p:nvPr/>
        </p:nvSpPr>
        <p:spPr>
          <a:xfrm>
            <a:off x="899592" y="3440901"/>
            <a:ext cx="7560840" cy="250837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28600" indent="-228600" algn="just">
              <a:buFont typeface="+mj-lt"/>
              <a:buAutoNum type="arabicPeriod"/>
            </a:pPr>
            <a:endParaRPr lang="fr-FR" sz="700" dirty="0"/>
          </a:p>
          <a:p>
            <a:pPr marL="457200" indent="-457200" algn="just">
              <a:buFont typeface="+mj-lt"/>
              <a:buAutoNum type="arabicPeriod"/>
            </a:pPr>
            <a:r>
              <a:rPr lang="fr-FR" b="1" dirty="0" smtClean="0"/>
              <a:t>La découverte </a:t>
            </a:r>
            <a:r>
              <a:rPr lang="fr-FR" dirty="0"/>
              <a:t>(l’élève </a:t>
            </a:r>
            <a:r>
              <a:rPr lang="fr-FR" dirty="0" smtClean="0"/>
              <a:t>découvre une ou des compétences dans une situation donnée)</a:t>
            </a:r>
            <a:endParaRPr lang="fr-FR" dirty="0"/>
          </a:p>
          <a:p>
            <a:pPr marL="457200" indent="-457200" algn="just">
              <a:buFont typeface="+mj-lt"/>
              <a:buAutoNum type="arabicPeriod"/>
            </a:pPr>
            <a:r>
              <a:rPr lang="fr-FR" b="1" dirty="0" smtClean="0"/>
              <a:t>La </a:t>
            </a:r>
            <a:r>
              <a:rPr lang="fr-FR" b="1" dirty="0"/>
              <a:t>restitution </a:t>
            </a:r>
            <a:r>
              <a:rPr lang="fr-FR" dirty="0"/>
              <a:t>(l’élève </a:t>
            </a:r>
            <a:r>
              <a:rPr lang="fr-FR" dirty="0" smtClean="0"/>
              <a:t>réutilise une ou des compétences </a:t>
            </a:r>
            <a:r>
              <a:rPr lang="fr-FR" dirty="0"/>
              <a:t>dans un contexte </a:t>
            </a:r>
            <a:r>
              <a:rPr lang="fr-FR" dirty="0" smtClean="0"/>
              <a:t>identique)</a:t>
            </a:r>
            <a:endParaRPr lang="fr-FR" dirty="0"/>
          </a:p>
          <a:p>
            <a:pPr marL="457200" indent="-457200" algn="just">
              <a:buFont typeface="+mj-lt"/>
              <a:buAutoNum type="arabicPeriod"/>
            </a:pPr>
            <a:r>
              <a:rPr lang="fr-FR" b="1" dirty="0" smtClean="0"/>
              <a:t>L’application </a:t>
            </a:r>
            <a:r>
              <a:rPr lang="fr-FR" dirty="0"/>
              <a:t>(l’élève </a:t>
            </a:r>
            <a:r>
              <a:rPr lang="fr-FR" dirty="0" smtClean="0"/>
              <a:t>réutilise une ou des compétences dans </a:t>
            </a:r>
            <a:r>
              <a:rPr lang="fr-FR" dirty="0"/>
              <a:t>un contexte analogue)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fr-FR" b="1" dirty="0" smtClean="0"/>
              <a:t>Le </a:t>
            </a:r>
            <a:r>
              <a:rPr lang="fr-FR" b="1" dirty="0"/>
              <a:t>transfert </a:t>
            </a:r>
            <a:r>
              <a:rPr lang="fr-FR" dirty="0"/>
              <a:t>(l’élève </a:t>
            </a:r>
            <a:r>
              <a:rPr lang="fr-FR" dirty="0" smtClean="0"/>
              <a:t>mobilise une ou des compétences dans </a:t>
            </a:r>
            <a:r>
              <a:rPr lang="fr-FR" dirty="0"/>
              <a:t>un contexte inédit</a:t>
            </a:r>
            <a:r>
              <a:rPr lang="fr-FR" dirty="0" smtClean="0"/>
              <a:t>)</a:t>
            </a:r>
          </a:p>
          <a:p>
            <a:pPr algn="just"/>
            <a:endParaRPr lang="fr-FR" sz="600" dirty="0"/>
          </a:p>
        </p:txBody>
      </p:sp>
      <p:sp>
        <p:nvSpPr>
          <p:cNvPr id="6" name="Rectangle 5"/>
          <p:cNvSpPr/>
          <p:nvPr/>
        </p:nvSpPr>
        <p:spPr>
          <a:xfrm>
            <a:off x="251520" y="6084585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600" b="1" i="1" dirty="0" smtClean="0">
                <a:solidFill>
                  <a:srgbClr val="FF0000"/>
                </a:solidFill>
              </a:rPr>
              <a:t>On peut considérer qu’une compétence est acquise quand un élève est capable de la mobiliser en situation de transfert et en tenant compte des évaluations faites à chacun de ces niveaux</a:t>
            </a:r>
            <a:endParaRPr lang="fr-FR" sz="16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922114"/>
          </a:xfr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400" dirty="0" smtClean="0"/>
              <a:t>Une question cruciale</a:t>
            </a:r>
            <a:r>
              <a:rPr lang="fr-FR" sz="2400" b="1" i="1" dirty="0" smtClean="0"/>
              <a:t/>
            </a:r>
            <a:br>
              <a:rPr lang="fr-FR" sz="2400" b="1" i="1" dirty="0" smtClean="0"/>
            </a:br>
            <a:r>
              <a:rPr lang="fr-FR" sz="2400" b="1" i="1" dirty="0">
                <a:sym typeface="Wingdings 3"/>
              </a:rPr>
              <a:t> </a:t>
            </a:r>
            <a:r>
              <a:rPr lang="fr-FR" sz="2400" b="1" i="1" dirty="0"/>
              <a:t>Que signifie « évaluer » dans ce processus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604448" cy="7920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fr-FR" sz="2400" b="1" i="1" dirty="0" smtClean="0"/>
              <a:t>5</a:t>
            </a:r>
            <a: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. La tâche complexe : </a:t>
            </a:r>
            <a:b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2000" b="1" i="1" dirty="0" smtClean="0"/>
              <a:t>U</a:t>
            </a:r>
            <a:r>
              <a:rPr lang="fr-FR" sz="20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n moyen pour mettre en œuvre</a:t>
            </a:r>
            <a:r>
              <a:rPr lang="fr-FR" sz="2000" b="1" i="1" dirty="0" smtClean="0"/>
              <a:t> </a:t>
            </a:r>
            <a:r>
              <a:rPr lang="fr-FR" sz="20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le processus d’acquisition des compétences ?</a:t>
            </a:r>
            <a:endParaRPr lang="fr-FR" sz="2400" b="1" i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268760"/>
            <a:ext cx="631507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75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marL="457200" indent="-457200" eaLnBrk="1" fontAlgn="auto" hangingPunct="1">
              <a:spcAft>
                <a:spcPts val="0"/>
              </a:spcAft>
              <a:defRPr/>
            </a:pPr>
            <a:r>
              <a:rPr lang="fr-FR" sz="2400" b="1" dirty="0" smtClean="0"/>
              <a:t>Les cadres de référence qui définissent le socle </a:t>
            </a:r>
            <a:endParaRPr lang="fr-FR" sz="2400" b="1" dirty="0"/>
          </a:p>
        </p:txBody>
      </p:sp>
      <p:sp>
        <p:nvSpPr>
          <p:cNvPr id="9219" name="ZoneTexte 5"/>
          <p:cNvSpPr txBox="1">
            <a:spLocks noChangeArrowheads="1"/>
          </p:cNvSpPr>
          <p:nvPr/>
        </p:nvSpPr>
        <p:spPr bwMode="auto">
          <a:xfrm>
            <a:off x="4427538" y="2420938"/>
            <a:ext cx="31686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67544" y="1292562"/>
            <a:ext cx="3278386" cy="501675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+mn-lt"/>
                <a:cs typeface="+mn-cs"/>
              </a:rPr>
              <a:t>Un cadre européen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i="1" dirty="0">
                <a:latin typeface="+mn-lt"/>
                <a:cs typeface="+mn-cs"/>
              </a:rPr>
              <a:t>Conférence européenne de Lisbonne mars 2000</a:t>
            </a:r>
            <a:endParaRPr lang="fr-FR" sz="2000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000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latin typeface="+mn-lt"/>
                <a:cs typeface="+mn-cs"/>
              </a:rPr>
              <a:t>Il convient </a:t>
            </a:r>
            <a:r>
              <a:rPr lang="fr-FR" sz="2000" i="1" dirty="0">
                <a:latin typeface="+mn-lt"/>
                <a:cs typeface="+mn-cs"/>
              </a:rPr>
              <a:t>«[d']adopter un cadre européen définissant les </a:t>
            </a:r>
            <a:r>
              <a:rPr lang="fr-FR" sz="2000" i="1" u="sng" dirty="0">
                <a:latin typeface="+mn-lt"/>
                <a:cs typeface="+mn-cs"/>
              </a:rPr>
              <a:t>nouvelles compétences de base </a:t>
            </a:r>
            <a:r>
              <a:rPr lang="fr-FR" sz="2000" i="1" dirty="0">
                <a:latin typeface="+mn-lt"/>
                <a:cs typeface="+mn-cs"/>
              </a:rPr>
              <a:t>dont l'éducation et la formation tout au long de la vie doivent permettre l'acquisition: </a:t>
            </a:r>
            <a:r>
              <a:rPr lang="fr-FR" sz="2000" i="1" u="sng" dirty="0">
                <a:latin typeface="+mn-lt"/>
                <a:cs typeface="+mn-cs"/>
              </a:rPr>
              <a:t>compétences en technologies de l'information, langues étrangères, culture technologique, esprit d'entreprise et aptitudes sociales</a:t>
            </a:r>
            <a:r>
              <a:rPr lang="fr-FR" sz="2000" dirty="0">
                <a:latin typeface="+mn-lt"/>
                <a:cs typeface="+mn-cs"/>
              </a:rPr>
              <a:t>».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139952" y="1128861"/>
            <a:ext cx="4537075" cy="532453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b="1" dirty="0">
                <a:latin typeface="+mn-lt"/>
                <a:cs typeface="+mn-cs"/>
              </a:rPr>
              <a:t>Le cadre français</a:t>
            </a:r>
            <a:endParaRPr lang="fr-FR" sz="2000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i="1" dirty="0">
                <a:latin typeface="+mn-lt"/>
                <a:cs typeface="+mn-cs"/>
              </a:rPr>
              <a:t>La loi d’orientation pour</a:t>
            </a:r>
            <a:br>
              <a:rPr lang="fr-FR" sz="2000" i="1" dirty="0">
                <a:latin typeface="+mn-lt"/>
                <a:cs typeface="+mn-cs"/>
              </a:rPr>
            </a:br>
            <a:r>
              <a:rPr lang="fr-FR" sz="2000" i="1" dirty="0">
                <a:latin typeface="+mn-lt"/>
                <a:cs typeface="+mn-cs"/>
              </a:rPr>
              <a:t>l’avenir de l’école de 2005.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2000" i="1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dirty="0">
                <a:latin typeface="+mn-lt"/>
                <a:cs typeface="+mn-cs"/>
              </a:rPr>
              <a:t>Art 9: « </a:t>
            </a:r>
            <a:r>
              <a:rPr lang="fr-FR" sz="2000" i="1" dirty="0">
                <a:latin typeface="+mn-lt"/>
                <a:cs typeface="+mn-cs"/>
              </a:rPr>
              <a:t>La </a:t>
            </a:r>
            <a:r>
              <a:rPr lang="fr-FR" sz="2000" i="1" u="sng" dirty="0">
                <a:latin typeface="+mn-lt"/>
                <a:cs typeface="+mn-cs"/>
              </a:rPr>
              <a:t>scolarité obligatoire </a:t>
            </a:r>
            <a:r>
              <a:rPr lang="fr-FR" sz="2000" i="1" dirty="0">
                <a:latin typeface="+mn-lt"/>
                <a:cs typeface="+mn-cs"/>
              </a:rPr>
              <a:t>doit au moins garantir à chaque élève les moyens nécessaires à </a:t>
            </a:r>
            <a:r>
              <a:rPr lang="fr-FR" sz="2000" i="1" u="sng" dirty="0">
                <a:latin typeface="+mn-lt"/>
                <a:cs typeface="+mn-cs"/>
              </a:rPr>
              <a:t>l’acquisition d’un socle commun d’un ensemble de connaissances et de compétences </a:t>
            </a:r>
            <a:r>
              <a:rPr lang="fr-FR" sz="2000" i="1" dirty="0">
                <a:latin typeface="+mn-lt"/>
                <a:cs typeface="+mn-cs"/>
              </a:rPr>
              <a:t>qu’il est indispensable de maîtriser pour accomplir avec succès sa scolarité, poursuivre sa formation, construire son avenir personnel et professionnel et réussir sa vie en société</a:t>
            </a:r>
            <a:r>
              <a:rPr lang="fr-FR" sz="2000" dirty="0">
                <a:latin typeface="+mn-lt"/>
                <a:cs typeface="+mn-cs"/>
              </a:rPr>
              <a:t> »</a:t>
            </a:r>
            <a:br>
              <a:rPr lang="fr-FR" sz="2000" dirty="0">
                <a:latin typeface="+mn-lt"/>
                <a:cs typeface="+mn-cs"/>
              </a:rPr>
            </a:br>
            <a:endParaRPr lang="fr-FR" sz="2000" dirty="0"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000" i="1" dirty="0">
                <a:latin typeface="+mn-lt"/>
                <a:cs typeface="+mn-cs"/>
              </a:rPr>
              <a:t>Le décret du 11 juillet 2006 et</a:t>
            </a:r>
            <a:br>
              <a:rPr lang="fr-FR" sz="2000" i="1" dirty="0">
                <a:latin typeface="+mn-lt"/>
                <a:cs typeface="+mn-cs"/>
              </a:rPr>
            </a:br>
            <a:r>
              <a:rPr lang="fr-FR" sz="2000" i="1" dirty="0">
                <a:latin typeface="+mn-lt"/>
                <a:cs typeface="+mn-cs"/>
              </a:rPr>
              <a:t> le B.0. n°9 du 20 juillet 2006</a:t>
            </a:r>
            <a:br>
              <a:rPr lang="fr-FR" sz="2000" i="1" dirty="0">
                <a:latin typeface="+mn-lt"/>
                <a:cs typeface="+mn-cs"/>
              </a:rPr>
            </a:br>
            <a:r>
              <a:rPr lang="fr-FR" sz="2000" i="1" dirty="0">
                <a:latin typeface="+mn-lt"/>
                <a:cs typeface="+mn-cs"/>
              </a:rPr>
              <a:t>définissent le socle commun.</a:t>
            </a:r>
            <a:endParaRPr lang="fr-FR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06363" y="3670300"/>
            <a:ext cx="3822700" cy="30067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400" b="1" i="1">
              <a:solidFill>
                <a:schemeClr val="bg1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79388" y="188913"/>
            <a:ext cx="3671887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i="1" dirty="0">
                <a:solidFill>
                  <a:schemeClr val="bg1"/>
                </a:solidFill>
                <a:latin typeface="+mn-lt"/>
                <a:cs typeface="+mn-cs"/>
              </a:rPr>
              <a:t>Le cadre européen: 8 compétences</a:t>
            </a:r>
          </a:p>
        </p:txBody>
      </p:sp>
      <p:sp>
        <p:nvSpPr>
          <p:cNvPr id="3" name="Rectangle à coins arrondis 2"/>
          <p:cNvSpPr/>
          <p:nvPr/>
        </p:nvSpPr>
        <p:spPr>
          <a:xfrm>
            <a:off x="179388" y="908050"/>
            <a:ext cx="3671887" cy="50482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Communication dans la langue maternelle 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179388" y="1628775"/>
            <a:ext cx="3671887" cy="503238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Communication dans une langue étrangère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79388" y="2349500"/>
            <a:ext cx="3671887" cy="503238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Culture mathématique et compétences de base en sciences et technologie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179388" y="3068638"/>
            <a:ext cx="3671887" cy="50482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Culture numérique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179388" y="3789363"/>
            <a:ext cx="3671887" cy="503237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Apprendre à apprendre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182563" y="4511675"/>
            <a:ext cx="3671887" cy="684213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Compétences interpersonnelles, interculturelles et compétences sociales et civiques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82563" y="5353050"/>
            <a:ext cx="3671887" cy="50482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Esprit d’entreprise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182563" y="6015038"/>
            <a:ext cx="3671887" cy="53975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Sensibilité culturelle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233988" y="4872038"/>
            <a:ext cx="3671887" cy="504825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Compétences sociales et civiques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233988" y="1625600"/>
            <a:ext cx="3671887" cy="503238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Pratique d’une langue vivante étrangère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5241925" y="2341563"/>
            <a:ext cx="3671888" cy="504825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Principaux éléments de mathématiques et culture scientifique et technologique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5233988" y="4030663"/>
            <a:ext cx="3671887" cy="503237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Culture humaniste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5257800" y="903288"/>
            <a:ext cx="3671888" cy="504825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La maîtrise de la langue française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5233988" y="5713413"/>
            <a:ext cx="3671887" cy="504825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Autonomie et initiative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5233988" y="182563"/>
            <a:ext cx="3671887" cy="369332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i="1" dirty="0">
                <a:solidFill>
                  <a:schemeClr val="bg1"/>
                </a:solidFill>
                <a:latin typeface="+mn-lt"/>
                <a:cs typeface="+mn-cs"/>
              </a:rPr>
              <a:t>En France : 7 compétences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5233988" y="3068638"/>
            <a:ext cx="3671887" cy="503237"/>
          </a:xfrm>
          <a:prstGeom prst="round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dirty="0">
                <a:solidFill>
                  <a:schemeClr val="bg1"/>
                </a:solidFill>
              </a:rPr>
              <a:t>Maîtrise des techniques usuelles de l’information et de la communication</a:t>
            </a:r>
          </a:p>
        </p:txBody>
      </p:sp>
      <p:cxnSp>
        <p:nvCxnSpPr>
          <p:cNvPr id="21" name="Connecteur droit avec flèche 20"/>
          <p:cNvCxnSpPr>
            <a:stCxn id="3" idx="3"/>
            <a:endCxn id="16" idx="1"/>
          </p:cNvCxnSpPr>
          <p:nvPr/>
        </p:nvCxnSpPr>
        <p:spPr>
          <a:xfrm flipV="1">
            <a:off x="3851275" y="1155700"/>
            <a:ext cx="1406525" cy="476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V="1">
            <a:off x="3849688" y="1865313"/>
            <a:ext cx="1406525" cy="4762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V="1">
            <a:off x="3849688" y="2587625"/>
            <a:ext cx="1406525" cy="476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3849688" y="3308350"/>
            <a:ext cx="1406525" cy="4763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endCxn id="15" idx="1"/>
          </p:cNvCxnSpPr>
          <p:nvPr/>
        </p:nvCxnSpPr>
        <p:spPr>
          <a:xfrm flipV="1">
            <a:off x="3970338" y="4283075"/>
            <a:ext cx="1263650" cy="593725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endCxn id="12" idx="1"/>
          </p:cNvCxnSpPr>
          <p:nvPr/>
        </p:nvCxnSpPr>
        <p:spPr>
          <a:xfrm>
            <a:off x="3970338" y="5118100"/>
            <a:ext cx="1263650" cy="635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endCxn id="17" idx="1"/>
          </p:cNvCxnSpPr>
          <p:nvPr/>
        </p:nvCxnSpPr>
        <p:spPr>
          <a:xfrm>
            <a:off x="3970338" y="5418138"/>
            <a:ext cx="1263650" cy="547687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Bouton d'action : Retour 27">
            <a:hlinkClick r:id="rId2" action="ppaction://hlinksldjump" highlightClick="1"/>
          </p:cNvPr>
          <p:cNvSpPr/>
          <p:nvPr/>
        </p:nvSpPr>
        <p:spPr>
          <a:xfrm>
            <a:off x="8424936" y="6381006"/>
            <a:ext cx="611560" cy="360362"/>
          </a:xfrm>
          <a:prstGeom prst="actionButtonRetur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3744416"/>
          </a:xfrm>
        </p:spPr>
        <p:txBody>
          <a:bodyPr>
            <a:normAutofit/>
          </a:bodyPr>
          <a:lstStyle/>
          <a:p>
            <a:r>
              <a:rPr lang="fr-FR" sz="2500" b="1" i="1" dirty="0"/>
              <a:t>Le système éducatif français </a:t>
            </a:r>
            <a:r>
              <a:rPr lang="fr-FR" sz="2500" b="1" i="1" dirty="0">
                <a:hlinkClick r:id="rId2" action="ppaction://hlinksldjump"/>
              </a:rPr>
              <a:t>homogénéise ses pratiques </a:t>
            </a:r>
            <a:r>
              <a:rPr lang="fr-FR" sz="2500" b="1" i="1" dirty="0"/>
              <a:t>avec les autres systèmes européens :</a:t>
            </a:r>
          </a:p>
          <a:p>
            <a:endParaRPr lang="fr-FR" sz="1000" b="1" i="1" dirty="0"/>
          </a:p>
          <a:p>
            <a:pPr lvl="1">
              <a:lnSpc>
                <a:spcPct val="90000"/>
              </a:lnSpc>
              <a:buFont typeface="Wingdings 3" pitchFamily="18" charset="2"/>
              <a:buChar char=""/>
            </a:pPr>
            <a:r>
              <a:rPr lang="fr-FR" sz="2200" dirty="0"/>
              <a:t>Répondre à l’idéal </a:t>
            </a:r>
            <a:r>
              <a:rPr lang="fr-FR" sz="2200" dirty="0" smtClean="0"/>
              <a:t>européen,</a:t>
            </a:r>
          </a:p>
          <a:p>
            <a:pPr lvl="1">
              <a:lnSpc>
                <a:spcPct val="90000"/>
              </a:lnSpc>
              <a:buFont typeface="Wingdings 3" pitchFamily="18" charset="2"/>
              <a:buChar char=""/>
            </a:pPr>
            <a:endParaRPr lang="fr-FR" sz="1200" dirty="0"/>
          </a:p>
          <a:p>
            <a:pPr lvl="1">
              <a:lnSpc>
                <a:spcPct val="90000"/>
              </a:lnSpc>
              <a:buFont typeface="Wingdings 3" pitchFamily="18" charset="2"/>
              <a:buChar char=""/>
            </a:pPr>
            <a:r>
              <a:rPr lang="fr-FR" sz="2200" dirty="0"/>
              <a:t>Permettre la </a:t>
            </a:r>
            <a:r>
              <a:rPr lang="fr-FR" sz="2200" dirty="0" smtClean="0"/>
              <a:t>mobilité </a:t>
            </a:r>
            <a:r>
              <a:rPr lang="fr-FR" sz="2200" dirty="0"/>
              <a:t>des élèves et des étudiants en </a:t>
            </a:r>
            <a:r>
              <a:rPr lang="fr-FR" sz="2200" dirty="0" smtClean="0"/>
              <a:t>Europe,</a:t>
            </a:r>
          </a:p>
          <a:p>
            <a:pPr lvl="1">
              <a:lnSpc>
                <a:spcPct val="90000"/>
              </a:lnSpc>
              <a:buNone/>
            </a:pPr>
            <a:endParaRPr lang="fr-FR" sz="1050" dirty="0"/>
          </a:p>
          <a:p>
            <a:pPr lvl="1">
              <a:lnSpc>
                <a:spcPct val="90000"/>
              </a:lnSpc>
              <a:buFont typeface="Wingdings 3" pitchFamily="18" charset="2"/>
              <a:buChar char=""/>
            </a:pPr>
            <a:r>
              <a:rPr lang="fr-FR" sz="2200" dirty="0"/>
              <a:t>Permettre aux élèves français de s’insérer dans un monde du travail soumis à la concurrence </a:t>
            </a:r>
            <a:r>
              <a:rPr lang="fr-FR" sz="2200" dirty="0" smtClean="0"/>
              <a:t>internationale,</a:t>
            </a:r>
          </a:p>
          <a:p>
            <a:pPr lvl="1">
              <a:lnSpc>
                <a:spcPct val="90000"/>
              </a:lnSpc>
              <a:buFont typeface="Wingdings 3" pitchFamily="18" charset="2"/>
              <a:buChar char=""/>
            </a:pPr>
            <a:endParaRPr lang="fr-FR" sz="1100" dirty="0"/>
          </a:p>
          <a:p>
            <a:pPr lvl="1">
              <a:lnSpc>
                <a:spcPct val="90000"/>
              </a:lnSpc>
              <a:buFont typeface="Wingdings 3" pitchFamily="18" charset="2"/>
              <a:buChar char=""/>
            </a:pPr>
            <a:r>
              <a:rPr lang="fr-FR" sz="2200" dirty="0"/>
              <a:t>Répondre aux défis de l’économie de la </a:t>
            </a:r>
            <a:r>
              <a:rPr lang="fr-FR" sz="2200" dirty="0" smtClean="0"/>
              <a:t>connaissance.</a:t>
            </a:r>
            <a:endParaRPr lang="fr-FR" sz="2200" dirty="0"/>
          </a:p>
          <a:p>
            <a:pPr>
              <a:buNone/>
            </a:pPr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35496" y="5013176"/>
            <a:ext cx="9036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Raisonner en termes de compétences est le seul moyen de transcender les spécificités des systèmes éducatifs nationaux</a:t>
            </a:r>
            <a:endParaRPr lang="fr-FR" sz="2400" b="1" dirty="0">
              <a:solidFill>
                <a:srgbClr val="FF0000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435280" cy="77809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r-FR" sz="2400" b="1" i="1" dirty="0" smtClean="0"/>
              <a:t>1. Pourquoi les compétences s’imposent-elles</a:t>
            </a:r>
            <a:br>
              <a:rPr lang="fr-FR" sz="2400" b="1" i="1" dirty="0" smtClean="0"/>
            </a:br>
            <a:r>
              <a:rPr lang="fr-FR" sz="2400" b="1" i="1" dirty="0" smtClean="0"/>
              <a:t>dans de nombreux dispositifs au collège et au lycée aujourd’hui ?</a:t>
            </a:r>
            <a:endParaRPr lang="fr-FR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04664"/>
            <a:ext cx="8075240" cy="2448271"/>
          </a:xfrm>
        </p:spPr>
        <p:txBody>
          <a:bodyPr>
            <a:normAutofit fontScale="70000" lnSpcReduction="20000"/>
          </a:bodyPr>
          <a:lstStyle/>
          <a:p>
            <a:r>
              <a:rPr lang="fr-FR" b="1" i="1" dirty="0" smtClean="0"/>
              <a:t>Les enquêtes internationales ont mis en évidence des lacunes de notre système éducatif :</a:t>
            </a:r>
          </a:p>
          <a:p>
            <a:endParaRPr lang="fr-FR" sz="1400" b="1" i="1" dirty="0" smtClean="0"/>
          </a:p>
          <a:p>
            <a:pPr lvl="1">
              <a:buFont typeface="Wingdings 3" pitchFamily="18" charset="2"/>
              <a:buChar char=""/>
            </a:pPr>
            <a:r>
              <a:rPr lang="fr-FR" dirty="0" smtClean="0"/>
              <a:t>les élèves français manquent d’autonomie,</a:t>
            </a:r>
          </a:p>
          <a:p>
            <a:pPr lvl="1">
              <a:buFont typeface="Wingdings 3" pitchFamily="18" charset="2"/>
              <a:buChar char=""/>
            </a:pPr>
            <a:r>
              <a:rPr lang="fr-FR" dirty="0" smtClean="0"/>
              <a:t>ont plus de difficultés que d’autres à transférer ce qu’ils ont appris d’une classe à la suivante, d’un professeur à l’autre, d’une discipline à l’autre,</a:t>
            </a:r>
          </a:p>
          <a:p>
            <a:pPr lvl="1">
              <a:buFont typeface="Wingdings 3" pitchFamily="18" charset="2"/>
              <a:buChar char=""/>
            </a:pPr>
            <a:r>
              <a:rPr lang="fr-FR" dirty="0" smtClean="0"/>
              <a:t>Ce que d’ailleurs tous les enseignants déplorent depuis des années.  </a:t>
            </a:r>
          </a:p>
          <a:p>
            <a:pPr lvl="1"/>
            <a:endParaRPr lang="fr-FR" dirty="0"/>
          </a:p>
          <a:p>
            <a:endParaRPr lang="fr-FR" dirty="0" smtClean="0"/>
          </a:p>
          <a:p>
            <a:endParaRPr lang="fr-FR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 t="13540"/>
          <a:stretch>
            <a:fillRect/>
          </a:stretch>
        </p:blipFill>
        <p:spPr bwMode="auto">
          <a:xfrm>
            <a:off x="755576" y="2924944"/>
            <a:ext cx="7578922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-72008" y="5478323"/>
            <a:ext cx="9252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La prise en compte des compétences des élèves est censée combler ces lacunes en s’inspirant des modèles des systèmes éducatifs étrangers</a:t>
            </a:r>
            <a:endParaRPr lang="fr-FR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548680"/>
            <a:ext cx="8424936" cy="3600400"/>
          </a:xfrm>
        </p:spPr>
        <p:txBody>
          <a:bodyPr>
            <a:normAutofit/>
          </a:bodyPr>
          <a:lstStyle/>
          <a:p>
            <a:r>
              <a:rPr lang="fr-FR" sz="2500" b="1" i="1" dirty="0"/>
              <a:t>Les finalités </a:t>
            </a:r>
            <a:r>
              <a:rPr lang="fr-FR" sz="2500" b="1" i="1" dirty="0" smtClean="0"/>
              <a:t>dévolues </a:t>
            </a:r>
            <a:r>
              <a:rPr lang="fr-FR" sz="2500" b="1" i="1" dirty="0"/>
              <a:t>à l’école </a:t>
            </a:r>
            <a:r>
              <a:rPr lang="fr-FR" sz="2500" b="1" i="1" dirty="0" smtClean="0"/>
              <a:t>par la société changent :</a:t>
            </a:r>
          </a:p>
          <a:p>
            <a:endParaRPr lang="fr-FR" sz="1200" b="1" i="1" dirty="0"/>
          </a:p>
          <a:p>
            <a:pPr lvl="1">
              <a:lnSpc>
                <a:spcPct val="80000"/>
              </a:lnSpc>
              <a:buFont typeface="Wingdings 3" pitchFamily="18" charset="2"/>
              <a:buChar char=""/>
            </a:pPr>
            <a:r>
              <a:rPr lang="fr-FR" sz="2400" dirty="0"/>
              <a:t> </a:t>
            </a:r>
            <a:r>
              <a:rPr lang="fr-FR" sz="2400" dirty="0" smtClean="0"/>
              <a:t>Idée </a:t>
            </a:r>
            <a:r>
              <a:rPr lang="fr-FR" sz="2400" dirty="0"/>
              <a:t>que l’école doit permettre aux individus de s’insérer et de s’épanouir dans la société</a:t>
            </a:r>
            <a:r>
              <a:rPr lang="fr-FR" sz="2400" dirty="0" smtClean="0"/>
              <a:t>,</a:t>
            </a:r>
          </a:p>
          <a:p>
            <a:pPr lvl="1">
              <a:lnSpc>
                <a:spcPct val="80000"/>
              </a:lnSpc>
              <a:buFont typeface="Wingdings 3" pitchFamily="18" charset="2"/>
              <a:buChar char=""/>
            </a:pPr>
            <a:endParaRPr lang="fr-FR" sz="2400" dirty="0"/>
          </a:p>
          <a:p>
            <a:pPr lvl="1">
              <a:lnSpc>
                <a:spcPct val="80000"/>
              </a:lnSpc>
              <a:buFont typeface="Wingdings 3" pitchFamily="18" charset="2"/>
              <a:buChar char=""/>
            </a:pPr>
            <a:r>
              <a:rPr lang="fr-FR" sz="2400" dirty="0"/>
              <a:t>Idée que l’école doit aboutir à l’insertion dans le monde professionnel</a:t>
            </a:r>
            <a:r>
              <a:rPr lang="fr-FR" sz="2400" dirty="0" smtClean="0"/>
              <a:t>,</a:t>
            </a:r>
          </a:p>
          <a:p>
            <a:pPr lvl="1">
              <a:lnSpc>
                <a:spcPct val="80000"/>
              </a:lnSpc>
              <a:buFont typeface="Wingdings 3" pitchFamily="18" charset="2"/>
              <a:buChar char=""/>
            </a:pPr>
            <a:endParaRPr lang="fr-FR" sz="2400" dirty="0"/>
          </a:p>
          <a:p>
            <a:pPr lvl="1">
              <a:lnSpc>
                <a:spcPct val="80000"/>
              </a:lnSpc>
              <a:buFont typeface="Wingdings 3" pitchFamily="18" charset="2"/>
              <a:buChar char=""/>
            </a:pPr>
            <a:r>
              <a:rPr lang="fr-FR" sz="2400" dirty="0"/>
              <a:t>Idée que l’école doit autant instruire que former les élèves. </a:t>
            </a:r>
            <a:endParaRPr lang="fr-FR" sz="2400" dirty="0" smtClean="0"/>
          </a:p>
          <a:p>
            <a:pPr lvl="1">
              <a:lnSpc>
                <a:spcPct val="80000"/>
              </a:lnSpc>
              <a:buFont typeface="Wingdings 3" pitchFamily="18" charset="2"/>
              <a:buChar char=""/>
            </a:pPr>
            <a:endParaRPr lang="fr-FR" sz="2400" dirty="0"/>
          </a:p>
        </p:txBody>
      </p:sp>
      <p:sp>
        <p:nvSpPr>
          <p:cNvPr id="4" name="ZoneTexte 3"/>
          <p:cNvSpPr txBox="1"/>
          <p:nvPr/>
        </p:nvSpPr>
        <p:spPr>
          <a:xfrm>
            <a:off x="899592" y="4149080"/>
            <a:ext cx="7488832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lnSpc>
                <a:spcPct val="80000"/>
              </a:lnSpc>
            </a:pPr>
            <a:r>
              <a:rPr lang="fr-FR" sz="2400" b="1" dirty="0">
                <a:solidFill>
                  <a:srgbClr val="FF0000"/>
                </a:solidFill>
              </a:rPr>
              <a:t>Le travail sur les compétences des </a:t>
            </a:r>
            <a:r>
              <a:rPr lang="fr-FR" sz="2400" b="1" dirty="0" smtClean="0">
                <a:solidFill>
                  <a:srgbClr val="FF0000"/>
                </a:solidFill>
              </a:rPr>
              <a:t>élèves</a:t>
            </a:r>
          </a:p>
          <a:p>
            <a:pPr marL="0" lvl="1" algn="ctr">
              <a:lnSpc>
                <a:spcPct val="80000"/>
              </a:lnSpc>
            </a:pPr>
            <a:r>
              <a:rPr lang="fr-FR" sz="2400" b="1" dirty="0" smtClean="0">
                <a:solidFill>
                  <a:srgbClr val="FF0000"/>
                </a:solidFill>
              </a:rPr>
              <a:t> cherche à </a:t>
            </a:r>
            <a:r>
              <a:rPr lang="fr-FR" sz="2400" b="1" dirty="0">
                <a:solidFill>
                  <a:srgbClr val="FF0000"/>
                </a:solidFill>
              </a:rPr>
              <a:t>répondre à cette demande </a:t>
            </a:r>
            <a:r>
              <a:rPr lang="fr-FR" sz="2400" b="1" dirty="0" smtClean="0">
                <a:solidFill>
                  <a:srgbClr val="FF0000"/>
                </a:solidFill>
              </a:rPr>
              <a:t>sociale</a:t>
            </a:r>
          </a:p>
          <a:p>
            <a:pPr marL="0" lvl="1" algn="ctr">
              <a:lnSpc>
                <a:spcPct val="80000"/>
              </a:lnSpc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lvl="1" algn="ctr">
              <a:lnSpc>
                <a:spcPct val="80000"/>
              </a:lnSpc>
            </a:pPr>
            <a:endParaRPr lang="fr-FR" sz="1200" b="1" dirty="0">
              <a:solidFill>
                <a:srgbClr val="FF0000"/>
              </a:solidFill>
            </a:endParaRPr>
          </a:p>
          <a:p>
            <a:pPr marL="0" lvl="1" algn="ctr">
              <a:lnSpc>
                <a:spcPct val="80000"/>
              </a:lnSpc>
            </a:pPr>
            <a:r>
              <a:rPr lang="fr-FR" b="1" i="1" dirty="0" smtClean="0"/>
              <a:t>D’ailleurs l’enseignement par compétences s’est imposé </a:t>
            </a:r>
          </a:p>
          <a:p>
            <a:pPr marL="0" lvl="1" algn="ctr">
              <a:lnSpc>
                <a:spcPct val="80000"/>
              </a:lnSpc>
            </a:pPr>
            <a:r>
              <a:rPr lang="fr-FR" b="1" i="1" dirty="0" smtClean="0"/>
              <a:t>depuis longtemps dans l’enseignement professionnel  </a:t>
            </a:r>
          </a:p>
          <a:p>
            <a:pPr marL="0" lvl="1" algn="ctr">
              <a:lnSpc>
                <a:spcPct val="80000"/>
              </a:lnSpc>
            </a:pPr>
            <a:endParaRPr lang="fr-FR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/>
          <a:lstStyle/>
          <a:p>
            <a:r>
              <a:rPr lang="fr-FR" sz="2500" b="1" i="1" dirty="0"/>
              <a:t>Ces nouvelles exigences modifient en partie les pratiques de l’enseignant </a:t>
            </a:r>
            <a:r>
              <a:rPr lang="fr-FR" sz="2500" b="1" i="1" dirty="0" smtClean="0"/>
              <a:t>:</a:t>
            </a:r>
          </a:p>
          <a:p>
            <a:endParaRPr lang="fr-FR" sz="1200" b="1" i="1" dirty="0"/>
          </a:p>
          <a:p>
            <a:pPr lvl="1">
              <a:lnSpc>
                <a:spcPct val="90000"/>
              </a:lnSpc>
              <a:buFont typeface="Wingdings 3" pitchFamily="18" charset="2"/>
              <a:buChar char="c"/>
            </a:pPr>
            <a:r>
              <a:rPr lang="fr-FR" sz="2200" dirty="0"/>
              <a:t>Favoriser le travail en </a:t>
            </a:r>
            <a:r>
              <a:rPr lang="fr-FR" sz="2200" dirty="0" smtClean="0"/>
              <a:t>autonomie</a:t>
            </a:r>
          </a:p>
          <a:p>
            <a:pPr lvl="1">
              <a:lnSpc>
                <a:spcPct val="90000"/>
              </a:lnSpc>
              <a:buFont typeface="Wingdings 3" pitchFamily="18" charset="2"/>
              <a:buChar char="c"/>
            </a:pPr>
            <a:endParaRPr lang="fr-FR" sz="1100" dirty="0"/>
          </a:p>
          <a:p>
            <a:pPr lvl="1">
              <a:lnSpc>
                <a:spcPct val="90000"/>
              </a:lnSpc>
              <a:buFont typeface="Wingdings 3" pitchFamily="18" charset="2"/>
              <a:buChar char="c"/>
            </a:pPr>
            <a:r>
              <a:rPr lang="fr-FR" sz="2200" dirty="0"/>
              <a:t>Accompagner les </a:t>
            </a:r>
            <a:r>
              <a:rPr lang="fr-FR" sz="2200" dirty="0" smtClean="0"/>
              <a:t>élèves</a:t>
            </a:r>
          </a:p>
          <a:p>
            <a:pPr lvl="1">
              <a:lnSpc>
                <a:spcPct val="90000"/>
              </a:lnSpc>
              <a:buFont typeface="Wingdings 3" pitchFamily="18" charset="2"/>
              <a:buChar char="c"/>
            </a:pPr>
            <a:endParaRPr lang="fr-FR" sz="1200" dirty="0"/>
          </a:p>
          <a:p>
            <a:pPr lvl="1">
              <a:lnSpc>
                <a:spcPct val="90000"/>
              </a:lnSpc>
              <a:buFont typeface="Wingdings 3" pitchFamily="18" charset="2"/>
              <a:buChar char="c"/>
            </a:pPr>
            <a:r>
              <a:rPr lang="fr-FR" sz="2200" dirty="0"/>
              <a:t>Personnaliser les </a:t>
            </a:r>
            <a:r>
              <a:rPr lang="fr-FR" sz="2200" dirty="0" smtClean="0"/>
              <a:t>parcours</a:t>
            </a:r>
          </a:p>
          <a:p>
            <a:pPr lvl="1">
              <a:lnSpc>
                <a:spcPct val="90000"/>
              </a:lnSpc>
              <a:buFont typeface="Wingdings 3" pitchFamily="18" charset="2"/>
              <a:buChar char="c"/>
            </a:pPr>
            <a:endParaRPr lang="fr-FR" sz="1100" dirty="0"/>
          </a:p>
          <a:p>
            <a:pPr lvl="1">
              <a:lnSpc>
                <a:spcPct val="90000"/>
              </a:lnSpc>
              <a:buFont typeface="Wingdings 3" pitchFamily="18" charset="2"/>
              <a:buChar char="c"/>
            </a:pPr>
            <a:r>
              <a:rPr lang="fr-FR" sz="2200" dirty="0"/>
              <a:t>Travailler sur l’orientation </a:t>
            </a:r>
            <a:endParaRPr lang="fr-FR" sz="2200" dirty="0" smtClean="0"/>
          </a:p>
          <a:p>
            <a:pPr lvl="1">
              <a:lnSpc>
                <a:spcPct val="90000"/>
              </a:lnSpc>
              <a:buFont typeface="Wingdings 3" pitchFamily="18" charset="2"/>
              <a:buChar char="c"/>
            </a:pPr>
            <a:endParaRPr lang="fr-FR" sz="1200" dirty="0"/>
          </a:p>
          <a:p>
            <a:pPr lvl="1">
              <a:lnSpc>
                <a:spcPct val="90000"/>
              </a:lnSpc>
              <a:buFont typeface="Wingdings 3" pitchFamily="18" charset="2"/>
              <a:buChar char="c"/>
            </a:pPr>
            <a:r>
              <a:rPr lang="fr-FR" sz="2200" dirty="0"/>
              <a:t>…</a:t>
            </a:r>
          </a:p>
          <a:p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51520" y="4800054"/>
            <a:ext cx="87129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Explique la multiplication des dispositifs </a:t>
            </a:r>
          </a:p>
          <a:p>
            <a:pPr algn="ctr"/>
            <a:r>
              <a:rPr lang="fr-FR" sz="2400" b="1" dirty="0" smtClean="0">
                <a:solidFill>
                  <a:srgbClr val="FF0000"/>
                </a:solidFill>
              </a:rPr>
              <a:t>qui vont dans ce sens, de l’école primaire au lycée : </a:t>
            </a:r>
          </a:p>
          <a:p>
            <a:pPr algn="ctr"/>
            <a:r>
              <a:rPr lang="fr-FR" sz="1600" b="1" dirty="0" smtClean="0">
                <a:solidFill>
                  <a:srgbClr val="FF0000"/>
                </a:solidFill>
              </a:rPr>
              <a:t>aide individualisée, socle commun, accompagnement éducatif, accompagnement personnalisé …</a:t>
            </a:r>
            <a:endParaRPr lang="fr-FR" sz="2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1560" y="1183391"/>
            <a:ext cx="8064896" cy="92333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dirty="0" smtClean="0"/>
              <a:t>La compétence est « </a:t>
            </a:r>
            <a:r>
              <a:rPr lang="fr-FR" i="1" dirty="0" smtClean="0"/>
              <a:t>une </a:t>
            </a:r>
            <a:r>
              <a:rPr lang="fr-FR" b="1" i="1" dirty="0"/>
              <a:t>potentialité intérieure</a:t>
            </a:r>
            <a:r>
              <a:rPr lang="fr-FR" i="1" dirty="0"/>
              <a:t>, </a:t>
            </a:r>
            <a:r>
              <a:rPr lang="fr-FR" b="1" i="1" dirty="0"/>
              <a:t>invisible</a:t>
            </a:r>
            <a:r>
              <a:rPr lang="fr-FR" i="1" dirty="0"/>
              <a:t>, une </a:t>
            </a:r>
            <a:r>
              <a:rPr lang="fr-FR" b="1" i="1" dirty="0"/>
              <a:t>capacité</a:t>
            </a:r>
          </a:p>
          <a:p>
            <a:pPr algn="ctr"/>
            <a:r>
              <a:rPr lang="fr-FR" b="1" i="1" dirty="0"/>
              <a:t>générative </a:t>
            </a:r>
            <a:r>
              <a:rPr lang="fr-FR" i="1" dirty="0"/>
              <a:t>susceptible d'engendrer une </a:t>
            </a:r>
            <a:r>
              <a:rPr lang="fr-FR" b="1" i="1" dirty="0"/>
              <a:t>infinité de conduites adéquates </a:t>
            </a:r>
            <a:r>
              <a:rPr lang="fr-FR" i="1" dirty="0"/>
              <a:t>à une</a:t>
            </a:r>
          </a:p>
          <a:p>
            <a:pPr algn="ctr"/>
            <a:r>
              <a:rPr lang="fr-FR" b="1" i="1" dirty="0"/>
              <a:t>infinité de situations nouvelles</a:t>
            </a:r>
            <a:r>
              <a:rPr lang="fr-FR" dirty="0" smtClean="0"/>
              <a:t> »</a:t>
            </a:r>
            <a:r>
              <a:rPr lang="fr-FR" b="1" dirty="0"/>
              <a:t> </a:t>
            </a:r>
            <a:r>
              <a:rPr lang="fr-FR" sz="1400" i="1" dirty="0" smtClean="0"/>
              <a:t>(Marc de Romainville)</a:t>
            </a:r>
            <a:endParaRPr lang="fr-FR" i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611560" y="2276872"/>
            <a:ext cx="8064896" cy="23083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i="1" dirty="0" smtClean="0"/>
              <a:t>« La </a:t>
            </a:r>
            <a:r>
              <a:rPr lang="fr-FR" i="1" dirty="0"/>
              <a:t>compétence est la </a:t>
            </a:r>
            <a:r>
              <a:rPr lang="fr-FR" b="1" i="1" dirty="0"/>
              <a:t>mobilisation ou l'activation </a:t>
            </a:r>
            <a:r>
              <a:rPr lang="fr-FR" i="1" dirty="0"/>
              <a:t>de </a:t>
            </a:r>
            <a:r>
              <a:rPr lang="fr-FR" b="1" i="1" dirty="0"/>
              <a:t>plusieurs</a:t>
            </a:r>
            <a:r>
              <a:rPr lang="fr-FR" i="1" dirty="0"/>
              <a:t> savoirs, dans une</a:t>
            </a:r>
          </a:p>
          <a:p>
            <a:pPr algn="ctr"/>
            <a:r>
              <a:rPr lang="fr-FR" b="1" i="1" dirty="0"/>
              <a:t>situation</a:t>
            </a:r>
            <a:r>
              <a:rPr lang="fr-FR" i="1" dirty="0"/>
              <a:t> et un </a:t>
            </a:r>
            <a:r>
              <a:rPr lang="fr-FR" b="1" i="1" dirty="0"/>
              <a:t>contexte</a:t>
            </a:r>
            <a:r>
              <a:rPr lang="fr-FR" i="1" dirty="0"/>
              <a:t> </a:t>
            </a:r>
            <a:r>
              <a:rPr lang="fr-FR" i="1" dirty="0" smtClean="0"/>
              <a:t>données ». </a:t>
            </a:r>
          </a:p>
          <a:p>
            <a:pPr algn="ctr"/>
            <a:endParaRPr lang="fr-FR" i="1" dirty="0"/>
          </a:p>
          <a:p>
            <a:pPr algn="ctr"/>
            <a:r>
              <a:rPr lang="fr-FR" dirty="0" smtClean="0"/>
              <a:t>« </a:t>
            </a:r>
            <a:r>
              <a:rPr lang="fr-FR" dirty="0"/>
              <a:t>La compétence n’est pas un état. C’est un </a:t>
            </a:r>
            <a:r>
              <a:rPr lang="fr-FR" b="1" i="1" dirty="0"/>
              <a:t>processus</a:t>
            </a:r>
            <a:r>
              <a:rPr lang="fr-FR" dirty="0"/>
              <a:t>. L’opérateur compétent est celui qui est capable de </a:t>
            </a:r>
            <a:r>
              <a:rPr lang="fr-FR" dirty="0" smtClean="0"/>
              <a:t>mobiliser de façon efficace </a:t>
            </a:r>
            <a:r>
              <a:rPr lang="fr-FR" b="1" i="1" dirty="0" smtClean="0"/>
              <a:t>les </a:t>
            </a:r>
            <a:r>
              <a:rPr lang="fr-FR" b="1" i="1" dirty="0"/>
              <a:t>différentes fonctions d’un système </a:t>
            </a:r>
            <a:r>
              <a:rPr lang="fr-FR" dirty="0"/>
              <a:t>où interviennent des </a:t>
            </a:r>
            <a:r>
              <a:rPr lang="fr-FR" b="1" i="1" dirty="0"/>
              <a:t>ressources aussi diverses </a:t>
            </a:r>
            <a:r>
              <a:rPr lang="fr-FR" dirty="0"/>
              <a:t>que des opérations de raisonnement, des connaissances, des activations de la mémoire, </a:t>
            </a:r>
            <a:r>
              <a:rPr lang="fr-FR" dirty="0" smtClean="0"/>
              <a:t>des </a:t>
            </a:r>
            <a:r>
              <a:rPr lang="fr-FR" dirty="0"/>
              <a:t>capacités relationnelles ou des schémas comportementaux » </a:t>
            </a:r>
            <a:r>
              <a:rPr lang="fr-FR" sz="1400" i="1" dirty="0"/>
              <a:t> (Guy Le </a:t>
            </a:r>
            <a:r>
              <a:rPr lang="fr-FR" sz="1400" i="1" dirty="0" err="1"/>
              <a:t>Boterf</a:t>
            </a:r>
            <a:r>
              <a:rPr lang="fr-FR" sz="1400" i="1" dirty="0"/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611560" y="4797152"/>
            <a:ext cx="8064896" cy="120032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dirty="0">
                <a:solidFill>
                  <a:schemeClr val="dk1"/>
                </a:solidFill>
              </a:rPr>
              <a:t>"Système de </a:t>
            </a:r>
            <a:r>
              <a:rPr lang="fr-FR" b="1" i="1" dirty="0">
                <a:solidFill>
                  <a:schemeClr val="dk1"/>
                </a:solidFill>
              </a:rPr>
              <a:t>dispositions durables et transposables </a:t>
            </a:r>
            <a:r>
              <a:rPr lang="fr-FR" dirty="0">
                <a:solidFill>
                  <a:schemeClr val="dk1"/>
                </a:solidFill>
              </a:rPr>
              <a:t>qui,</a:t>
            </a:r>
            <a:r>
              <a:rPr lang="fr-FR" b="1" i="1" dirty="0">
                <a:solidFill>
                  <a:schemeClr val="dk1"/>
                </a:solidFill>
              </a:rPr>
              <a:t> intégrant toutes les expériences </a:t>
            </a:r>
            <a:r>
              <a:rPr lang="fr-FR" b="1" i="1" dirty="0" smtClean="0">
                <a:solidFill>
                  <a:schemeClr val="dk1"/>
                </a:solidFill>
              </a:rPr>
              <a:t>passées</a:t>
            </a:r>
            <a:r>
              <a:rPr lang="fr-FR" dirty="0"/>
              <a:t> </a:t>
            </a:r>
            <a:r>
              <a:rPr lang="fr-FR" dirty="0" smtClean="0">
                <a:solidFill>
                  <a:schemeClr val="dk1"/>
                </a:solidFill>
              </a:rPr>
              <a:t>rend </a:t>
            </a:r>
            <a:r>
              <a:rPr lang="fr-FR" dirty="0">
                <a:solidFill>
                  <a:schemeClr val="dk1"/>
                </a:solidFill>
              </a:rPr>
              <a:t>possible l'accomplissement de </a:t>
            </a:r>
            <a:r>
              <a:rPr lang="fr-FR" b="1" i="1" dirty="0">
                <a:solidFill>
                  <a:schemeClr val="dk1"/>
                </a:solidFill>
              </a:rPr>
              <a:t>tâches infiniment différenciée</a:t>
            </a:r>
            <a:r>
              <a:rPr lang="fr-FR" dirty="0">
                <a:solidFill>
                  <a:schemeClr val="dk1"/>
                </a:solidFill>
              </a:rPr>
              <a:t>s, grâce aux </a:t>
            </a:r>
            <a:r>
              <a:rPr lang="fr-FR" b="1" i="1" dirty="0">
                <a:solidFill>
                  <a:schemeClr val="dk1"/>
                </a:solidFill>
              </a:rPr>
              <a:t>transferts</a:t>
            </a:r>
            <a:r>
              <a:rPr lang="fr-FR" dirty="0">
                <a:solidFill>
                  <a:schemeClr val="dk1"/>
                </a:solidFill>
              </a:rPr>
              <a:t> </a:t>
            </a:r>
            <a:r>
              <a:rPr lang="fr-FR" b="1" i="1" dirty="0">
                <a:solidFill>
                  <a:schemeClr val="dk1"/>
                </a:solidFill>
              </a:rPr>
              <a:t>analogiques</a:t>
            </a:r>
            <a:r>
              <a:rPr lang="fr-FR" dirty="0">
                <a:solidFill>
                  <a:schemeClr val="dk1"/>
                </a:solidFill>
              </a:rPr>
              <a:t> de schèmes permettant de résoudre les </a:t>
            </a:r>
            <a:r>
              <a:rPr lang="fr-FR" b="1" i="1" dirty="0">
                <a:solidFill>
                  <a:schemeClr val="dk1"/>
                </a:solidFill>
              </a:rPr>
              <a:t>problèmes</a:t>
            </a:r>
            <a:r>
              <a:rPr lang="fr-FR" dirty="0">
                <a:solidFill>
                  <a:schemeClr val="dk1"/>
                </a:solidFill>
              </a:rPr>
              <a:t> de même forme" </a:t>
            </a:r>
            <a:r>
              <a:rPr lang="fr-FR" sz="1400" i="1" dirty="0"/>
              <a:t>(Pierre Bourdieu)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518864" y="346646"/>
            <a:ext cx="8229600" cy="5620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fr-FR" sz="2400" b="1" i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2. Qu’entend-on exactement par compétence 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avec flèche vers le bas 6"/>
          <p:cNvSpPr/>
          <p:nvPr/>
        </p:nvSpPr>
        <p:spPr>
          <a:xfrm>
            <a:off x="323850" y="836712"/>
            <a:ext cx="8424863" cy="936104"/>
          </a:xfrm>
          <a:prstGeom prst="downArrowCallou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i="1" dirty="0">
                <a:solidFill>
                  <a:schemeClr val="tx1"/>
                </a:solidFill>
              </a:rPr>
              <a:t>Une compétence est une ensemble cohérent et indissociable</a:t>
            </a:r>
            <a:br>
              <a:rPr lang="fr-FR" b="1" i="1" dirty="0">
                <a:solidFill>
                  <a:schemeClr val="tx1"/>
                </a:solidFill>
              </a:rPr>
            </a:br>
            <a:r>
              <a:rPr lang="fr-FR" b="1" i="1" dirty="0">
                <a:solidFill>
                  <a:schemeClr val="tx1"/>
                </a:solidFill>
              </a:rPr>
              <a:t>de connaissances, capacités et attitudes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395288" y="1988541"/>
            <a:ext cx="2663825" cy="1631216"/>
          </a:xfrm>
          <a:prstGeom prst="rect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Connaissances fondamentales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b="1" dirty="0"/>
              <a:t>connaissances</a:t>
            </a:r>
            <a:r>
              <a:rPr lang="fr-FR" sz="1600" dirty="0"/>
              <a:t> à acquérir et à mobiliser dans le cadre des </a:t>
            </a:r>
            <a:r>
              <a:rPr lang="fr-FR" sz="1600" b="1" dirty="0"/>
              <a:t>enseignements disciplinaires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6084888" y="1988541"/>
            <a:ext cx="2663825" cy="1354217"/>
          </a:xfrm>
          <a:prstGeom prst="rect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Capacités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/>
              <a:t>aptitudes à </a:t>
            </a:r>
            <a:r>
              <a:rPr lang="fr-FR" sz="1600" b="1" dirty="0"/>
              <a:t>mettre en œuvre</a:t>
            </a:r>
            <a:r>
              <a:rPr lang="fr-FR" sz="1600" dirty="0"/>
              <a:t> les connaissances dans des situations variées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3240088" y="4276834"/>
            <a:ext cx="2663825" cy="1600438"/>
          </a:xfrm>
          <a:prstGeom prst="rect">
            <a:avLst/>
          </a:prstGeom>
          <a:ln w="1905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Attitudes indispensables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/>
              <a:t>ouverture aux autres, goût de la recherche de la vérité, respect de soi et d’autrui, curiosité, créativité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7668344" y="1298377"/>
            <a:ext cx="1225550" cy="46166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200" dirty="0"/>
              <a:t>B.O. n°29 du 20 juillet 2006</a:t>
            </a:r>
          </a:p>
        </p:txBody>
      </p:sp>
      <p:sp>
        <p:nvSpPr>
          <p:cNvPr id="15" name="Arc 14"/>
          <p:cNvSpPr/>
          <p:nvPr/>
        </p:nvSpPr>
        <p:spPr>
          <a:xfrm>
            <a:off x="3563888" y="1916831"/>
            <a:ext cx="1994520" cy="914400"/>
          </a:xfrm>
          <a:prstGeom prst="arc">
            <a:avLst>
              <a:gd name="adj1" fmla="val 10956157"/>
              <a:gd name="adj2" fmla="val 0"/>
            </a:avLst>
          </a:prstGeom>
          <a:ln w="57150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Arc 15"/>
          <p:cNvSpPr/>
          <p:nvPr/>
        </p:nvSpPr>
        <p:spPr>
          <a:xfrm rot="8272602">
            <a:off x="5917211" y="3691764"/>
            <a:ext cx="1994520" cy="914400"/>
          </a:xfrm>
          <a:prstGeom prst="arc">
            <a:avLst>
              <a:gd name="adj1" fmla="val 10956157"/>
              <a:gd name="adj2" fmla="val 0"/>
            </a:avLst>
          </a:prstGeom>
          <a:ln w="57150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Arc 16"/>
          <p:cNvSpPr/>
          <p:nvPr/>
        </p:nvSpPr>
        <p:spPr>
          <a:xfrm rot="13189678">
            <a:off x="1393077" y="3961645"/>
            <a:ext cx="1994520" cy="914400"/>
          </a:xfrm>
          <a:prstGeom prst="arc">
            <a:avLst>
              <a:gd name="adj1" fmla="val 10956157"/>
              <a:gd name="adj2" fmla="val 0"/>
            </a:avLst>
          </a:prstGeom>
          <a:ln w="57150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à coins arrondis 24"/>
          <p:cNvSpPr/>
          <p:nvPr/>
        </p:nvSpPr>
        <p:spPr>
          <a:xfrm>
            <a:off x="3203848" y="2522513"/>
            <a:ext cx="2736304" cy="1440160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Caractère transdisciplinaire</a:t>
            </a:r>
            <a:r>
              <a:rPr kumimoji="0" lang="fr-FR" sz="2000" b="1" i="1" u="none" strike="noStrike" cap="none" normalizeH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Arial" pitchFamily="34" charset="0"/>
              </a:rPr>
              <a:t>et transférable</a:t>
            </a:r>
            <a:endParaRPr kumimoji="0" lang="fr-FR" sz="5400" b="1" i="1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5" grpId="0" animBg="1"/>
      <p:bldP spid="16" grpId="0" animBg="1"/>
      <p:bldP spid="17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7920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3. Quels sont les enjeux du travail </a:t>
            </a:r>
            <a:b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</a:br>
            <a:r>
              <a:rPr lang="fr-FR" sz="2400" b="1" i="1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par compétences dans nos disciplines ?</a:t>
            </a:r>
            <a:endParaRPr lang="fr-FR" sz="2400" b="1" i="1" dirty="0">
              <a:solidFill>
                <a:schemeClr val="dk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816224"/>
            <a:ext cx="8229600" cy="3845024"/>
          </a:xfrm>
        </p:spPr>
        <p:txBody>
          <a:bodyPr>
            <a:normAutofit lnSpcReduction="10000"/>
          </a:bodyPr>
          <a:lstStyle/>
          <a:p>
            <a:pPr algn="just"/>
            <a:r>
              <a:rPr lang="fr-FR" sz="2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Les compétences transversales plus </a:t>
            </a:r>
            <a:r>
              <a:rPr lang="fr-FR" sz="2000" dirty="0" smtClean="0"/>
              <a:t>particulièrement travaillées en </a:t>
            </a:r>
            <a:r>
              <a:rPr lang="fr-FR" sz="2000" dirty="0" smtClean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histoire-géographie </a:t>
            </a:r>
            <a:r>
              <a:rPr lang="fr-FR" sz="2000" dirty="0" smtClean="0"/>
              <a:t>peuvent être classés dans plusieurs champs :</a:t>
            </a:r>
          </a:p>
          <a:p>
            <a:pPr algn="just"/>
            <a:endParaRPr lang="fr-FR" sz="2000" dirty="0" smtClean="0"/>
          </a:p>
          <a:p>
            <a:pPr lvl="1" algn="just">
              <a:buFont typeface="Wingdings 3" pitchFamily="18" charset="2"/>
              <a:buChar char="&quot;"/>
            </a:pPr>
            <a:r>
              <a:rPr lang="fr-FR" sz="1800" b="1" i="1" dirty="0" smtClean="0"/>
              <a:t>Champ (socio)culturel </a:t>
            </a:r>
            <a:r>
              <a:rPr lang="fr-FR" sz="1800" dirty="0" smtClean="0">
                <a:sym typeface="Wingdings" pitchFamily="2" charset="2"/>
              </a:rPr>
              <a:t> </a:t>
            </a:r>
            <a:r>
              <a:rPr lang="fr-FR" sz="1800" dirty="0" smtClean="0"/>
              <a:t>savoirs </a:t>
            </a:r>
            <a:r>
              <a:rPr lang="fr-FR" sz="1800" dirty="0" smtClean="0">
                <a:sym typeface="Wingdings" pitchFamily="2" charset="2"/>
              </a:rPr>
              <a:t> </a:t>
            </a:r>
            <a:r>
              <a:rPr lang="fr-FR" sz="1800" i="1" dirty="0" smtClean="0"/>
              <a:t>connaissances</a:t>
            </a:r>
            <a:r>
              <a:rPr lang="fr-FR" sz="1800" dirty="0" smtClean="0"/>
              <a:t> </a:t>
            </a:r>
          </a:p>
          <a:p>
            <a:pPr lvl="1" algn="just">
              <a:buFont typeface="Wingdings 3" pitchFamily="18" charset="2"/>
              <a:buChar char="&quot;"/>
            </a:pPr>
            <a:r>
              <a:rPr lang="fr-FR" sz="1800" b="1" i="1" dirty="0"/>
              <a:t>C</a:t>
            </a:r>
            <a:r>
              <a:rPr lang="fr-FR" sz="1800" b="1" i="1" dirty="0" smtClean="0"/>
              <a:t>hamp cognitif </a:t>
            </a:r>
            <a:r>
              <a:rPr lang="fr-FR" sz="1800" dirty="0" smtClean="0">
                <a:sym typeface="Wingdings" pitchFamily="2" charset="2"/>
              </a:rPr>
              <a:t> </a:t>
            </a:r>
            <a:r>
              <a:rPr lang="fr-FR" sz="1800" dirty="0" smtClean="0"/>
              <a:t>savoir-faire </a:t>
            </a:r>
            <a:r>
              <a:rPr lang="fr-FR" sz="1800" dirty="0" smtClean="0">
                <a:sym typeface="Wingdings" pitchFamily="2" charset="2"/>
              </a:rPr>
              <a:t> </a:t>
            </a:r>
            <a:r>
              <a:rPr lang="fr-FR" sz="1800" i="1" dirty="0" smtClean="0"/>
              <a:t>capacités</a:t>
            </a:r>
            <a:endParaRPr lang="fr-FR" sz="1800" dirty="0" smtClean="0"/>
          </a:p>
          <a:p>
            <a:pPr lvl="1" algn="just">
              <a:buFont typeface="Wingdings 3" pitchFamily="18" charset="2"/>
              <a:buChar char="&quot;"/>
            </a:pPr>
            <a:r>
              <a:rPr lang="fr-FR" sz="1800" b="1" i="1" dirty="0" smtClean="0"/>
              <a:t>Champ comportemental </a:t>
            </a:r>
            <a:r>
              <a:rPr lang="fr-FR" sz="1800" dirty="0" smtClean="0">
                <a:sym typeface="Wingdings" pitchFamily="2" charset="2"/>
              </a:rPr>
              <a:t> </a:t>
            </a:r>
            <a:r>
              <a:rPr lang="fr-FR" sz="1800" dirty="0" smtClean="0"/>
              <a:t>savoir-être </a:t>
            </a:r>
            <a:r>
              <a:rPr lang="fr-FR" sz="1800" dirty="0" smtClean="0">
                <a:sym typeface="Wingdings" pitchFamily="2" charset="2"/>
              </a:rPr>
              <a:t> </a:t>
            </a:r>
            <a:r>
              <a:rPr lang="fr-FR" sz="1800" i="1" dirty="0" smtClean="0"/>
              <a:t>attitudes</a:t>
            </a:r>
            <a:endParaRPr lang="fr-FR" sz="1800" dirty="0" smtClean="0"/>
          </a:p>
          <a:p>
            <a:pPr lvl="1" algn="just"/>
            <a:endParaRPr lang="fr-FR" sz="2000" dirty="0"/>
          </a:p>
          <a:p>
            <a:pPr algn="just"/>
            <a:r>
              <a:rPr lang="fr-FR" sz="2000" dirty="0"/>
              <a:t>Ces champs </a:t>
            </a:r>
            <a:r>
              <a:rPr lang="fr-FR" sz="2000" b="1" i="1" dirty="0" smtClean="0"/>
              <a:t>sont très diversement maîtrisés </a:t>
            </a:r>
            <a:r>
              <a:rPr lang="fr-FR" sz="2000" dirty="0" smtClean="0"/>
              <a:t>par les élèves en fonction de critères très variés (leurs milieux sociaux, les talents de chacun, leurs dispositions particulières, leurs parcours scolaires …).</a:t>
            </a:r>
            <a:endParaRPr lang="fr-FR" sz="2000" dirty="0"/>
          </a:p>
          <a:p>
            <a:pPr algn="just"/>
            <a:endParaRPr lang="fr-FR" sz="2000" dirty="0"/>
          </a:p>
          <a:p>
            <a:pPr algn="just"/>
            <a:r>
              <a:rPr lang="fr-FR" sz="2000" dirty="0" smtClean="0"/>
              <a:t>Travailler ces champs est </a:t>
            </a:r>
            <a:r>
              <a:rPr lang="fr-FR" sz="2000" dirty="0"/>
              <a:t>un </a:t>
            </a:r>
            <a:r>
              <a:rPr lang="fr-FR" sz="2000" b="1" i="1" dirty="0"/>
              <a:t>enjeu de lutte contre cette hétérogénéité</a:t>
            </a:r>
            <a:r>
              <a:rPr lang="fr-FR" sz="2000" dirty="0" smtClean="0"/>
              <a:t>.</a:t>
            </a:r>
          </a:p>
          <a:p>
            <a:pPr algn="just">
              <a:buNone/>
            </a:pP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468561" y="2493788"/>
            <a:ext cx="4679950" cy="424815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2483768" y="691877"/>
            <a:ext cx="4681537" cy="4105275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3851524" y="2952576"/>
            <a:ext cx="4610100" cy="3860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fr-FR"/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6012111" y="1108149"/>
            <a:ext cx="1655763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b="1">
                <a:latin typeface="Calibri" pitchFamily="34" charset="0"/>
              </a:rPr>
              <a:t>Cognitif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395536" y="5949776"/>
            <a:ext cx="1655763" cy="3603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b="1" dirty="0">
                <a:latin typeface="Calibri" pitchFamily="34" charset="0"/>
              </a:rPr>
              <a:t>Socioculturel</a:t>
            </a: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6948736" y="6094238"/>
            <a:ext cx="1871663" cy="360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fr-FR" b="1">
                <a:latin typeface="Calibri" pitchFamily="34" charset="0"/>
              </a:rPr>
              <a:t>Comportemental</a:t>
            </a:r>
          </a:p>
        </p:txBody>
      </p:sp>
      <p:sp>
        <p:nvSpPr>
          <p:cNvPr id="7177" name="Rectangle 13"/>
          <p:cNvSpPr>
            <a:spLocks noChangeArrowheads="1"/>
          </p:cNvSpPr>
          <p:nvPr/>
        </p:nvSpPr>
        <p:spPr bwMode="auto">
          <a:xfrm>
            <a:off x="4284911" y="1035124"/>
            <a:ext cx="914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i="1" dirty="0" smtClean="0"/>
              <a:t>Mémoire</a:t>
            </a:r>
            <a:endParaRPr lang="fr-FR" sz="1400" b="1" i="1" dirty="0"/>
          </a:p>
        </p:txBody>
      </p:sp>
      <p:sp>
        <p:nvSpPr>
          <p:cNvPr id="7178" name="Rectangle 14"/>
          <p:cNvSpPr>
            <a:spLocks noChangeArrowheads="1"/>
          </p:cNvSpPr>
          <p:nvPr/>
        </p:nvSpPr>
        <p:spPr bwMode="auto">
          <a:xfrm>
            <a:off x="2629149" y="2852563"/>
            <a:ext cx="17224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i="1"/>
              <a:t>repères temporels</a:t>
            </a:r>
          </a:p>
        </p:txBody>
      </p:sp>
      <p:sp>
        <p:nvSpPr>
          <p:cNvPr id="7179" name="Rectangle 15"/>
          <p:cNvSpPr>
            <a:spLocks noChangeArrowheads="1"/>
          </p:cNvSpPr>
          <p:nvPr/>
        </p:nvSpPr>
        <p:spPr bwMode="auto">
          <a:xfrm>
            <a:off x="2845049" y="3357388"/>
            <a:ext cx="15922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i="1"/>
              <a:t>repères spatiaux</a:t>
            </a:r>
          </a:p>
        </p:txBody>
      </p:sp>
      <p:sp>
        <p:nvSpPr>
          <p:cNvPr id="7180" name="Rectangle 16"/>
          <p:cNvSpPr>
            <a:spLocks noChangeArrowheads="1"/>
          </p:cNvSpPr>
          <p:nvPr/>
        </p:nvSpPr>
        <p:spPr bwMode="auto">
          <a:xfrm>
            <a:off x="3348286" y="1468512"/>
            <a:ext cx="15033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i="1" dirty="0" smtClean="0"/>
              <a:t>compréhension</a:t>
            </a:r>
            <a:endParaRPr lang="fr-FR" sz="1400" b="1" i="1" dirty="0"/>
          </a:p>
        </p:txBody>
      </p:sp>
      <p:sp>
        <p:nvSpPr>
          <p:cNvPr id="7181" name="Rectangle 17"/>
          <p:cNvSpPr>
            <a:spLocks noChangeArrowheads="1"/>
          </p:cNvSpPr>
          <p:nvPr/>
        </p:nvSpPr>
        <p:spPr bwMode="auto">
          <a:xfrm>
            <a:off x="2916486" y="1971749"/>
            <a:ext cx="1925638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 dirty="0" smtClean="0"/>
              <a:t>Perception de </a:t>
            </a:r>
            <a:endParaRPr lang="fr-FR" sz="1400" b="1" i="1" dirty="0"/>
          </a:p>
          <a:p>
            <a:pPr algn="ctr"/>
            <a:r>
              <a:rPr lang="fr-FR" sz="1400" b="1" i="1" dirty="0"/>
              <a:t>l’espace et du temps</a:t>
            </a:r>
          </a:p>
        </p:txBody>
      </p:sp>
      <p:sp>
        <p:nvSpPr>
          <p:cNvPr id="7182" name="Rectangle 18"/>
          <p:cNvSpPr>
            <a:spLocks noChangeArrowheads="1"/>
          </p:cNvSpPr>
          <p:nvPr/>
        </p:nvSpPr>
        <p:spPr bwMode="auto">
          <a:xfrm>
            <a:off x="1476624" y="2925588"/>
            <a:ext cx="912812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Culture </a:t>
            </a:r>
          </a:p>
          <a:p>
            <a:pPr algn="ctr"/>
            <a:r>
              <a:rPr lang="fr-FR" sz="1400" b="1" i="1"/>
              <a:t>générale</a:t>
            </a:r>
          </a:p>
        </p:txBody>
      </p:sp>
      <p:sp>
        <p:nvSpPr>
          <p:cNvPr id="7183" name="Rectangle 19"/>
          <p:cNvSpPr>
            <a:spLocks noChangeArrowheads="1"/>
          </p:cNvSpPr>
          <p:nvPr/>
        </p:nvSpPr>
        <p:spPr bwMode="auto">
          <a:xfrm>
            <a:off x="900361" y="3573288"/>
            <a:ext cx="1925638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 i="1"/>
              <a:t>Maîtrise de la langue</a:t>
            </a:r>
          </a:p>
        </p:txBody>
      </p:sp>
      <p:sp>
        <p:nvSpPr>
          <p:cNvPr id="7184" name="Rectangle 20"/>
          <p:cNvSpPr>
            <a:spLocks noChangeArrowheads="1"/>
          </p:cNvSpPr>
          <p:nvPr/>
        </p:nvSpPr>
        <p:spPr bwMode="auto">
          <a:xfrm>
            <a:off x="6732836" y="3573288"/>
            <a:ext cx="1208088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Esprit </a:t>
            </a:r>
          </a:p>
          <a:p>
            <a:pPr algn="ctr"/>
            <a:r>
              <a:rPr lang="fr-FR" sz="1400" b="1" i="1"/>
              <a:t>d’ouverture </a:t>
            </a:r>
          </a:p>
        </p:txBody>
      </p:sp>
      <p:sp>
        <p:nvSpPr>
          <p:cNvPr id="7185" name="Rectangle 21"/>
          <p:cNvSpPr>
            <a:spLocks noChangeArrowheads="1"/>
          </p:cNvSpPr>
          <p:nvPr/>
        </p:nvSpPr>
        <p:spPr bwMode="auto">
          <a:xfrm>
            <a:off x="6588374" y="4220988"/>
            <a:ext cx="14414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 i="1"/>
              <a:t>Esprit critique </a:t>
            </a:r>
          </a:p>
        </p:txBody>
      </p:sp>
      <p:sp>
        <p:nvSpPr>
          <p:cNvPr id="7186" name="Rectangle 22"/>
          <p:cNvSpPr>
            <a:spLocks noChangeArrowheads="1"/>
          </p:cNvSpPr>
          <p:nvPr/>
        </p:nvSpPr>
        <p:spPr bwMode="auto">
          <a:xfrm>
            <a:off x="5724774" y="4725813"/>
            <a:ext cx="23780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Apprentissage des leçons</a:t>
            </a:r>
          </a:p>
        </p:txBody>
      </p:sp>
      <p:sp>
        <p:nvSpPr>
          <p:cNvPr id="7187" name="Rectangle 23"/>
          <p:cNvSpPr>
            <a:spLocks noChangeArrowheads="1"/>
          </p:cNvSpPr>
          <p:nvPr/>
        </p:nvSpPr>
        <p:spPr bwMode="auto">
          <a:xfrm>
            <a:off x="5004049" y="1611387"/>
            <a:ext cx="1582737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 dirty="0" smtClean="0"/>
              <a:t>Compréhension </a:t>
            </a:r>
          </a:p>
          <a:p>
            <a:pPr algn="ctr"/>
            <a:r>
              <a:rPr lang="fr-FR" sz="1400" b="1" i="1" dirty="0" smtClean="0"/>
              <a:t>des méthodes</a:t>
            </a:r>
            <a:endParaRPr lang="fr-FR" sz="1400" b="1" i="1" dirty="0"/>
          </a:p>
        </p:txBody>
      </p:sp>
      <p:sp>
        <p:nvSpPr>
          <p:cNvPr id="7188" name="Rectangle 24"/>
          <p:cNvSpPr>
            <a:spLocks noChangeArrowheads="1"/>
          </p:cNvSpPr>
          <p:nvPr/>
        </p:nvSpPr>
        <p:spPr bwMode="auto">
          <a:xfrm>
            <a:off x="5940674" y="3068463"/>
            <a:ext cx="102076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Révisions</a:t>
            </a:r>
          </a:p>
        </p:txBody>
      </p:sp>
      <p:sp>
        <p:nvSpPr>
          <p:cNvPr id="7189" name="Rectangle 26"/>
          <p:cNvSpPr>
            <a:spLocks noChangeArrowheads="1"/>
          </p:cNvSpPr>
          <p:nvPr/>
        </p:nvSpPr>
        <p:spPr bwMode="auto">
          <a:xfrm>
            <a:off x="684461" y="4078113"/>
            <a:ext cx="252095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 i="1"/>
              <a:t>Ouverture à l’extérieur</a:t>
            </a:r>
          </a:p>
        </p:txBody>
      </p:sp>
      <p:sp>
        <p:nvSpPr>
          <p:cNvPr id="7190" name="Rectangle 27"/>
          <p:cNvSpPr>
            <a:spLocks noChangeArrowheads="1"/>
          </p:cNvSpPr>
          <p:nvPr/>
        </p:nvSpPr>
        <p:spPr bwMode="auto">
          <a:xfrm>
            <a:off x="4861174" y="3501851"/>
            <a:ext cx="1722437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 i="1"/>
              <a:t>Application des méthodes</a:t>
            </a:r>
          </a:p>
        </p:txBody>
      </p:sp>
      <p:sp>
        <p:nvSpPr>
          <p:cNvPr id="7191" name="Rectangle 28"/>
          <p:cNvSpPr>
            <a:spLocks noChangeArrowheads="1"/>
          </p:cNvSpPr>
          <p:nvPr/>
        </p:nvSpPr>
        <p:spPr bwMode="auto">
          <a:xfrm>
            <a:off x="5824786" y="5302076"/>
            <a:ext cx="14636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Investissement</a:t>
            </a:r>
          </a:p>
        </p:txBody>
      </p:sp>
      <p:sp>
        <p:nvSpPr>
          <p:cNvPr id="7192" name="Rectangle 29"/>
          <p:cNvSpPr>
            <a:spLocks noChangeArrowheads="1"/>
          </p:cNvSpPr>
          <p:nvPr/>
        </p:nvSpPr>
        <p:spPr bwMode="auto">
          <a:xfrm>
            <a:off x="4861174" y="5733876"/>
            <a:ext cx="22129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Affinités avec la matière</a:t>
            </a:r>
          </a:p>
        </p:txBody>
      </p:sp>
      <p:sp>
        <p:nvSpPr>
          <p:cNvPr id="7193" name="Rectangle 30"/>
          <p:cNvSpPr>
            <a:spLocks noChangeArrowheads="1"/>
          </p:cNvSpPr>
          <p:nvPr/>
        </p:nvSpPr>
        <p:spPr bwMode="auto">
          <a:xfrm>
            <a:off x="1344861" y="4652788"/>
            <a:ext cx="56832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Aide</a:t>
            </a:r>
          </a:p>
        </p:txBody>
      </p:sp>
      <p:sp>
        <p:nvSpPr>
          <p:cNvPr id="7194" name="Rectangle 31"/>
          <p:cNvSpPr>
            <a:spLocks noChangeArrowheads="1"/>
          </p:cNvSpPr>
          <p:nvPr/>
        </p:nvSpPr>
        <p:spPr bwMode="auto">
          <a:xfrm>
            <a:off x="4069011" y="4725813"/>
            <a:ext cx="7651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lecture</a:t>
            </a:r>
          </a:p>
        </p:txBody>
      </p:sp>
      <p:sp>
        <p:nvSpPr>
          <p:cNvPr id="7195" name="Rectangle 32"/>
          <p:cNvSpPr>
            <a:spLocks noChangeArrowheads="1"/>
          </p:cNvSpPr>
          <p:nvPr/>
        </p:nvSpPr>
        <p:spPr bwMode="auto">
          <a:xfrm>
            <a:off x="4151561" y="5229051"/>
            <a:ext cx="725488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Intérêt</a:t>
            </a:r>
          </a:p>
        </p:txBody>
      </p:sp>
      <p:sp>
        <p:nvSpPr>
          <p:cNvPr id="7196" name="Rectangle 33"/>
          <p:cNvSpPr>
            <a:spLocks noChangeArrowheads="1"/>
          </p:cNvSpPr>
          <p:nvPr/>
        </p:nvSpPr>
        <p:spPr bwMode="auto">
          <a:xfrm>
            <a:off x="1332161" y="5157613"/>
            <a:ext cx="892175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Modèles</a:t>
            </a:r>
          </a:p>
        </p:txBody>
      </p:sp>
      <p:sp>
        <p:nvSpPr>
          <p:cNvPr id="7197" name="Rectangle 34"/>
          <p:cNvSpPr>
            <a:spLocks noChangeArrowheads="1"/>
          </p:cNvSpPr>
          <p:nvPr/>
        </p:nvSpPr>
        <p:spPr bwMode="auto">
          <a:xfrm>
            <a:off x="4861174" y="6094238"/>
            <a:ext cx="2006600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 i="1"/>
              <a:t>Capacité à échanger, à communiquer</a:t>
            </a:r>
          </a:p>
        </p:txBody>
      </p:sp>
      <p:sp>
        <p:nvSpPr>
          <p:cNvPr id="7198" name="Rectangle 35"/>
          <p:cNvSpPr>
            <a:spLocks noChangeArrowheads="1"/>
          </p:cNvSpPr>
          <p:nvPr/>
        </p:nvSpPr>
        <p:spPr bwMode="auto">
          <a:xfrm>
            <a:off x="5499349" y="2332112"/>
            <a:ext cx="884237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 dirty="0"/>
              <a:t>maturité</a:t>
            </a:r>
          </a:p>
        </p:txBody>
      </p:sp>
      <p:sp>
        <p:nvSpPr>
          <p:cNvPr id="7199" name="Rectangle 36"/>
          <p:cNvSpPr>
            <a:spLocks noChangeArrowheads="1"/>
          </p:cNvSpPr>
          <p:nvPr/>
        </p:nvSpPr>
        <p:spPr bwMode="auto">
          <a:xfrm>
            <a:off x="2603749" y="4581351"/>
            <a:ext cx="912812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fr-FR" sz="1400" b="1" i="1"/>
              <a:t>Voyages</a:t>
            </a:r>
          </a:p>
        </p:txBody>
      </p:sp>
      <p:sp>
        <p:nvSpPr>
          <p:cNvPr id="7200" name="Rectangle 37"/>
          <p:cNvSpPr>
            <a:spLocks noChangeArrowheads="1"/>
          </p:cNvSpPr>
          <p:nvPr/>
        </p:nvSpPr>
        <p:spPr bwMode="auto">
          <a:xfrm>
            <a:off x="2052886" y="5517976"/>
            <a:ext cx="1897063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1400" b="1" i="1"/>
              <a:t>Accès aux outils culturels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323528" y="35913"/>
            <a:ext cx="8568952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fr-FR" sz="1600" b="1" i="1" dirty="0" smtClean="0">
                <a:solidFill>
                  <a:schemeClr val="dk1"/>
                </a:solidFill>
              </a:rPr>
              <a:t>Proposition de classifications des compétences </a:t>
            </a:r>
            <a:r>
              <a:rPr lang="fr-FR" sz="1600" b="1" i="1" dirty="0" smtClean="0">
                <a:solidFill>
                  <a:schemeClr val="dk1"/>
                </a:solidFill>
              </a:rPr>
              <a:t>transversales plus </a:t>
            </a:r>
            <a:r>
              <a:rPr lang="fr-FR" sz="1600" b="1" i="1" dirty="0" smtClean="0"/>
              <a:t>particulièrement travaillées en </a:t>
            </a:r>
            <a:r>
              <a:rPr lang="fr-FR" sz="1600" b="1" i="1" dirty="0" smtClean="0">
                <a:solidFill>
                  <a:schemeClr val="dk1"/>
                </a:solidFill>
              </a:rPr>
              <a:t>histoire-géographie </a:t>
            </a:r>
            <a:r>
              <a:rPr lang="fr-FR" sz="1600" b="1" i="1" dirty="0" smtClean="0">
                <a:solidFill>
                  <a:schemeClr val="dk1"/>
                </a:solidFill>
              </a:rPr>
              <a:t> en trois champs : </a:t>
            </a:r>
            <a:endParaRPr lang="fr-FR" sz="16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  <p:bldP spid="7178" grpId="0"/>
      <p:bldP spid="7179" grpId="0"/>
      <p:bldP spid="7180" grpId="0"/>
      <p:bldP spid="7181" grpId="0"/>
      <p:bldP spid="7182" grpId="0"/>
      <p:bldP spid="7183" grpId="0"/>
      <p:bldP spid="7184" grpId="0"/>
      <p:bldP spid="7185" grpId="0"/>
      <p:bldP spid="7186" grpId="0"/>
      <p:bldP spid="7187" grpId="0"/>
      <p:bldP spid="7188" grpId="0"/>
      <p:bldP spid="7189" grpId="0"/>
      <p:bldP spid="7190" grpId="0"/>
      <p:bldP spid="7191" grpId="0"/>
      <p:bldP spid="7192" grpId="0"/>
      <p:bldP spid="7193" grpId="0"/>
      <p:bldP spid="7194" grpId="0"/>
      <p:bldP spid="7195" grpId="0"/>
      <p:bldP spid="7196" grpId="0"/>
      <p:bldP spid="7197" grpId="0"/>
      <p:bldP spid="7198" grpId="0"/>
      <p:bldP spid="7199" grpId="0"/>
      <p:bldP spid="7200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945</Words>
  <Application>Microsoft Office PowerPoint</Application>
  <PresentationFormat>Affichage à l'écran (4:3)</PresentationFormat>
  <Paragraphs>158</Paragraphs>
  <Slides>14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LES COMPÉTENCES  EN HISTOIRE-GÉOGRAPHIE</vt:lpstr>
      <vt:lpstr>1. Pourquoi les compétences s’imposent-elles dans de nombreux dispositifs au collège et au lycée aujourd’hui ?</vt:lpstr>
      <vt:lpstr>Diapositive 3</vt:lpstr>
      <vt:lpstr>Diapositive 4</vt:lpstr>
      <vt:lpstr>Diapositive 5</vt:lpstr>
      <vt:lpstr>2. Qu’entend-on exactement par compétence ? </vt:lpstr>
      <vt:lpstr>Diapositive 7</vt:lpstr>
      <vt:lpstr>3. Quels sont les enjeux du travail  par compétences dans nos disciplines ?</vt:lpstr>
      <vt:lpstr>Diapositive 9</vt:lpstr>
      <vt:lpstr>4. Quel rôle joue l’évaluation  dans l’acquisition des compétences ?</vt:lpstr>
      <vt:lpstr>Une question cruciale  Que signifie « évaluer » dans ce processus ?</vt:lpstr>
      <vt:lpstr>5. La tâche complexe :  Un moyen pour mettre en œuvre le processus d’acquisition des compétences ?</vt:lpstr>
      <vt:lpstr>Les cadres de référence qui définissent le socle 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COMPÉTENCES  EN HISTOIRE-GÉOGRAPHIE</dc:title>
  <dc:creator>christophe</dc:creator>
  <cp:lastModifiedBy>Julien EBERSOLD</cp:lastModifiedBy>
  <cp:revision>57</cp:revision>
  <dcterms:created xsi:type="dcterms:W3CDTF">2012-03-16T16:39:36Z</dcterms:created>
  <dcterms:modified xsi:type="dcterms:W3CDTF">2013-01-11T22:17:13Z</dcterms:modified>
</cp:coreProperties>
</file>