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6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93B68-B807-4B01-BFC8-265446D64095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2BAC-EA87-4C32-9F15-F723BEA4A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59176-16B3-4F9B-BAA2-281A4532748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D3EF9-7C35-4049-8EA2-4E599A9F8D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48DBA-CE3F-4EA9-ABD8-6907707AF908}" type="datetimeFigureOut">
              <a:rPr lang="fr-FR" smtClean="0"/>
              <a:pPr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86E0-40D5-4270-AD96-4A50E0A6E5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Fichier:Evstafiev-sarajevo-building-burns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8276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i="1" dirty="0" smtClean="0"/>
              <a:t>De nouvelles conflictualités depuis la fin de la guerre froide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460432" cy="2232248"/>
          </a:xfrm>
        </p:spPr>
        <p:txBody>
          <a:bodyPr>
            <a:normAutofit fontScale="85000" lnSpcReduction="10000"/>
          </a:bodyPr>
          <a:lstStyle/>
          <a:p>
            <a:r>
              <a:rPr lang="fr-FR" b="1" i="1" dirty="0" smtClean="0">
                <a:solidFill>
                  <a:schemeClr val="bg1">
                    <a:lumMod val="50000"/>
                  </a:schemeClr>
                </a:solidFill>
              </a:rPr>
              <a:t>Quels conflits, nés après la fin de la bipolarisation, menacent le nouvel ordre mondial ?</a:t>
            </a:r>
          </a:p>
          <a:p>
            <a:r>
              <a:rPr lang="fr-FR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fr-FR" b="1" i="1" dirty="0" smtClean="0">
                <a:solidFill>
                  <a:schemeClr val="bg1">
                    <a:lumMod val="50000"/>
                  </a:schemeClr>
                </a:solidFill>
              </a:rPr>
              <a:t> En quoi leur gestion reflète-t-elle l’</a:t>
            </a:r>
            <a:r>
              <a:rPr lang="fr-FR" b="1" i="1" dirty="0" err="1" smtClean="0">
                <a:solidFill>
                  <a:schemeClr val="bg1">
                    <a:lumMod val="50000"/>
                  </a:schemeClr>
                </a:solidFill>
              </a:rPr>
              <a:t>hyperpuissance</a:t>
            </a:r>
            <a:r>
              <a:rPr lang="fr-FR" b="1" i="1" dirty="0" smtClean="0">
                <a:solidFill>
                  <a:schemeClr val="bg1">
                    <a:lumMod val="50000"/>
                  </a:schemeClr>
                </a:solidFill>
              </a:rPr>
              <a:t> américaine mais aussi ses fragilités à la fin du XXe siècle ?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536504"/>
                <a:gridCol w="4211960"/>
              </a:tblGrid>
              <a:tr h="308344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i="1" dirty="0" smtClean="0">
                          <a:solidFill>
                            <a:sysClr val="windowText" lastClr="000000"/>
                          </a:solidFill>
                        </a:rPr>
                        <a:t>B. EN</a:t>
                      </a:r>
                      <a:r>
                        <a:rPr lang="fr-FR" sz="1400" i="1" baseline="0" dirty="0" smtClean="0">
                          <a:solidFill>
                            <a:sysClr val="windowText" lastClr="000000"/>
                          </a:solidFill>
                        </a:rPr>
                        <a:t> QUOI </a:t>
                      </a:r>
                      <a:r>
                        <a:rPr lang="fr-FR" sz="1400" i="1" u="sng" baseline="0" dirty="0" smtClean="0">
                          <a:solidFill>
                            <a:srgbClr val="002060"/>
                          </a:solidFill>
                        </a:rPr>
                        <a:t>LE SIÈGE DE SARAJEVO </a:t>
                      </a:r>
                      <a:r>
                        <a:rPr lang="fr-FR" sz="1400" i="1" baseline="0" dirty="0" smtClean="0">
                          <a:solidFill>
                            <a:sysClr val="windowText" lastClr="000000"/>
                          </a:solidFill>
                        </a:rPr>
                        <a:t>ILLUSTRE-T-IL </a:t>
                      </a:r>
                      <a:r>
                        <a:rPr lang="fr-FR" sz="1400" i="1" u="sng" baseline="0" dirty="0" smtClean="0">
                          <a:solidFill>
                            <a:srgbClr val="00B050"/>
                          </a:solidFill>
                        </a:rPr>
                        <a:t>UN RETOUR AUX VIOLENCES ET AUX CONFLITS </a:t>
                      </a:r>
                      <a:r>
                        <a:rPr lang="fr-FR" sz="1400" i="1" baseline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fr-FR" sz="14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5867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baseline="0" dirty="0" smtClean="0"/>
                        <a:t>CAUSES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5365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E</a:t>
                      </a:r>
                      <a:r>
                        <a:rPr lang="fr-FR" sz="1200" b="1" i="1" baseline="0" dirty="0" smtClean="0"/>
                        <a:t>VÉNEMENTS-CLÉS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9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dirty="0" smtClean="0"/>
                        <a:t>ACTEURS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93118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ENJEUX 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33849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CONSÉQUENCES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1518">
                <a:tc gridSpan="2">
                  <a:txBody>
                    <a:bodyPr/>
                    <a:lstStyle/>
                    <a:p>
                      <a:pPr algn="ctr"/>
                      <a:endParaRPr lang="fr-FR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i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5536" y="332657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2060"/>
                </a:solidFill>
                <a:hlinkClick r:id="rId2" action="ppaction://hlinksldjump"/>
              </a:rPr>
              <a:t>Mosaïque ethnique et confessionnelle </a:t>
            </a:r>
            <a:r>
              <a:rPr lang="fr-FR" sz="1400" b="1" i="1" dirty="0" smtClean="0">
                <a:solidFill>
                  <a:srgbClr val="002060"/>
                </a:solidFill>
              </a:rPr>
              <a:t>imbriquée et héritée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Réveil des nationalismes, libérés par l’effondrement du communisme, qui provoque l’implosion de la Yougoslavie en 1991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1268760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 1991 : déclaration d’indépendances (</a:t>
            </a:r>
            <a:r>
              <a:rPr lang="fr-FR" sz="1400" b="1" i="1" dirty="0" err="1" smtClean="0">
                <a:solidFill>
                  <a:srgbClr val="002060"/>
                </a:solidFill>
              </a:rPr>
              <a:t>Slov</a:t>
            </a:r>
            <a:r>
              <a:rPr lang="fr-FR" sz="1400" b="1" i="1" dirty="0" smtClean="0">
                <a:solidFill>
                  <a:srgbClr val="002060"/>
                </a:solidFill>
              </a:rPr>
              <a:t>. </a:t>
            </a:r>
            <a:r>
              <a:rPr lang="fr-FR" sz="1400" b="1" i="1" dirty="0" err="1" smtClean="0">
                <a:solidFill>
                  <a:srgbClr val="002060"/>
                </a:solidFill>
              </a:rPr>
              <a:t>Croa</a:t>
            </a:r>
            <a:r>
              <a:rPr lang="fr-FR" sz="1400" b="1" i="1" dirty="0" smtClean="0">
                <a:solidFill>
                  <a:srgbClr val="002060"/>
                </a:solidFill>
              </a:rPr>
              <a:t>. </a:t>
            </a:r>
            <a:r>
              <a:rPr lang="fr-FR" sz="1400" b="1" i="1" dirty="0" err="1" smtClean="0">
                <a:solidFill>
                  <a:srgbClr val="002060"/>
                </a:solidFill>
              </a:rPr>
              <a:t>Macéd</a:t>
            </a:r>
            <a:r>
              <a:rPr lang="fr-FR" sz="1400" b="1" i="1" dirty="0" smtClean="0">
                <a:solidFill>
                  <a:srgbClr val="002060"/>
                </a:solidFill>
              </a:rPr>
              <a:t>.)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 1992 : déclaration d’indépendance de la BH ; début du </a:t>
            </a:r>
            <a:r>
              <a:rPr lang="fr-FR" sz="1400" b="1" i="1" dirty="0" smtClean="0">
                <a:solidFill>
                  <a:srgbClr val="002060"/>
                </a:solidFill>
                <a:hlinkClick r:id="rId3" action="ppaction://hlinksldjump"/>
              </a:rPr>
              <a:t>siège de sa capitale </a:t>
            </a:r>
            <a:r>
              <a:rPr lang="fr-FR" sz="1400" b="1" i="1" dirty="0" smtClean="0">
                <a:solidFill>
                  <a:srgbClr val="002060"/>
                </a:solidFill>
              </a:rPr>
              <a:t>(5 avril) ; envoi de la FORPRONU (oct.)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 1994 : Casques bleus pris en otage par les Serbes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21 novembre 1995 : </a:t>
            </a:r>
            <a:r>
              <a:rPr lang="fr-FR" sz="1400" b="1" i="1" dirty="0" smtClean="0">
                <a:solidFill>
                  <a:srgbClr val="002060"/>
                </a:solidFill>
                <a:hlinkClick r:id="rId4" action="ppaction://hlinksldjump"/>
              </a:rPr>
              <a:t>accords de Dayton </a:t>
            </a:r>
            <a:r>
              <a:rPr lang="fr-FR" sz="1400" b="1" i="1" dirty="0" smtClean="0">
                <a:solidFill>
                  <a:srgbClr val="002060"/>
                </a:solidFill>
              </a:rPr>
              <a:t>qui mettent fin à la guerre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26369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B. Clinton (1992-2000), S. Milosevic, groupes nationalistes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UE, ONU (FORPRONU et TPIY), OTAN et USA</a:t>
            </a:r>
            <a:endParaRPr lang="fr-FR" sz="1400" b="1" i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3212976"/>
            <a:ext cx="4536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Enjeux territoriaux et identitaires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Indignation de la communauté internationale, mais incapable de gérer cette crise (UE défaillante et ONU impuissante) et qui laisse le soin aux USA d’intervenir militairement par le biais de l’OTAN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Création d’un TPIY pour juger les responsables de crimes contre l’humanité</a:t>
            </a:r>
            <a:endParaRPr lang="fr-FR" sz="1400" b="1" i="1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4797152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Environ 10.000 morts et 50.000 blessés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Homogénéisation ethnique de la ville et de la BH issue de la purification ethnique menée par les Serbes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Création de la BH, confédération de deux Etats, serbe et croato-bosniaque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5877272"/>
            <a:ext cx="5004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i="1" dirty="0" smtClean="0">
                <a:solidFill>
                  <a:srgbClr val="C00000"/>
                </a:solidFill>
              </a:rPr>
              <a:t>Un conflit ethnique et urbain caractérisé par des violences de guerre  visant les civils (bombardements, tirs de </a:t>
            </a:r>
            <a:r>
              <a:rPr lang="fr-FR" sz="1500" b="1" i="1" dirty="0" smtClean="0">
                <a:solidFill>
                  <a:srgbClr val="C00000"/>
                </a:solidFill>
              </a:rPr>
              <a:t>sniper </a:t>
            </a:r>
            <a:r>
              <a:rPr lang="fr-FR" sz="1500" b="1" i="1" dirty="0" smtClean="0">
                <a:solidFill>
                  <a:srgbClr val="C00000"/>
                </a:solidFill>
              </a:rPr>
              <a:t>typiques, des conflits de basse intensité) dans le cadre d’une guerre civile (viols, exactions, nettoyage ethnique )</a:t>
            </a:r>
            <a:endParaRPr lang="fr-FR" sz="1500" b="1" i="1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32040" y="5877272"/>
            <a:ext cx="421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i="1" dirty="0" smtClean="0">
                <a:solidFill>
                  <a:srgbClr val="C00000"/>
                </a:solidFill>
              </a:rPr>
              <a:t>Révélateur de l’</a:t>
            </a:r>
            <a:r>
              <a:rPr lang="fr-FR" sz="1500" b="1" i="1" dirty="0" err="1" smtClean="0">
                <a:solidFill>
                  <a:srgbClr val="C00000"/>
                </a:solidFill>
              </a:rPr>
              <a:t>hyperpuissance</a:t>
            </a:r>
            <a:r>
              <a:rPr lang="fr-FR" sz="1500" b="1" i="1" dirty="0" smtClean="0">
                <a:solidFill>
                  <a:srgbClr val="C00000"/>
                </a:solidFill>
              </a:rPr>
              <a:t> américaine, seul gendarme du monde, face à la multiplication des conflits </a:t>
            </a:r>
            <a:r>
              <a:rPr lang="fr-FR" sz="1500" b="1" i="1" dirty="0" err="1" smtClean="0">
                <a:solidFill>
                  <a:srgbClr val="C00000"/>
                </a:solidFill>
              </a:rPr>
              <a:t>infraétatiques</a:t>
            </a:r>
            <a:r>
              <a:rPr lang="fr-FR" sz="1500" b="1" i="1" dirty="0" smtClean="0">
                <a:solidFill>
                  <a:srgbClr val="C00000"/>
                </a:solidFill>
              </a:rPr>
              <a:t> qui déstabilisent l’ordre mondial.</a:t>
            </a:r>
            <a:endParaRPr lang="fr-FR" sz="1500" b="1" i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32040" y="475793"/>
            <a:ext cx="424847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i="1" u="sng" dirty="0" smtClean="0">
                <a:solidFill>
                  <a:srgbClr val="00B050"/>
                </a:solidFill>
              </a:rPr>
              <a:t>La résurgence de conflits nationalistes après la fin de la Guerre froide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Essor de nationalismes régionaux exacerbés , balkanisation (Balkans, ex-URSS)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Courants sécessionnistes (guerre en </a:t>
            </a:r>
            <a:r>
              <a:rPr lang="fr-FR" sz="1500" i="1" dirty="0" err="1" smtClean="0">
                <a:solidFill>
                  <a:srgbClr val="00B050"/>
                </a:solidFill>
                <a:sym typeface="Wingdings 3"/>
              </a:rPr>
              <a:t>Tchétchénie,Kosovo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en 1999 …)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Conflits frontaliers  et territoriaux (conflit israélo-palestinien…)</a:t>
            </a:r>
          </a:p>
          <a:p>
            <a:pPr>
              <a:buFont typeface="Wingdings 3" pitchFamily="18" charset="2"/>
              <a:buChar char=""/>
            </a:pPr>
            <a:endParaRPr lang="fr-FR" sz="1500" i="1" dirty="0">
              <a:solidFill>
                <a:srgbClr val="00B050"/>
              </a:solidFill>
              <a:sym typeface="Wingdings 3"/>
            </a:endParaRPr>
          </a:p>
          <a:p>
            <a:pPr algn="ctr"/>
            <a:r>
              <a:rPr lang="fr-FR" sz="1500" b="1" i="1" u="sng" dirty="0" smtClean="0">
                <a:solidFill>
                  <a:srgbClr val="00B050"/>
                </a:solidFill>
                <a:sym typeface="Wingdings 3"/>
              </a:rPr>
              <a:t>La multiplication des guerres </a:t>
            </a:r>
            <a:r>
              <a:rPr lang="fr-FR" sz="1500" b="1" i="1" u="sng" dirty="0">
                <a:solidFill>
                  <a:srgbClr val="00B050"/>
                </a:solidFill>
                <a:sym typeface="Wingdings 3"/>
              </a:rPr>
              <a:t>civiles 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Guerres ethniques, religieuses, raciales (génocide des Tutsis au Rwanda en 1994), de prédation, Etats défaillants 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75 % des victimes sont des civils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Arc des crises de l’Afrique à l’Asie centrale</a:t>
            </a:r>
          </a:p>
          <a:p>
            <a:endParaRPr lang="fr-FR" sz="1500" dirty="0" smtClean="0">
              <a:solidFill>
                <a:srgbClr val="00B050"/>
              </a:solidFill>
            </a:endParaRPr>
          </a:p>
          <a:p>
            <a:pPr algn="ctr"/>
            <a:r>
              <a:rPr lang="fr-FR" sz="1500" b="1" i="1" u="sng" dirty="0" smtClean="0">
                <a:solidFill>
                  <a:srgbClr val="00B050"/>
                </a:solidFill>
                <a:sym typeface="Wingdings 3"/>
              </a:rPr>
              <a:t>L’</a:t>
            </a:r>
            <a:r>
              <a:rPr lang="fr-FR" sz="1500" b="1" i="1" u="sng" dirty="0" err="1" smtClean="0">
                <a:solidFill>
                  <a:srgbClr val="00B050"/>
                </a:solidFill>
                <a:sym typeface="Wingdings 3"/>
              </a:rPr>
              <a:t>hyperpuissance</a:t>
            </a:r>
            <a:r>
              <a:rPr lang="fr-FR" sz="1500" b="1" i="1" u="sng" dirty="0" smtClean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b="1" i="1" u="sng" dirty="0">
                <a:solidFill>
                  <a:srgbClr val="00B050"/>
                </a:solidFill>
                <a:sym typeface="Wingdings 3"/>
              </a:rPr>
              <a:t>américaine comme garante du nouvel ordre mondial </a:t>
            </a:r>
            <a:r>
              <a:rPr lang="fr-FR" sz="1500" b="1" i="1" u="sng" dirty="0" smtClean="0">
                <a:solidFill>
                  <a:srgbClr val="00B050"/>
                </a:solidFill>
                <a:sym typeface="Wingdings 3"/>
              </a:rPr>
              <a:t>dans les années 1990</a:t>
            </a:r>
            <a:endParaRPr lang="fr-FR" sz="1500" b="1" i="1" u="sng" dirty="0">
              <a:solidFill>
                <a:srgbClr val="00B050"/>
              </a:solidFill>
              <a:sym typeface="Wingdings 3"/>
            </a:endParaRP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Concentration de tous les instruments de la puissance (Hard Power et Soft Power) 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Faiblesse des concurrents des USA 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 Recours limité à la force, interventions militaires ponctuelles (traumatisme de la Somalie en 1993)</a:t>
            </a:r>
          </a:p>
        </p:txBody>
      </p:sp>
      <p:sp>
        <p:nvSpPr>
          <p:cNvPr id="21" name="Bouton d'action : Suivant 20">
            <a:hlinkClick r:id="rId5" action="ppaction://hlinksldjump" highlightClick="1"/>
          </p:cNvPr>
          <p:cNvSpPr/>
          <p:nvPr/>
        </p:nvSpPr>
        <p:spPr>
          <a:xfrm>
            <a:off x="8388424" y="1340768"/>
            <a:ext cx="504056" cy="21602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Bouton d'action : Suivant 21">
            <a:hlinkClick r:id="rId6" action="ppaction://hlinksldjump" highlightClick="1"/>
          </p:cNvPr>
          <p:cNvSpPr/>
          <p:nvPr/>
        </p:nvSpPr>
        <p:spPr>
          <a:xfrm>
            <a:off x="8388424" y="4941168"/>
            <a:ext cx="504056" cy="21602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332656"/>
            <a:ext cx="42119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"/>
          <a:ext cx="9144000" cy="691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536504"/>
                <a:gridCol w="4211960"/>
              </a:tblGrid>
              <a:tr h="30676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300" b="1" i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C. DEPUIS LE 11 SEPTEMBRE QUELLES NOUVELLES MENACES PÈSENT SUR L’ORDRE MONDIAL  DOMINÉ PAR LES ETATS-UNIS ? </a:t>
                      </a:r>
                      <a:endParaRPr lang="fr-FR" sz="1300" b="1" i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8018">
                <a:tc>
                  <a:txBody>
                    <a:bodyPr/>
                    <a:lstStyle/>
                    <a:p>
                      <a:pPr algn="ctr"/>
                      <a:r>
                        <a:rPr lang="fr-FR" sz="1300" b="1" i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CAUSES</a:t>
                      </a:r>
                      <a:endParaRPr lang="fr-FR" sz="1300" b="1" i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i="1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300" b="1" i="1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300" b="1" i="1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300" b="1" i="1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sz="1300" b="1" i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 dirty="0" smtClean="0"/>
                        <a:t>E</a:t>
                      </a:r>
                      <a:r>
                        <a:rPr lang="fr-FR" sz="900" b="1" i="1" baseline="0" dirty="0" smtClean="0"/>
                        <a:t>VÉNEMENTS-CLÉS</a:t>
                      </a:r>
                      <a:endParaRPr lang="fr-FR" sz="9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/>
                        <a:t>ACTEURS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80443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ENJEUX 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0443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CONSÉQUENCES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96901">
                <a:tc gridSpan="2">
                  <a:txBody>
                    <a:bodyPr/>
                    <a:lstStyle/>
                    <a:p>
                      <a:pPr algn="ctr"/>
                      <a:endParaRPr lang="fr-FR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i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Julien EBERSOLD\Contacts\Desktop\az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68523" y="350366"/>
            <a:ext cx="4975477" cy="650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731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4549" y="1"/>
            <a:ext cx="4379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à coins arrondis 3"/>
          <p:cNvSpPr/>
          <p:nvPr/>
        </p:nvSpPr>
        <p:spPr>
          <a:xfrm>
            <a:off x="3203848" y="1988840"/>
            <a:ext cx="1296144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Magnard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"/>
          <a:ext cx="9144000" cy="691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536504"/>
                <a:gridCol w="4211960"/>
              </a:tblGrid>
              <a:tr h="30676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300" i="1" dirty="0" smtClean="0">
                          <a:solidFill>
                            <a:sysClr val="windowText" lastClr="000000"/>
                          </a:solidFill>
                        </a:rPr>
                        <a:t>C. </a:t>
                      </a:r>
                      <a:r>
                        <a:rPr lang="fr-FR" sz="1300" i="1" u="sng" baseline="0" dirty="0" smtClean="0">
                          <a:solidFill>
                            <a:srgbClr val="002060"/>
                          </a:solidFill>
                        </a:rPr>
                        <a:t>DEPUIS LE 11 SEPTEMBRE </a:t>
                      </a:r>
                      <a:r>
                        <a:rPr lang="fr-FR" sz="1300" i="1" dirty="0" smtClean="0">
                          <a:solidFill>
                            <a:sysClr val="windowText" lastClr="000000"/>
                          </a:solidFill>
                        </a:rPr>
                        <a:t>QUELLES </a:t>
                      </a:r>
                      <a:r>
                        <a:rPr lang="fr-FR" sz="1300" i="1" u="sng" dirty="0" smtClean="0">
                          <a:solidFill>
                            <a:srgbClr val="00B050"/>
                          </a:solidFill>
                        </a:rPr>
                        <a:t>NOUVELLES</a:t>
                      </a:r>
                      <a:r>
                        <a:rPr lang="fr-FR" sz="1300" i="1" u="sng" baseline="0" dirty="0" smtClean="0">
                          <a:solidFill>
                            <a:srgbClr val="00B050"/>
                          </a:solidFill>
                        </a:rPr>
                        <a:t> MENACES PÈSENT SUR L’ORDRE MONDIAL  DOMINÉ PAR LES ETATS-UNIS </a:t>
                      </a:r>
                      <a:r>
                        <a:rPr lang="fr-FR" sz="1300" i="1" baseline="0" dirty="0" smtClean="0">
                          <a:solidFill>
                            <a:sysClr val="windowText" lastClr="000000"/>
                          </a:solidFill>
                        </a:rPr>
                        <a:t>? </a:t>
                      </a:r>
                      <a:endParaRPr lang="fr-FR" sz="13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8018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baseline="0" dirty="0" smtClean="0"/>
                        <a:t>CAUSES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 dirty="0" smtClean="0"/>
                        <a:t>E</a:t>
                      </a:r>
                      <a:r>
                        <a:rPr lang="fr-FR" sz="900" b="1" i="1" baseline="0" dirty="0" smtClean="0"/>
                        <a:t>VÉNEMENTS-CLÉS</a:t>
                      </a:r>
                      <a:endParaRPr lang="fr-FR" sz="9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/>
                        <a:t>ACTEURS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80443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ENJEUX 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0443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CONSÉQUENCES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96901">
                <a:tc gridSpan="2">
                  <a:txBody>
                    <a:bodyPr/>
                    <a:lstStyle/>
                    <a:p>
                      <a:pPr algn="ctr"/>
                      <a:endParaRPr lang="fr-FR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i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95536" y="227687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G. W. Bush (2000-2008), Ben Laden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USA, </a:t>
            </a:r>
            <a:r>
              <a:rPr lang="fr-FR" sz="1400" b="1" i="1" dirty="0" err="1" smtClean="0">
                <a:solidFill>
                  <a:srgbClr val="002060"/>
                </a:solidFill>
              </a:rPr>
              <a:t>Al-Qaida</a:t>
            </a:r>
            <a:r>
              <a:rPr lang="fr-FR" sz="1400" b="1" i="1" dirty="0" smtClean="0">
                <a:solidFill>
                  <a:srgbClr val="002060"/>
                </a:solidFill>
              </a:rPr>
              <a:t> (terroristes fondamentalistes islamistes) </a:t>
            </a:r>
            <a:endParaRPr lang="fr-FR" sz="1400" b="1" i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148478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Révolution islamiste en Iran (1979)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Attentats islamistes contre les USA (1993, 1998)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Attentats du 11 septembre 2001 (+ 3000 morts)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332656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Radicalisation de mouvements islamistes fondamentalistes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Développement d’un terrorisme islamiste, organisé en réseau (mouvance Al </a:t>
            </a:r>
            <a:r>
              <a:rPr lang="fr-FR" sz="1400" b="1" i="1" dirty="0" err="1" smtClean="0">
                <a:solidFill>
                  <a:srgbClr val="002060"/>
                </a:solidFill>
              </a:rPr>
              <a:t>Qaida</a:t>
            </a:r>
            <a:r>
              <a:rPr lang="fr-FR" sz="1400" b="1" i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Contestation de l’hégémonie américaine et de son poids au Moyen Orient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949280"/>
            <a:ext cx="4932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i="1" dirty="0" smtClean="0">
                <a:solidFill>
                  <a:srgbClr val="C00000"/>
                </a:solidFill>
              </a:rPr>
              <a:t>Terrorisme de masse, guerres </a:t>
            </a:r>
            <a:r>
              <a:rPr lang="fr-FR" sz="1500" b="1" i="1" dirty="0" smtClean="0">
                <a:solidFill>
                  <a:srgbClr val="C00000"/>
                </a:solidFill>
              </a:rPr>
              <a:t>asymétriques</a:t>
            </a:r>
            <a:endParaRPr lang="fr-FR" sz="1500" b="1" i="1" dirty="0" smtClean="0">
              <a:solidFill>
                <a:srgbClr val="C00000"/>
              </a:solidFill>
            </a:endParaRPr>
          </a:p>
          <a:p>
            <a:pPr algn="ctr"/>
            <a:r>
              <a:rPr lang="fr-FR" sz="1500" b="1" i="1" dirty="0" smtClean="0">
                <a:solidFill>
                  <a:srgbClr val="C00000"/>
                </a:solidFill>
              </a:rPr>
              <a:t>Poids des victimes civiles, cibles des terroristes pour des raisons d’efficacité psychologiques</a:t>
            </a:r>
          </a:p>
          <a:p>
            <a:pPr algn="ctr"/>
            <a:r>
              <a:rPr lang="fr-FR" sz="1500" b="1" i="1" dirty="0" smtClean="0">
                <a:solidFill>
                  <a:srgbClr val="C00000"/>
                </a:solidFill>
              </a:rPr>
              <a:t>Difficultés à lutter contre le terrorisme mondialisé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285293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i="1" dirty="0" smtClean="0">
                <a:solidFill>
                  <a:srgbClr val="002060"/>
                </a:solidFill>
              </a:rPr>
              <a:t>Vulnérabilité du territoire américain et fragilité de sa puissance = traumatisme émotionnel</a:t>
            </a:r>
          </a:p>
          <a:p>
            <a:pPr algn="ctr">
              <a:defRPr/>
            </a:pPr>
            <a:r>
              <a:rPr lang="fr-FR" sz="1400" b="1" i="1" dirty="0" smtClean="0">
                <a:solidFill>
                  <a:srgbClr val="002060"/>
                </a:solidFill>
              </a:rPr>
              <a:t>Terrorisme islamiste qui s’appuie sur la mondialisation des échanges et les progrès technologiques</a:t>
            </a:r>
          </a:p>
          <a:p>
            <a:pPr algn="ctr">
              <a:defRPr/>
            </a:pPr>
            <a:r>
              <a:rPr lang="fr-FR" sz="1400" b="1" i="1" dirty="0" smtClean="0">
                <a:solidFill>
                  <a:srgbClr val="002060"/>
                </a:solidFill>
              </a:rPr>
              <a:t>Contestation de l’</a:t>
            </a:r>
            <a:r>
              <a:rPr lang="fr-FR" sz="1400" b="1" i="1" dirty="0" err="1" smtClean="0">
                <a:solidFill>
                  <a:srgbClr val="002060"/>
                </a:solidFill>
              </a:rPr>
              <a:t>hyperpuissance</a:t>
            </a:r>
            <a:r>
              <a:rPr lang="fr-FR" sz="1400" b="1" i="1" dirty="0" smtClean="0">
                <a:solidFill>
                  <a:srgbClr val="002060"/>
                </a:solidFill>
              </a:rPr>
              <a:t> américaine dans le monde</a:t>
            </a:r>
          </a:p>
          <a:p>
            <a:pPr algn="ctr">
              <a:defRPr/>
            </a:pPr>
            <a:r>
              <a:rPr lang="fr-FR" sz="1400" b="1" i="1" dirty="0" smtClean="0">
                <a:solidFill>
                  <a:srgbClr val="002060"/>
                </a:solidFill>
              </a:rPr>
              <a:t>Contestation du modèle occidental (CBD)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4420850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Doctrine de la guerre préventive contre le terrorisme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Guerre en Afghanistan avec l’accord de l’ONU (7 oct. 2001)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Dénonciation de « l’Axe du Mal » (janvier 2002)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Intervention en Irak unilatérale (20 mars 2003)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Enlisement généralisé au Moyen-Orient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Coopération internationale dans la lutte contre le terrorisme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Mort de Ben Laden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32040" y="5949280"/>
            <a:ext cx="421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b="1" i="1" dirty="0" smtClean="0">
                <a:solidFill>
                  <a:srgbClr val="C00000"/>
                </a:solidFill>
              </a:rPr>
              <a:t>Affaiblissement de l’ONU, unilatéralisme américain assumé, contestation multiforme des USA                      = vers une nouvelle gestion collective de la sécurité et une nouvelle gouvernance ?</a:t>
            </a:r>
            <a:endParaRPr lang="fr-FR" sz="1500" b="1" i="1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475793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i="1" u="sng" dirty="0" smtClean="0">
                <a:solidFill>
                  <a:srgbClr val="00B050"/>
                </a:solidFill>
              </a:rPr>
              <a:t>Vers un monde de plus en plus conflictuel et instable 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Terrorisme mondial  : multiplication des actes terroristes dans le monde, guerre déterritorialisée 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Nouvelles guerres </a:t>
            </a:r>
            <a:r>
              <a:rPr lang="fr-FR" sz="1500" i="1" dirty="0" err="1" smtClean="0">
                <a:solidFill>
                  <a:srgbClr val="00B050"/>
                </a:solidFill>
                <a:sym typeface="Wingdings 3"/>
              </a:rPr>
              <a:t>assymétriques</a:t>
            </a:r>
            <a:endParaRPr lang="fr-FR" sz="1500" i="1" dirty="0" smtClean="0">
              <a:solidFill>
                <a:srgbClr val="00B050"/>
              </a:solidFill>
              <a:sym typeface="Wingdings 3"/>
            </a:endParaRP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Menaces liées à la prolifération des ADM</a:t>
            </a:r>
          </a:p>
          <a:p>
            <a:endParaRPr lang="fr-FR" sz="1500" i="1" dirty="0" smtClean="0">
              <a:solidFill>
                <a:srgbClr val="00B050"/>
              </a:solidFill>
              <a:sym typeface="Wingdings 3"/>
            </a:endParaRPr>
          </a:p>
          <a:p>
            <a:pPr algn="ctr"/>
            <a:r>
              <a:rPr lang="fr-FR" sz="1500" b="1" i="1" u="sng" dirty="0" smtClean="0">
                <a:solidFill>
                  <a:srgbClr val="00B050"/>
                </a:solidFill>
              </a:rPr>
              <a:t>Vers de nouveaux rapports de forces mondiaux remettant en question la suprématie américaine</a:t>
            </a:r>
            <a:endParaRPr lang="fr-FR" sz="1500" i="1" dirty="0" smtClean="0">
              <a:solidFill>
                <a:srgbClr val="00B050"/>
              </a:solidFill>
              <a:sym typeface="Wingdings 3"/>
            </a:endParaRP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Réaffirmation de la Chine et de la Russie au nationalisme outrancier et expansionniste, souvent hostile à l’Occident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Antiaméricanisme virulent et rejet de la domination et des valeurs occidentales par les Etats-voyous et les réseaux intégristes islamistes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Mais les USA restent la principale puissance mondiale</a:t>
            </a:r>
          </a:p>
          <a:p>
            <a:pPr algn="ctr"/>
            <a:endParaRPr lang="fr-FR" sz="1500" dirty="0" smtClean="0">
              <a:solidFill>
                <a:srgbClr val="00B050"/>
              </a:solidFill>
            </a:endParaRPr>
          </a:p>
          <a:p>
            <a:pPr algn="ctr"/>
            <a:r>
              <a:rPr lang="fr-FR" sz="1500" b="1" i="1" u="sng" dirty="0" smtClean="0">
                <a:solidFill>
                  <a:srgbClr val="00B050"/>
                </a:solidFill>
                <a:sym typeface="Wingdings 3"/>
              </a:rPr>
              <a:t>Vers de nouveaux modes de gouvernance ? </a:t>
            </a:r>
            <a:endParaRPr lang="fr-FR" sz="1500" b="1" i="1" u="sng" dirty="0">
              <a:solidFill>
                <a:srgbClr val="00B050"/>
              </a:solidFill>
              <a:sym typeface="Wingdings 3"/>
            </a:endParaRP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Monde mal régulé par l’unilatéralisme américain, incapable de « gagner la paix »  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Multiplication des conférences internationales 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Vers un monde multipolaire (émergence de nouveaux pôles concurrents)</a:t>
            </a:r>
          </a:p>
        </p:txBody>
      </p:sp>
      <p:sp>
        <p:nvSpPr>
          <p:cNvPr id="20" name="Bouton d'action : Suivant 19">
            <a:hlinkClick r:id="rId2" action="ppaction://hlinksldjump" highlightClick="1"/>
          </p:cNvPr>
          <p:cNvSpPr/>
          <p:nvPr/>
        </p:nvSpPr>
        <p:spPr>
          <a:xfrm>
            <a:off x="8639944" y="1484784"/>
            <a:ext cx="504056" cy="21602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Bouton d'action : Suivant 21">
            <a:hlinkClick r:id="rId3" action="ppaction://hlinksldjump" highlightClick="1"/>
          </p:cNvPr>
          <p:cNvSpPr/>
          <p:nvPr/>
        </p:nvSpPr>
        <p:spPr>
          <a:xfrm>
            <a:off x="8639944" y="5661248"/>
            <a:ext cx="504056" cy="21602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32656"/>
            <a:ext cx="42119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i="1" dirty="0" smtClean="0"/>
              <a:t>Documents de mise en perspective ou de précision</a:t>
            </a:r>
            <a:endParaRPr lang="fr-FR" b="1" i="1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ulien EBERSOLD\Contacts\Desktop\Image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86166"/>
            <a:ext cx="9151781" cy="5871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144016"/>
            <a:ext cx="4248472" cy="548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Les différents conflits dans le monde dans les années 1990 (Monde diplomatique)</a:t>
            </a:r>
            <a:endParaRPr lang="fr-FR" b="1" i="1" dirty="0"/>
          </a:p>
        </p:txBody>
      </p:sp>
      <p:sp>
        <p:nvSpPr>
          <p:cNvPr id="8" name="Bouton d'action : Retour 7">
            <a:hlinkClick r:id="rId3" action="ppaction://hlinksldjump" highlightClick="1"/>
          </p:cNvPr>
          <p:cNvSpPr/>
          <p:nvPr/>
        </p:nvSpPr>
        <p:spPr>
          <a:xfrm>
            <a:off x="7380312" y="5949280"/>
            <a:ext cx="1440160" cy="576064"/>
          </a:xfrm>
          <a:prstGeom prst="actionButtonRetur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en EBERSOLD\Contacts\Desktop\Image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725" y="-228600"/>
            <a:ext cx="9315450" cy="7315200"/>
          </a:xfrm>
          <a:prstGeom prst="rect">
            <a:avLst/>
          </a:prstGeom>
          <a:noFill/>
        </p:spPr>
      </p:pic>
      <p:sp>
        <p:nvSpPr>
          <p:cNvPr id="9" name="Bouton d'action : Retour 8">
            <a:hlinkClick r:id="" action="ppaction://hlinkshowjump?jump=lastslideviewed" highlightClick="1"/>
          </p:cNvPr>
          <p:cNvSpPr/>
          <p:nvPr/>
        </p:nvSpPr>
        <p:spPr>
          <a:xfrm>
            <a:off x="7380312" y="5949280"/>
            <a:ext cx="1440160" cy="576064"/>
          </a:xfrm>
          <a:prstGeom prst="actionButtonRetur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2" y="44624"/>
            <a:ext cx="8781817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-42972"/>
            <a:ext cx="9108504" cy="690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28204"/>
            <a:ext cx="2880320" cy="49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831632" y="2204864"/>
            <a:ext cx="3312368" cy="1440160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accent6"/>
                </a:solidFill>
              </a:rPr>
              <a:t>Les espoirs d’un nouvel ordre mondial </a:t>
            </a:r>
            <a:r>
              <a:rPr lang="fr-FR" sz="1600" dirty="0" smtClean="0">
                <a:solidFill>
                  <a:schemeClr val="accent6"/>
                </a:solidFill>
              </a:rPr>
              <a:t>fondé sur le droit international, le multilatéralisme mais sous l’égide des Etats-Unis, </a:t>
            </a:r>
            <a:r>
              <a:rPr lang="fr-FR" sz="1600" b="1" i="1" dirty="0" smtClean="0">
                <a:solidFill>
                  <a:schemeClr val="accent6"/>
                </a:solidFill>
              </a:rPr>
              <a:t>seule </a:t>
            </a:r>
            <a:r>
              <a:rPr lang="fr-FR" sz="1600" b="1" i="1" dirty="0" err="1" smtClean="0">
                <a:solidFill>
                  <a:schemeClr val="accent6"/>
                </a:solidFill>
              </a:rPr>
              <a:t>hyperpuissance</a:t>
            </a:r>
            <a:r>
              <a:rPr lang="fr-FR" sz="1600" dirty="0" smtClean="0">
                <a:solidFill>
                  <a:schemeClr val="accent6"/>
                </a:solidFill>
              </a:rPr>
              <a:t>.</a:t>
            </a:r>
            <a:endParaRPr lang="fr-FR" sz="1600" i="1" dirty="0">
              <a:solidFill>
                <a:schemeClr val="accent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31632" y="3717032"/>
            <a:ext cx="3312368" cy="1512168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accent6"/>
                </a:solidFill>
              </a:rPr>
              <a:t>La multiplication et la résurgence de conflits  </a:t>
            </a:r>
            <a:r>
              <a:rPr lang="fr-FR" sz="1600" b="1" i="1" dirty="0" smtClean="0">
                <a:solidFill>
                  <a:schemeClr val="accent6"/>
                </a:solidFill>
              </a:rPr>
              <a:t>intra-étatiques </a:t>
            </a:r>
            <a:r>
              <a:rPr lang="fr-FR" sz="1600" b="1" i="1" dirty="0" smtClean="0">
                <a:solidFill>
                  <a:schemeClr val="accent6"/>
                </a:solidFill>
              </a:rPr>
              <a:t>que l’ONU ne parvient pas à gérer </a:t>
            </a:r>
            <a:r>
              <a:rPr lang="fr-FR" sz="1600" i="1" dirty="0" smtClean="0">
                <a:solidFill>
                  <a:schemeClr val="accent6"/>
                </a:solidFill>
              </a:rPr>
              <a:t>: seuls les Etats peuvent assumer un rôle de gendarme du monde en fonction de leurs intérêts </a:t>
            </a:r>
            <a:endParaRPr lang="fr-FR" sz="1600" i="1" dirty="0">
              <a:solidFill>
                <a:schemeClr val="accent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96136" y="5301208"/>
            <a:ext cx="3312368" cy="1512168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accent6"/>
                </a:solidFill>
              </a:rPr>
              <a:t>De nouveaux types de conflits visant essentiellement les civils, qui obligent à repenser la gouvernance mondiale (échec de l’unilatéralisme américain)</a:t>
            </a:r>
            <a:endParaRPr lang="fr-FR" sz="1600" i="1" dirty="0">
              <a:solidFill>
                <a:schemeClr val="accent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4016" y="97468"/>
            <a:ext cx="88204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Démarche proposée à partir des ressources</a:t>
            </a:r>
            <a:endParaRPr lang="fr-FR" sz="2800" b="1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0" y="2204864"/>
            <a:ext cx="1835696" cy="4653136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5"/>
                </a:solidFill>
              </a:rPr>
              <a:t>Trois activités associant analyse de document (type bac) et recherche complémentaire</a:t>
            </a:r>
          </a:p>
          <a:p>
            <a:pPr algn="ctr"/>
            <a:endParaRPr lang="fr-FR" sz="1600" b="1" dirty="0" smtClean="0">
              <a:solidFill>
                <a:schemeClr val="accent5"/>
              </a:solidFill>
            </a:endParaRPr>
          </a:p>
          <a:p>
            <a:pPr algn="ctr"/>
            <a:r>
              <a:rPr lang="fr-FR" sz="1600" dirty="0" smtClean="0">
                <a:solidFill>
                  <a:schemeClr val="accent5"/>
                </a:solidFill>
              </a:rPr>
              <a:t>Elles s’appuient sur une </a:t>
            </a:r>
            <a:r>
              <a:rPr lang="fr-FR" sz="1600" b="1" i="1" dirty="0" smtClean="0">
                <a:solidFill>
                  <a:schemeClr val="accent5"/>
                </a:solidFill>
              </a:rPr>
              <a:t>grille d’analyse commune </a:t>
            </a:r>
            <a:r>
              <a:rPr lang="fr-FR" sz="1600" dirty="0" smtClean="0">
                <a:solidFill>
                  <a:schemeClr val="accent5"/>
                </a:solidFill>
              </a:rPr>
              <a:t>(causes, enjeux, acteurs, conséquences) 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123728" y="2204864"/>
            <a:ext cx="3563888" cy="144016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Un conflit armée = La Guerre du Golfe comme premier conflit hors logique bipolaire</a:t>
            </a:r>
            <a:r>
              <a:rPr lang="fr-FR" sz="1600" dirty="0" smtClean="0">
                <a:solidFill>
                  <a:srgbClr val="00B050"/>
                </a:solidFill>
              </a:rPr>
              <a:t>, qui amène à une réaction de la communauté internationale pour faire respecter le droit international (intégrité territoriale d’un Etat)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764704"/>
            <a:ext cx="4572000" cy="1296144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5"/>
                </a:solidFill>
              </a:rPr>
              <a:t>Trois études qui abordent trois types de conflictualités différentes (démarche inductive)</a:t>
            </a:r>
            <a:endParaRPr lang="fr-FR" sz="1600" b="1" dirty="0">
              <a:solidFill>
                <a:schemeClr val="accent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764704"/>
            <a:ext cx="4500562" cy="1296144"/>
          </a:xfrm>
          <a:prstGeom prst="rect">
            <a:avLst/>
          </a:prstGeom>
          <a:solidFill>
            <a:schemeClr val="accent6">
              <a:alpha val="21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6"/>
                </a:solidFill>
              </a:rPr>
              <a:t>Une mise en perspective </a:t>
            </a:r>
            <a:r>
              <a:rPr lang="fr-FR" sz="1600" dirty="0" smtClean="0">
                <a:solidFill>
                  <a:schemeClr val="accent6"/>
                </a:solidFill>
              </a:rPr>
              <a:t>: faire comprendre aux élèves le changement que représente la fin de la </a:t>
            </a:r>
            <a:r>
              <a:rPr lang="fr-FR" sz="1600" b="1" i="1" dirty="0" smtClean="0">
                <a:solidFill>
                  <a:schemeClr val="accent6"/>
                </a:solidFill>
              </a:rPr>
              <a:t>Guerre froide  et l’évolution de la nature des conflits </a:t>
            </a:r>
            <a:r>
              <a:rPr lang="fr-FR" sz="1600" dirty="0" smtClean="0">
                <a:solidFill>
                  <a:schemeClr val="accent6"/>
                </a:solidFill>
              </a:rPr>
              <a:t>et sur les </a:t>
            </a:r>
            <a:r>
              <a:rPr lang="fr-FR" sz="1600" b="1" i="1" dirty="0" smtClean="0">
                <a:solidFill>
                  <a:schemeClr val="accent6"/>
                </a:solidFill>
              </a:rPr>
              <a:t>recompositions des relations internationales lors de 2 dernières décennies</a:t>
            </a:r>
            <a:endParaRPr lang="fr-FR" sz="1600" b="1" i="1" dirty="0">
              <a:solidFill>
                <a:schemeClr val="accent6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4500562" y="1340768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1763688" y="2780928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5615608" y="2780928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2123728" y="3789040"/>
            <a:ext cx="3563888" cy="144016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Un lieu = Le siège de Sarajevo, un conflit proche de la guerre civile</a:t>
            </a:r>
            <a:r>
              <a:rPr lang="fr-FR" sz="1600" dirty="0" smtClean="0">
                <a:solidFill>
                  <a:srgbClr val="00B050"/>
                </a:solidFill>
              </a:rPr>
              <a:t>, dans le cadre d’une guerre civile </a:t>
            </a:r>
            <a:r>
              <a:rPr lang="fr-FR" sz="1600" dirty="0" smtClean="0">
                <a:solidFill>
                  <a:srgbClr val="00B050"/>
                </a:solidFill>
              </a:rPr>
              <a:t>aux </a:t>
            </a:r>
            <a:r>
              <a:rPr lang="fr-FR" sz="1600" dirty="0" smtClean="0">
                <a:solidFill>
                  <a:srgbClr val="00B050"/>
                </a:solidFill>
              </a:rPr>
              <a:t>nombreuses exactions face </a:t>
            </a:r>
            <a:r>
              <a:rPr lang="fr-FR" sz="1600" dirty="0" smtClean="0">
                <a:solidFill>
                  <a:srgbClr val="00B050"/>
                </a:solidFill>
              </a:rPr>
              <a:t>auxquelles </a:t>
            </a:r>
            <a:r>
              <a:rPr lang="fr-FR" sz="1600" dirty="0" smtClean="0">
                <a:solidFill>
                  <a:srgbClr val="00B050"/>
                </a:solidFill>
              </a:rPr>
              <a:t>la communauté internationale reste impuissance</a:t>
            </a:r>
          </a:p>
        </p:txBody>
      </p:sp>
      <p:sp>
        <p:nvSpPr>
          <p:cNvPr id="25" name="Flèche droite 24"/>
          <p:cNvSpPr/>
          <p:nvPr/>
        </p:nvSpPr>
        <p:spPr>
          <a:xfrm>
            <a:off x="1763688" y="4365104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5615608" y="4365104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2088232" y="5373216"/>
            <a:ext cx="3563888" cy="144016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Un acte = les attentats du 11 septembre, comme révélateur de nouveaux types de conflits </a:t>
            </a:r>
            <a:r>
              <a:rPr lang="fr-FR" sz="1600" b="1" dirty="0" smtClean="0">
                <a:solidFill>
                  <a:srgbClr val="00B050"/>
                </a:solidFill>
              </a:rPr>
              <a:t>asymétriques </a:t>
            </a:r>
            <a:r>
              <a:rPr lang="fr-FR" sz="1600" dirty="0" smtClean="0">
                <a:solidFill>
                  <a:srgbClr val="00B050"/>
                </a:solidFill>
              </a:rPr>
              <a:t>qui rendent </a:t>
            </a:r>
            <a:r>
              <a:rPr lang="fr-FR" sz="1600" dirty="0" smtClean="0">
                <a:solidFill>
                  <a:srgbClr val="00B050"/>
                </a:solidFill>
              </a:rPr>
              <a:t>impossibles </a:t>
            </a:r>
            <a:r>
              <a:rPr lang="fr-FR" sz="1600" dirty="0" smtClean="0">
                <a:solidFill>
                  <a:srgbClr val="00B050"/>
                </a:solidFill>
              </a:rPr>
              <a:t>à un Etat d’assurer la stabilité de l’ordre mondial</a:t>
            </a:r>
          </a:p>
        </p:txBody>
      </p:sp>
      <p:sp>
        <p:nvSpPr>
          <p:cNvPr id="30" name="Flèche droite 29"/>
          <p:cNvSpPr/>
          <p:nvPr/>
        </p:nvSpPr>
        <p:spPr>
          <a:xfrm>
            <a:off x="1728192" y="5949280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5580112" y="5949280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2" grpId="0" animBg="1"/>
      <p:bldP spid="7" grpId="0" animBg="1"/>
      <p:bldP spid="8" grpId="0" animBg="1"/>
      <p:bldP spid="10" grpId="0" animBg="1"/>
      <p:bldP spid="11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02monde_vu_usa2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'action : Retour 3">
            <a:hlinkClick r:id="rId3" action="ppaction://hlinksldjump" highlightClick="1"/>
          </p:cNvPr>
          <p:cNvSpPr/>
          <p:nvPr/>
        </p:nvSpPr>
        <p:spPr>
          <a:xfrm>
            <a:off x="7452320" y="5301208"/>
            <a:ext cx="1440160" cy="576064"/>
          </a:xfrm>
          <a:prstGeom prst="actionButtonRetur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823806"/>
            <a:ext cx="6858000" cy="403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vstafiev-sarajevo-building-bur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0"/>
            <a:ext cx="2857500" cy="3743325"/>
          </a:xfrm>
          <a:prstGeom prst="rect">
            <a:avLst/>
          </a:prstGeom>
          <a:noFill/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88640"/>
            <a:ext cx="383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4355976" y="908720"/>
            <a:ext cx="172819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Le siège de Sarajevo</a:t>
            </a:r>
            <a:endParaRPr lang="fr-FR" b="1" i="1" dirty="0"/>
          </a:p>
        </p:txBody>
      </p:sp>
      <p:sp>
        <p:nvSpPr>
          <p:cNvPr id="8" name="Forme libre 7"/>
          <p:cNvSpPr/>
          <p:nvPr/>
        </p:nvSpPr>
        <p:spPr>
          <a:xfrm>
            <a:off x="717452" y="661182"/>
            <a:ext cx="393896" cy="1266092"/>
          </a:xfrm>
          <a:custGeom>
            <a:avLst/>
            <a:gdLst>
              <a:gd name="connsiteX0" fmla="*/ 182880 w 393896"/>
              <a:gd name="connsiteY0" fmla="*/ 1266092 h 1266092"/>
              <a:gd name="connsiteX1" fmla="*/ 56271 w 393896"/>
              <a:gd name="connsiteY1" fmla="*/ 829993 h 1266092"/>
              <a:gd name="connsiteX2" fmla="*/ 56271 w 393896"/>
              <a:gd name="connsiteY2" fmla="*/ 393895 h 1266092"/>
              <a:gd name="connsiteX3" fmla="*/ 393896 w 393896"/>
              <a:gd name="connsiteY3" fmla="*/ 0 h 12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96" h="1266092">
                <a:moveTo>
                  <a:pt x="182880" y="1266092"/>
                </a:moveTo>
                <a:cubicBezTo>
                  <a:pt x="130126" y="1120725"/>
                  <a:pt x="77372" y="975359"/>
                  <a:pt x="56271" y="829993"/>
                </a:cubicBezTo>
                <a:cubicBezTo>
                  <a:pt x="35170" y="684627"/>
                  <a:pt x="0" y="532227"/>
                  <a:pt x="56271" y="393895"/>
                </a:cubicBezTo>
                <a:cubicBezTo>
                  <a:pt x="112542" y="255563"/>
                  <a:pt x="253219" y="127781"/>
                  <a:pt x="393896" y="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259632" y="4149080"/>
            <a:ext cx="1656184" cy="57606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uton d'action : Retour 10">
            <a:hlinkClick r:id="" action="ppaction://hlinkshowjump?jump=lastslideviewed" highlightClick="1"/>
          </p:cNvPr>
          <p:cNvSpPr/>
          <p:nvPr/>
        </p:nvSpPr>
        <p:spPr>
          <a:xfrm>
            <a:off x="7596336" y="5949280"/>
            <a:ext cx="1440160" cy="576064"/>
          </a:xfrm>
          <a:prstGeom prst="actionButtonRetur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6732240" y="476672"/>
            <a:ext cx="2016224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Guerres en ex-Yougoslavie</a:t>
            </a:r>
            <a:endParaRPr lang="fr-FR" b="1" i="1" dirty="0"/>
          </a:p>
        </p:txBody>
      </p:sp>
      <p:pic>
        <p:nvPicPr>
          <p:cNvPr id="49160" name="Picture 8" descr="http://cbudde.free.fr/IMG/jpg/Evolution_de_la_Yougoslavi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14146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"/>
            <a:ext cx="3608935" cy="30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 descr="http://www.mollat.com/cache/Couvertures/97822830198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2414959"/>
            <a:ext cx="3563888" cy="4398417"/>
          </a:xfrm>
          <a:prstGeom prst="rect">
            <a:avLst/>
          </a:prstGeom>
          <a:noFill/>
        </p:spPr>
      </p:pic>
      <p:sp>
        <p:nvSpPr>
          <p:cNvPr id="10" name="Bouton d'action : Retour 9">
            <a:hlinkClick r:id="" action="ppaction://hlinkshowjump?jump=lastslideviewed" highlightClick="1"/>
          </p:cNvPr>
          <p:cNvSpPr/>
          <p:nvPr/>
        </p:nvSpPr>
        <p:spPr>
          <a:xfrm>
            <a:off x="7380312" y="5949280"/>
            <a:ext cx="1440160" cy="576064"/>
          </a:xfrm>
          <a:prstGeom prst="actionButtonRetur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476671"/>
            <a:ext cx="5184576" cy="55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700808"/>
            <a:ext cx="6685124" cy="429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à coins arrondis 4"/>
          <p:cNvSpPr/>
          <p:nvPr/>
        </p:nvSpPr>
        <p:spPr>
          <a:xfrm>
            <a:off x="7164288" y="260648"/>
            <a:ext cx="172819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Les accords de Dayton (1995)</a:t>
            </a:r>
            <a:endParaRPr lang="fr-FR" b="1" i="1" dirty="0"/>
          </a:p>
        </p:txBody>
      </p:sp>
      <p:pic>
        <p:nvPicPr>
          <p:cNvPr id="50180" name="Picture 4" descr="http://www.programme-presidentiel.com/wp-content/uploads/2008/10/bill_clinto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340768"/>
            <a:ext cx="170780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Ellipse 9"/>
          <p:cNvSpPr/>
          <p:nvPr/>
        </p:nvSpPr>
        <p:spPr>
          <a:xfrm>
            <a:off x="0" y="3717032"/>
            <a:ext cx="5292080" cy="2664296"/>
          </a:xfrm>
          <a:prstGeom prst="ellipse">
            <a:avLst/>
          </a:prstGeom>
          <a:solidFill>
            <a:schemeClr val="lt1">
              <a:alpha val="0"/>
            </a:schemeClr>
          </a:solidFill>
          <a:ln w="63500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0" y="1052736"/>
            <a:ext cx="5292080" cy="2664296"/>
          </a:xfrm>
          <a:prstGeom prst="ellipse">
            <a:avLst/>
          </a:prstGeom>
          <a:solidFill>
            <a:schemeClr val="lt1">
              <a:alpha val="0"/>
            </a:schemeClr>
          </a:solidFill>
          <a:ln w="63500">
            <a:solidFill>
              <a:schemeClr val="accent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39552" y="404664"/>
            <a:ext cx="259228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Une UE en représentation, reflet de son impuissance à gérer le conflit</a:t>
            </a:r>
            <a:endParaRPr lang="fr-FR" b="1" i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551712" y="2636912"/>
            <a:ext cx="2592288" cy="115212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Les USA (Clinton) en garant de la paix et gendarme du monde </a:t>
            </a:r>
            <a:endParaRPr lang="fr-FR" b="1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148064" y="160764"/>
            <a:ext cx="64807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6600" dirty="0" smtClean="0"/>
              <a:t>?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427984" y="47667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ONU</a:t>
            </a:r>
            <a:endParaRPr lang="fr-FR" sz="2000" b="1" i="1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3836177"/>
            <a:ext cx="2267744" cy="30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Flèche droite 20"/>
          <p:cNvSpPr/>
          <p:nvPr/>
        </p:nvSpPr>
        <p:spPr>
          <a:xfrm>
            <a:off x="6300192" y="3861048"/>
            <a:ext cx="648072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203848" y="5949280"/>
            <a:ext cx="2808312" cy="90872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Les chefs d’Etat en conflit « invités » à signer l’accord de paix</a:t>
            </a:r>
            <a:endParaRPr lang="fr-FR" b="1" i="1" dirty="0"/>
          </a:p>
        </p:txBody>
      </p:sp>
      <p:sp>
        <p:nvSpPr>
          <p:cNvPr id="22" name="Bouton d'action : Retour 21">
            <a:hlinkClick r:id="" action="ppaction://hlinkshowjump?jump=lastslideviewed" highlightClick="1"/>
          </p:cNvPr>
          <p:cNvSpPr/>
          <p:nvPr/>
        </p:nvSpPr>
        <p:spPr>
          <a:xfrm>
            <a:off x="7380312" y="5949280"/>
            <a:ext cx="1440160" cy="576064"/>
          </a:xfrm>
          <a:prstGeom prst="actionButtonRetur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Julien EBERSOLD\Contacts\Desktop\Image1mlm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2636912"/>
            <a:ext cx="6022418" cy="416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8" grpId="0" animBg="1"/>
      <p:bldP spid="19" grpId="0"/>
      <p:bldP spid="21" grpId="0" animBg="1"/>
      <p:bldP spid="14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3"/>
            <a:ext cx="8315969" cy="599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outon d'action : Retour 4">
            <a:hlinkClick r:id="rId3" action="ppaction://hlinksldjump" highlightClick="1"/>
          </p:cNvPr>
          <p:cNvSpPr/>
          <p:nvPr/>
        </p:nvSpPr>
        <p:spPr>
          <a:xfrm>
            <a:off x="7380312" y="5949280"/>
            <a:ext cx="1440160" cy="576064"/>
          </a:xfrm>
          <a:prstGeom prst="actionButtonRetur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016" y="97468"/>
            <a:ext cx="88204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Documents </a:t>
            </a:r>
            <a:r>
              <a:rPr lang="fr-FR" sz="28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d’accroche </a:t>
            </a:r>
            <a:endParaRPr lang="fr-FR" sz="2800" b="1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764704"/>
            <a:ext cx="5616624" cy="58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12160" y="5229200"/>
            <a:ext cx="216024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3528" y="5229200"/>
            <a:ext cx="216024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764704"/>
            <a:ext cx="5976664" cy="600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835696" y="1412776"/>
            <a:ext cx="576064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07704" y="2420888"/>
            <a:ext cx="576064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187624" y="3068960"/>
            <a:ext cx="648072" cy="2160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187624" y="3645024"/>
            <a:ext cx="648072" cy="2160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907704" y="4653136"/>
            <a:ext cx="5760640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3059832" y="6165304"/>
            <a:ext cx="20162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Proposition de mise en œuvre pédagogique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"/>
          <a:ext cx="9144000" cy="6966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536504"/>
                <a:gridCol w="4211960"/>
              </a:tblGrid>
              <a:tr h="30676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300" b="1" i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A. EN QUOI LA GUERRE DE GOLFE REFLÈTE-T-ELLE LES ESPOIRS D’UN NOUVEL ORDRE MONDIAL À LA FIN DE LA GUERRE FROIDE ?</a:t>
                      </a:r>
                      <a:endParaRPr lang="fr-FR" sz="1300" b="1" i="1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0972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baseline="0" dirty="0" smtClean="0"/>
                        <a:t>CAUSES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98680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E</a:t>
                      </a:r>
                      <a:r>
                        <a:rPr lang="fr-FR" sz="1200" b="1" i="1" baseline="0" dirty="0" smtClean="0"/>
                        <a:t>VÉNEMENTS-CLÉS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1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 smtClean="0"/>
                        <a:t>ACTEURS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80443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ENJEUX 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0443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CONSÉQUENCES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96901">
                <a:tc gridSpan="2">
                  <a:txBody>
                    <a:bodyPr/>
                    <a:lstStyle/>
                    <a:p>
                      <a:pPr algn="ctr"/>
                      <a:endParaRPr lang="fr-FR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i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 descr="C:\Users\Julien EBERSOLD\Contacts\Desktop\Image1kl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60648"/>
            <a:ext cx="5112568" cy="6692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0"/>
            <a:ext cx="4427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à coins arrondis 4"/>
          <p:cNvSpPr/>
          <p:nvPr/>
        </p:nvSpPr>
        <p:spPr>
          <a:xfrm>
            <a:off x="3203848" y="1772816"/>
            <a:ext cx="1296144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Magnard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"/>
          <a:ext cx="9144000" cy="686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536504"/>
                <a:gridCol w="4211960"/>
              </a:tblGrid>
              <a:tr h="299734">
                <a:tc gridSpan="3">
                  <a:txBody>
                    <a:bodyPr/>
                    <a:lstStyle/>
                    <a:p>
                      <a:pPr algn="ctr"/>
                      <a:r>
                        <a:rPr lang="fr-FR" sz="1300" i="1" dirty="0" smtClean="0">
                          <a:solidFill>
                            <a:sysClr val="windowText" lastClr="000000"/>
                          </a:solidFill>
                        </a:rPr>
                        <a:t>A. EN</a:t>
                      </a:r>
                      <a:r>
                        <a:rPr lang="fr-FR" sz="1300" i="1" baseline="0" dirty="0" smtClean="0">
                          <a:solidFill>
                            <a:sysClr val="windowText" lastClr="000000"/>
                          </a:solidFill>
                        </a:rPr>
                        <a:t> QUOI LA </a:t>
                      </a:r>
                      <a:r>
                        <a:rPr lang="fr-FR" sz="1300" i="1" u="sng" baseline="0" dirty="0" smtClean="0">
                          <a:solidFill>
                            <a:srgbClr val="002060"/>
                          </a:solidFill>
                        </a:rPr>
                        <a:t>GUERRE DE GOLFE </a:t>
                      </a:r>
                      <a:r>
                        <a:rPr lang="fr-FR" sz="1300" i="1" baseline="0" dirty="0" smtClean="0">
                          <a:solidFill>
                            <a:sysClr val="windowText" lastClr="000000"/>
                          </a:solidFill>
                        </a:rPr>
                        <a:t>REFLÈTE-T-ELLE </a:t>
                      </a:r>
                      <a:r>
                        <a:rPr lang="fr-FR" sz="1300" i="1" u="sng" baseline="0" dirty="0" smtClean="0">
                          <a:solidFill>
                            <a:srgbClr val="00B050"/>
                          </a:solidFill>
                        </a:rPr>
                        <a:t>LES ESPOIRS D’UN NOUVEL ORDRE MONDIAL À LA FIN DE LA GUERRE FROIDE </a:t>
                      </a:r>
                      <a:r>
                        <a:rPr lang="fr-FR" sz="1300" i="1" baseline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fr-FR" sz="13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2394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baseline="0" dirty="0" smtClean="0"/>
                        <a:t>CAUSES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68912">
                <a:tc>
                  <a:txBody>
                    <a:bodyPr/>
                    <a:lstStyle/>
                    <a:p>
                      <a:pPr algn="ctr"/>
                      <a:r>
                        <a:rPr lang="fr-FR" sz="1100" b="1" i="1" dirty="0" smtClean="0"/>
                        <a:t>E</a:t>
                      </a:r>
                      <a:r>
                        <a:rPr lang="fr-FR" sz="1100" b="1" i="1" baseline="0" dirty="0" smtClean="0"/>
                        <a:t>VÉNEMENTS-CLÉS</a:t>
                      </a:r>
                      <a:endParaRPr lang="fr-FR" sz="11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46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 smtClean="0"/>
                        <a:t>ACTEURS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67991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ENJEUX 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67991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CONSÉQUENCES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6343">
                <a:tc gridSpan="2">
                  <a:txBody>
                    <a:bodyPr/>
                    <a:lstStyle/>
                    <a:p>
                      <a:pPr algn="ctr"/>
                      <a:endParaRPr lang="fr-FR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i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3528" y="33265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Invasion et annexion du Koweït par l’Irak 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2 août 1990) </a:t>
            </a:r>
            <a:r>
              <a:rPr lang="fr-FR" sz="1400" b="1" i="1" dirty="0" smtClean="0">
                <a:solidFill>
                  <a:srgbClr val="002060"/>
                </a:solidFill>
                <a:sym typeface="Wingdings 3"/>
              </a:rPr>
              <a:t>  accès à la mer et contrôle des ressources pétrolifères, volonté d’hégémonie sur le monde arabe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  <a:sym typeface="Wingdings 3"/>
              </a:rPr>
              <a:t>Condamnation par l’ONU (résolution 660)</a:t>
            </a:r>
            <a:endParaRPr lang="fr-FR" sz="1400" b="1" i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1196752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 29 novembre 1990 : Ultimatum de l’ONU (R. 678)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17 janvier 1991 : Opération « Tempête du Désert » (bombardements aériens)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dirty="0">
                <a:solidFill>
                  <a:srgbClr val="002060"/>
                </a:solidFill>
              </a:rPr>
              <a:t> </a:t>
            </a:r>
            <a:r>
              <a:rPr lang="fr-FR" sz="1400" b="1" i="1" dirty="0" smtClean="0">
                <a:solidFill>
                  <a:srgbClr val="002060"/>
                </a:solidFill>
              </a:rPr>
              <a:t>24 février 1991 : opérations terrestres de la coalition</a:t>
            </a:r>
            <a:endParaRPr lang="fr-FR" sz="1400" b="1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 28 février 1991 : libération du Koweït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27 mars 1991 : accord de cessez-le-feu (R. 687)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2509739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G. Bush (1988-1992), S. Hussein 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ONU, Conseil de Sécurité, coalition de 29 pays dont des pays du Moyen-Orient ; médias (CNN)</a:t>
            </a:r>
            <a:endParaRPr lang="fr-FR" sz="1400" b="1" i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3229819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Une guerre légitimée par l’ONU au nom du droit international (non-respect de la souveraineté d’un Etat)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Les USA mènent la coalition et interviennent avec l’accord de l’URSS contre son ancien allié (fin de la bipolarisation)</a:t>
            </a:r>
          </a:p>
          <a:p>
            <a:pPr algn="ctr"/>
            <a:r>
              <a:rPr lang="fr-FR" sz="1400" b="1" i="1" dirty="0" smtClean="0">
                <a:solidFill>
                  <a:srgbClr val="002060"/>
                </a:solidFill>
              </a:rPr>
              <a:t>Un conflit dans une région stratégique pour USA (approvisionnement en hydrocarbures)</a:t>
            </a:r>
            <a:endParaRPr lang="fr-FR" sz="1400" b="1" i="1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4653136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150.000  morts irakiens contre 200 pour la coalition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Maintien de la dictature de S. Hussein qui réprime  violemment les  rébellions kurdes et chiites sans réaction de la coalition</a:t>
            </a:r>
          </a:p>
          <a:p>
            <a:pPr>
              <a:buFont typeface="Arial" pitchFamily="34" charset="0"/>
              <a:buChar char="•"/>
            </a:pPr>
            <a:r>
              <a:rPr lang="fr-FR" sz="1400" b="1" i="1" dirty="0" smtClean="0">
                <a:solidFill>
                  <a:srgbClr val="002060"/>
                </a:solidFill>
              </a:rPr>
              <a:t>Conditions dures imposées à l’Irak (R. 687) et obligation de détruire les ADM (UNSCOM)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5949280"/>
            <a:ext cx="49320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i="1" dirty="0" smtClean="0">
                <a:solidFill>
                  <a:srgbClr val="C00000"/>
                </a:solidFill>
              </a:rPr>
              <a:t>Une guerre entre Etats pour des questions territoriales (Irak-Koweït)  qui se transforme en </a:t>
            </a:r>
            <a:r>
              <a:rPr lang="fr-FR" sz="1500" b="1" i="1" baseline="0" dirty="0" smtClean="0">
                <a:solidFill>
                  <a:srgbClr val="C00000"/>
                </a:solidFill>
              </a:rPr>
              <a:t>conflit </a:t>
            </a:r>
            <a:r>
              <a:rPr lang="fr-FR" sz="1500" b="1" i="1" baseline="0" dirty="0" smtClean="0">
                <a:solidFill>
                  <a:srgbClr val="C00000"/>
                </a:solidFill>
              </a:rPr>
              <a:t>dissymétrique </a:t>
            </a:r>
            <a:r>
              <a:rPr lang="fr-FR" sz="1500" b="1" i="1" baseline="0" dirty="0" smtClean="0">
                <a:solidFill>
                  <a:srgbClr val="C00000"/>
                </a:solidFill>
              </a:rPr>
              <a:t>entre les USA et l’Irak , guerre voulue « propre »  et  « médiatique ».</a:t>
            </a:r>
            <a:endParaRPr lang="fr-FR" sz="1500" b="1" i="1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32040" y="5977061"/>
            <a:ext cx="4211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i="1" dirty="0" smtClean="0">
                <a:solidFill>
                  <a:srgbClr val="C00000"/>
                </a:solidFill>
              </a:rPr>
              <a:t>Illustre ce </a:t>
            </a:r>
            <a:r>
              <a:rPr lang="fr-FR" sz="1500" b="1" i="1" dirty="0">
                <a:solidFill>
                  <a:srgbClr val="C00000"/>
                </a:solidFill>
              </a:rPr>
              <a:t>nouvel ordre mondial (droit international, </a:t>
            </a:r>
            <a:r>
              <a:rPr lang="fr-FR" sz="1500" b="1" i="1" dirty="0" smtClean="0">
                <a:solidFill>
                  <a:srgbClr val="C00000"/>
                </a:solidFill>
              </a:rPr>
              <a:t>multilatéralisme) </a:t>
            </a:r>
            <a:r>
              <a:rPr lang="fr-FR" sz="1500" b="1" i="1" dirty="0">
                <a:solidFill>
                  <a:srgbClr val="C00000"/>
                </a:solidFill>
              </a:rPr>
              <a:t>marqué par le retour de l’ONU et l’hégémonie </a:t>
            </a:r>
            <a:r>
              <a:rPr lang="fr-FR" sz="1500" b="1" i="1" dirty="0" smtClean="0">
                <a:solidFill>
                  <a:srgbClr val="C00000"/>
                </a:solidFill>
              </a:rPr>
              <a:t>des USA.</a:t>
            </a:r>
            <a:endParaRPr lang="fr-FR" sz="1500" b="1" i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32040" y="332656"/>
            <a:ext cx="4248472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>
                <a:solidFill>
                  <a:srgbClr val="00B050"/>
                </a:solidFill>
              </a:rPr>
              <a:t>Un monde plus uni et pacifié ?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Apaisement des conflits issus de la Guerre froide 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Processus de désarmement entamé (START, 1991)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La communauté internationale remplace les blocs</a:t>
            </a:r>
            <a:endParaRPr lang="fr-FR" sz="1500" i="1" dirty="0">
              <a:solidFill>
                <a:srgbClr val="00B050"/>
              </a:solidFill>
            </a:endParaRPr>
          </a:p>
          <a:p>
            <a:endParaRPr lang="fr-FR" sz="1600" dirty="0" smtClean="0">
              <a:solidFill>
                <a:srgbClr val="00B050"/>
              </a:solidFill>
            </a:endParaRPr>
          </a:p>
          <a:p>
            <a:pPr algn="ctr"/>
            <a:r>
              <a:rPr lang="fr-FR" sz="1600" b="1" i="1" u="sng" dirty="0">
                <a:solidFill>
                  <a:srgbClr val="00B050"/>
                </a:solidFill>
              </a:rPr>
              <a:t>Un monde mieux régulé ? </a:t>
            </a:r>
            <a:endParaRPr lang="fr-FR" sz="1600" b="1" i="1" u="sng" dirty="0" smtClean="0">
              <a:solidFill>
                <a:srgbClr val="00B050"/>
              </a:solidFill>
            </a:endParaRPr>
          </a:p>
          <a:p>
            <a:pPr algn="ctr"/>
            <a:r>
              <a:rPr lang="fr-FR" sz="1600" b="1" i="1" u="sng" dirty="0" smtClean="0">
                <a:solidFill>
                  <a:srgbClr val="00B050"/>
                </a:solidFill>
              </a:rPr>
              <a:t>La </a:t>
            </a:r>
            <a:r>
              <a:rPr lang="fr-FR" sz="1600" b="1" i="1" u="sng" dirty="0">
                <a:solidFill>
                  <a:srgbClr val="00B050"/>
                </a:solidFill>
              </a:rPr>
              <a:t>réaffirmation du rôle central de l’ONU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Fin </a:t>
            </a:r>
            <a:r>
              <a:rPr lang="fr-FR" sz="1500" i="1" dirty="0">
                <a:solidFill>
                  <a:srgbClr val="00B050"/>
                </a:solidFill>
                <a:sym typeface="Wingdings 3"/>
              </a:rPr>
              <a:t>de la paralysie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du Conseil de Sécurité</a:t>
            </a:r>
            <a:endParaRPr lang="fr-FR" sz="1500" i="1" dirty="0">
              <a:solidFill>
                <a:srgbClr val="00B050"/>
              </a:solidFill>
              <a:sym typeface="Wingdings 3"/>
            </a:endParaRP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Recours à l’ONU pour </a:t>
            </a:r>
            <a:r>
              <a:rPr lang="fr-FR" sz="1500" i="1" dirty="0">
                <a:solidFill>
                  <a:srgbClr val="00B050"/>
                </a:solidFill>
                <a:sym typeface="Wingdings 3"/>
              </a:rPr>
              <a:t>régler les problèmes internationaux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Droit international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et droit d’ingérence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Missions : OMP,  respect des DH, garantie des libertés fondamentales …</a:t>
            </a:r>
          </a:p>
          <a:p>
            <a:endParaRPr lang="fr-FR" sz="1600" dirty="0" smtClean="0">
              <a:solidFill>
                <a:srgbClr val="00B050"/>
              </a:solidFill>
            </a:endParaRPr>
          </a:p>
          <a:p>
            <a:pPr algn="ctr"/>
            <a:r>
              <a:rPr lang="fr-FR" sz="1600" b="1" i="1" u="sng" dirty="0" smtClean="0">
                <a:solidFill>
                  <a:srgbClr val="00B050"/>
                </a:solidFill>
              </a:rPr>
              <a:t>Un </a:t>
            </a:r>
            <a:r>
              <a:rPr lang="fr-FR" sz="1600" b="1" i="1" u="sng" dirty="0">
                <a:solidFill>
                  <a:srgbClr val="00B050"/>
                </a:solidFill>
              </a:rPr>
              <a:t>nouvel ordre mondial </a:t>
            </a:r>
            <a:r>
              <a:rPr lang="fr-FR" sz="1600" b="1" i="1" u="sng" dirty="0" smtClean="0">
                <a:solidFill>
                  <a:srgbClr val="00B050"/>
                </a:solidFill>
              </a:rPr>
              <a:t>défini et orchestré par </a:t>
            </a:r>
            <a:r>
              <a:rPr lang="fr-FR" sz="1600" b="1" i="1" u="sng" dirty="0">
                <a:solidFill>
                  <a:srgbClr val="00B050"/>
                </a:solidFill>
              </a:rPr>
              <a:t>les Etats-Unis </a:t>
            </a:r>
            <a:endParaRPr lang="fr-FR" sz="1600" b="1" i="1" u="sng" dirty="0" smtClean="0">
              <a:solidFill>
                <a:srgbClr val="00B050"/>
              </a:solidFill>
            </a:endParaRP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Seule superpuissance caractérisée par sa suprématie militaire et technologique, face à une URSS  moribonde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Affirmation du modèle américain (libéralisme, démocratie et économie de marché)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 Multilatéralisme, politique extérieure pragmatique de G. Bush</a:t>
            </a:r>
          </a:p>
          <a:p>
            <a:pPr>
              <a:buFont typeface="Wingdings 3" pitchFamily="18" charset="2"/>
              <a:buChar char=""/>
            </a:pPr>
            <a:r>
              <a:rPr lang="fr-FR" sz="1500" i="1" dirty="0">
                <a:solidFill>
                  <a:srgbClr val="00B050"/>
                </a:solidFill>
                <a:sym typeface="Wingdings 3"/>
              </a:rPr>
              <a:t> </a:t>
            </a:r>
            <a:r>
              <a:rPr lang="fr-FR" sz="1500" i="1" dirty="0" smtClean="0">
                <a:solidFill>
                  <a:srgbClr val="00B050"/>
                </a:solidFill>
                <a:sym typeface="Wingdings 3"/>
              </a:rPr>
              <a:t>Ambigüités de ce nouvel ordre mondial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536504"/>
                <a:gridCol w="4211960"/>
              </a:tblGrid>
              <a:tr h="308344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i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B. EN QUOI LE SIÈGE DE SARAJEVO ILLUSTRE-T-IL UN RETOUR AUX VIOLENCES ET AUX CONFLITS ?</a:t>
                      </a:r>
                      <a:endParaRPr lang="fr-FR" sz="1400" b="1" i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5867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baseline="0" dirty="0" smtClean="0"/>
                        <a:t>CAUSES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5365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E</a:t>
                      </a:r>
                      <a:r>
                        <a:rPr lang="fr-FR" sz="1200" b="1" i="1" baseline="0" dirty="0" smtClean="0"/>
                        <a:t>VÉNEMENTS-CLÉS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9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dirty="0" smtClean="0"/>
                        <a:t>ACTEURS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93118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ENJEUX 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33849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/>
                        <a:t>CONSÉQUENCES</a:t>
                      </a:r>
                      <a:endParaRPr lang="fr-FR" sz="12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1518">
                <a:tc gridSpan="2">
                  <a:txBody>
                    <a:bodyPr/>
                    <a:lstStyle/>
                    <a:p>
                      <a:pPr algn="ctr"/>
                      <a:endParaRPr lang="fr-FR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i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Julien EBERSOLD\Contacts\Desktop\qs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87479" y="260648"/>
            <a:ext cx="4956521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461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à coins arrondis 3"/>
          <p:cNvSpPr/>
          <p:nvPr/>
        </p:nvSpPr>
        <p:spPr>
          <a:xfrm>
            <a:off x="3059832" y="2060848"/>
            <a:ext cx="1296144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Magnard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1584</Words>
  <Application>Microsoft Office PowerPoint</Application>
  <PresentationFormat>Affichage à l'écran (4:3)</PresentationFormat>
  <Paragraphs>242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De nouvelles conflictualités depuis la fin de la guerre froide </vt:lpstr>
      <vt:lpstr>Diapositive 2</vt:lpstr>
      <vt:lpstr>Diapositive 3</vt:lpstr>
      <vt:lpstr>Proposition de mise en œuvre pédagogique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Documents de mise en perspective ou de précision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2 : La Guerre aux XXe siècle.</dc:title>
  <dc:creator>Julien EBERSOLD</dc:creator>
  <cp:lastModifiedBy>Julien EBERSOLD</cp:lastModifiedBy>
  <cp:revision>26</cp:revision>
  <dcterms:created xsi:type="dcterms:W3CDTF">2011-10-10T23:04:54Z</dcterms:created>
  <dcterms:modified xsi:type="dcterms:W3CDTF">2014-02-09T19:30:04Z</dcterms:modified>
</cp:coreProperties>
</file>