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256" r:id="rId2"/>
    <p:sldId id="278" r:id="rId3"/>
    <p:sldId id="257" r:id="rId4"/>
    <p:sldId id="258" r:id="rId5"/>
    <p:sldId id="259" r:id="rId6"/>
    <p:sldId id="260" r:id="rId7"/>
    <p:sldId id="261" r:id="rId8"/>
    <p:sldId id="277" r:id="rId9"/>
    <p:sldId id="265" r:id="rId10"/>
    <p:sldId id="264" r:id="rId11"/>
    <p:sldId id="262" r:id="rId12"/>
    <p:sldId id="263" r:id="rId13"/>
    <p:sldId id="266" r:id="rId14"/>
    <p:sldId id="267" r:id="rId15"/>
    <p:sldId id="268" r:id="rId16"/>
    <p:sldId id="282" r:id="rId17"/>
    <p:sldId id="269" r:id="rId18"/>
    <p:sldId id="281" r:id="rId19"/>
    <p:sldId id="284" r:id="rId20"/>
    <p:sldId id="279" r:id="rId21"/>
    <p:sldId id="280" r:id="rId22"/>
    <p:sldId id="272" r:id="rId23"/>
    <p:sldId id="273" r:id="rId24"/>
    <p:sldId id="274" r:id="rId25"/>
    <p:sldId id="275" r:id="rId26"/>
    <p:sldId id="276" r:id="rId27"/>
  </p:sldIdLst>
  <p:sldSz cx="9144000" cy="6858000" type="screen4x3"/>
  <p:notesSz cx="6888163" cy="10020300"/>
  <p:defaultTex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a:srgbClr val="FF0000"/>
    <a:srgbClr val="92D050"/>
    <a:srgbClr val="FFFF00"/>
    <a:srgbClr val="DBEEF4"/>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6091" autoAdjust="0"/>
    <p:restoredTop sz="94660"/>
  </p:normalViewPr>
  <p:slideViewPr>
    <p:cSldViewPr>
      <p:cViewPr>
        <p:scale>
          <a:sx n="80" d="100"/>
          <a:sy n="80" d="100"/>
        </p:scale>
        <p:origin x="-846" y="10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55" d="100"/>
          <a:sy n="55" d="100"/>
        </p:scale>
        <p:origin x="-2598" y="-78"/>
      </p:cViewPr>
      <p:guideLst>
        <p:guide orient="horz" pos="3157"/>
        <p:guide pos="217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84653" cy="501131"/>
          </a:xfrm>
          <a:prstGeom prst="rect">
            <a:avLst/>
          </a:prstGeom>
        </p:spPr>
        <p:txBody>
          <a:bodyPr vert="horz" lIns="96616" tIns="48308" rIns="96616" bIns="48308" rtlCol="0"/>
          <a:lstStyle>
            <a:lvl1pPr algn="l" fontAlgn="auto">
              <a:spcBef>
                <a:spcPts val="0"/>
              </a:spcBef>
              <a:spcAft>
                <a:spcPts val="0"/>
              </a:spcAft>
              <a:defRPr sz="1300">
                <a:latin typeface="+mn-lt"/>
                <a:cs typeface="+mn-cs"/>
              </a:defRPr>
            </a:lvl1pPr>
          </a:lstStyle>
          <a:p>
            <a:pPr>
              <a:defRPr/>
            </a:pPr>
            <a:endParaRPr lang="fr-FR"/>
          </a:p>
        </p:txBody>
      </p:sp>
      <p:sp>
        <p:nvSpPr>
          <p:cNvPr id="3" name="Espace réservé de la date 2"/>
          <p:cNvSpPr>
            <a:spLocks noGrp="1"/>
          </p:cNvSpPr>
          <p:nvPr>
            <p:ph type="dt" sz="quarter" idx="1"/>
          </p:nvPr>
        </p:nvSpPr>
        <p:spPr>
          <a:xfrm>
            <a:off x="3901328" y="0"/>
            <a:ext cx="2985744" cy="501131"/>
          </a:xfrm>
          <a:prstGeom prst="rect">
            <a:avLst/>
          </a:prstGeom>
        </p:spPr>
        <p:txBody>
          <a:bodyPr vert="horz" lIns="96616" tIns="48308" rIns="96616" bIns="48308" rtlCol="0"/>
          <a:lstStyle>
            <a:lvl1pPr algn="r" fontAlgn="auto">
              <a:spcBef>
                <a:spcPts val="0"/>
              </a:spcBef>
              <a:spcAft>
                <a:spcPts val="0"/>
              </a:spcAft>
              <a:defRPr sz="1300">
                <a:latin typeface="+mn-lt"/>
                <a:cs typeface="+mn-cs"/>
              </a:defRPr>
            </a:lvl1pPr>
          </a:lstStyle>
          <a:p>
            <a:pPr>
              <a:defRPr/>
            </a:pPr>
            <a:fld id="{22C89509-8852-4B7F-AA68-7757DA349399}" type="datetimeFigureOut">
              <a:rPr lang="fr-FR"/>
              <a:pPr>
                <a:defRPr/>
              </a:pPr>
              <a:t>26/06/2016</a:t>
            </a:fld>
            <a:endParaRPr lang="fr-FR"/>
          </a:p>
        </p:txBody>
      </p:sp>
      <p:sp>
        <p:nvSpPr>
          <p:cNvPr id="4" name="Espace réservé du pied de page 3"/>
          <p:cNvSpPr>
            <a:spLocks noGrp="1"/>
          </p:cNvSpPr>
          <p:nvPr>
            <p:ph type="ftr" sz="quarter" idx="2"/>
          </p:nvPr>
        </p:nvSpPr>
        <p:spPr>
          <a:xfrm>
            <a:off x="0" y="9516861"/>
            <a:ext cx="2984653" cy="501130"/>
          </a:xfrm>
          <a:prstGeom prst="rect">
            <a:avLst/>
          </a:prstGeom>
        </p:spPr>
        <p:txBody>
          <a:bodyPr vert="horz" lIns="96616" tIns="48308" rIns="96616" bIns="48308" rtlCol="0" anchor="b"/>
          <a:lstStyle>
            <a:lvl1pPr algn="l" fontAlgn="auto">
              <a:spcBef>
                <a:spcPts val="0"/>
              </a:spcBef>
              <a:spcAft>
                <a:spcPts val="0"/>
              </a:spcAft>
              <a:defRPr sz="1300">
                <a:latin typeface="+mn-lt"/>
                <a:cs typeface="+mn-cs"/>
              </a:defRPr>
            </a:lvl1pPr>
          </a:lstStyle>
          <a:p>
            <a:pPr>
              <a:defRPr/>
            </a:pPr>
            <a:endParaRPr lang="fr-FR"/>
          </a:p>
        </p:txBody>
      </p:sp>
      <p:sp>
        <p:nvSpPr>
          <p:cNvPr id="5" name="Espace réservé du numéro de diapositive 4"/>
          <p:cNvSpPr>
            <a:spLocks noGrp="1"/>
          </p:cNvSpPr>
          <p:nvPr>
            <p:ph type="sldNum" sz="quarter" idx="3"/>
          </p:nvPr>
        </p:nvSpPr>
        <p:spPr>
          <a:xfrm>
            <a:off x="3901328" y="9516861"/>
            <a:ext cx="2985744" cy="501130"/>
          </a:xfrm>
          <a:prstGeom prst="rect">
            <a:avLst/>
          </a:prstGeom>
        </p:spPr>
        <p:txBody>
          <a:bodyPr vert="horz" lIns="96616" tIns="48308" rIns="96616" bIns="48308" rtlCol="0" anchor="b"/>
          <a:lstStyle>
            <a:lvl1pPr algn="r" fontAlgn="auto">
              <a:spcBef>
                <a:spcPts val="0"/>
              </a:spcBef>
              <a:spcAft>
                <a:spcPts val="0"/>
              </a:spcAft>
              <a:defRPr sz="1300">
                <a:latin typeface="+mn-lt"/>
                <a:cs typeface="+mn-cs"/>
              </a:defRPr>
            </a:lvl1pPr>
          </a:lstStyle>
          <a:p>
            <a:pPr>
              <a:defRPr/>
            </a:pPr>
            <a:fld id="{9266FECB-0130-4C97-B996-10757EA3702F}" type="slidenum">
              <a:rPr lang="fr-FR"/>
              <a:pPr>
                <a:defRPr/>
              </a:pPr>
              <a:t>‹N°›</a:t>
            </a:fld>
            <a:endParaRPr lang="fr-FR"/>
          </a:p>
        </p:txBody>
      </p:sp>
    </p:spTree>
    <p:extLst>
      <p:ext uri="{BB962C8B-B14F-4D97-AF65-F5344CB8AC3E}">
        <p14:creationId xmlns:p14="http://schemas.microsoft.com/office/powerpoint/2010/main" val="13762411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84653" cy="501131"/>
          </a:xfrm>
          <a:prstGeom prst="rect">
            <a:avLst/>
          </a:prstGeom>
        </p:spPr>
        <p:txBody>
          <a:bodyPr vert="horz" lIns="96616" tIns="48308" rIns="96616" bIns="48308" rtlCol="0"/>
          <a:lstStyle>
            <a:lvl1pPr algn="l" fontAlgn="auto">
              <a:spcBef>
                <a:spcPts val="0"/>
              </a:spcBef>
              <a:spcAft>
                <a:spcPts val="0"/>
              </a:spcAft>
              <a:defRPr sz="1300">
                <a:latin typeface="+mn-lt"/>
                <a:cs typeface="+mn-cs"/>
              </a:defRPr>
            </a:lvl1pPr>
          </a:lstStyle>
          <a:p>
            <a:pPr>
              <a:defRPr/>
            </a:pPr>
            <a:endParaRPr lang="fr-FR"/>
          </a:p>
        </p:txBody>
      </p:sp>
      <p:sp>
        <p:nvSpPr>
          <p:cNvPr id="3" name="Espace réservé de la date 2"/>
          <p:cNvSpPr>
            <a:spLocks noGrp="1"/>
          </p:cNvSpPr>
          <p:nvPr>
            <p:ph type="dt" idx="1"/>
          </p:nvPr>
        </p:nvSpPr>
        <p:spPr>
          <a:xfrm>
            <a:off x="3901328" y="0"/>
            <a:ext cx="2985744" cy="501131"/>
          </a:xfrm>
          <a:prstGeom prst="rect">
            <a:avLst/>
          </a:prstGeom>
        </p:spPr>
        <p:txBody>
          <a:bodyPr vert="horz" lIns="96616" tIns="48308" rIns="96616" bIns="48308" rtlCol="0"/>
          <a:lstStyle>
            <a:lvl1pPr algn="r" fontAlgn="auto">
              <a:spcBef>
                <a:spcPts val="0"/>
              </a:spcBef>
              <a:spcAft>
                <a:spcPts val="0"/>
              </a:spcAft>
              <a:defRPr sz="1300">
                <a:latin typeface="+mn-lt"/>
                <a:cs typeface="+mn-cs"/>
              </a:defRPr>
            </a:lvl1pPr>
          </a:lstStyle>
          <a:p>
            <a:pPr>
              <a:defRPr/>
            </a:pPr>
            <a:fld id="{76FEF586-5F42-4890-AF8A-CF86C5D64F43}" type="datetimeFigureOut">
              <a:rPr lang="fr-FR"/>
              <a:pPr>
                <a:defRPr/>
              </a:pPr>
              <a:t>26/06/2016</a:t>
            </a:fld>
            <a:endParaRPr lang="fr-FR"/>
          </a:p>
        </p:txBody>
      </p:sp>
      <p:sp>
        <p:nvSpPr>
          <p:cNvPr id="4" name="Espace réservé de l'image des diapositives 3"/>
          <p:cNvSpPr>
            <a:spLocks noGrp="1" noRot="1" noChangeAspect="1"/>
          </p:cNvSpPr>
          <p:nvPr>
            <p:ph type="sldImg" idx="2"/>
          </p:nvPr>
        </p:nvSpPr>
        <p:spPr>
          <a:xfrm>
            <a:off x="939800" y="750888"/>
            <a:ext cx="5010150" cy="3759200"/>
          </a:xfrm>
          <a:prstGeom prst="rect">
            <a:avLst/>
          </a:prstGeom>
          <a:noFill/>
          <a:ln w="12700">
            <a:solidFill>
              <a:prstClr val="black"/>
            </a:solidFill>
          </a:ln>
        </p:spPr>
        <p:txBody>
          <a:bodyPr vert="horz" lIns="96616" tIns="48308" rIns="96616" bIns="48308" rtlCol="0" anchor="ctr"/>
          <a:lstStyle/>
          <a:p>
            <a:pPr lvl="0"/>
            <a:endParaRPr lang="fr-FR" noProof="0"/>
          </a:p>
        </p:txBody>
      </p:sp>
      <p:sp>
        <p:nvSpPr>
          <p:cNvPr id="5" name="Espace réservé des commentaires 4"/>
          <p:cNvSpPr>
            <a:spLocks noGrp="1"/>
          </p:cNvSpPr>
          <p:nvPr>
            <p:ph type="body" sz="quarter" idx="3"/>
          </p:nvPr>
        </p:nvSpPr>
        <p:spPr>
          <a:xfrm>
            <a:off x="688599" y="4759586"/>
            <a:ext cx="5510967" cy="4510173"/>
          </a:xfrm>
          <a:prstGeom prst="rect">
            <a:avLst/>
          </a:prstGeom>
        </p:spPr>
        <p:txBody>
          <a:bodyPr vert="horz" lIns="96616" tIns="48308" rIns="96616" bIns="48308" rtlCol="0"/>
          <a:lstStyle/>
          <a:p>
            <a:pPr lvl="0"/>
            <a:r>
              <a:rPr lang="fr-FR" noProof="0" smtClean="0"/>
              <a:t>Modifiez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fr-FR" noProof="0"/>
          </a:p>
        </p:txBody>
      </p:sp>
      <p:sp>
        <p:nvSpPr>
          <p:cNvPr id="6" name="Espace réservé du pied de page 5"/>
          <p:cNvSpPr>
            <a:spLocks noGrp="1"/>
          </p:cNvSpPr>
          <p:nvPr>
            <p:ph type="ftr" sz="quarter" idx="4"/>
          </p:nvPr>
        </p:nvSpPr>
        <p:spPr>
          <a:xfrm>
            <a:off x="0" y="9516861"/>
            <a:ext cx="2984653" cy="501130"/>
          </a:xfrm>
          <a:prstGeom prst="rect">
            <a:avLst/>
          </a:prstGeom>
        </p:spPr>
        <p:txBody>
          <a:bodyPr vert="horz" lIns="96616" tIns="48308" rIns="96616" bIns="48308" rtlCol="0" anchor="b"/>
          <a:lstStyle>
            <a:lvl1pPr algn="l" fontAlgn="auto">
              <a:spcBef>
                <a:spcPts val="0"/>
              </a:spcBef>
              <a:spcAft>
                <a:spcPts val="0"/>
              </a:spcAft>
              <a:defRPr sz="1300">
                <a:latin typeface="+mn-lt"/>
                <a:cs typeface="+mn-cs"/>
              </a:defRPr>
            </a:lvl1pPr>
          </a:lstStyle>
          <a:p>
            <a:pPr>
              <a:defRPr/>
            </a:pPr>
            <a:endParaRPr lang="fr-FR"/>
          </a:p>
        </p:txBody>
      </p:sp>
      <p:sp>
        <p:nvSpPr>
          <p:cNvPr id="7" name="Espace réservé du numéro de diapositive 6"/>
          <p:cNvSpPr>
            <a:spLocks noGrp="1"/>
          </p:cNvSpPr>
          <p:nvPr>
            <p:ph type="sldNum" sz="quarter" idx="5"/>
          </p:nvPr>
        </p:nvSpPr>
        <p:spPr>
          <a:xfrm>
            <a:off x="3901328" y="9516861"/>
            <a:ext cx="2985744" cy="501130"/>
          </a:xfrm>
          <a:prstGeom prst="rect">
            <a:avLst/>
          </a:prstGeom>
        </p:spPr>
        <p:txBody>
          <a:bodyPr vert="horz" lIns="96616" tIns="48308" rIns="96616" bIns="48308" rtlCol="0" anchor="b"/>
          <a:lstStyle>
            <a:lvl1pPr algn="r" fontAlgn="auto">
              <a:spcBef>
                <a:spcPts val="0"/>
              </a:spcBef>
              <a:spcAft>
                <a:spcPts val="0"/>
              </a:spcAft>
              <a:defRPr sz="1300">
                <a:latin typeface="+mn-lt"/>
                <a:cs typeface="+mn-cs"/>
              </a:defRPr>
            </a:lvl1pPr>
          </a:lstStyle>
          <a:p>
            <a:pPr>
              <a:defRPr/>
            </a:pPr>
            <a:fld id="{03C616E7-1E58-4A73-B4B0-376B9FBF57DA}" type="slidenum">
              <a:rPr lang="fr-FR"/>
              <a:pPr>
                <a:defRPr/>
              </a:pPr>
              <a:t>‹N°›</a:t>
            </a:fld>
            <a:endParaRPr lang="fr-FR"/>
          </a:p>
        </p:txBody>
      </p:sp>
    </p:spTree>
    <p:extLst>
      <p:ext uri="{BB962C8B-B14F-4D97-AF65-F5344CB8AC3E}">
        <p14:creationId xmlns:p14="http://schemas.microsoft.com/office/powerpoint/2010/main" val="10540135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16386"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fr-FR" smtClean="0"/>
          </a:p>
        </p:txBody>
      </p:sp>
      <p:sp>
        <p:nvSpPr>
          <p:cNvPr id="4" name="Espace réservé du numéro de diapositive 3"/>
          <p:cNvSpPr>
            <a:spLocks noGrp="1"/>
          </p:cNvSpPr>
          <p:nvPr>
            <p:ph type="sldNum" sz="quarter" idx="5"/>
          </p:nvPr>
        </p:nvSpPr>
        <p:spPr/>
        <p:txBody>
          <a:bodyPr/>
          <a:lstStyle/>
          <a:p>
            <a:pPr>
              <a:defRPr/>
            </a:pPr>
            <a:fld id="{C7749E6A-B55E-43B1-A91B-7058EA64573D}" type="slidenum">
              <a:rPr lang="fr-FR" smtClean="0"/>
              <a:pPr>
                <a:defRPr/>
              </a:pPr>
              <a:t>1</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3" name="Espace réservé des commentaires 2"/>
          <p:cNvSpPr>
            <a:spLocks noGrp="1"/>
          </p:cNvSpPr>
          <p:nvPr>
            <p:ph type="body" idx="1"/>
          </p:nvPr>
        </p:nvSpPr>
        <p:spPr/>
        <p:txBody>
          <a:bodyPr/>
          <a:lstStyle/>
          <a:p>
            <a:pPr algn="just" eaLnBrk="1" hangingPunct="1">
              <a:defRPr/>
            </a:pPr>
            <a:endParaRPr lang="fr-FR" dirty="0"/>
          </a:p>
        </p:txBody>
      </p:sp>
      <p:sp>
        <p:nvSpPr>
          <p:cNvPr id="4" name="Espace réservé du numéro de diapositive 3"/>
          <p:cNvSpPr>
            <a:spLocks noGrp="1"/>
          </p:cNvSpPr>
          <p:nvPr>
            <p:ph type="sldNum" sz="quarter" idx="5"/>
          </p:nvPr>
        </p:nvSpPr>
        <p:spPr/>
        <p:txBody>
          <a:bodyPr/>
          <a:lstStyle/>
          <a:p>
            <a:pPr>
              <a:defRPr/>
            </a:pPr>
            <a:fld id="{35518DFF-DB90-46CC-B5D1-96CFEFE83C57}" type="slidenum">
              <a:rPr lang="fr-FR" smtClean="0"/>
              <a:pPr>
                <a:defRPr/>
              </a:pPr>
              <a:t>10</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4" name="Espace réservé du numéro de diapositive 3"/>
          <p:cNvSpPr>
            <a:spLocks noGrp="1"/>
          </p:cNvSpPr>
          <p:nvPr>
            <p:ph type="sldNum" sz="quarter" idx="5"/>
          </p:nvPr>
        </p:nvSpPr>
        <p:spPr/>
        <p:txBody>
          <a:bodyPr/>
          <a:lstStyle/>
          <a:p>
            <a:pPr>
              <a:defRPr/>
            </a:pPr>
            <a:fld id="{1EE6B528-D982-48FC-8C10-680BF8F052AE}" type="slidenum">
              <a:rPr lang="fr-FR" smtClean="0"/>
              <a:pPr>
                <a:defRPr/>
              </a:pPr>
              <a:t>11</a:t>
            </a:fld>
            <a:endParaRPr lang="fr-FR"/>
          </a:p>
        </p:txBody>
      </p:sp>
      <p:sp>
        <p:nvSpPr>
          <p:cNvPr id="2" name="Espace réservé des commentaires 1"/>
          <p:cNvSpPr>
            <a:spLocks noGrp="1"/>
          </p:cNvSpPr>
          <p:nvPr>
            <p:ph type="body" sz="quarter" idx="10"/>
          </p:nvPr>
        </p:nvSpPr>
        <p:spPr/>
        <p:txBody>
          <a:bodyPr/>
          <a:lstStyle/>
          <a:p>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4" name="Espace réservé du numéro de diapositive 3"/>
          <p:cNvSpPr>
            <a:spLocks noGrp="1"/>
          </p:cNvSpPr>
          <p:nvPr>
            <p:ph type="sldNum" sz="quarter" idx="5"/>
          </p:nvPr>
        </p:nvSpPr>
        <p:spPr/>
        <p:txBody>
          <a:bodyPr/>
          <a:lstStyle/>
          <a:p>
            <a:pPr>
              <a:defRPr/>
            </a:pPr>
            <a:fld id="{BD5C7AE8-16E3-47D3-BF92-55322F85C2D5}" type="slidenum">
              <a:rPr lang="fr-FR" smtClean="0"/>
              <a:pPr>
                <a:defRPr/>
              </a:pPr>
              <a:t>12</a:t>
            </a:fld>
            <a:endParaRPr lang="fr-FR"/>
          </a:p>
        </p:txBody>
      </p:sp>
      <p:sp>
        <p:nvSpPr>
          <p:cNvPr id="2" name="Espace réservé des commentaires 1"/>
          <p:cNvSpPr>
            <a:spLocks noGrp="1"/>
          </p:cNvSpPr>
          <p:nvPr>
            <p:ph type="body" sz="quarter" idx="10"/>
          </p:nvPr>
        </p:nvSpPr>
        <p:spPr/>
        <p:txBody>
          <a:bodyPr/>
          <a:lstStyle/>
          <a:p>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4" name="Espace réservé du numéro de diapositive 3"/>
          <p:cNvSpPr>
            <a:spLocks noGrp="1"/>
          </p:cNvSpPr>
          <p:nvPr>
            <p:ph type="sldNum" sz="quarter" idx="5"/>
          </p:nvPr>
        </p:nvSpPr>
        <p:spPr/>
        <p:txBody>
          <a:bodyPr/>
          <a:lstStyle/>
          <a:p>
            <a:pPr>
              <a:defRPr/>
            </a:pPr>
            <a:fld id="{FB09B78C-46C1-4CD6-8BC6-942D246C43D0}" type="slidenum">
              <a:rPr lang="fr-FR" smtClean="0"/>
              <a:pPr>
                <a:defRPr/>
              </a:pPr>
              <a:t>13</a:t>
            </a:fld>
            <a:endParaRPr lang="fr-FR"/>
          </a:p>
        </p:txBody>
      </p:sp>
      <p:sp>
        <p:nvSpPr>
          <p:cNvPr id="2" name="Espace réservé des commentaires 1"/>
          <p:cNvSpPr>
            <a:spLocks noGrp="1"/>
          </p:cNvSpPr>
          <p:nvPr>
            <p:ph type="body" sz="quarter" idx="10"/>
          </p:nvPr>
        </p:nvSpPr>
        <p:spPr/>
        <p:txBody>
          <a:bodyPr/>
          <a:lstStyle/>
          <a:p>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4" name="Espace réservé du numéro de diapositive 3"/>
          <p:cNvSpPr>
            <a:spLocks noGrp="1"/>
          </p:cNvSpPr>
          <p:nvPr>
            <p:ph type="sldNum" sz="quarter" idx="5"/>
          </p:nvPr>
        </p:nvSpPr>
        <p:spPr/>
        <p:txBody>
          <a:bodyPr/>
          <a:lstStyle/>
          <a:p>
            <a:pPr>
              <a:defRPr/>
            </a:pPr>
            <a:fld id="{3D4E2D48-517D-4D3A-8185-3D4D48F6D7C0}" type="slidenum">
              <a:rPr lang="fr-FR" smtClean="0"/>
              <a:pPr>
                <a:defRPr/>
              </a:pPr>
              <a:t>14</a:t>
            </a:fld>
            <a:endParaRPr lang="fr-FR"/>
          </a:p>
        </p:txBody>
      </p:sp>
      <p:sp>
        <p:nvSpPr>
          <p:cNvPr id="2" name="Espace réservé des commentaires 1"/>
          <p:cNvSpPr>
            <a:spLocks noGrp="1"/>
          </p:cNvSpPr>
          <p:nvPr>
            <p:ph type="body" sz="quarter" idx="10"/>
          </p:nvPr>
        </p:nvSpPr>
        <p:spPr/>
        <p:txBody>
          <a:bodyPr/>
          <a:lstStyle/>
          <a:p>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4" name="Espace réservé du numéro de diapositive 3"/>
          <p:cNvSpPr>
            <a:spLocks noGrp="1"/>
          </p:cNvSpPr>
          <p:nvPr>
            <p:ph type="sldNum" sz="quarter" idx="5"/>
          </p:nvPr>
        </p:nvSpPr>
        <p:spPr/>
        <p:txBody>
          <a:bodyPr/>
          <a:lstStyle/>
          <a:p>
            <a:pPr>
              <a:defRPr/>
            </a:pPr>
            <a:fld id="{70BA9B29-D53C-4F30-8BD5-61362D814399}" type="slidenum">
              <a:rPr lang="fr-FR" smtClean="0"/>
              <a:pPr>
                <a:defRPr/>
              </a:pPr>
              <a:t>15</a:t>
            </a:fld>
            <a:endParaRPr lang="fr-FR"/>
          </a:p>
        </p:txBody>
      </p:sp>
      <p:sp>
        <p:nvSpPr>
          <p:cNvPr id="2" name="Espace réservé des commentaires 1"/>
          <p:cNvSpPr>
            <a:spLocks noGrp="1"/>
          </p:cNvSpPr>
          <p:nvPr>
            <p:ph type="body" sz="quarter" idx="10"/>
          </p:nvPr>
        </p:nvSpPr>
        <p:spPr/>
        <p:txBody>
          <a:bodyPr/>
          <a:lstStyle/>
          <a:p>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47106"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fr-FR" smtClean="0"/>
          </a:p>
        </p:txBody>
      </p:sp>
      <p:sp>
        <p:nvSpPr>
          <p:cNvPr id="4" name="Espace réservé du numéro de diapositive 3"/>
          <p:cNvSpPr>
            <a:spLocks noGrp="1"/>
          </p:cNvSpPr>
          <p:nvPr>
            <p:ph type="sldNum" sz="quarter" idx="5"/>
          </p:nvPr>
        </p:nvSpPr>
        <p:spPr/>
        <p:txBody>
          <a:bodyPr/>
          <a:lstStyle/>
          <a:p>
            <a:pPr>
              <a:defRPr/>
            </a:pPr>
            <a:fld id="{CF7F94C2-6C77-4F5F-9448-3E5660EB9E1E}" type="slidenum">
              <a:rPr lang="fr-FR" smtClean="0"/>
              <a:pPr>
                <a:defRPr/>
              </a:pPr>
              <a:t>16</a:t>
            </a:fld>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4" name="Espace réservé du numéro de diapositive 3"/>
          <p:cNvSpPr>
            <a:spLocks noGrp="1"/>
          </p:cNvSpPr>
          <p:nvPr>
            <p:ph type="sldNum" sz="quarter" idx="5"/>
          </p:nvPr>
        </p:nvSpPr>
        <p:spPr/>
        <p:txBody>
          <a:bodyPr/>
          <a:lstStyle/>
          <a:p>
            <a:pPr>
              <a:defRPr/>
            </a:pPr>
            <a:fld id="{4A2A8D88-2086-4418-9A53-BD9DF79DBDA2}" type="slidenum">
              <a:rPr lang="fr-FR" smtClean="0"/>
              <a:pPr>
                <a:defRPr/>
              </a:pPr>
              <a:t>17</a:t>
            </a:fld>
            <a:endParaRPr lang="fr-FR"/>
          </a:p>
        </p:txBody>
      </p:sp>
      <p:sp>
        <p:nvSpPr>
          <p:cNvPr id="2" name="Espace réservé des commentaires 1"/>
          <p:cNvSpPr>
            <a:spLocks noGrp="1"/>
          </p:cNvSpPr>
          <p:nvPr>
            <p:ph type="body" sz="quarter" idx="10"/>
          </p:nvPr>
        </p:nvSpPr>
        <p:spPr/>
        <p:txBody>
          <a:bodyPr/>
          <a:lstStyle/>
          <a:p>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4" name="Espace réservé du numéro de diapositive 3"/>
          <p:cNvSpPr>
            <a:spLocks noGrp="1"/>
          </p:cNvSpPr>
          <p:nvPr>
            <p:ph type="sldNum" sz="quarter" idx="5"/>
          </p:nvPr>
        </p:nvSpPr>
        <p:spPr/>
        <p:txBody>
          <a:bodyPr/>
          <a:lstStyle/>
          <a:p>
            <a:pPr>
              <a:defRPr/>
            </a:pPr>
            <a:fld id="{17C44F5F-E223-41A6-BCE1-1AC6255537A4}" type="slidenum">
              <a:rPr lang="fr-FR" smtClean="0"/>
              <a:pPr>
                <a:defRPr/>
              </a:pPr>
              <a:t>18</a:t>
            </a:fld>
            <a:endParaRPr lang="fr-FR"/>
          </a:p>
        </p:txBody>
      </p:sp>
      <p:sp>
        <p:nvSpPr>
          <p:cNvPr id="2" name="Espace réservé des commentaires 1"/>
          <p:cNvSpPr>
            <a:spLocks noGrp="1"/>
          </p:cNvSpPr>
          <p:nvPr>
            <p:ph type="body" sz="quarter" idx="10"/>
          </p:nvPr>
        </p:nvSpPr>
        <p:spPr/>
        <p:txBody>
          <a:bodyPr/>
          <a:lstStyle/>
          <a:p>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4" name="Espace réservé du numéro de diapositive 3"/>
          <p:cNvSpPr>
            <a:spLocks noGrp="1"/>
          </p:cNvSpPr>
          <p:nvPr>
            <p:ph type="sldNum" sz="quarter" idx="5"/>
          </p:nvPr>
        </p:nvSpPr>
        <p:spPr/>
        <p:txBody>
          <a:bodyPr/>
          <a:lstStyle/>
          <a:p>
            <a:pPr>
              <a:defRPr/>
            </a:pPr>
            <a:fld id="{488AE873-B4D4-49F9-91B6-FA0DEDD469EF}" type="slidenum">
              <a:rPr lang="fr-FR" smtClean="0"/>
              <a:pPr>
                <a:defRPr/>
              </a:pPr>
              <a:t>19</a:t>
            </a:fld>
            <a:endParaRPr lang="fr-FR"/>
          </a:p>
        </p:txBody>
      </p:sp>
      <p:sp>
        <p:nvSpPr>
          <p:cNvPr id="2" name="Espace réservé des commentaires 1"/>
          <p:cNvSpPr>
            <a:spLocks noGrp="1"/>
          </p:cNvSpPr>
          <p:nvPr>
            <p:ph type="body" sz="quarter" idx="10"/>
          </p:nvPr>
        </p:nvSpPr>
        <p:spPr/>
        <p:txBody>
          <a:bodyPr/>
          <a:lstStyle/>
          <a:p>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18434"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dirty="0" smtClean="0"/>
          </a:p>
        </p:txBody>
      </p:sp>
      <p:sp>
        <p:nvSpPr>
          <p:cNvPr id="17411"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11522CE-1BB2-4894-8351-B6105024F273}" type="slidenum">
              <a:rPr lang="fr-FR">
                <a:cs typeface="Arial" charset="0"/>
              </a:rPr>
              <a:pPr fontAlgn="base">
                <a:spcBef>
                  <a:spcPct val="0"/>
                </a:spcBef>
                <a:spcAft>
                  <a:spcPct val="0"/>
                </a:spcAft>
                <a:defRPr/>
              </a:pPr>
              <a:t>2</a:t>
            </a:fld>
            <a:endParaRPr lang="fr-FR">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4" name="Espace réservé du numéro de diapositive 3"/>
          <p:cNvSpPr>
            <a:spLocks noGrp="1"/>
          </p:cNvSpPr>
          <p:nvPr>
            <p:ph type="sldNum" sz="quarter" idx="5"/>
          </p:nvPr>
        </p:nvSpPr>
        <p:spPr/>
        <p:txBody>
          <a:bodyPr/>
          <a:lstStyle/>
          <a:p>
            <a:pPr>
              <a:defRPr/>
            </a:pPr>
            <a:fld id="{A27F2ACA-5CDF-4090-82AF-26C3BCB4A1E1}" type="slidenum">
              <a:rPr lang="fr-FR" smtClean="0"/>
              <a:pPr>
                <a:defRPr/>
              </a:pPr>
              <a:t>20</a:t>
            </a:fld>
            <a:endParaRPr lang="fr-FR"/>
          </a:p>
        </p:txBody>
      </p:sp>
      <p:sp>
        <p:nvSpPr>
          <p:cNvPr id="2" name="Espace réservé des commentaires 1"/>
          <p:cNvSpPr>
            <a:spLocks noGrp="1"/>
          </p:cNvSpPr>
          <p:nvPr>
            <p:ph type="body" sz="quarter" idx="10"/>
          </p:nvPr>
        </p:nvSpPr>
        <p:spPr/>
        <p:txBody>
          <a:bodyPr/>
          <a:lstStyle/>
          <a:p>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41987"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88C9422-2613-460E-BC8E-383D75260BED}" type="slidenum">
              <a:rPr lang="fr-FR">
                <a:cs typeface="Arial" charset="0"/>
              </a:rPr>
              <a:pPr fontAlgn="base">
                <a:spcBef>
                  <a:spcPct val="0"/>
                </a:spcBef>
                <a:spcAft>
                  <a:spcPct val="0"/>
                </a:spcAft>
                <a:defRPr/>
              </a:pPr>
              <a:t>21</a:t>
            </a:fld>
            <a:endParaRPr lang="fr-FR">
              <a:cs typeface="Arial" charset="0"/>
            </a:endParaRPr>
          </a:p>
        </p:txBody>
      </p:sp>
      <p:sp>
        <p:nvSpPr>
          <p:cNvPr id="2" name="Espace réservé des commentaires 1"/>
          <p:cNvSpPr>
            <a:spLocks noGrp="1"/>
          </p:cNvSpPr>
          <p:nvPr>
            <p:ph type="body" sz="quarter" idx="10"/>
          </p:nvPr>
        </p:nvSpPr>
        <p:spPr/>
        <p:txBody>
          <a:bodyPr/>
          <a:lstStyle/>
          <a:p>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TextEdit="1"/>
          </p:cNvSpPr>
          <p:nvPr>
            <p:ph type="sldImg"/>
          </p:nvPr>
        </p:nvSpPr>
        <p:spPr bwMode="auto">
          <a:noFill/>
          <a:ln>
            <a:solidFill>
              <a:srgbClr val="000000"/>
            </a:solidFill>
            <a:miter lim="800000"/>
            <a:headEnd/>
            <a:tailEnd/>
          </a:ln>
        </p:spPr>
      </p:sp>
      <p:sp>
        <p:nvSpPr>
          <p:cNvPr id="63491"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TextEdit="1"/>
          </p:cNvSpPr>
          <p:nvPr>
            <p:ph type="sldImg"/>
          </p:nvPr>
        </p:nvSpPr>
        <p:spPr bwMode="auto">
          <a:noFill/>
          <a:ln>
            <a:solidFill>
              <a:srgbClr val="000000"/>
            </a:solidFill>
            <a:miter lim="800000"/>
            <a:headEnd/>
            <a:tailEnd/>
          </a:ln>
        </p:spPr>
      </p:sp>
      <p:sp>
        <p:nvSpPr>
          <p:cNvPr id="64515"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TextEdit="1"/>
          </p:cNvSpPr>
          <p:nvPr>
            <p:ph type="sldImg"/>
          </p:nvPr>
        </p:nvSpPr>
        <p:spPr bwMode="auto">
          <a:noFill/>
          <a:ln>
            <a:solidFill>
              <a:srgbClr val="000000"/>
            </a:solidFill>
            <a:miter lim="800000"/>
            <a:headEnd/>
            <a:tailEnd/>
          </a:ln>
        </p:spPr>
      </p:sp>
      <p:sp>
        <p:nvSpPr>
          <p:cNvPr id="65539"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TextEdit="1"/>
          </p:cNvSpPr>
          <p:nvPr>
            <p:ph type="sldImg"/>
          </p:nvPr>
        </p:nvSpPr>
        <p:spPr bwMode="auto">
          <a:noFill/>
          <a:ln>
            <a:solidFill>
              <a:srgbClr val="000000"/>
            </a:solidFill>
            <a:miter lim="800000"/>
            <a:headEnd/>
            <a:tailEnd/>
          </a:ln>
        </p:spPr>
      </p:sp>
      <p:sp>
        <p:nvSpPr>
          <p:cNvPr id="66563"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TextEdit="1"/>
          </p:cNvSpPr>
          <p:nvPr>
            <p:ph type="sldImg"/>
          </p:nvPr>
        </p:nvSpPr>
        <p:spPr bwMode="auto">
          <a:noFill/>
          <a:ln>
            <a:solidFill>
              <a:srgbClr val="000000"/>
            </a:solidFill>
            <a:miter lim="800000"/>
            <a:headEnd/>
            <a:tailEnd/>
          </a:ln>
        </p:spPr>
      </p:sp>
      <p:sp>
        <p:nvSpPr>
          <p:cNvPr id="67587"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3" name="Espace réservé des commentaires 2"/>
          <p:cNvSpPr>
            <a:spLocks noGrp="1"/>
          </p:cNvSpPr>
          <p:nvPr>
            <p:ph type="body" idx="1"/>
          </p:nvPr>
        </p:nvSpPr>
        <p:spPr/>
        <p:txBody>
          <a:bodyPr/>
          <a:lstStyle/>
          <a:p>
            <a:pPr algn="just" eaLnBrk="1" fontAlgn="auto" hangingPunct="1">
              <a:spcBef>
                <a:spcPts val="0"/>
              </a:spcBef>
              <a:spcAft>
                <a:spcPts val="0"/>
              </a:spcAft>
              <a:defRPr/>
            </a:pPr>
            <a:endParaRPr lang="fr-FR" dirty="0"/>
          </a:p>
        </p:txBody>
      </p:sp>
      <p:sp>
        <p:nvSpPr>
          <p:cNvPr id="19459"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53D0ED-5FEA-4D0E-908C-058D3524AE1C}" type="slidenum">
              <a:rPr lang="fr-FR">
                <a:cs typeface="Arial" charset="0"/>
              </a:rPr>
              <a:pPr fontAlgn="base">
                <a:spcBef>
                  <a:spcPct val="0"/>
                </a:spcBef>
                <a:spcAft>
                  <a:spcPct val="0"/>
                </a:spcAft>
                <a:defRPr/>
              </a:pPr>
              <a:t>3</a:t>
            </a:fld>
            <a:endParaRPr lang="fr-FR">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3" name="Espace réservé des commentaires 2"/>
          <p:cNvSpPr>
            <a:spLocks noGrp="1"/>
          </p:cNvSpPr>
          <p:nvPr>
            <p:ph type="body" idx="1"/>
          </p:nvPr>
        </p:nvSpPr>
        <p:spPr/>
        <p:txBody>
          <a:bodyPr/>
          <a:lstStyle/>
          <a:p>
            <a:pPr algn="just" eaLnBrk="1" fontAlgn="auto" hangingPunct="1">
              <a:spcBef>
                <a:spcPts val="0"/>
              </a:spcBef>
              <a:spcAft>
                <a:spcPts val="0"/>
              </a:spcAft>
              <a:defRPr/>
            </a:pPr>
            <a:endParaRPr lang="fr-FR" dirty="0" smtClean="0"/>
          </a:p>
        </p:txBody>
      </p:sp>
      <p:sp>
        <p:nvSpPr>
          <p:cNvPr id="21507"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51386FC-07EF-407B-8A00-23F4DD57AB0A}" type="slidenum">
              <a:rPr lang="fr-FR">
                <a:cs typeface="Arial" charset="0"/>
              </a:rPr>
              <a:pPr fontAlgn="base">
                <a:spcBef>
                  <a:spcPct val="0"/>
                </a:spcBef>
                <a:spcAft>
                  <a:spcPct val="0"/>
                </a:spcAft>
                <a:defRPr/>
              </a:pPr>
              <a:t>4</a:t>
            </a:fld>
            <a:endParaRPr lang="fr-FR">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4578"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dirty="0" smtClean="0"/>
          </a:p>
        </p:txBody>
      </p:sp>
      <p:sp>
        <p:nvSpPr>
          <p:cNvPr id="23555"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CBA538-2C13-4824-8404-9B966BFB3109}" type="slidenum">
              <a:rPr lang="fr-FR">
                <a:cs typeface="Arial" charset="0"/>
              </a:rPr>
              <a:pPr fontAlgn="base">
                <a:spcBef>
                  <a:spcPct val="0"/>
                </a:spcBef>
                <a:spcAft>
                  <a:spcPct val="0"/>
                </a:spcAft>
                <a:defRPr/>
              </a:pPr>
              <a:t>5</a:t>
            </a:fld>
            <a:endParaRPr lang="fr-FR">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5602" name="Espace réservé des commentaires 2"/>
          <p:cNvSpPr>
            <a:spLocks noGrp="1"/>
          </p:cNvSpPr>
          <p:nvPr>
            <p:ph type="body" idx="1"/>
          </p:nvPr>
        </p:nvSpPr>
        <p:spPr bwMode="auto"/>
        <p:txBody>
          <a:bodyPr wrap="square" numCol="1" anchor="t" anchorCtr="0" compatLnSpc="1">
            <a:prstTxWarp prst="textNoShape">
              <a:avLst/>
            </a:prstTxWarp>
          </a:bodyPr>
          <a:lstStyle/>
          <a:p>
            <a:pPr algn="just" eaLnBrk="1" hangingPunct="1">
              <a:spcBef>
                <a:spcPct val="0"/>
              </a:spcBef>
              <a:defRPr/>
            </a:pPr>
            <a:endParaRPr lang="fr-FR" dirty="0" smtClean="0"/>
          </a:p>
        </p:txBody>
      </p:sp>
      <p:sp>
        <p:nvSpPr>
          <p:cNvPr id="25603"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8DAB31-A78F-4329-B2BD-902733861AED}" type="slidenum">
              <a:rPr lang="fr-FR">
                <a:cs typeface="Arial" charset="0"/>
              </a:rPr>
              <a:pPr fontAlgn="base">
                <a:spcBef>
                  <a:spcPct val="0"/>
                </a:spcBef>
                <a:spcAft>
                  <a:spcPct val="0"/>
                </a:spcAft>
                <a:defRPr/>
              </a:pPr>
              <a:t>6</a:t>
            </a:fld>
            <a:endParaRPr lang="fr-FR">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4" name="Espace réservé du numéro de diapositive 3"/>
          <p:cNvSpPr>
            <a:spLocks noGrp="1"/>
          </p:cNvSpPr>
          <p:nvPr>
            <p:ph type="sldNum" sz="quarter" idx="5"/>
          </p:nvPr>
        </p:nvSpPr>
        <p:spPr/>
        <p:txBody>
          <a:bodyPr/>
          <a:lstStyle/>
          <a:p>
            <a:pPr>
              <a:defRPr/>
            </a:pPr>
            <a:fld id="{EA2F4CD5-DE36-49E4-B902-53C0FD04D465}" type="slidenum">
              <a:rPr lang="fr-FR" smtClean="0"/>
              <a:pPr>
                <a:defRPr/>
              </a:pPr>
              <a:t>7</a:t>
            </a:fld>
            <a:endParaRPr lang="fr-FR"/>
          </a:p>
        </p:txBody>
      </p:sp>
      <p:sp>
        <p:nvSpPr>
          <p:cNvPr id="2" name="Espace réservé des commentaires 1"/>
          <p:cNvSpPr>
            <a:spLocks noGrp="1"/>
          </p:cNvSpPr>
          <p:nvPr>
            <p:ph type="body" sz="quarter" idx="10"/>
          </p:nvPr>
        </p:nvSpPr>
        <p:spPr/>
        <p:txBody>
          <a:bodyPr/>
          <a:lstStyle/>
          <a:p>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4" name="Espace réservé du numéro de diapositive 3"/>
          <p:cNvSpPr>
            <a:spLocks noGrp="1"/>
          </p:cNvSpPr>
          <p:nvPr>
            <p:ph type="sldNum" sz="quarter" idx="5"/>
          </p:nvPr>
        </p:nvSpPr>
        <p:spPr/>
        <p:txBody>
          <a:bodyPr/>
          <a:lstStyle/>
          <a:p>
            <a:pPr>
              <a:defRPr/>
            </a:pPr>
            <a:fld id="{8178739D-C9F0-496D-B366-2B5B8A74925D}" type="slidenum">
              <a:rPr lang="fr-FR" smtClean="0"/>
              <a:pPr>
                <a:defRPr/>
              </a:pPr>
              <a:t>8</a:t>
            </a:fld>
            <a:endParaRPr lang="fr-FR"/>
          </a:p>
        </p:txBody>
      </p:sp>
      <p:sp>
        <p:nvSpPr>
          <p:cNvPr id="2" name="Espace réservé des commentaires 1"/>
          <p:cNvSpPr>
            <a:spLocks noGrp="1"/>
          </p:cNvSpPr>
          <p:nvPr>
            <p:ph type="body" sz="quarter" idx="10"/>
          </p:nvPr>
        </p:nvSpPr>
        <p:spPr/>
        <p:txBody>
          <a:bodyPr/>
          <a:lstStyle/>
          <a:p>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4" name="Espace réservé du numéro de diapositive 3"/>
          <p:cNvSpPr>
            <a:spLocks noGrp="1"/>
          </p:cNvSpPr>
          <p:nvPr>
            <p:ph type="sldNum" sz="quarter" idx="5"/>
          </p:nvPr>
        </p:nvSpPr>
        <p:spPr/>
        <p:txBody>
          <a:bodyPr/>
          <a:lstStyle/>
          <a:p>
            <a:pPr>
              <a:defRPr/>
            </a:pPr>
            <a:fld id="{38EB4A22-26B0-42C5-B155-92B9FA922AD9}" type="slidenum">
              <a:rPr lang="fr-FR" smtClean="0"/>
              <a:pPr>
                <a:defRPr/>
              </a:pPr>
              <a:t>9</a:t>
            </a:fld>
            <a:endParaRPr lang="fr-FR"/>
          </a:p>
        </p:txBody>
      </p:sp>
      <p:sp>
        <p:nvSpPr>
          <p:cNvPr id="2" name="Espace réservé des commentaires 1"/>
          <p:cNvSpPr>
            <a:spLocks noGrp="1"/>
          </p:cNvSpPr>
          <p:nvPr>
            <p:ph type="body" sz="quarter" idx="10"/>
          </p:nvPr>
        </p:nvSpPr>
        <p:spPr/>
        <p:txBody>
          <a:bodyPr/>
          <a:lstStyle/>
          <a:p>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fld id="{0195BD9E-CDAC-4BF0-B7EB-BF93360BD75C}" type="datetimeFigureOut">
              <a:rPr lang="fr-FR"/>
              <a:pPr>
                <a:defRPr/>
              </a:pPr>
              <a:t>26/06/2016</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D2EBEB77-47FF-4CC0-A6C1-9BD67B0CFE0D}" type="slidenum">
              <a:rPr lang="fr-FR"/>
              <a:pPr>
                <a:defRPr/>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D4CD9B79-4BD5-40B0-9609-D14D6C9072DC}" type="datetimeFigureOut">
              <a:rPr lang="fr-FR"/>
              <a:pPr>
                <a:defRPr/>
              </a:pPr>
              <a:t>26/06/2016</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987454F2-7CF2-4056-AE41-A66480DAB5E7}" type="slidenum">
              <a:rPr lang="fr-FR"/>
              <a:pPr>
                <a:defRP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B5EF14EA-AE4E-4234-84FC-C72AB38F4AC2}" type="datetimeFigureOut">
              <a:rPr lang="fr-FR"/>
              <a:pPr>
                <a:defRPr/>
              </a:pPr>
              <a:t>26/06/2016</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77786310-326D-4D9D-A9CA-F029233BBEEE}" type="slidenum">
              <a:rPr lang="fr-FR"/>
              <a:pPr>
                <a:defRP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BC533B5E-F59D-4791-BAD5-5C7F7DEEB0D3}" type="datetimeFigureOut">
              <a:rPr lang="fr-FR"/>
              <a:pPr>
                <a:defRPr/>
              </a:pPr>
              <a:t>26/06/2016</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F175DBE3-9AFE-4137-BA29-28F925FDEB7E}" type="slidenum">
              <a:rPr lang="fr-FR"/>
              <a:pPr>
                <a:defRPr/>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616E17BB-9243-4AEE-BD6C-D7586587183F}" type="datetimeFigureOut">
              <a:rPr lang="fr-FR"/>
              <a:pPr>
                <a:defRPr/>
              </a:pPr>
              <a:t>26/06/2016</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574E0C97-FA2F-443F-A560-DCFAC92FC92E}" type="slidenum">
              <a:rPr lang="fr-FR"/>
              <a:pPr>
                <a:defRPr/>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fld id="{9DB7ACB7-760F-4C91-B3AC-4B612C9B8DF0}" type="datetimeFigureOut">
              <a:rPr lang="fr-FR"/>
              <a:pPr>
                <a:defRPr/>
              </a:pPr>
              <a:t>26/06/2016</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80BE97E4-44B8-4AA2-A630-33745AC9D20B}" type="slidenum">
              <a:rPr lang="fr-FR"/>
              <a:pPr>
                <a:defRP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fld id="{F1B89E5E-3C78-4C67-A729-8126143239E1}" type="datetimeFigureOut">
              <a:rPr lang="fr-FR"/>
              <a:pPr>
                <a:defRPr/>
              </a:pPr>
              <a:t>26/06/2016</a:t>
            </a:fld>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E0170748-2278-4152-98F0-78790065839B}" type="slidenum">
              <a:rPr lang="fr-FR"/>
              <a:pPr>
                <a:defRP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fld id="{48AA0200-C89D-4DF5-81AF-A5022077E823}" type="datetimeFigureOut">
              <a:rPr lang="fr-FR"/>
              <a:pPr>
                <a:defRPr/>
              </a:pPr>
              <a:t>26/06/2016</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029F80DC-DD02-49D5-8915-CB61A755309A}" type="slidenum">
              <a:rPr lang="fr-FR"/>
              <a:pPr>
                <a:defRP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67076772-EDA6-4DDE-9149-7EAE5319FE0E}" type="datetimeFigureOut">
              <a:rPr lang="fr-FR"/>
              <a:pPr>
                <a:defRPr/>
              </a:pPr>
              <a:t>26/06/2016</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5B9B491B-AACC-4179-8992-14DBDECA15F9}" type="slidenum">
              <a:rPr lang="fr-FR"/>
              <a:pPr>
                <a:defRPr/>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4B1DB81F-1297-45D3-84D0-399F08F4E1DD}" type="datetimeFigureOut">
              <a:rPr lang="fr-FR"/>
              <a:pPr>
                <a:defRPr/>
              </a:pPr>
              <a:t>26/06/2016</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071F9FA8-9028-4BD5-B7CB-1E6F6B2C91EC}" type="slidenum">
              <a:rPr lang="fr-FR"/>
              <a:pPr>
                <a:defRPr/>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2DD2AC08-6D44-4006-B18C-102AE3E5CDE6}" type="datetimeFigureOut">
              <a:rPr lang="fr-FR"/>
              <a:pPr>
                <a:defRPr/>
              </a:pPr>
              <a:t>26/06/2016</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57832603-612A-4910-AC6F-E5D750CBD60E}" type="slidenum">
              <a:rPr lang="fr-FR"/>
              <a:pPr>
                <a:defRP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Modifiez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B3225848-B908-40D2-B131-1FC0A0CD247A}" type="datetimeFigureOut">
              <a:rPr lang="fr-FR"/>
              <a:pPr>
                <a:defRPr/>
              </a:pPr>
              <a:t>26/06/2016</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DF2945C0-1445-4987-A6CE-9E02A7774450}"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www.ina.fr/video/I07169806"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hyperlink" Target="http://www2.assemblee-nationale.fr/14/evenements/2015/anniversaire-loi-vei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slide" Target="slide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www2.assemblee-nationale.fr/14/evenements/2015/anniversaire-loi-veil"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Mo7P1bV4Hp0"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3850" y="260350"/>
            <a:ext cx="8496300" cy="12969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PRÉSENTATION DU THÈME 3 – HISTOIRE 3</a:t>
            </a:r>
            <a:r>
              <a:rPr lang="fr-FR" sz="2400" b="1" baseline="30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a:t>
            </a:r>
            <a:r>
              <a:rPr lang="fr-FR"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algn="ctr" fontAlgn="auto">
              <a:spcBef>
                <a:spcPts val="0"/>
              </a:spcBef>
              <a:spcAft>
                <a:spcPts val="0"/>
              </a:spcAft>
              <a:defRPr/>
            </a:pPr>
            <a:r>
              <a:rPr lang="fr-FR"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fr-FR" sz="2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Françaises </a:t>
            </a:r>
            <a:r>
              <a:rPr lang="fr-FR"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et </a:t>
            </a:r>
            <a:r>
              <a:rPr lang="fr-FR" sz="2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Français</a:t>
            </a:r>
            <a:endParaRPr lang="fr-FR"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fontAlgn="auto">
              <a:spcBef>
                <a:spcPts val="0"/>
              </a:spcBef>
              <a:spcAft>
                <a:spcPts val="0"/>
              </a:spcAft>
              <a:defRPr/>
            </a:pPr>
            <a:r>
              <a:rPr lang="fr-FR"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dans une République repensée » </a:t>
            </a:r>
          </a:p>
        </p:txBody>
      </p:sp>
      <p:pic>
        <p:nvPicPr>
          <p:cNvPr id="15362" name="Picture 2"/>
          <p:cNvPicPr>
            <a:picLocks noChangeAspect="1" noChangeArrowheads="1"/>
          </p:cNvPicPr>
          <p:nvPr/>
        </p:nvPicPr>
        <p:blipFill>
          <a:blip r:embed="rId3"/>
          <a:srcRect l="9206" t="14183" r="5502" b="2161"/>
          <a:stretch>
            <a:fillRect/>
          </a:stretch>
        </p:blipFill>
        <p:spPr bwMode="auto">
          <a:xfrm>
            <a:off x="323850" y="1844675"/>
            <a:ext cx="8542338" cy="4392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563" y="115888"/>
            <a:ext cx="8785225" cy="690562"/>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2400" b="1" u="sng" dirty="0">
                <a:solidFill>
                  <a:srgbClr val="00B050"/>
                </a:solidFill>
                <a:effectLst>
                  <a:outerShdw blurRad="38100" dist="38100" dir="2700000" algn="tl">
                    <a:srgbClr val="000000">
                      <a:alpha val="43137"/>
                    </a:srgbClr>
                  </a:outerShdw>
                </a:effectLst>
              </a:rPr>
              <a:t>Mise en problématique du thème 3:</a:t>
            </a:r>
          </a:p>
          <a:p>
            <a:pPr algn="ctr" fontAlgn="auto">
              <a:spcBef>
                <a:spcPts val="0"/>
              </a:spcBef>
              <a:spcAft>
                <a:spcPts val="0"/>
              </a:spcAft>
              <a:defRPr/>
            </a:pPr>
            <a:r>
              <a:rPr lang="fr-FR" sz="2400" b="1" dirty="0">
                <a:solidFill>
                  <a:srgbClr val="00B050"/>
                </a:solidFill>
                <a:effectLst>
                  <a:outerShdw blurRad="38100" dist="38100" dir="2700000" algn="tl">
                    <a:srgbClr val="000000">
                      <a:alpha val="43137"/>
                    </a:srgbClr>
                  </a:outerShdw>
                </a:effectLst>
              </a:rPr>
              <a:t>EDC sur la loi Veil et la légalisation de l’avortement</a:t>
            </a:r>
          </a:p>
        </p:txBody>
      </p:sp>
      <p:sp>
        <p:nvSpPr>
          <p:cNvPr id="3" name="ZoneTexte 2"/>
          <p:cNvSpPr txBox="1"/>
          <p:nvPr/>
        </p:nvSpPr>
        <p:spPr>
          <a:xfrm>
            <a:off x="179388" y="920750"/>
            <a:ext cx="5329237" cy="368300"/>
          </a:xfrm>
          <a:prstGeom prst="rect">
            <a:avLst/>
          </a:prstGeom>
          <a:noFill/>
        </p:spPr>
        <p:txBody>
          <a:bodyPr>
            <a:spAutoFit/>
          </a:bodyPr>
          <a:lstStyle/>
          <a:p>
            <a:pPr algn="just" fontAlgn="auto">
              <a:spcBef>
                <a:spcPts val="0"/>
              </a:spcBef>
              <a:spcAft>
                <a:spcPts val="0"/>
              </a:spcAft>
              <a:defRPr/>
            </a:pPr>
            <a:r>
              <a:rPr lang="fr-FR" b="1" u="sng" dirty="0">
                <a:solidFill>
                  <a:srgbClr val="FF0000"/>
                </a:solidFill>
                <a:effectLst>
                  <a:outerShdw blurRad="38100" dist="38100" dir="2700000" algn="tl">
                    <a:srgbClr val="000000">
                      <a:alpha val="43137"/>
                    </a:srgbClr>
                  </a:outerShdw>
                </a:effectLst>
                <a:latin typeface="+mn-lt"/>
                <a:cs typeface="+mn-cs"/>
              </a:rPr>
              <a:t>1</a:t>
            </a:r>
            <a:r>
              <a:rPr lang="fr-FR" b="1" u="sng" baseline="30000" dirty="0">
                <a:solidFill>
                  <a:srgbClr val="FF0000"/>
                </a:solidFill>
                <a:effectLst>
                  <a:outerShdw blurRad="38100" dist="38100" dir="2700000" algn="tl">
                    <a:srgbClr val="000000">
                      <a:alpha val="43137"/>
                    </a:srgbClr>
                  </a:outerShdw>
                </a:effectLst>
                <a:latin typeface="+mn-lt"/>
                <a:cs typeface="+mn-cs"/>
              </a:rPr>
              <a:t>ère</a:t>
            </a:r>
            <a:r>
              <a:rPr lang="fr-FR" b="1" u="sng" dirty="0">
                <a:solidFill>
                  <a:srgbClr val="FF0000"/>
                </a:solidFill>
                <a:effectLst>
                  <a:outerShdw blurRad="38100" dist="38100" dir="2700000" algn="tl">
                    <a:srgbClr val="000000">
                      <a:alpha val="43137"/>
                    </a:srgbClr>
                  </a:outerShdw>
                </a:effectLst>
                <a:latin typeface="+mn-lt"/>
                <a:cs typeface="+mn-cs"/>
              </a:rPr>
              <a:t> PARTIE: La loi Veil, une nécessité</a:t>
            </a:r>
          </a:p>
        </p:txBody>
      </p:sp>
      <p:sp>
        <p:nvSpPr>
          <p:cNvPr id="4" name="Rectangle 3"/>
          <p:cNvSpPr/>
          <p:nvPr/>
        </p:nvSpPr>
        <p:spPr>
          <a:xfrm>
            <a:off x="179388" y="920750"/>
            <a:ext cx="4608512" cy="368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5" name="ZoneTexte 4"/>
          <p:cNvSpPr txBox="1"/>
          <p:nvPr/>
        </p:nvSpPr>
        <p:spPr>
          <a:xfrm>
            <a:off x="28575" y="1609725"/>
            <a:ext cx="6559550" cy="646113"/>
          </a:xfrm>
          <a:prstGeom prst="rect">
            <a:avLst/>
          </a:prstGeom>
          <a:noFill/>
        </p:spPr>
        <p:txBody>
          <a:bodyPr>
            <a:spAutoFit/>
          </a:bodyPr>
          <a:lstStyle/>
          <a:p>
            <a:pPr algn="just" fontAlgn="auto">
              <a:spcBef>
                <a:spcPts val="0"/>
              </a:spcBef>
              <a:spcAft>
                <a:spcPts val="0"/>
              </a:spcAft>
              <a:defRPr/>
            </a:pPr>
            <a:r>
              <a:rPr lang="fr-FR" b="1" u="sng" dirty="0">
                <a:solidFill>
                  <a:srgbClr val="7030A0"/>
                </a:solidFill>
                <a:effectLst>
                  <a:outerShdw blurRad="38100" dist="38100" dir="2700000" algn="tl">
                    <a:srgbClr val="000000">
                      <a:alpha val="43137"/>
                    </a:srgbClr>
                  </a:outerShdw>
                </a:effectLst>
                <a:latin typeface="+mn-lt"/>
                <a:cs typeface="+mn-cs"/>
              </a:rPr>
              <a:t>Document 4/ Extrait du discours de Simone Veil à l’Assemblée nationale, le 26 novembre 1974</a:t>
            </a:r>
          </a:p>
        </p:txBody>
      </p:sp>
      <p:sp>
        <p:nvSpPr>
          <p:cNvPr id="7" name="Rectangle 6"/>
          <p:cNvSpPr/>
          <p:nvPr/>
        </p:nvSpPr>
        <p:spPr>
          <a:xfrm>
            <a:off x="90488" y="2263775"/>
            <a:ext cx="6497637" cy="43386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8" name="ZoneTexte 7"/>
          <p:cNvSpPr txBox="1"/>
          <p:nvPr/>
        </p:nvSpPr>
        <p:spPr>
          <a:xfrm>
            <a:off x="539750" y="1289050"/>
            <a:ext cx="5688013" cy="369888"/>
          </a:xfrm>
          <a:prstGeom prst="rect">
            <a:avLst/>
          </a:prstGeom>
          <a:noFill/>
        </p:spPr>
        <p:txBody>
          <a:bodyPr>
            <a:spAutoFit/>
          </a:bodyPr>
          <a:lstStyle/>
          <a:p>
            <a:pPr fontAlgn="auto">
              <a:spcBef>
                <a:spcPts val="0"/>
              </a:spcBef>
              <a:spcAft>
                <a:spcPts val="0"/>
              </a:spcAft>
              <a:defRPr/>
            </a:pPr>
            <a:r>
              <a:rPr lang="fr-FR" b="1" u="sng" dirty="0">
                <a:solidFill>
                  <a:srgbClr val="00B050"/>
                </a:solidFill>
                <a:effectLst>
                  <a:outerShdw blurRad="38100" dist="38100" dir="2700000" algn="tl">
                    <a:srgbClr val="000000">
                      <a:alpha val="43137"/>
                    </a:srgbClr>
                  </a:outerShdw>
                </a:effectLst>
                <a:latin typeface="+mn-lt"/>
                <a:cs typeface="+mn-cs"/>
              </a:rPr>
              <a:t>B) … Sur la scène politique</a:t>
            </a:r>
          </a:p>
        </p:txBody>
      </p:sp>
      <p:sp>
        <p:nvSpPr>
          <p:cNvPr id="9" name="ZoneTexte 8"/>
          <p:cNvSpPr txBox="1"/>
          <p:nvPr/>
        </p:nvSpPr>
        <p:spPr>
          <a:xfrm>
            <a:off x="50800" y="2276475"/>
            <a:ext cx="6515100" cy="4340225"/>
          </a:xfrm>
          <a:prstGeom prst="rect">
            <a:avLst/>
          </a:prstGeom>
          <a:noFill/>
        </p:spPr>
        <p:txBody>
          <a:bodyPr>
            <a:spAutoFit/>
          </a:bodyPr>
          <a:lstStyle/>
          <a:p>
            <a:pPr algn="just" fontAlgn="auto">
              <a:spcBef>
                <a:spcPts val="0"/>
              </a:spcBef>
              <a:spcAft>
                <a:spcPts val="0"/>
              </a:spcAft>
              <a:defRPr/>
            </a:pPr>
            <a:r>
              <a:rPr lang="fr-FR" sz="1600" b="1" dirty="0">
                <a:effectLst>
                  <a:outerShdw blurRad="38100" dist="38100" dir="2700000" algn="tl">
                    <a:srgbClr val="000000">
                      <a:alpha val="43137"/>
                    </a:srgbClr>
                  </a:outerShdw>
                </a:effectLst>
                <a:latin typeface="+mn-lt"/>
                <a:cs typeface="+mn-cs"/>
              </a:rPr>
              <a:t>« […] Une nouvelle loi est-elle vraiment nécessaire ? […] La situation actuelle est mauvaise. Je dirai même qu’elle est déplorable et dramatique.</a:t>
            </a:r>
          </a:p>
          <a:p>
            <a:pPr algn="just" fontAlgn="auto">
              <a:spcBef>
                <a:spcPts val="0"/>
              </a:spcBef>
              <a:spcAft>
                <a:spcPts val="0"/>
              </a:spcAft>
              <a:defRPr/>
            </a:pPr>
            <a:r>
              <a:rPr lang="fr-FR" sz="1600" b="1" dirty="0">
                <a:effectLst>
                  <a:outerShdw blurRad="38100" dist="38100" dir="2700000" algn="tl">
                    <a:srgbClr val="000000">
                      <a:alpha val="43137"/>
                    </a:srgbClr>
                  </a:outerShdw>
                </a:effectLst>
                <a:latin typeface="+mn-lt"/>
                <a:cs typeface="+mn-cs"/>
              </a:rPr>
              <a:t>Elle est mauvaise parce que la loi est ouvertement bafouée, pire même, ridiculisée. Lorsque l’écart entre les infractions commises et celles qui sont poursuivies est tel qu’il n’y a plus à proprement parler de répression, c’est le respect des citoyens pour la loi, et donc l’autorité de l’Etat, qui sont mis en cause. Lorsque les médecins, dans leurs cabinets, enfreignent la loi et le font connaître publiquement, lorsque les parquets, avant de poursuivre, sont invités à en référer dans chaque cas au ministère de la Justice, lorsque les services sociaux d’organismes publics fournissent à des femmes en détresse les renseignements susceptibles de faciliter une interruption de grossesse, lorsque, aux mêmes fins, sont organisés ouvertement et même par charter des voyages à l’étranger, alors je dis que nous sommes dans une situation de désordre et d’anarchie qui ne peut plus continuer. C’est à ce désordre qu’il faut mettre fin. C’est cette injustice qu’il convient de faire cesser. »</a:t>
            </a:r>
          </a:p>
          <a:p>
            <a:pPr algn="r" fontAlgn="auto">
              <a:spcBef>
                <a:spcPts val="0"/>
              </a:spcBef>
              <a:spcAft>
                <a:spcPts val="0"/>
              </a:spcAft>
              <a:defRPr/>
            </a:pPr>
            <a:r>
              <a:rPr lang="fr-FR" sz="1000" dirty="0">
                <a:latin typeface="+mn-lt"/>
                <a:cs typeface="+mn-cs"/>
              </a:rPr>
              <a:t>Déclaration de Simone Veil, ministre de la Santé, sur les motifs de la réforme de la législation sur l’avortement, à l’Assemblée nationale, le 26 novembre 1974.</a:t>
            </a:r>
          </a:p>
        </p:txBody>
      </p:sp>
      <p:sp>
        <p:nvSpPr>
          <p:cNvPr id="10" name="ZoneTexte 9"/>
          <p:cNvSpPr txBox="1"/>
          <p:nvPr/>
        </p:nvSpPr>
        <p:spPr>
          <a:xfrm>
            <a:off x="6592888" y="2646363"/>
            <a:ext cx="2555875" cy="923925"/>
          </a:xfrm>
          <a:prstGeom prst="rect">
            <a:avLst/>
          </a:prstGeom>
          <a:noFill/>
        </p:spPr>
        <p:txBody>
          <a:bodyPr>
            <a:spAutoFit/>
          </a:bodyPr>
          <a:lstStyle/>
          <a:p>
            <a:pPr algn="just" fontAlgn="auto">
              <a:spcBef>
                <a:spcPts val="0"/>
              </a:spcBef>
              <a:spcAft>
                <a:spcPts val="0"/>
              </a:spcAft>
              <a:defRPr/>
            </a:pPr>
            <a:r>
              <a:rPr lang="fr-FR" b="1" u="sng" dirty="0">
                <a:solidFill>
                  <a:srgbClr val="7030A0"/>
                </a:solidFill>
                <a:effectLst>
                  <a:outerShdw blurRad="38100" dist="38100" dir="2700000" algn="tl">
                    <a:srgbClr val="000000">
                      <a:alpha val="43137"/>
                    </a:srgbClr>
                  </a:outerShdw>
                </a:effectLst>
                <a:latin typeface="+mn-lt"/>
                <a:cs typeface="+mn-cs"/>
              </a:rPr>
              <a:t>Document 5/ Extrait du discours de Simone Veil (</a:t>
            </a:r>
            <a:r>
              <a:rPr lang="fr-FR" b="1" u="sng" dirty="0">
                <a:solidFill>
                  <a:srgbClr val="7030A0"/>
                </a:solidFill>
                <a:effectLst>
                  <a:outerShdw blurRad="38100" dist="38100" dir="2700000" algn="tl">
                    <a:srgbClr val="000000">
                      <a:alpha val="43137"/>
                    </a:srgbClr>
                  </a:outerShdw>
                </a:effectLst>
                <a:latin typeface="+mn-lt"/>
                <a:cs typeface="+mn-cs"/>
                <a:hlinkClick r:id="rId3"/>
              </a:rPr>
              <a:t>vidéo INA</a:t>
            </a:r>
            <a:r>
              <a:rPr lang="fr-FR" b="1" u="sng" dirty="0">
                <a:solidFill>
                  <a:srgbClr val="7030A0"/>
                </a:solidFill>
                <a:effectLst>
                  <a:outerShdw blurRad="38100" dist="38100" dir="2700000" algn="tl">
                    <a:srgbClr val="000000">
                      <a:alpha val="43137"/>
                    </a:srgbClr>
                  </a:outerShdw>
                </a:effectLst>
                <a:latin typeface="+mn-lt"/>
                <a:cs typeface="+mn-cs"/>
              </a:rPr>
              <a:t>)</a:t>
            </a:r>
          </a:p>
        </p:txBody>
      </p:sp>
      <p:pic>
        <p:nvPicPr>
          <p:cNvPr id="1026" name="Picture 2">
            <a:hlinkClick r:id="rId3"/>
          </p:cNvPr>
          <p:cNvPicPr>
            <a:picLocks noChangeAspect="1" noChangeArrowheads="1"/>
          </p:cNvPicPr>
          <p:nvPr/>
        </p:nvPicPr>
        <p:blipFill>
          <a:blip r:embed="rId4"/>
          <a:srcRect/>
          <a:stretch>
            <a:fillRect/>
          </a:stretch>
        </p:blipFill>
        <p:spPr bwMode="auto">
          <a:xfrm>
            <a:off x="6721475" y="920750"/>
            <a:ext cx="2300288" cy="1724025"/>
          </a:xfrm>
          <a:prstGeom prst="rect">
            <a:avLst/>
          </a:prstGeom>
          <a:noFill/>
          <a:ln w="9525">
            <a:noFill/>
            <a:miter lim="800000"/>
            <a:headEnd/>
            <a:tailEnd/>
          </a:ln>
        </p:spPr>
      </p:pic>
      <p:sp>
        <p:nvSpPr>
          <p:cNvPr id="11" name="ZoneTexte 10"/>
          <p:cNvSpPr txBox="1"/>
          <p:nvPr/>
        </p:nvSpPr>
        <p:spPr>
          <a:xfrm>
            <a:off x="6588125" y="3570288"/>
            <a:ext cx="2555875" cy="3138487"/>
          </a:xfrm>
          <a:prstGeom prst="rect">
            <a:avLst/>
          </a:prstGeom>
          <a:noFill/>
        </p:spPr>
        <p:txBody>
          <a:bodyPr>
            <a:spAutoFit/>
          </a:bodyPr>
          <a:lstStyle/>
          <a:p>
            <a:pPr marL="285750" indent="-285750" algn="ctr" fontAlgn="auto">
              <a:spcBef>
                <a:spcPts val="0"/>
              </a:spcBef>
              <a:spcAft>
                <a:spcPts val="0"/>
              </a:spcAft>
              <a:buFont typeface="Wingdings" panose="05000000000000000000" pitchFamily="2" charset="2"/>
              <a:buChar char="Ø"/>
              <a:defRPr/>
            </a:pPr>
            <a:r>
              <a:rPr lang="fr-FR" b="1" u="sng" dirty="0">
                <a:effectLst>
                  <a:outerShdw blurRad="38100" dist="38100" dir="2700000" algn="tl">
                    <a:srgbClr val="000000">
                      <a:alpha val="43137"/>
                    </a:srgbClr>
                  </a:outerShdw>
                </a:effectLst>
                <a:latin typeface="+mn-lt"/>
                <a:cs typeface="+mn-cs"/>
              </a:rPr>
              <a:t>Questions:</a:t>
            </a:r>
          </a:p>
          <a:p>
            <a:pPr marL="342900" indent="-342900" algn="just" fontAlgn="auto">
              <a:spcBef>
                <a:spcPts val="0"/>
              </a:spcBef>
              <a:spcAft>
                <a:spcPts val="0"/>
              </a:spcAft>
              <a:buFontTx/>
              <a:buAutoNum type="arabicParenR"/>
              <a:defRPr/>
            </a:pPr>
            <a:r>
              <a:rPr lang="fr-FR" b="1" dirty="0">
                <a:effectLst>
                  <a:outerShdw blurRad="38100" dist="38100" dir="2700000" algn="tl">
                    <a:srgbClr val="000000">
                      <a:alpha val="43137"/>
                    </a:srgbClr>
                  </a:outerShdw>
                </a:effectLst>
                <a:latin typeface="+mn-lt"/>
                <a:cs typeface="+mn-cs"/>
              </a:rPr>
              <a:t>Quels sont les acteurs mis en difficulté par la loi de 1920?</a:t>
            </a:r>
          </a:p>
          <a:p>
            <a:pPr marL="342900" indent="-342900" algn="just" fontAlgn="auto">
              <a:spcBef>
                <a:spcPts val="0"/>
              </a:spcBef>
              <a:spcAft>
                <a:spcPts val="0"/>
              </a:spcAft>
              <a:buFontTx/>
              <a:buAutoNum type="arabicParenR"/>
              <a:defRPr/>
            </a:pPr>
            <a:r>
              <a:rPr lang="fr-FR" b="1" dirty="0">
                <a:effectLst>
                  <a:outerShdw blurRad="38100" dist="38100" dir="2700000" algn="tl">
                    <a:srgbClr val="000000">
                      <a:alpha val="43137"/>
                    </a:srgbClr>
                  </a:outerShdw>
                </a:effectLst>
                <a:latin typeface="+mn-lt"/>
                <a:cs typeface="+mn-cs"/>
              </a:rPr>
              <a:t>Quels arguments sont avancés par Simone Veil pour convaincre les députés d’adopter la loi? </a:t>
            </a:r>
          </a:p>
        </p:txBody>
      </p:sp>
      <p:sp>
        <p:nvSpPr>
          <p:cNvPr id="12" name="Rectangle à coins arrondis 11"/>
          <p:cNvSpPr/>
          <p:nvPr/>
        </p:nvSpPr>
        <p:spPr>
          <a:xfrm>
            <a:off x="323850" y="3108325"/>
            <a:ext cx="6048375" cy="1338263"/>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b="1" dirty="0">
                <a:solidFill>
                  <a:srgbClr val="0070C0"/>
                </a:solidFill>
                <a:effectLst>
                  <a:outerShdw blurRad="38100" dist="38100" dir="2700000" algn="tl">
                    <a:srgbClr val="000000">
                      <a:alpha val="43137"/>
                    </a:srgbClr>
                  </a:outerShdw>
                </a:effectLst>
              </a:rPr>
              <a:t>Précarité des personnels de santé et des femmes qui avortent = obsolescence de la loi de 1920.</a:t>
            </a:r>
          </a:p>
          <a:p>
            <a:pPr algn="ctr" fontAlgn="auto">
              <a:spcBef>
                <a:spcPts val="0"/>
              </a:spcBef>
              <a:spcAft>
                <a:spcPts val="0"/>
              </a:spcAft>
              <a:defRPr/>
            </a:pPr>
            <a:endParaRPr lang="fr-FR" b="1" dirty="0">
              <a:solidFill>
                <a:srgbClr val="0070C0"/>
              </a:solidFill>
              <a:effectLst>
                <a:outerShdw blurRad="38100" dist="38100" dir="2700000" algn="tl">
                  <a:srgbClr val="000000">
                    <a:alpha val="43137"/>
                  </a:srgbClr>
                </a:outerShdw>
              </a:effectLst>
            </a:endParaRPr>
          </a:p>
          <a:p>
            <a:pPr algn="ctr" fontAlgn="auto">
              <a:spcBef>
                <a:spcPts val="0"/>
              </a:spcBef>
              <a:spcAft>
                <a:spcPts val="0"/>
              </a:spcAft>
              <a:defRPr/>
            </a:pPr>
            <a:endParaRPr lang="fr-FR" b="1" dirty="0">
              <a:solidFill>
                <a:srgbClr val="0070C0"/>
              </a:solidFill>
              <a:effectLst>
                <a:outerShdw blurRad="38100" dist="38100" dir="2700000" algn="tl">
                  <a:srgbClr val="000000">
                    <a:alpha val="43137"/>
                  </a:srgbClr>
                </a:outerShdw>
              </a:effectLst>
            </a:endParaRPr>
          </a:p>
        </p:txBody>
      </p:sp>
      <p:sp>
        <p:nvSpPr>
          <p:cNvPr id="13" name="ZoneTexte 12"/>
          <p:cNvSpPr txBox="1"/>
          <p:nvPr/>
        </p:nvSpPr>
        <p:spPr>
          <a:xfrm>
            <a:off x="350838" y="3776663"/>
            <a:ext cx="5976937" cy="646112"/>
          </a:xfrm>
          <a:prstGeom prst="rect">
            <a:avLst/>
          </a:prstGeom>
          <a:noFill/>
        </p:spPr>
        <p:txBody>
          <a:bodyPr>
            <a:spAutoFit/>
          </a:bodyPr>
          <a:lstStyle/>
          <a:p>
            <a:pPr algn="ctr" fontAlgn="auto">
              <a:spcBef>
                <a:spcPts val="0"/>
              </a:spcBef>
              <a:spcAft>
                <a:spcPts val="0"/>
              </a:spcAft>
              <a:defRPr/>
            </a:pPr>
            <a:r>
              <a:rPr lang="fr-FR" b="1" dirty="0">
                <a:solidFill>
                  <a:srgbClr val="0070C0"/>
                </a:solidFill>
                <a:effectLst>
                  <a:outerShdw blurRad="38100" dist="38100" dir="2700000" algn="tl">
                    <a:srgbClr val="000000">
                      <a:alpha val="43137"/>
                    </a:srgbClr>
                  </a:outerShdw>
                </a:effectLst>
                <a:latin typeface="+mn-lt"/>
                <a:cs typeface="+mn-cs"/>
              </a:rPr>
              <a:t>Loi ouvertement bafouée = nécessité de la république française de réagir.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p:bldP spid="9" grpId="0"/>
      <p:bldP spid="10" grpId="0"/>
      <p:bldP spid="11" grpId="0"/>
      <p:bldP spid="12"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388" y="115888"/>
            <a:ext cx="8785225" cy="865187"/>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2400" b="1" u="sng" dirty="0">
                <a:solidFill>
                  <a:srgbClr val="00B050"/>
                </a:solidFill>
                <a:effectLst>
                  <a:outerShdw blurRad="38100" dist="38100" dir="2700000" algn="tl">
                    <a:srgbClr val="000000">
                      <a:alpha val="43137"/>
                    </a:srgbClr>
                  </a:outerShdw>
                </a:effectLst>
              </a:rPr>
              <a:t>Mise en problématique du thème 3:</a:t>
            </a:r>
          </a:p>
          <a:p>
            <a:pPr algn="ctr" fontAlgn="auto">
              <a:spcBef>
                <a:spcPts val="0"/>
              </a:spcBef>
              <a:spcAft>
                <a:spcPts val="0"/>
              </a:spcAft>
              <a:defRPr/>
            </a:pPr>
            <a:r>
              <a:rPr lang="fr-FR" sz="2400" b="1" dirty="0">
                <a:solidFill>
                  <a:srgbClr val="00B050"/>
                </a:solidFill>
                <a:effectLst>
                  <a:outerShdw blurRad="38100" dist="38100" dir="2700000" algn="tl">
                    <a:srgbClr val="000000">
                      <a:alpha val="43137"/>
                    </a:srgbClr>
                  </a:outerShdw>
                </a:effectLst>
              </a:rPr>
              <a:t>EDC sur la loi Veil et la légalisation de l’avortement</a:t>
            </a:r>
          </a:p>
        </p:txBody>
      </p:sp>
      <p:sp>
        <p:nvSpPr>
          <p:cNvPr id="3" name="Rectangle 2"/>
          <p:cNvSpPr/>
          <p:nvPr/>
        </p:nvSpPr>
        <p:spPr>
          <a:xfrm>
            <a:off x="179388" y="1125538"/>
            <a:ext cx="5832475" cy="3587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b="1" u="sng" dirty="0">
                <a:solidFill>
                  <a:srgbClr val="FF0000"/>
                </a:solidFill>
                <a:effectLst>
                  <a:outerShdw blurRad="38100" dist="38100" dir="2700000" algn="tl">
                    <a:srgbClr val="000000">
                      <a:alpha val="43137"/>
                    </a:srgbClr>
                  </a:outerShdw>
                </a:effectLst>
              </a:rPr>
              <a:t>2</a:t>
            </a:r>
            <a:r>
              <a:rPr lang="fr-FR" b="1" u="sng" baseline="30000" dirty="0">
                <a:solidFill>
                  <a:srgbClr val="FF0000"/>
                </a:solidFill>
                <a:effectLst>
                  <a:outerShdw blurRad="38100" dist="38100" dir="2700000" algn="tl">
                    <a:srgbClr val="000000">
                      <a:alpha val="43137"/>
                    </a:srgbClr>
                  </a:outerShdw>
                </a:effectLst>
              </a:rPr>
              <a:t>e</a:t>
            </a:r>
            <a:r>
              <a:rPr lang="fr-FR" b="1" u="sng" dirty="0">
                <a:solidFill>
                  <a:srgbClr val="FF0000"/>
                </a:solidFill>
                <a:effectLst>
                  <a:outerShdw blurRad="38100" dist="38100" dir="2700000" algn="tl">
                    <a:srgbClr val="000000">
                      <a:alpha val="43137"/>
                    </a:srgbClr>
                  </a:outerShdw>
                </a:effectLst>
              </a:rPr>
              <a:t>  PARTIE: avant la loi Veil, la répression de l’avortement</a:t>
            </a:r>
          </a:p>
        </p:txBody>
      </p:sp>
      <p:sp>
        <p:nvSpPr>
          <p:cNvPr id="4" name="ZoneTexte 3"/>
          <p:cNvSpPr txBox="1"/>
          <p:nvPr/>
        </p:nvSpPr>
        <p:spPr>
          <a:xfrm>
            <a:off x="468313" y="1484313"/>
            <a:ext cx="8675687" cy="369887"/>
          </a:xfrm>
          <a:prstGeom prst="rect">
            <a:avLst/>
          </a:prstGeom>
          <a:noFill/>
        </p:spPr>
        <p:txBody>
          <a:bodyPr>
            <a:spAutoFit/>
          </a:bodyPr>
          <a:lstStyle/>
          <a:p>
            <a:pPr fontAlgn="auto">
              <a:spcBef>
                <a:spcPts val="0"/>
              </a:spcBef>
              <a:spcAft>
                <a:spcPts val="0"/>
              </a:spcAft>
              <a:defRPr/>
            </a:pPr>
            <a:r>
              <a:rPr lang="fr-FR" b="1" u="sng" dirty="0">
                <a:solidFill>
                  <a:srgbClr val="00B050"/>
                </a:solidFill>
                <a:effectLst>
                  <a:outerShdw blurRad="38100" dist="38100" dir="2700000" algn="tl">
                    <a:srgbClr val="000000">
                      <a:alpha val="43137"/>
                    </a:srgbClr>
                  </a:outerShdw>
                </a:effectLst>
                <a:latin typeface="+mn-lt"/>
                <a:cs typeface="+mn-cs"/>
              </a:rPr>
              <a:t>A) Une impasse à tous les niveaux</a:t>
            </a:r>
          </a:p>
        </p:txBody>
      </p:sp>
      <p:sp>
        <p:nvSpPr>
          <p:cNvPr id="5" name="ZoneTexte 4"/>
          <p:cNvSpPr txBox="1"/>
          <p:nvPr/>
        </p:nvSpPr>
        <p:spPr>
          <a:xfrm>
            <a:off x="0" y="1854200"/>
            <a:ext cx="5622925" cy="646113"/>
          </a:xfrm>
          <a:prstGeom prst="rect">
            <a:avLst/>
          </a:prstGeom>
          <a:noFill/>
        </p:spPr>
        <p:txBody>
          <a:bodyPr>
            <a:spAutoFit/>
          </a:bodyPr>
          <a:lstStyle/>
          <a:p>
            <a:pPr algn="r" fontAlgn="auto">
              <a:spcBef>
                <a:spcPts val="0"/>
              </a:spcBef>
              <a:spcAft>
                <a:spcPts val="0"/>
              </a:spcAft>
              <a:defRPr/>
            </a:pPr>
            <a:r>
              <a:rPr lang="fr-FR" b="1" u="sng" dirty="0">
                <a:solidFill>
                  <a:srgbClr val="7030A0"/>
                </a:solidFill>
                <a:effectLst>
                  <a:outerShdw blurRad="38100" dist="38100" dir="2700000" algn="tl">
                    <a:srgbClr val="000000">
                      <a:alpha val="43137"/>
                    </a:srgbClr>
                  </a:outerShdw>
                </a:effectLst>
                <a:latin typeface="+mn-lt"/>
                <a:cs typeface="+mn-cs"/>
              </a:rPr>
              <a:t>Document 6/ Tract de l’association « </a:t>
            </a:r>
            <a:r>
              <a:rPr lang="fr-FR" b="1" i="1" u="sng" dirty="0">
                <a:solidFill>
                  <a:srgbClr val="7030A0"/>
                </a:solidFill>
                <a:effectLst>
                  <a:outerShdw blurRad="38100" dist="38100" dir="2700000" algn="tl">
                    <a:srgbClr val="000000">
                      <a:alpha val="43137"/>
                    </a:srgbClr>
                  </a:outerShdw>
                </a:effectLst>
                <a:latin typeface="+mn-lt"/>
                <a:cs typeface="+mn-cs"/>
              </a:rPr>
              <a:t>Choisir</a:t>
            </a:r>
            <a:r>
              <a:rPr lang="fr-FR" b="1" u="sng" dirty="0">
                <a:solidFill>
                  <a:srgbClr val="7030A0"/>
                </a:solidFill>
                <a:effectLst>
                  <a:outerShdw blurRad="38100" dist="38100" dir="2700000" algn="tl">
                    <a:srgbClr val="000000">
                      <a:alpha val="43137"/>
                    </a:srgbClr>
                  </a:outerShdw>
                </a:effectLst>
                <a:latin typeface="+mn-lt"/>
                <a:cs typeface="+mn-cs"/>
              </a:rPr>
              <a:t> »</a:t>
            </a:r>
          </a:p>
          <a:p>
            <a:pPr algn="r" fontAlgn="auto">
              <a:spcBef>
                <a:spcPts val="0"/>
              </a:spcBef>
              <a:spcAft>
                <a:spcPts val="0"/>
              </a:spcAft>
              <a:defRPr/>
            </a:pPr>
            <a:r>
              <a:rPr lang="fr-FR" b="1" u="sng" dirty="0">
                <a:solidFill>
                  <a:srgbClr val="7030A0"/>
                </a:solidFill>
                <a:effectLst>
                  <a:outerShdw blurRad="38100" dist="38100" dir="2700000" algn="tl">
                    <a:srgbClr val="000000">
                      <a:alpha val="43137"/>
                    </a:srgbClr>
                  </a:outerShdw>
                </a:effectLst>
                <a:latin typeface="+mn-lt"/>
                <a:cs typeface="+mn-cs"/>
              </a:rPr>
              <a:t>pour Marie-Claire, octobre 1972</a:t>
            </a:r>
          </a:p>
        </p:txBody>
      </p:sp>
      <p:pic>
        <p:nvPicPr>
          <p:cNvPr id="6" name="Image 5"/>
          <p:cNvPicPr>
            <a:picLocks noChangeAspect="1"/>
          </p:cNvPicPr>
          <p:nvPr/>
        </p:nvPicPr>
        <p:blipFill>
          <a:blip r:embed="rId3"/>
          <a:srcRect/>
          <a:stretch>
            <a:fillRect/>
          </a:stretch>
        </p:blipFill>
        <p:spPr bwMode="auto">
          <a:xfrm>
            <a:off x="5622925" y="1670050"/>
            <a:ext cx="3341688" cy="5065713"/>
          </a:xfrm>
          <a:prstGeom prst="rect">
            <a:avLst/>
          </a:prstGeom>
          <a:noFill/>
          <a:ln w="9525">
            <a:noFill/>
            <a:miter lim="800000"/>
            <a:headEnd/>
            <a:tailEnd/>
          </a:ln>
        </p:spPr>
      </p:pic>
      <p:sp>
        <p:nvSpPr>
          <p:cNvPr id="7" name="ZoneTexte 6"/>
          <p:cNvSpPr txBox="1"/>
          <p:nvPr/>
        </p:nvSpPr>
        <p:spPr>
          <a:xfrm>
            <a:off x="0" y="2636838"/>
            <a:ext cx="5622925" cy="1754187"/>
          </a:xfrm>
          <a:prstGeom prst="rect">
            <a:avLst/>
          </a:prstGeom>
          <a:noFill/>
        </p:spPr>
        <p:txBody>
          <a:bodyPr>
            <a:spAutoFit/>
          </a:bodyPr>
          <a:lstStyle/>
          <a:p>
            <a:pPr marL="285750" indent="-285750" algn="ctr" fontAlgn="auto">
              <a:spcBef>
                <a:spcPts val="0"/>
              </a:spcBef>
              <a:spcAft>
                <a:spcPts val="0"/>
              </a:spcAft>
              <a:buFont typeface="Wingdings" panose="05000000000000000000" pitchFamily="2" charset="2"/>
              <a:buChar char="Ø"/>
              <a:defRPr/>
            </a:pPr>
            <a:r>
              <a:rPr lang="fr-FR" b="1" u="sng" dirty="0">
                <a:effectLst>
                  <a:outerShdw blurRad="38100" dist="38100" dir="2700000" algn="tl">
                    <a:srgbClr val="000000">
                      <a:alpha val="43137"/>
                    </a:srgbClr>
                  </a:outerShdw>
                </a:effectLst>
                <a:latin typeface="+mn-lt"/>
                <a:cs typeface="+mn-cs"/>
              </a:rPr>
              <a:t>Questions:</a:t>
            </a:r>
          </a:p>
          <a:p>
            <a:pPr fontAlgn="auto">
              <a:spcBef>
                <a:spcPts val="0"/>
              </a:spcBef>
              <a:spcAft>
                <a:spcPts val="0"/>
              </a:spcAft>
              <a:defRPr/>
            </a:pPr>
            <a:r>
              <a:rPr lang="fr-FR" b="1" dirty="0">
                <a:effectLst>
                  <a:outerShdw blurRad="38100" dist="38100" dir="2700000" algn="tl">
                    <a:srgbClr val="000000">
                      <a:alpha val="43137"/>
                    </a:srgbClr>
                  </a:outerShdw>
                </a:effectLst>
                <a:latin typeface="+mn-lt"/>
                <a:cs typeface="+mn-cs"/>
              </a:rPr>
              <a:t>1) Qui a rédigé le tract?</a:t>
            </a:r>
          </a:p>
          <a:p>
            <a:pPr fontAlgn="auto">
              <a:spcBef>
                <a:spcPts val="0"/>
              </a:spcBef>
              <a:spcAft>
                <a:spcPts val="0"/>
              </a:spcAft>
              <a:defRPr/>
            </a:pPr>
            <a:r>
              <a:rPr lang="fr-FR" b="1" dirty="0">
                <a:effectLst>
                  <a:outerShdw blurRad="38100" dist="38100" dir="2700000" algn="tl">
                    <a:srgbClr val="000000">
                      <a:alpha val="43137"/>
                    </a:srgbClr>
                  </a:outerShdw>
                </a:effectLst>
                <a:latin typeface="+mn-lt"/>
                <a:cs typeface="+mn-cs"/>
              </a:rPr>
              <a:t>2) Quand </a:t>
            </a:r>
            <a:r>
              <a:rPr lang="fr-FR" b="1" dirty="0" err="1">
                <a:effectLst>
                  <a:outerShdw blurRad="38100" dist="38100" dir="2700000" algn="tl">
                    <a:srgbClr val="000000">
                      <a:alpha val="43137"/>
                    </a:srgbClr>
                  </a:outerShdw>
                </a:effectLst>
                <a:latin typeface="+mn-lt"/>
                <a:cs typeface="+mn-cs"/>
              </a:rPr>
              <a:t>a-t-il</a:t>
            </a:r>
            <a:r>
              <a:rPr lang="fr-FR" b="1" dirty="0">
                <a:effectLst>
                  <a:outerShdw blurRad="38100" dist="38100" dir="2700000" algn="tl">
                    <a:srgbClr val="000000">
                      <a:alpha val="43137"/>
                    </a:srgbClr>
                  </a:outerShdw>
                </a:effectLst>
                <a:latin typeface="+mn-lt"/>
                <a:cs typeface="+mn-cs"/>
              </a:rPr>
              <a:t> été rédigé? A quelle occasion?</a:t>
            </a:r>
          </a:p>
          <a:p>
            <a:pPr fontAlgn="auto">
              <a:spcBef>
                <a:spcPts val="0"/>
              </a:spcBef>
              <a:spcAft>
                <a:spcPts val="0"/>
              </a:spcAft>
              <a:defRPr/>
            </a:pPr>
            <a:r>
              <a:rPr lang="fr-FR" b="1" dirty="0">
                <a:effectLst>
                  <a:outerShdw blurRad="38100" dist="38100" dir="2700000" algn="tl">
                    <a:srgbClr val="000000">
                      <a:alpha val="43137"/>
                    </a:srgbClr>
                  </a:outerShdw>
                </a:effectLst>
                <a:latin typeface="+mn-lt"/>
                <a:cs typeface="+mn-cs"/>
              </a:rPr>
              <a:t>3) A quelle action ce tract incite-t-il?</a:t>
            </a:r>
          </a:p>
          <a:p>
            <a:pPr fontAlgn="auto">
              <a:spcBef>
                <a:spcPts val="0"/>
              </a:spcBef>
              <a:spcAft>
                <a:spcPts val="0"/>
              </a:spcAft>
              <a:defRPr/>
            </a:pPr>
            <a:r>
              <a:rPr lang="fr-FR" b="1" dirty="0">
                <a:effectLst>
                  <a:outerShdw blurRad="38100" dist="38100" dir="2700000" algn="tl">
                    <a:srgbClr val="000000">
                      <a:alpha val="43137"/>
                    </a:srgbClr>
                  </a:outerShdw>
                </a:effectLst>
                <a:latin typeface="+mn-lt"/>
                <a:cs typeface="+mn-cs"/>
              </a:rPr>
              <a:t>4) Quelles injustices sont dénoncées par le tract?</a:t>
            </a:r>
          </a:p>
          <a:p>
            <a:pPr fontAlgn="auto">
              <a:spcBef>
                <a:spcPts val="0"/>
              </a:spcBef>
              <a:spcAft>
                <a:spcPts val="0"/>
              </a:spcAft>
              <a:defRPr/>
            </a:pPr>
            <a:r>
              <a:rPr lang="fr-FR" b="1" dirty="0">
                <a:effectLst>
                  <a:outerShdw blurRad="38100" dist="38100" dir="2700000" algn="tl">
                    <a:srgbClr val="000000">
                      <a:alpha val="43137"/>
                    </a:srgbClr>
                  </a:outerShdw>
                </a:effectLst>
                <a:latin typeface="+mn-lt"/>
                <a:cs typeface="+mn-cs"/>
              </a:rPr>
              <a:t>5) Quels combats ce tract défend-il? </a:t>
            </a:r>
            <a:r>
              <a:rPr lang="fr-FR" b="1" u="sng" dirty="0">
                <a:effectLst>
                  <a:outerShdw blurRad="38100" dist="38100" dir="2700000" algn="tl">
                    <a:srgbClr val="000000">
                      <a:alpha val="43137"/>
                    </a:srgbClr>
                  </a:outerShdw>
                </a:effectLst>
                <a:latin typeface="+mn-lt"/>
                <a:cs typeface="+mn-cs"/>
              </a:rPr>
              <a:t> </a:t>
            </a:r>
          </a:p>
        </p:txBody>
      </p:sp>
      <p:sp>
        <p:nvSpPr>
          <p:cNvPr id="8" name="Rectangle à coins arrondis 7"/>
          <p:cNvSpPr/>
          <p:nvPr/>
        </p:nvSpPr>
        <p:spPr>
          <a:xfrm>
            <a:off x="198438" y="4797425"/>
            <a:ext cx="5329237" cy="12239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b="1" dirty="0">
                <a:solidFill>
                  <a:srgbClr val="0070C0"/>
                </a:solidFill>
                <a:effectLst>
                  <a:outerShdw blurRad="38100" dist="38100" dir="2700000" algn="tl">
                    <a:srgbClr val="000000">
                      <a:alpha val="43137"/>
                    </a:srgbClr>
                  </a:outerShdw>
                </a:effectLst>
              </a:rPr>
              <a:t>Les femmes avortent et se mettent hors-la-loi </a:t>
            </a:r>
          </a:p>
          <a:p>
            <a:pPr algn="ctr" fontAlgn="auto">
              <a:spcBef>
                <a:spcPts val="0"/>
              </a:spcBef>
              <a:spcAft>
                <a:spcPts val="0"/>
              </a:spcAft>
              <a:defRPr/>
            </a:pPr>
            <a:r>
              <a:rPr lang="fr-FR" b="1" dirty="0">
                <a:solidFill>
                  <a:srgbClr val="0070C0"/>
                </a:solidFill>
                <a:effectLst>
                  <a:outerShdw blurRad="38100" dist="38100" dir="2700000" algn="tl">
                    <a:srgbClr val="000000">
                      <a:alpha val="43137"/>
                    </a:srgbClr>
                  </a:outerShdw>
                </a:effectLst>
              </a:rPr>
              <a:t>(loi 1920) = </a:t>
            </a:r>
          </a:p>
          <a:p>
            <a:pPr algn="ctr" fontAlgn="auto">
              <a:spcBef>
                <a:spcPts val="0"/>
              </a:spcBef>
              <a:spcAft>
                <a:spcPts val="0"/>
              </a:spcAft>
              <a:defRPr/>
            </a:pPr>
            <a:r>
              <a:rPr lang="fr-FR" b="1" dirty="0">
                <a:solidFill>
                  <a:srgbClr val="0070C0"/>
                </a:solidFill>
                <a:effectLst>
                  <a:outerShdw blurRad="38100" dist="38100" dir="2700000" algn="tl">
                    <a:srgbClr val="000000">
                      <a:alpha val="43137"/>
                    </a:srgbClr>
                  </a:outerShdw>
                </a:effectLst>
              </a:rPr>
              <a:t>Lois bafouées =</a:t>
            </a:r>
          </a:p>
          <a:p>
            <a:pPr algn="ctr" fontAlgn="auto">
              <a:spcBef>
                <a:spcPts val="0"/>
              </a:spcBef>
              <a:spcAft>
                <a:spcPts val="0"/>
              </a:spcAft>
              <a:defRPr/>
            </a:pPr>
            <a:r>
              <a:rPr lang="fr-FR" b="1" dirty="0">
                <a:solidFill>
                  <a:srgbClr val="0070C0"/>
                </a:solidFill>
                <a:effectLst>
                  <a:outerShdw blurRad="38100" dist="38100" dir="2700000" algn="tl">
                    <a:srgbClr val="000000">
                      <a:alpha val="43137"/>
                    </a:srgbClr>
                  </a:outerShdw>
                </a:effectLst>
              </a:rPr>
              <a:t>Etat non respecté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388" y="115888"/>
            <a:ext cx="8785225" cy="792162"/>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2400" b="1" u="sng" dirty="0">
                <a:solidFill>
                  <a:srgbClr val="00B050"/>
                </a:solidFill>
                <a:effectLst>
                  <a:outerShdw blurRad="38100" dist="38100" dir="2700000" algn="tl">
                    <a:srgbClr val="000000">
                      <a:alpha val="43137"/>
                    </a:srgbClr>
                  </a:outerShdw>
                </a:effectLst>
              </a:rPr>
              <a:t>Mise en problématique du thème 3:</a:t>
            </a:r>
          </a:p>
          <a:p>
            <a:pPr algn="ctr" fontAlgn="auto">
              <a:spcBef>
                <a:spcPts val="0"/>
              </a:spcBef>
              <a:spcAft>
                <a:spcPts val="0"/>
              </a:spcAft>
              <a:defRPr/>
            </a:pPr>
            <a:r>
              <a:rPr lang="fr-FR" sz="2400" b="1" dirty="0">
                <a:solidFill>
                  <a:srgbClr val="00B050"/>
                </a:solidFill>
                <a:effectLst>
                  <a:outerShdw blurRad="38100" dist="38100" dir="2700000" algn="tl">
                    <a:srgbClr val="000000">
                      <a:alpha val="43137"/>
                    </a:srgbClr>
                  </a:outerShdw>
                </a:effectLst>
              </a:rPr>
              <a:t>EDC sur la loi Veil et la légalisation de l’avortement</a:t>
            </a:r>
          </a:p>
        </p:txBody>
      </p:sp>
      <p:sp>
        <p:nvSpPr>
          <p:cNvPr id="4" name="Rectangle 3"/>
          <p:cNvSpPr/>
          <p:nvPr/>
        </p:nvSpPr>
        <p:spPr>
          <a:xfrm>
            <a:off x="163513" y="1020763"/>
            <a:ext cx="5832475" cy="3587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b="1" u="sng" dirty="0">
                <a:solidFill>
                  <a:srgbClr val="FF0000"/>
                </a:solidFill>
                <a:effectLst>
                  <a:outerShdw blurRad="38100" dist="38100" dir="2700000" algn="tl">
                    <a:srgbClr val="000000">
                      <a:alpha val="43137"/>
                    </a:srgbClr>
                  </a:outerShdw>
                </a:effectLst>
              </a:rPr>
              <a:t>2</a:t>
            </a:r>
            <a:r>
              <a:rPr lang="fr-FR" b="1" u="sng" baseline="30000" dirty="0">
                <a:solidFill>
                  <a:srgbClr val="FF0000"/>
                </a:solidFill>
                <a:effectLst>
                  <a:outerShdw blurRad="38100" dist="38100" dir="2700000" algn="tl">
                    <a:srgbClr val="000000">
                      <a:alpha val="43137"/>
                    </a:srgbClr>
                  </a:outerShdw>
                </a:effectLst>
              </a:rPr>
              <a:t>e</a:t>
            </a:r>
            <a:r>
              <a:rPr lang="fr-FR" b="1" u="sng" dirty="0">
                <a:solidFill>
                  <a:srgbClr val="FF0000"/>
                </a:solidFill>
                <a:effectLst>
                  <a:outerShdw blurRad="38100" dist="38100" dir="2700000" algn="tl">
                    <a:srgbClr val="000000">
                      <a:alpha val="43137"/>
                    </a:srgbClr>
                  </a:outerShdw>
                </a:effectLst>
              </a:rPr>
              <a:t>  PARTIE: avant la loi Veil, la répression de l’avortement</a:t>
            </a:r>
          </a:p>
        </p:txBody>
      </p:sp>
      <p:sp>
        <p:nvSpPr>
          <p:cNvPr id="5" name="ZoneTexte 4"/>
          <p:cNvSpPr txBox="1"/>
          <p:nvPr/>
        </p:nvSpPr>
        <p:spPr>
          <a:xfrm>
            <a:off x="539750" y="1379538"/>
            <a:ext cx="8604250" cy="369887"/>
          </a:xfrm>
          <a:prstGeom prst="rect">
            <a:avLst/>
          </a:prstGeom>
          <a:noFill/>
        </p:spPr>
        <p:txBody>
          <a:bodyPr>
            <a:spAutoFit/>
          </a:bodyPr>
          <a:lstStyle/>
          <a:p>
            <a:pPr algn="just" fontAlgn="auto">
              <a:spcBef>
                <a:spcPts val="0"/>
              </a:spcBef>
              <a:spcAft>
                <a:spcPts val="0"/>
              </a:spcAft>
              <a:defRPr/>
            </a:pPr>
            <a:r>
              <a:rPr lang="fr-FR" b="1" u="sng" dirty="0">
                <a:solidFill>
                  <a:srgbClr val="00B050"/>
                </a:solidFill>
                <a:effectLst>
                  <a:outerShdw blurRad="38100" dist="38100" dir="2700000" algn="tl">
                    <a:srgbClr val="000000">
                      <a:alpha val="43137"/>
                    </a:srgbClr>
                  </a:outerShdw>
                </a:effectLst>
                <a:latin typeface="+mn-lt"/>
                <a:cs typeface="+mn-cs"/>
              </a:rPr>
              <a:t>B) Une nouvelle figure politique: Simone Veil, ministre de la Santé</a:t>
            </a:r>
          </a:p>
        </p:txBody>
      </p:sp>
      <p:sp>
        <p:nvSpPr>
          <p:cNvPr id="6" name="ZoneTexte 5"/>
          <p:cNvSpPr txBox="1"/>
          <p:nvPr/>
        </p:nvSpPr>
        <p:spPr>
          <a:xfrm>
            <a:off x="33338" y="1693863"/>
            <a:ext cx="9144000" cy="369887"/>
          </a:xfrm>
          <a:prstGeom prst="rect">
            <a:avLst/>
          </a:prstGeom>
          <a:noFill/>
        </p:spPr>
        <p:txBody>
          <a:bodyPr>
            <a:spAutoFit/>
          </a:bodyPr>
          <a:lstStyle/>
          <a:p>
            <a:pPr fontAlgn="auto">
              <a:spcBef>
                <a:spcPts val="0"/>
              </a:spcBef>
              <a:spcAft>
                <a:spcPts val="0"/>
              </a:spcAft>
              <a:defRPr/>
            </a:pPr>
            <a:r>
              <a:rPr lang="fr-FR" b="1" u="sng" dirty="0">
                <a:solidFill>
                  <a:srgbClr val="7030A0"/>
                </a:solidFill>
                <a:effectLst>
                  <a:outerShdw blurRad="38100" dist="38100" dir="2700000" algn="tl">
                    <a:srgbClr val="000000">
                      <a:alpha val="43137"/>
                    </a:srgbClr>
                  </a:outerShdw>
                </a:effectLst>
                <a:latin typeface="+mn-lt"/>
                <a:cs typeface="+mn-cs"/>
              </a:rPr>
              <a:t>Document 7/ Une nouvelle figure politique</a:t>
            </a:r>
          </a:p>
        </p:txBody>
      </p:sp>
      <p:sp>
        <p:nvSpPr>
          <p:cNvPr id="37893" name="ZoneTexte 6"/>
          <p:cNvSpPr txBox="1">
            <a:spLocks noChangeArrowheads="1"/>
          </p:cNvSpPr>
          <p:nvPr/>
        </p:nvSpPr>
        <p:spPr bwMode="auto">
          <a:xfrm>
            <a:off x="174625" y="2209800"/>
            <a:ext cx="8789988" cy="369888"/>
          </a:xfrm>
          <a:prstGeom prst="rect">
            <a:avLst/>
          </a:prstGeom>
          <a:noFill/>
          <a:ln w="9525">
            <a:noFill/>
            <a:miter lim="800000"/>
            <a:headEnd/>
            <a:tailEnd/>
          </a:ln>
        </p:spPr>
        <p:txBody>
          <a:bodyPr>
            <a:spAutoFit/>
          </a:bodyPr>
          <a:lstStyle/>
          <a:p>
            <a:endParaRPr lang="fr-FR">
              <a:latin typeface="Calibri" pitchFamily="34" charset="0"/>
            </a:endParaRPr>
          </a:p>
        </p:txBody>
      </p:sp>
      <p:sp>
        <p:nvSpPr>
          <p:cNvPr id="10" name="ZoneTexte 9"/>
          <p:cNvSpPr txBox="1">
            <a:spLocks noChangeArrowheads="1"/>
          </p:cNvSpPr>
          <p:nvPr/>
        </p:nvSpPr>
        <p:spPr bwMode="auto">
          <a:xfrm>
            <a:off x="163513" y="2063750"/>
            <a:ext cx="8801100" cy="3416300"/>
          </a:xfrm>
          <a:prstGeom prst="rect">
            <a:avLst/>
          </a:prstGeom>
          <a:noFill/>
          <a:ln w="28575">
            <a:solidFill>
              <a:schemeClr val="tx1"/>
            </a:solidFill>
            <a:miter lim="800000"/>
            <a:headEnd/>
            <a:tailEnd/>
          </a:ln>
        </p:spPr>
        <p:txBody>
          <a:bodyPr>
            <a:spAutoFit/>
          </a:bodyPr>
          <a:lstStyle/>
          <a:p>
            <a:pPr algn="just"/>
            <a:r>
              <a:rPr lang="fr-FR" b="1">
                <a:latin typeface="Calibri" pitchFamily="34" charset="0"/>
              </a:rPr>
              <a:t>« Un soir, alors que nous dînions chez des amis, la maitresse de maison m’invita à sortir de table. Quelqu’un désirait, de toute urgence, me parler. C’était Jacques Chirac, qui me demandait si j’accepterais, le cas échéant, de faire partie de son gouvernement. […] C’est ainsi que je me suis retrouvée dès le lendemain ministre de la Santé, convaincue qu’une néophyte comme moi n’allait pas tarder à commettre une sottise telle qu’on la renverrait dans ses foyers. En outre, pourquoi le Président m’avait-il confié la santé, secteur administratif dont je n’étais pas, et c’est le moins que l’on puisse dire, une spécialiste? Pensait-il déjà à l’IVG, thème sur lequel il avait pris des engagements? Sans doute. Quoi qu’il en soit, j’étais la seule femme ministre, mes consoeurs n’occupant que des secrétariats d’Etat, Annie Lesur à l’Education, Hélène Dorlac à la Justice, Françoise Giroud à la Condition féminine. »</a:t>
            </a:r>
          </a:p>
          <a:p>
            <a:pPr algn="r"/>
            <a:r>
              <a:rPr lang="fr-FR" sz="1400">
                <a:latin typeface="Calibri" pitchFamily="34" charset="0"/>
              </a:rPr>
              <a:t>Simone Veil, « Au gouvernement », </a:t>
            </a:r>
            <a:r>
              <a:rPr lang="fr-FR" sz="1400" i="1">
                <a:latin typeface="Calibri" pitchFamily="34" charset="0"/>
              </a:rPr>
              <a:t>Une Vie</a:t>
            </a:r>
            <a:r>
              <a:rPr lang="fr-FR" sz="1400">
                <a:latin typeface="Calibri" pitchFamily="34" charset="0"/>
              </a:rPr>
              <a:t>, Paris, 2007</a:t>
            </a:r>
          </a:p>
        </p:txBody>
      </p:sp>
      <p:sp>
        <p:nvSpPr>
          <p:cNvPr id="3" name="ZoneTexte 2"/>
          <p:cNvSpPr txBox="1"/>
          <p:nvPr/>
        </p:nvSpPr>
        <p:spPr>
          <a:xfrm>
            <a:off x="0" y="5480050"/>
            <a:ext cx="9144000" cy="2032000"/>
          </a:xfrm>
          <a:prstGeom prst="rect">
            <a:avLst/>
          </a:prstGeom>
          <a:noFill/>
        </p:spPr>
        <p:txBody>
          <a:bodyPr>
            <a:spAutoFit/>
          </a:bodyPr>
          <a:lstStyle/>
          <a:p>
            <a:pPr marL="285750" indent="-285750" algn="ctr" fontAlgn="auto">
              <a:spcBef>
                <a:spcPts val="0"/>
              </a:spcBef>
              <a:spcAft>
                <a:spcPts val="0"/>
              </a:spcAft>
              <a:buFont typeface="Wingdings" panose="05000000000000000000" pitchFamily="2" charset="2"/>
              <a:buChar char="Ø"/>
              <a:defRPr/>
            </a:pPr>
            <a:r>
              <a:rPr lang="fr-FR" b="1" u="sng" dirty="0">
                <a:effectLst>
                  <a:outerShdw blurRad="38100" dist="38100" dir="2700000" algn="tl">
                    <a:srgbClr val="000000">
                      <a:alpha val="43137"/>
                    </a:srgbClr>
                  </a:outerShdw>
                </a:effectLst>
                <a:latin typeface="+mn-lt"/>
                <a:cs typeface="+mn-cs"/>
              </a:rPr>
              <a:t>Questions:</a:t>
            </a:r>
          </a:p>
          <a:p>
            <a:pPr marL="342900" indent="-342900" fontAlgn="auto">
              <a:spcBef>
                <a:spcPts val="0"/>
              </a:spcBef>
              <a:spcAft>
                <a:spcPts val="0"/>
              </a:spcAft>
              <a:buFontTx/>
              <a:buAutoNum type="arabicParenR"/>
              <a:defRPr/>
            </a:pPr>
            <a:r>
              <a:rPr lang="fr-FR" b="1" dirty="0">
                <a:effectLst>
                  <a:outerShdw blurRad="38100" dist="38100" dir="2700000" algn="tl">
                    <a:srgbClr val="000000">
                      <a:alpha val="43137"/>
                    </a:srgbClr>
                  </a:outerShdw>
                </a:effectLst>
                <a:latin typeface="+mn-lt"/>
                <a:cs typeface="+mn-cs"/>
              </a:rPr>
              <a:t>Qui est l’auteur de ce texte?</a:t>
            </a:r>
          </a:p>
          <a:p>
            <a:pPr marL="342900" indent="-342900" fontAlgn="auto">
              <a:spcBef>
                <a:spcPts val="0"/>
              </a:spcBef>
              <a:spcAft>
                <a:spcPts val="0"/>
              </a:spcAft>
              <a:buFontTx/>
              <a:buAutoNum type="arabicParenR"/>
              <a:defRPr/>
            </a:pPr>
            <a:r>
              <a:rPr lang="fr-FR" b="1" dirty="0">
                <a:effectLst>
                  <a:outerShdw blurRad="38100" dist="38100" dir="2700000" algn="tl">
                    <a:srgbClr val="000000">
                      <a:alpha val="43137"/>
                    </a:srgbClr>
                  </a:outerShdw>
                </a:effectLst>
                <a:latin typeface="+mn-lt"/>
                <a:cs typeface="+mn-cs"/>
              </a:rPr>
              <a:t>Quelle est la fonction du narrateur?</a:t>
            </a:r>
          </a:p>
          <a:p>
            <a:pPr marL="342900" indent="-342900" fontAlgn="auto">
              <a:spcBef>
                <a:spcPts val="0"/>
              </a:spcBef>
              <a:spcAft>
                <a:spcPts val="0"/>
              </a:spcAft>
              <a:buFontTx/>
              <a:buAutoNum type="arabicParenR"/>
              <a:defRPr/>
            </a:pPr>
            <a:r>
              <a:rPr lang="fr-FR" b="1" dirty="0">
                <a:effectLst>
                  <a:outerShdw blurRad="38100" dist="38100" dir="2700000" algn="tl">
                    <a:srgbClr val="000000">
                      <a:alpha val="43137"/>
                    </a:srgbClr>
                  </a:outerShdw>
                </a:effectLst>
                <a:latin typeface="+mn-lt"/>
                <a:cs typeface="+mn-cs"/>
              </a:rPr>
              <a:t>Pourquoi cette nomination surprend-elle le narrateur?</a:t>
            </a:r>
          </a:p>
          <a:p>
            <a:pPr marL="342900" indent="-342900" fontAlgn="auto">
              <a:spcBef>
                <a:spcPts val="0"/>
              </a:spcBef>
              <a:spcAft>
                <a:spcPts val="0"/>
              </a:spcAft>
              <a:buFontTx/>
              <a:buAutoNum type="arabicParenR"/>
              <a:defRPr/>
            </a:pPr>
            <a:r>
              <a:rPr lang="fr-FR" b="1" dirty="0">
                <a:effectLst>
                  <a:outerShdw blurRad="38100" dist="38100" dir="2700000" algn="tl">
                    <a:srgbClr val="000000">
                      <a:alpha val="43137"/>
                    </a:srgbClr>
                  </a:outerShdw>
                </a:effectLst>
                <a:latin typeface="+mn-lt"/>
                <a:cs typeface="+mn-cs"/>
              </a:rPr>
              <a:t>A quels travaux politiques le narrateur doit-il s’atteler?</a:t>
            </a:r>
          </a:p>
          <a:p>
            <a:pPr marL="342900" indent="-342900" fontAlgn="auto">
              <a:spcBef>
                <a:spcPts val="0"/>
              </a:spcBef>
              <a:spcAft>
                <a:spcPts val="0"/>
              </a:spcAft>
              <a:buFontTx/>
              <a:buAutoNum type="arabicParenR"/>
              <a:defRPr/>
            </a:pPr>
            <a:endParaRPr lang="fr-FR" dirty="0">
              <a:latin typeface="+mn-lt"/>
              <a:cs typeface="+mn-cs"/>
            </a:endParaRPr>
          </a:p>
          <a:p>
            <a:pPr marL="342900" indent="-342900" fontAlgn="auto">
              <a:spcBef>
                <a:spcPts val="0"/>
              </a:spcBef>
              <a:spcAft>
                <a:spcPts val="0"/>
              </a:spcAft>
              <a:buFontTx/>
              <a:buAutoNum type="arabicParenR"/>
              <a:defRPr/>
            </a:pPr>
            <a:endParaRPr lang="fr-FR" dirty="0">
              <a:latin typeface="+mn-lt"/>
              <a:cs typeface="+mn-cs"/>
            </a:endParaRPr>
          </a:p>
        </p:txBody>
      </p:sp>
      <p:sp>
        <p:nvSpPr>
          <p:cNvPr id="8" name="Rectangle à coins arrondis 7"/>
          <p:cNvSpPr/>
          <p:nvPr/>
        </p:nvSpPr>
        <p:spPr>
          <a:xfrm>
            <a:off x="1727200" y="2746375"/>
            <a:ext cx="5689600" cy="1871663"/>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b="1" dirty="0">
                <a:solidFill>
                  <a:srgbClr val="4F81BD"/>
                </a:solidFill>
                <a:effectLst>
                  <a:outerShdw blurRad="38100" dist="38100" dir="2700000" algn="tl">
                    <a:srgbClr val="000000">
                      <a:alpha val="43137"/>
                    </a:srgbClr>
                  </a:outerShdw>
                </a:effectLst>
              </a:rPr>
              <a:t>Simone Veil, inconnue politique.</a:t>
            </a:r>
          </a:p>
          <a:p>
            <a:pPr algn="ctr" fontAlgn="auto">
              <a:spcBef>
                <a:spcPts val="0"/>
              </a:spcBef>
              <a:spcAft>
                <a:spcPts val="0"/>
              </a:spcAft>
              <a:defRPr/>
            </a:pPr>
            <a:r>
              <a:rPr lang="fr-FR" b="1" dirty="0">
                <a:solidFill>
                  <a:srgbClr val="4F81BD"/>
                </a:solidFill>
                <a:effectLst>
                  <a:outerShdw blurRad="38100" dist="38100" dir="2700000" algn="tl">
                    <a:srgbClr val="000000">
                      <a:alpha val="43137"/>
                    </a:srgbClr>
                  </a:outerShdw>
                </a:effectLst>
              </a:rPr>
              <a:t>Ministre de la Santé sous Valéry Giscard d’Estaing.</a:t>
            </a:r>
          </a:p>
          <a:p>
            <a:pPr algn="ctr" fontAlgn="auto">
              <a:spcBef>
                <a:spcPts val="0"/>
              </a:spcBef>
              <a:spcAft>
                <a:spcPts val="0"/>
              </a:spcAft>
              <a:defRPr/>
            </a:pPr>
            <a:endParaRPr lang="fr-FR" b="1" dirty="0">
              <a:solidFill>
                <a:srgbClr val="4F81BD"/>
              </a:solidFill>
              <a:effectLst>
                <a:outerShdw blurRad="38100" dist="38100" dir="2700000" algn="tl">
                  <a:srgbClr val="000000">
                    <a:alpha val="43137"/>
                  </a:srgbClr>
                </a:outerShdw>
              </a:effectLst>
            </a:endParaRPr>
          </a:p>
          <a:p>
            <a:pPr algn="ctr" fontAlgn="auto">
              <a:spcBef>
                <a:spcPts val="0"/>
              </a:spcBef>
              <a:spcAft>
                <a:spcPts val="0"/>
              </a:spcAft>
              <a:defRPr/>
            </a:pPr>
            <a:endParaRPr lang="fr-FR" b="1" dirty="0">
              <a:solidFill>
                <a:srgbClr val="4F81BD"/>
              </a:solidFill>
              <a:effectLst>
                <a:outerShdw blurRad="38100" dist="38100" dir="2700000" algn="tl">
                  <a:srgbClr val="000000">
                    <a:alpha val="43137"/>
                  </a:srgbClr>
                </a:outerShdw>
              </a:effectLst>
            </a:endParaRPr>
          </a:p>
          <a:p>
            <a:pPr algn="ctr" fontAlgn="auto">
              <a:spcBef>
                <a:spcPts val="0"/>
              </a:spcBef>
              <a:spcAft>
                <a:spcPts val="0"/>
              </a:spcAft>
              <a:defRPr/>
            </a:pPr>
            <a:endParaRPr lang="fr-FR" b="1" dirty="0">
              <a:solidFill>
                <a:srgbClr val="4F81BD"/>
              </a:solidFill>
              <a:effectLst>
                <a:outerShdw blurRad="38100" dist="38100" dir="2700000" algn="tl">
                  <a:srgbClr val="000000">
                    <a:alpha val="43137"/>
                  </a:srgbClr>
                </a:outerShdw>
              </a:effectLst>
            </a:endParaRPr>
          </a:p>
          <a:p>
            <a:pPr algn="ctr" fontAlgn="auto">
              <a:spcBef>
                <a:spcPts val="0"/>
              </a:spcBef>
              <a:spcAft>
                <a:spcPts val="0"/>
              </a:spcAft>
              <a:defRPr/>
            </a:pPr>
            <a:endParaRPr lang="fr-FR" b="1" dirty="0">
              <a:solidFill>
                <a:srgbClr val="4F81BD"/>
              </a:solidFill>
              <a:effectLst>
                <a:outerShdw blurRad="38100" dist="38100" dir="2700000" algn="tl">
                  <a:srgbClr val="000000">
                    <a:alpha val="43137"/>
                  </a:srgbClr>
                </a:outerShdw>
              </a:effectLst>
            </a:endParaRPr>
          </a:p>
        </p:txBody>
      </p:sp>
      <p:sp>
        <p:nvSpPr>
          <p:cNvPr id="9" name="ZoneTexte 8"/>
          <p:cNvSpPr txBox="1"/>
          <p:nvPr/>
        </p:nvSpPr>
        <p:spPr>
          <a:xfrm>
            <a:off x="428625" y="3489325"/>
            <a:ext cx="8351838" cy="923925"/>
          </a:xfrm>
          <a:prstGeom prst="rect">
            <a:avLst/>
          </a:prstGeom>
          <a:noFill/>
        </p:spPr>
        <p:txBody>
          <a:bodyPr>
            <a:spAutoFit/>
          </a:bodyPr>
          <a:lstStyle/>
          <a:p>
            <a:pPr marL="285750" indent="-285750" algn="ctr" fontAlgn="auto">
              <a:spcBef>
                <a:spcPts val="0"/>
              </a:spcBef>
              <a:spcAft>
                <a:spcPts val="0"/>
              </a:spcAft>
              <a:buFont typeface="Wingdings" panose="05000000000000000000" pitchFamily="2" charset="2"/>
              <a:buChar char="Ø"/>
              <a:defRPr/>
            </a:pPr>
            <a:r>
              <a:rPr lang="fr-FR" b="1" dirty="0">
                <a:solidFill>
                  <a:srgbClr val="4F81BD"/>
                </a:solidFill>
                <a:effectLst>
                  <a:outerShdw blurRad="38100" dist="38100" dir="2700000" algn="tl">
                    <a:srgbClr val="000000">
                      <a:alpha val="43137"/>
                    </a:srgbClr>
                  </a:outerShdw>
                </a:effectLst>
                <a:latin typeface="+mn-lt"/>
                <a:cs typeface="+mn-cs"/>
              </a:rPr>
              <a:t>Volonté de Valéry Giscard d’Estaing</a:t>
            </a:r>
          </a:p>
          <a:p>
            <a:pPr algn="ctr" fontAlgn="auto">
              <a:spcBef>
                <a:spcPts val="0"/>
              </a:spcBef>
              <a:spcAft>
                <a:spcPts val="0"/>
              </a:spcAft>
              <a:defRPr/>
            </a:pPr>
            <a:r>
              <a:rPr lang="fr-FR" b="1" dirty="0">
                <a:solidFill>
                  <a:srgbClr val="4F81BD"/>
                </a:solidFill>
                <a:effectLst>
                  <a:outerShdw blurRad="38100" dist="38100" dir="2700000" algn="tl">
                    <a:srgbClr val="000000">
                      <a:alpha val="43137"/>
                    </a:srgbClr>
                  </a:outerShdw>
                </a:effectLst>
                <a:latin typeface="+mn-lt"/>
                <a:cs typeface="+mn-cs"/>
              </a:rPr>
              <a:t>= ouvrir la politique à tous les Français. </a:t>
            </a:r>
          </a:p>
          <a:p>
            <a:pPr algn="ctr" fontAlgn="auto">
              <a:spcBef>
                <a:spcPts val="0"/>
              </a:spcBef>
              <a:spcAft>
                <a:spcPts val="0"/>
              </a:spcAft>
              <a:defRPr/>
            </a:pPr>
            <a:r>
              <a:rPr lang="fr-FR" b="1" dirty="0">
                <a:solidFill>
                  <a:srgbClr val="4F81BD"/>
                </a:solidFill>
                <a:effectLst>
                  <a:outerShdw blurRad="38100" dist="38100" dir="2700000" algn="tl">
                    <a:srgbClr val="000000">
                      <a:alpha val="43137"/>
                    </a:srgbClr>
                  </a:outerShdw>
                </a:effectLst>
                <a:latin typeface="+mn-lt"/>
                <a:cs typeface="+mn-cs"/>
              </a:rPr>
              <a:t>Y faire entrer les femmes.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animBg="1"/>
      <p:bldP spid="3" grpId="0"/>
      <p:bldP spid="8"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563" y="115888"/>
            <a:ext cx="8785225" cy="690562"/>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2400" b="1" u="sng" dirty="0">
                <a:solidFill>
                  <a:srgbClr val="00B050"/>
                </a:solidFill>
                <a:effectLst>
                  <a:outerShdw blurRad="38100" dist="38100" dir="2700000" algn="tl">
                    <a:srgbClr val="000000">
                      <a:alpha val="43137"/>
                    </a:srgbClr>
                  </a:outerShdw>
                </a:effectLst>
              </a:rPr>
              <a:t>Mise en problématique du thème 3:</a:t>
            </a:r>
          </a:p>
          <a:p>
            <a:pPr algn="ctr" fontAlgn="auto">
              <a:spcBef>
                <a:spcPts val="0"/>
              </a:spcBef>
              <a:spcAft>
                <a:spcPts val="0"/>
              </a:spcAft>
              <a:defRPr/>
            </a:pPr>
            <a:r>
              <a:rPr lang="fr-FR" sz="2400" b="1" dirty="0">
                <a:solidFill>
                  <a:srgbClr val="00B050"/>
                </a:solidFill>
                <a:effectLst>
                  <a:outerShdw blurRad="38100" dist="38100" dir="2700000" algn="tl">
                    <a:srgbClr val="000000">
                      <a:alpha val="43137"/>
                    </a:srgbClr>
                  </a:outerShdw>
                </a:effectLst>
              </a:rPr>
              <a:t>EDC sur la loi Veil et la légalisation de l’avortement</a:t>
            </a:r>
          </a:p>
        </p:txBody>
      </p:sp>
      <p:sp>
        <p:nvSpPr>
          <p:cNvPr id="3" name="Rectangle 2"/>
          <p:cNvSpPr/>
          <p:nvPr/>
        </p:nvSpPr>
        <p:spPr>
          <a:xfrm>
            <a:off x="182563" y="879475"/>
            <a:ext cx="4460875" cy="3905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fr-FR" b="1" u="sng" dirty="0">
                <a:solidFill>
                  <a:srgbClr val="FF0000"/>
                </a:solidFill>
                <a:effectLst>
                  <a:outerShdw blurRad="38100" dist="38100" dir="2700000" algn="tl">
                    <a:srgbClr val="000000">
                      <a:alpha val="43137"/>
                    </a:srgbClr>
                  </a:outerShdw>
                </a:effectLst>
              </a:rPr>
              <a:t>3</a:t>
            </a:r>
            <a:r>
              <a:rPr lang="fr-FR" b="1" u="sng" baseline="30000" dirty="0">
                <a:solidFill>
                  <a:srgbClr val="FF0000"/>
                </a:solidFill>
                <a:effectLst>
                  <a:outerShdw blurRad="38100" dist="38100" dir="2700000" algn="tl">
                    <a:srgbClr val="000000">
                      <a:alpha val="43137"/>
                    </a:srgbClr>
                  </a:outerShdw>
                </a:effectLst>
              </a:rPr>
              <a:t>e</a:t>
            </a:r>
            <a:r>
              <a:rPr lang="fr-FR" b="1" u="sng" dirty="0">
                <a:solidFill>
                  <a:srgbClr val="FF0000"/>
                </a:solidFill>
                <a:effectLst>
                  <a:outerShdw blurRad="38100" dist="38100" dir="2700000" algn="tl">
                    <a:srgbClr val="000000">
                      <a:alpha val="43137"/>
                    </a:srgbClr>
                  </a:outerShdw>
                </a:effectLst>
              </a:rPr>
              <a:t> PARTIE: Une loi qui fait toujours débat?</a:t>
            </a:r>
          </a:p>
        </p:txBody>
      </p:sp>
      <p:sp>
        <p:nvSpPr>
          <p:cNvPr id="4" name="ZoneTexte 3"/>
          <p:cNvSpPr txBox="1"/>
          <p:nvPr/>
        </p:nvSpPr>
        <p:spPr>
          <a:xfrm>
            <a:off x="539750" y="1270000"/>
            <a:ext cx="8604250" cy="369888"/>
          </a:xfrm>
          <a:prstGeom prst="rect">
            <a:avLst/>
          </a:prstGeom>
          <a:noFill/>
        </p:spPr>
        <p:txBody>
          <a:bodyPr>
            <a:spAutoFit/>
          </a:bodyPr>
          <a:lstStyle/>
          <a:p>
            <a:pPr fontAlgn="auto">
              <a:spcBef>
                <a:spcPts val="0"/>
              </a:spcBef>
              <a:spcAft>
                <a:spcPts val="0"/>
              </a:spcAft>
              <a:defRPr/>
            </a:pPr>
            <a:r>
              <a:rPr lang="fr-FR" b="1" u="sng" dirty="0">
                <a:solidFill>
                  <a:srgbClr val="00B050"/>
                </a:solidFill>
                <a:effectLst>
                  <a:outerShdw blurRad="38100" dist="38100" dir="2700000" algn="tl">
                    <a:srgbClr val="000000">
                      <a:alpha val="43137"/>
                    </a:srgbClr>
                  </a:outerShdw>
                </a:effectLst>
                <a:latin typeface="+mn-lt"/>
                <a:cs typeface="+mn-cs"/>
              </a:rPr>
              <a:t>A) L’adoption de la loi Veil</a:t>
            </a:r>
          </a:p>
        </p:txBody>
      </p:sp>
      <p:sp>
        <p:nvSpPr>
          <p:cNvPr id="5" name="ZoneTexte 4"/>
          <p:cNvSpPr txBox="1"/>
          <p:nvPr/>
        </p:nvSpPr>
        <p:spPr>
          <a:xfrm>
            <a:off x="9525" y="3819525"/>
            <a:ext cx="4670425" cy="646113"/>
          </a:xfrm>
          <a:prstGeom prst="rect">
            <a:avLst/>
          </a:prstGeom>
          <a:noFill/>
        </p:spPr>
        <p:txBody>
          <a:bodyPr>
            <a:spAutoFit/>
          </a:bodyPr>
          <a:lstStyle/>
          <a:p>
            <a:pPr algn="r" fontAlgn="auto">
              <a:spcBef>
                <a:spcPts val="0"/>
              </a:spcBef>
              <a:spcAft>
                <a:spcPts val="0"/>
              </a:spcAft>
              <a:defRPr/>
            </a:pPr>
            <a:r>
              <a:rPr lang="fr-FR" b="1" u="sng" dirty="0">
                <a:solidFill>
                  <a:srgbClr val="7030A0"/>
                </a:solidFill>
                <a:effectLst>
                  <a:outerShdw blurRad="38100" dist="38100" dir="2700000" algn="tl">
                    <a:srgbClr val="000000">
                      <a:alpha val="43137"/>
                    </a:srgbClr>
                  </a:outerShdw>
                </a:effectLst>
                <a:latin typeface="+mn-lt"/>
                <a:cs typeface="+mn-cs"/>
              </a:rPr>
              <a:t>Document 8/ Une du journal </a:t>
            </a:r>
            <a:r>
              <a:rPr lang="fr-FR" b="1" i="1" u="sng" dirty="0">
                <a:solidFill>
                  <a:srgbClr val="7030A0"/>
                </a:solidFill>
                <a:effectLst>
                  <a:outerShdw blurRad="38100" dist="38100" dir="2700000" algn="tl">
                    <a:srgbClr val="000000">
                      <a:alpha val="43137"/>
                    </a:srgbClr>
                  </a:outerShdw>
                </a:effectLst>
                <a:latin typeface="+mn-lt"/>
                <a:cs typeface="+mn-cs"/>
              </a:rPr>
              <a:t>Libération</a:t>
            </a:r>
            <a:r>
              <a:rPr lang="fr-FR" b="1" u="sng" dirty="0">
                <a:solidFill>
                  <a:srgbClr val="7030A0"/>
                </a:solidFill>
                <a:effectLst>
                  <a:outerShdw blurRad="38100" dist="38100" dir="2700000" algn="tl">
                    <a:srgbClr val="000000">
                      <a:alpha val="43137"/>
                    </a:srgbClr>
                  </a:outerShdw>
                </a:effectLst>
                <a:latin typeface="+mn-lt"/>
                <a:cs typeface="+mn-cs"/>
              </a:rPr>
              <a:t>, </a:t>
            </a:r>
          </a:p>
          <a:p>
            <a:pPr algn="r" fontAlgn="auto">
              <a:spcBef>
                <a:spcPts val="0"/>
              </a:spcBef>
              <a:spcAft>
                <a:spcPts val="0"/>
              </a:spcAft>
              <a:defRPr/>
            </a:pPr>
            <a:r>
              <a:rPr lang="fr-FR" b="1" u="sng" dirty="0">
                <a:solidFill>
                  <a:srgbClr val="7030A0"/>
                </a:solidFill>
                <a:effectLst>
                  <a:outerShdw blurRad="38100" dist="38100" dir="2700000" algn="tl">
                    <a:srgbClr val="000000">
                      <a:alpha val="43137"/>
                    </a:srgbClr>
                  </a:outerShdw>
                </a:effectLst>
                <a:latin typeface="+mn-lt"/>
                <a:cs typeface="+mn-cs"/>
              </a:rPr>
              <a:t>30 novembre 1974</a:t>
            </a:r>
          </a:p>
        </p:txBody>
      </p:sp>
      <p:pic>
        <p:nvPicPr>
          <p:cNvPr id="2050" name="Picture 2"/>
          <p:cNvPicPr>
            <a:picLocks noChangeAspect="1" noChangeArrowheads="1"/>
          </p:cNvPicPr>
          <p:nvPr/>
        </p:nvPicPr>
        <p:blipFill>
          <a:blip r:embed="rId3"/>
          <a:srcRect/>
          <a:stretch>
            <a:fillRect/>
          </a:stretch>
        </p:blipFill>
        <p:spPr bwMode="auto">
          <a:xfrm>
            <a:off x="4672013" y="879475"/>
            <a:ext cx="4295775" cy="5880100"/>
          </a:xfrm>
          <a:prstGeom prst="rect">
            <a:avLst/>
          </a:prstGeom>
          <a:noFill/>
          <a:ln w="9525">
            <a:noFill/>
            <a:miter lim="800000"/>
            <a:headEnd/>
            <a:tailEnd/>
          </a:ln>
        </p:spPr>
      </p:pic>
      <p:sp>
        <p:nvSpPr>
          <p:cNvPr id="6" name="Rectangle à coins arrondis 5"/>
          <p:cNvSpPr/>
          <p:nvPr/>
        </p:nvSpPr>
        <p:spPr>
          <a:xfrm>
            <a:off x="142875" y="5643563"/>
            <a:ext cx="4386263" cy="111601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b="1" dirty="0">
                <a:solidFill>
                  <a:srgbClr val="0070C0"/>
                </a:solidFill>
                <a:effectLst>
                  <a:outerShdw blurRad="38100" dist="38100" dir="2700000" algn="tl">
                    <a:srgbClr val="000000">
                      <a:alpha val="43137"/>
                    </a:srgbClr>
                  </a:outerShdw>
                </a:effectLst>
              </a:rPr>
              <a:t>Loi Veil adoptée le 29 novembre 1974 </a:t>
            </a:r>
          </a:p>
          <a:p>
            <a:pPr algn="ctr" fontAlgn="auto">
              <a:spcBef>
                <a:spcPts val="0"/>
              </a:spcBef>
              <a:spcAft>
                <a:spcPts val="0"/>
              </a:spcAft>
              <a:defRPr/>
            </a:pPr>
            <a:r>
              <a:rPr lang="fr-FR" b="1" dirty="0">
                <a:solidFill>
                  <a:srgbClr val="0070C0"/>
                </a:solidFill>
                <a:effectLst>
                  <a:outerShdw blurRad="38100" dist="38100" dir="2700000" algn="tl">
                    <a:srgbClr val="000000">
                      <a:alpha val="43137"/>
                    </a:srgbClr>
                  </a:outerShdw>
                </a:effectLst>
              </a:rPr>
              <a:t>par l’Assemblée Nationale (puis le Sénat).</a:t>
            </a:r>
          </a:p>
          <a:p>
            <a:pPr algn="ctr" fontAlgn="auto">
              <a:spcBef>
                <a:spcPts val="0"/>
              </a:spcBef>
              <a:spcAft>
                <a:spcPts val="0"/>
              </a:spcAft>
              <a:defRPr/>
            </a:pPr>
            <a:endParaRPr lang="fr-FR" b="1" dirty="0">
              <a:solidFill>
                <a:srgbClr val="0070C0"/>
              </a:solidFill>
              <a:effectLst>
                <a:outerShdw blurRad="38100" dist="38100" dir="2700000" algn="tl">
                  <a:srgbClr val="000000">
                    <a:alpha val="43137"/>
                  </a:srgbClr>
                </a:outerShdw>
              </a:effectLst>
            </a:endParaRPr>
          </a:p>
        </p:txBody>
      </p:sp>
      <p:sp>
        <p:nvSpPr>
          <p:cNvPr id="7" name="ZoneTexte 6"/>
          <p:cNvSpPr txBox="1"/>
          <p:nvPr/>
        </p:nvSpPr>
        <p:spPr>
          <a:xfrm>
            <a:off x="-9525" y="4441825"/>
            <a:ext cx="4672013" cy="1201738"/>
          </a:xfrm>
          <a:prstGeom prst="rect">
            <a:avLst/>
          </a:prstGeom>
          <a:noFill/>
        </p:spPr>
        <p:txBody>
          <a:bodyPr>
            <a:spAutoFit/>
          </a:bodyPr>
          <a:lstStyle/>
          <a:p>
            <a:pPr marL="285750" indent="-285750" algn="ctr" fontAlgn="auto">
              <a:spcBef>
                <a:spcPts val="0"/>
              </a:spcBef>
              <a:spcAft>
                <a:spcPts val="0"/>
              </a:spcAft>
              <a:buFont typeface="Wingdings" panose="05000000000000000000" pitchFamily="2" charset="2"/>
              <a:buChar char="Ø"/>
              <a:defRPr/>
            </a:pPr>
            <a:r>
              <a:rPr lang="fr-FR" b="1" u="sng" dirty="0">
                <a:effectLst>
                  <a:outerShdw blurRad="38100" dist="38100" dir="2700000" algn="tl">
                    <a:srgbClr val="000000">
                      <a:alpha val="43137"/>
                    </a:srgbClr>
                  </a:outerShdw>
                </a:effectLst>
                <a:latin typeface="+mn-lt"/>
                <a:cs typeface="+mn-cs"/>
              </a:rPr>
              <a:t>Questions:</a:t>
            </a:r>
          </a:p>
          <a:p>
            <a:pPr marL="342900" indent="-342900" algn="just" fontAlgn="auto">
              <a:spcBef>
                <a:spcPts val="0"/>
              </a:spcBef>
              <a:spcAft>
                <a:spcPts val="0"/>
              </a:spcAft>
              <a:buFontTx/>
              <a:buAutoNum type="arabicParenR"/>
              <a:defRPr/>
            </a:pPr>
            <a:r>
              <a:rPr lang="fr-FR" b="1" dirty="0">
                <a:effectLst>
                  <a:outerShdw blurRad="38100" dist="38100" dir="2700000" algn="tl">
                    <a:srgbClr val="000000">
                      <a:alpha val="43137"/>
                    </a:srgbClr>
                  </a:outerShdw>
                </a:effectLst>
                <a:latin typeface="+mn-lt"/>
                <a:cs typeface="+mn-cs"/>
              </a:rPr>
              <a:t>Quel est le sujet qui fait le gros titre de Libération? </a:t>
            </a:r>
          </a:p>
          <a:p>
            <a:pPr marL="342900" indent="-342900" algn="just" fontAlgn="auto">
              <a:spcBef>
                <a:spcPts val="0"/>
              </a:spcBef>
              <a:spcAft>
                <a:spcPts val="0"/>
              </a:spcAft>
              <a:buFontTx/>
              <a:buAutoNum type="arabicParenR"/>
              <a:defRPr/>
            </a:pPr>
            <a:r>
              <a:rPr lang="fr-FR" b="1" dirty="0">
                <a:effectLst>
                  <a:outerShdw blurRad="38100" dist="38100" dir="2700000" algn="tl">
                    <a:srgbClr val="000000">
                      <a:alpha val="43137"/>
                    </a:srgbClr>
                  </a:outerShdw>
                </a:effectLst>
                <a:latin typeface="+mn-lt"/>
                <a:cs typeface="+mn-cs"/>
              </a:rPr>
              <a:t>Pourquoi parle-t-on de victoire?</a:t>
            </a:r>
          </a:p>
        </p:txBody>
      </p:sp>
      <p:sp>
        <p:nvSpPr>
          <p:cNvPr id="8" name="ZoneTexte 7"/>
          <p:cNvSpPr txBox="1"/>
          <p:nvPr/>
        </p:nvSpPr>
        <p:spPr>
          <a:xfrm>
            <a:off x="142875" y="6380163"/>
            <a:ext cx="4386263" cy="369887"/>
          </a:xfrm>
          <a:prstGeom prst="rect">
            <a:avLst/>
          </a:prstGeom>
          <a:noFill/>
        </p:spPr>
        <p:txBody>
          <a:bodyPr>
            <a:spAutoFit/>
          </a:bodyPr>
          <a:lstStyle/>
          <a:p>
            <a:pPr marL="285750" indent="-285750" algn="ctr" fontAlgn="auto">
              <a:spcBef>
                <a:spcPts val="0"/>
              </a:spcBef>
              <a:spcAft>
                <a:spcPts val="0"/>
              </a:spcAft>
              <a:buFont typeface="Wingdings" panose="05000000000000000000" pitchFamily="2" charset="2"/>
              <a:buChar char="Ø"/>
              <a:defRPr/>
            </a:pPr>
            <a:r>
              <a:rPr lang="fr-FR" dirty="0">
                <a:latin typeface="+mn-lt"/>
                <a:cs typeface="+mn-cs"/>
              </a:rPr>
              <a:t> </a:t>
            </a:r>
            <a:r>
              <a:rPr lang="fr-FR" b="1" dirty="0">
                <a:solidFill>
                  <a:srgbClr val="0070C0"/>
                </a:solidFill>
                <a:effectLst>
                  <a:outerShdw blurRad="38100" dist="38100" dir="2700000" algn="tl">
                    <a:srgbClr val="000000">
                      <a:alpha val="43137"/>
                    </a:srgbClr>
                  </a:outerShdw>
                </a:effectLst>
                <a:latin typeface="+mn-lt"/>
                <a:cs typeface="+mn-cs"/>
              </a:rPr>
              <a:t>Lien avec l’EMC sur les institutions. </a:t>
            </a:r>
          </a:p>
        </p:txBody>
      </p:sp>
      <p:sp>
        <p:nvSpPr>
          <p:cNvPr id="9" name="ZoneTexte 8"/>
          <p:cNvSpPr txBox="1"/>
          <p:nvPr/>
        </p:nvSpPr>
        <p:spPr>
          <a:xfrm>
            <a:off x="0" y="1639888"/>
            <a:ext cx="4654550" cy="923925"/>
          </a:xfrm>
          <a:prstGeom prst="rect">
            <a:avLst/>
          </a:prstGeom>
          <a:noFill/>
        </p:spPr>
        <p:txBody>
          <a:bodyPr>
            <a:spAutoFit/>
          </a:bodyPr>
          <a:lstStyle/>
          <a:p>
            <a:pPr algn="just" fontAlgn="auto">
              <a:spcBef>
                <a:spcPts val="0"/>
              </a:spcBef>
              <a:spcAft>
                <a:spcPts val="0"/>
              </a:spcAft>
              <a:defRPr/>
            </a:pPr>
            <a:r>
              <a:rPr lang="fr-FR" b="1" u="sng" dirty="0">
                <a:solidFill>
                  <a:srgbClr val="7030A0"/>
                </a:solidFill>
                <a:effectLst>
                  <a:outerShdw blurRad="38100" dist="38100" dir="2700000" algn="tl">
                    <a:srgbClr val="000000">
                      <a:alpha val="43137"/>
                    </a:srgbClr>
                  </a:outerShdw>
                </a:effectLst>
                <a:latin typeface="+mn-lt"/>
                <a:cs typeface="+mn-cs"/>
              </a:rPr>
              <a:t>Document 1/ Dossier législatif sur le 40</a:t>
            </a:r>
            <a:r>
              <a:rPr lang="fr-FR" b="1" u="sng" baseline="30000" dirty="0">
                <a:solidFill>
                  <a:srgbClr val="7030A0"/>
                </a:solidFill>
                <a:effectLst>
                  <a:outerShdw blurRad="38100" dist="38100" dir="2700000" algn="tl">
                    <a:srgbClr val="000000">
                      <a:alpha val="43137"/>
                    </a:srgbClr>
                  </a:outerShdw>
                </a:effectLst>
                <a:latin typeface="+mn-lt"/>
                <a:cs typeface="+mn-cs"/>
              </a:rPr>
              <a:t>e</a:t>
            </a:r>
            <a:r>
              <a:rPr lang="fr-FR" b="1" u="sng" dirty="0">
                <a:solidFill>
                  <a:srgbClr val="7030A0"/>
                </a:solidFill>
                <a:effectLst>
                  <a:outerShdw blurRad="38100" dist="38100" dir="2700000" algn="tl">
                    <a:srgbClr val="000000">
                      <a:alpha val="43137"/>
                    </a:srgbClr>
                  </a:outerShdw>
                </a:effectLst>
                <a:latin typeface="+mn-lt"/>
                <a:cs typeface="+mn-cs"/>
              </a:rPr>
              <a:t> anniversaire de la loi Veil, </a:t>
            </a:r>
            <a:r>
              <a:rPr lang="fr-FR" b="1" u="sng" dirty="0">
                <a:solidFill>
                  <a:srgbClr val="7030A0"/>
                </a:solidFill>
                <a:effectLst>
                  <a:outerShdw blurRad="38100" dist="38100" dir="2700000" algn="tl">
                    <a:srgbClr val="000000">
                      <a:alpha val="43137"/>
                    </a:srgbClr>
                  </a:outerShdw>
                </a:effectLst>
                <a:latin typeface="+mn-lt"/>
                <a:cs typeface="+mn-cs"/>
                <a:hlinkClick r:id="rId4"/>
              </a:rPr>
              <a:t>www2.assemblee-nationale.</a:t>
            </a:r>
            <a:r>
              <a:rPr lang="fr-FR" b="1" u="sng" dirty="0">
                <a:solidFill>
                  <a:srgbClr val="7030A0"/>
                </a:solidFill>
                <a:effectLst>
                  <a:outerShdw blurRad="38100" dist="38100" dir="2700000" algn="tl">
                    <a:srgbClr val="000000">
                      <a:alpha val="43137"/>
                    </a:srgbClr>
                  </a:outerShdw>
                </a:effectLst>
                <a:latin typeface="+mn-lt"/>
                <a:cs typeface="+mn-cs"/>
              </a:rPr>
              <a:t>fr</a:t>
            </a:r>
          </a:p>
        </p:txBody>
      </p:sp>
      <p:pic>
        <p:nvPicPr>
          <p:cNvPr id="2052" name="Picture 4" descr="http://www2.assemblee-nationale.fr/var/ezflow_site/storage/images/media/evenements/loi-veil/image-d-accueil/127744-1-fre-FR/image-d-accueil.jpg"/>
          <p:cNvPicPr>
            <a:picLocks noChangeAspect="1" noChangeArrowheads="1"/>
          </p:cNvPicPr>
          <p:nvPr/>
        </p:nvPicPr>
        <p:blipFill>
          <a:blip r:embed="rId5"/>
          <a:srcRect/>
          <a:stretch>
            <a:fillRect/>
          </a:stretch>
        </p:blipFill>
        <p:spPr bwMode="auto">
          <a:xfrm>
            <a:off x="1293813" y="2276475"/>
            <a:ext cx="3062287" cy="15859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500"/>
                                        <p:tgtEl>
                                          <p:spTgt spid="205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nodeType="withEffect">
                                  <p:stCondLst>
                                    <p:cond delay="0"/>
                                  </p:stCondLst>
                                  <p:childTnLst>
                                    <p:set>
                                      <p:cBhvr>
                                        <p:cTn id="31" dur="1" fill="hold">
                                          <p:stCondLst>
                                            <p:cond delay="0"/>
                                          </p:stCondLst>
                                        </p:cTn>
                                        <p:tgtEl>
                                          <p:spTgt spid="2050"/>
                                        </p:tgtEl>
                                        <p:attrNameLst>
                                          <p:attrName>style.visibility</p:attrName>
                                        </p:attrNameLst>
                                      </p:cBhvr>
                                      <p:to>
                                        <p:strVal val="visible"/>
                                      </p:to>
                                    </p:set>
                                    <p:animEffect transition="in" filter="fade">
                                      <p:cBhvr>
                                        <p:cTn id="32" dur="500"/>
                                        <p:tgtEl>
                                          <p:spTgt spid="205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Effect transition="in" filter="fade">
                                      <p:cBhvr>
                                        <p:cTn id="4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563" y="115888"/>
            <a:ext cx="8785225" cy="690562"/>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2400" b="1" u="sng" dirty="0">
                <a:solidFill>
                  <a:srgbClr val="00B050"/>
                </a:solidFill>
                <a:effectLst>
                  <a:outerShdw blurRad="38100" dist="38100" dir="2700000" algn="tl">
                    <a:srgbClr val="000000">
                      <a:alpha val="43137"/>
                    </a:srgbClr>
                  </a:outerShdw>
                </a:effectLst>
              </a:rPr>
              <a:t>Mise en problématique du thème 3:</a:t>
            </a:r>
          </a:p>
          <a:p>
            <a:pPr algn="ctr" fontAlgn="auto">
              <a:spcBef>
                <a:spcPts val="0"/>
              </a:spcBef>
              <a:spcAft>
                <a:spcPts val="0"/>
              </a:spcAft>
              <a:defRPr/>
            </a:pPr>
            <a:r>
              <a:rPr lang="fr-FR" sz="2400" b="1" dirty="0">
                <a:solidFill>
                  <a:srgbClr val="00B050"/>
                </a:solidFill>
                <a:effectLst>
                  <a:outerShdw blurRad="38100" dist="38100" dir="2700000" algn="tl">
                    <a:srgbClr val="000000">
                      <a:alpha val="43137"/>
                    </a:srgbClr>
                  </a:outerShdw>
                </a:effectLst>
              </a:rPr>
              <a:t>EDC sur la loi Veil et la légalisation de l’avortement</a:t>
            </a:r>
          </a:p>
        </p:txBody>
      </p:sp>
      <p:sp>
        <p:nvSpPr>
          <p:cNvPr id="3" name="Rectangle 2"/>
          <p:cNvSpPr/>
          <p:nvPr/>
        </p:nvSpPr>
        <p:spPr>
          <a:xfrm>
            <a:off x="179388" y="908050"/>
            <a:ext cx="4608512" cy="3905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fr-FR" b="1" u="sng" dirty="0">
                <a:solidFill>
                  <a:srgbClr val="FF0000"/>
                </a:solidFill>
                <a:effectLst>
                  <a:outerShdw blurRad="38100" dist="38100" dir="2700000" algn="tl">
                    <a:srgbClr val="000000">
                      <a:alpha val="43137"/>
                    </a:srgbClr>
                  </a:outerShdw>
                </a:effectLst>
              </a:rPr>
              <a:t>3</a:t>
            </a:r>
            <a:r>
              <a:rPr lang="fr-FR" b="1" u="sng" baseline="30000" dirty="0">
                <a:solidFill>
                  <a:srgbClr val="FF0000"/>
                </a:solidFill>
                <a:effectLst>
                  <a:outerShdw blurRad="38100" dist="38100" dir="2700000" algn="tl">
                    <a:srgbClr val="000000">
                      <a:alpha val="43137"/>
                    </a:srgbClr>
                  </a:outerShdw>
                </a:effectLst>
              </a:rPr>
              <a:t>e</a:t>
            </a:r>
            <a:r>
              <a:rPr lang="fr-FR" b="1" u="sng" dirty="0">
                <a:solidFill>
                  <a:srgbClr val="FF0000"/>
                </a:solidFill>
                <a:effectLst>
                  <a:outerShdw blurRad="38100" dist="38100" dir="2700000" algn="tl">
                    <a:srgbClr val="000000">
                      <a:alpha val="43137"/>
                    </a:srgbClr>
                  </a:outerShdw>
                </a:effectLst>
              </a:rPr>
              <a:t> PARTIE: Une loi qui fait toujours débat?</a:t>
            </a:r>
          </a:p>
        </p:txBody>
      </p:sp>
      <p:sp>
        <p:nvSpPr>
          <p:cNvPr id="4" name="ZoneTexte 3"/>
          <p:cNvSpPr txBox="1"/>
          <p:nvPr/>
        </p:nvSpPr>
        <p:spPr>
          <a:xfrm>
            <a:off x="611188" y="1270000"/>
            <a:ext cx="8532812" cy="369888"/>
          </a:xfrm>
          <a:prstGeom prst="rect">
            <a:avLst/>
          </a:prstGeom>
          <a:noFill/>
        </p:spPr>
        <p:txBody>
          <a:bodyPr>
            <a:spAutoFit/>
          </a:bodyPr>
          <a:lstStyle/>
          <a:p>
            <a:pPr fontAlgn="auto">
              <a:spcBef>
                <a:spcPts val="0"/>
              </a:spcBef>
              <a:spcAft>
                <a:spcPts val="0"/>
              </a:spcAft>
              <a:defRPr/>
            </a:pPr>
            <a:r>
              <a:rPr lang="fr-FR" b="1" u="sng" dirty="0">
                <a:solidFill>
                  <a:srgbClr val="00B050"/>
                </a:solidFill>
                <a:effectLst>
                  <a:outerShdw blurRad="38100" dist="38100" dir="2700000" algn="tl">
                    <a:srgbClr val="000000">
                      <a:alpha val="43137"/>
                    </a:srgbClr>
                  </a:outerShdw>
                </a:effectLst>
                <a:latin typeface="+mn-lt"/>
                <a:cs typeface="+mn-cs"/>
              </a:rPr>
              <a:t>B) Des résistances toujours à l’</a:t>
            </a:r>
            <a:r>
              <a:rPr lang="fr-FR" b="1" u="sng" dirty="0" err="1">
                <a:solidFill>
                  <a:srgbClr val="00B050"/>
                </a:solidFill>
                <a:effectLst>
                  <a:outerShdw blurRad="38100" dist="38100" dir="2700000" algn="tl">
                    <a:srgbClr val="000000">
                      <a:alpha val="43137"/>
                    </a:srgbClr>
                  </a:outerShdw>
                </a:effectLst>
                <a:latin typeface="+mn-lt"/>
                <a:cs typeface="+mn-cs"/>
              </a:rPr>
              <a:t>oeuvre</a:t>
            </a:r>
            <a:endParaRPr lang="fr-FR" b="1" u="sng" dirty="0">
              <a:solidFill>
                <a:srgbClr val="00B050"/>
              </a:solidFill>
              <a:effectLst>
                <a:outerShdw blurRad="38100" dist="38100" dir="2700000" algn="tl">
                  <a:srgbClr val="000000">
                    <a:alpha val="43137"/>
                  </a:srgbClr>
                </a:outerShdw>
              </a:effectLst>
              <a:latin typeface="+mn-lt"/>
              <a:cs typeface="+mn-cs"/>
            </a:endParaRPr>
          </a:p>
        </p:txBody>
      </p:sp>
      <p:sp>
        <p:nvSpPr>
          <p:cNvPr id="5" name="ZoneTexte 4"/>
          <p:cNvSpPr txBox="1"/>
          <p:nvPr/>
        </p:nvSpPr>
        <p:spPr>
          <a:xfrm>
            <a:off x="0" y="1497013"/>
            <a:ext cx="6877050" cy="646112"/>
          </a:xfrm>
          <a:prstGeom prst="rect">
            <a:avLst/>
          </a:prstGeom>
          <a:noFill/>
        </p:spPr>
        <p:txBody>
          <a:bodyPr>
            <a:spAutoFit/>
          </a:bodyPr>
          <a:lstStyle/>
          <a:p>
            <a:pPr algn="just" fontAlgn="auto">
              <a:spcBef>
                <a:spcPts val="0"/>
              </a:spcBef>
              <a:spcAft>
                <a:spcPts val="0"/>
              </a:spcAft>
              <a:defRPr/>
            </a:pPr>
            <a:r>
              <a:rPr lang="fr-FR" b="1" u="sng" dirty="0">
                <a:solidFill>
                  <a:srgbClr val="7030A0"/>
                </a:solidFill>
                <a:effectLst>
                  <a:outerShdw blurRad="38100" dist="38100" dir="2700000" algn="tl">
                    <a:srgbClr val="000000">
                      <a:alpha val="43137"/>
                    </a:srgbClr>
                  </a:outerShdw>
                </a:effectLst>
                <a:latin typeface="+mn-lt"/>
                <a:cs typeface="+mn-cs"/>
              </a:rPr>
              <a:t>Document 9/ Tract de l’association féministe « </a:t>
            </a:r>
            <a:r>
              <a:rPr lang="fr-FR" b="1" i="1" u="sng" dirty="0">
                <a:solidFill>
                  <a:srgbClr val="7030A0"/>
                </a:solidFill>
                <a:effectLst>
                  <a:outerShdw blurRad="38100" dist="38100" dir="2700000" algn="tl">
                    <a:srgbClr val="000000">
                      <a:alpha val="43137"/>
                    </a:srgbClr>
                  </a:outerShdw>
                </a:effectLst>
                <a:latin typeface="+mn-lt"/>
                <a:cs typeface="+mn-cs"/>
              </a:rPr>
              <a:t>En avant toutes!</a:t>
            </a:r>
            <a:r>
              <a:rPr lang="fr-FR" b="1" u="sng" dirty="0">
                <a:solidFill>
                  <a:srgbClr val="7030A0"/>
                </a:solidFill>
                <a:effectLst>
                  <a:outerShdw blurRad="38100" dist="38100" dir="2700000" algn="tl">
                    <a:srgbClr val="000000">
                      <a:alpha val="43137"/>
                    </a:srgbClr>
                  </a:outerShdw>
                </a:effectLst>
                <a:latin typeface="+mn-lt"/>
                <a:cs typeface="+mn-cs"/>
              </a:rPr>
              <a:t> » Appelant à manifester pour les 40 ans de la loi Veil, 17 mars 2015</a:t>
            </a:r>
          </a:p>
        </p:txBody>
      </p:sp>
      <p:pic>
        <p:nvPicPr>
          <p:cNvPr id="3074" name="Picture 2"/>
          <p:cNvPicPr>
            <a:picLocks noChangeAspect="1" noChangeArrowheads="1"/>
          </p:cNvPicPr>
          <p:nvPr/>
        </p:nvPicPr>
        <p:blipFill>
          <a:blip r:embed="rId3"/>
          <a:srcRect l="2740" r="1936"/>
          <a:stretch>
            <a:fillRect/>
          </a:stretch>
        </p:blipFill>
        <p:spPr bwMode="auto">
          <a:xfrm>
            <a:off x="103188" y="2143125"/>
            <a:ext cx="6824662" cy="4598988"/>
          </a:xfrm>
          <a:prstGeom prst="rect">
            <a:avLst/>
          </a:prstGeom>
          <a:noFill/>
          <a:ln w="9525">
            <a:noFill/>
            <a:miter lim="800000"/>
            <a:headEnd/>
            <a:tailEnd/>
          </a:ln>
        </p:spPr>
      </p:pic>
      <p:pic>
        <p:nvPicPr>
          <p:cNvPr id="3075" name="Picture 3"/>
          <p:cNvPicPr>
            <a:picLocks noChangeAspect="1" noChangeArrowheads="1"/>
          </p:cNvPicPr>
          <p:nvPr/>
        </p:nvPicPr>
        <p:blipFill>
          <a:blip r:embed="rId4"/>
          <a:srcRect/>
          <a:stretch>
            <a:fillRect/>
          </a:stretch>
        </p:blipFill>
        <p:spPr bwMode="auto">
          <a:xfrm>
            <a:off x="6973888" y="912813"/>
            <a:ext cx="2095500" cy="1558925"/>
          </a:xfrm>
          <a:prstGeom prst="rect">
            <a:avLst/>
          </a:prstGeom>
          <a:noFill/>
          <a:ln w="9525">
            <a:noFill/>
            <a:miter lim="800000"/>
            <a:headEnd/>
            <a:tailEnd/>
          </a:ln>
        </p:spPr>
      </p:pic>
      <p:sp>
        <p:nvSpPr>
          <p:cNvPr id="6" name="ZoneTexte 5"/>
          <p:cNvSpPr txBox="1"/>
          <p:nvPr/>
        </p:nvSpPr>
        <p:spPr>
          <a:xfrm>
            <a:off x="6888163" y="2411413"/>
            <a:ext cx="2266950" cy="2032000"/>
          </a:xfrm>
          <a:prstGeom prst="rect">
            <a:avLst/>
          </a:prstGeom>
          <a:noFill/>
        </p:spPr>
        <p:txBody>
          <a:bodyPr>
            <a:spAutoFit/>
          </a:bodyPr>
          <a:lstStyle/>
          <a:p>
            <a:pPr algn="just" fontAlgn="auto">
              <a:spcBef>
                <a:spcPts val="0"/>
              </a:spcBef>
              <a:spcAft>
                <a:spcPts val="0"/>
              </a:spcAft>
              <a:defRPr/>
            </a:pPr>
            <a:r>
              <a:rPr lang="fr-FR" b="1" u="sng" dirty="0">
                <a:solidFill>
                  <a:srgbClr val="7030A0"/>
                </a:solidFill>
                <a:effectLst>
                  <a:outerShdw blurRad="38100" dist="38100" dir="2700000" algn="tl">
                    <a:srgbClr val="000000">
                      <a:alpha val="43137"/>
                    </a:srgbClr>
                  </a:outerShdw>
                </a:effectLst>
                <a:latin typeface="+mn-lt"/>
                <a:cs typeface="+mn-cs"/>
              </a:rPr>
              <a:t>Document 10/ Photographie de manifestants contestant l’entrée de Simone Veil à l’Académie française, 18 mars 2010</a:t>
            </a:r>
          </a:p>
        </p:txBody>
      </p:sp>
      <p:sp>
        <p:nvSpPr>
          <p:cNvPr id="7" name="ZoneTexte 6"/>
          <p:cNvSpPr txBox="1"/>
          <p:nvPr/>
        </p:nvSpPr>
        <p:spPr>
          <a:xfrm>
            <a:off x="76200" y="2060575"/>
            <a:ext cx="6772275" cy="1477963"/>
          </a:xfrm>
          <a:prstGeom prst="rect">
            <a:avLst/>
          </a:prstGeom>
          <a:noFill/>
        </p:spPr>
        <p:txBody>
          <a:bodyPr>
            <a:spAutoFit/>
          </a:bodyPr>
          <a:lstStyle/>
          <a:p>
            <a:pPr marL="285750" indent="-285750" algn="ctr" fontAlgn="auto">
              <a:spcBef>
                <a:spcPts val="0"/>
              </a:spcBef>
              <a:spcAft>
                <a:spcPts val="0"/>
              </a:spcAft>
              <a:buFont typeface="Wingdings" panose="05000000000000000000" pitchFamily="2" charset="2"/>
              <a:buChar char="Ø"/>
              <a:defRPr/>
            </a:pPr>
            <a:r>
              <a:rPr lang="fr-FR" b="1" u="sng" dirty="0">
                <a:effectLst>
                  <a:outerShdw blurRad="38100" dist="38100" dir="2700000" algn="tl">
                    <a:srgbClr val="000000">
                      <a:alpha val="43137"/>
                    </a:srgbClr>
                  </a:outerShdw>
                </a:effectLst>
                <a:latin typeface="+mn-lt"/>
                <a:cs typeface="+mn-cs"/>
              </a:rPr>
              <a:t>Questions:</a:t>
            </a:r>
          </a:p>
          <a:p>
            <a:pPr marL="342900" indent="-342900" algn="just" fontAlgn="auto">
              <a:spcBef>
                <a:spcPts val="0"/>
              </a:spcBef>
              <a:spcAft>
                <a:spcPts val="0"/>
              </a:spcAft>
              <a:buFontTx/>
              <a:buAutoNum type="arabicParenR"/>
              <a:defRPr/>
            </a:pPr>
            <a:r>
              <a:rPr lang="fr-FR" b="1" dirty="0">
                <a:effectLst>
                  <a:outerShdw blurRad="38100" dist="38100" dir="2700000" algn="tl">
                    <a:srgbClr val="000000">
                      <a:alpha val="43137"/>
                    </a:srgbClr>
                  </a:outerShdw>
                </a:effectLst>
                <a:latin typeface="+mn-lt"/>
                <a:cs typeface="+mn-cs"/>
              </a:rPr>
              <a:t>Quelles sont les mesures défendues par ce tract?</a:t>
            </a:r>
          </a:p>
          <a:p>
            <a:pPr marL="342900" indent="-342900" algn="just" fontAlgn="auto">
              <a:spcBef>
                <a:spcPts val="0"/>
              </a:spcBef>
              <a:spcAft>
                <a:spcPts val="0"/>
              </a:spcAft>
              <a:buFontTx/>
              <a:buAutoNum type="arabicParenR"/>
              <a:defRPr/>
            </a:pPr>
            <a:r>
              <a:rPr lang="fr-FR" b="1" dirty="0">
                <a:effectLst>
                  <a:outerShdw blurRad="38100" dist="38100" dir="2700000" algn="tl">
                    <a:srgbClr val="000000">
                      <a:alpha val="43137"/>
                    </a:srgbClr>
                  </a:outerShdw>
                </a:effectLst>
                <a:latin typeface="+mn-lt"/>
                <a:cs typeface="+mn-cs"/>
              </a:rPr>
              <a:t>Pourquoi l’association « </a:t>
            </a:r>
            <a:r>
              <a:rPr lang="fr-FR" b="1" i="1" dirty="0">
                <a:effectLst>
                  <a:outerShdw blurRad="38100" dist="38100" dir="2700000" algn="tl">
                    <a:srgbClr val="000000">
                      <a:alpha val="43137"/>
                    </a:srgbClr>
                  </a:outerShdw>
                </a:effectLst>
                <a:latin typeface="+mn-lt"/>
                <a:cs typeface="+mn-cs"/>
              </a:rPr>
              <a:t>En avant toutes!</a:t>
            </a:r>
            <a:r>
              <a:rPr lang="fr-FR" b="1" dirty="0">
                <a:effectLst>
                  <a:outerShdw blurRad="38100" dist="38100" dir="2700000" algn="tl">
                    <a:srgbClr val="000000">
                      <a:alpha val="43137"/>
                    </a:srgbClr>
                  </a:outerShdw>
                </a:effectLst>
                <a:latin typeface="+mn-lt"/>
                <a:cs typeface="+mn-cs"/>
              </a:rPr>
              <a:t> » Appelle-t-elle à manifester?</a:t>
            </a:r>
          </a:p>
          <a:p>
            <a:pPr marL="342900" indent="-342900" algn="just" fontAlgn="auto">
              <a:spcBef>
                <a:spcPts val="0"/>
              </a:spcBef>
              <a:spcAft>
                <a:spcPts val="0"/>
              </a:spcAft>
              <a:buFontTx/>
              <a:buAutoNum type="arabicParenR"/>
              <a:defRPr/>
            </a:pPr>
            <a:r>
              <a:rPr lang="fr-FR" b="1" dirty="0">
                <a:effectLst>
                  <a:outerShdw blurRad="38100" dist="38100" dir="2700000" algn="tl">
                    <a:srgbClr val="000000">
                      <a:alpha val="43137"/>
                    </a:srgbClr>
                  </a:outerShdw>
                </a:effectLst>
                <a:latin typeface="+mn-lt"/>
                <a:cs typeface="+mn-cs"/>
              </a:rPr>
              <a:t>La loi Veil est-elle entrée dans les mœurs/ mentalités? Pourquoi? </a:t>
            </a:r>
          </a:p>
        </p:txBody>
      </p:sp>
      <p:sp>
        <p:nvSpPr>
          <p:cNvPr id="8" name="Rectangle à coins arrondis 7"/>
          <p:cNvSpPr/>
          <p:nvPr/>
        </p:nvSpPr>
        <p:spPr>
          <a:xfrm rot="10800000" flipH="1" flipV="1">
            <a:off x="158750" y="5300663"/>
            <a:ext cx="6573838" cy="1012825"/>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b="1" dirty="0">
                <a:solidFill>
                  <a:srgbClr val="0070C0"/>
                </a:solidFill>
                <a:effectLst>
                  <a:outerShdw blurRad="38100" dist="38100" dir="2700000" algn="tl">
                    <a:srgbClr val="000000">
                      <a:alpha val="43137"/>
                    </a:srgbClr>
                  </a:outerShdw>
                </a:effectLst>
              </a:rPr>
              <a:t>Contestations sociales de la loi Veil =</a:t>
            </a:r>
          </a:p>
          <a:p>
            <a:pPr algn="ctr" fontAlgn="auto">
              <a:spcBef>
                <a:spcPts val="0"/>
              </a:spcBef>
              <a:spcAft>
                <a:spcPts val="0"/>
              </a:spcAft>
              <a:defRPr/>
            </a:pPr>
            <a:r>
              <a:rPr lang="fr-FR" b="1" dirty="0">
                <a:solidFill>
                  <a:srgbClr val="0070C0"/>
                </a:solidFill>
                <a:effectLst>
                  <a:outerShdw blurRad="38100" dist="38100" dir="2700000" algn="tl">
                    <a:srgbClr val="000000">
                      <a:alpha val="43137"/>
                    </a:srgbClr>
                  </a:outerShdw>
                </a:effectLst>
              </a:rPr>
              <a:t>Adaptation de l’Etat qui renforce son dispositif législatif. </a:t>
            </a:r>
          </a:p>
          <a:p>
            <a:pPr algn="ctr" fontAlgn="auto">
              <a:spcBef>
                <a:spcPts val="0"/>
              </a:spcBef>
              <a:spcAft>
                <a:spcPts val="0"/>
              </a:spcAft>
              <a:defRPr/>
            </a:pPr>
            <a:endParaRPr lang="fr-FR" b="1" dirty="0">
              <a:solidFill>
                <a:srgbClr val="0070C0"/>
              </a:solidFill>
              <a:effectLst>
                <a:outerShdw blurRad="38100" dist="38100" dir="2700000" algn="tl">
                  <a:srgbClr val="000000">
                    <a:alpha val="43137"/>
                  </a:srgbClr>
                </a:outerShdw>
              </a:effectLst>
            </a:endParaRPr>
          </a:p>
        </p:txBody>
      </p:sp>
      <p:sp>
        <p:nvSpPr>
          <p:cNvPr id="9" name="ZoneTexte 8"/>
          <p:cNvSpPr txBox="1"/>
          <p:nvPr/>
        </p:nvSpPr>
        <p:spPr>
          <a:xfrm>
            <a:off x="176213" y="5932488"/>
            <a:ext cx="6550025" cy="369887"/>
          </a:xfrm>
          <a:prstGeom prst="rect">
            <a:avLst/>
          </a:prstGeom>
          <a:noFill/>
        </p:spPr>
        <p:txBody>
          <a:bodyPr>
            <a:spAutoFit/>
          </a:bodyPr>
          <a:lstStyle/>
          <a:p>
            <a:pPr marL="285750" indent="-285750" algn="ctr" fontAlgn="auto">
              <a:spcBef>
                <a:spcPts val="0"/>
              </a:spcBef>
              <a:spcAft>
                <a:spcPts val="0"/>
              </a:spcAft>
              <a:buFont typeface="Wingdings" panose="05000000000000000000" pitchFamily="2" charset="2"/>
              <a:buChar char="Ø"/>
              <a:defRPr/>
            </a:pPr>
            <a:r>
              <a:rPr lang="fr-FR" b="1" dirty="0">
                <a:solidFill>
                  <a:srgbClr val="0070C0"/>
                </a:solidFill>
                <a:effectLst>
                  <a:outerShdw blurRad="38100" dist="38100" dir="2700000" algn="tl">
                    <a:srgbClr val="000000">
                      <a:alpha val="43137"/>
                    </a:srgbClr>
                  </a:outerShdw>
                </a:effectLst>
                <a:latin typeface="+mn-lt"/>
                <a:cs typeface="+mn-cs"/>
              </a:rPr>
              <a:t>Réactivité de l’Etat capable de se transformer.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500"/>
                                        <p:tgtEl>
                                          <p:spTgt spid="307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3075"/>
                                        </p:tgtEl>
                                        <p:attrNameLst>
                                          <p:attrName>style.visibility</p:attrName>
                                        </p:attrNameLst>
                                      </p:cBhvr>
                                      <p:to>
                                        <p:strVal val="visible"/>
                                      </p:to>
                                    </p:set>
                                    <p:animEffect transition="in" filter="fade">
                                      <p:cBhvr>
                                        <p:cTn id="23" dur="500"/>
                                        <p:tgtEl>
                                          <p:spTgt spid="3075"/>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mph" presetSubtype="0" fill="hold" nodeType="clickEffect">
                                  <p:stCondLst>
                                    <p:cond delay="0"/>
                                  </p:stCondLst>
                                  <p:childTnLst>
                                    <p:animScale>
                                      <p:cBhvr>
                                        <p:cTn id="27" dur="2000" fill="hold"/>
                                        <p:tgtEl>
                                          <p:spTgt spid="3074"/>
                                        </p:tgtEl>
                                      </p:cBhvr>
                                      <p:by x="25000" y="25000"/>
                                    </p:animScale>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fade">
                                      <p:cBhvr>
                                        <p:cTn id="32" dur="500"/>
                                        <p:tgtEl>
                                          <p:spTgt spid="7">
                                            <p:txEl>
                                              <p:pRg st="0" end="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animEffect transition="in" filter="fade">
                                      <p:cBhvr>
                                        <p:cTn id="35" dur="500"/>
                                        <p:tgtEl>
                                          <p:spTgt spid="7">
                                            <p:txEl>
                                              <p:pRg st="1" end="1"/>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7">
                                            <p:txEl>
                                              <p:pRg st="2" end="2"/>
                                            </p:txEl>
                                          </p:spTgt>
                                        </p:tgtEl>
                                        <p:attrNameLst>
                                          <p:attrName>style.visibility</p:attrName>
                                        </p:attrNameLst>
                                      </p:cBhvr>
                                      <p:to>
                                        <p:strVal val="visible"/>
                                      </p:to>
                                    </p:set>
                                    <p:animEffect transition="in" filter="fade">
                                      <p:cBhvr>
                                        <p:cTn id="38" dur="500"/>
                                        <p:tgtEl>
                                          <p:spTgt spid="7">
                                            <p:txEl>
                                              <p:pRg st="2" end="2"/>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7">
                                            <p:txEl>
                                              <p:pRg st="3" end="3"/>
                                            </p:txEl>
                                          </p:spTgt>
                                        </p:tgtEl>
                                        <p:attrNameLst>
                                          <p:attrName>style.visibility</p:attrName>
                                        </p:attrNameLst>
                                      </p:cBhvr>
                                      <p:to>
                                        <p:strVal val="visible"/>
                                      </p:to>
                                    </p:set>
                                    <p:animEffect transition="in" filter="fade">
                                      <p:cBhvr>
                                        <p:cTn id="41" dur="500"/>
                                        <p:tgtEl>
                                          <p:spTgt spid="7">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9">
                                            <p:txEl>
                                              <p:pRg st="0" end="0"/>
                                            </p:txEl>
                                          </p:spTgt>
                                        </p:tgtEl>
                                        <p:attrNameLst>
                                          <p:attrName>style.visibility</p:attrName>
                                        </p:attrNameLst>
                                      </p:cBhvr>
                                      <p:to>
                                        <p:strVal val="visible"/>
                                      </p:to>
                                    </p:set>
                                    <p:animEffect transition="in" filter="fade">
                                      <p:cBhvr>
                                        <p:cTn id="5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563" y="115888"/>
            <a:ext cx="8785225" cy="690562"/>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2400" b="1" u="sng" dirty="0">
                <a:solidFill>
                  <a:srgbClr val="00B050"/>
                </a:solidFill>
                <a:effectLst>
                  <a:outerShdw blurRad="38100" dist="38100" dir="2700000" algn="tl">
                    <a:srgbClr val="000000">
                      <a:alpha val="43137"/>
                    </a:srgbClr>
                  </a:outerShdw>
                </a:effectLst>
              </a:rPr>
              <a:t>Mise en problématique du thème 3:</a:t>
            </a:r>
          </a:p>
          <a:p>
            <a:pPr algn="ctr" fontAlgn="auto">
              <a:spcBef>
                <a:spcPts val="0"/>
              </a:spcBef>
              <a:spcAft>
                <a:spcPts val="0"/>
              </a:spcAft>
              <a:defRPr/>
            </a:pPr>
            <a:r>
              <a:rPr lang="fr-FR" sz="2400" b="1" dirty="0">
                <a:solidFill>
                  <a:srgbClr val="00B050"/>
                </a:solidFill>
                <a:effectLst>
                  <a:outerShdw blurRad="38100" dist="38100" dir="2700000" algn="tl">
                    <a:srgbClr val="000000">
                      <a:alpha val="43137"/>
                    </a:srgbClr>
                  </a:outerShdw>
                </a:effectLst>
              </a:rPr>
              <a:t>EDC sur la loi Veil et la légalisation de l’avortement</a:t>
            </a:r>
          </a:p>
        </p:txBody>
      </p:sp>
      <p:sp>
        <p:nvSpPr>
          <p:cNvPr id="4" name="Rectangle 3"/>
          <p:cNvSpPr/>
          <p:nvPr/>
        </p:nvSpPr>
        <p:spPr>
          <a:xfrm>
            <a:off x="182563" y="908050"/>
            <a:ext cx="3021012" cy="433388"/>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b="1" u="sng" dirty="0">
                <a:solidFill>
                  <a:srgbClr val="FF0000"/>
                </a:solidFill>
                <a:effectLst>
                  <a:outerShdw blurRad="38100" dist="38100" dir="2700000" algn="tl">
                    <a:srgbClr val="000000">
                      <a:alpha val="43137"/>
                    </a:srgbClr>
                  </a:outerShdw>
                </a:effectLst>
              </a:rPr>
              <a:t>Mise en activité des élèves</a:t>
            </a:r>
          </a:p>
        </p:txBody>
      </p:sp>
      <p:sp>
        <p:nvSpPr>
          <p:cNvPr id="4129" name="ZoneTexte 4128"/>
          <p:cNvSpPr txBox="1"/>
          <p:nvPr/>
        </p:nvSpPr>
        <p:spPr>
          <a:xfrm>
            <a:off x="0" y="1341438"/>
            <a:ext cx="2771775" cy="368300"/>
          </a:xfrm>
          <a:prstGeom prst="rect">
            <a:avLst/>
          </a:prstGeom>
          <a:noFill/>
        </p:spPr>
        <p:txBody>
          <a:bodyPr>
            <a:spAutoFit/>
          </a:bodyPr>
          <a:lstStyle/>
          <a:p>
            <a:pPr marL="285750" indent="-285750" algn="just" fontAlgn="auto">
              <a:spcBef>
                <a:spcPts val="0"/>
              </a:spcBef>
              <a:spcAft>
                <a:spcPts val="0"/>
              </a:spcAft>
              <a:buFont typeface="Wingdings" panose="05000000000000000000" pitchFamily="2" charset="2"/>
              <a:buChar char="v"/>
              <a:defRPr/>
            </a:pPr>
            <a:r>
              <a:rPr lang="fr-FR" b="1" u="sng" dirty="0">
                <a:effectLst>
                  <a:outerShdw blurRad="38100" dist="38100" dir="2700000" algn="tl">
                    <a:srgbClr val="000000">
                      <a:alpha val="43137"/>
                    </a:srgbClr>
                  </a:outerShdw>
                </a:effectLst>
                <a:latin typeface="+mn-lt"/>
                <a:cs typeface="+mn-cs"/>
              </a:rPr>
              <a:t>Fiche d’activité</a:t>
            </a:r>
            <a:r>
              <a:rPr lang="fr-FR" b="1" dirty="0">
                <a:effectLst>
                  <a:outerShdw blurRad="38100" dist="38100" dir="2700000" algn="tl">
                    <a:srgbClr val="000000">
                      <a:alpha val="43137"/>
                    </a:srgbClr>
                  </a:outerShdw>
                </a:effectLst>
                <a:latin typeface="+mn-lt"/>
                <a:cs typeface="+mn-cs"/>
              </a:rPr>
              <a:t>, avec: </a:t>
            </a:r>
          </a:p>
        </p:txBody>
      </p:sp>
      <p:sp>
        <p:nvSpPr>
          <p:cNvPr id="4130" name="ZoneTexte 4129"/>
          <p:cNvSpPr txBox="1"/>
          <p:nvPr/>
        </p:nvSpPr>
        <p:spPr>
          <a:xfrm>
            <a:off x="182563" y="1693863"/>
            <a:ext cx="8961437" cy="369887"/>
          </a:xfrm>
          <a:prstGeom prst="rect">
            <a:avLst/>
          </a:prstGeom>
          <a:noFill/>
        </p:spPr>
        <p:txBody>
          <a:bodyPr>
            <a:spAutoFit/>
          </a:bodyPr>
          <a:lstStyle/>
          <a:p>
            <a:pPr algn="just" fontAlgn="auto">
              <a:spcBef>
                <a:spcPts val="0"/>
              </a:spcBef>
              <a:spcAft>
                <a:spcPts val="0"/>
              </a:spcAft>
              <a:defRPr/>
            </a:pPr>
            <a:r>
              <a:rPr lang="fr-FR" b="1" dirty="0">
                <a:effectLst>
                  <a:outerShdw blurRad="38100" dist="38100" dir="2700000" algn="tl">
                    <a:srgbClr val="000000">
                      <a:alpha val="43137"/>
                    </a:srgbClr>
                  </a:outerShdw>
                </a:effectLst>
                <a:latin typeface="+mn-lt"/>
                <a:cs typeface="+mn-cs"/>
                <a:sym typeface="Wingdings"/>
              </a:rPr>
              <a:t> Construction d’une frise chronologique, faisant apparaître:</a:t>
            </a:r>
            <a:endParaRPr lang="fr-FR" b="1" dirty="0">
              <a:effectLst>
                <a:outerShdw blurRad="38100" dist="38100" dir="2700000" algn="tl">
                  <a:srgbClr val="000000">
                    <a:alpha val="43137"/>
                  </a:srgbClr>
                </a:outerShdw>
              </a:effectLst>
              <a:latin typeface="+mn-lt"/>
              <a:cs typeface="+mn-cs"/>
            </a:endParaRPr>
          </a:p>
        </p:txBody>
      </p:sp>
      <p:sp>
        <p:nvSpPr>
          <p:cNvPr id="4132" name="ZoneTexte 4131"/>
          <p:cNvSpPr txBox="1"/>
          <p:nvPr/>
        </p:nvSpPr>
        <p:spPr>
          <a:xfrm>
            <a:off x="7938" y="2036763"/>
            <a:ext cx="3409950" cy="1200150"/>
          </a:xfrm>
          <a:prstGeom prst="rect">
            <a:avLst/>
          </a:prstGeom>
          <a:noFill/>
        </p:spPr>
        <p:txBody>
          <a:bodyPr>
            <a:spAutoFit/>
          </a:bodyPr>
          <a:lstStyle/>
          <a:p>
            <a:pPr marL="285750" indent="-285750" algn="just" fontAlgn="auto">
              <a:spcBef>
                <a:spcPts val="0"/>
              </a:spcBef>
              <a:spcAft>
                <a:spcPts val="0"/>
              </a:spcAft>
              <a:buFontTx/>
              <a:buChar char="-"/>
              <a:defRPr/>
            </a:pPr>
            <a:r>
              <a:rPr lang="fr-FR" b="1" dirty="0">
                <a:solidFill>
                  <a:srgbClr val="0070C0"/>
                </a:solidFill>
                <a:effectLst>
                  <a:outerShdw blurRad="38100" dist="38100" dir="2700000" algn="tl">
                    <a:srgbClr val="000000">
                      <a:alpha val="43137"/>
                    </a:srgbClr>
                  </a:outerShdw>
                </a:effectLst>
                <a:latin typeface="+mn-lt"/>
                <a:cs typeface="+mn-cs"/>
              </a:rPr>
              <a:t>Les documents étudiés;</a:t>
            </a:r>
          </a:p>
          <a:p>
            <a:pPr marL="285750" indent="-285750" algn="just" fontAlgn="auto">
              <a:spcBef>
                <a:spcPts val="0"/>
              </a:spcBef>
              <a:spcAft>
                <a:spcPts val="0"/>
              </a:spcAft>
              <a:buFontTx/>
              <a:buChar char="-"/>
              <a:defRPr/>
            </a:pPr>
            <a:r>
              <a:rPr lang="fr-FR" b="1" dirty="0">
                <a:solidFill>
                  <a:srgbClr val="0070C0"/>
                </a:solidFill>
                <a:effectLst>
                  <a:outerShdw blurRad="38100" dist="38100" dir="2700000" algn="tl">
                    <a:srgbClr val="000000">
                      <a:alpha val="43137"/>
                    </a:srgbClr>
                  </a:outerShdw>
                </a:effectLst>
                <a:latin typeface="+mn-lt"/>
                <a:cs typeface="+mn-cs"/>
              </a:rPr>
              <a:t>Les acteurs et leur rôle;</a:t>
            </a:r>
          </a:p>
          <a:p>
            <a:pPr marL="285750" indent="-285750" algn="just" fontAlgn="auto">
              <a:spcBef>
                <a:spcPts val="0"/>
              </a:spcBef>
              <a:spcAft>
                <a:spcPts val="0"/>
              </a:spcAft>
              <a:buFontTx/>
              <a:buChar char="-"/>
              <a:defRPr/>
            </a:pPr>
            <a:r>
              <a:rPr lang="fr-FR" b="1" dirty="0">
                <a:solidFill>
                  <a:srgbClr val="0070C0"/>
                </a:solidFill>
                <a:effectLst>
                  <a:outerShdw blurRad="38100" dist="38100" dir="2700000" algn="tl">
                    <a:srgbClr val="000000">
                      <a:alpha val="43137"/>
                    </a:srgbClr>
                  </a:outerShdw>
                </a:effectLst>
                <a:latin typeface="+mn-lt"/>
                <a:cs typeface="+mn-cs"/>
              </a:rPr>
              <a:t>Les réponses de la </a:t>
            </a:r>
            <a:r>
              <a:rPr lang="fr-FR" b="1" dirty="0" smtClean="0">
                <a:solidFill>
                  <a:srgbClr val="0070C0"/>
                </a:solidFill>
                <a:effectLst>
                  <a:outerShdw blurRad="38100" dist="38100" dir="2700000" algn="tl">
                    <a:srgbClr val="000000">
                      <a:alpha val="43137"/>
                    </a:srgbClr>
                  </a:outerShdw>
                </a:effectLst>
                <a:latin typeface="+mn-lt"/>
                <a:cs typeface="+mn-cs"/>
              </a:rPr>
              <a:t>République </a:t>
            </a:r>
            <a:r>
              <a:rPr lang="fr-FR" b="1" dirty="0">
                <a:solidFill>
                  <a:srgbClr val="0070C0"/>
                </a:solidFill>
                <a:effectLst>
                  <a:outerShdw blurRad="38100" dist="38100" dir="2700000" algn="tl">
                    <a:srgbClr val="000000">
                      <a:alpha val="43137"/>
                    </a:srgbClr>
                  </a:outerShdw>
                </a:effectLst>
                <a:latin typeface="+mn-lt"/>
                <a:cs typeface="+mn-cs"/>
              </a:rPr>
              <a:t>française.</a:t>
            </a:r>
          </a:p>
        </p:txBody>
      </p:sp>
      <p:sp>
        <p:nvSpPr>
          <p:cNvPr id="4133" name="ZoneTexte 4132"/>
          <p:cNvSpPr txBox="1"/>
          <p:nvPr/>
        </p:nvSpPr>
        <p:spPr>
          <a:xfrm>
            <a:off x="182563" y="3173413"/>
            <a:ext cx="3227387" cy="646112"/>
          </a:xfrm>
          <a:prstGeom prst="rect">
            <a:avLst/>
          </a:prstGeom>
          <a:noFill/>
        </p:spPr>
        <p:txBody>
          <a:bodyPr>
            <a:spAutoFit/>
          </a:bodyPr>
          <a:lstStyle/>
          <a:p>
            <a:pPr algn="just" fontAlgn="auto">
              <a:spcBef>
                <a:spcPts val="0"/>
              </a:spcBef>
              <a:spcAft>
                <a:spcPts val="0"/>
              </a:spcAft>
              <a:defRPr/>
            </a:pPr>
            <a:r>
              <a:rPr lang="fr-FR" b="1" dirty="0">
                <a:effectLst>
                  <a:outerShdw blurRad="38100" dist="38100" dir="2700000" algn="tl">
                    <a:srgbClr val="000000">
                      <a:alpha val="43137"/>
                    </a:srgbClr>
                  </a:outerShdw>
                </a:effectLst>
                <a:latin typeface="+mn-lt"/>
                <a:cs typeface="+mn-cs"/>
                <a:sym typeface="Wingdings"/>
              </a:rPr>
              <a:t> Rédaction d’un développement construit. </a:t>
            </a:r>
            <a:endParaRPr lang="fr-FR" b="1" dirty="0">
              <a:effectLst>
                <a:outerShdw blurRad="38100" dist="38100" dir="2700000" algn="tl">
                  <a:srgbClr val="000000">
                    <a:alpha val="43137"/>
                  </a:srgbClr>
                </a:outerShdw>
              </a:effectLst>
              <a:latin typeface="+mn-lt"/>
              <a:cs typeface="+mn-cs"/>
            </a:endParaRPr>
          </a:p>
        </p:txBody>
      </p:sp>
      <p:sp>
        <p:nvSpPr>
          <p:cNvPr id="4134" name="Parchemin vertical 4133"/>
          <p:cNvSpPr/>
          <p:nvPr/>
        </p:nvSpPr>
        <p:spPr>
          <a:xfrm>
            <a:off x="444500" y="3910013"/>
            <a:ext cx="2703513" cy="2832100"/>
          </a:xfrm>
          <a:prstGeom prst="verticalScroll">
            <a:avLst>
              <a:gd name="adj" fmla="val 723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fr-FR" sz="1400" b="1" u="sng"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Sujet:</a:t>
            </a:r>
          </a:p>
          <a:p>
            <a:pPr algn="just" fontAlgn="auto">
              <a:spcBef>
                <a:spcPts val="0"/>
              </a:spcBef>
              <a:spcAft>
                <a:spcPts val="0"/>
              </a:spcAft>
              <a:defRPr/>
            </a:pPr>
            <a:r>
              <a:rPr lang="fr-FR" sz="1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Dans un développement construit d’une quinzaine de lignes, vous montrerez à travers l’exemple de la loi Veil comment la République française s’adapte [</a:t>
            </a:r>
            <a:r>
              <a:rPr lang="fr-FR" sz="1400" b="1"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les réponses</a:t>
            </a:r>
            <a:r>
              <a:rPr lang="fr-FR" sz="1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aux questions de la société [</a:t>
            </a:r>
            <a:r>
              <a:rPr lang="fr-FR" sz="1400" b="1"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revendications des acteurs</a:t>
            </a:r>
            <a:r>
              <a:rPr lang="fr-FR" sz="1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pic>
        <p:nvPicPr>
          <p:cNvPr id="3" name="Image 2">
            <a:hlinkClick r:id="rId3" action="ppaction://hlinksldjump"/>
          </p:cNvPr>
          <p:cNvPicPr>
            <a:picLocks noChangeAspect="1"/>
          </p:cNvPicPr>
          <p:nvPr/>
        </p:nvPicPr>
        <p:blipFill>
          <a:blip r:embed="rId4"/>
          <a:srcRect/>
          <a:stretch>
            <a:fillRect/>
          </a:stretch>
        </p:blipFill>
        <p:spPr bwMode="auto">
          <a:xfrm>
            <a:off x="3409950" y="2063750"/>
            <a:ext cx="5557838" cy="42068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129">
                                            <p:txEl>
                                              <p:pRg st="0" end="0"/>
                                            </p:txEl>
                                          </p:spTgt>
                                        </p:tgtEl>
                                        <p:attrNameLst>
                                          <p:attrName>style.visibility</p:attrName>
                                        </p:attrNameLst>
                                      </p:cBhvr>
                                      <p:to>
                                        <p:strVal val="visible"/>
                                      </p:to>
                                    </p:set>
                                    <p:animEffect transition="in" filter="fade">
                                      <p:cBhvr>
                                        <p:cTn id="14" dur="500"/>
                                        <p:tgtEl>
                                          <p:spTgt spid="412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130"/>
                                        </p:tgtEl>
                                        <p:attrNameLst>
                                          <p:attrName>style.visibility</p:attrName>
                                        </p:attrNameLst>
                                      </p:cBhvr>
                                      <p:to>
                                        <p:strVal val="visible"/>
                                      </p:to>
                                    </p:set>
                                    <p:animEffect transition="in" filter="fade">
                                      <p:cBhvr>
                                        <p:cTn id="19" dur="500"/>
                                        <p:tgtEl>
                                          <p:spTgt spid="413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132">
                                            <p:txEl>
                                              <p:pRg st="0" end="0"/>
                                            </p:txEl>
                                          </p:spTgt>
                                        </p:tgtEl>
                                        <p:attrNameLst>
                                          <p:attrName>style.visibility</p:attrName>
                                        </p:attrNameLst>
                                      </p:cBhvr>
                                      <p:to>
                                        <p:strVal val="visible"/>
                                      </p:to>
                                    </p:set>
                                    <p:animEffect transition="in" filter="fade">
                                      <p:cBhvr>
                                        <p:cTn id="29" dur="500"/>
                                        <p:tgtEl>
                                          <p:spTgt spid="4132">
                                            <p:txEl>
                                              <p:pRg st="0" end="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4132">
                                            <p:txEl>
                                              <p:pRg st="1" end="1"/>
                                            </p:txEl>
                                          </p:spTgt>
                                        </p:tgtEl>
                                        <p:attrNameLst>
                                          <p:attrName>style.visibility</p:attrName>
                                        </p:attrNameLst>
                                      </p:cBhvr>
                                      <p:to>
                                        <p:strVal val="visible"/>
                                      </p:to>
                                    </p:set>
                                    <p:animEffect transition="in" filter="fade">
                                      <p:cBhvr>
                                        <p:cTn id="32" dur="500"/>
                                        <p:tgtEl>
                                          <p:spTgt spid="4132">
                                            <p:txEl>
                                              <p:pRg st="1" end="1"/>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4132">
                                            <p:txEl>
                                              <p:pRg st="2" end="2"/>
                                            </p:txEl>
                                          </p:spTgt>
                                        </p:tgtEl>
                                        <p:attrNameLst>
                                          <p:attrName>style.visibility</p:attrName>
                                        </p:attrNameLst>
                                      </p:cBhvr>
                                      <p:to>
                                        <p:strVal val="visible"/>
                                      </p:to>
                                    </p:set>
                                    <p:animEffect transition="in" filter="fade">
                                      <p:cBhvr>
                                        <p:cTn id="35" dur="500"/>
                                        <p:tgtEl>
                                          <p:spTgt spid="4132">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133"/>
                                        </p:tgtEl>
                                        <p:attrNameLst>
                                          <p:attrName>style.visibility</p:attrName>
                                        </p:attrNameLst>
                                      </p:cBhvr>
                                      <p:to>
                                        <p:strVal val="visible"/>
                                      </p:to>
                                    </p:set>
                                    <p:animEffect transition="in" filter="fade">
                                      <p:cBhvr>
                                        <p:cTn id="40" dur="500"/>
                                        <p:tgtEl>
                                          <p:spTgt spid="413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134"/>
                                        </p:tgtEl>
                                        <p:attrNameLst>
                                          <p:attrName>style.visibility</p:attrName>
                                        </p:attrNameLst>
                                      </p:cBhvr>
                                      <p:to>
                                        <p:strVal val="visible"/>
                                      </p:to>
                                    </p:set>
                                    <p:animEffect transition="in" filter="fade">
                                      <p:cBhvr>
                                        <p:cTn id="45" dur="500"/>
                                        <p:tgtEl>
                                          <p:spTgt spid="4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130" grpId="0"/>
      <p:bldP spid="4133" grpId="0"/>
      <p:bldP spid="4134"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6081" name="Image 1"/>
          <p:cNvPicPr>
            <a:picLocks noChangeAspect="1"/>
          </p:cNvPicPr>
          <p:nvPr/>
        </p:nvPicPr>
        <p:blipFill>
          <a:blip r:embed="rId3"/>
          <a:srcRect/>
          <a:stretch>
            <a:fillRect/>
          </a:stretch>
        </p:blipFill>
        <p:spPr bwMode="auto">
          <a:xfrm>
            <a:off x="7938" y="20638"/>
            <a:ext cx="9136062" cy="6837362"/>
          </a:xfrm>
          <a:prstGeom prst="rect">
            <a:avLst/>
          </a:prstGeom>
          <a:noFill/>
          <a:ln w="9525">
            <a:noFill/>
            <a:miter lim="800000"/>
            <a:headEnd/>
            <a:tailEnd/>
          </a:ln>
        </p:spPr>
      </p:pic>
      <p:sp>
        <p:nvSpPr>
          <p:cNvPr id="3" name="Flèche gauche 2">
            <a:hlinkClick r:id="rId4" action="ppaction://hlinksldjump"/>
          </p:cNvPr>
          <p:cNvSpPr/>
          <p:nvPr/>
        </p:nvSpPr>
        <p:spPr>
          <a:xfrm>
            <a:off x="8316913" y="6200775"/>
            <a:ext cx="576262" cy="36036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388" y="115888"/>
            <a:ext cx="8785225" cy="504825"/>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2400" b="1" u="sng" dirty="0">
                <a:solidFill>
                  <a:srgbClr val="00B050"/>
                </a:solidFill>
                <a:effectLst>
                  <a:outerShdw blurRad="38100" dist="38100" dir="2700000" algn="tl">
                    <a:srgbClr val="000000">
                      <a:alpha val="43137"/>
                    </a:srgbClr>
                  </a:outerShdw>
                </a:effectLst>
              </a:rPr>
              <a:t>Mise en perspective</a:t>
            </a:r>
            <a:r>
              <a:rPr lang="fr-FR" sz="2400" b="1" dirty="0">
                <a:solidFill>
                  <a:srgbClr val="00B050"/>
                </a:solidFill>
                <a:effectLst>
                  <a:outerShdw blurRad="38100" dist="38100" dir="2700000" algn="tl">
                    <a:srgbClr val="000000">
                      <a:alpha val="43137"/>
                    </a:srgbClr>
                  </a:outerShdw>
                </a:effectLst>
              </a:rPr>
              <a:t> de l’EDC sur la loi Veil</a:t>
            </a:r>
          </a:p>
        </p:txBody>
      </p:sp>
      <p:sp>
        <p:nvSpPr>
          <p:cNvPr id="3" name="Rectangle 2"/>
          <p:cNvSpPr/>
          <p:nvPr/>
        </p:nvSpPr>
        <p:spPr>
          <a:xfrm>
            <a:off x="179388" y="758825"/>
            <a:ext cx="8785225" cy="3030538"/>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4" name="ZoneTexte 3"/>
          <p:cNvSpPr txBox="1"/>
          <p:nvPr/>
        </p:nvSpPr>
        <p:spPr>
          <a:xfrm>
            <a:off x="179388" y="758825"/>
            <a:ext cx="8785225" cy="368300"/>
          </a:xfrm>
          <a:prstGeom prst="rect">
            <a:avLst/>
          </a:prstGeom>
          <a:noFill/>
        </p:spPr>
        <p:txBody>
          <a:bodyPr>
            <a:spAutoFit/>
          </a:bodyPr>
          <a:lstStyle/>
          <a:p>
            <a:pPr algn="ctr" fontAlgn="auto">
              <a:spcBef>
                <a:spcPts val="0"/>
              </a:spcBef>
              <a:spcAft>
                <a:spcPts val="0"/>
              </a:spcAft>
              <a:defRPr/>
            </a:pPr>
            <a:r>
              <a:rPr lang="fr-FR" b="1" dirty="0">
                <a:solidFill>
                  <a:srgbClr val="FF0000"/>
                </a:solidFill>
                <a:effectLst>
                  <a:outerShdw blurRad="38100" dist="38100" dir="2700000" algn="tl">
                    <a:srgbClr val="000000">
                      <a:alpha val="43137"/>
                    </a:srgbClr>
                  </a:outerShdw>
                </a:effectLst>
                <a:latin typeface="+mn-lt"/>
                <a:cs typeface="+mn-cs"/>
                <a:sym typeface="Wingdings" panose="05000000000000000000" pitchFamily="2" charset="2"/>
              </a:rPr>
              <a:t> </a:t>
            </a:r>
            <a:r>
              <a:rPr lang="fr-FR" b="1" u="sng" dirty="0">
                <a:solidFill>
                  <a:srgbClr val="FF0000"/>
                </a:solidFill>
                <a:effectLst>
                  <a:outerShdw blurRad="38100" dist="38100" dir="2700000" algn="tl">
                    <a:srgbClr val="000000">
                      <a:alpha val="43137"/>
                    </a:srgbClr>
                  </a:outerShdw>
                </a:effectLst>
                <a:latin typeface="+mn-lt"/>
                <a:cs typeface="+mn-cs"/>
                <a:sym typeface="Wingdings" panose="05000000000000000000" pitchFamily="2" charset="2"/>
              </a:rPr>
              <a:t>BILAN: </a:t>
            </a:r>
            <a:r>
              <a:rPr lang="fr-FR" b="1" i="1" dirty="0">
                <a:solidFill>
                  <a:srgbClr val="FF0000"/>
                </a:solidFill>
                <a:effectLst>
                  <a:outerShdw blurRad="38100" dist="38100" dir="2700000" algn="tl">
                    <a:srgbClr val="000000">
                      <a:alpha val="43137"/>
                    </a:srgbClr>
                  </a:outerShdw>
                </a:effectLst>
                <a:latin typeface="+mn-lt"/>
                <a:cs typeface="+mn-cs"/>
                <a:sym typeface="Wingdings" panose="05000000000000000000" pitchFamily="2" charset="2"/>
              </a:rPr>
              <a:t>Que doit-on retenir de cette EDC sur la loi Veil? </a:t>
            </a:r>
            <a:endParaRPr lang="fr-FR" b="1" i="1" dirty="0">
              <a:solidFill>
                <a:srgbClr val="FF0000"/>
              </a:solidFill>
              <a:effectLst>
                <a:outerShdw blurRad="38100" dist="38100" dir="2700000" algn="tl">
                  <a:srgbClr val="000000">
                    <a:alpha val="43137"/>
                  </a:srgbClr>
                </a:outerShdw>
              </a:effectLst>
              <a:latin typeface="+mn-lt"/>
              <a:cs typeface="+mn-cs"/>
            </a:endParaRPr>
          </a:p>
        </p:txBody>
      </p:sp>
      <p:sp>
        <p:nvSpPr>
          <p:cNvPr id="5" name="Rectangle 4"/>
          <p:cNvSpPr/>
          <p:nvPr/>
        </p:nvSpPr>
        <p:spPr>
          <a:xfrm>
            <a:off x="323850" y="1193800"/>
            <a:ext cx="2447925" cy="2447925"/>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fr-FR" b="1" i="1" dirty="0">
                <a:solidFill>
                  <a:srgbClr val="0070C0"/>
                </a:solidFill>
                <a:effectLst>
                  <a:outerShdw blurRad="38100" dist="38100" dir="2700000" algn="tl">
                    <a:srgbClr val="000000">
                      <a:alpha val="43137"/>
                    </a:srgbClr>
                  </a:outerShdw>
                </a:effectLst>
              </a:rPr>
              <a:t>1) A partir de 1944, les femmes sont électeurs et éligibles. Elles occupent des fonctions politiques majeures au sein de la </a:t>
            </a:r>
            <a:r>
              <a:rPr lang="fr-FR" b="1" i="1" dirty="0" smtClean="0">
                <a:solidFill>
                  <a:srgbClr val="0070C0"/>
                </a:solidFill>
                <a:effectLst>
                  <a:outerShdw blurRad="38100" dist="38100" dir="2700000" algn="tl">
                    <a:srgbClr val="000000">
                      <a:alpha val="43137"/>
                    </a:srgbClr>
                  </a:outerShdw>
                </a:effectLst>
              </a:rPr>
              <a:t>République </a:t>
            </a:r>
            <a:r>
              <a:rPr lang="fr-FR" b="1" i="1" dirty="0">
                <a:solidFill>
                  <a:srgbClr val="0070C0"/>
                </a:solidFill>
                <a:effectLst>
                  <a:outerShdw blurRad="38100" dist="38100" dir="2700000" algn="tl">
                    <a:srgbClr val="000000">
                      <a:alpha val="43137"/>
                    </a:srgbClr>
                  </a:outerShdw>
                </a:effectLst>
              </a:rPr>
              <a:t>française. Elles deviennent des citoyens de plein droit. </a:t>
            </a:r>
          </a:p>
        </p:txBody>
      </p:sp>
      <p:sp>
        <p:nvSpPr>
          <p:cNvPr id="6" name="Rectangle 5"/>
          <p:cNvSpPr/>
          <p:nvPr/>
        </p:nvSpPr>
        <p:spPr>
          <a:xfrm>
            <a:off x="2987675" y="1193800"/>
            <a:ext cx="3384550" cy="2447925"/>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fr-FR" b="1" i="1" dirty="0">
                <a:solidFill>
                  <a:srgbClr val="0070C0"/>
                </a:solidFill>
                <a:effectLst>
                  <a:outerShdw blurRad="38100" dist="38100" dir="2700000" algn="tl">
                    <a:srgbClr val="000000">
                      <a:alpha val="43137"/>
                    </a:srgbClr>
                  </a:outerShdw>
                </a:effectLst>
              </a:rPr>
              <a:t>2) L’après-guerre montre que les femmes s’imposent comme de nouveaux acteurs de la société française, dont les aspirations économiques, sociales, culturelles et politiques bouleversent les mentalités et remettent en cause les lois de la </a:t>
            </a:r>
            <a:r>
              <a:rPr lang="fr-FR" b="1" i="1" dirty="0" smtClean="0">
                <a:solidFill>
                  <a:srgbClr val="0070C0"/>
                </a:solidFill>
                <a:effectLst>
                  <a:outerShdw blurRad="38100" dist="38100" dir="2700000" algn="tl">
                    <a:srgbClr val="000000">
                      <a:alpha val="43137"/>
                    </a:srgbClr>
                  </a:outerShdw>
                </a:effectLst>
              </a:rPr>
              <a:t>République </a:t>
            </a:r>
            <a:r>
              <a:rPr lang="fr-FR" b="1" i="1" dirty="0">
                <a:solidFill>
                  <a:srgbClr val="0070C0"/>
                </a:solidFill>
                <a:effectLst>
                  <a:outerShdw blurRad="38100" dist="38100" dir="2700000" algn="tl">
                    <a:srgbClr val="000000">
                      <a:alpha val="43137"/>
                    </a:srgbClr>
                  </a:outerShdw>
                </a:effectLst>
              </a:rPr>
              <a:t>française. </a:t>
            </a:r>
          </a:p>
        </p:txBody>
      </p:sp>
      <p:sp>
        <p:nvSpPr>
          <p:cNvPr id="7" name="Rectangle 6"/>
          <p:cNvSpPr/>
          <p:nvPr/>
        </p:nvSpPr>
        <p:spPr>
          <a:xfrm>
            <a:off x="6588125" y="1193800"/>
            <a:ext cx="2232025" cy="2447925"/>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fr-FR" b="1" i="1" dirty="0">
                <a:solidFill>
                  <a:srgbClr val="0070C0"/>
                </a:solidFill>
                <a:effectLst>
                  <a:outerShdw blurRad="38100" dist="38100" dir="2700000" algn="tl">
                    <a:srgbClr val="000000">
                      <a:alpha val="43137"/>
                    </a:srgbClr>
                  </a:outerShdw>
                </a:effectLst>
              </a:rPr>
              <a:t>3) La </a:t>
            </a:r>
            <a:r>
              <a:rPr lang="fr-FR" b="1" i="1" dirty="0" smtClean="0">
                <a:solidFill>
                  <a:srgbClr val="0070C0"/>
                </a:solidFill>
                <a:effectLst>
                  <a:outerShdw blurRad="38100" dist="38100" dir="2700000" algn="tl">
                    <a:srgbClr val="000000">
                      <a:alpha val="43137"/>
                    </a:srgbClr>
                  </a:outerShdw>
                </a:effectLst>
              </a:rPr>
              <a:t>République </a:t>
            </a:r>
            <a:r>
              <a:rPr lang="fr-FR" b="1" i="1" dirty="0">
                <a:solidFill>
                  <a:srgbClr val="0070C0"/>
                </a:solidFill>
                <a:effectLst>
                  <a:outerShdw blurRad="38100" dist="38100" dir="2700000" algn="tl">
                    <a:srgbClr val="000000">
                      <a:alpha val="43137"/>
                    </a:srgbClr>
                  </a:outerShdw>
                </a:effectLst>
              </a:rPr>
              <a:t>française doit écouter les aspirations de sa population et s’adapter aux évolutions de la société pour éviter les tensions. </a:t>
            </a:r>
          </a:p>
        </p:txBody>
      </p:sp>
      <p:sp>
        <p:nvSpPr>
          <p:cNvPr id="8" name="Rectangle à coins arrondis 7"/>
          <p:cNvSpPr/>
          <p:nvPr/>
        </p:nvSpPr>
        <p:spPr>
          <a:xfrm>
            <a:off x="323850" y="3933825"/>
            <a:ext cx="2447925" cy="1439863"/>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b="1" i="1" dirty="0">
                <a:solidFill>
                  <a:srgbClr val="FF0000"/>
                </a:solidFill>
                <a:effectLst>
                  <a:outerShdw blurRad="38100" dist="38100" dir="2700000" algn="tl">
                    <a:srgbClr val="000000">
                      <a:alpha val="43137"/>
                    </a:srgbClr>
                  </a:outerShdw>
                </a:effectLst>
              </a:rPr>
              <a:t>Comment et pourquoi les femmes entrent-elles dans la sphère politique à partir de 1944? </a:t>
            </a:r>
          </a:p>
        </p:txBody>
      </p:sp>
      <p:sp>
        <p:nvSpPr>
          <p:cNvPr id="9" name="Rectangle à coins arrondis 8"/>
          <p:cNvSpPr/>
          <p:nvPr/>
        </p:nvSpPr>
        <p:spPr>
          <a:xfrm>
            <a:off x="3276600" y="3933825"/>
            <a:ext cx="2808288" cy="1439863"/>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b="1" i="1" dirty="0">
                <a:solidFill>
                  <a:srgbClr val="FF0000"/>
                </a:solidFill>
                <a:effectLst>
                  <a:outerShdw blurRad="38100" dist="38100" dir="2700000" algn="tl">
                    <a:srgbClr val="000000">
                      <a:alpha val="43137"/>
                    </a:srgbClr>
                  </a:outerShdw>
                </a:effectLst>
              </a:rPr>
              <a:t>Quels nouveaux acteurs/ citoyens apparaissent après-guerre?</a:t>
            </a:r>
          </a:p>
          <a:p>
            <a:pPr algn="ctr" fontAlgn="auto">
              <a:spcBef>
                <a:spcPts val="0"/>
              </a:spcBef>
              <a:spcAft>
                <a:spcPts val="0"/>
              </a:spcAft>
              <a:defRPr/>
            </a:pPr>
            <a:r>
              <a:rPr lang="fr-FR" b="1" i="1" dirty="0">
                <a:solidFill>
                  <a:srgbClr val="FF0000"/>
                </a:solidFill>
                <a:effectLst>
                  <a:outerShdw blurRad="38100" dist="38100" dir="2700000" algn="tl">
                    <a:srgbClr val="000000">
                      <a:alpha val="43137"/>
                    </a:srgbClr>
                  </a:outerShdw>
                </a:effectLst>
              </a:rPr>
              <a:t>Quelles sont leurs aspirations? </a:t>
            </a:r>
          </a:p>
        </p:txBody>
      </p:sp>
      <p:sp>
        <p:nvSpPr>
          <p:cNvPr id="10" name="Rectangle à coins arrondis 9"/>
          <p:cNvSpPr/>
          <p:nvPr/>
        </p:nvSpPr>
        <p:spPr>
          <a:xfrm>
            <a:off x="1042988" y="5935663"/>
            <a:ext cx="4465637" cy="720725"/>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b="1" i="1" dirty="0">
                <a:solidFill>
                  <a:srgbClr val="FF0000"/>
                </a:solidFill>
                <a:effectLst>
                  <a:outerShdw blurRad="38100" dist="38100" dir="2700000" algn="tl">
                    <a:srgbClr val="000000">
                      <a:alpha val="43137"/>
                    </a:srgbClr>
                  </a:outerShdw>
                </a:effectLst>
              </a:rPr>
              <a:t>Comment la société française se transforme-t-elle à partir de l’après-guerre? </a:t>
            </a:r>
          </a:p>
        </p:txBody>
      </p:sp>
      <p:sp>
        <p:nvSpPr>
          <p:cNvPr id="11" name="Rectangle à coins arrondis 10"/>
          <p:cNvSpPr/>
          <p:nvPr/>
        </p:nvSpPr>
        <p:spPr>
          <a:xfrm>
            <a:off x="6875463" y="4437063"/>
            <a:ext cx="1728787" cy="2219325"/>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b="1" i="1" dirty="0">
                <a:solidFill>
                  <a:srgbClr val="FF0000"/>
                </a:solidFill>
                <a:effectLst>
                  <a:outerShdw blurRad="38100" dist="38100" dir="2700000" algn="tl">
                    <a:srgbClr val="000000">
                      <a:alpha val="43137"/>
                    </a:srgbClr>
                  </a:outerShdw>
                </a:effectLst>
              </a:rPr>
              <a:t>Comment la </a:t>
            </a:r>
            <a:r>
              <a:rPr lang="fr-FR" b="1" i="1" dirty="0" smtClean="0">
                <a:solidFill>
                  <a:srgbClr val="FF0000"/>
                </a:solidFill>
                <a:effectLst>
                  <a:outerShdw blurRad="38100" dist="38100" dir="2700000" algn="tl">
                    <a:srgbClr val="000000">
                      <a:alpha val="43137"/>
                    </a:srgbClr>
                  </a:outerShdw>
                </a:effectLst>
              </a:rPr>
              <a:t>République  </a:t>
            </a:r>
            <a:r>
              <a:rPr lang="fr-FR" b="1" i="1" dirty="0">
                <a:solidFill>
                  <a:srgbClr val="FF0000"/>
                </a:solidFill>
                <a:effectLst>
                  <a:outerShdw blurRad="38100" dist="38100" dir="2700000" algn="tl">
                    <a:srgbClr val="000000">
                      <a:alpha val="43137"/>
                    </a:srgbClr>
                  </a:outerShdw>
                </a:effectLst>
              </a:rPr>
              <a:t>s’adapte-t-elle aux évolutions de la société française? </a:t>
            </a:r>
          </a:p>
        </p:txBody>
      </p:sp>
      <p:sp>
        <p:nvSpPr>
          <p:cNvPr id="12" name="Flèche vers le bas 11"/>
          <p:cNvSpPr/>
          <p:nvPr/>
        </p:nvSpPr>
        <p:spPr>
          <a:xfrm>
            <a:off x="1258888" y="3573463"/>
            <a:ext cx="649287" cy="431800"/>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3" name="Flèche vers le bas 12"/>
          <p:cNvSpPr/>
          <p:nvPr/>
        </p:nvSpPr>
        <p:spPr>
          <a:xfrm>
            <a:off x="4356100" y="3573463"/>
            <a:ext cx="647700" cy="431800"/>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4" name="Flèche vers le bas 13"/>
          <p:cNvSpPr/>
          <p:nvPr/>
        </p:nvSpPr>
        <p:spPr>
          <a:xfrm>
            <a:off x="7416800" y="3573463"/>
            <a:ext cx="647700" cy="1008062"/>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5" name="Accolade fermante 14"/>
          <p:cNvSpPr/>
          <p:nvPr/>
        </p:nvSpPr>
        <p:spPr>
          <a:xfrm rot="5400000">
            <a:off x="2880519" y="2672557"/>
            <a:ext cx="503237" cy="5905500"/>
          </a:xfrm>
          <a:prstGeom prst="rightBrace">
            <a:avLst>
              <a:gd name="adj1" fmla="val 8333"/>
              <a:gd name="adj2" fmla="val 49782"/>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sp>
        <p:nvSpPr>
          <p:cNvPr id="16" name="Double flèche horizontale 15"/>
          <p:cNvSpPr/>
          <p:nvPr/>
        </p:nvSpPr>
        <p:spPr>
          <a:xfrm>
            <a:off x="2627313" y="4437063"/>
            <a:ext cx="792162" cy="431800"/>
          </a:xfrm>
          <a:prstGeom prst="lef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7" name="Double flèche horizontale 16"/>
          <p:cNvSpPr/>
          <p:nvPr/>
        </p:nvSpPr>
        <p:spPr>
          <a:xfrm>
            <a:off x="5461000" y="6043613"/>
            <a:ext cx="1476375" cy="504825"/>
          </a:xfrm>
          <a:prstGeom prst="lef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par>
                                <p:cTn id="38" presetID="47"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1000"/>
                                        <p:tgtEl>
                                          <p:spTgt spid="6"/>
                                        </p:tgtEl>
                                      </p:cBhvr>
                                    </p:animEffect>
                                    <p:anim calcmode="lin" valueType="num">
                                      <p:cBhvr>
                                        <p:cTn id="48" dur="1000" fill="hold"/>
                                        <p:tgtEl>
                                          <p:spTgt spid="6"/>
                                        </p:tgtEl>
                                        <p:attrNameLst>
                                          <p:attrName>ppt_x</p:attrName>
                                        </p:attrNameLst>
                                      </p:cBhvr>
                                      <p:tavLst>
                                        <p:tav tm="0">
                                          <p:val>
                                            <p:strVal val="#ppt_x"/>
                                          </p:val>
                                        </p:tav>
                                        <p:tav tm="100000">
                                          <p:val>
                                            <p:strVal val="#ppt_x"/>
                                          </p:val>
                                        </p:tav>
                                      </p:tavLst>
                                    </p:anim>
                                    <p:anim calcmode="lin" valueType="num">
                                      <p:cBhvr>
                                        <p:cTn id="4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anim calcmode="lin" valueType="num">
                                      <p:cBhvr>
                                        <p:cTn id="55" dur="1000" fill="hold"/>
                                        <p:tgtEl>
                                          <p:spTgt spid="13"/>
                                        </p:tgtEl>
                                        <p:attrNameLst>
                                          <p:attrName>ppt_x</p:attrName>
                                        </p:attrNameLst>
                                      </p:cBhvr>
                                      <p:tavLst>
                                        <p:tav tm="0">
                                          <p:val>
                                            <p:strVal val="#ppt_x"/>
                                          </p:val>
                                        </p:tav>
                                        <p:tav tm="100000">
                                          <p:val>
                                            <p:strVal val="#ppt_x"/>
                                          </p:val>
                                        </p:tav>
                                      </p:tavLst>
                                    </p:anim>
                                    <p:anim calcmode="lin" valueType="num">
                                      <p:cBhvr>
                                        <p:cTn id="56" dur="1000" fill="hold"/>
                                        <p:tgtEl>
                                          <p:spTgt spid="13"/>
                                        </p:tgtEl>
                                        <p:attrNameLst>
                                          <p:attrName>ppt_y</p:attrName>
                                        </p:attrNameLst>
                                      </p:cBhvr>
                                      <p:tavLst>
                                        <p:tav tm="0">
                                          <p:val>
                                            <p:strVal val="#ppt_y-.1"/>
                                          </p:val>
                                        </p:tav>
                                        <p:tav tm="100000">
                                          <p:val>
                                            <p:strVal val="#ppt_y"/>
                                          </p:val>
                                        </p:tav>
                                      </p:tavLst>
                                    </p:anim>
                                  </p:childTnLst>
                                </p:cTn>
                              </p:par>
                              <p:par>
                                <p:cTn id="57" presetID="47" presetClass="entr" presetSubtype="0" fill="hold" grpId="0" nodeType="with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1000"/>
                                        <p:tgtEl>
                                          <p:spTgt spid="9"/>
                                        </p:tgtEl>
                                      </p:cBhvr>
                                    </p:animEffect>
                                    <p:anim calcmode="lin" valueType="num">
                                      <p:cBhvr>
                                        <p:cTn id="60" dur="1000" fill="hold"/>
                                        <p:tgtEl>
                                          <p:spTgt spid="9"/>
                                        </p:tgtEl>
                                        <p:attrNameLst>
                                          <p:attrName>ppt_x</p:attrName>
                                        </p:attrNameLst>
                                      </p:cBhvr>
                                      <p:tavLst>
                                        <p:tav tm="0">
                                          <p:val>
                                            <p:strVal val="#ppt_x"/>
                                          </p:val>
                                        </p:tav>
                                        <p:tav tm="100000">
                                          <p:val>
                                            <p:strVal val="#ppt_x"/>
                                          </p:val>
                                        </p:tav>
                                      </p:tavLst>
                                    </p:anim>
                                    <p:anim calcmode="lin" valueType="num">
                                      <p:cBhvr>
                                        <p:cTn id="6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500"/>
                                        <p:tgtEl>
                                          <p:spTgt spid="16"/>
                                        </p:tgtEl>
                                      </p:cBhvr>
                                    </p:animEffect>
                                  </p:childTnLst>
                                </p:cTn>
                              </p:par>
                            </p:childTnLst>
                          </p:cTn>
                        </p:par>
                      </p:childTnLst>
                    </p:cTn>
                  </p:par>
                  <p:par>
                    <p:cTn id="67" fill="hold">
                      <p:stCondLst>
                        <p:cond delay="indefinite"/>
                      </p:stCondLst>
                      <p:childTnLst>
                        <p:par>
                          <p:cTn id="68" fill="hold">
                            <p:stCondLst>
                              <p:cond delay="0"/>
                            </p:stCondLst>
                            <p:childTnLst>
                              <p:par>
                                <p:cTn id="69" presetID="47" presetClass="entr" presetSubtype="0"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1000" fill="hold"/>
                                        <p:tgtEl>
                                          <p:spTgt spid="15"/>
                                        </p:tgtEl>
                                        <p:attrNameLst>
                                          <p:attrName>ppt_y</p:attrName>
                                        </p:attrNameLst>
                                      </p:cBhvr>
                                      <p:tavLst>
                                        <p:tav tm="0">
                                          <p:val>
                                            <p:strVal val="#ppt_y-.1"/>
                                          </p:val>
                                        </p:tav>
                                        <p:tav tm="100000">
                                          <p:val>
                                            <p:strVal val="#ppt_y"/>
                                          </p:val>
                                        </p:tav>
                                      </p:tavLst>
                                    </p:anim>
                                  </p:childTnLst>
                                </p:cTn>
                              </p:par>
                              <p:par>
                                <p:cTn id="74" presetID="47" presetClass="entr" presetSubtype="0" fill="hold" grpId="0" nodeType="with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fade">
                                      <p:cBhvr>
                                        <p:cTn id="76" dur="1000"/>
                                        <p:tgtEl>
                                          <p:spTgt spid="10"/>
                                        </p:tgtEl>
                                      </p:cBhvr>
                                    </p:animEffect>
                                    <p:anim calcmode="lin" valueType="num">
                                      <p:cBhvr>
                                        <p:cTn id="77" dur="1000" fill="hold"/>
                                        <p:tgtEl>
                                          <p:spTgt spid="10"/>
                                        </p:tgtEl>
                                        <p:attrNameLst>
                                          <p:attrName>ppt_x</p:attrName>
                                        </p:attrNameLst>
                                      </p:cBhvr>
                                      <p:tavLst>
                                        <p:tav tm="0">
                                          <p:val>
                                            <p:strVal val="#ppt_x"/>
                                          </p:val>
                                        </p:tav>
                                        <p:tav tm="100000">
                                          <p:val>
                                            <p:strVal val="#ppt_x"/>
                                          </p:val>
                                        </p:tav>
                                      </p:tavLst>
                                    </p:anim>
                                    <p:anim calcmode="lin" valueType="num">
                                      <p:cBhvr>
                                        <p:cTn id="7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7" presetClass="entr" presetSubtype="0" fill="hold" grpId="0" nodeType="clickEffect">
                                  <p:stCondLst>
                                    <p:cond delay="0"/>
                                  </p:stCondLst>
                                  <p:childTnLst>
                                    <p:set>
                                      <p:cBhvr>
                                        <p:cTn id="82" dur="1" fill="hold">
                                          <p:stCondLst>
                                            <p:cond delay="0"/>
                                          </p:stCondLst>
                                        </p:cTn>
                                        <p:tgtEl>
                                          <p:spTgt spid="7"/>
                                        </p:tgtEl>
                                        <p:attrNameLst>
                                          <p:attrName>style.visibility</p:attrName>
                                        </p:attrNameLst>
                                      </p:cBhvr>
                                      <p:to>
                                        <p:strVal val="visible"/>
                                      </p:to>
                                    </p:set>
                                    <p:animEffect transition="in" filter="fade">
                                      <p:cBhvr>
                                        <p:cTn id="83" dur="1000"/>
                                        <p:tgtEl>
                                          <p:spTgt spid="7"/>
                                        </p:tgtEl>
                                      </p:cBhvr>
                                    </p:animEffect>
                                    <p:anim calcmode="lin" valueType="num">
                                      <p:cBhvr>
                                        <p:cTn id="84" dur="1000" fill="hold"/>
                                        <p:tgtEl>
                                          <p:spTgt spid="7"/>
                                        </p:tgtEl>
                                        <p:attrNameLst>
                                          <p:attrName>ppt_x</p:attrName>
                                        </p:attrNameLst>
                                      </p:cBhvr>
                                      <p:tavLst>
                                        <p:tav tm="0">
                                          <p:val>
                                            <p:strVal val="#ppt_x"/>
                                          </p:val>
                                        </p:tav>
                                        <p:tav tm="100000">
                                          <p:val>
                                            <p:strVal val="#ppt_x"/>
                                          </p:val>
                                        </p:tav>
                                      </p:tavLst>
                                    </p:anim>
                                    <p:anim calcmode="lin" valueType="num">
                                      <p:cBhvr>
                                        <p:cTn id="8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7" presetClass="entr" presetSubtype="0" fill="hold" grpId="0" nodeType="clickEffect">
                                  <p:stCondLst>
                                    <p:cond delay="0"/>
                                  </p:stCondLst>
                                  <p:childTnLst>
                                    <p:set>
                                      <p:cBhvr>
                                        <p:cTn id="89" dur="1" fill="hold">
                                          <p:stCondLst>
                                            <p:cond delay="0"/>
                                          </p:stCondLst>
                                        </p:cTn>
                                        <p:tgtEl>
                                          <p:spTgt spid="14"/>
                                        </p:tgtEl>
                                        <p:attrNameLst>
                                          <p:attrName>style.visibility</p:attrName>
                                        </p:attrNameLst>
                                      </p:cBhvr>
                                      <p:to>
                                        <p:strVal val="visible"/>
                                      </p:to>
                                    </p:set>
                                    <p:animEffect transition="in" filter="fade">
                                      <p:cBhvr>
                                        <p:cTn id="90" dur="1000"/>
                                        <p:tgtEl>
                                          <p:spTgt spid="14"/>
                                        </p:tgtEl>
                                      </p:cBhvr>
                                    </p:animEffect>
                                    <p:anim calcmode="lin" valueType="num">
                                      <p:cBhvr>
                                        <p:cTn id="91" dur="1000" fill="hold"/>
                                        <p:tgtEl>
                                          <p:spTgt spid="14"/>
                                        </p:tgtEl>
                                        <p:attrNameLst>
                                          <p:attrName>ppt_x</p:attrName>
                                        </p:attrNameLst>
                                      </p:cBhvr>
                                      <p:tavLst>
                                        <p:tav tm="0">
                                          <p:val>
                                            <p:strVal val="#ppt_x"/>
                                          </p:val>
                                        </p:tav>
                                        <p:tav tm="100000">
                                          <p:val>
                                            <p:strVal val="#ppt_x"/>
                                          </p:val>
                                        </p:tav>
                                      </p:tavLst>
                                    </p:anim>
                                    <p:anim calcmode="lin" valueType="num">
                                      <p:cBhvr>
                                        <p:cTn id="92" dur="1000" fill="hold"/>
                                        <p:tgtEl>
                                          <p:spTgt spid="14"/>
                                        </p:tgtEl>
                                        <p:attrNameLst>
                                          <p:attrName>ppt_y</p:attrName>
                                        </p:attrNameLst>
                                      </p:cBhvr>
                                      <p:tavLst>
                                        <p:tav tm="0">
                                          <p:val>
                                            <p:strVal val="#ppt_y-.1"/>
                                          </p:val>
                                        </p:tav>
                                        <p:tav tm="100000">
                                          <p:val>
                                            <p:strVal val="#ppt_y"/>
                                          </p:val>
                                        </p:tav>
                                      </p:tavLst>
                                    </p:anim>
                                  </p:childTnLst>
                                </p:cTn>
                              </p:par>
                              <p:par>
                                <p:cTn id="93" presetID="47" presetClass="entr" presetSubtype="0" fill="hold" grpId="0" nodeType="withEffect">
                                  <p:stCondLst>
                                    <p:cond delay="0"/>
                                  </p:stCondLst>
                                  <p:childTnLst>
                                    <p:set>
                                      <p:cBhvr>
                                        <p:cTn id="94" dur="1" fill="hold">
                                          <p:stCondLst>
                                            <p:cond delay="0"/>
                                          </p:stCondLst>
                                        </p:cTn>
                                        <p:tgtEl>
                                          <p:spTgt spid="11"/>
                                        </p:tgtEl>
                                        <p:attrNameLst>
                                          <p:attrName>style.visibility</p:attrName>
                                        </p:attrNameLst>
                                      </p:cBhvr>
                                      <p:to>
                                        <p:strVal val="visible"/>
                                      </p:to>
                                    </p:set>
                                    <p:animEffect transition="in" filter="fade">
                                      <p:cBhvr>
                                        <p:cTn id="95" dur="1000"/>
                                        <p:tgtEl>
                                          <p:spTgt spid="11"/>
                                        </p:tgtEl>
                                      </p:cBhvr>
                                    </p:animEffect>
                                    <p:anim calcmode="lin" valueType="num">
                                      <p:cBhvr>
                                        <p:cTn id="96" dur="1000" fill="hold"/>
                                        <p:tgtEl>
                                          <p:spTgt spid="11"/>
                                        </p:tgtEl>
                                        <p:attrNameLst>
                                          <p:attrName>ppt_x</p:attrName>
                                        </p:attrNameLst>
                                      </p:cBhvr>
                                      <p:tavLst>
                                        <p:tav tm="0">
                                          <p:val>
                                            <p:strVal val="#ppt_x"/>
                                          </p:val>
                                        </p:tav>
                                        <p:tav tm="100000">
                                          <p:val>
                                            <p:strVal val="#ppt_x"/>
                                          </p:val>
                                        </p:tav>
                                      </p:tavLst>
                                    </p:anim>
                                    <p:anim calcmode="lin" valueType="num">
                                      <p:cBhvr>
                                        <p:cTn id="9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16" presetClass="entr" presetSubtype="37" fill="hold" grpId="0" nodeType="clickEffect">
                                  <p:stCondLst>
                                    <p:cond delay="0"/>
                                  </p:stCondLst>
                                  <p:childTnLst>
                                    <p:set>
                                      <p:cBhvr>
                                        <p:cTn id="101" dur="1" fill="hold">
                                          <p:stCondLst>
                                            <p:cond delay="0"/>
                                          </p:stCondLst>
                                        </p:cTn>
                                        <p:tgtEl>
                                          <p:spTgt spid="17"/>
                                        </p:tgtEl>
                                        <p:attrNameLst>
                                          <p:attrName>style.visibility</p:attrName>
                                        </p:attrNameLst>
                                      </p:cBhvr>
                                      <p:to>
                                        <p:strVal val="visible"/>
                                      </p:to>
                                    </p:set>
                                    <p:animEffect transition="in" filter="barn(outVertical)">
                                      <p:cBhvr>
                                        <p:cTn id="10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388" y="115888"/>
            <a:ext cx="8785225" cy="865187"/>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2400" b="1" dirty="0">
                <a:solidFill>
                  <a:srgbClr val="00B050"/>
                </a:solidFill>
                <a:effectLst>
                  <a:outerShdw blurRad="38100" dist="38100" dir="2700000" algn="tl">
                    <a:srgbClr val="000000">
                      <a:alpha val="43137"/>
                    </a:srgbClr>
                  </a:outerShdw>
                </a:effectLst>
              </a:rPr>
              <a:t>Proposition de progression pour le thème 3 en Histoire</a:t>
            </a:r>
          </a:p>
          <a:p>
            <a:pPr algn="ctr" fontAlgn="auto">
              <a:spcBef>
                <a:spcPts val="0"/>
              </a:spcBef>
              <a:spcAft>
                <a:spcPts val="0"/>
              </a:spcAft>
              <a:defRPr/>
            </a:pPr>
            <a:r>
              <a:rPr lang="fr-FR" sz="2400" b="1" dirty="0">
                <a:solidFill>
                  <a:srgbClr val="00B050"/>
                </a:solidFill>
                <a:effectLst>
                  <a:outerShdw blurRad="38100" dist="38100" dir="2700000" algn="tl">
                    <a:srgbClr val="000000">
                      <a:alpha val="43137"/>
                    </a:srgbClr>
                  </a:outerShdw>
                </a:effectLst>
              </a:rPr>
              <a:t>« </a:t>
            </a:r>
            <a:r>
              <a:rPr lang="fr-FR" sz="2400" b="1" i="1" dirty="0" smtClean="0">
                <a:solidFill>
                  <a:srgbClr val="00B050"/>
                </a:solidFill>
                <a:effectLst>
                  <a:outerShdw blurRad="38100" dist="38100" dir="2700000" algn="tl">
                    <a:srgbClr val="000000">
                      <a:alpha val="43137"/>
                    </a:srgbClr>
                  </a:outerShdw>
                </a:effectLst>
              </a:rPr>
              <a:t>Françaises </a:t>
            </a:r>
            <a:r>
              <a:rPr lang="fr-FR" sz="2400" b="1" i="1" dirty="0">
                <a:solidFill>
                  <a:srgbClr val="00B050"/>
                </a:solidFill>
                <a:effectLst>
                  <a:outerShdw blurRad="38100" dist="38100" dir="2700000" algn="tl">
                    <a:srgbClr val="000000">
                      <a:alpha val="43137"/>
                    </a:srgbClr>
                  </a:outerShdw>
                </a:effectLst>
              </a:rPr>
              <a:t>et </a:t>
            </a:r>
            <a:r>
              <a:rPr lang="fr-FR" sz="2400" b="1" i="1" dirty="0" smtClean="0">
                <a:solidFill>
                  <a:srgbClr val="00B050"/>
                </a:solidFill>
                <a:effectLst>
                  <a:outerShdw blurRad="38100" dist="38100" dir="2700000" algn="tl">
                    <a:srgbClr val="000000">
                      <a:alpha val="43137"/>
                    </a:srgbClr>
                  </a:outerShdw>
                </a:effectLst>
              </a:rPr>
              <a:t>Français </a:t>
            </a:r>
            <a:r>
              <a:rPr lang="fr-FR" sz="2400" b="1" i="1" dirty="0">
                <a:solidFill>
                  <a:srgbClr val="00B050"/>
                </a:solidFill>
                <a:effectLst>
                  <a:outerShdw blurRad="38100" dist="38100" dir="2700000" algn="tl">
                    <a:srgbClr val="000000">
                      <a:alpha val="43137"/>
                    </a:srgbClr>
                  </a:outerShdw>
                </a:effectLst>
              </a:rPr>
              <a:t>dans une République repensée</a:t>
            </a:r>
            <a:r>
              <a:rPr lang="fr-FR" sz="2400" b="1" dirty="0">
                <a:solidFill>
                  <a:srgbClr val="00B050"/>
                </a:solidFill>
                <a:effectLst>
                  <a:outerShdw blurRad="38100" dist="38100" dir="2700000" algn="tl">
                    <a:srgbClr val="000000">
                      <a:alpha val="43137"/>
                    </a:srgbClr>
                  </a:outerShdw>
                </a:effectLst>
              </a:rPr>
              <a:t> »</a:t>
            </a:r>
          </a:p>
        </p:txBody>
      </p:sp>
      <p:sp>
        <p:nvSpPr>
          <p:cNvPr id="3" name="Rectangle à coins arrondis 2"/>
          <p:cNvSpPr/>
          <p:nvPr/>
        </p:nvSpPr>
        <p:spPr>
          <a:xfrm>
            <a:off x="203200" y="1106488"/>
            <a:ext cx="4464050" cy="719137"/>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b="1" i="1" dirty="0">
                <a:solidFill>
                  <a:srgbClr val="FF0000"/>
                </a:solidFill>
                <a:effectLst>
                  <a:outerShdw blurRad="38100" dist="38100" dir="2700000" algn="tl">
                    <a:srgbClr val="000000">
                      <a:alpha val="43137"/>
                    </a:srgbClr>
                  </a:outerShdw>
                </a:effectLst>
              </a:rPr>
              <a:t>Comment la société française se transforme-t-elle à partir de l’après-guerre? </a:t>
            </a:r>
          </a:p>
        </p:txBody>
      </p:sp>
      <p:sp>
        <p:nvSpPr>
          <p:cNvPr id="4" name="Rectangle à coins arrondis 3"/>
          <p:cNvSpPr/>
          <p:nvPr/>
        </p:nvSpPr>
        <p:spPr>
          <a:xfrm>
            <a:off x="4787900" y="1106488"/>
            <a:ext cx="4176713" cy="719137"/>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b="1" i="1" dirty="0">
                <a:solidFill>
                  <a:srgbClr val="FF0000"/>
                </a:solidFill>
                <a:effectLst>
                  <a:outerShdw blurRad="38100" dist="38100" dir="2700000" algn="tl">
                    <a:srgbClr val="000000">
                      <a:alpha val="43137"/>
                    </a:srgbClr>
                  </a:outerShdw>
                </a:effectLst>
              </a:rPr>
              <a:t>Comment la </a:t>
            </a:r>
            <a:r>
              <a:rPr lang="fr-FR" b="1" i="1" dirty="0" smtClean="0">
                <a:solidFill>
                  <a:srgbClr val="FF0000"/>
                </a:solidFill>
                <a:effectLst>
                  <a:outerShdw blurRad="38100" dist="38100" dir="2700000" algn="tl">
                    <a:srgbClr val="000000">
                      <a:alpha val="43137"/>
                    </a:srgbClr>
                  </a:outerShdw>
                </a:effectLst>
              </a:rPr>
              <a:t>République </a:t>
            </a:r>
            <a:r>
              <a:rPr lang="fr-FR" b="1" i="1" dirty="0">
                <a:solidFill>
                  <a:srgbClr val="FF0000"/>
                </a:solidFill>
                <a:effectLst>
                  <a:outerShdw blurRad="38100" dist="38100" dir="2700000" algn="tl">
                    <a:srgbClr val="000000">
                      <a:alpha val="43137"/>
                    </a:srgbClr>
                  </a:outerShdw>
                </a:effectLst>
              </a:rPr>
              <a:t>s’adapte-t-elle aux évolutions de la société française? </a:t>
            </a:r>
          </a:p>
        </p:txBody>
      </p:sp>
      <p:sp>
        <p:nvSpPr>
          <p:cNvPr id="5" name="ZoneTexte 4"/>
          <p:cNvSpPr txBox="1"/>
          <p:nvPr/>
        </p:nvSpPr>
        <p:spPr>
          <a:xfrm>
            <a:off x="179388" y="1916113"/>
            <a:ext cx="8785225" cy="923925"/>
          </a:xfrm>
          <a:prstGeom prst="rect">
            <a:avLst/>
          </a:prstGeom>
          <a:noFill/>
        </p:spPr>
        <p:txBody>
          <a:bodyPr>
            <a:spAutoFit/>
          </a:bodyPr>
          <a:lstStyle/>
          <a:p>
            <a:pPr algn="just">
              <a:defRPr/>
            </a:pPr>
            <a:r>
              <a:rPr lang="fr-FR" b="1" u="sng" dirty="0">
                <a:solidFill>
                  <a:srgbClr val="FF0000"/>
                </a:solidFill>
                <a:effectLst>
                  <a:outerShdw blurRad="38100" dist="38100" dir="2700000" algn="tl">
                    <a:srgbClr val="000000">
                      <a:alpha val="43137"/>
                    </a:srgbClr>
                  </a:outerShdw>
                </a:effectLst>
                <a:latin typeface="+mn-lt"/>
              </a:rPr>
              <a:t>I – La IVe République: construire une France moderne après la Seconde guerre mondiale</a:t>
            </a:r>
          </a:p>
          <a:p>
            <a:pPr algn="just">
              <a:defRPr/>
            </a:pPr>
            <a:endParaRPr lang="fr-FR" b="1" dirty="0">
              <a:solidFill>
                <a:srgbClr val="FF0000"/>
              </a:solidFill>
              <a:effectLst>
                <a:outerShdw blurRad="38100" dist="38100" dir="2700000" algn="tl">
                  <a:srgbClr val="000000">
                    <a:alpha val="43137"/>
                  </a:srgbClr>
                </a:outerShdw>
              </a:effectLst>
              <a:latin typeface="+mn-lt"/>
            </a:endParaRPr>
          </a:p>
          <a:p>
            <a:pPr>
              <a:defRPr/>
            </a:pPr>
            <a:endParaRPr lang="fr-FR" b="1" dirty="0">
              <a:solidFill>
                <a:srgbClr val="FF0000"/>
              </a:solidFill>
              <a:effectLst>
                <a:outerShdw blurRad="38100" dist="38100" dir="2700000" algn="tl">
                  <a:srgbClr val="000000">
                    <a:alpha val="43137"/>
                  </a:srgbClr>
                </a:outerShdw>
              </a:effectLst>
              <a:latin typeface="+mn-lt"/>
            </a:endParaRPr>
          </a:p>
        </p:txBody>
      </p:sp>
      <p:sp>
        <p:nvSpPr>
          <p:cNvPr id="6" name="Rectangle 5"/>
          <p:cNvSpPr/>
          <p:nvPr/>
        </p:nvSpPr>
        <p:spPr>
          <a:xfrm>
            <a:off x="179388" y="1916113"/>
            <a:ext cx="8496300" cy="3603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 name="ZoneTexte 6"/>
          <p:cNvSpPr txBox="1"/>
          <p:nvPr/>
        </p:nvSpPr>
        <p:spPr>
          <a:xfrm>
            <a:off x="323850" y="2276475"/>
            <a:ext cx="8820150" cy="585788"/>
          </a:xfrm>
          <a:prstGeom prst="rect">
            <a:avLst/>
          </a:prstGeom>
          <a:noFill/>
        </p:spPr>
        <p:txBody>
          <a:bodyPr>
            <a:spAutoFit/>
          </a:bodyPr>
          <a:lstStyle/>
          <a:p>
            <a:pPr marL="342900" indent="-342900" algn="just">
              <a:buFontTx/>
              <a:buAutoNum type="alphaUcParenR"/>
              <a:defRPr/>
            </a:pPr>
            <a:r>
              <a:rPr lang="fr-FR" sz="1600" b="1" u="sng" dirty="0">
                <a:solidFill>
                  <a:srgbClr val="00B050"/>
                </a:solidFill>
                <a:effectLst>
                  <a:outerShdw blurRad="38100" dist="38100" dir="2700000" algn="tl">
                    <a:srgbClr val="000000">
                      <a:alpha val="43137"/>
                    </a:srgbClr>
                  </a:outerShdw>
                </a:effectLst>
                <a:latin typeface="+mn-lt"/>
              </a:rPr>
              <a:t>Une nouvelle constitution influencée par le Front populaire et le CNR pour restaurer et faire progresser la démocratie</a:t>
            </a:r>
          </a:p>
        </p:txBody>
      </p:sp>
      <p:sp>
        <p:nvSpPr>
          <p:cNvPr id="8" name="Rectangle à coins arrondis 7"/>
          <p:cNvSpPr/>
          <p:nvPr/>
        </p:nvSpPr>
        <p:spPr>
          <a:xfrm>
            <a:off x="1908175" y="2840038"/>
            <a:ext cx="1943100" cy="11652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400" b="1" u="sng" dirty="0">
                <a:solidFill>
                  <a:srgbClr val="FF0000"/>
                </a:solidFill>
                <a:effectLst>
                  <a:outerShdw blurRad="38100" dist="38100" dir="2700000" algn="tl">
                    <a:srgbClr val="000000">
                      <a:alpha val="43137"/>
                    </a:srgbClr>
                  </a:outerShdw>
                </a:effectLst>
              </a:rPr>
              <a:t>FRONT POPULAIRE</a:t>
            </a:r>
          </a:p>
          <a:p>
            <a:pPr algn="ctr">
              <a:defRPr/>
            </a:pPr>
            <a:r>
              <a:rPr lang="fr-FR" sz="1400" b="1" i="1" dirty="0">
                <a:solidFill>
                  <a:srgbClr val="0070C0"/>
                </a:solidFill>
                <a:effectLst>
                  <a:outerShdw blurRad="38100" dist="38100" dir="2700000" algn="tl">
                    <a:srgbClr val="000000">
                      <a:alpha val="43137"/>
                    </a:srgbClr>
                  </a:outerShdw>
                </a:effectLst>
              </a:rPr>
              <a:t>Les avancées:</a:t>
            </a:r>
          </a:p>
          <a:p>
            <a:pPr marL="285750" indent="-285750" algn="ctr">
              <a:buFontTx/>
              <a:buChar char="-"/>
              <a:defRPr/>
            </a:pPr>
            <a:r>
              <a:rPr lang="fr-FR" sz="1400" b="1" i="1" dirty="0">
                <a:solidFill>
                  <a:srgbClr val="0070C0"/>
                </a:solidFill>
                <a:effectLst>
                  <a:outerShdw blurRad="38100" dist="38100" dir="2700000" algn="tl">
                    <a:srgbClr val="000000">
                      <a:alpha val="43137"/>
                    </a:srgbClr>
                  </a:outerShdw>
                </a:effectLst>
              </a:rPr>
              <a:t>Economiques,</a:t>
            </a:r>
          </a:p>
          <a:p>
            <a:pPr marL="285750" indent="-285750" algn="ctr">
              <a:buFontTx/>
              <a:buChar char="-"/>
              <a:defRPr/>
            </a:pPr>
            <a:r>
              <a:rPr lang="fr-FR" sz="1400" b="1" i="1" dirty="0">
                <a:solidFill>
                  <a:srgbClr val="0070C0"/>
                </a:solidFill>
                <a:effectLst>
                  <a:outerShdw blurRad="38100" dist="38100" dir="2700000" algn="tl">
                    <a:srgbClr val="000000">
                      <a:alpha val="43137"/>
                    </a:srgbClr>
                  </a:outerShdw>
                </a:effectLst>
              </a:rPr>
              <a:t>Politiques,</a:t>
            </a:r>
          </a:p>
          <a:p>
            <a:pPr marL="285750" indent="-285750" algn="ctr">
              <a:buFontTx/>
              <a:buChar char="-"/>
              <a:defRPr/>
            </a:pPr>
            <a:r>
              <a:rPr lang="fr-FR" sz="1400" b="1" i="1" dirty="0">
                <a:solidFill>
                  <a:srgbClr val="0070C0"/>
                </a:solidFill>
                <a:effectLst>
                  <a:outerShdw blurRad="38100" dist="38100" dir="2700000" algn="tl">
                    <a:srgbClr val="000000">
                      <a:alpha val="43137"/>
                    </a:srgbClr>
                  </a:outerShdw>
                </a:effectLst>
              </a:rPr>
              <a:t>Sociales. </a:t>
            </a:r>
          </a:p>
        </p:txBody>
      </p:sp>
      <p:sp>
        <p:nvSpPr>
          <p:cNvPr id="9" name="Rectangle à coins arrondis 8"/>
          <p:cNvSpPr/>
          <p:nvPr/>
        </p:nvSpPr>
        <p:spPr>
          <a:xfrm>
            <a:off x="5076825" y="2840038"/>
            <a:ext cx="1943100" cy="11652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400" b="1" u="sng" dirty="0">
                <a:solidFill>
                  <a:srgbClr val="FF0000"/>
                </a:solidFill>
                <a:effectLst>
                  <a:outerShdw blurRad="38100" dist="38100" dir="2700000" algn="tl">
                    <a:srgbClr val="000000">
                      <a:alpha val="43137"/>
                    </a:srgbClr>
                  </a:outerShdw>
                </a:effectLst>
              </a:rPr>
              <a:t>Programme du CNR</a:t>
            </a:r>
          </a:p>
          <a:p>
            <a:pPr algn="ctr">
              <a:defRPr/>
            </a:pPr>
            <a:r>
              <a:rPr lang="fr-FR" sz="1400" b="1" i="1" dirty="0">
                <a:solidFill>
                  <a:srgbClr val="0070C0"/>
                </a:solidFill>
                <a:effectLst>
                  <a:outerShdw blurRad="38100" dist="38100" dir="2700000" algn="tl">
                    <a:srgbClr val="000000">
                      <a:alpha val="43137"/>
                    </a:srgbClr>
                  </a:outerShdw>
                </a:effectLst>
              </a:rPr>
              <a:t>Les mesures:</a:t>
            </a:r>
          </a:p>
          <a:p>
            <a:pPr marL="285750" indent="-285750" algn="ctr">
              <a:buFontTx/>
              <a:buChar char="-"/>
              <a:defRPr/>
            </a:pPr>
            <a:r>
              <a:rPr lang="fr-FR" sz="1400" b="1" i="1" dirty="0">
                <a:solidFill>
                  <a:srgbClr val="0070C0"/>
                </a:solidFill>
                <a:effectLst>
                  <a:outerShdw blurRad="38100" dist="38100" dir="2700000" algn="tl">
                    <a:srgbClr val="000000">
                      <a:alpha val="43137"/>
                    </a:srgbClr>
                  </a:outerShdw>
                </a:effectLst>
              </a:rPr>
              <a:t>Economiques,</a:t>
            </a:r>
          </a:p>
          <a:p>
            <a:pPr marL="285750" indent="-285750" algn="ctr">
              <a:buFontTx/>
              <a:buChar char="-"/>
              <a:defRPr/>
            </a:pPr>
            <a:r>
              <a:rPr lang="fr-FR" sz="1400" b="1" i="1" dirty="0">
                <a:solidFill>
                  <a:srgbClr val="0070C0"/>
                </a:solidFill>
                <a:effectLst>
                  <a:outerShdw blurRad="38100" dist="38100" dir="2700000" algn="tl">
                    <a:srgbClr val="000000">
                      <a:alpha val="43137"/>
                    </a:srgbClr>
                  </a:outerShdw>
                </a:effectLst>
              </a:rPr>
              <a:t>Politiques,</a:t>
            </a:r>
          </a:p>
          <a:p>
            <a:pPr marL="285750" indent="-285750" algn="ctr">
              <a:buFontTx/>
              <a:buChar char="-"/>
              <a:defRPr/>
            </a:pPr>
            <a:r>
              <a:rPr lang="fr-FR" sz="1400" b="1" i="1" dirty="0">
                <a:solidFill>
                  <a:srgbClr val="0070C0"/>
                </a:solidFill>
                <a:effectLst>
                  <a:outerShdw blurRad="38100" dist="38100" dir="2700000" algn="tl">
                    <a:srgbClr val="000000">
                      <a:alpha val="43137"/>
                    </a:srgbClr>
                  </a:outerShdw>
                </a:effectLst>
              </a:rPr>
              <a:t>Sociales. </a:t>
            </a:r>
          </a:p>
        </p:txBody>
      </p:sp>
      <p:sp>
        <p:nvSpPr>
          <p:cNvPr id="10" name="Accolade fermante 9"/>
          <p:cNvSpPr/>
          <p:nvPr/>
        </p:nvSpPr>
        <p:spPr>
          <a:xfrm rot="5400000">
            <a:off x="4275137" y="1446213"/>
            <a:ext cx="360363" cy="5297488"/>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11" name="ZoneTexte 10"/>
          <p:cNvSpPr txBox="1"/>
          <p:nvPr/>
        </p:nvSpPr>
        <p:spPr>
          <a:xfrm>
            <a:off x="3851275" y="3716338"/>
            <a:ext cx="1296988" cy="307975"/>
          </a:xfrm>
          <a:prstGeom prst="rect">
            <a:avLst/>
          </a:prstGeom>
          <a:noFill/>
        </p:spPr>
        <p:txBody>
          <a:bodyPr>
            <a:spAutoFit/>
          </a:bodyPr>
          <a:lstStyle/>
          <a:p>
            <a:pPr algn="ctr">
              <a:defRPr/>
            </a:pPr>
            <a:r>
              <a:rPr lang="fr-FR" sz="1400" b="1" i="1" dirty="0">
                <a:solidFill>
                  <a:srgbClr val="0070C0"/>
                </a:solidFill>
                <a:effectLst>
                  <a:outerShdw blurRad="38100" dist="38100" dir="2700000" algn="tl">
                    <a:srgbClr val="000000">
                      <a:alpha val="43137"/>
                    </a:srgbClr>
                  </a:outerShdw>
                </a:effectLst>
                <a:latin typeface="+mn-lt"/>
              </a:rPr>
              <a:t>Influencent</a:t>
            </a:r>
          </a:p>
        </p:txBody>
      </p:sp>
      <p:sp>
        <p:nvSpPr>
          <p:cNvPr id="12" name="Rectangle à coins arrondis 11"/>
          <p:cNvSpPr/>
          <p:nvPr/>
        </p:nvSpPr>
        <p:spPr>
          <a:xfrm>
            <a:off x="2406650" y="4275138"/>
            <a:ext cx="4176713" cy="93503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400" b="1" u="sng" dirty="0">
                <a:solidFill>
                  <a:srgbClr val="FF0000"/>
                </a:solidFill>
                <a:effectLst>
                  <a:outerShdw blurRad="38100" dist="38100" dir="2700000" algn="tl">
                    <a:srgbClr val="000000">
                      <a:alpha val="43137"/>
                    </a:srgbClr>
                  </a:outerShdw>
                </a:effectLst>
              </a:rPr>
              <a:t>La nouvelle Constitution de la IVe République</a:t>
            </a:r>
          </a:p>
          <a:p>
            <a:pPr algn="ctr">
              <a:defRPr/>
            </a:pPr>
            <a:r>
              <a:rPr lang="fr-FR" sz="1400" b="1" i="1" dirty="0">
                <a:solidFill>
                  <a:srgbClr val="0070C0"/>
                </a:solidFill>
                <a:effectLst>
                  <a:outerShdw blurRad="38100" dist="38100" dir="2700000" algn="tl">
                    <a:srgbClr val="000000">
                      <a:alpha val="43137"/>
                    </a:srgbClr>
                  </a:outerShdw>
                </a:effectLst>
              </a:rPr>
              <a:t>Une République plus:</a:t>
            </a:r>
          </a:p>
          <a:p>
            <a:pPr marL="285750" indent="-285750" algn="ctr">
              <a:buFontTx/>
              <a:buChar char="-"/>
              <a:defRPr/>
            </a:pPr>
            <a:r>
              <a:rPr lang="fr-FR" sz="1400" b="1" i="1" dirty="0">
                <a:solidFill>
                  <a:srgbClr val="0070C0"/>
                </a:solidFill>
                <a:effectLst>
                  <a:outerShdw blurRad="38100" dist="38100" dir="2700000" algn="tl">
                    <a:srgbClr val="000000">
                      <a:alpha val="43137"/>
                    </a:srgbClr>
                  </a:outerShdw>
                </a:effectLst>
              </a:rPr>
              <a:t>Démocratique,</a:t>
            </a:r>
          </a:p>
          <a:p>
            <a:pPr marL="285750" indent="-285750" algn="ctr">
              <a:buFontTx/>
              <a:buChar char="-"/>
              <a:defRPr/>
            </a:pPr>
            <a:r>
              <a:rPr lang="fr-FR" sz="1400" b="1" i="1" dirty="0">
                <a:solidFill>
                  <a:srgbClr val="0070C0"/>
                </a:solidFill>
                <a:effectLst>
                  <a:outerShdw blurRad="38100" dist="38100" dir="2700000" algn="tl">
                    <a:srgbClr val="000000">
                      <a:alpha val="43137"/>
                    </a:srgbClr>
                  </a:outerShdw>
                </a:effectLst>
              </a:rPr>
              <a:t>Sociale. </a:t>
            </a:r>
            <a:endParaRPr lang="fr-FR" sz="1400" b="1" i="1" u="sng" dirty="0">
              <a:solidFill>
                <a:srgbClr val="0070C0"/>
              </a:solidFill>
              <a:effectLst>
                <a:outerShdw blurRad="38100" dist="38100" dir="2700000" algn="tl">
                  <a:srgbClr val="000000">
                    <a:alpha val="43137"/>
                  </a:srgbClr>
                </a:outerShdw>
              </a:effectLst>
            </a:endParaRPr>
          </a:p>
        </p:txBody>
      </p:sp>
      <p:sp>
        <p:nvSpPr>
          <p:cNvPr id="13" name="Flèche vers le bas 12"/>
          <p:cNvSpPr/>
          <p:nvPr/>
        </p:nvSpPr>
        <p:spPr>
          <a:xfrm>
            <a:off x="4203700" y="5187950"/>
            <a:ext cx="503238" cy="315913"/>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4" name="ZoneTexte 13"/>
          <p:cNvSpPr txBox="1"/>
          <p:nvPr/>
        </p:nvSpPr>
        <p:spPr>
          <a:xfrm>
            <a:off x="1898650" y="5503863"/>
            <a:ext cx="5113338" cy="338137"/>
          </a:xfrm>
          <a:prstGeom prst="rect">
            <a:avLst/>
          </a:prstGeom>
          <a:noFill/>
        </p:spPr>
        <p:txBody>
          <a:bodyPr>
            <a:spAutoFit/>
          </a:bodyPr>
          <a:lstStyle/>
          <a:p>
            <a:pPr algn="ctr">
              <a:defRPr/>
            </a:pPr>
            <a:r>
              <a:rPr lang="fr-FR" sz="1600" b="1" u="sng" dirty="0">
                <a:solidFill>
                  <a:srgbClr val="FF0000"/>
                </a:solidFill>
                <a:effectLst>
                  <a:outerShdw blurRad="38100" dist="38100" dir="2700000" algn="tl">
                    <a:srgbClr val="000000">
                      <a:alpha val="43137"/>
                    </a:srgbClr>
                  </a:outerShdw>
                </a:effectLst>
                <a:latin typeface="+mn-lt"/>
              </a:rPr>
              <a:t>La IVe République: une période d’avancée</a:t>
            </a:r>
          </a:p>
        </p:txBody>
      </p:sp>
      <p:sp>
        <p:nvSpPr>
          <p:cNvPr id="15" name="ZoneTexte 14"/>
          <p:cNvSpPr txBox="1"/>
          <p:nvPr/>
        </p:nvSpPr>
        <p:spPr>
          <a:xfrm>
            <a:off x="323850" y="3224213"/>
            <a:ext cx="8820150" cy="615950"/>
          </a:xfrm>
          <a:prstGeom prst="rect">
            <a:avLst/>
          </a:prstGeom>
          <a:noFill/>
        </p:spPr>
        <p:txBody>
          <a:bodyPr>
            <a:spAutoFit/>
          </a:bodyPr>
          <a:lstStyle/>
          <a:p>
            <a:pPr algn="just">
              <a:defRPr/>
            </a:pPr>
            <a:r>
              <a:rPr lang="fr-FR" sz="1600" b="1" u="sng" dirty="0">
                <a:solidFill>
                  <a:srgbClr val="00B050"/>
                </a:solidFill>
                <a:effectLst>
                  <a:outerShdw blurRad="38100" dist="38100" dir="2700000" algn="tl">
                    <a:srgbClr val="000000">
                      <a:alpha val="43137"/>
                    </a:srgbClr>
                  </a:outerShdw>
                </a:effectLst>
                <a:latin typeface="+mn-lt"/>
              </a:rPr>
              <a:t>B) Des progrès qui correspondent à une société française qui se modernise et se transforme</a:t>
            </a:r>
          </a:p>
          <a:p>
            <a:pPr>
              <a:defRPr/>
            </a:pPr>
            <a:endParaRPr lang="fr-FR" dirty="0"/>
          </a:p>
        </p:txBody>
      </p:sp>
      <p:sp>
        <p:nvSpPr>
          <p:cNvPr id="16" name="ZoneTexte 15"/>
          <p:cNvSpPr txBox="1"/>
          <p:nvPr/>
        </p:nvSpPr>
        <p:spPr>
          <a:xfrm>
            <a:off x="323850" y="3667125"/>
            <a:ext cx="8964613" cy="338138"/>
          </a:xfrm>
          <a:prstGeom prst="rect">
            <a:avLst/>
          </a:prstGeom>
          <a:noFill/>
        </p:spPr>
        <p:txBody>
          <a:bodyPr>
            <a:spAutoFit/>
          </a:bodyPr>
          <a:lstStyle/>
          <a:p>
            <a:pPr algn="just">
              <a:defRPr/>
            </a:pPr>
            <a:r>
              <a:rPr lang="fr-FR" sz="1600" b="1" u="sng" dirty="0">
                <a:solidFill>
                  <a:srgbClr val="00B050"/>
                </a:solidFill>
                <a:effectLst>
                  <a:outerShdw blurRad="38100" dist="38100" dir="2700000" algn="tl">
                    <a:srgbClr val="000000">
                      <a:alpha val="43137"/>
                    </a:srgbClr>
                  </a:outerShdw>
                </a:effectLst>
                <a:latin typeface="+mn-lt"/>
              </a:rPr>
              <a:t>C) Mais c’est aussi une période de blocages</a:t>
            </a:r>
          </a:p>
        </p:txBody>
      </p:sp>
      <p:sp>
        <p:nvSpPr>
          <p:cNvPr id="17" name="Rectangle à coins arrondis 16"/>
          <p:cNvSpPr/>
          <p:nvPr/>
        </p:nvSpPr>
        <p:spPr>
          <a:xfrm>
            <a:off x="1908175" y="4094163"/>
            <a:ext cx="1943100" cy="9366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400" b="1" u="sng" dirty="0">
                <a:solidFill>
                  <a:srgbClr val="FF0000"/>
                </a:solidFill>
                <a:effectLst>
                  <a:outerShdw blurRad="38100" dist="38100" dir="2700000" algn="tl">
                    <a:srgbClr val="000000">
                      <a:alpha val="43137"/>
                    </a:srgbClr>
                  </a:outerShdw>
                </a:effectLst>
              </a:rPr>
              <a:t>BLOCAGE POLITIQUE</a:t>
            </a:r>
          </a:p>
          <a:p>
            <a:pPr algn="ctr">
              <a:defRPr/>
            </a:pPr>
            <a:r>
              <a:rPr lang="fr-FR" sz="1400" b="1" i="1" dirty="0">
                <a:solidFill>
                  <a:srgbClr val="4F81BD"/>
                </a:solidFill>
                <a:effectLst>
                  <a:outerShdw blurRad="38100" dist="38100" dir="2700000" algn="tl">
                    <a:srgbClr val="000000">
                      <a:alpha val="43137"/>
                    </a:srgbClr>
                  </a:outerShdw>
                </a:effectLst>
              </a:rPr>
              <a:t>De Gaulle et l’instabilité ministérielle</a:t>
            </a:r>
          </a:p>
        </p:txBody>
      </p:sp>
      <p:sp>
        <p:nvSpPr>
          <p:cNvPr id="18" name="Rectangle à coins arrondis 17"/>
          <p:cNvSpPr/>
          <p:nvPr/>
        </p:nvSpPr>
        <p:spPr>
          <a:xfrm>
            <a:off x="5076825" y="4094163"/>
            <a:ext cx="1943100" cy="9366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400" b="1" u="sng" dirty="0">
                <a:solidFill>
                  <a:srgbClr val="FF0000"/>
                </a:solidFill>
                <a:effectLst>
                  <a:outerShdw blurRad="38100" dist="38100" dir="2700000" algn="tl">
                    <a:srgbClr val="000000">
                      <a:alpha val="43137"/>
                    </a:srgbClr>
                  </a:outerShdw>
                </a:effectLst>
              </a:rPr>
              <a:t>BLOCAGE COLONIAL</a:t>
            </a:r>
          </a:p>
          <a:p>
            <a:pPr algn="ctr">
              <a:defRPr/>
            </a:pPr>
            <a:r>
              <a:rPr lang="fr-FR" sz="1400" b="1" i="1" dirty="0">
                <a:solidFill>
                  <a:srgbClr val="4F81BD"/>
                </a:solidFill>
                <a:effectLst>
                  <a:outerShdw blurRad="38100" dist="38100" dir="2700000" algn="tl">
                    <a:srgbClr val="000000">
                      <a:alpha val="43137"/>
                    </a:srgbClr>
                  </a:outerShdw>
                </a:effectLst>
              </a:rPr>
              <a:t>Guerres d’Indochine et d’Algérie</a:t>
            </a:r>
          </a:p>
        </p:txBody>
      </p:sp>
      <p:sp>
        <p:nvSpPr>
          <p:cNvPr id="19" name="Accolade fermante 18"/>
          <p:cNvSpPr/>
          <p:nvPr/>
        </p:nvSpPr>
        <p:spPr>
          <a:xfrm rot="5400000">
            <a:off x="4248150" y="2468563"/>
            <a:ext cx="360363" cy="5297487"/>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20" name="ZoneTexte 19"/>
          <p:cNvSpPr txBox="1"/>
          <p:nvPr/>
        </p:nvSpPr>
        <p:spPr>
          <a:xfrm>
            <a:off x="2051050" y="5254625"/>
            <a:ext cx="5113338" cy="338138"/>
          </a:xfrm>
          <a:prstGeom prst="rect">
            <a:avLst/>
          </a:prstGeom>
          <a:noFill/>
        </p:spPr>
        <p:txBody>
          <a:bodyPr>
            <a:spAutoFit/>
          </a:bodyPr>
          <a:lstStyle/>
          <a:p>
            <a:pPr algn="ctr">
              <a:defRPr/>
            </a:pPr>
            <a:r>
              <a:rPr lang="fr-FR" sz="1600" b="1" u="sng" dirty="0">
                <a:solidFill>
                  <a:srgbClr val="FF0000"/>
                </a:solidFill>
                <a:effectLst>
                  <a:outerShdw blurRad="38100" dist="38100" dir="2700000" algn="tl">
                    <a:srgbClr val="000000">
                      <a:alpha val="43137"/>
                    </a:srgbClr>
                  </a:outerShdw>
                </a:effectLst>
                <a:latin typeface="+mn-lt"/>
              </a:rPr>
              <a:t>La IVe République ne résiste pas aux crises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anim calcmode="lin" valueType="num">
                                      <p:cBhvr>
                                        <p:cTn id="46" dur="1000" fill="hold"/>
                                        <p:tgtEl>
                                          <p:spTgt spid="9"/>
                                        </p:tgtEl>
                                        <p:attrNameLst>
                                          <p:attrName>ppt_x</p:attrName>
                                        </p:attrNameLst>
                                      </p:cBhvr>
                                      <p:tavLst>
                                        <p:tav tm="0">
                                          <p:val>
                                            <p:strVal val="#ppt_x"/>
                                          </p:val>
                                        </p:tav>
                                        <p:tav tm="100000">
                                          <p:val>
                                            <p:strVal val="#ppt_x"/>
                                          </p:val>
                                        </p:tav>
                                      </p:tavLst>
                                    </p:anim>
                                    <p:anim calcmode="lin" valueType="num">
                                      <p:cBhvr>
                                        <p:cTn id="47" dur="1000" fill="hold"/>
                                        <p:tgtEl>
                                          <p:spTgt spid="9"/>
                                        </p:tgtEl>
                                        <p:attrNameLst>
                                          <p:attrName>ppt_y</p:attrName>
                                        </p:attrNameLst>
                                      </p:cBhvr>
                                      <p:tavLst>
                                        <p:tav tm="0">
                                          <p:val>
                                            <p:strVal val="#ppt_y-.1"/>
                                          </p:val>
                                        </p:tav>
                                        <p:tav tm="100000">
                                          <p:val>
                                            <p:strVal val="#ppt_y"/>
                                          </p:val>
                                        </p:tav>
                                      </p:tavLst>
                                    </p:anim>
                                  </p:childTnLst>
                                </p:cTn>
                              </p:par>
                              <p:par>
                                <p:cTn id="48" presetID="47" presetClass="entr" presetSubtype="0"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1000"/>
                                        <p:tgtEl>
                                          <p:spTgt spid="8"/>
                                        </p:tgtEl>
                                      </p:cBhvr>
                                    </p:animEffect>
                                    <p:anim calcmode="lin" valueType="num">
                                      <p:cBhvr>
                                        <p:cTn id="51" dur="1000" fill="hold"/>
                                        <p:tgtEl>
                                          <p:spTgt spid="8"/>
                                        </p:tgtEl>
                                        <p:attrNameLst>
                                          <p:attrName>ppt_x</p:attrName>
                                        </p:attrNameLst>
                                      </p:cBhvr>
                                      <p:tavLst>
                                        <p:tav tm="0">
                                          <p:val>
                                            <p:strVal val="#ppt_x"/>
                                          </p:val>
                                        </p:tav>
                                        <p:tav tm="100000">
                                          <p:val>
                                            <p:strVal val="#ppt_x"/>
                                          </p:val>
                                        </p:tav>
                                      </p:tavLst>
                                    </p:anim>
                                    <p:anim calcmode="lin" valueType="num">
                                      <p:cBhvr>
                                        <p:cTn id="5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barn(inVertical)">
                                      <p:cBhvr>
                                        <p:cTn id="57" dur="500"/>
                                        <p:tgtEl>
                                          <p:spTgt spid="11"/>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barn(inVertical)">
                                      <p:cBhvr>
                                        <p:cTn id="60" dur="500"/>
                                        <p:tgtEl>
                                          <p:spTgt spid="10"/>
                                        </p:tgtEl>
                                      </p:cBhvr>
                                    </p:animEffect>
                                  </p:childTnLst>
                                </p:cTn>
                              </p:par>
                            </p:childTnLst>
                          </p:cTn>
                        </p:par>
                      </p:childTnLst>
                    </p:cTn>
                  </p:par>
                  <p:par>
                    <p:cTn id="61" fill="hold">
                      <p:stCondLst>
                        <p:cond delay="indefinite"/>
                      </p:stCondLst>
                      <p:childTnLst>
                        <p:par>
                          <p:cTn id="62" fill="hold">
                            <p:stCondLst>
                              <p:cond delay="0"/>
                            </p:stCondLst>
                            <p:childTnLst>
                              <p:par>
                                <p:cTn id="63" presetID="47" presetClass="entr" presetSubtype="0" fill="hold" grpId="0"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1000"/>
                                        <p:tgtEl>
                                          <p:spTgt spid="12"/>
                                        </p:tgtEl>
                                      </p:cBhvr>
                                    </p:animEffect>
                                    <p:anim calcmode="lin" valueType="num">
                                      <p:cBhvr>
                                        <p:cTn id="66" dur="1000" fill="hold"/>
                                        <p:tgtEl>
                                          <p:spTgt spid="12"/>
                                        </p:tgtEl>
                                        <p:attrNameLst>
                                          <p:attrName>ppt_x</p:attrName>
                                        </p:attrNameLst>
                                      </p:cBhvr>
                                      <p:tavLst>
                                        <p:tav tm="0">
                                          <p:val>
                                            <p:strVal val="#ppt_x"/>
                                          </p:val>
                                        </p:tav>
                                        <p:tav tm="100000">
                                          <p:val>
                                            <p:strVal val="#ppt_x"/>
                                          </p:val>
                                        </p:tav>
                                      </p:tavLst>
                                    </p:anim>
                                    <p:anim calcmode="lin" valueType="num">
                                      <p:cBhvr>
                                        <p:cTn id="6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7" presetClass="entr" presetSubtype="0" fill="hold" grpId="0"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7" presetClass="entr" presetSubtype="0"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fade">
                                      <p:cBhvr>
                                        <p:cTn id="79" dur="1000"/>
                                        <p:tgtEl>
                                          <p:spTgt spid="14"/>
                                        </p:tgtEl>
                                      </p:cBhvr>
                                    </p:animEffect>
                                    <p:anim calcmode="lin" valueType="num">
                                      <p:cBhvr>
                                        <p:cTn id="80" dur="1000" fill="hold"/>
                                        <p:tgtEl>
                                          <p:spTgt spid="14"/>
                                        </p:tgtEl>
                                        <p:attrNameLst>
                                          <p:attrName>ppt_x</p:attrName>
                                        </p:attrNameLst>
                                      </p:cBhvr>
                                      <p:tavLst>
                                        <p:tav tm="0">
                                          <p:val>
                                            <p:strVal val="#ppt_x"/>
                                          </p:val>
                                        </p:tav>
                                        <p:tav tm="100000">
                                          <p:val>
                                            <p:strVal val="#ppt_x"/>
                                          </p:val>
                                        </p:tav>
                                      </p:tavLst>
                                    </p:anim>
                                    <p:anim calcmode="lin" valueType="num">
                                      <p:cBhvr>
                                        <p:cTn id="8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xit" presetSubtype="0" fill="hold" grpId="1" nodeType="clickEffect">
                                  <p:stCondLst>
                                    <p:cond delay="0"/>
                                  </p:stCondLst>
                                  <p:childTnLst>
                                    <p:animEffect transition="out" filter="fade">
                                      <p:cBhvr>
                                        <p:cTn id="85" dur="1000"/>
                                        <p:tgtEl>
                                          <p:spTgt spid="9"/>
                                        </p:tgtEl>
                                      </p:cBhvr>
                                    </p:animEffect>
                                    <p:anim calcmode="lin" valueType="num">
                                      <p:cBhvr>
                                        <p:cTn id="86" dur="1000"/>
                                        <p:tgtEl>
                                          <p:spTgt spid="9"/>
                                        </p:tgtEl>
                                        <p:attrNameLst>
                                          <p:attrName>ppt_x</p:attrName>
                                        </p:attrNameLst>
                                      </p:cBhvr>
                                      <p:tavLst>
                                        <p:tav tm="0">
                                          <p:val>
                                            <p:strVal val="ppt_x"/>
                                          </p:val>
                                        </p:tav>
                                        <p:tav tm="100000">
                                          <p:val>
                                            <p:strVal val="ppt_x"/>
                                          </p:val>
                                        </p:tav>
                                      </p:tavLst>
                                    </p:anim>
                                    <p:anim calcmode="lin" valueType="num">
                                      <p:cBhvr>
                                        <p:cTn id="87" dur="1000"/>
                                        <p:tgtEl>
                                          <p:spTgt spid="9"/>
                                        </p:tgtEl>
                                        <p:attrNameLst>
                                          <p:attrName>ppt_y</p:attrName>
                                        </p:attrNameLst>
                                      </p:cBhvr>
                                      <p:tavLst>
                                        <p:tav tm="0">
                                          <p:val>
                                            <p:strVal val="ppt_y"/>
                                          </p:val>
                                        </p:tav>
                                        <p:tav tm="100000">
                                          <p:val>
                                            <p:strVal val="ppt_y+.1"/>
                                          </p:val>
                                        </p:tav>
                                      </p:tavLst>
                                    </p:anim>
                                    <p:set>
                                      <p:cBhvr>
                                        <p:cTn id="88" dur="1" fill="hold">
                                          <p:stCondLst>
                                            <p:cond delay="999"/>
                                          </p:stCondLst>
                                        </p:cTn>
                                        <p:tgtEl>
                                          <p:spTgt spid="9"/>
                                        </p:tgtEl>
                                        <p:attrNameLst>
                                          <p:attrName>style.visibility</p:attrName>
                                        </p:attrNameLst>
                                      </p:cBhvr>
                                      <p:to>
                                        <p:strVal val="hidden"/>
                                      </p:to>
                                    </p:set>
                                  </p:childTnLst>
                                </p:cTn>
                              </p:par>
                              <p:par>
                                <p:cTn id="89" presetID="42" presetClass="exit" presetSubtype="0" fill="hold" grpId="1" nodeType="withEffect">
                                  <p:stCondLst>
                                    <p:cond delay="0"/>
                                  </p:stCondLst>
                                  <p:childTnLst>
                                    <p:animEffect transition="out" filter="fade">
                                      <p:cBhvr>
                                        <p:cTn id="90" dur="1000"/>
                                        <p:tgtEl>
                                          <p:spTgt spid="8"/>
                                        </p:tgtEl>
                                      </p:cBhvr>
                                    </p:animEffect>
                                    <p:anim calcmode="lin" valueType="num">
                                      <p:cBhvr>
                                        <p:cTn id="91" dur="1000"/>
                                        <p:tgtEl>
                                          <p:spTgt spid="8"/>
                                        </p:tgtEl>
                                        <p:attrNameLst>
                                          <p:attrName>ppt_x</p:attrName>
                                        </p:attrNameLst>
                                      </p:cBhvr>
                                      <p:tavLst>
                                        <p:tav tm="0">
                                          <p:val>
                                            <p:strVal val="ppt_x"/>
                                          </p:val>
                                        </p:tav>
                                        <p:tav tm="100000">
                                          <p:val>
                                            <p:strVal val="ppt_x"/>
                                          </p:val>
                                        </p:tav>
                                      </p:tavLst>
                                    </p:anim>
                                    <p:anim calcmode="lin" valueType="num">
                                      <p:cBhvr>
                                        <p:cTn id="92" dur="1000"/>
                                        <p:tgtEl>
                                          <p:spTgt spid="8"/>
                                        </p:tgtEl>
                                        <p:attrNameLst>
                                          <p:attrName>ppt_y</p:attrName>
                                        </p:attrNameLst>
                                      </p:cBhvr>
                                      <p:tavLst>
                                        <p:tav tm="0">
                                          <p:val>
                                            <p:strVal val="ppt_y"/>
                                          </p:val>
                                        </p:tav>
                                        <p:tav tm="100000">
                                          <p:val>
                                            <p:strVal val="ppt_y+.1"/>
                                          </p:val>
                                        </p:tav>
                                      </p:tavLst>
                                    </p:anim>
                                    <p:set>
                                      <p:cBhvr>
                                        <p:cTn id="93" dur="1" fill="hold">
                                          <p:stCondLst>
                                            <p:cond delay="999"/>
                                          </p:stCondLst>
                                        </p:cTn>
                                        <p:tgtEl>
                                          <p:spTgt spid="8"/>
                                        </p:tgtEl>
                                        <p:attrNameLst>
                                          <p:attrName>style.visibility</p:attrName>
                                        </p:attrNameLst>
                                      </p:cBhvr>
                                      <p:to>
                                        <p:strVal val="hidden"/>
                                      </p:to>
                                    </p:set>
                                  </p:childTnLst>
                                </p:cTn>
                              </p:par>
                              <p:par>
                                <p:cTn id="94" presetID="42" presetClass="exit" presetSubtype="0" fill="hold" grpId="1" nodeType="withEffect">
                                  <p:stCondLst>
                                    <p:cond delay="0"/>
                                  </p:stCondLst>
                                  <p:childTnLst>
                                    <p:animEffect transition="out" filter="fade">
                                      <p:cBhvr>
                                        <p:cTn id="95" dur="1000"/>
                                        <p:tgtEl>
                                          <p:spTgt spid="11"/>
                                        </p:tgtEl>
                                      </p:cBhvr>
                                    </p:animEffect>
                                    <p:anim calcmode="lin" valueType="num">
                                      <p:cBhvr>
                                        <p:cTn id="96" dur="1000"/>
                                        <p:tgtEl>
                                          <p:spTgt spid="11"/>
                                        </p:tgtEl>
                                        <p:attrNameLst>
                                          <p:attrName>ppt_x</p:attrName>
                                        </p:attrNameLst>
                                      </p:cBhvr>
                                      <p:tavLst>
                                        <p:tav tm="0">
                                          <p:val>
                                            <p:strVal val="ppt_x"/>
                                          </p:val>
                                        </p:tav>
                                        <p:tav tm="100000">
                                          <p:val>
                                            <p:strVal val="ppt_x"/>
                                          </p:val>
                                        </p:tav>
                                      </p:tavLst>
                                    </p:anim>
                                    <p:anim calcmode="lin" valueType="num">
                                      <p:cBhvr>
                                        <p:cTn id="97" dur="1000"/>
                                        <p:tgtEl>
                                          <p:spTgt spid="11"/>
                                        </p:tgtEl>
                                        <p:attrNameLst>
                                          <p:attrName>ppt_y</p:attrName>
                                        </p:attrNameLst>
                                      </p:cBhvr>
                                      <p:tavLst>
                                        <p:tav tm="0">
                                          <p:val>
                                            <p:strVal val="ppt_y"/>
                                          </p:val>
                                        </p:tav>
                                        <p:tav tm="100000">
                                          <p:val>
                                            <p:strVal val="ppt_y+.1"/>
                                          </p:val>
                                        </p:tav>
                                      </p:tavLst>
                                    </p:anim>
                                    <p:set>
                                      <p:cBhvr>
                                        <p:cTn id="98" dur="1" fill="hold">
                                          <p:stCondLst>
                                            <p:cond delay="999"/>
                                          </p:stCondLst>
                                        </p:cTn>
                                        <p:tgtEl>
                                          <p:spTgt spid="11"/>
                                        </p:tgtEl>
                                        <p:attrNameLst>
                                          <p:attrName>style.visibility</p:attrName>
                                        </p:attrNameLst>
                                      </p:cBhvr>
                                      <p:to>
                                        <p:strVal val="hidden"/>
                                      </p:to>
                                    </p:set>
                                  </p:childTnLst>
                                </p:cTn>
                              </p:par>
                              <p:par>
                                <p:cTn id="99" presetID="42" presetClass="exit" presetSubtype="0" fill="hold" grpId="1" nodeType="withEffect">
                                  <p:stCondLst>
                                    <p:cond delay="0"/>
                                  </p:stCondLst>
                                  <p:childTnLst>
                                    <p:animEffect transition="out" filter="fade">
                                      <p:cBhvr>
                                        <p:cTn id="100" dur="1000"/>
                                        <p:tgtEl>
                                          <p:spTgt spid="10"/>
                                        </p:tgtEl>
                                      </p:cBhvr>
                                    </p:animEffect>
                                    <p:anim calcmode="lin" valueType="num">
                                      <p:cBhvr>
                                        <p:cTn id="101" dur="1000"/>
                                        <p:tgtEl>
                                          <p:spTgt spid="10"/>
                                        </p:tgtEl>
                                        <p:attrNameLst>
                                          <p:attrName>ppt_x</p:attrName>
                                        </p:attrNameLst>
                                      </p:cBhvr>
                                      <p:tavLst>
                                        <p:tav tm="0">
                                          <p:val>
                                            <p:strVal val="ppt_x"/>
                                          </p:val>
                                        </p:tav>
                                        <p:tav tm="100000">
                                          <p:val>
                                            <p:strVal val="ppt_x"/>
                                          </p:val>
                                        </p:tav>
                                      </p:tavLst>
                                    </p:anim>
                                    <p:anim calcmode="lin" valueType="num">
                                      <p:cBhvr>
                                        <p:cTn id="102" dur="1000"/>
                                        <p:tgtEl>
                                          <p:spTgt spid="10"/>
                                        </p:tgtEl>
                                        <p:attrNameLst>
                                          <p:attrName>ppt_y</p:attrName>
                                        </p:attrNameLst>
                                      </p:cBhvr>
                                      <p:tavLst>
                                        <p:tav tm="0">
                                          <p:val>
                                            <p:strVal val="ppt_y"/>
                                          </p:val>
                                        </p:tav>
                                        <p:tav tm="100000">
                                          <p:val>
                                            <p:strVal val="ppt_y+.1"/>
                                          </p:val>
                                        </p:tav>
                                      </p:tavLst>
                                    </p:anim>
                                    <p:set>
                                      <p:cBhvr>
                                        <p:cTn id="103" dur="1" fill="hold">
                                          <p:stCondLst>
                                            <p:cond delay="999"/>
                                          </p:stCondLst>
                                        </p:cTn>
                                        <p:tgtEl>
                                          <p:spTgt spid="10"/>
                                        </p:tgtEl>
                                        <p:attrNameLst>
                                          <p:attrName>style.visibility</p:attrName>
                                        </p:attrNameLst>
                                      </p:cBhvr>
                                      <p:to>
                                        <p:strVal val="hidden"/>
                                      </p:to>
                                    </p:set>
                                  </p:childTnLst>
                                </p:cTn>
                              </p:par>
                              <p:par>
                                <p:cTn id="104" presetID="42" presetClass="exit" presetSubtype="0" fill="hold" grpId="1" nodeType="withEffect">
                                  <p:stCondLst>
                                    <p:cond delay="0"/>
                                  </p:stCondLst>
                                  <p:childTnLst>
                                    <p:animEffect transition="out" filter="fade">
                                      <p:cBhvr>
                                        <p:cTn id="105" dur="1000"/>
                                        <p:tgtEl>
                                          <p:spTgt spid="12"/>
                                        </p:tgtEl>
                                      </p:cBhvr>
                                    </p:animEffect>
                                    <p:anim calcmode="lin" valueType="num">
                                      <p:cBhvr>
                                        <p:cTn id="106" dur="1000"/>
                                        <p:tgtEl>
                                          <p:spTgt spid="12"/>
                                        </p:tgtEl>
                                        <p:attrNameLst>
                                          <p:attrName>ppt_x</p:attrName>
                                        </p:attrNameLst>
                                      </p:cBhvr>
                                      <p:tavLst>
                                        <p:tav tm="0">
                                          <p:val>
                                            <p:strVal val="ppt_x"/>
                                          </p:val>
                                        </p:tav>
                                        <p:tav tm="100000">
                                          <p:val>
                                            <p:strVal val="ppt_x"/>
                                          </p:val>
                                        </p:tav>
                                      </p:tavLst>
                                    </p:anim>
                                    <p:anim calcmode="lin" valueType="num">
                                      <p:cBhvr>
                                        <p:cTn id="107" dur="1000"/>
                                        <p:tgtEl>
                                          <p:spTgt spid="12"/>
                                        </p:tgtEl>
                                        <p:attrNameLst>
                                          <p:attrName>ppt_y</p:attrName>
                                        </p:attrNameLst>
                                      </p:cBhvr>
                                      <p:tavLst>
                                        <p:tav tm="0">
                                          <p:val>
                                            <p:strVal val="ppt_y"/>
                                          </p:val>
                                        </p:tav>
                                        <p:tav tm="100000">
                                          <p:val>
                                            <p:strVal val="ppt_y+.1"/>
                                          </p:val>
                                        </p:tav>
                                      </p:tavLst>
                                    </p:anim>
                                    <p:set>
                                      <p:cBhvr>
                                        <p:cTn id="108" dur="1" fill="hold">
                                          <p:stCondLst>
                                            <p:cond delay="999"/>
                                          </p:stCondLst>
                                        </p:cTn>
                                        <p:tgtEl>
                                          <p:spTgt spid="12"/>
                                        </p:tgtEl>
                                        <p:attrNameLst>
                                          <p:attrName>style.visibility</p:attrName>
                                        </p:attrNameLst>
                                      </p:cBhvr>
                                      <p:to>
                                        <p:strVal val="hidden"/>
                                      </p:to>
                                    </p:set>
                                  </p:childTnLst>
                                </p:cTn>
                              </p:par>
                              <p:par>
                                <p:cTn id="109" presetID="42" presetClass="exit" presetSubtype="0" fill="hold" grpId="1" nodeType="withEffect">
                                  <p:stCondLst>
                                    <p:cond delay="0"/>
                                  </p:stCondLst>
                                  <p:childTnLst>
                                    <p:animEffect transition="out" filter="fade">
                                      <p:cBhvr>
                                        <p:cTn id="110" dur="1000"/>
                                        <p:tgtEl>
                                          <p:spTgt spid="13"/>
                                        </p:tgtEl>
                                      </p:cBhvr>
                                    </p:animEffect>
                                    <p:anim calcmode="lin" valueType="num">
                                      <p:cBhvr>
                                        <p:cTn id="111" dur="1000"/>
                                        <p:tgtEl>
                                          <p:spTgt spid="13"/>
                                        </p:tgtEl>
                                        <p:attrNameLst>
                                          <p:attrName>ppt_x</p:attrName>
                                        </p:attrNameLst>
                                      </p:cBhvr>
                                      <p:tavLst>
                                        <p:tav tm="0">
                                          <p:val>
                                            <p:strVal val="ppt_x"/>
                                          </p:val>
                                        </p:tav>
                                        <p:tav tm="100000">
                                          <p:val>
                                            <p:strVal val="ppt_x"/>
                                          </p:val>
                                        </p:tav>
                                      </p:tavLst>
                                    </p:anim>
                                    <p:anim calcmode="lin" valueType="num">
                                      <p:cBhvr>
                                        <p:cTn id="112" dur="1000"/>
                                        <p:tgtEl>
                                          <p:spTgt spid="13"/>
                                        </p:tgtEl>
                                        <p:attrNameLst>
                                          <p:attrName>ppt_y</p:attrName>
                                        </p:attrNameLst>
                                      </p:cBhvr>
                                      <p:tavLst>
                                        <p:tav tm="0">
                                          <p:val>
                                            <p:strVal val="ppt_y"/>
                                          </p:val>
                                        </p:tav>
                                        <p:tav tm="100000">
                                          <p:val>
                                            <p:strVal val="ppt_y+.1"/>
                                          </p:val>
                                        </p:tav>
                                      </p:tavLst>
                                    </p:anim>
                                    <p:set>
                                      <p:cBhvr>
                                        <p:cTn id="113" dur="1" fill="hold">
                                          <p:stCondLst>
                                            <p:cond delay="999"/>
                                          </p:stCondLst>
                                        </p:cTn>
                                        <p:tgtEl>
                                          <p:spTgt spid="13"/>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64" presetClass="path" presetSubtype="0" accel="50000" decel="50000" fill="hold" grpId="1" nodeType="clickEffect">
                                  <p:stCondLst>
                                    <p:cond delay="0"/>
                                  </p:stCondLst>
                                  <p:childTnLst>
                                    <p:animMotion origin="layout" path="M -1.38889E-6 -2.32192E-6 L -1.38889E-6 -0.37766 " pathEditMode="relative" rAng="0" ptsTypes="AA">
                                      <p:cBhvr>
                                        <p:cTn id="117" dur="2000" fill="hold"/>
                                        <p:tgtEl>
                                          <p:spTgt spid="14"/>
                                        </p:tgtEl>
                                        <p:attrNameLst>
                                          <p:attrName>ppt_x</p:attrName>
                                          <p:attrName>ppt_y</p:attrName>
                                        </p:attrNameLst>
                                      </p:cBhvr>
                                      <p:rCtr x="0" y="-18895"/>
                                    </p:animMotion>
                                  </p:childTnLst>
                                </p:cTn>
                              </p:par>
                            </p:childTnLst>
                          </p:cTn>
                        </p:par>
                      </p:childTnLst>
                    </p:cTn>
                  </p:par>
                  <p:par>
                    <p:cTn id="118" fill="hold">
                      <p:stCondLst>
                        <p:cond delay="indefinite"/>
                      </p:stCondLst>
                      <p:childTnLst>
                        <p:par>
                          <p:cTn id="119" fill="hold">
                            <p:stCondLst>
                              <p:cond delay="0"/>
                            </p:stCondLst>
                            <p:childTnLst>
                              <p:par>
                                <p:cTn id="120" presetID="47" presetClass="entr" presetSubtype="0" fill="hold" grpId="0" nodeType="clickEffect">
                                  <p:stCondLst>
                                    <p:cond delay="0"/>
                                  </p:stCondLst>
                                  <p:childTnLst>
                                    <p:set>
                                      <p:cBhvr>
                                        <p:cTn id="121" dur="1" fill="hold">
                                          <p:stCondLst>
                                            <p:cond delay="0"/>
                                          </p:stCondLst>
                                        </p:cTn>
                                        <p:tgtEl>
                                          <p:spTgt spid="15"/>
                                        </p:tgtEl>
                                        <p:attrNameLst>
                                          <p:attrName>style.visibility</p:attrName>
                                        </p:attrNameLst>
                                      </p:cBhvr>
                                      <p:to>
                                        <p:strVal val="visible"/>
                                      </p:to>
                                    </p:set>
                                    <p:animEffect transition="in" filter="fade">
                                      <p:cBhvr>
                                        <p:cTn id="122" dur="1000"/>
                                        <p:tgtEl>
                                          <p:spTgt spid="15"/>
                                        </p:tgtEl>
                                      </p:cBhvr>
                                    </p:animEffect>
                                    <p:anim calcmode="lin" valueType="num">
                                      <p:cBhvr>
                                        <p:cTn id="123" dur="1000" fill="hold"/>
                                        <p:tgtEl>
                                          <p:spTgt spid="15"/>
                                        </p:tgtEl>
                                        <p:attrNameLst>
                                          <p:attrName>ppt_x</p:attrName>
                                        </p:attrNameLst>
                                      </p:cBhvr>
                                      <p:tavLst>
                                        <p:tav tm="0">
                                          <p:val>
                                            <p:strVal val="#ppt_x"/>
                                          </p:val>
                                        </p:tav>
                                        <p:tav tm="100000">
                                          <p:val>
                                            <p:strVal val="#ppt_x"/>
                                          </p:val>
                                        </p:tav>
                                      </p:tavLst>
                                    </p:anim>
                                    <p:anim calcmode="lin" valueType="num">
                                      <p:cBhvr>
                                        <p:cTn id="1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47" presetClass="entr" presetSubtype="0" fill="hold" grpId="0" nodeType="clickEffect">
                                  <p:stCondLst>
                                    <p:cond delay="0"/>
                                  </p:stCondLst>
                                  <p:childTnLst>
                                    <p:set>
                                      <p:cBhvr>
                                        <p:cTn id="128" dur="1" fill="hold">
                                          <p:stCondLst>
                                            <p:cond delay="0"/>
                                          </p:stCondLst>
                                        </p:cTn>
                                        <p:tgtEl>
                                          <p:spTgt spid="16"/>
                                        </p:tgtEl>
                                        <p:attrNameLst>
                                          <p:attrName>style.visibility</p:attrName>
                                        </p:attrNameLst>
                                      </p:cBhvr>
                                      <p:to>
                                        <p:strVal val="visible"/>
                                      </p:to>
                                    </p:set>
                                    <p:animEffect transition="in" filter="fade">
                                      <p:cBhvr>
                                        <p:cTn id="129" dur="1000"/>
                                        <p:tgtEl>
                                          <p:spTgt spid="16"/>
                                        </p:tgtEl>
                                      </p:cBhvr>
                                    </p:animEffect>
                                    <p:anim calcmode="lin" valueType="num">
                                      <p:cBhvr>
                                        <p:cTn id="130" dur="1000" fill="hold"/>
                                        <p:tgtEl>
                                          <p:spTgt spid="16"/>
                                        </p:tgtEl>
                                        <p:attrNameLst>
                                          <p:attrName>ppt_x</p:attrName>
                                        </p:attrNameLst>
                                      </p:cBhvr>
                                      <p:tavLst>
                                        <p:tav tm="0">
                                          <p:val>
                                            <p:strVal val="#ppt_x"/>
                                          </p:val>
                                        </p:tav>
                                        <p:tav tm="100000">
                                          <p:val>
                                            <p:strVal val="#ppt_x"/>
                                          </p:val>
                                        </p:tav>
                                      </p:tavLst>
                                    </p:anim>
                                    <p:anim calcmode="lin" valueType="num">
                                      <p:cBhvr>
                                        <p:cTn id="1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47" presetClass="entr" presetSubtype="0" fill="hold" grpId="0" nodeType="clickEffect">
                                  <p:stCondLst>
                                    <p:cond delay="0"/>
                                  </p:stCondLst>
                                  <p:childTnLst>
                                    <p:set>
                                      <p:cBhvr>
                                        <p:cTn id="135" dur="1" fill="hold">
                                          <p:stCondLst>
                                            <p:cond delay="0"/>
                                          </p:stCondLst>
                                        </p:cTn>
                                        <p:tgtEl>
                                          <p:spTgt spid="18"/>
                                        </p:tgtEl>
                                        <p:attrNameLst>
                                          <p:attrName>style.visibility</p:attrName>
                                        </p:attrNameLst>
                                      </p:cBhvr>
                                      <p:to>
                                        <p:strVal val="visible"/>
                                      </p:to>
                                    </p:set>
                                    <p:animEffect transition="in" filter="fade">
                                      <p:cBhvr>
                                        <p:cTn id="136" dur="1000"/>
                                        <p:tgtEl>
                                          <p:spTgt spid="18"/>
                                        </p:tgtEl>
                                      </p:cBhvr>
                                    </p:animEffect>
                                    <p:anim calcmode="lin" valueType="num">
                                      <p:cBhvr>
                                        <p:cTn id="137" dur="1000" fill="hold"/>
                                        <p:tgtEl>
                                          <p:spTgt spid="18"/>
                                        </p:tgtEl>
                                        <p:attrNameLst>
                                          <p:attrName>ppt_x</p:attrName>
                                        </p:attrNameLst>
                                      </p:cBhvr>
                                      <p:tavLst>
                                        <p:tav tm="0">
                                          <p:val>
                                            <p:strVal val="#ppt_x"/>
                                          </p:val>
                                        </p:tav>
                                        <p:tav tm="100000">
                                          <p:val>
                                            <p:strVal val="#ppt_x"/>
                                          </p:val>
                                        </p:tav>
                                      </p:tavLst>
                                    </p:anim>
                                    <p:anim calcmode="lin" valueType="num">
                                      <p:cBhvr>
                                        <p:cTn id="138" dur="1000" fill="hold"/>
                                        <p:tgtEl>
                                          <p:spTgt spid="18"/>
                                        </p:tgtEl>
                                        <p:attrNameLst>
                                          <p:attrName>ppt_y</p:attrName>
                                        </p:attrNameLst>
                                      </p:cBhvr>
                                      <p:tavLst>
                                        <p:tav tm="0">
                                          <p:val>
                                            <p:strVal val="#ppt_y-.1"/>
                                          </p:val>
                                        </p:tav>
                                        <p:tav tm="100000">
                                          <p:val>
                                            <p:strVal val="#ppt_y"/>
                                          </p:val>
                                        </p:tav>
                                      </p:tavLst>
                                    </p:anim>
                                  </p:childTnLst>
                                </p:cTn>
                              </p:par>
                              <p:par>
                                <p:cTn id="139" presetID="47" presetClass="entr" presetSubtype="0" fill="hold" grpId="0" nodeType="withEffect">
                                  <p:stCondLst>
                                    <p:cond delay="0"/>
                                  </p:stCondLst>
                                  <p:childTnLst>
                                    <p:set>
                                      <p:cBhvr>
                                        <p:cTn id="140" dur="1" fill="hold">
                                          <p:stCondLst>
                                            <p:cond delay="0"/>
                                          </p:stCondLst>
                                        </p:cTn>
                                        <p:tgtEl>
                                          <p:spTgt spid="17"/>
                                        </p:tgtEl>
                                        <p:attrNameLst>
                                          <p:attrName>style.visibility</p:attrName>
                                        </p:attrNameLst>
                                      </p:cBhvr>
                                      <p:to>
                                        <p:strVal val="visible"/>
                                      </p:to>
                                    </p:set>
                                    <p:animEffect transition="in" filter="fade">
                                      <p:cBhvr>
                                        <p:cTn id="141" dur="1000"/>
                                        <p:tgtEl>
                                          <p:spTgt spid="17"/>
                                        </p:tgtEl>
                                      </p:cBhvr>
                                    </p:animEffect>
                                    <p:anim calcmode="lin" valueType="num">
                                      <p:cBhvr>
                                        <p:cTn id="142" dur="1000" fill="hold"/>
                                        <p:tgtEl>
                                          <p:spTgt spid="17"/>
                                        </p:tgtEl>
                                        <p:attrNameLst>
                                          <p:attrName>ppt_x</p:attrName>
                                        </p:attrNameLst>
                                      </p:cBhvr>
                                      <p:tavLst>
                                        <p:tav tm="0">
                                          <p:val>
                                            <p:strVal val="#ppt_x"/>
                                          </p:val>
                                        </p:tav>
                                        <p:tav tm="100000">
                                          <p:val>
                                            <p:strVal val="#ppt_x"/>
                                          </p:val>
                                        </p:tav>
                                      </p:tavLst>
                                    </p:anim>
                                    <p:anim calcmode="lin" valueType="num">
                                      <p:cBhvr>
                                        <p:cTn id="143" dur="1000" fill="hold"/>
                                        <p:tgtEl>
                                          <p:spTgt spid="17"/>
                                        </p:tgtEl>
                                        <p:attrNameLst>
                                          <p:attrName>ppt_y</p:attrName>
                                        </p:attrNameLst>
                                      </p:cBhvr>
                                      <p:tavLst>
                                        <p:tav tm="0">
                                          <p:val>
                                            <p:strVal val="#ppt_y-.1"/>
                                          </p:val>
                                        </p:tav>
                                        <p:tav tm="100000">
                                          <p:val>
                                            <p:strVal val="#ppt_y"/>
                                          </p:val>
                                        </p:tav>
                                      </p:tavLst>
                                    </p:anim>
                                  </p:childTnLst>
                                </p:cTn>
                              </p:par>
                              <p:par>
                                <p:cTn id="144" presetID="16" presetClass="entr" presetSubtype="21" fill="hold" grpId="0" nodeType="withEffect">
                                  <p:stCondLst>
                                    <p:cond delay="0"/>
                                  </p:stCondLst>
                                  <p:childTnLst>
                                    <p:set>
                                      <p:cBhvr>
                                        <p:cTn id="145" dur="1" fill="hold">
                                          <p:stCondLst>
                                            <p:cond delay="0"/>
                                          </p:stCondLst>
                                        </p:cTn>
                                        <p:tgtEl>
                                          <p:spTgt spid="19"/>
                                        </p:tgtEl>
                                        <p:attrNameLst>
                                          <p:attrName>style.visibility</p:attrName>
                                        </p:attrNameLst>
                                      </p:cBhvr>
                                      <p:to>
                                        <p:strVal val="visible"/>
                                      </p:to>
                                    </p:set>
                                    <p:animEffect transition="in" filter="barn(inVertical)">
                                      <p:cBhvr>
                                        <p:cTn id="146" dur="500"/>
                                        <p:tgtEl>
                                          <p:spTgt spid="19"/>
                                        </p:tgtEl>
                                      </p:cBhvr>
                                    </p:animEffect>
                                  </p:childTnLst>
                                </p:cTn>
                              </p:par>
                            </p:childTnLst>
                          </p:cTn>
                        </p:par>
                      </p:childTnLst>
                    </p:cTn>
                  </p:par>
                  <p:par>
                    <p:cTn id="147" fill="hold">
                      <p:stCondLst>
                        <p:cond delay="indefinite"/>
                      </p:stCondLst>
                      <p:childTnLst>
                        <p:par>
                          <p:cTn id="148" fill="hold">
                            <p:stCondLst>
                              <p:cond delay="0"/>
                            </p:stCondLst>
                            <p:childTnLst>
                              <p:par>
                                <p:cTn id="149" presetID="47" presetClass="entr" presetSubtype="0" fill="hold" grpId="0" nodeType="clickEffect">
                                  <p:stCondLst>
                                    <p:cond delay="0"/>
                                  </p:stCondLst>
                                  <p:childTnLst>
                                    <p:set>
                                      <p:cBhvr>
                                        <p:cTn id="150" dur="1" fill="hold">
                                          <p:stCondLst>
                                            <p:cond delay="0"/>
                                          </p:stCondLst>
                                        </p:cTn>
                                        <p:tgtEl>
                                          <p:spTgt spid="20"/>
                                        </p:tgtEl>
                                        <p:attrNameLst>
                                          <p:attrName>style.visibility</p:attrName>
                                        </p:attrNameLst>
                                      </p:cBhvr>
                                      <p:to>
                                        <p:strVal val="visible"/>
                                      </p:to>
                                    </p:set>
                                    <p:animEffect transition="in" filter="fade">
                                      <p:cBhvr>
                                        <p:cTn id="151" dur="1000"/>
                                        <p:tgtEl>
                                          <p:spTgt spid="20"/>
                                        </p:tgtEl>
                                      </p:cBhvr>
                                    </p:animEffect>
                                    <p:anim calcmode="lin" valueType="num">
                                      <p:cBhvr>
                                        <p:cTn id="152" dur="1000" fill="hold"/>
                                        <p:tgtEl>
                                          <p:spTgt spid="20"/>
                                        </p:tgtEl>
                                        <p:attrNameLst>
                                          <p:attrName>ppt_x</p:attrName>
                                        </p:attrNameLst>
                                      </p:cBhvr>
                                      <p:tavLst>
                                        <p:tav tm="0">
                                          <p:val>
                                            <p:strVal val="#ppt_x"/>
                                          </p:val>
                                        </p:tav>
                                        <p:tav tm="100000">
                                          <p:val>
                                            <p:strVal val="#ppt_x"/>
                                          </p:val>
                                        </p:tav>
                                      </p:tavLst>
                                    </p:anim>
                                    <p:anim calcmode="lin" valueType="num">
                                      <p:cBhvr>
                                        <p:cTn id="15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P spid="6" grpId="0" animBg="1"/>
      <p:bldP spid="7" grpId="0"/>
      <p:bldP spid="8" grpId="0" animBg="1"/>
      <p:bldP spid="8" grpId="1" animBg="1"/>
      <p:bldP spid="9" grpId="0" animBg="1"/>
      <p:bldP spid="9" grpId="1" animBg="1"/>
      <p:bldP spid="10" grpId="0" animBg="1"/>
      <p:bldP spid="10" grpId="1" animBg="1"/>
      <p:bldP spid="11" grpId="0"/>
      <p:bldP spid="11" grpId="1"/>
      <p:bldP spid="12" grpId="0" animBg="1"/>
      <p:bldP spid="12" grpId="1" animBg="1"/>
      <p:bldP spid="13" grpId="0" animBg="1"/>
      <p:bldP spid="13" grpId="1" animBg="1"/>
      <p:bldP spid="14" grpId="0"/>
      <p:bldP spid="14" grpId="1"/>
      <p:bldP spid="15" grpId="0"/>
      <p:bldP spid="16" grpId="0"/>
      <p:bldP spid="17" grpId="0" animBg="1"/>
      <p:bldP spid="18" grpId="0" animBg="1"/>
      <p:bldP spid="19" grpId="0" animBg="1"/>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57163" y="2011363"/>
            <a:ext cx="8986837" cy="368300"/>
          </a:xfrm>
          <a:prstGeom prst="rect">
            <a:avLst/>
          </a:prstGeom>
          <a:noFill/>
        </p:spPr>
        <p:txBody>
          <a:bodyPr>
            <a:spAutoFit/>
          </a:bodyPr>
          <a:lstStyle/>
          <a:p>
            <a:pPr algn="just">
              <a:defRPr/>
            </a:pPr>
            <a:r>
              <a:rPr lang="fr-FR" b="1" u="sng" dirty="0">
                <a:solidFill>
                  <a:srgbClr val="FF0000"/>
                </a:solidFill>
                <a:effectLst>
                  <a:outerShdw blurRad="38100" dist="38100" dir="2700000" algn="tl">
                    <a:srgbClr val="000000">
                      <a:alpha val="43137"/>
                    </a:srgbClr>
                  </a:outerShdw>
                </a:effectLst>
                <a:latin typeface="+mn-lt"/>
              </a:rPr>
              <a:t>II – La Ve République: une République solide </a:t>
            </a:r>
            <a:r>
              <a:rPr lang="fr-FR" b="1" u="sng" dirty="0" smtClean="0">
                <a:solidFill>
                  <a:srgbClr val="FF0000"/>
                </a:solidFill>
                <a:effectLst>
                  <a:outerShdw blurRad="38100" dist="38100" dir="2700000" algn="tl">
                    <a:srgbClr val="000000">
                      <a:alpha val="43137"/>
                    </a:srgbClr>
                  </a:outerShdw>
                </a:effectLst>
                <a:latin typeface="+mn-lt"/>
              </a:rPr>
              <a:t>conçue pour durer</a:t>
            </a:r>
            <a:endParaRPr lang="fr-FR" b="1" u="sng" dirty="0">
              <a:solidFill>
                <a:srgbClr val="FF0000"/>
              </a:solidFill>
              <a:effectLst>
                <a:outerShdw blurRad="38100" dist="38100" dir="2700000" algn="tl">
                  <a:srgbClr val="000000">
                    <a:alpha val="43137"/>
                  </a:srgbClr>
                </a:outerShdw>
              </a:effectLst>
              <a:latin typeface="+mn-lt"/>
            </a:endParaRPr>
          </a:p>
        </p:txBody>
      </p:sp>
      <p:sp>
        <p:nvSpPr>
          <p:cNvPr id="4" name="Rectangle 3"/>
          <p:cNvSpPr/>
          <p:nvPr/>
        </p:nvSpPr>
        <p:spPr>
          <a:xfrm>
            <a:off x="157163" y="2011363"/>
            <a:ext cx="6431061" cy="368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5" name="ZoneTexte 4"/>
          <p:cNvSpPr txBox="1"/>
          <p:nvPr/>
        </p:nvSpPr>
        <p:spPr>
          <a:xfrm>
            <a:off x="468313" y="2379663"/>
            <a:ext cx="7920037" cy="339725"/>
          </a:xfrm>
          <a:prstGeom prst="rect">
            <a:avLst/>
          </a:prstGeom>
          <a:noFill/>
        </p:spPr>
        <p:txBody>
          <a:bodyPr>
            <a:spAutoFit/>
          </a:bodyPr>
          <a:lstStyle/>
          <a:p>
            <a:pPr algn="just">
              <a:defRPr/>
            </a:pPr>
            <a:r>
              <a:rPr lang="fr-FR" sz="1600" b="1" u="sng" dirty="0">
                <a:solidFill>
                  <a:srgbClr val="00B050"/>
                </a:solidFill>
                <a:effectLst>
                  <a:outerShdw blurRad="38100" dist="38100" dir="2700000" algn="tl">
                    <a:srgbClr val="000000">
                      <a:alpha val="43137"/>
                    </a:srgbClr>
                  </a:outerShdw>
                </a:effectLst>
                <a:latin typeface="+mn-lt"/>
              </a:rPr>
              <a:t>A) Une Constitution </a:t>
            </a:r>
            <a:r>
              <a:rPr lang="fr-FR" sz="1600" b="1" u="sng" dirty="0" smtClean="0">
                <a:solidFill>
                  <a:srgbClr val="00B050"/>
                </a:solidFill>
                <a:effectLst>
                  <a:outerShdw blurRad="38100" dist="38100" dir="2700000" algn="tl">
                    <a:srgbClr val="000000">
                      <a:alpha val="43137"/>
                    </a:srgbClr>
                  </a:outerShdw>
                </a:effectLst>
                <a:latin typeface="+mn-lt"/>
              </a:rPr>
              <a:t>qui s’adapte à des pratiques politiques différentes </a:t>
            </a:r>
            <a:endParaRPr lang="fr-FR" sz="1600" b="1" u="sng" dirty="0">
              <a:solidFill>
                <a:srgbClr val="00B050"/>
              </a:solidFill>
              <a:effectLst>
                <a:outerShdw blurRad="38100" dist="38100" dir="2700000" algn="tl">
                  <a:srgbClr val="000000">
                    <a:alpha val="43137"/>
                  </a:srgbClr>
                </a:outerShdw>
              </a:effectLst>
              <a:latin typeface="+mn-lt"/>
            </a:endParaRPr>
          </a:p>
        </p:txBody>
      </p:sp>
      <p:sp>
        <p:nvSpPr>
          <p:cNvPr id="7" name="Rectangle à coins arrondis 6"/>
          <p:cNvSpPr/>
          <p:nvPr/>
        </p:nvSpPr>
        <p:spPr>
          <a:xfrm>
            <a:off x="1331913" y="2733675"/>
            <a:ext cx="2592387" cy="8016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400" b="1" u="sng" dirty="0">
                <a:solidFill>
                  <a:srgbClr val="FF0000"/>
                </a:solidFill>
                <a:effectLst>
                  <a:outerShdw blurRad="38100" dist="38100" dir="2700000" algn="tl">
                    <a:srgbClr val="000000">
                      <a:alpha val="43137"/>
                    </a:srgbClr>
                  </a:outerShdw>
                </a:effectLst>
              </a:rPr>
              <a:t>L’EXPERIENCE GAULLIENNE</a:t>
            </a:r>
          </a:p>
          <a:p>
            <a:pPr algn="ctr">
              <a:defRPr/>
            </a:pPr>
            <a:r>
              <a:rPr lang="fr-FR" sz="1400" b="1" i="1" dirty="0" smtClean="0">
                <a:solidFill>
                  <a:srgbClr val="4F81BD"/>
                </a:solidFill>
                <a:effectLst>
                  <a:outerShdw blurRad="38100" dist="38100" dir="2700000" algn="tl">
                    <a:srgbClr val="000000">
                      <a:alpha val="43137"/>
                    </a:srgbClr>
                  </a:outerShdw>
                </a:effectLst>
              </a:rPr>
              <a:t>Une lecture présidentielle </a:t>
            </a:r>
          </a:p>
          <a:p>
            <a:pPr algn="ctr">
              <a:defRPr/>
            </a:pPr>
            <a:r>
              <a:rPr lang="fr-FR" sz="1400" b="1" i="1" dirty="0" smtClean="0">
                <a:solidFill>
                  <a:srgbClr val="4F81BD"/>
                </a:solidFill>
                <a:effectLst>
                  <a:outerShdw blurRad="38100" dist="38100" dir="2700000" algn="tl">
                    <a:srgbClr val="000000">
                      <a:alpha val="43137"/>
                    </a:srgbClr>
                  </a:outerShdw>
                </a:effectLst>
              </a:rPr>
              <a:t>de la Constitution </a:t>
            </a:r>
            <a:endParaRPr lang="fr-FR" sz="1400" b="1" i="1" dirty="0">
              <a:solidFill>
                <a:srgbClr val="4F81BD"/>
              </a:solidFill>
              <a:effectLst>
                <a:outerShdw blurRad="38100" dist="38100" dir="2700000" algn="tl">
                  <a:srgbClr val="000000">
                    <a:alpha val="43137"/>
                  </a:srgbClr>
                </a:outerShdw>
              </a:effectLst>
            </a:endParaRPr>
          </a:p>
        </p:txBody>
      </p:sp>
      <p:sp>
        <p:nvSpPr>
          <p:cNvPr id="8" name="Rectangle à coins arrondis 7"/>
          <p:cNvSpPr/>
          <p:nvPr/>
        </p:nvSpPr>
        <p:spPr>
          <a:xfrm>
            <a:off x="4787900" y="2733675"/>
            <a:ext cx="2808288" cy="8016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400" b="1" u="sng" dirty="0">
                <a:solidFill>
                  <a:srgbClr val="FF0000"/>
                </a:solidFill>
                <a:effectLst>
                  <a:outerShdw blurRad="38100" dist="38100" dir="2700000" algn="tl">
                    <a:srgbClr val="000000">
                      <a:alpha val="43137"/>
                    </a:srgbClr>
                  </a:outerShdw>
                </a:effectLst>
              </a:rPr>
              <a:t>ALTERNANCE ET </a:t>
            </a:r>
            <a:r>
              <a:rPr lang="fr-FR" sz="1400" b="1" u="sng" dirty="0" smtClean="0">
                <a:solidFill>
                  <a:srgbClr val="FF0000"/>
                </a:solidFill>
                <a:effectLst>
                  <a:outerShdw blurRad="38100" dist="38100" dir="2700000" algn="tl">
                    <a:srgbClr val="000000">
                      <a:alpha val="43137"/>
                    </a:srgbClr>
                  </a:outerShdw>
                </a:effectLst>
              </a:rPr>
              <a:t>COHABITATION</a:t>
            </a:r>
            <a:endParaRPr lang="fr-FR" sz="1400" b="1" u="sng" dirty="0">
              <a:solidFill>
                <a:srgbClr val="FF0000"/>
              </a:solidFill>
              <a:effectLst>
                <a:outerShdw blurRad="38100" dist="38100" dir="2700000" algn="tl">
                  <a:srgbClr val="000000">
                    <a:alpha val="43137"/>
                  </a:srgbClr>
                </a:outerShdw>
              </a:effectLst>
            </a:endParaRPr>
          </a:p>
        </p:txBody>
      </p:sp>
      <p:sp>
        <p:nvSpPr>
          <p:cNvPr id="6" name="ZoneTexte 5"/>
          <p:cNvSpPr txBox="1"/>
          <p:nvPr/>
        </p:nvSpPr>
        <p:spPr>
          <a:xfrm>
            <a:off x="468313" y="3644900"/>
            <a:ext cx="8516937" cy="584200"/>
          </a:xfrm>
          <a:prstGeom prst="rect">
            <a:avLst/>
          </a:prstGeom>
          <a:noFill/>
        </p:spPr>
        <p:txBody>
          <a:bodyPr>
            <a:spAutoFit/>
          </a:bodyPr>
          <a:lstStyle/>
          <a:p>
            <a:pPr algn="just">
              <a:defRPr/>
            </a:pPr>
            <a:r>
              <a:rPr lang="fr-FR" sz="1600" b="1" u="sng" dirty="0">
                <a:solidFill>
                  <a:srgbClr val="00B050"/>
                </a:solidFill>
                <a:effectLst>
                  <a:outerShdw blurRad="38100" dist="38100" dir="2700000" algn="tl">
                    <a:srgbClr val="000000">
                      <a:alpha val="43137"/>
                    </a:srgbClr>
                  </a:outerShdw>
                </a:effectLst>
                <a:latin typeface="+mn-lt"/>
              </a:rPr>
              <a:t>B) Depuis le milieu des années 1970: une </a:t>
            </a:r>
            <a:r>
              <a:rPr lang="fr-FR" sz="1600" b="1" u="sng" dirty="0" smtClean="0">
                <a:solidFill>
                  <a:srgbClr val="00B050"/>
                </a:solidFill>
                <a:effectLst>
                  <a:outerShdw blurRad="38100" dist="38100" dir="2700000" algn="tl">
                    <a:srgbClr val="000000">
                      <a:alpha val="43137"/>
                    </a:srgbClr>
                  </a:outerShdw>
                </a:effectLst>
                <a:latin typeface="+mn-lt"/>
              </a:rPr>
              <a:t>République </a:t>
            </a:r>
            <a:r>
              <a:rPr lang="fr-FR" sz="1600" b="1" u="sng" dirty="0">
                <a:solidFill>
                  <a:srgbClr val="00B050"/>
                </a:solidFill>
                <a:effectLst>
                  <a:outerShdw blurRad="38100" dist="38100" dir="2700000" algn="tl">
                    <a:srgbClr val="000000">
                      <a:alpha val="43137"/>
                    </a:srgbClr>
                  </a:outerShdw>
                </a:effectLst>
                <a:latin typeface="+mn-lt"/>
              </a:rPr>
              <a:t>qui résiste aux crises et s’adapte aux changements de la société et à ses nouvelles aspirations</a:t>
            </a:r>
          </a:p>
        </p:txBody>
      </p:sp>
      <p:sp>
        <p:nvSpPr>
          <p:cNvPr id="10" name="Rectangle à coins arrondis 9"/>
          <p:cNvSpPr/>
          <p:nvPr/>
        </p:nvSpPr>
        <p:spPr>
          <a:xfrm>
            <a:off x="122238" y="4229100"/>
            <a:ext cx="2951162" cy="10080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400" b="1" u="sng" dirty="0">
                <a:solidFill>
                  <a:srgbClr val="FF0000"/>
                </a:solidFill>
                <a:effectLst>
                  <a:outerShdw blurRad="38100" dist="38100" dir="2700000" algn="tl">
                    <a:srgbClr val="000000">
                      <a:alpha val="43137"/>
                    </a:srgbClr>
                  </a:outerShdw>
                </a:effectLst>
              </a:rPr>
              <a:t>MAI 1968</a:t>
            </a:r>
          </a:p>
          <a:p>
            <a:pPr algn="ctr">
              <a:defRPr/>
            </a:pPr>
            <a:r>
              <a:rPr lang="fr-FR" sz="1400" b="1" i="1" dirty="0">
                <a:solidFill>
                  <a:srgbClr val="4F81BD"/>
                </a:solidFill>
                <a:effectLst>
                  <a:outerShdw blurRad="38100" dist="38100" dir="2700000" algn="tl">
                    <a:srgbClr val="000000">
                      <a:alpha val="43137"/>
                    </a:srgbClr>
                  </a:outerShdw>
                </a:effectLst>
              </a:rPr>
              <a:t>Les aspirations </a:t>
            </a:r>
          </a:p>
          <a:p>
            <a:pPr algn="ctr">
              <a:defRPr/>
            </a:pPr>
            <a:r>
              <a:rPr lang="fr-FR" sz="1400" b="1" i="1" dirty="0" smtClean="0">
                <a:solidFill>
                  <a:srgbClr val="4F81BD"/>
                </a:solidFill>
                <a:effectLst>
                  <a:outerShdw blurRad="38100" dist="38100" dir="2700000" algn="tl">
                    <a:srgbClr val="000000">
                      <a:alpha val="43137"/>
                    </a:srgbClr>
                  </a:outerShdw>
                </a:effectLst>
              </a:rPr>
              <a:t>de </a:t>
            </a:r>
            <a:r>
              <a:rPr lang="fr-FR" sz="1400" b="1" i="1" dirty="0">
                <a:solidFill>
                  <a:srgbClr val="4F81BD"/>
                </a:solidFill>
                <a:effectLst>
                  <a:outerShdw blurRad="38100" dist="38100" dir="2700000" algn="tl">
                    <a:srgbClr val="000000">
                      <a:alpha val="43137"/>
                    </a:srgbClr>
                  </a:outerShdw>
                </a:effectLst>
              </a:rPr>
              <a:t>groupes sociaux qui s’affirment: </a:t>
            </a:r>
          </a:p>
          <a:p>
            <a:pPr algn="ctr">
              <a:defRPr/>
            </a:pPr>
            <a:r>
              <a:rPr lang="fr-FR" sz="1400" b="1" i="1" dirty="0" smtClean="0">
                <a:solidFill>
                  <a:srgbClr val="4F81BD"/>
                </a:solidFill>
                <a:effectLst>
                  <a:outerShdw blurRad="38100" dist="38100" dir="2700000" algn="tl">
                    <a:srgbClr val="000000">
                      <a:alpha val="43137"/>
                    </a:srgbClr>
                  </a:outerShdw>
                </a:effectLst>
              </a:rPr>
              <a:t>Ex: Les jeunes, les femmes</a:t>
            </a:r>
            <a:endParaRPr lang="fr-FR" sz="1400" b="1" i="1" dirty="0">
              <a:solidFill>
                <a:srgbClr val="4F81BD"/>
              </a:solidFill>
              <a:effectLst>
                <a:outerShdw blurRad="38100" dist="38100" dir="2700000" algn="tl">
                  <a:srgbClr val="000000">
                    <a:alpha val="43137"/>
                  </a:srgbClr>
                </a:outerShdw>
              </a:effectLst>
            </a:endParaRPr>
          </a:p>
        </p:txBody>
      </p:sp>
      <p:sp>
        <p:nvSpPr>
          <p:cNvPr id="11" name="Rectangle à coins arrondis 10"/>
          <p:cNvSpPr/>
          <p:nvPr/>
        </p:nvSpPr>
        <p:spPr>
          <a:xfrm>
            <a:off x="3175001" y="4229100"/>
            <a:ext cx="2549127" cy="10080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400" b="1" u="sng" dirty="0">
                <a:solidFill>
                  <a:srgbClr val="FF0000"/>
                </a:solidFill>
                <a:effectLst>
                  <a:outerShdw blurRad="38100" dist="38100" dir="2700000" algn="tl">
                    <a:srgbClr val="000000">
                      <a:alpha val="43137"/>
                    </a:srgbClr>
                  </a:outerShdw>
                </a:effectLst>
              </a:rPr>
              <a:t>CRISES ECONOMIQUES </a:t>
            </a:r>
          </a:p>
          <a:p>
            <a:pPr algn="ctr">
              <a:defRPr/>
            </a:pPr>
            <a:r>
              <a:rPr lang="fr-FR" sz="1400" b="1" u="sng" dirty="0">
                <a:solidFill>
                  <a:srgbClr val="FF0000"/>
                </a:solidFill>
                <a:effectLst>
                  <a:outerShdw blurRad="38100" dist="38100" dir="2700000" algn="tl">
                    <a:srgbClr val="000000">
                      <a:alpha val="43137"/>
                    </a:srgbClr>
                  </a:outerShdw>
                </a:effectLst>
              </a:rPr>
              <a:t>DES ANNEES 1970</a:t>
            </a:r>
          </a:p>
          <a:p>
            <a:pPr algn="ctr">
              <a:defRPr/>
            </a:pPr>
            <a:r>
              <a:rPr lang="fr-FR" sz="1400" b="1" i="1" dirty="0" smtClean="0">
                <a:solidFill>
                  <a:srgbClr val="4F81BD"/>
                </a:solidFill>
                <a:effectLst>
                  <a:outerShdw blurRad="38100" dist="38100" dir="2700000" algn="tl">
                    <a:srgbClr val="000000">
                      <a:alpha val="43137"/>
                    </a:srgbClr>
                  </a:outerShdw>
                </a:effectLst>
              </a:rPr>
              <a:t>L’apparition du</a:t>
            </a:r>
            <a:r>
              <a:rPr lang="fr-FR" sz="1400" b="1" i="1" dirty="0">
                <a:solidFill>
                  <a:srgbClr val="4F81BD"/>
                </a:solidFill>
                <a:effectLst>
                  <a:outerShdw blurRad="38100" dist="38100" dir="2700000" algn="tl">
                    <a:srgbClr val="000000">
                      <a:alpha val="43137"/>
                    </a:srgbClr>
                  </a:outerShdw>
                </a:effectLst>
              </a:rPr>
              <a:t> </a:t>
            </a:r>
            <a:r>
              <a:rPr lang="fr-FR" sz="1400" b="1" i="1" dirty="0" smtClean="0">
                <a:solidFill>
                  <a:srgbClr val="4F81BD"/>
                </a:solidFill>
                <a:effectLst>
                  <a:outerShdw blurRad="38100" dist="38100" dir="2700000" algn="tl">
                    <a:srgbClr val="000000">
                      <a:alpha val="43137"/>
                    </a:srgbClr>
                  </a:outerShdw>
                </a:effectLst>
              </a:rPr>
              <a:t>chômage </a:t>
            </a:r>
            <a:r>
              <a:rPr lang="fr-FR" sz="1400" b="1" i="1" dirty="0">
                <a:solidFill>
                  <a:srgbClr val="4F81BD"/>
                </a:solidFill>
                <a:effectLst>
                  <a:outerShdw blurRad="38100" dist="38100" dir="2700000" algn="tl">
                    <a:srgbClr val="000000">
                      <a:alpha val="43137"/>
                    </a:srgbClr>
                  </a:outerShdw>
                </a:effectLst>
              </a:rPr>
              <a:t>de </a:t>
            </a:r>
            <a:r>
              <a:rPr lang="fr-FR" sz="1400" b="1" i="1" dirty="0" smtClean="0">
                <a:solidFill>
                  <a:srgbClr val="4F81BD"/>
                </a:solidFill>
                <a:effectLst>
                  <a:outerShdw blurRad="38100" dist="38100" dir="2700000" algn="tl">
                    <a:srgbClr val="000000">
                      <a:alpha val="43137"/>
                    </a:srgbClr>
                  </a:outerShdw>
                </a:effectLst>
              </a:rPr>
              <a:t>masse et de longue durée</a:t>
            </a:r>
            <a:endParaRPr lang="fr-FR" sz="1400" b="1" i="1" dirty="0">
              <a:solidFill>
                <a:srgbClr val="4F81BD"/>
              </a:solidFill>
              <a:effectLst>
                <a:outerShdw blurRad="38100" dist="38100" dir="2700000" algn="tl">
                  <a:srgbClr val="000000">
                    <a:alpha val="43137"/>
                  </a:srgbClr>
                </a:outerShdw>
              </a:effectLst>
            </a:endParaRPr>
          </a:p>
        </p:txBody>
      </p:sp>
      <p:sp>
        <p:nvSpPr>
          <p:cNvPr id="12" name="Rectangle à coins arrondis 11"/>
          <p:cNvSpPr/>
          <p:nvPr/>
        </p:nvSpPr>
        <p:spPr>
          <a:xfrm>
            <a:off x="5868144" y="4216400"/>
            <a:ext cx="3150445" cy="10080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400" b="1" u="sng" dirty="0">
                <a:solidFill>
                  <a:srgbClr val="FF0000"/>
                </a:solidFill>
                <a:effectLst>
                  <a:outerShdw blurRad="38100" dist="38100" dir="2700000" algn="tl">
                    <a:srgbClr val="000000">
                      <a:alpha val="43137"/>
                    </a:srgbClr>
                  </a:outerShdw>
                </a:effectLst>
              </a:rPr>
              <a:t>LES DEFIS ACTUELS</a:t>
            </a:r>
          </a:p>
          <a:p>
            <a:pPr algn="ctr">
              <a:defRPr/>
            </a:pPr>
            <a:r>
              <a:rPr lang="fr-FR" sz="1400" b="1" i="1" dirty="0">
                <a:solidFill>
                  <a:srgbClr val="4F81BD"/>
                </a:solidFill>
                <a:effectLst>
                  <a:outerShdw blurRad="38100" dist="38100" dir="2700000" algn="tl">
                    <a:srgbClr val="000000">
                      <a:alpha val="43137"/>
                    </a:srgbClr>
                  </a:outerShdw>
                </a:effectLst>
              </a:rPr>
              <a:t>Auxquels la République française tente de s’adapter:</a:t>
            </a:r>
          </a:p>
          <a:p>
            <a:pPr algn="ctr">
              <a:defRPr/>
            </a:pPr>
            <a:r>
              <a:rPr lang="fr-FR" sz="1400" b="1" i="1" dirty="0" smtClean="0">
                <a:solidFill>
                  <a:srgbClr val="4F81BD"/>
                </a:solidFill>
                <a:effectLst>
                  <a:outerShdw blurRad="38100" dist="38100" dir="2700000" algn="tl">
                    <a:srgbClr val="000000">
                      <a:alpha val="43137"/>
                    </a:srgbClr>
                  </a:outerShdw>
                </a:effectLst>
              </a:rPr>
              <a:t>Ex: Le </a:t>
            </a:r>
            <a:r>
              <a:rPr lang="fr-FR" sz="1400" b="1" i="1" dirty="0">
                <a:solidFill>
                  <a:srgbClr val="4F81BD"/>
                </a:solidFill>
                <a:effectLst>
                  <a:outerShdw blurRad="38100" dist="38100" dir="2700000" algn="tl">
                    <a:srgbClr val="000000">
                      <a:alpha val="43137"/>
                    </a:srgbClr>
                  </a:outerShdw>
                </a:effectLst>
              </a:rPr>
              <a:t>vieillissement de la population</a:t>
            </a:r>
          </a:p>
        </p:txBody>
      </p:sp>
      <p:sp>
        <p:nvSpPr>
          <p:cNvPr id="9" name="Accolade fermante 8"/>
          <p:cNvSpPr/>
          <p:nvPr/>
        </p:nvSpPr>
        <p:spPr>
          <a:xfrm rot="16200000" flipH="1">
            <a:off x="4415632" y="939006"/>
            <a:ext cx="323850" cy="8882063"/>
          </a:xfrm>
          <a:prstGeom prst="rightBrace">
            <a:avLst>
              <a:gd name="adj1" fmla="val 8333"/>
              <a:gd name="adj2" fmla="val 4967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13" name="ZoneTexte 12"/>
          <p:cNvSpPr txBox="1"/>
          <p:nvPr/>
        </p:nvSpPr>
        <p:spPr>
          <a:xfrm>
            <a:off x="862013" y="5541963"/>
            <a:ext cx="7418387" cy="923925"/>
          </a:xfrm>
          <a:prstGeom prst="rect">
            <a:avLst/>
          </a:prstGeom>
          <a:noFill/>
        </p:spPr>
        <p:txBody>
          <a:bodyPr>
            <a:spAutoFit/>
          </a:bodyPr>
          <a:lstStyle/>
          <a:p>
            <a:pPr algn="ctr">
              <a:defRPr/>
            </a:pPr>
            <a:r>
              <a:rPr lang="fr-FR" b="1" u="sng" dirty="0">
                <a:solidFill>
                  <a:srgbClr val="FF0000"/>
                </a:solidFill>
                <a:effectLst>
                  <a:outerShdw blurRad="38100" dist="38100" dir="2700000" algn="tl">
                    <a:srgbClr val="000000">
                      <a:alpha val="43137"/>
                    </a:srgbClr>
                  </a:outerShdw>
                </a:effectLst>
                <a:latin typeface="+mj-lt"/>
              </a:rPr>
              <a:t>Une </a:t>
            </a:r>
            <a:r>
              <a:rPr lang="fr-FR" b="1" u="sng" dirty="0" smtClean="0">
                <a:solidFill>
                  <a:srgbClr val="FF0000"/>
                </a:solidFill>
                <a:effectLst>
                  <a:outerShdw blurRad="38100" dist="38100" dir="2700000" algn="tl">
                    <a:srgbClr val="000000">
                      <a:alpha val="43137"/>
                    </a:srgbClr>
                  </a:outerShdw>
                </a:effectLst>
                <a:latin typeface="+mj-lt"/>
              </a:rPr>
              <a:t>République qui connaît des difficultés,</a:t>
            </a:r>
            <a:endParaRPr lang="fr-FR" b="1" u="sng" dirty="0">
              <a:solidFill>
                <a:srgbClr val="FF0000"/>
              </a:solidFill>
              <a:effectLst>
                <a:outerShdw blurRad="38100" dist="38100" dir="2700000" algn="tl">
                  <a:srgbClr val="000000">
                    <a:alpha val="43137"/>
                  </a:srgbClr>
                </a:outerShdw>
              </a:effectLst>
              <a:latin typeface="+mj-lt"/>
            </a:endParaRPr>
          </a:p>
          <a:p>
            <a:pPr algn="ctr">
              <a:defRPr/>
            </a:pPr>
            <a:r>
              <a:rPr lang="fr-FR" b="1" u="sng" dirty="0">
                <a:solidFill>
                  <a:srgbClr val="FF0000"/>
                </a:solidFill>
                <a:effectLst>
                  <a:outerShdw blurRad="38100" dist="38100" dir="2700000" algn="tl">
                    <a:srgbClr val="000000">
                      <a:alpha val="43137"/>
                    </a:srgbClr>
                  </a:outerShdw>
                </a:effectLst>
                <a:latin typeface="+mj-lt"/>
              </a:rPr>
              <a:t>m</a:t>
            </a:r>
            <a:r>
              <a:rPr lang="fr-FR" b="1" u="sng" dirty="0" smtClean="0">
                <a:solidFill>
                  <a:srgbClr val="FF0000"/>
                </a:solidFill>
                <a:effectLst>
                  <a:outerShdw blurRad="38100" dist="38100" dir="2700000" algn="tl">
                    <a:srgbClr val="000000">
                      <a:alpha val="43137"/>
                    </a:srgbClr>
                  </a:outerShdw>
                </a:effectLst>
                <a:latin typeface="+mj-lt"/>
              </a:rPr>
              <a:t>ais </a:t>
            </a:r>
            <a:r>
              <a:rPr lang="fr-FR" b="1" u="sng" dirty="0">
                <a:solidFill>
                  <a:srgbClr val="FF0000"/>
                </a:solidFill>
                <a:effectLst>
                  <a:outerShdw blurRad="38100" dist="38100" dir="2700000" algn="tl">
                    <a:srgbClr val="000000">
                      <a:alpha val="43137"/>
                    </a:srgbClr>
                  </a:outerShdw>
                </a:effectLst>
                <a:latin typeface="+mj-lt"/>
              </a:rPr>
              <a:t>qui ne disparaît pas</a:t>
            </a:r>
          </a:p>
          <a:p>
            <a:pPr algn="ctr">
              <a:defRPr/>
            </a:pPr>
            <a:r>
              <a:rPr lang="fr-FR" b="1" u="sng" dirty="0">
                <a:solidFill>
                  <a:srgbClr val="FF0000"/>
                </a:solidFill>
                <a:effectLst>
                  <a:outerShdw blurRad="38100" dist="38100" dir="2700000" algn="tl">
                    <a:srgbClr val="000000">
                      <a:alpha val="43137"/>
                    </a:srgbClr>
                  </a:outerShdw>
                </a:effectLst>
                <a:latin typeface="+mj-lt"/>
              </a:rPr>
              <a:t>e</a:t>
            </a:r>
            <a:r>
              <a:rPr lang="fr-FR" b="1" u="sng" dirty="0" smtClean="0">
                <a:solidFill>
                  <a:srgbClr val="FF0000"/>
                </a:solidFill>
                <a:effectLst>
                  <a:outerShdw blurRad="38100" dist="38100" dir="2700000" algn="tl">
                    <a:srgbClr val="000000">
                      <a:alpha val="43137"/>
                    </a:srgbClr>
                  </a:outerShdw>
                </a:effectLst>
                <a:latin typeface="+mj-lt"/>
              </a:rPr>
              <a:t>t </a:t>
            </a:r>
            <a:r>
              <a:rPr lang="fr-FR" b="1" u="sng" dirty="0">
                <a:solidFill>
                  <a:srgbClr val="FF0000"/>
                </a:solidFill>
                <a:effectLst>
                  <a:outerShdw blurRad="38100" dist="38100" dir="2700000" algn="tl">
                    <a:srgbClr val="000000">
                      <a:alpha val="43137"/>
                    </a:srgbClr>
                  </a:outerShdw>
                </a:effectLst>
                <a:latin typeface="+mj-lt"/>
              </a:rPr>
              <a:t>qui tente d’apporter des réponses aux crises et aux changements </a:t>
            </a:r>
            <a:r>
              <a:rPr lang="fr-FR" b="1" u="sng" dirty="0" smtClean="0">
                <a:solidFill>
                  <a:srgbClr val="FF0000"/>
                </a:solidFill>
                <a:effectLst>
                  <a:outerShdw blurRad="38100" dist="38100" dir="2700000" algn="tl">
                    <a:srgbClr val="000000">
                      <a:alpha val="43137"/>
                    </a:srgbClr>
                  </a:outerShdw>
                </a:effectLst>
                <a:latin typeface="+mj-lt"/>
              </a:rPr>
              <a:t>sociaux. </a:t>
            </a:r>
            <a:endParaRPr lang="fr-FR" b="1" u="sng" dirty="0">
              <a:solidFill>
                <a:srgbClr val="FF0000"/>
              </a:solidFill>
              <a:effectLst>
                <a:outerShdw blurRad="38100" dist="38100" dir="2700000" algn="tl">
                  <a:srgbClr val="000000">
                    <a:alpha val="43137"/>
                  </a:srgbClr>
                </a:outerShdw>
              </a:effectLst>
              <a:latin typeface="+mj-lt"/>
            </a:endParaRPr>
          </a:p>
        </p:txBody>
      </p:sp>
      <p:sp>
        <p:nvSpPr>
          <p:cNvPr id="14" name="Rectangle 13"/>
          <p:cNvSpPr/>
          <p:nvPr/>
        </p:nvSpPr>
        <p:spPr>
          <a:xfrm>
            <a:off x="179388" y="115888"/>
            <a:ext cx="8785225" cy="865187"/>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2400" b="1" dirty="0">
                <a:solidFill>
                  <a:srgbClr val="00B050"/>
                </a:solidFill>
                <a:effectLst>
                  <a:outerShdw blurRad="38100" dist="38100" dir="2700000" algn="tl">
                    <a:srgbClr val="000000">
                      <a:alpha val="43137"/>
                    </a:srgbClr>
                  </a:outerShdw>
                </a:effectLst>
              </a:rPr>
              <a:t>Proposition de progression pour le thème 3 en Histoire</a:t>
            </a:r>
          </a:p>
          <a:p>
            <a:pPr algn="ctr" fontAlgn="auto">
              <a:spcBef>
                <a:spcPts val="0"/>
              </a:spcBef>
              <a:spcAft>
                <a:spcPts val="0"/>
              </a:spcAft>
              <a:defRPr/>
            </a:pPr>
            <a:r>
              <a:rPr lang="fr-FR" sz="2400" b="1" dirty="0">
                <a:solidFill>
                  <a:srgbClr val="00B050"/>
                </a:solidFill>
                <a:effectLst>
                  <a:outerShdw blurRad="38100" dist="38100" dir="2700000" algn="tl">
                    <a:srgbClr val="000000">
                      <a:alpha val="43137"/>
                    </a:srgbClr>
                  </a:outerShdw>
                </a:effectLst>
              </a:rPr>
              <a:t>« </a:t>
            </a:r>
            <a:r>
              <a:rPr lang="fr-FR" sz="2400" b="1" i="1" dirty="0" smtClean="0">
                <a:solidFill>
                  <a:srgbClr val="00B050"/>
                </a:solidFill>
                <a:effectLst>
                  <a:outerShdw blurRad="38100" dist="38100" dir="2700000" algn="tl">
                    <a:srgbClr val="000000">
                      <a:alpha val="43137"/>
                    </a:srgbClr>
                  </a:outerShdw>
                </a:effectLst>
              </a:rPr>
              <a:t>Françaises </a:t>
            </a:r>
            <a:r>
              <a:rPr lang="fr-FR" sz="2400" b="1" i="1" dirty="0">
                <a:solidFill>
                  <a:srgbClr val="00B050"/>
                </a:solidFill>
                <a:effectLst>
                  <a:outerShdw blurRad="38100" dist="38100" dir="2700000" algn="tl">
                    <a:srgbClr val="000000">
                      <a:alpha val="43137"/>
                    </a:srgbClr>
                  </a:outerShdw>
                </a:effectLst>
              </a:rPr>
              <a:t>et </a:t>
            </a:r>
            <a:r>
              <a:rPr lang="fr-FR" sz="2400" b="1" i="1" dirty="0" smtClean="0">
                <a:solidFill>
                  <a:srgbClr val="00B050"/>
                </a:solidFill>
                <a:effectLst>
                  <a:outerShdw blurRad="38100" dist="38100" dir="2700000" algn="tl">
                    <a:srgbClr val="000000">
                      <a:alpha val="43137"/>
                    </a:srgbClr>
                  </a:outerShdw>
                </a:effectLst>
              </a:rPr>
              <a:t>Français </a:t>
            </a:r>
            <a:r>
              <a:rPr lang="fr-FR" sz="2400" b="1" i="1" dirty="0">
                <a:solidFill>
                  <a:srgbClr val="00B050"/>
                </a:solidFill>
                <a:effectLst>
                  <a:outerShdw blurRad="38100" dist="38100" dir="2700000" algn="tl">
                    <a:srgbClr val="000000">
                      <a:alpha val="43137"/>
                    </a:srgbClr>
                  </a:outerShdw>
                </a:effectLst>
              </a:rPr>
              <a:t>dans une République repensée</a:t>
            </a:r>
            <a:r>
              <a:rPr lang="fr-FR" sz="2400" b="1" dirty="0">
                <a:solidFill>
                  <a:srgbClr val="00B050"/>
                </a:solidFill>
                <a:effectLst>
                  <a:outerShdw blurRad="38100" dist="38100" dir="2700000" algn="tl">
                    <a:srgbClr val="000000">
                      <a:alpha val="43137"/>
                    </a:srgbClr>
                  </a:outerShdw>
                </a:effectLst>
              </a:rPr>
              <a:t> »</a:t>
            </a:r>
          </a:p>
        </p:txBody>
      </p:sp>
      <p:sp>
        <p:nvSpPr>
          <p:cNvPr id="15" name="Rectangle à coins arrondis 14"/>
          <p:cNvSpPr/>
          <p:nvPr/>
        </p:nvSpPr>
        <p:spPr>
          <a:xfrm>
            <a:off x="203200" y="1106488"/>
            <a:ext cx="4464050" cy="719137"/>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b="1" i="1" dirty="0">
                <a:solidFill>
                  <a:srgbClr val="FF0000"/>
                </a:solidFill>
                <a:effectLst>
                  <a:outerShdw blurRad="38100" dist="38100" dir="2700000" algn="tl">
                    <a:srgbClr val="000000">
                      <a:alpha val="43137"/>
                    </a:srgbClr>
                  </a:outerShdw>
                </a:effectLst>
              </a:rPr>
              <a:t>Comment la société française se transforme-t-elle à partir de l’après-guerre? </a:t>
            </a:r>
          </a:p>
        </p:txBody>
      </p:sp>
      <p:sp>
        <p:nvSpPr>
          <p:cNvPr id="16" name="Rectangle à coins arrondis 15"/>
          <p:cNvSpPr/>
          <p:nvPr/>
        </p:nvSpPr>
        <p:spPr>
          <a:xfrm>
            <a:off x="4787900" y="1106488"/>
            <a:ext cx="4176713" cy="719137"/>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b="1" i="1" dirty="0">
                <a:solidFill>
                  <a:srgbClr val="FF0000"/>
                </a:solidFill>
                <a:effectLst>
                  <a:outerShdw blurRad="38100" dist="38100" dir="2700000" algn="tl">
                    <a:srgbClr val="000000">
                      <a:alpha val="43137"/>
                    </a:srgbClr>
                  </a:outerShdw>
                </a:effectLst>
              </a:rPr>
              <a:t>Comment la </a:t>
            </a:r>
            <a:r>
              <a:rPr lang="fr-FR" b="1" i="1" dirty="0" smtClean="0">
                <a:solidFill>
                  <a:srgbClr val="FF0000"/>
                </a:solidFill>
                <a:effectLst>
                  <a:outerShdw blurRad="38100" dist="38100" dir="2700000" algn="tl">
                    <a:srgbClr val="000000">
                      <a:alpha val="43137"/>
                    </a:srgbClr>
                  </a:outerShdw>
                </a:effectLst>
              </a:rPr>
              <a:t>République </a:t>
            </a:r>
            <a:r>
              <a:rPr lang="fr-FR" b="1" i="1" dirty="0">
                <a:solidFill>
                  <a:srgbClr val="FF0000"/>
                </a:solidFill>
                <a:effectLst>
                  <a:outerShdw blurRad="38100" dist="38100" dir="2700000" algn="tl">
                    <a:srgbClr val="000000">
                      <a:alpha val="43137"/>
                    </a:srgbClr>
                  </a:outerShdw>
                </a:effectLst>
              </a:rPr>
              <a:t>s’adapte-t-elle aux évolutions de la société française?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1000"/>
                                        <p:tgtEl>
                                          <p:spTgt spid="6"/>
                                        </p:tgtEl>
                                      </p:cBhvr>
                                    </p:animEffect>
                                    <p:anim calcmode="lin" valueType="num">
                                      <p:cBhvr>
                                        <p:cTn id="39" dur="1000" fill="hold"/>
                                        <p:tgtEl>
                                          <p:spTgt spid="6"/>
                                        </p:tgtEl>
                                        <p:attrNameLst>
                                          <p:attrName>ppt_x</p:attrName>
                                        </p:attrNameLst>
                                      </p:cBhvr>
                                      <p:tavLst>
                                        <p:tav tm="0">
                                          <p:val>
                                            <p:strVal val="#ppt_x"/>
                                          </p:val>
                                        </p:tav>
                                        <p:tav tm="100000">
                                          <p:val>
                                            <p:strVal val="#ppt_x"/>
                                          </p:val>
                                        </p:tav>
                                      </p:tavLst>
                                    </p:anim>
                                    <p:anim calcmode="lin" valueType="num">
                                      <p:cBhvr>
                                        <p:cTn id="4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left)">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left)">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1000"/>
                                        <p:tgtEl>
                                          <p:spTgt spid="9"/>
                                        </p:tgtEl>
                                      </p:cBhvr>
                                    </p:animEffect>
                                    <p:anim calcmode="lin" valueType="num">
                                      <p:cBhvr>
                                        <p:cTn id="61" dur="1000" fill="hold"/>
                                        <p:tgtEl>
                                          <p:spTgt spid="9"/>
                                        </p:tgtEl>
                                        <p:attrNameLst>
                                          <p:attrName>ppt_x</p:attrName>
                                        </p:attrNameLst>
                                      </p:cBhvr>
                                      <p:tavLst>
                                        <p:tav tm="0">
                                          <p:val>
                                            <p:strVal val="#ppt_x"/>
                                          </p:val>
                                        </p:tav>
                                        <p:tav tm="100000">
                                          <p:val>
                                            <p:strVal val="#ppt_x"/>
                                          </p:val>
                                        </p:tav>
                                      </p:tavLst>
                                    </p:anim>
                                    <p:anim calcmode="lin" valueType="num">
                                      <p:cBhvr>
                                        <p:cTn id="6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7"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1000"/>
                                        <p:tgtEl>
                                          <p:spTgt spid="13"/>
                                        </p:tgtEl>
                                      </p:cBhvr>
                                    </p:animEffect>
                                    <p:anim calcmode="lin" valueType="num">
                                      <p:cBhvr>
                                        <p:cTn id="68" dur="1000" fill="hold"/>
                                        <p:tgtEl>
                                          <p:spTgt spid="13"/>
                                        </p:tgtEl>
                                        <p:attrNameLst>
                                          <p:attrName>ppt_x</p:attrName>
                                        </p:attrNameLst>
                                      </p:cBhvr>
                                      <p:tavLst>
                                        <p:tav tm="0">
                                          <p:val>
                                            <p:strVal val="#ppt_x"/>
                                          </p:val>
                                        </p:tav>
                                        <p:tav tm="100000">
                                          <p:val>
                                            <p:strVal val="#ppt_x"/>
                                          </p:val>
                                        </p:tav>
                                      </p:tavLst>
                                    </p:anim>
                                    <p:anim calcmode="lin" valueType="num">
                                      <p:cBhvr>
                                        <p:cTn id="6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7" presetClass="entr" presetSubtype="0" fill="hold" grpId="0" nodeType="click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1000"/>
                                        <p:tgtEl>
                                          <p:spTgt spid="14"/>
                                        </p:tgtEl>
                                      </p:cBhvr>
                                    </p:animEffect>
                                    <p:anim calcmode="lin" valueType="num">
                                      <p:cBhvr>
                                        <p:cTn id="75" dur="1000" fill="hold"/>
                                        <p:tgtEl>
                                          <p:spTgt spid="14"/>
                                        </p:tgtEl>
                                        <p:attrNameLst>
                                          <p:attrName>ppt_x</p:attrName>
                                        </p:attrNameLst>
                                      </p:cBhvr>
                                      <p:tavLst>
                                        <p:tav tm="0">
                                          <p:val>
                                            <p:strVal val="#ppt_x"/>
                                          </p:val>
                                        </p:tav>
                                        <p:tav tm="100000">
                                          <p:val>
                                            <p:strVal val="#ppt_x"/>
                                          </p:val>
                                        </p:tav>
                                      </p:tavLst>
                                    </p:anim>
                                    <p:anim calcmode="lin" valueType="num">
                                      <p:cBhvr>
                                        <p:cTn id="7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7" presetClass="entr" presetSubtype="0" fill="hold" grpId="0" nodeType="click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fade">
                                      <p:cBhvr>
                                        <p:cTn id="81" dur="1000"/>
                                        <p:tgtEl>
                                          <p:spTgt spid="15"/>
                                        </p:tgtEl>
                                      </p:cBhvr>
                                    </p:animEffect>
                                    <p:anim calcmode="lin" valueType="num">
                                      <p:cBhvr>
                                        <p:cTn id="82" dur="1000" fill="hold"/>
                                        <p:tgtEl>
                                          <p:spTgt spid="15"/>
                                        </p:tgtEl>
                                        <p:attrNameLst>
                                          <p:attrName>ppt_x</p:attrName>
                                        </p:attrNameLst>
                                      </p:cBhvr>
                                      <p:tavLst>
                                        <p:tav tm="0">
                                          <p:val>
                                            <p:strVal val="#ppt_x"/>
                                          </p:val>
                                        </p:tav>
                                        <p:tav tm="100000">
                                          <p:val>
                                            <p:strVal val="#ppt_x"/>
                                          </p:val>
                                        </p:tav>
                                      </p:tavLst>
                                    </p:anim>
                                    <p:anim calcmode="lin" valueType="num">
                                      <p:cBhvr>
                                        <p:cTn id="83" dur="1000" fill="hold"/>
                                        <p:tgtEl>
                                          <p:spTgt spid="15"/>
                                        </p:tgtEl>
                                        <p:attrNameLst>
                                          <p:attrName>ppt_y</p:attrName>
                                        </p:attrNameLst>
                                      </p:cBhvr>
                                      <p:tavLst>
                                        <p:tav tm="0">
                                          <p:val>
                                            <p:strVal val="#ppt_y-.1"/>
                                          </p:val>
                                        </p:tav>
                                        <p:tav tm="100000">
                                          <p:val>
                                            <p:strVal val="#ppt_y"/>
                                          </p:val>
                                        </p:tav>
                                      </p:tavLst>
                                    </p:anim>
                                  </p:childTnLst>
                                </p:cTn>
                              </p:par>
                              <p:par>
                                <p:cTn id="84" presetID="47" presetClass="entr" presetSubtype="0" fill="hold" grpId="0" nodeType="with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fade">
                                      <p:cBhvr>
                                        <p:cTn id="86" dur="1000"/>
                                        <p:tgtEl>
                                          <p:spTgt spid="16"/>
                                        </p:tgtEl>
                                      </p:cBhvr>
                                    </p:animEffect>
                                    <p:anim calcmode="lin" valueType="num">
                                      <p:cBhvr>
                                        <p:cTn id="87" dur="1000" fill="hold"/>
                                        <p:tgtEl>
                                          <p:spTgt spid="16"/>
                                        </p:tgtEl>
                                        <p:attrNameLst>
                                          <p:attrName>ppt_x</p:attrName>
                                        </p:attrNameLst>
                                      </p:cBhvr>
                                      <p:tavLst>
                                        <p:tav tm="0">
                                          <p:val>
                                            <p:strVal val="#ppt_x"/>
                                          </p:val>
                                        </p:tav>
                                        <p:tav tm="100000">
                                          <p:val>
                                            <p:strVal val="#ppt_x"/>
                                          </p:val>
                                        </p:tav>
                                      </p:tavLst>
                                    </p:anim>
                                    <p:anim calcmode="lin" valueType="num">
                                      <p:cBhvr>
                                        <p:cTn id="8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7" grpId="0" animBg="1"/>
      <p:bldP spid="8" grpId="0" animBg="1"/>
      <p:bldP spid="6" grpId="0"/>
      <p:bldP spid="10" grpId="0" animBg="1"/>
      <p:bldP spid="11" grpId="0" animBg="1"/>
      <p:bldP spid="12" grpId="0" animBg="1"/>
      <p:bldP spid="9" grpId="0" animBg="1"/>
      <p:bldP spid="13" grpId="0"/>
      <p:bldP spid="14"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850" y="260350"/>
            <a:ext cx="8496300" cy="12969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PRÉSENTATION DU THÈME 3 – HISTOIRE 3</a:t>
            </a:r>
            <a:r>
              <a:rPr lang="fr-FR" sz="2400" b="1" baseline="30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a:t>
            </a:r>
            <a:r>
              <a:rPr lang="fr-FR"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algn="ctr" fontAlgn="auto">
              <a:spcBef>
                <a:spcPts val="0"/>
              </a:spcBef>
              <a:spcAft>
                <a:spcPts val="0"/>
              </a:spcAft>
              <a:defRPr/>
            </a:pPr>
            <a:r>
              <a:rPr lang="fr-FR"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fr-FR" sz="2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Françaises </a:t>
            </a:r>
            <a:r>
              <a:rPr lang="fr-FR"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et </a:t>
            </a:r>
            <a:r>
              <a:rPr lang="fr-FR" sz="2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Français</a:t>
            </a:r>
            <a:endParaRPr lang="fr-FR"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fontAlgn="auto">
              <a:spcBef>
                <a:spcPts val="0"/>
              </a:spcBef>
              <a:spcAft>
                <a:spcPts val="0"/>
              </a:spcAft>
              <a:defRPr/>
            </a:pPr>
            <a:r>
              <a:rPr lang="fr-FR"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dans une République repensée » </a:t>
            </a:r>
          </a:p>
        </p:txBody>
      </p:sp>
      <p:sp>
        <p:nvSpPr>
          <p:cNvPr id="3" name="ZoneTexte 2"/>
          <p:cNvSpPr txBox="1"/>
          <p:nvPr/>
        </p:nvSpPr>
        <p:spPr>
          <a:xfrm>
            <a:off x="323850" y="1773238"/>
            <a:ext cx="6192838" cy="368300"/>
          </a:xfrm>
          <a:prstGeom prst="rect">
            <a:avLst/>
          </a:prstGeom>
          <a:noFill/>
        </p:spPr>
        <p:txBody>
          <a:bodyPr>
            <a:spAutoFit/>
          </a:bodyPr>
          <a:lstStyle/>
          <a:p>
            <a:pPr algn="just" fontAlgn="auto">
              <a:spcBef>
                <a:spcPts val="0"/>
              </a:spcBef>
              <a:spcAft>
                <a:spcPts val="0"/>
              </a:spcAft>
              <a:defRPr/>
            </a:pPr>
            <a:r>
              <a:rPr lang="fr-FR" b="1" u="sng" dirty="0">
                <a:solidFill>
                  <a:srgbClr val="FF0000"/>
                </a:solidFill>
                <a:effectLst>
                  <a:outerShdw blurRad="38100" dist="38100" dir="2700000" algn="tl">
                    <a:srgbClr val="000000">
                      <a:alpha val="43137"/>
                    </a:srgbClr>
                  </a:outerShdw>
                </a:effectLst>
                <a:latin typeface="+mn-lt"/>
                <a:cs typeface="+mn-cs"/>
              </a:rPr>
              <a:t>Plan de l’intervention</a:t>
            </a:r>
          </a:p>
        </p:txBody>
      </p:sp>
      <p:sp>
        <p:nvSpPr>
          <p:cNvPr id="4" name="Rectangle 3"/>
          <p:cNvSpPr/>
          <p:nvPr/>
        </p:nvSpPr>
        <p:spPr>
          <a:xfrm>
            <a:off x="323850" y="1773238"/>
            <a:ext cx="2303463" cy="368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5" name="ZoneTexte 4"/>
          <p:cNvSpPr txBox="1"/>
          <p:nvPr/>
        </p:nvSpPr>
        <p:spPr>
          <a:xfrm>
            <a:off x="611188" y="2327275"/>
            <a:ext cx="8208962" cy="646113"/>
          </a:xfrm>
          <a:prstGeom prst="rect">
            <a:avLst/>
          </a:prstGeom>
          <a:noFill/>
        </p:spPr>
        <p:txBody>
          <a:bodyPr>
            <a:spAutoFit/>
          </a:bodyPr>
          <a:lstStyle/>
          <a:p>
            <a:pPr algn="just" fontAlgn="auto">
              <a:spcBef>
                <a:spcPts val="0"/>
              </a:spcBef>
              <a:spcAft>
                <a:spcPts val="0"/>
              </a:spcAft>
              <a:defRPr/>
            </a:pPr>
            <a:r>
              <a:rPr lang="fr-FR" b="1" dirty="0">
                <a:solidFill>
                  <a:srgbClr val="00B050"/>
                </a:solidFill>
                <a:effectLst>
                  <a:outerShdw blurRad="38100" dist="38100" dir="2700000" algn="tl">
                    <a:srgbClr val="000000">
                      <a:alpha val="43137"/>
                    </a:srgbClr>
                  </a:outerShdw>
                </a:effectLst>
                <a:latin typeface="+mn-lt"/>
                <a:cs typeface="+mn-cs"/>
              </a:rPr>
              <a:t>I – Lecture des programmes: </a:t>
            </a:r>
          </a:p>
          <a:p>
            <a:pPr algn="just" fontAlgn="auto">
              <a:spcBef>
                <a:spcPts val="0"/>
              </a:spcBef>
              <a:spcAft>
                <a:spcPts val="0"/>
              </a:spcAft>
              <a:defRPr/>
            </a:pPr>
            <a:r>
              <a:rPr lang="fr-FR" b="1" dirty="0">
                <a:solidFill>
                  <a:srgbClr val="00B050"/>
                </a:solidFill>
                <a:effectLst>
                  <a:outerShdw blurRad="38100" dist="38100" dir="2700000" algn="tl">
                    <a:srgbClr val="000000">
                      <a:alpha val="43137"/>
                    </a:srgbClr>
                  </a:outerShdw>
                </a:effectLst>
                <a:latin typeface="+mn-lt"/>
                <a:cs typeface="+mn-cs"/>
              </a:rPr>
              <a:t>	Nouveautés et points de vigilance du thème 3.   </a:t>
            </a:r>
          </a:p>
        </p:txBody>
      </p:sp>
      <p:sp>
        <p:nvSpPr>
          <p:cNvPr id="6" name="ZoneTexte 5"/>
          <p:cNvSpPr txBox="1"/>
          <p:nvPr/>
        </p:nvSpPr>
        <p:spPr>
          <a:xfrm>
            <a:off x="611188" y="3141663"/>
            <a:ext cx="8353425" cy="922337"/>
          </a:xfrm>
          <a:prstGeom prst="rect">
            <a:avLst/>
          </a:prstGeom>
          <a:noFill/>
        </p:spPr>
        <p:txBody>
          <a:bodyPr>
            <a:spAutoFit/>
          </a:bodyPr>
          <a:lstStyle/>
          <a:p>
            <a:pPr algn="just" fontAlgn="auto">
              <a:spcBef>
                <a:spcPts val="0"/>
              </a:spcBef>
              <a:spcAft>
                <a:spcPts val="0"/>
              </a:spcAft>
              <a:defRPr/>
            </a:pPr>
            <a:r>
              <a:rPr lang="fr-FR" b="1" dirty="0">
                <a:solidFill>
                  <a:srgbClr val="00B050"/>
                </a:solidFill>
                <a:effectLst>
                  <a:outerShdw blurRad="38100" dist="38100" dir="2700000" algn="tl">
                    <a:srgbClr val="000000">
                      <a:alpha val="43137"/>
                    </a:srgbClr>
                  </a:outerShdw>
                </a:effectLst>
                <a:latin typeface="+mn-lt"/>
                <a:cs typeface="+mn-cs"/>
              </a:rPr>
              <a:t>II – Activité de problématisation:</a:t>
            </a:r>
          </a:p>
          <a:p>
            <a:pPr algn="just" fontAlgn="auto">
              <a:spcBef>
                <a:spcPts val="0"/>
              </a:spcBef>
              <a:spcAft>
                <a:spcPts val="0"/>
              </a:spcAft>
              <a:defRPr/>
            </a:pPr>
            <a:r>
              <a:rPr lang="fr-FR" b="1" dirty="0">
                <a:solidFill>
                  <a:srgbClr val="00B050"/>
                </a:solidFill>
                <a:effectLst>
                  <a:outerShdw blurRad="38100" dist="38100" dir="2700000" algn="tl">
                    <a:srgbClr val="000000">
                      <a:alpha val="43137"/>
                    </a:srgbClr>
                  </a:outerShdw>
                </a:effectLst>
                <a:latin typeface="+mn-lt"/>
                <a:cs typeface="+mn-cs"/>
              </a:rPr>
              <a:t>	EDC sur la loi Veil et la légalisation de l’avortement.</a:t>
            </a:r>
          </a:p>
          <a:p>
            <a:pPr fontAlgn="auto">
              <a:spcBef>
                <a:spcPts val="0"/>
              </a:spcBef>
              <a:spcAft>
                <a:spcPts val="0"/>
              </a:spcAft>
              <a:defRPr/>
            </a:pPr>
            <a:r>
              <a:rPr lang="fr-FR" dirty="0">
                <a:latin typeface="+mn-lt"/>
                <a:cs typeface="+mn-cs"/>
              </a:rPr>
              <a:t>	 </a:t>
            </a:r>
          </a:p>
        </p:txBody>
      </p:sp>
      <p:sp>
        <p:nvSpPr>
          <p:cNvPr id="7" name="ZoneTexte 6"/>
          <p:cNvSpPr txBox="1"/>
          <p:nvPr/>
        </p:nvSpPr>
        <p:spPr>
          <a:xfrm>
            <a:off x="611188" y="3879850"/>
            <a:ext cx="7561262" cy="369888"/>
          </a:xfrm>
          <a:prstGeom prst="rect">
            <a:avLst/>
          </a:prstGeom>
          <a:noFill/>
        </p:spPr>
        <p:txBody>
          <a:bodyPr>
            <a:spAutoFit/>
          </a:bodyPr>
          <a:lstStyle/>
          <a:p>
            <a:pPr algn="just" fontAlgn="auto">
              <a:spcBef>
                <a:spcPts val="0"/>
              </a:spcBef>
              <a:spcAft>
                <a:spcPts val="0"/>
              </a:spcAft>
              <a:defRPr/>
            </a:pPr>
            <a:r>
              <a:rPr lang="fr-FR" b="1" dirty="0">
                <a:solidFill>
                  <a:srgbClr val="00B050"/>
                </a:solidFill>
                <a:effectLst>
                  <a:outerShdw blurRad="38100" dist="38100" dir="2700000" algn="tl">
                    <a:srgbClr val="000000">
                      <a:alpha val="43137"/>
                    </a:srgbClr>
                  </a:outerShdw>
                </a:effectLst>
                <a:latin typeface="+mn-lt"/>
                <a:cs typeface="+mn-cs"/>
              </a:rPr>
              <a:t>III – Proposition de progression pour le thème 3 en Histoire.  </a:t>
            </a:r>
          </a:p>
        </p:txBody>
      </p:sp>
      <p:sp>
        <p:nvSpPr>
          <p:cNvPr id="8" name="ZoneTexte 7"/>
          <p:cNvSpPr txBox="1"/>
          <p:nvPr/>
        </p:nvSpPr>
        <p:spPr>
          <a:xfrm>
            <a:off x="598488" y="4419600"/>
            <a:ext cx="7921625" cy="369888"/>
          </a:xfrm>
          <a:prstGeom prst="rect">
            <a:avLst/>
          </a:prstGeom>
          <a:noFill/>
        </p:spPr>
        <p:txBody>
          <a:bodyPr>
            <a:spAutoFit/>
          </a:bodyPr>
          <a:lstStyle/>
          <a:p>
            <a:pPr algn="just" fontAlgn="auto">
              <a:spcBef>
                <a:spcPts val="0"/>
              </a:spcBef>
              <a:spcAft>
                <a:spcPts val="0"/>
              </a:spcAft>
              <a:defRPr/>
            </a:pPr>
            <a:r>
              <a:rPr lang="fr-FR" b="1" dirty="0">
                <a:solidFill>
                  <a:srgbClr val="00B050"/>
                </a:solidFill>
                <a:effectLst>
                  <a:outerShdw blurRad="38100" dist="38100" dir="2700000" algn="tl">
                    <a:srgbClr val="000000">
                      <a:alpha val="43137"/>
                    </a:srgbClr>
                  </a:outerShdw>
                </a:effectLst>
                <a:latin typeface="+mn-lt"/>
                <a:cs typeface="+mn-cs"/>
              </a:rPr>
              <a:t>IV – Evaluation dans le cadre d’un EPI. </a:t>
            </a:r>
          </a:p>
        </p:txBody>
      </p:sp>
      <p:sp>
        <p:nvSpPr>
          <p:cNvPr id="9" name="ZoneTexte 8"/>
          <p:cNvSpPr txBox="1"/>
          <p:nvPr/>
        </p:nvSpPr>
        <p:spPr>
          <a:xfrm>
            <a:off x="611188" y="4941888"/>
            <a:ext cx="7921625" cy="368300"/>
          </a:xfrm>
          <a:prstGeom prst="rect">
            <a:avLst/>
          </a:prstGeom>
          <a:noFill/>
        </p:spPr>
        <p:txBody>
          <a:bodyPr>
            <a:spAutoFit/>
          </a:bodyPr>
          <a:lstStyle/>
          <a:p>
            <a:pPr fontAlgn="auto">
              <a:spcBef>
                <a:spcPts val="0"/>
              </a:spcBef>
              <a:spcAft>
                <a:spcPts val="0"/>
              </a:spcAft>
              <a:defRPr/>
            </a:pPr>
            <a:r>
              <a:rPr lang="fr-FR" b="1" dirty="0">
                <a:solidFill>
                  <a:srgbClr val="00B050"/>
                </a:solidFill>
                <a:effectLst>
                  <a:outerShdw blurRad="38100" dist="38100" dir="2700000" algn="tl">
                    <a:srgbClr val="000000">
                      <a:alpha val="43137"/>
                    </a:srgbClr>
                  </a:outerShdw>
                </a:effectLst>
                <a:latin typeface="+mn-lt"/>
                <a:cs typeface="+mn-cs"/>
              </a:rPr>
              <a:t>V – Eléments de documentation.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7">
                                            <p:txEl>
                                              <p:pRg st="0" end="0"/>
                                            </p:txEl>
                                          </p:spTgt>
                                        </p:tgtEl>
                                        <p:attrNameLst>
                                          <p:attrName>style.visibility</p:attrName>
                                        </p:attrNameLst>
                                      </p:cBhvr>
                                      <p:to>
                                        <p:strVal val="visible"/>
                                      </p:to>
                                    </p:set>
                                    <p:animEffect transition="in" filter="fade">
                                      <p:cBhvr>
                                        <p:cTn id="40" dur="1000"/>
                                        <p:tgtEl>
                                          <p:spTgt spid="7">
                                            <p:txEl>
                                              <p:pRg st="0" end="0"/>
                                            </p:txEl>
                                          </p:spTgt>
                                        </p:tgtEl>
                                      </p:cBhvr>
                                    </p:animEffect>
                                    <p:anim calcmode="lin" valueType="num">
                                      <p:cBhvr>
                                        <p:cTn id="41"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42"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1000"/>
                                        <p:tgtEl>
                                          <p:spTgt spid="8"/>
                                        </p:tgtEl>
                                      </p:cBhvr>
                                    </p:animEffect>
                                    <p:anim calcmode="lin" valueType="num">
                                      <p:cBhvr>
                                        <p:cTn id="48" dur="1000" fill="hold"/>
                                        <p:tgtEl>
                                          <p:spTgt spid="8"/>
                                        </p:tgtEl>
                                        <p:attrNameLst>
                                          <p:attrName>ppt_x</p:attrName>
                                        </p:attrNameLst>
                                      </p:cBhvr>
                                      <p:tavLst>
                                        <p:tav tm="0">
                                          <p:val>
                                            <p:strVal val="#ppt_x"/>
                                          </p:val>
                                        </p:tav>
                                        <p:tav tm="100000">
                                          <p:val>
                                            <p:strVal val="#ppt_x"/>
                                          </p:val>
                                        </p:tav>
                                      </p:tavLst>
                                    </p:anim>
                                    <p:anim calcmode="lin" valueType="num">
                                      <p:cBhvr>
                                        <p:cTn id="4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p:bldP spid="6"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388" y="0"/>
            <a:ext cx="8785225" cy="1412875"/>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2400" b="1" dirty="0">
                <a:solidFill>
                  <a:srgbClr val="00B050"/>
                </a:solidFill>
                <a:effectLst>
                  <a:outerShdw blurRad="38100" dist="38100" dir="2700000" algn="tl">
                    <a:srgbClr val="000000">
                      <a:alpha val="43137"/>
                    </a:srgbClr>
                  </a:outerShdw>
                </a:effectLst>
              </a:rPr>
              <a:t>Evaluer dans le cadre d’un EPI - </a:t>
            </a:r>
          </a:p>
          <a:p>
            <a:pPr algn="ctr" fontAlgn="auto">
              <a:spcBef>
                <a:spcPts val="0"/>
              </a:spcBef>
              <a:spcAft>
                <a:spcPts val="0"/>
              </a:spcAft>
              <a:defRPr/>
            </a:pPr>
            <a:r>
              <a:rPr lang="fr-FR" b="1" dirty="0">
                <a:solidFill>
                  <a:srgbClr val="00B050"/>
                </a:solidFill>
                <a:effectLst>
                  <a:outerShdw blurRad="38100" dist="38100" dir="2700000" algn="tl">
                    <a:srgbClr val="000000">
                      <a:alpha val="43137"/>
                    </a:srgbClr>
                  </a:outerShdw>
                </a:effectLst>
              </a:rPr>
              <a:t>Pistes de réflexion sur la thématique ICC (Information, Communication et Citoyenneté)</a:t>
            </a:r>
          </a:p>
          <a:p>
            <a:pPr algn="ctr" fontAlgn="auto">
              <a:spcBef>
                <a:spcPts val="0"/>
              </a:spcBef>
              <a:spcAft>
                <a:spcPts val="0"/>
              </a:spcAft>
              <a:defRPr/>
            </a:pPr>
            <a:r>
              <a:rPr lang="fr-FR" sz="2400" b="1" dirty="0">
                <a:solidFill>
                  <a:srgbClr val="00B050"/>
                </a:solidFill>
                <a:effectLst>
                  <a:outerShdw blurRad="38100" dist="38100" dir="2700000" algn="tl">
                    <a:srgbClr val="000000">
                      <a:alpha val="43137"/>
                    </a:srgbClr>
                  </a:outerShdw>
                </a:effectLst>
              </a:rPr>
              <a:t>« </a:t>
            </a:r>
            <a:r>
              <a:rPr lang="fr-FR" sz="2400" b="1" i="1" dirty="0">
                <a:solidFill>
                  <a:srgbClr val="00B050"/>
                </a:solidFill>
                <a:effectLst>
                  <a:outerShdw blurRad="38100" dist="38100" dir="2700000" algn="tl">
                    <a:srgbClr val="000000">
                      <a:alpha val="43137"/>
                    </a:srgbClr>
                  </a:outerShdw>
                </a:effectLst>
              </a:rPr>
              <a:t>L’émancipation des Françaises après la 2GM</a:t>
            </a:r>
            <a:r>
              <a:rPr lang="fr-FR" sz="2400" b="1" dirty="0">
                <a:solidFill>
                  <a:srgbClr val="00B050"/>
                </a:solidFill>
                <a:effectLst>
                  <a:outerShdw blurRad="38100" dist="38100" dir="2700000" algn="tl">
                    <a:srgbClr val="000000">
                      <a:alpha val="43137"/>
                    </a:srgbClr>
                  </a:outerShdw>
                </a:effectLst>
              </a:rPr>
              <a:t> »</a:t>
            </a:r>
          </a:p>
        </p:txBody>
      </p:sp>
      <p:sp>
        <p:nvSpPr>
          <p:cNvPr id="3" name="Rectangle 2"/>
          <p:cNvSpPr/>
          <p:nvPr/>
        </p:nvSpPr>
        <p:spPr>
          <a:xfrm>
            <a:off x="173038" y="1484313"/>
            <a:ext cx="2886075" cy="52578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lgn="just" fontAlgn="auto">
              <a:spcBef>
                <a:spcPts val="0"/>
              </a:spcBef>
              <a:spcAft>
                <a:spcPts val="0"/>
              </a:spcAft>
              <a:buFontTx/>
              <a:buAutoNum type="arabicParenR"/>
              <a:defRPr/>
            </a:pPr>
            <a:r>
              <a:rPr lang="fr-FR" b="1" dirty="0">
                <a:solidFill>
                  <a:srgbClr val="0070C0"/>
                </a:solidFill>
                <a:effectLst>
                  <a:outerShdw blurRad="38100" dist="38100" dir="2700000" algn="tl">
                    <a:srgbClr val="000000">
                      <a:alpha val="43137"/>
                    </a:srgbClr>
                  </a:outerShdw>
                </a:effectLst>
              </a:rPr>
              <a:t>Travail avec le collègue de Lettres sur </a:t>
            </a:r>
            <a:r>
              <a:rPr lang="fr-FR" b="1" i="1" dirty="0">
                <a:solidFill>
                  <a:srgbClr val="0070C0"/>
                </a:solidFill>
                <a:effectLst>
                  <a:outerShdw blurRad="38100" dist="38100" dir="2700000" algn="tl">
                    <a:srgbClr val="000000">
                      <a:alpha val="43137"/>
                    </a:srgbClr>
                  </a:outerShdw>
                </a:effectLst>
              </a:rPr>
              <a:t>Bonjour Tristesse </a:t>
            </a:r>
            <a:r>
              <a:rPr lang="fr-FR" b="1" dirty="0">
                <a:solidFill>
                  <a:srgbClr val="0070C0"/>
                </a:solidFill>
                <a:effectLst>
                  <a:outerShdw blurRad="38100" dist="38100" dir="2700000" algn="tl">
                    <a:srgbClr val="000000">
                      <a:alpha val="43137"/>
                    </a:srgbClr>
                  </a:outerShdw>
                </a:effectLst>
              </a:rPr>
              <a:t>(extraits) de Françoise Sagan (1954)</a:t>
            </a:r>
          </a:p>
          <a:p>
            <a:pPr algn="just" fontAlgn="auto">
              <a:spcBef>
                <a:spcPts val="0"/>
              </a:spcBef>
              <a:spcAft>
                <a:spcPts val="0"/>
              </a:spcAft>
              <a:defRPr/>
            </a:pPr>
            <a:endParaRPr lang="fr-FR" b="1" dirty="0">
              <a:solidFill>
                <a:srgbClr val="0070C0"/>
              </a:solidFill>
              <a:effectLst>
                <a:outerShdw blurRad="38100" dist="38100" dir="2700000" algn="tl">
                  <a:srgbClr val="000000">
                    <a:alpha val="43137"/>
                  </a:srgbClr>
                </a:outerShdw>
              </a:effectLst>
            </a:endParaRPr>
          </a:p>
          <a:p>
            <a:pPr marL="342900" indent="-342900" algn="just" fontAlgn="auto">
              <a:spcBef>
                <a:spcPts val="0"/>
              </a:spcBef>
              <a:spcAft>
                <a:spcPts val="0"/>
              </a:spcAft>
              <a:buFontTx/>
              <a:buAutoNum type="arabicParenR"/>
              <a:defRPr/>
            </a:pPr>
            <a:endParaRPr lang="fr-FR" b="1" dirty="0">
              <a:solidFill>
                <a:srgbClr val="0070C0"/>
              </a:solidFill>
              <a:effectLst>
                <a:outerShdw blurRad="38100" dist="38100" dir="2700000" algn="tl">
                  <a:srgbClr val="000000">
                    <a:alpha val="43137"/>
                  </a:srgbClr>
                </a:outerShdw>
              </a:effectLst>
            </a:endParaRPr>
          </a:p>
          <a:p>
            <a:pPr marL="342900" indent="-342900" algn="just" fontAlgn="auto">
              <a:spcBef>
                <a:spcPts val="0"/>
              </a:spcBef>
              <a:spcAft>
                <a:spcPts val="0"/>
              </a:spcAft>
              <a:buFontTx/>
              <a:buAutoNum type="arabicParenR"/>
              <a:defRPr/>
            </a:pPr>
            <a:endParaRPr lang="fr-FR" b="1" dirty="0">
              <a:solidFill>
                <a:srgbClr val="0070C0"/>
              </a:solidFill>
              <a:effectLst>
                <a:outerShdw blurRad="38100" dist="38100" dir="2700000" algn="tl">
                  <a:srgbClr val="000000">
                    <a:alpha val="43137"/>
                  </a:srgbClr>
                </a:outerShdw>
              </a:effectLst>
            </a:endParaRPr>
          </a:p>
          <a:p>
            <a:pPr marL="342900" indent="-342900" algn="just" fontAlgn="auto">
              <a:spcBef>
                <a:spcPts val="0"/>
              </a:spcBef>
              <a:spcAft>
                <a:spcPts val="0"/>
              </a:spcAft>
              <a:buFontTx/>
              <a:buAutoNum type="arabicParenR"/>
              <a:defRPr/>
            </a:pPr>
            <a:endParaRPr lang="fr-FR" b="1" dirty="0">
              <a:solidFill>
                <a:srgbClr val="0070C0"/>
              </a:solidFill>
              <a:effectLst>
                <a:outerShdw blurRad="38100" dist="38100" dir="2700000" algn="tl">
                  <a:srgbClr val="000000">
                    <a:alpha val="43137"/>
                  </a:srgbClr>
                </a:outerShdw>
              </a:effectLst>
            </a:endParaRPr>
          </a:p>
          <a:p>
            <a:pPr marL="342900" indent="-342900" algn="just" fontAlgn="auto">
              <a:spcBef>
                <a:spcPts val="0"/>
              </a:spcBef>
              <a:spcAft>
                <a:spcPts val="0"/>
              </a:spcAft>
              <a:buFontTx/>
              <a:buAutoNum type="arabicParenR"/>
              <a:defRPr/>
            </a:pPr>
            <a:endParaRPr lang="fr-FR" b="1" dirty="0">
              <a:solidFill>
                <a:srgbClr val="0070C0"/>
              </a:solidFill>
              <a:effectLst>
                <a:outerShdw blurRad="38100" dist="38100" dir="2700000" algn="tl">
                  <a:srgbClr val="000000">
                    <a:alpha val="43137"/>
                  </a:srgbClr>
                </a:outerShdw>
              </a:effectLst>
            </a:endParaRPr>
          </a:p>
          <a:p>
            <a:pPr marL="342900" indent="-342900" algn="just" fontAlgn="auto">
              <a:spcBef>
                <a:spcPts val="0"/>
              </a:spcBef>
              <a:spcAft>
                <a:spcPts val="0"/>
              </a:spcAft>
              <a:buFontTx/>
              <a:buAutoNum type="arabicParenR"/>
              <a:defRPr/>
            </a:pPr>
            <a:endParaRPr lang="fr-FR" b="1" dirty="0">
              <a:solidFill>
                <a:srgbClr val="0070C0"/>
              </a:solidFill>
              <a:effectLst>
                <a:outerShdw blurRad="38100" dist="38100" dir="2700000" algn="tl">
                  <a:srgbClr val="000000">
                    <a:alpha val="43137"/>
                  </a:srgbClr>
                </a:outerShdw>
              </a:effectLst>
            </a:endParaRPr>
          </a:p>
          <a:p>
            <a:pPr marL="342900" indent="-342900" algn="just" fontAlgn="auto">
              <a:spcBef>
                <a:spcPts val="0"/>
              </a:spcBef>
              <a:spcAft>
                <a:spcPts val="0"/>
              </a:spcAft>
              <a:buFontTx/>
              <a:buAutoNum type="arabicParenR"/>
              <a:defRPr/>
            </a:pPr>
            <a:endParaRPr lang="fr-FR" b="1" dirty="0">
              <a:solidFill>
                <a:srgbClr val="0070C0"/>
              </a:solidFill>
              <a:effectLst>
                <a:outerShdw blurRad="38100" dist="38100" dir="2700000" algn="tl">
                  <a:srgbClr val="000000">
                    <a:alpha val="43137"/>
                  </a:srgbClr>
                </a:outerShdw>
              </a:effectLst>
            </a:endParaRPr>
          </a:p>
          <a:p>
            <a:pPr marL="342900" indent="-342900" algn="just" fontAlgn="auto">
              <a:spcBef>
                <a:spcPts val="0"/>
              </a:spcBef>
              <a:spcAft>
                <a:spcPts val="0"/>
              </a:spcAft>
              <a:buFontTx/>
              <a:buAutoNum type="arabicParenR"/>
              <a:defRPr/>
            </a:pPr>
            <a:endParaRPr lang="fr-FR" b="1" dirty="0">
              <a:solidFill>
                <a:srgbClr val="0070C0"/>
              </a:solidFill>
              <a:effectLst>
                <a:outerShdw blurRad="38100" dist="38100" dir="2700000" algn="tl">
                  <a:srgbClr val="000000">
                    <a:alpha val="43137"/>
                  </a:srgbClr>
                </a:outerShdw>
              </a:effectLst>
            </a:endParaRPr>
          </a:p>
          <a:p>
            <a:pPr marL="342900" indent="-342900" algn="just" fontAlgn="auto">
              <a:spcBef>
                <a:spcPts val="0"/>
              </a:spcBef>
              <a:spcAft>
                <a:spcPts val="0"/>
              </a:spcAft>
              <a:buFontTx/>
              <a:buAutoNum type="arabicParenR"/>
              <a:defRPr/>
            </a:pPr>
            <a:endParaRPr lang="fr-FR" b="1" dirty="0">
              <a:solidFill>
                <a:srgbClr val="0070C0"/>
              </a:solidFill>
              <a:effectLst>
                <a:outerShdw blurRad="38100" dist="38100" dir="2700000" algn="tl">
                  <a:srgbClr val="000000">
                    <a:alpha val="43137"/>
                  </a:srgbClr>
                </a:outerShdw>
              </a:effectLst>
            </a:endParaRPr>
          </a:p>
          <a:p>
            <a:pPr marL="342900" indent="-342900" algn="just" fontAlgn="auto">
              <a:spcBef>
                <a:spcPts val="0"/>
              </a:spcBef>
              <a:spcAft>
                <a:spcPts val="0"/>
              </a:spcAft>
              <a:buFontTx/>
              <a:buAutoNum type="arabicParenR"/>
              <a:defRPr/>
            </a:pPr>
            <a:endParaRPr lang="fr-FR" b="1" dirty="0">
              <a:solidFill>
                <a:srgbClr val="0070C0"/>
              </a:solidFill>
              <a:effectLst>
                <a:outerShdw blurRad="38100" dist="38100" dir="2700000" algn="tl">
                  <a:srgbClr val="000000">
                    <a:alpha val="43137"/>
                  </a:srgbClr>
                </a:outerShdw>
              </a:effectLst>
            </a:endParaRPr>
          </a:p>
          <a:p>
            <a:pPr marL="342900" indent="-342900" algn="just" fontAlgn="auto">
              <a:spcBef>
                <a:spcPts val="0"/>
              </a:spcBef>
              <a:spcAft>
                <a:spcPts val="0"/>
              </a:spcAft>
              <a:buFontTx/>
              <a:buAutoNum type="arabicParenR"/>
              <a:defRPr/>
            </a:pPr>
            <a:endParaRPr lang="fr-FR" b="1" dirty="0">
              <a:solidFill>
                <a:srgbClr val="0070C0"/>
              </a:solidFill>
              <a:effectLst>
                <a:outerShdw blurRad="38100" dist="38100" dir="2700000" algn="tl">
                  <a:srgbClr val="000000">
                    <a:alpha val="43137"/>
                  </a:srgbClr>
                </a:outerShdw>
              </a:effectLst>
            </a:endParaRPr>
          </a:p>
          <a:p>
            <a:pPr marL="342900" indent="-342900" algn="just" fontAlgn="auto">
              <a:spcBef>
                <a:spcPts val="0"/>
              </a:spcBef>
              <a:spcAft>
                <a:spcPts val="0"/>
              </a:spcAft>
              <a:buFontTx/>
              <a:buAutoNum type="arabicParenR"/>
              <a:defRPr/>
            </a:pPr>
            <a:endParaRPr lang="fr-FR" b="1" dirty="0">
              <a:solidFill>
                <a:srgbClr val="0070C0"/>
              </a:solidFill>
              <a:effectLst>
                <a:outerShdw blurRad="38100" dist="38100" dir="2700000" algn="tl">
                  <a:srgbClr val="000000">
                    <a:alpha val="43137"/>
                  </a:srgbClr>
                </a:outerShdw>
              </a:effectLst>
            </a:endParaRPr>
          </a:p>
          <a:p>
            <a:pPr marL="342900" indent="-342900" algn="just" fontAlgn="auto">
              <a:spcBef>
                <a:spcPts val="0"/>
              </a:spcBef>
              <a:spcAft>
                <a:spcPts val="0"/>
              </a:spcAft>
              <a:buFontTx/>
              <a:buAutoNum type="arabicParenR"/>
              <a:defRPr/>
            </a:pPr>
            <a:endParaRPr lang="fr-FR" b="1" dirty="0">
              <a:solidFill>
                <a:srgbClr val="0070C0"/>
              </a:solidFill>
              <a:effectLst>
                <a:outerShdw blurRad="38100" dist="38100" dir="2700000" algn="tl">
                  <a:srgbClr val="000000">
                    <a:alpha val="43137"/>
                  </a:srgbClr>
                </a:outerShdw>
              </a:effectLst>
            </a:endParaRPr>
          </a:p>
          <a:p>
            <a:pPr marL="342900" indent="-342900" algn="just" fontAlgn="auto">
              <a:spcBef>
                <a:spcPts val="0"/>
              </a:spcBef>
              <a:spcAft>
                <a:spcPts val="0"/>
              </a:spcAft>
              <a:buFontTx/>
              <a:buAutoNum type="arabicParenR"/>
              <a:defRPr/>
            </a:pPr>
            <a:endParaRPr lang="fr-FR" b="1" dirty="0">
              <a:solidFill>
                <a:srgbClr val="0070C0"/>
              </a:solidFill>
              <a:effectLst>
                <a:outerShdw blurRad="38100" dist="38100" dir="2700000" algn="tl">
                  <a:srgbClr val="000000">
                    <a:alpha val="43137"/>
                  </a:srgbClr>
                </a:outerShdw>
              </a:effectLst>
            </a:endParaRPr>
          </a:p>
          <a:p>
            <a:pPr marL="342900" indent="-342900" algn="just" fontAlgn="auto">
              <a:spcBef>
                <a:spcPts val="0"/>
              </a:spcBef>
              <a:spcAft>
                <a:spcPts val="0"/>
              </a:spcAft>
              <a:buFontTx/>
              <a:buAutoNum type="arabicParenR"/>
              <a:defRPr/>
            </a:pPr>
            <a:endParaRPr lang="fr-FR" b="1" dirty="0">
              <a:solidFill>
                <a:srgbClr val="0070C0"/>
              </a:solidFill>
              <a:effectLst>
                <a:outerShdw blurRad="38100" dist="38100" dir="2700000" algn="tl">
                  <a:srgbClr val="000000">
                    <a:alpha val="43137"/>
                  </a:srgbClr>
                </a:outerShdw>
              </a:effectLst>
            </a:endParaRPr>
          </a:p>
        </p:txBody>
      </p:sp>
      <p:sp>
        <p:nvSpPr>
          <p:cNvPr id="4" name="Rectangle 3"/>
          <p:cNvSpPr/>
          <p:nvPr/>
        </p:nvSpPr>
        <p:spPr>
          <a:xfrm>
            <a:off x="3203575" y="1484313"/>
            <a:ext cx="2881313" cy="52578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fr-FR" b="1" dirty="0">
                <a:solidFill>
                  <a:srgbClr val="0070C0"/>
                </a:solidFill>
                <a:effectLst>
                  <a:outerShdw blurRad="38100" dist="38100" dir="2700000" algn="tl">
                    <a:srgbClr val="000000">
                      <a:alpha val="43137"/>
                    </a:srgbClr>
                  </a:outerShdw>
                </a:effectLst>
              </a:rPr>
              <a:t>2) Travail avec le collègue d’éducation musicale sur </a:t>
            </a:r>
            <a:r>
              <a:rPr lang="fr-FR" b="1" i="1" dirty="0">
                <a:solidFill>
                  <a:srgbClr val="0070C0"/>
                </a:solidFill>
                <a:effectLst>
                  <a:outerShdw blurRad="38100" dist="38100" dir="2700000" algn="tl">
                    <a:srgbClr val="000000">
                      <a:alpha val="43137"/>
                    </a:srgbClr>
                  </a:outerShdw>
                </a:effectLst>
              </a:rPr>
              <a:t>Harley Davidson</a:t>
            </a:r>
            <a:r>
              <a:rPr lang="fr-FR" b="1" dirty="0">
                <a:solidFill>
                  <a:srgbClr val="0070C0"/>
                </a:solidFill>
                <a:effectLst>
                  <a:outerShdw blurRad="38100" dist="38100" dir="2700000" algn="tl">
                    <a:srgbClr val="000000">
                      <a:alpha val="43137"/>
                    </a:srgbClr>
                  </a:outerShdw>
                </a:effectLst>
              </a:rPr>
              <a:t> de Serge Gainsbourg, interprétée par Brigitte Bardot (1967)</a:t>
            </a:r>
          </a:p>
          <a:p>
            <a:pPr algn="just" fontAlgn="auto">
              <a:spcBef>
                <a:spcPts val="0"/>
              </a:spcBef>
              <a:spcAft>
                <a:spcPts val="0"/>
              </a:spcAft>
              <a:defRPr/>
            </a:pPr>
            <a:endParaRPr lang="fr-FR" b="1" dirty="0">
              <a:solidFill>
                <a:srgbClr val="0070C0"/>
              </a:solidFill>
              <a:effectLst>
                <a:outerShdw blurRad="38100" dist="38100" dir="2700000" algn="tl">
                  <a:srgbClr val="000000">
                    <a:alpha val="43137"/>
                  </a:srgbClr>
                </a:outerShdw>
              </a:effectLst>
            </a:endParaRPr>
          </a:p>
          <a:p>
            <a:pPr algn="just" fontAlgn="auto">
              <a:spcBef>
                <a:spcPts val="0"/>
              </a:spcBef>
              <a:spcAft>
                <a:spcPts val="0"/>
              </a:spcAft>
              <a:defRPr/>
            </a:pPr>
            <a:endParaRPr lang="fr-FR" b="1" dirty="0">
              <a:solidFill>
                <a:srgbClr val="0070C0"/>
              </a:solidFill>
              <a:effectLst>
                <a:outerShdw blurRad="38100" dist="38100" dir="2700000" algn="tl">
                  <a:srgbClr val="000000">
                    <a:alpha val="43137"/>
                  </a:srgbClr>
                </a:outerShdw>
              </a:effectLst>
            </a:endParaRPr>
          </a:p>
          <a:p>
            <a:pPr algn="just" fontAlgn="auto">
              <a:spcBef>
                <a:spcPts val="0"/>
              </a:spcBef>
              <a:spcAft>
                <a:spcPts val="0"/>
              </a:spcAft>
              <a:defRPr/>
            </a:pPr>
            <a:endParaRPr lang="fr-FR" b="1" dirty="0">
              <a:solidFill>
                <a:srgbClr val="0070C0"/>
              </a:solidFill>
              <a:effectLst>
                <a:outerShdw blurRad="38100" dist="38100" dir="2700000" algn="tl">
                  <a:srgbClr val="000000">
                    <a:alpha val="43137"/>
                  </a:srgbClr>
                </a:outerShdw>
              </a:effectLst>
            </a:endParaRPr>
          </a:p>
          <a:p>
            <a:pPr algn="just" fontAlgn="auto">
              <a:spcBef>
                <a:spcPts val="0"/>
              </a:spcBef>
              <a:spcAft>
                <a:spcPts val="0"/>
              </a:spcAft>
              <a:defRPr/>
            </a:pPr>
            <a:endParaRPr lang="fr-FR" b="1" dirty="0">
              <a:solidFill>
                <a:srgbClr val="0070C0"/>
              </a:solidFill>
              <a:effectLst>
                <a:outerShdw blurRad="38100" dist="38100" dir="2700000" algn="tl">
                  <a:srgbClr val="000000">
                    <a:alpha val="43137"/>
                  </a:srgbClr>
                </a:outerShdw>
              </a:effectLst>
            </a:endParaRPr>
          </a:p>
          <a:p>
            <a:pPr algn="just" fontAlgn="auto">
              <a:spcBef>
                <a:spcPts val="0"/>
              </a:spcBef>
              <a:spcAft>
                <a:spcPts val="0"/>
              </a:spcAft>
              <a:defRPr/>
            </a:pPr>
            <a:endParaRPr lang="fr-FR" b="1" dirty="0">
              <a:solidFill>
                <a:srgbClr val="0070C0"/>
              </a:solidFill>
              <a:effectLst>
                <a:outerShdw blurRad="38100" dist="38100" dir="2700000" algn="tl">
                  <a:srgbClr val="000000">
                    <a:alpha val="43137"/>
                  </a:srgbClr>
                </a:outerShdw>
              </a:effectLst>
            </a:endParaRPr>
          </a:p>
          <a:p>
            <a:pPr algn="just" fontAlgn="auto">
              <a:spcBef>
                <a:spcPts val="0"/>
              </a:spcBef>
              <a:spcAft>
                <a:spcPts val="0"/>
              </a:spcAft>
              <a:defRPr/>
            </a:pPr>
            <a:endParaRPr lang="fr-FR" b="1" dirty="0">
              <a:solidFill>
                <a:srgbClr val="0070C0"/>
              </a:solidFill>
              <a:effectLst>
                <a:outerShdw blurRad="38100" dist="38100" dir="2700000" algn="tl">
                  <a:srgbClr val="000000">
                    <a:alpha val="43137"/>
                  </a:srgbClr>
                </a:outerShdw>
              </a:effectLst>
            </a:endParaRPr>
          </a:p>
          <a:p>
            <a:pPr algn="just" fontAlgn="auto">
              <a:spcBef>
                <a:spcPts val="0"/>
              </a:spcBef>
              <a:spcAft>
                <a:spcPts val="0"/>
              </a:spcAft>
              <a:defRPr/>
            </a:pPr>
            <a:endParaRPr lang="fr-FR" b="1" dirty="0">
              <a:solidFill>
                <a:srgbClr val="0070C0"/>
              </a:solidFill>
              <a:effectLst>
                <a:outerShdw blurRad="38100" dist="38100" dir="2700000" algn="tl">
                  <a:srgbClr val="000000">
                    <a:alpha val="43137"/>
                  </a:srgbClr>
                </a:outerShdw>
              </a:effectLst>
            </a:endParaRPr>
          </a:p>
          <a:p>
            <a:pPr algn="just" fontAlgn="auto">
              <a:spcBef>
                <a:spcPts val="0"/>
              </a:spcBef>
              <a:spcAft>
                <a:spcPts val="0"/>
              </a:spcAft>
              <a:defRPr/>
            </a:pPr>
            <a:endParaRPr lang="fr-FR" b="1" dirty="0">
              <a:solidFill>
                <a:srgbClr val="0070C0"/>
              </a:solidFill>
              <a:effectLst>
                <a:outerShdw blurRad="38100" dist="38100" dir="2700000" algn="tl">
                  <a:srgbClr val="000000">
                    <a:alpha val="43137"/>
                  </a:srgbClr>
                </a:outerShdw>
              </a:effectLst>
            </a:endParaRPr>
          </a:p>
          <a:p>
            <a:pPr algn="just" fontAlgn="auto">
              <a:spcBef>
                <a:spcPts val="0"/>
              </a:spcBef>
              <a:spcAft>
                <a:spcPts val="0"/>
              </a:spcAft>
              <a:defRPr/>
            </a:pPr>
            <a:endParaRPr lang="fr-FR" b="1" dirty="0">
              <a:solidFill>
                <a:srgbClr val="0070C0"/>
              </a:solidFill>
              <a:effectLst>
                <a:outerShdw blurRad="38100" dist="38100" dir="2700000" algn="tl">
                  <a:srgbClr val="000000">
                    <a:alpha val="43137"/>
                  </a:srgbClr>
                </a:outerShdw>
              </a:effectLst>
            </a:endParaRPr>
          </a:p>
          <a:p>
            <a:pPr algn="just" fontAlgn="auto">
              <a:spcBef>
                <a:spcPts val="0"/>
              </a:spcBef>
              <a:spcAft>
                <a:spcPts val="0"/>
              </a:spcAft>
              <a:defRPr/>
            </a:pPr>
            <a:endParaRPr lang="fr-FR" b="1" dirty="0">
              <a:solidFill>
                <a:srgbClr val="0070C0"/>
              </a:solidFill>
              <a:effectLst>
                <a:outerShdw blurRad="38100" dist="38100" dir="2700000" algn="tl">
                  <a:srgbClr val="000000">
                    <a:alpha val="43137"/>
                  </a:srgbClr>
                </a:outerShdw>
              </a:effectLst>
            </a:endParaRPr>
          </a:p>
          <a:p>
            <a:pPr algn="just" fontAlgn="auto">
              <a:spcBef>
                <a:spcPts val="0"/>
              </a:spcBef>
              <a:spcAft>
                <a:spcPts val="0"/>
              </a:spcAft>
              <a:defRPr/>
            </a:pPr>
            <a:endParaRPr lang="fr-FR" b="1" dirty="0">
              <a:solidFill>
                <a:srgbClr val="0070C0"/>
              </a:solidFill>
              <a:effectLst>
                <a:outerShdw blurRad="38100" dist="38100" dir="2700000" algn="tl">
                  <a:srgbClr val="000000">
                    <a:alpha val="43137"/>
                  </a:srgbClr>
                </a:outerShdw>
              </a:effectLst>
            </a:endParaRPr>
          </a:p>
          <a:p>
            <a:pPr algn="just" fontAlgn="auto">
              <a:spcBef>
                <a:spcPts val="0"/>
              </a:spcBef>
              <a:spcAft>
                <a:spcPts val="0"/>
              </a:spcAft>
              <a:defRPr/>
            </a:pPr>
            <a:endParaRPr lang="fr-FR" b="1" dirty="0">
              <a:solidFill>
                <a:srgbClr val="0070C0"/>
              </a:solidFill>
              <a:effectLst>
                <a:outerShdw blurRad="38100" dist="38100" dir="2700000" algn="tl">
                  <a:srgbClr val="000000">
                    <a:alpha val="43137"/>
                  </a:srgbClr>
                </a:outerShdw>
              </a:effectLst>
            </a:endParaRPr>
          </a:p>
          <a:p>
            <a:pPr algn="just" fontAlgn="auto">
              <a:spcBef>
                <a:spcPts val="0"/>
              </a:spcBef>
              <a:spcAft>
                <a:spcPts val="0"/>
              </a:spcAft>
              <a:defRPr/>
            </a:pPr>
            <a:endParaRPr lang="fr-FR" b="1" dirty="0">
              <a:solidFill>
                <a:srgbClr val="0070C0"/>
              </a:solidFill>
              <a:effectLst>
                <a:outerShdw blurRad="38100" dist="38100" dir="2700000" algn="tl">
                  <a:srgbClr val="000000">
                    <a:alpha val="43137"/>
                  </a:srgbClr>
                </a:outerShdw>
              </a:effectLst>
            </a:endParaRPr>
          </a:p>
          <a:p>
            <a:pPr algn="just" fontAlgn="auto">
              <a:spcBef>
                <a:spcPts val="0"/>
              </a:spcBef>
              <a:spcAft>
                <a:spcPts val="0"/>
              </a:spcAft>
              <a:defRPr/>
            </a:pPr>
            <a:endParaRPr lang="fr-FR" b="1" dirty="0">
              <a:solidFill>
                <a:srgbClr val="0070C0"/>
              </a:solidFill>
              <a:effectLst>
                <a:outerShdw blurRad="38100" dist="38100" dir="2700000" algn="tl">
                  <a:srgbClr val="000000">
                    <a:alpha val="43137"/>
                  </a:srgbClr>
                </a:outerShdw>
              </a:effectLst>
            </a:endParaRPr>
          </a:p>
        </p:txBody>
      </p:sp>
      <p:sp>
        <p:nvSpPr>
          <p:cNvPr id="5" name="Rectangle 4"/>
          <p:cNvSpPr/>
          <p:nvPr/>
        </p:nvSpPr>
        <p:spPr>
          <a:xfrm>
            <a:off x="6227763" y="1484313"/>
            <a:ext cx="2736850" cy="52578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fr-FR" b="1" dirty="0">
                <a:solidFill>
                  <a:srgbClr val="0070C0"/>
                </a:solidFill>
                <a:effectLst>
                  <a:outerShdw blurRad="38100" dist="38100" dir="2700000" algn="tl">
                    <a:srgbClr val="000000">
                      <a:alpha val="43137"/>
                    </a:srgbClr>
                  </a:outerShdw>
                </a:effectLst>
              </a:rPr>
              <a:t>3) Travail avec les collègues d’Arts sur </a:t>
            </a:r>
            <a:r>
              <a:rPr lang="fr-FR" b="1" i="1" dirty="0">
                <a:solidFill>
                  <a:srgbClr val="0070C0"/>
                </a:solidFill>
                <a:effectLst>
                  <a:outerShdw blurRad="38100" dist="38100" dir="2700000" algn="tl">
                    <a:srgbClr val="000000">
                      <a:alpha val="43137"/>
                    </a:srgbClr>
                  </a:outerShdw>
                </a:effectLst>
              </a:rPr>
              <a:t>Patriarcat</a:t>
            </a:r>
            <a:r>
              <a:rPr lang="fr-FR" b="1" dirty="0">
                <a:solidFill>
                  <a:srgbClr val="0070C0"/>
                </a:solidFill>
                <a:effectLst>
                  <a:outerShdw blurRad="38100" dist="38100" dir="2700000" algn="tl">
                    <a:srgbClr val="000000">
                      <a:alpha val="43137"/>
                    </a:srgbClr>
                  </a:outerShdw>
                </a:effectLst>
              </a:rPr>
              <a:t> de Brigitte Fontaine (1977)</a:t>
            </a:r>
          </a:p>
          <a:p>
            <a:pPr algn="just" fontAlgn="auto">
              <a:spcBef>
                <a:spcPts val="0"/>
              </a:spcBef>
              <a:spcAft>
                <a:spcPts val="0"/>
              </a:spcAft>
              <a:defRPr/>
            </a:pPr>
            <a:endParaRPr lang="fr-FR" b="1" dirty="0">
              <a:solidFill>
                <a:srgbClr val="0070C0"/>
              </a:solidFill>
              <a:effectLst>
                <a:outerShdw blurRad="38100" dist="38100" dir="2700000" algn="tl">
                  <a:srgbClr val="000000">
                    <a:alpha val="43137"/>
                  </a:srgbClr>
                </a:outerShdw>
              </a:effectLst>
            </a:endParaRPr>
          </a:p>
          <a:p>
            <a:pPr algn="just" fontAlgn="auto">
              <a:spcBef>
                <a:spcPts val="0"/>
              </a:spcBef>
              <a:spcAft>
                <a:spcPts val="0"/>
              </a:spcAft>
              <a:defRPr/>
            </a:pPr>
            <a:endParaRPr lang="fr-FR" b="1" dirty="0">
              <a:solidFill>
                <a:srgbClr val="0070C0"/>
              </a:solidFill>
              <a:effectLst>
                <a:outerShdw blurRad="38100" dist="38100" dir="2700000" algn="tl">
                  <a:srgbClr val="000000">
                    <a:alpha val="43137"/>
                  </a:srgbClr>
                </a:outerShdw>
              </a:effectLst>
            </a:endParaRPr>
          </a:p>
          <a:p>
            <a:pPr algn="just" fontAlgn="auto">
              <a:spcBef>
                <a:spcPts val="0"/>
              </a:spcBef>
              <a:spcAft>
                <a:spcPts val="0"/>
              </a:spcAft>
              <a:defRPr/>
            </a:pPr>
            <a:endParaRPr lang="fr-FR" b="1" dirty="0">
              <a:solidFill>
                <a:srgbClr val="0070C0"/>
              </a:solidFill>
              <a:effectLst>
                <a:outerShdw blurRad="38100" dist="38100" dir="2700000" algn="tl">
                  <a:srgbClr val="000000">
                    <a:alpha val="43137"/>
                  </a:srgbClr>
                </a:outerShdw>
              </a:effectLst>
            </a:endParaRPr>
          </a:p>
          <a:p>
            <a:pPr algn="just" fontAlgn="auto">
              <a:spcBef>
                <a:spcPts val="0"/>
              </a:spcBef>
              <a:spcAft>
                <a:spcPts val="0"/>
              </a:spcAft>
              <a:defRPr/>
            </a:pPr>
            <a:endParaRPr lang="fr-FR" b="1" dirty="0">
              <a:solidFill>
                <a:srgbClr val="0070C0"/>
              </a:solidFill>
              <a:effectLst>
                <a:outerShdw blurRad="38100" dist="38100" dir="2700000" algn="tl">
                  <a:srgbClr val="000000">
                    <a:alpha val="43137"/>
                  </a:srgbClr>
                </a:outerShdw>
              </a:effectLst>
            </a:endParaRPr>
          </a:p>
          <a:p>
            <a:pPr algn="just" fontAlgn="auto">
              <a:spcBef>
                <a:spcPts val="0"/>
              </a:spcBef>
              <a:spcAft>
                <a:spcPts val="0"/>
              </a:spcAft>
              <a:defRPr/>
            </a:pPr>
            <a:endParaRPr lang="fr-FR" b="1" dirty="0">
              <a:solidFill>
                <a:srgbClr val="0070C0"/>
              </a:solidFill>
              <a:effectLst>
                <a:outerShdw blurRad="38100" dist="38100" dir="2700000" algn="tl">
                  <a:srgbClr val="000000">
                    <a:alpha val="43137"/>
                  </a:srgbClr>
                </a:outerShdw>
              </a:effectLst>
            </a:endParaRPr>
          </a:p>
          <a:p>
            <a:pPr algn="just" fontAlgn="auto">
              <a:spcBef>
                <a:spcPts val="0"/>
              </a:spcBef>
              <a:spcAft>
                <a:spcPts val="0"/>
              </a:spcAft>
              <a:defRPr/>
            </a:pPr>
            <a:endParaRPr lang="fr-FR" b="1" dirty="0">
              <a:solidFill>
                <a:srgbClr val="0070C0"/>
              </a:solidFill>
              <a:effectLst>
                <a:outerShdw blurRad="38100" dist="38100" dir="2700000" algn="tl">
                  <a:srgbClr val="000000">
                    <a:alpha val="43137"/>
                  </a:srgbClr>
                </a:outerShdw>
              </a:effectLst>
            </a:endParaRPr>
          </a:p>
          <a:p>
            <a:pPr algn="just" fontAlgn="auto">
              <a:spcBef>
                <a:spcPts val="0"/>
              </a:spcBef>
              <a:spcAft>
                <a:spcPts val="0"/>
              </a:spcAft>
              <a:defRPr/>
            </a:pPr>
            <a:endParaRPr lang="fr-FR" b="1" dirty="0">
              <a:solidFill>
                <a:srgbClr val="0070C0"/>
              </a:solidFill>
              <a:effectLst>
                <a:outerShdw blurRad="38100" dist="38100" dir="2700000" algn="tl">
                  <a:srgbClr val="000000">
                    <a:alpha val="43137"/>
                  </a:srgbClr>
                </a:outerShdw>
              </a:effectLst>
            </a:endParaRPr>
          </a:p>
          <a:p>
            <a:pPr algn="just" fontAlgn="auto">
              <a:spcBef>
                <a:spcPts val="0"/>
              </a:spcBef>
              <a:spcAft>
                <a:spcPts val="0"/>
              </a:spcAft>
              <a:defRPr/>
            </a:pPr>
            <a:endParaRPr lang="fr-FR" b="1" dirty="0">
              <a:solidFill>
                <a:srgbClr val="0070C0"/>
              </a:solidFill>
              <a:effectLst>
                <a:outerShdw blurRad="38100" dist="38100" dir="2700000" algn="tl">
                  <a:srgbClr val="000000">
                    <a:alpha val="43137"/>
                  </a:srgbClr>
                </a:outerShdw>
              </a:effectLst>
            </a:endParaRPr>
          </a:p>
          <a:p>
            <a:pPr algn="just" fontAlgn="auto">
              <a:spcBef>
                <a:spcPts val="0"/>
              </a:spcBef>
              <a:spcAft>
                <a:spcPts val="0"/>
              </a:spcAft>
              <a:defRPr/>
            </a:pPr>
            <a:endParaRPr lang="fr-FR" b="1" dirty="0">
              <a:solidFill>
                <a:srgbClr val="0070C0"/>
              </a:solidFill>
              <a:effectLst>
                <a:outerShdw blurRad="38100" dist="38100" dir="2700000" algn="tl">
                  <a:srgbClr val="000000">
                    <a:alpha val="43137"/>
                  </a:srgbClr>
                </a:outerShdw>
              </a:effectLst>
            </a:endParaRPr>
          </a:p>
          <a:p>
            <a:pPr algn="just" fontAlgn="auto">
              <a:spcBef>
                <a:spcPts val="0"/>
              </a:spcBef>
              <a:spcAft>
                <a:spcPts val="0"/>
              </a:spcAft>
              <a:defRPr/>
            </a:pPr>
            <a:endParaRPr lang="fr-FR" b="1" dirty="0">
              <a:solidFill>
                <a:srgbClr val="0070C0"/>
              </a:solidFill>
              <a:effectLst>
                <a:outerShdw blurRad="38100" dist="38100" dir="2700000" algn="tl">
                  <a:srgbClr val="000000">
                    <a:alpha val="43137"/>
                  </a:srgbClr>
                </a:outerShdw>
              </a:effectLst>
            </a:endParaRPr>
          </a:p>
          <a:p>
            <a:pPr algn="just" fontAlgn="auto">
              <a:spcBef>
                <a:spcPts val="0"/>
              </a:spcBef>
              <a:spcAft>
                <a:spcPts val="0"/>
              </a:spcAft>
              <a:defRPr/>
            </a:pPr>
            <a:endParaRPr lang="fr-FR" b="1" dirty="0">
              <a:solidFill>
                <a:srgbClr val="0070C0"/>
              </a:solidFill>
              <a:effectLst>
                <a:outerShdw blurRad="38100" dist="38100" dir="2700000" algn="tl">
                  <a:srgbClr val="000000">
                    <a:alpha val="43137"/>
                  </a:srgbClr>
                </a:outerShdw>
              </a:effectLst>
            </a:endParaRPr>
          </a:p>
          <a:p>
            <a:pPr algn="just" fontAlgn="auto">
              <a:spcBef>
                <a:spcPts val="0"/>
              </a:spcBef>
              <a:spcAft>
                <a:spcPts val="0"/>
              </a:spcAft>
              <a:defRPr/>
            </a:pPr>
            <a:endParaRPr lang="fr-FR" b="1" dirty="0">
              <a:solidFill>
                <a:srgbClr val="0070C0"/>
              </a:solidFill>
              <a:effectLst>
                <a:outerShdw blurRad="38100" dist="38100" dir="2700000" algn="tl">
                  <a:srgbClr val="000000">
                    <a:alpha val="43137"/>
                  </a:srgbClr>
                </a:outerShdw>
              </a:effectLst>
            </a:endParaRPr>
          </a:p>
          <a:p>
            <a:pPr algn="just" fontAlgn="auto">
              <a:spcBef>
                <a:spcPts val="0"/>
              </a:spcBef>
              <a:spcAft>
                <a:spcPts val="0"/>
              </a:spcAft>
              <a:defRPr/>
            </a:pPr>
            <a:endParaRPr lang="fr-FR" b="1" dirty="0">
              <a:solidFill>
                <a:srgbClr val="0070C0"/>
              </a:solidFill>
              <a:effectLst>
                <a:outerShdw blurRad="38100" dist="38100" dir="2700000" algn="tl">
                  <a:srgbClr val="000000">
                    <a:alpha val="43137"/>
                  </a:srgbClr>
                </a:outerShdw>
              </a:effectLst>
            </a:endParaRPr>
          </a:p>
          <a:p>
            <a:pPr algn="just" fontAlgn="auto">
              <a:spcBef>
                <a:spcPts val="0"/>
              </a:spcBef>
              <a:spcAft>
                <a:spcPts val="0"/>
              </a:spcAft>
              <a:defRPr/>
            </a:pPr>
            <a:endParaRPr lang="fr-FR" b="1" dirty="0">
              <a:solidFill>
                <a:srgbClr val="0070C0"/>
              </a:solidFill>
              <a:effectLst>
                <a:outerShdw blurRad="38100" dist="38100" dir="2700000" algn="tl">
                  <a:srgbClr val="000000">
                    <a:alpha val="43137"/>
                  </a:srgbClr>
                </a:outerShdw>
              </a:effectLst>
            </a:endParaRPr>
          </a:p>
          <a:p>
            <a:pPr algn="just" fontAlgn="auto">
              <a:spcBef>
                <a:spcPts val="0"/>
              </a:spcBef>
              <a:spcAft>
                <a:spcPts val="0"/>
              </a:spcAft>
              <a:defRPr/>
            </a:pPr>
            <a:endParaRPr lang="fr-FR" b="1" dirty="0">
              <a:solidFill>
                <a:srgbClr val="0070C0"/>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3"/>
          <a:srcRect/>
          <a:stretch>
            <a:fillRect/>
          </a:stretch>
        </p:blipFill>
        <p:spPr bwMode="auto">
          <a:xfrm>
            <a:off x="323850" y="2636838"/>
            <a:ext cx="1792288" cy="1778000"/>
          </a:xfrm>
          <a:prstGeom prst="rect">
            <a:avLst/>
          </a:prstGeom>
          <a:noFill/>
          <a:ln w="9525">
            <a:noFill/>
            <a:miter lim="800000"/>
            <a:headEnd/>
            <a:tailEnd/>
          </a:ln>
        </p:spPr>
      </p:pic>
      <p:pic>
        <p:nvPicPr>
          <p:cNvPr id="1027" name="Picture 3"/>
          <p:cNvPicPr>
            <a:picLocks noChangeAspect="1" noChangeArrowheads="1"/>
          </p:cNvPicPr>
          <p:nvPr/>
        </p:nvPicPr>
        <p:blipFill>
          <a:blip r:embed="rId4"/>
          <a:srcRect/>
          <a:stretch>
            <a:fillRect/>
          </a:stretch>
        </p:blipFill>
        <p:spPr bwMode="auto">
          <a:xfrm>
            <a:off x="1784350" y="2781300"/>
            <a:ext cx="1189038" cy="2087563"/>
          </a:xfrm>
          <a:prstGeom prst="rect">
            <a:avLst/>
          </a:prstGeom>
          <a:noFill/>
          <a:ln w="9525">
            <a:noFill/>
            <a:miter lim="800000"/>
            <a:headEnd/>
            <a:tailEnd/>
          </a:ln>
        </p:spPr>
      </p:pic>
      <p:sp>
        <p:nvSpPr>
          <p:cNvPr id="7" name="ZoneTexte 6"/>
          <p:cNvSpPr txBox="1"/>
          <p:nvPr/>
        </p:nvSpPr>
        <p:spPr>
          <a:xfrm>
            <a:off x="323850" y="4414838"/>
            <a:ext cx="1460500" cy="460375"/>
          </a:xfrm>
          <a:prstGeom prst="rect">
            <a:avLst/>
          </a:prstGeom>
          <a:noFill/>
        </p:spPr>
        <p:txBody>
          <a:bodyPr>
            <a:spAutoFit/>
          </a:bodyPr>
          <a:lstStyle/>
          <a:p>
            <a:pPr algn="ctr" fontAlgn="auto">
              <a:spcBef>
                <a:spcPts val="0"/>
              </a:spcBef>
              <a:spcAft>
                <a:spcPts val="0"/>
              </a:spcAft>
              <a:defRPr/>
            </a:pPr>
            <a:r>
              <a:rPr lang="fr-FR" sz="2400" b="1" dirty="0">
                <a:effectLst>
                  <a:outerShdw blurRad="38100" dist="38100" dir="2700000" algn="tl">
                    <a:srgbClr val="000000">
                      <a:alpha val="43137"/>
                    </a:srgbClr>
                  </a:outerShdw>
                </a:effectLst>
                <a:latin typeface="Algerian" panose="04020705040A02060702" pitchFamily="82" charset="0"/>
                <a:cs typeface="+mn-cs"/>
              </a:rPr>
              <a:t>1950’s</a:t>
            </a:r>
          </a:p>
        </p:txBody>
      </p:sp>
      <p:sp>
        <p:nvSpPr>
          <p:cNvPr id="8" name="Ellipse 7"/>
          <p:cNvSpPr/>
          <p:nvPr/>
        </p:nvSpPr>
        <p:spPr>
          <a:xfrm>
            <a:off x="384175" y="5013325"/>
            <a:ext cx="2520950" cy="15843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b="1" dirty="0">
                <a:solidFill>
                  <a:srgbClr val="0070C0"/>
                </a:solidFill>
                <a:effectLst>
                  <a:outerShdw blurRad="38100" dist="38100" dir="2700000" algn="tl">
                    <a:srgbClr val="000000">
                      <a:alpha val="43137"/>
                    </a:srgbClr>
                  </a:outerShdw>
                </a:effectLst>
              </a:rPr>
              <a:t>Rejet des valeurs bourgeoises de l’époque. </a:t>
            </a:r>
          </a:p>
        </p:txBody>
      </p:sp>
      <p:pic>
        <p:nvPicPr>
          <p:cNvPr id="1028" name="Picture 4"/>
          <p:cNvPicPr>
            <a:picLocks noChangeAspect="1" noChangeArrowheads="1"/>
          </p:cNvPicPr>
          <p:nvPr/>
        </p:nvPicPr>
        <p:blipFill>
          <a:blip r:embed="rId5"/>
          <a:srcRect/>
          <a:stretch>
            <a:fillRect/>
          </a:stretch>
        </p:blipFill>
        <p:spPr bwMode="auto">
          <a:xfrm>
            <a:off x="3405188" y="3019425"/>
            <a:ext cx="1579562" cy="1611313"/>
          </a:xfrm>
          <a:prstGeom prst="rect">
            <a:avLst/>
          </a:prstGeom>
          <a:noFill/>
          <a:ln w="9525">
            <a:noFill/>
            <a:miter lim="800000"/>
            <a:headEnd/>
            <a:tailEnd/>
          </a:ln>
        </p:spPr>
      </p:pic>
      <p:sp>
        <p:nvSpPr>
          <p:cNvPr id="10" name="ZoneTexte 9"/>
          <p:cNvSpPr txBox="1"/>
          <p:nvPr/>
        </p:nvSpPr>
        <p:spPr>
          <a:xfrm>
            <a:off x="4932363" y="3573463"/>
            <a:ext cx="1084262" cy="396875"/>
          </a:xfrm>
          <a:prstGeom prst="rect">
            <a:avLst/>
          </a:prstGeom>
          <a:noFill/>
        </p:spPr>
        <p:txBody>
          <a:bodyPr>
            <a:spAutoFit/>
          </a:bodyPr>
          <a:lstStyle/>
          <a:p>
            <a:pPr algn="ctr">
              <a:defRPr/>
            </a:pPr>
            <a:r>
              <a:rPr lang="fr-FR" sz="2000" b="1">
                <a:effectLst>
                  <a:outerShdw blurRad="38100" dist="38100" dir="2700000" algn="tl">
                    <a:srgbClr val="C0C0C0"/>
                  </a:outerShdw>
                </a:effectLst>
                <a:latin typeface="Algerian"/>
              </a:rPr>
              <a:t>1960’s</a:t>
            </a:r>
          </a:p>
        </p:txBody>
      </p:sp>
      <p:sp>
        <p:nvSpPr>
          <p:cNvPr id="11" name="Ellipse 10"/>
          <p:cNvSpPr/>
          <p:nvPr/>
        </p:nvSpPr>
        <p:spPr>
          <a:xfrm>
            <a:off x="3419475" y="5013325"/>
            <a:ext cx="2447925" cy="15843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b="1" dirty="0">
                <a:solidFill>
                  <a:srgbClr val="0070C0"/>
                </a:solidFill>
                <a:effectLst>
                  <a:outerShdw blurRad="38100" dist="38100" dir="2700000" algn="tl">
                    <a:srgbClr val="000000">
                      <a:alpha val="43137"/>
                    </a:srgbClr>
                  </a:outerShdw>
                </a:effectLst>
              </a:rPr>
              <a:t>Révolution sexuelle et libération du corps. </a:t>
            </a:r>
          </a:p>
        </p:txBody>
      </p:sp>
      <p:pic>
        <p:nvPicPr>
          <p:cNvPr id="1029" name="Picture 5"/>
          <p:cNvPicPr>
            <a:picLocks noChangeAspect="1" noChangeArrowheads="1"/>
          </p:cNvPicPr>
          <p:nvPr/>
        </p:nvPicPr>
        <p:blipFill>
          <a:blip r:embed="rId6"/>
          <a:srcRect/>
          <a:stretch>
            <a:fillRect/>
          </a:stretch>
        </p:blipFill>
        <p:spPr bwMode="auto">
          <a:xfrm>
            <a:off x="7019925" y="2647950"/>
            <a:ext cx="1820863" cy="1766888"/>
          </a:xfrm>
          <a:prstGeom prst="rect">
            <a:avLst/>
          </a:prstGeom>
          <a:noFill/>
          <a:ln w="9525">
            <a:noFill/>
            <a:miter lim="800000"/>
            <a:headEnd/>
            <a:tailEnd/>
          </a:ln>
        </p:spPr>
      </p:pic>
      <p:pic>
        <p:nvPicPr>
          <p:cNvPr id="1030" name="Picture 6"/>
          <p:cNvPicPr>
            <a:picLocks noChangeAspect="1" noChangeArrowheads="1"/>
          </p:cNvPicPr>
          <p:nvPr/>
        </p:nvPicPr>
        <p:blipFill>
          <a:blip r:embed="rId7"/>
          <a:srcRect l="30000" r="21651"/>
          <a:stretch>
            <a:fillRect/>
          </a:stretch>
        </p:blipFill>
        <p:spPr bwMode="auto">
          <a:xfrm>
            <a:off x="6346825" y="2805113"/>
            <a:ext cx="1346200" cy="2087562"/>
          </a:xfrm>
          <a:prstGeom prst="rect">
            <a:avLst/>
          </a:prstGeom>
          <a:noFill/>
          <a:ln w="9525">
            <a:noFill/>
            <a:miter lim="800000"/>
            <a:headEnd/>
            <a:tailEnd/>
          </a:ln>
        </p:spPr>
      </p:pic>
      <p:sp>
        <p:nvSpPr>
          <p:cNvPr id="12" name="ZoneTexte 11"/>
          <p:cNvSpPr txBox="1"/>
          <p:nvPr/>
        </p:nvSpPr>
        <p:spPr>
          <a:xfrm>
            <a:off x="7693025" y="4414838"/>
            <a:ext cx="1271588" cy="400050"/>
          </a:xfrm>
          <a:prstGeom prst="rect">
            <a:avLst/>
          </a:prstGeom>
          <a:noFill/>
        </p:spPr>
        <p:txBody>
          <a:bodyPr>
            <a:spAutoFit/>
          </a:bodyPr>
          <a:lstStyle/>
          <a:p>
            <a:pPr algn="ctr" fontAlgn="auto">
              <a:spcBef>
                <a:spcPts val="0"/>
              </a:spcBef>
              <a:spcAft>
                <a:spcPts val="0"/>
              </a:spcAft>
              <a:defRPr/>
            </a:pPr>
            <a:r>
              <a:rPr lang="fr-FR" sz="2000" b="1" dirty="0">
                <a:effectLst>
                  <a:outerShdw blurRad="38100" dist="38100" dir="2700000" algn="tl">
                    <a:srgbClr val="000000">
                      <a:alpha val="43137"/>
                    </a:srgbClr>
                  </a:outerShdw>
                </a:effectLst>
                <a:latin typeface="Algerian" panose="04020705040A02060702" pitchFamily="82" charset="0"/>
                <a:cs typeface="+mn-cs"/>
              </a:rPr>
              <a:t>1970’s</a:t>
            </a:r>
          </a:p>
        </p:txBody>
      </p:sp>
      <p:sp>
        <p:nvSpPr>
          <p:cNvPr id="13" name="Ellipse 12"/>
          <p:cNvSpPr/>
          <p:nvPr/>
        </p:nvSpPr>
        <p:spPr>
          <a:xfrm>
            <a:off x="6346825" y="5084763"/>
            <a:ext cx="2493963" cy="15128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b="1" dirty="0">
                <a:solidFill>
                  <a:srgbClr val="0070C0"/>
                </a:solidFill>
                <a:effectLst>
                  <a:outerShdw blurRad="38100" dist="38100" dir="2700000" algn="tl">
                    <a:srgbClr val="000000">
                      <a:alpha val="43137"/>
                    </a:srgbClr>
                  </a:outerShdw>
                </a:effectLst>
              </a:rPr>
              <a:t>Artiste engagée qui poursuit les combats d’émancipation.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000"/>
                                        <p:tgtEl>
                                          <p:spTgt spid="1026"/>
                                        </p:tgtEl>
                                      </p:cBhvr>
                                    </p:animEffect>
                                    <p:anim calcmode="lin" valueType="num">
                                      <p:cBhvr>
                                        <p:cTn id="20" dur="1000" fill="hold"/>
                                        <p:tgtEl>
                                          <p:spTgt spid="1026"/>
                                        </p:tgtEl>
                                        <p:attrNameLst>
                                          <p:attrName>ppt_x</p:attrName>
                                        </p:attrNameLst>
                                      </p:cBhvr>
                                      <p:tavLst>
                                        <p:tav tm="0">
                                          <p:val>
                                            <p:strVal val="#ppt_x"/>
                                          </p:val>
                                        </p:tav>
                                        <p:tav tm="100000">
                                          <p:val>
                                            <p:strVal val="#ppt_x"/>
                                          </p:val>
                                        </p:tav>
                                      </p:tavLst>
                                    </p:anim>
                                    <p:anim calcmode="lin" valueType="num">
                                      <p:cBhvr>
                                        <p:cTn id="21" dur="1000" fill="hold"/>
                                        <p:tgtEl>
                                          <p:spTgt spid="1026"/>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027"/>
                                        </p:tgtEl>
                                        <p:attrNameLst>
                                          <p:attrName>style.visibility</p:attrName>
                                        </p:attrNameLst>
                                      </p:cBhvr>
                                      <p:to>
                                        <p:strVal val="visible"/>
                                      </p:to>
                                    </p:set>
                                    <p:animEffect transition="in" filter="fade">
                                      <p:cBhvr>
                                        <p:cTn id="24" dur="1000"/>
                                        <p:tgtEl>
                                          <p:spTgt spid="1027"/>
                                        </p:tgtEl>
                                      </p:cBhvr>
                                    </p:animEffect>
                                    <p:anim calcmode="lin" valueType="num">
                                      <p:cBhvr>
                                        <p:cTn id="25" dur="1000" fill="hold"/>
                                        <p:tgtEl>
                                          <p:spTgt spid="1027"/>
                                        </p:tgtEl>
                                        <p:attrNameLst>
                                          <p:attrName>ppt_x</p:attrName>
                                        </p:attrNameLst>
                                      </p:cBhvr>
                                      <p:tavLst>
                                        <p:tav tm="0">
                                          <p:val>
                                            <p:strVal val="#ppt_x"/>
                                          </p:val>
                                        </p:tav>
                                        <p:tav tm="100000">
                                          <p:val>
                                            <p:strVal val="#ppt_x"/>
                                          </p:val>
                                        </p:tav>
                                      </p:tavLst>
                                    </p:anim>
                                    <p:anim calcmode="lin" valueType="num">
                                      <p:cBhvr>
                                        <p:cTn id="26"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1000"/>
                                        <p:tgtEl>
                                          <p:spTgt spid="4"/>
                                        </p:tgtEl>
                                      </p:cBhvr>
                                    </p:animEffect>
                                    <p:anim calcmode="lin" valueType="num">
                                      <p:cBhvr>
                                        <p:cTn id="44" dur="1000" fill="hold"/>
                                        <p:tgtEl>
                                          <p:spTgt spid="4"/>
                                        </p:tgtEl>
                                        <p:attrNameLst>
                                          <p:attrName>ppt_x</p:attrName>
                                        </p:attrNameLst>
                                      </p:cBhvr>
                                      <p:tavLst>
                                        <p:tav tm="0">
                                          <p:val>
                                            <p:strVal val="#ppt_x"/>
                                          </p:val>
                                        </p:tav>
                                        <p:tav tm="100000">
                                          <p:val>
                                            <p:strVal val="#ppt_x"/>
                                          </p:val>
                                        </p:tav>
                                      </p:tavLst>
                                    </p:anim>
                                    <p:anim calcmode="lin" valueType="num">
                                      <p:cBhvr>
                                        <p:cTn id="45" dur="1000" fill="hold"/>
                                        <p:tgtEl>
                                          <p:spTgt spid="4"/>
                                        </p:tgtEl>
                                        <p:attrNameLst>
                                          <p:attrName>ppt_y</p:attrName>
                                        </p:attrNameLst>
                                      </p:cBhvr>
                                      <p:tavLst>
                                        <p:tav tm="0">
                                          <p:val>
                                            <p:strVal val="#ppt_y-.1"/>
                                          </p:val>
                                        </p:tav>
                                        <p:tav tm="100000">
                                          <p:val>
                                            <p:strVal val="#ppt_y"/>
                                          </p:val>
                                        </p:tav>
                                      </p:tavLst>
                                    </p:anim>
                                  </p:childTnLst>
                                </p:cTn>
                              </p:par>
                              <p:par>
                                <p:cTn id="46" presetID="47" presetClass="entr" presetSubtype="0" fill="hold" nodeType="withEffect">
                                  <p:stCondLst>
                                    <p:cond delay="0"/>
                                  </p:stCondLst>
                                  <p:childTnLst>
                                    <p:set>
                                      <p:cBhvr>
                                        <p:cTn id="47" dur="1" fill="hold">
                                          <p:stCondLst>
                                            <p:cond delay="0"/>
                                          </p:stCondLst>
                                        </p:cTn>
                                        <p:tgtEl>
                                          <p:spTgt spid="1028"/>
                                        </p:tgtEl>
                                        <p:attrNameLst>
                                          <p:attrName>style.visibility</p:attrName>
                                        </p:attrNameLst>
                                      </p:cBhvr>
                                      <p:to>
                                        <p:strVal val="visible"/>
                                      </p:to>
                                    </p:set>
                                    <p:animEffect transition="in" filter="fade">
                                      <p:cBhvr>
                                        <p:cTn id="48" dur="1000"/>
                                        <p:tgtEl>
                                          <p:spTgt spid="1028"/>
                                        </p:tgtEl>
                                      </p:cBhvr>
                                    </p:animEffect>
                                    <p:anim calcmode="lin" valueType="num">
                                      <p:cBhvr>
                                        <p:cTn id="49" dur="1000" fill="hold"/>
                                        <p:tgtEl>
                                          <p:spTgt spid="1028"/>
                                        </p:tgtEl>
                                        <p:attrNameLst>
                                          <p:attrName>ppt_x</p:attrName>
                                        </p:attrNameLst>
                                      </p:cBhvr>
                                      <p:tavLst>
                                        <p:tav tm="0">
                                          <p:val>
                                            <p:strVal val="#ppt_x"/>
                                          </p:val>
                                        </p:tav>
                                        <p:tav tm="100000">
                                          <p:val>
                                            <p:strVal val="#ppt_x"/>
                                          </p:val>
                                        </p:tav>
                                      </p:tavLst>
                                    </p:anim>
                                    <p:anim calcmode="lin" valueType="num">
                                      <p:cBhvr>
                                        <p:cTn id="50"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11"/>
                                        </p:tgtEl>
                                        <p:attrNameLst>
                                          <p:attrName>style.visibility</p:attrName>
                                        </p:attrNameLst>
                                      </p:cBhvr>
                                      <p:to>
                                        <p:strVal val="visible"/>
                                      </p:to>
                                    </p:set>
                                    <p:anim calcmode="lin" valueType="num">
                                      <p:cBhvr>
                                        <p:cTn id="60" dur="500" fill="hold"/>
                                        <p:tgtEl>
                                          <p:spTgt spid="11"/>
                                        </p:tgtEl>
                                        <p:attrNameLst>
                                          <p:attrName>ppt_w</p:attrName>
                                        </p:attrNameLst>
                                      </p:cBhvr>
                                      <p:tavLst>
                                        <p:tav tm="0">
                                          <p:val>
                                            <p:fltVal val="0"/>
                                          </p:val>
                                        </p:tav>
                                        <p:tav tm="100000">
                                          <p:val>
                                            <p:strVal val="#ppt_w"/>
                                          </p:val>
                                        </p:tav>
                                      </p:tavLst>
                                    </p:anim>
                                    <p:anim calcmode="lin" valueType="num">
                                      <p:cBhvr>
                                        <p:cTn id="61" dur="500" fill="hold"/>
                                        <p:tgtEl>
                                          <p:spTgt spid="11"/>
                                        </p:tgtEl>
                                        <p:attrNameLst>
                                          <p:attrName>ppt_h</p:attrName>
                                        </p:attrNameLst>
                                      </p:cBhvr>
                                      <p:tavLst>
                                        <p:tav tm="0">
                                          <p:val>
                                            <p:fltVal val="0"/>
                                          </p:val>
                                        </p:tav>
                                        <p:tav tm="100000">
                                          <p:val>
                                            <p:strVal val="#ppt_h"/>
                                          </p:val>
                                        </p:tav>
                                      </p:tavLst>
                                    </p:anim>
                                    <p:animEffect transition="in" filter="fade">
                                      <p:cBhvr>
                                        <p:cTn id="62" dur="5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47" presetClass="entr" presetSubtype="0" fill="hold" nodeType="clickEffect">
                                  <p:stCondLst>
                                    <p:cond delay="0"/>
                                  </p:stCondLst>
                                  <p:childTnLst>
                                    <p:set>
                                      <p:cBhvr>
                                        <p:cTn id="66" dur="1" fill="hold">
                                          <p:stCondLst>
                                            <p:cond delay="0"/>
                                          </p:stCondLst>
                                        </p:cTn>
                                        <p:tgtEl>
                                          <p:spTgt spid="1030"/>
                                        </p:tgtEl>
                                        <p:attrNameLst>
                                          <p:attrName>style.visibility</p:attrName>
                                        </p:attrNameLst>
                                      </p:cBhvr>
                                      <p:to>
                                        <p:strVal val="visible"/>
                                      </p:to>
                                    </p:set>
                                    <p:animEffect transition="in" filter="fade">
                                      <p:cBhvr>
                                        <p:cTn id="67" dur="1000"/>
                                        <p:tgtEl>
                                          <p:spTgt spid="1030"/>
                                        </p:tgtEl>
                                      </p:cBhvr>
                                    </p:animEffect>
                                    <p:anim calcmode="lin" valueType="num">
                                      <p:cBhvr>
                                        <p:cTn id="68" dur="1000" fill="hold"/>
                                        <p:tgtEl>
                                          <p:spTgt spid="1030"/>
                                        </p:tgtEl>
                                        <p:attrNameLst>
                                          <p:attrName>ppt_x</p:attrName>
                                        </p:attrNameLst>
                                      </p:cBhvr>
                                      <p:tavLst>
                                        <p:tav tm="0">
                                          <p:val>
                                            <p:strVal val="#ppt_x"/>
                                          </p:val>
                                        </p:tav>
                                        <p:tav tm="100000">
                                          <p:val>
                                            <p:strVal val="#ppt_x"/>
                                          </p:val>
                                        </p:tav>
                                      </p:tavLst>
                                    </p:anim>
                                    <p:anim calcmode="lin" valueType="num">
                                      <p:cBhvr>
                                        <p:cTn id="69" dur="1000" fill="hold"/>
                                        <p:tgtEl>
                                          <p:spTgt spid="1030"/>
                                        </p:tgtEl>
                                        <p:attrNameLst>
                                          <p:attrName>ppt_y</p:attrName>
                                        </p:attrNameLst>
                                      </p:cBhvr>
                                      <p:tavLst>
                                        <p:tav tm="0">
                                          <p:val>
                                            <p:strVal val="#ppt_y-.1"/>
                                          </p:val>
                                        </p:tav>
                                        <p:tav tm="100000">
                                          <p:val>
                                            <p:strVal val="#ppt_y"/>
                                          </p:val>
                                        </p:tav>
                                      </p:tavLst>
                                    </p:anim>
                                  </p:childTnLst>
                                </p:cTn>
                              </p:par>
                              <p:par>
                                <p:cTn id="70" presetID="47" presetClass="entr" presetSubtype="0" fill="hold" grpId="0" nodeType="withEffect">
                                  <p:stCondLst>
                                    <p:cond delay="0"/>
                                  </p:stCondLst>
                                  <p:childTnLst>
                                    <p:set>
                                      <p:cBhvr>
                                        <p:cTn id="71" dur="1" fill="hold">
                                          <p:stCondLst>
                                            <p:cond delay="0"/>
                                          </p:stCondLst>
                                        </p:cTn>
                                        <p:tgtEl>
                                          <p:spTgt spid="5"/>
                                        </p:tgtEl>
                                        <p:attrNameLst>
                                          <p:attrName>style.visibility</p:attrName>
                                        </p:attrNameLst>
                                      </p:cBhvr>
                                      <p:to>
                                        <p:strVal val="visible"/>
                                      </p:to>
                                    </p:set>
                                    <p:animEffect transition="in" filter="fade">
                                      <p:cBhvr>
                                        <p:cTn id="72" dur="1000"/>
                                        <p:tgtEl>
                                          <p:spTgt spid="5"/>
                                        </p:tgtEl>
                                      </p:cBhvr>
                                    </p:animEffect>
                                    <p:anim calcmode="lin" valueType="num">
                                      <p:cBhvr>
                                        <p:cTn id="73" dur="1000" fill="hold"/>
                                        <p:tgtEl>
                                          <p:spTgt spid="5"/>
                                        </p:tgtEl>
                                        <p:attrNameLst>
                                          <p:attrName>ppt_x</p:attrName>
                                        </p:attrNameLst>
                                      </p:cBhvr>
                                      <p:tavLst>
                                        <p:tav tm="0">
                                          <p:val>
                                            <p:strVal val="#ppt_x"/>
                                          </p:val>
                                        </p:tav>
                                        <p:tav tm="100000">
                                          <p:val>
                                            <p:strVal val="#ppt_x"/>
                                          </p:val>
                                        </p:tav>
                                      </p:tavLst>
                                    </p:anim>
                                    <p:anim calcmode="lin" valueType="num">
                                      <p:cBhvr>
                                        <p:cTn id="74" dur="1000" fill="hold"/>
                                        <p:tgtEl>
                                          <p:spTgt spid="5"/>
                                        </p:tgtEl>
                                        <p:attrNameLst>
                                          <p:attrName>ppt_y</p:attrName>
                                        </p:attrNameLst>
                                      </p:cBhvr>
                                      <p:tavLst>
                                        <p:tav tm="0">
                                          <p:val>
                                            <p:strVal val="#ppt_y-.1"/>
                                          </p:val>
                                        </p:tav>
                                        <p:tav tm="100000">
                                          <p:val>
                                            <p:strVal val="#ppt_y"/>
                                          </p:val>
                                        </p:tav>
                                      </p:tavLst>
                                    </p:anim>
                                  </p:childTnLst>
                                </p:cTn>
                              </p:par>
                              <p:par>
                                <p:cTn id="75" presetID="47" presetClass="entr" presetSubtype="0" fill="hold" nodeType="withEffect">
                                  <p:stCondLst>
                                    <p:cond delay="0"/>
                                  </p:stCondLst>
                                  <p:childTnLst>
                                    <p:set>
                                      <p:cBhvr>
                                        <p:cTn id="76" dur="1" fill="hold">
                                          <p:stCondLst>
                                            <p:cond delay="0"/>
                                          </p:stCondLst>
                                        </p:cTn>
                                        <p:tgtEl>
                                          <p:spTgt spid="1029"/>
                                        </p:tgtEl>
                                        <p:attrNameLst>
                                          <p:attrName>style.visibility</p:attrName>
                                        </p:attrNameLst>
                                      </p:cBhvr>
                                      <p:to>
                                        <p:strVal val="visible"/>
                                      </p:to>
                                    </p:set>
                                    <p:animEffect transition="in" filter="fade">
                                      <p:cBhvr>
                                        <p:cTn id="77" dur="1000"/>
                                        <p:tgtEl>
                                          <p:spTgt spid="1029"/>
                                        </p:tgtEl>
                                      </p:cBhvr>
                                    </p:animEffect>
                                    <p:anim calcmode="lin" valueType="num">
                                      <p:cBhvr>
                                        <p:cTn id="78" dur="1000" fill="hold"/>
                                        <p:tgtEl>
                                          <p:spTgt spid="1029"/>
                                        </p:tgtEl>
                                        <p:attrNameLst>
                                          <p:attrName>ppt_x</p:attrName>
                                        </p:attrNameLst>
                                      </p:cBhvr>
                                      <p:tavLst>
                                        <p:tav tm="0">
                                          <p:val>
                                            <p:strVal val="#ppt_x"/>
                                          </p:val>
                                        </p:tav>
                                        <p:tav tm="100000">
                                          <p:val>
                                            <p:strVal val="#ppt_x"/>
                                          </p:val>
                                        </p:tav>
                                      </p:tavLst>
                                    </p:anim>
                                    <p:anim calcmode="lin" valueType="num">
                                      <p:cBhvr>
                                        <p:cTn id="79"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2"/>
                                        </p:tgtEl>
                                        <p:attrNameLst>
                                          <p:attrName>style.visibility</p:attrName>
                                        </p:attrNameLst>
                                      </p:cBhvr>
                                      <p:to>
                                        <p:strVal val="visible"/>
                                      </p:to>
                                    </p:set>
                                    <p:animEffect transition="in" filter="fade">
                                      <p:cBhvr>
                                        <p:cTn id="84" dur="500"/>
                                        <p:tgtEl>
                                          <p:spTgt spid="12"/>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13"/>
                                        </p:tgtEl>
                                        <p:attrNameLst>
                                          <p:attrName>style.visibility</p:attrName>
                                        </p:attrNameLst>
                                      </p:cBhvr>
                                      <p:to>
                                        <p:strVal val="visible"/>
                                      </p:to>
                                    </p:set>
                                    <p:anim calcmode="lin" valueType="num">
                                      <p:cBhvr>
                                        <p:cTn id="89" dur="500" fill="hold"/>
                                        <p:tgtEl>
                                          <p:spTgt spid="13"/>
                                        </p:tgtEl>
                                        <p:attrNameLst>
                                          <p:attrName>ppt_w</p:attrName>
                                        </p:attrNameLst>
                                      </p:cBhvr>
                                      <p:tavLst>
                                        <p:tav tm="0">
                                          <p:val>
                                            <p:fltVal val="0"/>
                                          </p:val>
                                        </p:tav>
                                        <p:tav tm="100000">
                                          <p:val>
                                            <p:strVal val="#ppt_w"/>
                                          </p:val>
                                        </p:tav>
                                      </p:tavLst>
                                    </p:anim>
                                    <p:anim calcmode="lin" valueType="num">
                                      <p:cBhvr>
                                        <p:cTn id="90" dur="500" fill="hold"/>
                                        <p:tgtEl>
                                          <p:spTgt spid="13"/>
                                        </p:tgtEl>
                                        <p:attrNameLst>
                                          <p:attrName>ppt_h</p:attrName>
                                        </p:attrNameLst>
                                      </p:cBhvr>
                                      <p:tavLst>
                                        <p:tav tm="0">
                                          <p:val>
                                            <p:fltVal val="0"/>
                                          </p:val>
                                        </p:tav>
                                        <p:tav tm="100000">
                                          <p:val>
                                            <p:strVal val="#ppt_h"/>
                                          </p:val>
                                        </p:tav>
                                      </p:tavLst>
                                    </p:anim>
                                    <p:animEffect transition="in" filter="fade">
                                      <p:cBhvr>
                                        <p:cTn id="9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7" grpId="0"/>
      <p:bldP spid="8" grpId="0" animBg="1"/>
      <p:bldP spid="10" grpId="0"/>
      <p:bldP spid="11" grpId="0" animBg="1"/>
      <p:bldP spid="12" grpId="0"/>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388" y="115888"/>
            <a:ext cx="8785225" cy="1225550"/>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2400" b="1" dirty="0">
                <a:solidFill>
                  <a:srgbClr val="00B050"/>
                </a:solidFill>
                <a:effectLst>
                  <a:outerShdw blurRad="38100" dist="38100" dir="2700000" algn="tl">
                    <a:srgbClr val="000000">
                      <a:alpha val="43137"/>
                    </a:srgbClr>
                  </a:outerShdw>
                </a:effectLst>
              </a:rPr>
              <a:t>Evaluer dans le cadre d’un EPI – </a:t>
            </a:r>
          </a:p>
          <a:p>
            <a:pPr algn="ctr" fontAlgn="auto">
              <a:spcBef>
                <a:spcPts val="0"/>
              </a:spcBef>
              <a:spcAft>
                <a:spcPts val="0"/>
              </a:spcAft>
              <a:defRPr/>
            </a:pPr>
            <a:r>
              <a:rPr lang="fr-FR" b="1" dirty="0">
                <a:solidFill>
                  <a:srgbClr val="00B050"/>
                </a:solidFill>
                <a:effectLst>
                  <a:outerShdw blurRad="38100" dist="38100" dir="2700000" algn="tl">
                    <a:srgbClr val="000000">
                      <a:alpha val="43137"/>
                    </a:srgbClr>
                  </a:outerShdw>
                </a:effectLst>
              </a:rPr>
              <a:t>Pistes de réflexion sur la thématique ICC (Information, Communication et Citoyenneté)</a:t>
            </a:r>
            <a:endParaRPr lang="fr-FR" sz="2400" b="1" dirty="0">
              <a:solidFill>
                <a:srgbClr val="00B050"/>
              </a:solidFill>
              <a:effectLst>
                <a:outerShdw blurRad="38100" dist="38100" dir="2700000" algn="tl">
                  <a:srgbClr val="000000">
                    <a:alpha val="43137"/>
                  </a:srgbClr>
                </a:outerShdw>
              </a:effectLst>
            </a:endParaRPr>
          </a:p>
          <a:p>
            <a:pPr algn="ctr" fontAlgn="auto">
              <a:spcBef>
                <a:spcPts val="0"/>
              </a:spcBef>
              <a:spcAft>
                <a:spcPts val="0"/>
              </a:spcAft>
              <a:defRPr/>
            </a:pPr>
            <a:r>
              <a:rPr lang="fr-FR" sz="2400" b="1" dirty="0">
                <a:solidFill>
                  <a:srgbClr val="00B050"/>
                </a:solidFill>
                <a:effectLst>
                  <a:outerShdw blurRad="38100" dist="38100" dir="2700000" algn="tl">
                    <a:srgbClr val="000000">
                      <a:alpha val="43137"/>
                    </a:srgbClr>
                  </a:outerShdw>
                </a:effectLst>
              </a:rPr>
              <a:t>« </a:t>
            </a:r>
            <a:r>
              <a:rPr lang="fr-FR" sz="2400" b="1" i="1" dirty="0">
                <a:solidFill>
                  <a:srgbClr val="00B050"/>
                </a:solidFill>
                <a:effectLst>
                  <a:outerShdw blurRad="38100" dist="38100" dir="2700000" algn="tl">
                    <a:srgbClr val="000000">
                      <a:alpha val="43137"/>
                    </a:srgbClr>
                  </a:outerShdw>
                </a:effectLst>
              </a:rPr>
              <a:t>L’émancipation des Françaises après la 2GM</a:t>
            </a:r>
            <a:r>
              <a:rPr lang="fr-FR" sz="2400" b="1" dirty="0">
                <a:solidFill>
                  <a:srgbClr val="00B050"/>
                </a:solidFill>
                <a:effectLst>
                  <a:outerShdw blurRad="38100" dist="38100" dir="2700000" algn="tl">
                    <a:srgbClr val="000000">
                      <a:alpha val="43137"/>
                    </a:srgbClr>
                  </a:outerShdw>
                </a:effectLst>
              </a:rPr>
              <a:t> »</a:t>
            </a:r>
          </a:p>
        </p:txBody>
      </p:sp>
      <p:sp>
        <p:nvSpPr>
          <p:cNvPr id="3" name="Rectangle 2"/>
          <p:cNvSpPr/>
          <p:nvPr/>
        </p:nvSpPr>
        <p:spPr>
          <a:xfrm>
            <a:off x="179388" y="1484313"/>
            <a:ext cx="8785225" cy="216058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fr-FR" b="1" dirty="0">
                <a:solidFill>
                  <a:srgbClr val="0070C0"/>
                </a:solidFill>
                <a:effectLst>
                  <a:outerShdw blurRad="38100" dist="38100" dir="2700000" algn="tl">
                    <a:srgbClr val="000000">
                      <a:alpha val="43137"/>
                    </a:srgbClr>
                  </a:outerShdw>
                </a:effectLst>
              </a:rPr>
              <a:t>4) Travail avec les collègues de Lettres et d’Arts plastiques sur l’évolution des représentations de Marianne</a:t>
            </a:r>
          </a:p>
          <a:p>
            <a:pPr algn="just" fontAlgn="auto">
              <a:spcBef>
                <a:spcPts val="0"/>
              </a:spcBef>
              <a:spcAft>
                <a:spcPts val="0"/>
              </a:spcAft>
              <a:defRPr/>
            </a:pPr>
            <a:endParaRPr lang="fr-FR" b="1" dirty="0">
              <a:solidFill>
                <a:srgbClr val="0070C0"/>
              </a:solidFill>
              <a:effectLst>
                <a:outerShdw blurRad="38100" dist="38100" dir="2700000" algn="tl">
                  <a:srgbClr val="000000">
                    <a:alpha val="43137"/>
                  </a:srgbClr>
                </a:outerShdw>
              </a:effectLst>
            </a:endParaRPr>
          </a:p>
          <a:p>
            <a:pPr algn="just" fontAlgn="auto">
              <a:spcBef>
                <a:spcPts val="0"/>
              </a:spcBef>
              <a:spcAft>
                <a:spcPts val="0"/>
              </a:spcAft>
              <a:defRPr/>
            </a:pPr>
            <a:endParaRPr lang="fr-FR" b="1" dirty="0">
              <a:solidFill>
                <a:srgbClr val="0070C0"/>
              </a:solidFill>
              <a:effectLst>
                <a:outerShdw blurRad="38100" dist="38100" dir="2700000" algn="tl">
                  <a:srgbClr val="000000">
                    <a:alpha val="43137"/>
                  </a:srgbClr>
                </a:outerShdw>
              </a:effectLst>
            </a:endParaRPr>
          </a:p>
          <a:p>
            <a:pPr algn="just" fontAlgn="auto">
              <a:spcBef>
                <a:spcPts val="0"/>
              </a:spcBef>
              <a:spcAft>
                <a:spcPts val="0"/>
              </a:spcAft>
              <a:defRPr/>
            </a:pPr>
            <a:endParaRPr lang="fr-FR" b="1" dirty="0">
              <a:solidFill>
                <a:srgbClr val="0070C0"/>
              </a:solidFill>
              <a:effectLst>
                <a:outerShdw blurRad="38100" dist="38100" dir="2700000" algn="tl">
                  <a:srgbClr val="000000">
                    <a:alpha val="43137"/>
                  </a:srgbClr>
                </a:outerShdw>
              </a:effectLst>
            </a:endParaRPr>
          </a:p>
          <a:p>
            <a:pPr algn="just" fontAlgn="auto">
              <a:spcBef>
                <a:spcPts val="0"/>
              </a:spcBef>
              <a:spcAft>
                <a:spcPts val="0"/>
              </a:spcAft>
              <a:defRPr/>
            </a:pPr>
            <a:endParaRPr lang="fr-FR" b="1" dirty="0">
              <a:solidFill>
                <a:srgbClr val="0070C0"/>
              </a:solidFill>
              <a:effectLst>
                <a:outerShdw blurRad="38100" dist="38100" dir="2700000" algn="tl">
                  <a:srgbClr val="000000">
                    <a:alpha val="43137"/>
                  </a:srgbClr>
                </a:outerShdw>
              </a:effectLst>
            </a:endParaRPr>
          </a:p>
          <a:p>
            <a:pPr algn="just" fontAlgn="auto">
              <a:spcBef>
                <a:spcPts val="0"/>
              </a:spcBef>
              <a:spcAft>
                <a:spcPts val="0"/>
              </a:spcAft>
              <a:defRPr/>
            </a:pPr>
            <a:endParaRPr lang="fr-FR" b="1" dirty="0">
              <a:solidFill>
                <a:srgbClr val="0070C0"/>
              </a:solidFill>
              <a:effectLst>
                <a:outerShdw blurRad="38100" dist="38100" dir="2700000" algn="tl">
                  <a:srgbClr val="000000">
                    <a:alpha val="43137"/>
                  </a:srgbClr>
                </a:outerShdw>
              </a:effectLst>
            </a:endParaRPr>
          </a:p>
          <a:p>
            <a:pPr algn="just" fontAlgn="auto">
              <a:spcBef>
                <a:spcPts val="0"/>
              </a:spcBef>
              <a:spcAft>
                <a:spcPts val="0"/>
              </a:spcAft>
              <a:defRPr/>
            </a:pPr>
            <a:endParaRPr lang="fr-FR" b="1" dirty="0">
              <a:solidFill>
                <a:srgbClr val="0070C0"/>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3"/>
          <a:srcRect l="16347" t="4424" r="14244" b="8817"/>
          <a:stretch>
            <a:fillRect/>
          </a:stretch>
        </p:blipFill>
        <p:spPr bwMode="auto">
          <a:xfrm>
            <a:off x="3132138" y="1903413"/>
            <a:ext cx="935037" cy="1558925"/>
          </a:xfrm>
          <a:prstGeom prst="rect">
            <a:avLst/>
          </a:prstGeom>
          <a:noFill/>
          <a:ln w="9525">
            <a:noFill/>
            <a:miter lim="800000"/>
            <a:headEnd/>
            <a:tailEnd/>
          </a:ln>
        </p:spPr>
      </p:pic>
      <p:pic>
        <p:nvPicPr>
          <p:cNvPr id="1027" name="Picture 3"/>
          <p:cNvPicPr>
            <a:picLocks noChangeAspect="1" noChangeArrowheads="1"/>
          </p:cNvPicPr>
          <p:nvPr/>
        </p:nvPicPr>
        <p:blipFill>
          <a:blip r:embed="rId4"/>
          <a:srcRect l="10165" r="10538"/>
          <a:stretch>
            <a:fillRect/>
          </a:stretch>
        </p:blipFill>
        <p:spPr bwMode="auto">
          <a:xfrm>
            <a:off x="4140200" y="1903413"/>
            <a:ext cx="830263" cy="1558925"/>
          </a:xfrm>
          <a:prstGeom prst="rect">
            <a:avLst/>
          </a:prstGeom>
          <a:noFill/>
          <a:ln w="9525">
            <a:noFill/>
            <a:miter lim="800000"/>
            <a:headEnd/>
            <a:tailEnd/>
          </a:ln>
        </p:spPr>
      </p:pic>
      <p:pic>
        <p:nvPicPr>
          <p:cNvPr id="1028" name="Picture 4"/>
          <p:cNvPicPr>
            <a:picLocks noChangeAspect="1" noChangeArrowheads="1"/>
          </p:cNvPicPr>
          <p:nvPr/>
        </p:nvPicPr>
        <p:blipFill>
          <a:blip r:embed="rId5"/>
          <a:srcRect/>
          <a:stretch>
            <a:fillRect/>
          </a:stretch>
        </p:blipFill>
        <p:spPr bwMode="auto">
          <a:xfrm>
            <a:off x="5076825" y="1903413"/>
            <a:ext cx="2393950" cy="1558925"/>
          </a:xfrm>
          <a:prstGeom prst="rect">
            <a:avLst/>
          </a:prstGeom>
          <a:noFill/>
          <a:ln w="9525">
            <a:noFill/>
            <a:miter lim="800000"/>
            <a:headEnd/>
            <a:tailEnd/>
          </a:ln>
        </p:spPr>
      </p:pic>
      <p:pic>
        <p:nvPicPr>
          <p:cNvPr id="1029" name="Picture 5"/>
          <p:cNvPicPr>
            <a:picLocks noChangeAspect="1" noChangeArrowheads="1"/>
          </p:cNvPicPr>
          <p:nvPr/>
        </p:nvPicPr>
        <p:blipFill>
          <a:blip r:embed="rId6"/>
          <a:srcRect/>
          <a:stretch>
            <a:fillRect/>
          </a:stretch>
        </p:blipFill>
        <p:spPr bwMode="auto">
          <a:xfrm>
            <a:off x="7575550" y="1912938"/>
            <a:ext cx="1300163" cy="1549400"/>
          </a:xfrm>
          <a:prstGeom prst="rect">
            <a:avLst/>
          </a:prstGeom>
          <a:noFill/>
          <a:ln w="9525">
            <a:noFill/>
            <a:miter lim="800000"/>
            <a:headEnd/>
            <a:tailEnd/>
          </a:ln>
        </p:spPr>
      </p:pic>
      <p:sp>
        <p:nvSpPr>
          <p:cNvPr id="4" name="Ellipse 3"/>
          <p:cNvSpPr/>
          <p:nvPr/>
        </p:nvSpPr>
        <p:spPr>
          <a:xfrm>
            <a:off x="250825" y="2060575"/>
            <a:ext cx="2808288" cy="14017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b="1" dirty="0">
                <a:solidFill>
                  <a:srgbClr val="0070C0"/>
                </a:solidFill>
                <a:effectLst>
                  <a:outerShdw blurRad="38100" dist="38100" dir="2700000" algn="tl">
                    <a:srgbClr val="000000">
                      <a:alpha val="43137"/>
                    </a:srgbClr>
                  </a:outerShdw>
                </a:effectLst>
              </a:rPr>
              <a:t>Passage d’une représentation allégorique à des représentations engagées.</a:t>
            </a:r>
          </a:p>
        </p:txBody>
      </p:sp>
      <p:sp>
        <p:nvSpPr>
          <p:cNvPr id="5" name="Rectangle à coins arrondis 4"/>
          <p:cNvSpPr/>
          <p:nvPr/>
        </p:nvSpPr>
        <p:spPr>
          <a:xfrm>
            <a:off x="250825" y="2222500"/>
            <a:ext cx="2808288" cy="107950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lgn="ctr" fontAlgn="auto">
              <a:spcBef>
                <a:spcPts val="0"/>
              </a:spcBef>
              <a:spcAft>
                <a:spcPts val="0"/>
              </a:spcAft>
              <a:buFont typeface="Wingdings" panose="05000000000000000000" pitchFamily="2" charset="2"/>
              <a:buChar char="Ø"/>
              <a:defRPr/>
            </a:pPr>
            <a:endParaRPr lang="fr-FR" b="1" dirty="0">
              <a:solidFill>
                <a:srgbClr val="0070C0"/>
              </a:solidFill>
              <a:effectLst>
                <a:outerShdw blurRad="38100" dist="38100" dir="2700000" algn="tl">
                  <a:srgbClr val="000000">
                    <a:alpha val="43137"/>
                  </a:srgbClr>
                </a:outerShdw>
              </a:effectLst>
            </a:endParaRPr>
          </a:p>
          <a:p>
            <a:pPr marL="285750" indent="-285750" algn="ctr" fontAlgn="auto">
              <a:spcBef>
                <a:spcPts val="0"/>
              </a:spcBef>
              <a:spcAft>
                <a:spcPts val="0"/>
              </a:spcAft>
              <a:buFont typeface="Wingdings" panose="05000000000000000000" pitchFamily="2" charset="2"/>
              <a:buChar char="Ø"/>
              <a:defRPr/>
            </a:pPr>
            <a:r>
              <a:rPr lang="fr-FR" b="1" dirty="0">
                <a:solidFill>
                  <a:srgbClr val="0070C0"/>
                </a:solidFill>
                <a:effectLst>
                  <a:outerShdw blurRad="38100" dist="38100" dir="2700000" algn="tl">
                    <a:srgbClr val="000000">
                      <a:alpha val="43137"/>
                    </a:srgbClr>
                  </a:outerShdw>
                </a:effectLst>
              </a:rPr>
              <a:t>Lien EMC</a:t>
            </a:r>
          </a:p>
          <a:p>
            <a:pPr marL="285750" indent="-285750" algn="ctr" fontAlgn="auto">
              <a:spcBef>
                <a:spcPts val="0"/>
              </a:spcBef>
              <a:spcAft>
                <a:spcPts val="0"/>
              </a:spcAft>
              <a:buFont typeface="Wingdings" panose="05000000000000000000" pitchFamily="2" charset="2"/>
              <a:buChar char="Ø"/>
              <a:defRPr/>
            </a:pPr>
            <a:r>
              <a:rPr lang="fr-FR" b="1" dirty="0">
                <a:solidFill>
                  <a:srgbClr val="0070C0"/>
                </a:solidFill>
                <a:effectLst>
                  <a:outerShdw blurRad="38100" dist="38100" dir="2700000" algn="tl">
                    <a:srgbClr val="000000">
                      <a:alpha val="43137"/>
                    </a:srgbClr>
                  </a:outerShdw>
                </a:effectLst>
              </a:rPr>
              <a:t>Lien Parcours citoyen/ PEAC</a:t>
            </a:r>
          </a:p>
          <a:p>
            <a:pPr marL="285750" indent="-285750" algn="ctr" fontAlgn="auto">
              <a:spcBef>
                <a:spcPts val="0"/>
              </a:spcBef>
              <a:spcAft>
                <a:spcPts val="0"/>
              </a:spcAft>
              <a:buFont typeface="Wingdings" panose="05000000000000000000" pitchFamily="2" charset="2"/>
              <a:buChar char="Ø"/>
              <a:defRPr/>
            </a:pPr>
            <a:endParaRPr lang="fr-FR" b="1" dirty="0">
              <a:solidFill>
                <a:srgbClr val="0070C0"/>
              </a:solidFill>
              <a:effectLst>
                <a:outerShdw blurRad="38100" dist="38100" dir="2700000" algn="tl">
                  <a:srgbClr val="000000">
                    <a:alpha val="43137"/>
                  </a:srgbClr>
                </a:outerShdw>
              </a:effectLst>
            </a:endParaRPr>
          </a:p>
        </p:txBody>
      </p:sp>
      <p:sp>
        <p:nvSpPr>
          <p:cNvPr id="10" name="Parchemin horizontal 9"/>
          <p:cNvSpPr/>
          <p:nvPr/>
        </p:nvSpPr>
        <p:spPr>
          <a:xfrm>
            <a:off x="4970463" y="1484313"/>
            <a:ext cx="3729037" cy="5229225"/>
          </a:xfrm>
          <a:prstGeom prst="horizontalScroll">
            <a:avLst>
              <a:gd name="adj" fmla="val 8173"/>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lgn="ctr" fontAlgn="auto">
              <a:spcBef>
                <a:spcPts val="0"/>
              </a:spcBef>
              <a:spcAft>
                <a:spcPts val="0"/>
              </a:spcAft>
              <a:buFont typeface="Wingdings" panose="05000000000000000000" pitchFamily="2" charset="2"/>
              <a:buChar char="Ø"/>
              <a:defRPr/>
            </a:pPr>
            <a:r>
              <a:rPr lang="fr-FR" b="1" u="sng" dirty="0">
                <a:solidFill>
                  <a:schemeClr val="tx1"/>
                </a:solidFill>
                <a:effectLst>
                  <a:outerShdw blurRad="38100" dist="38100" dir="2700000" algn="tl">
                    <a:srgbClr val="000000">
                      <a:alpha val="43137"/>
                    </a:srgbClr>
                  </a:outerShdw>
                </a:effectLst>
              </a:rPr>
              <a:t>Travail demandé aux élèves:</a:t>
            </a:r>
            <a:endParaRPr lang="fr-FR" b="1" dirty="0">
              <a:solidFill>
                <a:schemeClr val="tx1"/>
              </a:solidFill>
              <a:effectLst>
                <a:outerShdw blurRad="38100" dist="38100" dir="2700000" algn="tl">
                  <a:srgbClr val="000000">
                    <a:alpha val="43137"/>
                  </a:srgbClr>
                </a:outerShdw>
              </a:effectLst>
            </a:endParaRPr>
          </a:p>
          <a:p>
            <a:pPr marL="285750" indent="-285750" algn="ctr" fontAlgn="auto">
              <a:spcBef>
                <a:spcPts val="0"/>
              </a:spcBef>
              <a:spcAft>
                <a:spcPts val="0"/>
              </a:spcAft>
              <a:buFont typeface="Wingdings" panose="05000000000000000000" pitchFamily="2" charset="2"/>
              <a:buChar char="ü"/>
              <a:defRPr/>
            </a:pPr>
            <a:r>
              <a:rPr lang="fr-FR" sz="1600" b="1" dirty="0">
                <a:solidFill>
                  <a:schemeClr val="tx1"/>
                </a:solidFill>
                <a:effectLst>
                  <a:outerShdw blurRad="38100" dist="38100" dir="2700000" algn="tl">
                    <a:srgbClr val="000000">
                      <a:alpha val="43137"/>
                    </a:srgbClr>
                  </a:outerShdw>
                </a:effectLst>
              </a:rPr>
              <a:t>Interviewer une figure féminine locale (élue, artiste, patronne d’entreprise, syndicaliste, employée, …) sur la perception de leur place/ rôle/ combat(s) qu’elles mènent au quotidien;</a:t>
            </a:r>
          </a:p>
          <a:p>
            <a:pPr marL="285750" indent="-285750" algn="ctr" fontAlgn="auto">
              <a:spcBef>
                <a:spcPts val="0"/>
              </a:spcBef>
              <a:spcAft>
                <a:spcPts val="0"/>
              </a:spcAft>
              <a:buFont typeface="Wingdings" panose="05000000000000000000" pitchFamily="2" charset="2"/>
              <a:buChar char="ü"/>
              <a:defRPr/>
            </a:pPr>
            <a:r>
              <a:rPr lang="fr-FR" sz="1600" b="1" dirty="0">
                <a:solidFill>
                  <a:schemeClr val="tx1"/>
                </a:solidFill>
                <a:effectLst>
                  <a:outerShdw blurRad="38100" dist="38100" dir="2700000" algn="tl">
                    <a:srgbClr val="000000">
                      <a:alpha val="43137"/>
                    </a:srgbClr>
                  </a:outerShdw>
                </a:effectLst>
              </a:rPr>
              <a:t>Photographier la femme interviewée avec un bonnet phrygien pour illustrer la Marianne au quotidien;</a:t>
            </a:r>
          </a:p>
          <a:p>
            <a:pPr marL="285750" indent="-285750" algn="ctr" fontAlgn="auto">
              <a:spcBef>
                <a:spcPts val="0"/>
              </a:spcBef>
              <a:spcAft>
                <a:spcPts val="0"/>
              </a:spcAft>
              <a:buFont typeface="Wingdings" panose="05000000000000000000" pitchFamily="2" charset="2"/>
              <a:buChar char="ü"/>
              <a:defRPr/>
            </a:pPr>
            <a:r>
              <a:rPr lang="fr-FR" sz="1600" b="1" dirty="0">
                <a:solidFill>
                  <a:schemeClr val="tx1"/>
                </a:solidFill>
                <a:effectLst>
                  <a:outerShdw blurRad="38100" dist="38100" dir="2700000" algn="tl">
                    <a:srgbClr val="000000">
                      <a:alpha val="43137"/>
                    </a:srgbClr>
                  </a:outerShdw>
                </a:effectLst>
              </a:rPr>
              <a:t>Rédiger une brève biographie de cette Marianne du quotidien et un article sur la rencontre;</a:t>
            </a:r>
          </a:p>
          <a:p>
            <a:pPr marL="285750" indent="-285750" algn="ctr" fontAlgn="auto">
              <a:spcBef>
                <a:spcPts val="0"/>
              </a:spcBef>
              <a:spcAft>
                <a:spcPts val="0"/>
              </a:spcAft>
              <a:buFont typeface="Wingdings" panose="05000000000000000000" pitchFamily="2" charset="2"/>
              <a:buChar char="ü"/>
              <a:defRPr/>
            </a:pPr>
            <a:r>
              <a:rPr lang="fr-FR" sz="1600" b="1" dirty="0">
                <a:solidFill>
                  <a:schemeClr val="tx1"/>
                </a:solidFill>
                <a:effectLst>
                  <a:outerShdw blurRad="38100" dist="38100" dir="2700000" algn="tl">
                    <a:srgbClr val="000000">
                      <a:alpha val="43137"/>
                    </a:srgbClr>
                  </a:outerShdw>
                </a:effectLst>
              </a:rPr>
              <a:t>Elaborer une exposition en tant qu’artistes devant présenter leur travail à des touristes étrangers (QR Code). </a:t>
            </a:r>
          </a:p>
        </p:txBody>
      </p:sp>
      <p:pic>
        <p:nvPicPr>
          <p:cNvPr id="6" name="Image 5"/>
          <p:cNvPicPr>
            <a:picLocks noChangeAspect="1"/>
          </p:cNvPicPr>
          <p:nvPr/>
        </p:nvPicPr>
        <p:blipFill>
          <a:blip r:embed="rId7"/>
          <a:srcRect/>
          <a:stretch>
            <a:fillRect/>
          </a:stretch>
        </p:blipFill>
        <p:spPr bwMode="auto">
          <a:xfrm>
            <a:off x="611188" y="1462088"/>
            <a:ext cx="3683000" cy="5224462"/>
          </a:xfrm>
          <a:prstGeom prst="rect">
            <a:avLst/>
          </a:prstGeom>
          <a:noFill/>
          <a:ln w="9525">
            <a:noFill/>
            <a:miter lim="800000"/>
            <a:headEnd/>
            <a:tailEnd/>
          </a:ln>
        </p:spPr>
      </p:pic>
      <p:sp>
        <p:nvSpPr>
          <p:cNvPr id="7" name="Flèche gauche 6"/>
          <p:cNvSpPr/>
          <p:nvPr/>
        </p:nvSpPr>
        <p:spPr>
          <a:xfrm>
            <a:off x="4140200" y="2563813"/>
            <a:ext cx="936625" cy="576262"/>
          </a:xfrm>
          <a:prstGeom prst="leftArrow">
            <a:avLst/>
          </a:prstGeom>
          <a:solidFill>
            <a:schemeClr val="bg1"/>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8" name="Rectangle 7"/>
          <p:cNvSpPr/>
          <p:nvPr/>
        </p:nvSpPr>
        <p:spPr>
          <a:xfrm>
            <a:off x="5651500" y="2222500"/>
            <a:ext cx="2881313" cy="1422400"/>
          </a:xfrm>
          <a:prstGeom prst="rect">
            <a:avLst/>
          </a:prstGeom>
          <a:solidFill>
            <a:srgbClr val="FFFF00">
              <a:alpha val="50196"/>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4" name="Rectangle 13"/>
          <p:cNvSpPr/>
          <p:nvPr/>
        </p:nvSpPr>
        <p:spPr>
          <a:xfrm>
            <a:off x="5651500" y="3644900"/>
            <a:ext cx="2665413" cy="936625"/>
          </a:xfrm>
          <a:prstGeom prst="rect">
            <a:avLst/>
          </a:prstGeom>
          <a:solidFill>
            <a:srgbClr val="92D050">
              <a:alpha val="50196"/>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5" name="Rectangle 14"/>
          <p:cNvSpPr/>
          <p:nvPr/>
        </p:nvSpPr>
        <p:spPr>
          <a:xfrm>
            <a:off x="5383213" y="4581525"/>
            <a:ext cx="3149600" cy="792163"/>
          </a:xfrm>
          <a:prstGeom prst="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6" name="Rectangle 15"/>
          <p:cNvSpPr/>
          <p:nvPr/>
        </p:nvSpPr>
        <p:spPr>
          <a:xfrm>
            <a:off x="5435600" y="5387975"/>
            <a:ext cx="3097213" cy="920750"/>
          </a:xfrm>
          <a:prstGeom prst="rect">
            <a:avLst/>
          </a:prstGeom>
          <a:solidFill>
            <a:srgbClr val="00B0F0">
              <a:alpha val="50196"/>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7" name="Flèche gauche 16"/>
          <p:cNvSpPr/>
          <p:nvPr/>
        </p:nvSpPr>
        <p:spPr>
          <a:xfrm>
            <a:off x="4162425" y="3786188"/>
            <a:ext cx="936625" cy="576262"/>
          </a:xfrm>
          <a:prstGeom prst="leftArrow">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8" name="Flèche gauche 17"/>
          <p:cNvSpPr/>
          <p:nvPr/>
        </p:nvSpPr>
        <p:spPr>
          <a:xfrm>
            <a:off x="4138613" y="4689475"/>
            <a:ext cx="936625" cy="576263"/>
          </a:xfrm>
          <a:prstGeom prst="leftArrow">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9" name="Flèche gauche 18"/>
          <p:cNvSpPr/>
          <p:nvPr/>
        </p:nvSpPr>
        <p:spPr>
          <a:xfrm>
            <a:off x="4140200" y="5561013"/>
            <a:ext cx="936625" cy="576262"/>
          </a:xfrm>
          <a:prstGeom prst="leftArrow">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9" name="Rectangle à coins arrondis 8"/>
          <p:cNvSpPr/>
          <p:nvPr/>
        </p:nvSpPr>
        <p:spPr>
          <a:xfrm>
            <a:off x="107504" y="2563813"/>
            <a:ext cx="3959671" cy="576262"/>
          </a:xfrm>
          <a:prstGeom prst="roundRect">
            <a:avLst/>
          </a:prstGeom>
          <a:solidFill>
            <a:schemeClr val="bg1"/>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smtClean="0">
                <a:solidFill>
                  <a:srgbClr val="4F81BD"/>
                </a:solidFill>
                <a:effectLst>
                  <a:outerShdw blurRad="38100" dist="38100" dir="2700000" algn="tl">
                    <a:srgbClr val="000000">
                      <a:alpha val="43137"/>
                    </a:srgbClr>
                  </a:outerShdw>
                </a:effectLst>
              </a:rPr>
              <a:t>Professeur d’HG et </a:t>
            </a:r>
            <a:r>
              <a:rPr lang="fr-FR" b="1" dirty="0">
                <a:solidFill>
                  <a:srgbClr val="4F81BD"/>
                </a:solidFill>
                <a:effectLst>
                  <a:outerShdw blurRad="38100" dist="38100" dir="2700000" algn="tl">
                    <a:srgbClr val="000000">
                      <a:alpha val="43137"/>
                    </a:srgbClr>
                  </a:outerShdw>
                </a:effectLst>
              </a:rPr>
              <a:t>c</a:t>
            </a:r>
            <a:r>
              <a:rPr lang="fr-FR" b="1" dirty="0" smtClean="0">
                <a:solidFill>
                  <a:srgbClr val="4F81BD"/>
                </a:solidFill>
                <a:effectLst>
                  <a:outerShdw blurRad="38100" dist="38100" dir="2700000" algn="tl">
                    <a:srgbClr val="000000">
                      <a:alpha val="43137"/>
                    </a:srgbClr>
                  </a:outerShdw>
                </a:effectLst>
              </a:rPr>
              <a:t>ollègue </a:t>
            </a:r>
            <a:r>
              <a:rPr lang="fr-FR" b="1" dirty="0">
                <a:solidFill>
                  <a:srgbClr val="4F81BD"/>
                </a:solidFill>
                <a:effectLst>
                  <a:outerShdw blurRad="38100" dist="38100" dir="2700000" algn="tl">
                    <a:srgbClr val="000000">
                      <a:alpha val="43137"/>
                    </a:srgbClr>
                  </a:outerShdw>
                </a:effectLst>
              </a:rPr>
              <a:t>de Lettres</a:t>
            </a:r>
          </a:p>
        </p:txBody>
      </p:sp>
      <p:sp>
        <p:nvSpPr>
          <p:cNvPr id="21" name="Rectangle à coins arrondis 20"/>
          <p:cNvSpPr/>
          <p:nvPr/>
        </p:nvSpPr>
        <p:spPr>
          <a:xfrm>
            <a:off x="179388" y="5402263"/>
            <a:ext cx="3887787" cy="1139825"/>
          </a:xfrm>
          <a:prstGeom prst="roundRect">
            <a:avLst/>
          </a:prstGeom>
          <a:solidFill>
            <a:schemeClr val="bg1"/>
          </a:solidFill>
          <a:ln w="38100">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smtClean="0">
                <a:solidFill>
                  <a:srgbClr val="4F81BD"/>
                </a:solidFill>
                <a:effectLst>
                  <a:outerShdw blurRad="38100" dist="38100" dir="2700000" algn="tl">
                    <a:srgbClr val="000000">
                      <a:alpha val="43137"/>
                    </a:srgbClr>
                  </a:outerShdw>
                </a:effectLst>
              </a:rPr>
              <a:t>Professeur </a:t>
            </a:r>
            <a:r>
              <a:rPr lang="fr-FR" b="1" smtClean="0">
                <a:solidFill>
                  <a:srgbClr val="4F81BD"/>
                </a:solidFill>
                <a:effectLst>
                  <a:outerShdw blurRad="38100" dist="38100" dir="2700000" algn="tl">
                    <a:srgbClr val="000000">
                      <a:alpha val="43137"/>
                    </a:srgbClr>
                  </a:outerShdw>
                </a:effectLst>
              </a:rPr>
              <a:t>d’HG et collègues </a:t>
            </a:r>
            <a:r>
              <a:rPr lang="fr-FR" b="1" dirty="0">
                <a:solidFill>
                  <a:srgbClr val="4F81BD"/>
                </a:solidFill>
                <a:effectLst>
                  <a:outerShdw blurRad="38100" dist="38100" dir="2700000" algn="tl">
                    <a:srgbClr val="000000">
                      <a:alpha val="43137"/>
                    </a:srgbClr>
                  </a:outerShdw>
                </a:effectLst>
              </a:rPr>
              <a:t>d’Arts plastiques, de langues et de technologie</a:t>
            </a:r>
          </a:p>
        </p:txBody>
      </p:sp>
      <p:sp>
        <p:nvSpPr>
          <p:cNvPr id="22" name="Rectangle à coins arrondis 21"/>
          <p:cNvSpPr/>
          <p:nvPr/>
        </p:nvSpPr>
        <p:spPr>
          <a:xfrm>
            <a:off x="179388" y="4689475"/>
            <a:ext cx="3887787" cy="574675"/>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smtClean="0">
                <a:solidFill>
                  <a:srgbClr val="4F81BD"/>
                </a:solidFill>
                <a:effectLst>
                  <a:outerShdw blurRad="38100" dist="38100" dir="2700000" algn="tl">
                    <a:srgbClr val="000000">
                      <a:alpha val="43137"/>
                    </a:srgbClr>
                  </a:outerShdw>
                </a:effectLst>
              </a:rPr>
              <a:t>Professeur d’HG et collègue </a:t>
            </a:r>
            <a:r>
              <a:rPr lang="fr-FR" b="1" dirty="0">
                <a:solidFill>
                  <a:srgbClr val="4F81BD"/>
                </a:solidFill>
                <a:effectLst>
                  <a:outerShdw blurRad="38100" dist="38100" dir="2700000" algn="tl">
                    <a:srgbClr val="000000">
                      <a:alpha val="43137"/>
                    </a:srgbClr>
                  </a:outerShdw>
                </a:effectLst>
              </a:rPr>
              <a:t>de Lettres</a:t>
            </a:r>
          </a:p>
        </p:txBody>
      </p:sp>
      <p:sp>
        <p:nvSpPr>
          <p:cNvPr id="23" name="Rectangle à coins arrondis 22"/>
          <p:cNvSpPr/>
          <p:nvPr/>
        </p:nvSpPr>
        <p:spPr>
          <a:xfrm>
            <a:off x="179388" y="3786188"/>
            <a:ext cx="3887787" cy="576261"/>
          </a:xfrm>
          <a:prstGeom prst="round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a:solidFill>
                  <a:srgbClr val="4F81BD"/>
                </a:solidFill>
                <a:effectLst>
                  <a:outerShdw blurRad="38100" dist="38100" dir="2700000" algn="tl">
                    <a:srgbClr val="000000">
                      <a:alpha val="43137"/>
                    </a:srgbClr>
                  </a:outerShdw>
                </a:effectLst>
              </a:rPr>
              <a:t>Collègue </a:t>
            </a:r>
            <a:r>
              <a:rPr lang="fr-FR" b="1" dirty="0" smtClean="0">
                <a:solidFill>
                  <a:srgbClr val="4F81BD"/>
                </a:solidFill>
                <a:effectLst>
                  <a:outerShdw blurRad="38100" dist="38100" dir="2700000" algn="tl">
                    <a:srgbClr val="000000">
                      <a:alpha val="43137"/>
                    </a:srgbClr>
                  </a:outerShdw>
                </a:effectLst>
              </a:rPr>
              <a:t>d’Arts </a:t>
            </a:r>
            <a:r>
              <a:rPr lang="fr-FR" b="1" dirty="0">
                <a:solidFill>
                  <a:srgbClr val="4F81BD"/>
                </a:solidFill>
                <a:effectLst>
                  <a:outerShdw blurRad="38100" dist="38100" dir="2700000" algn="tl">
                    <a:srgbClr val="000000">
                      <a:alpha val="43137"/>
                    </a:srgbClr>
                  </a:outerShdw>
                </a:effectLst>
              </a:rPr>
              <a:t>plastiques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fade">
                                      <p:cBhvr>
                                        <p:cTn id="17" dur="1000"/>
                                        <p:tgtEl>
                                          <p:spTgt spid="1027"/>
                                        </p:tgtEl>
                                      </p:cBhvr>
                                    </p:animEffect>
                                    <p:anim calcmode="lin" valueType="num">
                                      <p:cBhvr>
                                        <p:cTn id="18" dur="1000" fill="hold"/>
                                        <p:tgtEl>
                                          <p:spTgt spid="1027"/>
                                        </p:tgtEl>
                                        <p:attrNameLst>
                                          <p:attrName>ppt_x</p:attrName>
                                        </p:attrNameLst>
                                      </p:cBhvr>
                                      <p:tavLst>
                                        <p:tav tm="0">
                                          <p:val>
                                            <p:strVal val="#ppt_x"/>
                                          </p:val>
                                        </p:tav>
                                        <p:tav tm="100000">
                                          <p:val>
                                            <p:strVal val="#ppt_x"/>
                                          </p:val>
                                        </p:tav>
                                      </p:tavLst>
                                    </p:anim>
                                    <p:anim calcmode="lin" valueType="num">
                                      <p:cBhvr>
                                        <p:cTn id="19" dur="1000" fill="hold"/>
                                        <p:tgtEl>
                                          <p:spTgt spid="102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1000"/>
                                        <p:tgtEl>
                                          <p:spTgt spid="1028"/>
                                        </p:tgtEl>
                                      </p:cBhvr>
                                    </p:animEffect>
                                    <p:anim calcmode="lin" valueType="num">
                                      <p:cBhvr>
                                        <p:cTn id="23" dur="1000" fill="hold"/>
                                        <p:tgtEl>
                                          <p:spTgt spid="1028"/>
                                        </p:tgtEl>
                                        <p:attrNameLst>
                                          <p:attrName>ppt_x</p:attrName>
                                        </p:attrNameLst>
                                      </p:cBhvr>
                                      <p:tavLst>
                                        <p:tav tm="0">
                                          <p:val>
                                            <p:strVal val="#ppt_x"/>
                                          </p:val>
                                        </p:tav>
                                        <p:tav tm="100000">
                                          <p:val>
                                            <p:strVal val="#ppt_x"/>
                                          </p:val>
                                        </p:tav>
                                      </p:tavLst>
                                    </p:anim>
                                    <p:anim calcmode="lin" valueType="num">
                                      <p:cBhvr>
                                        <p:cTn id="24" dur="1000" fill="hold"/>
                                        <p:tgtEl>
                                          <p:spTgt spid="1028"/>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029"/>
                                        </p:tgtEl>
                                        <p:attrNameLst>
                                          <p:attrName>style.visibility</p:attrName>
                                        </p:attrNameLst>
                                      </p:cBhvr>
                                      <p:to>
                                        <p:strVal val="visible"/>
                                      </p:to>
                                    </p:set>
                                    <p:animEffect transition="in" filter="fade">
                                      <p:cBhvr>
                                        <p:cTn id="27" dur="1000"/>
                                        <p:tgtEl>
                                          <p:spTgt spid="1029"/>
                                        </p:tgtEl>
                                      </p:cBhvr>
                                    </p:animEffect>
                                    <p:anim calcmode="lin" valueType="num">
                                      <p:cBhvr>
                                        <p:cTn id="28" dur="1000" fill="hold"/>
                                        <p:tgtEl>
                                          <p:spTgt spid="1029"/>
                                        </p:tgtEl>
                                        <p:attrNameLst>
                                          <p:attrName>ppt_x</p:attrName>
                                        </p:attrNameLst>
                                      </p:cBhvr>
                                      <p:tavLst>
                                        <p:tav tm="0">
                                          <p:val>
                                            <p:strVal val="#ppt_x"/>
                                          </p:val>
                                        </p:tav>
                                        <p:tav tm="100000">
                                          <p:val>
                                            <p:strVal val="#ppt_x"/>
                                          </p:val>
                                        </p:tav>
                                      </p:tavLst>
                                    </p:anim>
                                    <p:anim calcmode="lin" valueType="num">
                                      <p:cBhvr>
                                        <p:cTn id="29"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Effect transition="in" filter="fade">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xit" presetSubtype="0" fill="hold" grpId="1" nodeType="clickEffect">
                                  <p:stCondLst>
                                    <p:cond delay="0"/>
                                  </p:stCondLst>
                                  <p:childTnLst>
                                    <p:animEffect transition="out" filter="fade">
                                      <p:cBhvr>
                                        <p:cTn id="40" dur="1000"/>
                                        <p:tgtEl>
                                          <p:spTgt spid="4"/>
                                        </p:tgtEl>
                                      </p:cBhvr>
                                    </p:animEffect>
                                    <p:anim calcmode="lin" valueType="num">
                                      <p:cBhvr>
                                        <p:cTn id="41" dur="1000"/>
                                        <p:tgtEl>
                                          <p:spTgt spid="4"/>
                                        </p:tgtEl>
                                        <p:attrNameLst>
                                          <p:attrName>ppt_x</p:attrName>
                                        </p:attrNameLst>
                                      </p:cBhvr>
                                      <p:tavLst>
                                        <p:tav tm="0">
                                          <p:val>
                                            <p:strVal val="ppt_x"/>
                                          </p:val>
                                        </p:tav>
                                        <p:tav tm="100000">
                                          <p:val>
                                            <p:strVal val="ppt_x"/>
                                          </p:val>
                                        </p:tav>
                                      </p:tavLst>
                                    </p:anim>
                                    <p:anim calcmode="lin" valueType="num">
                                      <p:cBhvr>
                                        <p:cTn id="42" dur="1000"/>
                                        <p:tgtEl>
                                          <p:spTgt spid="4"/>
                                        </p:tgtEl>
                                        <p:attrNameLst>
                                          <p:attrName>ppt_y</p:attrName>
                                        </p:attrNameLst>
                                      </p:cBhvr>
                                      <p:tavLst>
                                        <p:tav tm="0">
                                          <p:val>
                                            <p:strVal val="ppt_y"/>
                                          </p:val>
                                        </p:tav>
                                        <p:tav tm="100000">
                                          <p:val>
                                            <p:strVal val="ppt_y+.1"/>
                                          </p:val>
                                        </p:tav>
                                      </p:tavLst>
                                    </p:anim>
                                    <p:set>
                                      <p:cBhvr>
                                        <p:cTn id="43" dur="1" fill="hold">
                                          <p:stCondLst>
                                            <p:cond delay="999"/>
                                          </p:stCondLst>
                                        </p:cTn>
                                        <p:tgtEl>
                                          <p:spTgt spid="4"/>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47" presetClass="exit" presetSubtype="0" fill="hold" grpId="1" nodeType="clickEffect">
                                  <p:stCondLst>
                                    <p:cond delay="0"/>
                                  </p:stCondLst>
                                  <p:childTnLst>
                                    <p:animEffect transition="out" filter="fade">
                                      <p:cBhvr>
                                        <p:cTn id="52" dur="1000"/>
                                        <p:tgtEl>
                                          <p:spTgt spid="3"/>
                                        </p:tgtEl>
                                      </p:cBhvr>
                                    </p:animEffect>
                                    <p:anim calcmode="lin" valueType="num">
                                      <p:cBhvr>
                                        <p:cTn id="53" dur="1000"/>
                                        <p:tgtEl>
                                          <p:spTgt spid="3"/>
                                        </p:tgtEl>
                                        <p:attrNameLst>
                                          <p:attrName>ppt_x</p:attrName>
                                        </p:attrNameLst>
                                      </p:cBhvr>
                                      <p:tavLst>
                                        <p:tav tm="0">
                                          <p:val>
                                            <p:strVal val="ppt_x"/>
                                          </p:val>
                                        </p:tav>
                                        <p:tav tm="100000">
                                          <p:val>
                                            <p:strVal val="ppt_x"/>
                                          </p:val>
                                        </p:tav>
                                      </p:tavLst>
                                    </p:anim>
                                    <p:anim calcmode="lin" valueType="num">
                                      <p:cBhvr>
                                        <p:cTn id="54" dur="1000"/>
                                        <p:tgtEl>
                                          <p:spTgt spid="3"/>
                                        </p:tgtEl>
                                        <p:attrNameLst>
                                          <p:attrName>ppt_y</p:attrName>
                                        </p:attrNameLst>
                                      </p:cBhvr>
                                      <p:tavLst>
                                        <p:tav tm="0">
                                          <p:val>
                                            <p:strVal val="ppt_y"/>
                                          </p:val>
                                        </p:tav>
                                        <p:tav tm="100000">
                                          <p:val>
                                            <p:strVal val="ppt_y-.1"/>
                                          </p:val>
                                        </p:tav>
                                      </p:tavLst>
                                    </p:anim>
                                    <p:set>
                                      <p:cBhvr>
                                        <p:cTn id="55" dur="1" fill="hold">
                                          <p:stCondLst>
                                            <p:cond delay="999"/>
                                          </p:stCondLst>
                                        </p:cTn>
                                        <p:tgtEl>
                                          <p:spTgt spid="3"/>
                                        </p:tgtEl>
                                        <p:attrNameLst>
                                          <p:attrName>style.visibility</p:attrName>
                                        </p:attrNameLst>
                                      </p:cBhvr>
                                      <p:to>
                                        <p:strVal val="hidden"/>
                                      </p:to>
                                    </p:set>
                                  </p:childTnLst>
                                </p:cTn>
                              </p:par>
                              <p:par>
                                <p:cTn id="56" presetID="47" presetClass="exit" presetSubtype="0" fill="hold" nodeType="withEffect">
                                  <p:stCondLst>
                                    <p:cond delay="0"/>
                                  </p:stCondLst>
                                  <p:childTnLst>
                                    <p:animEffect transition="out" filter="fade">
                                      <p:cBhvr>
                                        <p:cTn id="57" dur="1000"/>
                                        <p:tgtEl>
                                          <p:spTgt spid="1026"/>
                                        </p:tgtEl>
                                      </p:cBhvr>
                                    </p:animEffect>
                                    <p:anim calcmode="lin" valueType="num">
                                      <p:cBhvr>
                                        <p:cTn id="58" dur="1000"/>
                                        <p:tgtEl>
                                          <p:spTgt spid="1026"/>
                                        </p:tgtEl>
                                        <p:attrNameLst>
                                          <p:attrName>ppt_x</p:attrName>
                                        </p:attrNameLst>
                                      </p:cBhvr>
                                      <p:tavLst>
                                        <p:tav tm="0">
                                          <p:val>
                                            <p:strVal val="ppt_x"/>
                                          </p:val>
                                        </p:tav>
                                        <p:tav tm="100000">
                                          <p:val>
                                            <p:strVal val="ppt_x"/>
                                          </p:val>
                                        </p:tav>
                                      </p:tavLst>
                                    </p:anim>
                                    <p:anim calcmode="lin" valueType="num">
                                      <p:cBhvr>
                                        <p:cTn id="59" dur="1000"/>
                                        <p:tgtEl>
                                          <p:spTgt spid="1026"/>
                                        </p:tgtEl>
                                        <p:attrNameLst>
                                          <p:attrName>ppt_y</p:attrName>
                                        </p:attrNameLst>
                                      </p:cBhvr>
                                      <p:tavLst>
                                        <p:tav tm="0">
                                          <p:val>
                                            <p:strVal val="ppt_y"/>
                                          </p:val>
                                        </p:tav>
                                        <p:tav tm="100000">
                                          <p:val>
                                            <p:strVal val="ppt_y-.1"/>
                                          </p:val>
                                        </p:tav>
                                      </p:tavLst>
                                    </p:anim>
                                    <p:set>
                                      <p:cBhvr>
                                        <p:cTn id="60" dur="1" fill="hold">
                                          <p:stCondLst>
                                            <p:cond delay="999"/>
                                          </p:stCondLst>
                                        </p:cTn>
                                        <p:tgtEl>
                                          <p:spTgt spid="1026"/>
                                        </p:tgtEl>
                                        <p:attrNameLst>
                                          <p:attrName>style.visibility</p:attrName>
                                        </p:attrNameLst>
                                      </p:cBhvr>
                                      <p:to>
                                        <p:strVal val="hidden"/>
                                      </p:to>
                                    </p:set>
                                  </p:childTnLst>
                                </p:cTn>
                              </p:par>
                              <p:par>
                                <p:cTn id="61" presetID="47" presetClass="exit" presetSubtype="0" fill="hold" nodeType="withEffect">
                                  <p:stCondLst>
                                    <p:cond delay="0"/>
                                  </p:stCondLst>
                                  <p:childTnLst>
                                    <p:animEffect transition="out" filter="fade">
                                      <p:cBhvr>
                                        <p:cTn id="62" dur="1000"/>
                                        <p:tgtEl>
                                          <p:spTgt spid="1027"/>
                                        </p:tgtEl>
                                      </p:cBhvr>
                                    </p:animEffect>
                                    <p:anim calcmode="lin" valueType="num">
                                      <p:cBhvr>
                                        <p:cTn id="63" dur="1000"/>
                                        <p:tgtEl>
                                          <p:spTgt spid="1027"/>
                                        </p:tgtEl>
                                        <p:attrNameLst>
                                          <p:attrName>ppt_x</p:attrName>
                                        </p:attrNameLst>
                                      </p:cBhvr>
                                      <p:tavLst>
                                        <p:tav tm="0">
                                          <p:val>
                                            <p:strVal val="ppt_x"/>
                                          </p:val>
                                        </p:tav>
                                        <p:tav tm="100000">
                                          <p:val>
                                            <p:strVal val="ppt_x"/>
                                          </p:val>
                                        </p:tav>
                                      </p:tavLst>
                                    </p:anim>
                                    <p:anim calcmode="lin" valueType="num">
                                      <p:cBhvr>
                                        <p:cTn id="64" dur="1000"/>
                                        <p:tgtEl>
                                          <p:spTgt spid="1027"/>
                                        </p:tgtEl>
                                        <p:attrNameLst>
                                          <p:attrName>ppt_y</p:attrName>
                                        </p:attrNameLst>
                                      </p:cBhvr>
                                      <p:tavLst>
                                        <p:tav tm="0">
                                          <p:val>
                                            <p:strVal val="ppt_y"/>
                                          </p:val>
                                        </p:tav>
                                        <p:tav tm="100000">
                                          <p:val>
                                            <p:strVal val="ppt_y-.1"/>
                                          </p:val>
                                        </p:tav>
                                      </p:tavLst>
                                    </p:anim>
                                    <p:set>
                                      <p:cBhvr>
                                        <p:cTn id="65" dur="1" fill="hold">
                                          <p:stCondLst>
                                            <p:cond delay="999"/>
                                          </p:stCondLst>
                                        </p:cTn>
                                        <p:tgtEl>
                                          <p:spTgt spid="1027"/>
                                        </p:tgtEl>
                                        <p:attrNameLst>
                                          <p:attrName>style.visibility</p:attrName>
                                        </p:attrNameLst>
                                      </p:cBhvr>
                                      <p:to>
                                        <p:strVal val="hidden"/>
                                      </p:to>
                                    </p:set>
                                  </p:childTnLst>
                                </p:cTn>
                              </p:par>
                              <p:par>
                                <p:cTn id="66" presetID="47" presetClass="exit" presetSubtype="0" fill="hold" nodeType="withEffect">
                                  <p:stCondLst>
                                    <p:cond delay="0"/>
                                  </p:stCondLst>
                                  <p:childTnLst>
                                    <p:animEffect transition="out" filter="fade">
                                      <p:cBhvr>
                                        <p:cTn id="67" dur="1000"/>
                                        <p:tgtEl>
                                          <p:spTgt spid="1028"/>
                                        </p:tgtEl>
                                      </p:cBhvr>
                                    </p:animEffect>
                                    <p:anim calcmode="lin" valueType="num">
                                      <p:cBhvr>
                                        <p:cTn id="68" dur="1000"/>
                                        <p:tgtEl>
                                          <p:spTgt spid="1028"/>
                                        </p:tgtEl>
                                        <p:attrNameLst>
                                          <p:attrName>ppt_x</p:attrName>
                                        </p:attrNameLst>
                                      </p:cBhvr>
                                      <p:tavLst>
                                        <p:tav tm="0">
                                          <p:val>
                                            <p:strVal val="ppt_x"/>
                                          </p:val>
                                        </p:tav>
                                        <p:tav tm="100000">
                                          <p:val>
                                            <p:strVal val="ppt_x"/>
                                          </p:val>
                                        </p:tav>
                                      </p:tavLst>
                                    </p:anim>
                                    <p:anim calcmode="lin" valueType="num">
                                      <p:cBhvr>
                                        <p:cTn id="69" dur="1000"/>
                                        <p:tgtEl>
                                          <p:spTgt spid="1028"/>
                                        </p:tgtEl>
                                        <p:attrNameLst>
                                          <p:attrName>ppt_y</p:attrName>
                                        </p:attrNameLst>
                                      </p:cBhvr>
                                      <p:tavLst>
                                        <p:tav tm="0">
                                          <p:val>
                                            <p:strVal val="ppt_y"/>
                                          </p:val>
                                        </p:tav>
                                        <p:tav tm="100000">
                                          <p:val>
                                            <p:strVal val="ppt_y-.1"/>
                                          </p:val>
                                        </p:tav>
                                      </p:tavLst>
                                    </p:anim>
                                    <p:set>
                                      <p:cBhvr>
                                        <p:cTn id="70" dur="1" fill="hold">
                                          <p:stCondLst>
                                            <p:cond delay="999"/>
                                          </p:stCondLst>
                                        </p:cTn>
                                        <p:tgtEl>
                                          <p:spTgt spid="1028"/>
                                        </p:tgtEl>
                                        <p:attrNameLst>
                                          <p:attrName>style.visibility</p:attrName>
                                        </p:attrNameLst>
                                      </p:cBhvr>
                                      <p:to>
                                        <p:strVal val="hidden"/>
                                      </p:to>
                                    </p:set>
                                  </p:childTnLst>
                                </p:cTn>
                              </p:par>
                              <p:par>
                                <p:cTn id="71" presetID="47" presetClass="exit" presetSubtype="0" fill="hold" nodeType="withEffect">
                                  <p:stCondLst>
                                    <p:cond delay="0"/>
                                  </p:stCondLst>
                                  <p:childTnLst>
                                    <p:animEffect transition="out" filter="fade">
                                      <p:cBhvr>
                                        <p:cTn id="72" dur="1000"/>
                                        <p:tgtEl>
                                          <p:spTgt spid="1029"/>
                                        </p:tgtEl>
                                      </p:cBhvr>
                                    </p:animEffect>
                                    <p:anim calcmode="lin" valueType="num">
                                      <p:cBhvr>
                                        <p:cTn id="73" dur="1000"/>
                                        <p:tgtEl>
                                          <p:spTgt spid="1029"/>
                                        </p:tgtEl>
                                        <p:attrNameLst>
                                          <p:attrName>ppt_x</p:attrName>
                                        </p:attrNameLst>
                                      </p:cBhvr>
                                      <p:tavLst>
                                        <p:tav tm="0">
                                          <p:val>
                                            <p:strVal val="ppt_x"/>
                                          </p:val>
                                        </p:tav>
                                        <p:tav tm="100000">
                                          <p:val>
                                            <p:strVal val="ppt_x"/>
                                          </p:val>
                                        </p:tav>
                                      </p:tavLst>
                                    </p:anim>
                                    <p:anim calcmode="lin" valueType="num">
                                      <p:cBhvr>
                                        <p:cTn id="74" dur="1000"/>
                                        <p:tgtEl>
                                          <p:spTgt spid="1029"/>
                                        </p:tgtEl>
                                        <p:attrNameLst>
                                          <p:attrName>ppt_y</p:attrName>
                                        </p:attrNameLst>
                                      </p:cBhvr>
                                      <p:tavLst>
                                        <p:tav tm="0">
                                          <p:val>
                                            <p:strVal val="ppt_y"/>
                                          </p:val>
                                        </p:tav>
                                        <p:tav tm="100000">
                                          <p:val>
                                            <p:strVal val="ppt_y-.1"/>
                                          </p:val>
                                        </p:tav>
                                      </p:tavLst>
                                    </p:anim>
                                    <p:set>
                                      <p:cBhvr>
                                        <p:cTn id="75" dur="1" fill="hold">
                                          <p:stCondLst>
                                            <p:cond delay="999"/>
                                          </p:stCondLst>
                                        </p:cTn>
                                        <p:tgtEl>
                                          <p:spTgt spid="1029"/>
                                        </p:tgtEl>
                                        <p:attrNameLst>
                                          <p:attrName>style.visibility</p:attrName>
                                        </p:attrNameLst>
                                      </p:cBhvr>
                                      <p:to>
                                        <p:strVal val="hidden"/>
                                      </p:to>
                                    </p:set>
                                  </p:childTnLst>
                                </p:cTn>
                              </p:par>
                              <p:par>
                                <p:cTn id="76" presetID="47" presetClass="exit" presetSubtype="0" fill="hold" grpId="1" nodeType="withEffect">
                                  <p:stCondLst>
                                    <p:cond delay="0"/>
                                  </p:stCondLst>
                                  <p:childTnLst>
                                    <p:animEffect transition="out" filter="fade">
                                      <p:cBhvr>
                                        <p:cTn id="77" dur="1000"/>
                                        <p:tgtEl>
                                          <p:spTgt spid="5"/>
                                        </p:tgtEl>
                                      </p:cBhvr>
                                    </p:animEffect>
                                    <p:anim calcmode="lin" valueType="num">
                                      <p:cBhvr>
                                        <p:cTn id="78" dur="1000"/>
                                        <p:tgtEl>
                                          <p:spTgt spid="5"/>
                                        </p:tgtEl>
                                        <p:attrNameLst>
                                          <p:attrName>ppt_x</p:attrName>
                                        </p:attrNameLst>
                                      </p:cBhvr>
                                      <p:tavLst>
                                        <p:tav tm="0">
                                          <p:val>
                                            <p:strVal val="ppt_x"/>
                                          </p:val>
                                        </p:tav>
                                        <p:tav tm="100000">
                                          <p:val>
                                            <p:strVal val="ppt_x"/>
                                          </p:val>
                                        </p:tav>
                                      </p:tavLst>
                                    </p:anim>
                                    <p:anim calcmode="lin" valueType="num">
                                      <p:cBhvr>
                                        <p:cTn id="79" dur="1000"/>
                                        <p:tgtEl>
                                          <p:spTgt spid="5"/>
                                        </p:tgtEl>
                                        <p:attrNameLst>
                                          <p:attrName>ppt_y</p:attrName>
                                        </p:attrNameLst>
                                      </p:cBhvr>
                                      <p:tavLst>
                                        <p:tav tm="0">
                                          <p:val>
                                            <p:strVal val="ppt_y"/>
                                          </p:val>
                                        </p:tav>
                                        <p:tav tm="100000">
                                          <p:val>
                                            <p:strVal val="ppt_y-.1"/>
                                          </p:val>
                                        </p:tav>
                                      </p:tavLst>
                                    </p:anim>
                                    <p:set>
                                      <p:cBhvr>
                                        <p:cTn id="80" dur="1" fill="hold">
                                          <p:stCondLst>
                                            <p:cond delay="999"/>
                                          </p:stCondLst>
                                        </p:cTn>
                                        <p:tgtEl>
                                          <p:spTgt spid="5"/>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47" presetClass="entr" presetSubtype="0" fill="hold" nodeType="click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fade">
                                      <p:cBhvr>
                                        <p:cTn id="85" dur="1000"/>
                                        <p:tgtEl>
                                          <p:spTgt spid="6"/>
                                        </p:tgtEl>
                                      </p:cBhvr>
                                    </p:animEffect>
                                    <p:anim calcmode="lin" valueType="num">
                                      <p:cBhvr>
                                        <p:cTn id="86" dur="1000" fill="hold"/>
                                        <p:tgtEl>
                                          <p:spTgt spid="6"/>
                                        </p:tgtEl>
                                        <p:attrNameLst>
                                          <p:attrName>ppt_x</p:attrName>
                                        </p:attrNameLst>
                                      </p:cBhvr>
                                      <p:tavLst>
                                        <p:tav tm="0">
                                          <p:val>
                                            <p:strVal val="#ppt_x"/>
                                          </p:val>
                                        </p:tav>
                                        <p:tav tm="100000">
                                          <p:val>
                                            <p:strVal val="#ppt_x"/>
                                          </p:val>
                                        </p:tav>
                                      </p:tavLst>
                                    </p:anim>
                                    <p:anim calcmode="lin" valueType="num">
                                      <p:cBhvr>
                                        <p:cTn id="8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10"/>
                                        </p:tgtEl>
                                        <p:attrNameLst>
                                          <p:attrName>style.visibility</p:attrName>
                                        </p:attrNameLst>
                                      </p:cBhvr>
                                      <p:to>
                                        <p:strVal val="visible"/>
                                      </p:to>
                                    </p:set>
                                    <p:animEffect transition="in" filter="fade">
                                      <p:cBhvr>
                                        <p:cTn id="92" dur="1000"/>
                                        <p:tgtEl>
                                          <p:spTgt spid="10"/>
                                        </p:tgtEl>
                                      </p:cBhvr>
                                    </p:animEffect>
                                    <p:anim calcmode="lin" valueType="num">
                                      <p:cBhvr>
                                        <p:cTn id="93" dur="1000" fill="hold"/>
                                        <p:tgtEl>
                                          <p:spTgt spid="10"/>
                                        </p:tgtEl>
                                        <p:attrNameLst>
                                          <p:attrName>ppt_x</p:attrName>
                                        </p:attrNameLst>
                                      </p:cBhvr>
                                      <p:tavLst>
                                        <p:tav tm="0">
                                          <p:val>
                                            <p:strVal val="#ppt_x"/>
                                          </p:val>
                                        </p:tav>
                                        <p:tav tm="100000">
                                          <p:val>
                                            <p:strVal val="#ppt_x"/>
                                          </p:val>
                                        </p:tav>
                                      </p:tavLst>
                                    </p:anim>
                                    <p:anim calcmode="lin" valueType="num">
                                      <p:cBhvr>
                                        <p:cTn id="9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xit" presetSubtype="0" fill="hold" nodeType="clickEffect">
                                  <p:stCondLst>
                                    <p:cond delay="0"/>
                                  </p:stCondLst>
                                  <p:childTnLst>
                                    <p:animEffect transition="out" filter="fade">
                                      <p:cBhvr>
                                        <p:cTn id="98" dur="1000"/>
                                        <p:tgtEl>
                                          <p:spTgt spid="6"/>
                                        </p:tgtEl>
                                      </p:cBhvr>
                                    </p:animEffect>
                                    <p:anim calcmode="lin" valueType="num">
                                      <p:cBhvr>
                                        <p:cTn id="99" dur="1000"/>
                                        <p:tgtEl>
                                          <p:spTgt spid="6"/>
                                        </p:tgtEl>
                                        <p:attrNameLst>
                                          <p:attrName>ppt_x</p:attrName>
                                        </p:attrNameLst>
                                      </p:cBhvr>
                                      <p:tavLst>
                                        <p:tav tm="0">
                                          <p:val>
                                            <p:strVal val="ppt_x"/>
                                          </p:val>
                                        </p:tav>
                                        <p:tav tm="100000">
                                          <p:val>
                                            <p:strVal val="ppt_x"/>
                                          </p:val>
                                        </p:tav>
                                      </p:tavLst>
                                    </p:anim>
                                    <p:anim calcmode="lin" valueType="num">
                                      <p:cBhvr>
                                        <p:cTn id="100" dur="1000"/>
                                        <p:tgtEl>
                                          <p:spTgt spid="6"/>
                                        </p:tgtEl>
                                        <p:attrNameLst>
                                          <p:attrName>ppt_y</p:attrName>
                                        </p:attrNameLst>
                                      </p:cBhvr>
                                      <p:tavLst>
                                        <p:tav tm="0">
                                          <p:val>
                                            <p:strVal val="ppt_y"/>
                                          </p:val>
                                        </p:tav>
                                        <p:tav tm="100000">
                                          <p:val>
                                            <p:strVal val="ppt_y+.1"/>
                                          </p:val>
                                        </p:tav>
                                      </p:tavLst>
                                    </p:anim>
                                    <p:set>
                                      <p:cBhvr>
                                        <p:cTn id="101" dur="1" fill="hold">
                                          <p:stCondLst>
                                            <p:cond delay="999"/>
                                          </p:stCondLst>
                                        </p:cTn>
                                        <p:tgtEl>
                                          <p:spTgt spid="6"/>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8"/>
                                        </p:tgtEl>
                                        <p:attrNameLst>
                                          <p:attrName>style.visibility</p:attrName>
                                        </p:attrNameLst>
                                      </p:cBhvr>
                                      <p:to>
                                        <p:strVal val="visible"/>
                                      </p:to>
                                    </p:set>
                                    <p:animEffect transition="in" filter="fade">
                                      <p:cBhvr>
                                        <p:cTn id="106" dur="500"/>
                                        <p:tgtEl>
                                          <p:spTgt spid="8"/>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2" fill="hold" grpId="0" nodeType="clickEffect">
                                  <p:stCondLst>
                                    <p:cond delay="0"/>
                                  </p:stCondLst>
                                  <p:childTnLst>
                                    <p:set>
                                      <p:cBhvr>
                                        <p:cTn id="110" dur="1" fill="hold">
                                          <p:stCondLst>
                                            <p:cond delay="0"/>
                                          </p:stCondLst>
                                        </p:cTn>
                                        <p:tgtEl>
                                          <p:spTgt spid="7"/>
                                        </p:tgtEl>
                                        <p:attrNameLst>
                                          <p:attrName>style.visibility</p:attrName>
                                        </p:attrNameLst>
                                      </p:cBhvr>
                                      <p:to>
                                        <p:strVal val="visible"/>
                                      </p:to>
                                    </p:set>
                                    <p:animEffect transition="in" filter="wipe(right)">
                                      <p:cBhvr>
                                        <p:cTn id="111" dur="500"/>
                                        <p:tgtEl>
                                          <p:spTgt spid="7"/>
                                        </p:tgtEl>
                                      </p:cBhvr>
                                    </p:animEffect>
                                  </p:childTnLst>
                                </p:cTn>
                              </p:par>
                              <p:par>
                                <p:cTn id="112" presetID="22" presetClass="entr" presetSubtype="2" fill="hold" grpId="0"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wipe(right)">
                                      <p:cBhvr>
                                        <p:cTn id="114" dur="500"/>
                                        <p:tgtEl>
                                          <p:spTgt spid="9"/>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14"/>
                                        </p:tgtEl>
                                        <p:attrNameLst>
                                          <p:attrName>style.visibility</p:attrName>
                                        </p:attrNameLst>
                                      </p:cBhvr>
                                      <p:to>
                                        <p:strVal val="visible"/>
                                      </p:to>
                                    </p:set>
                                    <p:animEffect transition="in" filter="fade">
                                      <p:cBhvr>
                                        <p:cTn id="119" dur="500"/>
                                        <p:tgtEl>
                                          <p:spTgt spid="14"/>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2" fill="hold" grpId="0" nodeType="clickEffect">
                                  <p:stCondLst>
                                    <p:cond delay="0"/>
                                  </p:stCondLst>
                                  <p:childTnLst>
                                    <p:set>
                                      <p:cBhvr>
                                        <p:cTn id="123" dur="1" fill="hold">
                                          <p:stCondLst>
                                            <p:cond delay="0"/>
                                          </p:stCondLst>
                                        </p:cTn>
                                        <p:tgtEl>
                                          <p:spTgt spid="17"/>
                                        </p:tgtEl>
                                        <p:attrNameLst>
                                          <p:attrName>style.visibility</p:attrName>
                                        </p:attrNameLst>
                                      </p:cBhvr>
                                      <p:to>
                                        <p:strVal val="visible"/>
                                      </p:to>
                                    </p:set>
                                    <p:animEffect transition="in" filter="wipe(right)">
                                      <p:cBhvr>
                                        <p:cTn id="124" dur="500"/>
                                        <p:tgtEl>
                                          <p:spTgt spid="17"/>
                                        </p:tgtEl>
                                      </p:cBhvr>
                                    </p:animEffect>
                                  </p:childTnLst>
                                </p:cTn>
                              </p:par>
                              <p:par>
                                <p:cTn id="125" presetID="22" presetClass="entr" presetSubtype="2" fill="hold" grpId="0" nodeType="withEffect">
                                  <p:stCondLst>
                                    <p:cond delay="0"/>
                                  </p:stCondLst>
                                  <p:childTnLst>
                                    <p:set>
                                      <p:cBhvr>
                                        <p:cTn id="126" dur="1" fill="hold">
                                          <p:stCondLst>
                                            <p:cond delay="0"/>
                                          </p:stCondLst>
                                        </p:cTn>
                                        <p:tgtEl>
                                          <p:spTgt spid="23"/>
                                        </p:tgtEl>
                                        <p:attrNameLst>
                                          <p:attrName>style.visibility</p:attrName>
                                        </p:attrNameLst>
                                      </p:cBhvr>
                                      <p:to>
                                        <p:strVal val="visible"/>
                                      </p:to>
                                    </p:set>
                                    <p:animEffect transition="in" filter="wipe(right)">
                                      <p:cBhvr>
                                        <p:cTn id="127" dur="500"/>
                                        <p:tgtEl>
                                          <p:spTgt spid="23"/>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15"/>
                                        </p:tgtEl>
                                        <p:attrNameLst>
                                          <p:attrName>style.visibility</p:attrName>
                                        </p:attrNameLst>
                                      </p:cBhvr>
                                      <p:to>
                                        <p:strVal val="visible"/>
                                      </p:to>
                                    </p:set>
                                    <p:animEffect transition="in" filter="fade">
                                      <p:cBhvr>
                                        <p:cTn id="132" dur="500"/>
                                        <p:tgtEl>
                                          <p:spTgt spid="15"/>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2" fill="hold" grpId="0" nodeType="clickEffect">
                                  <p:stCondLst>
                                    <p:cond delay="0"/>
                                  </p:stCondLst>
                                  <p:childTnLst>
                                    <p:set>
                                      <p:cBhvr>
                                        <p:cTn id="136" dur="1" fill="hold">
                                          <p:stCondLst>
                                            <p:cond delay="0"/>
                                          </p:stCondLst>
                                        </p:cTn>
                                        <p:tgtEl>
                                          <p:spTgt spid="18"/>
                                        </p:tgtEl>
                                        <p:attrNameLst>
                                          <p:attrName>style.visibility</p:attrName>
                                        </p:attrNameLst>
                                      </p:cBhvr>
                                      <p:to>
                                        <p:strVal val="visible"/>
                                      </p:to>
                                    </p:set>
                                    <p:animEffect transition="in" filter="wipe(right)">
                                      <p:cBhvr>
                                        <p:cTn id="137" dur="500"/>
                                        <p:tgtEl>
                                          <p:spTgt spid="18"/>
                                        </p:tgtEl>
                                      </p:cBhvr>
                                    </p:animEffect>
                                  </p:childTnLst>
                                </p:cTn>
                              </p:par>
                              <p:par>
                                <p:cTn id="138" presetID="22" presetClass="entr" presetSubtype="2" fill="hold" grpId="0" nodeType="withEffect">
                                  <p:stCondLst>
                                    <p:cond delay="0"/>
                                  </p:stCondLst>
                                  <p:childTnLst>
                                    <p:set>
                                      <p:cBhvr>
                                        <p:cTn id="139" dur="1" fill="hold">
                                          <p:stCondLst>
                                            <p:cond delay="0"/>
                                          </p:stCondLst>
                                        </p:cTn>
                                        <p:tgtEl>
                                          <p:spTgt spid="22"/>
                                        </p:tgtEl>
                                        <p:attrNameLst>
                                          <p:attrName>style.visibility</p:attrName>
                                        </p:attrNameLst>
                                      </p:cBhvr>
                                      <p:to>
                                        <p:strVal val="visible"/>
                                      </p:to>
                                    </p:set>
                                    <p:animEffect transition="in" filter="wipe(right)">
                                      <p:cBhvr>
                                        <p:cTn id="140" dur="500"/>
                                        <p:tgtEl>
                                          <p:spTgt spid="22"/>
                                        </p:tgtEl>
                                      </p:cBhvr>
                                    </p:animEffect>
                                  </p:child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grpId="0" nodeType="clickEffect">
                                  <p:stCondLst>
                                    <p:cond delay="0"/>
                                  </p:stCondLst>
                                  <p:childTnLst>
                                    <p:set>
                                      <p:cBhvr>
                                        <p:cTn id="144" dur="1" fill="hold">
                                          <p:stCondLst>
                                            <p:cond delay="0"/>
                                          </p:stCondLst>
                                        </p:cTn>
                                        <p:tgtEl>
                                          <p:spTgt spid="16"/>
                                        </p:tgtEl>
                                        <p:attrNameLst>
                                          <p:attrName>style.visibility</p:attrName>
                                        </p:attrNameLst>
                                      </p:cBhvr>
                                      <p:to>
                                        <p:strVal val="visible"/>
                                      </p:to>
                                    </p:set>
                                    <p:animEffect transition="in" filter="fade">
                                      <p:cBhvr>
                                        <p:cTn id="145" dur="500"/>
                                        <p:tgtEl>
                                          <p:spTgt spid="16"/>
                                        </p:tgtEl>
                                      </p:cBhvr>
                                    </p:animEffect>
                                  </p:childTnLst>
                                </p:cTn>
                              </p:par>
                            </p:childTnLst>
                          </p:cTn>
                        </p:par>
                      </p:childTnLst>
                    </p:cTn>
                  </p:par>
                  <p:par>
                    <p:cTn id="146" fill="hold">
                      <p:stCondLst>
                        <p:cond delay="indefinite"/>
                      </p:stCondLst>
                      <p:childTnLst>
                        <p:par>
                          <p:cTn id="147" fill="hold">
                            <p:stCondLst>
                              <p:cond delay="0"/>
                            </p:stCondLst>
                            <p:childTnLst>
                              <p:par>
                                <p:cTn id="148" presetID="22" presetClass="entr" presetSubtype="2" fill="hold" grpId="0" nodeType="clickEffect">
                                  <p:stCondLst>
                                    <p:cond delay="0"/>
                                  </p:stCondLst>
                                  <p:childTnLst>
                                    <p:set>
                                      <p:cBhvr>
                                        <p:cTn id="149" dur="1" fill="hold">
                                          <p:stCondLst>
                                            <p:cond delay="0"/>
                                          </p:stCondLst>
                                        </p:cTn>
                                        <p:tgtEl>
                                          <p:spTgt spid="19"/>
                                        </p:tgtEl>
                                        <p:attrNameLst>
                                          <p:attrName>style.visibility</p:attrName>
                                        </p:attrNameLst>
                                      </p:cBhvr>
                                      <p:to>
                                        <p:strVal val="visible"/>
                                      </p:to>
                                    </p:set>
                                    <p:animEffect transition="in" filter="wipe(right)">
                                      <p:cBhvr>
                                        <p:cTn id="150" dur="500"/>
                                        <p:tgtEl>
                                          <p:spTgt spid="19"/>
                                        </p:tgtEl>
                                      </p:cBhvr>
                                    </p:animEffect>
                                  </p:childTnLst>
                                </p:cTn>
                              </p:par>
                              <p:par>
                                <p:cTn id="151" presetID="22" presetClass="entr" presetSubtype="2" fill="hold" grpId="0" nodeType="withEffect">
                                  <p:stCondLst>
                                    <p:cond delay="0"/>
                                  </p:stCondLst>
                                  <p:childTnLst>
                                    <p:set>
                                      <p:cBhvr>
                                        <p:cTn id="152" dur="1" fill="hold">
                                          <p:stCondLst>
                                            <p:cond delay="0"/>
                                          </p:stCondLst>
                                        </p:cTn>
                                        <p:tgtEl>
                                          <p:spTgt spid="21"/>
                                        </p:tgtEl>
                                        <p:attrNameLst>
                                          <p:attrName>style.visibility</p:attrName>
                                        </p:attrNameLst>
                                      </p:cBhvr>
                                      <p:to>
                                        <p:strVal val="visible"/>
                                      </p:to>
                                    </p:set>
                                    <p:animEffect transition="in" filter="wipe(right)">
                                      <p:cBhvr>
                                        <p:cTn id="1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10" grpId="0" animBg="1"/>
      <p:bldP spid="7" grpId="0" animBg="1"/>
      <p:bldP spid="8" grpId="0" animBg="1"/>
      <p:bldP spid="14" grpId="0" animBg="1"/>
      <p:bldP spid="15" grpId="0" animBg="1"/>
      <p:bldP spid="16" grpId="0" animBg="1"/>
      <p:bldP spid="17" grpId="0" animBg="1"/>
      <p:bldP spid="18" grpId="0" animBg="1"/>
      <p:bldP spid="19" grpId="0" animBg="1"/>
      <p:bldP spid="9" grpId="0" animBg="1"/>
      <p:bldP spid="21" grpId="0" animBg="1"/>
      <p:bldP spid="22"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950" y="115888"/>
            <a:ext cx="8928100" cy="504825"/>
          </a:xfrm>
          <a:prstGeom prst="rect">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2400" b="1" u="sng" dirty="0">
                <a:solidFill>
                  <a:srgbClr val="7030A0"/>
                </a:solidFill>
                <a:effectLst>
                  <a:outerShdw blurRad="38100" dist="38100" dir="2700000" algn="tl">
                    <a:srgbClr val="000000">
                      <a:alpha val="43137"/>
                    </a:srgbClr>
                  </a:outerShdw>
                </a:effectLst>
              </a:rPr>
              <a:t>Eléments de documentation</a:t>
            </a:r>
          </a:p>
        </p:txBody>
      </p:sp>
      <p:sp>
        <p:nvSpPr>
          <p:cNvPr id="4" name="Rectangle 3"/>
          <p:cNvSpPr/>
          <p:nvPr/>
        </p:nvSpPr>
        <p:spPr>
          <a:xfrm>
            <a:off x="107950" y="692150"/>
            <a:ext cx="1584325" cy="433388"/>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b="1" u="sng" dirty="0">
                <a:solidFill>
                  <a:srgbClr val="7030A0"/>
                </a:solidFill>
                <a:effectLst>
                  <a:outerShdw blurRad="38100" dist="38100" dir="2700000" algn="tl">
                    <a:srgbClr val="000000">
                      <a:alpha val="43137"/>
                    </a:srgbClr>
                  </a:outerShdw>
                </a:effectLst>
              </a:rPr>
              <a:t>Bibliographie</a:t>
            </a:r>
          </a:p>
        </p:txBody>
      </p:sp>
      <p:sp>
        <p:nvSpPr>
          <p:cNvPr id="5" name="ZoneTexte 4"/>
          <p:cNvSpPr txBox="1"/>
          <p:nvPr/>
        </p:nvSpPr>
        <p:spPr>
          <a:xfrm>
            <a:off x="250825" y="1125538"/>
            <a:ext cx="8893175" cy="368300"/>
          </a:xfrm>
          <a:prstGeom prst="rect">
            <a:avLst/>
          </a:prstGeom>
          <a:noFill/>
        </p:spPr>
        <p:txBody>
          <a:bodyPr>
            <a:spAutoFit/>
          </a:bodyPr>
          <a:lstStyle/>
          <a:p>
            <a:pPr algn="just" fontAlgn="auto">
              <a:spcBef>
                <a:spcPts val="0"/>
              </a:spcBef>
              <a:spcAft>
                <a:spcPts val="0"/>
              </a:spcAft>
              <a:defRPr/>
            </a:pPr>
            <a:r>
              <a:rPr lang="fr-FR" b="1" u="sng" dirty="0">
                <a:solidFill>
                  <a:srgbClr val="7030A0"/>
                </a:solidFill>
                <a:effectLst>
                  <a:outerShdw blurRad="38100" dist="38100" dir="2700000" algn="tl">
                    <a:srgbClr val="000000">
                      <a:alpha val="43137"/>
                    </a:srgbClr>
                  </a:outerShdw>
                </a:effectLst>
                <a:latin typeface="+mn-lt"/>
                <a:cs typeface="+mn-cs"/>
                <a:sym typeface="Wingdings"/>
              </a:rPr>
              <a:t> Sur la loi Veil et sur la ministre de la Santé</a:t>
            </a:r>
            <a:endParaRPr lang="fr-FR" b="1" u="sng" dirty="0">
              <a:solidFill>
                <a:srgbClr val="7030A0"/>
              </a:solidFill>
              <a:effectLst>
                <a:outerShdw blurRad="38100" dist="38100" dir="2700000" algn="tl">
                  <a:srgbClr val="000000">
                    <a:alpha val="43137"/>
                  </a:srgbClr>
                </a:outerShdw>
              </a:effectLst>
              <a:latin typeface="+mn-lt"/>
              <a:cs typeface="+mn-cs"/>
            </a:endParaRPr>
          </a:p>
        </p:txBody>
      </p:sp>
      <p:pic>
        <p:nvPicPr>
          <p:cNvPr id="7170" name="Picture 2"/>
          <p:cNvPicPr>
            <a:picLocks noChangeAspect="1" noChangeArrowheads="1"/>
          </p:cNvPicPr>
          <p:nvPr/>
        </p:nvPicPr>
        <p:blipFill>
          <a:blip r:embed="rId3"/>
          <a:srcRect/>
          <a:stretch>
            <a:fillRect/>
          </a:stretch>
        </p:blipFill>
        <p:spPr bwMode="auto">
          <a:xfrm>
            <a:off x="720725" y="1541463"/>
            <a:ext cx="2232025" cy="2857500"/>
          </a:xfrm>
          <a:prstGeom prst="rect">
            <a:avLst/>
          </a:prstGeom>
          <a:noFill/>
          <a:ln w="9525">
            <a:noFill/>
            <a:miter lim="800000"/>
            <a:headEnd/>
            <a:tailEnd/>
          </a:ln>
        </p:spPr>
      </p:pic>
      <p:sp>
        <p:nvSpPr>
          <p:cNvPr id="6" name="ZoneTexte 5"/>
          <p:cNvSpPr txBox="1"/>
          <p:nvPr/>
        </p:nvSpPr>
        <p:spPr>
          <a:xfrm>
            <a:off x="720725" y="4395788"/>
            <a:ext cx="2232025" cy="1200150"/>
          </a:xfrm>
          <a:prstGeom prst="rect">
            <a:avLst/>
          </a:prstGeom>
          <a:noFill/>
        </p:spPr>
        <p:txBody>
          <a:bodyPr>
            <a:spAutoFit/>
          </a:bodyPr>
          <a:lstStyle/>
          <a:p>
            <a:pPr algn="ctr" fontAlgn="auto">
              <a:spcBef>
                <a:spcPts val="0"/>
              </a:spcBef>
              <a:spcAft>
                <a:spcPts val="0"/>
              </a:spcAft>
              <a:defRPr/>
            </a:pPr>
            <a:r>
              <a:rPr lang="fr-FR" b="1" dirty="0">
                <a:latin typeface="+mn-lt"/>
                <a:cs typeface="+mn-cs"/>
              </a:rPr>
              <a:t>« Simone Veil, un destin français », </a:t>
            </a:r>
            <a:r>
              <a:rPr lang="fr-FR" b="1" i="1" dirty="0">
                <a:effectLst>
                  <a:outerShdw blurRad="38100" dist="38100" dir="2700000" algn="tl">
                    <a:srgbClr val="000000">
                      <a:alpha val="43137"/>
                    </a:srgbClr>
                  </a:outerShdw>
                </a:effectLst>
                <a:latin typeface="+mn-lt"/>
                <a:cs typeface="+mn-cs"/>
              </a:rPr>
              <a:t>Marianne hors-série</a:t>
            </a:r>
            <a:r>
              <a:rPr lang="fr-FR" b="1" dirty="0">
                <a:latin typeface="+mn-lt"/>
                <a:cs typeface="+mn-cs"/>
              </a:rPr>
              <a:t>, mars 2016</a:t>
            </a:r>
          </a:p>
        </p:txBody>
      </p:sp>
      <p:pic>
        <p:nvPicPr>
          <p:cNvPr id="7171" name="Picture 3"/>
          <p:cNvPicPr>
            <a:picLocks noChangeAspect="1" noChangeArrowheads="1"/>
          </p:cNvPicPr>
          <p:nvPr/>
        </p:nvPicPr>
        <p:blipFill>
          <a:blip r:embed="rId4"/>
          <a:srcRect/>
          <a:stretch>
            <a:fillRect/>
          </a:stretch>
        </p:blipFill>
        <p:spPr bwMode="auto">
          <a:xfrm>
            <a:off x="3192463" y="2551113"/>
            <a:ext cx="2674937" cy="4224337"/>
          </a:xfrm>
          <a:prstGeom prst="rect">
            <a:avLst/>
          </a:prstGeom>
          <a:noFill/>
          <a:ln w="9525">
            <a:noFill/>
            <a:miter lim="800000"/>
            <a:headEnd/>
            <a:tailEnd/>
          </a:ln>
        </p:spPr>
      </p:pic>
      <p:sp>
        <p:nvSpPr>
          <p:cNvPr id="7" name="ZoneTexte 6"/>
          <p:cNvSpPr txBox="1"/>
          <p:nvPr/>
        </p:nvSpPr>
        <p:spPr>
          <a:xfrm>
            <a:off x="3233738" y="1905000"/>
            <a:ext cx="2676525" cy="646113"/>
          </a:xfrm>
          <a:prstGeom prst="rect">
            <a:avLst/>
          </a:prstGeom>
          <a:noFill/>
        </p:spPr>
        <p:txBody>
          <a:bodyPr>
            <a:spAutoFit/>
          </a:bodyPr>
          <a:lstStyle/>
          <a:p>
            <a:pPr algn="ctr" fontAlgn="auto">
              <a:spcBef>
                <a:spcPts val="0"/>
              </a:spcBef>
              <a:spcAft>
                <a:spcPts val="0"/>
              </a:spcAft>
              <a:defRPr/>
            </a:pPr>
            <a:r>
              <a:rPr lang="fr-FR" b="1" dirty="0">
                <a:latin typeface="+mn-lt"/>
                <a:cs typeface="+mn-cs"/>
              </a:rPr>
              <a:t>Simone VEIL, </a:t>
            </a:r>
            <a:r>
              <a:rPr lang="fr-FR" b="1" i="1" dirty="0">
                <a:effectLst>
                  <a:outerShdw blurRad="38100" dist="38100" dir="2700000" algn="tl">
                    <a:srgbClr val="000000">
                      <a:alpha val="43137"/>
                    </a:srgbClr>
                  </a:outerShdw>
                </a:effectLst>
                <a:latin typeface="+mn-lt"/>
                <a:cs typeface="+mn-cs"/>
              </a:rPr>
              <a:t>Une vie</a:t>
            </a:r>
            <a:r>
              <a:rPr lang="fr-FR" b="1" dirty="0">
                <a:latin typeface="+mn-lt"/>
                <a:cs typeface="+mn-cs"/>
              </a:rPr>
              <a:t>, Stock, 2007</a:t>
            </a:r>
          </a:p>
        </p:txBody>
      </p:sp>
      <p:pic>
        <p:nvPicPr>
          <p:cNvPr id="7172" name="Picture 4"/>
          <p:cNvPicPr>
            <a:picLocks noChangeAspect="1" noChangeArrowheads="1"/>
          </p:cNvPicPr>
          <p:nvPr/>
        </p:nvPicPr>
        <p:blipFill>
          <a:blip r:embed="rId5"/>
          <a:srcRect/>
          <a:stretch>
            <a:fillRect/>
          </a:stretch>
        </p:blipFill>
        <p:spPr bwMode="auto">
          <a:xfrm>
            <a:off x="6300788" y="1319213"/>
            <a:ext cx="2314575" cy="3668712"/>
          </a:xfrm>
          <a:prstGeom prst="rect">
            <a:avLst/>
          </a:prstGeom>
          <a:noFill/>
          <a:ln w="9525">
            <a:noFill/>
            <a:miter lim="800000"/>
            <a:headEnd/>
            <a:tailEnd/>
          </a:ln>
        </p:spPr>
      </p:pic>
      <p:sp>
        <p:nvSpPr>
          <p:cNvPr id="8" name="ZoneTexte 7"/>
          <p:cNvSpPr txBox="1"/>
          <p:nvPr/>
        </p:nvSpPr>
        <p:spPr>
          <a:xfrm>
            <a:off x="6156325" y="4797425"/>
            <a:ext cx="2663825" cy="1476375"/>
          </a:xfrm>
          <a:prstGeom prst="rect">
            <a:avLst/>
          </a:prstGeom>
          <a:noFill/>
        </p:spPr>
        <p:txBody>
          <a:bodyPr>
            <a:spAutoFit/>
          </a:bodyPr>
          <a:lstStyle/>
          <a:p>
            <a:pPr algn="ctr" fontAlgn="auto">
              <a:spcBef>
                <a:spcPts val="0"/>
              </a:spcBef>
              <a:spcAft>
                <a:spcPts val="0"/>
              </a:spcAft>
              <a:defRPr/>
            </a:pPr>
            <a:r>
              <a:rPr lang="fr-FR" b="1" dirty="0">
                <a:latin typeface="+mn-lt"/>
                <a:cs typeface="+mn-cs"/>
              </a:rPr>
              <a:t>Jean d’Ormesson, </a:t>
            </a:r>
            <a:r>
              <a:rPr lang="fr-FR" b="1" i="1" dirty="0">
                <a:effectLst>
                  <a:outerShdw blurRad="38100" dist="38100" dir="2700000" algn="tl">
                    <a:srgbClr val="000000">
                      <a:alpha val="43137"/>
                    </a:srgbClr>
                  </a:outerShdw>
                </a:effectLst>
                <a:latin typeface="+mn-lt"/>
                <a:cs typeface="+mn-cs"/>
              </a:rPr>
              <a:t>Discours de réception de Simone Veil à l’Académie française</a:t>
            </a:r>
            <a:r>
              <a:rPr lang="fr-FR" b="1" dirty="0">
                <a:latin typeface="+mn-lt"/>
                <a:cs typeface="+mn-cs"/>
              </a:rPr>
              <a:t>, Robert Laffont, 2010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nodeType="withEffect">
                                  <p:stCondLst>
                                    <p:cond delay="0"/>
                                  </p:stCondLst>
                                  <p:childTnLst>
                                    <p:set>
                                      <p:cBhvr>
                                        <p:cTn id="30" dur="1" fill="hold">
                                          <p:stCondLst>
                                            <p:cond delay="0"/>
                                          </p:stCondLst>
                                        </p:cTn>
                                        <p:tgtEl>
                                          <p:spTgt spid="7170"/>
                                        </p:tgtEl>
                                        <p:attrNameLst>
                                          <p:attrName>style.visibility</p:attrName>
                                        </p:attrNameLst>
                                      </p:cBhvr>
                                      <p:to>
                                        <p:strVal val="visible"/>
                                      </p:to>
                                    </p:set>
                                    <p:animEffect transition="in" filter="fade">
                                      <p:cBhvr>
                                        <p:cTn id="31" dur="500"/>
                                        <p:tgtEl>
                                          <p:spTgt spid="717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0" presetClass="entr" presetSubtype="0" fill="hold" nodeType="withEffect">
                                  <p:stCondLst>
                                    <p:cond delay="0"/>
                                  </p:stCondLst>
                                  <p:childTnLst>
                                    <p:set>
                                      <p:cBhvr>
                                        <p:cTn id="38" dur="1" fill="hold">
                                          <p:stCondLst>
                                            <p:cond delay="0"/>
                                          </p:stCondLst>
                                        </p:cTn>
                                        <p:tgtEl>
                                          <p:spTgt spid="7171"/>
                                        </p:tgtEl>
                                        <p:attrNameLst>
                                          <p:attrName>style.visibility</p:attrName>
                                        </p:attrNameLst>
                                      </p:cBhvr>
                                      <p:to>
                                        <p:strVal val="visible"/>
                                      </p:to>
                                    </p:set>
                                    <p:animEffect transition="in" filter="fade">
                                      <p:cBhvr>
                                        <p:cTn id="39" dur="500"/>
                                        <p:tgtEl>
                                          <p:spTgt spid="717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par>
                                <p:cTn id="45" presetID="10" presetClass="entr" presetSubtype="0" fill="hold" nodeType="withEffect">
                                  <p:stCondLst>
                                    <p:cond delay="0"/>
                                  </p:stCondLst>
                                  <p:childTnLst>
                                    <p:set>
                                      <p:cBhvr>
                                        <p:cTn id="46" dur="1" fill="hold">
                                          <p:stCondLst>
                                            <p:cond delay="0"/>
                                          </p:stCondLst>
                                        </p:cTn>
                                        <p:tgtEl>
                                          <p:spTgt spid="7172"/>
                                        </p:tgtEl>
                                        <p:attrNameLst>
                                          <p:attrName>style.visibility</p:attrName>
                                        </p:attrNameLst>
                                      </p:cBhvr>
                                      <p:to>
                                        <p:strVal val="visible"/>
                                      </p:to>
                                    </p:set>
                                    <p:animEffect transition="in" filter="fade">
                                      <p:cBhvr>
                                        <p:cTn id="47"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950" y="115888"/>
            <a:ext cx="8928100" cy="504825"/>
          </a:xfrm>
          <a:prstGeom prst="rect">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2400" b="1" u="sng" dirty="0">
                <a:solidFill>
                  <a:srgbClr val="7030A0"/>
                </a:solidFill>
                <a:effectLst>
                  <a:outerShdw blurRad="38100" dist="38100" dir="2700000" algn="tl">
                    <a:srgbClr val="000000">
                      <a:alpha val="43137"/>
                    </a:srgbClr>
                  </a:outerShdw>
                </a:effectLst>
              </a:rPr>
              <a:t>Eléments de documentation</a:t>
            </a:r>
          </a:p>
        </p:txBody>
      </p:sp>
      <p:sp>
        <p:nvSpPr>
          <p:cNvPr id="3" name="Rectangle 2"/>
          <p:cNvSpPr/>
          <p:nvPr/>
        </p:nvSpPr>
        <p:spPr>
          <a:xfrm>
            <a:off x="107950" y="692150"/>
            <a:ext cx="1584325" cy="433388"/>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b="1" u="sng" dirty="0">
                <a:solidFill>
                  <a:srgbClr val="7030A0"/>
                </a:solidFill>
                <a:effectLst>
                  <a:outerShdw blurRad="38100" dist="38100" dir="2700000" algn="tl">
                    <a:srgbClr val="000000">
                      <a:alpha val="43137"/>
                    </a:srgbClr>
                  </a:outerShdw>
                </a:effectLst>
              </a:rPr>
              <a:t>Bibliographie</a:t>
            </a:r>
          </a:p>
        </p:txBody>
      </p:sp>
      <p:sp>
        <p:nvSpPr>
          <p:cNvPr id="4" name="ZoneTexte 3"/>
          <p:cNvSpPr txBox="1"/>
          <p:nvPr/>
        </p:nvSpPr>
        <p:spPr>
          <a:xfrm>
            <a:off x="250825" y="1125538"/>
            <a:ext cx="8893175" cy="368300"/>
          </a:xfrm>
          <a:prstGeom prst="rect">
            <a:avLst/>
          </a:prstGeom>
          <a:noFill/>
        </p:spPr>
        <p:txBody>
          <a:bodyPr>
            <a:spAutoFit/>
          </a:bodyPr>
          <a:lstStyle/>
          <a:p>
            <a:pPr algn="just" fontAlgn="auto">
              <a:spcBef>
                <a:spcPts val="0"/>
              </a:spcBef>
              <a:spcAft>
                <a:spcPts val="0"/>
              </a:spcAft>
              <a:defRPr/>
            </a:pPr>
            <a:r>
              <a:rPr lang="fr-FR" b="1" u="sng" dirty="0">
                <a:solidFill>
                  <a:srgbClr val="7030A0"/>
                </a:solidFill>
                <a:effectLst>
                  <a:outerShdw blurRad="38100" dist="38100" dir="2700000" algn="tl">
                    <a:srgbClr val="000000">
                      <a:alpha val="43137"/>
                    </a:srgbClr>
                  </a:outerShdw>
                </a:effectLst>
                <a:latin typeface="+mn-lt"/>
                <a:cs typeface="+mn-cs"/>
                <a:sym typeface="Wingdings"/>
              </a:rPr>
              <a:t> Sur la présidence de VGE</a:t>
            </a:r>
            <a:endParaRPr lang="fr-FR" b="1" u="sng" dirty="0">
              <a:solidFill>
                <a:srgbClr val="7030A0"/>
              </a:solidFill>
              <a:effectLst>
                <a:outerShdw blurRad="38100" dist="38100" dir="2700000" algn="tl">
                  <a:srgbClr val="000000">
                    <a:alpha val="43137"/>
                  </a:srgbClr>
                </a:outerShdw>
              </a:effectLst>
              <a:latin typeface="+mn-lt"/>
              <a:cs typeface="+mn-cs"/>
            </a:endParaRPr>
          </a:p>
        </p:txBody>
      </p:sp>
      <p:pic>
        <p:nvPicPr>
          <p:cNvPr id="8194" name="Picture 2" descr="Afficher l'image d'origine"/>
          <p:cNvPicPr>
            <a:picLocks noChangeAspect="1" noChangeArrowheads="1"/>
          </p:cNvPicPr>
          <p:nvPr/>
        </p:nvPicPr>
        <p:blipFill>
          <a:blip r:embed="rId3"/>
          <a:srcRect/>
          <a:stretch>
            <a:fillRect/>
          </a:stretch>
        </p:blipFill>
        <p:spPr bwMode="auto">
          <a:xfrm>
            <a:off x="395288" y="1541463"/>
            <a:ext cx="3384550" cy="5099050"/>
          </a:xfrm>
          <a:prstGeom prst="rect">
            <a:avLst/>
          </a:prstGeom>
          <a:noFill/>
          <a:ln w="9525">
            <a:noFill/>
            <a:miter lim="800000"/>
            <a:headEnd/>
            <a:tailEnd/>
          </a:ln>
        </p:spPr>
      </p:pic>
      <p:sp>
        <p:nvSpPr>
          <p:cNvPr id="5" name="ZoneTexte 4"/>
          <p:cNvSpPr txBox="1"/>
          <p:nvPr/>
        </p:nvSpPr>
        <p:spPr>
          <a:xfrm>
            <a:off x="3492500" y="1493838"/>
            <a:ext cx="5651500" cy="923925"/>
          </a:xfrm>
          <a:prstGeom prst="rect">
            <a:avLst/>
          </a:prstGeom>
          <a:noFill/>
        </p:spPr>
        <p:txBody>
          <a:bodyPr>
            <a:spAutoFit/>
          </a:bodyPr>
          <a:lstStyle/>
          <a:p>
            <a:pPr algn="just" fontAlgn="auto">
              <a:spcBef>
                <a:spcPts val="0"/>
              </a:spcBef>
              <a:spcAft>
                <a:spcPts val="0"/>
              </a:spcAft>
              <a:defRPr/>
            </a:pPr>
            <a:r>
              <a:rPr lang="fr-FR" b="1" dirty="0">
                <a:latin typeface="+mn-lt"/>
                <a:cs typeface="+mn-cs"/>
              </a:rPr>
              <a:t>Serge BERNSTEIN, J.-F. SIRINELLI (</a:t>
            </a:r>
            <a:r>
              <a:rPr lang="fr-FR" b="1" dirty="0" err="1">
                <a:latin typeface="+mn-lt"/>
                <a:cs typeface="+mn-cs"/>
              </a:rPr>
              <a:t>dir</a:t>
            </a:r>
            <a:r>
              <a:rPr lang="fr-FR" b="1" dirty="0">
                <a:latin typeface="+mn-lt"/>
                <a:cs typeface="+mn-cs"/>
              </a:rPr>
              <a:t>.), </a:t>
            </a:r>
            <a:r>
              <a:rPr lang="fr-FR" b="1" i="1" dirty="0">
                <a:effectLst>
                  <a:outerShdw blurRad="38100" dist="38100" dir="2700000" algn="tl">
                    <a:srgbClr val="000000">
                      <a:alpha val="43137"/>
                    </a:srgbClr>
                  </a:outerShdw>
                </a:effectLst>
                <a:latin typeface="+mn-lt"/>
                <a:cs typeface="+mn-cs"/>
              </a:rPr>
              <a:t>Les années Giscard, Les réformes de la société (1974-1981</a:t>
            </a:r>
            <a:r>
              <a:rPr lang="fr-FR" b="1" dirty="0">
                <a:latin typeface="+mn-lt"/>
                <a:cs typeface="+mn-cs"/>
              </a:rPr>
              <a:t>), A. Colin, 2003</a:t>
            </a:r>
          </a:p>
        </p:txBody>
      </p:sp>
      <p:pic>
        <p:nvPicPr>
          <p:cNvPr id="8196" name="Picture 4" descr="Afficher l'image d'origine"/>
          <p:cNvPicPr>
            <a:picLocks noChangeAspect="1" noChangeArrowheads="1"/>
          </p:cNvPicPr>
          <p:nvPr/>
        </p:nvPicPr>
        <p:blipFill>
          <a:blip r:embed="rId4"/>
          <a:srcRect/>
          <a:stretch>
            <a:fillRect/>
          </a:stretch>
        </p:blipFill>
        <p:spPr bwMode="auto">
          <a:xfrm>
            <a:off x="6170613" y="2205038"/>
            <a:ext cx="2716212" cy="4435475"/>
          </a:xfrm>
          <a:prstGeom prst="rect">
            <a:avLst/>
          </a:prstGeom>
          <a:noFill/>
          <a:ln w="9525">
            <a:noFill/>
            <a:miter lim="800000"/>
            <a:headEnd/>
            <a:tailEnd/>
          </a:ln>
        </p:spPr>
      </p:pic>
      <p:sp>
        <p:nvSpPr>
          <p:cNvPr id="6" name="ZoneTexte 5"/>
          <p:cNvSpPr txBox="1"/>
          <p:nvPr/>
        </p:nvSpPr>
        <p:spPr>
          <a:xfrm>
            <a:off x="3924300" y="4652963"/>
            <a:ext cx="2246313" cy="923925"/>
          </a:xfrm>
          <a:prstGeom prst="rect">
            <a:avLst/>
          </a:prstGeom>
          <a:noFill/>
        </p:spPr>
        <p:txBody>
          <a:bodyPr>
            <a:spAutoFit/>
          </a:bodyPr>
          <a:lstStyle/>
          <a:p>
            <a:pPr algn="just" fontAlgn="auto">
              <a:spcBef>
                <a:spcPts val="0"/>
              </a:spcBef>
              <a:spcAft>
                <a:spcPts val="0"/>
              </a:spcAft>
              <a:defRPr/>
            </a:pPr>
            <a:r>
              <a:rPr lang="fr-FR" b="1" dirty="0">
                <a:effectLst>
                  <a:outerShdw blurRad="38100" dist="38100" dir="2700000" algn="tl">
                    <a:srgbClr val="000000">
                      <a:alpha val="43137"/>
                    </a:srgbClr>
                  </a:outerShdw>
                </a:effectLst>
                <a:latin typeface="+mn-lt"/>
                <a:cs typeface="+mn-cs"/>
              </a:rPr>
              <a:t>Valéry Giscard d’Estaing, </a:t>
            </a:r>
            <a:r>
              <a:rPr lang="fr-FR" b="1" i="1" dirty="0">
                <a:effectLst>
                  <a:outerShdw blurRad="38100" dist="38100" dir="2700000" algn="tl">
                    <a:srgbClr val="000000">
                      <a:alpha val="43137"/>
                    </a:srgbClr>
                  </a:outerShdw>
                </a:effectLst>
                <a:latin typeface="+mn-lt"/>
                <a:cs typeface="+mn-cs"/>
              </a:rPr>
              <a:t>Le pouvoir et la vie</a:t>
            </a:r>
            <a:r>
              <a:rPr lang="fr-FR" b="1" dirty="0">
                <a:effectLst>
                  <a:outerShdw blurRad="38100" dist="38100" dir="2700000" algn="tl">
                    <a:srgbClr val="000000">
                      <a:alpha val="43137"/>
                    </a:srgbClr>
                  </a:outerShdw>
                </a:effectLst>
                <a:latin typeface="+mn-lt"/>
                <a:cs typeface="+mn-cs"/>
              </a:rPr>
              <a:t>, C12, 1988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194"/>
                                        </p:tgtEl>
                                        <p:attrNameLst>
                                          <p:attrName>style.visibility</p:attrName>
                                        </p:attrNameLst>
                                      </p:cBhvr>
                                      <p:to>
                                        <p:strVal val="visible"/>
                                      </p:to>
                                    </p:set>
                                    <p:animEffect transition="in" filter="fade">
                                      <p:cBhvr>
                                        <p:cTn id="14" dur="500"/>
                                        <p:tgtEl>
                                          <p:spTgt spid="819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8196"/>
                                        </p:tgtEl>
                                        <p:attrNameLst>
                                          <p:attrName>style.visibility</p:attrName>
                                        </p:attrNameLst>
                                      </p:cBhvr>
                                      <p:to>
                                        <p:strVal val="visible"/>
                                      </p:to>
                                    </p:set>
                                    <p:animEffect transition="in" filter="fade">
                                      <p:cBhvr>
                                        <p:cTn id="25"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950" y="115888"/>
            <a:ext cx="8928100" cy="504825"/>
          </a:xfrm>
          <a:prstGeom prst="rect">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2400" b="1" u="sng" dirty="0">
                <a:solidFill>
                  <a:srgbClr val="7030A0"/>
                </a:solidFill>
                <a:effectLst>
                  <a:outerShdw blurRad="38100" dist="38100" dir="2700000" algn="tl">
                    <a:srgbClr val="000000">
                      <a:alpha val="43137"/>
                    </a:srgbClr>
                  </a:outerShdw>
                </a:effectLst>
              </a:rPr>
              <a:t>Eléments de documentation</a:t>
            </a:r>
          </a:p>
        </p:txBody>
      </p:sp>
      <p:sp>
        <p:nvSpPr>
          <p:cNvPr id="3" name="Rectangle 2"/>
          <p:cNvSpPr/>
          <p:nvPr/>
        </p:nvSpPr>
        <p:spPr>
          <a:xfrm>
            <a:off x="107950" y="692150"/>
            <a:ext cx="1584325" cy="433388"/>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b="1" u="sng" dirty="0">
                <a:solidFill>
                  <a:srgbClr val="7030A0"/>
                </a:solidFill>
                <a:effectLst>
                  <a:outerShdw blurRad="38100" dist="38100" dir="2700000" algn="tl">
                    <a:srgbClr val="000000">
                      <a:alpha val="43137"/>
                    </a:srgbClr>
                  </a:outerShdw>
                </a:effectLst>
              </a:rPr>
              <a:t>Bibliographie</a:t>
            </a:r>
          </a:p>
        </p:txBody>
      </p:sp>
      <p:sp>
        <p:nvSpPr>
          <p:cNvPr id="4" name="ZoneTexte 3"/>
          <p:cNvSpPr txBox="1"/>
          <p:nvPr/>
        </p:nvSpPr>
        <p:spPr>
          <a:xfrm>
            <a:off x="250825" y="1125538"/>
            <a:ext cx="8893175" cy="368300"/>
          </a:xfrm>
          <a:prstGeom prst="rect">
            <a:avLst/>
          </a:prstGeom>
          <a:noFill/>
        </p:spPr>
        <p:txBody>
          <a:bodyPr>
            <a:spAutoFit/>
          </a:bodyPr>
          <a:lstStyle/>
          <a:p>
            <a:pPr marL="285750" indent="-285750" algn="just" fontAlgn="auto">
              <a:spcBef>
                <a:spcPts val="0"/>
              </a:spcBef>
              <a:spcAft>
                <a:spcPts val="0"/>
              </a:spcAft>
              <a:buFont typeface="Wingdings" pitchFamily="2" charset="2"/>
              <a:buChar char="$"/>
              <a:defRPr/>
            </a:pPr>
            <a:r>
              <a:rPr lang="fr-FR" b="1" u="sng" dirty="0">
                <a:solidFill>
                  <a:srgbClr val="7030A0"/>
                </a:solidFill>
                <a:effectLst>
                  <a:outerShdw blurRad="38100" dist="38100" dir="2700000" algn="tl">
                    <a:srgbClr val="000000">
                      <a:alpha val="43137"/>
                    </a:srgbClr>
                  </a:outerShdw>
                </a:effectLst>
                <a:latin typeface="+mn-lt"/>
                <a:cs typeface="+mn-cs"/>
                <a:sym typeface="Wingdings"/>
              </a:rPr>
              <a:t>Sur la société française des années 1950 à aujourd’hui</a:t>
            </a:r>
          </a:p>
        </p:txBody>
      </p:sp>
      <p:pic>
        <p:nvPicPr>
          <p:cNvPr id="9218" name="Picture 2"/>
          <p:cNvPicPr>
            <a:picLocks noChangeAspect="1" noChangeArrowheads="1"/>
          </p:cNvPicPr>
          <p:nvPr/>
        </p:nvPicPr>
        <p:blipFill>
          <a:blip r:embed="rId3"/>
          <a:srcRect/>
          <a:stretch>
            <a:fillRect/>
          </a:stretch>
        </p:blipFill>
        <p:spPr bwMode="auto">
          <a:xfrm>
            <a:off x="1116013" y="1628775"/>
            <a:ext cx="3095625" cy="4762500"/>
          </a:xfrm>
          <a:prstGeom prst="rect">
            <a:avLst/>
          </a:prstGeom>
          <a:noFill/>
          <a:ln w="9525">
            <a:noFill/>
            <a:miter lim="800000"/>
            <a:headEnd/>
            <a:tailEnd/>
          </a:ln>
        </p:spPr>
      </p:pic>
      <p:sp>
        <p:nvSpPr>
          <p:cNvPr id="5" name="ZoneTexte 4"/>
          <p:cNvSpPr txBox="1"/>
          <p:nvPr/>
        </p:nvSpPr>
        <p:spPr>
          <a:xfrm>
            <a:off x="4211638" y="1628775"/>
            <a:ext cx="4932362" cy="923925"/>
          </a:xfrm>
          <a:prstGeom prst="rect">
            <a:avLst/>
          </a:prstGeom>
          <a:noFill/>
        </p:spPr>
        <p:txBody>
          <a:bodyPr>
            <a:spAutoFit/>
          </a:bodyPr>
          <a:lstStyle/>
          <a:p>
            <a:pPr algn="just" fontAlgn="auto">
              <a:spcBef>
                <a:spcPts val="0"/>
              </a:spcBef>
              <a:spcAft>
                <a:spcPts val="0"/>
              </a:spcAft>
              <a:defRPr/>
            </a:pPr>
            <a:r>
              <a:rPr lang="fr-FR" b="1" dirty="0">
                <a:effectLst>
                  <a:outerShdw blurRad="38100" dist="38100" dir="2700000" algn="tl">
                    <a:srgbClr val="000000">
                      <a:alpha val="43137"/>
                    </a:srgbClr>
                  </a:outerShdw>
                </a:effectLst>
                <a:latin typeface="+mn-lt"/>
                <a:cs typeface="+mn-cs"/>
              </a:rPr>
              <a:t>Philippe ARTIERES, Michelle ZANCARINI-FOURNEL (</a:t>
            </a:r>
            <a:r>
              <a:rPr lang="fr-FR" b="1" dirty="0" err="1">
                <a:effectLst>
                  <a:outerShdw blurRad="38100" dist="38100" dir="2700000" algn="tl">
                    <a:srgbClr val="000000">
                      <a:alpha val="43137"/>
                    </a:srgbClr>
                  </a:outerShdw>
                </a:effectLst>
                <a:latin typeface="+mn-lt"/>
                <a:cs typeface="+mn-cs"/>
              </a:rPr>
              <a:t>dir</a:t>
            </a:r>
            <a:r>
              <a:rPr lang="fr-FR" b="1" dirty="0">
                <a:effectLst>
                  <a:outerShdw blurRad="38100" dist="38100" dir="2700000" algn="tl">
                    <a:srgbClr val="000000">
                      <a:alpha val="43137"/>
                    </a:srgbClr>
                  </a:outerShdw>
                </a:effectLst>
                <a:latin typeface="+mn-lt"/>
                <a:cs typeface="+mn-cs"/>
              </a:rPr>
              <a:t>.), </a:t>
            </a:r>
            <a:r>
              <a:rPr lang="fr-FR" b="1" i="1" dirty="0">
                <a:effectLst>
                  <a:outerShdw blurRad="38100" dist="38100" dir="2700000" algn="tl">
                    <a:srgbClr val="000000">
                      <a:alpha val="43137"/>
                    </a:srgbClr>
                  </a:outerShdw>
                </a:effectLst>
                <a:latin typeface="+mn-lt"/>
                <a:cs typeface="+mn-cs"/>
              </a:rPr>
              <a:t>68, Une histoire collective 1962-1981</a:t>
            </a:r>
            <a:r>
              <a:rPr lang="fr-FR" b="1" dirty="0">
                <a:effectLst>
                  <a:outerShdw blurRad="38100" dist="38100" dir="2700000" algn="tl">
                    <a:srgbClr val="000000">
                      <a:alpha val="43137"/>
                    </a:srgbClr>
                  </a:outerShdw>
                </a:effectLst>
                <a:latin typeface="+mn-lt"/>
                <a:cs typeface="+mn-cs"/>
              </a:rPr>
              <a:t>, La Découverte, 2008</a:t>
            </a:r>
          </a:p>
        </p:txBody>
      </p:sp>
      <p:sp>
        <p:nvSpPr>
          <p:cNvPr id="6" name="Rectangle 5"/>
          <p:cNvSpPr/>
          <p:nvPr/>
        </p:nvSpPr>
        <p:spPr>
          <a:xfrm>
            <a:off x="4697413" y="2852738"/>
            <a:ext cx="2178050" cy="504825"/>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b="1" u="sng" dirty="0">
                <a:solidFill>
                  <a:srgbClr val="7030A0"/>
                </a:solidFill>
                <a:effectLst>
                  <a:outerShdw blurRad="38100" dist="38100" dir="2700000" algn="tl">
                    <a:srgbClr val="000000">
                      <a:alpha val="43137"/>
                    </a:srgbClr>
                  </a:outerShdw>
                </a:effectLst>
              </a:rPr>
              <a:t>Emission de radio</a:t>
            </a:r>
          </a:p>
        </p:txBody>
      </p:sp>
      <p:sp>
        <p:nvSpPr>
          <p:cNvPr id="7" name="ZoneTexte 6"/>
          <p:cNvSpPr txBox="1"/>
          <p:nvPr/>
        </p:nvSpPr>
        <p:spPr>
          <a:xfrm>
            <a:off x="4932363" y="3357563"/>
            <a:ext cx="4211637" cy="368300"/>
          </a:xfrm>
          <a:prstGeom prst="rect">
            <a:avLst/>
          </a:prstGeom>
          <a:noFill/>
        </p:spPr>
        <p:txBody>
          <a:bodyPr>
            <a:spAutoFit/>
          </a:bodyPr>
          <a:lstStyle/>
          <a:p>
            <a:pPr algn="just" fontAlgn="auto">
              <a:spcBef>
                <a:spcPts val="0"/>
              </a:spcBef>
              <a:spcAft>
                <a:spcPts val="0"/>
              </a:spcAft>
              <a:defRPr/>
            </a:pPr>
            <a:r>
              <a:rPr lang="fr-FR" b="1" u="sng" dirty="0">
                <a:solidFill>
                  <a:srgbClr val="7030A0"/>
                </a:solidFill>
                <a:effectLst>
                  <a:outerShdw blurRad="38100" dist="38100" dir="2700000" algn="tl">
                    <a:srgbClr val="000000">
                      <a:alpha val="43137"/>
                    </a:srgbClr>
                  </a:outerShdw>
                </a:effectLst>
                <a:latin typeface="+mn-lt"/>
                <a:cs typeface="+mn-cs"/>
                <a:sym typeface="Wingdings"/>
              </a:rPr>
              <a:t> Sur la loi Veil</a:t>
            </a:r>
            <a:endParaRPr lang="fr-FR" b="1" u="sng" dirty="0">
              <a:solidFill>
                <a:srgbClr val="7030A0"/>
              </a:solidFill>
              <a:effectLst>
                <a:outerShdw blurRad="38100" dist="38100" dir="2700000" algn="tl">
                  <a:srgbClr val="000000">
                    <a:alpha val="43137"/>
                  </a:srgbClr>
                </a:outerShdw>
              </a:effectLst>
              <a:latin typeface="+mn-lt"/>
              <a:cs typeface="+mn-cs"/>
            </a:endParaRPr>
          </a:p>
        </p:txBody>
      </p:sp>
      <p:pic>
        <p:nvPicPr>
          <p:cNvPr id="9219" name="Picture 3"/>
          <p:cNvPicPr>
            <a:picLocks noChangeAspect="1" noChangeArrowheads="1"/>
          </p:cNvPicPr>
          <p:nvPr/>
        </p:nvPicPr>
        <p:blipFill>
          <a:blip r:embed="rId4"/>
          <a:srcRect/>
          <a:stretch>
            <a:fillRect/>
          </a:stretch>
        </p:blipFill>
        <p:spPr bwMode="auto">
          <a:xfrm>
            <a:off x="4721225" y="3860800"/>
            <a:ext cx="1555750" cy="1554163"/>
          </a:xfrm>
          <a:prstGeom prst="rect">
            <a:avLst/>
          </a:prstGeom>
          <a:noFill/>
          <a:ln w="9525">
            <a:noFill/>
            <a:miter lim="800000"/>
            <a:headEnd/>
            <a:tailEnd/>
          </a:ln>
        </p:spPr>
      </p:pic>
      <p:sp>
        <p:nvSpPr>
          <p:cNvPr id="8" name="ZoneTexte 7"/>
          <p:cNvSpPr txBox="1"/>
          <p:nvPr/>
        </p:nvSpPr>
        <p:spPr>
          <a:xfrm>
            <a:off x="6276975" y="3860800"/>
            <a:ext cx="2867025" cy="923925"/>
          </a:xfrm>
          <a:prstGeom prst="rect">
            <a:avLst/>
          </a:prstGeom>
          <a:noFill/>
        </p:spPr>
        <p:txBody>
          <a:bodyPr>
            <a:spAutoFit/>
          </a:bodyPr>
          <a:lstStyle/>
          <a:p>
            <a:pPr algn="just" fontAlgn="auto">
              <a:spcBef>
                <a:spcPts val="0"/>
              </a:spcBef>
              <a:spcAft>
                <a:spcPts val="0"/>
              </a:spcAft>
              <a:defRPr/>
            </a:pPr>
            <a:r>
              <a:rPr lang="fr-FR" b="1" dirty="0">
                <a:latin typeface="+mn-lt"/>
                <a:cs typeface="+mn-cs"/>
              </a:rPr>
              <a:t>La marche de l’Histoire, « </a:t>
            </a:r>
            <a:r>
              <a:rPr lang="fr-FR" b="1" i="1" dirty="0">
                <a:effectLst>
                  <a:outerShdw blurRad="38100" dist="38100" dir="2700000" algn="tl">
                    <a:srgbClr val="000000">
                      <a:alpha val="43137"/>
                    </a:srgbClr>
                  </a:outerShdw>
                </a:effectLst>
                <a:latin typeface="+mn-lt"/>
                <a:cs typeface="+mn-cs"/>
              </a:rPr>
              <a:t>1974: débat autour de la loi Veil</a:t>
            </a:r>
            <a:r>
              <a:rPr lang="fr-FR" b="1" dirty="0">
                <a:latin typeface="+mn-lt"/>
                <a:cs typeface="+mn-cs"/>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218"/>
                                        </p:tgtEl>
                                        <p:attrNameLst>
                                          <p:attrName>style.visibility</p:attrName>
                                        </p:attrNameLst>
                                      </p:cBhvr>
                                      <p:to>
                                        <p:strVal val="visible"/>
                                      </p:to>
                                    </p:set>
                                    <p:animEffect transition="in" filter="fade">
                                      <p:cBhvr>
                                        <p:cTn id="14" dur="500"/>
                                        <p:tgtEl>
                                          <p:spTgt spid="921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nodeType="withEffect">
                                  <p:stCondLst>
                                    <p:cond delay="0"/>
                                  </p:stCondLst>
                                  <p:childTnLst>
                                    <p:set>
                                      <p:cBhvr>
                                        <p:cTn id="34" dur="1" fill="hold">
                                          <p:stCondLst>
                                            <p:cond delay="0"/>
                                          </p:stCondLst>
                                        </p:cTn>
                                        <p:tgtEl>
                                          <p:spTgt spid="9219"/>
                                        </p:tgtEl>
                                        <p:attrNameLst>
                                          <p:attrName>style.visibility</p:attrName>
                                        </p:attrNameLst>
                                      </p:cBhvr>
                                      <p:to>
                                        <p:strVal val="visible"/>
                                      </p:to>
                                    </p:set>
                                    <p:animEffect transition="in" filter="fade">
                                      <p:cBhvr>
                                        <p:cTn id="35" dur="5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950" y="115888"/>
            <a:ext cx="8928100" cy="504825"/>
          </a:xfrm>
          <a:prstGeom prst="rect">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2400" b="1" u="sng" dirty="0">
                <a:solidFill>
                  <a:srgbClr val="7030A0"/>
                </a:solidFill>
                <a:effectLst>
                  <a:outerShdw blurRad="38100" dist="38100" dir="2700000" algn="tl">
                    <a:srgbClr val="000000">
                      <a:alpha val="43137"/>
                    </a:srgbClr>
                  </a:outerShdw>
                </a:effectLst>
              </a:rPr>
              <a:t>Eléments de documentation</a:t>
            </a:r>
          </a:p>
        </p:txBody>
      </p:sp>
      <p:sp>
        <p:nvSpPr>
          <p:cNvPr id="4" name="Rectangle 3"/>
          <p:cNvSpPr/>
          <p:nvPr/>
        </p:nvSpPr>
        <p:spPr>
          <a:xfrm>
            <a:off x="107950" y="692150"/>
            <a:ext cx="1584325" cy="433388"/>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b="1" u="sng" dirty="0">
                <a:solidFill>
                  <a:srgbClr val="7030A0"/>
                </a:solidFill>
                <a:effectLst>
                  <a:outerShdw blurRad="38100" dist="38100" dir="2700000" algn="tl">
                    <a:srgbClr val="000000">
                      <a:alpha val="43137"/>
                    </a:srgbClr>
                  </a:outerShdw>
                </a:effectLst>
              </a:rPr>
              <a:t>Filmographie</a:t>
            </a:r>
          </a:p>
        </p:txBody>
      </p:sp>
      <p:sp>
        <p:nvSpPr>
          <p:cNvPr id="2" name="ZoneTexte 1"/>
          <p:cNvSpPr txBox="1"/>
          <p:nvPr/>
        </p:nvSpPr>
        <p:spPr>
          <a:xfrm>
            <a:off x="357188" y="1125538"/>
            <a:ext cx="8785225" cy="368300"/>
          </a:xfrm>
          <a:prstGeom prst="rect">
            <a:avLst/>
          </a:prstGeom>
          <a:noFill/>
        </p:spPr>
        <p:txBody>
          <a:bodyPr>
            <a:spAutoFit/>
          </a:bodyPr>
          <a:lstStyle/>
          <a:p>
            <a:pPr algn="just" fontAlgn="auto">
              <a:spcBef>
                <a:spcPts val="0"/>
              </a:spcBef>
              <a:spcAft>
                <a:spcPts val="0"/>
              </a:spcAft>
              <a:defRPr/>
            </a:pPr>
            <a:r>
              <a:rPr lang="fr-FR" b="1" u="sng" dirty="0">
                <a:solidFill>
                  <a:srgbClr val="7030A0"/>
                </a:solidFill>
                <a:effectLst>
                  <a:outerShdw blurRad="38100" dist="38100" dir="2700000" algn="tl">
                    <a:srgbClr val="000000">
                      <a:alpha val="43137"/>
                    </a:srgbClr>
                  </a:outerShdw>
                </a:effectLst>
                <a:latin typeface="+mn-lt"/>
                <a:cs typeface="+mn-cs"/>
                <a:sym typeface="Wingdings"/>
              </a:rPr>
              <a:t> Documentaires</a:t>
            </a:r>
            <a:endParaRPr lang="fr-FR" b="1" u="sng" dirty="0">
              <a:solidFill>
                <a:srgbClr val="7030A0"/>
              </a:solidFill>
              <a:effectLst>
                <a:outerShdw blurRad="38100" dist="38100" dir="2700000" algn="tl">
                  <a:srgbClr val="000000">
                    <a:alpha val="43137"/>
                  </a:srgbClr>
                </a:outerShdw>
              </a:effectLst>
              <a:latin typeface="+mn-lt"/>
              <a:cs typeface="+mn-cs"/>
            </a:endParaRPr>
          </a:p>
        </p:txBody>
      </p:sp>
      <p:pic>
        <p:nvPicPr>
          <p:cNvPr id="10243" name="Picture 3"/>
          <p:cNvPicPr>
            <a:picLocks noChangeAspect="1" noChangeArrowheads="1"/>
          </p:cNvPicPr>
          <p:nvPr/>
        </p:nvPicPr>
        <p:blipFill>
          <a:blip r:embed="rId3"/>
          <a:srcRect/>
          <a:stretch>
            <a:fillRect/>
          </a:stretch>
        </p:blipFill>
        <p:spPr bwMode="auto">
          <a:xfrm>
            <a:off x="107950" y="1517650"/>
            <a:ext cx="3062288" cy="4287838"/>
          </a:xfrm>
          <a:prstGeom prst="rect">
            <a:avLst/>
          </a:prstGeom>
          <a:noFill/>
          <a:ln w="9525">
            <a:noFill/>
            <a:miter lim="800000"/>
            <a:headEnd/>
            <a:tailEnd/>
          </a:ln>
        </p:spPr>
      </p:pic>
      <p:sp>
        <p:nvSpPr>
          <p:cNvPr id="5" name="ZoneTexte 4"/>
          <p:cNvSpPr txBox="1"/>
          <p:nvPr/>
        </p:nvSpPr>
        <p:spPr>
          <a:xfrm>
            <a:off x="17463" y="5805488"/>
            <a:ext cx="3170237" cy="646112"/>
          </a:xfrm>
          <a:prstGeom prst="rect">
            <a:avLst/>
          </a:prstGeom>
          <a:noFill/>
        </p:spPr>
        <p:txBody>
          <a:bodyPr>
            <a:spAutoFit/>
          </a:bodyPr>
          <a:lstStyle/>
          <a:p>
            <a:pPr algn="ctr" fontAlgn="auto">
              <a:spcBef>
                <a:spcPts val="0"/>
              </a:spcBef>
              <a:spcAft>
                <a:spcPts val="0"/>
              </a:spcAft>
              <a:defRPr/>
            </a:pPr>
            <a:r>
              <a:rPr lang="fr-FR" b="1" dirty="0">
                <a:latin typeface="+mn-lt"/>
                <a:cs typeface="+mn-cs"/>
              </a:rPr>
              <a:t>Charles BELMONT, Marielle ISSARTELLE, </a:t>
            </a:r>
            <a:r>
              <a:rPr lang="fr-FR" b="1" i="1" dirty="0">
                <a:effectLst>
                  <a:outerShdw blurRad="38100" dist="38100" dir="2700000" algn="tl">
                    <a:srgbClr val="000000">
                      <a:alpha val="43137"/>
                    </a:srgbClr>
                  </a:outerShdw>
                </a:effectLst>
                <a:latin typeface="+mn-lt"/>
                <a:cs typeface="+mn-cs"/>
              </a:rPr>
              <a:t>Histoires d’A</a:t>
            </a:r>
            <a:r>
              <a:rPr lang="fr-FR" b="1" dirty="0">
                <a:latin typeface="+mn-lt"/>
                <a:cs typeface="+mn-cs"/>
              </a:rPr>
              <a:t>, 1973</a:t>
            </a:r>
          </a:p>
        </p:txBody>
      </p:sp>
      <p:pic>
        <p:nvPicPr>
          <p:cNvPr id="10244" name="Picture 4"/>
          <p:cNvPicPr>
            <a:picLocks noChangeAspect="1" noChangeArrowheads="1"/>
          </p:cNvPicPr>
          <p:nvPr/>
        </p:nvPicPr>
        <p:blipFill>
          <a:blip r:embed="rId4"/>
          <a:srcRect/>
          <a:stretch>
            <a:fillRect/>
          </a:stretch>
        </p:blipFill>
        <p:spPr bwMode="auto">
          <a:xfrm>
            <a:off x="3267075" y="2552700"/>
            <a:ext cx="2817813" cy="3952875"/>
          </a:xfrm>
          <a:prstGeom prst="rect">
            <a:avLst/>
          </a:prstGeom>
          <a:noFill/>
          <a:ln w="9525">
            <a:noFill/>
            <a:miter lim="800000"/>
            <a:headEnd/>
            <a:tailEnd/>
          </a:ln>
        </p:spPr>
      </p:pic>
      <p:sp>
        <p:nvSpPr>
          <p:cNvPr id="6" name="ZoneTexte 5"/>
          <p:cNvSpPr txBox="1"/>
          <p:nvPr/>
        </p:nvSpPr>
        <p:spPr>
          <a:xfrm>
            <a:off x="3170238" y="1628775"/>
            <a:ext cx="2914650" cy="923925"/>
          </a:xfrm>
          <a:prstGeom prst="rect">
            <a:avLst/>
          </a:prstGeom>
          <a:noFill/>
        </p:spPr>
        <p:txBody>
          <a:bodyPr>
            <a:spAutoFit/>
          </a:bodyPr>
          <a:lstStyle/>
          <a:p>
            <a:pPr algn="just" fontAlgn="auto">
              <a:spcBef>
                <a:spcPts val="0"/>
              </a:spcBef>
              <a:spcAft>
                <a:spcPts val="0"/>
              </a:spcAft>
              <a:defRPr/>
            </a:pPr>
            <a:r>
              <a:rPr lang="fr-FR" b="1" dirty="0">
                <a:latin typeface="+mn-lt"/>
                <a:cs typeface="+mn-cs"/>
              </a:rPr>
              <a:t>Raymond DEPARDON, </a:t>
            </a:r>
            <a:r>
              <a:rPr lang="fr-FR" b="1" i="1" dirty="0">
                <a:effectLst>
                  <a:outerShdw blurRad="38100" dist="38100" dir="2700000" algn="tl">
                    <a:srgbClr val="000000">
                      <a:alpha val="43137"/>
                    </a:srgbClr>
                  </a:outerShdw>
                </a:effectLst>
                <a:latin typeface="+mn-lt"/>
                <a:cs typeface="+mn-cs"/>
              </a:rPr>
              <a:t>1974, une partie de campagne</a:t>
            </a:r>
            <a:r>
              <a:rPr lang="fr-FR" b="1" dirty="0">
                <a:latin typeface="+mn-lt"/>
                <a:cs typeface="+mn-cs"/>
              </a:rPr>
              <a:t>, 1974</a:t>
            </a:r>
          </a:p>
        </p:txBody>
      </p:sp>
      <p:pic>
        <p:nvPicPr>
          <p:cNvPr id="10245" name="Picture 5"/>
          <p:cNvPicPr>
            <a:picLocks noChangeAspect="1" noChangeArrowheads="1"/>
          </p:cNvPicPr>
          <p:nvPr/>
        </p:nvPicPr>
        <p:blipFill>
          <a:blip r:embed="rId5"/>
          <a:srcRect/>
          <a:stretch>
            <a:fillRect/>
          </a:stretch>
        </p:blipFill>
        <p:spPr bwMode="auto">
          <a:xfrm>
            <a:off x="6291263" y="1522413"/>
            <a:ext cx="2744787" cy="2058987"/>
          </a:xfrm>
          <a:prstGeom prst="rect">
            <a:avLst/>
          </a:prstGeom>
          <a:noFill/>
          <a:ln w="9525">
            <a:noFill/>
            <a:miter lim="800000"/>
            <a:headEnd/>
            <a:tailEnd/>
          </a:ln>
        </p:spPr>
      </p:pic>
      <p:sp>
        <p:nvSpPr>
          <p:cNvPr id="7" name="ZoneTexte 6"/>
          <p:cNvSpPr txBox="1"/>
          <p:nvPr/>
        </p:nvSpPr>
        <p:spPr>
          <a:xfrm>
            <a:off x="6291263" y="3581400"/>
            <a:ext cx="2744787" cy="1477963"/>
          </a:xfrm>
          <a:prstGeom prst="rect">
            <a:avLst/>
          </a:prstGeom>
          <a:noFill/>
        </p:spPr>
        <p:txBody>
          <a:bodyPr>
            <a:spAutoFit/>
          </a:bodyPr>
          <a:lstStyle/>
          <a:p>
            <a:pPr algn="just" fontAlgn="auto">
              <a:spcBef>
                <a:spcPts val="0"/>
              </a:spcBef>
              <a:spcAft>
                <a:spcPts val="0"/>
              </a:spcAft>
              <a:defRPr/>
            </a:pPr>
            <a:r>
              <a:rPr lang="fr-FR" b="1" dirty="0">
                <a:latin typeface="+mn-lt"/>
                <a:cs typeface="+mn-cs"/>
              </a:rPr>
              <a:t>Vidéo INA, </a:t>
            </a:r>
            <a:r>
              <a:rPr lang="fr-FR" b="1" i="1" dirty="0">
                <a:effectLst>
                  <a:outerShdw blurRad="38100" dist="38100" dir="2700000" algn="tl">
                    <a:srgbClr val="000000">
                      <a:alpha val="43137"/>
                    </a:srgbClr>
                  </a:outerShdw>
                </a:effectLst>
                <a:latin typeface="+mn-lt"/>
                <a:cs typeface="+mn-cs"/>
              </a:rPr>
              <a:t>Simone Veil présentant la loi sur la légalisation de l’avortement à l’Assemblée nationale</a:t>
            </a:r>
            <a:r>
              <a:rPr lang="fr-FR" b="1" dirty="0">
                <a:latin typeface="+mn-lt"/>
                <a:cs typeface="+mn-cs"/>
              </a:rPr>
              <a:t>, 1974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nodeType="withEffect">
                                  <p:stCondLst>
                                    <p:cond delay="0"/>
                                  </p:stCondLst>
                                  <p:childTnLst>
                                    <p:set>
                                      <p:cBhvr>
                                        <p:cTn id="21" dur="1" fill="hold">
                                          <p:stCondLst>
                                            <p:cond delay="0"/>
                                          </p:stCondLst>
                                        </p:cTn>
                                        <p:tgtEl>
                                          <p:spTgt spid="10243"/>
                                        </p:tgtEl>
                                        <p:attrNameLst>
                                          <p:attrName>style.visibility</p:attrName>
                                        </p:attrNameLst>
                                      </p:cBhvr>
                                      <p:to>
                                        <p:strVal val="visible"/>
                                      </p:to>
                                    </p:set>
                                    <p:animEffect transition="in" filter="fade">
                                      <p:cBhvr>
                                        <p:cTn id="22" dur="500"/>
                                        <p:tgtEl>
                                          <p:spTgt spid="102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44"/>
                                        </p:tgtEl>
                                        <p:attrNameLst>
                                          <p:attrName>style.visibility</p:attrName>
                                        </p:attrNameLst>
                                      </p:cBhvr>
                                      <p:to>
                                        <p:strVal val="visible"/>
                                      </p:to>
                                    </p:set>
                                    <p:animEffect transition="in" filter="fade">
                                      <p:cBhvr>
                                        <p:cTn id="27" dur="500"/>
                                        <p:tgtEl>
                                          <p:spTgt spid="1024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nodeType="withEffect">
                                  <p:stCondLst>
                                    <p:cond delay="0"/>
                                  </p:stCondLst>
                                  <p:childTnLst>
                                    <p:set>
                                      <p:cBhvr>
                                        <p:cTn id="37" dur="1" fill="hold">
                                          <p:stCondLst>
                                            <p:cond delay="0"/>
                                          </p:stCondLst>
                                        </p:cTn>
                                        <p:tgtEl>
                                          <p:spTgt spid="10245"/>
                                        </p:tgtEl>
                                        <p:attrNameLst>
                                          <p:attrName>style.visibility</p:attrName>
                                        </p:attrNameLst>
                                      </p:cBhvr>
                                      <p:to>
                                        <p:strVal val="visible"/>
                                      </p:to>
                                    </p:set>
                                    <p:animEffect transition="in" filter="fade">
                                      <p:cBhvr>
                                        <p:cTn id="38" dur="500"/>
                                        <p:tgtEl>
                                          <p:spTgt spid="10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5" grpId="0"/>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950" y="115888"/>
            <a:ext cx="8928100" cy="504825"/>
          </a:xfrm>
          <a:prstGeom prst="rect">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2400" b="1" u="sng" dirty="0">
                <a:solidFill>
                  <a:srgbClr val="7030A0"/>
                </a:solidFill>
                <a:effectLst>
                  <a:outerShdw blurRad="38100" dist="38100" dir="2700000" algn="tl">
                    <a:srgbClr val="000000">
                      <a:alpha val="43137"/>
                    </a:srgbClr>
                  </a:outerShdw>
                </a:effectLst>
              </a:rPr>
              <a:t>Eléments de documentation</a:t>
            </a:r>
          </a:p>
        </p:txBody>
      </p:sp>
      <p:sp>
        <p:nvSpPr>
          <p:cNvPr id="3" name="Rectangle 2"/>
          <p:cNvSpPr/>
          <p:nvPr/>
        </p:nvSpPr>
        <p:spPr>
          <a:xfrm>
            <a:off x="107950" y="692150"/>
            <a:ext cx="1584325" cy="433388"/>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b="1" u="sng" dirty="0">
                <a:solidFill>
                  <a:srgbClr val="7030A0"/>
                </a:solidFill>
                <a:effectLst>
                  <a:outerShdw blurRad="38100" dist="38100" dir="2700000" algn="tl">
                    <a:srgbClr val="000000">
                      <a:alpha val="43137"/>
                    </a:srgbClr>
                  </a:outerShdw>
                </a:effectLst>
              </a:rPr>
              <a:t>Filmographie</a:t>
            </a:r>
          </a:p>
        </p:txBody>
      </p:sp>
      <p:sp>
        <p:nvSpPr>
          <p:cNvPr id="4" name="ZoneTexte 3"/>
          <p:cNvSpPr txBox="1"/>
          <p:nvPr/>
        </p:nvSpPr>
        <p:spPr>
          <a:xfrm>
            <a:off x="357188" y="1125538"/>
            <a:ext cx="8785225" cy="368300"/>
          </a:xfrm>
          <a:prstGeom prst="rect">
            <a:avLst/>
          </a:prstGeom>
          <a:noFill/>
        </p:spPr>
        <p:txBody>
          <a:bodyPr>
            <a:spAutoFit/>
          </a:bodyPr>
          <a:lstStyle/>
          <a:p>
            <a:pPr algn="just" fontAlgn="auto">
              <a:spcBef>
                <a:spcPts val="0"/>
              </a:spcBef>
              <a:spcAft>
                <a:spcPts val="0"/>
              </a:spcAft>
              <a:defRPr/>
            </a:pPr>
            <a:r>
              <a:rPr lang="fr-FR" b="1" u="sng" dirty="0">
                <a:solidFill>
                  <a:srgbClr val="7030A0"/>
                </a:solidFill>
                <a:effectLst>
                  <a:outerShdw blurRad="38100" dist="38100" dir="2700000" algn="tl">
                    <a:srgbClr val="000000">
                      <a:alpha val="43137"/>
                    </a:srgbClr>
                  </a:outerShdw>
                </a:effectLst>
                <a:latin typeface="+mn-lt"/>
                <a:cs typeface="+mn-cs"/>
                <a:sym typeface="Wingdings"/>
              </a:rPr>
              <a:t> Films - Documentaires</a:t>
            </a:r>
            <a:endParaRPr lang="fr-FR" b="1" u="sng" dirty="0">
              <a:solidFill>
                <a:srgbClr val="7030A0"/>
              </a:solidFill>
              <a:effectLst>
                <a:outerShdw blurRad="38100" dist="38100" dir="2700000" algn="tl">
                  <a:srgbClr val="000000">
                    <a:alpha val="43137"/>
                  </a:srgbClr>
                </a:outerShdw>
              </a:effectLst>
              <a:latin typeface="+mn-lt"/>
              <a:cs typeface="+mn-cs"/>
            </a:endParaRPr>
          </a:p>
        </p:txBody>
      </p:sp>
      <p:pic>
        <p:nvPicPr>
          <p:cNvPr id="11266" name="Picture 2"/>
          <p:cNvPicPr>
            <a:picLocks noChangeAspect="1" noChangeArrowheads="1"/>
          </p:cNvPicPr>
          <p:nvPr/>
        </p:nvPicPr>
        <p:blipFill>
          <a:blip r:embed="rId3"/>
          <a:srcRect/>
          <a:stretch>
            <a:fillRect/>
          </a:stretch>
        </p:blipFill>
        <p:spPr bwMode="auto">
          <a:xfrm>
            <a:off x="250825" y="1525588"/>
            <a:ext cx="2106613" cy="2840037"/>
          </a:xfrm>
          <a:prstGeom prst="rect">
            <a:avLst/>
          </a:prstGeom>
          <a:noFill/>
          <a:ln w="9525">
            <a:noFill/>
            <a:miter lim="800000"/>
            <a:headEnd/>
            <a:tailEnd/>
          </a:ln>
        </p:spPr>
      </p:pic>
      <p:sp>
        <p:nvSpPr>
          <p:cNvPr id="5" name="ZoneTexte 4"/>
          <p:cNvSpPr txBox="1"/>
          <p:nvPr/>
        </p:nvSpPr>
        <p:spPr>
          <a:xfrm>
            <a:off x="28575" y="4354513"/>
            <a:ext cx="2414588" cy="923925"/>
          </a:xfrm>
          <a:prstGeom prst="rect">
            <a:avLst/>
          </a:prstGeom>
          <a:noFill/>
        </p:spPr>
        <p:txBody>
          <a:bodyPr>
            <a:spAutoFit/>
          </a:bodyPr>
          <a:lstStyle/>
          <a:p>
            <a:pPr algn="just" fontAlgn="auto">
              <a:spcBef>
                <a:spcPts val="0"/>
              </a:spcBef>
              <a:spcAft>
                <a:spcPts val="0"/>
              </a:spcAft>
              <a:defRPr/>
            </a:pPr>
            <a:r>
              <a:rPr lang="fr-FR" b="1" dirty="0">
                <a:latin typeface="+mn-lt"/>
                <a:cs typeface="+mn-cs"/>
              </a:rPr>
              <a:t>Bénédicte DELMAS, </a:t>
            </a:r>
            <a:r>
              <a:rPr lang="fr-FR" b="1" i="1" dirty="0">
                <a:effectLst>
                  <a:outerShdw blurRad="38100" dist="38100" dir="2700000" algn="tl">
                    <a:srgbClr val="000000">
                      <a:alpha val="43137"/>
                    </a:srgbClr>
                  </a:outerShdw>
                </a:effectLst>
                <a:latin typeface="+mn-lt"/>
                <a:cs typeface="+mn-cs"/>
              </a:rPr>
              <a:t>Les demoiselles du Plessis</a:t>
            </a:r>
            <a:r>
              <a:rPr lang="fr-FR" b="1" dirty="0">
                <a:latin typeface="+mn-lt"/>
                <a:cs typeface="+mn-cs"/>
              </a:rPr>
              <a:t>, 2016</a:t>
            </a:r>
          </a:p>
        </p:txBody>
      </p:sp>
      <p:pic>
        <p:nvPicPr>
          <p:cNvPr id="11267" name="Picture 3"/>
          <p:cNvPicPr>
            <a:picLocks noChangeAspect="1" noChangeArrowheads="1"/>
          </p:cNvPicPr>
          <p:nvPr/>
        </p:nvPicPr>
        <p:blipFill>
          <a:blip r:embed="rId4"/>
          <a:srcRect/>
          <a:stretch>
            <a:fillRect/>
          </a:stretch>
        </p:blipFill>
        <p:spPr bwMode="auto">
          <a:xfrm>
            <a:off x="2465388" y="3789363"/>
            <a:ext cx="2111375" cy="2878137"/>
          </a:xfrm>
          <a:prstGeom prst="rect">
            <a:avLst/>
          </a:prstGeom>
          <a:noFill/>
          <a:ln w="9525">
            <a:noFill/>
            <a:miter lim="800000"/>
            <a:headEnd/>
            <a:tailEnd/>
          </a:ln>
        </p:spPr>
      </p:pic>
      <p:sp>
        <p:nvSpPr>
          <p:cNvPr id="6" name="ZoneTexte 5"/>
          <p:cNvSpPr txBox="1"/>
          <p:nvPr/>
        </p:nvSpPr>
        <p:spPr>
          <a:xfrm>
            <a:off x="2349500" y="3171825"/>
            <a:ext cx="2227263" cy="646113"/>
          </a:xfrm>
          <a:prstGeom prst="rect">
            <a:avLst/>
          </a:prstGeom>
          <a:noFill/>
        </p:spPr>
        <p:txBody>
          <a:bodyPr>
            <a:spAutoFit/>
          </a:bodyPr>
          <a:lstStyle/>
          <a:p>
            <a:pPr algn="just" fontAlgn="auto">
              <a:spcBef>
                <a:spcPts val="0"/>
              </a:spcBef>
              <a:spcAft>
                <a:spcPts val="0"/>
              </a:spcAft>
              <a:defRPr/>
            </a:pPr>
            <a:r>
              <a:rPr lang="fr-FR" b="1" dirty="0">
                <a:latin typeface="+mn-lt"/>
                <a:cs typeface="+mn-cs"/>
              </a:rPr>
              <a:t>Christian FAURE, </a:t>
            </a:r>
            <a:r>
              <a:rPr lang="fr-FR" b="1" i="1" dirty="0">
                <a:effectLst>
                  <a:outerShdw blurRad="38100" dist="38100" dir="2700000" algn="tl">
                    <a:srgbClr val="000000">
                      <a:alpha val="43137"/>
                    </a:srgbClr>
                  </a:outerShdw>
                </a:effectLst>
                <a:latin typeface="+mn-lt"/>
                <a:cs typeface="+mn-cs"/>
              </a:rPr>
              <a:t>La Loi</a:t>
            </a:r>
            <a:r>
              <a:rPr lang="fr-FR" b="1" dirty="0">
                <a:latin typeface="+mn-lt"/>
                <a:cs typeface="+mn-cs"/>
              </a:rPr>
              <a:t>, 2015</a:t>
            </a:r>
          </a:p>
        </p:txBody>
      </p:sp>
      <p:pic>
        <p:nvPicPr>
          <p:cNvPr id="11268" name="Picture 4"/>
          <p:cNvPicPr>
            <a:picLocks noChangeAspect="1" noChangeArrowheads="1"/>
          </p:cNvPicPr>
          <p:nvPr/>
        </p:nvPicPr>
        <p:blipFill>
          <a:blip r:embed="rId5"/>
          <a:srcRect/>
          <a:stretch>
            <a:fillRect/>
          </a:stretch>
        </p:blipFill>
        <p:spPr bwMode="auto">
          <a:xfrm>
            <a:off x="4576763" y="1493838"/>
            <a:ext cx="2249487" cy="3014662"/>
          </a:xfrm>
          <a:prstGeom prst="rect">
            <a:avLst/>
          </a:prstGeom>
          <a:noFill/>
          <a:ln w="9525">
            <a:noFill/>
            <a:miter lim="800000"/>
            <a:headEnd/>
            <a:tailEnd/>
          </a:ln>
        </p:spPr>
      </p:pic>
      <p:sp>
        <p:nvSpPr>
          <p:cNvPr id="7" name="ZoneTexte 6"/>
          <p:cNvSpPr txBox="1"/>
          <p:nvPr/>
        </p:nvSpPr>
        <p:spPr>
          <a:xfrm>
            <a:off x="4572000" y="4508500"/>
            <a:ext cx="2254250" cy="923925"/>
          </a:xfrm>
          <a:prstGeom prst="rect">
            <a:avLst/>
          </a:prstGeom>
          <a:noFill/>
        </p:spPr>
        <p:txBody>
          <a:bodyPr>
            <a:spAutoFit/>
          </a:bodyPr>
          <a:lstStyle/>
          <a:p>
            <a:pPr algn="just" fontAlgn="auto">
              <a:spcBef>
                <a:spcPts val="0"/>
              </a:spcBef>
              <a:spcAft>
                <a:spcPts val="0"/>
              </a:spcAft>
              <a:defRPr/>
            </a:pPr>
            <a:r>
              <a:rPr lang="fr-FR" b="1" dirty="0">
                <a:latin typeface="+mn-lt"/>
                <a:cs typeface="+mn-cs"/>
              </a:rPr>
              <a:t>Claude CHABROL, </a:t>
            </a:r>
            <a:r>
              <a:rPr lang="fr-FR" b="1" i="1" dirty="0">
                <a:effectLst>
                  <a:outerShdw blurRad="38100" dist="38100" dir="2700000" algn="tl">
                    <a:srgbClr val="000000">
                      <a:alpha val="43137"/>
                    </a:srgbClr>
                  </a:outerShdw>
                </a:effectLst>
                <a:latin typeface="+mn-lt"/>
                <a:cs typeface="+mn-cs"/>
              </a:rPr>
              <a:t>Une affaire de femmes</a:t>
            </a:r>
            <a:r>
              <a:rPr lang="fr-FR" b="1" dirty="0">
                <a:latin typeface="+mn-lt"/>
                <a:cs typeface="+mn-cs"/>
              </a:rPr>
              <a:t>, 1988</a:t>
            </a:r>
          </a:p>
        </p:txBody>
      </p:sp>
      <p:pic>
        <p:nvPicPr>
          <p:cNvPr id="11269" name="Picture 5"/>
          <p:cNvPicPr>
            <a:picLocks noChangeAspect="1" noChangeArrowheads="1"/>
          </p:cNvPicPr>
          <p:nvPr/>
        </p:nvPicPr>
        <p:blipFill>
          <a:blip r:embed="rId6"/>
          <a:srcRect/>
          <a:stretch>
            <a:fillRect/>
          </a:stretch>
        </p:blipFill>
        <p:spPr bwMode="auto">
          <a:xfrm>
            <a:off x="6826250" y="3603625"/>
            <a:ext cx="2298700" cy="3063875"/>
          </a:xfrm>
          <a:prstGeom prst="rect">
            <a:avLst/>
          </a:prstGeom>
          <a:noFill/>
          <a:ln w="9525">
            <a:noFill/>
            <a:miter lim="800000"/>
            <a:headEnd/>
            <a:tailEnd/>
          </a:ln>
        </p:spPr>
      </p:pic>
      <p:sp>
        <p:nvSpPr>
          <p:cNvPr id="8" name="ZoneTexte 7"/>
          <p:cNvSpPr txBox="1"/>
          <p:nvPr/>
        </p:nvSpPr>
        <p:spPr>
          <a:xfrm>
            <a:off x="6807200" y="2925763"/>
            <a:ext cx="2317750" cy="646112"/>
          </a:xfrm>
          <a:prstGeom prst="rect">
            <a:avLst/>
          </a:prstGeom>
          <a:noFill/>
        </p:spPr>
        <p:txBody>
          <a:bodyPr>
            <a:spAutoFit/>
          </a:bodyPr>
          <a:lstStyle/>
          <a:p>
            <a:pPr algn="just" fontAlgn="auto">
              <a:spcBef>
                <a:spcPts val="0"/>
              </a:spcBef>
              <a:spcAft>
                <a:spcPts val="0"/>
              </a:spcAft>
              <a:defRPr/>
            </a:pPr>
            <a:r>
              <a:rPr lang="fr-FR" b="1" dirty="0">
                <a:latin typeface="+mn-lt"/>
                <a:cs typeface="+mn-cs"/>
              </a:rPr>
              <a:t>Claire SIMON, </a:t>
            </a:r>
            <a:r>
              <a:rPr lang="fr-FR" b="1" i="1" dirty="0">
                <a:effectLst>
                  <a:outerShdw blurRad="38100" dist="38100" dir="2700000" algn="tl">
                    <a:srgbClr val="000000">
                      <a:alpha val="43137"/>
                    </a:srgbClr>
                  </a:outerShdw>
                </a:effectLst>
                <a:latin typeface="+mn-lt"/>
                <a:cs typeface="+mn-cs"/>
              </a:rPr>
              <a:t>Les bureaux de Dieu,</a:t>
            </a:r>
            <a:r>
              <a:rPr lang="fr-FR" b="1" dirty="0">
                <a:latin typeface="+mn-lt"/>
                <a:cs typeface="+mn-cs"/>
              </a:rPr>
              <a:t> 2008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11266"/>
                                        </p:tgtEl>
                                        <p:attrNameLst>
                                          <p:attrName>style.visibility</p:attrName>
                                        </p:attrNameLst>
                                      </p:cBhvr>
                                      <p:to>
                                        <p:strVal val="visible"/>
                                      </p:to>
                                    </p:set>
                                    <p:animEffect transition="in" filter="fade">
                                      <p:cBhvr>
                                        <p:cTn id="15" dur="500"/>
                                        <p:tgtEl>
                                          <p:spTgt spid="1126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11267"/>
                                        </p:tgtEl>
                                        <p:attrNameLst>
                                          <p:attrName>style.visibility</p:attrName>
                                        </p:attrNameLst>
                                      </p:cBhvr>
                                      <p:to>
                                        <p:strVal val="visible"/>
                                      </p:to>
                                    </p:set>
                                    <p:animEffect transition="in" filter="fade">
                                      <p:cBhvr>
                                        <p:cTn id="23" dur="500"/>
                                        <p:tgtEl>
                                          <p:spTgt spid="1126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nodeType="withEffect">
                                  <p:stCondLst>
                                    <p:cond delay="0"/>
                                  </p:stCondLst>
                                  <p:childTnLst>
                                    <p:set>
                                      <p:cBhvr>
                                        <p:cTn id="30" dur="1" fill="hold">
                                          <p:stCondLst>
                                            <p:cond delay="0"/>
                                          </p:stCondLst>
                                        </p:cTn>
                                        <p:tgtEl>
                                          <p:spTgt spid="11268"/>
                                        </p:tgtEl>
                                        <p:attrNameLst>
                                          <p:attrName>style.visibility</p:attrName>
                                        </p:attrNameLst>
                                      </p:cBhvr>
                                      <p:to>
                                        <p:strVal val="visible"/>
                                      </p:to>
                                    </p:set>
                                    <p:animEffect transition="in" filter="fade">
                                      <p:cBhvr>
                                        <p:cTn id="31" dur="500"/>
                                        <p:tgtEl>
                                          <p:spTgt spid="1126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par>
                                <p:cTn id="37" presetID="10" presetClass="entr" presetSubtype="0" fill="hold" nodeType="withEffect">
                                  <p:stCondLst>
                                    <p:cond delay="0"/>
                                  </p:stCondLst>
                                  <p:childTnLst>
                                    <p:set>
                                      <p:cBhvr>
                                        <p:cTn id="38" dur="1" fill="hold">
                                          <p:stCondLst>
                                            <p:cond delay="0"/>
                                          </p:stCondLst>
                                        </p:cTn>
                                        <p:tgtEl>
                                          <p:spTgt spid="11269"/>
                                        </p:tgtEl>
                                        <p:attrNameLst>
                                          <p:attrName>style.visibility</p:attrName>
                                        </p:attrNameLst>
                                      </p:cBhvr>
                                      <p:to>
                                        <p:strVal val="visible"/>
                                      </p:to>
                                    </p:set>
                                    <p:animEffect transition="in" filter="fade">
                                      <p:cBhvr>
                                        <p:cTn id="39" dur="5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nvGraphicFramePr>
        <p:xfrm>
          <a:off x="22225" y="1154113"/>
          <a:ext cx="9143506" cy="5472608"/>
        </p:xfrm>
        <a:graphic>
          <a:graphicData uri="http://schemas.openxmlformats.org/drawingml/2006/table">
            <a:tbl>
              <a:tblPr firstRow="1" bandRow="1">
                <a:tableStyleId>{5C22544A-7EE6-4342-B048-85BDC9FD1C3A}</a:tableStyleId>
              </a:tblPr>
              <a:tblGrid>
                <a:gridCol w="2728304"/>
                <a:gridCol w="6415202"/>
              </a:tblGrid>
              <a:tr h="5472608">
                <a:tc>
                  <a:txBody>
                    <a:bodyPr/>
                    <a:lstStyle/>
                    <a:p>
                      <a:pPr algn="just"/>
                      <a:r>
                        <a:rPr lang="fr-FR" sz="1600" dirty="0" smtClean="0">
                          <a:solidFill>
                            <a:schemeClr val="tx1"/>
                          </a:solidFill>
                          <a:latin typeface="Times New Roman" panose="02020603050405020304" pitchFamily="18" charset="0"/>
                          <a:cs typeface="Times New Roman" panose="02020603050405020304" pitchFamily="18" charset="0"/>
                        </a:rPr>
                        <a:t>Thème 3</a:t>
                      </a:r>
                    </a:p>
                    <a:p>
                      <a:pPr algn="just"/>
                      <a:r>
                        <a:rPr lang="fr-FR" sz="1600" dirty="0" smtClean="0">
                          <a:solidFill>
                            <a:schemeClr val="tx1"/>
                          </a:solidFill>
                          <a:latin typeface="Times New Roman" panose="02020603050405020304" pitchFamily="18" charset="0"/>
                          <a:cs typeface="Times New Roman" panose="02020603050405020304" pitchFamily="18" charset="0"/>
                        </a:rPr>
                        <a:t>Françaises</a:t>
                      </a:r>
                      <a:r>
                        <a:rPr lang="fr-FR" sz="1600" baseline="0" dirty="0" smtClean="0">
                          <a:solidFill>
                            <a:schemeClr val="tx1"/>
                          </a:solidFill>
                          <a:latin typeface="Times New Roman" panose="02020603050405020304" pitchFamily="18" charset="0"/>
                          <a:cs typeface="Times New Roman" panose="02020603050405020304" pitchFamily="18" charset="0"/>
                        </a:rPr>
                        <a:t> et Français dans une République repensée</a:t>
                      </a:r>
                    </a:p>
                    <a:p>
                      <a:pPr algn="just"/>
                      <a:r>
                        <a:rPr lang="fr-FR" sz="1600" b="0" baseline="0" dirty="0" smtClean="0">
                          <a:solidFill>
                            <a:schemeClr val="tx1"/>
                          </a:solidFill>
                          <a:latin typeface="Times New Roman" panose="02020603050405020304" pitchFamily="18" charset="0"/>
                          <a:cs typeface="Times New Roman" panose="02020603050405020304" pitchFamily="18" charset="0"/>
                        </a:rPr>
                        <a:t>» 1944-1947, refonder la République, redéfinir la démocratie.</a:t>
                      </a:r>
                    </a:p>
                    <a:p>
                      <a:pPr algn="just"/>
                      <a:endParaRPr lang="fr-FR" sz="1600" b="0" baseline="0" dirty="0" smtClean="0">
                        <a:solidFill>
                          <a:schemeClr val="tx1"/>
                        </a:solidFill>
                        <a:latin typeface="Times New Roman" panose="02020603050405020304" pitchFamily="18" charset="0"/>
                        <a:cs typeface="Times New Roman" panose="02020603050405020304" pitchFamily="18" charset="0"/>
                      </a:endParaRPr>
                    </a:p>
                    <a:p>
                      <a:pPr algn="just"/>
                      <a:r>
                        <a:rPr lang="fr-FR" sz="1600" b="0" baseline="0" dirty="0" smtClean="0">
                          <a:solidFill>
                            <a:schemeClr val="tx1"/>
                          </a:solidFill>
                          <a:latin typeface="Times New Roman" panose="02020603050405020304" pitchFamily="18" charset="0"/>
                          <a:cs typeface="Times New Roman" panose="02020603050405020304" pitchFamily="18" charset="0"/>
                        </a:rPr>
                        <a:t>» La Ve République, de la République gaullienne à l’alternance et à la cohabitation.</a:t>
                      </a:r>
                    </a:p>
                    <a:p>
                      <a:pPr algn="just"/>
                      <a:endParaRPr lang="fr-FR" sz="1600" b="0" baseline="0" dirty="0" smtClean="0">
                        <a:solidFill>
                          <a:schemeClr val="tx1"/>
                        </a:solidFill>
                        <a:latin typeface="Times New Roman" panose="02020603050405020304" pitchFamily="18" charset="0"/>
                        <a:cs typeface="Times New Roman" panose="02020603050405020304" pitchFamily="18" charset="0"/>
                      </a:endParaRPr>
                    </a:p>
                    <a:p>
                      <a:pPr algn="just"/>
                      <a:endParaRPr lang="fr-FR" sz="1600" b="0" baseline="0" dirty="0" smtClean="0">
                        <a:solidFill>
                          <a:schemeClr val="tx1"/>
                        </a:solidFill>
                        <a:latin typeface="Times New Roman" panose="02020603050405020304" pitchFamily="18" charset="0"/>
                        <a:cs typeface="Times New Roman" panose="02020603050405020304" pitchFamily="18" charset="0"/>
                      </a:endParaRPr>
                    </a:p>
                    <a:p>
                      <a:pPr algn="just"/>
                      <a:r>
                        <a:rPr lang="fr-FR" sz="1600" b="0" baseline="0" dirty="0" smtClean="0">
                          <a:solidFill>
                            <a:schemeClr val="tx1"/>
                          </a:solidFill>
                          <a:latin typeface="Times New Roman" panose="02020603050405020304" pitchFamily="18" charset="0"/>
                          <a:cs typeface="Times New Roman" panose="02020603050405020304" pitchFamily="18" charset="0"/>
                        </a:rPr>
                        <a:t>» Femmes et hommes dans la société des années 1950 aux années 1980: nouveaux enjeux sociaux et culturels, réponses politiques. </a:t>
                      </a:r>
                      <a:endParaRPr lang="fr-FR" sz="1600"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fr-FR" sz="1600" b="0" dirty="0" smtClean="0">
                        <a:solidFill>
                          <a:schemeClr val="tx1"/>
                        </a:solidFill>
                        <a:latin typeface="Times New Roman" panose="02020603050405020304" pitchFamily="18" charset="0"/>
                        <a:cs typeface="Times New Roman" panose="02020603050405020304" pitchFamily="18" charset="0"/>
                      </a:endParaRPr>
                    </a:p>
                    <a:p>
                      <a:pPr algn="just"/>
                      <a:r>
                        <a:rPr lang="fr-FR" sz="1600" b="0" dirty="0" smtClean="0">
                          <a:solidFill>
                            <a:schemeClr val="tx1"/>
                          </a:solidFill>
                          <a:latin typeface="Times New Roman" panose="02020603050405020304" pitchFamily="18" charset="0"/>
                          <a:cs typeface="Times New Roman" panose="02020603050405020304" pitchFamily="18" charset="0"/>
                        </a:rPr>
                        <a:t>En France, la Libération</a:t>
                      </a:r>
                      <a:r>
                        <a:rPr lang="fr-FR" sz="1600" b="0" baseline="0" dirty="0" smtClean="0">
                          <a:solidFill>
                            <a:schemeClr val="tx1"/>
                          </a:solidFill>
                          <a:latin typeface="Times New Roman" panose="02020603050405020304" pitchFamily="18" charset="0"/>
                          <a:cs typeface="Times New Roman" panose="02020603050405020304" pitchFamily="18" charset="0"/>
                        </a:rPr>
                        <a:t> autorise la restauration de la légalité républicaine dans une dynamique de refondation. La République intègre politiquement les femmes. L’important programme de réformes du Conseil national de la Résistance prolonge et complète celui du Front Populaire, il élargit la démocratie dans un sens social.</a:t>
                      </a:r>
                    </a:p>
                    <a:p>
                      <a:pPr algn="just"/>
                      <a:endParaRPr lang="fr-FR" sz="1600" b="0" baseline="0" dirty="0" smtClean="0">
                        <a:solidFill>
                          <a:schemeClr val="tx1"/>
                        </a:solidFill>
                        <a:latin typeface="Times New Roman" panose="02020603050405020304" pitchFamily="18" charset="0"/>
                        <a:cs typeface="Times New Roman" panose="02020603050405020304" pitchFamily="18" charset="0"/>
                      </a:endParaRPr>
                    </a:p>
                    <a:p>
                      <a:pPr algn="just"/>
                      <a:r>
                        <a:rPr lang="fr-FR" sz="1600" b="0" baseline="0" dirty="0" smtClean="0">
                          <a:solidFill>
                            <a:schemeClr val="tx1"/>
                          </a:solidFill>
                          <a:latin typeface="Times New Roman" panose="02020603050405020304" pitchFamily="18" charset="0"/>
                          <a:cs typeface="Times New Roman" panose="02020603050405020304" pitchFamily="18" charset="0"/>
                        </a:rPr>
                        <a:t>Le retour au pouvoir du général de Gaulle en 1958 donne naissance à la Ve République marquée par le renforcement du pouvoir exécutif et le scrutin majoritaire. L’Histoire permet ici de contextualiser l’étude des institutions républicaines, des principes et des pratiques politiques, réalisée dans le cadre de l’EMC.</a:t>
                      </a:r>
                    </a:p>
                    <a:p>
                      <a:pPr algn="just"/>
                      <a:endParaRPr lang="fr-FR" sz="1600" b="0" baseline="0" dirty="0" smtClean="0">
                        <a:solidFill>
                          <a:schemeClr val="tx1"/>
                        </a:solidFill>
                        <a:latin typeface="Times New Roman" panose="02020603050405020304" pitchFamily="18" charset="0"/>
                        <a:cs typeface="Times New Roman" panose="02020603050405020304" pitchFamily="18" charset="0"/>
                      </a:endParaRPr>
                    </a:p>
                    <a:p>
                      <a:pPr algn="just"/>
                      <a:r>
                        <a:rPr lang="fr-FR" sz="1600" b="0" baseline="0" dirty="0" smtClean="0">
                          <a:solidFill>
                            <a:schemeClr val="tx1"/>
                          </a:solidFill>
                          <a:latin typeface="Times New Roman" panose="02020603050405020304" pitchFamily="18" charset="0"/>
                          <a:cs typeface="Times New Roman" panose="02020603050405020304" pitchFamily="18" charset="0"/>
                        </a:rPr>
                        <a:t>Dans la seconde moitié du XXe siècle, la société française connaît des transformations décisives: place des femmes, nouvelles aspirations de la jeunesse, développement de l’immigration, vieillissement de la population, montée du chômage. Ces changements font évoluer le modèle social républicain. L’étude de quelques exemples d’adaptation de la législation aux évolutions de la société offre l’occasion de comprendre certains enjeux du débat politique et les modalités de l’exercice de la citoyenneté au sein de la démocratie française.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5" name="Rectangle 4"/>
          <p:cNvSpPr/>
          <p:nvPr/>
        </p:nvSpPr>
        <p:spPr>
          <a:xfrm>
            <a:off x="107950" y="115888"/>
            <a:ext cx="8928100" cy="433387"/>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2400" b="1" dirty="0">
                <a:solidFill>
                  <a:srgbClr val="00B050"/>
                </a:solidFill>
                <a:effectLst>
                  <a:outerShdw blurRad="38100" dist="38100" dir="2700000" algn="tl">
                    <a:srgbClr val="000000">
                      <a:alpha val="43137"/>
                    </a:srgbClr>
                  </a:outerShdw>
                </a:effectLst>
              </a:rPr>
              <a:t>Nouveautés et points de vigilance</a:t>
            </a:r>
          </a:p>
        </p:txBody>
      </p:sp>
      <p:sp>
        <p:nvSpPr>
          <p:cNvPr id="7" name="ZoneTexte 6"/>
          <p:cNvSpPr txBox="1"/>
          <p:nvPr/>
        </p:nvSpPr>
        <p:spPr>
          <a:xfrm>
            <a:off x="0" y="692150"/>
            <a:ext cx="7885113" cy="461963"/>
          </a:xfrm>
          <a:prstGeom prst="rect">
            <a:avLst/>
          </a:prstGeom>
          <a:noFill/>
        </p:spPr>
        <p:txBody>
          <a:bodyPr>
            <a:spAutoFit/>
          </a:bodyPr>
          <a:lstStyle/>
          <a:p>
            <a:pPr fontAlgn="auto">
              <a:spcBef>
                <a:spcPts val="0"/>
              </a:spcBef>
              <a:spcAft>
                <a:spcPts val="0"/>
              </a:spcAft>
              <a:defRPr/>
            </a:pPr>
            <a:r>
              <a:rPr lang="fr-FR" sz="2400" b="1" u="sng" dirty="0">
                <a:solidFill>
                  <a:srgbClr val="7030A0"/>
                </a:solidFill>
                <a:effectLst>
                  <a:outerShdw blurRad="38100" dist="38100" dir="2700000" algn="tl">
                    <a:srgbClr val="000000">
                      <a:alpha val="43137"/>
                    </a:srgbClr>
                  </a:outerShdw>
                </a:effectLst>
                <a:latin typeface="+mn-lt"/>
                <a:cs typeface="+mn-cs"/>
              </a:rPr>
              <a:t>Programme 2016 (BO spécial n°11 du 26 novembre 2015)</a:t>
            </a:r>
          </a:p>
        </p:txBody>
      </p:sp>
      <p:sp>
        <p:nvSpPr>
          <p:cNvPr id="8" name="Rectangle 7"/>
          <p:cNvSpPr/>
          <p:nvPr/>
        </p:nvSpPr>
        <p:spPr>
          <a:xfrm>
            <a:off x="1476375" y="1700213"/>
            <a:ext cx="863600" cy="288925"/>
          </a:xfrm>
          <a:prstGeom prst="rect">
            <a:avLst/>
          </a:prstGeom>
          <a:solidFill>
            <a:srgbClr val="FF0000">
              <a:alpha val="4509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9" name="Rectangle 8"/>
          <p:cNvSpPr/>
          <p:nvPr/>
        </p:nvSpPr>
        <p:spPr>
          <a:xfrm>
            <a:off x="1476375" y="1903413"/>
            <a:ext cx="863600" cy="288925"/>
          </a:xfrm>
          <a:prstGeom prst="rect">
            <a:avLst/>
          </a:prstGeom>
          <a:solidFill>
            <a:srgbClr val="FF0000">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0" name="Rectangle 9"/>
          <p:cNvSpPr/>
          <p:nvPr/>
        </p:nvSpPr>
        <p:spPr>
          <a:xfrm>
            <a:off x="1331913" y="2200275"/>
            <a:ext cx="863600" cy="288925"/>
          </a:xfrm>
          <a:prstGeom prst="rect">
            <a:avLst/>
          </a:prstGeom>
          <a:solidFill>
            <a:srgbClr val="FF0000">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1" name="Rectangle 10"/>
          <p:cNvSpPr/>
          <p:nvPr/>
        </p:nvSpPr>
        <p:spPr>
          <a:xfrm>
            <a:off x="107950" y="5661025"/>
            <a:ext cx="431800" cy="288925"/>
          </a:xfrm>
          <a:prstGeom prst="rect">
            <a:avLst/>
          </a:prstGeom>
          <a:solidFill>
            <a:srgbClr val="FF0000">
              <a:alpha val="4509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2" name="ZoneTexte 11"/>
          <p:cNvSpPr txBox="1"/>
          <p:nvPr/>
        </p:nvSpPr>
        <p:spPr>
          <a:xfrm>
            <a:off x="539750" y="5621338"/>
            <a:ext cx="2160588" cy="368300"/>
          </a:xfrm>
          <a:prstGeom prst="rect">
            <a:avLst/>
          </a:prstGeom>
          <a:noFill/>
        </p:spPr>
        <p:txBody>
          <a:bodyPr>
            <a:spAutoFit/>
          </a:bodyPr>
          <a:lstStyle/>
          <a:p>
            <a:pPr fontAlgn="auto">
              <a:spcBef>
                <a:spcPts val="0"/>
              </a:spcBef>
              <a:spcAft>
                <a:spcPts val="0"/>
              </a:spcAft>
              <a:defRPr/>
            </a:pPr>
            <a:r>
              <a:rPr lang="fr-FR" b="1" i="1" dirty="0">
                <a:solidFill>
                  <a:srgbClr val="0070C0"/>
                </a:solidFill>
                <a:effectLst>
                  <a:outerShdw blurRad="38100" dist="38100" dir="2700000" algn="tl">
                    <a:srgbClr val="000000">
                      <a:alpha val="43137"/>
                    </a:srgbClr>
                  </a:outerShdw>
                </a:effectLst>
                <a:latin typeface="+mn-lt"/>
                <a:cs typeface="+mn-cs"/>
              </a:rPr>
              <a:t>Notion centrale</a:t>
            </a:r>
          </a:p>
        </p:txBody>
      </p:sp>
      <p:sp>
        <p:nvSpPr>
          <p:cNvPr id="13" name="Rectangle 12"/>
          <p:cNvSpPr/>
          <p:nvPr/>
        </p:nvSpPr>
        <p:spPr>
          <a:xfrm>
            <a:off x="4932363" y="1673225"/>
            <a:ext cx="1008062" cy="287338"/>
          </a:xfrm>
          <a:prstGeom prst="rect">
            <a:avLst/>
          </a:prstGeom>
          <a:solidFill>
            <a:srgbClr val="FF0000">
              <a:alpha val="4509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4" name="Rectangle à coins arrondis 13"/>
          <p:cNvSpPr/>
          <p:nvPr/>
        </p:nvSpPr>
        <p:spPr>
          <a:xfrm>
            <a:off x="3132138" y="2192338"/>
            <a:ext cx="5761037" cy="2173287"/>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endParaRPr lang="fr-FR" b="1" dirty="0">
              <a:solidFill>
                <a:srgbClr val="4F81BD"/>
              </a:solidFill>
              <a:effectLst>
                <a:outerShdw blurRad="38100" dist="38100" dir="2700000" algn="tl">
                  <a:srgbClr val="000000">
                    <a:alpha val="43137"/>
                  </a:srgbClr>
                </a:outerShdw>
              </a:effectLst>
            </a:endParaRPr>
          </a:p>
          <a:p>
            <a:pPr algn="just" fontAlgn="auto">
              <a:spcBef>
                <a:spcPts val="0"/>
              </a:spcBef>
              <a:spcAft>
                <a:spcPts val="0"/>
              </a:spcAft>
              <a:defRPr/>
            </a:pPr>
            <a:endParaRPr lang="fr-FR" b="1" dirty="0">
              <a:solidFill>
                <a:srgbClr val="4F81BD"/>
              </a:solidFill>
              <a:effectLst>
                <a:outerShdw blurRad="38100" dist="38100" dir="2700000" algn="tl">
                  <a:srgbClr val="000000">
                    <a:alpha val="43137"/>
                  </a:srgbClr>
                </a:outerShdw>
              </a:effectLst>
            </a:endParaRPr>
          </a:p>
          <a:p>
            <a:pPr algn="just" fontAlgn="auto">
              <a:spcBef>
                <a:spcPts val="0"/>
              </a:spcBef>
              <a:spcAft>
                <a:spcPts val="0"/>
              </a:spcAft>
              <a:defRPr/>
            </a:pPr>
            <a:endParaRPr lang="fr-FR" b="1" dirty="0">
              <a:solidFill>
                <a:srgbClr val="4F81BD"/>
              </a:solidFill>
              <a:effectLst>
                <a:outerShdw blurRad="38100" dist="38100" dir="2700000" algn="tl">
                  <a:srgbClr val="000000">
                    <a:alpha val="43137"/>
                  </a:srgbClr>
                </a:outerShdw>
              </a:effectLst>
            </a:endParaRPr>
          </a:p>
        </p:txBody>
      </p:sp>
      <p:sp>
        <p:nvSpPr>
          <p:cNvPr id="15" name="ZoneTexte 14"/>
          <p:cNvSpPr txBox="1"/>
          <p:nvPr/>
        </p:nvSpPr>
        <p:spPr>
          <a:xfrm>
            <a:off x="3419475" y="2192338"/>
            <a:ext cx="5113338" cy="369887"/>
          </a:xfrm>
          <a:prstGeom prst="rect">
            <a:avLst/>
          </a:prstGeom>
          <a:noFill/>
        </p:spPr>
        <p:txBody>
          <a:bodyPr>
            <a:spAutoFit/>
          </a:bodyPr>
          <a:lstStyle/>
          <a:p>
            <a:pPr algn="ctr" fontAlgn="auto">
              <a:spcBef>
                <a:spcPts val="0"/>
              </a:spcBef>
              <a:spcAft>
                <a:spcPts val="0"/>
              </a:spcAft>
              <a:defRPr/>
            </a:pPr>
            <a:r>
              <a:rPr lang="fr-FR" b="1" u="sng" dirty="0">
                <a:solidFill>
                  <a:srgbClr val="FF0000"/>
                </a:solidFill>
                <a:effectLst>
                  <a:outerShdw blurRad="38100" dist="38100" dir="2700000" algn="tl">
                    <a:srgbClr val="000000">
                      <a:alpha val="43137"/>
                    </a:srgbClr>
                  </a:outerShdw>
                </a:effectLst>
                <a:latin typeface="+mn-lt"/>
                <a:cs typeface="+mn-cs"/>
              </a:rPr>
              <a:t>REFONDATION</a:t>
            </a:r>
          </a:p>
        </p:txBody>
      </p:sp>
      <p:sp>
        <p:nvSpPr>
          <p:cNvPr id="16" name="ZoneTexte 15"/>
          <p:cNvSpPr txBox="1"/>
          <p:nvPr/>
        </p:nvSpPr>
        <p:spPr>
          <a:xfrm>
            <a:off x="3132138" y="2562225"/>
            <a:ext cx="5761037" cy="646113"/>
          </a:xfrm>
          <a:prstGeom prst="rect">
            <a:avLst/>
          </a:prstGeom>
          <a:noFill/>
        </p:spPr>
        <p:txBody>
          <a:bodyPr>
            <a:spAutoFit/>
          </a:bodyPr>
          <a:lstStyle/>
          <a:p>
            <a:pPr marL="285750" indent="-285750" algn="just" fontAlgn="auto">
              <a:spcBef>
                <a:spcPts val="0"/>
              </a:spcBef>
              <a:spcAft>
                <a:spcPts val="0"/>
              </a:spcAft>
              <a:buFont typeface="Arial" panose="020B0604020202020204" pitchFamily="34" charset="0"/>
              <a:buChar char="•"/>
              <a:defRPr/>
            </a:pPr>
            <a:r>
              <a:rPr lang="fr-FR" b="1" i="1" dirty="0">
                <a:solidFill>
                  <a:srgbClr val="4F81BD"/>
                </a:solidFill>
                <a:effectLst>
                  <a:outerShdw blurRad="38100" dist="38100" dir="2700000" algn="tl">
                    <a:srgbClr val="000000">
                      <a:alpha val="43137"/>
                    </a:srgbClr>
                  </a:outerShdw>
                </a:effectLst>
                <a:latin typeface="+mn-lt"/>
                <a:cs typeface="+mn-cs"/>
              </a:rPr>
              <a:t>Capacité à se régénérer, à se repenser après des temps de crises.</a:t>
            </a:r>
          </a:p>
        </p:txBody>
      </p:sp>
      <p:sp>
        <p:nvSpPr>
          <p:cNvPr id="17" name="ZoneTexte 16"/>
          <p:cNvSpPr txBox="1"/>
          <p:nvPr/>
        </p:nvSpPr>
        <p:spPr>
          <a:xfrm>
            <a:off x="3132138" y="3068638"/>
            <a:ext cx="5759450" cy="366712"/>
          </a:xfrm>
          <a:prstGeom prst="rect">
            <a:avLst/>
          </a:prstGeom>
          <a:noFill/>
        </p:spPr>
        <p:txBody>
          <a:bodyPr>
            <a:spAutoFit/>
          </a:bodyPr>
          <a:lstStyle/>
          <a:p>
            <a:pPr marL="285750" indent="-285750" algn="just" fontAlgn="auto">
              <a:spcBef>
                <a:spcPts val="0"/>
              </a:spcBef>
              <a:spcAft>
                <a:spcPts val="0"/>
              </a:spcAft>
              <a:buFont typeface="Arial" panose="020B0604020202020204" pitchFamily="34" charset="0"/>
              <a:buChar char="•"/>
              <a:defRPr/>
            </a:pPr>
            <a:r>
              <a:rPr lang="fr-FR" b="1" i="1" dirty="0">
                <a:solidFill>
                  <a:srgbClr val="4F81BD"/>
                </a:solidFill>
                <a:effectLst>
                  <a:outerShdw blurRad="38100" dist="38100" dir="2700000" algn="tl">
                    <a:srgbClr val="000000">
                      <a:alpha val="43137"/>
                    </a:srgbClr>
                  </a:outerShdw>
                </a:effectLst>
                <a:latin typeface="+mn-lt"/>
                <a:cs typeface="+mn-cs"/>
              </a:rPr>
              <a:t>Nécessaire remise en cause des bases. </a:t>
            </a:r>
          </a:p>
        </p:txBody>
      </p:sp>
      <p:sp>
        <p:nvSpPr>
          <p:cNvPr id="18" name="ZoneTexte 17"/>
          <p:cNvSpPr txBox="1"/>
          <p:nvPr/>
        </p:nvSpPr>
        <p:spPr>
          <a:xfrm>
            <a:off x="3132138" y="3357563"/>
            <a:ext cx="5759450" cy="915987"/>
          </a:xfrm>
          <a:prstGeom prst="rect">
            <a:avLst/>
          </a:prstGeom>
          <a:noFill/>
        </p:spPr>
        <p:txBody>
          <a:bodyPr>
            <a:spAutoFit/>
          </a:bodyPr>
          <a:lstStyle/>
          <a:p>
            <a:pPr marL="285750" indent="-285750" algn="ctr">
              <a:buFont typeface="Wingdings" pitchFamily="2" charset="2"/>
              <a:buChar char="à"/>
              <a:defRPr/>
            </a:pPr>
            <a:r>
              <a:rPr lang="fr-FR" b="1" i="1">
                <a:solidFill>
                  <a:srgbClr val="FF0000"/>
                </a:solidFill>
                <a:effectLst>
                  <a:outerShdw blurRad="38100" dist="38100" dir="2700000" algn="tl">
                    <a:srgbClr val="C0C0C0"/>
                  </a:outerShdw>
                </a:effectLst>
                <a:latin typeface="Calibri" pitchFamily="34" charset="0"/>
                <a:sym typeface="Wingdings" pitchFamily="2" charset="2"/>
              </a:rPr>
              <a:t>Comment la République française s’adapte-t-elle?</a:t>
            </a:r>
          </a:p>
          <a:p>
            <a:pPr marL="285750" indent="-285750" algn="ctr">
              <a:buFont typeface="Wingdings" pitchFamily="2" charset="2"/>
              <a:buChar char="à"/>
              <a:defRPr/>
            </a:pPr>
            <a:r>
              <a:rPr lang="fr-FR" b="1" i="1">
                <a:solidFill>
                  <a:srgbClr val="FF0000"/>
                </a:solidFill>
                <a:effectLst>
                  <a:outerShdw blurRad="38100" dist="38100" dir="2700000" algn="tl">
                    <a:srgbClr val="C0C0C0"/>
                  </a:outerShdw>
                </a:effectLst>
                <a:latin typeface="Calibri" pitchFamily="34" charset="0"/>
                <a:sym typeface="Wingdings" pitchFamily="2" charset="2"/>
              </a:rPr>
              <a:t>Quelles sont les réponses de la République française à ces crises? </a:t>
            </a:r>
            <a:endParaRPr lang="fr-FR" b="1" i="1">
              <a:solidFill>
                <a:srgbClr val="FF0000"/>
              </a:solidFill>
              <a:effectLst>
                <a:outerShdw blurRad="38100" dist="38100" dir="2700000" algn="tl">
                  <a:srgbClr val="C0C0C0"/>
                </a:outerShdw>
              </a:effectLst>
              <a:latin typeface="Calibri" pitchFamily="34" charset="0"/>
            </a:endParaRPr>
          </a:p>
        </p:txBody>
      </p:sp>
      <p:sp>
        <p:nvSpPr>
          <p:cNvPr id="4" name="Ellipse 3"/>
          <p:cNvSpPr/>
          <p:nvPr/>
        </p:nvSpPr>
        <p:spPr>
          <a:xfrm>
            <a:off x="3144838" y="4689475"/>
            <a:ext cx="5748337" cy="1763713"/>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b="1" u="sng" dirty="0">
                <a:solidFill>
                  <a:srgbClr val="FF0000"/>
                </a:solidFill>
                <a:effectLst>
                  <a:outerShdw blurRad="38100" dist="38100" dir="2700000" algn="tl">
                    <a:srgbClr val="000000">
                      <a:alpha val="43137"/>
                    </a:srgbClr>
                  </a:outerShdw>
                </a:effectLst>
              </a:rPr>
              <a:t>3 axes:</a:t>
            </a:r>
          </a:p>
          <a:p>
            <a:pPr algn="ctr" fontAlgn="auto">
              <a:spcBef>
                <a:spcPts val="0"/>
              </a:spcBef>
              <a:spcAft>
                <a:spcPts val="0"/>
              </a:spcAft>
              <a:defRPr/>
            </a:pPr>
            <a:endParaRPr lang="fr-FR" b="1" u="sng" dirty="0">
              <a:solidFill>
                <a:srgbClr val="FF0000"/>
              </a:solidFill>
              <a:effectLst>
                <a:outerShdw blurRad="38100" dist="38100" dir="2700000" algn="tl">
                  <a:srgbClr val="000000">
                    <a:alpha val="43137"/>
                  </a:srgbClr>
                </a:outerShdw>
              </a:effectLst>
            </a:endParaRPr>
          </a:p>
          <a:p>
            <a:pPr algn="ctr" fontAlgn="auto">
              <a:spcBef>
                <a:spcPts val="0"/>
              </a:spcBef>
              <a:spcAft>
                <a:spcPts val="0"/>
              </a:spcAft>
              <a:defRPr/>
            </a:pPr>
            <a:endParaRPr lang="fr-FR" b="1" u="sng" dirty="0">
              <a:solidFill>
                <a:srgbClr val="FF0000"/>
              </a:solidFill>
              <a:effectLst>
                <a:outerShdw blurRad="38100" dist="38100" dir="2700000" algn="tl">
                  <a:srgbClr val="000000">
                    <a:alpha val="43137"/>
                  </a:srgbClr>
                </a:outerShdw>
              </a:effectLst>
            </a:endParaRPr>
          </a:p>
          <a:p>
            <a:pPr algn="ctr" fontAlgn="auto">
              <a:spcBef>
                <a:spcPts val="0"/>
              </a:spcBef>
              <a:spcAft>
                <a:spcPts val="0"/>
              </a:spcAft>
              <a:defRPr/>
            </a:pPr>
            <a:endParaRPr lang="fr-FR" b="1" u="sng" dirty="0">
              <a:solidFill>
                <a:srgbClr val="FF0000"/>
              </a:solidFill>
              <a:effectLst>
                <a:outerShdw blurRad="38100" dist="38100" dir="2700000" algn="tl">
                  <a:srgbClr val="000000">
                    <a:alpha val="43137"/>
                  </a:srgbClr>
                </a:outerShdw>
              </a:effectLst>
            </a:endParaRPr>
          </a:p>
          <a:p>
            <a:pPr algn="ctr" fontAlgn="auto">
              <a:spcBef>
                <a:spcPts val="0"/>
              </a:spcBef>
              <a:spcAft>
                <a:spcPts val="0"/>
              </a:spcAft>
              <a:defRPr/>
            </a:pPr>
            <a:endParaRPr lang="fr-FR" b="1" u="sng" dirty="0">
              <a:solidFill>
                <a:srgbClr val="FF0000"/>
              </a:solidFill>
              <a:effectLst>
                <a:outerShdw blurRad="38100" dist="38100" dir="2700000" algn="tl">
                  <a:srgbClr val="000000">
                    <a:alpha val="43137"/>
                  </a:srgbClr>
                </a:outerShdw>
              </a:effectLst>
            </a:endParaRPr>
          </a:p>
          <a:p>
            <a:pPr algn="ctr" fontAlgn="auto">
              <a:spcBef>
                <a:spcPts val="0"/>
              </a:spcBef>
              <a:spcAft>
                <a:spcPts val="0"/>
              </a:spcAft>
              <a:defRPr/>
            </a:pPr>
            <a:endParaRPr lang="fr-FR" b="1" u="sng" dirty="0">
              <a:solidFill>
                <a:srgbClr val="FF0000"/>
              </a:solidFill>
              <a:effectLst>
                <a:outerShdw blurRad="38100" dist="38100" dir="2700000" algn="tl">
                  <a:srgbClr val="000000">
                    <a:alpha val="43137"/>
                  </a:srgbClr>
                </a:outerShdw>
              </a:effectLst>
            </a:endParaRPr>
          </a:p>
        </p:txBody>
      </p:sp>
      <p:sp>
        <p:nvSpPr>
          <p:cNvPr id="3" name="Flèche vers le bas 2"/>
          <p:cNvSpPr/>
          <p:nvPr/>
        </p:nvSpPr>
        <p:spPr>
          <a:xfrm>
            <a:off x="5651500" y="4292600"/>
            <a:ext cx="649288" cy="504825"/>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6" name="ZoneTexte 5"/>
          <p:cNvSpPr txBox="1"/>
          <p:nvPr/>
        </p:nvSpPr>
        <p:spPr>
          <a:xfrm>
            <a:off x="3276600" y="5014913"/>
            <a:ext cx="5616575" cy="646112"/>
          </a:xfrm>
          <a:prstGeom prst="rect">
            <a:avLst/>
          </a:prstGeom>
          <a:noFill/>
        </p:spPr>
        <p:txBody>
          <a:bodyPr>
            <a:spAutoFit/>
          </a:bodyPr>
          <a:lstStyle/>
          <a:p>
            <a:pPr marL="285750" indent="-285750" algn="ctr" fontAlgn="auto">
              <a:spcBef>
                <a:spcPts val="0"/>
              </a:spcBef>
              <a:spcAft>
                <a:spcPts val="0"/>
              </a:spcAft>
              <a:buFont typeface="Wingdings" panose="05000000000000000000" pitchFamily="2" charset="2"/>
              <a:buChar char="ü"/>
              <a:defRPr/>
            </a:pPr>
            <a:r>
              <a:rPr lang="fr-FR" b="1" i="1" dirty="0">
                <a:solidFill>
                  <a:srgbClr val="0070C0"/>
                </a:solidFill>
                <a:effectLst>
                  <a:outerShdw blurRad="38100" dist="38100" dir="2700000" algn="tl">
                    <a:srgbClr val="000000">
                      <a:alpha val="43137"/>
                    </a:srgbClr>
                  </a:outerShdw>
                </a:effectLst>
                <a:latin typeface="+mn-lt"/>
                <a:cs typeface="+mn-cs"/>
              </a:rPr>
              <a:t>Renouvellement par l’intégration </a:t>
            </a:r>
          </a:p>
          <a:p>
            <a:pPr algn="ctr" fontAlgn="auto">
              <a:spcBef>
                <a:spcPts val="0"/>
              </a:spcBef>
              <a:spcAft>
                <a:spcPts val="0"/>
              </a:spcAft>
              <a:defRPr/>
            </a:pPr>
            <a:r>
              <a:rPr lang="fr-FR" b="1" i="1" dirty="0">
                <a:solidFill>
                  <a:srgbClr val="0070C0"/>
                </a:solidFill>
                <a:effectLst>
                  <a:outerShdw blurRad="38100" dist="38100" dir="2700000" algn="tl">
                    <a:srgbClr val="000000">
                      <a:alpha val="43137"/>
                    </a:srgbClr>
                  </a:outerShdw>
                </a:effectLst>
                <a:latin typeface="+mn-lt"/>
                <a:cs typeface="+mn-cs"/>
              </a:rPr>
              <a:t>de nouveaux enjeux; </a:t>
            </a:r>
          </a:p>
        </p:txBody>
      </p:sp>
      <p:sp>
        <p:nvSpPr>
          <p:cNvPr id="20" name="ZoneTexte 19"/>
          <p:cNvSpPr txBox="1"/>
          <p:nvPr/>
        </p:nvSpPr>
        <p:spPr>
          <a:xfrm>
            <a:off x="3494088" y="5621338"/>
            <a:ext cx="4897437" cy="368300"/>
          </a:xfrm>
          <a:prstGeom prst="rect">
            <a:avLst/>
          </a:prstGeom>
          <a:noFill/>
        </p:spPr>
        <p:txBody>
          <a:bodyPr>
            <a:spAutoFit/>
          </a:bodyPr>
          <a:lstStyle/>
          <a:p>
            <a:pPr marL="285750" indent="-285750" algn="ctr" fontAlgn="auto">
              <a:spcBef>
                <a:spcPts val="0"/>
              </a:spcBef>
              <a:spcAft>
                <a:spcPts val="0"/>
              </a:spcAft>
              <a:buFont typeface="Wingdings" panose="05000000000000000000" pitchFamily="2" charset="2"/>
              <a:buChar char="ü"/>
              <a:defRPr/>
            </a:pPr>
            <a:r>
              <a:rPr lang="fr-FR" b="1" i="1" dirty="0">
                <a:solidFill>
                  <a:srgbClr val="0070C0"/>
                </a:solidFill>
                <a:effectLst>
                  <a:outerShdw blurRad="38100" dist="38100" dir="2700000" algn="tl">
                    <a:srgbClr val="000000">
                      <a:alpha val="43137"/>
                    </a:srgbClr>
                  </a:outerShdw>
                </a:effectLst>
                <a:latin typeface="+mn-lt"/>
                <a:cs typeface="+mn-cs"/>
              </a:rPr>
              <a:t>Rôle central du citoyen; </a:t>
            </a:r>
          </a:p>
        </p:txBody>
      </p:sp>
      <p:sp>
        <p:nvSpPr>
          <p:cNvPr id="21" name="ZoneTexte 20"/>
          <p:cNvSpPr txBox="1"/>
          <p:nvPr/>
        </p:nvSpPr>
        <p:spPr>
          <a:xfrm>
            <a:off x="4176713" y="5940425"/>
            <a:ext cx="3598862" cy="369888"/>
          </a:xfrm>
          <a:prstGeom prst="rect">
            <a:avLst/>
          </a:prstGeom>
          <a:noFill/>
        </p:spPr>
        <p:txBody>
          <a:bodyPr>
            <a:spAutoFit/>
          </a:bodyPr>
          <a:lstStyle/>
          <a:p>
            <a:pPr marL="285750" indent="-285750" algn="ctr" fontAlgn="auto">
              <a:spcBef>
                <a:spcPts val="0"/>
              </a:spcBef>
              <a:spcAft>
                <a:spcPts val="0"/>
              </a:spcAft>
              <a:buFont typeface="Wingdings" panose="05000000000000000000" pitchFamily="2" charset="2"/>
              <a:buChar char="ü"/>
              <a:defRPr/>
            </a:pPr>
            <a:r>
              <a:rPr lang="fr-FR" b="1" i="1" dirty="0">
                <a:solidFill>
                  <a:srgbClr val="0070C0"/>
                </a:solidFill>
                <a:effectLst>
                  <a:outerShdw blurRad="38100" dist="38100" dir="2700000" algn="tl">
                    <a:srgbClr val="000000">
                      <a:alpha val="43137"/>
                    </a:srgbClr>
                  </a:outerShdw>
                </a:effectLst>
                <a:latin typeface="+mn-lt"/>
                <a:cs typeface="+mn-cs"/>
              </a:rPr>
              <a:t>Chronologie.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500"/>
                                        <p:tgtEl>
                                          <p:spTgt spid="1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5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47" presetClass="entr" presetSubtype="0" fill="hold" grpId="0" nodeType="click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fade">
                                      <p:cBhvr>
                                        <p:cTn id="75" dur="1000"/>
                                        <p:tgtEl>
                                          <p:spTgt spid="3"/>
                                        </p:tgtEl>
                                      </p:cBhvr>
                                    </p:animEffect>
                                    <p:anim calcmode="lin" valueType="num">
                                      <p:cBhvr>
                                        <p:cTn id="76" dur="1000" fill="hold"/>
                                        <p:tgtEl>
                                          <p:spTgt spid="3"/>
                                        </p:tgtEl>
                                        <p:attrNameLst>
                                          <p:attrName>ppt_x</p:attrName>
                                        </p:attrNameLst>
                                      </p:cBhvr>
                                      <p:tavLst>
                                        <p:tav tm="0">
                                          <p:val>
                                            <p:strVal val="#ppt_x"/>
                                          </p:val>
                                        </p:tav>
                                        <p:tav tm="100000">
                                          <p:val>
                                            <p:strVal val="#ppt_x"/>
                                          </p:val>
                                        </p:tav>
                                      </p:tavLst>
                                    </p:anim>
                                    <p:anim calcmode="lin" valueType="num">
                                      <p:cBhvr>
                                        <p:cTn id="7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4"/>
                                        </p:tgtEl>
                                        <p:attrNameLst>
                                          <p:attrName>style.visibility</p:attrName>
                                        </p:attrNameLst>
                                      </p:cBhvr>
                                      <p:to>
                                        <p:strVal val="visible"/>
                                      </p:to>
                                    </p:set>
                                    <p:animEffect transition="in" filter="fade">
                                      <p:cBhvr>
                                        <p:cTn id="82" dur="1000"/>
                                        <p:tgtEl>
                                          <p:spTgt spid="4"/>
                                        </p:tgtEl>
                                      </p:cBhvr>
                                    </p:animEffect>
                                    <p:anim calcmode="lin" valueType="num">
                                      <p:cBhvr>
                                        <p:cTn id="83" dur="1000" fill="hold"/>
                                        <p:tgtEl>
                                          <p:spTgt spid="4"/>
                                        </p:tgtEl>
                                        <p:attrNameLst>
                                          <p:attrName>ppt_x</p:attrName>
                                        </p:attrNameLst>
                                      </p:cBhvr>
                                      <p:tavLst>
                                        <p:tav tm="0">
                                          <p:val>
                                            <p:strVal val="#ppt_x"/>
                                          </p:val>
                                        </p:tav>
                                        <p:tav tm="100000">
                                          <p:val>
                                            <p:strVal val="#ppt_x"/>
                                          </p:val>
                                        </p:tav>
                                      </p:tavLst>
                                    </p:anim>
                                    <p:anim calcmode="lin" valueType="num">
                                      <p:cBhvr>
                                        <p:cTn id="8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6"/>
                                        </p:tgtEl>
                                        <p:attrNameLst>
                                          <p:attrName>style.visibility</p:attrName>
                                        </p:attrNameLst>
                                      </p:cBhvr>
                                      <p:to>
                                        <p:strVal val="visible"/>
                                      </p:to>
                                    </p:set>
                                    <p:animEffect transition="in" filter="fade">
                                      <p:cBhvr>
                                        <p:cTn id="89" dur="1000"/>
                                        <p:tgtEl>
                                          <p:spTgt spid="6"/>
                                        </p:tgtEl>
                                      </p:cBhvr>
                                    </p:animEffect>
                                    <p:anim calcmode="lin" valueType="num">
                                      <p:cBhvr>
                                        <p:cTn id="90" dur="1000" fill="hold"/>
                                        <p:tgtEl>
                                          <p:spTgt spid="6"/>
                                        </p:tgtEl>
                                        <p:attrNameLst>
                                          <p:attrName>ppt_x</p:attrName>
                                        </p:attrNameLst>
                                      </p:cBhvr>
                                      <p:tavLst>
                                        <p:tav tm="0">
                                          <p:val>
                                            <p:strVal val="#ppt_x"/>
                                          </p:val>
                                        </p:tav>
                                        <p:tav tm="100000">
                                          <p:val>
                                            <p:strVal val="#ppt_x"/>
                                          </p:val>
                                        </p:tav>
                                      </p:tavLst>
                                    </p:anim>
                                    <p:anim calcmode="lin" valueType="num">
                                      <p:cBhvr>
                                        <p:cTn id="9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20"/>
                                        </p:tgtEl>
                                        <p:attrNameLst>
                                          <p:attrName>style.visibility</p:attrName>
                                        </p:attrNameLst>
                                      </p:cBhvr>
                                      <p:to>
                                        <p:strVal val="visible"/>
                                      </p:to>
                                    </p:set>
                                    <p:animEffect transition="in" filter="fade">
                                      <p:cBhvr>
                                        <p:cTn id="96" dur="1000"/>
                                        <p:tgtEl>
                                          <p:spTgt spid="20"/>
                                        </p:tgtEl>
                                      </p:cBhvr>
                                    </p:animEffect>
                                    <p:anim calcmode="lin" valueType="num">
                                      <p:cBhvr>
                                        <p:cTn id="97" dur="1000" fill="hold"/>
                                        <p:tgtEl>
                                          <p:spTgt spid="20"/>
                                        </p:tgtEl>
                                        <p:attrNameLst>
                                          <p:attrName>ppt_x</p:attrName>
                                        </p:attrNameLst>
                                      </p:cBhvr>
                                      <p:tavLst>
                                        <p:tav tm="0">
                                          <p:val>
                                            <p:strVal val="#ppt_x"/>
                                          </p:val>
                                        </p:tav>
                                        <p:tav tm="100000">
                                          <p:val>
                                            <p:strVal val="#ppt_x"/>
                                          </p:val>
                                        </p:tav>
                                      </p:tavLst>
                                    </p:anim>
                                    <p:anim calcmode="lin" valueType="num">
                                      <p:cBhvr>
                                        <p:cTn id="9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21"/>
                                        </p:tgtEl>
                                        <p:attrNameLst>
                                          <p:attrName>style.visibility</p:attrName>
                                        </p:attrNameLst>
                                      </p:cBhvr>
                                      <p:to>
                                        <p:strVal val="visible"/>
                                      </p:to>
                                    </p:set>
                                    <p:animEffect transition="in" filter="fade">
                                      <p:cBhvr>
                                        <p:cTn id="103" dur="1000"/>
                                        <p:tgtEl>
                                          <p:spTgt spid="21"/>
                                        </p:tgtEl>
                                      </p:cBhvr>
                                    </p:animEffect>
                                    <p:anim calcmode="lin" valueType="num">
                                      <p:cBhvr>
                                        <p:cTn id="104" dur="1000" fill="hold"/>
                                        <p:tgtEl>
                                          <p:spTgt spid="21"/>
                                        </p:tgtEl>
                                        <p:attrNameLst>
                                          <p:attrName>ppt_x</p:attrName>
                                        </p:attrNameLst>
                                      </p:cBhvr>
                                      <p:tavLst>
                                        <p:tav tm="0">
                                          <p:val>
                                            <p:strVal val="#ppt_x"/>
                                          </p:val>
                                        </p:tav>
                                        <p:tav tm="100000">
                                          <p:val>
                                            <p:strVal val="#ppt_x"/>
                                          </p:val>
                                        </p:tav>
                                      </p:tavLst>
                                    </p:anim>
                                    <p:anim calcmode="lin" valueType="num">
                                      <p:cBhvr>
                                        <p:cTn id="10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9" grpId="0" animBg="1"/>
      <p:bldP spid="10" grpId="0" animBg="1"/>
      <p:bldP spid="11" grpId="0" animBg="1"/>
      <p:bldP spid="12" grpId="0"/>
      <p:bldP spid="13" grpId="0" animBg="1"/>
      <p:bldP spid="14" grpId="0" animBg="1"/>
      <p:bldP spid="15" grpId="0"/>
      <p:bldP spid="16" grpId="0"/>
      <p:bldP spid="17" grpId="0"/>
      <p:bldP spid="18" grpId="0"/>
      <p:bldP spid="4" grpId="0" animBg="1"/>
      <p:bldP spid="3" grpId="0" animBg="1"/>
      <p:bldP spid="6" grpId="0"/>
      <p:bldP spid="20"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nvGraphicFramePr>
        <p:xfrm>
          <a:off x="22225" y="1154113"/>
          <a:ext cx="9143506" cy="5608080"/>
        </p:xfrm>
        <a:graphic>
          <a:graphicData uri="http://schemas.openxmlformats.org/drawingml/2006/table">
            <a:tbl>
              <a:tblPr firstRow="1" bandRow="1">
                <a:tableStyleId>{5C22544A-7EE6-4342-B048-85BDC9FD1C3A}</a:tableStyleId>
              </a:tblPr>
              <a:tblGrid>
                <a:gridCol w="2728304"/>
                <a:gridCol w="6415202"/>
              </a:tblGrid>
              <a:tr h="5608080">
                <a:tc>
                  <a:txBody>
                    <a:bodyPr/>
                    <a:lstStyle/>
                    <a:p>
                      <a:pPr algn="just"/>
                      <a:r>
                        <a:rPr lang="fr-FR" sz="1600" dirty="0" smtClean="0">
                          <a:solidFill>
                            <a:schemeClr val="tx1"/>
                          </a:solidFill>
                          <a:latin typeface="Times New Roman" panose="02020603050405020304" pitchFamily="18" charset="0"/>
                          <a:cs typeface="Times New Roman" panose="02020603050405020304" pitchFamily="18" charset="0"/>
                        </a:rPr>
                        <a:t>Thème 3</a:t>
                      </a:r>
                    </a:p>
                    <a:p>
                      <a:pPr algn="just"/>
                      <a:r>
                        <a:rPr lang="fr-FR" sz="1600" dirty="0" smtClean="0">
                          <a:solidFill>
                            <a:schemeClr val="tx1"/>
                          </a:solidFill>
                          <a:latin typeface="Times New Roman" panose="02020603050405020304" pitchFamily="18" charset="0"/>
                          <a:cs typeface="Times New Roman" panose="02020603050405020304" pitchFamily="18" charset="0"/>
                        </a:rPr>
                        <a:t>Françaises</a:t>
                      </a:r>
                      <a:r>
                        <a:rPr lang="fr-FR" sz="1600" baseline="0" dirty="0" smtClean="0">
                          <a:solidFill>
                            <a:schemeClr val="tx1"/>
                          </a:solidFill>
                          <a:latin typeface="Times New Roman" panose="02020603050405020304" pitchFamily="18" charset="0"/>
                          <a:cs typeface="Times New Roman" panose="02020603050405020304" pitchFamily="18" charset="0"/>
                        </a:rPr>
                        <a:t> et Français dans une République repensée</a:t>
                      </a:r>
                    </a:p>
                    <a:p>
                      <a:pPr algn="just"/>
                      <a:r>
                        <a:rPr lang="fr-FR" sz="1600" b="0" baseline="0" dirty="0" smtClean="0">
                          <a:solidFill>
                            <a:schemeClr val="tx1"/>
                          </a:solidFill>
                          <a:latin typeface="Times New Roman" panose="02020603050405020304" pitchFamily="18" charset="0"/>
                          <a:cs typeface="Times New Roman" panose="02020603050405020304" pitchFamily="18" charset="0"/>
                        </a:rPr>
                        <a:t>» 1944-1947, refonder la République, redéfinir la démocratie.</a:t>
                      </a:r>
                    </a:p>
                    <a:p>
                      <a:pPr algn="just"/>
                      <a:endParaRPr lang="fr-FR" sz="1600" b="0" baseline="0" dirty="0" smtClean="0">
                        <a:solidFill>
                          <a:schemeClr val="tx1"/>
                        </a:solidFill>
                        <a:latin typeface="Times New Roman" panose="02020603050405020304" pitchFamily="18" charset="0"/>
                        <a:cs typeface="Times New Roman" panose="02020603050405020304" pitchFamily="18" charset="0"/>
                      </a:endParaRPr>
                    </a:p>
                    <a:p>
                      <a:pPr algn="just"/>
                      <a:r>
                        <a:rPr lang="fr-FR" sz="1600" b="0" baseline="0" dirty="0" smtClean="0">
                          <a:solidFill>
                            <a:schemeClr val="tx1"/>
                          </a:solidFill>
                          <a:latin typeface="Times New Roman" panose="02020603050405020304" pitchFamily="18" charset="0"/>
                          <a:cs typeface="Times New Roman" panose="02020603050405020304" pitchFamily="18" charset="0"/>
                        </a:rPr>
                        <a:t>» La Ve République, de la République gaullienne à l’alternance et à la cohabitation.</a:t>
                      </a:r>
                    </a:p>
                    <a:p>
                      <a:pPr algn="just"/>
                      <a:endParaRPr lang="fr-FR" sz="1600" b="0" baseline="0" dirty="0" smtClean="0">
                        <a:solidFill>
                          <a:schemeClr val="tx1"/>
                        </a:solidFill>
                        <a:latin typeface="Times New Roman" panose="02020603050405020304" pitchFamily="18" charset="0"/>
                        <a:cs typeface="Times New Roman" panose="02020603050405020304" pitchFamily="18" charset="0"/>
                      </a:endParaRPr>
                    </a:p>
                    <a:p>
                      <a:pPr algn="just"/>
                      <a:endParaRPr lang="fr-FR" sz="1600" b="0" baseline="0" dirty="0" smtClean="0">
                        <a:solidFill>
                          <a:schemeClr val="tx1"/>
                        </a:solidFill>
                        <a:latin typeface="Times New Roman" panose="02020603050405020304" pitchFamily="18" charset="0"/>
                        <a:cs typeface="Times New Roman" panose="02020603050405020304" pitchFamily="18" charset="0"/>
                      </a:endParaRPr>
                    </a:p>
                    <a:p>
                      <a:pPr algn="just"/>
                      <a:r>
                        <a:rPr lang="fr-FR" sz="1600" b="0" baseline="0" dirty="0" smtClean="0">
                          <a:solidFill>
                            <a:schemeClr val="tx1"/>
                          </a:solidFill>
                          <a:latin typeface="Times New Roman" panose="02020603050405020304" pitchFamily="18" charset="0"/>
                          <a:cs typeface="Times New Roman" panose="02020603050405020304" pitchFamily="18" charset="0"/>
                        </a:rPr>
                        <a:t>» Femmes et hommes dans la société des années 1950 aux années 1980: nouveaux enjeux sociaux et culturels, réponses politiques. </a:t>
                      </a:r>
                      <a:endParaRPr lang="fr-FR" sz="1600"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fr-FR" sz="1600" b="0" dirty="0" smtClean="0">
                        <a:solidFill>
                          <a:schemeClr val="tx1"/>
                        </a:solidFill>
                        <a:latin typeface="Times New Roman" panose="02020603050405020304" pitchFamily="18" charset="0"/>
                        <a:cs typeface="Times New Roman" panose="02020603050405020304" pitchFamily="18" charset="0"/>
                      </a:endParaRPr>
                    </a:p>
                    <a:p>
                      <a:pPr algn="just"/>
                      <a:r>
                        <a:rPr lang="fr-FR" sz="1600" b="0" dirty="0" smtClean="0">
                          <a:solidFill>
                            <a:schemeClr val="tx1"/>
                          </a:solidFill>
                          <a:latin typeface="Times New Roman" panose="02020603050405020304" pitchFamily="18" charset="0"/>
                          <a:cs typeface="Times New Roman" panose="02020603050405020304" pitchFamily="18" charset="0"/>
                        </a:rPr>
                        <a:t>En France, la Libération</a:t>
                      </a:r>
                      <a:r>
                        <a:rPr lang="fr-FR" sz="1600" b="0" baseline="0" dirty="0" smtClean="0">
                          <a:solidFill>
                            <a:schemeClr val="tx1"/>
                          </a:solidFill>
                          <a:latin typeface="Times New Roman" panose="02020603050405020304" pitchFamily="18" charset="0"/>
                          <a:cs typeface="Times New Roman" panose="02020603050405020304" pitchFamily="18" charset="0"/>
                        </a:rPr>
                        <a:t> autorise la restauration de la légalité républicaine dans une dynamique de refondation. La République intègre politiquement les femmes. L’important programme de réformes du Conseil national de la Résistance prolonge et complète celui du Front Populaire, il élargit la démocratie dans un sens social.</a:t>
                      </a:r>
                    </a:p>
                    <a:p>
                      <a:pPr algn="just"/>
                      <a:endParaRPr lang="fr-FR" sz="1600" b="0" baseline="0" dirty="0" smtClean="0">
                        <a:solidFill>
                          <a:schemeClr val="tx1"/>
                        </a:solidFill>
                        <a:latin typeface="Times New Roman" panose="02020603050405020304" pitchFamily="18" charset="0"/>
                        <a:cs typeface="Times New Roman" panose="02020603050405020304" pitchFamily="18" charset="0"/>
                      </a:endParaRPr>
                    </a:p>
                    <a:p>
                      <a:pPr algn="just"/>
                      <a:r>
                        <a:rPr lang="fr-FR" sz="1600" b="0" baseline="0" dirty="0" smtClean="0">
                          <a:solidFill>
                            <a:schemeClr val="tx1"/>
                          </a:solidFill>
                          <a:latin typeface="Times New Roman" panose="02020603050405020304" pitchFamily="18" charset="0"/>
                          <a:cs typeface="Times New Roman" panose="02020603050405020304" pitchFamily="18" charset="0"/>
                        </a:rPr>
                        <a:t>Le retour au pouvoir du général de Gaulle en 1958 donne naissance à la Ve République marquée par le renforcement du pouvoir exécutif et le scrutin majoritaire. L’Histoire permet ici de contextualiser l’étude des institutions républicaines, des principes et des pratiques politiques, réalisée dans le cadre de l’EMC.</a:t>
                      </a:r>
                    </a:p>
                    <a:p>
                      <a:pPr algn="just"/>
                      <a:endParaRPr lang="fr-FR" sz="1600" b="0" baseline="0" dirty="0" smtClean="0">
                        <a:solidFill>
                          <a:schemeClr val="tx1"/>
                        </a:solidFill>
                        <a:latin typeface="Times New Roman" panose="02020603050405020304" pitchFamily="18" charset="0"/>
                        <a:cs typeface="Times New Roman" panose="02020603050405020304" pitchFamily="18" charset="0"/>
                      </a:endParaRPr>
                    </a:p>
                    <a:p>
                      <a:pPr algn="just"/>
                      <a:r>
                        <a:rPr lang="fr-FR" sz="1600" b="0" baseline="0" dirty="0" smtClean="0">
                          <a:solidFill>
                            <a:schemeClr val="tx1"/>
                          </a:solidFill>
                          <a:latin typeface="Times New Roman" panose="02020603050405020304" pitchFamily="18" charset="0"/>
                          <a:cs typeface="Times New Roman" panose="02020603050405020304" pitchFamily="18" charset="0"/>
                        </a:rPr>
                        <a:t>Dans la seconde moitié du XXe siècle, la société française connaît des transformations décisives: place des femmes, nouvelles aspirations de la jeunesse, développement de l’immigration, vieillissement de la population, montée du chômage. Ces changements font évoluer le modèle social républicain. L’étude de quelques exemples d’adaptation de la législation aux évolutions de la société offre l’occasion de comprendre certains enjeux du débat politique et les modalités de l’exercice de la citoyenneté au sein de la démocratie française.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3" name="Rectangle 2"/>
          <p:cNvSpPr/>
          <p:nvPr/>
        </p:nvSpPr>
        <p:spPr>
          <a:xfrm>
            <a:off x="107950" y="115888"/>
            <a:ext cx="8928100" cy="433387"/>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2400" b="1" dirty="0">
                <a:solidFill>
                  <a:srgbClr val="00B050"/>
                </a:solidFill>
                <a:effectLst>
                  <a:outerShdw blurRad="38100" dist="38100" dir="2700000" algn="tl">
                    <a:srgbClr val="000000">
                      <a:alpha val="43137"/>
                    </a:srgbClr>
                  </a:outerShdw>
                </a:effectLst>
              </a:rPr>
              <a:t>Nouveautés et points de vigilance</a:t>
            </a:r>
          </a:p>
        </p:txBody>
      </p:sp>
      <p:sp>
        <p:nvSpPr>
          <p:cNvPr id="4" name="ZoneTexte 3"/>
          <p:cNvSpPr txBox="1"/>
          <p:nvPr/>
        </p:nvSpPr>
        <p:spPr>
          <a:xfrm>
            <a:off x="0" y="692150"/>
            <a:ext cx="7885113" cy="461963"/>
          </a:xfrm>
          <a:prstGeom prst="rect">
            <a:avLst/>
          </a:prstGeom>
          <a:noFill/>
        </p:spPr>
        <p:txBody>
          <a:bodyPr>
            <a:spAutoFit/>
          </a:bodyPr>
          <a:lstStyle/>
          <a:p>
            <a:pPr fontAlgn="auto">
              <a:spcBef>
                <a:spcPts val="0"/>
              </a:spcBef>
              <a:spcAft>
                <a:spcPts val="0"/>
              </a:spcAft>
              <a:defRPr/>
            </a:pPr>
            <a:r>
              <a:rPr lang="fr-FR" sz="2400" b="1" u="sng" dirty="0">
                <a:solidFill>
                  <a:srgbClr val="7030A0"/>
                </a:solidFill>
                <a:effectLst>
                  <a:outerShdw blurRad="38100" dist="38100" dir="2700000" algn="tl">
                    <a:srgbClr val="000000">
                      <a:alpha val="43137"/>
                    </a:srgbClr>
                  </a:outerShdw>
                </a:effectLst>
                <a:latin typeface="+mn-lt"/>
                <a:cs typeface="+mn-cs"/>
              </a:rPr>
              <a:t>Programme 2016 (BO spécial n°11 du 26 novembre 2015)</a:t>
            </a:r>
          </a:p>
        </p:txBody>
      </p:sp>
      <p:sp>
        <p:nvSpPr>
          <p:cNvPr id="5" name="Rectangle à coins arrondis 4"/>
          <p:cNvSpPr/>
          <p:nvPr/>
        </p:nvSpPr>
        <p:spPr>
          <a:xfrm>
            <a:off x="3708400" y="692150"/>
            <a:ext cx="4464050" cy="720725"/>
          </a:xfrm>
          <a:prstGeom prst="round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b="1" dirty="0">
                <a:solidFill>
                  <a:srgbClr val="0070C0"/>
                </a:solidFill>
                <a:effectLst>
                  <a:outerShdw blurRad="38100" dist="38100" dir="2700000" algn="tl">
                    <a:srgbClr val="000000">
                      <a:alpha val="43137"/>
                    </a:srgbClr>
                  </a:outerShdw>
                </a:effectLst>
              </a:rPr>
              <a:t>Renouvellement </a:t>
            </a:r>
          </a:p>
          <a:p>
            <a:pPr algn="ctr" fontAlgn="auto">
              <a:spcBef>
                <a:spcPts val="0"/>
              </a:spcBef>
              <a:spcAft>
                <a:spcPts val="0"/>
              </a:spcAft>
              <a:defRPr/>
            </a:pPr>
            <a:r>
              <a:rPr lang="fr-FR" b="1" dirty="0">
                <a:solidFill>
                  <a:srgbClr val="0070C0"/>
                </a:solidFill>
                <a:effectLst>
                  <a:outerShdw blurRad="38100" dist="38100" dir="2700000" algn="tl">
                    <a:srgbClr val="000000">
                      <a:alpha val="43137"/>
                    </a:srgbClr>
                  </a:outerShdw>
                </a:effectLst>
              </a:rPr>
              <a:t>par l’intégration de nouveaux enjeux…</a:t>
            </a:r>
          </a:p>
        </p:txBody>
      </p:sp>
      <p:sp>
        <p:nvSpPr>
          <p:cNvPr id="6" name="Rectangle 5"/>
          <p:cNvSpPr/>
          <p:nvPr/>
        </p:nvSpPr>
        <p:spPr>
          <a:xfrm>
            <a:off x="0" y="1412875"/>
            <a:ext cx="2195513" cy="287338"/>
          </a:xfrm>
          <a:prstGeom prst="rect">
            <a:avLst/>
          </a:prstGeom>
          <a:solidFill>
            <a:srgbClr val="FFFF00">
              <a:alpha val="50196"/>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7" name="Rectangle 6"/>
          <p:cNvSpPr/>
          <p:nvPr/>
        </p:nvSpPr>
        <p:spPr>
          <a:xfrm>
            <a:off x="3059113" y="1916113"/>
            <a:ext cx="720725" cy="288925"/>
          </a:xfrm>
          <a:prstGeom prst="rect">
            <a:avLst/>
          </a:prstGeom>
          <a:solidFill>
            <a:srgbClr val="FFFF00">
              <a:alpha val="50196"/>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8" name="Rectangle 7"/>
          <p:cNvSpPr/>
          <p:nvPr/>
        </p:nvSpPr>
        <p:spPr>
          <a:xfrm>
            <a:off x="152400" y="4292600"/>
            <a:ext cx="1827213" cy="288925"/>
          </a:xfrm>
          <a:prstGeom prst="rect">
            <a:avLst/>
          </a:prstGeom>
          <a:solidFill>
            <a:srgbClr val="FFFF00">
              <a:alpha val="50196"/>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9" name="Rectangle 8"/>
          <p:cNvSpPr/>
          <p:nvPr/>
        </p:nvSpPr>
        <p:spPr>
          <a:xfrm>
            <a:off x="0" y="4581525"/>
            <a:ext cx="684213" cy="287338"/>
          </a:xfrm>
          <a:prstGeom prst="rect">
            <a:avLst/>
          </a:prstGeom>
          <a:solidFill>
            <a:srgbClr val="FFFF00">
              <a:alpha val="50196"/>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0" name="Rectangle 9"/>
          <p:cNvSpPr/>
          <p:nvPr/>
        </p:nvSpPr>
        <p:spPr>
          <a:xfrm>
            <a:off x="6588125" y="4357688"/>
            <a:ext cx="1536700" cy="288925"/>
          </a:xfrm>
          <a:prstGeom prst="rect">
            <a:avLst/>
          </a:prstGeom>
          <a:solidFill>
            <a:srgbClr val="FFFF00">
              <a:alpha val="50196"/>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1" name="Rectangle 10"/>
          <p:cNvSpPr/>
          <p:nvPr/>
        </p:nvSpPr>
        <p:spPr>
          <a:xfrm>
            <a:off x="5942013" y="4581525"/>
            <a:ext cx="790575" cy="287338"/>
          </a:xfrm>
          <a:prstGeom prst="rect">
            <a:avLst/>
          </a:prstGeom>
          <a:solidFill>
            <a:srgbClr val="FFFF00">
              <a:alpha val="50196"/>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2" name="Rectangle 11"/>
          <p:cNvSpPr/>
          <p:nvPr/>
        </p:nvSpPr>
        <p:spPr>
          <a:xfrm>
            <a:off x="2844800" y="4840288"/>
            <a:ext cx="719138" cy="287337"/>
          </a:xfrm>
          <a:prstGeom prst="rect">
            <a:avLst/>
          </a:prstGeom>
          <a:solidFill>
            <a:srgbClr val="FFFF00">
              <a:alpha val="50196"/>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3" name="Rectangle 12"/>
          <p:cNvSpPr/>
          <p:nvPr/>
        </p:nvSpPr>
        <p:spPr>
          <a:xfrm>
            <a:off x="5238750" y="4840288"/>
            <a:ext cx="1098550" cy="287337"/>
          </a:xfrm>
          <a:prstGeom prst="rect">
            <a:avLst/>
          </a:prstGeom>
          <a:solidFill>
            <a:srgbClr val="FFFF00">
              <a:alpha val="50196"/>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4" name="Rectangle 13"/>
          <p:cNvSpPr/>
          <p:nvPr/>
        </p:nvSpPr>
        <p:spPr>
          <a:xfrm>
            <a:off x="6443663" y="4868863"/>
            <a:ext cx="1243012" cy="258762"/>
          </a:xfrm>
          <a:prstGeom prst="rect">
            <a:avLst/>
          </a:prstGeom>
          <a:solidFill>
            <a:srgbClr val="FFFF00">
              <a:alpha val="50196"/>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5" name="Rectangle 14"/>
          <p:cNvSpPr/>
          <p:nvPr/>
        </p:nvSpPr>
        <p:spPr>
          <a:xfrm>
            <a:off x="3908425" y="5111750"/>
            <a:ext cx="735013" cy="287338"/>
          </a:xfrm>
          <a:prstGeom prst="rect">
            <a:avLst/>
          </a:prstGeom>
          <a:solidFill>
            <a:srgbClr val="FFFF00">
              <a:alpha val="50196"/>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6" name="Rectangle 15"/>
          <p:cNvSpPr/>
          <p:nvPr/>
        </p:nvSpPr>
        <p:spPr>
          <a:xfrm>
            <a:off x="84138" y="5589588"/>
            <a:ext cx="455612" cy="287337"/>
          </a:xfrm>
          <a:prstGeom prst="rect">
            <a:avLst/>
          </a:prstGeom>
          <a:solidFill>
            <a:srgbClr val="FFFF00">
              <a:alpha val="50196"/>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7" name="ZoneTexte 16"/>
          <p:cNvSpPr txBox="1"/>
          <p:nvPr/>
        </p:nvSpPr>
        <p:spPr>
          <a:xfrm>
            <a:off x="552450" y="5521325"/>
            <a:ext cx="2305050" cy="368300"/>
          </a:xfrm>
          <a:prstGeom prst="rect">
            <a:avLst/>
          </a:prstGeom>
          <a:noFill/>
        </p:spPr>
        <p:txBody>
          <a:bodyPr>
            <a:spAutoFit/>
          </a:bodyPr>
          <a:lstStyle/>
          <a:p>
            <a:pPr fontAlgn="auto">
              <a:spcBef>
                <a:spcPts val="0"/>
              </a:spcBef>
              <a:spcAft>
                <a:spcPts val="0"/>
              </a:spcAft>
              <a:defRPr/>
            </a:pPr>
            <a:r>
              <a:rPr lang="fr-FR" b="1" i="1" dirty="0">
                <a:solidFill>
                  <a:srgbClr val="0070C0"/>
                </a:solidFill>
                <a:effectLst>
                  <a:outerShdw blurRad="38100" dist="38100" dir="2700000" algn="tl">
                    <a:srgbClr val="000000">
                      <a:alpha val="43137"/>
                    </a:srgbClr>
                  </a:outerShdw>
                </a:effectLst>
                <a:latin typeface="+mn-lt"/>
                <a:cs typeface="+mn-cs"/>
              </a:rPr>
              <a:t>Sociaux</a:t>
            </a:r>
            <a:r>
              <a:rPr lang="fr-FR" dirty="0">
                <a:latin typeface="+mn-lt"/>
                <a:cs typeface="+mn-cs"/>
              </a:rPr>
              <a:t> </a:t>
            </a:r>
          </a:p>
        </p:txBody>
      </p:sp>
      <p:sp>
        <p:nvSpPr>
          <p:cNvPr id="18" name="Rectangle 17"/>
          <p:cNvSpPr/>
          <p:nvPr/>
        </p:nvSpPr>
        <p:spPr>
          <a:xfrm>
            <a:off x="107950" y="5889625"/>
            <a:ext cx="431800" cy="288925"/>
          </a:xfrm>
          <a:prstGeom prst="rect">
            <a:avLst/>
          </a:prstGeom>
          <a:solidFill>
            <a:srgbClr val="92D050">
              <a:alpha val="50196"/>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9" name="ZoneTexte 18"/>
          <p:cNvSpPr txBox="1"/>
          <p:nvPr/>
        </p:nvSpPr>
        <p:spPr>
          <a:xfrm>
            <a:off x="552450" y="5849938"/>
            <a:ext cx="2305050" cy="368300"/>
          </a:xfrm>
          <a:prstGeom prst="rect">
            <a:avLst/>
          </a:prstGeom>
          <a:noFill/>
        </p:spPr>
        <p:txBody>
          <a:bodyPr>
            <a:spAutoFit/>
          </a:bodyPr>
          <a:lstStyle/>
          <a:p>
            <a:pPr algn="just" fontAlgn="auto">
              <a:spcBef>
                <a:spcPts val="0"/>
              </a:spcBef>
              <a:spcAft>
                <a:spcPts val="0"/>
              </a:spcAft>
              <a:defRPr/>
            </a:pPr>
            <a:r>
              <a:rPr lang="fr-FR" b="1" i="1" dirty="0">
                <a:solidFill>
                  <a:srgbClr val="0070C0"/>
                </a:solidFill>
                <a:effectLst>
                  <a:outerShdw blurRad="38100" dist="38100" dir="2700000" algn="tl">
                    <a:srgbClr val="000000">
                      <a:alpha val="43137"/>
                    </a:srgbClr>
                  </a:outerShdw>
                </a:effectLst>
                <a:latin typeface="+mn-lt"/>
                <a:cs typeface="+mn-cs"/>
              </a:rPr>
              <a:t>Politique</a:t>
            </a:r>
          </a:p>
        </p:txBody>
      </p:sp>
      <p:sp>
        <p:nvSpPr>
          <p:cNvPr id="20" name="Rectangle 19"/>
          <p:cNvSpPr/>
          <p:nvPr/>
        </p:nvSpPr>
        <p:spPr>
          <a:xfrm>
            <a:off x="53975" y="2420938"/>
            <a:ext cx="1044575" cy="287337"/>
          </a:xfrm>
          <a:prstGeom prst="rect">
            <a:avLst/>
          </a:prstGeom>
          <a:solidFill>
            <a:srgbClr val="92D050">
              <a:alpha val="50196"/>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1" name="Rectangle 20"/>
          <p:cNvSpPr/>
          <p:nvPr/>
        </p:nvSpPr>
        <p:spPr>
          <a:xfrm>
            <a:off x="2735263" y="2433638"/>
            <a:ext cx="1044575" cy="287337"/>
          </a:xfrm>
          <a:prstGeom prst="rect">
            <a:avLst/>
          </a:prstGeom>
          <a:solidFill>
            <a:srgbClr val="92D050">
              <a:alpha val="50196"/>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2" name="Rectangle 21"/>
          <p:cNvSpPr/>
          <p:nvPr/>
        </p:nvSpPr>
        <p:spPr>
          <a:xfrm>
            <a:off x="633413" y="2860675"/>
            <a:ext cx="1346200" cy="288925"/>
          </a:xfrm>
          <a:prstGeom prst="rect">
            <a:avLst/>
          </a:prstGeom>
          <a:solidFill>
            <a:srgbClr val="92D050">
              <a:alpha val="50196"/>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3" name="Rectangle 22"/>
          <p:cNvSpPr/>
          <p:nvPr/>
        </p:nvSpPr>
        <p:spPr>
          <a:xfrm>
            <a:off x="22225" y="3149600"/>
            <a:ext cx="2317750" cy="287338"/>
          </a:xfrm>
          <a:prstGeom prst="rect">
            <a:avLst/>
          </a:prstGeom>
          <a:solidFill>
            <a:srgbClr val="92D050">
              <a:alpha val="50196"/>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4" name="Rectangle 23"/>
          <p:cNvSpPr/>
          <p:nvPr/>
        </p:nvSpPr>
        <p:spPr>
          <a:xfrm>
            <a:off x="0" y="3436938"/>
            <a:ext cx="1044575" cy="288925"/>
          </a:xfrm>
          <a:prstGeom prst="rect">
            <a:avLst/>
          </a:prstGeom>
          <a:solidFill>
            <a:srgbClr val="92D050">
              <a:alpha val="50196"/>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5" name="Rectangle 24"/>
          <p:cNvSpPr/>
          <p:nvPr/>
        </p:nvSpPr>
        <p:spPr>
          <a:xfrm>
            <a:off x="22225" y="3716338"/>
            <a:ext cx="1158875" cy="288925"/>
          </a:xfrm>
          <a:prstGeom prst="rect">
            <a:avLst/>
          </a:prstGeom>
          <a:solidFill>
            <a:srgbClr val="92D050">
              <a:alpha val="50196"/>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6" name="Rectangle 25"/>
          <p:cNvSpPr/>
          <p:nvPr/>
        </p:nvSpPr>
        <p:spPr>
          <a:xfrm>
            <a:off x="2735263" y="5849938"/>
            <a:ext cx="1404937" cy="287337"/>
          </a:xfrm>
          <a:prstGeom prst="rect">
            <a:avLst/>
          </a:prstGeom>
          <a:solidFill>
            <a:srgbClr val="92D050">
              <a:alpha val="50196"/>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7" name="Rectangle 26"/>
          <p:cNvSpPr/>
          <p:nvPr/>
        </p:nvSpPr>
        <p:spPr>
          <a:xfrm>
            <a:off x="85725" y="6178550"/>
            <a:ext cx="436563" cy="287338"/>
          </a:xfrm>
          <a:prstGeom prst="rect">
            <a:avLst/>
          </a:prstGeom>
          <a:solidFill>
            <a:srgbClr val="00B0F0">
              <a:alpha val="50196"/>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8" name="Rectangle 27"/>
          <p:cNvSpPr/>
          <p:nvPr/>
        </p:nvSpPr>
        <p:spPr>
          <a:xfrm>
            <a:off x="1066800" y="5106988"/>
            <a:ext cx="768350" cy="288925"/>
          </a:xfrm>
          <a:prstGeom prst="rect">
            <a:avLst/>
          </a:prstGeom>
          <a:solidFill>
            <a:srgbClr val="00B0F0">
              <a:alpha val="50196"/>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9" name="Rectangle 28"/>
          <p:cNvSpPr/>
          <p:nvPr/>
        </p:nvSpPr>
        <p:spPr>
          <a:xfrm>
            <a:off x="7666038" y="4621213"/>
            <a:ext cx="866775" cy="247650"/>
          </a:xfrm>
          <a:prstGeom prst="rect">
            <a:avLst/>
          </a:prstGeom>
          <a:solidFill>
            <a:srgbClr val="00B0F0">
              <a:alpha val="50196"/>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30" name="ZoneTexte 29"/>
          <p:cNvSpPr txBox="1"/>
          <p:nvPr/>
        </p:nvSpPr>
        <p:spPr>
          <a:xfrm>
            <a:off x="522288" y="6137275"/>
            <a:ext cx="2322512" cy="369888"/>
          </a:xfrm>
          <a:prstGeom prst="rect">
            <a:avLst/>
          </a:prstGeom>
          <a:noFill/>
        </p:spPr>
        <p:txBody>
          <a:bodyPr>
            <a:spAutoFit/>
          </a:bodyPr>
          <a:lstStyle/>
          <a:p>
            <a:pPr algn="just" fontAlgn="auto">
              <a:spcBef>
                <a:spcPts val="0"/>
              </a:spcBef>
              <a:spcAft>
                <a:spcPts val="0"/>
              </a:spcAft>
              <a:defRPr/>
            </a:pPr>
            <a:r>
              <a:rPr lang="fr-FR" b="1" i="1" dirty="0">
                <a:solidFill>
                  <a:srgbClr val="0070C0"/>
                </a:solidFill>
                <a:effectLst>
                  <a:outerShdw blurRad="38100" dist="38100" dir="2700000" algn="tl">
                    <a:srgbClr val="000000">
                      <a:alpha val="43137"/>
                    </a:srgbClr>
                  </a:outerShdw>
                </a:effectLst>
                <a:latin typeface="+mn-lt"/>
                <a:cs typeface="+mn-cs"/>
              </a:rPr>
              <a:t>Culturels</a:t>
            </a:r>
          </a:p>
        </p:txBody>
      </p:sp>
      <p:sp>
        <p:nvSpPr>
          <p:cNvPr id="31" name="Rectangle 30"/>
          <p:cNvSpPr/>
          <p:nvPr/>
        </p:nvSpPr>
        <p:spPr>
          <a:xfrm>
            <a:off x="84138" y="6473825"/>
            <a:ext cx="436562" cy="288925"/>
          </a:xfrm>
          <a:prstGeom prst="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32" name="ZoneTexte 31"/>
          <p:cNvSpPr txBox="1"/>
          <p:nvPr/>
        </p:nvSpPr>
        <p:spPr>
          <a:xfrm>
            <a:off x="508000" y="6434138"/>
            <a:ext cx="2336800" cy="368300"/>
          </a:xfrm>
          <a:prstGeom prst="rect">
            <a:avLst/>
          </a:prstGeom>
          <a:noFill/>
        </p:spPr>
        <p:txBody>
          <a:bodyPr>
            <a:spAutoFit/>
          </a:bodyPr>
          <a:lstStyle/>
          <a:p>
            <a:pPr fontAlgn="auto">
              <a:spcBef>
                <a:spcPts val="0"/>
              </a:spcBef>
              <a:spcAft>
                <a:spcPts val="0"/>
              </a:spcAft>
              <a:defRPr/>
            </a:pPr>
            <a:r>
              <a:rPr lang="fr-FR" b="1" i="1" dirty="0">
                <a:solidFill>
                  <a:srgbClr val="0070C0"/>
                </a:solidFill>
                <a:effectLst>
                  <a:outerShdw blurRad="38100" dist="38100" dir="2700000" algn="tl">
                    <a:srgbClr val="000000">
                      <a:alpha val="43137"/>
                    </a:srgbClr>
                  </a:outerShdw>
                </a:effectLst>
                <a:latin typeface="+mn-lt"/>
                <a:cs typeface="+mn-cs"/>
              </a:rPr>
              <a:t>Economiques</a:t>
            </a:r>
          </a:p>
        </p:txBody>
      </p:sp>
      <p:sp>
        <p:nvSpPr>
          <p:cNvPr id="33" name="Rectangle 32"/>
          <p:cNvSpPr/>
          <p:nvPr/>
        </p:nvSpPr>
        <p:spPr>
          <a:xfrm>
            <a:off x="3908425" y="5106988"/>
            <a:ext cx="735013" cy="309562"/>
          </a:xfrm>
          <a:prstGeom prst="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500"/>
                                        <p:tgtEl>
                                          <p:spTgt spid="1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500"/>
                                        <p:tgtEl>
                                          <p:spTgt spid="21"/>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fade">
                                      <p:cBhvr>
                                        <p:cTn id="75" dur="500"/>
                                        <p:tgtEl>
                                          <p:spTgt spid="23"/>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fade">
                                      <p:cBhvr>
                                        <p:cTn id="78" dur="500"/>
                                        <p:tgtEl>
                                          <p:spTgt spid="24"/>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fade">
                                      <p:cBhvr>
                                        <p:cTn id="81" dur="500"/>
                                        <p:tgtEl>
                                          <p:spTgt spid="25"/>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fade">
                                      <p:cBhvr>
                                        <p:cTn id="84" dur="500"/>
                                        <p:tgtEl>
                                          <p:spTgt spid="26"/>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fade">
                                      <p:cBhvr>
                                        <p:cTn id="89" dur="500"/>
                                        <p:tgtEl>
                                          <p:spTgt spid="30"/>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fade">
                                      <p:cBhvr>
                                        <p:cTn id="92" dur="500"/>
                                        <p:tgtEl>
                                          <p:spTgt spid="27"/>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28"/>
                                        </p:tgtEl>
                                        <p:attrNameLst>
                                          <p:attrName>style.visibility</p:attrName>
                                        </p:attrNameLst>
                                      </p:cBhvr>
                                      <p:to>
                                        <p:strVal val="visible"/>
                                      </p:to>
                                    </p:set>
                                    <p:animEffect transition="in" filter="fade">
                                      <p:cBhvr>
                                        <p:cTn id="95" dur="500"/>
                                        <p:tgtEl>
                                          <p:spTgt spid="28"/>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29"/>
                                        </p:tgtEl>
                                        <p:attrNameLst>
                                          <p:attrName>style.visibility</p:attrName>
                                        </p:attrNameLst>
                                      </p:cBhvr>
                                      <p:to>
                                        <p:strVal val="visible"/>
                                      </p:to>
                                    </p:set>
                                    <p:animEffect transition="in" filter="fade">
                                      <p:cBhvr>
                                        <p:cTn id="98" dur="500"/>
                                        <p:tgtEl>
                                          <p:spTgt spid="29"/>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32"/>
                                        </p:tgtEl>
                                        <p:attrNameLst>
                                          <p:attrName>style.visibility</p:attrName>
                                        </p:attrNameLst>
                                      </p:cBhvr>
                                      <p:to>
                                        <p:strVal val="visible"/>
                                      </p:to>
                                    </p:set>
                                    <p:animEffect transition="in" filter="fade">
                                      <p:cBhvr>
                                        <p:cTn id="103" dur="500"/>
                                        <p:tgtEl>
                                          <p:spTgt spid="32"/>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fade">
                                      <p:cBhvr>
                                        <p:cTn id="106" dur="500"/>
                                        <p:tgtEl>
                                          <p:spTgt spid="31"/>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33"/>
                                        </p:tgtEl>
                                        <p:attrNameLst>
                                          <p:attrName>style.visibility</p:attrName>
                                        </p:attrNameLst>
                                      </p:cBhvr>
                                      <p:to>
                                        <p:strVal val="visible"/>
                                      </p:to>
                                    </p:set>
                                    <p:animEffect transition="in" filter="fade">
                                      <p:cBhvr>
                                        <p:cTn id="10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p:bldP spid="18" grpId="0" animBg="1"/>
      <p:bldP spid="19" grpId="0"/>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1" grpId="0" animBg="1"/>
      <p:bldP spid="32" grpId="0"/>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nvGraphicFramePr>
        <p:xfrm>
          <a:off x="22225" y="1154113"/>
          <a:ext cx="9143506" cy="5587008"/>
        </p:xfrm>
        <a:graphic>
          <a:graphicData uri="http://schemas.openxmlformats.org/drawingml/2006/table">
            <a:tbl>
              <a:tblPr firstRow="1" bandRow="1">
                <a:tableStyleId>{5C22544A-7EE6-4342-B048-85BDC9FD1C3A}</a:tableStyleId>
              </a:tblPr>
              <a:tblGrid>
                <a:gridCol w="2728304"/>
                <a:gridCol w="6415202"/>
              </a:tblGrid>
              <a:tr h="5587008">
                <a:tc>
                  <a:txBody>
                    <a:bodyPr/>
                    <a:lstStyle/>
                    <a:p>
                      <a:pPr algn="just"/>
                      <a:r>
                        <a:rPr lang="fr-FR" sz="1600" dirty="0" smtClean="0">
                          <a:solidFill>
                            <a:schemeClr val="tx1"/>
                          </a:solidFill>
                          <a:latin typeface="Times New Roman" panose="02020603050405020304" pitchFamily="18" charset="0"/>
                          <a:cs typeface="Times New Roman" panose="02020603050405020304" pitchFamily="18" charset="0"/>
                        </a:rPr>
                        <a:t>Thème 3</a:t>
                      </a:r>
                    </a:p>
                    <a:p>
                      <a:pPr algn="just"/>
                      <a:r>
                        <a:rPr lang="fr-FR" sz="1600" dirty="0" smtClean="0">
                          <a:solidFill>
                            <a:schemeClr val="tx1"/>
                          </a:solidFill>
                          <a:latin typeface="Times New Roman" panose="02020603050405020304" pitchFamily="18" charset="0"/>
                          <a:cs typeface="Times New Roman" panose="02020603050405020304" pitchFamily="18" charset="0"/>
                        </a:rPr>
                        <a:t>Françaises</a:t>
                      </a:r>
                      <a:r>
                        <a:rPr lang="fr-FR" sz="1600" baseline="0" dirty="0" smtClean="0">
                          <a:solidFill>
                            <a:schemeClr val="tx1"/>
                          </a:solidFill>
                          <a:latin typeface="Times New Roman" panose="02020603050405020304" pitchFamily="18" charset="0"/>
                          <a:cs typeface="Times New Roman" panose="02020603050405020304" pitchFamily="18" charset="0"/>
                        </a:rPr>
                        <a:t> et Français dans une République repensée</a:t>
                      </a:r>
                    </a:p>
                    <a:p>
                      <a:pPr algn="just"/>
                      <a:r>
                        <a:rPr lang="fr-FR" sz="1600" b="0" baseline="0" dirty="0" smtClean="0">
                          <a:solidFill>
                            <a:schemeClr val="tx1"/>
                          </a:solidFill>
                          <a:latin typeface="Times New Roman" panose="02020603050405020304" pitchFamily="18" charset="0"/>
                          <a:cs typeface="Times New Roman" panose="02020603050405020304" pitchFamily="18" charset="0"/>
                        </a:rPr>
                        <a:t>» 1944-1947, refonder la République, redéfinir la démocratie.</a:t>
                      </a:r>
                    </a:p>
                    <a:p>
                      <a:pPr algn="just"/>
                      <a:endParaRPr lang="fr-FR" sz="1600" b="0" baseline="0" dirty="0" smtClean="0">
                        <a:solidFill>
                          <a:schemeClr val="tx1"/>
                        </a:solidFill>
                        <a:latin typeface="Times New Roman" panose="02020603050405020304" pitchFamily="18" charset="0"/>
                        <a:cs typeface="Times New Roman" panose="02020603050405020304" pitchFamily="18" charset="0"/>
                      </a:endParaRPr>
                    </a:p>
                    <a:p>
                      <a:pPr algn="just"/>
                      <a:r>
                        <a:rPr lang="fr-FR" sz="1600" b="0" baseline="0" dirty="0" smtClean="0">
                          <a:solidFill>
                            <a:schemeClr val="tx1"/>
                          </a:solidFill>
                          <a:latin typeface="Times New Roman" panose="02020603050405020304" pitchFamily="18" charset="0"/>
                          <a:cs typeface="Times New Roman" panose="02020603050405020304" pitchFamily="18" charset="0"/>
                        </a:rPr>
                        <a:t>» La Ve République, de la République gaullienne à l’alternance et à la cohabitation.</a:t>
                      </a:r>
                    </a:p>
                    <a:p>
                      <a:pPr algn="just"/>
                      <a:endParaRPr lang="fr-FR" sz="1600" b="0" baseline="0" dirty="0" smtClean="0">
                        <a:solidFill>
                          <a:schemeClr val="tx1"/>
                        </a:solidFill>
                        <a:latin typeface="Times New Roman" panose="02020603050405020304" pitchFamily="18" charset="0"/>
                        <a:cs typeface="Times New Roman" panose="02020603050405020304" pitchFamily="18" charset="0"/>
                      </a:endParaRPr>
                    </a:p>
                    <a:p>
                      <a:pPr algn="just"/>
                      <a:endParaRPr lang="fr-FR" sz="1600" b="0" baseline="0" dirty="0" smtClean="0">
                        <a:solidFill>
                          <a:schemeClr val="tx1"/>
                        </a:solidFill>
                        <a:latin typeface="Times New Roman" panose="02020603050405020304" pitchFamily="18" charset="0"/>
                        <a:cs typeface="Times New Roman" panose="02020603050405020304" pitchFamily="18" charset="0"/>
                      </a:endParaRPr>
                    </a:p>
                    <a:p>
                      <a:pPr algn="just"/>
                      <a:r>
                        <a:rPr lang="fr-FR" sz="1600" b="0" baseline="0" dirty="0" smtClean="0">
                          <a:solidFill>
                            <a:schemeClr val="tx1"/>
                          </a:solidFill>
                          <a:latin typeface="Times New Roman" panose="02020603050405020304" pitchFamily="18" charset="0"/>
                          <a:cs typeface="Times New Roman" panose="02020603050405020304" pitchFamily="18" charset="0"/>
                        </a:rPr>
                        <a:t>» Femmes et hommes dans la société des années 1950 aux années 1980: nouveaux enjeux sociaux et culturels, réponses politiques. </a:t>
                      </a:r>
                      <a:endParaRPr lang="fr-FR" sz="1600"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fr-FR" sz="1600" b="0" dirty="0" smtClean="0">
                        <a:solidFill>
                          <a:schemeClr val="tx1"/>
                        </a:solidFill>
                        <a:latin typeface="Times New Roman" panose="02020603050405020304" pitchFamily="18" charset="0"/>
                        <a:cs typeface="Times New Roman" panose="02020603050405020304" pitchFamily="18" charset="0"/>
                      </a:endParaRPr>
                    </a:p>
                    <a:p>
                      <a:pPr algn="just"/>
                      <a:r>
                        <a:rPr lang="fr-FR" sz="1600" b="0" dirty="0" smtClean="0">
                          <a:solidFill>
                            <a:schemeClr val="tx1"/>
                          </a:solidFill>
                          <a:latin typeface="Times New Roman" panose="02020603050405020304" pitchFamily="18" charset="0"/>
                          <a:cs typeface="Times New Roman" panose="02020603050405020304" pitchFamily="18" charset="0"/>
                        </a:rPr>
                        <a:t>En France, la Libération</a:t>
                      </a:r>
                      <a:r>
                        <a:rPr lang="fr-FR" sz="1600" b="0" baseline="0" dirty="0" smtClean="0">
                          <a:solidFill>
                            <a:schemeClr val="tx1"/>
                          </a:solidFill>
                          <a:latin typeface="Times New Roman" panose="02020603050405020304" pitchFamily="18" charset="0"/>
                          <a:cs typeface="Times New Roman" panose="02020603050405020304" pitchFamily="18" charset="0"/>
                        </a:rPr>
                        <a:t> autorise la restauration de la légalité républicaine dans une dynamique de refondation. La République intègre politiquement les femmes. L’important programme de réformes du Conseil national de la Résistance prolonge et complète celui du Front Populaire, il élargit la démocratie dans un sens social.</a:t>
                      </a:r>
                    </a:p>
                    <a:p>
                      <a:pPr algn="just"/>
                      <a:endParaRPr lang="fr-FR" sz="1600" b="0" baseline="0" dirty="0" smtClean="0">
                        <a:solidFill>
                          <a:schemeClr val="tx1"/>
                        </a:solidFill>
                        <a:latin typeface="Times New Roman" panose="02020603050405020304" pitchFamily="18" charset="0"/>
                        <a:cs typeface="Times New Roman" panose="02020603050405020304" pitchFamily="18" charset="0"/>
                      </a:endParaRPr>
                    </a:p>
                    <a:p>
                      <a:pPr algn="just"/>
                      <a:r>
                        <a:rPr lang="fr-FR" sz="1600" b="0" baseline="0" dirty="0" smtClean="0">
                          <a:solidFill>
                            <a:schemeClr val="tx1"/>
                          </a:solidFill>
                          <a:latin typeface="Times New Roman" panose="02020603050405020304" pitchFamily="18" charset="0"/>
                          <a:cs typeface="Times New Roman" panose="02020603050405020304" pitchFamily="18" charset="0"/>
                        </a:rPr>
                        <a:t>Le retour au pouvoir du général de Gaulle en 1958 donne naissance à la Ve République marquée par le renforcement du pouvoir exécutif et le scrutin majoritaire. L’Histoire permet ici de contextualiser l’étude des institutions républicaines, des principes et des pratiques politiques, réalisée dans le cadre de l’EMC.</a:t>
                      </a:r>
                    </a:p>
                    <a:p>
                      <a:pPr algn="just"/>
                      <a:endParaRPr lang="fr-FR" sz="1600" b="0" baseline="0" dirty="0" smtClean="0">
                        <a:solidFill>
                          <a:schemeClr val="tx1"/>
                        </a:solidFill>
                        <a:latin typeface="Times New Roman" panose="02020603050405020304" pitchFamily="18" charset="0"/>
                        <a:cs typeface="Times New Roman" panose="02020603050405020304" pitchFamily="18" charset="0"/>
                      </a:endParaRPr>
                    </a:p>
                    <a:p>
                      <a:pPr algn="just"/>
                      <a:r>
                        <a:rPr lang="fr-FR" sz="1600" b="0" baseline="0" dirty="0" smtClean="0">
                          <a:solidFill>
                            <a:schemeClr val="tx1"/>
                          </a:solidFill>
                          <a:latin typeface="Times New Roman" panose="02020603050405020304" pitchFamily="18" charset="0"/>
                          <a:cs typeface="Times New Roman" panose="02020603050405020304" pitchFamily="18" charset="0"/>
                        </a:rPr>
                        <a:t>Dans la seconde moitié du XXe siècle, la société française connaît des transformations décisives: place des femmes, nouvelles aspirations de la jeunesse, développement de l’immigration, vieillissement de la population, montée du chômage. Ces changements font évoluer le modèle social républicain. L’étude de quelques exemples d’adaptation de la législation aux évolutions de la société offre l’occasion de comprendre certains enjeux du débat politique et les modalités de l’exercice de la citoyenneté au sein de la démocratie française.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3" name="Rectangle 2"/>
          <p:cNvSpPr/>
          <p:nvPr/>
        </p:nvSpPr>
        <p:spPr>
          <a:xfrm>
            <a:off x="107950" y="115888"/>
            <a:ext cx="8928100" cy="433387"/>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2400" b="1" dirty="0">
                <a:solidFill>
                  <a:srgbClr val="00B050"/>
                </a:solidFill>
                <a:effectLst>
                  <a:outerShdw blurRad="38100" dist="38100" dir="2700000" algn="tl">
                    <a:srgbClr val="000000">
                      <a:alpha val="43137"/>
                    </a:srgbClr>
                  </a:outerShdw>
                </a:effectLst>
              </a:rPr>
              <a:t>Nouveautés et points de vigilance</a:t>
            </a:r>
          </a:p>
        </p:txBody>
      </p:sp>
      <p:sp>
        <p:nvSpPr>
          <p:cNvPr id="4" name="ZoneTexte 3"/>
          <p:cNvSpPr txBox="1"/>
          <p:nvPr/>
        </p:nvSpPr>
        <p:spPr>
          <a:xfrm>
            <a:off x="0" y="692150"/>
            <a:ext cx="7885113" cy="461963"/>
          </a:xfrm>
          <a:prstGeom prst="rect">
            <a:avLst/>
          </a:prstGeom>
          <a:noFill/>
        </p:spPr>
        <p:txBody>
          <a:bodyPr>
            <a:spAutoFit/>
          </a:bodyPr>
          <a:lstStyle/>
          <a:p>
            <a:pPr fontAlgn="auto">
              <a:spcBef>
                <a:spcPts val="0"/>
              </a:spcBef>
              <a:spcAft>
                <a:spcPts val="0"/>
              </a:spcAft>
              <a:defRPr/>
            </a:pPr>
            <a:r>
              <a:rPr lang="fr-FR" sz="2400" b="1" u="sng" dirty="0">
                <a:solidFill>
                  <a:srgbClr val="7030A0"/>
                </a:solidFill>
                <a:effectLst>
                  <a:outerShdw blurRad="38100" dist="38100" dir="2700000" algn="tl">
                    <a:srgbClr val="000000">
                      <a:alpha val="43137"/>
                    </a:srgbClr>
                  </a:outerShdw>
                </a:effectLst>
                <a:latin typeface="+mn-lt"/>
                <a:cs typeface="+mn-cs"/>
              </a:rPr>
              <a:t>Programme 2016 (BO spécial n°11 du 26 novembre 2015)</a:t>
            </a:r>
          </a:p>
        </p:txBody>
      </p:sp>
      <p:sp>
        <p:nvSpPr>
          <p:cNvPr id="5" name="Rectangle à coins arrondis 4"/>
          <p:cNvSpPr/>
          <p:nvPr/>
        </p:nvSpPr>
        <p:spPr>
          <a:xfrm>
            <a:off x="3492500" y="692150"/>
            <a:ext cx="5040313" cy="720725"/>
          </a:xfrm>
          <a:prstGeom prst="round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a:solidFill>
                  <a:srgbClr val="4F81BD"/>
                </a:solidFill>
                <a:effectLst>
                  <a:outerShdw blurRad="38100" dist="38100" dir="2700000" algn="tl">
                    <a:srgbClr val="C0C0C0"/>
                  </a:outerShdw>
                </a:effectLst>
                <a:cs typeface="Arial" charset="0"/>
              </a:rPr>
              <a:t>Rôle central du citoyen</a:t>
            </a:r>
          </a:p>
          <a:p>
            <a:pPr algn="ctr">
              <a:defRPr/>
            </a:pPr>
            <a:r>
              <a:rPr lang="fr-FR" b="1">
                <a:solidFill>
                  <a:srgbClr val="4F81BD"/>
                </a:solidFill>
                <a:effectLst>
                  <a:outerShdw blurRad="38100" dist="38100" dir="2700000" algn="tl">
                    <a:srgbClr val="C0C0C0"/>
                  </a:outerShdw>
                </a:effectLst>
                <a:cs typeface="Arial" charset="0"/>
              </a:rPr>
              <a:t>comme acteur de la République française</a:t>
            </a:r>
          </a:p>
        </p:txBody>
      </p:sp>
      <p:sp>
        <p:nvSpPr>
          <p:cNvPr id="6" name="Rectangle 5"/>
          <p:cNvSpPr/>
          <p:nvPr/>
        </p:nvSpPr>
        <p:spPr>
          <a:xfrm>
            <a:off x="4859338" y="2941638"/>
            <a:ext cx="1512887" cy="287337"/>
          </a:xfrm>
          <a:prstGeom prst="rect">
            <a:avLst/>
          </a:prstGeom>
          <a:solidFill>
            <a:srgbClr val="0070C0">
              <a:alpha val="50196"/>
            </a:srgbClr>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7" name="Rectangle 6"/>
          <p:cNvSpPr/>
          <p:nvPr/>
        </p:nvSpPr>
        <p:spPr>
          <a:xfrm>
            <a:off x="130175" y="5632450"/>
            <a:ext cx="360363" cy="287338"/>
          </a:xfrm>
          <a:prstGeom prst="rect">
            <a:avLst/>
          </a:prstGeom>
          <a:solidFill>
            <a:srgbClr val="0070C0">
              <a:alpha val="50196"/>
            </a:srgbClr>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8" name="Rectangle 7"/>
          <p:cNvSpPr/>
          <p:nvPr/>
        </p:nvSpPr>
        <p:spPr>
          <a:xfrm>
            <a:off x="107950" y="1412875"/>
            <a:ext cx="2087563" cy="287338"/>
          </a:xfrm>
          <a:prstGeom prst="rect">
            <a:avLst/>
          </a:prstGeom>
          <a:solidFill>
            <a:srgbClr val="FFC000">
              <a:alpha val="50196"/>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9" name="Rectangle 8"/>
          <p:cNvSpPr/>
          <p:nvPr/>
        </p:nvSpPr>
        <p:spPr>
          <a:xfrm>
            <a:off x="260350" y="4365625"/>
            <a:ext cx="1719263" cy="287338"/>
          </a:xfrm>
          <a:prstGeom prst="rect">
            <a:avLst/>
          </a:prstGeom>
          <a:solidFill>
            <a:srgbClr val="FFC000">
              <a:alpha val="50196"/>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0" name="Rectangle 9"/>
          <p:cNvSpPr/>
          <p:nvPr/>
        </p:nvSpPr>
        <p:spPr>
          <a:xfrm>
            <a:off x="5999163" y="4595813"/>
            <a:ext cx="660400" cy="287337"/>
          </a:xfrm>
          <a:prstGeom prst="rect">
            <a:avLst/>
          </a:prstGeom>
          <a:solidFill>
            <a:srgbClr val="FFC000">
              <a:alpha val="50196"/>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1" name="Rectangle 10"/>
          <p:cNvSpPr/>
          <p:nvPr/>
        </p:nvSpPr>
        <p:spPr>
          <a:xfrm>
            <a:off x="2771775" y="4854575"/>
            <a:ext cx="863600" cy="287338"/>
          </a:xfrm>
          <a:prstGeom prst="rect">
            <a:avLst/>
          </a:prstGeom>
          <a:solidFill>
            <a:srgbClr val="FFC000">
              <a:alpha val="50196"/>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2" name="Rectangle 11"/>
          <p:cNvSpPr/>
          <p:nvPr/>
        </p:nvSpPr>
        <p:spPr>
          <a:xfrm>
            <a:off x="5148263" y="4854575"/>
            <a:ext cx="1223962" cy="287338"/>
          </a:xfrm>
          <a:prstGeom prst="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3" name="Rectangle 12"/>
          <p:cNvSpPr/>
          <p:nvPr/>
        </p:nvSpPr>
        <p:spPr>
          <a:xfrm>
            <a:off x="6443663" y="4854575"/>
            <a:ext cx="1223962" cy="287338"/>
          </a:xfrm>
          <a:prstGeom prst="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4" name="Rectangle 13"/>
          <p:cNvSpPr/>
          <p:nvPr/>
        </p:nvSpPr>
        <p:spPr>
          <a:xfrm>
            <a:off x="3895725" y="5110163"/>
            <a:ext cx="804863" cy="287337"/>
          </a:xfrm>
          <a:prstGeom prst="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5" name="Rectangle 14"/>
          <p:cNvSpPr/>
          <p:nvPr/>
        </p:nvSpPr>
        <p:spPr>
          <a:xfrm>
            <a:off x="5867400" y="3644900"/>
            <a:ext cx="1800225" cy="288925"/>
          </a:xfrm>
          <a:prstGeom prst="rect">
            <a:avLst/>
          </a:prstGeom>
          <a:solidFill>
            <a:srgbClr val="92D050">
              <a:alpha val="50196"/>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6" name="Rectangle 15"/>
          <p:cNvSpPr/>
          <p:nvPr/>
        </p:nvSpPr>
        <p:spPr>
          <a:xfrm>
            <a:off x="2776538" y="5805488"/>
            <a:ext cx="1508125" cy="287337"/>
          </a:xfrm>
          <a:prstGeom prst="rect">
            <a:avLst/>
          </a:prstGeom>
          <a:solidFill>
            <a:srgbClr val="92D050">
              <a:alpha val="50196"/>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7" name="Rectangle 16"/>
          <p:cNvSpPr/>
          <p:nvPr/>
        </p:nvSpPr>
        <p:spPr>
          <a:xfrm>
            <a:off x="2805113" y="3933825"/>
            <a:ext cx="1335087" cy="287338"/>
          </a:xfrm>
          <a:prstGeom prst="rect">
            <a:avLst/>
          </a:prstGeom>
          <a:solidFill>
            <a:srgbClr val="92D050">
              <a:alpha val="50196"/>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8" name="Rectangle 17"/>
          <p:cNvSpPr/>
          <p:nvPr/>
        </p:nvSpPr>
        <p:spPr>
          <a:xfrm>
            <a:off x="4572000" y="5805488"/>
            <a:ext cx="3455988" cy="287337"/>
          </a:xfrm>
          <a:prstGeom prst="rect">
            <a:avLst/>
          </a:prstGeom>
          <a:solidFill>
            <a:srgbClr val="92D050">
              <a:alpha val="50196"/>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9" name="Rectangle 18"/>
          <p:cNvSpPr/>
          <p:nvPr/>
        </p:nvSpPr>
        <p:spPr>
          <a:xfrm>
            <a:off x="107950" y="1417638"/>
            <a:ext cx="1042988" cy="279400"/>
          </a:xfrm>
          <a:prstGeom prst="rect">
            <a:avLst/>
          </a:prstGeom>
          <a:solidFill>
            <a:srgbClr val="FFFF00">
              <a:alpha val="50196"/>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0" name="Rectangle 19"/>
          <p:cNvSpPr/>
          <p:nvPr/>
        </p:nvSpPr>
        <p:spPr>
          <a:xfrm>
            <a:off x="3092450" y="1939925"/>
            <a:ext cx="798513" cy="279400"/>
          </a:xfrm>
          <a:prstGeom prst="rect">
            <a:avLst/>
          </a:prstGeom>
          <a:solidFill>
            <a:srgbClr val="FFFF00">
              <a:alpha val="50196"/>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1" name="Rectangle 20"/>
          <p:cNvSpPr/>
          <p:nvPr/>
        </p:nvSpPr>
        <p:spPr>
          <a:xfrm>
            <a:off x="260350" y="4378325"/>
            <a:ext cx="798513" cy="279400"/>
          </a:xfrm>
          <a:prstGeom prst="rect">
            <a:avLst/>
          </a:prstGeom>
          <a:solidFill>
            <a:srgbClr val="FFFF00">
              <a:alpha val="50196"/>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3" name="Rectangle 22"/>
          <p:cNvSpPr/>
          <p:nvPr/>
        </p:nvSpPr>
        <p:spPr>
          <a:xfrm>
            <a:off x="6011863" y="4595813"/>
            <a:ext cx="661987" cy="287337"/>
          </a:xfrm>
          <a:prstGeom prst="rect">
            <a:avLst/>
          </a:prstGeom>
          <a:solidFill>
            <a:srgbClr val="FFFF00">
              <a:alpha val="50196"/>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4" name="Rectangle 23"/>
          <p:cNvSpPr/>
          <p:nvPr/>
        </p:nvSpPr>
        <p:spPr>
          <a:xfrm>
            <a:off x="3138488" y="6361113"/>
            <a:ext cx="355600" cy="287337"/>
          </a:xfrm>
          <a:prstGeom prst="rect">
            <a:avLst/>
          </a:prstGeom>
          <a:solidFill>
            <a:srgbClr val="92D050">
              <a:alpha val="50196"/>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5" name="Rectangle 24"/>
          <p:cNvSpPr/>
          <p:nvPr/>
        </p:nvSpPr>
        <p:spPr>
          <a:xfrm>
            <a:off x="128588" y="5999163"/>
            <a:ext cx="358775" cy="288925"/>
          </a:xfrm>
          <a:prstGeom prst="rect">
            <a:avLst/>
          </a:prstGeom>
          <a:solidFill>
            <a:srgbClr val="FFC000">
              <a:alpha val="50196"/>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6" name="Rectangle 25"/>
          <p:cNvSpPr/>
          <p:nvPr/>
        </p:nvSpPr>
        <p:spPr>
          <a:xfrm>
            <a:off x="1420813" y="6008688"/>
            <a:ext cx="400050" cy="279400"/>
          </a:xfrm>
          <a:prstGeom prst="rect">
            <a:avLst/>
          </a:prstGeom>
          <a:solidFill>
            <a:srgbClr val="FFFF00">
              <a:alpha val="50196"/>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2" name="ZoneTexte 21"/>
          <p:cNvSpPr txBox="1"/>
          <p:nvPr/>
        </p:nvSpPr>
        <p:spPr>
          <a:xfrm>
            <a:off x="490538" y="5591175"/>
            <a:ext cx="2136775" cy="369888"/>
          </a:xfrm>
          <a:prstGeom prst="rect">
            <a:avLst/>
          </a:prstGeom>
          <a:noFill/>
        </p:spPr>
        <p:txBody>
          <a:bodyPr>
            <a:spAutoFit/>
          </a:bodyPr>
          <a:lstStyle/>
          <a:p>
            <a:pPr algn="just" fontAlgn="auto">
              <a:spcBef>
                <a:spcPts val="0"/>
              </a:spcBef>
              <a:spcAft>
                <a:spcPts val="0"/>
              </a:spcAft>
              <a:defRPr/>
            </a:pPr>
            <a:r>
              <a:rPr lang="fr-FR" b="1" i="1" dirty="0">
                <a:solidFill>
                  <a:srgbClr val="4F81BD"/>
                </a:solidFill>
                <a:effectLst>
                  <a:outerShdw blurRad="38100" dist="38100" dir="2700000" algn="tl">
                    <a:srgbClr val="000000">
                      <a:alpha val="43137"/>
                    </a:srgbClr>
                  </a:outerShdw>
                </a:effectLst>
                <a:latin typeface="+mn-lt"/>
                <a:cs typeface="+mn-cs"/>
              </a:rPr>
              <a:t>Seul personnage </a:t>
            </a:r>
          </a:p>
        </p:txBody>
      </p:sp>
      <p:sp>
        <p:nvSpPr>
          <p:cNvPr id="27" name="ZoneTexte 26"/>
          <p:cNvSpPr txBox="1"/>
          <p:nvPr/>
        </p:nvSpPr>
        <p:spPr>
          <a:xfrm>
            <a:off x="474663" y="5949950"/>
            <a:ext cx="933450" cy="368300"/>
          </a:xfrm>
          <a:prstGeom prst="rect">
            <a:avLst/>
          </a:prstGeom>
          <a:noFill/>
        </p:spPr>
        <p:txBody>
          <a:bodyPr>
            <a:spAutoFit/>
          </a:bodyPr>
          <a:lstStyle/>
          <a:p>
            <a:pPr fontAlgn="auto">
              <a:spcBef>
                <a:spcPts val="0"/>
              </a:spcBef>
              <a:spcAft>
                <a:spcPts val="0"/>
              </a:spcAft>
              <a:defRPr/>
            </a:pPr>
            <a:r>
              <a:rPr lang="fr-FR" b="1" i="1" dirty="0">
                <a:solidFill>
                  <a:srgbClr val="4F81BD"/>
                </a:solidFill>
                <a:effectLst>
                  <a:outerShdw blurRad="38100" dist="38100" dir="2700000" algn="tl">
                    <a:srgbClr val="000000">
                      <a:alpha val="43137"/>
                    </a:srgbClr>
                  </a:outerShdw>
                </a:effectLst>
                <a:latin typeface="+mn-lt"/>
                <a:cs typeface="+mn-cs"/>
              </a:rPr>
              <a:t>Acteurs</a:t>
            </a:r>
          </a:p>
        </p:txBody>
      </p:sp>
      <p:sp>
        <p:nvSpPr>
          <p:cNvPr id="28" name="ZoneTexte 27"/>
          <p:cNvSpPr txBox="1"/>
          <p:nvPr/>
        </p:nvSpPr>
        <p:spPr>
          <a:xfrm>
            <a:off x="3494088" y="6311900"/>
            <a:ext cx="2930525" cy="369888"/>
          </a:xfrm>
          <a:prstGeom prst="rect">
            <a:avLst/>
          </a:prstGeom>
          <a:noFill/>
        </p:spPr>
        <p:txBody>
          <a:bodyPr>
            <a:spAutoFit/>
          </a:bodyPr>
          <a:lstStyle/>
          <a:p>
            <a:pPr algn="just" fontAlgn="auto">
              <a:spcBef>
                <a:spcPts val="0"/>
              </a:spcBef>
              <a:spcAft>
                <a:spcPts val="0"/>
              </a:spcAft>
              <a:defRPr/>
            </a:pPr>
            <a:r>
              <a:rPr lang="fr-FR" b="1" i="1" dirty="0">
                <a:solidFill>
                  <a:srgbClr val="4F81BD"/>
                </a:solidFill>
                <a:effectLst>
                  <a:outerShdw blurRad="38100" dist="38100" dir="2700000" algn="tl">
                    <a:srgbClr val="000000">
                      <a:alpha val="43137"/>
                    </a:srgbClr>
                  </a:outerShdw>
                </a:effectLst>
                <a:latin typeface="+mn-lt"/>
                <a:cs typeface="+mn-cs"/>
              </a:rPr>
              <a:t>Lien EMC/ Parcours citoyen</a:t>
            </a:r>
          </a:p>
        </p:txBody>
      </p:sp>
      <p:sp>
        <p:nvSpPr>
          <p:cNvPr id="29" name="ZoneTexte 28"/>
          <p:cNvSpPr txBox="1"/>
          <p:nvPr/>
        </p:nvSpPr>
        <p:spPr>
          <a:xfrm>
            <a:off x="1820863" y="5999163"/>
            <a:ext cx="984250" cy="369887"/>
          </a:xfrm>
          <a:prstGeom prst="rect">
            <a:avLst/>
          </a:prstGeom>
          <a:noFill/>
        </p:spPr>
        <p:txBody>
          <a:bodyPr>
            <a:spAutoFit/>
          </a:bodyPr>
          <a:lstStyle/>
          <a:p>
            <a:pPr algn="just" fontAlgn="auto">
              <a:spcBef>
                <a:spcPts val="0"/>
              </a:spcBef>
              <a:spcAft>
                <a:spcPts val="0"/>
              </a:spcAft>
              <a:defRPr/>
            </a:pPr>
            <a:r>
              <a:rPr lang="fr-FR" b="1" i="1" dirty="0">
                <a:solidFill>
                  <a:srgbClr val="4F81BD"/>
                </a:solidFill>
                <a:effectLst>
                  <a:outerShdw blurRad="38100" dist="38100" dir="2700000" algn="tl">
                    <a:srgbClr val="000000">
                      <a:alpha val="43137"/>
                    </a:srgbClr>
                  </a:outerShdw>
                </a:effectLst>
                <a:latin typeface="+mn-lt"/>
                <a:cs typeface="+mn-cs"/>
              </a:rPr>
              <a:t>Femmes</a:t>
            </a:r>
          </a:p>
        </p:txBody>
      </p:sp>
      <p:sp>
        <p:nvSpPr>
          <p:cNvPr id="30" name="Rectangle 29"/>
          <p:cNvSpPr/>
          <p:nvPr/>
        </p:nvSpPr>
        <p:spPr>
          <a:xfrm>
            <a:off x="130175" y="6369050"/>
            <a:ext cx="360363" cy="287338"/>
          </a:xfrm>
          <a:prstGeom prst="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31" name="ZoneTexte 30"/>
          <p:cNvSpPr txBox="1"/>
          <p:nvPr/>
        </p:nvSpPr>
        <p:spPr>
          <a:xfrm>
            <a:off x="511175" y="6294438"/>
            <a:ext cx="2581275" cy="369887"/>
          </a:xfrm>
          <a:prstGeom prst="rect">
            <a:avLst/>
          </a:prstGeom>
          <a:noFill/>
        </p:spPr>
        <p:txBody>
          <a:bodyPr>
            <a:spAutoFit/>
          </a:bodyPr>
          <a:lstStyle/>
          <a:p>
            <a:pPr algn="just" fontAlgn="auto">
              <a:spcBef>
                <a:spcPts val="0"/>
              </a:spcBef>
              <a:spcAft>
                <a:spcPts val="0"/>
              </a:spcAft>
              <a:defRPr/>
            </a:pPr>
            <a:r>
              <a:rPr lang="fr-FR" b="1" i="1" dirty="0">
                <a:solidFill>
                  <a:srgbClr val="0070C0"/>
                </a:solidFill>
                <a:effectLst>
                  <a:outerShdw blurRad="38100" dist="38100" dir="2700000" algn="tl">
                    <a:srgbClr val="000000">
                      <a:alpha val="43137"/>
                    </a:srgbClr>
                  </a:outerShdw>
                </a:effectLst>
                <a:latin typeface="+mn-lt"/>
                <a:cs typeface="+mn-cs"/>
              </a:rPr>
              <a:t>Transformations sociales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fade">
                                      <p:cBhvr>
                                        <p:cTn id="58" dur="500"/>
                                        <p:tgtEl>
                                          <p:spTgt spid="3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500"/>
                                        <p:tgtEl>
                                          <p:spTgt spid="1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500"/>
                                        <p:tgtEl>
                                          <p:spTgt spid="1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500"/>
                                        <p:tgtEl>
                                          <p:spTgt spid="24"/>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fade">
                                      <p:cBhvr>
                                        <p:cTn id="80" dur="500"/>
                                        <p:tgtEl>
                                          <p:spTgt spid="28"/>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500"/>
                                        <p:tgtEl>
                                          <p:spTgt spid="17"/>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5"/>
                                        </p:tgtEl>
                                        <p:attrNameLst>
                                          <p:attrName>style.visibility</p:attrName>
                                        </p:attrNameLst>
                                      </p:cBhvr>
                                      <p:to>
                                        <p:strVal val="visible"/>
                                      </p:to>
                                    </p:set>
                                    <p:animEffect transition="in" filter="fade">
                                      <p:cBhvr>
                                        <p:cTn id="86" dur="500"/>
                                        <p:tgtEl>
                                          <p:spTgt spid="15"/>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6"/>
                                        </p:tgtEl>
                                        <p:attrNameLst>
                                          <p:attrName>style.visibility</p:attrName>
                                        </p:attrNameLst>
                                      </p:cBhvr>
                                      <p:to>
                                        <p:strVal val="visible"/>
                                      </p:to>
                                    </p:set>
                                    <p:animEffect transition="in" filter="fade">
                                      <p:cBhvr>
                                        <p:cTn id="89" dur="500"/>
                                        <p:tgtEl>
                                          <p:spTgt spid="16"/>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500"/>
                                        <p:tgtEl>
                                          <p:spTgt spid="18"/>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9"/>
                                        </p:tgtEl>
                                        <p:attrNameLst>
                                          <p:attrName>style.visibility</p:attrName>
                                        </p:attrNameLst>
                                      </p:cBhvr>
                                      <p:to>
                                        <p:strVal val="visible"/>
                                      </p:to>
                                    </p:set>
                                    <p:animEffect transition="in" filter="fade">
                                      <p:cBhvr>
                                        <p:cTn id="97" dur="500"/>
                                        <p:tgtEl>
                                          <p:spTgt spid="29"/>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26"/>
                                        </p:tgtEl>
                                        <p:attrNameLst>
                                          <p:attrName>style.visibility</p:attrName>
                                        </p:attrNameLst>
                                      </p:cBhvr>
                                      <p:to>
                                        <p:strVal val="visible"/>
                                      </p:to>
                                    </p:set>
                                    <p:animEffect transition="in" filter="fade">
                                      <p:cBhvr>
                                        <p:cTn id="100" dur="500"/>
                                        <p:tgtEl>
                                          <p:spTgt spid="26"/>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9"/>
                                        </p:tgtEl>
                                        <p:attrNameLst>
                                          <p:attrName>style.visibility</p:attrName>
                                        </p:attrNameLst>
                                      </p:cBhvr>
                                      <p:to>
                                        <p:strVal val="visible"/>
                                      </p:to>
                                    </p:set>
                                    <p:animEffect transition="in" filter="fade">
                                      <p:cBhvr>
                                        <p:cTn id="103" dur="500"/>
                                        <p:tgtEl>
                                          <p:spTgt spid="19"/>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20"/>
                                        </p:tgtEl>
                                        <p:attrNameLst>
                                          <p:attrName>style.visibility</p:attrName>
                                        </p:attrNameLst>
                                      </p:cBhvr>
                                      <p:to>
                                        <p:strVal val="visible"/>
                                      </p:to>
                                    </p:set>
                                    <p:animEffect transition="in" filter="fade">
                                      <p:cBhvr>
                                        <p:cTn id="106" dur="500"/>
                                        <p:tgtEl>
                                          <p:spTgt spid="20"/>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21"/>
                                        </p:tgtEl>
                                        <p:attrNameLst>
                                          <p:attrName>style.visibility</p:attrName>
                                        </p:attrNameLst>
                                      </p:cBhvr>
                                      <p:to>
                                        <p:strVal val="visible"/>
                                      </p:to>
                                    </p:set>
                                    <p:animEffect transition="in" filter="fade">
                                      <p:cBhvr>
                                        <p:cTn id="109" dur="500"/>
                                        <p:tgtEl>
                                          <p:spTgt spid="21"/>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23"/>
                                        </p:tgtEl>
                                        <p:attrNameLst>
                                          <p:attrName>style.visibility</p:attrName>
                                        </p:attrNameLst>
                                      </p:cBhvr>
                                      <p:to>
                                        <p:strVal val="visible"/>
                                      </p:to>
                                    </p:set>
                                    <p:animEffect transition="in" filter="fade">
                                      <p:cBhvr>
                                        <p:cTn id="1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3" grpId="0" animBg="1"/>
      <p:bldP spid="24" grpId="0" animBg="1"/>
      <p:bldP spid="25" grpId="0" animBg="1"/>
      <p:bldP spid="26" grpId="0" animBg="1"/>
      <p:bldP spid="22" grpId="0"/>
      <p:bldP spid="27" grpId="0"/>
      <p:bldP spid="28" grpId="0"/>
      <p:bldP spid="29" grpId="0"/>
      <p:bldP spid="30" grpId="0" animBg="1"/>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nvGraphicFramePr>
        <p:xfrm>
          <a:off x="22225" y="1154113"/>
          <a:ext cx="9143506" cy="5472608"/>
        </p:xfrm>
        <a:graphic>
          <a:graphicData uri="http://schemas.openxmlformats.org/drawingml/2006/table">
            <a:tbl>
              <a:tblPr firstRow="1" bandRow="1">
                <a:tableStyleId>{5C22544A-7EE6-4342-B048-85BDC9FD1C3A}</a:tableStyleId>
              </a:tblPr>
              <a:tblGrid>
                <a:gridCol w="2728304"/>
                <a:gridCol w="6415202"/>
              </a:tblGrid>
              <a:tr h="5472608">
                <a:tc>
                  <a:txBody>
                    <a:bodyPr/>
                    <a:lstStyle/>
                    <a:p>
                      <a:pPr algn="just"/>
                      <a:r>
                        <a:rPr lang="fr-FR" sz="1600" dirty="0" smtClean="0">
                          <a:solidFill>
                            <a:schemeClr val="tx1"/>
                          </a:solidFill>
                          <a:latin typeface="Times New Roman" panose="02020603050405020304" pitchFamily="18" charset="0"/>
                          <a:cs typeface="Times New Roman" panose="02020603050405020304" pitchFamily="18" charset="0"/>
                        </a:rPr>
                        <a:t>Thème 3</a:t>
                      </a:r>
                    </a:p>
                    <a:p>
                      <a:pPr algn="just"/>
                      <a:r>
                        <a:rPr lang="fr-FR" sz="1600" dirty="0" smtClean="0">
                          <a:solidFill>
                            <a:schemeClr val="tx1"/>
                          </a:solidFill>
                          <a:latin typeface="Times New Roman" panose="02020603050405020304" pitchFamily="18" charset="0"/>
                          <a:cs typeface="Times New Roman" panose="02020603050405020304" pitchFamily="18" charset="0"/>
                        </a:rPr>
                        <a:t>Françaises</a:t>
                      </a:r>
                      <a:r>
                        <a:rPr lang="fr-FR" sz="1600" baseline="0" dirty="0" smtClean="0">
                          <a:solidFill>
                            <a:schemeClr val="tx1"/>
                          </a:solidFill>
                          <a:latin typeface="Times New Roman" panose="02020603050405020304" pitchFamily="18" charset="0"/>
                          <a:cs typeface="Times New Roman" panose="02020603050405020304" pitchFamily="18" charset="0"/>
                        </a:rPr>
                        <a:t> et Français dans une République repensée</a:t>
                      </a:r>
                    </a:p>
                    <a:p>
                      <a:pPr algn="just"/>
                      <a:r>
                        <a:rPr lang="fr-FR" sz="1600" b="0" baseline="0" dirty="0" smtClean="0">
                          <a:solidFill>
                            <a:schemeClr val="tx1"/>
                          </a:solidFill>
                          <a:latin typeface="Times New Roman" panose="02020603050405020304" pitchFamily="18" charset="0"/>
                          <a:cs typeface="Times New Roman" panose="02020603050405020304" pitchFamily="18" charset="0"/>
                        </a:rPr>
                        <a:t>» 1944-1947, refonder la République, redéfinir la démocratie.</a:t>
                      </a:r>
                    </a:p>
                    <a:p>
                      <a:pPr algn="just"/>
                      <a:endParaRPr lang="fr-FR" sz="1600" b="0" baseline="0" dirty="0" smtClean="0">
                        <a:solidFill>
                          <a:schemeClr val="tx1"/>
                        </a:solidFill>
                        <a:latin typeface="Times New Roman" panose="02020603050405020304" pitchFamily="18" charset="0"/>
                        <a:cs typeface="Times New Roman" panose="02020603050405020304" pitchFamily="18" charset="0"/>
                      </a:endParaRPr>
                    </a:p>
                    <a:p>
                      <a:pPr algn="just"/>
                      <a:r>
                        <a:rPr lang="fr-FR" sz="1600" b="0" baseline="0" dirty="0" smtClean="0">
                          <a:solidFill>
                            <a:schemeClr val="tx1"/>
                          </a:solidFill>
                          <a:latin typeface="Times New Roman" panose="02020603050405020304" pitchFamily="18" charset="0"/>
                          <a:cs typeface="Times New Roman" panose="02020603050405020304" pitchFamily="18" charset="0"/>
                        </a:rPr>
                        <a:t>» La Ve République, de la République gaullienne à l’alternance et à la cohabitation.</a:t>
                      </a:r>
                    </a:p>
                    <a:p>
                      <a:pPr algn="just"/>
                      <a:endParaRPr lang="fr-FR" sz="1600" b="0" baseline="0" dirty="0" smtClean="0">
                        <a:solidFill>
                          <a:schemeClr val="tx1"/>
                        </a:solidFill>
                        <a:latin typeface="Times New Roman" panose="02020603050405020304" pitchFamily="18" charset="0"/>
                        <a:cs typeface="Times New Roman" panose="02020603050405020304" pitchFamily="18" charset="0"/>
                      </a:endParaRPr>
                    </a:p>
                    <a:p>
                      <a:pPr algn="just"/>
                      <a:endParaRPr lang="fr-FR" sz="1600" b="0" baseline="0" dirty="0" smtClean="0">
                        <a:solidFill>
                          <a:schemeClr val="tx1"/>
                        </a:solidFill>
                        <a:latin typeface="Times New Roman" panose="02020603050405020304" pitchFamily="18" charset="0"/>
                        <a:cs typeface="Times New Roman" panose="02020603050405020304" pitchFamily="18" charset="0"/>
                      </a:endParaRPr>
                    </a:p>
                    <a:p>
                      <a:pPr algn="just"/>
                      <a:r>
                        <a:rPr lang="fr-FR" sz="1600" b="0" baseline="0" dirty="0" smtClean="0">
                          <a:solidFill>
                            <a:schemeClr val="tx1"/>
                          </a:solidFill>
                          <a:latin typeface="Times New Roman" panose="02020603050405020304" pitchFamily="18" charset="0"/>
                          <a:cs typeface="Times New Roman" panose="02020603050405020304" pitchFamily="18" charset="0"/>
                        </a:rPr>
                        <a:t>» Femmes et hommes dans la société des années 1950 aux années 1980: nouveaux enjeux sociaux et culturels, réponses politiques. </a:t>
                      </a:r>
                      <a:endParaRPr lang="fr-FR" sz="1600"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fr-FR" sz="1600" b="0" dirty="0" smtClean="0">
                        <a:solidFill>
                          <a:schemeClr val="tx1"/>
                        </a:solidFill>
                        <a:latin typeface="Times New Roman" panose="02020603050405020304" pitchFamily="18" charset="0"/>
                        <a:cs typeface="Times New Roman" panose="02020603050405020304" pitchFamily="18" charset="0"/>
                      </a:endParaRPr>
                    </a:p>
                    <a:p>
                      <a:pPr algn="just"/>
                      <a:r>
                        <a:rPr lang="fr-FR" sz="1600" b="0" dirty="0" smtClean="0">
                          <a:solidFill>
                            <a:schemeClr val="tx1"/>
                          </a:solidFill>
                          <a:latin typeface="Times New Roman" panose="02020603050405020304" pitchFamily="18" charset="0"/>
                          <a:cs typeface="Times New Roman" panose="02020603050405020304" pitchFamily="18" charset="0"/>
                        </a:rPr>
                        <a:t>En France, la Libération</a:t>
                      </a:r>
                      <a:r>
                        <a:rPr lang="fr-FR" sz="1600" b="0" baseline="0" dirty="0" smtClean="0">
                          <a:solidFill>
                            <a:schemeClr val="tx1"/>
                          </a:solidFill>
                          <a:latin typeface="Times New Roman" panose="02020603050405020304" pitchFamily="18" charset="0"/>
                          <a:cs typeface="Times New Roman" panose="02020603050405020304" pitchFamily="18" charset="0"/>
                        </a:rPr>
                        <a:t> autorise la restauration de la légalité républicaine dans une dynamique de refondation. La République intègre politiquement les femmes. L’important programme de réformes du Conseil national de la Résistance prolonge et complète celui du Front Populaire, il élargit la démocratie dans un sens social.</a:t>
                      </a:r>
                    </a:p>
                    <a:p>
                      <a:pPr algn="just"/>
                      <a:endParaRPr lang="fr-FR" sz="1600" b="0" baseline="0" dirty="0" smtClean="0">
                        <a:solidFill>
                          <a:schemeClr val="tx1"/>
                        </a:solidFill>
                        <a:latin typeface="Times New Roman" panose="02020603050405020304" pitchFamily="18" charset="0"/>
                        <a:cs typeface="Times New Roman" panose="02020603050405020304" pitchFamily="18" charset="0"/>
                      </a:endParaRPr>
                    </a:p>
                    <a:p>
                      <a:pPr algn="just"/>
                      <a:r>
                        <a:rPr lang="fr-FR" sz="1600" b="0" baseline="0" dirty="0" smtClean="0">
                          <a:solidFill>
                            <a:schemeClr val="tx1"/>
                          </a:solidFill>
                          <a:latin typeface="Times New Roman" panose="02020603050405020304" pitchFamily="18" charset="0"/>
                          <a:cs typeface="Times New Roman" panose="02020603050405020304" pitchFamily="18" charset="0"/>
                        </a:rPr>
                        <a:t>Le retour au pouvoir du général de Gaulle en 1958 donne naissance à la Ve République marquée par le renforcement du pouvoir exécutif et le scrutin majoritaire. L’Histoire permet ici de contextualiser l’étude des institutions républicaines, des principes et des pratiques politiques, réalisée dans le cadre de l’EMC.</a:t>
                      </a:r>
                    </a:p>
                    <a:p>
                      <a:pPr algn="just"/>
                      <a:endParaRPr lang="fr-FR" sz="1600" b="0" baseline="0" dirty="0" smtClean="0">
                        <a:solidFill>
                          <a:schemeClr val="tx1"/>
                        </a:solidFill>
                        <a:latin typeface="Times New Roman" panose="02020603050405020304" pitchFamily="18" charset="0"/>
                        <a:cs typeface="Times New Roman" panose="02020603050405020304" pitchFamily="18" charset="0"/>
                      </a:endParaRPr>
                    </a:p>
                    <a:p>
                      <a:pPr algn="just"/>
                      <a:r>
                        <a:rPr lang="fr-FR" sz="1600" b="0" baseline="0" dirty="0" smtClean="0">
                          <a:solidFill>
                            <a:schemeClr val="tx1"/>
                          </a:solidFill>
                          <a:latin typeface="Times New Roman" panose="02020603050405020304" pitchFamily="18" charset="0"/>
                          <a:cs typeface="Times New Roman" panose="02020603050405020304" pitchFamily="18" charset="0"/>
                        </a:rPr>
                        <a:t>Dans la seconde moitié du XXe siècle, la société française connaît des transformations décisives: place des femmes, nouvelles aspirations de la jeunesse, développement de l’immigration, vieillissement de la population, montée du chômage. Ces changements font évoluer le modèle social républicain. L’étude de quelques exemples d’adaptation de la législation aux évolutions de la société offre l’occasion de comprendre certains enjeux du débat politique et les modalités de l’exercice de la citoyenneté au sein de la démocratie française.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3" name="Rectangle 2"/>
          <p:cNvSpPr/>
          <p:nvPr/>
        </p:nvSpPr>
        <p:spPr>
          <a:xfrm>
            <a:off x="107950" y="115888"/>
            <a:ext cx="8928100" cy="433387"/>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2400" b="1" dirty="0">
                <a:solidFill>
                  <a:srgbClr val="00B050"/>
                </a:solidFill>
                <a:effectLst>
                  <a:outerShdw blurRad="38100" dist="38100" dir="2700000" algn="tl">
                    <a:srgbClr val="000000">
                      <a:alpha val="43137"/>
                    </a:srgbClr>
                  </a:outerShdw>
                </a:effectLst>
              </a:rPr>
              <a:t>Nouveautés et points de vigilance</a:t>
            </a:r>
          </a:p>
        </p:txBody>
      </p:sp>
      <p:sp>
        <p:nvSpPr>
          <p:cNvPr id="4" name="ZoneTexte 3"/>
          <p:cNvSpPr txBox="1"/>
          <p:nvPr/>
        </p:nvSpPr>
        <p:spPr>
          <a:xfrm>
            <a:off x="0" y="692150"/>
            <a:ext cx="7885113" cy="461963"/>
          </a:xfrm>
          <a:prstGeom prst="rect">
            <a:avLst/>
          </a:prstGeom>
          <a:noFill/>
        </p:spPr>
        <p:txBody>
          <a:bodyPr>
            <a:spAutoFit/>
          </a:bodyPr>
          <a:lstStyle/>
          <a:p>
            <a:pPr fontAlgn="auto">
              <a:spcBef>
                <a:spcPts val="0"/>
              </a:spcBef>
              <a:spcAft>
                <a:spcPts val="0"/>
              </a:spcAft>
              <a:defRPr/>
            </a:pPr>
            <a:r>
              <a:rPr lang="fr-FR" sz="2400" b="1" u="sng" dirty="0">
                <a:solidFill>
                  <a:srgbClr val="7030A0"/>
                </a:solidFill>
                <a:effectLst>
                  <a:outerShdw blurRad="38100" dist="38100" dir="2700000" algn="tl">
                    <a:srgbClr val="000000">
                      <a:alpha val="43137"/>
                    </a:srgbClr>
                  </a:outerShdw>
                </a:effectLst>
                <a:latin typeface="+mn-lt"/>
                <a:cs typeface="+mn-cs"/>
              </a:rPr>
              <a:t>Programme 2016 (BO spécial n°11 du 26 novembre 2015)</a:t>
            </a:r>
          </a:p>
        </p:txBody>
      </p:sp>
      <p:sp>
        <p:nvSpPr>
          <p:cNvPr id="5" name="Rectangle à coins arrondis 4"/>
          <p:cNvSpPr/>
          <p:nvPr/>
        </p:nvSpPr>
        <p:spPr>
          <a:xfrm>
            <a:off x="5148263" y="836613"/>
            <a:ext cx="3384550" cy="461962"/>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b="1" dirty="0">
                <a:solidFill>
                  <a:srgbClr val="4F81BD"/>
                </a:solidFill>
                <a:effectLst>
                  <a:outerShdw blurRad="38100" dist="38100" dir="2700000" algn="tl">
                    <a:srgbClr val="000000">
                      <a:alpha val="43137"/>
                    </a:srgbClr>
                  </a:outerShdw>
                </a:effectLst>
              </a:rPr>
              <a:t>Chronologie</a:t>
            </a:r>
          </a:p>
        </p:txBody>
      </p:sp>
      <p:sp>
        <p:nvSpPr>
          <p:cNvPr id="6" name="Rectangle à coins arrondis 5"/>
          <p:cNvSpPr/>
          <p:nvPr/>
        </p:nvSpPr>
        <p:spPr>
          <a:xfrm>
            <a:off x="107950" y="1916113"/>
            <a:ext cx="2592388" cy="792162"/>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7" name="ZoneTexte 6"/>
          <p:cNvSpPr txBox="1"/>
          <p:nvPr/>
        </p:nvSpPr>
        <p:spPr>
          <a:xfrm>
            <a:off x="1047750" y="2486025"/>
            <a:ext cx="1655763" cy="368300"/>
          </a:xfrm>
          <a:prstGeom prst="rect">
            <a:avLst/>
          </a:prstGeom>
          <a:noFill/>
        </p:spPr>
        <p:txBody>
          <a:bodyPr>
            <a:spAutoFit/>
          </a:bodyPr>
          <a:lstStyle/>
          <a:p>
            <a:pPr fontAlgn="auto">
              <a:spcBef>
                <a:spcPts val="0"/>
              </a:spcBef>
              <a:spcAft>
                <a:spcPts val="0"/>
              </a:spcAft>
              <a:defRPr/>
            </a:pPr>
            <a:r>
              <a:rPr lang="fr-FR" b="1" i="1" dirty="0">
                <a:solidFill>
                  <a:srgbClr val="00B050"/>
                </a:solidFill>
                <a:effectLst>
                  <a:outerShdw blurRad="38100" dist="38100" dir="2700000" algn="tl">
                    <a:srgbClr val="000000">
                      <a:alpha val="43137"/>
                    </a:srgbClr>
                  </a:outerShdw>
                </a:effectLst>
                <a:latin typeface="+mn-lt"/>
                <a:cs typeface="+mn-cs"/>
              </a:rPr>
              <a:t>IVe République</a:t>
            </a:r>
          </a:p>
        </p:txBody>
      </p:sp>
      <p:sp>
        <p:nvSpPr>
          <p:cNvPr id="8" name="Rectangle 7"/>
          <p:cNvSpPr/>
          <p:nvPr/>
        </p:nvSpPr>
        <p:spPr>
          <a:xfrm>
            <a:off x="395288" y="1916113"/>
            <a:ext cx="1008062" cy="288925"/>
          </a:xfrm>
          <a:prstGeom prst="rect">
            <a:avLst/>
          </a:prstGeom>
          <a:solidFill>
            <a:srgbClr val="00B050">
              <a:alpha val="50196"/>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9" name="Rectangle 8"/>
          <p:cNvSpPr/>
          <p:nvPr/>
        </p:nvSpPr>
        <p:spPr>
          <a:xfrm>
            <a:off x="3132138" y="2882900"/>
            <a:ext cx="3960812" cy="288925"/>
          </a:xfrm>
          <a:prstGeom prst="rect">
            <a:avLst/>
          </a:prstGeom>
          <a:solidFill>
            <a:srgbClr val="00B050">
              <a:alpha val="50196"/>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3" name="Rectangle à coins arrondis 12"/>
          <p:cNvSpPr/>
          <p:nvPr/>
        </p:nvSpPr>
        <p:spPr>
          <a:xfrm>
            <a:off x="3175" y="3429000"/>
            <a:ext cx="1079500" cy="2159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7" name="Rectangle à coins arrondis 16"/>
          <p:cNvSpPr/>
          <p:nvPr/>
        </p:nvSpPr>
        <p:spPr>
          <a:xfrm>
            <a:off x="44450" y="4868863"/>
            <a:ext cx="1214438" cy="258762"/>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8" name="Rectangle à coins arrondis 17"/>
          <p:cNvSpPr/>
          <p:nvPr/>
        </p:nvSpPr>
        <p:spPr>
          <a:xfrm>
            <a:off x="98425" y="3659188"/>
            <a:ext cx="1079500" cy="2159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9" name="ZoneTexte 18"/>
          <p:cNvSpPr txBox="1"/>
          <p:nvPr/>
        </p:nvSpPr>
        <p:spPr>
          <a:xfrm>
            <a:off x="504825" y="5229225"/>
            <a:ext cx="1797050" cy="646113"/>
          </a:xfrm>
          <a:prstGeom prst="rect">
            <a:avLst/>
          </a:prstGeom>
          <a:noFill/>
        </p:spPr>
        <p:txBody>
          <a:bodyPr>
            <a:spAutoFit/>
          </a:bodyPr>
          <a:lstStyle/>
          <a:p>
            <a:pPr algn="ctr" fontAlgn="auto">
              <a:spcBef>
                <a:spcPts val="0"/>
              </a:spcBef>
              <a:spcAft>
                <a:spcPts val="0"/>
              </a:spcAft>
              <a:defRPr/>
            </a:pPr>
            <a:r>
              <a:rPr lang="fr-FR" b="1" i="1" dirty="0">
                <a:solidFill>
                  <a:srgbClr val="FFC000"/>
                </a:solidFill>
                <a:effectLst>
                  <a:outerShdw blurRad="38100" dist="38100" dir="2700000" algn="tl">
                    <a:srgbClr val="000000">
                      <a:alpha val="43137"/>
                    </a:srgbClr>
                  </a:outerShdw>
                </a:effectLst>
                <a:latin typeface="+mn-lt"/>
                <a:cs typeface="+mn-cs"/>
              </a:rPr>
              <a:t>Fin du programme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p:bldP spid="8" grpId="0" animBg="1"/>
      <p:bldP spid="9" grpId="0" animBg="1"/>
      <p:bldP spid="13" grpId="0" animBg="1"/>
      <p:bldP spid="17" grpId="0" animBg="1"/>
      <p:bldP spid="18" grpId="0" animBg="1"/>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388" y="115888"/>
            <a:ext cx="8785225" cy="865187"/>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2400" b="1" u="sng" dirty="0">
                <a:solidFill>
                  <a:srgbClr val="00B050"/>
                </a:solidFill>
                <a:effectLst>
                  <a:outerShdw blurRad="38100" dist="38100" dir="2700000" algn="tl">
                    <a:srgbClr val="000000">
                      <a:alpha val="43137"/>
                    </a:srgbClr>
                  </a:outerShdw>
                </a:effectLst>
              </a:rPr>
              <a:t>Mise en problématique du thème 3:</a:t>
            </a:r>
          </a:p>
          <a:p>
            <a:pPr algn="ctr" fontAlgn="auto">
              <a:spcBef>
                <a:spcPts val="0"/>
              </a:spcBef>
              <a:spcAft>
                <a:spcPts val="0"/>
              </a:spcAft>
              <a:defRPr/>
            </a:pPr>
            <a:r>
              <a:rPr lang="fr-FR" sz="2400" b="1" dirty="0">
                <a:solidFill>
                  <a:srgbClr val="00B050"/>
                </a:solidFill>
                <a:effectLst>
                  <a:outerShdw blurRad="38100" dist="38100" dir="2700000" algn="tl">
                    <a:srgbClr val="000000">
                      <a:alpha val="43137"/>
                    </a:srgbClr>
                  </a:outerShdw>
                </a:effectLst>
              </a:rPr>
              <a:t>EDC sur la loi Veil et la légalisation de l’avortement</a:t>
            </a:r>
          </a:p>
        </p:txBody>
      </p:sp>
      <p:sp>
        <p:nvSpPr>
          <p:cNvPr id="3" name="ZoneTexte 2"/>
          <p:cNvSpPr txBox="1"/>
          <p:nvPr/>
        </p:nvSpPr>
        <p:spPr>
          <a:xfrm>
            <a:off x="0" y="981075"/>
            <a:ext cx="9144000" cy="646113"/>
          </a:xfrm>
          <a:prstGeom prst="rect">
            <a:avLst/>
          </a:prstGeom>
          <a:noFill/>
        </p:spPr>
        <p:txBody>
          <a:bodyPr>
            <a:spAutoFit/>
          </a:bodyPr>
          <a:lstStyle/>
          <a:p>
            <a:pPr algn="just" fontAlgn="auto">
              <a:spcBef>
                <a:spcPts val="0"/>
              </a:spcBef>
              <a:spcAft>
                <a:spcPts val="0"/>
              </a:spcAft>
              <a:defRPr/>
            </a:pPr>
            <a:r>
              <a:rPr lang="fr-FR" b="1" u="sng" dirty="0">
                <a:solidFill>
                  <a:srgbClr val="7030A0"/>
                </a:solidFill>
                <a:effectLst>
                  <a:outerShdw blurRad="38100" dist="38100" dir="2700000" algn="tl">
                    <a:srgbClr val="000000">
                      <a:alpha val="43137"/>
                    </a:srgbClr>
                  </a:outerShdw>
                </a:effectLst>
                <a:latin typeface="+mn-lt"/>
                <a:cs typeface="+mn-cs"/>
              </a:rPr>
              <a:t>Document d’accroche/ Photographie de Simone Veil, ministre de la Santé, présentant la loi sur la légalisation de l’avortement à l’Assemblée nationale, le 26 novembre 1974</a:t>
            </a:r>
          </a:p>
        </p:txBody>
      </p:sp>
      <p:pic>
        <p:nvPicPr>
          <p:cNvPr id="4" name="Image 3"/>
          <p:cNvPicPr>
            <a:picLocks noChangeAspect="1"/>
          </p:cNvPicPr>
          <p:nvPr/>
        </p:nvPicPr>
        <p:blipFill>
          <a:blip r:embed="rId3"/>
          <a:srcRect/>
          <a:stretch>
            <a:fillRect/>
          </a:stretch>
        </p:blipFill>
        <p:spPr bwMode="auto">
          <a:xfrm>
            <a:off x="179388" y="1636713"/>
            <a:ext cx="5168900" cy="3392487"/>
          </a:xfrm>
          <a:prstGeom prst="rect">
            <a:avLst/>
          </a:prstGeom>
          <a:noFill/>
          <a:ln w="9525">
            <a:noFill/>
            <a:miter lim="800000"/>
            <a:headEnd/>
            <a:tailEnd/>
          </a:ln>
        </p:spPr>
      </p:pic>
      <p:sp>
        <p:nvSpPr>
          <p:cNvPr id="5" name="ZoneTexte 4"/>
          <p:cNvSpPr txBox="1"/>
          <p:nvPr/>
        </p:nvSpPr>
        <p:spPr>
          <a:xfrm>
            <a:off x="5348288" y="1636713"/>
            <a:ext cx="3795712" cy="369887"/>
          </a:xfrm>
          <a:prstGeom prst="rect">
            <a:avLst/>
          </a:prstGeom>
          <a:noFill/>
        </p:spPr>
        <p:txBody>
          <a:bodyPr>
            <a:spAutoFit/>
          </a:bodyPr>
          <a:lstStyle/>
          <a:p>
            <a:pPr algn="ctr" fontAlgn="auto">
              <a:spcBef>
                <a:spcPts val="0"/>
              </a:spcBef>
              <a:spcAft>
                <a:spcPts val="0"/>
              </a:spcAft>
              <a:defRPr/>
            </a:pPr>
            <a:r>
              <a:rPr lang="fr-FR" b="1" dirty="0">
                <a:effectLst>
                  <a:outerShdw blurRad="38100" dist="38100" dir="2700000" algn="tl">
                    <a:srgbClr val="000000">
                      <a:alpha val="43137"/>
                    </a:srgbClr>
                  </a:outerShdw>
                </a:effectLst>
                <a:latin typeface="+mn-lt"/>
                <a:cs typeface="+mn-cs"/>
              </a:rPr>
              <a:t>1) Présentation du document</a:t>
            </a:r>
            <a:r>
              <a:rPr lang="fr-FR" dirty="0">
                <a:latin typeface="+mn-lt"/>
                <a:cs typeface="+mn-cs"/>
              </a:rPr>
              <a:t>.</a:t>
            </a:r>
          </a:p>
        </p:txBody>
      </p:sp>
      <p:sp>
        <p:nvSpPr>
          <p:cNvPr id="6" name="Rectangle à coins arrondis 5"/>
          <p:cNvSpPr/>
          <p:nvPr/>
        </p:nvSpPr>
        <p:spPr>
          <a:xfrm>
            <a:off x="309563" y="1814513"/>
            <a:ext cx="4895850" cy="74295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u="sng" dirty="0">
                <a:solidFill>
                  <a:srgbClr val="0070C0"/>
                </a:solidFill>
                <a:effectLst>
                  <a:outerShdw blurRad="38100" dist="38100" dir="2700000" algn="tl">
                    <a:srgbClr val="000000">
                      <a:alpha val="43137"/>
                    </a:srgbClr>
                  </a:outerShdw>
                </a:effectLst>
              </a:rPr>
              <a:t>Objectif 2:</a:t>
            </a:r>
            <a:r>
              <a:rPr lang="fr-FR" dirty="0">
                <a:solidFill>
                  <a:srgbClr val="0070C0"/>
                </a:solidFill>
                <a:effectLst>
                  <a:outerShdw blurRad="38100" dist="38100" dir="2700000" algn="tl">
                    <a:srgbClr val="000000">
                      <a:alpha val="43137"/>
                    </a:srgbClr>
                  </a:outerShdw>
                </a:effectLst>
              </a:rPr>
              <a:t> Analyser et comprendre un document</a:t>
            </a:r>
          </a:p>
          <a:p>
            <a:pPr algn="ctr" fontAlgn="auto">
              <a:spcBef>
                <a:spcPts val="0"/>
              </a:spcBef>
              <a:spcAft>
                <a:spcPts val="0"/>
              </a:spcAft>
              <a:defRPr/>
            </a:pPr>
            <a:r>
              <a:rPr lang="fr-FR" dirty="0">
                <a:solidFill>
                  <a:srgbClr val="0070C0"/>
                </a:solidFill>
                <a:effectLst>
                  <a:outerShdw blurRad="38100" dist="38100" dir="2700000" algn="tl">
                    <a:srgbClr val="000000">
                      <a:alpha val="43137"/>
                    </a:srgbClr>
                  </a:outerShdw>
                </a:effectLst>
              </a:rPr>
              <a:t>« </a:t>
            </a:r>
            <a:r>
              <a:rPr lang="fr-FR" i="1" dirty="0">
                <a:solidFill>
                  <a:srgbClr val="0070C0"/>
                </a:solidFill>
                <a:effectLst>
                  <a:outerShdw blurRad="38100" dist="38100" dir="2700000" algn="tl">
                    <a:srgbClr val="000000">
                      <a:alpha val="43137"/>
                    </a:srgbClr>
                  </a:outerShdw>
                </a:effectLst>
              </a:rPr>
              <a:t>Lecture de l’image</a:t>
            </a:r>
            <a:r>
              <a:rPr lang="fr-FR" dirty="0">
                <a:solidFill>
                  <a:srgbClr val="0070C0"/>
                </a:solidFill>
                <a:effectLst>
                  <a:outerShdw blurRad="38100" dist="38100" dir="2700000" algn="tl">
                    <a:srgbClr val="000000">
                      <a:alpha val="43137"/>
                    </a:srgbClr>
                  </a:outerShdw>
                </a:effectLst>
              </a:rPr>
              <a:t> »</a:t>
            </a:r>
          </a:p>
        </p:txBody>
      </p:sp>
      <p:sp>
        <p:nvSpPr>
          <p:cNvPr id="7" name="ZoneTexte 6"/>
          <p:cNvSpPr txBox="1"/>
          <p:nvPr/>
        </p:nvSpPr>
        <p:spPr>
          <a:xfrm>
            <a:off x="5348288" y="2006600"/>
            <a:ext cx="3795712" cy="369888"/>
          </a:xfrm>
          <a:prstGeom prst="rect">
            <a:avLst/>
          </a:prstGeom>
          <a:noFill/>
        </p:spPr>
        <p:txBody>
          <a:bodyPr>
            <a:spAutoFit/>
          </a:bodyPr>
          <a:lstStyle/>
          <a:p>
            <a:pPr algn="ctr" fontAlgn="auto">
              <a:spcBef>
                <a:spcPts val="0"/>
              </a:spcBef>
              <a:spcAft>
                <a:spcPts val="0"/>
              </a:spcAft>
              <a:defRPr/>
            </a:pPr>
            <a:r>
              <a:rPr lang="fr-FR" b="1" dirty="0">
                <a:effectLst>
                  <a:outerShdw blurRad="38100" dist="38100" dir="2700000" algn="tl">
                    <a:srgbClr val="000000">
                      <a:alpha val="43137"/>
                    </a:srgbClr>
                  </a:outerShdw>
                </a:effectLst>
                <a:latin typeface="+mn-lt"/>
                <a:cs typeface="+mn-cs"/>
              </a:rPr>
              <a:t>2) Description. </a:t>
            </a:r>
          </a:p>
        </p:txBody>
      </p:sp>
      <p:sp>
        <p:nvSpPr>
          <p:cNvPr id="8" name="Rectangle à coins arrondis 7"/>
          <p:cNvSpPr/>
          <p:nvPr/>
        </p:nvSpPr>
        <p:spPr>
          <a:xfrm>
            <a:off x="539750" y="3500438"/>
            <a:ext cx="647700" cy="936625"/>
          </a:xfrm>
          <a:prstGeom prst="roundRect">
            <a:avLst/>
          </a:prstGeom>
          <a:solidFill>
            <a:srgbClr val="FF0000">
              <a:alpha val="50196"/>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9" name="Forme libre 8"/>
          <p:cNvSpPr/>
          <p:nvPr/>
        </p:nvSpPr>
        <p:spPr>
          <a:xfrm>
            <a:off x="1647825" y="1647825"/>
            <a:ext cx="3697288" cy="3362325"/>
          </a:xfrm>
          <a:custGeom>
            <a:avLst/>
            <a:gdLst>
              <a:gd name="connsiteX0" fmla="*/ 167425 w 3696236"/>
              <a:gd name="connsiteY0" fmla="*/ 0 h 3361386"/>
              <a:gd name="connsiteX1" fmla="*/ 0 w 3696236"/>
              <a:gd name="connsiteY1" fmla="*/ 1764405 h 3361386"/>
              <a:gd name="connsiteX2" fmla="*/ 64394 w 3696236"/>
              <a:gd name="connsiteY2" fmla="*/ 2202287 h 3361386"/>
              <a:gd name="connsiteX3" fmla="*/ 721217 w 3696236"/>
              <a:gd name="connsiteY3" fmla="*/ 2228045 h 3361386"/>
              <a:gd name="connsiteX4" fmla="*/ 785611 w 3696236"/>
              <a:gd name="connsiteY4" fmla="*/ 2562896 h 3361386"/>
              <a:gd name="connsiteX5" fmla="*/ 1416676 w 3696236"/>
              <a:gd name="connsiteY5" fmla="*/ 2768958 h 3361386"/>
              <a:gd name="connsiteX6" fmla="*/ 1854558 w 3696236"/>
              <a:gd name="connsiteY6" fmla="*/ 2949262 h 3361386"/>
              <a:gd name="connsiteX7" fmla="*/ 2163650 w 3696236"/>
              <a:gd name="connsiteY7" fmla="*/ 3181081 h 3361386"/>
              <a:gd name="connsiteX8" fmla="*/ 2266681 w 3696236"/>
              <a:gd name="connsiteY8" fmla="*/ 3361386 h 3361386"/>
              <a:gd name="connsiteX9" fmla="*/ 3696236 w 3696236"/>
              <a:gd name="connsiteY9" fmla="*/ 3348507 h 3361386"/>
              <a:gd name="connsiteX10" fmla="*/ 3696236 w 3696236"/>
              <a:gd name="connsiteY10" fmla="*/ 0 h 3361386"/>
              <a:gd name="connsiteX11" fmla="*/ 167425 w 3696236"/>
              <a:gd name="connsiteY11" fmla="*/ 0 h 336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96236" h="3361386">
                <a:moveTo>
                  <a:pt x="167425" y="0"/>
                </a:moveTo>
                <a:lnTo>
                  <a:pt x="0" y="1764405"/>
                </a:lnTo>
                <a:lnTo>
                  <a:pt x="64394" y="2202287"/>
                </a:lnTo>
                <a:lnTo>
                  <a:pt x="721217" y="2228045"/>
                </a:lnTo>
                <a:lnTo>
                  <a:pt x="785611" y="2562896"/>
                </a:lnTo>
                <a:lnTo>
                  <a:pt x="1416676" y="2768958"/>
                </a:lnTo>
                <a:lnTo>
                  <a:pt x="1854558" y="2949262"/>
                </a:lnTo>
                <a:lnTo>
                  <a:pt x="2163650" y="3181081"/>
                </a:lnTo>
                <a:lnTo>
                  <a:pt x="2266681" y="3361386"/>
                </a:lnTo>
                <a:lnTo>
                  <a:pt x="3696236" y="3348507"/>
                </a:lnTo>
                <a:lnTo>
                  <a:pt x="3696236" y="0"/>
                </a:lnTo>
                <a:lnTo>
                  <a:pt x="167425" y="0"/>
                </a:lnTo>
                <a:close/>
              </a:path>
            </a:pathLst>
          </a:custGeom>
          <a:solidFill>
            <a:srgbClr val="92D050">
              <a:alpha val="50196"/>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0" name="Ellipse 9"/>
          <p:cNvSpPr/>
          <p:nvPr/>
        </p:nvSpPr>
        <p:spPr>
          <a:xfrm>
            <a:off x="179388" y="2390775"/>
            <a:ext cx="1296987" cy="942975"/>
          </a:xfrm>
          <a:prstGeom prst="ellipse">
            <a:avLst/>
          </a:prstGeom>
          <a:solidFill>
            <a:srgbClr val="FFFF00">
              <a:alpha val="50196"/>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1" name="ZoneTexte 10"/>
          <p:cNvSpPr txBox="1"/>
          <p:nvPr/>
        </p:nvSpPr>
        <p:spPr>
          <a:xfrm>
            <a:off x="5348288" y="2376488"/>
            <a:ext cx="3795712" cy="368300"/>
          </a:xfrm>
          <a:prstGeom prst="rect">
            <a:avLst/>
          </a:prstGeom>
          <a:noFill/>
        </p:spPr>
        <p:txBody>
          <a:bodyPr>
            <a:spAutoFit/>
          </a:bodyPr>
          <a:lstStyle/>
          <a:p>
            <a:pPr algn="ctr" fontAlgn="auto">
              <a:spcBef>
                <a:spcPts val="0"/>
              </a:spcBef>
              <a:spcAft>
                <a:spcPts val="0"/>
              </a:spcAft>
              <a:defRPr/>
            </a:pPr>
            <a:r>
              <a:rPr lang="fr-FR" b="1" dirty="0">
                <a:effectLst>
                  <a:outerShdw blurRad="38100" dist="38100" dir="2700000" algn="tl">
                    <a:srgbClr val="000000">
                      <a:alpha val="43137"/>
                    </a:srgbClr>
                  </a:outerShdw>
                </a:effectLst>
                <a:latin typeface="+mn-lt"/>
                <a:cs typeface="+mn-cs"/>
              </a:rPr>
              <a:t>3) Interprétation.</a:t>
            </a:r>
          </a:p>
        </p:txBody>
      </p:sp>
      <p:sp>
        <p:nvSpPr>
          <p:cNvPr id="12" name="ZoneTexte 11"/>
          <p:cNvSpPr txBox="1">
            <a:spLocks noChangeArrowheads="1"/>
          </p:cNvSpPr>
          <p:nvPr/>
        </p:nvSpPr>
        <p:spPr bwMode="auto">
          <a:xfrm>
            <a:off x="5348288" y="2744788"/>
            <a:ext cx="3795712" cy="1477962"/>
          </a:xfrm>
          <a:prstGeom prst="rect">
            <a:avLst/>
          </a:prstGeom>
          <a:noFill/>
          <a:ln w="9525">
            <a:noFill/>
            <a:miter lim="800000"/>
            <a:headEnd/>
            <a:tailEnd/>
          </a:ln>
        </p:spPr>
        <p:txBody>
          <a:bodyPr>
            <a:spAutoFit/>
          </a:bodyPr>
          <a:lstStyle/>
          <a:p>
            <a:pPr algn="just"/>
            <a:r>
              <a:rPr lang="fr-FR" b="1" i="1">
                <a:solidFill>
                  <a:srgbClr val="0070C0"/>
                </a:solidFill>
                <a:latin typeface="Calibri" pitchFamily="34" charset="0"/>
              </a:rPr>
              <a:t>Cette femme présente son travail devant une assemblée composée essentiellement d’hommes, à l’air dubitatif. Un groupe de personnes attend derrière l’hémicycle. </a:t>
            </a:r>
          </a:p>
        </p:txBody>
      </p:sp>
      <p:sp>
        <p:nvSpPr>
          <p:cNvPr id="13" name="Flèche vers le bas 12"/>
          <p:cNvSpPr/>
          <p:nvPr/>
        </p:nvSpPr>
        <p:spPr>
          <a:xfrm>
            <a:off x="6958013" y="4365625"/>
            <a:ext cx="576262" cy="576263"/>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4" name="Rectangle à coins arrondis 13"/>
          <p:cNvSpPr/>
          <p:nvPr/>
        </p:nvSpPr>
        <p:spPr>
          <a:xfrm>
            <a:off x="4057650" y="5060950"/>
            <a:ext cx="4932363" cy="1693863"/>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b="1" u="sng" dirty="0">
                <a:solidFill>
                  <a:schemeClr val="tx1"/>
                </a:solidFill>
                <a:effectLst>
                  <a:outerShdw blurRad="38100" dist="38100" dir="2700000" algn="tl">
                    <a:srgbClr val="000000">
                      <a:alpha val="43137"/>
                    </a:srgbClr>
                  </a:outerShdw>
                </a:effectLst>
              </a:rPr>
              <a:t>PROBLEMATIQUES</a:t>
            </a:r>
          </a:p>
          <a:p>
            <a:pPr marL="285750" indent="-285750" algn="ctr" fontAlgn="auto">
              <a:spcBef>
                <a:spcPts val="0"/>
              </a:spcBef>
              <a:spcAft>
                <a:spcPts val="0"/>
              </a:spcAft>
              <a:buFont typeface="Arial" panose="020B0604020202020204" pitchFamily="34" charset="0"/>
              <a:buChar char="•"/>
              <a:defRPr/>
            </a:pPr>
            <a:r>
              <a:rPr lang="fr-FR" b="1" i="1" dirty="0">
                <a:solidFill>
                  <a:srgbClr val="FF0000"/>
                </a:solidFill>
                <a:effectLst>
                  <a:outerShdw blurRad="38100" dist="38100" dir="2700000" algn="tl">
                    <a:srgbClr val="000000">
                      <a:alpha val="43137"/>
                    </a:srgbClr>
                  </a:outerShdw>
                </a:effectLst>
              </a:rPr>
              <a:t>Qui est cette femme?</a:t>
            </a:r>
          </a:p>
          <a:p>
            <a:pPr marL="285750" indent="-285750" algn="ctr" fontAlgn="auto">
              <a:spcBef>
                <a:spcPts val="0"/>
              </a:spcBef>
              <a:spcAft>
                <a:spcPts val="0"/>
              </a:spcAft>
              <a:buFont typeface="Arial" panose="020B0604020202020204" pitchFamily="34" charset="0"/>
              <a:buChar char="•"/>
              <a:defRPr/>
            </a:pPr>
            <a:r>
              <a:rPr lang="fr-FR" b="1" i="1" dirty="0">
                <a:solidFill>
                  <a:srgbClr val="FF0000"/>
                </a:solidFill>
                <a:effectLst>
                  <a:outerShdw blurRad="38100" dist="38100" dir="2700000" algn="tl">
                    <a:srgbClr val="000000">
                      <a:alpha val="43137"/>
                    </a:srgbClr>
                  </a:outerShdw>
                </a:effectLst>
              </a:rPr>
              <a:t>Que fait-elle? Pourquoi?</a:t>
            </a:r>
          </a:p>
          <a:p>
            <a:pPr marL="285750" indent="-285750" algn="ctr" fontAlgn="auto">
              <a:spcBef>
                <a:spcPts val="0"/>
              </a:spcBef>
              <a:spcAft>
                <a:spcPts val="0"/>
              </a:spcAft>
              <a:buFont typeface="Arial" panose="020B0604020202020204" pitchFamily="34" charset="0"/>
              <a:buChar char="•"/>
              <a:defRPr/>
            </a:pPr>
            <a:r>
              <a:rPr lang="fr-FR" b="1" i="1" dirty="0">
                <a:solidFill>
                  <a:srgbClr val="FF0000"/>
                </a:solidFill>
                <a:effectLst>
                  <a:outerShdw blurRad="38100" dist="38100" dir="2700000" algn="tl">
                    <a:srgbClr val="000000">
                      <a:alpha val="43137"/>
                    </a:srgbClr>
                  </a:outerShdw>
                </a:effectLst>
              </a:rPr>
              <a:t>Quel est l’objet de son travail?</a:t>
            </a:r>
          </a:p>
          <a:p>
            <a:pPr marL="285750" indent="-285750" algn="ctr" fontAlgn="auto">
              <a:spcBef>
                <a:spcPts val="0"/>
              </a:spcBef>
              <a:spcAft>
                <a:spcPts val="0"/>
              </a:spcAft>
              <a:buFont typeface="Arial" panose="020B0604020202020204" pitchFamily="34" charset="0"/>
              <a:buChar char="•"/>
              <a:defRPr/>
            </a:pPr>
            <a:r>
              <a:rPr lang="fr-FR" b="1" i="1" dirty="0">
                <a:solidFill>
                  <a:srgbClr val="FF0000"/>
                </a:solidFill>
                <a:effectLst>
                  <a:outerShdw blurRad="38100" dist="38100" dir="2700000" algn="tl">
                    <a:srgbClr val="000000">
                      <a:alpha val="43137"/>
                    </a:srgbClr>
                  </a:outerShdw>
                </a:effectLst>
              </a:rPr>
              <a:t>A qui s’adresse-t-elle?</a:t>
            </a:r>
          </a:p>
          <a:p>
            <a:pPr marL="285750" indent="-285750" algn="ctr" fontAlgn="auto">
              <a:spcBef>
                <a:spcPts val="0"/>
              </a:spcBef>
              <a:spcAft>
                <a:spcPts val="0"/>
              </a:spcAft>
              <a:buFont typeface="Arial" panose="020B0604020202020204" pitchFamily="34" charset="0"/>
              <a:buChar char="•"/>
              <a:defRPr/>
            </a:pPr>
            <a:r>
              <a:rPr lang="fr-FR" b="1" i="1" dirty="0">
                <a:solidFill>
                  <a:srgbClr val="FF0000"/>
                </a:solidFill>
                <a:effectLst>
                  <a:outerShdw blurRad="38100" dist="38100" dir="2700000" algn="tl">
                    <a:srgbClr val="000000">
                      <a:alpha val="43137"/>
                    </a:srgbClr>
                  </a:outerShdw>
                </a:effectLst>
              </a:rPr>
              <a:t>Qu’attendent les personnes derrière elle?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xit" presetSubtype="0" fill="hold" grpId="1" nodeType="clickEffect">
                                  <p:stCondLst>
                                    <p:cond delay="0"/>
                                  </p:stCondLst>
                                  <p:childTnLst>
                                    <p:animEffect transition="out" filter="fade">
                                      <p:cBhvr>
                                        <p:cTn id="28" dur="1000"/>
                                        <p:tgtEl>
                                          <p:spTgt spid="6"/>
                                        </p:tgtEl>
                                      </p:cBhvr>
                                    </p:animEffect>
                                    <p:anim calcmode="lin" valueType="num">
                                      <p:cBhvr>
                                        <p:cTn id="29" dur="1000"/>
                                        <p:tgtEl>
                                          <p:spTgt spid="6"/>
                                        </p:tgtEl>
                                        <p:attrNameLst>
                                          <p:attrName>ppt_x</p:attrName>
                                        </p:attrNameLst>
                                      </p:cBhvr>
                                      <p:tavLst>
                                        <p:tav tm="0">
                                          <p:val>
                                            <p:strVal val="ppt_x"/>
                                          </p:val>
                                        </p:tav>
                                        <p:tav tm="100000">
                                          <p:val>
                                            <p:strVal val="ppt_x"/>
                                          </p:val>
                                        </p:tav>
                                      </p:tavLst>
                                    </p:anim>
                                    <p:anim calcmode="lin" valueType="num">
                                      <p:cBhvr>
                                        <p:cTn id="30" dur="1000"/>
                                        <p:tgtEl>
                                          <p:spTgt spid="6"/>
                                        </p:tgtEl>
                                        <p:attrNameLst>
                                          <p:attrName>ppt_y</p:attrName>
                                        </p:attrNameLst>
                                      </p:cBhvr>
                                      <p:tavLst>
                                        <p:tav tm="0">
                                          <p:val>
                                            <p:strVal val="ppt_y"/>
                                          </p:val>
                                        </p:tav>
                                        <p:tav tm="100000">
                                          <p:val>
                                            <p:strVal val="ppt_y-.1"/>
                                          </p:val>
                                        </p:tav>
                                      </p:tavLst>
                                    </p:anim>
                                    <p:set>
                                      <p:cBhvr>
                                        <p:cTn id="31" dur="1" fill="hold">
                                          <p:stCondLst>
                                            <p:cond delay="999"/>
                                          </p:stCondLst>
                                        </p:cTn>
                                        <p:tgtEl>
                                          <p:spTgt spid="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7">
                                            <p:txEl>
                                              <p:pRg st="0" end="0"/>
                                            </p:txEl>
                                          </p:spTgt>
                                        </p:tgtEl>
                                        <p:attrNameLst>
                                          <p:attrName>style.visibility</p:attrName>
                                        </p:attrNameLst>
                                      </p:cBhvr>
                                      <p:to>
                                        <p:strVal val="visible"/>
                                      </p:to>
                                    </p:set>
                                    <p:animEffect transition="in" filter="fade">
                                      <p:cBhvr>
                                        <p:cTn id="41" dur="500"/>
                                        <p:tgtEl>
                                          <p:spTgt spid="7">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1">
                                            <p:txEl>
                                              <p:pRg st="0" end="0"/>
                                            </p:txEl>
                                          </p:spTgt>
                                        </p:tgtEl>
                                        <p:attrNameLst>
                                          <p:attrName>style.visibility</p:attrName>
                                        </p:attrNameLst>
                                      </p:cBhvr>
                                      <p:to>
                                        <p:strVal val="visible"/>
                                      </p:to>
                                    </p:set>
                                    <p:animEffect transition="in" filter="fade">
                                      <p:cBhvr>
                                        <p:cTn id="61" dur="500"/>
                                        <p:tgtEl>
                                          <p:spTgt spid="11">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2">
                                            <p:txEl>
                                              <p:pRg st="0" end="0"/>
                                            </p:txEl>
                                          </p:spTgt>
                                        </p:tgtEl>
                                        <p:attrNameLst>
                                          <p:attrName>style.visibility</p:attrName>
                                        </p:attrNameLst>
                                      </p:cBhvr>
                                      <p:to>
                                        <p:strVal val="visible"/>
                                      </p:to>
                                    </p:set>
                                    <p:animEffect transition="in" filter="fade">
                                      <p:cBhvr>
                                        <p:cTn id="66" dur="500"/>
                                        <p:tgtEl>
                                          <p:spTgt spid="12">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47" presetClass="entr" presetSubtype="0"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fade">
                                      <p:cBhvr>
                                        <p:cTn id="71" dur="1000"/>
                                        <p:tgtEl>
                                          <p:spTgt spid="13"/>
                                        </p:tgtEl>
                                      </p:cBhvr>
                                    </p:animEffect>
                                    <p:anim calcmode="lin" valueType="num">
                                      <p:cBhvr>
                                        <p:cTn id="72" dur="1000" fill="hold"/>
                                        <p:tgtEl>
                                          <p:spTgt spid="13"/>
                                        </p:tgtEl>
                                        <p:attrNameLst>
                                          <p:attrName>ppt_x</p:attrName>
                                        </p:attrNameLst>
                                      </p:cBhvr>
                                      <p:tavLst>
                                        <p:tav tm="0">
                                          <p:val>
                                            <p:strVal val="#ppt_x"/>
                                          </p:val>
                                        </p:tav>
                                        <p:tav tm="100000">
                                          <p:val>
                                            <p:strVal val="#ppt_x"/>
                                          </p:val>
                                        </p:tav>
                                      </p:tavLst>
                                    </p:anim>
                                    <p:anim calcmode="lin" valueType="num">
                                      <p:cBhvr>
                                        <p:cTn id="7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fade">
                                      <p:cBhvr>
                                        <p:cTn id="7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6" grpId="0" animBg="1"/>
      <p:bldP spid="6" grpId="1" animBg="1"/>
      <p:bldP spid="8" grpId="0" animBg="1"/>
      <p:bldP spid="10"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563" y="115888"/>
            <a:ext cx="8785225" cy="690562"/>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2400" b="1" u="sng" dirty="0">
                <a:solidFill>
                  <a:srgbClr val="00B050"/>
                </a:solidFill>
                <a:effectLst>
                  <a:outerShdw blurRad="38100" dist="38100" dir="2700000" algn="tl">
                    <a:srgbClr val="000000">
                      <a:alpha val="43137"/>
                    </a:srgbClr>
                  </a:outerShdw>
                </a:effectLst>
              </a:rPr>
              <a:t>Mise en problématique du thème 3:</a:t>
            </a:r>
          </a:p>
          <a:p>
            <a:pPr algn="ctr" fontAlgn="auto">
              <a:spcBef>
                <a:spcPts val="0"/>
              </a:spcBef>
              <a:spcAft>
                <a:spcPts val="0"/>
              </a:spcAft>
              <a:defRPr/>
            </a:pPr>
            <a:r>
              <a:rPr lang="fr-FR" sz="2400" b="1" dirty="0">
                <a:solidFill>
                  <a:srgbClr val="00B050"/>
                </a:solidFill>
                <a:effectLst>
                  <a:outerShdw blurRad="38100" dist="38100" dir="2700000" algn="tl">
                    <a:srgbClr val="000000">
                      <a:alpha val="43137"/>
                    </a:srgbClr>
                  </a:outerShdw>
                </a:effectLst>
              </a:rPr>
              <a:t>EDC sur la loi Veil et la légalisation de l’avortement</a:t>
            </a:r>
          </a:p>
        </p:txBody>
      </p:sp>
      <p:sp>
        <p:nvSpPr>
          <p:cNvPr id="5" name="ZoneTexte 4"/>
          <p:cNvSpPr txBox="1"/>
          <p:nvPr/>
        </p:nvSpPr>
        <p:spPr>
          <a:xfrm>
            <a:off x="184150" y="920750"/>
            <a:ext cx="5329238" cy="368300"/>
          </a:xfrm>
          <a:prstGeom prst="rect">
            <a:avLst/>
          </a:prstGeom>
          <a:noFill/>
        </p:spPr>
        <p:txBody>
          <a:bodyPr>
            <a:spAutoFit/>
          </a:bodyPr>
          <a:lstStyle/>
          <a:p>
            <a:pPr algn="just" fontAlgn="auto">
              <a:spcBef>
                <a:spcPts val="0"/>
              </a:spcBef>
              <a:spcAft>
                <a:spcPts val="0"/>
              </a:spcAft>
              <a:defRPr/>
            </a:pPr>
            <a:r>
              <a:rPr lang="fr-FR" b="1" u="sng" dirty="0">
                <a:solidFill>
                  <a:srgbClr val="FF0000"/>
                </a:solidFill>
                <a:effectLst>
                  <a:outerShdw blurRad="38100" dist="38100" dir="2700000" algn="tl">
                    <a:srgbClr val="000000">
                      <a:alpha val="43137"/>
                    </a:srgbClr>
                  </a:outerShdw>
                </a:effectLst>
                <a:latin typeface="+mn-lt"/>
                <a:cs typeface="+mn-cs"/>
              </a:rPr>
              <a:t>1</a:t>
            </a:r>
            <a:r>
              <a:rPr lang="fr-FR" b="1" u="sng" baseline="30000" dirty="0">
                <a:solidFill>
                  <a:srgbClr val="FF0000"/>
                </a:solidFill>
                <a:effectLst>
                  <a:outerShdw blurRad="38100" dist="38100" dir="2700000" algn="tl">
                    <a:srgbClr val="000000">
                      <a:alpha val="43137"/>
                    </a:srgbClr>
                  </a:outerShdw>
                </a:effectLst>
                <a:latin typeface="+mn-lt"/>
                <a:cs typeface="+mn-cs"/>
              </a:rPr>
              <a:t>ère</a:t>
            </a:r>
            <a:r>
              <a:rPr lang="fr-FR" b="1" u="sng" dirty="0">
                <a:solidFill>
                  <a:srgbClr val="FF0000"/>
                </a:solidFill>
                <a:effectLst>
                  <a:outerShdw blurRad="38100" dist="38100" dir="2700000" algn="tl">
                    <a:srgbClr val="000000">
                      <a:alpha val="43137"/>
                    </a:srgbClr>
                  </a:outerShdw>
                </a:effectLst>
                <a:latin typeface="+mn-lt"/>
                <a:cs typeface="+mn-cs"/>
              </a:rPr>
              <a:t> PARTIE: La loi Veil, une nécessité…</a:t>
            </a:r>
          </a:p>
        </p:txBody>
      </p:sp>
      <p:sp>
        <p:nvSpPr>
          <p:cNvPr id="6" name="Rectangle 5"/>
          <p:cNvSpPr/>
          <p:nvPr/>
        </p:nvSpPr>
        <p:spPr>
          <a:xfrm>
            <a:off x="182563" y="920750"/>
            <a:ext cx="3813175" cy="368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7" name="ZoneTexte 6"/>
          <p:cNvSpPr txBox="1"/>
          <p:nvPr/>
        </p:nvSpPr>
        <p:spPr>
          <a:xfrm>
            <a:off x="360363" y="1289050"/>
            <a:ext cx="8429625" cy="369888"/>
          </a:xfrm>
          <a:prstGeom prst="rect">
            <a:avLst/>
          </a:prstGeom>
          <a:noFill/>
        </p:spPr>
        <p:txBody>
          <a:bodyPr>
            <a:spAutoFit/>
          </a:bodyPr>
          <a:lstStyle/>
          <a:p>
            <a:pPr algn="just" fontAlgn="auto">
              <a:spcBef>
                <a:spcPts val="0"/>
              </a:spcBef>
              <a:spcAft>
                <a:spcPts val="0"/>
              </a:spcAft>
              <a:defRPr/>
            </a:pPr>
            <a:r>
              <a:rPr lang="fr-FR" b="1" u="sng" dirty="0">
                <a:solidFill>
                  <a:srgbClr val="00B050"/>
                </a:solidFill>
                <a:effectLst>
                  <a:outerShdw blurRad="38100" dist="38100" dir="2700000" algn="tl">
                    <a:srgbClr val="000000">
                      <a:alpha val="43137"/>
                    </a:srgbClr>
                  </a:outerShdw>
                </a:effectLst>
                <a:latin typeface="+mn-lt"/>
                <a:cs typeface="+mn-cs"/>
              </a:rPr>
              <a:t>A) Un enjeu social qui fait débat…</a:t>
            </a:r>
          </a:p>
        </p:txBody>
      </p:sp>
      <p:sp>
        <p:nvSpPr>
          <p:cNvPr id="8" name="ZoneTexte 7"/>
          <p:cNvSpPr txBox="1"/>
          <p:nvPr/>
        </p:nvSpPr>
        <p:spPr>
          <a:xfrm>
            <a:off x="68263" y="1639888"/>
            <a:ext cx="3708400" cy="923925"/>
          </a:xfrm>
          <a:prstGeom prst="rect">
            <a:avLst/>
          </a:prstGeom>
          <a:noFill/>
        </p:spPr>
        <p:txBody>
          <a:bodyPr>
            <a:spAutoFit/>
          </a:bodyPr>
          <a:lstStyle/>
          <a:p>
            <a:pPr algn="just" fontAlgn="auto">
              <a:spcBef>
                <a:spcPts val="0"/>
              </a:spcBef>
              <a:spcAft>
                <a:spcPts val="0"/>
              </a:spcAft>
              <a:defRPr/>
            </a:pPr>
            <a:r>
              <a:rPr lang="fr-FR" b="1" u="sng" dirty="0">
                <a:solidFill>
                  <a:srgbClr val="7030A0"/>
                </a:solidFill>
                <a:effectLst>
                  <a:outerShdw blurRad="38100" dist="38100" dir="2700000" algn="tl">
                    <a:srgbClr val="000000">
                      <a:alpha val="43137"/>
                    </a:srgbClr>
                  </a:outerShdw>
                </a:effectLst>
                <a:latin typeface="+mn-lt"/>
                <a:cs typeface="+mn-cs"/>
              </a:rPr>
              <a:t>Document 1/ Dossier législatif sur le 40</a:t>
            </a:r>
            <a:r>
              <a:rPr lang="fr-FR" b="1" u="sng" baseline="30000" dirty="0">
                <a:solidFill>
                  <a:srgbClr val="7030A0"/>
                </a:solidFill>
                <a:effectLst>
                  <a:outerShdw blurRad="38100" dist="38100" dir="2700000" algn="tl">
                    <a:srgbClr val="000000">
                      <a:alpha val="43137"/>
                    </a:srgbClr>
                  </a:outerShdw>
                </a:effectLst>
                <a:latin typeface="+mn-lt"/>
                <a:cs typeface="+mn-cs"/>
              </a:rPr>
              <a:t>e</a:t>
            </a:r>
            <a:r>
              <a:rPr lang="fr-FR" b="1" u="sng" dirty="0">
                <a:solidFill>
                  <a:srgbClr val="7030A0"/>
                </a:solidFill>
                <a:effectLst>
                  <a:outerShdw blurRad="38100" dist="38100" dir="2700000" algn="tl">
                    <a:srgbClr val="000000">
                      <a:alpha val="43137"/>
                    </a:srgbClr>
                  </a:outerShdw>
                </a:effectLst>
                <a:latin typeface="+mn-lt"/>
                <a:cs typeface="+mn-cs"/>
              </a:rPr>
              <a:t> anniversaire de la loi Veil, </a:t>
            </a:r>
            <a:r>
              <a:rPr lang="fr-FR" b="1" u="sng" dirty="0">
                <a:solidFill>
                  <a:srgbClr val="7030A0"/>
                </a:solidFill>
                <a:effectLst>
                  <a:outerShdw blurRad="38100" dist="38100" dir="2700000" algn="tl">
                    <a:srgbClr val="000000">
                      <a:alpha val="43137"/>
                    </a:srgbClr>
                  </a:outerShdw>
                </a:effectLst>
                <a:latin typeface="+mn-lt"/>
                <a:cs typeface="+mn-cs"/>
                <a:hlinkClick r:id="rId3"/>
              </a:rPr>
              <a:t>www2.assemblee-nationale.</a:t>
            </a:r>
            <a:r>
              <a:rPr lang="fr-FR" b="1" u="sng" dirty="0">
                <a:solidFill>
                  <a:srgbClr val="7030A0"/>
                </a:solidFill>
                <a:effectLst>
                  <a:outerShdw blurRad="38100" dist="38100" dir="2700000" algn="tl">
                    <a:srgbClr val="000000">
                      <a:alpha val="43137"/>
                    </a:srgbClr>
                  </a:outerShdw>
                </a:effectLst>
                <a:latin typeface="+mn-lt"/>
                <a:cs typeface="+mn-cs"/>
              </a:rPr>
              <a:t>fr</a:t>
            </a:r>
          </a:p>
        </p:txBody>
      </p:sp>
      <p:pic>
        <p:nvPicPr>
          <p:cNvPr id="9" name="Picture 4" descr="http://www2.assemblee-nationale.fr/var/ezflow_site/storage/images/media/evenements/loi-veil/image-d-accueil/127744-1-fre-FR/image-d-accueil.jpg"/>
          <p:cNvPicPr>
            <a:picLocks noChangeAspect="1" noChangeArrowheads="1"/>
          </p:cNvPicPr>
          <p:nvPr/>
        </p:nvPicPr>
        <p:blipFill>
          <a:blip r:embed="rId4"/>
          <a:srcRect/>
          <a:stretch>
            <a:fillRect/>
          </a:stretch>
        </p:blipFill>
        <p:spPr bwMode="auto">
          <a:xfrm>
            <a:off x="277813" y="2563813"/>
            <a:ext cx="3309937" cy="1712912"/>
          </a:xfrm>
          <a:prstGeom prst="rect">
            <a:avLst/>
          </a:prstGeom>
          <a:noFill/>
          <a:ln w="9525">
            <a:noFill/>
            <a:miter lim="800000"/>
            <a:headEnd/>
            <a:tailEnd/>
          </a:ln>
        </p:spPr>
      </p:pic>
      <p:sp>
        <p:nvSpPr>
          <p:cNvPr id="10" name="ZoneTexte 9"/>
          <p:cNvSpPr txBox="1"/>
          <p:nvPr/>
        </p:nvSpPr>
        <p:spPr>
          <a:xfrm>
            <a:off x="3776663" y="1658938"/>
            <a:ext cx="5367337" cy="369887"/>
          </a:xfrm>
          <a:prstGeom prst="rect">
            <a:avLst/>
          </a:prstGeom>
          <a:noFill/>
        </p:spPr>
        <p:txBody>
          <a:bodyPr>
            <a:spAutoFit/>
          </a:bodyPr>
          <a:lstStyle/>
          <a:p>
            <a:pPr fontAlgn="auto">
              <a:spcBef>
                <a:spcPts val="0"/>
              </a:spcBef>
              <a:spcAft>
                <a:spcPts val="0"/>
              </a:spcAft>
              <a:defRPr/>
            </a:pPr>
            <a:r>
              <a:rPr lang="fr-FR" b="1" u="sng" dirty="0">
                <a:solidFill>
                  <a:srgbClr val="7030A0"/>
                </a:solidFill>
                <a:effectLst>
                  <a:outerShdw blurRad="38100" dist="38100" dir="2700000" algn="tl">
                    <a:srgbClr val="000000">
                      <a:alpha val="43137"/>
                    </a:srgbClr>
                  </a:outerShdw>
                </a:effectLst>
                <a:latin typeface="+mn-lt"/>
                <a:cs typeface="+mn-cs"/>
              </a:rPr>
              <a:t>Document 2/ Extraits de la loi Veil</a:t>
            </a:r>
          </a:p>
        </p:txBody>
      </p:sp>
      <p:sp>
        <p:nvSpPr>
          <p:cNvPr id="12" name="ZoneTexte 11"/>
          <p:cNvSpPr txBox="1"/>
          <p:nvPr/>
        </p:nvSpPr>
        <p:spPr>
          <a:xfrm>
            <a:off x="3865563" y="1955800"/>
            <a:ext cx="5189537" cy="3416300"/>
          </a:xfrm>
          <a:prstGeom prst="rect">
            <a:avLst/>
          </a:prstGeom>
          <a:noFill/>
        </p:spPr>
        <p:txBody>
          <a:bodyPr>
            <a:spAutoFit/>
          </a:bodyPr>
          <a:lstStyle/>
          <a:p>
            <a:pPr algn="just" fontAlgn="auto">
              <a:spcBef>
                <a:spcPts val="0"/>
              </a:spcBef>
              <a:spcAft>
                <a:spcPts val="0"/>
              </a:spcAft>
              <a:defRPr/>
            </a:pPr>
            <a:r>
              <a:rPr lang="fr-FR" b="1" dirty="0">
                <a:effectLst>
                  <a:outerShdw blurRad="38100" dist="38100" dir="2700000" algn="tl">
                    <a:srgbClr val="000000">
                      <a:alpha val="43137"/>
                    </a:srgbClr>
                  </a:outerShdw>
                </a:effectLst>
                <a:latin typeface="+mn-lt"/>
                <a:cs typeface="+mn-cs"/>
              </a:rPr>
              <a:t>« Article L. 2212-1 – « La femme enceinte que son état place dans une situation de détresse peut demander à un médecin l'interruption de sa grossesse. Cette interruption ne peut être pratiquée qu'avant la fin de la dixième semaine de grossesse. » </a:t>
            </a:r>
          </a:p>
          <a:p>
            <a:pPr algn="just" fontAlgn="auto">
              <a:spcBef>
                <a:spcPts val="0"/>
              </a:spcBef>
              <a:spcAft>
                <a:spcPts val="0"/>
              </a:spcAft>
              <a:defRPr/>
            </a:pPr>
            <a:r>
              <a:rPr lang="fr-FR" b="1" dirty="0">
                <a:effectLst>
                  <a:outerShdw blurRad="38100" dist="38100" dir="2700000" algn="tl">
                    <a:srgbClr val="000000">
                      <a:alpha val="43137"/>
                    </a:srgbClr>
                  </a:outerShdw>
                </a:effectLst>
                <a:latin typeface="+mn-lt"/>
                <a:cs typeface="+mn-cs"/>
              </a:rPr>
              <a:t>« Article L. 2212-2 – « L'interruption volontaire de grossesse ne peut être pratiquée que par un médecin. Elle ne peut avoir lieu que dans un établissement de santé, public ou privé, ou dans le cadre d'une convention conclue entre le praticien et un tel établissement, dans les conditions fixées par décret du Conseil d'État. »</a:t>
            </a:r>
          </a:p>
        </p:txBody>
      </p:sp>
      <p:sp>
        <p:nvSpPr>
          <p:cNvPr id="13" name="Rectangle 12"/>
          <p:cNvSpPr/>
          <p:nvPr/>
        </p:nvSpPr>
        <p:spPr>
          <a:xfrm>
            <a:off x="3865563" y="2028825"/>
            <a:ext cx="5189537" cy="33432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4" name="ZoneTexte 13"/>
          <p:cNvSpPr txBox="1"/>
          <p:nvPr/>
        </p:nvSpPr>
        <p:spPr>
          <a:xfrm>
            <a:off x="0" y="4246563"/>
            <a:ext cx="3865563" cy="2584450"/>
          </a:xfrm>
          <a:prstGeom prst="rect">
            <a:avLst/>
          </a:prstGeom>
          <a:noFill/>
        </p:spPr>
        <p:txBody>
          <a:bodyPr>
            <a:spAutoFit/>
          </a:bodyPr>
          <a:lstStyle/>
          <a:p>
            <a:pPr marL="285750" indent="-285750" algn="ctr" fontAlgn="auto">
              <a:spcBef>
                <a:spcPts val="0"/>
              </a:spcBef>
              <a:spcAft>
                <a:spcPts val="0"/>
              </a:spcAft>
              <a:buFont typeface="Wingdings" panose="05000000000000000000" pitchFamily="2" charset="2"/>
              <a:buChar char="Ø"/>
              <a:defRPr/>
            </a:pPr>
            <a:r>
              <a:rPr lang="fr-FR" dirty="0">
                <a:latin typeface="+mn-lt"/>
                <a:cs typeface="+mn-cs"/>
              </a:rPr>
              <a:t> </a:t>
            </a:r>
            <a:r>
              <a:rPr lang="fr-FR" b="1" u="sng" dirty="0">
                <a:effectLst>
                  <a:outerShdw blurRad="38100" dist="38100" dir="2700000" algn="tl">
                    <a:srgbClr val="000000">
                      <a:alpha val="43137"/>
                    </a:srgbClr>
                  </a:outerShdw>
                </a:effectLst>
                <a:latin typeface="+mn-lt"/>
                <a:cs typeface="+mn-cs"/>
              </a:rPr>
              <a:t>Questions:</a:t>
            </a:r>
          </a:p>
          <a:p>
            <a:pPr marL="342900" indent="-342900" algn="just" fontAlgn="auto">
              <a:spcBef>
                <a:spcPts val="0"/>
              </a:spcBef>
              <a:spcAft>
                <a:spcPts val="0"/>
              </a:spcAft>
              <a:buFontTx/>
              <a:buAutoNum type="arabicParenR"/>
              <a:defRPr/>
            </a:pPr>
            <a:r>
              <a:rPr lang="fr-FR" b="1" dirty="0">
                <a:effectLst>
                  <a:outerShdw blurRad="38100" dist="38100" dir="2700000" algn="tl">
                    <a:srgbClr val="000000">
                      <a:alpha val="43137"/>
                    </a:srgbClr>
                  </a:outerShdw>
                </a:effectLst>
                <a:latin typeface="+mn-lt"/>
                <a:cs typeface="+mn-cs"/>
              </a:rPr>
              <a:t>Quel est le sujet central de la loi Veil?</a:t>
            </a:r>
          </a:p>
          <a:p>
            <a:pPr marL="342900" indent="-342900" algn="just" fontAlgn="auto">
              <a:spcBef>
                <a:spcPts val="0"/>
              </a:spcBef>
              <a:spcAft>
                <a:spcPts val="0"/>
              </a:spcAft>
              <a:buFontTx/>
              <a:buAutoNum type="arabicParenR"/>
              <a:defRPr/>
            </a:pPr>
            <a:r>
              <a:rPr lang="fr-FR" b="1" dirty="0">
                <a:effectLst>
                  <a:outerShdw blurRad="38100" dist="38100" dir="2700000" algn="tl">
                    <a:srgbClr val="000000">
                      <a:alpha val="43137"/>
                    </a:srgbClr>
                  </a:outerShdw>
                </a:effectLst>
                <a:latin typeface="+mn-lt"/>
                <a:cs typeface="+mn-cs"/>
              </a:rPr>
              <a:t>Quelle mesure est défendue par l’article L. 2212-1? Pourquoi parle-t-on de détresse?</a:t>
            </a:r>
          </a:p>
          <a:p>
            <a:pPr marL="342900" indent="-342900" algn="just" fontAlgn="auto">
              <a:spcBef>
                <a:spcPts val="0"/>
              </a:spcBef>
              <a:spcAft>
                <a:spcPts val="0"/>
              </a:spcAft>
              <a:buFontTx/>
              <a:buAutoNum type="arabicParenR"/>
              <a:defRPr/>
            </a:pPr>
            <a:r>
              <a:rPr lang="fr-FR" b="1" dirty="0">
                <a:effectLst>
                  <a:outerShdw blurRad="38100" dist="38100" dir="2700000" algn="tl">
                    <a:srgbClr val="000000">
                      <a:alpha val="43137"/>
                    </a:srgbClr>
                  </a:outerShdw>
                </a:effectLst>
                <a:latin typeface="+mn-lt"/>
                <a:cs typeface="+mn-cs"/>
              </a:rPr>
              <a:t>Qu’impose l’article L. 2212-2? Qu’est-ce que cela sous-entend sur la situation avant la loi? </a:t>
            </a:r>
          </a:p>
        </p:txBody>
      </p:sp>
      <p:sp>
        <p:nvSpPr>
          <p:cNvPr id="15" name="Rectangle à coins arrondis 14"/>
          <p:cNvSpPr/>
          <p:nvPr/>
        </p:nvSpPr>
        <p:spPr>
          <a:xfrm>
            <a:off x="3995738" y="5538788"/>
            <a:ext cx="4972050" cy="12033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b="1" dirty="0">
                <a:solidFill>
                  <a:srgbClr val="0070C0"/>
                </a:solidFill>
                <a:effectLst>
                  <a:outerShdw blurRad="38100" dist="38100" dir="2700000" algn="tl">
                    <a:srgbClr val="000000">
                      <a:alpha val="43137"/>
                    </a:srgbClr>
                  </a:outerShdw>
                </a:effectLst>
              </a:rPr>
              <a:t>La loi Veil défend et protège l’IVG.</a:t>
            </a:r>
          </a:p>
          <a:p>
            <a:pPr marL="285750" indent="-285750" algn="ctr" fontAlgn="auto">
              <a:spcBef>
                <a:spcPts val="0"/>
              </a:spcBef>
              <a:spcAft>
                <a:spcPts val="0"/>
              </a:spcAft>
              <a:buFont typeface="Wingdings" panose="05000000000000000000" pitchFamily="2" charset="2"/>
              <a:buChar char="Ø"/>
              <a:defRPr/>
            </a:pPr>
            <a:r>
              <a:rPr lang="fr-FR" b="1" dirty="0">
                <a:solidFill>
                  <a:srgbClr val="0070C0"/>
                </a:solidFill>
                <a:effectLst>
                  <a:outerShdw blurRad="38100" dist="38100" dir="2700000" algn="tl">
                    <a:srgbClr val="000000">
                      <a:alpha val="43137"/>
                    </a:srgbClr>
                  </a:outerShdw>
                </a:effectLst>
              </a:rPr>
              <a:t>Définition d’</a:t>
            </a:r>
            <a:r>
              <a:rPr lang="fr-FR" b="1" u="sng" dirty="0">
                <a:solidFill>
                  <a:srgbClr val="FF0000"/>
                </a:solidFill>
                <a:effectLst>
                  <a:outerShdw blurRad="38100" dist="38100" dir="2700000" algn="tl">
                    <a:srgbClr val="000000">
                      <a:alpha val="43137"/>
                    </a:srgbClr>
                  </a:outerShdw>
                </a:effectLst>
              </a:rPr>
              <a:t>IVG</a:t>
            </a:r>
            <a:r>
              <a:rPr lang="fr-FR" b="1" dirty="0">
                <a:solidFill>
                  <a:srgbClr val="0070C0"/>
                </a:solidFill>
                <a:effectLst>
                  <a:outerShdw blurRad="38100" dist="38100" dir="2700000" algn="tl">
                    <a:srgbClr val="000000">
                      <a:alpha val="43137"/>
                    </a:srgbClr>
                  </a:outerShdw>
                </a:effectLst>
              </a:rPr>
              <a:t>.</a:t>
            </a:r>
          </a:p>
          <a:p>
            <a:pPr marL="285750" indent="-285750" algn="ctr" fontAlgn="auto">
              <a:spcBef>
                <a:spcPts val="0"/>
              </a:spcBef>
              <a:spcAft>
                <a:spcPts val="0"/>
              </a:spcAft>
              <a:buFont typeface="Wingdings" panose="05000000000000000000" pitchFamily="2" charset="2"/>
              <a:buChar char="Ø"/>
              <a:defRPr/>
            </a:pPr>
            <a:endParaRPr lang="fr-FR" b="1" dirty="0">
              <a:solidFill>
                <a:srgbClr val="0070C0"/>
              </a:solidFill>
              <a:effectLst>
                <a:outerShdw blurRad="38100" dist="38100" dir="2700000" algn="tl">
                  <a:srgbClr val="000000">
                    <a:alpha val="43137"/>
                  </a:srgbClr>
                </a:outerShdw>
              </a:effectLst>
            </a:endParaRPr>
          </a:p>
          <a:p>
            <a:pPr marL="285750" indent="-285750" algn="ctr" fontAlgn="auto">
              <a:spcBef>
                <a:spcPts val="0"/>
              </a:spcBef>
              <a:spcAft>
                <a:spcPts val="0"/>
              </a:spcAft>
              <a:buFont typeface="Wingdings" panose="05000000000000000000" pitchFamily="2" charset="2"/>
              <a:buChar char="Ø"/>
              <a:defRPr/>
            </a:pPr>
            <a:endParaRPr lang="fr-FR" b="1" dirty="0">
              <a:solidFill>
                <a:srgbClr val="0070C0"/>
              </a:solidFill>
              <a:effectLst>
                <a:outerShdw blurRad="38100" dist="38100" dir="2700000" algn="tl">
                  <a:srgbClr val="000000">
                    <a:alpha val="43137"/>
                  </a:srgbClr>
                </a:outerShdw>
              </a:effectLst>
            </a:endParaRPr>
          </a:p>
        </p:txBody>
      </p:sp>
      <p:sp>
        <p:nvSpPr>
          <p:cNvPr id="16" name="ZoneTexte 15"/>
          <p:cNvSpPr txBox="1"/>
          <p:nvPr/>
        </p:nvSpPr>
        <p:spPr>
          <a:xfrm>
            <a:off x="4071938" y="6078538"/>
            <a:ext cx="4972050" cy="646112"/>
          </a:xfrm>
          <a:prstGeom prst="rect">
            <a:avLst/>
          </a:prstGeom>
          <a:noFill/>
        </p:spPr>
        <p:txBody>
          <a:bodyPr>
            <a:spAutoFit/>
          </a:bodyPr>
          <a:lstStyle/>
          <a:p>
            <a:pPr algn="ctr" fontAlgn="auto">
              <a:spcBef>
                <a:spcPts val="0"/>
              </a:spcBef>
              <a:spcAft>
                <a:spcPts val="0"/>
              </a:spcAft>
              <a:defRPr/>
            </a:pPr>
            <a:r>
              <a:rPr lang="fr-FR" b="1" dirty="0">
                <a:solidFill>
                  <a:srgbClr val="0070C0"/>
                </a:solidFill>
                <a:effectLst>
                  <a:outerShdw blurRad="38100" dist="38100" dir="2700000" algn="tl">
                    <a:srgbClr val="000000">
                      <a:alpha val="43137"/>
                    </a:srgbClr>
                  </a:outerShdw>
                </a:effectLst>
                <a:latin typeface="+mn-lt"/>
                <a:cs typeface="+mn-cs"/>
              </a:rPr>
              <a:t>Mesure principale = droit d’avorter en étant assistée médicalement et protégée par la loi.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1000"/>
                                        <p:tgtEl>
                                          <p:spTgt spid="7">
                                            <p:txEl>
                                              <p:pRg st="0" end="0"/>
                                            </p:txEl>
                                          </p:spTgt>
                                        </p:tgtEl>
                                      </p:cBhvr>
                                    </p:animEffect>
                                    <p:anim calcmode="lin" valueType="num">
                                      <p:cBhvr>
                                        <p:cTn id="16"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6">
                                            <p:txEl>
                                              <p:pRg st="0" end="0"/>
                                            </p:txEl>
                                          </p:spTgt>
                                        </p:tgtEl>
                                        <p:attrNameLst>
                                          <p:attrName>style.visibility</p:attrName>
                                        </p:attrNameLst>
                                      </p:cBhvr>
                                      <p:to>
                                        <p:strVal val="visible"/>
                                      </p:to>
                                    </p:set>
                                    <p:animEffect transition="in" filter="fade">
                                      <p:cBhvr>
                                        <p:cTn id="53"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p:bldP spid="10" grpId="0"/>
      <p:bldP spid="12" grpId="0"/>
      <p:bldP spid="13" grpId="0" animBg="1"/>
      <p:bldP spid="14" grpId="0"/>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563" y="115888"/>
            <a:ext cx="8785225" cy="690562"/>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2400" b="1" u="sng" dirty="0">
                <a:solidFill>
                  <a:srgbClr val="00B050"/>
                </a:solidFill>
                <a:effectLst>
                  <a:outerShdw blurRad="38100" dist="38100" dir="2700000" algn="tl">
                    <a:srgbClr val="000000">
                      <a:alpha val="43137"/>
                    </a:srgbClr>
                  </a:outerShdw>
                </a:effectLst>
              </a:rPr>
              <a:t>Mise en problématique du thème 3:</a:t>
            </a:r>
          </a:p>
          <a:p>
            <a:pPr algn="ctr" fontAlgn="auto">
              <a:spcBef>
                <a:spcPts val="0"/>
              </a:spcBef>
              <a:spcAft>
                <a:spcPts val="0"/>
              </a:spcAft>
              <a:defRPr/>
            </a:pPr>
            <a:r>
              <a:rPr lang="fr-FR" sz="2400" b="1" dirty="0">
                <a:solidFill>
                  <a:srgbClr val="00B050"/>
                </a:solidFill>
                <a:effectLst>
                  <a:outerShdw blurRad="38100" dist="38100" dir="2700000" algn="tl">
                    <a:srgbClr val="000000">
                      <a:alpha val="43137"/>
                    </a:srgbClr>
                  </a:outerShdw>
                </a:effectLst>
              </a:rPr>
              <a:t>EDC sur la loi Veil et la légalisation de l’avortement</a:t>
            </a:r>
          </a:p>
        </p:txBody>
      </p:sp>
      <p:sp>
        <p:nvSpPr>
          <p:cNvPr id="3" name="Rectangle 2"/>
          <p:cNvSpPr/>
          <p:nvPr/>
        </p:nvSpPr>
        <p:spPr>
          <a:xfrm>
            <a:off x="179388" y="920750"/>
            <a:ext cx="3887787" cy="368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4" name="ZoneTexte 3"/>
          <p:cNvSpPr txBox="1"/>
          <p:nvPr/>
        </p:nvSpPr>
        <p:spPr>
          <a:xfrm>
            <a:off x="184150" y="920750"/>
            <a:ext cx="5329238" cy="368300"/>
          </a:xfrm>
          <a:prstGeom prst="rect">
            <a:avLst/>
          </a:prstGeom>
          <a:noFill/>
        </p:spPr>
        <p:txBody>
          <a:bodyPr>
            <a:spAutoFit/>
          </a:bodyPr>
          <a:lstStyle/>
          <a:p>
            <a:pPr algn="just" fontAlgn="auto">
              <a:spcBef>
                <a:spcPts val="0"/>
              </a:spcBef>
              <a:spcAft>
                <a:spcPts val="0"/>
              </a:spcAft>
              <a:defRPr/>
            </a:pPr>
            <a:r>
              <a:rPr lang="fr-FR" b="1" u="sng" dirty="0">
                <a:solidFill>
                  <a:srgbClr val="FF0000"/>
                </a:solidFill>
                <a:effectLst>
                  <a:outerShdw blurRad="38100" dist="38100" dir="2700000" algn="tl">
                    <a:srgbClr val="000000">
                      <a:alpha val="43137"/>
                    </a:srgbClr>
                  </a:outerShdw>
                </a:effectLst>
                <a:latin typeface="+mn-lt"/>
                <a:cs typeface="+mn-cs"/>
              </a:rPr>
              <a:t>1</a:t>
            </a:r>
            <a:r>
              <a:rPr lang="fr-FR" b="1" u="sng" baseline="30000" dirty="0">
                <a:solidFill>
                  <a:srgbClr val="FF0000"/>
                </a:solidFill>
                <a:effectLst>
                  <a:outerShdw blurRad="38100" dist="38100" dir="2700000" algn="tl">
                    <a:srgbClr val="000000">
                      <a:alpha val="43137"/>
                    </a:srgbClr>
                  </a:outerShdw>
                </a:effectLst>
                <a:latin typeface="+mn-lt"/>
                <a:cs typeface="+mn-cs"/>
              </a:rPr>
              <a:t>ère</a:t>
            </a:r>
            <a:r>
              <a:rPr lang="fr-FR" b="1" u="sng" dirty="0">
                <a:solidFill>
                  <a:srgbClr val="FF0000"/>
                </a:solidFill>
                <a:effectLst>
                  <a:outerShdw blurRad="38100" dist="38100" dir="2700000" algn="tl">
                    <a:srgbClr val="000000">
                      <a:alpha val="43137"/>
                    </a:srgbClr>
                  </a:outerShdw>
                </a:effectLst>
                <a:latin typeface="+mn-lt"/>
                <a:cs typeface="+mn-cs"/>
              </a:rPr>
              <a:t> PARTIE: La loi Veil, une nécessité…</a:t>
            </a:r>
          </a:p>
        </p:txBody>
      </p:sp>
      <p:sp>
        <p:nvSpPr>
          <p:cNvPr id="5" name="ZoneTexte 4"/>
          <p:cNvSpPr txBox="1"/>
          <p:nvPr/>
        </p:nvSpPr>
        <p:spPr>
          <a:xfrm>
            <a:off x="179388" y="1289050"/>
            <a:ext cx="8428037" cy="369888"/>
          </a:xfrm>
          <a:prstGeom prst="rect">
            <a:avLst/>
          </a:prstGeom>
          <a:noFill/>
        </p:spPr>
        <p:txBody>
          <a:bodyPr>
            <a:spAutoFit/>
          </a:bodyPr>
          <a:lstStyle/>
          <a:p>
            <a:pPr algn="just" fontAlgn="auto">
              <a:spcBef>
                <a:spcPts val="0"/>
              </a:spcBef>
              <a:spcAft>
                <a:spcPts val="0"/>
              </a:spcAft>
              <a:defRPr/>
            </a:pPr>
            <a:r>
              <a:rPr lang="fr-FR" b="1" u="sng" dirty="0">
                <a:solidFill>
                  <a:srgbClr val="00B050"/>
                </a:solidFill>
                <a:effectLst>
                  <a:outerShdw blurRad="38100" dist="38100" dir="2700000" algn="tl">
                    <a:srgbClr val="000000">
                      <a:alpha val="43137"/>
                    </a:srgbClr>
                  </a:outerShdw>
                </a:effectLst>
                <a:latin typeface="+mn-lt"/>
                <a:cs typeface="+mn-cs"/>
              </a:rPr>
              <a:t>A) Un enjeu social qui fait débat…</a:t>
            </a:r>
          </a:p>
        </p:txBody>
      </p:sp>
      <p:sp>
        <p:nvSpPr>
          <p:cNvPr id="6" name="ZoneTexte 5"/>
          <p:cNvSpPr txBox="1"/>
          <p:nvPr/>
        </p:nvSpPr>
        <p:spPr>
          <a:xfrm>
            <a:off x="0" y="1557338"/>
            <a:ext cx="9144000" cy="641350"/>
          </a:xfrm>
          <a:prstGeom prst="rect">
            <a:avLst/>
          </a:prstGeom>
          <a:noFill/>
        </p:spPr>
        <p:txBody>
          <a:bodyPr>
            <a:spAutoFit/>
          </a:bodyPr>
          <a:lstStyle/>
          <a:p>
            <a:pPr algn="just">
              <a:defRPr/>
            </a:pPr>
            <a:r>
              <a:rPr lang="fr-FR" b="1" u="sng">
                <a:solidFill>
                  <a:srgbClr val="7030A0"/>
                </a:solidFill>
                <a:effectLst>
                  <a:outerShdw blurRad="38100" dist="38100" dir="2700000" algn="tl">
                    <a:srgbClr val="C0C0C0"/>
                  </a:outerShdw>
                </a:effectLst>
                <a:latin typeface="Calibri" pitchFamily="34" charset="0"/>
              </a:rPr>
              <a:t>Document 3/ « L’arrivée de Simone Veil à l’Assemblée nationale », extrait du film </a:t>
            </a:r>
            <a:r>
              <a:rPr lang="fr-FR" b="1" i="1" u="sng">
                <a:solidFill>
                  <a:srgbClr val="7030A0"/>
                </a:solidFill>
                <a:effectLst>
                  <a:outerShdw blurRad="38100" dist="38100" dir="2700000" algn="tl">
                    <a:srgbClr val="C0C0C0"/>
                  </a:outerShdw>
                </a:effectLst>
                <a:latin typeface="Calibri" pitchFamily="34" charset="0"/>
              </a:rPr>
              <a:t>La loi</a:t>
            </a:r>
            <a:r>
              <a:rPr lang="fr-FR" b="1" u="sng">
                <a:solidFill>
                  <a:srgbClr val="7030A0"/>
                </a:solidFill>
                <a:effectLst>
                  <a:outerShdw blurRad="38100" dist="38100" dir="2700000" algn="tl">
                    <a:srgbClr val="C0C0C0"/>
                  </a:outerShdw>
                </a:effectLst>
                <a:latin typeface="Calibri" pitchFamily="34" charset="0"/>
              </a:rPr>
              <a:t>, Christian FAURE, 2015</a:t>
            </a:r>
          </a:p>
        </p:txBody>
      </p:sp>
      <p:pic>
        <p:nvPicPr>
          <p:cNvPr id="1026" name="Picture 2">
            <a:hlinkClick r:id="rId3"/>
          </p:cNvPr>
          <p:cNvPicPr>
            <a:picLocks noChangeAspect="1" noChangeArrowheads="1"/>
          </p:cNvPicPr>
          <p:nvPr/>
        </p:nvPicPr>
        <p:blipFill>
          <a:blip r:embed="rId4"/>
          <a:srcRect/>
          <a:stretch>
            <a:fillRect/>
          </a:stretch>
        </p:blipFill>
        <p:spPr bwMode="auto">
          <a:xfrm>
            <a:off x="179388" y="2276475"/>
            <a:ext cx="3362325" cy="4392613"/>
          </a:xfrm>
          <a:prstGeom prst="rect">
            <a:avLst/>
          </a:prstGeom>
          <a:noFill/>
          <a:ln w="9525">
            <a:noFill/>
            <a:miter lim="800000"/>
            <a:headEnd/>
            <a:tailEnd/>
          </a:ln>
        </p:spPr>
      </p:pic>
      <p:sp>
        <p:nvSpPr>
          <p:cNvPr id="7" name="ZoneTexte 6"/>
          <p:cNvSpPr txBox="1"/>
          <p:nvPr/>
        </p:nvSpPr>
        <p:spPr>
          <a:xfrm>
            <a:off x="3635375" y="2060575"/>
            <a:ext cx="5508625" cy="2014538"/>
          </a:xfrm>
          <a:prstGeom prst="rect">
            <a:avLst/>
          </a:prstGeom>
          <a:noFill/>
        </p:spPr>
        <p:txBody>
          <a:bodyPr>
            <a:spAutoFit/>
          </a:bodyPr>
          <a:lstStyle/>
          <a:p>
            <a:pPr marL="285750" indent="-285750" algn="ctr" fontAlgn="auto">
              <a:spcBef>
                <a:spcPts val="0"/>
              </a:spcBef>
              <a:spcAft>
                <a:spcPts val="0"/>
              </a:spcAft>
              <a:buFont typeface="Wingdings" panose="05000000000000000000" pitchFamily="2" charset="2"/>
              <a:buChar char="Ø"/>
              <a:defRPr/>
            </a:pPr>
            <a:r>
              <a:rPr lang="fr-FR" b="1" u="sng" dirty="0">
                <a:effectLst>
                  <a:outerShdw blurRad="38100" dist="38100" dir="2700000" algn="tl">
                    <a:srgbClr val="000000">
                      <a:alpha val="43137"/>
                    </a:srgbClr>
                  </a:outerShdw>
                </a:effectLst>
                <a:latin typeface="+mn-lt"/>
                <a:cs typeface="+mn-cs"/>
              </a:rPr>
              <a:t>Questions:</a:t>
            </a:r>
          </a:p>
          <a:p>
            <a:pPr marL="342900" indent="-342900" algn="just" fontAlgn="auto">
              <a:spcBef>
                <a:spcPts val="0"/>
              </a:spcBef>
              <a:spcAft>
                <a:spcPts val="0"/>
              </a:spcAft>
              <a:buFontTx/>
              <a:buAutoNum type="arabicParenR"/>
              <a:defRPr/>
            </a:pPr>
            <a:r>
              <a:rPr lang="fr-FR" b="1" dirty="0">
                <a:effectLst>
                  <a:outerShdw blurRad="38100" dist="38100" dir="2700000" algn="tl">
                    <a:srgbClr val="000000">
                      <a:alpha val="43137"/>
                    </a:srgbClr>
                  </a:outerShdw>
                </a:effectLst>
                <a:latin typeface="+mn-lt"/>
                <a:cs typeface="+mn-cs"/>
              </a:rPr>
              <a:t>Qui sont les personnes qui attendent l’arrivée de Simone Veil à l’Assemblée nationale?</a:t>
            </a:r>
          </a:p>
          <a:p>
            <a:pPr marL="342900" indent="-342900" algn="just" fontAlgn="auto">
              <a:spcBef>
                <a:spcPts val="0"/>
              </a:spcBef>
              <a:spcAft>
                <a:spcPts val="0"/>
              </a:spcAft>
              <a:buFontTx/>
              <a:buAutoNum type="arabicParenR"/>
              <a:defRPr/>
            </a:pPr>
            <a:r>
              <a:rPr lang="fr-FR" b="1" dirty="0">
                <a:effectLst>
                  <a:outerShdw blurRad="38100" dist="38100" dir="2700000" algn="tl">
                    <a:srgbClr val="000000">
                      <a:alpha val="43137"/>
                    </a:srgbClr>
                  </a:outerShdw>
                </a:effectLst>
                <a:latin typeface="+mn-lt"/>
                <a:cs typeface="+mn-cs"/>
              </a:rPr>
              <a:t>Pour quelle raison ces personnes manifestent-elles?</a:t>
            </a:r>
          </a:p>
          <a:p>
            <a:pPr marL="342900" indent="-342900" algn="just" fontAlgn="auto">
              <a:spcBef>
                <a:spcPts val="0"/>
              </a:spcBef>
              <a:spcAft>
                <a:spcPts val="0"/>
              </a:spcAft>
              <a:buFontTx/>
              <a:buAutoNum type="arabicParenR"/>
              <a:defRPr/>
            </a:pPr>
            <a:r>
              <a:rPr lang="fr-FR" b="1" dirty="0">
                <a:effectLst>
                  <a:outerShdw blurRad="38100" dist="38100" dir="2700000" algn="tl">
                    <a:srgbClr val="000000">
                      <a:alpha val="43137"/>
                    </a:srgbClr>
                  </a:outerShdw>
                </a:effectLst>
                <a:latin typeface="+mn-lt"/>
                <a:cs typeface="+mn-cs"/>
              </a:rPr>
              <a:t>Relevez un des slogans et expliquez-le.</a:t>
            </a:r>
          </a:p>
          <a:p>
            <a:pPr marL="342900" indent="-342900" algn="just" fontAlgn="auto">
              <a:spcBef>
                <a:spcPts val="0"/>
              </a:spcBef>
              <a:spcAft>
                <a:spcPts val="0"/>
              </a:spcAft>
              <a:buFontTx/>
              <a:buAutoNum type="arabicParenR"/>
              <a:defRPr/>
            </a:pPr>
            <a:r>
              <a:rPr lang="fr-FR" b="1" dirty="0">
                <a:effectLst>
                  <a:outerShdw blurRad="38100" dist="38100" dir="2700000" algn="tl">
                    <a:srgbClr val="000000">
                      <a:alpha val="43137"/>
                    </a:srgbClr>
                  </a:outerShdw>
                </a:effectLst>
                <a:latin typeface="+mn-lt"/>
                <a:cs typeface="+mn-cs"/>
              </a:rPr>
              <a:t>Que peut-on en conclure sur le contexte de présentation de la loi Veil?</a:t>
            </a:r>
          </a:p>
        </p:txBody>
      </p:sp>
      <p:sp>
        <p:nvSpPr>
          <p:cNvPr id="8" name="Rectangle à coins arrondis 7"/>
          <p:cNvSpPr/>
          <p:nvPr/>
        </p:nvSpPr>
        <p:spPr>
          <a:xfrm>
            <a:off x="4067175" y="4376738"/>
            <a:ext cx="4681538" cy="13557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b="1" dirty="0">
                <a:solidFill>
                  <a:srgbClr val="0070C0"/>
                </a:solidFill>
                <a:effectLst>
                  <a:outerShdw blurRad="38100" dist="38100" dir="2700000" algn="tl">
                    <a:srgbClr val="000000">
                      <a:alpha val="43137"/>
                    </a:srgbClr>
                  </a:outerShdw>
                </a:effectLst>
              </a:rPr>
              <a:t>Loi Veil bien perçue par les médias et la société française</a:t>
            </a:r>
          </a:p>
          <a:p>
            <a:pPr algn="ctr" fontAlgn="auto">
              <a:spcBef>
                <a:spcPts val="0"/>
              </a:spcBef>
              <a:spcAft>
                <a:spcPts val="0"/>
              </a:spcAft>
              <a:defRPr/>
            </a:pPr>
            <a:r>
              <a:rPr lang="fr-FR" b="1" dirty="0">
                <a:solidFill>
                  <a:srgbClr val="0070C0"/>
                </a:solidFill>
                <a:effectLst>
                  <a:outerShdw blurRad="38100" dist="38100" dir="2700000" algn="tl">
                    <a:srgbClr val="000000">
                      <a:alpha val="43137"/>
                    </a:srgbClr>
                  </a:outerShdw>
                </a:effectLst>
              </a:rPr>
              <a:t>MAIS opposition violente d’une partie de la population = débat virulent.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5445</TotalTime>
  <Words>3226</Words>
  <Application>Microsoft Office PowerPoint</Application>
  <PresentationFormat>Affichage à l'écran (4:3)</PresentationFormat>
  <Paragraphs>424</Paragraphs>
  <Slides>26</Slides>
  <Notes>26</Notes>
  <HiddenSlides>1</HiddenSlides>
  <MMClips>0</MMClips>
  <ScaleCrop>false</ScaleCrop>
  <HeadingPairs>
    <vt:vector size="4" baseType="variant">
      <vt:variant>
        <vt:lpstr>Thème</vt:lpstr>
      </vt:variant>
      <vt:variant>
        <vt:i4>1</vt:i4>
      </vt:variant>
      <vt:variant>
        <vt:lpstr>Titres des diapositives</vt:lpstr>
      </vt:variant>
      <vt:variant>
        <vt:i4>26</vt:i4>
      </vt:variant>
    </vt:vector>
  </HeadingPairs>
  <TitlesOfParts>
    <vt:vector size="27"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 Bénedicte Le Gorec</dc:creator>
  <cp:lastModifiedBy> Bénedicte Le Gorec</cp:lastModifiedBy>
  <cp:revision>260</cp:revision>
  <cp:lastPrinted>2016-06-06T20:18:41Z</cp:lastPrinted>
  <dcterms:created xsi:type="dcterms:W3CDTF">2016-05-01T13:45:45Z</dcterms:created>
  <dcterms:modified xsi:type="dcterms:W3CDTF">2016-06-25T22:31:49Z</dcterms:modified>
</cp:coreProperties>
</file>