
<file path=[Content_Types].xml><?xml version="1.0" encoding="utf-8"?>
<Types xmlns="http://schemas.openxmlformats.org/package/2006/content-types">
  <Default Extension="xml" ContentType="application/xml"/>
  <Default Extension="jpeg" ContentType="image/jpeg"/>
  <Default Extension="PNG" ContentType="image/png"/>
  <Default Extension="gif" ContentType="image/gif"/>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8" r:id="rId3"/>
    <p:sldId id="259" r:id="rId4"/>
    <p:sldId id="260" r:id="rId5"/>
    <p:sldId id="284" r:id="rId6"/>
    <p:sldId id="277" r:id="rId7"/>
    <p:sldId id="276" r:id="rId8"/>
    <p:sldId id="278" r:id="rId9"/>
    <p:sldId id="279" r:id="rId10"/>
    <p:sldId id="261" r:id="rId11"/>
    <p:sldId id="263" r:id="rId12"/>
    <p:sldId id="264" r:id="rId13"/>
    <p:sldId id="265" r:id="rId14"/>
    <p:sldId id="270" r:id="rId15"/>
    <p:sldId id="274" r:id="rId16"/>
    <p:sldId id="262" r:id="rId17"/>
    <p:sldId id="268" r:id="rId18"/>
    <p:sldId id="266" r:id="rId19"/>
    <p:sldId id="267" r:id="rId20"/>
    <p:sldId id="269" r:id="rId21"/>
    <p:sldId id="272" r:id="rId22"/>
    <p:sldId id="271" r:id="rId23"/>
    <p:sldId id="273" r:id="rId24"/>
    <p:sldId id="285" r:id="rId25"/>
    <p:sldId id="275" r:id="rId26"/>
    <p:sldId id="283"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AEFF7"/>
          </a:solidFill>
        </a:fill>
      </a:tcStyle>
    </a:wholeTbl>
    <a:band1H>
      <a:tcStyle>
        <a:tcBdr/>
        <a:fill>
          <a:solidFill>
            <a:srgbClr val="D2DEEF"/>
          </a:solidFill>
        </a:fill>
      </a:tcStyle>
    </a:band1H>
    <a:band2H>
      <a:tcStyle>
        <a:tcBdr/>
      </a:tcStyle>
    </a:band2H>
    <a:band1V>
      <a:tcStyle>
        <a:tcBdr/>
        <a:fill>
          <a:solidFill>
            <a:srgbClr val="D2DEEF"/>
          </a:solidFill>
        </a:fill>
      </a:tcStyle>
    </a:band1V>
    <a:band2V>
      <a:tcStyle>
        <a:tcBdr/>
      </a:tcStyle>
    </a:band2V>
    <a:lastCol>
      <a:tcTxStyle b="on">
        <a:font>
          <a:latin typeface="+mn-lt"/>
          <a:ea typeface="+mn-ea"/>
          <a:cs typeface="+mn-cs"/>
        </a:font>
        <a:srgbClr val="FFFFFF"/>
      </a:tcTxStyle>
      <a:tcStyle>
        <a:tcBdr/>
        <a:fill>
          <a:solidFill>
            <a:srgbClr val="5B9BD5"/>
          </a:solidFill>
        </a:fill>
      </a:tcStyle>
    </a:lastCol>
    <a:firstCol>
      <a:tcTxStyle b="on">
        <a:font>
          <a:latin typeface="+mn-lt"/>
          <a:ea typeface="+mn-ea"/>
          <a:cs typeface="+mn-cs"/>
        </a:font>
        <a:srgbClr val="FFFFFF"/>
      </a:tcTxStyle>
      <a:tcStyle>
        <a:tcBdr/>
        <a:fill>
          <a:solidFill>
            <a:srgbClr val="5B9BD5"/>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5B9BD5"/>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5B9BD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7"/>
    <p:restoredTop sz="94665"/>
  </p:normalViewPr>
  <p:slideViewPr>
    <p:cSldViewPr snapToGrid="0" snapToObjects="1">
      <p:cViewPr varScale="1">
        <p:scale>
          <a:sx n="107" d="100"/>
          <a:sy n="107" d="100"/>
        </p:scale>
        <p:origin x="20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Espace réservé de l'en-tête 1"/>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4572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endParaRPr lang="fr-FR"/>
          </a:p>
        </p:txBody>
      </p:sp>
      <p:sp>
        <p:nvSpPr>
          <p:cNvPr id="9" name="Espace réservé de la date 2"/>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4572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fld id="{0621977B-AF98-467D-91D8-744955A22568}" type="datetime1">
              <a:rPr lang="fr-FR"/>
              <a:pPr lvl="0"/>
              <a:t>14/04/2016</a:t>
            </a:fld>
            <a:endParaRPr lang="fr-FR"/>
          </a:p>
        </p:txBody>
      </p:sp>
      <p:sp>
        <p:nvSpPr>
          <p:cNvPr id="10" name="Espace réservé de l'image des diapositives 3"/>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11" name="Espace réservé des notes 4"/>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2" name="Espace réservé du pied de page 5"/>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4572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endParaRPr lang="fr-FR"/>
          </a:p>
        </p:txBody>
      </p:sp>
      <p:sp>
        <p:nvSpPr>
          <p:cNvPr id="13" name="Espace réservé du numéro de diapositive 6"/>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4572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fld id="{EDF1184F-4DED-473C-98C2-FF4A2773B1A0}" type="slidenum">
              <a:t>‹#›</a:t>
            </a:fld>
            <a:endParaRPr lang="fr-FR"/>
          </a:p>
        </p:txBody>
      </p:sp>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F09179-AB4E-4F90-BE9D-ABD733232AC0}" type="datetimeFigureOut">
              <a:rPr lang="en-US"/>
              <a:t>4/14/16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ABC6B8-E968-4D32-98A7-A443D0FC8705}" type="slidenum">
              <a:t>‹#›</a:t>
            </a:fld>
            <a:endParaRPr lang="en-US"/>
          </a:p>
        </p:txBody>
      </p:sp>
    </p:spTree>
    <p:extLst>
      <p:ext uri="{BB962C8B-B14F-4D97-AF65-F5344CB8AC3E}">
        <p14:creationId xmlns:p14="http://schemas.microsoft.com/office/powerpoint/2010/main" val="2583535905"/>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099"/>
          </a:xfrm>
          <a:noFill/>
          <a:ln w="12701">
            <a:solidFill>
              <a:srgbClr val="000000"/>
            </a:solidFill>
            <a:prstDash val="solid"/>
          </a:ln>
        </p:spPr>
      </p:sp>
      <p:sp>
        <p:nvSpPr>
          <p:cNvPr id="3" name="Espace réservé des notes 2"/>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fr-FR"/>
              <a:t>Pas de méthodologie hors-sol, on s’appuie sur le programme et les compétences disciplinaires pour faire travailler les dimensions du socle commun de connaissances et de culture. </a:t>
            </a:r>
          </a:p>
        </p:txBody>
      </p:sp>
      <p:sp>
        <p:nvSpPr>
          <p:cNvPr id="4" name="Espace réservé du numéro de diapositive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8B1810F-0199-48E8-8D01-5BE22719826D}" type="slidenum">
              <a:t>2</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8656467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a:noFill/>
          <a:ln w="12701">
            <a:solidFill>
              <a:srgbClr val="000000"/>
            </a:solidFill>
            <a:prstDash val="solid"/>
          </a:ln>
        </p:spPr>
      </p:sp>
      <p:sp>
        <p:nvSpPr>
          <p:cNvPr id="3" name="Espace réservé des notes 2"/>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fr-FR"/>
              <a:t>Attention à ne pas étiqueter les élèves à partir de leurs bulletins de fin de cycle. </a:t>
            </a:r>
          </a:p>
          <a:p>
            <a:pPr lvl="0"/>
            <a:r>
              <a:rPr lang="fr-FR"/>
              <a:t>La 6</a:t>
            </a:r>
            <a:r>
              <a:rPr lang="fr-FR" baseline="30000"/>
              <a:t>e</a:t>
            </a:r>
            <a:r>
              <a:rPr lang="fr-FR"/>
              <a:t> étant la fin du cycle 3, il faut prendre en compte les acquis des années antérieures : la gestion d’un classeur, d’un agenda, d’un emploi du temps sont déjà abordés à l’école primaire. </a:t>
            </a:r>
          </a:p>
        </p:txBody>
      </p:sp>
      <p:sp>
        <p:nvSpPr>
          <p:cNvPr id="4" name="Espace réservé du numéro de diapositive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2518726-948F-42DA-BCEB-35959355E39A}" type="slidenum">
              <a:t>11</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086586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a:noFill/>
          <a:ln w="12701">
            <a:solidFill>
              <a:srgbClr val="000000"/>
            </a:solidFill>
            <a:prstDash val="solid"/>
          </a:ln>
        </p:spPr>
      </p:sp>
      <p:sp>
        <p:nvSpPr>
          <p:cNvPr id="3" name="Espace réservé des notes 2"/>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fr-FR"/>
              <a:t>Les acquis sont mesurés par l’enseignant, qui peut aussi s’appuyer sur les bulletins de l’école primaire. Les besoins doivent être identifiés par l’enseignant mais peuvent aussi être identifiés par les élèves eux-mêmes dans une certaine mesure avec l’auto-évaluation des besoins. </a:t>
            </a:r>
          </a:p>
        </p:txBody>
      </p:sp>
      <p:sp>
        <p:nvSpPr>
          <p:cNvPr id="4" name="Espace réservé du numéro de diapositive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7482D7FD-3A9F-41B7-89B7-AAD8E49144EA}" type="slidenum">
              <a:t>12</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4533768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a:noFill/>
          <a:ln w="12701">
            <a:solidFill>
              <a:srgbClr val="000000"/>
            </a:solidFill>
            <a:prstDash val="solid"/>
          </a:ln>
        </p:spPr>
      </p:sp>
      <p:sp>
        <p:nvSpPr>
          <p:cNvPr id="3" name="Espace réservé des notes 2"/>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fr-FR"/>
              <a:t>Les groupes peuvent être thématiques ou présenter des travaux adaptés à l’acquisition de certaines compétences. </a:t>
            </a:r>
          </a:p>
          <a:p>
            <a:pPr lvl="0"/>
            <a:r>
              <a:rPr lang="fr-FR"/>
              <a:t>Changer de posture = ce n’est pas un cours de méthodologie mais une organisation où le travail collaboratif, le projet sont centraux. Le professeur accompagne les élèves. </a:t>
            </a:r>
          </a:p>
        </p:txBody>
      </p:sp>
      <p:sp>
        <p:nvSpPr>
          <p:cNvPr id="4" name="Espace réservé du numéro de diapositive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61C8D805-82D8-4C4C-8C07-92EFDCD55529}" type="slidenum">
              <a:t>13</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4254480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a:noFill/>
          <a:ln w="12701">
            <a:solidFill>
              <a:srgbClr val="000000"/>
            </a:solidFill>
            <a:prstDash val="solid"/>
          </a:ln>
        </p:spPr>
      </p:sp>
      <p:sp>
        <p:nvSpPr>
          <p:cNvPr id="3" name="Espace réservé des notes 2"/>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fr-FR"/>
              <a:t>Le bilan d’étape peut être proposé sous forme de réflexion métacognitive aux élèves. Une deuxième composante menée par le professeur peut permettre de réaffecter des élèves à d’autres groupes et d’autres tâches. </a:t>
            </a:r>
          </a:p>
        </p:txBody>
      </p:sp>
      <p:sp>
        <p:nvSpPr>
          <p:cNvPr id="4" name="Espace réservé du numéro de diapositive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B327ECC-C5DC-4CC7-AE0D-BC4EDC9847F6}" type="slidenum">
              <a:t>14</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779784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a:noFill/>
          <a:ln w="12701">
            <a:solidFill>
              <a:srgbClr val="000000"/>
            </a:solidFill>
            <a:prstDash val="solid"/>
          </a:ln>
        </p:spPr>
      </p:sp>
      <p:sp>
        <p:nvSpPr>
          <p:cNvPr id="3" name="Espace réservé des notes 2"/>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fr-FR"/>
              <a:t>Dans le livret scolaire, pas de notes. On peut penser que la matière qui aura fait le plus d’AP avec la classe soit celle qui recueille les remarques des autres disciplines pour faire la remarque. </a:t>
            </a:r>
          </a:p>
        </p:txBody>
      </p:sp>
      <p:sp>
        <p:nvSpPr>
          <p:cNvPr id="4" name="Espace réservé du numéro de diapositive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405C207-516B-4441-B82B-5E30B9A183D3}" type="slidenum">
              <a:t>15</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9872111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099"/>
          </a:xfrm>
          <a:noFill/>
          <a:ln w="12701">
            <a:solidFill>
              <a:srgbClr val="000000"/>
            </a:solidFill>
            <a:prstDash val="solid"/>
          </a:ln>
        </p:spPr>
      </p:sp>
      <p:sp>
        <p:nvSpPr>
          <p:cNvPr id="3" name="Espace réservé des notes 2"/>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fr-FR"/>
              <a:t>Les différentes phases d’un projet d’AP. Peut durer un trimestre, un semestre, un an.</a:t>
            </a:r>
          </a:p>
          <a:p>
            <a:pPr lvl="0"/>
            <a:r>
              <a:rPr lang="fr-FR"/>
              <a:t>Chaque moment est détaillé ensuite. </a:t>
            </a:r>
          </a:p>
          <a:p>
            <a:pPr lvl="0"/>
            <a:r>
              <a:rPr lang="fr-FR"/>
              <a:t>On part d’une évaluation diagnostique, qui permet d’identifier les besoins des élèves et de les aiguiller dans des groupes de travail. Régulièrement, des bilans d’étape permettent d’observer des progrès et de réorienter l’élève vers une autre thématique ou un autre niveau de maîtrise. </a:t>
            </a:r>
          </a:p>
          <a:p>
            <a:pPr lvl="0"/>
            <a:r>
              <a:rPr lang="fr-FR"/>
              <a:t>Enfin, l’AP s’évalue de manière spécifique en fin de projet.</a:t>
            </a:r>
          </a:p>
        </p:txBody>
      </p:sp>
      <p:sp>
        <p:nvSpPr>
          <p:cNvPr id="4" name="Espace réservé du numéro de diapositive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48E17BDC-EFA9-4B0C-B063-1D3AC1E6E774}" type="slidenum">
              <a:t>16</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3928258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099"/>
          </a:xfrm>
          <a:noFill/>
          <a:ln w="12701">
            <a:solidFill>
              <a:srgbClr val="000000"/>
            </a:solidFill>
            <a:prstDash val="solid"/>
          </a:ln>
        </p:spPr>
      </p:sp>
      <p:sp>
        <p:nvSpPr>
          <p:cNvPr id="3" name="Espace réservé des notes 2"/>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fr-FR"/>
              <a:t>L’évaluation diagnostique permet de créer des groupes distincts pour travailler. </a:t>
            </a:r>
          </a:p>
        </p:txBody>
      </p:sp>
      <p:sp>
        <p:nvSpPr>
          <p:cNvPr id="4" name="Espace réservé du numéro de diapositive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0A5C38A-2848-43D9-AD8D-AE8AFA9BBF24}" type="slidenum">
              <a:t>17</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6514683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099"/>
          </a:xfrm>
          <a:noFill/>
          <a:ln w="12701">
            <a:solidFill>
              <a:srgbClr val="000000"/>
            </a:solidFill>
            <a:prstDash val="solid"/>
          </a:ln>
        </p:spPr>
      </p:sp>
      <p:sp>
        <p:nvSpPr>
          <p:cNvPr id="3" name="Espace réservé des notes 2"/>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fr-FR"/>
              <a:t>Exemple de groupe</a:t>
            </a:r>
          </a:p>
          <a:p>
            <a:pPr lvl="0"/>
            <a:r>
              <a:rPr lang="fr-FR"/>
              <a:t>Tâche finale = créer un plan de l’établissement pour mieux s’y retrouver et identifier les personnels adultes. </a:t>
            </a:r>
          </a:p>
          <a:p>
            <a:pPr lvl="0"/>
            <a:r>
              <a:rPr lang="fr-FR"/>
              <a:t>Matières partenaires = maths pour les constructions géométriques et EPS pour leur cycle de course d’orientation. </a:t>
            </a:r>
          </a:p>
          <a:p>
            <a:pPr lvl="0"/>
            <a:r>
              <a:rPr lang="fr-FR"/>
              <a:t>Compétences utilisées sont des compétences associées à la géographie sur l’orientation et les échelles au service d’un objectif d’EMC et de méthodologie.</a:t>
            </a:r>
          </a:p>
        </p:txBody>
      </p:sp>
      <p:sp>
        <p:nvSpPr>
          <p:cNvPr id="4" name="Espace réservé du numéro de diapositive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A1B85206-8FE5-40FE-B473-BFCEDB37E3C3}" type="slidenum">
              <a:t>18</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5806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099"/>
          </a:xfrm>
          <a:noFill/>
          <a:ln w="12701">
            <a:solidFill>
              <a:srgbClr val="000000"/>
            </a:solidFill>
            <a:prstDash val="solid"/>
          </a:ln>
        </p:spPr>
      </p:sp>
      <p:sp>
        <p:nvSpPr>
          <p:cNvPr id="3" name="Espace réservé des notes 2"/>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fr-FR"/>
              <a:t>Les étapes : par petits groupes, les élèves partent avec un questionnaire dans le collège, pour interroger le personnel administratif, de vie scolaire, les agents sur les lieux où ils travaillent et leur fonction dans le collège. </a:t>
            </a:r>
          </a:p>
          <a:p>
            <a:pPr lvl="0"/>
            <a:r>
              <a:rPr lang="fr-FR"/>
              <a:t>Ensuite après avoir construit un premier croquis dans la cour, ils arpentent les distances et notent sur leur croquis.</a:t>
            </a:r>
          </a:p>
          <a:p>
            <a:pPr lvl="0"/>
            <a:r>
              <a:rPr lang="fr-FR"/>
              <a:t>De retour en classe on choisit l’échelle adéquate et on dessine le plan du collège en marquant les lieux importants et les différents acteurs localisés dans l’établissement.</a:t>
            </a:r>
          </a:p>
          <a:p>
            <a:pPr lvl="0"/>
            <a:r>
              <a:rPr lang="fr-FR"/>
              <a:t>On oriente le plan. </a:t>
            </a:r>
          </a:p>
        </p:txBody>
      </p:sp>
      <p:sp>
        <p:nvSpPr>
          <p:cNvPr id="4" name="Espace réservé du numéro de diapositive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B2CC00EE-FE0E-45A2-8066-3EB87C9DE3AB}" type="slidenum">
              <a:t>19</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7957606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099"/>
          </a:xfrm>
          <a:noFill/>
          <a:ln w="12701">
            <a:solidFill>
              <a:srgbClr val="000000"/>
            </a:solidFill>
            <a:prstDash val="solid"/>
          </a:ln>
        </p:spPr>
      </p:sp>
      <p:sp>
        <p:nvSpPr>
          <p:cNvPr id="3" name="Espace réservé des notes 2"/>
          <p:cNvSpPr txBox="1">
            <a:spLocks noGrp="1"/>
          </p:cNvSpPr>
          <p:nvPr>
            <p:ph type="body" sz="quarter" idx="1"/>
          </p:nvPr>
        </p:nvSpPr>
        <p:spPr>
          <a:xfrm>
            <a:off x="685800" y="4400549"/>
            <a:ext cx="5486400" cy="3600450"/>
          </a:xfrm>
          <a:noFill/>
          <a:ln>
            <a:noFill/>
          </a:ln>
        </p:spPr>
        <p:txBody>
          <a:bodyPr wrap="square" anchor="t" anchorCtr="0" compatLnSpc="1">
            <a:noAutofit/>
          </a:bodyPr>
          <a:lstStyle/>
          <a:p>
            <a:endParaRPr lang="en-US"/>
          </a:p>
        </p:txBody>
      </p:sp>
      <p:sp>
        <p:nvSpPr>
          <p:cNvPr id="4" name="Espace réservé du numéro de diapositive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47FFFAD3-9272-45B6-AB0B-29FE6F244786}" type="slidenum">
              <a:t>20</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967919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a:noFill/>
          <a:ln w="12701">
            <a:solidFill>
              <a:srgbClr val="000000"/>
            </a:solidFill>
            <a:prstDash val="solid"/>
          </a:ln>
        </p:spPr>
      </p:sp>
      <p:sp>
        <p:nvSpPr>
          <p:cNvPr id="3" name="Espace réservé des notes 2"/>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fr-FR"/>
              <a:t>(Cycle 4 : seulement 2 ou 1 h hebdomadaire)</a:t>
            </a:r>
          </a:p>
          <a:p>
            <a:pPr lvl="0"/>
            <a:r>
              <a:rPr lang="fr-FR"/>
              <a:t>Temps appréciable consacré à l’apprentissage méthodologique et à la construction d’une réflexion de l’élève sur son travail.</a:t>
            </a:r>
          </a:p>
          <a:p>
            <a:pPr lvl="0"/>
            <a:r>
              <a:rPr lang="fr-FR"/>
              <a:t>Focus sur la transition entre l’école primaire et le collège.</a:t>
            </a:r>
          </a:p>
          <a:p>
            <a:pPr lvl="0"/>
            <a:r>
              <a:rPr lang="fr-FR"/>
              <a:t>Les attendus du travail scolaires doivent être maîtrisés par tous les élèves.</a:t>
            </a:r>
          </a:p>
          <a:p>
            <a:pPr lvl="0"/>
            <a:r>
              <a:rPr lang="fr-FR"/>
              <a:t>Les méthodes nécessaires aux apprentissages sont en lien avec les attendus des différentes disciplines (ces compétences disciplinaires sont clairement identifiées au collège, beaucoup moins à l’école primaire) . Exemples : apprendre une leçon, faire des révisions, comprendre et rédiger un texte écrit, effectuer une recherche documentaires, organiser son travail personnel…</a:t>
            </a:r>
          </a:p>
        </p:txBody>
      </p:sp>
      <p:sp>
        <p:nvSpPr>
          <p:cNvPr id="4" name="Espace réservé du numéro de diapositive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65356F69-F9E2-42D3-B7F6-7B29B2A61456}" type="slidenum">
              <a:t>3</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5168192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099"/>
          </a:xfrm>
          <a:noFill/>
          <a:ln w="12701">
            <a:solidFill>
              <a:srgbClr val="000000"/>
            </a:solidFill>
            <a:prstDash val="solid"/>
          </a:ln>
        </p:spPr>
      </p:sp>
      <p:sp>
        <p:nvSpPr>
          <p:cNvPr id="3" name="Espace réservé des notes 2"/>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fr-FR"/>
              <a:t>Deuxième exemple de groupe : planifier son travail en utilisant les outils adéquats. </a:t>
            </a:r>
          </a:p>
          <a:p>
            <a:pPr lvl="0"/>
            <a:r>
              <a:rPr lang="fr-FR"/>
              <a:t>En même temps, travail sur le point de programme de géographie : le monde habité. </a:t>
            </a:r>
          </a:p>
        </p:txBody>
      </p:sp>
      <p:sp>
        <p:nvSpPr>
          <p:cNvPr id="4" name="Espace réservé du numéro de diapositive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C93862EE-BD55-4B57-B0B6-B1ADDB4D5B02}" type="slidenum">
              <a:t>22</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4224814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099"/>
          </a:xfrm>
          <a:noFill/>
          <a:ln w="12701">
            <a:solidFill>
              <a:srgbClr val="000000"/>
            </a:solidFill>
            <a:prstDash val="solid"/>
          </a:ln>
        </p:spPr>
      </p:sp>
      <p:sp>
        <p:nvSpPr>
          <p:cNvPr id="3" name="Espace réservé des notes 2"/>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fr-FR"/>
              <a:t>Ce travail vise l’utilisation fine de l’outil agenda : il s’agit pour les élèves de comprendre la différence entre « écrire pour soi » et écrire pour les autres, de se projeter dans le futur et de planifier un travail long. Au début, la répartition du travail est faite en classe sous la supervision du prof et les différentes étapes sont visées à chaque cours. Puis au fur et à mesure de la répétition de l’exercice, plus de latitude est laissée aux élèves. </a:t>
            </a:r>
          </a:p>
        </p:txBody>
      </p:sp>
      <p:sp>
        <p:nvSpPr>
          <p:cNvPr id="4" name="Espace réservé du numéro de diapositive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BD88341F-9C68-4969-A2F5-ADF2E3DB55F5}" type="slidenum">
              <a:t>23</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8570826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099"/>
          </a:xfrm>
          <a:noFill/>
          <a:ln w="12701">
            <a:solidFill>
              <a:srgbClr val="000000"/>
            </a:solidFill>
            <a:prstDash val="solid"/>
          </a:ln>
        </p:spPr>
      </p:sp>
      <p:sp>
        <p:nvSpPr>
          <p:cNvPr id="3" name="Espace réservé des notes 2"/>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fr-FR"/>
              <a:t>Un travail long est donné en géographie mais il varie selon les groupes de besoins : le groupe 1 reçoit 4 exercices pour 4 jours (faciles à répartir), les groupe 2 reçoit un travail plus compliqué à répartir et le groupe 3 n’a pas d’indications très visibles pour découper le travail. Chaque groupe fait le même travail et propose ensuite ses choix à la classe. </a:t>
            </a:r>
          </a:p>
        </p:txBody>
      </p:sp>
      <p:sp>
        <p:nvSpPr>
          <p:cNvPr id="4" name="Espace réservé du numéro de diapositive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8C68B76-3402-4028-BE9A-EED57D4B3557}" type="slidenum">
              <a:t>24</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4609243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a:noFill/>
          <a:ln w="12701">
            <a:solidFill>
              <a:srgbClr val="000000"/>
            </a:solidFill>
            <a:prstDash val="solid"/>
          </a:ln>
        </p:spPr>
      </p:sp>
      <p:sp>
        <p:nvSpPr>
          <p:cNvPr id="3" name="Espace réservé des notes 2"/>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fr-FR"/>
              <a:t>Le projet d’Ap doit être construit avec les autres disciplines intervenant en Ap et se fonder sur les compétences travaillées dans chaque matière.</a:t>
            </a:r>
          </a:p>
          <a:p>
            <a:pPr lvl="0"/>
            <a:endParaRPr lang="fr-FR"/>
          </a:p>
        </p:txBody>
      </p:sp>
      <p:sp>
        <p:nvSpPr>
          <p:cNvPr id="4" name="Espace réservé du numéro de diapositive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6480D4C-ADCD-4B54-846B-DD7F6D19FF77}" type="slidenum">
              <a:t>4</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757467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a:noFill/>
          <a:ln w="12701">
            <a:solidFill>
              <a:srgbClr val="000000"/>
            </a:solidFill>
            <a:prstDash val="solid"/>
          </a:ln>
        </p:spPr>
      </p:sp>
      <p:sp>
        <p:nvSpPr>
          <p:cNvPr id="3" name="Espace réservé des notes 2"/>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fr-FR"/>
              <a:t>Exemple en histoire sur la néolithisation. Le document utilisé est une petite vidéo sur le site de l’INRAP, de 3 mn, montrant les principales évolutions et les objets emblématiques de la période néolithique. Elle peut s’utiliser en début de séquence ou en fin de séquence pour en faire la synthèse. </a:t>
            </a:r>
          </a:p>
          <a:p>
            <a:pPr lvl="0"/>
            <a:r>
              <a:rPr lang="fr-FR"/>
              <a:t>L’exploitation commence par un questionnaire sur le contenu, qui permet de faire émerger les dimensions principales de la période. Ensuite trois exercices différents sont proposés à trois groupes différents. Il faut les réactiver souvent pour qu’ils finissent par être intégrés dans la pratique quotidienne et autonome des élèves.</a:t>
            </a:r>
          </a:p>
        </p:txBody>
      </p:sp>
      <p:sp>
        <p:nvSpPr>
          <p:cNvPr id="4" name="Espace réservé du numéro de diapositive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CC6B4F9A-4D23-4319-8C7C-28E747C9C1EA}" type="slidenum">
              <a:t>5</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2740237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a:noFill/>
          <a:ln w="12701">
            <a:solidFill>
              <a:srgbClr val="000000"/>
            </a:solidFill>
            <a:prstDash val="solid"/>
          </a:ln>
        </p:spPr>
      </p:sp>
      <p:sp>
        <p:nvSpPr>
          <p:cNvPr id="3" name="Espace réservé des notes 2"/>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fr-FR"/>
              <a:t>Pour que le support d’apprentissage serve à la mémorisation, il doit répondre à certains critères : être complet, bien organisé, lisible, remobilisable. Les tâches à travailler vont du recopiage efficace du tableau à la gestion du cahier ou du classeur : </a:t>
            </a:r>
          </a:p>
          <a:p>
            <a:pPr lvl="0"/>
            <a:r>
              <a:rPr lang="fr-FR"/>
              <a:t>L’empan mnésique est la somme de tous les mots retenus de façon ponctuelle et immédiate entre le regard au tableau et le retour au cahier. Meilleur l’empan mnésique est, meilleure la prise de cours et la compréhension.</a:t>
            </a:r>
          </a:p>
          <a:p>
            <a:pPr lvl="0"/>
            <a:r>
              <a:rPr lang="fr-FR"/>
              <a:t>La plupart des travaux proposés sont des exercices à deux ou en groupes : le regard du pair est important. Le professeur accompagne l’exercice, laisse des choix libres. Une phase de retour du groupe vers l’ensemble permet la discussion sur la méthode et le travail réalisé.</a:t>
            </a:r>
          </a:p>
          <a:p>
            <a:pPr lvl="0"/>
            <a:r>
              <a:rPr lang="fr-FR"/>
              <a:t>Toutes les leçons de la discipline peuvent être mobilisées pour travailler cette dimension. </a:t>
            </a:r>
          </a:p>
        </p:txBody>
      </p:sp>
      <p:sp>
        <p:nvSpPr>
          <p:cNvPr id="4" name="Espace réservé du numéro de diapositive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EAF3116-616B-46C6-B09F-54710355645E}" type="slidenum">
              <a:t>6</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104768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a:noFill/>
          <a:ln w="12701">
            <a:solidFill>
              <a:srgbClr val="000000"/>
            </a:solidFill>
            <a:prstDash val="solid"/>
          </a:ln>
        </p:spPr>
      </p:sp>
      <p:sp>
        <p:nvSpPr>
          <p:cNvPr id="3" name="Espace réservé des notes 2"/>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fr-FR"/>
              <a:t>1</a:t>
            </a:r>
            <a:r>
              <a:rPr lang="fr-FR" baseline="30000"/>
              <a:t>er</a:t>
            </a:r>
            <a:r>
              <a:rPr lang="fr-FR"/>
              <a:t> exemple.</a:t>
            </a:r>
          </a:p>
          <a:p>
            <a:pPr lvl="0"/>
            <a:r>
              <a:rPr lang="fr-FR"/>
              <a:t>Les projets d’Ap sont amenés à évoluer pendant l’année, en fonction des besoins identifiés chez les élèves. Le contenu se travaille au quotidien, l’AP permet de consacrer un temps défini pour revenir sur les pratiques et les faire évoluer.</a:t>
            </a:r>
          </a:p>
          <a:p>
            <a:pPr lvl="0"/>
            <a:r>
              <a:rPr lang="fr-FR"/>
              <a:t>Ils nécessitent une cohérence entre les différentes disciplines qui pratiquent l’AP : projet transversal. </a:t>
            </a:r>
          </a:p>
          <a:p>
            <a:pPr lvl="0"/>
            <a:r>
              <a:rPr lang="fr-FR"/>
              <a:t>Pendant l’année, progression des savoir-faire. </a:t>
            </a:r>
          </a:p>
          <a:p>
            <a:pPr lvl="0"/>
            <a:r>
              <a:rPr lang="fr-FR"/>
              <a:t>Exemples concrets développés ensuite, avec des exemples ponctuels de mise en œuvre.</a:t>
            </a:r>
          </a:p>
        </p:txBody>
      </p:sp>
      <p:sp>
        <p:nvSpPr>
          <p:cNvPr id="4" name="Espace réservé du numéro de diapositive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9B59F9F-9251-4DB9-AB66-2273A64B215B}" type="slidenum">
              <a:t>7</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496537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a:noFill/>
          <a:ln w="12701">
            <a:solidFill>
              <a:srgbClr val="000000"/>
            </a:solidFill>
            <a:prstDash val="solid"/>
          </a:ln>
        </p:spPr>
      </p:sp>
      <p:sp>
        <p:nvSpPr>
          <p:cNvPr id="3" name="Espace réservé des notes 2"/>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fr-FR"/>
              <a:t>La deuxième partie de l’année porte en AP sur la mémorisation à moyen et long terme des apprentissages. Les activités proposées ont pour but de favoriser l’appropriation du cours par les élèves par la manipulation des savoirs : un code dans la marge, un jeu de cartes ou de mime, une carte heuristique. On devine une différence de maîtrise de la compétence dans les activités (le simple regard différent sur le cours, le changement de langage de plus en plus complexe).</a:t>
            </a:r>
          </a:p>
        </p:txBody>
      </p:sp>
      <p:sp>
        <p:nvSpPr>
          <p:cNvPr id="4" name="Espace réservé du numéro de diapositive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88132541-D563-4E77-8080-5C4F9C4678C2}" type="slidenum">
              <a:t>8</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9816922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099"/>
          </a:xfrm>
          <a:noFill/>
          <a:ln w="12701">
            <a:solidFill>
              <a:srgbClr val="000000"/>
            </a:solidFill>
            <a:prstDash val="solid"/>
          </a:ln>
        </p:spPr>
      </p:sp>
      <p:sp>
        <p:nvSpPr>
          <p:cNvPr id="3" name="Espace réservé des notes 2"/>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fr-FR"/>
              <a:t>En fin d’année, les stratégies mises en œuvre dans l’évaluation font l’objet du travail d’AP. Lire et comprendre une consigne = compétence qui impose la discussion préalable avec les autres matières participantes pour être clair sur la signification des mots employés et des attentes. Les trois exemples d’activité sont destinées à trois niveaux de maîtrise différents et peuvent varier avec le temps disponible.</a:t>
            </a:r>
          </a:p>
        </p:txBody>
      </p:sp>
      <p:sp>
        <p:nvSpPr>
          <p:cNvPr id="4" name="Espace réservé du numéro de diapositive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0BBAE6-6F2D-48D4-8B5B-2DDFCCE0E383}" type="slidenum">
              <a:t>9</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7889482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099"/>
          </a:xfrm>
          <a:noFill/>
          <a:ln w="12701">
            <a:solidFill>
              <a:srgbClr val="000000"/>
            </a:solidFill>
            <a:prstDash val="solid"/>
          </a:ln>
        </p:spPr>
      </p:sp>
      <p:sp>
        <p:nvSpPr>
          <p:cNvPr id="3" name="Espace réservé des notes 2"/>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fr-FR"/>
              <a:t>2</a:t>
            </a:r>
            <a:r>
              <a:rPr lang="fr-FR" baseline="30000"/>
              <a:t>e</a:t>
            </a:r>
            <a:r>
              <a:rPr lang="fr-FR"/>
              <a:t> exemple : </a:t>
            </a:r>
          </a:p>
          <a:p>
            <a:pPr lvl="0"/>
            <a:r>
              <a:rPr lang="fr-FR"/>
              <a:t>Les compétences disciplinaires sont au cœur de ce 2</a:t>
            </a:r>
            <a:r>
              <a:rPr lang="fr-FR" baseline="30000"/>
              <a:t>e</a:t>
            </a:r>
            <a:r>
              <a:rPr lang="fr-FR"/>
              <a:t> projet et tournent autour du temps et de l’espace, d’abord personnels puis historiques et géographies avant de finir par le temps civique dans l’établissement. Si les collègues d’autres matières participant à l’AP sont d’accord, l’Histoire-géo peut être un pilier de l’AP.</a:t>
            </a:r>
          </a:p>
          <a:p>
            <a:pPr lvl="0"/>
            <a:r>
              <a:rPr lang="fr-FR"/>
              <a:t>Cet exemple est utilisé ensuite pour envisager le projet d’AP dans son déroulement. </a:t>
            </a:r>
          </a:p>
        </p:txBody>
      </p:sp>
      <p:sp>
        <p:nvSpPr>
          <p:cNvPr id="4" name="Espace réservé du numéro de diapositive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A1015F08-5E4A-4450-B660-30E2EEEAC90F}" type="slidenum">
              <a:t>10</a:t>
            </a:fld>
            <a:endParaRPr lang="fr-FR"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082465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txBox="1">
            <a:spLocks noGrp="1"/>
          </p:cNvSpPr>
          <p:nvPr>
            <p:ph type="ctrTitle"/>
          </p:nvPr>
        </p:nvSpPr>
        <p:spPr>
          <a:xfrm>
            <a:off x="1524003" y="1122361"/>
            <a:ext cx="9144000" cy="2387598"/>
          </a:xfrm>
        </p:spPr>
        <p:txBody>
          <a:bodyPr anchor="b" anchorCtr="1"/>
          <a:lstStyle>
            <a:lvl1pPr algn="ctr">
              <a:defRPr sz="6000"/>
            </a:lvl1pPr>
          </a:lstStyle>
          <a:p>
            <a:pPr lvl="0"/>
            <a:r>
              <a:rPr lang="fr-FR"/>
              <a:t>Modifiez le style du titre</a:t>
            </a:r>
          </a:p>
        </p:txBody>
      </p:sp>
      <p:sp>
        <p:nvSpPr>
          <p:cNvPr id="3" name="Sous-titre 2"/>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fr-FR"/>
              <a:t>Modifier le style des sous-titres du masque</a:t>
            </a:r>
          </a:p>
        </p:txBody>
      </p:sp>
      <p:sp>
        <p:nvSpPr>
          <p:cNvPr id="4" name="Espace réservé de la date 3"/>
          <p:cNvSpPr txBox="1">
            <a:spLocks noGrp="1"/>
          </p:cNvSpPr>
          <p:nvPr>
            <p:ph type="dt" sz="half" idx="7"/>
          </p:nvPr>
        </p:nvSpPr>
        <p:spPr>
          <a:xfrm>
            <a:off x="838203" y="6356351"/>
            <a:ext cx="2743200" cy="365129"/>
          </a:xfrm>
        </p:spPr>
        <p:txBody>
          <a:bodyPr/>
          <a:lstStyle>
            <a:lvl1pPr>
              <a:defRPr/>
            </a:lvl1pPr>
          </a:lstStyle>
          <a:p>
            <a:pPr lvl="0"/>
            <a:fld id="{75B13CEA-B189-442C-AAD0-D41053658A4D}" type="datetime1">
              <a:rPr lang="en-US"/>
              <a:pPr lvl="0"/>
              <a:t>4/14/16</a:t>
            </a:fld>
            <a:endParaRPr lang="en-US"/>
          </a:p>
        </p:txBody>
      </p:sp>
      <p:sp>
        <p:nvSpPr>
          <p:cNvPr id="5" name="Espace réservé du pied de page 4"/>
          <p:cNvSpPr txBox="1">
            <a:spLocks noGrp="1"/>
          </p:cNvSpPr>
          <p:nvPr>
            <p:ph type="ftr" sz="quarter" idx="9"/>
          </p:nvPr>
        </p:nvSpPr>
        <p:spPr>
          <a:xfrm>
            <a:off x="4038603" y="6356351"/>
            <a:ext cx="4114800" cy="365129"/>
          </a:xfrm>
        </p:spPr>
        <p:txBody>
          <a:bodyPr/>
          <a:lstStyle>
            <a:lvl1pPr>
              <a:defRPr/>
            </a:lvl1pPr>
          </a:lstStyle>
          <a:p>
            <a:pPr lvl="0"/>
            <a:endParaRPr lang="en-US"/>
          </a:p>
        </p:txBody>
      </p:sp>
      <p:sp>
        <p:nvSpPr>
          <p:cNvPr id="6" name="Espace réservé du numéro de diapositive 5"/>
          <p:cNvSpPr txBox="1">
            <a:spLocks noGrp="1"/>
          </p:cNvSpPr>
          <p:nvPr>
            <p:ph type="sldNum" sz="quarter" idx="8"/>
          </p:nvPr>
        </p:nvSpPr>
        <p:spPr>
          <a:xfrm>
            <a:off x="8610603" y="6356351"/>
            <a:ext cx="2743200" cy="365129"/>
          </a:xfrm>
        </p:spPr>
        <p:txBody>
          <a:bodyPr/>
          <a:lstStyle>
            <a:lvl1pPr>
              <a:defRPr/>
            </a:lvl1pPr>
          </a:lstStyle>
          <a:p>
            <a:pPr lvl="0"/>
            <a:fld id="{20E69A24-FF0F-4543-94F2-A7CF1760B6F1}" type="slidenum">
              <a:t>‹#›</a:t>
            </a:fld>
            <a:endParaRPr lang="en-US"/>
          </a:p>
        </p:txBody>
      </p:sp>
    </p:spTree>
    <p:extLst>
      <p:ext uri="{BB962C8B-B14F-4D97-AF65-F5344CB8AC3E}">
        <p14:creationId xmlns:p14="http://schemas.microsoft.com/office/powerpoint/2010/main" val="38331194"/>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txBox="1">
            <a:spLocks noGrp="1"/>
          </p:cNvSpPr>
          <p:nvPr>
            <p:ph type="title"/>
          </p:nvPr>
        </p:nvSpPr>
        <p:spPr>
          <a:xfrm>
            <a:off x="838203" y="365129"/>
            <a:ext cx="10515600" cy="1325559"/>
          </a:xfrm>
        </p:spPr>
        <p:txBody>
          <a:bodyPr/>
          <a:lstStyle>
            <a:lvl1pPr>
              <a:defRPr/>
            </a:lvl1pPr>
          </a:lstStyle>
          <a:p>
            <a:pPr lvl="0"/>
            <a:r>
              <a:rPr lang="fr-FR"/>
              <a:t>Modifiez le style du titre</a:t>
            </a:r>
          </a:p>
        </p:txBody>
      </p:sp>
      <p:sp>
        <p:nvSpPr>
          <p:cNvPr id="3" name="Espace réservé du texte vertical 2"/>
          <p:cNvSpPr txBox="1">
            <a:spLocks noGrp="1"/>
          </p:cNvSpPr>
          <p:nvPr>
            <p:ph type="body" orient="vert" idx="1"/>
          </p:nvPr>
        </p:nvSpPr>
        <p:spPr>
          <a:xfrm>
            <a:off x="838203" y="1825627"/>
            <a:ext cx="10515600" cy="4351336"/>
          </a:xfrm>
        </p:spPr>
        <p:txBody>
          <a:bodyPr vert="eaVert"/>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txBox="1">
            <a:spLocks noGrp="1"/>
          </p:cNvSpPr>
          <p:nvPr>
            <p:ph type="dt" sz="half" idx="7"/>
          </p:nvPr>
        </p:nvSpPr>
        <p:spPr>
          <a:xfrm>
            <a:off x="838203" y="6356351"/>
            <a:ext cx="2743200" cy="365129"/>
          </a:xfrm>
        </p:spPr>
        <p:txBody>
          <a:bodyPr/>
          <a:lstStyle>
            <a:lvl1pPr>
              <a:defRPr/>
            </a:lvl1pPr>
          </a:lstStyle>
          <a:p>
            <a:pPr lvl="0"/>
            <a:fld id="{4DE900EE-5597-48C8-96EE-EB7A08AF30F7}" type="datetime1">
              <a:rPr lang="en-US"/>
              <a:pPr lvl="0"/>
              <a:t>4/14/16</a:t>
            </a:fld>
            <a:endParaRPr lang="en-US"/>
          </a:p>
        </p:txBody>
      </p:sp>
      <p:sp>
        <p:nvSpPr>
          <p:cNvPr id="5" name="Espace réservé du pied de page 4"/>
          <p:cNvSpPr txBox="1">
            <a:spLocks noGrp="1"/>
          </p:cNvSpPr>
          <p:nvPr>
            <p:ph type="ftr" sz="quarter" idx="9"/>
          </p:nvPr>
        </p:nvSpPr>
        <p:spPr>
          <a:xfrm>
            <a:off x="4038603" y="6356351"/>
            <a:ext cx="4114800" cy="365129"/>
          </a:xfrm>
        </p:spPr>
        <p:txBody>
          <a:bodyPr/>
          <a:lstStyle>
            <a:lvl1pPr>
              <a:defRPr/>
            </a:lvl1pPr>
          </a:lstStyle>
          <a:p>
            <a:pPr lvl="0"/>
            <a:endParaRPr lang="en-US"/>
          </a:p>
        </p:txBody>
      </p:sp>
      <p:sp>
        <p:nvSpPr>
          <p:cNvPr id="6" name="Espace réservé du numéro de diapositive 5"/>
          <p:cNvSpPr txBox="1">
            <a:spLocks noGrp="1"/>
          </p:cNvSpPr>
          <p:nvPr>
            <p:ph type="sldNum" sz="quarter" idx="8"/>
          </p:nvPr>
        </p:nvSpPr>
        <p:spPr>
          <a:xfrm>
            <a:off x="8610603" y="6356351"/>
            <a:ext cx="2743200" cy="365129"/>
          </a:xfrm>
        </p:spPr>
        <p:txBody>
          <a:bodyPr/>
          <a:lstStyle>
            <a:lvl1pPr>
              <a:defRPr/>
            </a:lvl1pPr>
          </a:lstStyle>
          <a:p>
            <a:pPr lvl="0"/>
            <a:fld id="{71AD1499-2B24-4856-8CC5-CCE0DE1E12A0}" type="slidenum">
              <a:t>‹#›</a:t>
            </a:fld>
            <a:endParaRPr lang="en-US"/>
          </a:p>
        </p:txBody>
      </p:sp>
    </p:spTree>
    <p:extLst>
      <p:ext uri="{BB962C8B-B14F-4D97-AF65-F5344CB8AC3E}">
        <p14:creationId xmlns:p14="http://schemas.microsoft.com/office/powerpoint/2010/main" val="2979515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txBox="1">
            <a:spLocks noGrp="1"/>
          </p:cNvSpPr>
          <p:nvPr>
            <p:ph type="title" orient="vert"/>
          </p:nvPr>
        </p:nvSpPr>
        <p:spPr>
          <a:xfrm>
            <a:off x="8724903" y="365129"/>
            <a:ext cx="2628899" cy="5811834"/>
          </a:xfrm>
        </p:spPr>
        <p:txBody>
          <a:bodyPr vert="eaVert"/>
          <a:lstStyle>
            <a:lvl1pPr>
              <a:defRPr/>
            </a:lvl1pPr>
          </a:lstStyle>
          <a:p>
            <a:pPr lvl="0"/>
            <a:r>
              <a:rPr lang="fr-FR"/>
              <a:t>Modifiez le style du titre</a:t>
            </a:r>
          </a:p>
        </p:txBody>
      </p:sp>
      <p:sp>
        <p:nvSpPr>
          <p:cNvPr id="3" name="Espace réservé du texte vertical 2"/>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txBox="1">
            <a:spLocks noGrp="1"/>
          </p:cNvSpPr>
          <p:nvPr>
            <p:ph type="dt" sz="half" idx="7"/>
          </p:nvPr>
        </p:nvSpPr>
        <p:spPr>
          <a:xfrm>
            <a:off x="838203" y="6356351"/>
            <a:ext cx="2743200" cy="365129"/>
          </a:xfrm>
        </p:spPr>
        <p:txBody>
          <a:bodyPr/>
          <a:lstStyle>
            <a:lvl1pPr>
              <a:defRPr/>
            </a:lvl1pPr>
          </a:lstStyle>
          <a:p>
            <a:pPr lvl="0"/>
            <a:fld id="{C6E92362-1E6F-4934-9E15-5384418ED000}" type="datetime1">
              <a:rPr lang="en-US"/>
              <a:pPr lvl="0"/>
              <a:t>4/14/16</a:t>
            </a:fld>
            <a:endParaRPr lang="en-US"/>
          </a:p>
        </p:txBody>
      </p:sp>
      <p:sp>
        <p:nvSpPr>
          <p:cNvPr id="5" name="Espace réservé du pied de page 4"/>
          <p:cNvSpPr txBox="1">
            <a:spLocks noGrp="1"/>
          </p:cNvSpPr>
          <p:nvPr>
            <p:ph type="ftr" sz="quarter" idx="9"/>
          </p:nvPr>
        </p:nvSpPr>
        <p:spPr>
          <a:xfrm>
            <a:off x="4038603" y="6356351"/>
            <a:ext cx="4114800" cy="365129"/>
          </a:xfrm>
        </p:spPr>
        <p:txBody>
          <a:bodyPr/>
          <a:lstStyle>
            <a:lvl1pPr>
              <a:defRPr/>
            </a:lvl1pPr>
          </a:lstStyle>
          <a:p>
            <a:pPr lvl="0"/>
            <a:endParaRPr lang="en-US"/>
          </a:p>
        </p:txBody>
      </p:sp>
      <p:sp>
        <p:nvSpPr>
          <p:cNvPr id="6" name="Espace réservé du numéro de diapositive 5"/>
          <p:cNvSpPr txBox="1">
            <a:spLocks noGrp="1"/>
          </p:cNvSpPr>
          <p:nvPr>
            <p:ph type="sldNum" sz="quarter" idx="8"/>
          </p:nvPr>
        </p:nvSpPr>
        <p:spPr>
          <a:xfrm>
            <a:off x="8610603" y="6356351"/>
            <a:ext cx="2743200" cy="365129"/>
          </a:xfrm>
        </p:spPr>
        <p:txBody>
          <a:bodyPr/>
          <a:lstStyle>
            <a:lvl1pPr>
              <a:defRPr/>
            </a:lvl1pPr>
          </a:lstStyle>
          <a:p>
            <a:pPr lvl="0"/>
            <a:fld id="{CC375F94-AE8F-4D0E-98FB-4EE32F478E4E}" type="slidenum">
              <a:t>‹#›</a:t>
            </a:fld>
            <a:endParaRPr lang="en-US"/>
          </a:p>
        </p:txBody>
      </p:sp>
    </p:spTree>
    <p:extLst>
      <p:ext uri="{BB962C8B-B14F-4D97-AF65-F5344CB8AC3E}">
        <p14:creationId xmlns:p14="http://schemas.microsoft.com/office/powerpoint/2010/main" val="2779846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txBox="1">
            <a:spLocks noGrp="1"/>
          </p:cNvSpPr>
          <p:nvPr>
            <p:ph type="title"/>
          </p:nvPr>
        </p:nvSpPr>
        <p:spPr>
          <a:xfrm>
            <a:off x="838203" y="365129"/>
            <a:ext cx="10515600" cy="1325559"/>
          </a:xfrm>
        </p:spPr>
        <p:txBody>
          <a:bodyPr/>
          <a:lstStyle>
            <a:lvl1pPr>
              <a:defRPr/>
            </a:lvl1pPr>
          </a:lstStyle>
          <a:p>
            <a:pPr lvl="0"/>
            <a:r>
              <a:rPr lang="fr-FR"/>
              <a:t>Modifiez le style du titre</a:t>
            </a:r>
          </a:p>
        </p:txBody>
      </p:sp>
      <p:sp>
        <p:nvSpPr>
          <p:cNvPr id="3" name="Espace réservé du contenu 2"/>
          <p:cNvSpPr txBox="1">
            <a:spLocks noGrp="1"/>
          </p:cNvSpPr>
          <p:nvPr>
            <p:ph idx="1"/>
          </p:nvPr>
        </p:nvSpPr>
        <p:spPr>
          <a:xfrm>
            <a:off x="838203" y="1825627"/>
            <a:ext cx="10515600" cy="4351336"/>
          </a:xfrm>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txBox="1">
            <a:spLocks noGrp="1"/>
          </p:cNvSpPr>
          <p:nvPr>
            <p:ph type="dt" sz="half" idx="7"/>
          </p:nvPr>
        </p:nvSpPr>
        <p:spPr>
          <a:xfrm>
            <a:off x="838203" y="6356351"/>
            <a:ext cx="2743200" cy="365129"/>
          </a:xfrm>
        </p:spPr>
        <p:txBody>
          <a:bodyPr/>
          <a:lstStyle>
            <a:lvl1pPr>
              <a:defRPr/>
            </a:lvl1pPr>
          </a:lstStyle>
          <a:p>
            <a:pPr lvl="0"/>
            <a:fld id="{900F7786-29F7-4ACC-A942-EA489C7A6BD6}" type="datetime1">
              <a:rPr lang="en-US"/>
              <a:pPr lvl="0"/>
              <a:t>4/14/16</a:t>
            </a:fld>
            <a:endParaRPr lang="en-US"/>
          </a:p>
        </p:txBody>
      </p:sp>
      <p:sp>
        <p:nvSpPr>
          <p:cNvPr id="5" name="Espace réservé du pied de page 4"/>
          <p:cNvSpPr txBox="1">
            <a:spLocks noGrp="1"/>
          </p:cNvSpPr>
          <p:nvPr>
            <p:ph type="ftr" sz="quarter" idx="9"/>
          </p:nvPr>
        </p:nvSpPr>
        <p:spPr>
          <a:xfrm>
            <a:off x="4038603" y="6356351"/>
            <a:ext cx="4114800" cy="365129"/>
          </a:xfrm>
        </p:spPr>
        <p:txBody>
          <a:bodyPr/>
          <a:lstStyle>
            <a:lvl1pPr>
              <a:defRPr/>
            </a:lvl1pPr>
          </a:lstStyle>
          <a:p>
            <a:pPr lvl="0"/>
            <a:endParaRPr lang="en-US"/>
          </a:p>
        </p:txBody>
      </p:sp>
      <p:sp>
        <p:nvSpPr>
          <p:cNvPr id="6" name="Espace réservé du numéro de diapositive 5"/>
          <p:cNvSpPr txBox="1">
            <a:spLocks noGrp="1"/>
          </p:cNvSpPr>
          <p:nvPr>
            <p:ph type="sldNum" sz="quarter" idx="8"/>
          </p:nvPr>
        </p:nvSpPr>
        <p:spPr>
          <a:xfrm>
            <a:off x="8610603" y="6356351"/>
            <a:ext cx="2743200" cy="365129"/>
          </a:xfrm>
        </p:spPr>
        <p:txBody>
          <a:bodyPr/>
          <a:lstStyle>
            <a:lvl1pPr>
              <a:defRPr/>
            </a:lvl1pPr>
          </a:lstStyle>
          <a:p>
            <a:pPr lvl="0"/>
            <a:fld id="{7E47032C-229E-484E-B536-8086F3DBC1C0}" type="slidenum">
              <a:t>‹#›</a:t>
            </a:fld>
            <a:endParaRPr lang="en-US"/>
          </a:p>
        </p:txBody>
      </p:sp>
    </p:spTree>
    <p:extLst>
      <p:ext uri="{BB962C8B-B14F-4D97-AF65-F5344CB8AC3E}">
        <p14:creationId xmlns:p14="http://schemas.microsoft.com/office/powerpoint/2010/main" val="9136232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txBox="1">
            <a:spLocks noGrp="1"/>
          </p:cNvSpPr>
          <p:nvPr>
            <p:ph type="title"/>
          </p:nvPr>
        </p:nvSpPr>
        <p:spPr>
          <a:xfrm>
            <a:off x="831847" y="1709735"/>
            <a:ext cx="10515600" cy="2852735"/>
          </a:xfrm>
        </p:spPr>
        <p:txBody>
          <a:bodyPr anchor="b"/>
          <a:lstStyle>
            <a:lvl1pPr>
              <a:defRPr sz="6000"/>
            </a:lvl1pPr>
          </a:lstStyle>
          <a:p>
            <a:pPr lvl="0"/>
            <a:r>
              <a:rPr lang="fr-FR"/>
              <a:t>Modifiez le style du titre</a:t>
            </a:r>
          </a:p>
        </p:txBody>
      </p:sp>
      <p:sp>
        <p:nvSpPr>
          <p:cNvPr id="3" name="Espace réservé du texte 2"/>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fr-FR"/>
              <a:t>Modifier les styles du texte du masque</a:t>
            </a:r>
          </a:p>
        </p:txBody>
      </p:sp>
      <p:sp>
        <p:nvSpPr>
          <p:cNvPr id="4" name="Espace réservé de la date 3"/>
          <p:cNvSpPr txBox="1">
            <a:spLocks noGrp="1"/>
          </p:cNvSpPr>
          <p:nvPr>
            <p:ph type="dt" sz="half" idx="7"/>
          </p:nvPr>
        </p:nvSpPr>
        <p:spPr>
          <a:xfrm>
            <a:off x="838203" y="6356351"/>
            <a:ext cx="2743200" cy="365129"/>
          </a:xfrm>
        </p:spPr>
        <p:txBody>
          <a:bodyPr/>
          <a:lstStyle>
            <a:lvl1pPr>
              <a:defRPr/>
            </a:lvl1pPr>
          </a:lstStyle>
          <a:p>
            <a:pPr lvl="0"/>
            <a:fld id="{2E18B449-C9A4-45FD-8A8E-54684D71A40A}" type="datetime1">
              <a:rPr lang="en-US"/>
              <a:pPr lvl="0"/>
              <a:t>4/14/16</a:t>
            </a:fld>
            <a:endParaRPr lang="en-US"/>
          </a:p>
        </p:txBody>
      </p:sp>
      <p:sp>
        <p:nvSpPr>
          <p:cNvPr id="5" name="Espace réservé du pied de page 4"/>
          <p:cNvSpPr txBox="1">
            <a:spLocks noGrp="1"/>
          </p:cNvSpPr>
          <p:nvPr>
            <p:ph type="ftr" sz="quarter" idx="9"/>
          </p:nvPr>
        </p:nvSpPr>
        <p:spPr>
          <a:xfrm>
            <a:off x="4038603" y="6356351"/>
            <a:ext cx="4114800" cy="365129"/>
          </a:xfrm>
        </p:spPr>
        <p:txBody>
          <a:bodyPr/>
          <a:lstStyle>
            <a:lvl1pPr>
              <a:defRPr/>
            </a:lvl1pPr>
          </a:lstStyle>
          <a:p>
            <a:pPr lvl="0"/>
            <a:endParaRPr lang="en-US"/>
          </a:p>
        </p:txBody>
      </p:sp>
      <p:sp>
        <p:nvSpPr>
          <p:cNvPr id="6" name="Espace réservé du numéro de diapositive 5"/>
          <p:cNvSpPr txBox="1">
            <a:spLocks noGrp="1"/>
          </p:cNvSpPr>
          <p:nvPr>
            <p:ph type="sldNum" sz="quarter" idx="8"/>
          </p:nvPr>
        </p:nvSpPr>
        <p:spPr>
          <a:xfrm>
            <a:off x="8610603" y="6356351"/>
            <a:ext cx="2743200" cy="365129"/>
          </a:xfrm>
        </p:spPr>
        <p:txBody>
          <a:bodyPr/>
          <a:lstStyle>
            <a:lvl1pPr>
              <a:defRPr/>
            </a:lvl1pPr>
          </a:lstStyle>
          <a:p>
            <a:pPr lvl="0"/>
            <a:fld id="{E959A5E0-380D-40C1-ACD7-275C27C96B73}" type="slidenum">
              <a:t>‹#›</a:t>
            </a:fld>
            <a:endParaRPr lang="en-US"/>
          </a:p>
        </p:txBody>
      </p:sp>
    </p:spTree>
    <p:extLst>
      <p:ext uri="{BB962C8B-B14F-4D97-AF65-F5344CB8AC3E}">
        <p14:creationId xmlns:p14="http://schemas.microsoft.com/office/powerpoint/2010/main" val="3499696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txBox="1">
            <a:spLocks noGrp="1"/>
          </p:cNvSpPr>
          <p:nvPr>
            <p:ph type="title"/>
          </p:nvPr>
        </p:nvSpPr>
        <p:spPr>
          <a:xfrm>
            <a:off x="838203" y="365129"/>
            <a:ext cx="10515600" cy="1325559"/>
          </a:xfrm>
        </p:spPr>
        <p:txBody>
          <a:bodyPr/>
          <a:lstStyle>
            <a:lvl1pPr>
              <a:defRPr/>
            </a:lvl1pPr>
          </a:lstStyle>
          <a:p>
            <a:pPr lvl="0"/>
            <a:r>
              <a:rPr lang="fr-FR"/>
              <a:t>Modifiez le style du titre</a:t>
            </a:r>
          </a:p>
        </p:txBody>
      </p:sp>
      <p:sp>
        <p:nvSpPr>
          <p:cNvPr id="3" name="Espace réservé du contenu 2"/>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txBox="1">
            <a:spLocks noGrp="1"/>
          </p:cNvSpPr>
          <p:nvPr>
            <p:ph type="dt" sz="half" idx="7"/>
          </p:nvPr>
        </p:nvSpPr>
        <p:spPr>
          <a:xfrm>
            <a:off x="838203" y="6356351"/>
            <a:ext cx="2743200" cy="365129"/>
          </a:xfrm>
        </p:spPr>
        <p:txBody>
          <a:bodyPr/>
          <a:lstStyle>
            <a:lvl1pPr>
              <a:defRPr/>
            </a:lvl1pPr>
          </a:lstStyle>
          <a:p>
            <a:pPr lvl="0"/>
            <a:fld id="{3B8B8B85-45C9-4D92-95F4-A9DDAFB3B50C}" type="datetime1">
              <a:rPr lang="en-US"/>
              <a:pPr lvl="0"/>
              <a:t>4/14/16</a:t>
            </a:fld>
            <a:endParaRPr lang="en-US"/>
          </a:p>
        </p:txBody>
      </p:sp>
      <p:sp>
        <p:nvSpPr>
          <p:cNvPr id="6" name="Espace réservé du pied de page 5"/>
          <p:cNvSpPr txBox="1">
            <a:spLocks noGrp="1"/>
          </p:cNvSpPr>
          <p:nvPr>
            <p:ph type="ftr" sz="quarter" idx="9"/>
          </p:nvPr>
        </p:nvSpPr>
        <p:spPr>
          <a:xfrm>
            <a:off x="4038603" y="6356351"/>
            <a:ext cx="4114800" cy="365129"/>
          </a:xfrm>
        </p:spPr>
        <p:txBody>
          <a:bodyPr/>
          <a:lstStyle>
            <a:lvl1pPr>
              <a:defRPr/>
            </a:lvl1pPr>
          </a:lstStyle>
          <a:p>
            <a:pPr lvl="0"/>
            <a:endParaRPr lang="en-US"/>
          </a:p>
        </p:txBody>
      </p:sp>
      <p:sp>
        <p:nvSpPr>
          <p:cNvPr id="7" name="Espace réservé du numéro de diapositive 6"/>
          <p:cNvSpPr txBox="1">
            <a:spLocks noGrp="1"/>
          </p:cNvSpPr>
          <p:nvPr>
            <p:ph type="sldNum" sz="quarter" idx="8"/>
          </p:nvPr>
        </p:nvSpPr>
        <p:spPr>
          <a:xfrm>
            <a:off x="8610603" y="6356351"/>
            <a:ext cx="2743200" cy="365129"/>
          </a:xfrm>
        </p:spPr>
        <p:txBody>
          <a:bodyPr/>
          <a:lstStyle>
            <a:lvl1pPr>
              <a:defRPr/>
            </a:lvl1pPr>
          </a:lstStyle>
          <a:p>
            <a:pPr lvl="0"/>
            <a:fld id="{A63B1984-8245-4FBD-88B6-ECA85AFC7598}" type="slidenum">
              <a:t>‹#›</a:t>
            </a:fld>
            <a:endParaRPr lang="en-US"/>
          </a:p>
        </p:txBody>
      </p:sp>
    </p:spTree>
    <p:extLst>
      <p:ext uri="{BB962C8B-B14F-4D97-AF65-F5344CB8AC3E}">
        <p14:creationId xmlns:p14="http://schemas.microsoft.com/office/powerpoint/2010/main" val="3448702841"/>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txBox="1">
            <a:spLocks noGrp="1"/>
          </p:cNvSpPr>
          <p:nvPr>
            <p:ph type="title"/>
          </p:nvPr>
        </p:nvSpPr>
        <p:spPr>
          <a:xfrm>
            <a:off x="839784" y="365129"/>
            <a:ext cx="10515600" cy="1325559"/>
          </a:xfrm>
        </p:spPr>
        <p:txBody>
          <a:bodyPr/>
          <a:lstStyle>
            <a:lvl1pPr>
              <a:defRPr/>
            </a:lvl1pPr>
          </a:lstStyle>
          <a:p>
            <a:pPr lvl="0"/>
            <a:r>
              <a:rPr lang="fr-FR"/>
              <a:t>Modifiez le style du titre</a:t>
            </a:r>
          </a:p>
        </p:txBody>
      </p:sp>
      <p:sp>
        <p:nvSpPr>
          <p:cNvPr id="3" name="Espace réservé du texte 2"/>
          <p:cNvSpPr txBox="1">
            <a:spLocks noGrp="1"/>
          </p:cNvSpPr>
          <p:nvPr>
            <p:ph type="body" idx="1"/>
          </p:nvPr>
        </p:nvSpPr>
        <p:spPr>
          <a:xfrm>
            <a:off x="839784" y="1681160"/>
            <a:ext cx="5157782" cy="823910"/>
          </a:xfrm>
        </p:spPr>
        <p:txBody>
          <a:bodyPr anchor="b"/>
          <a:lstStyle>
            <a:lvl1pPr marL="0" indent="0">
              <a:buNone/>
              <a:defRPr sz="2400" b="1"/>
            </a:lvl1pPr>
          </a:lstStyle>
          <a:p>
            <a:pPr lvl="0"/>
            <a:r>
              <a:rPr lang="fr-FR"/>
              <a:t>Modifier les styles du texte du masque</a:t>
            </a:r>
          </a:p>
        </p:txBody>
      </p:sp>
      <p:sp>
        <p:nvSpPr>
          <p:cNvPr id="4" name="Espace réservé du contenu 3"/>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txBox="1">
            <a:spLocks noGrp="1"/>
          </p:cNvSpPr>
          <p:nvPr>
            <p:ph type="body" idx="3"/>
          </p:nvPr>
        </p:nvSpPr>
        <p:spPr>
          <a:xfrm>
            <a:off x="6172200" y="1681160"/>
            <a:ext cx="5183184" cy="823910"/>
          </a:xfrm>
        </p:spPr>
        <p:txBody>
          <a:bodyPr anchor="b"/>
          <a:lstStyle>
            <a:lvl1pPr marL="0" indent="0">
              <a:buNone/>
              <a:defRPr sz="2400" b="1"/>
            </a:lvl1pPr>
          </a:lstStyle>
          <a:p>
            <a:pPr lvl="0"/>
            <a:r>
              <a:rPr lang="fr-FR"/>
              <a:t>Modifier les styles du texte du masque</a:t>
            </a:r>
          </a:p>
        </p:txBody>
      </p:sp>
      <p:sp>
        <p:nvSpPr>
          <p:cNvPr id="6" name="Espace réservé du contenu 5"/>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txBox="1">
            <a:spLocks noGrp="1"/>
          </p:cNvSpPr>
          <p:nvPr>
            <p:ph type="dt" sz="half" idx="7"/>
          </p:nvPr>
        </p:nvSpPr>
        <p:spPr>
          <a:xfrm>
            <a:off x="838203" y="6356351"/>
            <a:ext cx="2743200" cy="365129"/>
          </a:xfrm>
        </p:spPr>
        <p:txBody>
          <a:bodyPr/>
          <a:lstStyle>
            <a:lvl1pPr>
              <a:defRPr/>
            </a:lvl1pPr>
          </a:lstStyle>
          <a:p>
            <a:pPr lvl="0"/>
            <a:fld id="{F0DC578F-94F9-41B6-B50E-11EE6557462F}" type="datetime1">
              <a:rPr lang="en-US"/>
              <a:pPr lvl="0"/>
              <a:t>4/14/16</a:t>
            </a:fld>
            <a:endParaRPr lang="en-US"/>
          </a:p>
        </p:txBody>
      </p:sp>
      <p:sp>
        <p:nvSpPr>
          <p:cNvPr id="8" name="Espace réservé du pied de page 7"/>
          <p:cNvSpPr txBox="1">
            <a:spLocks noGrp="1"/>
          </p:cNvSpPr>
          <p:nvPr>
            <p:ph type="ftr" sz="quarter" idx="9"/>
          </p:nvPr>
        </p:nvSpPr>
        <p:spPr>
          <a:xfrm>
            <a:off x="4038603" y="6356351"/>
            <a:ext cx="4114800" cy="365129"/>
          </a:xfrm>
        </p:spPr>
        <p:txBody>
          <a:bodyPr/>
          <a:lstStyle>
            <a:lvl1pPr>
              <a:defRPr/>
            </a:lvl1pPr>
          </a:lstStyle>
          <a:p>
            <a:pPr lvl="0"/>
            <a:endParaRPr lang="en-US"/>
          </a:p>
        </p:txBody>
      </p:sp>
      <p:sp>
        <p:nvSpPr>
          <p:cNvPr id="9" name="Espace réservé du numéro de diapositive 8"/>
          <p:cNvSpPr txBox="1">
            <a:spLocks noGrp="1"/>
          </p:cNvSpPr>
          <p:nvPr>
            <p:ph type="sldNum" sz="quarter" idx="8"/>
          </p:nvPr>
        </p:nvSpPr>
        <p:spPr>
          <a:xfrm>
            <a:off x="8610603" y="6356351"/>
            <a:ext cx="2743200" cy="365129"/>
          </a:xfrm>
        </p:spPr>
        <p:txBody>
          <a:bodyPr/>
          <a:lstStyle>
            <a:lvl1pPr>
              <a:defRPr/>
            </a:lvl1pPr>
          </a:lstStyle>
          <a:p>
            <a:pPr lvl="0"/>
            <a:fld id="{9AF07421-D2DD-44EF-A929-1307E0BAAC1C}" type="slidenum">
              <a:t>‹#›</a:t>
            </a:fld>
            <a:endParaRPr lang="en-US"/>
          </a:p>
        </p:txBody>
      </p:sp>
    </p:spTree>
    <p:extLst>
      <p:ext uri="{BB962C8B-B14F-4D97-AF65-F5344CB8AC3E}">
        <p14:creationId xmlns:p14="http://schemas.microsoft.com/office/powerpoint/2010/main" val="605316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txBox="1">
            <a:spLocks noGrp="1"/>
          </p:cNvSpPr>
          <p:nvPr>
            <p:ph type="title"/>
          </p:nvPr>
        </p:nvSpPr>
        <p:spPr>
          <a:xfrm>
            <a:off x="838203" y="365129"/>
            <a:ext cx="10515600" cy="1325559"/>
          </a:xfrm>
        </p:spPr>
        <p:txBody>
          <a:bodyPr/>
          <a:lstStyle>
            <a:lvl1pPr>
              <a:defRPr/>
            </a:lvl1pPr>
          </a:lstStyle>
          <a:p>
            <a:pPr lvl="0"/>
            <a:r>
              <a:rPr lang="fr-FR"/>
              <a:t>Modifiez le style du titre</a:t>
            </a:r>
          </a:p>
        </p:txBody>
      </p:sp>
      <p:sp>
        <p:nvSpPr>
          <p:cNvPr id="3" name="Espace réservé de la date 2"/>
          <p:cNvSpPr txBox="1">
            <a:spLocks noGrp="1"/>
          </p:cNvSpPr>
          <p:nvPr>
            <p:ph type="dt" sz="half" idx="7"/>
          </p:nvPr>
        </p:nvSpPr>
        <p:spPr>
          <a:xfrm>
            <a:off x="838203" y="6356351"/>
            <a:ext cx="2743200" cy="365129"/>
          </a:xfrm>
        </p:spPr>
        <p:txBody>
          <a:bodyPr/>
          <a:lstStyle>
            <a:lvl1pPr>
              <a:defRPr/>
            </a:lvl1pPr>
          </a:lstStyle>
          <a:p>
            <a:pPr lvl="0"/>
            <a:fld id="{EA0E009A-5015-455C-8BDE-0CE46F97388F}" type="datetime1">
              <a:rPr lang="en-US"/>
              <a:pPr lvl="0"/>
              <a:t>4/14/16</a:t>
            </a:fld>
            <a:endParaRPr lang="en-US"/>
          </a:p>
        </p:txBody>
      </p:sp>
      <p:sp>
        <p:nvSpPr>
          <p:cNvPr id="4" name="Espace réservé du pied de page 3"/>
          <p:cNvSpPr txBox="1">
            <a:spLocks noGrp="1"/>
          </p:cNvSpPr>
          <p:nvPr>
            <p:ph type="ftr" sz="quarter" idx="9"/>
          </p:nvPr>
        </p:nvSpPr>
        <p:spPr>
          <a:xfrm>
            <a:off x="4038603" y="6356351"/>
            <a:ext cx="4114800" cy="365129"/>
          </a:xfrm>
        </p:spPr>
        <p:txBody>
          <a:bodyPr/>
          <a:lstStyle>
            <a:lvl1pPr>
              <a:defRPr/>
            </a:lvl1pPr>
          </a:lstStyle>
          <a:p>
            <a:pPr lvl="0"/>
            <a:endParaRPr lang="en-US"/>
          </a:p>
        </p:txBody>
      </p:sp>
      <p:sp>
        <p:nvSpPr>
          <p:cNvPr id="5" name="Espace réservé du numéro de diapositive 4"/>
          <p:cNvSpPr txBox="1">
            <a:spLocks noGrp="1"/>
          </p:cNvSpPr>
          <p:nvPr>
            <p:ph type="sldNum" sz="quarter" idx="8"/>
          </p:nvPr>
        </p:nvSpPr>
        <p:spPr>
          <a:xfrm>
            <a:off x="8610603" y="6356351"/>
            <a:ext cx="2743200" cy="365129"/>
          </a:xfrm>
        </p:spPr>
        <p:txBody>
          <a:bodyPr/>
          <a:lstStyle>
            <a:lvl1pPr>
              <a:defRPr/>
            </a:lvl1pPr>
          </a:lstStyle>
          <a:p>
            <a:pPr lvl="0"/>
            <a:fld id="{88D2D248-87F7-460C-84C2-DB62D1EF30A6}" type="slidenum">
              <a:t>‹#›</a:t>
            </a:fld>
            <a:endParaRPr lang="en-US"/>
          </a:p>
        </p:txBody>
      </p:sp>
    </p:spTree>
    <p:extLst>
      <p:ext uri="{BB962C8B-B14F-4D97-AF65-F5344CB8AC3E}">
        <p14:creationId xmlns:p14="http://schemas.microsoft.com/office/powerpoint/2010/main" val="167465249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txBox="1">
            <a:spLocks noGrp="1"/>
          </p:cNvSpPr>
          <p:nvPr>
            <p:ph type="dt" sz="half" idx="7"/>
          </p:nvPr>
        </p:nvSpPr>
        <p:spPr>
          <a:xfrm>
            <a:off x="838203" y="6356351"/>
            <a:ext cx="2743200" cy="365129"/>
          </a:xfrm>
        </p:spPr>
        <p:txBody>
          <a:bodyPr/>
          <a:lstStyle>
            <a:lvl1pPr>
              <a:defRPr/>
            </a:lvl1pPr>
          </a:lstStyle>
          <a:p>
            <a:pPr lvl="0"/>
            <a:fld id="{351B9C99-6295-4FAC-9FE8-4474D7637C76}" type="datetime1">
              <a:rPr lang="en-US"/>
              <a:pPr lvl="0"/>
              <a:t>4/14/16</a:t>
            </a:fld>
            <a:endParaRPr lang="en-US"/>
          </a:p>
        </p:txBody>
      </p:sp>
      <p:sp>
        <p:nvSpPr>
          <p:cNvPr id="3" name="Espace réservé du pied de page 2"/>
          <p:cNvSpPr txBox="1">
            <a:spLocks noGrp="1"/>
          </p:cNvSpPr>
          <p:nvPr>
            <p:ph type="ftr" sz="quarter" idx="9"/>
          </p:nvPr>
        </p:nvSpPr>
        <p:spPr>
          <a:xfrm>
            <a:off x="4038603" y="6356351"/>
            <a:ext cx="4114800" cy="365129"/>
          </a:xfrm>
        </p:spPr>
        <p:txBody>
          <a:bodyPr/>
          <a:lstStyle>
            <a:lvl1pPr>
              <a:defRPr/>
            </a:lvl1pPr>
          </a:lstStyle>
          <a:p>
            <a:pPr lvl="0"/>
            <a:endParaRPr lang="en-US"/>
          </a:p>
        </p:txBody>
      </p:sp>
      <p:sp>
        <p:nvSpPr>
          <p:cNvPr id="4" name="Espace réservé du numéro de diapositive 3"/>
          <p:cNvSpPr txBox="1">
            <a:spLocks noGrp="1"/>
          </p:cNvSpPr>
          <p:nvPr>
            <p:ph type="sldNum" sz="quarter" idx="8"/>
          </p:nvPr>
        </p:nvSpPr>
        <p:spPr>
          <a:xfrm>
            <a:off x="8610603" y="6356351"/>
            <a:ext cx="2743200" cy="365129"/>
          </a:xfrm>
        </p:spPr>
        <p:txBody>
          <a:bodyPr/>
          <a:lstStyle>
            <a:lvl1pPr>
              <a:defRPr/>
            </a:lvl1pPr>
          </a:lstStyle>
          <a:p>
            <a:pPr lvl="0"/>
            <a:fld id="{83B08C5E-041E-46F5-BCD1-A529A5B1D45C}" type="slidenum">
              <a:t>‹#›</a:t>
            </a:fld>
            <a:endParaRPr lang="en-US"/>
          </a:p>
        </p:txBody>
      </p:sp>
    </p:spTree>
    <p:extLst>
      <p:ext uri="{BB962C8B-B14F-4D97-AF65-F5344CB8AC3E}">
        <p14:creationId xmlns:p14="http://schemas.microsoft.com/office/powerpoint/2010/main" val="552894988"/>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txBox="1">
            <a:spLocks noGrp="1"/>
          </p:cNvSpPr>
          <p:nvPr>
            <p:ph type="title"/>
          </p:nvPr>
        </p:nvSpPr>
        <p:spPr>
          <a:xfrm>
            <a:off x="839784" y="457200"/>
            <a:ext cx="3932240" cy="1600200"/>
          </a:xfrm>
        </p:spPr>
        <p:txBody>
          <a:bodyPr anchor="b"/>
          <a:lstStyle>
            <a:lvl1pPr>
              <a:defRPr sz="3200"/>
            </a:lvl1pPr>
          </a:lstStyle>
          <a:p>
            <a:pPr lvl="0"/>
            <a:r>
              <a:rPr lang="fr-FR"/>
              <a:t>Modifiez le style du titre</a:t>
            </a:r>
          </a:p>
        </p:txBody>
      </p:sp>
      <p:sp>
        <p:nvSpPr>
          <p:cNvPr id="3" name="Espace réservé du contenu 2"/>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txBox="1">
            <a:spLocks noGrp="1"/>
          </p:cNvSpPr>
          <p:nvPr>
            <p:ph type="body" idx="2"/>
          </p:nvPr>
        </p:nvSpPr>
        <p:spPr>
          <a:xfrm>
            <a:off x="839784" y="2057400"/>
            <a:ext cx="3932240" cy="3811584"/>
          </a:xfrm>
        </p:spPr>
        <p:txBody>
          <a:bodyPr/>
          <a:lstStyle>
            <a:lvl1pPr marL="0" indent="0">
              <a:buNone/>
              <a:defRPr sz="1600"/>
            </a:lvl1pPr>
          </a:lstStyle>
          <a:p>
            <a:pPr lvl="0"/>
            <a:r>
              <a:rPr lang="fr-FR"/>
              <a:t>Modifier les styles du texte du masque</a:t>
            </a:r>
          </a:p>
        </p:txBody>
      </p:sp>
      <p:sp>
        <p:nvSpPr>
          <p:cNvPr id="5" name="Espace réservé de la date 4"/>
          <p:cNvSpPr txBox="1">
            <a:spLocks noGrp="1"/>
          </p:cNvSpPr>
          <p:nvPr>
            <p:ph type="dt" sz="half" idx="7"/>
          </p:nvPr>
        </p:nvSpPr>
        <p:spPr>
          <a:xfrm>
            <a:off x="838203" y="6356351"/>
            <a:ext cx="2743200" cy="365129"/>
          </a:xfrm>
        </p:spPr>
        <p:txBody>
          <a:bodyPr/>
          <a:lstStyle>
            <a:lvl1pPr>
              <a:defRPr/>
            </a:lvl1pPr>
          </a:lstStyle>
          <a:p>
            <a:pPr lvl="0"/>
            <a:fld id="{2AA36ACE-78C4-4728-8E0D-338A9566472B}" type="datetime1">
              <a:rPr lang="en-US"/>
              <a:pPr lvl="0"/>
              <a:t>4/14/16</a:t>
            </a:fld>
            <a:endParaRPr lang="en-US"/>
          </a:p>
        </p:txBody>
      </p:sp>
      <p:sp>
        <p:nvSpPr>
          <p:cNvPr id="6" name="Espace réservé du pied de page 5"/>
          <p:cNvSpPr txBox="1">
            <a:spLocks noGrp="1"/>
          </p:cNvSpPr>
          <p:nvPr>
            <p:ph type="ftr" sz="quarter" idx="9"/>
          </p:nvPr>
        </p:nvSpPr>
        <p:spPr>
          <a:xfrm>
            <a:off x="4038603" y="6356351"/>
            <a:ext cx="4114800" cy="365129"/>
          </a:xfrm>
        </p:spPr>
        <p:txBody>
          <a:bodyPr/>
          <a:lstStyle>
            <a:lvl1pPr>
              <a:defRPr/>
            </a:lvl1pPr>
          </a:lstStyle>
          <a:p>
            <a:pPr lvl="0"/>
            <a:endParaRPr lang="en-US"/>
          </a:p>
        </p:txBody>
      </p:sp>
      <p:sp>
        <p:nvSpPr>
          <p:cNvPr id="7" name="Espace réservé du numéro de diapositive 6"/>
          <p:cNvSpPr txBox="1">
            <a:spLocks noGrp="1"/>
          </p:cNvSpPr>
          <p:nvPr>
            <p:ph type="sldNum" sz="quarter" idx="8"/>
          </p:nvPr>
        </p:nvSpPr>
        <p:spPr>
          <a:xfrm>
            <a:off x="8610603" y="6356351"/>
            <a:ext cx="2743200" cy="365129"/>
          </a:xfrm>
        </p:spPr>
        <p:txBody>
          <a:bodyPr/>
          <a:lstStyle>
            <a:lvl1pPr>
              <a:defRPr/>
            </a:lvl1pPr>
          </a:lstStyle>
          <a:p>
            <a:pPr lvl="0"/>
            <a:fld id="{E906379A-6BD9-44D0-ABCD-413678801854}" type="slidenum">
              <a:t>‹#›</a:t>
            </a:fld>
            <a:endParaRPr lang="en-US"/>
          </a:p>
        </p:txBody>
      </p:sp>
    </p:spTree>
    <p:extLst>
      <p:ext uri="{BB962C8B-B14F-4D97-AF65-F5344CB8AC3E}">
        <p14:creationId xmlns:p14="http://schemas.microsoft.com/office/powerpoint/2010/main" val="1220549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txBox="1">
            <a:spLocks noGrp="1"/>
          </p:cNvSpPr>
          <p:nvPr>
            <p:ph type="title"/>
          </p:nvPr>
        </p:nvSpPr>
        <p:spPr>
          <a:xfrm>
            <a:off x="839784" y="457200"/>
            <a:ext cx="3932240" cy="1600200"/>
          </a:xfrm>
        </p:spPr>
        <p:txBody>
          <a:bodyPr anchor="b"/>
          <a:lstStyle>
            <a:lvl1pPr>
              <a:defRPr sz="3200"/>
            </a:lvl1pPr>
          </a:lstStyle>
          <a:p>
            <a:pPr lvl="0"/>
            <a:r>
              <a:rPr lang="fr-FR"/>
              <a:t>Modifiez le style du titre</a:t>
            </a:r>
          </a:p>
        </p:txBody>
      </p:sp>
      <p:sp>
        <p:nvSpPr>
          <p:cNvPr id="3" name="Espace réservé pour une image  2"/>
          <p:cNvSpPr txBox="1">
            <a:spLocks noGrp="1"/>
          </p:cNvSpPr>
          <p:nvPr>
            <p:ph type="pic" idx="1"/>
          </p:nvPr>
        </p:nvSpPr>
        <p:spPr>
          <a:xfrm>
            <a:off x="5183184" y="987423"/>
            <a:ext cx="6172200" cy="4873623"/>
          </a:xfrm>
        </p:spPr>
        <p:txBody>
          <a:bodyPr/>
          <a:lstStyle>
            <a:lvl1pPr marL="0" indent="0">
              <a:buNone/>
              <a:defRPr sz="3200"/>
            </a:lvl1pPr>
          </a:lstStyle>
          <a:p>
            <a:pPr lvl="0"/>
            <a:endParaRPr lang="fr-FR"/>
          </a:p>
        </p:txBody>
      </p:sp>
      <p:sp>
        <p:nvSpPr>
          <p:cNvPr id="4" name="Espace réservé du texte 3"/>
          <p:cNvSpPr txBox="1">
            <a:spLocks noGrp="1"/>
          </p:cNvSpPr>
          <p:nvPr>
            <p:ph type="body" idx="2"/>
          </p:nvPr>
        </p:nvSpPr>
        <p:spPr>
          <a:xfrm>
            <a:off x="839784" y="2057400"/>
            <a:ext cx="3932240" cy="3811584"/>
          </a:xfrm>
        </p:spPr>
        <p:txBody>
          <a:bodyPr/>
          <a:lstStyle>
            <a:lvl1pPr marL="0" indent="0">
              <a:buNone/>
              <a:defRPr sz="1600"/>
            </a:lvl1pPr>
          </a:lstStyle>
          <a:p>
            <a:pPr lvl="0"/>
            <a:r>
              <a:rPr lang="fr-FR"/>
              <a:t>Modifier les styles du texte du masque</a:t>
            </a:r>
          </a:p>
        </p:txBody>
      </p:sp>
      <p:sp>
        <p:nvSpPr>
          <p:cNvPr id="5" name="Espace réservé de la date 4"/>
          <p:cNvSpPr txBox="1">
            <a:spLocks noGrp="1"/>
          </p:cNvSpPr>
          <p:nvPr>
            <p:ph type="dt" sz="half" idx="7"/>
          </p:nvPr>
        </p:nvSpPr>
        <p:spPr>
          <a:xfrm>
            <a:off x="838203" y="6356351"/>
            <a:ext cx="2743200" cy="365129"/>
          </a:xfrm>
        </p:spPr>
        <p:txBody>
          <a:bodyPr/>
          <a:lstStyle>
            <a:lvl1pPr>
              <a:defRPr/>
            </a:lvl1pPr>
          </a:lstStyle>
          <a:p>
            <a:pPr lvl="0"/>
            <a:fld id="{0EB2EB0B-3806-4308-9681-F5F45691C463}" type="datetime1">
              <a:rPr lang="en-US"/>
              <a:pPr lvl="0"/>
              <a:t>4/14/16</a:t>
            </a:fld>
            <a:endParaRPr lang="en-US"/>
          </a:p>
        </p:txBody>
      </p:sp>
      <p:sp>
        <p:nvSpPr>
          <p:cNvPr id="6" name="Espace réservé du pied de page 5"/>
          <p:cNvSpPr txBox="1">
            <a:spLocks noGrp="1"/>
          </p:cNvSpPr>
          <p:nvPr>
            <p:ph type="ftr" sz="quarter" idx="9"/>
          </p:nvPr>
        </p:nvSpPr>
        <p:spPr>
          <a:xfrm>
            <a:off x="4038603" y="6356351"/>
            <a:ext cx="4114800" cy="365129"/>
          </a:xfrm>
        </p:spPr>
        <p:txBody>
          <a:bodyPr/>
          <a:lstStyle>
            <a:lvl1pPr>
              <a:defRPr/>
            </a:lvl1pPr>
          </a:lstStyle>
          <a:p>
            <a:pPr lvl="0"/>
            <a:endParaRPr lang="en-US"/>
          </a:p>
        </p:txBody>
      </p:sp>
      <p:sp>
        <p:nvSpPr>
          <p:cNvPr id="7" name="Espace réservé du numéro de diapositive 6"/>
          <p:cNvSpPr txBox="1">
            <a:spLocks noGrp="1"/>
          </p:cNvSpPr>
          <p:nvPr>
            <p:ph type="sldNum" sz="quarter" idx="8"/>
          </p:nvPr>
        </p:nvSpPr>
        <p:spPr>
          <a:xfrm>
            <a:off x="8610603" y="6356351"/>
            <a:ext cx="2743200" cy="365129"/>
          </a:xfrm>
        </p:spPr>
        <p:txBody>
          <a:bodyPr/>
          <a:lstStyle>
            <a:lvl1pPr>
              <a:defRPr/>
            </a:lvl1pPr>
          </a:lstStyle>
          <a:p>
            <a:pPr lvl="0"/>
            <a:fld id="{533C63AA-F4BC-4E69-9138-46581C7EFB43}" type="slidenum">
              <a:t>‹#›</a:t>
            </a:fld>
            <a:endParaRPr lang="en-US"/>
          </a:p>
        </p:txBody>
      </p:sp>
    </p:spTree>
    <p:extLst>
      <p:ext uri="{BB962C8B-B14F-4D97-AF65-F5344CB8AC3E}">
        <p14:creationId xmlns:p14="http://schemas.microsoft.com/office/powerpoint/2010/main" val="239918626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Espace réservé du titre 1"/>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fr-FR"/>
              <a:t>Modifiez le style du titre</a:t>
            </a:r>
          </a:p>
        </p:txBody>
      </p:sp>
      <p:sp>
        <p:nvSpPr>
          <p:cNvPr id="3" name="Espace réservé du texte 2"/>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defRPr>
            </a:lvl1pPr>
          </a:lstStyle>
          <a:p>
            <a:pPr lvl="0"/>
            <a:fld id="{653A8D62-73C9-4714-9663-C2F434505999}" type="datetime1">
              <a:rPr lang="en-US"/>
              <a:pPr lvl="0"/>
              <a:t>4/14/16</a:t>
            </a:fld>
            <a:endParaRPr lang="en-US"/>
          </a:p>
        </p:txBody>
      </p:sp>
      <p:sp>
        <p:nvSpPr>
          <p:cNvPr id="5" name="Espace réservé du pied de page 4"/>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defRPr>
            </a:lvl1pPr>
          </a:lstStyle>
          <a:p>
            <a:pPr lvl="0"/>
            <a:endParaRPr lang="en-US"/>
          </a:p>
        </p:txBody>
      </p:sp>
      <p:sp>
        <p:nvSpPr>
          <p:cNvPr id="6" name="Espace réservé du numéro de diapositive 5"/>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defRPr>
            </a:lvl1pPr>
          </a:lstStyle>
          <a:p>
            <a:pPr lvl="0"/>
            <a:fld id="{48C60FDB-49E8-4649-8B1D-C0CFF45ECDDC}" type="slidenum">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fr-FR"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fr-FR"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fr-FR"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fr-FR"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fr-FR"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fr-FR"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7.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9.png"/><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2.xml"/><Relationship Id="rId3" Type="http://schemas.openxmlformats.org/officeDocument/2006/relationships/image" Target="../media/image9.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1.png"/><Relationship Id="rId4" Type="http://schemas.openxmlformats.org/officeDocument/2006/relationships/image" Target="../media/image12.png"/><Relationship Id="rId1" Type="http://schemas.openxmlformats.org/officeDocument/2006/relationships/slideLayout" Target="../slideLayouts/slideLayout2.xml"/><Relationship Id="rId2" Type="http://schemas.openxmlformats.org/officeDocument/2006/relationships/image" Target="../media/image10.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3" Type="http://schemas.openxmlformats.org/officeDocument/2006/relationships/image" Target="../media/image3.gif"/><Relationship Id="rId4" Type="http://schemas.openxmlformats.org/officeDocument/2006/relationships/image" Target="../media/image4.png"/><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re 1"/>
          <p:cNvSpPr txBox="1">
            <a:spLocks noGrp="1"/>
          </p:cNvSpPr>
          <p:nvPr>
            <p:ph type="ctrTitle"/>
          </p:nvPr>
        </p:nvSpPr>
        <p:spPr>
          <a:xfrm>
            <a:off x="1524003" y="1122361"/>
            <a:ext cx="9144000" cy="2387598"/>
          </a:xfrm>
          <a:ln w="57150">
            <a:solidFill>
              <a:schemeClr val="accent2">
                <a:lumMod val="75000"/>
              </a:schemeClr>
            </a:solidFill>
          </a:ln>
        </p:spPr>
        <p:txBody>
          <a:bodyPr anchor="ctr"/>
          <a:lstStyle/>
          <a:p>
            <a:pPr lvl="0"/>
            <a:r>
              <a:rPr lang="fr-FR" sz="4400" dirty="0"/>
              <a:t>L’Accompagnement personnalisé en </a:t>
            </a:r>
            <a:r>
              <a:rPr lang="fr-FR" sz="4400" dirty="0" smtClean="0"/>
              <a:t>Histoire-Géographie</a:t>
            </a:r>
            <a:br>
              <a:rPr lang="fr-FR" sz="4400" dirty="0" smtClean="0"/>
            </a:br>
            <a:r>
              <a:rPr lang="fr-FR" sz="4400" dirty="0" smtClean="0"/>
              <a:t>en classe de 6ème</a:t>
            </a:r>
            <a:endParaRPr lang="fr-FR" sz="4400" dirty="0"/>
          </a:p>
        </p:txBody>
      </p:sp>
      <p:sp>
        <p:nvSpPr>
          <p:cNvPr id="4" name="Sous-titre 3"/>
          <p:cNvSpPr>
            <a:spLocks noGrp="1"/>
          </p:cNvSpPr>
          <p:nvPr>
            <p:ph type="subTitle" idx="1"/>
          </p:nvPr>
        </p:nvSpPr>
        <p:spPr/>
        <p:txBody>
          <a:bodyPr/>
          <a:lstStyle/>
          <a:p>
            <a:endParaRPr 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name="Slide6">
    <p:spTree>
      <p:nvGrpSpPr>
        <p:cNvPr id="1" name=""/>
        <p:cNvGrpSpPr/>
        <p:nvPr/>
      </p:nvGrpSpPr>
      <p:grpSpPr>
        <a:xfrm>
          <a:off x="0" y="0"/>
          <a:ext cx="0" cy="0"/>
          <a:chOff x="0" y="0"/>
          <a:chExt cx="0" cy="0"/>
        </a:xfrm>
      </p:grpSpPr>
      <p:sp>
        <p:nvSpPr>
          <p:cNvPr id="2" name="Espace réservé du contenu 2"/>
          <p:cNvSpPr txBox="1">
            <a:spLocks noGrp="1"/>
          </p:cNvSpPr>
          <p:nvPr>
            <p:ph idx="1"/>
          </p:nvPr>
        </p:nvSpPr>
        <p:spPr>
          <a:xfrm>
            <a:off x="1868686" y="0"/>
            <a:ext cx="10468910" cy="1542656"/>
          </a:xfrm>
        </p:spPr>
        <p:txBody>
          <a:bodyPr/>
          <a:lstStyle/>
          <a:p>
            <a:pPr marL="0" lvl="0" indent="0">
              <a:buNone/>
            </a:pPr>
            <a:r>
              <a:rPr lang="fr-FR"/>
              <a:t>Exemple de projet transversal dans lequel l’histoire-géographie est centrale</a:t>
            </a:r>
            <a:r>
              <a:rPr lang="fr-FR" b="1"/>
              <a:t>:</a:t>
            </a:r>
          </a:p>
          <a:p>
            <a:pPr marL="0" lvl="0" indent="0">
              <a:buNone/>
            </a:pPr>
            <a:r>
              <a:rPr lang="fr-FR" b="1"/>
              <a:t>Le temps et l’espace de l’élève de 6</a:t>
            </a:r>
            <a:r>
              <a:rPr lang="fr-FR" b="1" baseline="30000"/>
              <a:t>e</a:t>
            </a:r>
            <a:r>
              <a:rPr lang="fr-FR" b="1"/>
              <a:t>. </a:t>
            </a:r>
          </a:p>
          <a:p>
            <a:pPr lvl="0"/>
            <a:endParaRPr lang="fr-FR" b="1"/>
          </a:p>
          <a:p>
            <a:pPr marL="0" lvl="0" indent="0">
              <a:buNone/>
            </a:pPr>
            <a:endParaRPr lang="fr-FR"/>
          </a:p>
        </p:txBody>
      </p:sp>
      <p:graphicFrame>
        <p:nvGraphicFramePr>
          <p:cNvPr id="3" name="Tableau 3">
            <a:extLst>
              <a:ext uri="{FF2B5EF4-FFF2-40B4-BE49-F238E27FC236}">
                <a16:creationId xmlns:a16="http://schemas.microsoft.com/office/drawing/2014/main" xmlns="" id="{00000000-0000-0000-0000-000000000000}"/>
              </a:ext>
            </a:extLst>
          </p:cNvPr>
          <p:cNvGraphicFramePr>
            <a:graphicFrameLocks noGrp="1"/>
          </p:cNvGraphicFramePr>
          <p:nvPr/>
        </p:nvGraphicFramePr>
        <p:xfrm>
          <a:off x="439268" y="1378768"/>
          <a:ext cx="11555501" cy="5332451"/>
        </p:xfrm>
        <a:graphic>
          <a:graphicData uri="http://schemas.openxmlformats.org/drawingml/2006/table">
            <a:tbl>
              <a:tblPr firstRow="1" bandRow="1">
                <a:effectLst/>
                <a:tableStyleId>{5C22544A-7EE6-4342-B048-85BDC9FD1C3A}</a:tableStyleId>
              </a:tblPr>
              <a:tblGrid>
                <a:gridCol w="3766002">
                  <a:extLst>
                    <a:ext uri="{9D8B030D-6E8A-4147-A177-3AD203B41FA5}">
                      <a16:colId xmlns:a16="http://schemas.microsoft.com/office/drawing/2014/main" xmlns="" val="288816499"/>
                    </a:ext>
                  </a:extLst>
                </a:gridCol>
                <a:gridCol w="3766002">
                  <a:extLst>
                    <a:ext uri="{9D8B030D-6E8A-4147-A177-3AD203B41FA5}">
                      <a16:colId xmlns:a16="http://schemas.microsoft.com/office/drawing/2014/main" xmlns="" val="358575707"/>
                    </a:ext>
                  </a:extLst>
                </a:gridCol>
                <a:gridCol w="4023497">
                  <a:extLst>
                    <a:ext uri="{9D8B030D-6E8A-4147-A177-3AD203B41FA5}">
                      <a16:colId xmlns:a16="http://schemas.microsoft.com/office/drawing/2014/main" xmlns="" val="3863087140"/>
                    </a:ext>
                  </a:extLst>
                </a:gridCol>
              </a:tblGrid>
              <a:tr h="911217">
                <a:tc>
                  <a:txBody>
                    <a:bodyPr/>
                    <a:lstStyle/>
                    <a:p>
                      <a:pPr marL="0" marR="0" lvl="0" indent="0" algn="l" defTabSz="457200" rtl="0" fontAlgn="auto" hangingPunct="1">
                        <a:lnSpc>
                          <a:spcPct val="100000"/>
                        </a:lnSpc>
                        <a:spcBef>
                          <a:spcPts val="0"/>
                        </a:spcBef>
                        <a:spcAft>
                          <a:spcPts val="0"/>
                        </a:spcAft>
                        <a:buNone/>
                        <a:tabLst/>
                      </a:pPr>
                      <a:r>
                        <a:rPr lang="fr-FR"/>
                        <a:t>1</a:t>
                      </a:r>
                      <a:r>
                        <a:rPr lang="fr-FR" baseline="30000"/>
                        <a:t>er</a:t>
                      </a:r>
                      <a:r>
                        <a:rPr lang="fr-FR"/>
                        <a:t> trimestre : Les méthodes et outils</a:t>
                      </a:r>
                      <a:r>
                        <a:rPr lang="fr-FR" baseline="0"/>
                        <a:t> pour apprendre (domaine 2)</a:t>
                      </a:r>
                      <a:endParaRPr lang="fr-FR"/>
                    </a:p>
                    <a:p>
                      <a:pPr lvl="0"/>
                      <a:endParaRPr lang="fr-FR"/>
                    </a:p>
                  </a:txBody>
                  <a:tcPr/>
                </a:tc>
                <a:tc>
                  <a:txBody>
                    <a:bodyPr/>
                    <a:lstStyle/>
                    <a:p>
                      <a:pPr lvl="0"/>
                      <a:r>
                        <a:rPr lang="fr-FR"/>
                        <a:t>2</a:t>
                      </a:r>
                      <a:r>
                        <a:rPr lang="fr-FR" baseline="30000"/>
                        <a:t>e</a:t>
                      </a:r>
                      <a:r>
                        <a:rPr lang="fr-FR"/>
                        <a:t> trimestre : Les langages pour penser et communiquer (domaine 1)</a:t>
                      </a:r>
                    </a:p>
                    <a:p>
                      <a:pPr lvl="0"/>
                      <a:endParaRPr lang="fr-FR"/>
                    </a:p>
                  </a:txBody>
                  <a:tcPr/>
                </a:tc>
                <a:tc>
                  <a:txBody>
                    <a:bodyPr/>
                    <a:lstStyle/>
                    <a:p>
                      <a:pPr marL="0" marR="0" lvl="0" indent="0" algn="l" defTabSz="457200" rtl="0" fontAlgn="auto" hangingPunct="1">
                        <a:lnSpc>
                          <a:spcPct val="100000"/>
                        </a:lnSpc>
                        <a:spcBef>
                          <a:spcPts val="0"/>
                        </a:spcBef>
                        <a:spcAft>
                          <a:spcPts val="0"/>
                        </a:spcAft>
                        <a:buNone/>
                        <a:tabLst/>
                      </a:pPr>
                      <a:r>
                        <a:rPr lang="fr-FR"/>
                        <a:t>3</a:t>
                      </a:r>
                      <a:r>
                        <a:rPr lang="fr-FR" baseline="30000"/>
                        <a:t>e</a:t>
                      </a:r>
                      <a:r>
                        <a:rPr lang="fr-FR"/>
                        <a:t> trimestre : La</a:t>
                      </a:r>
                      <a:r>
                        <a:rPr lang="fr-FR" baseline="0"/>
                        <a:t> formation de la personne et du citoyen</a:t>
                      </a:r>
                      <a:endParaRPr lang="fr-FR"/>
                    </a:p>
                    <a:p>
                      <a:pPr lvl="0"/>
                      <a:endParaRPr lang="fr-FR"/>
                    </a:p>
                  </a:txBody>
                  <a:tcPr/>
                </a:tc>
                <a:extLst>
                  <a:ext uri="{0D108BD9-81ED-4DB2-BD59-A6C34878D82A}">
                    <a16:rowId xmlns:a16="http://schemas.microsoft.com/office/drawing/2014/main" xmlns="" val="1283713438"/>
                  </a:ext>
                </a:extLst>
              </a:tr>
              <a:tr h="364488">
                <a:tc>
                  <a:txBody>
                    <a:bodyPr/>
                    <a:lstStyle/>
                    <a:p>
                      <a:pPr lvl="0"/>
                      <a:r>
                        <a:rPr lang="fr-FR"/>
                        <a:t>Organiser mon</a:t>
                      </a:r>
                      <a:r>
                        <a:rPr lang="fr-FR" baseline="0"/>
                        <a:t> temps et mon espace</a:t>
                      </a:r>
                      <a:endParaRPr lang="fr-FR"/>
                    </a:p>
                  </a:txBody>
                  <a:tcPr/>
                </a:tc>
                <a:tc>
                  <a:txBody>
                    <a:bodyPr/>
                    <a:lstStyle/>
                    <a:p>
                      <a:pPr lvl="0"/>
                      <a:r>
                        <a:rPr lang="fr-FR"/>
                        <a:t>Exprimer le temps et l’espace</a:t>
                      </a:r>
                    </a:p>
                  </a:txBody>
                  <a:tcPr/>
                </a:tc>
                <a:tc>
                  <a:txBody>
                    <a:bodyPr/>
                    <a:lstStyle/>
                    <a:p>
                      <a:pPr lvl="0"/>
                      <a:r>
                        <a:rPr lang="fr-FR"/>
                        <a:t>Respecter le temps et l’espace de l’autre.</a:t>
                      </a:r>
                    </a:p>
                  </a:txBody>
                  <a:tcPr/>
                </a:tc>
                <a:extLst>
                  <a:ext uri="{0D108BD9-81ED-4DB2-BD59-A6C34878D82A}">
                    <a16:rowId xmlns:a16="http://schemas.microsoft.com/office/drawing/2014/main" xmlns="" val="664699160"/>
                  </a:ext>
                </a:extLst>
              </a:tr>
              <a:tr h="3644871">
                <a:tc>
                  <a:txBody>
                    <a:bodyPr/>
                    <a:lstStyle/>
                    <a:p>
                      <a:pPr lvl="0"/>
                      <a:r>
                        <a:rPr lang="fr-FR"/>
                        <a:t>Organiser mon temps</a:t>
                      </a:r>
                      <a:r>
                        <a:rPr lang="fr-FR" baseline="0"/>
                        <a:t> :</a:t>
                      </a:r>
                    </a:p>
                    <a:p>
                      <a:pPr lvl="0"/>
                      <a:r>
                        <a:rPr lang="fr-FR" baseline="0"/>
                        <a:t>Dans la journée et dans la semaine.</a:t>
                      </a:r>
                    </a:p>
                    <a:p>
                      <a:pPr lvl="0"/>
                      <a:r>
                        <a:rPr lang="fr-FR" baseline="0"/>
                        <a:t>Planifier mon travail. </a:t>
                      </a:r>
                    </a:p>
                    <a:p>
                      <a:pPr lvl="0"/>
                      <a:r>
                        <a:rPr lang="fr-FR" baseline="0"/>
                        <a:t>Me projeter dans le futur.</a:t>
                      </a:r>
                    </a:p>
                    <a:p>
                      <a:pPr lvl="0"/>
                      <a:endParaRPr lang="fr-FR" baseline="0"/>
                    </a:p>
                    <a:p>
                      <a:pPr lvl="0"/>
                      <a:r>
                        <a:rPr lang="fr-FR" baseline="0"/>
                        <a:t>Organiser mon espace :</a:t>
                      </a:r>
                    </a:p>
                    <a:p>
                      <a:pPr lvl="0"/>
                      <a:r>
                        <a:rPr lang="fr-FR" baseline="0"/>
                        <a:t>Ma place dans la classe</a:t>
                      </a:r>
                    </a:p>
                    <a:p>
                      <a:pPr lvl="0"/>
                      <a:r>
                        <a:rPr lang="fr-FR" baseline="0"/>
                        <a:t>Le collège</a:t>
                      </a:r>
                    </a:p>
                    <a:p>
                      <a:pPr lvl="0"/>
                      <a:endParaRPr lang="fr-FR"/>
                    </a:p>
                  </a:txBody>
                  <a:tcPr/>
                </a:tc>
                <a:tc>
                  <a:txBody>
                    <a:bodyPr/>
                    <a:lstStyle/>
                    <a:p>
                      <a:pPr lvl="0"/>
                      <a:r>
                        <a:rPr lang="fr-FR"/>
                        <a:t>Travailler sur les représentations du temps comme la frise à différentes échelles, la lecture</a:t>
                      </a:r>
                      <a:r>
                        <a:rPr lang="fr-FR" baseline="0"/>
                        <a:t> d</a:t>
                      </a:r>
                      <a:r>
                        <a:rPr lang="fr-FR"/>
                        <a:t>es</a:t>
                      </a:r>
                      <a:r>
                        <a:rPr lang="fr-FR" baseline="0"/>
                        <a:t> chiffres romains, le lexique (siècles, millénaires…) et les repères historiques. </a:t>
                      </a:r>
                    </a:p>
                    <a:p>
                      <a:pPr lvl="0"/>
                      <a:endParaRPr lang="fr-FR" baseline="0"/>
                    </a:p>
                    <a:p>
                      <a:pPr lvl="0"/>
                      <a:r>
                        <a:rPr lang="fr-FR" baseline="0"/>
                        <a:t>Travailler sur les représentations de l’espace : les cartes, les paysages. La notion d’échelle, le lexique et les repères géographiques. </a:t>
                      </a:r>
                      <a:endParaRPr lang="fr-FR"/>
                    </a:p>
                  </a:txBody>
                  <a:tcPr/>
                </a:tc>
                <a:tc>
                  <a:txBody>
                    <a:bodyPr/>
                    <a:lstStyle/>
                    <a:p>
                      <a:pPr lvl="0"/>
                      <a:r>
                        <a:rPr lang="fr-FR"/>
                        <a:t>Aider un</a:t>
                      </a:r>
                      <a:r>
                        <a:rPr lang="fr-FR" baseline="0"/>
                        <a:t> camarade en retard, prêter son cours à un camarade qui a été absent (avec pour corollaire la forme du cours)</a:t>
                      </a:r>
                      <a:endParaRPr lang="fr-FR"/>
                    </a:p>
                    <a:p>
                      <a:pPr lvl="0"/>
                      <a:endParaRPr lang="fr-FR"/>
                    </a:p>
                    <a:p>
                      <a:pPr marL="0" marR="0" lvl="0" indent="0" algn="l" defTabSz="914400" rtl="0" fontAlgn="auto" hangingPunct="1">
                        <a:lnSpc>
                          <a:spcPct val="100000"/>
                        </a:lnSpc>
                        <a:spcBef>
                          <a:spcPts val="0"/>
                        </a:spcBef>
                        <a:spcAft>
                          <a:spcPts val="0"/>
                        </a:spcAft>
                        <a:buNone/>
                        <a:tabLst/>
                      </a:pPr>
                      <a:endParaRPr lang="fr-FR"/>
                    </a:p>
                    <a:p>
                      <a:pPr marL="0" marR="0" lvl="0" indent="0" algn="l" defTabSz="914400" rtl="0" fontAlgn="auto" hangingPunct="1">
                        <a:lnSpc>
                          <a:spcPct val="100000"/>
                        </a:lnSpc>
                        <a:spcBef>
                          <a:spcPts val="0"/>
                        </a:spcBef>
                        <a:spcAft>
                          <a:spcPts val="0"/>
                        </a:spcAft>
                        <a:buNone/>
                        <a:tabLst/>
                      </a:pPr>
                      <a:endParaRPr lang="fr-FR"/>
                    </a:p>
                    <a:p>
                      <a:pPr marL="0" marR="0" lvl="0" indent="0" algn="l" defTabSz="914400" rtl="0" fontAlgn="auto" hangingPunct="1">
                        <a:lnSpc>
                          <a:spcPct val="100000"/>
                        </a:lnSpc>
                        <a:spcBef>
                          <a:spcPts val="0"/>
                        </a:spcBef>
                        <a:spcAft>
                          <a:spcPts val="0"/>
                        </a:spcAft>
                        <a:buNone/>
                        <a:tabLst/>
                      </a:pPr>
                      <a:endParaRPr lang="fr-FR"/>
                    </a:p>
                    <a:p>
                      <a:pPr marL="0" marR="0" lvl="0" indent="0" algn="l" defTabSz="914400" rtl="0" fontAlgn="auto" hangingPunct="1">
                        <a:lnSpc>
                          <a:spcPct val="100000"/>
                        </a:lnSpc>
                        <a:spcBef>
                          <a:spcPts val="0"/>
                        </a:spcBef>
                        <a:spcAft>
                          <a:spcPts val="0"/>
                        </a:spcAft>
                        <a:buNone/>
                        <a:tabLst/>
                      </a:pPr>
                      <a:r>
                        <a:rPr lang="fr-FR"/>
                        <a:t>Sur la table, respecter les affaires des autres et son espace. </a:t>
                      </a:r>
                    </a:p>
                    <a:p>
                      <a:pPr lvl="0"/>
                      <a:endParaRPr lang="fr-FR"/>
                    </a:p>
                  </a:txBody>
                  <a:tcPr/>
                </a:tc>
                <a:extLst>
                  <a:ext uri="{0D108BD9-81ED-4DB2-BD59-A6C34878D82A}">
                    <a16:rowId xmlns:a16="http://schemas.microsoft.com/office/drawing/2014/main" xmlns="" val="1435337174"/>
                  </a:ext>
                </a:extLst>
              </a:tr>
              <a:tr h="407420">
                <a:tc>
                  <a:txBody>
                    <a:bodyPr/>
                    <a:lstStyle/>
                    <a:p>
                      <a:pPr lvl="0"/>
                      <a:r>
                        <a:rPr lang="fr-FR" i="1"/>
                        <a:t>Mathématiques, EPS</a:t>
                      </a:r>
                    </a:p>
                  </a:txBody>
                  <a:tcPr/>
                </a:tc>
                <a:tc>
                  <a:txBody>
                    <a:bodyPr/>
                    <a:lstStyle/>
                    <a:p>
                      <a:pPr lvl="0"/>
                      <a:r>
                        <a:rPr lang="fr-FR" i="1"/>
                        <a:t>Français,</a:t>
                      </a:r>
                      <a:r>
                        <a:rPr lang="fr-FR" i="1" baseline="0"/>
                        <a:t> mathématiques, svt</a:t>
                      </a:r>
                      <a:endParaRPr lang="fr-FR" i="1"/>
                    </a:p>
                  </a:txBody>
                  <a:tcPr/>
                </a:tc>
                <a:tc>
                  <a:txBody>
                    <a:bodyPr/>
                    <a:lstStyle/>
                    <a:p>
                      <a:pPr lvl="0"/>
                      <a:r>
                        <a:rPr lang="fr-FR" i="1"/>
                        <a:t>Documentaliste, français</a:t>
                      </a:r>
                    </a:p>
                  </a:txBody>
                  <a:tcPr/>
                </a:tc>
                <a:extLst>
                  <a:ext uri="{0D108BD9-81ED-4DB2-BD59-A6C34878D82A}">
                    <a16:rowId xmlns:a16="http://schemas.microsoft.com/office/drawing/2014/main" xmlns="" val="741593456"/>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Titre 1"/>
          <p:cNvSpPr txBox="1">
            <a:spLocks noGrp="1"/>
          </p:cNvSpPr>
          <p:nvPr>
            <p:ph type="title"/>
          </p:nvPr>
        </p:nvSpPr>
        <p:spPr>
          <a:xfrm>
            <a:off x="838203" y="365129"/>
            <a:ext cx="10515600" cy="1325559"/>
          </a:xfrm>
          <a:ln>
            <a:solidFill>
              <a:schemeClr val="accent2">
                <a:lumMod val="75000"/>
              </a:schemeClr>
            </a:solidFill>
          </a:ln>
        </p:spPr>
        <p:txBody>
          <a:bodyPr/>
          <a:lstStyle/>
          <a:p>
            <a:pPr lvl="0" algn="ctr"/>
            <a:r>
              <a:rPr lang="fr-FR" dirty="0"/>
              <a:t>Partir d’une évaluation des besoins</a:t>
            </a:r>
          </a:p>
        </p:txBody>
      </p:sp>
      <p:sp>
        <p:nvSpPr>
          <p:cNvPr id="3" name="Espace réservé du contenu 3"/>
          <p:cNvSpPr txBox="1">
            <a:spLocks noGrp="1"/>
          </p:cNvSpPr>
          <p:nvPr>
            <p:ph idx="1"/>
          </p:nvPr>
        </p:nvSpPr>
        <p:spPr>
          <a:xfrm>
            <a:off x="1045031" y="2133596"/>
            <a:ext cx="10459583" cy="3777624"/>
          </a:xfrm>
        </p:spPr>
        <p:txBody>
          <a:bodyPr/>
          <a:lstStyle/>
          <a:p>
            <a:pPr marL="0" lvl="0" indent="0">
              <a:buNone/>
            </a:pPr>
            <a:r>
              <a:rPr lang="fr-FR" b="1" dirty="0"/>
              <a:t>Différentes modalités possibles :</a:t>
            </a:r>
          </a:p>
          <a:p>
            <a:pPr marL="0" lvl="0" indent="0">
              <a:buNone/>
            </a:pPr>
            <a:endParaRPr lang="fr-FR" b="1" dirty="0"/>
          </a:p>
          <a:p>
            <a:pPr lvl="0"/>
            <a:r>
              <a:rPr lang="fr-FR" dirty="0"/>
              <a:t>Les bulletins de l’école primaire</a:t>
            </a:r>
          </a:p>
          <a:p>
            <a:pPr lvl="0"/>
            <a:r>
              <a:rPr lang="fr-FR" dirty="0"/>
              <a:t>Un entretien avec l’élève</a:t>
            </a:r>
          </a:p>
          <a:p>
            <a:pPr lvl="0"/>
            <a:r>
              <a:rPr lang="fr-FR" dirty="0"/>
              <a:t>Un temps d’évaluation des besoins globalisé en début d’année</a:t>
            </a:r>
          </a:p>
          <a:p>
            <a:pPr lvl="0"/>
            <a:r>
              <a:rPr lang="fr-FR" dirty="0"/>
              <a:t>Un questionnaire</a:t>
            </a:r>
          </a:p>
        </p:txBody>
      </p:sp>
      <p:sp>
        <p:nvSpPr>
          <p:cNvPr id="4" name="ZoneTexte 3"/>
          <p:cNvSpPr txBox="1"/>
          <p:nvPr/>
        </p:nvSpPr>
        <p:spPr>
          <a:xfrm>
            <a:off x="6373907" y="5678158"/>
            <a:ext cx="5130707" cy="923333"/>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1" u="none" strike="noStrike" kern="1200" cap="none" spc="0" baseline="0">
                <a:solidFill>
                  <a:srgbClr val="000000"/>
                </a:solidFill>
                <a:uFillTx/>
                <a:latin typeface="Calibri"/>
              </a:rPr>
              <a:t>L’accompagnement personnalisé au collège</a:t>
            </a:r>
            <a:r>
              <a:rPr lang="fr-FR" sz="1800" b="0" i="0" u="none" strike="noStrike" kern="1200" cap="none" spc="0" baseline="0">
                <a:solidFill>
                  <a:srgbClr val="000000"/>
                </a:solidFill>
                <a:uFillTx/>
                <a:latin typeface="Calibri"/>
              </a:rPr>
              <a:t>,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Collège des IA-IPR de l’académie de Strasbourg, janvier 2016.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Titre 1"/>
          <p:cNvSpPr txBox="1">
            <a:spLocks noGrp="1"/>
          </p:cNvSpPr>
          <p:nvPr>
            <p:ph type="title"/>
          </p:nvPr>
        </p:nvSpPr>
        <p:spPr>
          <a:xfrm>
            <a:off x="1666188" y="198887"/>
            <a:ext cx="8911687" cy="1280891"/>
          </a:xfrm>
        </p:spPr>
        <p:txBody>
          <a:bodyPr/>
          <a:lstStyle/>
          <a:p>
            <a:pPr lvl="0"/>
            <a:r>
              <a:rPr lang="fr-FR"/>
              <a:t>3 dimensions à prendre en compte :</a:t>
            </a:r>
          </a:p>
        </p:txBody>
      </p:sp>
      <p:sp>
        <p:nvSpPr>
          <p:cNvPr id="3" name="Accolade ouvrante 4"/>
          <p:cNvSpPr/>
          <p:nvPr/>
        </p:nvSpPr>
        <p:spPr>
          <a:xfrm>
            <a:off x="3571673" y="1637763"/>
            <a:ext cx="295835" cy="1425385"/>
          </a:xfrm>
          <a:custGeom>
            <a:avLst/>
            <a:gdLst>
              <a:gd name="f0" fmla="val 10800000"/>
              <a:gd name="f1" fmla="val 5400000"/>
              <a:gd name="f2" fmla="val 180"/>
              <a:gd name="f3" fmla="val w"/>
              <a:gd name="f4" fmla="val h"/>
              <a:gd name="f5" fmla="val ss"/>
              <a:gd name="f6" fmla="val 0"/>
              <a:gd name="f7" fmla="*/ 5419351 1 1725033"/>
              <a:gd name="f8" fmla="+- 0 0 5400000"/>
              <a:gd name="f9" fmla="val 8333"/>
              <a:gd name="f10" fmla="val 50000"/>
              <a:gd name="f11" fmla="+- 0 0 -180"/>
              <a:gd name="f12" fmla="+- 0 0 -270"/>
              <a:gd name="f13" fmla="+- 0 0 -360"/>
              <a:gd name="f14" fmla="abs f3"/>
              <a:gd name="f15" fmla="abs f4"/>
              <a:gd name="f16" fmla="abs f5"/>
              <a:gd name="f17" fmla="+- 2700000 f1 0"/>
              <a:gd name="f18" fmla="*/ f11 f0 1"/>
              <a:gd name="f19" fmla="*/ f12 f0 1"/>
              <a:gd name="f20" fmla="*/ f13 f0 1"/>
              <a:gd name="f21" fmla="?: f14 f3 1"/>
              <a:gd name="f22" fmla="?: f15 f4 1"/>
              <a:gd name="f23" fmla="?: f16 f5 1"/>
              <a:gd name="f24" fmla="+- f17 0 f1"/>
              <a:gd name="f25" fmla="*/ f18 1 f2"/>
              <a:gd name="f26" fmla="*/ f19 1 f2"/>
              <a:gd name="f27" fmla="*/ f20 1 f2"/>
              <a:gd name="f28" fmla="*/ f21 1 21600"/>
              <a:gd name="f29" fmla="*/ f22 1 21600"/>
              <a:gd name="f30" fmla="*/ 21600 f21 1"/>
              <a:gd name="f31" fmla="*/ 21600 f22 1"/>
              <a:gd name="f32" fmla="+- f24 f1 0"/>
              <a:gd name="f33" fmla="+- f25 0 f1"/>
              <a:gd name="f34" fmla="+- f26 0 f1"/>
              <a:gd name="f35" fmla="+- f27 0 f1"/>
              <a:gd name="f36" fmla="min f29 f28"/>
              <a:gd name="f37" fmla="*/ f30 1 f23"/>
              <a:gd name="f38" fmla="*/ f31 1 f23"/>
              <a:gd name="f39" fmla="*/ f32 f7 1"/>
              <a:gd name="f40" fmla="val f37"/>
              <a:gd name="f41" fmla="val f38"/>
              <a:gd name="f42" fmla="*/ f39 1 f0"/>
              <a:gd name="f43" fmla="*/ f6 f36 1"/>
              <a:gd name="f44" fmla="+- f41 0 f6"/>
              <a:gd name="f45" fmla="+- f40 0 f6"/>
              <a:gd name="f46" fmla="+- 0 0 f42"/>
              <a:gd name="f47" fmla="*/ f40 f36 1"/>
              <a:gd name="f48" fmla="*/ f41 f36 1"/>
              <a:gd name="f49" fmla="*/ f45 1 2"/>
              <a:gd name="f50" fmla="min f45 f44"/>
              <a:gd name="f51" fmla="*/ f44 f10 1"/>
              <a:gd name="f52" fmla="+- 0 0 f46"/>
              <a:gd name="f53" fmla="+- f6 f49 0"/>
              <a:gd name="f54" fmla="*/ f50 f9 1"/>
              <a:gd name="f55" fmla="*/ f51 1 100000"/>
              <a:gd name="f56" fmla="*/ f52 f0 1"/>
              <a:gd name="f57" fmla="*/ f49 f36 1"/>
              <a:gd name="f58" fmla="*/ f54 1 100000"/>
              <a:gd name="f59" fmla="*/ f56 1 f7"/>
              <a:gd name="f60" fmla="*/ f53 f36 1"/>
              <a:gd name="f61" fmla="*/ f55 f36 1"/>
              <a:gd name="f62" fmla="+- f55 f58 0"/>
              <a:gd name="f63" fmla="+- f59 0 f1"/>
              <a:gd name="f64" fmla="*/ f58 f36 1"/>
              <a:gd name="f65" fmla="cos 1 f63"/>
              <a:gd name="f66" fmla="sin 1 f63"/>
              <a:gd name="f67" fmla="*/ f62 f36 1"/>
              <a:gd name="f68" fmla="+- 0 0 f65"/>
              <a:gd name="f69" fmla="+- 0 0 f66"/>
              <a:gd name="f70" fmla="+- 0 0 f68"/>
              <a:gd name="f71" fmla="+- 0 0 f69"/>
              <a:gd name="f72" fmla="val f70"/>
              <a:gd name="f73" fmla="val f71"/>
              <a:gd name="f74" fmla="*/ f72 f49 1"/>
              <a:gd name="f75" fmla="*/ f73 f58 1"/>
              <a:gd name="f76" fmla="+- f40 0 f74"/>
              <a:gd name="f77" fmla="+- f58 0 f75"/>
              <a:gd name="f78" fmla="+- f41 f75 0"/>
              <a:gd name="f79" fmla="+- f78 0 f58"/>
              <a:gd name="f80" fmla="*/ f76 f36 1"/>
              <a:gd name="f81" fmla="*/ f77 f36 1"/>
              <a:gd name="f82" fmla="*/ f79 f36 1"/>
            </a:gdLst>
            <a:ahLst/>
            <a:cxnLst>
              <a:cxn ang="3cd4">
                <a:pos x="hc" y="t"/>
              </a:cxn>
              <a:cxn ang="0">
                <a:pos x="r" y="vc"/>
              </a:cxn>
              <a:cxn ang="cd4">
                <a:pos x="hc" y="b"/>
              </a:cxn>
              <a:cxn ang="cd2">
                <a:pos x="l" y="vc"/>
              </a:cxn>
              <a:cxn ang="f33">
                <a:pos x="f47" y="f43"/>
              </a:cxn>
              <a:cxn ang="f34">
                <a:pos x="f43" y="f61"/>
              </a:cxn>
              <a:cxn ang="f35">
                <a:pos x="f47" y="f48"/>
              </a:cxn>
            </a:cxnLst>
            <a:rect l="f80" t="f81" r="f47" b="f82"/>
            <a:pathLst>
              <a:path stroke="0">
                <a:moveTo>
                  <a:pt x="f47" y="f48"/>
                </a:moveTo>
                <a:arcTo wR="f57" hR="f64" stAng="f1" swAng="f1"/>
                <a:lnTo>
                  <a:pt x="f60" y="f67"/>
                </a:lnTo>
                <a:arcTo wR="f57" hR="f64" stAng="f6" swAng="f8"/>
                <a:arcTo wR="f57" hR="f64" stAng="f1" swAng="f8"/>
                <a:lnTo>
                  <a:pt x="f60" y="f64"/>
                </a:lnTo>
                <a:arcTo wR="f57" hR="f64" stAng="f0" swAng="f1"/>
                <a:close/>
              </a:path>
              <a:path fill="none">
                <a:moveTo>
                  <a:pt x="f47" y="f48"/>
                </a:moveTo>
                <a:arcTo wR="f57" hR="f64" stAng="f1" swAng="f1"/>
                <a:lnTo>
                  <a:pt x="f60" y="f67"/>
                </a:lnTo>
                <a:arcTo wR="f57" hR="f64" stAng="f6" swAng="f8"/>
                <a:arcTo wR="f57" hR="f64" stAng="f1" swAng="f8"/>
                <a:lnTo>
                  <a:pt x="f60" y="f64"/>
                </a:lnTo>
                <a:arcTo wR="f57" hR="f64" stAng="f0" swAng="f1"/>
              </a:path>
            </a:pathLst>
          </a:custGeom>
          <a:noFill/>
          <a:ln w="57150" cap="flat">
            <a:solidFill>
              <a:srgbClr val="5B9BD5"/>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4" name="ZoneTexte 6"/>
          <p:cNvSpPr txBox="1"/>
          <p:nvPr/>
        </p:nvSpPr>
        <p:spPr>
          <a:xfrm>
            <a:off x="952256" y="2132335"/>
            <a:ext cx="2375647" cy="369335"/>
          </a:xfrm>
          <a:prstGeom prst="rect">
            <a:avLst/>
          </a:prstGeom>
          <a:solidFill>
            <a:srgbClr val="C5E0B4"/>
          </a:solid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Evaluation d’acquis</a:t>
            </a:r>
          </a:p>
        </p:txBody>
      </p:sp>
      <p:sp>
        <p:nvSpPr>
          <p:cNvPr id="5" name="ZoneTexte 7"/>
          <p:cNvSpPr txBox="1"/>
          <p:nvPr/>
        </p:nvSpPr>
        <p:spPr>
          <a:xfrm>
            <a:off x="952256" y="3791980"/>
            <a:ext cx="2375647" cy="369335"/>
          </a:xfrm>
          <a:prstGeom prst="rect">
            <a:avLst/>
          </a:prstGeom>
          <a:solidFill>
            <a:srgbClr val="C5E0B4"/>
          </a:solid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Evaluation de besoins</a:t>
            </a:r>
          </a:p>
        </p:txBody>
      </p:sp>
      <p:sp>
        <p:nvSpPr>
          <p:cNvPr id="6" name="Accolade ouvrante 8"/>
          <p:cNvSpPr/>
          <p:nvPr/>
        </p:nvSpPr>
        <p:spPr>
          <a:xfrm>
            <a:off x="3571673" y="3287130"/>
            <a:ext cx="295835" cy="1425385"/>
          </a:xfrm>
          <a:custGeom>
            <a:avLst/>
            <a:gdLst>
              <a:gd name="f0" fmla="val 10800000"/>
              <a:gd name="f1" fmla="val 5400000"/>
              <a:gd name="f2" fmla="val 180"/>
              <a:gd name="f3" fmla="val w"/>
              <a:gd name="f4" fmla="val h"/>
              <a:gd name="f5" fmla="val ss"/>
              <a:gd name="f6" fmla="val 0"/>
              <a:gd name="f7" fmla="*/ 5419351 1 1725033"/>
              <a:gd name="f8" fmla="+- 0 0 5400000"/>
              <a:gd name="f9" fmla="val 8333"/>
              <a:gd name="f10" fmla="val 50000"/>
              <a:gd name="f11" fmla="+- 0 0 -180"/>
              <a:gd name="f12" fmla="+- 0 0 -270"/>
              <a:gd name="f13" fmla="+- 0 0 -360"/>
              <a:gd name="f14" fmla="abs f3"/>
              <a:gd name="f15" fmla="abs f4"/>
              <a:gd name="f16" fmla="abs f5"/>
              <a:gd name="f17" fmla="+- 2700000 f1 0"/>
              <a:gd name="f18" fmla="*/ f11 f0 1"/>
              <a:gd name="f19" fmla="*/ f12 f0 1"/>
              <a:gd name="f20" fmla="*/ f13 f0 1"/>
              <a:gd name="f21" fmla="?: f14 f3 1"/>
              <a:gd name="f22" fmla="?: f15 f4 1"/>
              <a:gd name="f23" fmla="?: f16 f5 1"/>
              <a:gd name="f24" fmla="+- f17 0 f1"/>
              <a:gd name="f25" fmla="*/ f18 1 f2"/>
              <a:gd name="f26" fmla="*/ f19 1 f2"/>
              <a:gd name="f27" fmla="*/ f20 1 f2"/>
              <a:gd name="f28" fmla="*/ f21 1 21600"/>
              <a:gd name="f29" fmla="*/ f22 1 21600"/>
              <a:gd name="f30" fmla="*/ 21600 f21 1"/>
              <a:gd name="f31" fmla="*/ 21600 f22 1"/>
              <a:gd name="f32" fmla="+- f24 f1 0"/>
              <a:gd name="f33" fmla="+- f25 0 f1"/>
              <a:gd name="f34" fmla="+- f26 0 f1"/>
              <a:gd name="f35" fmla="+- f27 0 f1"/>
              <a:gd name="f36" fmla="min f29 f28"/>
              <a:gd name="f37" fmla="*/ f30 1 f23"/>
              <a:gd name="f38" fmla="*/ f31 1 f23"/>
              <a:gd name="f39" fmla="*/ f32 f7 1"/>
              <a:gd name="f40" fmla="val f37"/>
              <a:gd name="f41" fmla="val f38"/>
              <a:gd name="f42" fmla="*/ f39 1 f0"/>
              <a:gd name="f43" fmla="*/ f6 f36 1"/>
              <a:gd name="f44" fmla="+- f41 0 f6"/>
              <a:gd name="f45" fmla="+- f40 0 f6"/>
              <a:gd name="f46" fmla="+- 0 0 f42"/>
              <a:gd name="f47" fmla="*/ f40 f36 1"/>
              <a:gd name="f48" fmla="*/ f41 f36 1"/>
              <a:gd name="f49" fmla="*/ f45 1 2"/>
              <a:gd name="f50" fmla="min f45 f44"/>
              <a:gd name="f51" fmla="*/ f44 f10 1"/>
              <a:gd name="f52" fmla="+- 0 0 f46"/>
              <a:gd name="f53" fmla="+- f6 f49 0"/>
              <a:gd name="f54" fmla="*/ f50 f9 1"/>
              <a:gd name="f55" fmla="*/ f51 1 100000"/>
              <a:gd name="f56" fmla="*/ f52 f0 1"/>
              <a:gd name="f57" fmla="*/ f49 f36 1"/>
              <a:gd name="f58" fmla="*/ f54 1 100000"/>
              <a:gd name="f59" fmla="*/ f56 1 f7"/>
              <a:gd name="f60" fmla="*/ f53 f36 1"/>
              <a:gd name="f61" fmla="*/ f55 f36 1"/>
              <a:gd name="f62" fmla="+- f55 f58 0"/>
              <a:gd name="f63" fmla="+- f59 0 f1"/>
              <a:gd name="f64" fmla="*/ f58 f36 1"/>
              <a:gd name="f65" fmla="cos 1 f63"/>
              <a:gd name="f66" fmla="sin 1 f63"/>
              <a:gd name="f67" fmla="*/ f62 f36 1"/>
              <a:gd name="f68" fmla="+- 0 0 f65"/>
              <a:gd name="f69" fmla="+- 0 0 f66"/>
              <a:gd name="f70" fmla="+- 0 0 f68"/>
              <a:gd name="f71" fmla="+- 0 0 f69"/>
              <a:gd name="f72" fmla="val f70"/>
              <a:gd name="f73" fmla="val f71"/>
              <a:gd name="f74" fmla="*/ f72 f49 1"/>
              <a:gd name="f75" fmla="*/ f73 f58 1"/>
              <a:gd name="f76" fmla="+- f40 0 f74"/>
              <a:gd name="f77" fmla="+- f58 0 f75"/>
              <a:gd name="f78" fmla="+- f41 f75 0"/>
              <a:gd name="f79" fmla="+- f78 0 f58"/>
              <a:gd name="f80" fmla="*/ f76 f36 1"/>
              <a:gd name="f81" fmla="*/ f77 f36 1"/>
              <a:gd name="f82" fmla="*/ f79 f36 1"/>
            </a:gdLst>
            <a:ahLst/>
            <a:cxnLst>
              <a:cxn ang="3cd4">
                <a:pos x="hc" y="t"/>
              </a:cxn>
              <a:cxn ang="0">
                <a:pos x="r" y="vc"/>
              </a:cxn>
              <a:cxn ang="cd4">
                <a:pos x="hc" y="b"/>
              </a:cxn>
              <a:cxn ang="cd2">
                <a:pos x="l" y="vc"/>
              </a:cxn>
              <a:cxn ang="f33">
                <a:pos x="f47" y="f43"/>
              </a:cxn>
              <a:cxn ang="f34">
                <a:pos x="f43" y="f61"/>
              </a:cxn>
              <a:cxn ang="f35">
                <a:pos x="f47" y="f48"/>
              </a:cxn>
            </a:cxnLst>
            <a:rect l="f80" t="f81" r="f47" b="f82"/>
            <a:pathLst>
              <a:path stroke="0">
                <a:moveTo>
                  <a:pt x="f47" y="f48"/>
                </a:moveTo>
                <a:arcTo wR="f57" hR="f64" stAng="f1" swAng="f1"/>
                <a:lnTo>
                  <a:pt x="f60" y="f67"/>
                </a:lnTo>
                <a:arcTo wR="f57" hR="f64" stAng="f6" swAng="f8"/>
                <a:arcTo wR="f57" hR="f64" stAng="f1" swAng="f8"/>
                <a:lnTo>
                  <a:pt x="f60" y="f64"/>
                </a:lnTo>
                <a:arcTo wR="f57" hR="f64" stAng="f0" swAng="f1"/>
                <a:close/>
              </a:path>
              <a:path fill="none">
                <a:moveTo>
                  <a:pt x="f47" y="f48"/>
                </a:moveTo>
                <a:arcTo wR="f57" hR="f64" stAng="f1" swAng="f1"/>
                <a:lnTo>
                  <a:pt x="f60" y="f67"/>
                </a:lnTo>
                <a:arcTo wR="f57" hR="f64" stAng="f6" swAng="f8"/>
                <a:arcTo wR="f57" hR="f64" stAng="f1" swAng="f8"/>
                <a:lnTo>
                  <a:pt x="f60" y="f64"/>
                </a:lnTo>
                <a:arcTo wR="f57" hR="f64" stAng="f0" swAng="f1"/>
              </a:path>
            </a:pathLst>
          </a:custGeom>
          <a:noFill/>
          <a:ln w="57150" cap="flat">
            <a:solidFill>
              <a:srgbClr val="5B9BD5"/>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7" name="Accolade ouvrante 9"/>
          <p:cNvSpPr/>
          <p:nvPr/>
        </p:nvSpPr>
        <p:spPr>
          <a:xfrm>
            <a:off x="3571673" y="4938400"/>
            <a:ext cx="295835" cy="1425385"/>
          </a:xfrm>
          <a:custGeom>
            <a:avLst/>
            <a:gdLst>
              <a:gd name="f0" fmla="val 10800000"/>
              <a:gd name="f1" fmla="val 5400000"/>
              <a:gd name="f2" fmla="val 180"/>
              <a:gd name="f3" fmla="val w"/>
              <a:gd name="f4" fmla="val h"/>
              <a:gd name="f5" fmla="val ss"/>
              <a:gd name="f6" fmla="val 0"/>
              <a:gd name="f7" fmla="*/ 5419351 1 1725033"/>
              <a:gd name="f8" fmla="+- 0 0 5400000"/>
              <a:gd name="f9" fmla="val 8333"/>
              <a:gd name="f10" fmla="val 50000"/>
              <a:gd name="f11" fmla="+- 0 0 -180"/>
              <a:gd name="f12" fmla="+- 0 0 -270"/>
              <a:gd name="f13" fmla="+- 0 0 -360"/>
              <a:gd name="f14" fmla="abs f3"/>
              <a:gd name="f15" fmla="abs f4"/>
              <a:gd name="f16" fmla="abs f5"/>
              <a:gd name="f17" fmla="+- 2700000 f1 0"/>
              <a:gd name="f18" fmla="*/ f11 f0 1"/>
              <a:gd name="f19" fmla="*/ f12 f0 1"/>
              <a:gd name="f20" fmla="*/ f13 f0 1"/>
              <a:gd name="f21" fmla="?: f14 f3 1"/>
              <a:gd name="f22" fmla="?: f15 f4 1"/>
              <a:gd name="f23" fmla="?: f16 f5 1"/>
              <a:gd name="f24" fmla="+- f17 0 f1"/>
              <a:gd name="f25" fmla="*/ f18 1 f2"/>
              <a:gd name="f26" fmla="*/ f19 1 f2"/>
              <a:gd name="f27" fmla="*/ f20 1 f2"/>
              <a:gd name="f28" fmla="*/ f21 1 21600"/>
              <a:gd name="f29" fmla="*/ f22 1 21600"/>
              <a:gd name="f30" fmla="*/ 21600 f21 1"/>
              <a:gd name="f31" fmla="*/ 21600 f22 1"/>
              <a:gd name="f32" fmla="+- f24 f1 0"/>
              <a:gd name="f33" fmla="+- f25 0 f1"/>
              <a:gd name="f34" fmla="+- f26 0 f1"/>
              <a:gd name="f35" fmla="+- f27 0 f1"/>
              <a:gd name="f36" fmla="min f29 f28"/>
              <a:gd name="f37" fmla="*/ f30 1 f23"/>
              <a:gd name="f38" fmla="*/ f31 1 f23"/>
              <a:gd name="f39" fmla="*/ f32 f7 1"/>
              <a:gd name="f40" fmla="val f37"/>
              <a:gd name="f41" fmla="val f38"/>
              <a:gd name="f42" fmla="*/ f39 1 f0"/>
              <a:gd name="f43" fmla="*/ f6 f36 1"/>
              <a:gd name="f44" fmla="+- f41 0 f6"/>
              <a:gd name="f45" fmla="+- f40 0 f6"/>
              <a:gd name="f46" fmla="+- 0 0 f42"/>
              <a:gd name="f47" fmla="*/ f40 f36 1"/>
              <a:gd name="f48" fmla="*/ f41 f36 1"/>
              <a:gd name="f49" fmla="*/ f45 1 2"/>
              <a:gd name="f50" fmla="min f45 f44"/>
              <a:gd name="f51" fmla="*/ f44 f10 1"/>
              <a:gd name="f52" fmla="+- 0 0 f46"/>
              <a:gd name="f53" fmla="+- f6 f49 0"/>
              <a:gd name="f54" fmla="*/ f50 f9 1"/>
              <a:gd name="f55" fmla="*/ f51 1 100000"/>
              <a:gd name="f56" fmla="*/ f52 f0 1"/>
              <a:gd name="f57" fmla="*/ f49 f36 1"/>
              <a:gd name="f58" fmla="*/ f54 1 100000"/>
              <a:gd name="f59" fmla="*/ f56 1 f7"/>
              <a:gd name="f60" fmla="*/ f53 f36 1"/>
              <a:gd name="f61" fmla="*/ f55 f36 1"/>
              <a:gd name="f62" fmla="+- f55 f58 0"/>
              <a:gd name="f63" fmla="+- f59 0 f1"/>
              <a:gd name="f64" fmla="*/ f58 f36 1"/>
              <a:gd name="f65" fmla="cos 1 f63"/>
              <a:gd name="f66" fmla="sin 1 f63"/>
              <a:gd name="f67" fmla="*/ f62 f36 1"/>
              <a:gd name="f68" fmla="+- 0 0 f65"/>
              <a:gd name="f69" fmla="+- 0 0 f66"/>
              <a:gd name="f70" fmla="+- 0 0 f68"/>
              <a:gd name="f71" fmla="+- 0 0 f69"/>
              <a:gd name="f72" fmla="val f70"/>
              <a:gd name="f73" fmla="val f71"/>
              <a:gd name="f74" fmla="*/ f72 f49 1"/>
              <a:gd name="f75" fmla="*/ f73 f58 1"/>
              <a:gd name="f76" fmla="+- f40 0 f74"/>
              <a:gd name="f77" fmla="+- f58 0 f75"/>
              <a:gd name="f78" fmla="+- f41 f75 0"/>
              <a:gd name="f79" fmla="+- f78 0 f58"/>
              <a:gd name="f80" fmla="*/ f76 f36 1"/>
              <a:gd name="f81" fmla="*/ f77 f36 1"/>
              <a:gd name="f82" fmla="*/ f79 f36 1"/>
            </a:gdLst>
            <a:ahLst/>
            <a:cxnLst>
              <a:cxn ang="3cd4">
                <a:pos x="hc" y="t"/>
              </a:cxn>
              <a:cxn ang="0">
                <a:pos x="r" y="vc"/>
              </a:cxn>
              <a:cxn ang="cd4">
                <a:pos x="hc" y="b"/>
              </a:cxn>
              <a:cxn ang="cd2">
                <a:pos x="l" y="vc"/>
              </a:cxn>
              <a:cxn ang="f33">
                <a:pos x="f47" y="f43"/>
              </a:cxn>
              <a:cxn ang="f34">
                <a:pos x="f43" y="f61"/>
              </a:cxn>
              <a:cxn ang="f35">
                <a:pos x="f47" y="f48"/>
              </a:cxn>
            </a:cxnLst>
            <a:rect l="f80" t="f81" r="f47" b="f82"/>
            <a:pathLst>
              <a:path stroke="0">
                <a:moveTo>
                  <a:pt x="f47" y="f48"/>
                </a:moveTo>
                <a:arcTo wR="f57" hR="f64" stAng="f1" swAng="f1"/>
                <a:lnTo>
                  <a:pt x="f60" y="f67"/>
                </a:lnTo>
                <a:arcTo wR="f57" hR="f64" stAng="f6" swAng="f8"/>
                <a:arcTo wR="f57" hR="f64" stAng="f1" swAng="f8"/>
                <a:lnTo>
                  <a:pt x="f60" y="f64"/>
                </a:lnTo>
                <a:arcTo wR="f57" hR="f64" stAng="f0" swAng="f1"/>
                <a:close/>
              </a:path>
              <a:path fill="none">
                <a:moveTo>
                  <a:pt x="f47" y="f48"/>
                </a:moveTo>
                <a:arcTo wR="f57" hR="f64" stAng="f1" swAng="f1"/>
                <a:lnTo>
                  <a:pt x="f60" y="f67"/>
                </a:lnTo>
                <a:arcTo wR="f57" hR="f64" stAng="f6" swAng="f8"/>
                <a:arcTo wR="f57" hR="f64" stAng="f1" swAng="f8"/>
                <a:lnTo>
                  <a:pt x="f60" y="f64"/>
                </a:lnTo>
                <a:arcTo wR="f57" hR="f64" stAng="f0" swAng="f1"/>
              </a:path>
            </a:pathLst>
          </a:custGeom>
          <a:noFill/>
          <a:ln w="57150" cap="flat">
            <a:solidFill>
              <a:srgbClr val="5B9BD5"/>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8" name="ZoneTexte 10"/>
          <p:cNvSpPr txBox="1"/>
          <p:nvPr/>
        </p:nvSpPr>
        <p:spPr>
          <a:xfrm>
            <a:off x="952256" y="5466429"/>
            <a:ext cx="2375647" cy="369335"/>
          </a:xfrm>
          <a:prstGeom prst="rect">
            <a:avLst/>
          </a:prstGeom>
          <a:solidFill>
            <a:srgbClr val="C5E0B4"/>
          </a:solid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Auto - évaluation</a:t>
            </a:r>
          </a:p>
        </p:txBody>
      </p:sp>
      <p:graphicFrame>
        <p:nvGraphicFramePr>
          <p:cNvPr id="9" name="Tableau 15">
            <a:extLst>
              <a:ext uri="{FF2B5EF4-FFF2-40B4-BE49-F238E27FC236}">
                <a16:creationId xmlns:a16="http://schemas.microsoft.com/office/drawing/2014/main" xmlns="" id="{00000000-0000-0000-0000-000000000000}"/>
              </a:ext>
            </a:extLst>
          </p:cNvPr>
          <p:cNvGraphicFramePr>
            <a:graphicFrameLocks noGrp="1"/>
          </p:cNvGraphicFramePr>
          <p:nvPr/>
        </p:nvGraphicFramePr>
        <p:xfrm>
          <a:off x="3977621" y="1635413"/>
          <a:ext cx="5905496" cy="511408"/>
        </p:xfrm>
        <a:graphic>
          <a:graphicData uri="http://schemas.openxmlformats.org/drawingml/2006/table">
            <a:tbl>
              <a:tblPr>
                <a:effectLst/>
              </a:tblPr>
              <a:tblGrid>
                <a:gridCol w="473330">
                  <a:extLst>
                    <a:ext uri="{9D8B030D-6E8A-4147-A177-3AD203B41FA5}">
                      <a16:colId xmlns:a16="http://schemas.microsoft.com/office/drawing/2014/main" xmlns="" val="981062024"/>
                    </a:ext>
                  </a:extLst>
                </a:gridCol>
                <a:gridCol w="343082">
                  <a:extLst>
                    <a:ext uri="{9D8B030D-6E8A-4147-A177-3AD203B41FA5}">
                      <a16:colId xmlns:a16="http://schemas.microsoft.com/office/drawing/2014/main" xmlns="" val="3993298883"/>
                    </a:ext>
                  </a:extLst>
                </a:gridCol>
                <a:gridCol w="5089084">
                  <a:extLst>
                    <a:ext uri="{9D8B030D-6E8A-4147-A177-3AD203B41FA5}">
                      <a16:colId xmlns:a16="http://schemas.microsoft.com/office/drawing/2014/main" xmlns="" val="2371002143"/>
                    </a:ext>
                  </a:extLst>
                </a:gridCol>
              </a:tblGrid>
              <a:tr h="94100">
                <a:tc>
                  <a:txBody>
                    <a:bodyPr/>
                    <a:lstStyle/>
                    <a:p>
                      <a:pPr marL="457200" lvl="0" indent="-457200">
                        <a:lnSpc>
                          <a:spcPct val="115000"/>
                        </a:lnSpc>
                        <a:spcBef>
                          <a:spcPts val="600"/>
                        </a:spcBef>
                        <a:spcAft>
                          <a:spcPts val="0"/>
                        </a:spcAft>
                      </a:pPr>
                      <a:endParaRPr lang="fr-FR" sz="1400">
                        <a:latin typeface="Calibri" pitchFamily="34"/>
                        <a:ea typeface="Century Gothic" pitchFamily="34"/>
                        <a:cs typeface="Times New Roman" pitchFamily="18"/>
                      </a:endParaRPr>
                    </a:p>
                  </a:txBody>
                  <a:tcPr marL="73023" marR="73023" marT="0" marB="0" anchor="b"/>
                </a:tc>
                <a:tc>
                  <a:txBody>
                    <a:bodyPr/>
                    <a:lstStyle/>
                    <a:p>
                      <a:pPr marL="457200" lvl="0" indent="-457200">
                        <a:lnSpc>
                          <a:spcPct val="115000"/>
                        </a:lnSpc>
                        <a:spcBef>
                          <a:spcPts val="600"/>
                        </a:spcBef>
                        <a:spcAft>
                          <a:spcPts val="0"/>
                        </a:spcAft>
                      </a:pPr>
                      <a:r>
                        <a:rPr lang="fr-FR" sz="1400" b="1">
                          <a:latin typeface="Calibri" pitchFamily="34"/>
                          <a:ea typeface="Century Gothic" pitchFamily="34"/>
                          <a:cs typeface="Times New Roman" pitchFamily="18"/>
                        </a:rPr>
                        <a:t> </a:t>
                      </a:r>
                    </a:p>
                  </a:txBody>
                  <a:tcPr marL="73023" marR="73023" marT="0" marB="0" anchor="b">
                    <a:lnB w="12701" cap="flat" cmpd="sng" algn="ctr">
                      <a:solidFill>
                        <a:srgbClr val="000000"/>
                      </a:solidFill>
                      <a:prstDash val="solid"/>
                      <a:round/>
                      <a:headEnd type="none" w="med" len="med"/>
                      <a:tailEnd type="none" w="med" len="med"/>
                    </a:lnB>
                  </a:tcPr>
                </a:tc>
                <a:tc>
                  <a:txBody>
                    <a:bodyPr/>
                    <a:lstStyle/>
                    <a:p>
                      <a:pPr marL="457200" lvl="0" indent="-457200">
                        <a:lnSpc>
                          <a:spcPct val="115000"/>
                        </a:lnSpc>
                        <a:spcBef>
                          <a:spcPts val="600"/>
                        </a:spcBef>
                        <a:spcAft>
                          <a:spcPts val="0"/>
                        </a:spcAft>
                      </a:pPr>
                      <a:r>
                        <a:rPr lang="fr-FR" sz="1400" b="1">
                          <a:latin typeface="Calibri" pitchFamily="34"/>
                          <a:ea typeface="Century Gothic" pitchFamily="34"/>
                          <a:cs typeface="Times New Roman" pitchFamily="18"/>
                        </a:rPr>
                        <a:t>Dessine une frise chronologique allant de 1900 à 2050.</a:t>
                      </a:r>
                    </a:p>
                  </a:txBody>
                  <a:tcPr marL="73023" marR="73023" marT="0" marB="0"/>
                </a:tc>
                <a:extLst>
                  <a:ext uri="{0D108BD9-81ED-4DB2-BD59-A6C34878D82A}">
                    <a16:rowId xmlns:a16="http://schemas.microsoft.com/office/drawing/2014/main" xmlns="" val="803750435"/>
                  </a:ext>
                </a:extLst>
              </a:tr>
              <a:tr h="266044">
                <a:tc>
                  <a:txBody>
                    <a:bodyPr/>
                    <a:lstStyle/>
                    <a:p>
                      <a:pPr marL="457200" lvl="0" indent="-457200">
                        <a:lnSpc>
                          <a:spcPct val="115000"/>
                        </a:lnSpc>
                        <a:spcBef>
                          <a:spcPts val="600"/>
                        </a:spcBef>
                        <a:spcAft>
                          <a:spcPts val="0"/>
                        </a:spcAft>
                      </a:pPr>
                      <a:r>
                        <a:rPr lang="fr-FR" sz="1050">
                          <a:latin typeface="Calibri" pitchFamily="34"/>
                          <a:ea typeface="Century Gothic" pitchFamily="34"/>
                          <a:cs typeface="Times New Roman" pitchFamily="18"/>
                        </a:rPr>
                        <a:t> </a:t>
                      </a:r>
                    </a:p>
                  </a:txBody>
                  <a:tcPr marL="73023" marR="73023" marT="0" marB="0" anchor="b"/>
                </a:tc>
                <a:tc>
                  <a:txBody>
                    <a:bodyPr/>
                    <a:lstStyle/>
                    <a:p>
                      <a:pPr marL="457200" lvl="0" indent="-457200" algn="ctr">
                        <a:lnSpc>
                          <a:spcPct val="115000"/>
                        </a:lnSpc>
                        <a:spcBef>
                          <a:spcPts val="600"/>
                        </a:spcBef>
                        <a:spcAft>
                          <a:spcPts val="0"/>
                        </a:spcAft>
                      </a:pPr>
                      <a:r>
                        <a:rPr lang="fr-FR" sz="1050">
                          <a:latin typeface="Calibri" pitchFamily="34"/>
                          <a:ea typeface="Century Gothic" pitchFamily="34"/>
                          <a:cs typeface="Times New Roman" pitchFamily="18"/>
                        </a:rPr>
                        <a:t> </a:t>
                      </a:r>
                    </a:p>
                  </a:txBody>
                  <a:tcPr marL="73023" marR="73023" marT="0" marB="0" anchor="b">
                    <a:lnT w="12701" cap="flat" cmpd="sng" algn="ctr">
                      <a:solidFill>
                        <a:srgbClr val="000000"/>
                      </a:solidFill>
                      <a:prstDash val="solid"/>
                      <a:round/>
                      <a:headEnd type="none" w="med" len="med"/>
                      <a:tailEnd type="none" w="med" len="med"/>
                    </a:lnT>
                  </a:tcPr>
                </a:tc>
                <a:tc>
                  <a:txBody>
                    <a:bodyPr/>
                    <a:lstStyle/>
                    <a:p>
                      <a:pPr marL="457200" lvl="0" indent="-457200">
                        <a:lnSpc>
                          <a:spcPct val="115000"/>
                        </a:lnSpc>
                        <a:spcBef>
                          <a:spcPts val="600"/>
                        </a:spcBef>
                        <a:spcAft>
                          <a:spcPts val="0"/>
                        </a:spcAft>
                      </a:pPr>
                      <a:endParaRPr lang="fr-FR" sz="1050">
                        <a:latin typeface="Calibri" pitchFamily="34"/>
                        <a:ea typeface="Century Gothic" pitchFamily="34"/>
                        <a:cs typeface="Times New Roman" pitchFamily="18"/>
                      </a:endParaRPr>
                    </a:p>
                  </a:txBody>
                  <a:tcPr marL="73023" marR="73023" marT="0" marB="0" anchor="b"/>
                </a:tc>
                <a:extLst>
                  <a:ext uri="{0D108BD9-81ED-4DB2-BD59-A6C34878D82A}">
                    <a16:rowId xmlns:a16="http://schemas.microsoft.com/office/drawing/2014/main" xmlns="" val="2676528540"/>
                  </a:ext>
                </a:extLst>
              </a:tr>
            </a:tbl>
          </a:graphicData>
        </a:graphic>
      </p:graphicFrame>
      <p:graphicFrame>
        <p:nvGraphicFramePr>
          <p:cNvPr id="10" name="Tableau 17">
            <a:extLst>
              <a:ext uri="{FF2B5EF4-FFF2-40B4-BE49-F238E27FC236}">
                <a16:creationId xmlns:a16="http://schemas.microsoft.com/office/drawing/2014/main" xmlns="" id="{00000000-0000-0000-0000-000000000000}"/>
              </a:ext>
            </a:extLst>
          </p:cNvPr>
          <p:cNvGraphicFramePr>
            <a:graphicFrameLocks noGrp="1"/>
          </p:cNvGraphicFramePr>
          <p:nvPr/>
        </p:nvGraphicFramePr>
        <p:xfrm>
          <a:off x="3867509" y="4803087"/>
          <a:ext cx="5905496" cy="1472184"/>
        </p:xfrm>
        <a:graphic>
          <a:graphicData uri="http://schemas.openxmlformats.org/drawingml/2006/table">
            <a:tbl>
              <a:tblPr>
                <a:effectLst/>
              </a:tblPr>
              <a:tblGrid>
                <a:gridCol w="473330">
                  <a:extLst>
                    <a:ext uri="{9D8B030D-6E8A-4147-A177-3AD203B41FA5}">
                      <a16:colId xmlns:a16="http://schemas.microsoft.com/office/drawing/2014/main" xmlns="" val="4190689"/>
                    </a:ext>
                  </a:extLst>
                </a:gridCol>
                <a:gridCol w="343082">
                  <a:extLst>
                    <a:ext uri="{9D8B030D-6E8A-4147-A177-3AD203B41FA5}">
                      <a16:colId xmlns:a16="http://schemas.microsoft.com/office/drawing/2014/main" xmlns="" val="472010007"/>
                    </a:ext>
                  </a:extLst>
                </a:gridCol>
                <a:gridCol w="5089084">
                  <a:extLst>
                    <a:ext uri="{9D8B030D-6E8A-4147-A177-3AD203B41FA5}">
                      <a16:colId xmlns:a16="http://schemas.microsoft.com/office/drawing/2014/main" xmlns="" val="1050805720"/>
                    </a:ext>
                  </a:extLst>
                </a:gridCol>
              </a:tblGrid>
              <a:tr h="0">
                <a:tc>
                  <a:txBody>
                    <a:bodyPr/>
                    <a:lstStyle/>
                    <a:p>
                      <a:pPr marL="457200" lvl="0" indent="-457200">
                        <a:lnSpc>
                          <a:spcPct val="115000"/>
                        </a:lnSpc>
                        <a:spcBef>
                          <a:spcPts val="600"/>
                        </a:spcBef>
                        <a:spcAft>
                          <a:spcPts val="0"/>
                        </a:spcAft>
                      </a:pPr>
                      <a:endParaRPr lang="fr-FR" sz="1400">
                        <a:latin typeface="Calibri" pitchFamily="34"/>
                        <a:ea typeface="Century Gothic" pitchFamily="34"/>
                        <a:cs typeface="Times New Roman" pitchFamily="18"/>
                      </a:endParaRPr>
                    </a:p>
                  </a:txBody>
                  <a:tcPr marL="73023" marR="73023" marT="0" marB="0" anchor="b"/>
                </a:tc>
                <a:tc>
                  <a:txBody>
                    <a:bodyPr/>
                    <a:lstStyle/>
                    <a:p>
                      <a:pPr marL="457200" lvl="0" indent="-457200">
                        <a:lnSpc>
                          <a:spcPct val="115000"/>
                        </a:lnSpc>
                        <a:spcBef>
                          <a:spcPts val="600"/>
                        </a:spcBef>
                        <a:spcAft>
                          <a:spcPts val="0"/>
                        </a:spcAft>
                      </a:pPr>
                      <a:r>
                        <a:rPr lang="fr-FR" sz="1400" b="1">
                          <a:latin typeface="Calibri" pitchFamily="34"/>
                          <a:ea typeface="Century Gothic" pitchFamily="34"/>
                          <a:cs typeface="Times New Roman" pitchFamily="18"/>
                        </a:rPr>
                        <a:t> </a:t>
                      </a:r>
                    </a:p>
                  </a:txBody>
                  <a:tcPr marL="73023" marR="73023" marT="0" marB="0" anchor="b">
                    <a:lnB w="12701" cap="flat" cmpd="sng" algn="ctr">
                      <a:solidFill>
                        <a:srgbClr val="000000"/>
                      </a:solidFill>
                      <a:prstDash val="solid"/>
                      <a:round/>
                      <a:headEnd type="none" w="med" len="med"/>
                      <a:tailEnd type="none" w="med" len="med"/>
                    </a:lnB>
                  </a:tcPr>
                </a:tc>
                <a:tc>
                  <a:txBody>
                    <a:bodyPr/>
                    <a:lstStyle/>
                    <a:p>
                      <a:pPr marL="457200" lvl="0" indent="-457200">
                        <a:lnSpc>
                          <a:spcPct val="115000"/>
                        </a:lnSpc>
                        <a:spcBef>
                          <a:spcPts val="600"/>
                        </a:spcBef>
                        <a:spcAft>
                          <a:spcPts val="0"/>
                        </a:spcAft>
                      </a:pPr>
                      <a:r>
                        <a:rPr lang="en-US" sz="1400" b="1">
                          <a:latin typeface="Calibri" pitchFamily="34"/>
                          <a:ea typeface="Century Gothic" pitchFamily="34"/>
                          <a:cs typeface="Times New Roman" pitchFamily="18"/>
                        </a:rPr>
                        <a:t>Quel outil penses-tu devoir travailler en priorité ?</a:t>
                      </a:r>
                      <a:endParaRPr lang="fr-FR" sz="1400" b="1">
                        <a:latin typeface="Calibri" pitchFamily="34"/>
                        <a:ea typeface="Century Gothic" pitchFamily="34"/>
                        <a:cs typeface="Times New Roman" pitchFamily="18"/>
                      </a:endParaRPr>
                    </a:p>
                  </a:txBody>
                  <a:tcPr marL="73023" marR="73023" marT="0" marB="0"/>
                </a:tc>
                <a:extLst>
                  <a:ext uri="{0D108BD9-81ED-4DB2-BD59-A6C34878D82A}">
                    <a16:rowId xmlns:a16="http://schemas.microsoft.com/office/drawing/2014/main" xmlns="" val="334996103"/>
                  </a:ext>
                </a:extLst>
              </a:tr>
              <a:tr h="0">
                <a:tc>
                  <a:txBody>
                    <a:bodyPr/>
                    <a:lstStyle/>
                    <a:p>
                      <a:pPr marL="457200" lvl="0" indent="-457200">
                        <a:lnSpc>
                          <a:spcPct val="115000"/>
                        </a:lnSpc>
                        <a:spcBef>
                          <a:spcPts val="600"/>
                        </a:spcBef>
                        <a:spcAft>
                          <a:spcPts val="0"/>
                        </a:spcAft>
                      </a:pPr>
                      <a:r>
                        <a:rPr lang="fr-FR" sz="1400">
                          <a:latin typeface="Calibri" pitchFamily="34"/>
                          <a:ea typeface="Century Gothic" pitchFamily="34"/>
                          <a:cs typeface="Times New Roman" pitchFamily="18"/>
                        </a:rPr>
                        <a:t> </a:t>
                      </a:r>
                    </a:p>
                  </a:txBody>
                  <a:tcPr marL="73023" marR="73023" marT="0" marB="0" anchor="b"/>
                </a:tc>
                <a:tc>
                  <a:txBody>
                    <a:bodyPr/>
                    <a:lstStyle/>
                    <a:p>
                      <a:pPr marL="457200" lvl="0" indent="-457200" algn="r">
                        <a:lnSpc>
                          <a:spcPct val="115000"/>
                        </a:lnSpc>
                        <a:spcBef>
                          <a:spcPts val="600"/>
                        </a:spcBef>
                        <a:spcAft>
                          <a:spcPts val="0"/>
                        </a:spcAft>
                      </a:pPr>
                      <a:r>
                        <a:rPr lang="fr-FR" sz="1400">
                          <a:latin typeface="Calibri" pitchFamily="34"/>
                          <a:ea typeface="Century Gothic" pitchFamily="34"/>
                          <a:cs typeface="Times New Roman" pitchFamily="18"/>
                        </a:rPr>
                        <a:t>a.</a:t>
                      </a:r>
                    </a:p>
                  </a:txBody>
                  <a:tcPr marL="73023" marR="73023" marT="0" marB="0" anchor="b">
                    <a:lnT w="12701" cap="flat" cmpd="sng" algn="ctr">
                      <a:solidFill>
                        <a:srgbClr val="000000"/>
                      </a:solidFill>
                      <a:prstDash val="solid"/>
                      <a:round/>
                      <a:headEnd type="none" w="med" len="med"/>
                      <a:tailEnd type="none" w="med" len="med"/>
                    </a:lnT>
                  </a:tcPr>
                </a:tc>
                <a:tc>
                  <a:txBody>
                    <a:bodyPr/>
                    <a:lstStyle/>
                    <a:p>
                      <a:pPr marL="457200" lvl="0" indent="-457200">
                        <a:lnSpc>
                          <a:spcPct val="115000"/>
                        </a:lnSpc>
                        <a:spcBef>
                          <a:spcPts val="600"/>
                        </a:spcBef>
                        <a:spcAft>
                          <a:spcPts val="0"/>
                        </a:spcAft>
                      </a:pPr>
                      <a:r>
                        <a:rPr lang="fr-FR" sz="1400">
                          <a:latin typeface="Calibri" pitchFamily="34"/>
                          <a:ea typeface="Century Gothic" pitchFamily="34"/>
                          <a:cs typeface="Times New Roman" pitchFamily="18"/>
                        </a:rPr>
                        <a:t>l’agenda</a:t>
                      </a:r>
                    </a:p>
                  </a:txBody>
                  <a:tcPr marL="73023" marR="73023" marT="0" marB="0" anchor="b"/>
                </a:tc>
                <a:extLst>
                  <a:ext uri="{0D108BD9-81ED-4DB2-BD59-A6C34878D82A}">
                    <a16:rowId xmlns:a16="http://schemas.microsoft.com/office/drawing/2014/main" xmlns="" val="2189576896"/>
                  </a:ext>
                </a:extLst>
              </a:tr>
              <a:tr h="0">
                <a:tc>
                  <a:txBody>
                    <a:bodyPr/>
                    <a:lstStyle/>
                    <a:p>
                      <a:pPr marL="457200" lvl="0" indent="-457200">
                        <a:lnSpc>
                          <a:spcPct val="115000"/>
                        </a:lnSpc>
                        <a:spcBef>
                          <a:spcPts val="600"/>
                        </a:spcBef>
                        <a:spcAft>
                          <a:spcPts val="0"/>
                        </a:spcAft>
                      </a:pPr>
                      <a:r>
                        <a:rPr lang="fr-FR" sz="1400">
                          <a:latin typeface="Calibri" pitchFamily="34"/>
                          <a:ea typeface="Century Gothic" pitchFamily="34"/>
                          <a:cs typeface="Times New Roman" pitchFamily="18"/>
                        </a:rPr>
                        <a:t> </a:t>
                      </a:r>
                    </a:p>
                  </a:txBody>
                  <a:tcPr marL="73023" marR="73023" marT="0" marB="0" anchor="b"/>
                </a:tc>
                <a:tc>
                  <a:txBody>
                    <a:bodyPr/>
                    <a:lstStyle/>
                    <a:p>
                      <a:pPr marL="457200" lvl="0" indent="-457200" algn="r">
                        <a:lnSpc>
                          <a:spcPct val="115000"/>
                        </a:lnSpc>
                        <a:spcBef>
                          <a:spcPts val="600"/>
                        </a:spcBef>
                        <a:spcAft>
                          <a:spcPts val="0"/>
                        </a:spcAft>
                      </a:pPr>
                      <a:r>
                        <a:rPr lang="fr-FR" sz="1400">
                          <a:latin typeface="Calibri" pitchFamily="34"/>
                          <a:ea typeface="Century Gothic" pitchFamily="34"/>
                          <a:cs typeface="Times New Roman" pitchFamily="18"/>
                        </a:rPr>
                        <a:t>b.</a:t>
                      </a:r>
                    </a:p>
                  </a:txBody>
                  <a:tcPr marL="73023" marR="73023" marT="0" marB="0" anchor="b"/>
                </a:tc>
                <a:tc>
                  <a:txBody>
                    <a:bodyPr/>
                    <a:lstStyle/>
                    <a:p>
                      <a:pPr marL="457200" lvl="0" indent="-457200">
                        <a:lnSpc>
                          <a:spcPct val="115000"/>
                        </a:lnSpc>
                        <a:spcBef>
                          <a:spcPts val="600"/>
                        </a:spcBef>
                        <a:spcAft>
                          <a:spcPts val="0"/>
                        </a:spcAft>
                      </a:pPr>
                      <a:r>
                        <a:rPr lang="fr-FR" sz="1400">
                          <a:latin typeface="Calibri" pitchFamily="34"/>
                          <a:ea typeface="Century Gothic" pitchFamily="34"/>
                          <a:cs typeface="Times New Roman" pitchFamily="18"/>
                        </a:rPr>
                        <a:t>mon emploi du temps</a:t>
                      </a:r>
                    </a:p>
                  </a:txBody>
                  <a:tcPr marL="73023" marR="73023" marT="0" marB="0" anchor="b"/>
                </a:tc>
                <a:extLst>
                  <a:ext uri="{0D108BD9-81ED-4DB2-BD59-A6C34878D82A}">
                    <a16:rowId xmlns:a16="http://schemas.microsoft.com/office/drawing/2014/main" xmlns="" val="623338058"/>
                  </a:ext>
                </a:extLst>
              </a:tr>
              <a:tr h="0">
                <a:tc>
                  <a:txBody>
                    <a:bodyPr/>
                    <a:lstStyle/>
                    <a:p>
                      <a:pPr marL="457200" lvl="0" indent="-457200">
                        <a:lnSpc>
                          <a:spcPct val="115000"/>
                        </a:lnSpc>
                        <a:spcBef>
                          <a:spcPts val="600"/>
                        </a:spcBef>
                        <a:spcAft>
                          <a:spcPts val="0"/>
                        </a:spcAft>
                      </a:pPr>
                      <a:r>
                        <a:rPr lang="fr-FR" sz="1400">
                          <a:latin typeface="Calibri" pitchFamily="34"/>
                          <a:ea typeface="Century Gothic" pitchFamily="34"/>
                          <a:cs typeface="Times New Roman" pitchFamily="18"/>
                        </a:rPr>
                        <a:t> </a:t>
                      </a:r>
                    </a:p>
                  </a:txBody>
                  <a:tcPr marL="73023" marR="73023" marT="0" marB="0" anchor="b"/>
                </a:tc>
                <a:tc>
                  <a:txBody>
                    <a:bodyPr/>
                    <a:lstStyle/>
                    <a:p>
                      <a:pPr marL="457200" lvl="0" indent="-457200" algn="r">
                        <a:lnSpc>
                          <a:spcPct val="115000"/>
                        </a:lnSpc>
                        <a:spcBef>
                          <a:spcPts val="600"/>
                        </a:spcBef>
                        <a:spcAft>
                          <a:spcPts val="0"/>
                        </a:spcAft>
                      </a:pPr>
                      <a:r>
                        <a:rPr lang="fr-FR" sz="1400">
                          <a:latin typeface="Calibri" pitchFamily="34"/>
                          <a:ea typeface="Century Gothic" pitchFamily="34"/>
                          <a:cs typeface="Times New Roman" pitchFamily="18"/>
                        </a:rPr>
                        <a:t>c.</a:t>
                      </a:r>
                    </a:p>
                  </a:txBody>
                  <a:tcPr marL="73023" marR="73023" marT="0" marB="0" anchor="b"/>
                </a:tc>
                <a:tc>
                  <a:txBody>
                    <a:bodyPr/>
                    <a:lstStyle/>
                    <a:p>
                      <a:pPr marL="457200" lvl="0" indent="-457200">
                        <a:lnSpc>
                          <a:spcPct val="115000"/>
                        </a:lnSpc>
                        <a:spcBef>
                          <a:spcPts val="600"/>
                        </a:spcBef>
                        <a:spcAft>
                          <a:spcPts val="0"/>
                        </a:spcAft>
                      </a:pPr>
                      <a:r>
                        <a:rPr lang="en-US" sz="1400">
                          <a:latin typeface="Calibri" pitchFamily="34"/>
                          <a:ea typeface="Century Gothic" pitchFamily="34"/>
                          <a:cs typeface="Times New Roman" pitchFamily="18"/>
                        </a:rPr>
                        <a:t>Le</a:t>
                      </a:r>
                      <a:r>
                        <a:rPr lang="en-US" sz="1400" baseline="0">
                          <a:latin typeface="Calibri" pitchFamily="34"/>
                          <a:ea typeface="Century Gothic" pitchFamily="34"/>
                          <a:cs typeface="Times New Roman" pitchFamily="18"/>
                        </a:rPr>
                        <a:t> </a:t>
                      </a:r>
                      <a:r>
                        <a:rPr lang="en-US" sz="1400">
                          <a:latin typeface="Calibri" pitchFamily="34"/>
                          <a:ea typeface="Century Gothic" pitchFamily="34"/>
                          <a:cs typeface="Times New Roman" pitchFamily="18"/>
                        </a:rPr>
                        <a:t>cahier ou le</a:t>
                      </a:r>
                      <a:r>
                        <a:rPr lang="en-US" sz="1400" baseline="0">
                          <a:latin typeface="Calibri" pitchFamily="34"/>
                          <a:ea typeface="Century Gothic" pitchFamily="34"/>
                          <a:cs typeface="Times New Roman" pitchFamily="18"/>
                        </a:rPr>
                        <a:t> </a:t>
                      </a:r>
                      <a:r>
                        <a:rPr lang="en-US" sz="1400">
                          <a:latin typeface="Calibri" pitchFamily="34"/>
                          <a:ea typeface="Century Gothic" pitchFamily="34"/>
                          <a:cs typeface="Times New Roman" pitchFamily="18"/>
                        </a:rPr>
                        <a:t>classeur</a:t>
                      </a:r>
                      <a:endParaRPr lang="fr-FR" sz="1400">
                        <a:latin typeface="Calibri" pitchFamily="34"/>
                        <a:ea typeface="Century Gothic" pitchFamily="34"/>
                        <a:cs typeface="Times New Roman" pitchFamily="18"/>
                      </a:endParaRPr>
                    </a:p>
                  </a:txBody>
                  <a:tcPr marL="73023" marR="73023" marT="0" marB="0" anchor="b"/>
                </a:tc>
                <a:extLst>
                  <a:ext uri="{0D108BD9-81ED-4DB2-BD59-A6C34878D82A}">
                    <a16:rowId xmlns:a16="http://schemas.microsoft.com/office/drawing/2014/main" xmlns="" val="4201765881"/>
                  </a:ext>
                </a:extLst>
              </a:tr>
              <a:tr h="0">
                <a:tc>
                  <a:txBody>
                    <a:bodyPr/>
                    <a:lstStyle/>
                    <a:p>
                      <a:pPr marL="457200" lvl="0" indent="-457200">
                        <a:lnSpc>
                          <a:spcPct val="115000"/>
                        </a:lnSpc>
                        <a:spcBef>
                          <a:spcPts val="600"/>
                        </a:spcBef>
                        <a:spcAft>
                          <a:spcPts val="0"/>
                        </a:spcAft>
                      </a:pPr>
                      <a:r>
                        <a:rPr lang="fr-FR" sz="1400">
                          <a:latin typeface="Calibri" pitchFamily="34"/>
                          <a:ea typeface="Century Gothic" pitchFamily="34"/>
                          <a:cs typeface="Times New Roman" pitchFamily="18"/>
                        </a:rPr>
                        <a:t> </a:t>
                      </a:r>
                    </a:p>
                  </a:txBody>
                  <a:tcPr marL="73023" marR="73023" marT="0" marB="0" anchor="b"/>
                </a:tc>
                <a:tc>
                  <a:txBody>
                    <a:bodyPr/>
                    <a:lstStyle/>
                    <a:p>
                      <a:pPr marL="457200" lvl="0" indent="-457200" algn="r">
                        <a:lnSpc>
                          <a:spcPct val="115000"/>
                        </a:lnSpc>
                        <a:spcBef>
                          <a:spcPts val="600"/>
                        </a:spcBef>
                        <a:spcAft>
                          <a:spcPts val="0"/>
                        </a:spcAft>
                      </a:pPr>
                      <a:r>
                        <a:rPr lang="fr-FR" sz="1400">
                          <a:latin typeface="Calibri" pitchFamily="34"/>
                          <a:ea typeface="Century Gothic" pitchFamily="34"/>
                          <a:cs typeface="Times New Roman" pitchFamily="18"/>
                        </a:rPr>
                        <a:t>d.</a:t>
                      </a:r>
                    </a:p>
                  </a:txBody>
                  <a:tcPr marL="73023" marR="73023" marT="0" marB="0" anchor="b"/>
                </a:tc>
                <a:tc>
                  <a:txBody>
                    <a:bodyPr/>
                    <a:lstStyle/>
                    <a:p>
                      <a:pPr marL="457200" lvl="0" indent="-457200">
                        <a:lnSpc>
                          <a:spcPct val="115000"/>
                        </a:lnSpc>
                        <a:spcBef>
                          <a:spcPts val="600"/>
                        </a:spcBef>
                        <a:spcAft>
                          <a:spcPts val="0"/>
                        </a:spcAft>
                      </a:pPr>
                      <a:r>
                        <a:rPr lang="fr-FR" sz="1400">
                          <a:latin typeface="Calibri" pitchFamily="34"/>
                          <a:ea typeface="Century Gothic" pitchFamily="34"/>
                          <a:cs typeface="Times New Roman" pitchFamily="18"/>
                        </a:rPr>
                        <a:t>Les cartes et les plans.</a:t>
                      </a:r>
                    </a:p>
                  </a:txBody>
                  <a:tcPr marL="73023" marR="73023" marT="0" marB="0" anchor="b"/>
                </a:tc>
                <a:extLst>
                  <a:ext uri="{0D108BD9-81ED-4DB2-BD59-A6C34878D82A}">
                    <a16:rowId xmlns:a16="http://schemas.microsoft.com/office/drawing/2014/main" xmlns="" val="2242230935"/>
                  </a:ext>
                </a:extLst>
              </a:tr>
              <a:tr h="0">
                <a:tc>
                  <a:txBody>
                    <a:bodyPr/>
                    <a:lstStyle/>
                    <a:p>
                      <a:pPr marL="457200" lvl="0" indent="-457200">
                        <a:lnSpc>
                          <a:spcPct val="115000"/>
                        </a:lnSpc>
                        <a:spcBef>
                          <a:spcPts val="600"/>
                        </a:spcBef>
                        <a:spcAft>
                          <a:spcPts val="0"/>
                        </a:spcAft>
                      </a:pPr>
                      <a:r>
                        <a:rPr lang="fr-FR" sz="1400">
                          <a:latin typeface="Calibri" pitchFamily="34"/>
                          <a:ea typeface="Century Gothic" pitchFamily="34"/>
                          <a:cs typeface="Times New Roman" pitchFamily="18"/>
                        </a:rPr>
                        <a:t> </a:t>
                      </a:r>
                    </a:p>
                  </a:txBody>
                  <a:tcPr marL="73023" marR="73023" marT="0" marB="0" anchor="b"/>
                </a:tc>
                <a:tc>
                  <a:txBody>
                    <a:bodyPr/>
                    <a:lstStyle/>
                    <a:p>
                      <a:pPr marL="457200" lvl="0" indent="-457200" algn="r">
                        <a:lnSpc>
                          <a:spcPct val="115000"/>
                        </a:lnSpc>
                        <a:spcBef>
                          <a:spcPts val="600"/>
                        </a:spcBef>
                        <a:spcAft>
                          <a:spcPts val="0"/>
                        </a:spcAft>
                      </a:pPr>
                      <a:r>
                        <a:rPr lang="fr-FR" sz="1400">
                          <a:latin typeface="Calibri" pitchFamily="34"/>
                          <a:ea typeface="Century Gothic" pitchFamily="34"/>
                          <a:cs typeface="Times New Roman" pitchFamily="18"/>
                        </a:rPr>
                        <a:t>e.</a:t>
                      </a:r>
                    </a:p>
                  </a:txBody>
                  <a:tcPr marL="73023" marR="73023" marT="0" marB="0" anchor="b"/>
                </a:tc>
                <a:tc>
                  <a:txBody>
                    <a:bodyPr/>
                    <a:lstStyle/>
                    <a:p>
                      <a:pPr marL="457200" lvl="0" indent="-457200">
                        <a:lnSpc>
                          <a:spcPct val="115000"/>
                        </a:lnSpc>
                        <a:spcBef>
                          <a:spcPts val="600"/>
                        </a:spcBef>
                        <a:spcAft>
                          <a:spcPts val="0"/>
                        </a:spcAft>
                      </a:pPr>
                      <a:r>
                        <a:rPr lang="fr-FR" sz="1400">
                          <a:latin typeface="Calibri" pitchFamily="34"/>
                          <a:ea typeface="Century Gothic" pitchFamily="34"/>
                          <a:cs typeface="Times New Roman" pitchFamily="18"/>
                        </a:rPr>
                        <a:t>Le fonctionnement d’une frise chronologique.</a:t>
                      </a:r>
                    </a:p>
                  </a:txBody>
                  <a:tcPr marL="73023" marR="73023" marT="0" marB="0" anchor="b"/>
                </a:tc>
                <a:extLst>
                  <a:ext uri="{0D108BD9-81ED-4DB2-BD59-A6C34878D82A}">
                    <a16:rowId xmlns:a16="http://schemas.microsoft.com/office/drawing/2014/main" xmlns="" val="2987979268"/>
                  </a:ext>
                </a:extLst>
              </a:tr>
            </a:tbl>
          </a:graphicData>
        </a:graphic>
      </p:graphicFrame>
      <p:graphicFrame>
        <p:nvGraphicFramePr>
          <p:cNvPr id="11" name="Tableau 11">
            <a:extLst>
              <a:ext uri="{FF2B5EF4-FFF2-40B4-BE49-F238E27FC236}">
                <a16:creationId xmlns:a16="http://schemas.microsoft.com/office/drawing/2014/main" xmlns="" id="{00000000-0000-0000-0000-000000000000}"/>
              </a:ext>
            </a:extLst>
          </p:cNvPr>
          <p:cNvGraphicFramePr>
            <a:graphicFrameLocks noGrp="1"/>
          </p:cNvGraphicFramePr>
          <p:nvPr/>
        </p:nvGraphicFramePr>
        <p:xfrm>
          <a:off x="3789365" y="3358682"/>
          <a:ext cx="5905496" cy="981456"/>
        </p:xfrm>
        <a:graphic>
          <a:graphicData uri="http://schemas.openxmlformats.org/drawingml/2006/table">
            <a:tbl>
              <a:tblPr firstRow="1" firstCol="1" bandRow="1">
                <a:effectLst/>
              </a:tblPr>
              <a:tblGrid>
                <a:gridCol w="473330">
                  <a:extLst>
                    <a:ext uri="{9D8B030D-6E8A-4147-A177-3AD203B41FA5}">
                      <a16:colId xmlns:a16="http://schemas.microsoft.com/office/drawing/2014/main" xmlns="" val="675629250"/>
                    </a:ext>
                  </a:extLst>
                </a:gridCol>
                <a:gridCol w="343082">
                  <a:extLst>
                    <a:ext uri="{9D8B030D-6E8A-4147-A177-3AD203B41FA5}">
                      <a16:colId xmlns:a16="http://schemas.microsoft.com/office/drawing/2014/main" xmlns="" val="2947555552"/>
                    </a:ext>
                  </a:extLst>
                </a:gridCol>
                <a:gridCol w="5089084">
                  <a:extLst>
                    <a:ext uri="{9D8B030D-6E8A-4147-A177-3AD203B41FA5}">
                      <a16:colId xmlns:a16="http://schemas.microsoft.com/office/drawing/2014/main" xmlns="" val="1601035348"/>
                    </a:ext>
                  </a:extLst>
                </a:gridCol>
              </a:tblGrid>
              <a:tr h="0">
                <a:tc>
                  <a:txBody>
                    <a:bodyPr/>
                    <a:lstStyle/>
                    <a:p>
                      <a:pPr marL="457200" lvl="0" indent="-457200">
                        <a:lnSpc>
                          <a:spcPct val="115000"/>
                        </a:lnSpc>
                        <a:spcBef>
                          <a:spcPts val="600"/>
                        </a:spcBef>
                        <a:spcAft>
                          <a:spcPts val="0"/>
                        </a:spcAft>
                      </a:pPr>
                      <a:endParaRPr lang="fr-FR" sz="1400" baseline="0">
                        <a:latin typeface="Calibri" pitchFamily="34"/>
                        <a:ea typeface="Century Gothic" pitchFamily="34"/>
                        <a:cs typeface="Times New Roman" pitchFamily="18"/>
                      </a:endParaRPr>
                    </a:p>
                  </a:txBody>
                  <a:tcPr marL="73023" marR="73023" marT="0" marB="0" anchor="b"/>
                </a:tc>
                <a:tc>
                  <a:txBody>
                    <a:bodyPr/>
                    <a:lstStyle/>
                    <a:p>
                      <a:pPr marL="457200" lvl="0" indent="-457200">
                        <a:lnSpc>
                          <a:spcPct val="115000"/>
                        </a:lnSpc>
                        <a:spcBef>
                          <a:spcPts val="600"/>
                        </a:spcBef>
                        <a:spcAft>
                          <a:spcPts val="0"/>
                        </a:spcAft>
                      </a:pPr>
                      <a:r>
                        <a:rPr lang="fr-FR" sz="1400" b="1" baseline="0">
                          <a:latin typeface="Calibri" pitchFamily="34"/>
                          <a:ea typeface="Century Gothic" pitchFamily="34"/>
                          <a:cs typeface="Times New Roman" pitchFamily="18"/>
                        </a:rPr>
                        <a:t> </a:t>
                      </a:r>
                    </a:p>
                  </a:txBody>
                  <a:tcPr marL="73023" marR="73023" marT="0" marB="0" anchor="b">
                    <a:lnB w="12701" cap="flat" cmpd="sng" algn="ctr">
                      <a:solidFill>
                        <a:srgbClr val="000000"/>
                      </a:solidFill>
                      <a:prstDash val="solid"/>
                      <a:round/>
                      <a:headEnd type="none" w="med" len="med"/>
                      <a:tailEnd type="none" w="med" len="med"/>
                    </a:lnB>
                  </a:tcPr>
                </a:tc>
                <a:tc>
                  <a:txBody>
                    <a:bodyPr/>
                    <a:lstStyle/>
                    <a:p>
                      <a:pPr marL="457200" lvl="0" indent="-457200">
                        <a:lnSpc>
                          <a:spcPct val="115000"/>
                        </a:lnSpc>
                        <a:spcBef>
                          <a:spcPts val="600"/>
                        </a:spcBef>
                        <a:spcAft>
                          <a:spcPts val="0"/>
                        </a:spcAft>
                      </a:pPr>
                      <a:r>
                        <a:rPr lang="fr-FR" sz="1400" b="1" baseline="0">
                          <a:latin typeface="Calibri" pitchFamily="34"/>
                          <a:ea typeface="Century Gothic" pitchFamily="34"/>
                          <a:cs typeface="Times New Roman" pitchFamily="18"/>
                        </a:rPr>
                        <a:t>Combien de fois t’es-tu trompé de salle depuis la rentrée ?</a:t>
                      </a:r>
                    </a:p>
                  </a:txBody>
                  <a:tcPr marL="73023" marR="73023" marT="0" marB="0"/>
                </a:tc>
                <a:extLst>
                  <a:ext uri="{0D108BD9-81ED-4DB2-BD59-A6C34878D82A}">
                    <a16:rowId xmlns:a16="http://schemas.microsoft.com/office/drawing/2014/main" xmlns="" val="327256798"/>
                  </a:ext>
                </a:extLst>
              </a:tr>
              <a:tr h="0">
                <a:tc>
                  <a:txBody>
                    <a:bodyPr/>
                    <a:lstStyle/>
                    <a:p>
                      <a:pPr marL="457200" lvl="0" indent="-457200">
                        <a:lnSpc>
                          <a:spcPct val="115000"/>
                        </a:lnSpc>
                        <a:spcBef>
                          <a:spcPts val="600"/>
                        </a:spcBef>
                        <a:spcAft>
                          <a:spcPts val="0"/>
                        </a:spcAft>
                      </a:pPr>
                      <a:r>
                        <a:rPr lang="fr-FR" sz="1400" baseline="0">
                          <a:latin typeface="Calibri" pitchFamily="34"/>
                          <a:ea typeface="Century Gothic" pitchFamily="34"/>
                          <a:cs typeface="Times New Roman" pitchFamily="18"/>
                        </a:rPr>
                        <a:t> </a:t>
                      </a:r>
                    </a:p>
                  </a:txBody>
                  <a:tcPr marL="73023" marR="73023" marT="0" marB="0" anchor="b"/>
                </a:tc>
                <a:tc>
                  <a:txBody>
                    <a:bodyPr/>
                    <a:lstStyle/>
                    <a:p>
                      <a:pPr marL="457200" lvl="0" indent="-457200" algn="r">
                        <a:lnSpc>
                          <a:spcPct val="115000"/>
                        </a:lnSpc>
                        <a:spcBef>
                          <a:spcPts val="600"/>
                        </a:spcBef>
                        <a:spcAft>
                          <a:spcPts val="0"/>
                        </a:spcAft>
                      </a:pPr>
                      <a:r>
                        <a:rPr lang="fr-FR" sz="1400" baseline="0">
                          <a:latin typeface="Calibri" pitchFamily="34"/>
                          <a:ea typeface="Century Gothic" pitchFamily="34"/>
                          <a:cs typeface="Times New Roman" pitchFamily="18"/>
                        </a:rPr>
                        <a:t>a.</a:t>
                      </a:r>
                    </a:p>
                  </a:txBody>
                  <a:tcPr marL="73023" marR="73023" marT="0" marB="0" anchor="b">
                    <a:lnT w="12701" cap="flat" cmpd="sng" algn="ctr">
                      <a:solidFill>
                        <a:srgbClr val="000000"/>
                      </a:solidFill>
                      <a:prstDash val="solid"/>
                      <a:round/>
                      <a:headEnd type="none" w="med" len="med"/>
                      <a:tailEnd type="none" w="med" len="med"/>
                    </a:lnT>
                  </a:tcPr>
                </a:tc>
                <a:tc>
                  <a:txBody>
                    <a:bodyPr/>
                    <a:lstStyle/>
                    <a:p>
                      <a:pPr marL="457200" lvl="0" indent="-457200">
                        <a:lnSpc>
                          <a:spcPct val="115000"/>
                        </a:lnSpc>
                        <a:spcBef>
                          <a:spcPts val="600"/>
                        </a:spcBef>
                        <a:spcAft>
                          <a:spcPts val="0"/>
                        </a:spcAft>
                      </a:pPr>
                      <a:r>
                        <a:rPr lang="fr-FR" sz="1400" baseline="0">
                          <a:latin typeface="Calibri" pitchFamily="34"/>
                          <a:ea typeface="Century Gothic" pitchFamily="34"/>
                          <a:cs typeface="Times New Roman" pitchFamily="18"/>
                        </a:rPr>
                        <a:t>Aucune fois.</a:t>
                      </a:r>
                    </a:p>
                  </a:txBody>
                  <a:tcPr marL="73023" marR="73023" marT="0" marB="0" anchor="b"/>
                </a:tc>
                <a:extLst>
                  <a:ext uri="{0D108BD9-81ED-4DB2-BD59-A6C34878D82A}">
                    <a16:rowId xmlns:a16="http://schemas.microsoft.com/office/drawing/2014/main" xmlns="" val="5461874"/>
                  </a:ext>
                </a:extLst>
              </a:tr>
              <a:tr h="0">
                <a:tc>
                  <a:txBody>
                    <a:bodyPr/>
                    <a:lstStyle/>
                    <a:p>
                      <a:pPr marL="457200" lvl="0" indent="-457200">
                        <a:lnSpc>
                          <a:spcPct val="115000"/>
                        </a:lnSpc>
                        <a:spcBef>
                          <a:spcPts val="600"/>
                        </a:spcBef>
                        <a:spcAft>
                          <a:spcPts val="0"/>
                        </a:spcAft>
                      </a:pPr>
                      <a:r>
                        <a:rPr lang="fr-FR" sz="1400" baseline="0">
                          <a:latin typeface="Calibri" pitchFamily="34"/>
                          <a:ea typeface="Century Gothic" pitchFamily="34"/>
                          <a:cs typeface="Times New Roman" pitchFamily="18"/>
                        </a:rPr>
                        <a:t> </a:t>
                      </a:r>
                    </a:p>
                  </a:txBody>
                  <a:tcPr marL="73023" marR="73023" marT="0" marB="0" anchor="b"/>
                </a:tc>
                <a:tc>
                  <a:txBody>
                    <a:bodyPr/>
                    <a:lstStyle/>
                    <a:p>
                      <a:pPr marL="457200" lvl="0" indent="-457200" algn="r">
                        <a:lnSpc>
                          <a:spcPct val="115000"/>
                        </a:lnSpc>
                        <a:spcBef>
                          <a:spcPts val="600"/>
                        </a:spcBef>
                        <a:spcAft>
                          <a:spcPts val="0"/>
                        </a:spcAft>
                      </a:pPr>
                      <a:r>
                        <a:rPr lang="fr-FR" sz="1400" baseline="0">
                          <a:latin typeface="Calibri" pitchFamily="34"/>
                          <a:ea typeface="Century Gothic" pitchFamily="34"/>
                          <a:cs typeface="Times New Roman" pitchFamily="18"/>
                        </a:rPr>
                        <a:t>b.</a:t>
                      </a:r>
                    </a:p>
                  </a:txBody>
                  <a:tcPr marL="73023" marR="73023" marT="0" marB="0" anchor="b"/>
                </a:tc>
                <a:tc>
                  <a:txBody>
                    <a:bodyPr/>
                    <a:lstStyle/>
                    <a:p>
                      <a:pPr marL="457200" lvl="0" indent="-457200">
                        <a:lnSpc>
                          <a:spcPct val="115000"/>
                        </a:lnSpc>
                        <a:spcBef>
                          <a:spcPts val="600"/>
                        </a:spcBef>
                        <a:spcAft>
                          <a:spcPts val="0"/>
                        </a:spcAft>
                      </a:pPr>
                      <a:r>
                        <a:rPr lang="fr-FR" sz="1400" baseline="0">
                          <a:latin typeface="Calibri" pitchFamily="34"/>
                          <a:ea typeface="Century Gothic" pitchFamily="34"/>
                          <a:cs typeface="Times New Roman" pitchFamily="18"/>
                        </a:rPr>
                        <a:t>Peu de fois mais j’ai suivi le groupe au bon endroit.</a:t>
                      </a:r>
                    </a:p>
                  </a:txBody>
                  <a:tcPr marL="73023" marR="73023" marT="0" marB="0" anchor="b"/>
                </a:tc>
                <a:extLst>
                  <a:ext uri="{0D108BD9-81ED-4DB2-BD59-A6C34878D82A}">
                    <a16:rowId xmlns:a16="http://schemas.microsoft.com/office/drawing/2014/main" xmlns="" val="3232217085"/>
                  </a:ext>
                </a:extLst>
              </a:tr>
              <a:tr h="0">
                <a:tc>
                  <a:txBody>
                    <a:bodyPr/>
                    <a:lstStyle/>
                    <a:p>
                      <a:pPr marL="457200" lvl="0" indent="-457200">
                        <a:lnSpc>
                          <a:spcPct val="115000"/>
                        </a:lnSpc>
                        <a:spcBef>
                          <a:spcPts val="600"/>
                        </a:spcBef>
                        <a:spcAft>
                          <a:spcPts val="0"/>
                        </a:spcAft>
                      </a:pPr>
                      <a:r>
                        <a:rPr lang="fr-FR" sz="1400" baseline="0">
                          <a:latin typeface="Calibri" pitchFamily="34"/>
                          <a:ea typeface="Century Gothic" pitchFamily="34"/>
                          <a:cs typeface="Times New Roman" pitchFamily="18"/>
                        </a:rPr>
                        <a:t> </a:t>
                      </a:r>
                    </a:p>
                  </a:txBody>
                  <a:tcPr marL="73023" marR="73023" marT="0" marB="0" anchor="b"/>
                </a:tc>
                <a:tc>
                  <a:txBody>
                    <a:bodyPr/>
                    <a:lstStyle/>
                    <a:p>
                      <a:pPr marL="457200" lvl="0" indent="-457200" algn="r">
                        <a:lnSpc>
                          <a:spcPct val="115000"/>
                        </a:lnSpc>
                        <a:spcBef>
                          <a:spcPts val="600"/>
                        </a:spcBef>
                        <a:spcAft>
                          <a:spcPts val="0"/>
                        </a:spcAft>
                      </a:pPr>
                      <a:r>
                        <a:rPr lang="fr-FR" sz="1400" baseline="0">
                          <a:latin typeface="Calibri" pitchFamily="34"/>
                          <a:ea typeface="Century Gothic" pitchFamily="34"/>
                          <a:cs typeface="Times New Roman" pitchFamily="18"/>
                        </a:rPr>
                        <a:t>c.</a:t>
                      </a:r>
                    </a:p>
                  </a:txBody>
                  <a:tcPr marL="73023" marR="73023" marT="0" marB="0" anchor="b"/>
                </a:tc>
                <a:tc>
                  <a:txBody>
                    <a:bodyPr/>
                    <a:lstStyle/>
                    <a:p>
                      <a:pPr marL="457200" lvl="0" indent="-457200">
                        <a:lnSpc>
                          <a:spcPct val="115000"/>
                        </a:lnSpc>
                        <a:spcBef>
                          <a:spcPts val="600"/>
                        </a:spcBef>
                        <a:spcAft>
                          <a:spcPts val="0"/>
                        </a:spcAft>
                      </a:pPr>
                      <a:r>
                        <a:rPr lang="fr-FR" sz="1400" baseline="0">
                          <a:latin typeface="Calibri" pitchFamily="34"/>
                          <a:ea typeface="Century Gothic" pitchFamily="34"/>
                          <a:cs typeface="Times New Roman" pitchFamily="18"/>
                        </a:rPr>
                        <a:t>Je me suis perdu plusieurs fois.</a:t>
                      </a:r>
                    </a:p>
                  </a:txBody>
                  <a:tcPr marL="73023" marR="73023" marT="0" marB="0" anchor="b"/>
                </a:tc>
                <a:extLst>
                  <a:ext uri="{0D108BD9-81ED-4DB2-BD59-A6C34878D82A}">
                    <a16:rowId xmlns:a16="http://schemas.microsoft.com/office/drawing/2014/main" xmlns="" val="2608595084"/>
                  </a:ext>
                </a:extLst>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Titre 1"/>
          <p:cNvSpPr txBox="1">
            <a:spLocks noGrp="1"/>
          </p:cNvSpPr>
          <p:nvPr>
            <p:ph type="title"/>
          </p:nvPr>
        </p:nvSpPr>
        <p:spPr>
          <a:xfrm>
            <a:off x="838203" y="365129"/>
            <a:ext cx="10515600" cy="1325559"/>
          </a:xfrm>
          <a:ln>
            <a:solidFill>
              <a:schemeClr val="accent2">
                <a:lumMod val="75000"/>
              </a:schemeClr>
            </a:solidFill>
          </a:ln>
        </p:spPr>
        <p:txBody>
          <a:bodyPr/>
          <a:lstStyle/>
          <a:p>
            <a:pPr lvl="0" algn="ctr"/>
            <a:r>
              <a:rPr lang="fr-FR" dirty="0"/>
              <a:t>Accompagner l’acquisition de compétences</a:t>
            </a:r>
          </a:p>
        </p:txBody>
      </p:sp>
      <p:sp>
        <p:nvSpPr>
          <p:cNvPr id="3" name="Espace réservé du contenu 2"/>
          <p:cNvSpPr txBox="1">
            <a:spLocks noGrp="1"/>
          </p:cNvSpPr>
          <p:nvPr>
            <p:ph idx="1"/>
          </p:nvPr>
        </p:nvSpPr>
        <p:spPr>
          <a:xfrm>
            <a:off x="1970650" y="2653552"/>
            <a:ext cx="8915400" cy="3777624"/>
          </a:xfrm>
        </p:spPr>
        <p:txBody>
          <a:bodyPr/>
          <a:lstStyle/>
          <a:p>
            <a:pPr lvl="0"/>
            <a:r>
              <a:rPr lang="fr-FR"/>
              <a:t>Créer des groupes répondant à des besoins semblables. </a:t>
            </a:r>
          </a:p>
          <a:p>
            <a:pPr lvl="0"/>
            <a:endParaRPr lang="fr-FR"/>
          </a:p>
          <a:p>
            <a:pPr lvl="0"/>
            <a:r>
              <a:rPr lang="fr-FR"/>
              <a:t>S’appuyer sur le programme d’histoire-géographie-EMC.</a:t>
            </a:r>
          </a:p>
          <a:p>
            <a:pPr marL="0" lvl="0" indent="0">
              <a:buNone/>
            </a:pPr>
            <a:endParaRPr lang="fr-FR"/>
          </a:p>
          <a:p>
            <a:pPr lvl="0"/>
            <a:r>
              <a:rPr lang="fr-FR"/>
              <a:t>Diversifier ses pratiques : changer de posture.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Slide15">
    <p:spTree>
      <p:nvGrpSpPr>
        <p:cNvPr id="1" name=""/>
        <p:cNvGrpSpPr/>
        <p:nvPr/>
      </p:nvGrpSpPr>
      <p:grpSpPr>
        <a:xfrm>
          <a:off x="0" y="0"/>
          <a:ext cx="0" cy="0"/>
          <a:chOff x="0" y="0"/>
          <a:chExt cx="0" cy="0"/>
        </a:xfrm>
      </p:grpSpPr>
      <p:sp>
        <p:nvSpPr>
          <p:cNvPr id="2" name="Titre 1"/>
          <p:cNvSpPr txBox="1">
            <a:spLocks noGrp="1"/>
          </p:cNvSpPr>
          <p:nvPr>
            <p:ph type="title"/>
          </p:nvPr>
        </p:nvSpPr>
        <p:spPr>
          <a:xfrm>
            <a:off x="838203" y="365129"/>
            <a:ext cx="4397184" cy="1325559"/>
          </a:xfrm>
          <a:ln>
            <a:solidFill>
              <a:schemeClr val="accent2">
                <a:lumMod val="75000"/>
              </a:schemeClr>
            </a:solidFill>
          </a:ln>
        </p:spPr>
        <p:txBody>
          <a:bodyPr/>
          <a:lstStyle/>
          <a:p>
            <a:pPr lvl="0"/>
            <a:r>
              <a:rPr lang="fr-FR"/>
              <a:t>Le bilan d’étape</a:t>
            </a:r>
          </a:p>
        </p:txBody>
      </p:sp>
      <p:sp>
        <p:nvSpPr>
          <p:cNvPr id="3" name="Espace réservé du contenu 3"/>
          <p:cNvSpPr txBox="1">
            <a:spLocks noGrp="1"/>
          </p:cNvSpPr>
          <p:nvPr>
            <p:ph idx="1"/>
          </p:nvPr>
        </p:nvSpPr>
        <p:spPr>
          <a:xfrm>
            <a:off x="1092104" y="1972232"/>
            <a:ext cx="4143283" cy="3777624"/>
          </a:xfrm>
        </p:spPr>
        <p:txBody>
          <a:bodyPr/>
          <a:lstStyle/>
          <a:p>
            <a:pPr lvl="0"/>
            <a:r>
              <a:rPr lang="fr-FR"/>
              <a:t>Pour réinterroger les besoins.</a:t>
            </a:r>
          </a:p>
          <a:p>
            <a:pPr lvl="0"/>
            <a:r>
              <a:rPr lang="fr-FR"/>
              <a:t>Pour affiner le projet de l’élève.</a:t>
            </a:r>
          </a:p>
        </p:txBody>
      </p:sp>
      <p:pic>
        <p:nvPicPr>
          <p:cNvPr id="4" name="Image 3" descr="section_3_pdf__page_45_sur_60_.png">
            <a:extLst>
              <a:ext uri="{FF2B5EF4-FFF2-40B4-BE49-F238E27FC236}">
                <a16:creationId xmlns:a16="http://schemas.microsoft.com/office/drawing/2014/main" xmlns="" id="{00000000-0000-0000-0000-000000000000}"/>
              </a:ext>
            </a:extLst>
          </p:cNvPr>
          <p:cNvPicPr>
            <a:picLocks noChangeAspect="1"/>
          </p:cNvPicPr>
          <p:nvPr/>
        </p:nvPicPr>
        <p:blipFill>
          <a:blip r:embed="rId3"/>
          <a:srcRect/>
          <a:stretch>
            <a:fillRect/>
          </a:stretch>
        </p:blipFill>
        <p:spPr>
          <a:xfrm>
            <a:off x="6941457" y="163055"/>
            <a:ext cx="4900617" cy="6580186"/>
          </a:xfrm>
          <a:prstGeom prst="rect">
            <a:avLst/>
          </a:prstGeom>
          <a:noFill/>
          <a:ln cap="flat">
            <a:noFill/>
          </a:ln>
        </p:spPr>
      </p:pic>
      <p:sp>
        <p:nvSpPr>
          <p:cNvPr id="5" name="Rectangle à coins arrondis 4"/>
          <p:cNvSpPr/>
          <p:nvPr/>
        </p:nvSpPr>
        <p:spPr>
          <a:xfrm>
            <a:off x="7082119" y="163055"/>
            <a:ext cx="4500283" cy="285173"/>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FFFFF"/>
          </a:solidFill>
          <a:ln w="12701" cap="flat">
            <a:solidFill>
              <a:srgbClr val="FFFFFF"/>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Réflexion sur mon apprentissage.</a:t>
            </a:r>
          </a:p>
        </p:txBody>
      </p:sp>
      <p:sp>
        <p:nvSpPr>
          <p:cNvPr id="6" name="Rectangle 5"/>
          <p:cNvSpPr/>
          <p:nvPr/>
        </p:nvSpPr>
        <p:spPr>
          <a:xfrm>
            <a:off x="9323295" y="1237128"/>
            <a:ext cx="81573" cy="206188"/>
          </a:xfrm>
          <a:prstGeom prst="rect">
            <a:avLst/>
          </a:prstGeom>
          <a:solidFill>
            <a:srgbClr val="FFFFFF"/>
          </a:solidFill>
          <a:ln w="12701" cap="flat">
            <a:solidFill>
              <a:srgbClr val="FFFFFF"/>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pic>
        <p:nvPicPr>
          <p:cNvPr id="2" name="Image 4">
            <a:extLst>
              <a:ext uri="{FF2B5EF4-FFF2-40B4-BE49-F238E27FC236}">
                <a16:creationId xmlns:a16="http://schemas.microsoft.com/office/drawing/2014/main" xmlns="" id="{00000000-0000-0000-0000-000000000000}"/>
              </a:ext>
            </a:extLst>
          </p:cNvPr>
          <p:cNvPicPr>
            <a:picLocks noChangeAspect="1"/>
          </p:cNvPicPr>
          <p:nvPr/>
        </p:nvPicPr>
        <p:blipFill>
          <a:blip r:embed="rId3"/>
          <a:srcRect t="21677" b="60485"/>
          <a:stretch>
            <a:fillRect/>
          </a:stretch>
        </p:blipFill>
        <p:spPr>
          <a:xfrm>
            <a:off x="511442" y="3270049"/>
            <a:ext cx="11461930" cy="3039035"/>
          </a:xfrm>
          <a:prstGeom prst="rect">
            <a:avLst/>
          </a:prstGeom>
          <a:noFill/>
          <a:ln cap="flat">
            <a:noFill/>
          </a:ln>
        </p:spPr>
      </p:pic>
      <p:sp>
        <p:nvSpPr>
          <p:cNvPr id="3" name="Rectangle 6"/>
          <p:cNvSpPr/>
          <p:nvPr/>
        </p:nvSpPr>
        <p:spPr>
          <a:xfrm>
            <a:off x="841101" y="4164707"/>
            <a:ext cx="2287581" cy="712098"/>
          </a:xfrm>
          <a:prstGeom prst="rect">
            <a:avLst/>
          </a:prstGeom>
          <a:solidFill>
            <a:srgbClr val="E1F0FA"/>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sp>
        <p:nvSpPr>
          <p:cNvPr id="4" name="Titre 1"/>
          <p:cNvSpPr txBox="1">
            <a:spLocks noGrp="1"/>
          </p:cNvSpPr>
          <p:nvPr>
            <p:ph type="title"/>
          </p:nvPr>
        </p:nvSpPr>
        <p:spPr>
          <a:xfrm>
            <a:off x="841101" y="252229"/>
            <a:ext cx="10515600" cy="1042181"/>
          </a:xfrm>
          <a:ln>
            <a:solidFill>
              <a:schemeClr val="accent2">
                <a:lumMod val="75000"/>
              </a:schemeClr>
            </a:solidFill>
          </a:ln>
        </p:spPr>
        <p:txBody>
          <a:bodyPr/>
          <a:lstStyle/>
          <a:p>
            <a:pPr lvl="0" algn="ctr"/>
            <a:r>
              <a:rPr lang="fr-FR" dirty="0"/>
              <a:t>L’évaluation de </a:t>
            </a:r>
            <a:r>
              <a:rPr lang="fr-FR" dirty="0" smtClean="0"/>
              <a:t>l’AP</a:t>
            </a:r>
            <a:endParaRPr lang="fr-FR" dirty="0"/>
          </a:p>
        </p:txBody>
      </p:sp>
      <p:sp>
        <p:nvSpPr>
          <p:cNvPr id="5" name="Espace réservé du contenu 2"/>
          <p:cNvSpPr txBox="1">
            <a:spLocks noGrp="1"/>
          </p:cNvSpPr>
          <p:nvPr>
            <p:ph idx="1"/>
          </p:nvPr>
        </p:nvSpPr>
        <p:spPr>
          <a:xfrm>
            <a:off x="2114083" y="1577788"/>
            <a:ext cx="8915400" cy="3777624"/>
          </a:xfrm>
        </p:spPr>
        <p:txBody>
          <a:bodyPr/>
          <a:lstStyle/>
          <a:p>
            <a:pPr lvl="0"/>
            <a:r>
              <a:rPr lang="fr-FR" dirty="0"/>
              <a:t>Elle n’est pas chiffrée.</a:t>
            </a:r>
          </a:p>
          <a:p>
            <a:pPr lvl="0"/>
            <a:r>
              <a:rPr lang="fr-FR" dirty="0"/>
              <a:t>Elle met en valeur les progrès de l’élève.</a:t>
            </a:r>
          </a:p>
          <a:p>
            <a:pPr lvl="0"/>
            <a:r>
              <a:rPr lang="fr-FR" dirty="0"/>
              <a:t>Elle prend en compte l’auto-évaluation des élèves et l’expertise du professeur.</a:t>
            </a:r>
          </a:p>
        </p:txBody>
      </p:sp>
      <p:sp>
        <p:nvSpPr>
          <p:cNvPr id="6" name="ZoneTexte 5"/>
          <p:cNvSpPr txBox="1"/>
          <p:nvPr/>
        </p:nvSpPr>
        <p:spPr>
          <a:xfrm>
            <a:off x="737774" y="4118933"/>
            <a:ext cx="5773265" cy="338556"/>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1" u="none" strike="noStrike" kern="1200" cap="none" spc="0" baseline="0" dirty="0">
                <a:solidFill>
                  <a:schemeClr val="accent5">
                    <a:lumMod val="75000"/>
                  </a:schemeClr>
                </a:solidFill>
                <a:uFillTx/>
                <a:latin typeface="Calibri"/>
              </a:rPr>
              <a:t>Noter et apprendre son cours efficacement</a:t>
            </a:r>
          </a:p>
        </p:txBody>
      </p:sp>
      <p:sp>
        <p:nvSpPr>
          <p:cNvPr id="7" name="ZoneTexte 7"/>
          <p:cNvSpPr txBox="1"/>
          <p:nvPr/>
        </p:nvSpPr>
        <p:spPr>
          <a:xfrm>
            <a:off x="753035" y="4520747"/>
            <a:ext cx="4052044"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i="1" u="none" strike="noStrike" kern="1200" cap="none" spc="0" baseline="0" dirty="0">
                <a:solidFill>
                  <a:schemeClr val="accent5">
                    <a:lumMod val="75000"/>
                  </a:schemeClr>
                </a:solidFill>
                <a:uFillTx/>
                <a:latin typeface="Calibri"/>
              </a:rPr>
              <a:t>Français, Maths, HG, EMC</a:t>
            </a:r>
          </a:p>
        </p:txBody>
      </p:sp>
      <p:sp>
        <p:nvSpPr>
          <p:cNvPr id="8" name="ZoneTexte 7"/>
          <p:cNvSpPr txBox="1"/>
          <p:nvPr/>
        </p:nvSpPr>
        <p:spPr>
          <a:xfrm>
            <a:off x="5134740" y="4059085"/>
            <a:ext cx="6777322" cy="923333"/>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1" u="none" strike="noStrike" kern="1200" cap="none" spc="0" baseline="0" dirty="0">
                <a:solidFill>
                  <a:schemeClr val="accent5">
                    <a:lumMod val="75000"/>
                  </a:schemeClr>
                </a:solidFill>
                <a:uFillTx/>
                <a:latin typeface="AR BLANCA" pitchFamily="2"/>
              </a:rPr>
              <a:t>Des progrès dans la gestion de son cahier, un investissement remarquable dans le travail mais … doit encore apprendre à mémoriser les connaissances à long terme.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Rectangle à coins arrondis 5"/>
          <p:cNvSpPr/>
          <p:nvPr/>
        </p:nvSpPr>
        <p:spPr>
          <a:xfrm>
            <a:off x="191831" y="3001700"/>
            <a:ext cx="2572874" cy="1281952"/>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Evaluation diagnostique</a:t>
            </a:r>
          </a:p>
        </p:txBody>
      </p:sp>
      <p:sp>
        <p:nvSpPr>
          <p:cNvPr id="3" name="Flèche à trois pointes 14"/>
          <p:cNvSpPr/>
          <p:nvPr/>
        </p:nvSpPr>
        <p:spPr>
          <a:xfrm rot="5400013">
            <a:off x="990386" y="3217709"/>
            <a:ext cx="4850279" cy="1299883"/>
          </a:xfrm>
          <a:custGeom>
            <a:avLst/>
            <a:gdLst>
              <a:gd name="f0" fmla="val 10800000"/>
              <a:gd name="f1" fmla="val 5400000"/>
              <a:gd name="f2" fmla="val 180"/>
              <a:gd name="f3" fmla="val w"/>
              <a:gd name="f4" fmla="val h"/>
              <a:gd name="f5" fmla="val ss"/>
              <a:gd name="f6" fmla="val 0"/>
              <a:gd name="f7" fmla="val 23621"/>
              <a:gd name="f8" fmla="val 21552"/>
              <a:gd name="f9" fmla="val 25000"/>
              <a:gd name="f10" fmla="+- 0 0 -270"/>
              <a:gd name="f11" fmla="+- 0 0 -180"/>
              <a:gd name="f12" fmla="+- 0 0 -90"/>
              <a:gd name="f13" fmla="abs f3"/>
              <a:gd name="f14" fmla="abs f4"/>
              <a:gd name="f15" fmla="abs f5"/>
              <a:gd name="f16" fmla="*/ f10 f0 1"/>
              <a:gd name="f17" fmla="*/ f11 f0 1"/>
              <a:gd name="f18" fmla="*/ f12 f0 1"/>
              <a:gd name="f19" fmla="?: f13 f3 1"/>
              <a:gd name="f20" fmla="?: f14 f4 1"/>
              <a:gd name="f21" fmla="?: f15 f5 1"/>
              <a:gd name="f22" fmla="*/ f16 1 f2"/>
              <a:gd name="f23" fmla="*/ f17 1 f2"/>
              <a:gd name="f24" fmla="*/ f18 1 f2"/>
              <a:gd name="f25" fmla="*/ f19 1 21600"/>
              <a:gd name="f26" fmla="*/ f20 1 21600"/>
              <a:gd name="f27" fmla="*/ 21600 f19 1"/>
              <a:gd name="f28" fmla="*/ 21600 f20 1"/>
              <a:gd name="f29" fmla="+- f22 0 f1"/>
              <a:gd name="f30" fmla="+- f23 0 f1"/>
              <a:gd name="f31" fmla="+- f24 0 f1"/>
              <a:gd name="f32" fmla="min f26 f25"/>
              <a:gd name="f33" fmla="*/ f27 1 f21"/>
              <a:gd name="f34" fmla="*/ f28 1 f21"/>
              <a:gd name="f35" fmla="val f33"/>
              <a:gd name="f36" fmla="val f34"/>
              <a:gd name="f37" fmla="*/ f6 f32 1"/>
              <a:gd name="f38" fmla="+- f36 0 f6"/>
              <a:gd name="f39" fmla="+- f35 0 f6"/>
              <a:gd name="f40" fmla="*/ f35 f32 1"/>
              <a:gd name="f41" fmla="*/ f36 f32 1"/>
              <a:gd name="f42" fmla="*/ f39 1 2"/>
              <a:gd name="f43" fmla="min f39 f38"/>
              <a:gd name="f44" fmla="+- f6 f42 0"/>
              <a:gd name="f45" fmla="*/ f43 f9 1"/>
              <a:gd name="f46" fmla="*/ f43 f8 1"/>
              <a:gd name="f47" fmla="*/ f43 f7 1"/>
              <a:gd name="f48" fmla="*/ f45 1 100000"/>
              <a:gd name="f49" fmla="*/ f46 1 100000"/>
              <a:gd name="f50" fmla="*/ f47 1 200000"/>
              <a:gd name="f51" fmla="*/ f46 1 50000"/>
              <a:gd name="f52" fmla="*/ f44 f32 1"/>
              <a:gd name="f53" fmla="+- f44 0 f49"/>
              <a:gd name="f54" fmla="+- f44 f49 0"/>
              <a:gd name="f55" fmla="+- f44 0 f50"/>
              <a:gd name="f56" fmla="+- f44 f50 0"/>
              <a:gd name="f57" fmla="+- f35 0 f48"/>
              <a:gd name="f58" fmla="+- f36 0 f51"/>
              <a:gd name="f59" fmla="+- f36 0 f49"/>
              <a:gd name="f60" fmla="*/ f50 f48 1"/>
              <a:gd name="f61" fmla="*/ f48 f32 1"/>
              <a:gd name="f62" fmla="+- f59 0 f50"/>
              <a:gd name="f63" fmla="+- f59 f50 0"/>
              <a:gd name="f64" fmla="*/ f60 1 f49"/>
              <a:gd name="f65" fmla="*/ f59 f32 1"/>
              <a:gd name="f66" fmla="*/ f58 f32 1"/>
              <a:gd name="f67" fmla="*/ f55 f32 1"/>
              <a:gd name="f68" fmla="*/ f53 f32 1"/>
              <a:gd name="f69" fmla="*/ f54 f32 1"/>
              <a:gd name="f70" fmla="*/ f56 f32 1"/>
              <a:gd name="f71" fmla="*/ f57 f32 1"/>
              <a:gd name="f72" fmla="+- f35 0 f64"/>
              <a:gd name="f73" fmla="*/ f64 f32 1"/>
              <a:gd name="f74" fmla="*/ f62 f32 1"/>
              <a:gd name="f75" fmla="*/ f63 f32 1"/>
              <a:gd name="f76" fmla="*/ f72 f32 1"/>
            </a:gdLst>
            <a:ahLst/>
            <a:cxnLst>
              <a:cxn ang="3cd4">
                <a:pos x="hc" y="t"/>
              </a:cxn>
              <a:cxn ang="0">
                <a:pos x="r" y="vc"/>
              </a:cxn>
              <a:cxn ang="cd4">
                <a:pos x="hc" y="b"/>
              </a:cxn>
              <a:cxn ang="cd2">
                <a:pos x="l" y="vc"/>
              </a:cxn>
              <a:cxn ang="f29">
                <a:pos x="f37" y="f65"/>
              </a:cxn>
              <a:cxn ang="f30">
                <a:pos x="f52" y="f75"/>
              </a:cxn>
              <a:cxn ang="f31">
                <a:pos x="f40" y="f65"/>
              </a:cxn>
            </a:cxnLst>
            <a:rect l="f73" t="f74" r="f76" b="f75"/>
            <a:pathLst>
              <a:path>
                <a:moveTo>
                  <a:pt x="f37" y="f65"/>
                </a:moveTo>
                <a:lnTo>
                  <a:pt x="f61" y="f66"/>
                </a:lnTo>
                <a:lnTo>
                  <a:pt x="f61" y="f74"/>
                </a:lnTo>
                <a:lnTo>
                  <a:pt x="f67" y="f74"/>
                </a:lnTo>
                <a:lnTo>
                  <a:pt x="f67" y="f61"/>
                </a:lnTo>
                <a:lnTo>
                  <a:pt x="f68" y="f61"/>
                </a:lnTo>
                <a:lnTo>
                  <a:pt x="f52" y="f37"/>
                </a:lnTo>
                <a:lnTo>
                  <a:pt x="f69" y="f61"/>
                </a:lnTo>
                <a:lnTo>
                  <a:pt x="f70" y="f61"/>
                </a:lnTo>
                <a:lnTo>
                  <a:pt x="f70" y="f74"/>
                </a:lnTo>
                <a:lnTo>
                  <a:pt x="f71" y="f74"/>
                </a:lnTo>
                <a:lnTo>
                  <a:pt x="f71" y="f66"/>
                </a:lnTo>
                <a:lnTo>
                  <a:pt x="f40" y="f65"/>
                </a:lnTo>
                <a:lnTo>
                  <a:pt x="f71" y="f41"/>
                </a:lnTo>
                <a:lnTo>
                  <a:pt x="f71" y="f75"/>
                </a:lnTo>
                <a:lnTo>
                  <a:pt x="f61" y="f75"/>
                </a:lnTo>
                <a:lnTo>
                  <a:pt x="f61" y="f41"/>
                </a:lnTo>
                <a:close/>
              </a:path>
            </a:pathLst>
          </a:custGeom>
          <a:solidFill>
            <a:srgbClr val="C00000"/>
          </a:solidFill>
          <a:ln w="12701" cap="flat">
            <a:solidFill>
              <a:srgbClr val="FF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sp>
        <p:nvSpPr>
          <p:cNvPr id="4" name="Ellipse 15"/>
          <p:cNvSpPr/>
          <p:nvPr/>
        </p:nvSpPr>
        <p:spPr>
          <a:xfrm>
            <a:off x="5356207" y="1212677"/>
            <a:ext cx="1260683" cy="803903"/>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Bilan d’étape</a:t>
            </a:r>
          </a:p>
        </p:txBody>
      </p:sp>
      <p:sp>
        <p:nvSpPr>
          <p:cNvPr id="5" name="Rectangle à coins arrondis 25"/>
          <p:cNvSpPr/>
          <p:nvPr/>
        </p:nvSpPr>
        <p:spPr>
          <a:xfrm>
            <a:off x="9312779" y="3001700"/>
            <a:ext cx="2572874" cy="1281952"/>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Evaluation de l’implication</a:t>
            </a:r>
          </a:p>
        </p:txBody>
      </p:sp>
      <p:sp>
        <p:nvSpPr>
          <p:cNvPr id="6" name="Rectangle à coins arrondis 29"/>
          <p:cNvSpPr/>
          <p:nvPr/>
        </p:nvSpPr>
        <p:spPr>
          <a:xfrm>
            <a:off x="4017571" y="1016693"/>
            <a:ext cx="1346527"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Groupe 1</a:t>
            </a:r>
          </a:p>
        </p:txBody>
      </p:sp>
      <p:sp>
        <p:nvSpPr>
          <p:cNvPr id="7" name="Rectangle à coins arrondis 30"/>
          <p:cNvSpPr/>
          <p:nvPr/>
        </p:nvSpPr>
        <p:spPr>
          <a:xfrm>
            <a:off x="4052035" y="2429496"/>
            <a:ext cx="1346527"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Groupe 2</a:t>
            </a:r>
          </a:p>
        </p:txBody>
      </p:sp>
      <p:sp>
        <p:nvSpPr>
          <p:cNvPr id="8" name="Rectangle à coins arrondis 32"/>
          <p:cNvSpPr/>
          <p:nvPr/>
        </p:nvSpPr>
        <p:spPr>
          <a:xfrm>
            <a:off x="4091327" y="3867646"/>
            <a:ext cx="1346527"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Groupe 3</a:t>
            </a:r>
          </a:p>
        </p:txBody>
      </p:sp>
      <p:sp>
        <p:nvSpPr>
          <p:cNvPr id="9" name="Rectangle à coins arrondis 33"/>
          <p:cNvSpPr/>
          <p:nvPr/>
        </p:nvSpPr>
        <p:spPr>
          <a:xfrm>
            <a:off x="4091327" y="5378857"/>
            <a:ext cx="1346527"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Groupe 4</a:t>
            </a:r>
          </a:p>
        </p:txBody>
      </p:sp>
      <p:sp>
        <p:nvSpPr>
          <p:cNvPr id="10" name="Rectangle à coins arrondis 34"/>
          <p:cNvSpPr/>
          <p:nvPr/>
        </p:nvSpPr>
        <p:spPr>
          <a:xfrm>
            <a:off x="6616040" y="903847"/>
            <a:ext cx="1047436"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4</a:t>
            </a:r>
          </a:p>
        </p:txBody>
      </p:sp>
      <p:sp>
        <p:nvSpPr>
          <p:cNvPr id="11" name="Rectangle à coins arrondis 35"/>
          <p:cNvSpPr/>
          <p:nvPr/>
        </p:nvSpPr>
        <p:spPr>
          <a:xfrm>
            <a:off x="6679783" y="2355466"/>
            <a:ext cx="1047436"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3</a:t>
            </a:r>
          </a:p>
        </p:txBody>
      </p:sp>
      <p:sp>
        <p:nvSpPr>
          <p:cNvPr id="12" name="Rectangle à coins arrondis 36"/>
          <p:cNvSpPr/>
          <p:nvPr/>
        </p:nvSpPr>
        <p:spPr>
          <a:xfrm>
            <a:off x="6698537" y="3867646"/>
            <a:ext cx="1047436"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2</a:t>
            </a:r>
          </a:p>
        </p:txBody>
      </p:sp>
      <p:sp>
        <p:nvSpPr>
          <p:cNvPr id="13" name="Rectangle à coins arrondis 37"/>
          <p:cNvSpPr/>
          <p:nvPr/>
        </p:nvSpPr>
        <p:spPr>
          <a:xfrm>
            <a:off x="6698537" y="5378857"/>
            <a:ext cx="1047436"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1</a:t>
            </a:r>
          </a:p>
        </p:txBody>
      </p:sp>
      <p:sp>
        <p:nvSpPr>
          <p:cNvPr id="14" name="Flèche à trois pointes 39"/>
          <p:cNvSpPr/>
          <p:nvPr/>
        </p:nvSpPr>
        <p:spPr>
          <a:xfrm rot="5400013">
            <a:off x="6156472" y="3217709"/>
            <a:ext cx="4850279" cy="1299883"/>
          </a:xfrm>
          <a:custGeom>
            <a:avLst/>
            <a:gdLst>
              <a:gd name="f0" fmla="val 10800000"/>
              <a:gd name="f1" fmla="val 5400000"/>
              <a:gd name="f2" fmla="val 180"/>
              <a:gd name="f3" fmla="val w"/>
              <a:gd name="f4" fmla="val h"/>
              <a:gd name="f5" fmla="val ss"/>
              <a:gd name="f6" fmla="val 0"/>
              <a:gd name="f7" fmla="val 23621"/>
              <a:gd name="f8" fmla="val 21552"/>
              <a:gd name="f9" fmla="val 25000"/>
              <a:gd name="f10" fmla="+- 0 0 -270"/>
              <a:gd name="f11" fmla="+- 0 0 -180"/>
              <a:gd name="f12" fmla="+- 0 0 -90"/>
              <a:gd name="f13" fmla="abs f3"/>
              <a:gd name="f14" fmla="abs f4"/>
              <a:gd name="f15" fmla="abs f5"/>
              <a:gd name="f16" fmla="*/ f10 f0 1"/>
              <a:gd name="f17" fmla="*/ f11 f0 1"/>
              <a:gd name="f18" fmla="*/ f12 f0 1"/>
              <a:gd name="f19" fmla="?: f13 f3 1"/>
              <a:gd name="f20" fmla="?: f14 f4 1"/>
              <a:gd name="f21" fmla="?: f15 f5 1"/>
              <a:gd name="f22" fmla="*/ f16 1 f2"/>
              <a:gd name="f23" fmla="*/ f17 1 f2"/>
              <a:gd name="f24" fmla="*/ f18 1 f2"/>
              <a:gd name="f25" fmla="*/ f19 1 21600"/>
              <a:gd name="f26" fmla="*/ f20 1 21600"/>
              <a:gd name="f27" fmla="*/ 21600 f19 1"/>
              <a:gd name="f28" fmla="*/ 21600 f20 1"/>
              <a:gd name="f29" fmla="+- f22 0 f1"/>
              <a:gd name="f30" fmla="+- f23 0 f1"/>
              <a:gd name="f31" fmla="+- f24 0 f1"/>
              <a:gd name="f32" fmla="min f26 f25"/>
              <a:gd name="f33" fmla="*/ f27 1 f21"/>
              <a:gd name="f34" fmla="*/ f28 1 f21"/>
              <a:gd name="f35" fmla="val f33"/>
              <a:gd name="f36" fmla="val f34"/>
              <a:gd name="f37" fmla="*/ f6 f32 1"/>
              <a:gd name="f38" fmla="+- f36 0 f6"/>
              <a:gd name="f39" fmla="+- f35 0 f6"/>
              <a:gd name="f40" fmla="*/ f35 f32 1"/>
              <a:gd name="f41" fmla="*/ f36 f32 1"/>
              <a:gd name="f42" fmla="*/ f39 1 2"/>
              <a:gd name="f43" fmla="min f39 f38"/>
              <a:gd name="f44" fmla="+- f6 f42 0"/>
              <a:gd name="f45" fmla="*/ f43 f9 1"/>
              <a:gd name="f46" fmla="*/ f43 f8 1"/>
              <a:gd name="f47" fmla="*/ f43 f7 1"/>
              <a:gd name="f48" fmla="*/ f45 1 100000"/>
              <a:gd name="f49" fmla="*/ f46 1 100000"/>
              <a:gd name="f50" fmla="*/ f47 1 200000"/>
              <a:gd name="f51" fmla="*/ f46 1 50000"/>
              <a:gd name="f52" fmla="*/ f44 f32 1"/>
              <a:gd name="f53" fmla="+- f44 0 f49"/>
              <a:gd name="f54" fmla="+- f44 f49 0"/>
              <a:gd name="f55" fmla="+- f44 0 f50"/>
              <a:gd name="f56" fmla="+- f44 f50 0"/>
              <a:gd name="f57" fmla="+- f35 0 f48"/>
              <a:gd name="f58" fmla="+- f36 0 f51"/>
              <a:gd name="f59" fmla="+- f36 0 f49"/>
              <a:gd name="f60" fmla="*/ f50 f48 1"/>
              <a:gd name="f61" fmla="*/ f48 f32 1"/>
              <a:gd name="f62" fmla="+- f59 0 f50"/>
              <a:gd name="f63" fmla="+- f59 f50 0"/>
              <a:gd name="f64" fmla="*/ f60 1 f49"/>
              <a:gd name="f65" fmla="*/ f59 f32 1"/>
              <a:gd name="f66" fmla="*/ f58 f32 1"/>
              <a:gd name="f67" fmla="*/ f55 f32 1"/>
              <a:gd name="f68" fmla="*/ f53 f32 1"/>
              <a:gd name="f69" fmla="*/ f54 f32 1"/>
              <a:gd name="f70" fmla="*/ f56 f32 1"/>
              <a:gd name="f71" fmla="*/ f57 f32 1"/>
              <a:gd name="f72" fmla="+- f35 0 f64"/>
              <a:gd name="f73" fmla="*/ f64 f32 1"/>
              <a:gd name="f74" fmla="*/ f62 f32 1"/>
              <a:gd name="f75" fmla="*/ f63 f32 1"/>
              <a:gd name="f76" fmla="*/ f72 f32 1"/>
            </a:gdLst>
            <a:ahLst/>
            <a:cxnLst>
              <a:cxn ang="3cd4">
                <a:pos x="hc" y="t"/>
              </a:cxn>
              <a:cxn ang="0">
                <a:pos x="r" y="vc"/>
              </a:cxn>
              <a:cxn ang="cd4">
                <a:pos x="hc" y="b"/>
              </a:cxn>
              <a:cxn ang="cd2">
                <a:pos x="l" y="vc"/>
              </a:cxn>
              <a:cxn ang="f29">
                <a:pos x="f37" y="f65"/>
              </a:cxn>
              <a:cxn ang="f30">
                <a:pos x="f52" y="f75"/>
              </a:cxn>
              <a:cxn ang="f31">
                <a:pos x="f40" y="f65"/>
              </a:cxn>
            </a:cxnLst>
            <a:rect l="f73" t="f74" r="f76" b="f75"/>
            <a:pathLst>
              <a:path>
                <a:moveTo>
                  <a:pt x="f37" y="f65"/>
                </a:moveTo>
                <a:lnTo>
                  <a:pt x="f61" y="f66"/>
                </a:lnTo>
                <a:lnTo>
                  <a:pt x="f61" y="f74"/>
                </a:lnTo>
                <a:lnTo>
                  <a:pt x="f67" y="f74"/>
                </a:lnTo>
                <a:lnTo>
                  <a:pt x="f67" y="f61"/>
                </a:lnTo>
                <a:lnTo>
                  <a:pt x="f68" y="f61"/>
                </a:lnTo>
                <a:lnTo>
                  <a:pt x="f52" y="f37"/>
                </a:lnTo>
                <a:lnTo>
                  <a:pt x="f69" y="f61"/>
                </a:lnTo>
                <a:lnTo>
                  <a:pt x="f70" y="f61"/>
                </a:lnTo>
                <a:lnTo>
                  <a:pt x="f70" y="f74"/>
                </a:lnTo>
                <a:lnTo>
                  <a:pt x="f71" y="f74"/>
                </a:lnTo>
                <a:lnTo>
                  <a:pt x="f71" y="f66"/>
                </a:lnTo>
                <a:lnTo>
                  <a:pt x="f40" y="f65"/>
                </a:lnTo>
                <a:lnTo>
                  <a:pt x="f71" y="f41"/>
                </a:lnTo>
                <a:lnTo>
                  <a:pt x="f71" y="f75"/>
                </a:lnTo>
                <a:lnTo>
                  <a:pt x="f61" y="f75"/>
                </a:lnTo>
                <a:lnTo>
                  <a:pt x="f61" y="f41"/>
                </a:lnTo>
                <a:close/>
              </a:path>
            </a:pathLst>
          </a:custGeom>
          <a:solidFill>
            <a:srgbClr val="C00000"/>
          </a:solidFill>
          <a:ln w="12701" cap="flat">
            <a:solidFill>
              <a:srgbClr val="FF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sp>
        <p:nvSpPr>
          <p:cNvPr id="15" name="Ellipse 40"/>
          <p:cNvSpPr/>
          <p:nvPr/>
        </p:nvSpPr>
        <p:spPr>
          <a:xfrm>
            <a:off x="5419100" y="2673778"/>
            <a:ext cx="1260683" cy="803903"/>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Bilan d’étape</a:t>
            </a:r>
          </a:p>
        </p:txBody>
      </p:sp>
      <p:sp>
        <p:nvSpPr>
          <p:cNvPr id="16" name="Ellipse 41"/>
          <p:cNvSpPr/>
          <p:nvPr/>
        </p:nvSpPr>
        <p:spPr>
          <a:xfrm>
            <a:off x="5437854" y="4038219"/>
            <a:ext cx="1260683" cy="803903"/>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Bilan d’étape</a:t>
            </a:r>
          </a:p>
        </p:txBody>
      </p:sp>
      <p:sp>
        <p:nvSpPr>
          <p:cNvPr id="17" name="Ellipse 42"/>
          <p:cNvSpPr/>
          <p:nvPr/>
        </p:nvSpPr>
        <p:spPr>
          <a:xfrm>
            <a:off x="5437854" y="5443423"/>
            <a:ext cx="1260683" cy="803903"/>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Bilan d’étape</a:t>
            </a:r>
          </a:p>
        </p:txBody>
      </p:sp>
      <p:sp>
        <p:nvSpPr>
          <p:cNvPr id="18" name="Titre 19"/>
          <p:cNvSpPr txBox="1">
            <a:spLocks noGrp="1"/>
          </p:cNvSpPr>
          <p:nvPr>
            <p:ph type="title"/>
          </p:nvPr>
        </p:nvSpPr>
        <p:spPr>
          <a:xfrm>
            <a:off x="2485394" y="-123471"/>
            <a:ext cx="8911687" cy="1280891"/>
          </a:xfrm>
        </p:spPr>
        <p:txBody>
          <a:bodyPr/>
          <a:lstStyle/>
          <a:p>
            <a:pPr lvl="0"/>
            <a:r>
              <a:rPr lang="fr-FR"/>
              <a:t>Le projet d’AP dans le temps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name="Slide13">
    <p:spTree>
      <p:nvGrpSpPr>
        <p:cNvPr id="1" name=""/>
        <p:cNvGrpSpPr/>
        <p:nvPr/>
      </p:nvGrpSpPr>
      <p:grpSpPr>
        <a:xfrm>
          <a:off x="0" y="0"/>
          <a:ext cx="0" cy="0"/>
          <a:chOff x="0" y="0"/>
          <a:chExt cx="0" cy="0"/>
        </a:xfrm>
      </p:grpSpPr>
      <p:sp>
        <p:nvSpPr>
          <p:cNvPr id="2" name="Rectangle à coins arrondis 5"/>
          <p:cNvSpPr/>
          <p:nvPr/>
        </p:nvSpPr>
        <p:spPr>
          <a:xfrm>
            <a:off x="354476" y="2891387"/>
            <a:ext cx="2572874" cy="1281952"/>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Evaluation diagnostique</a:t>
            </a:r>
          </a:p>
        </p:txBody>
      </p:sp>
      <p:sp>
        <p:nvSpPr>
          <p:cNvPr id="3" name="Flèche à trois pointes 14"/>
          <p:cNvSpPr/>
          <p:nvPr/>
        </p:nvSpPr>
        <p:spPr>
          <a:xfrm rot="5400013">
            <a:off x="1151997" y="2992739"/>
            <a:ext cx="4850279" cy="1299883"/>
          </a:xfrm>
          <a:custGeom>
            <a:avLst/>
            <a:gdLst>
              <a:gd name="f0" fmla="val 10800000"/>
              <a:gd name="f1" fmla="val 5400000"/>
              <a:gd name="f2" fmla="val 180"/>
              <a:gd name="f3" fmla="val w"/>
              <a:gd name="f4" fmla="val h"/>
              <a:gd name="f5" fmla="val ss"/>
              <a:gd name="f6" fmla="val 0"/>
              <a:gd name="f7" fmla="val 23621"/>
              <a:gd name="f8" fmla="val 21552"/>
              <a:gd name="f9" fmla="val 25000"/>
              <a:gd name="f10" fmla="+- 0 0 -270"/>
              <a:gd name="f11" fmla="+- 0 0 -180"/>
              <a:gd name="f12" fmla="+- 0 0 -90"/>
              <a:gd name="f13" fmla="abs f3"/>
              <a:gd name="f14" fmla="abs f4"/>
              <a:gd name="f15" fmla="abs f5"/>
              <a:gd name="f16" fmla="*/ f10 f0 1"/>
              <a:gd name="f17" fmla="*/ f11 f0 1"/>
              <a:gd name="f18" fmla="*/ f12 f0 1"/>
              <a:gd name="f19" fmla="?: f13 f3 1"/>
              <a:gd name="f20" fmla="?: f14 f4 1"/>
              <a:gd name="f21" fmla="?: f15 f5 1"/>
              <a:gd name="f22" fmla="*/ f16 1 f2"/>
              <a:gd name="f23" fmla="*/ f17 1 f2"/>
              <a:gd name="f24" fmla="*/ f18 1 f2"/>
              <a:gd name="f25" fmla="*/ f19 1 21600"/>
              <a:gd name="f26" fmla="*/ f20 1 21600"/>
              <a:gd name="f27" fmla="*/ 21600 f19 1"/>
              <a:gd name="f28" fmla="*/ 21600 f20 1"/>
              <a:gd name="f29" fmla="+- f22 0 f1"/>
              <a:gd name="f30" fmla="+- f23 0 f1"/>
              <a:gd name="f31" fmla="+- f24 0 f1"/>
              <a:gd name="f32" fmla="min f26 f25"/>
              <a:gd name="f33" fmla="*/ f27 1 f21"/>
              <a:gd name="f34" fmla="*/ f28 1 f21"/>
              <a:gd name="f35" fmla="val f33"/>
              <a:gd name="f36" fmla="val f34"/>
              <a:gd name="f37" fmla="*/ f6 f32 1"/>
              <a:gd name="f38" fmla="+- f36 0 f6"/>
              <a:gd name="f39" fmla="+- f35 0 f6"/>
              <a:gd name="f40" fmla="*/ f35 f32 1"/>
              <a:gd name="f41" fmla="*/ f36 f32 1"/>
              <a:gd name="f42" fmla="*/ f39 1 2"/>
              <a:gd name="f43" fmla="min f39 f38"/>
              <a:gd name="f44" fmla="+- f6 f42 0"/>
              <a:gd name="f45" fmla="*/ f43 f9 1"/>
              <a:gd name="f46" fmla="*/ f43 f8 1"/>
              <a:gd name="f47" fmla="*/ f43 f7 1"/>
              <a:gd name="f48" fmla="*/ f45 1 100000"/>
              <a:gd name="f49" fmla="*/ f46 1 100000"/>
              <a:gd name="f50" fmla="*/ f47 1 200000"/>
              <a:gd name="f51" fmla="*/ f46 1 50000"/>
              <a:gd name="f52" fmla="*/ f44 f32 1"/>
              <a:gd name="f53" fmla="+- f44 0 f49"/>
              <a:gd name="f54" fmla="+- f44 f49 0"/>
              <a:gd name="f55" fmla="+- f44 0 f50"/>
              <a:gd name="f56" fmla="+- f44 f50 0"/>
              <a:gd name="f57" fmla="+- f35 0 f48"/>
              <a:gd name="f58" fmla="+- f36 0 f51"/>
              <a:gd name="f59" fmla="+- f36 0 f49"/>
              <a:gd name="f60" fmla="*/ f50 f48 1"/>
              <a:gd name="f61" fmla="*/ f48 f32 1"/>
              <a:gd name="f62" fmla="+- f59 0 f50"/>
              <a:gd name="f63" fmla="+- f59 f50 0"/>
              <a:gd name="f64" fmla="*/ f60 1 f49"/>
              <a:gd name="f65" fmla="*/ f59 f32 1"/>
              <a:gd name="f66" fmla="*/ f58 f32 1"/>
              <a:gd name="f67" fmla="*/ f55 f32 1"/>
              <a:gd name="f68" fmla="*/ f53 f32 1"/>
              <a:gd name="f69" fmla="*/ f54 f32 1"/>
              <a:gd name="f70" fmla="*/ f56 f32 1"/>
              <a:gd name="f71" fmla="*/ f57 f32 1"/>
              <a:gd name="f72" fmla="+- f35 0 f64"/>
              <a:gd name="f73" fmla="*/ f64 f32 1"/>
              <a:gd name="f74" fmla="*/ f62 f32 1"/>
              <a:gd name="f75" fmla="*/ f63 f32 1"/>
              <a:gd name="f76" fmla="*/ f72 f32 1"/>
            </a:gdLst>
            <a:ahLst/>
            <a:cxnLst>
              <a:cxn ang="3cd4">
                <a:pos x="hc" y="t"/>
              </a:cxn>
              <a:cxn ang="0">
                <a:pos x="r" y="vc"/>
              </a:cxn>
              <a:cxn ang="cd4">
                <a:pos x="hc" y="b"/>
              </a:cxn>
              <a:cxn ang="cd2">
                <a:pos x="l" y="vc"/>
              </a:cxn>
              <a:cxn ang="f29">
                <a:pos x="f37" y="f65"/>
              </a:cxn>
              <a:cxn ang="f30">
                <a:pos x="f52" y="f75"/>
              </a:cxn>
              <a:cxn ang="f31">
                <a:pos x="f40" y="f65"/>
              </a:cxn>
            </a:cxnLst>
            <a:rect l="f73" t="f74" r="f76" b="f75"/>
            <a:pathLst>
              <a:path>
                <a:moveTo>
                  <a:pt x="f37" y="f65"/>
                </a:moveTo>
                <a:lnTo>
                  <a:pt x="f61" y="f66"/>
                </a:lnTo>
                <a:lnTo>
                  <a:pt x="f61" y="f74"/>
                </a:lnTo>
                <a:lnTo>
                  <a:pt x="f67" y="f74"/>
                </a:lnTo>
                <a:lnTo>
                  <a:pt x="f67" y="f61"/>
                </a:lnTo>
                <a:lnTo>
                  <a:pt x="f68" y="f61"/>
                </a:lnTo>
                <a:lnTo>
                  <a:pt x="f52" y="f37"/>
                </a:lnTo>
                <a:lnTo>
                  <a:pt x="f69" y="f61"/>
                </a:lnTo>
                <a:lnTo>
                  <a:pt x="f70" y="f61"/>
                </a:lnTo>
                <a:lnTo>
                  <a:pt x="f70" y="f74"/>
                </a:lnTo>
                <a:lnTo>
                  <a:pt x="f71" y="f74"/>
                </a:lnTo>
                <a:lnTo>
                  <a:pt x="f71" y="f66"/>
                </a:lnTo>
                <a:lnTo>
                  <a:pt x="f40" y="f65"/>
                </a:lnTo>
                <a:lnTo>
                  <a:pt x="f71" y="f41"/>
                </a:lnTo>
                <a:lnTo>
                  <a:pt x="f71" y="f75"/>
                </a:lnTo>
                <a:lnTo>
                  <a:pt x="f61" y="f75"/>
                </a:lnTo>
                <a:lnTo>
                  <a:pt x="f61" y="f41"/>
                </a:lnTo>
                <a:close/>
              </a:path>
            </a:pathLst>
          </a:custGeom>
          <a:solidFill>
            <a:srgbClr val="C00000"/>
          </a:solidFill>
          <a:ln w="12701" cap="flat">
            <a:solidFill>
              <a:srgbClr val="FF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sp>
        <p:nvSpPr>
          <p:cNvPr id="4" name="Ellipse 15"/>
          <p:cNvSpPr/>
          <p:nvPr/>
        </p:nvSpPr>
        <p:spPr>
          <a:xfrm>
            <a:off x="5437854" y="1016693"/>
            <a:ext cx="1260683" cy="803903"/>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Bilan d’étape</a:t>
            </a:r>
          </a:p>
        </p:txBody>
      </p:sp>
      <p:sp>
        <p:nvSpPr>
          <p:cNvPr id="5" name="Rectangle à coins arrondis 25"/>
          <p:cNvSpPr/>
          <p:nvPr/>
        </p:nvSpPr>
        <p:spPr>
          <a:xfrm>
            <a:off x="9328151" y="2834118"/>
            <a:ext cx="2572874" cy="1281952"/>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Evaluation de l’implication</a:t>
            </a:r>
          </a:p>
        </p:txBody>
      </p:sp>
      <p:sp>
        <p:nvSpPr>
          <p:cNvPr id="6" name="Rectangle à coins arrondis 29"/>
          <p:cNvSpPr/>
          <p:nvPr/>
        </p:nvSpPr>
        <p:spPr>
          <a:xfrm>
            <a:off x="4096868" y="742520"/>
            <a:ext cx="1346527"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Groupe 1</a:t>
            </a:r>
          </a:p>
        </p:txBody>
      </p:sp>
      <p:sp>
        <p:nvSpPr>
          <p:cNvPr id="7" name="Rectangle à coins arrondis 30"/>
          <p:cNvSpPr/>
          <p:nvPr/>
        </p:nvSpPr>
        <p:spPr>
          <a:xfrm>
            <a:off x="4096484" y="2182627"/>
            <a:ext cx="1346527"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Groupe 2</a:t>
            </a:r>
          </a:p>
        </p:txBody>
      </p:sp>
      <p:sp>
        <p:nvSpPr>
          <p:cNvPr id="8" name="Rectangle à coins arrondis 32"/>
          <p:cNvSpPr/>
          <p:nvPr/>
        </p:nvSpPr>
        <p:spPr>
          <a:xfrm>
            <a:off x="4093640" y="3793937"/>
            <a:ext cx="1346527"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Groupe 3</a:t>
            </a:r>
          </a:p>
        </p:txBody>
      </p:sp>
      <p:sp>
        <p:nvSpPr>
          <p:cNvPr id="9" name="Rectangle à coins arrondis 33"/>
          <p:cNvSpPr/>
          <p:nvPr/>
        </p:nvSpPr>
        <p:spPr>
          <a:xfrm>
            <a:off x="4091327" y="5234043"/>
            <a:ext cx="1346527"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Groupe 4</a:t>
            </a:r>
          </a:p>
        </p:txBody>
      </p:sp>
      <p:sp>
        <p:nvSpPr>
          <p:cNvPr id="10" name="Rectangle à coins arrondis 34"/>
          <p:cNvSpPr/>
          <p:nvPr/>
        </p:nvSpPr>
        <p:spPr>
          <a:xfrm>
            <a:off x="6700320" y="742520"/>
            <a:ext cx="1047436"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4</a:t>
            </a:r>
          </a:p>
        </p:txBody>
      </p:sp>
      <p:sp>
        <p:nvSpPr>
          <p:cNvPr id="11" name="Rectangle à coins arrondis 35"/>
          <p:cNvSpPr/>
          <p:nvPr/>
        </p:nvSpPr>
        <p:spPr>
          <a:xfrm>
            <a:off x="6700320" y="2182627"/>
            <a:ext cx="1047436"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3</a:t>
            </a:r>
          </a:p>
        </p:txBody>
      </p:sp>
      <p:sp>
        <p:nvSpPr>
          <p:cNvPr id="12" name="Rectangle à coins arrondis 36"/>
          <p:cNvSpPr/>
          <p:nvPr/>
        </p:nvSpPr>
        <p:spPr>
          <a:xfrm>
            <a:off x="6700320" y="3793937"/>
            <a:ext cx="1047436"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2</a:t>
            </a:r>
          </a:p>
        </p:txBody>
      </p:sp>
      <p:sp>
        <p:nvSpPr>
          <p:cNvPr id="13" name="Rectangle à coins arrondis 37"/>
          <p:cNvSpPr/>
          <p:nvPr/>
        </p:nvSpPr>
        <p:spPr>
          <a:xfrm>
            <a:off x="6700320" y="5234043"/>
            <a:ext cx="1047436"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1</a:t>
            </a:r>
          </a:p>
        </p:txBody>
      </p:sp>
      <p:sp>
        <p:nvSpPr>
          <p:cNvPr id="14" name="Flèche à trois pointes 39"/>
          <p:cNvSpPr/>
          <p:nvPr/>
        </p:nvSpPr>
        <p:spPr>
          <a:xfrm rot="5400013">
            <a:off x="6139355" y="2992739"/>
            <a:ext cx="4850279" cy="1299883"/>
          </a:xfrm>
          <a:custGeom>
            <a:avLst/>
            <a:gdLst>
              <a:gd name="f0" fmla="val 10800000"/>
              <a:gd name="f1" fmla="val 5400000"/>
              <a:gd name="f2" fmla="val 180"/>
              <a:gd name="f3" fmla="val w"/>
              <a:gd name="f4" fmla="val h"/>
              <a:gd name="f5" fmla="val ss"/>
              <a:gd name="f6" fmla="val 0"/>
              <a:gd name="f7" fmla="val 23621"/>
              <a:gd name="f8" fmla="val 21552"/>
              <a:gd name="f9" fmla="val 25000"/>
              <a:gd name="f10" fmla="+- 0 0 -270"/>
              <a:gd name="f11" fmla="+- 0 0 -180"/>
              <a:gd name="f12" fmla="+- 0 0 -90"/>
              <a:gd name="f13" fmla="abs f3"/>
              <a:gd name="f14" fmla="abs f4"/>
              <a:gd name="f15" fmla="abs f5"/>
              <a:gd name="f16" fmla="*/ f10 f0 1"/>
              <a:gd name="f17" fmla="*/ f11 f0 1"/>
              <a:gd name="f18" fmla="*/ f12 f0 1"/>
              <a:gd name="f19" fmla="?: f13 f3 1"/>
              <a:gd name="f20" fmla="?: f14 f4 1"/>
              <a:gd name="f21" fmla="?: f15 f5 1"/>
              <a:gd name="f22" fmla="*/ f16 1 f2"/>
              <a:gd name="f23" fmla="*/ f17 1 f2"/>
              <a:gd name="f24" fmla="*/ f18 1 f2"/>
              <a:gd name="f25" fmla="*/ f19 1 21600"/>
              <a:gd name="f26" fmla="*/ f20 1 21600"/>
              <a:gd name="f27" fmla="*/ 21600 f19 1"/>
              <a:gd name="f28" fmla="*/ 21600 f20 1"/>
              <a:gd name="f29" fmla="+- f22 0 f1"/>
              <a:gd name="f30" fmla="+- f23 0 f1"/>
              <a:gd name="f31" fmla="+- f24 0 f1"/>
              <a:gd name="f32" fmla="min f26 f25"/>
              <a:gd name="f33" fmla="*/ f27 1 f21"/>
              <a:gd name="f34" fmla="*/ f28 1 f21"/>
              <a:gd name="f35" fmla="val f33"/>
              <a:gd name="f36" fmla="val f34"/>
              <a:gd name="f37" fmla="*/ f6 f32 1"/>
              <a:gd name="f38" fmla="+- f36 0 f6"/>
              <a:gd name="f39" fmla="+- f35 0 f6"/>
              <a:gd name="f40" fmla="*/ f35 f32 1"/>
              <a:gd name="f41" fmla="*/ f36 f32 1"/>
              <a:gd name="f42" fmla="*/ f39 1 2"/>
              <a:gd name="f43" fmla="min f39 f38"/>
              <a:gd name="f44" fmla="+- f6 f42 0"/>
              <a:gd name="f45" fmla="*/ f43 f9 1"/>
              <a:gd name="f46" fmla="*/ f43 f8 1"/>
              <a:gd name="f47" fmla="*/ f43 f7 1"/>
              <a:gd name="f48" fmla="*/ f45 1 100000"/>
              <a:gd name="f49" fmla="*/ f46 1 100000"/>
              <a:gd name="f50" fmla="*/ f47 1 200000"/>
              <a:gd name="f51" fmla="*/ f46 1 50000"/>
              <a:gd name="f52" fmla="*/ f44 f32 1"/>
              <a:gd name="f53" fmla="+- f44 0 f49"/>
              <a:gd name="f54" fmla="+- f44 f49 0"/>
              <a:gd name="f55" fmla="+- f44 0 f50"/>
              <a:gd name="f56" fmla="+- f44 f50 0"/>
              <a:gd name="f57" fmla="+- f35 0 f48"/>
              <a:gd name="f58" fmla="+- f36 0 f51"/>
              <a:gd name="f59" fmla="+- f36 0 f49"/>
              <a:gd name="f60" fmla="*/ f50 f48 1"/>
              <a:gd name="f61" fmla="*/ f48 f32 1"/>
              <a:gd name="f62" fmla="+- f59 0 f50"/>
              <a:gd name="f63" fmla="+- f59 f50 0"/>
              <a:gd name="f64" fmla="*/ f60 1 f49"/>
              <a:gd name="f65" fmla="*/ f59 f32 1"/>
              <a:gd name="f66" fmla="*/ f58 f32 1"/>
              <a:gd name="f67" fmla="*/ f55 f32 1"/>
              <a:gd name="f68" fmla="*/ f53 f32 1"/>
              <a:gd name="f69" fmla="*/ f54 f32 1"/>
              <a:gd name="f70" fmla="*/ f56 f32 1"/>
              <a:gd name="f71" fmla="*/ f57 f32 1"/>
              <a:gd name="f72" fmla="+- f35 0 f64"/>
              <a:gd name="f73" fmla="*/ f64 f32 1"/>
              <a:gd name="f74" fmla="*/ f62 f32 1"/>
              <a:gd name="f75" fmla="*/ f63 f32 1"/>
              <a:gd name="f76" fmla="*/ f72 f32 1"/>
            </a:gdLst>
            <a:ahLst/>
            <a:cxnLst>
              <a:cxn ang="3cd4">
                <a:pos x="hc" y="t"/>
              </a:cxn>
              <a:cxn ang="0">
                <a:pos x="r" y="vc"/>
              </a:cxn>
              <a:cxn ang="cd4">
                <a:pos x="hc" y="b"/>
              </a:cxn>
              <a:cxn ang="cd2">
                <a:pos x="l" y="vc"/>
              </a:cxn>
              <a:cxn ang="f29">
                <a:pos x="f37" y="f65"/>
              </a:cxn>
              <a:cxn ang="f30">
                <a:pos x="f52" y="f75"/>
              </a:cxn>
              <a:cxn ang="f31">
                <a:pos x="f40" y="f65"/>
              </a:cxn>
            </a:cxnLst>
            <a:rect l="f73" t="f74" r="f76" b="f75"/>
            <a:pathLst>
              <a:path>
                <a:moveTo>
                  <a:pt x="f37" y="f65"/>
                </a:moveTo>
                <a:lnTo>
                  <a:pt x="f61" y="f66"/>
                </a:lnTo>
                <a:lnTo>
                  <a:pt x="f61" y="f74"/>
                </a:lnTo>
                <a:lnTo>
                  <a:pt x="f67" y="f74"/>
                </a:lnTo>
                <a:lnTo>
                  <a:pt x="f67" y="f61"/>
                </a:lnTo>
                <a:lnTo>
                  <a:pt x="f68" y="f61"/>
                </a:lnTo>
                <a:lnTo>
                  <a:pt x="f52" y="f37"/>
                </a:lnTo>
                <a:lnTo>
                  <a:pt x="f69" y="f61"/>
                </a:lnTo>
                <a:lnTo>
                  <a:pt x="f70" y="f61"/>
                </a:lnTo>
                <a:lnTo>
                  <a:pt x="f70" y="f74"/>
                </a:lnTo>
                <a:lnTo>
                  <a:pt x="f71" y="f74"/>
                </a:lnTo>
                <a:lnTo>
                  <a:pt x="f71" y="f66"/>
                </a:lnTo>
                <a:lnTo>
                  <a:pt x="f40" y="f65"/>
                </a:lnTo>
                <a:lnTo>
                  <a:pt x="f71" y="f41"/>
                </a:lnTo>
                <a:lnTo>
                  <a:pt x="f71" y="f75"/>
                </a:lnTo>
                <a:lnTo>
                  <a:pt x="f61" y="f75"/>
                </a:lnTo>
                <a:lnTo>
                  <a:pt x="f61" y="f41"/>
                </a:lnTo>
                <a:close/>
              </a:path>
            </a:pathLst>
          </a:custGeom>
          <a:solidFill>
            <a:srgbClr val="C00000"/>
          </a:solidFill>
          <a:ln w="12701" cap="flat">
            <a:solidFill>
              <a:srgbClr val="FF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sp>
        <p:nvSpPr>
          <p:cNvPr id="15" name="Ellipse 40"/>
          <p:cNvSpPr/>
          <p:nvPr/>
        </p:nvSpPr>
        <p:spPr>
          <a:xfrm>
            <a:off x="5437854" y="2421888"/>
            <a:ext cx="1260683" cy="803903"/>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Bilan d’étape</a:t>
            </a:r>
          </a:p>
        </p:txBody>
      </p:sp>
      <p:sp>
        <p:nvSpPr>
          <p:cNvPr id="16" name="Ellipse 41"/>
          <p:cNvSpPr/>
          <p:nvPr/>
        </p:nvSpPr>
        <p:spPr>
          <a:xfrm>
            <a:off x="5437854" y="4038219"/>
            <a:ext cx="1260683" cy="803903"/>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Bilan d’étape</a:t>
            </a:r>
          </a:p>
        </p:txBody>
      </p:sp>
      <p:sp>
        <p:nvSpPr>
          <p:cNvPr id="17" name="Ellipse 42"/>
          <p:cNvSpPr/>
          <p:nvPr/>
        </p:nvSpPr>
        <p:spPr>
          <a:xfrm>
            <a:off x="5437854" y="5443423"/>
            <a:ext cx="1260683" cy="803903"/>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Bilan d’étape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0">
  <p:cSld name="Slide11">
    <p:spTree>
      <p:nvGrpSpPr>
        <p:cNvPr id="1" name=""/>
        <p:cNvGrpSpPr/>
        <p:nvPr/>
      </p:nvGrpSpPr>
      <p:grpSpPr>
        <a:xfrm>
          <a:off x="0" y="0"/>
          <a:ext cx="0" cy="0"/>
          <a:chOff x="0" y="0"/>
          <a:chExt cx="0" cy="0"/>
        </a:xfrm>
      </p:grpSpPr>
      <p:sp>
        <p:nvSpPr>
          <p:cNvPr id="2" name="Titre 3"/>
          <p:cNvSpPr txBox="1">
            <a:spLocks noGrp="1"/>
          </p:cNvSpPr>
          <p:nvPr>
            <p:ph type="title"/>
          </p:nvPr>
        </p:nvSpPr>
        <p:spPr>
          <a:xfrm>
            <a:off x="838203" y="365129"/>
            <a:ext cx="10515600" cy="1325559"/>
          </a:xfrm>
        </p:spPr>
        <p:txBody>
          <a:bodyPr/>
          <a:lstStyle/>
          <a:p>
            <a:pPr lvl="0"/>
            <a:r>
              <a:rPr lang="fr-FR"/>
              <a:t>Exemple : « se repérer dans le collège en construisant son plan ».</a:t>
            </a:r>
          </a:p>
        </p:txBody>
      </p:sp>
      <p:graphicFrame>
        <p:nvGraphicFramePr>
          <p:cNvPr id="3" name="Espace réservé du contenu 4">
            <a:extLst>
              <a:ext uri="{FF2B5EF4-FFF2-40B4-BE49-F238E27FC236}">
                <a16:creationId xmlns:a16="http://schemas.microsoft.com/office/drawing/2014/main" xmlns="" id="{00000000-0000-0000-0000-000000000000}"/>
              </a:ext>
            </a:extLst>
          </p:cNvPr>
          <p:cNvGraphicFramePr>
            <a:graphicFrameLocks noGrp="1"/>
          </p:cNvGraphicFramePr>
          <p:nvPr/>
        </p:nvGraphicFramePr>
        <p:xfrm>
          <a:off x="600632" y="1904996"/>
          <a:ext cx="10219755" cy="4415125"/>
        </p:xfrm>
        <a:graphic>
          <a:graphicData uri="http://schemas.openxmlformats.org/drawingml/2006/table">
            <a:tbl>
              <a:tblPr firstRow="1" bandRow="1">
                <a:effectLst/>
                <a:tableStyleId>{5C22544A-7EE6-4342-B048-85BDC9FD1C3A}</a:tableStyleId>
              </a:tblPr>
              <a:tblGrid>
                <a:gridCol w="3404932">
                  <a:extLst>
                    <a:ext uri="{9D8B030D-6E8A-4147-A177-3AD203B41FA5}">
                      <a16:colId xmlns:a16="http://schemas.microsoft.com/office/drawing/2014/main" xmlns="" val="2679541105"/>
                    </a:ext>
                  </a:extLst>
                </a:gridCol>
                <a:gridCol w="3407411">
                  <a:extLst>
                    <a:ext uri="{9D8B030D-6E8A-4147-A177-3AD203B41FA5}">
                      <a16:colId xmlns:a16="http://schemas.microsoft.com/office/drawing/2014/main" xmlns="" val="3506844517"/>
                    </a:ext>
                  </a:extLst>
                </a:gridCol>
                <a:gridCol w="3407411">
                  <a:extLst>
                    <a:ext uri="{9D8B030D-6E8A-4147-A177-3AD203B41FA5}">
                      <a16:colId xmlns:a16="http://schemas.microsoft.com/office/drawing/2014/main" xmlns="" val="236742713"/>
                    </a:ext>
                  </a:extLst>
                </a:gridCol>
              </a:tblGrid>
              <a:tr h="671864">
                <a:tc>
                  <a:txBody>
                    <a:bodyPr/>
                    <a:lstStyle/>
                    <a:p>
                      <a:pPr lvl="0"/>
                      <a:r>
                        <a:rPr lang="fr-FR"/>
                        <a:t>Compétences travaillées</a:t>
                      </a:r>
                    </a:p>
                  </a:txBody>
                  <a:tcPr/>
                </a:tc>
                <a:tc>
                  <a:txBody>
                    <a:bodyPr/>
                    <a:lstStyle/>
                    <a:p>
                      <a:pPr lvl="0"/>
                      <a:r>
                        <a:rPr lang="fr-FR"/>
                        <a:t>Compétences en histoire-géo-EMC :</a:t>
                      </a:r>
                    </a:p>
                  </a:txBody>
                  <a:tcPr/>
                </a:tc>
                <a:tc>
                  <a:txBody>
                    <a:bodyPr/>
                    <a:lstStyle/>
                    <a:p>
                      <a:pPr lvl="0"/>
                      <a:r>
                        <a:rPr lang="fr-FR"/>
                        <a:t>Point du programme abordé :</a:t>
                      </a:r>
                    </a:p>
                    <a:p>
                      <a:pPr lvl="0"/>
                      <a:r>
                        <a:rPr lang="fr-FR"/>
                        <a:t>EMC</a:t>
                      </a:r>
                    </a:p>
                  </a:txBody>
                  <a:tcPr/>
                </a:tc>
                <a:extLst>
                  <a:ext uri="{0D108BD9-81ED-4DB2-BD59-A6C34878D82A}">
                    <a16:rowId xmlns:a16="http://schemas.microsoft.com/office/drawing/2014/main" xmlns="" val="1915500363"/>
                  </a:ext>
                </a:extLst>
              </a:tr>
              <a:tr h="1247753">
                <a:tc>
                  <a:txBody>
                    <a:bodyPr/>
                    <a:lstStyle/>
                    <a:p>
                      <a:pPr lvl="0"/>
                      <a:r>
                        <a:rPr lang="fr-FR"/>
                        <a:t>Domaine 1 : des langages pour penser et communiquer.</a:t>
                      </a:r>
                    </a:p>
                  </a:txBody>
                  <a:tcPr/>
                </a:tc>
                <a:tc>
                  <a:txBody>
                    <a:bodyPr/>
                    <a:lstStyle/>
                    <a:p>
                      <a:pPr lvl="0"/>
                      <a:r>
                        <a:rPr lang="fr-FR" baseline="0"/>
                        <a:t>Utiliser le langage cartographique. </a:t>
                      </a:r>
                    </a:p>
                    <a:p>
                      <a:pPr lvl="0"/>
                      <a:r>
                        <a:rPr lang="fr-FR" baseline="0"/>
                        <a:t>Progresser dans la notion d’échelle et d’orientation.</a:t>
                      </a:r>
                    </a:p>
                  </a:txBody>
                  <a:tcPr/>
                </a:tc>
                <a:tc rowSpan="3">
                  <a:txBody>
                    <a:bodyPr/>
                    <a:lstStyle/>
                    <a:p>
                      <a:pPr lvl="0" algn="ctr"/>
                      <a:endParaRPr lang="fr-FR" baseline="0"/>
                    </a:p>
                  </a:txBody>
                  <a:tcPr anchor="ctr"/>
                </a:tc>
                <a:extLst>
                  <a:ext uri="{0D108BD9-81ED-4DB2-BD59-A6C34878D82A}">
                    <a16:rowId xmlns:a16="http://schemas.microsoft.com/office/drawing/2014/main" xmlns="" val="3491169212"/>
                  </a:ext>
                </a:extLst>
              </a:tr>
              <a:tr h="1247753">
                <a:tc>
                  <a:txBody>
                    <a:bodyPr/>
                    <a:lstStyle/>
                    <a:p>
                      <a:pPr lvl="0"/>
                      <a:r>
                        <a:rPr lang="fr-FR"/>
                        <a:t>Domaine</a:t>
                      </a:r>
                      <a:r>
                        <a:rPr lang="fr-FR" baseline="0"/>
                        <a:t> 2 : les méthodes et outils pour apprendre.</a:t>
                      </a:r>
                      <a:endParaRPr lang="fr-FR"/>
                    </a:p>
                  </a:txBody>
                  <a:tcPr/>
                </a:tc>
                <a:tc>
                  <a:txBody>
                    <a:bodyPr/>
                    <a:lstStyle/>
                    <a:p>
                      <a:pPr lvl="0"/>
                      <a:r>
                        <a:rPr lang="fr-FR"/>
                        <a:t>Avoir un</a:t>
                      </a:r>
                      <a:r>
                        <a:rPr lang="fr-FR" baseline="0"/>
                        <a:t> outil pour se repérer dans le collège et repérer les lieux stratégiques.</a:t>
                      </a:r>
                      <a:endParaRPr lang="fr-FR"/>
                    </a:p>
                  </a:txBody>
                  <a:tcPr/>
                </a:tc>
                <a:tc vMerge="1">
                  <a:txBody>
                    <a:bodyPr/>
                    <a:lstStyle/>
                    <a:p>
                      <a:endParaRPr lang="en-US"/>
                    </a:p>
                  </a:txBody>
                  <a:tcPr/>
                </a:tc>
                <a:extLst>
                  <a:ext uri="{0D108BD9-81ED-4DB2-BD59-A6C34878D82A}">
                    <a16:rowId xmlns:a16="http://schemas.microsoft.com/office/drawing/2014/main" xmlns="" val="20916985"/>
                  </a:ext>
                </a:extLst>
              </a:tr>
              <a:tr h="1247753">
                <a:tc>
                  <a:txBody>
                    <a:bodyPr/>
                    <a:lstStyle/>
                    <a:p>
                      <a:pPr lvl="0"/>
                      <a:r>
                        <a:rPr lang="fr-FR"/>
                        <a:t>Domaine 3 : la formation de</a:t>
                      </a:r>
                      <a:r>
                        <a:rPr lang="fr-FR" baseline="0"/>
                        <a:t> la personne et du citoyen.</a:t>
                      </a:r>
                      <a:endParaRPr lang="fr-FR"/>
                    </a:p>
                  </a:txBody>
                  <a:tcPr/>
                </a:tc>
                <a:tc>
                  <a:txBody>
                    <a:bodyPr/>
                    <a:lstStyle/>
                    <a:p>
                      <a:pPr lvl="0"/>
                      <a:r>
                        <a:rPr lang="fr-FR"/>
                        <a:t>Communiquer dans le respect avec les différents</a:t>
                      </a:r>
                      <a:r>
                        <a:rPr lang="fr-FR" baseline="0"/>
                        <a:t> acteurs au sein de l’établissement.</a:t>
                      </a:r>
                    </a:p>
                    <a:p>
                      <a:pPr lvl="0"/>
                      <a:r>
                        <a:rPr lang="fr-FR" baseline="0"/>
                        <a:t>Travailler en équipe.</a:t>
                      </a:r>
                      <a:endParaRPr lang="fr-FR"/>
                    </a:p>
                  </a:txBody>
                  <a:tcPr/>
                </a:tc>
                <a:tc vMerge="1">
                  <a:txBody>
                    <a:bodyPr/>
                    <a:lstStyle/>
                    <a:p>
                      <a:endParaRPr lang="en-US"/>
                    </a:p>
                  </a:txBody>
                  <a:tcPr/>
                </a:tc>
                <a:extLst>
                  <a:ext uri="{0D108BD9-81ED-4DB2-BD59-A6C34878D82A}">
                    <a16:rowId xmlns:a16="http://schemas.microsoft.com/office/drawing/2014/main" xmlns="" val="2008848045"/>
                  </a:ext>
                </a:extLst>
              </a:tr>
            </a:tbl>
          </a:graphicData>
        </a:graphic>
      </p:graphicFrame>
      <p:sp>
        <p:nvSpPr>
          <p:cNvPr id="4" name="ZoneTexte 6"/>
          <p:cNvSpPr txBox="1"/>
          <p:nvPr/>
        </p:nvSpPr>
        <p:spPr>
          <a:xfrm>
            <a:off x="2158907" y="6384679"/>
            <a:ext cx="8455310"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1" u="none" strike="noStrike" kern="1200" cap="none" spc="0" baseline="0">
                <a:solidFill>
                  <a:srgbClr val="000000"/>
                </a:solidFill>
                <a:uFillTx/>
                <a:latin typeface="Calibri"/>
              </a:rPr>
              <a:t>Matières partenaires : Mathématiques, EPS</a:t>
            </a:r>
          </a:p>
        </p:txBody>
      </p:sp>
      <p:pic>
        <p:nvPicPr>
          <p:cNvPr id="5" name="Image 4">
            <a:extLst>
              <a:ext uri="{FF2B5EF4-FFF2-40B4-BE49-F238E27FC236}">
                <a16:creationId xmlns:a16="http://schemas.microsoft.com/office/drawing/2014/main" xmlns="" id="{00000000-0000-0000-0000-000000000000}"/>
              </a:ext>
            </a:extLst>
          </p:cNvPr>
          <p:cNvPicPr>
            <a:picLocks noChangeAspect="1"/>
          </p:cNvPicPr>
          <p:nvPr/>
        </p:nvPicPr>
        <p:blipFill>
          <a:blip r:embed="rId3"/>
          <a:stretch>
            <a:fillRect/>
          </a:stretch>
        </p:blipFill>
        <p:spPr>
          <a:xfrm>
            <a:off x="7402013" y="3092820"/>
            <a:ext cx="3418383" cy="1855692"/>
          </a:xfrm>
          <a:prstGeom prst="rect">
            <a:avLst/>
          </a:prstGeom>
          <a:noFill/>
          <a:ln cap="flat">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0">
  <p:cSld name="Slide12">
    <p:spTree>
      <p:nvGrpSpPr>
        <p:cNvPr id="1" name=""/>
        <p:cNvGrpSpPr/>
        <p:nvPr/>
      </p:nvGrpSpPr>
      <p:grpSpPr>
        <a:xfrm>
          <a:off x="0" y="0"/>
          <a:ext cx="0" cy="0"/>
          <a:chOff x="0" y="0"/>
          <a:chExt cx="0" cy="0"/>
        </a:xfrm>
      </p:grpSpPr>
      <p:sp>
        <p:nvSpPr>
          <p:cNvPr id="2" name="Titre 1"/>
          <p:cNvSpPr txBox="1">
            <a:spLocks noGrp="1"/>
          </p:cNvSpPr>
          <p:nvPr>
            <p:ph type="title"/>
          </p:nvPr>
        </p:nvSpPr>
        <p:spPr>
          <a:xfrm>
            <a:off x="838203" y="365129"/>
            <a:ext cx="10515600" cy="1325559"/>
          </a:xfrm>
        </p:spPr>
        <p:txBody>
          <a:bodyPr/>
          <a:lstStyle/>
          <a:p>
            <a:pPr lvl="0"/>
            <a:r>
              <a:rPr lang="fr-FR"/>
              <a:t>Les modalités</a:t>
            </a:r>
          </a:p>
        </p:txBody>
      </p:sp>
      <p:sp>
        <p:nvSpPr>
          <p:cNvPr id="3" name="Espace réservé du contenu 2"/>
          <p:cNvSpPr txBox="1">
            <a:spLocks noGrp="1"/>
          </p:cNvSpPr>
          <p:nvPr>
            <p:ph idx="1"/>
          </p:nvPr>
        </p:nvSpPr>
        <p:spPr>
          <a:xfrm>
            <a:off x="1423803" y="1757074"/>
            <a:ext cx="8915400" cy="4527185"/>
          </a:xfrm>
        </p:spPr>
        <p:txBody>
          <a:bodyPr/>
          <a:lstStyle/>
          <a:p>
            <a:pPr lvl="0">
              <a:lnSpc>
                <a:spcPct val="70000"/>
              </a:lnSpc>
            </a:pPr>
            <a:r>
              <a:rPr lang="fr-FR" sz="2600" b="1"/>
              <a:t>Travail de groupe.</a:t>
            </a:r>
          </a:p>
          <a:p>
            <a:pPr lvl="0">
              <a:lnSpc>
                <a:spcPct val="70000"/>
              </a:lnSpc>
            </a:pPr>
            <a:r>
              <a:rPr lang="fr-FR" sz="2600" b="1"/>
              <a:t>Evaluation : Les élèves évaluent le travail d’un autre groupe en utilisant le calcul de distance. Retour des personnels du collège intervenant dans l’activité. </a:t>
            </a:r>
          </a:p>
          <a:p>
            <a:pPr lvl="0">
              <a:lnSpc>
                <a:spcPct val="70000"/>
              </a:lnSpc>
            </a:pPr>
            <a:r>
              <a:rPr lang="fr-FR" sz="2600"/>
              <a:t>Les étapes :	* </a:t>
            </a:r>
            <a:r>
              <a:rPr lang="fr-FR" sz="2600" b="1"/>
              <a:t>Découvrir le collège </a:t>
            </a:r>
            <a:r>
              <a:rPr lang="fr-FR" sz="2600"/>
              <a:t>et son organisation spatiale en 							parcourant son espace externe et interne, </a:t>
            </a:r>
            <a:r>
              <a:rPr lang="fr-FR" sz="2600" b="1"/>
              <a:t>en posant des 						questions</a:t>
            </a:r>
            <a:r>
              <a:rPr lang="fr-FR" sz="2600"/>
              <a:t> au personnel du collège.</a:t>
            </a:r>
          </a:p>
          <a:p>
            <a:pPr marL="0" lvl="0" indent="0">
              <a:lnSpc>
                <a:spcPct val="70000"/>
              </a:lnSpc>
              <a:buNone/>
            </a:pPr>
            <a:r>
              <a:rPr lang="fr-FR" sz="2600"/>
              <a:t>				* </a:t>
            </a:r>
            <a:r>
              <a:rPr lang="fr-FR" sz="2600" b="1"/>
              <a:t>Arpenter les distances </a:t>
            </a:r>
            <a:r>
              <a:rPr lang="fr-FR" sz="2600"/>
              <a:t>pour évaluer la taille au sol des 						bâtiments.</a:t>
            </a:r>
          </a:p>
          <a:p>
            <a:pPr marL="1828800" lvl="4" indent="0">
              <a:lnSpc>
                <a:spcPct val="70000"/>
              </a:lnSpc>
              <a:buNone/>
            </a:pPr>
            <a:r>
              <a:rPr lang="fr-FR" sz="1700"/>
              <a:t>* </a:t>
            </a:r>
            <a:r>
              <a:rPr lang="fr-FR" sz="1700" b="1"/>
              <a:t>Choisir une échelle </a:t>
            </a:r>
            <a:r>
              <a:rPr lang="fr-FR" sz="1700"/>
              <a:t>adaptée et utiliser les bons outils pour dessiner le plan du collège.</a:t>
            </a:r>
          </a:p>
          <a:p>
            <a:pPr marL="1828800" lvl="4" indent="0">
              <a:lnSpc>
                <a:spcPct val="70000"/>
              </a:lnSpc>
              <a:buNone/>
            </a:pPr>
            <a:r>
              <a:rPr lang="fr-FR" sz="1700"/>
              <a:t>* </a:t>
            </a:r>
            <a:r>
              <a:rPr lang="fr-FR" sz="1700" b="1"/>
              <a:t>Orienter son plan</a:t>
            </a:r>
            <a:r>
              <a:rPr lang="fr-FR" sz="1700"/>
              <a:t>.</a:t>
            </a:r>
          </a:p>
          <a:p>
            <a:pPr marL="1828800" lvl="4" indent="0">
              <a:lnSpc>
                <a:spcPct val="70000"/>
              </a:lnSpc>
              <a:buNone/>
            </a:pPr>
            <a:endParaRPr lang="fr-FR" sz="2200"/>
          </a:p>
          <a:p>
            <a:pPr marL="1828800" lvl="4" indent="0">
              <a:lnSpc>
                <a:spcPct val="70000"/>
              </a:lnSpc>
              <a:buNone/>
            </a:pPr>
            <a:endParaRPr lang="fr-FR" sz="17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Espace réservé du contenu 2"/>
          <p:cNvSpPr txBox="1">
            <a:spLocks noGrp="1"/>
          </p:cNvSpPr>
          <p:nvPr>
            <p:ph idx="1"/>
          </p:nvPr>
        </p:nvSpPr>
        <p:spPr>
          <a:xfrm>
            <a:off x="7128589" y="295470"/>
            <a:ext cx="4637315" cy="6217298"/>
          </a:xfrm>
        </p:spPr>
        <p:txBody>
          <a:bodyPr/>
          <a:lstStyle/>
          <a:p>
            <a:pPr lvl="0"/>
            <a:r>
              <a:rPr lang="fr-FR"/>
              <a:t>Quelles que soient les formes retenues, il repose sur les </a:t>
            </a:r>
            <a:r>
              <a:rPr lang="fr-FR" b="1"/>
              <a:t>programmes d’enseignement</a:t>
            </a:r>
            <a:r>
              <a:rPr lang="fr-FR"/>
              <a:t>, dans l’objectif de </a:t>
            </a:r>
            <a:r>
              <a:rPr lang="fr-FR" b="1"/>
              <a:t>la maîtrise du socle commun de connaissances, de compétences et de culture, notamment le domaine 2 « les méthodes et outils pour apprendre ». </a:t>
            </a:r>
          </a:p>
          <a:p>
            <a:pPr marL="0" lvl="0" indent="0">
              <a:buNone/>
            </a:pPr>
            <a:r>
              <a:rPr lang="fr-FR"/>
              <a:t>	</a:t>
            </a:r>
            <a:r>
              <a:rPr lang="fr-FR" sz="2000"/>
              <a:t>Circulaire du 30 juin 2015.</a:t>
            </a:r>
            <a:endParaRPr lang="fr-FR"/>
          </a:p>
          <a:p>
            <a:pPr marL="0" lvl="0" indent="0">
              <a:buNone/>
            </a:pPr>
            <a:endParaRPr lang="fr-FR"/>
          </a:p>
        </p:txBody>
      </p:sp>
      <p:sp>
        <p:nvSpPr>
          <p:cNvPr id="3" name="Forme libre 6"/>
          <p:cNvSpPr/>
          <p:nvPr/>
        </p:nvSpPr>
        <p:spPr>
          <a:xfrm>
            <a:off x="1016693" y="174174"/>
            <a:ext cx="5785326" cy="5646922"/>
          </a:xfrm>
          <a:custGeom>
            <a:avLst/>
            <a:gdLst>
              <a:gd name="f0" fmla="val 10800000"/>
              <a:gd name="f1" fmla="val 5400000"/>
              <a:gd name="f2" fmla="val 180"/>
              <a:gd name="f3" fmla="val w"/>
              <a:gd name="f4" fmla="val h"/>
              <a:gd name="f5" fmla="val 0"/>
              <a:gd name="f6" fmla="val 5418667"/>
              <a:gd name="f7" fmla="val 2709334"/>
              <a:gd name="f8" fmla="val 1213010"/>
              <a:gd name="f9" fmla="val 4205658"/>
              <a:gd name="f10" fmla="val 5418668"/>
              <a:gd name="f11" fmla="+- 0 0 -90"/>
              <a:gd name="f12" fmla="*/ f3 1 5418667"/>
              <a:gd name="f13" fmla="*/ f4 1 5418667"/>
              <a:gd name="f14" fmla="+- f6 0 f5"/>
              <a:gd name="f15" fmla="*/ f11 f0 1"/>
              <a:gd name="f16" fmla="*/ f14 1 5418667"/>
              <a:gd name="f17" fmla="*/ 0 f14 1"/>
              <a:gd name="f18" fmla="*/ 2709334 f14 1"/>
              <a:gd name="f19" fmla="*/ 5418668 f14 1"/>
              <a:gd name="f20" fmla="*/ f15 1 f2"/>
              <a:gd name="f21" fmla="*/ f17 1 5418667"/>
              <a:gd name="f22" fmla="*/ f18 1 5418667"/>
              <a:gd name="f23" fmla="*/ f19 1 5418667"/>
              <a:gd name="f24" fmla="*/ f5 1 f16"/>
              <a:gd name="f25" fmla="*/ f6 1 f16"/>
              <a:gd name="f26" fmla="+- f20 0 f1"/>
              <a:gd name="f27" fmla="*/ f21 1 f16"/>
              <a:gd name="f28" fmla="*/ f22 1 f16"/>
              <a:gd name="f29" fmla="*/ f23 1 f16"/>
              <a:gd name="f30" fmla="*/ f24 f12 1"/>
              <a:gd name="f31" fmla="*/ f25 f12 1"/>
              <a:gd name="f32" fmla="*/ f25 f13 1"/>
              <a:gd name="f33" fmla="*/ f24 f13 1"/>
              <a:gd name="f34" fmla="*/ f27 f12 1"/>
              <a:gd name="f35" fmla="*/ f28 f13 1"/>
              <a:gd name="f36" fmla="*/ f28 f12 1"/>
              <a:gd name="f37" fmla="*/ f27 f13 1"/>
              <a:gd name="f38" fmla="*/ f29 f12 1"/>
              <a:gd name="f39" fmla="*/ f29 f13 1"/>
            </a:gdLst>
            <a:ahLst/>
            <a:cxnLst>
              <a:cxn ang="3cd4">
                <a:pos x="hc" y="t"/>
              </a:cxn>
              <a:cxn ang="0">
                <a:pos x="r" y="vc"/>
              </a:cxn>
              <a:cxn ang="cd4">
                <a:pos x="hc" y="b"/>
              </a:cxn>
              <a:cxn ang="cd2">
                <a:pos x="l" y="vc"/>
              </a:cxn>
              <a:cxn ang="f26">
                <a:pos x="f34" y="f35"/>
              </a:cxn>
              <a:cxn ang="f26">
                <a:pos x="f36" y="f37"/>
              </a:cxn>
              <a:cxn ang="f26">
                <a:pos x="f38" y="f35"/>
              </a:cxn>
              <a:cxn ang="f26">
                <a:pos x="f36" y="f39"/>
              </a:cxn>
              <a:cxn ang="f26">
                <a:pos x="f34" y="f35"/>
              </a:cxn>
            </a:cxnLst>
            <a:rect l="f30" t="f33" r="f31" b="f32"/>
            <a:pathLst>
              <a:path w="5418667" h="5418667">
                <a:moveTo>
                  <a:pt x="f5" y="f7"/>
                </a:moveTo>
                <a:cubicBezTo>
                  <a:pt x="f5" y="f8"/>
                  <a:pt x="f8" y="f5"/>
                  <a:pt x="f7" y="f5"/>
                </a:cubicBezTo>
                <a:cubicBezTo>
                  <a:pt x="f9" y="f5"/>
                  <a:pt x="f10" y="f8"/>
                  <a:pt x="f10" y="f7"/>
                </a:cubicBezTo>
                <a:cubicBezTo>
                  <a:pt x="f10" y="f9"/>
                  <a:pt x="f9" y="f10"/>
                  <a:pt x="f7" y="f10"/>
                </a:cubicBezTo>
                <a:cubicBezTo>
                  <a:pt x="f8" y="f10"/>
                  <a:pt x="f5" y="f9"/>
                  <a:pt x="f5" y="f7"/>
                </a:cubicBezTo>
                <a:close/>
              </a:path>
            </a:pathLst>
          </a:custGeom>
          <a:solidFill>
            <a:srgbClr val="A53010"/>
          </a:solidFill>
          <a:ln w="15873" cap="rnd">
            <a:solidFill>
              <a:srgbClr val="FFFFFF"/>
            </a:solidFill>
            <a:prstDash val="solid"/>
            <a:miter/>
          </a:ln>
        </p:spPr>
        <p:txBody>
          <a:bodyPr vert="horz" wrap="square" lIns="1854878" tIns="363391" rIns="1854878" bIns="4427387" anchor="ctr" anchorCtr="1" compatLnSpc="1">
            <a:noAutofit/>
          </a:bodyPr>
          <a:lstStyle/>
          <a:p>
            <a:pPr marL="0" marR="0" lvl="0" indent="0" algn="ctr" defTabSz="577845"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fr-FR" sz="2000" b="0" i="0" u="none" strike="noStrike" kern="1200" cap="none" spc="0" baseline="0">
                <a:solidFill>
                  <a:srgbClr val="000000"/>
                </a:solidFill>
                <a:uFillTx/>
                <a:latin typeface="Century Gothic"/>
              </a:rPr>
              <a:t>Domaine du socle commun</a:t>
            </a:r>
          </a:p>
        </p:txBody>
      </p:sp>
      <p:sp>
        <p:nvSpPr>
          <p:cNvPr id="4" name="Forme libre 7"/>
          <p:cNvSpPr/>
          <p:nvPr/>
        </p:nvSpPr>
        <p:spPr>
          <a:xfrm>
            <a:off x="1862495" y="1334201"/>
            <a:ext cx="4212256" cy="4139836"/>
          </a:xfrm>
          <a:custGeom>
            <a:avLst/>
            <a:gdLst>
              <a:gd name="f0" fmla="val 10800000"/>
              <a:gd name="f1" fmla="val 5400000"/>
              <a:gd name="f2" fmla="val 180"/>
              <a:gd name="f3" fmla="val w"/>
              <a:gd name="f4" fmla="val h"/>
              <a:gd name="f5" fmla="val 0"/>
              <a:gd name="f6" fmla="val 4064000"/>
              <a:gd name="f7" fmla="val 2032000"/>
              <a:gd name="f8" fmla="val 909757"/>
              <a:gd name="f9" fmla="val 3154243"/>
              <a:gd name="f10" fmla="+- 0 0 -90"/>
              <a:gd name="f11" fmla="*/ f3 1 4064000"/>
              <a:gd name="f12" fmla="*/ f4 1 4064000"/>
              <a:gd name="f13" fmla="+- f6 0 f5"/>
              <a:gd name="f14" fmla="*/ f10 f0 1"/>
              <a:gd name="f15" fmla="*/ f13 1 4064000"/>
              <a:gd name="f16" fmla="*/ 0 f13 1"/>
              <a:gd name="f17" fmla="*/ 2032000 f13 1"/>
              <a:gd name="f18" fmla="*/ 4064000 f13 1"/>
              <a:gd name="f19" fmla="*/ f14 1 f2"/>
              <a:gd name="f20" fmla="*/ f16 1 4064000"/>
              <a:gd name="f21" fmla="*/ f17 1 4064000"/>
              <a:gd name="f22" fmla="*/ f18 1 4064000"/>
              <a:gd name="f23" fmla="*/ f5 1 f15"/>
              <a:gd name="f24" fmla="*/ f6 1 f15"/>
              <a:gd name="f25" fmla="+- f19 0 f1"/>
              <a:gd name="f26" fmla="*/ f20 1 f15"/>
              <a:gd name="f27" fmla="*/ f21 1 f15"/>
              <a:gd name="f28" fmla="*/ f22 1 f15"/>
              <a:gd name="f29" fmla="*/ f23 f11 1"/>
              <a:gd name="f30" fmla="*/ f24 f11 1"/>
              <a:gd name="f31" fmla="*/ f24 f12 1"/>
              <a:gd name="f32" fmla="*/ f23 f12 1"/>
              <a:gd name="f33" fmla="*/ f26 f11 1"/>
              <a:gd name="f34" fmla="*/ f27 f12 1"/>
              <a:gd name="f35" fmla="*/ f27 f11 1"/>
              <a:gd name="f36" fmla="*/ f26 f12 1"/>
              <a:gd name="f37" fmla="*/ f28 f11 1"/>
              <a:gd name="f38" fmla="*/ f28 f12 1"/>
            </a:gdLst>
            <a:ahLst/>
            <a:cxnLst>
              <a:cxn ang="3cd4">
                <a:pos x="hc" y="t"/>
              </a:cxn>
              <a:cxn ang="0">
                <a:pos x="r" y="vc"/>
              </a:cxn>
              <a:cxn ang="cd4">
                <a:pos x="hc" y="b"/>
              </a:cxn>
              <a:cxn ang="cd2">
                <a:pos x="l" y="vc"/>
              </a:cxn>
              <a:cxn ang="f25">
                <a:pos x="f33" y="f34"/>
              </a:cxn>
              <a:cxn ang="f25">
                <a:pos x="f35" y="f36"/>
              </a:cxn>
              <a:cxn ang="f25">
                <a:pos x="f37" y="f34"/>
              </a:cxn>
              <a:cxn ang="f25">
                <a:pos x="f35" y="f38"/>
              </a:cxn>
              <a:cxn ang="f25">
                <a:pos x="f33" y="f34"/>
              </a:cxn>
            </a:cxnLst>
            <a:rect l="f29" t="f32" r="f30" b="f31"/>
            <a:pathLst>
              <a:path w="4064000" h="4064000">
                <a:moveTo>
                  <a:pt x="f5" y="f7"/>
                </a:moveTo>
                <a:cubicBezTo>
                  <a:pt x="f5" y="f8"/>
                  <a:pt x="f8" y="f5"/>
                  <a:pt x="f7" y="f5"/>
                </a:cubicBezTo>
                <a:cubicBezTo>
                  <a:pt x="f9" y="f5"/>
                  <a:pt x="f6" y="f8"/>
                  <a:pt x="f6" y="f7"/>
                </a:cubicBezTo>
                <a:cubicBezTo>
                  <a:pt x="f6" y="f9"/>
                  <a:pt x="f9" y="f6"/>
                  <a:pt x="f7" y="f6"/>
                </a:cubicBezTo>
                <a:cubicBezTo>
                  <a:pt x="f8" y="f6"/>
                  <a:pt x="f5" y="f9"/>
                  <a:pt x="f5" y="f7"/>
                </a:cubicBezTo>
                <a:close/>
              </a:path>
            </a:pathLst>
          </a:custGeom>
          <a:solidFill>
            <a:srgbClr val="EE6E4B"/>
          </a:solidFill>
          <a:ln w="15873" cap="rnd">
            <a:solidFill>
              <a:srgbClr val="FFFFFF"/>
            </a:solidFill>
            <a:prstDash val="solid"/>
            <a:miter/>
          </a:ln>
        </p:spPr>
        <p:txBody>
          <a:bodyPr vert="horz" wrap="square" lIns="1177546" tIns="346457" rIns="1177546" bIns="3140451" anchor="ctr" anchorCtr="1" compatLnSpc="1">
            <a:noAutofit/>
          </a:bodyPr>
          <a:lstStyle/>
          <a:p>
            <a:pPr marL="0" marR="0" lvl="0" indent="0" algn="ctr" defTabSz="577845"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entury Gothic"/>
              </a:rPr>
              <a:t>Compétences travaillées en histoire-géographie</a:t>
            </a:r>
          </a:p>
        </p:txBody>
      </p:sp>
      <p:sp>
        <p:nvSpPr>
          <p:cNvPr id="5" name="Forme libre 8"/>
          <p:cNvSpPr/>
          <p:nvPr/>
        </p:nvSpPr>
        <p:spPr>
          <a:xfrm>
            <a:off x="2613958" y="2533262"/>
            <a:ext cx="2709330" cy="2709330"/>
          </a:xfrm>
          <a:custGeom>
            <a:avLst/>
            <a:gdLst>
              <a:gd name="f0" fmla="val 10800000"/>
              <a:gd name="f1" fmla="val 5400000"/>
              <a:gd name="f2" fmla="val 180"/>
              <a:gd name="f3" fmla="val w"/>
              <a:gd name="f4" fmla="val h"/>
              <a:gd name="f5" fmla="val 0"/>
              <a:gd name="f6" fmla="val 2709333"/>
              <a:gd name="f7" fmla="val 1354667"/>
              <a:gd name="f8" fmla="val 606505"/>
              <a:gd name="f9" fmla="val 2102829"/>
              <a:gd name="f10" fmla="val 2709334"/>
              <a:gd name="f11" fmla="+- 0 0 -90"/>
              <a:gd name="f12" fmla="*/ f3 1 2709333"/>
              <a:gd name="f13" fmla="*/ f4 1 2709333"/>
              <a:gd name="f14" fmla="+- f6 0 f5"/>
              <a:gd name="f15" fmla="*/ f11 f0 1"/>
              <a:gd name="f16" fmla="*/ f14 1 2709333"/>
              <a:gd name="f17" fmla="*/ 0 f14 1"/>
              <a:gd name="f18" fmla="*/ 1354667 f14 1"/>
              <a:gd name="f19" fmla="*/ 2709334 f14 1"/>
              <a:gd name="f20" fmla="*/ f15 1 f2"/>
              <a:gd name="f21" fmla="*/ f17 1 2709333"/>
              <a:gd name="f22" fmla="*/ f18 1 2709333"/>
              <a:gd name="f23" fmla="*/ f19 1 2709333"/>
              <a:gd name="f24" fmla="*/ f5 1 f16"/>
              <a:gd name="f25" fmla="*/ f6 1 f16"/>
              <a:gd name="f26" fmla="+- f20 0 f1"/>
              <a:gd name="f27" fmla="*/ f21 1 f16"/>
              <a:gd name="f28" fmla="*/ f22 1 f16"/>
              <a:gd name="f29" fmla="*/ f23 1 f16"/>
              <a:gd name="f30" fmla="*/ f24 f12 1"/>
              <a:gd name="f31" fmla="*/ f25 f12 1"/>
              <a:gd name="f32" fmla="*/ f25 f13 1"/>
              <a:gd name="f33" fmla="*/ f24 f13 1"/>
              <a:gd name="f34" fmla="*/ f27 f12 1"/>
              <a:gd name="f35" fmla="*/ f28 f13 1"/>
              <a:gd name="f36" fmla="*/ f28 f12 1"/>
              <a:gd name="f37" fmla="*/ f27 f13 1"/>
              <a:gd name="f38" fmla="*/ f29 f12 1"/>
              <a:gd name="f39" fmla="*/ f29 f13 1"/>
            </a:gdLst>
            <a:ahLst/>
            <a:cxnLst>
              <a:cxn ang="3cd4">
                <a:pos x="hc" y="t"/>
              </a:cxn>
              <a:cxn ang="0">
                <a:pos x="r" y="vc"/>
              </a:cxn>
              <a:cxn ang="cd4">
                <a:pos x="hc" y="b"/>
              </a:cxn>
              <a:cxn ang="cd2">
                <a:pos x="l" y="vc"/>
              </a:cxn>
              <a:cxn ang="f26">
                <a:pos x="f34" y="f35"/>
              </a:cxn>
              <a:cxn ang="f26">
                <a:pos x="f36" y="f37"/>
              </a:cxn>
              <a:cxn ang="f26">
                <a:pos x="f38" y="f35"/>
              </a:cxn>
              <a:cxn ang="f26">
                <a:pos x="f36" y="f39"/>
              </a:cxn>
              <a:cxn ang="f26">
                <a:pos x="f34" y="f35"/>
              </a:cxn>
            </a:cxnLst>
            <a:rect l="f30" t="f33" r="f31" b="f32"/>
            <a:pathLst>
              <a:path w="2709333" h="2709333">
                <a:moveTo>
                  <a:pt x="f5" y="f7"/>
                </a:moveTo>
                <a:cubicBezTo>
                  <a:pt x="f5" y="f8"/>
                  <a:pt x="f8" y="f5"/>
                  <a:pt x="f7" y="f5"/>
                </a:cubicBezTo>
                <a:cubicBezTo>
                  <a:pt x="f9" y="f5"/>
                  <a:pt x="f10" y="f8"/>
                  <a:pt x="f10" y="f7"/>
                </a:cubicBezTo>
                <a:cubicBezTo>
                  <a:pt x="f10" y="f9"/>
                  <a:pt x="f9" y="f10"/>
                  <a:pt x="f7" y="f10"/>
                </a:cubicBezTo>
                <a:cubicBezTo>
                  <a:pt x="f8" y="f10"/>
                  <a:pt x="f5" y="f9"/>
                  <a:pt x="f5" y="f7"/>
                </a:cubicBezTo>
                <a:close/>
              </a:path>
            </a:pathLst>
          </a:custGeom>
          <a:solidFill>
            <a:srgbClr val="F0B270"/>
          </a:solidFill>
          <a:ln w="15873" cap="rnd">
            <a:solidFill>
              <a:srgbClr val="FFFFFF"/>
            </a:solidFill>
            <a:prstDash val="solid"/>
            <a:miter/>
          </a:ln>
        </p:spPr>
        <p:txBody>
          <a:bodyPr vert="horz" wrap="square" lIns="489231" tIns="769787" rIns="489231" bIns="769787" anchor="ctr" anchorCtr="1" compatLnSpc="1">
            <a:noAutofit/>
          </a:bodyPr>
          <a:lstStyle/>
          <a:p>
            <a:pPr marL="0" marR="0" lvl="0" indent="0" algn="ctr" defTabSz="577845"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fr-FR" sz="2000" b="0" i="0" u="none" strike="noStrike" kern="1200" cap="none" spc="0" baseline="0">
                <a:solidFill>
                  <a:srgbClr val="000000"/>
                </a:solidFill>
                <a:uFillTx/>
                <a:latin typeface="Century Gothic"/>
              </a:rPr>
              <a:t>Programme</a:t>
            </a:r>
          </a:p>
          <a:p>
            <a:pPr marL="0" marR="0" lvl="0" indent="0" algn="ctr" defTabSz="577845" rtl="0" fontAlgn="auto" hangingPunct="1">
              <a:lnSpc>
                <a:spcPct val="90000"/>
              </a:lnSpc>
              <a:spcBef>
                <a:spcPts val="0"/>
              </a:spcBef>
              <a:spcAft>
                <a:spcPts val="800"/>
              </a:spcAft>
              <a:buNone/>
              <a:tabLst/>
              <a:defRPr sz="1800" b="0" i="0" u="none" strike="noStrike" kern="0" cap="none" spc="0" baseline="0">
                <a:solidFill>
                  <a:srgbClr val="000000"/>
                </a:solidFill>
                <a:uFillTx/>
              </a:defRPr>
            </a:pPr>
            <a:r>
              <a:rPr lang="fr-FR" sz="2000" b="0" i="0" u="none" strike="noStrike" kern="1200" cap="none" spc="0" baseline="0">
                <a:solidFill>
                  <a:srgbClr val="000000"/>
                </a:solidFill>
                <a:uFillTx/>
                <a:latin typeface="Century Gothic"/>
              </a:rPr>
              <a:t>d’histoire-géographie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show="0">
  <p:cSld name="Slide14">
    <p:spTree>
      <p:nvGrpSpPr>
        <p:cNvPr id="1" name=""/>
        <p:cNvGrpSpPr/>
        <p:nvPr/>
      </p:nvGrpSpPr>
      <p:grpSpPr>
        <a:xfrm>
          <a:off x="0" y="0"/>
          <a:ext cx="0" cy="0"/>
          <a:chOff x="0" y="0"/>
          <a:chExt cx="0" cy="0"/>
        </a:xfrm>
      </p:grpSpPr>
      <p:sp>
        <p:nvSpPr>
          <p:cNvPr id="2" name="Rectangle à coins arrondis 5"/>
          <p:cNvSpPr/>
          <p:nvPr/>
        </p:nvSpPr>
        <p:spPr>
          <a:xfrm>
            <a:off x="354476" y="2891387"/>
            <a:ext cx="2572874" cy="1281952"/>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Evaluation diagnostique</a:t>
            </a:r>
          </a:p>
        </p:txBody>
      </p:sp>
      <p:sp>
        <p:nvSpPr>
          <p:cNvPr id="3" name="Flèche à trois pointes 14"/>
          <p:cNvSpPr/>
          <p:nvPr/>
        </p:nvSpPr>
        <p:spPr>
          <a:xfrm rot="5400013">
            <a:off x="1151997" y="2992739"/>
            <a:ext cx="4850279" cy="1299883"/>
          </a:xfrm>
          <a:custGeom>
            <a:avLst/>
            <a:gdLst>
              <a:gd name="f0" fmla="val 10800000"/>
              <a:gd name="f1" fmla="val 5400000"/>
              <a:gd name="f2" fmla="val 180"/>
              <a:gd name="f3" fmla="val w"/>
              <a:gd name="f4" fmla="val h"/>
              <a:gd name="f5" fmla="val ss"/>
              <a:gd name="f6" fmla="val 0"/>
              <a:gd name="f7" fmla="val 23621"/>
              <a:gd name="f8" fmla="val 21552"/>
              <a:gd name="f9" fmla="val 25000"/>
              <a:gd name="f10" fmla="+- 0 0 -270"/>
              <a:gd name="f11" fmla="+- 0 0 -180"/>
              <a:gd name="f12" fmla="+- 0 0 -90"/>
              <a:gd name="f13" fmla="abs f3"/>
              <a:gd name="f14" fmla="abs f4"/>
              <a:gd name="f15" fmla="abs f5"/>
              <a:gd name="f16" fmla="*/ f10 f0 1"/>
              <a:gd name="f17" fmla="*/ f11 f0 1"/>
              <a:gd name="f18" fmla="*/ f12 f0 1"/>
              <a:gd name="f19" fmla="?: f13 f3 1"/>
              <a:gd name="f20" fmla="?: f14 f4 1"/>
              <a:gd name="f21" fmla="?: f15 f5 1"/>
              <a:gd name="f22" fmla="*/ f16 1 f2"/>
              <a:gd name="f23" fmla="*/ f17 1 f2"/>
              <a:gd name="f24" fmla="*/ f18 1 f2"/>
              <a:gd name="f25" fmla="*/ f19 1 21600"/>
              <a:gd name="f26" fmla="*/ f20 1 21600"/>
              <a:gd name="f27" fmla="*/ 21600 f19 1"/>
              <a:gd name="f28" fmla="*/ 21600 f20 1"/>
              <a:gd name="f29" fmla="+- f22 0 f1"/>
              <a:gd name="f30" fmla="+- f23 0 f1"/>
              <a:gd name="f31" fmla="+- f24 0 f1"/>
              <a:gd name="f32" fmla="min f26 f25"/>
              <a:gd name="f33" fmla="*/ f27 1 f21"/>
              <a:gd name="f34" fmla="*/ f28 1 f21"/>
              <a:gd name="f35" fmla="val f33"/>
              <a:gd name="f36" fmla="val f34"/>
              <a:gd name="f37" fmla="*/ f6 f32 1"/>
              <a:gd name="f38" fmla="+- f36 0 f6"/>
              <a:gd name="f39" fmla="+- f35 0 f6"/>
              <a:gd name="f40" fmla="*/ f35 f32 1"/>
              <a:gd name="f41" fmla="*/ f36 f32 1"/>
              <a:gd name="f42" fmla="*/ f39 1 2"/>
              <a:gd name="f43" fmla="min f39 f38"/>
              <a:gd name="f44" fmla="+- f6 f42 0"/>
              <a:gd name="f45" fmla="*/ f43 f9 1"/>
              <a:gd name="f46" fmla="*/ f43 f8 1"/>
              <a:gd name="f47" fmla="*/ f43 f7 1"/>
              <a:gd name="f48" fmla="*/ f45 1 100000"/>
              <a:gd name="f49" fmla="*/ f46 1 100000"/>
              <a:gd name="f50" fmla="*/ f47 1 200000"/>
              <a:gd name="f51" fmla="*/ f46 1 50000"/>
              <a:gd name="f52" fmla="*/ f44 f32 1"/>
              <a:gd name="f53" fmla="+- f44 0 f49"/>
              <a:gd name="f54" fmla="+- f44 f49 0"/>
              <a:gd name="f55" fmla="+- f44 0 f50"/>
              <a:gd name="f56" fmla="+- f44 f50 0"/>
              <a:gd name="f57" fmla="+- f35 0 f48"/>
              <a:gd name="f58" fmla="+- f36 0 f51"/>
              <a:gd name="f59" fmla="+- f36 0 f49"/>
              <a:gd name="f60" fmla="*/ f50 f48 1"/>
              <a:gd name="f61" fmla="*/ f48 f32 1"/>
              <a:gd name="f62" fmla="+- f59 0 f50"/>
              <a:gd name="f63" fmla="+- f59 f50 0"/>
              <a:gd name="f64" fmla="*/ f60 1 f49"/>
              <a:gd name="f65" fmla="*/ f59 f32 1"/>
              <a:gd name="f66" fmla="*/ f58 f32 1"/>
              <a:gd name="f67" fmla="*/ f55 f32 1"/>
              <a:gd name="f68" fmla="*/ f53 f32 1"/>
              <a:gd name="f69" fmla="*/ f54 f32 1"/>
              <a:gd name="f70" fmla="*/ f56 f32 1"/>
              <a:gd name="f71" fmla="*/ f57 f32 1"/>
              <a:gd name="f72" fmla="+- f35 0 f64"/>
              <a:gd name="f73" fmla="*/ f64 f32 1"/>
              <a:gd name="f74" fmla="*/ f62 f32 1"/>
              <a:gd name="f75" fmla="*/ f63 f32 1"/>
              <a:gd name="f76" fmla="*/ f72 f32 1"/>
            </a:gdLst>
            <a:ahLst/>
            <a:cxnLst>
              <a:cxn ang="3cd4">
                <a:pos x="hc" y="t"/>
              </a:cxn>
              <a:cxn ang="0">
                <a:pos x="r" y="vc"/>
              </a:cxn>
              <a:cxn ang="cd4">
                <a:pos x="hc" y="b"/>
              </a:cxn>
              <a:cxn ang="cd2">
                <a:pos x="l" y="vc"/>
              </a:cxn>
              <a:cxn ang="f29">
                <a:pos x="f37" y="f65"/>
              </a:cxn>
              <a:cxn ang="f30">
                <a:pos x="f52" y="f75"/>
              </a:cxn>
              <a:cxn ang="f31">
                <a:pos x="f40" y="f65"/>
              </a:cxn>
            </a:cxnLst>
            <a:rect l="f73" t="f74" r="f76" b="f75"/>
            <a:pathLst>
              <a:path>
                <a:moveTo>
                  <a:pt x="f37" y="f65"/>
                </a:moveTo>
                <a:lnTo>
                  <a:pt x="f61" y="f66"/>
                </a:lnTo>
                <a:lnTo>
                  <a:pt x="f61" y="f74"/>
                </a:lnTo>
                <a:lnTo>
                  <a:pt x="f67" y="f74"/>
                </a:lnTo>
                <a:lnTo>
                  <a:pt x="f67" y="f61"/>
                </a:lnTo>
                <a:lnTo>
                  <a:pt x="f68" y="f61"/>
                </a:lnTo>
                <a:lnTo>
                  <a:pt x="f52" y="f37"/>
                </a:lnTo>
                <a:lnTo>
                  <a:pt x="f69" y="f61"/>
                </a:lnTo>
                <a:lnTo>
                  <a:pt x="f70" y="f61"/>
                </a:lnTo>
                <a:lnTo>
                  <a:pt x="f70" y="f74"/>
                </a:lnTo>
                <a:lnTo>
                  <a:pt x="f71" y="f74"/>
                </a:lnTo>
                <a:lnTo>
                  <a:pt x="f71" y="f66"/>
                </a:lnTo>
                <a:lnTo>
                  <a:pt x="f40" y="f65"/>
                </a:lnTo>
                <a:lnTo>
                  <a:pt x="f71" y="f41"/>
                </a:lnTo>
                <a:lnTo>
                  <a:pt x="f71" y="f75"/>
                </a:lnTo>
                <a:lnTo>
                  <a:pt x="f61" y="f75"/>
                </a:lnTo>
                <a:lnTo>
                  <a:pt x="f61" y="f41"/>
                </a:lnTo>
                <a:close/>
              </a:path>
            </a:pathLst>
          </a:custGeom>
          <a:solidFill>
            <a:srgbClr val="C00000"/>
          </a:solidFill>
          <a:ln w="12701" cap="flat">
            <a:solidFill>
              <a:srgbClr val="FF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sp>
        <p:nvSpPr>
          <p:cNvPr id="4" name="Ellipse 15"/>
          <p:cNvSpPr/>
          <p:nvPr/>
        </p:nvSpPr>
        <p:spPr>
          <a:xfrm>
            <a:off x="5437854" y="1016693"/>
            <a:ext cx="1260683" cy="803903"/>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Bilan d’étape</a:t>
            </a:r>
          </a:p>
        </p:txBody>
      </p:sp>
      <p:sp>
        <p:nvSpPr>
          <p:cNvPr id="5" name="Rectangle à coins arrondis 25"/>
          <p:cNvSpPr/>
          <p:nvPr/>
        </p:nvSpPr>
        <p:spPr>
          <a:xfrm>
            <a:off x="9328151" y="2834118"/>
            <a:ext cx="2572874" cy="1281952"/>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Evaluation de l’implication</a:t>
            </a:r>
          </a:p>
        </p:txBody>
      </p:sp>
      <p:sp>
        <p:nvSpPr>
          <p:cNvPr id="6" name="Rectangle à coins arrondis 29"/>
          <p:cNvSpPr/>
          <p:nvPr/>
        </p:nvSpPr>
        <p:spPr>
          <a:xfrm>
            <a:off x="4096868" y="742520"/>
            <a:ext cx="1346527"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Groupe 1</a:t>
            </a:r>
          </a:p>
        </p:txBody>
      </p:sp>
      <p:sp>
        <p:nvSpPr>
          <p:cNvPr id="7" name="Rectangle à coins arrondis 30"/>
          <p:cNvSpPr/>
          <p:nvPr/>
        </p:nvSpPr>
        <p:spPr>
          <a:xfrm>
            <a:off x="4096484" y="2182627"/>
            <a:ext cx="1346527"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Groupe 2</a:t>
            </a:r>
          </a:p>
        </p:txBody>
      </p:sp>
      <p:sp>
        <p:nvSpPr>
          <p:cNvPr id="8" name="Rectangle à coins arrondis 32"/>
          <p:cNvSpPr/>
          <p:nvPr/>
        </p:nvSpPr>
        <p:spPr>
          <a:xfrm>
            <a:off x="4093640" y="3793937"/>
            <a:ext cx="1346527"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Groupe 3</a:t>
            </a:r>
          </a:p>
        </p:txBody>
      </p:sp>
      <p:sp>
        <p:nvSpPr>
          <p:cNvPr id="9" name="Rectangle à coins arrondis 33"/>
          <p:cNvSpPr/>
          <p:nvPr/>
        </p:nvSpPr>
        <p:spPr>
          <a:xfrm>
            <a:off x="4091327" y="5234043"/>
            <a:ext cx="1346527"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Groupe 4</a:t>
            </a:r>
          </a:p>
        </p:txBody>
      </p:sp>
      <p:sp>
        <p:nvSpPr>
          <p:cNvPr id="10" name="Rectangle à coins arrondis 34"/>
          <p:cNvSpPr/>
          <p:nvPr/>
        </p:nvSpPr>
        <p:spPr>
          <a:xfrm>
            <a:off x="6700320" y="742520"/>
            <a:ext cx="1047436"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4</a:t>
            </a:r>
          </a:p>
        </p:txBody>
      </p:sp>
      <p:sp>
        <p:nvSpPr>
          <p:cNvPr id="11" name="Rectangle à coins arrondis 35"/>
          <p:cNvSpPr/>
          <p:nvPr/>
        </p:nvSpPr>
        <p:spPr>
          <a:xfrm>
            <a:off x="6700320" y="2182627"/>
            <a:ext cx="1047436"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3</a:t>
            </a:r>
          </a:p>
        </p:txBody>
      </p:sp>
      <p:sp>
        <p:nvSpPr>
          <p:cNvPr id="12" name="Rectangle à coins arrondis 36"/>
          <p:cNvSpPr/>
          <p:nvPr/>
        </p:nvSpPr>
        <p:spPr>
          <a:xfrm>
            <a:off x="6700320" y="3793937"/>
            <a:ext cx="1047436"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2</a:t>
            </a:r>
          </a:p>
        </p:txBody>
      </p:sp>
      <p:sp>
        <p:nvSpPr>
          <p:cNvPr id="13" name="Rectangle à coins arrondis 37"/>
          <p:cNvSpPr/>
          <p:nvPr/>
        </p:nvSpPr>
        <p:spPr>
          <a:xfrm>
            <a:off x="6700320" y="5234043"/>
            <a:ext cx="1047436"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1</a:t>
            </a:r>
          </a:p>
        </p:txBody>
      </p:sp>
      <p:sp>
        <p:nvSpPr>
          <p:cNvPr id="14" name="Flèche à trois pointes 39"/>
          <p:cNvSpPr/>
          <p:nvPr/>
        </p:nvSpPr>
        <p:spPr>
          <a:xfrm rot="5400013">
            <a:off x="6139355" y="2992739"/>
            <a:ext cx="4850279" cy="1299883"/>
          </a:xfrm>
          <a:custGeom>
            <a:avLst/>
            <a:gdLst>
              <a:gd name="f0" fmla="val 10800000"/>
              <a:gd name="f1" fmla="val 5400000"/>
              <a:gd name="f2" fmla="val 180"/>
              <a:gd name="f3" fmla="val w"/>
              <a:gd name="f4" fmla="val h"/>
              <a:gd name="f5" fmla="val ss"/>
              <a:gd name="f6" fmla="val 0"/>
              <a:gd name="f7" fmla="val 23621"/>
              <a:gd name="f8" fmla="val 21552"/>
              <a:gd name="f9" fmla="val 25000"/>
              <a:gd name="f10" fmla="+- 0 0 -270"/>
              <a:gd name="f11" fmla="+- 0 0 -180"/>
              <a:gd name="f12" fmla="+- 0 0 -90"/>
              <a:gd name="f13" fmla="abs f3"/>
              <a:gd name="f14" fmla="abs f4"/>
              <a:gd name="f15" fmla="abs f5"/>
              <a:gd name="f16" fmla="*/ f10 f0 1"/>
              <a:gd name="f17" fmla="*/ f11 f0 1"/>
              <a:gd name="f18" fmla="*/ f12 f0 1"/>
              <a:gd name="f19" fmla="?: f13 f3 1"/>
              <a:gd name="f20" fmla="?: f14 f4 1"/>
              <a:gd name="f21" fmla="?: f15 f5 1"/>
              <a:gd name="f22" fmla="*/ f16 1 f2"/>
              <a:gd name="f23" fmla="*/ f17 1 f2"/>
              <a:gd name="f24" fmla="*/ f18 1 f2"/>
              <a:gd name="f25" fmla="*/ f19 1 21600"/>
              <a:gd name="f26" fmla="*/ f20 1 21600"/>
              <a:gd name="f27" fmla="*/ 21600 f19 1"/>
              <a:gd name="f28" fmla="*/ 21600 f20 1"/>
              <a:gd name="f29" fmla="+- f22 0 f1"/>
              <a:gd name="f30" fmla="+- f23 0 f1"/>
              <a:gd name="f31" fmla="+- f24 0 f1"/>
              <a:gd name="f32" fmla="min f26 f25"/>
              <a:gd name="f33" fmla="*/ f27 1 f21"/>
              <a:gd name="f34" fmla="*/ f28 1 f21"/>
              <a:gd name="f35" fmla="val f33"/>
              <a:gd name="f36" fmla="val f34"/>
              <a:gd name="f37" fmla="*/ f6 f32 1"/>
              <a:gd name="f38" fmla="+- f36 0 f6"/>
              <a:gd name="f39" fmla="+- f35 0 f6"/>
              <a:gd name="f40" fmla="*/ f35 f32 1"/>
              <a:gd name="f41" fmla="*/ f36 f32 1"/>
              <a:gd name="f42" fmla="*/ f39 1 2"/>
              <a:gd name="f43" fmla="min f39 f38"/>
              <a:gd name="f44" fmla="+- f6 f42 0"/>
              <a:gd name="f45" fmla="*/ f43 f9 1"/>
              <a:gd name="f46" fmla="*/ f43 f8 1"/>
              <a:gd name="f47" fmla="*/ f43 f7 1"/>
              <a:gd name="f48" fmla="*/ f45 1 100000"/>
              <a:gd name="f49" fmla="*/ f46 1 100000"/>
              <a:gd name="f50" fmla="*/ f47 1 200000"/>
              <a:gd name="f51" fmla="*/ f46 1 50000"/>
              <a:gd name="f52" fmla="*/ f44 f32 1"/>
              <a:gd name="f53" fmla="+- f44 0 f49"/>
              <a:gd name="f54" fmla="+- f44 f49 0"/>
              <a:gd name="f55" fmla="+- f44 0 f50"/>
              <a:gd name="f56" fmla="+- f44 f50 0"/>
              <a:gd name="f57" fmla="+- f35 0 f48"/>
              <a:gd name="f58" fmla="+- f36 0 f51"/>
              <a:gd name="f59" fmla="+- f36 0 f49"/>
              <a:gd name="f60" fmla="*/ f50 f48 1"/>
              <a:gd name="f61" fmla="*/ f48 f32 1"/>
              <a:gd name="f62" fmla="+- f59 0 f50"/>
              <a:gd name="f63" fmla="+- f59 f50 0"/>
              <a:gd name="f64" fmla="*/ f60 1 f49"/>
              <a:gd name="f65" fmla="*/ f59 f32 1"/>
              <a:gd name="f66" fmla="*/ f58 f32 1"/>
              <a:gd name="f67" fmla="*/ f55 f32 1"/>
              <a:gd name="f68" fmla="*/ f53 f32 1"/>
              <a:gd name="f69" fmla="*/ f54 f32 1"/>
              <a:gd name="f70" fmla="*/ f56 f32 1"/>
              <a:gd name="f71" fmla="*/ f57 f32 1"/>
              <a:gd name="f72" fmla="+- f35 0 f64"/>
              <a:gd name="f73" fmla="*/ f64 f32 1"/>
              <a:gd name="f74" fmla="*/ f62 f32 1"/>
              <a:gd name="f75" fmla="*/ f63 f32 1"/>
              <a:gd name="f76" fmla="*/ f72 f32 1"/>
            </a:gdLst>
            <a:ahLst/>
            <a:cxnLst>
              <a:cxn ang="3cd4">
                <a:pos x="hc" y="t"/>
              </a:cxn>
              <a:cxn ang="0">
                <a:pos x="r" y="vc"/>
              </a:cxn>
              <a:cxn ang="cd4">
                <a:pos x="hc" y="b"/>
              </a:cxn>
              <a:cxn ang="cd2">
                <a:pos x="l" y="vc"/>
              </a:cxn>
              <a:cxn ang="f29">
                <a:pos x="f37" y="f65"/>
              </a:cxn>
              <a:cxn ang="f30">
                <a:pos x="f52" y="f75"/>
              </a:cxn>
              <a:cxn ang="f31">
                <a:pos x="f40" y="f65"/>
              </a:cxn>
            </a:cxnLst>
            <a:rect l="f73" t="f74" r="f76" b="f75"/>
            <a:pathLst>
              <a:path>
                <a:moveTo>
                  <a:pt x="f37" y="f65"/>
                </a:moveTo>
                <a:lnTo>
                  <a:pt x="f61" y="f66"/>
                </a:lnTo>
                <a:lnTo>
                  <a:pt x="f61" y="f74"/>
                </a:lnTo>
                <a:lnTo>
                  <a:pt x="f67" y="f74"/>
                </a:lnTo>
                <a:lnTo>
                  <a:pt x="f67" y="f61"/>
                </a:lnTo>
                <a:lnTo>
                  <a:pt x="f68" y="f61"/>
                </a:lnTo>
                <a:lnTo>
                  <a:pt x="f52" y="f37"/>
                </a:lnTo>
                <a:lnTo>
                  <a:pt x="f69" y="f61"/>
                </a:lnTo>
                <a:lnTo>
                  <a:pt x="f70" y="f61"/>
                </a:lnTo>
                <a:lnTo>
                  <a:pt x="f70" y="f74"/>
                </a:lnTo>
                <a:lnTo>
                  <a:pt x="f71" y="f74"/>
                </a:lnTo>
                <a:lnTo>
                  <a:pt x="f71" y="f66"/>
                </a:lnTo>
                <a:lnTo>
                  <a:pt x="f40" y="f65"/>
                </a:lnTo>
                <a:lnTo>
                  <a:pt x="f71" y="f41"/>
                </a:lnTo>
                <a:lnTo>
                  <a:pt x="f71" y="f75"/>
                </a:lnTo>
                <a:lnTo>
                  <a:pt x="f61" y="f75"/>
                </a:lnTo>
                <a:lnTo>
                  <a:pt x="f61" y="f41"/>
                </a:lnTo>
                <a:close/>
              </a:path>
            </a:pathLst>
          </a:custGeom>
          <a:solidFill>
            <a:srgbClr val="C00000"/>
          </a:solidFill>
          <a:ln w="12701" cap="flat">
            <a:solidFill>
              <a:srgbClr val="FF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sp>
        <p:nvSpPr>
          <p:cNvPr id="15" name="Ellipse 40"/>
          <p:cNvSpPr/>
          <p:nvPr/>
        </p:nvSpPr>
        <p:spPr>
          <a:xfrm>
            <a:off x="5437854" y="2421888"/>
            <a:ext cx="1260683" cy="803903"/>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Bilan d’étape</a:t>
            </a:r>
          </a:p>
        </p:txBody>
      </p:sp>
      <p:sp>
        <p:nvSpPr>
          <p:cNvPr id="16" name="Ellipse 41"/>
          <p:cNvSpPr/>
          <p:nvPr/>
        </p:nvSpPr>
        <p:spPr>
          <a:xfrm>
            <a:off x="5437854" y="4038219"/>
            <a:ext cx="1260683" cy="803903"/>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Bilan d’étape</a:t>
            </a:r>
          </a:p>
        </p:txBody>
      </p:sp>
      <p:sp>
        <p:nvSpPr>
          <p:cNvPr id="17" name="Ellipse 42"/>
          <p:cNvSpPr/>
          <p:nvPr/>
        </p:nvSpPr>
        <p:spPr>
          <a:xfrm>
            <a:off x="5437854" y="5443423"/>
            <a:ext cx="1260683" cy="803903"/>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Bilan d’étape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show="0">
  <p:cSld name="Slide17">
    <p:spTree>
      <p:nvGrpSpPr>
        <p:cNvPr id="1" name=""/>
        <p:cNvGrpSpPr/>
        <p:nvPr/>
      </p:nvGrpSpPr>
      <p:grpSpPr>
        <a:xfrm>
          <a:off x="0" y="0"/>
          <a:ext cx="0" cy="0"/>
          <a:chOff x="0" y="0"/>
          <a:chExt cx="0" cy="0"/>
        </a:xfrm>
      </p:grpSpPr>
      <p:sp>
        <p:nvSpPr>
          <p:cNvPr id="2" name="Rectangle à coins arrondis 5"/>
          <p:cNvSpPr/>
          <p:nvPr/>
        </p:nvSpPr>
        <p:spPr>
          <a:xfrm>
            <a:off x="354476" y="2891387"/>
            <a:ext cx="2572874" cy="1281952"/>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Evaluation diagnostique</a:t>
            </a:r>
          </a:p>
        </p:txBody>
      </p:sp>
      <p:sp>
        <p:nvSpPr>
          <p:cNvPr id="3" name="Flèche à trois pointes 14"/>
          <p:cNvSpPr/>
          <p:nvPr/>
        </p:nvSpPr>
        <p:spPr>
          <a:xfrm rot="5400013">
            <a:off x="1151997" y="2992739"/>
            <a:ext cx="4850279" cy="1299883"/>
          </a:xfrm>
          <a:custGeom>
            <a:avLst/>
            <a:gdLst>
              <a:gd name="f0" fmla="val 10800000"/>
              <a:gd name="f1" fmla="val 5400000"/>
              <a:gd name="f2" fmla="val 180"/>
              <a:gd name="f3" fmla="val w"/>
              <a:gd name="f4" fmla="val h"/>
              <a:gd name="f5" fmla="val ss"/>
              <a:gd name="f6" fmla="val 0"/>
              <a:gd name="f7" fmla="val 23621"/>
              <a:gd name="f8" fmla="val 21552"/>
              <a:gd name="f9" fmla="val 25000"/>
              <a:gd name="f10" fmla="+- 0 0 -270"/>
              <a:gd name="f11" fmla="+- 0 0 -180"/>
              <a:gd name="f12" fmla="+- 0 0 -90"/>
              <a:gd name="f13" fmla="abs f3"/>
              <a:gd name="f14" fmla="abs f4"/>
              <a:gd name="f15" fmla="abs f5"/>
              <a:gd name="f16" fmla="*/ f10 f0 1"/>
              <a:gd name="f17" fmla="*/ f11 f0 1"/>
              <a:gd name="f18" fmla="*/ f12 f0 1"/>
              <a:gd name="f19" fmla="?: f13 f3 1"/>
              <a:gd name="f20" fmla="?: f14 f4 1"/>
              <a:gd name="f21" fmla="?: f15 f5 1"/>
              <a:gd name="f22" fmla="*/ f16 1 f2"/>
              <a:gd name="f23" fmla="*/ f17 1 f2"/>
              <a:gd name="f24" fmla="*/ f18 1 f2"/>
              <a:gd name="f25" fmla="*/ f19 1 21600"/>
              <a:gd name="f26" fmla="*/ f20 1 21600"/>
              <a:gd name="f27" fmla="*/ 21600 f19 1"/>
              <a:gd name="f28" fmla="*/ 21600 f20 1"/>
              <a:gd name="f29" fmla="+- f22 0 f1"/>
              <a:gd name="f30" fmla="+- f23 0 f1"/>
              <a:gd name="f31" fmla="+- f24 0 f1"/>
              <a:gd name="f32" fmla="min f26 f25"/>
              <a:gd name="f33" fmla="*/ f27 1 f21"/>
              <a:gd name="f34" fmla="*/ f28 1 f21"/>
              <a:gd name="f35" fmla="val f33"/>
              <a:gd name="f36" fmla="val f34"/>
              <a:gd name="f37" fmla="*/ f6 f32 1"/>
              <a:gd name="f38" fmla="+- f36 0 f6"/>
              <a:gd name="f39" fmla="+- f35 0 f6"/>
              <a:gd name="f40" fmla="*/ f35 f32 1"/>
              <a:gd name="f41" fmla="*/ f36 f32 1"/>
              <a:gd name="f42" fmla="*/ f39 1 2"/>
              <a:gd name="f43" fmla="min f39 f38"/>
              <a:gd name="f44" fmla="+- f6 f42 0"/>
              <a:gd name="f45" fmla="*/ f43 f9 1"/>
              <a:gd name="f46" fmla="*/ f43 f8 1"/>
              <a:gd name="f47" fmla="*/ f43 f7 1"/>
              <a:gd name="f48" fmla="*/ f45 1 100000"/>
              <a:gd name="f49" fmla="*/ f46 1 100000"/>
              <a:gd name="f50" fmla="*/ f47 1 200000"/>
              <a:gd name="f51" fmla="*/ f46 1 50000"/>
              <a:gd name="f52" fmla="*/ f44 f32 1"/>
              <a:gd name="f53" fmla="+- f44 0 f49"/>
              <a:gd name="f54" fmla="+- f44 f49 0"/>
              <a:gd name="f55" fmla="+- f44 0 f50"/>
              <a:gd name="f56" fmla="+- f44 f50 0"/>
              <a:gd name="f57" fmla="+- f35 0 f48"/>
              <a:gd name="f58" fmla="+- f36 0 f51"/>
              <a:gd name="f59" fmla="+- f36 0 f49"/>
              <a:gd name="f60" fmla="*/ f50 f48 1"/>
              <a:gd name="f61" fmla="*/ f48 f32 1"/>
              <a:gd name="f62" fmla="+- f59 0 f50"/>
              <a:gd name="f63" fmla="+- f59 f50 0"/>
              <a:gd name="f64" fmla="*/ f60 1 f49"/>
              <a:gd name="f65" fmla="*/ f59 f32 1"/>
              <a:gd name="f66" fmla="*/ f58 f32 1"/>
              <a:gd name="f67" fmla="*/ f55 f32 1"/>
              <a:gd name="f68" fmla="*/ f53 f32 1"/>
              <a:gd name="f69" fmla="*/ f54 f32 1"/>
              <a:gd name="f70" fmla="*/ f56 f32 1"/>
              <a:gd name="f71" fmla="*/ f57 f32 1"/>
              <a:gd name="f72" fmla="+- f35 0 f64"/>
              <a:gd name="f73" fmla="*/ f64 f32 1"/>
              <a:gd name="f74" fmla="*/ f62 f32 1"/>
              <a:gd name="f75" fmla="*/ f63 f32 1"/>
              <a:gd name="f76" fmla="*/ f72 f32 1"/>
            </a:gdLst>
            <a:ahLst/>
            <a:cxnLst>
              <a:cxn ang="3cd4">
                <a:pos x="hc" y="t"/>
              </a:cxn>
              <a:cxn ang="0">
                <a:pos x="r" y="vc"/>
              </a:cxn>
              <a:cxn ang="cd4">
                <a:pos x="hc" y="b"/>
              </a:cxn>
              <a:cxn ang="cd2">
                <a:pos x="l" y="vc"/>
              </a:cxn>
              <a:cxn ang="f29">
                <a:pos x="f37" y="f65"/>
              </a:cxn>
              <a:cxn ang="f30">
                <a:pos x="f52" y="f75"/>
              </a:cxn>
              <a:cxn ang="f31">
                <a:pos x="f40" y="f65"/>
              </a:cxn>
            </a:cxnLst>
            <a:rect l="f73" t="f74" r="f76" b="f75"/>
            <a:pathLst>
              <a:path>
                <a:moveTo>
                  <a:pt x="f37" y="f65"/>
                </a:moveTo>
                <a:lnTo>
                  <a:pt x="f61" y="f66"/>
                </a:lnTo>
                <a:lnTo>
                  <a:pt x="f61" y="f74"/>
                </a:lnTo>
                <a:lnTo>
                  <a:pt x="f67" y="f74"/>
                </a:lnTo>
                <a:lnTo>
                  <a:pt x="f67" y="f61"/>
                </a:lnTo>
                <a:lnTo>
                  <a:pt x="f68" y="f61"/>
                </a:lnTo>
                <a:lnTo>
                  <a:pt x="f52" y="f37"/>
                </a:lnTo>
                <a:lnTo>
                  <a:pt x="f69" y="f61"/>
                </a:lnTo>
                <a:lnTo>
                  <a:pt x="f70" y="f61"/>
                </a:lnTo>
                <a:lnTo>
                  <a:pt x="f70" y="f74"/>
                </a:lnTo>
                <a:lnTo>
                  <a:pt x="f71" y="f74"/>
                </a:lnTo>
                <a:lnTo>
                  <a:pt x="f71" y="f66"/>
                </a:lnTo>
                <a:lnTo>
                  <a:pt x="f40" y="f65"/>
                </a:lnTo>
                <a:lnTo>
                  <a:pt x="f71" y="f41"/>
                </a:lnTo>
                <a:lnTo>
                  <a:pt x="f71" y="f75"/>
                </a:lnTo>
                <a:lnTo>
                  <a:pt x="f61" y="f75"/>
                </a:lnTo>
                <a:lnTo>
                  <a:pt x="f61" y="f41"/>
                </a:lnTo>
                <a:close/>
              </a:path>
            </a:pathLst>
          </a:custGeom>
          <a:solidFill>
            <a:srgbClr val="C00000"/>
          </a:solidFill>
          <a:ln w="12701" cap="flat">
            <a:solidFill>
              <a:srgbClr val="FF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sp>
        <p:nvSpPr>
          <p:cNvPr id="4" name="Ellipse 15"/>
          <p:cNvSpPr/>
          <p:nvPr/>
        </p:nvSpPr>
        <p:spPr>
          <a:xfrm>
            <a:off x="5437854" y="1016693"/>
            <a:ext cx="1260683" cy="803903"/>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Bilan d’étape</a:t>
            </a:r>
          </a:p>
        </p:txBody>
      </p:sp>
      <p:sp>
        <p:nvSpPr>
          <p:cNvPr id="5" name="Rectangle à coins arrondis 25"/>
          <p:cNvSpPr/>
          <p:nvPr/>
        </p:nvSpPr>
        <p:spPr>
          <a:xfrm>
            <a:off x="9328151" y="2834118"/>
            <a:ext cx="2572874" cy="1281952"/>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Evaluation de l’implication</a:t>
            </a:r>
          </a:p>
        </p:txBody>
      </p:sp>
      <p:sp>
        <p:nvSpPr>
          <p:cNvPr id="6" name="Rectangle à coins arrondis 29"/>
          <p:cNvSpPr/>
          <p:nvPr/>
        </p:nvSpPr>
        <p:spPr>
          <a:xfrm>
            <a:off x="4096868" y="742520"/>
            <a:ext cx="1346527"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Groupe 1</a:t>
            </a:r>
          </a:p>
        </p:txBody>
      </p:sp>
      <p:sp>
        <p:nvSpPr>
          <p:cNvPr id="7" name="Rectangle à coins arrondis 30"/>
          <p:cNvSpPr/>
          <p:nvPr/>
        </p:nvSpPr>
        <p:spPr>
          <a:xfrm>
            <a:off x="4096484" y="2182627"/>
            <a:ext cx="1346527"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Groupe 2</a:t>
            </a:r>
          </a:p>
        </p:txBody>
      </p:sp>
      <p:sp>
        <p:nvSpPr>
          <p:cNvPr id="8" name="Rectangle à coins arrondis 32"/>
          <p:cNvSpPr/>
          <p:nvPr/>
        </p:nvSpPr>
        <p:spPr>
          <a:xfrm>
            <a:off x="4093640" y="3793937"/>
            <a:ext cx="1346527"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Groupe 3</a:t>
            </a:r>
          </a:p>
        </p:txBody>
      </p:sp>
      <p:sp>
        <p:nvSpPr>
          <p:cNvPr id="9" name="Rectangle à coins arrondis 33"/>
          <p:cNvSpPr/>
          <p:nvPr/>
        </p:nvSpPr>
        <p:spPr>
          <a:xfrm>
            <a:off x="4091327" y="5234043"/>
            <a:ext cx="1346527"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Groupe 4</a:t>
            </a:r>
          </a:p>
        </p:txBody>
      </p:sp>
      <p:sp>
        <p:nvSpPr>
          <p:cNvPr id="10" name="Rectangle à coins arrondis 34"/>
          <p:cNvSpPr/>
          <p:nvPr/>
        </p:nvSpPr>
        <p:spPr>
          <a:xfrm>
            <a:off x="6700320" y="742520"/>
            <a:ext cx="1047436"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4</a:t>
            </a:r>
          </a:p>
        </p:txBody>
      </p:sp>
      <p:sp>
        <p:nvSpPr>
          <p:cNvPr id="11" name="Rectangle à coins arrondis 35"/>
          <p:cNvSpPr/>
          <p:nvPr/>
        </p:nvSpPr>
        <p:spPr>
          <a:xfrm>
            <a:off x="6700320" y="2182627"/>
            <a:ext cx="1047436"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3</a:t>
            </a:r>
          </a:p>
        </p:txBody>
      </p:sp>
      <p:sp>
        <p:nvSpPr>
          <p:cNvPr id="12" name="Rectangle à coins arrondis 36"/>
          <p:cNvSpPr/>
          <p:nvPr/>
        </p:nvSpPr>
        <p:spPr>
          <a:xfrm>
            <a:off x="6700320" y="3793937"/>
            <a:ext cx="1047436"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2</a:t>
            </a:r>
          </a:p>
        </p:txBody>
      </p:sp>
      <p:sp>
        <p:nvSpPr>
          <p:cNvPr id="13" name="Rectangle à coins arrondis 37"/>
          <p:cNvSpPr/>
          <p:nvPr/>
        </p:nvSpPr>
        <p:spPr>
          <a:xfrm>
            <a:off x="6700320" y="5234043"/>
            <a:ext cx="1047436"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1</a:t>
            </a:r>
          </a:p>
        </p:txBody>
      </p:sp>
      <p:sp>
        <p:nvSpPr>
          <p:cNvPr id="14" name="Flèche à trois pointes 39"/>
          <p:cNvSpPr/>
          <p:nvPr/>
        </p:nvSpPr>
        <p:spPr>
          <a:xfrm rot="5400013">
            <a:off x="6139355" y="2992739"/>
            <a:ext cx="4850279" cy="1299883"/>
          </a:xfrm>
          <a:custGeom>
            <a:avLst/>
            <a:gdLst>
              <a:gd name="f0" fmla="val 10800000"/>
              <a:gd name="f1" fmla="val 5400000"/>
              <a:gd name="f2" fmla="val 180"/>
              <a:gd name="f3" fmla="val w"/>
              <a:gd name="f4" fmla="val h"/>
              <a:gd name="f5" fmla="val ss"/>
              <a:gd name="f6" fmla="val 0"/>
              <a:gd name="f7" fmla="val 23621"/>
              <a:gd name="f8" fmla="val 21552"/>
              <a:gd name="f9" fmla="val 25000"/>
              <a:gd name="f10" fmla="+- 0 0 -270"/>
              <a:gd name="f11" fmla="+- 0 0 -180"/>
              <a:gd name="f12" fmla="+- 0 0 -90"/>
              <a:gd name="f13" fmla="abs f3"/>
              <a:gd name="f14" fmla="abs f4"/>
              <a:gd name="f15" fmla="abs f5"/>
              <a:gd name="f16" fmla="*/ f10 f0 1"/>
              <a:gd name="f17" fmla="*/ f11 f0 1"/>
              <a:gd name="f18" fmla="*/ f12 f0 1"/>
              <a:gd name="f19" fmla="?: f13 f3 1"/>
              <a:gd name="f20" fmla="?: f14 f4 1"/>
              <a:gd name="f21" fmla="?: f15 f5 1"/>
              <a:gd name="f22" fmla="*/ f16 1 f2"/>
              <a:gd name="f23" fmla="*/ f17 1 f2"/>
              <a:gd name="f24" fmla="*/ f18 1 f2"/>
              <a:gd name="f25" fmla="*/ f19 1 21600"/>
              <a:gd name="f26" fmla="*/ f20 1 21600"/>
              <a:gd name="f27" fmla="*/ 21600 f19 1"/>
              <a:gd name="f28" fmla="*/ 21600 f20 1"/>
              <a:gd name="f29" fmla="+- f22 0 f1"/>
              <a:gd name="f30" fmla="+- f23 0 f1"/>
              <a:gd name="f31" fmla="+- f24 0 f1"/>
              <a:gd name="f32" fmla="min f26 f25"/>
              <a:gd name="f33" fmla="*/ f27 1 f21"/>
              <a:gd name="f34" fmla="*/ f28 1 f21"/>
              <a:gd name="f35" fmla="val f33"/>
              <a:gd name="f36" fmla="val f34"/>
              <a:gd name="f37" fmla="*/ f6 f32 1"/>
              <a:gd name="f38" fmla="+- f36 0 f6"/>
              <a:gd name="f39" fmla="+- f35 0 f6"/>
              <a:gd name="f40" fmla="*/ f35 f32 1"/>
              <a:gd name="f41" fmla="*/ f36 f32 1"/>
              <a:gd name="f42" fmla="*/ f39 1 2"/>
              <a:gd name="f43" fmla="min f39 f38"/>
              <a:gd name="f44" fmla="+- f6 f42 0"/>
              <a:gd name="f45" fmla="*/ f43 f9 1"/>
              <a:gd name="f46" fmla="*/ f43 f8 1"/>
              <a:gd name="f47" fmla="*/ f43 f7 1"/>
              <a:gd name="f48" fmla="*/ f45 1 100000"/>
              <a:gd name="f49" fmla="*/ f46 1 100000"/>
              <a:gd name="f50" fmla="*/ f47 1 200000"/>
              <a:gd name="f51" fmla="*/ f46 1 50000"/>
              <a:gd name="f52" fmla="*/ f44 f32 1"/>
              <a:gd name="f53" fmla="+- f44 0 f49"/>
              <a:gd name="f54" fmla="+- f44 f49 0"/>
              <a:gd name="f55" fmla="+- f44 0 f50"/>
              <a:gd name="f56" fmla="+- f44 f50 0"/>
              <a:gd name="f57" fmla="+- f35 0 f48"/>
              <a:gd name="f58" fmla="+- f36 0 f51"/>
              <a:gd name="f59" fmla="+- f36 0 f49"/>
              <a:gd name="f60" fmla="*/ f50 f48 1"/>
              <a:gd name="f61" fmla="*/ f48 f32 1"/>
              <a:gd name="f62" fmla="+- f59 0 f50"/>
              <a:gd name="f63" fmla="+- f59 f50 0"/>
              <a:gd name="f64" fmla="*/ f60 1 f49"/>
              <a:gd name="f65" fmla="*/ f59 f32 1"/>
              <a:gd name="f66" fmla="*/ f58 f32 1"/>
              <a:gd name="f67" fmla="*/ f55 f32 1"/>
              <a:gd name="f68" fmla="*/ f53 f32 1"/>
              <a:gd name="f69" fmla="*/ f54 f32 1"/>
              <a:gd name="f70" fmla="*/ f56 f32 1"/>
              <a:gd name="f71" fmla="*/ f57 f32 1"/>
              <a:gd name="f72" fmla="+- f35 0 f64"/>
              <a:gd name="f73" fmla="*/ f64 f32 1"/>
              <a:gd name="f74" fmla="*/ f62 f32 1"/>
              <a:gd name="f75" fmla="*/ f63 f32 1"/>
              <a:gd name="f76" fmla="*/ f72 f32 1"/>
            </a:gdLst>
            <a:ahLst/>
            <a:cxnLst>
              <a:cxn ang="3cd4">
                <a:pos x="hc" y="t"/>
              </a:cxn>
              <a:cxn ang="0">
                <a:pos x="r" y="vc"/>
              </a:cxn>
              <a:cxn ang="cd4">
                <a:pos x="hc" y="b"/>
              </a:cxn>
              <a:cxn ang="cd2">
                <a:pos x="l" y="vc"/>
              </a:cxn>
              <a:cxn ang="f29">
                <a:pos x="f37" y="f65"/>
              </a:cxn>
              <a:cxn ang="f30">
                <a:pos x="f52" y="f75"/>
              </a:cxn>
              <a:cxn ang="f31">
                <a:pos x="f40" y="f65"/>
              </a:cxn>
            </a:cxnLst>
            <a:rect l="f73" t="f74" r="f76" b="f75"/>
            <a:pathLst>
              <a:path>
                <a:moveTo>
                  <a:pt x="f37" y="f65"/>
                </a:moveTo>
                <a:lnTo>
                  <a:pt x="f61" y="f66"/>
                </a:lnTo>
                <a:lnTo>
                  <a:pt x="f61" y="f74"/>
                </a:lnTo>
                <a:lnTo>
                  <a:pt x="f67" y="f74"/>
                </a:lnTo>
                <a:lnTo>
                  <a:pt x="f67" y="f61"/>
                </a:lnTo>
                <a:lnTo>
                  <a:pt x="f68" y="f61"/>
                </a:lnTo>
                <a:lnTo>
                  <a:pt x="f52" y="f37"/>
                </a:lnTo>
                <a:lnTo>
                  <a:pt x="f69" y="f61"/>
                </a:lnTo>
                <a:lnTo>
                  <a:pt x="f70" y="f61"/>
                </a:lnTo>
                <a:lnTo>
                  <a:pt x="f70" y="f74"/>
                </a:lnTo>
                <a:lnTo>
                  <a:pt x="f71" y="f74"/>
                </a:lnTo>
                <a:lnTo>
                  <a:pt x="f71" y="f66"/>
                </a:lnTo>
                <a:lnTo>
                  <a:pt x="f40" y="f65"/>
                </a:lnTo>
                <a:lnTo>
                  <a:pt x="f71" y="f41"/>
                </a:lnTo>
                <a:lnTo>
                  <a:pt x="f71" y="f75"/>
                </a:lnTo>
                <a:lnTo>
                  <a:pt x="f61" y="f75"/>
                </a:lnTo>
                <a:lnTo>
                  <a:pt x="f61" y="f41"/>
                </a:lnTo>
                <a:close/>
              </a:path>
            </a:pathLst>
          </a:custGeom>
          <a:solidFill>
            <a:srgbClr val="C00000"/>
          </a:solidFill>
          <a:ln w="12701" cap="flat">
            <a:solidFill>
              <a:srgbClr val="FF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sp>
        <p:nvSpPr>
          <p:cNvPr id="15" name="Ellipse 40"/>
          <p:cNvSpPr/>
          <p:nvPr/>
        </p:nvSpPr>
        <p:spPr>
          <a:xfrm>
            <a:off x="5437854" y="2421888"/>
            <a:ext cx="1260683" cy="803903"/>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Bilan d’étape</a:t>
            </a:r>
          </a:p>
        </p:txBody>
      </p:sp>
      <p:sp>
        <p:nvSpPr>
          <p:cNvPr id="16" name="Ellipse 41"/>
          <p:cNvSpPr/>
          <p:nvPr/>
        </p:nvSpPr>
        <p:spPr>
          <a:xfrm>
            <a:off x="5437854" y="4038219"/>
            <a:ext cx="1260683" cy="803903"/>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Bilan d’étape</a:t>
            </a:r>
          </a:p>
        </p:txBody>
      </p:sp>
      <p:sp>
        <p:nvSpPr>
          <p:cNvPr id="17" name="Ellipse 42"/>
          <p:cNvSpPr/>
          <p:nvPr/>
        </p:nvSpPr>
        <p:spPr>
          <a:xfrm>
            <a:off x="5437854" y="5443423"/>
            <a:ext cx="1260683" cy="803903"/>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Bilan d’étape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show="0">
  <p:cSld name="Slide16">
    <p:spTree>
      <p:nvGrpSpPr>
        <p:cNvPr id="1" name=""/>
        <p:cNvGrpSpPr/>
        <p:nvPr/>
      </p:nvGrpSpPr>
      <p:grpSpPr>
        <a:xfrm>
          <a:off x="0" y="0"/>
          <a:ext cx="0" cy="0"/>
          <a:chOff x="0" y="0"/>
          <a:chExt cx="0" cy="0"/>
        </a:xfrm>
      </p:grpSpPr>
      <p:sp>
        <p:nvSpPr>
          <p:cNvPr id="2" name="Titre 1"/>
          <p:cNvSpPr txBox="1">
            <a:spLocks noGrp="1"/>
          </p:cNvSpPr>
          <p:nvPr>
            <p:ph type="title"/>
          </p:nvPr>
        </p:nvSpPr>
        <p:spPr>
          <a:xfrm>
            <a:off x="2306052" y="199686"/>
            <a:ext cx="8911687" cy="1280891"/>
          </a:xfrm>
        </p:spPr>
        <p:txBody>
          <a:bodyPr/>
          <a:lstStyle/>
          <a:p>
            <a:pPr lvl="0"/>
            <a:r>
              <a:rPr lang="fr-FR" sz="4000"/>
              <a:t>Exemple : « planifier son travail en utilisant son agenda ».</a:t>
            </a:r>
          </a:p>
        </p:txBody>
      </p:sp>
      <p:graphicFrame>
        <p:nvGraphicFramePr>
          <p:cNvPr id="3" name="Espace réservé du contenu 4">
            <a:extLst>
              <a:ext uri="{FF2B5EF4-FFF2-40B4-BE49-F238E27FC236}">
                <a16:creationId xmlns:a16="http://schemas.microsoft.com/office/drawing/2014/main" xmlns="" id="{00000000-0000-0000-0000-000000000000}"/>
              </a:ext>
            </a:extLst>
          </p:cNvPr>
          <p:cNvGraphicFramePr>
            <a:graphicFrameLocks noGrp="1"/>
          </p:cNvGraphicFramePr>
          <p:nvPr/>
        </p:nvGraphicFramePr>
        <p:xfrm>
          <a:off x="367552" y="1480578"/>
          <a:ext cx="11340361" cy="3652214"/>
        </p:xfrm>
        <a:graphic>
          <a:graphicData uri="http://schemas.openxmlformats.org/drawingml/2006/table">
            <a:tbl>
              <a:tblPr firstRow="1" bandRow="1">
                <a:effectLst/>
                <a:tableStyleId>{5C22544A-7EE6-4342-B048-85BDC9FD1C3A}</a:tableStyleId>
              </a:tblPr>
              <a:tblGrid>
                <a:gridCol w="3039035">
                  <a:extLst>
                    <a:ext uri="{9D8B030D-6E8A-4147-A177-3AD203B41FA5}">
                      <a16:colId xmlns:a16="http://schemas.microsoft.com/office/drawing/2014/main" xmlns="" val="2719668730"/>
                    </a:ext>
                  </a:extLst>
                </a:gridCol>
                <a:gridCol w="4858874">
                  <a:extLst>
                    <a:ext uri="{9D8B030D-6E8A-4147-A177-3AD203B41FA5}">
                      <a16:colId xmlns:a16="http://schemas.microsoft.com/office/drawing/2014/main" xmlns="" val="2991396558"/>
                    </a:ext>
                  </a:extLst>
                </a:gridCol>
                <a:gridCol w="3442450">
                  <a:extLst>
                    <a:ext uri="{9D8B030D-6E8A-4147-A177-3AD203B41FA5}">
                      <a16:colId xmlns:a16="http://schemas.microsoft.com/office/drawing/2014/main" xmlns="" val="1506554517"/>
                    </a:ext>
                  </a:extLst>
                </a:gridCol>
              </a:tblGrid>
              <a:tr h="909014">
                <a:tc>
                  <a:txBody>
                    <a:bodyPr/>
                    <a:lstStyle/>
                    <a:p>
                      <a:pPr lvl="0"/>
                      <a:r>
                        <a:rPr lang="fr-FR"/>
                        <a:t>Compétences travaillées</a:t>
                      </a:r>
                    </a:p>
                  </a:txBody>
                  <a:tcPr anchor="ctr"/>
                </a:tc>
                <a:tc>
                  <a:txBody>
                    <a:bodyPr/>
                    <a:lstStyle/>
                    <a:p>
                      <a:pPr lvl="0"/>
                      <a:r>
                        <a:rPr lang="fr-FR"/>
                        <a:t>Compétences en histoire-géo-EMC :</a:t>
                      </a:r>
                    </a:p>
                  </a:txBody>
                  <a:tcPr/>
                </a:tc>
                <a:tc>
                  <a:txBody>
                    <a:bodyPr/>
                    <a:lstStyle/>
                    <a:p>
                      <a:pPr lvl="0"/>
                      <a:r>
                        <a:rPr lang="fr-FR"/>
                        <a:t>Point du programme</a:t>
                      </a:r>
                      <a:r>
                        <a:rPr lang="fr-FR" baseline="0"/>
                        <a:t> abordé :</a:t>
                      </a:r>
                      <a:endParaRPr lang="fr-FR"/>
                    </a:p>
                  </a:txBody>
                  <a:tcPr/>
                </a:tc>
                <a:extLst>
                  <a:ext uri="{0D108BD9-81ED-4DB2-BD59-A6C34878D82A}">
                    <a16:rowId xmlns:a16="http://schemas.microsoft.com/office/drawing/2014/main" xmlns="" val="3816897703"/>
                  </a:ext>
                </a:extLst>
              </a:tr>
              <a:tr h="370844">
                <a:tc>
                  <a:txBody>
                    <a:bodyPr/>
                    <a:lstStyle/>
                    <a:p>
                      <a:pPr lvl="0"/>
                      <a:r>
                        <a:rPr lang="fr-FR"/>
                        <a:t>Domaine 1 : des langages pour penser et communiquer.</a:t>
                      </a:r>
                    </a:p>
                  </a:txBody>
                  <a:tcPr anchor="ctr"/>
                </a:tc>
                <a:tc>
                  <a:txBody>
                    <a:bodyPr/>
                    <a:lstStyle/>
                    <a:p>
                      <a:pPr lvl="0"/>
                      <a:r>
                        <a:rPr lang="fr-FR"/>
                        <a:t>Pratiquer différents langages</a:t>
                      </a:r>
                      <a:r>
                        <a:rPr lang="fr-FR" baseline="0"/>
                        <a:t> en histoire-géographie.</a:t>
                      </a:r>
                    </a:p>
                  </a:txBody>
                  <a:tcPr/>
                </a:tc>
                <a:tc rowSpan="3">
                  <a:txBody>
                    <a:bodyPr/>
                    <a:lstStyle/>
                    <a:p>
                      <a:pPr lvl="0" algn="ctr"/>
                      <a:endParaRPr lang="fr-FR" baseline="0"/>
                    </a:p>
                  </a:txBody>
                  <a:tcPr anchor="ctr"/>
                </a:tc>
                <a:extLst>
                  <a:ext uri="{0D108BD9-81ED-4DB2-BD59-A6C34878D82A}">
                    <a16:rowId xmlns:a16="http://schemas.microsoft.com/office/drawing/2014/main" xmlns="" val="2512370740"/>
                  </a:ext>
                </a:extLst>
              </a:tr>
              <a:tr h="370844">
                <a:tc>
                  <a:txBody>
                    <a:bodyPr/>
                    <a:lstStyle/>
                    <a:p>
                      <a:pPr lvl="0"/>
                      <a:r>
                        <a:rPr lang="fr-FR"/>
                        <a:t>Domaine</a:t>
                      </a:r>
                      <a:r>
                        <a:rPr lang="fr-FR" baseline="0"/>
                        <a:t> 2 : les méthodes et outils pour apprendre.</a:t>
                      </a:r>
                      <a:endParaRPr lang="fr-FR"/>
                    </a:p>
                  </a:txBody>
                  <a:tcPr anchor="ctr"/>
                </a:tc>
                <a:tc>
                  <a:txBody>
                    <a:bodyPr/>
                    <a:lstStyle/>
                    <a:p>
                      <a:pPr lvl="0"/>
                      <a:r>
                        <a:rPr lang="fr-FR"/>
                        <a:t>Savoir</a:t>
                      </a:r>
                      <a:r>
                        <a:rPr lang="fr-FR" baseline="0"/>
                        <a:t> utiliser son agenda et planifier son travail et ses révisions.</a:t>
                      </a:r>
                    </a:p>
                    <a:p>
                      <a:pPr lvl="0"/>
                      <a:endParaRPr lang="fr-FR" baseline="0"/>
                    </a:p>
                    <a:p>
                      <a:pPr lvl="0"/>
                      <a:r>
                        <a:rPr lang="fr-FR" baseline="0"/>
                        <a:t>Savoir utiliser le cahier de texte numérique.</a:t>
                      </a:r>
                      <a:endParaRPr lang="fr-FR"/>
                    </a:p>
                  </a:txBody>
                  <a:tcPr/>
                </a:tc>
                <a:tc vMerge="1">
                  <a:txBody>
                    <a:bodyPr/>
                    <a:lstStyle/>
                    <a:p>
                      <a:endParaRPr lang="en-US"/>
                    </a:p>
                  </a:txBody>
                  <a:tcPr/>
                </a:tc>
                <a:extLst>
                  <a:ext uri="{0D108BD9-81ED-4DB2-BD59-A6C34878D82A}">
                    <a16:rowId xmlns:a16="http://schemas.microsoft.com/office/drawing/2014/main" xmlns="" val="2782430594"/>
                  </a:ext>
                </a:extLst>
              </a:tr>
              <a:tr h="370844">
                <a:tc>
                  <a:txBody>
                    <a:bodyPr/>
                    <a:lstStyle/>
                    <a:p>
                      <a:pPr lvl="0"/>
                      <a:r>
                        <a:rPr lang="fr-FR"/>
                        <a:t>Domaine 3 : la formation de</a:t>
                      </a:r>
                      <a:r>
                        <a:rPr lang="fr-FR" baseline="0"/>
                        <a:t> la personne et du citoyen.</a:t>
                      </a:r>
                      <a:endParaRPr lang="fr-FR"/>
                    </a:p>
                  </a:txBody>
                  <a:tcPr anchor="ctr"/>
                </a:tc>
                <a:tc>
                  <a:txBody>
                    <a:bodyPr/>
                    <a:lstStyle/>
                    <a:p>
                      <a:pPr lvl="0"/>
                      <a:r>
                        <a:rPr lang="fr-FR" baseline="0"/>
                        <a:t>Travailler en équipe. </a:t>
                      </a:r>
                    </a:p>
                    <a:p>
                      <a:pPr lvl="0"/>
                      <a:endParaRPr lang="fr-FR" baseline="0"/>
                    </a:p>
                    <a:p>
                      <a:pPr lvl="0"/>
                      <a:r>
                        <a:rPr lang="fr-FR" baseline="0"/>
                        <a:t>Savoir se projeter dans le futur.</a:t>
                      </a:r>
                    </a:p>
                  </a:txBody>
                  <a:tcPr/>
                </a:tc>
                <a:tc vMerge="1">
                  <a:txBody>
                    <a:bodyPr/>
                    <a:lstStyle/>
                    <a:p>
                      <a:endParaRPr lang="en-US"/>
                    </a:p>
                  </a:txBody>
                  <a:tcPr/>
                </a:tc>
                <a:extLst>
                  <a:ext uri="{0D108BD9-81ED-4DB2-BD59-A6C34878D82A}">
                    <a16:rowId xmlns:a16="http://schemas.microsoft.com/office/drawing/2014/main" xmlns="" val="1503397969"/>
                  </a:ext>
                </a:extLst>
              </a:tr>
            </a:tbl>
          </a:graphicData>
        </a:graphic>
      </p:graphicFrame>
      <p:pic>
        <p:nvPicPr>
          <p:cNvPr id="4" name="Image 7">
            <a:extLst>
              <a:ext uri="{FF2B5EF4-FFF2-40B4-BE49-F238E27FC236}">
                <a16:creationId xmlns:a16="http://schemas.microsoft.com/office/drawing/2014/main" xmlns="" id="{00000000-0000-0000-0000-000000000000}"/>
              </a:ext>
            </a:extLst>
          </p:cNvPr>
          <p:cNvPicPr>
            <a:picLocks noChangeAspect="1"/>
          </p:cNvPicPr>
          <p:nvPr/>
        </p:nvPicPr>
        <p:blipFill>
          <a:blip r:embed="rId3"/>
          <a:stretch>
            <a:fillRect/>
          </a:stretch>
        </p:blipFill>
        <p:spPr>
          <a:xfrm>
            <a:off x="1106661" y="5453728"/>
            <a:ext cx="8504660" cy="768160"/>
          </a:xfrm>
          <a:prstGeom prst="rect">
            <a:avLst/>
          </a:prstGeom>
          <a:noFill/>
          <a:ln cap="flat">
            <a:noFill/>
          </a:ln>
        </p:spPr>
      </p:pic>
      <p:pic>
        <p:nvPicPr>
          <p:cNvPr id="5" name="Image 4">
            <a:extLst>
              <a:ext uri="{FF2B5EF4-FFF2-40B4-BE49-F238E27FC236}">
                <a16:creationId xmlns:a16="http://schemas.microsoft.com/office/drawing/2014/main" xmlns="" id="{00000000-0000-0000-0000-000000000000}"/>
              </a:ext>
            </a:extLst>
          </p:cNvPr>
          <p:cNvPicPr>
            <a:picLocks noChangeAspect="1"/>
          </p:cNvPicPr>
          <p:nvPr/>
        </p:nvPicPr>
        <p:blipFill>
          <a:blip r:embed="rId4"/>
          <a:stretch>
            <a:fillRect/>
          </a:stretch>
        </p:blipFill>
        <p:spPr>
          <a:xfrm>
            <a:off x="8288779" y="2390872"/>
            <a:ext cx="3329476" cy="2741919"/>
          </a:xfrm>
          <a:prstGeom prst="rect">
            <a:avLst/>
          </a:prstGeom>
          <a:noFill/>
          <a:ln cap="flat">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show="0">
  <p:cSld name="Slide18">
    <p:spTree>
      <p:nvGrpSpPr>
        <p:cNvPr id="1" name=""/>
        <p:cNvGrpSpPr/>
        <p:nvPr/>
      </p:nvGrpSpPr>
      <p:grpSpPr>
        <a:xfrm>
          <a:off x="0" y="0"/>
          <a:ext cx="0" cy="0"/>
          <a:chOff x="0" y="0"/>
          <a:chExt cx="0" cy="0"/>
        </a:xfrm>
      </p:grpSpPr>
      <p:sp>
        <p:nvSpPr>
          <p:cNvPr id="2" name="Titre 1"/>
          <p:cNvSpPr txBox="1">
            <a:spLocks noGrp="1"/>
          </p:cNvSpPr>
          <p:nvPr>
            <p:ph type="title"/>
          </p:nvPr>
        </p:nvSpPr>
        <p:spPr>
          <a:xfrm>
            <a:off x="838203" y="365129"/>
            <a:ext cx="10515600" cy="1325559"/>
          </a:xfrm>
        </p:spPr>
        <p:txBody>
          <a:bodyPr/>
          <a:lstStyle/>
          <a:p>
            <a:pPr lvl="0"/>
            <a:r>
              <a:rPr lang="fr-FR"/>
              <a:t>Les modalités </a:t>
            </a:r>
          </a:p>
        </p:txBody>
      </p:sp>
      <p:sp>
        <p:nvSpPr>
          <p:cNvPr id="3" name="Espace réservé du contenu 2"/>
          <p:cNvSpPr txBox="1">
            <a:spLocks noGrp="1"/>
          </p:cNvSpPr>
          <p:nvPr>
            <p:ph idx="1"/>
          </p:nvPr>
        </p:nvSpPr>
        <p:spPr>
          <a:xfrm>
            <a:off x="1586749" y="1425385"/>
            <a:ext cx="8985534" cy="4903689"/>
          </a:xfrm>
        </p:spPr>
        <p:txBody>
          <a:bodyPr/>
          <a:lstStyle/>
          <a:p>
            <a:pPr lvl="0">
              <a:lnSpc>
                <a:spcPct val="70000"/>
              </a:lnSpc>
            </a:pPr>
            <a:r>
              <a:rPr lang="fr-FR" sz="2000" b="1"/>
              <a:t>Travail à deux.</a:t>
            </a:r>
          </a:p>
          <a:p>
            <a:pPr lvl="0">
              <a:lnSpc>
                <a:spcPct val="70000"/>
              </a:lnSpc>
            </a:pPr>
            <a:r>
              <a:rPr lang="fr-FR" sz="2000" b="1"/>
              <a:t>Evaluation : le projet est visé chaque jour jusqu’à présentation du travail final.</a:t>
            </a:r>
          </a:p>
          <a:p>
            <a:pPr lvl="0">
              <a:lnSpc>
                <a:spcPct val="70000"/>
              </a:lnSpc>
            </a:pPr>
            <a:r>
              <a:rPr lang="fr-FR" sz="2000" b="1"/>
              <a:t>Les étapes :	</a:t>
            </a:r>
          </a:p>
          <a:p>
            <a:pPr marL="0" lvl="0" indent="0">
              <a:lnSpc>
                <a:spcPct val="70000"/>
              </a:lnSpc>
              <a:buNone/>
            </a:pPr>
            <a:r>
              <a:rPr lang="fr-FR" sz="2000" u="sng"/>
              <a:t>*Noter ses devoirs efficacement : </a:t>
            </a:r>
          </a:p>
          <a:p>
            <a:pPr marL="0" lvl="0" indent="0">
              <a:lnSpc>
                <a:spcPct val="70000"/>
              </a:lnSpc>
              <a:buNone/>
            </a:pPr>
            <a:r>
              <a:rPr lang="fr-FR" sz="2000"/>
              <a:t>Faire réfléchir les élèves aux conditions nécessaires pour bien remplir l’agenda.</a:t>
            </a:r>
          </a:p>
          <a:p>
            <a:pPr marL="0" lvl="0" indent="0">
              <a:lnSpc>
                <a:spcPct val="70000"/>
              </a:lnSpc>
              <a:buNone/>
            </a:pPr>
            <a:r>
              <a:rPr lang="fr-FR" sz="2000"/>
              <a:t>Faire évaluer aux élèves une double-page d’agenda remplie avec ses manques et ses atouts.</a:t>
            </a:r>
          </a:p>
          <a:p>
            <a:pPr marL="0" lvl="0" indent="0">
              <a:lnSpc>
                <a:spcPct val="70000"/>
              </a:lnSpc>
              <a:buNone/>
            </a:pPr>
            <a:r>
              <a:rPr lang="fr-FR" sz="2000"/>
              <a:t>Faire construire aux élèves un ensemble d’abréviations allégeant la prise de note.</a:t>
            </a:r>
          </a:p>
          <a:p>
            <a:pPr marL="0" lvl="0" indent="0">
              <a:lnSpc>
                <a:spcPct val="70000"/>
              </a:lnSpc>
              <a:buNone/>
            </a:pPr>
            <a:r>
              <a:rPr lang="fr-FR" sz="2000"/>
              <a:t>			</a:t>
            </a:r>
          </a:p>
          <a:p>
            <a:pPr marL="0" lvl="0" indent="0">
              <a:lnSpc>
                <a:spcPct val="70000"/>
              </a:lnSpc>
              <a:buNone/>
            </a:pPr>
            <a:r>
              <a:rPr lang="fr-FR" sz="2000" u="sng"/>
              <a:t>*Planifier son travail sur la semaine :</a:t>
            </a:r>
          </a:p>
          <a:p>
            <a:pPr marL="0" lvl="0" indent="0">
              <a:lnSpc>
                <a:spcPct val="70000"/>
              </a:lnSpc>
              <a:buNone/>
            </a:pPr>
            <a:r>
              <a:rPr lang="fr-FR" sz="2000"/>
              <a:t>Faire travailler les élèves sur les contraintes de leur emploi du temps et de leurs activités extra-scolaires pour organiser une répartition du travail sur la semaine.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0">
  <p:cSld name="Slide30">
    <p:spTree>
      <p:nvGrpSpPr>
        <p:cNvPr id="1" name=""/>
        <p:cNvGrpSpPr/>
        <p:nvPr/>
      </p:nvGrpSpPr>
      <p:grpSpPr>
        <a:xfrm>
          <a:off x="0" y="0"/>
          <a:ext cx="0" cy="0"/>
          <a:chOff x="0" y="0"/>
          <a:chExt cx="0" cy="0"/>
        </a:xfrm>
      </p:grpSpPr>
      <p:sp>
        <p:nvSpPr>
          <p:cNvPr id="2" name="Titre 1"/>
          <p:cNvSpPr txBox="1">
            <a:spLocks noGrp="1"/>
          </p:cNvSpPr>
          <p:nvPr>
            <p:ph type="title"/>
          </p:nvPr>
        </p:nvSpPr>
        <p:spPr>
          <a:xfrm>
            <a:off x="1595719" y="624105"/>
            <a:ext cx="9908895" cy="1280891"/>
          </a:xfrm>
        </p:spPr>
        <p:txBody>
          <a:bodyPr/>
          <a:lstStyle/>
          <a:p>
            <a:pPr lvl="0"/>
            <a:r>
              <a:rPr lang="fr-FR"/>
              <a:t>Exemple de mise en œuvre :</a:t>
            </a:r>
          </a:p>
        </p:txBody>
      </p:sp>
      <p:graphicFrame>
        <p:nvGraphicFramePr>
          <p:cNvPr id="3" name="Espace réservé du contenu 8">
            <a:extLst>
              <a:ext uri="{FF2B5EF4-FFF2-40B4-BE49-F238E27FC236}">
                <a16:creationId xmlns:a16="http://schemas.microsoft.com/office/drawing/2014/main" xmlns="" id="{00000000-0000-0000-0000-000000000000}"/>
              </a:ext>
            </a:extLst>
          </p:cNvPr>
          <p:cNvGraphicFramePr>
            <a:graphicFrameLocks noGrp="1"/>
          </p:cNvGraphicFramePr>
          <p:nvPr>
            <p:ph idx="1"/>
          </p:nvPr>
        </p:nvGraphicFramePr>
        <p:xfrm>
          <a:off x="878546" y="1837761"/>
          <a:ext cx="10255636" cy="4236707"/>
        </p:xfrm>
        <a:graphic>
          <a:graphicData uri="http://schemas.openxmlformats.org/drawingml/2006/table">
            <a:tbl>
              <a:tblPr firstRow="1" bandRow="1">
                <a:effectLst/>
                <a:tableStyleId>{5C22544A-7EE6-4342-B048-85BDC9FD1C3A}</a:tableStyleId>
              </a:tblPr>
              <a:tblGrid>
                <a:gridCol w="2051127">
                  <a:extLst>
                    <a:ext uri="{9D8B030D-6E8A-4147-A177-3AD203B41FA5}">
                      <a16:colId xmlns:a16="http://schemas.microsoft.com/office/drawing/2014/main" xmlns="" val="1780799736"/>
                    </a:ext>
                  </a:extLst>
                </a:gridCol>
                <a:gridCol w="2051127">
                  <a:extLst>
                    <a:ext uri="{9D8B030D-6E8A-4147-A177-3AD203B41FA5}">
                      <a16:colId xmlns:a16="http://schemas.microsoft.com/office/drawing/2014/main" xmlns="" val="1394276750"/>
                    </a:ext>
                  </a:extLst>
                </a:gridCol>
                <a:gridCol w="2051127">
                  <a:extLst>
                    <a:ext uri="{9D8B030D-6E8A-4147-A177-3AD203B41FA5}">
                      <a16:colId xmlns:a16="http://schemas.microsoft.com/office/drawing/2014/main" xmlns="" val="2506357243"/>
                    </a:ext>
                  </a:extLst>
                </a:gridCol>
                <a:gridCol w="2051127">
                  <a:extLst>
                    <a:ext uri="{9D8B030D-6E8A-4147-A177-3AD203B41FA5}">
                      <a16:colId xmlns:a16="http://schemas.microsoft.com/office/drawing/2014/main" xmlns="" val="2947955678"/>
                    </a:ext>
                  </a:extLst>
                </a:gridCol>
                <a:gridCol w="2051127">
                  <a:extLst>
                    <a:ext uri="{9D8B030D-6E8A-4147-A177-3AD203B41FA5}">
                      <a16:colId xmlns:a16="http://schemas.microsoft.com/office/drawing/2014/main" xmlns="" val="4178775881"/>
                    </a:ext>
                  </a:extLst>
                </a:gridCol>
              </a:tblGrid>
              <a:tr h="370844">
                <a:tc>
                  <a:txBody>
                    <a:bodyPr/>
                    <a:lstStyle/>
                    <a:p>
                      <a:pPr lvl="0"/>
                      <a:r>
                        <a:rPr lang="fr-FR"/>
                        <a:t>Dans le programme de géographie</a:t>
                      </a:r>
                    </a:p>
                  </a:txBody>
                  <a:tcPr/>
                </a:tc>
                <a:tc>
                  <a:txBody>
                    <a:bodyPr/>
                    <a:lstStyle/>
                    <a:p>
                      <a:pPr lvl="0"/>
                      <a:r>
                        <a:rPr lang="fr-FR"/>
                        <a:t>En géographie, puis en AP.</a:t>
                      </a:r>
                    </a:p>
                  </a:txBody>
                  <a:tcPr/>
                </a:tc>
                <a:tc>
                  <a:txBody>
                    <a:bodyPr/>
                    <a:lstStyle/>
                    <a:p>
                      <a:pPr lvl="0"/>
                      <a:r>
                        <a:rPr lang="fr-FR"/>
                        <a:t>Travail du groupe 1</a:t>
                      </a:r>
                    </a:p>
                  </a:txBody>
                  <a:tcPr/>
                </a:tc>
                <a:tc>
                  <a:txBody>
                    <a:bodyPr/>
                    <a:lstStyle/>
                    <a:p>
                      <a:pPr lvl="0"/>
                      <a:r>
                        <a:rPr lang="fr-FR"/>
                        <a:t>Travail du groupe 2</a:t>
                      </a:r>
                    </a:p>
                  </a:txBody>
                  <a:tcPr/>
                </a:tc>
                <a:tc>
                  <a:txBody>
                    <a:bodyPr/>
                    <a:lstStyle/>
                    <a:p>
                      <a:pPr lvl="0"/>
                      <a:r>
                        <a:rPr lang="fr-FR"/>
                        <a:t>Travail du groupe 3</a:t>
                      </a:r>
                    </a:p>
                  </a:txBody>
                  <a:tcPr/>
                </a:tc>
                <a:extLst>
                  <a:ext uri="{0D108BD9-81ED-4DB2-BD59-A6C34878D82A}">
                    <a16:rowId xmlns:a16="http://schemas.microsoft.com/office/drawing/2014/main" xmlns="" val="2313684610"/>
                  </a:ext>
                </a:extLst>
              </a:tr>
              <a:tr h="1798313">
                <a:tc rowSpan="2">
                  <a:txBody>
                    <a:bodyPr/>
                    <a:lstStyle/>
                    <a:p>
                      <a:pPr lvl="0"/>
                      <a:endParaRPr lang="fr-FR"/>
                    </a:p>
                    <a:p>
                      <a:pPr lvl="0"/>
                      <a:endParaRPr lang="fr-FR"/>
                    </a:p>
                    <a:p>
                      <a:pPr lvl="0"/>
                      <a:endParaRPr lang="fr-FR"/>
                    </a:p>
                    <a:p>
                      <a:pPr lvl="0"/>
                      <a:endParaRPr lang="fr-FR"/>
                    </a:p>
                    <a:p>
                      <a:pPr lvl="0"/>
                      <a:endParaRPr lang="fr-FR"/>
                    </a:p>
                    <a:p>
                      <a:pPr lvl="0"/>
                      <a:endParaRPr lang="fr-FR"/>
                    </a:p>
                    <a:p>
                      <a:pPr lvl="0"/>
                      <a:endParaRPr lang="fr-FR"/>
                    </a:p>
                    <a:p>
                      <a:pPr lvl="0"/>
                      <a:endParaRPr lang="fr-FR"/>
                    </a:p>
                    <a:p>
                      <a:pPr lvl="0"/>
                      <a:endParaRPr lang="fr-FR"/>
                    </a:p>
                    <a:p>
                      <a:pPr lvl="0"/>
                      <a:endParaRPr lang="fr-FR"/>
                    </a:p>
                    <a:p>
                      <a:pPr lvl="0"/>
                      <a:endParaRPr lang="fr-FR"/>
                    </a:p>
                  </a:txBody>
                  <a:tcPr/>
                </a:tc>
                <a:tc rowSpan="2">
                  <a:txBody>
                    <a:bodyPr/>
                    <a:lstStyle/>
                    <a:p>
                      <a:pPr lvl="0"/>
                      <a:r>
                        <a:rPr lang="fr-FR"/>
                        <a:t>Travail long à la maison pour accompagner le cours sur les foyers</a:t>
                      </a:r>
                      <a:r>
                        <a:rPr lang="fr-FR" baseline="0"/>
                        <a:t> de population mondiaux : exercices de localisation, de révisions des définitions, d’analyse de paysage…</a:t>
                      </a:r>
                      <a:endParaRPr lang="fr-FR"/>
                    </a:p>
                  </a:txBody>
                  <a:tcPr/>
                </a:tc>
                <a:tc>
                  <a:txBody>
                    <a:bodyPr/>
                    <a:lstStyle/>
                    <a:p>
                      <a:pPr lvl="0"/>
                      <a:r>
                        <a:rPr lang="fr-FR"/>
                        <a:t>4 exercices sur une même feuille,</a:t>
                      </a:r>
                      <a:r>
                        <a:rPr lang="fr-FR" baseline="0"/>
                        <a:t> de même longueur, à répartir sur la semaine. </a:t>
                      </a:r>
                      <a:endParaRPr lang="fr-FR"/>
                    </a:p>
                  </a:txBody>
                  <a:tcPr/>
                </a:tc>
                <a:tc>
                  <a:txBody>
                    <a:bodyPr/>
                    <a:lstStyle/>
                    <a:p>
                      <a:pPr lvl="0"/>
                      <a:r>
                        <a:rPr lang="fr-FR"/>
                        <a:t>3 exercices</a:t>
                      </a:r>
                      <a:r>
                        <a:rPr lang="fr-FR" baseline="0"/>
                        <a:t> dont un travail plus long que les autres, à répartir sur la semaine.</a:t>
                      </a:r>
                      <a:endParaRPr lang="fr-FR"/>
                    </a:p>
                  </a:txBody>
                  <a:tcPr/>
                </a:tc>
                <a:tc>
                  <a:txBody>
                    <a:bodyPr/>
                    <a:lstStyle/>
                    <a:p>
                      <a:pPr lvl="0"/>
                      <a:r>
                        <a:rPr lang="fr-FR"/>
                        <a:t>Une grande fiche à remplir</a:t>
                      </a:r>
                      <a:r>
                        <a:rPr lang="fr-FR" baseline="0"/>
                        <a:t> grâce à une recherche sur internet libre.</a:t>
                      </a:r>
                      <a:endParaRPr lang="fr-FR"/>
                    </a:p>
                  </a:txBody>
                  <a:tcPr/>
                </a:tc>
                <a:extLst>
                  <a:ext uri="{0D108BD9-81ED-4DB2-BD59-A6C34878D82A}">
                    <a16:rowId xmlns:a16="http://schemas.microsoft.com/office/drawing/2014/main" xmlns="" val="426226439"/>
                  </a:ext>
                </a:extLst>
              </a:tr>
              <a:tr h="1798313">
                <a:tc vMerge="1">
                  <a:txBody>
                    <a:bodyPr/>
                    <a:lstStyle/>
                    <a:p>
                      <a:endParaRPr lang="en-US"/>
                    </a:p>
                  </a:txBody>
                  <a:tcPr/>
                </a:tc>
                <a:tc vMerge="1">
                  <a:txBody>
                    <a:bodyPr/>
                    <a:lstStyle/>
                    <a:p>
                      <a:endParaRPr lang="en-US"/>
                    </a:p>
                  </a:txBody>
                  <a:tcPr/>
                </a:tc>
                <a:tc gridSpan="3">
                  <a:txBody>
                    <a:bodyPr/>
                    <a:lstStyle/>
                    <a:p>
                      <a:pPr marL="285750" lvl="0" indent="-285750">
                        <a:buSzPct val="100000"/>
                        <a:buChar char="-"/>
                      </a:pPr>
                      <a:r>
                        <a:rPr lang="fr-FR"/>
                        <a:t>Utiliser une</a:t>
                      </a:r>
                      <a:r>
                        <a:rPr lang="fr-FR" baseline="0"/>
                        <a:t> page d’agenda et déterminer ce qui va et ne va pas.</a:t>
                      </a:r>
                    </a:p>
                    <a:p>
                      <a:pPr marL="285750" lvl="0" indent="-285750">
                        <a:buSzPct val="100000"/>
                        <a:buChar char="-"/>
                      </a:pPr>
                      <a:r>
                        <a:rPr lang="fr-FR" baseline="0"/>
                        <a:t>Ecrire pour soi les devoirs (usage d’abréviations) pour la bonne date.</a:t>
                      </a:r>
                    </a:p>
                    <a:p>
                      <a:pPr marL="285750" lvl="0" indent="-285750">
                        <a:buSzPct val="100000"/>
                        <a:buChar char="-"/>
                      </a:pPr>
                      <a:r>
                        <a:rPr lang="fr-FR" baseline="0"/>
                        <a:t>Elaborer une stratégie : marquer les activités extra-scolaires d’une autre couleur et répartir le travail.</a:t>
                      </a:r>
                      <a:endParaRPr lang="fr-FR"/>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265574477"/>
                  </a:ext>
                </a:extLst>
              </a:tr>
            </a:tbl>
          </a:graphicData>
        </a:graphic>
      </p:graphicFrame>
      <p:sp>
        <p:nvSpPr>
          <p:cNvPr id="4" name="Flèche courbée vers le haut 11"/>
          <p:cNvSpPr/>
          <p:nvPr/>
        </p:nvSpPr>
        <p:spPr>
          <a:xfrm>
            <a:off x="3716048" y="6160770"/>
            <a:ext cx="1468252" cy="665006"/>
          </a:xfrm>
          <a:custGeom>
            <a:avLst/>
            <a:gdLst>
              <a:gd name="f0" fmla="val 10800000"/>
              <a:gd name="f1" fmla="val 5400000"/>
              <a:gd name="f2" fmla="val 180"/>
              <a:gd name="f3" fmla="val w"/>
              <a:gd name="f4" fmla="val h"/>
              <a:gd name="f5" fmla="val ss"/>
              <a:gd name="f6" fmla="val 0"/>
              <a:gd name="f7" fmla="*/ 5419351 1 1725033"/>
              <a:gd name="f8" fmla="+- 0 0 5400000"/>
              <a:gd name="f9" fmla="val 25000"/>
              <a:gd name="f10" fmla="val 50000"/>
              <a:gd name="f11" fmla="+- 0 0 -360"/>
              <a:gd name="f12" fmla="+- 0 0 -180"/>
              <a:gd name="f13" fmla="+- 0 0 -90"/>
              <a:gd name="f14" fmla="abs f3"/>
              <a:gd name="f15" fmla="abs f4"/>
              <a:gd name="f16" fmla="abs f5"/>
              <a:gd name="f17" fmla="*/ f11 f0 1"/>
              <a:gd name="f18" fmla="*/ f12 f0 1"/>
              <a:gd name="f19" fmla="*/ f13 f0 1"/>
              <a:gd name="f20" fmla="?: f14 f3 1"/>
              <a:gd name="f21" fmla="?: f15 f4 1"/>
              <a:gd name="f22" fmla="?: f16 f5 1"/>
              <a:gd name="f23" fmla="*/ f17 1 f2"/>
              <a:gd name="f24" fmla="*/ f18 1 f2"/>
              <a:gd name="f25" fmla="*/ f19 1 f2"/>
              <a:gd name="f26" fmla="*/ f20 1 21600"/>
              <a:gd name="f27" fmla="*/ f21 1 21600"/>
              <a:gd name="f28" fmla="*/ 21600 f20 1"/>
              <a:gd name="f29" fmla="*/ 21600 f21 1"/>
              <a:gd name="f30" fmla="+- f23 0 f1"/>
              <a:gd name="f31" fmla="+- f24 0 f1"/>
              <a:gd name="f32" fmla="+- f25 0 f1"/>
              <a:gd name="f33" fmla="min f27 f26"/>
              <a:gd name="f34" fmla="*/ f28 1 f22"/>
              <a:gd name="f35" fmla="*/ f29 1 f22"/>
              <a:gd name="f36" fmla="val f34"/>
              <a:gd name="f37" fmla="val f35"/>
              <a:gd name="f38" fmla="*/ f6 f33 1"/>
              <a:gd name="f39" fmla="+- f37 0 f6"/>
              <a:gd name="f40" fmla="+- f36 0 f6"/>
              <a:gd name="f41" fmla="*/ f36 f33 1"/>
              <a:gd name="f42" fmla="*/ f37 f33 1"/>
              <a:gd name="f43" fmla="*/ f40 1 2"/>
              <a:gd name="f44" fmla="min f40 f39"/>
              <a:gd name="f45" fmla="*/ f39 f39 1"/>
              <a:gd name="f46" fmla="*/ f39 f33 1"/>
              <a:gd name="f47" fmla="*/ f44 f9 1"/>
              <a:gd name="f48" fmla="*/ f44 f10 1"/>
              <a:gd name="f49" fmla="*/ f47 1 100000"/>
              <a:gd name="f50" fmla="*/ f48 1 100000"/>
              <a:gd name="f51" fmla="+- f49 f50 0"/>
              <a:gd name="f52" fmla="*/ f49 f49 1"/>
              <a:gd name="f53" fmla="+- f50 0 f49"/>
              <a:gd name="f54" fmla="*/ f50 1 2"/>
              <a:gd name="f55" fmla="+- f6 f49 0"/>
              <a:gd name="f56" fmla="+- 0 0 f49"/>
              <a:gd name="f57" fmla="*/ f49 1 2"/>
              <a:gd name="f58" fmla="*/ f49 f33 1"/>
              <a:gd name="f59" fmla="*/ f51 1 4"/>
              <a:gd name="f60" fmla="+- f45 0 f52"/>
              <a:gd name="f61" fmla="*/ f53 1 2"/>
              <a:gd name="f62" fmla="+- f36 0 f54"/>
              <a:gd name="f63" fmla="+- 0 0 f57"/>
              <a:gd name="f64" fmla="+- 0 0 f56"/>
              <a:gd name="f65" fmla="*/ f55 f33 1"/>
              <a:gd name="f66" fmla="*/ f57 f33 1"/>
              <a:gd name="f67" fmla="+- f43 0 f59"/>
              <a:gd name="f68" fmla="sqrt f60"/>
              <a:gd name="f69" fmla="+- 0 0 f63"/>
              <a:gd name="f70" fmla="*/ f62 f33 1"/>
              <a:gd name="f71" fmla="*/ f67 2 1"/>
              <a:gd name="f72" fmla="+- f67 f49 0"/>
              <a:gd name="f73" fmla="*/ f68 f67 1"/>
              <a:gd name="f74" fmla="*/ f67 f33 1"/>
              <a:gd name="f75" fmla="*/ f71 f71 1"/>
              <a:gd name="f76" fmla="*/ f73 1 f39"/>
              <a:gd name="f77" fmla="+- f67 f72 0"/>
              <a:gd name="f78" fmla="+- f75 0 f52"/>
              <a:gd name="f79" fmla="+- f67 f76 0"/>
              <a:gd name="f80" fmla="+- f72 f76 0"/>
              <a:gd name="f81" fmla="+- 0 0 f76"/>
              <a:gd name="f82" fmla="*/ f77 1 2"/>
              <a:gd name="f83" fmla="sqrt f78"/>
              <a:gd name="f84" fmla="+- f79 0 f61"/>
              <a:gd name="f85" fmla="+- f80 f61 0"/>
              <a:gd name="f86" fmla="+- 0 0 f81"/>
              <a:gd name="f87" fmla="*/ f80 f33 1"/>
              <a:gd name="f88" fmla="*/ f82 f33 1"/>
              <a:gd name="f89" fmla="*/ f83 f39 1"/>
              <a:gd name="f90" fmla="at2 f64 f86"/>
              <a:gd name="f91" fmla="*/ f85 f33 1"/>
              <a:gd name="f92" fmla="*/ f84 f33 1"/>
              <a:gd name="f93" fmla="+- f90 f1 0"/>
              <a:gd name="f94" fmla="*/ f89 1 f71"/>
              <a:gd name="f95" fmla="*/ f93 f7 1"/>
              <a:gd name="f96" fmla="+- f6 f94 0"/>
              <a:gd name="f97" fmla="+- 0 0 f94"/>
              <a:gd name="f98" fmla="*/ f95 1 f0"/>
              <a:gd name="f99" fmla="+- 0 0 f97"/>
              <a:gd name="f100" fmla="*/ f96 f33 1"/>
              <a:gd name="f101" fmla="+- 0 0 f98"/>
              <a:gd name="f102" fmla="at2 f99 f69"/>
              <a:gd name="f103" fmla="val f101"/>
              <a:gd name="f104" fmla="+- f102 f1 0"/>
              <a:gd name="f105" fmla="+- 0 0 f103"/>
              <a:gd name="f106" fmla="*/ f104 f7 1"/>
              <a:gd name="f107" fmla="*/ f105 f0 1"/>
              <a:gd name="f108" fmla="*/ f106 1 f0"/>
              <a:gd name="f109" fmla="*/ f107 1 f7"/>
              <a:gd name="f110" fmla="+- 0 0 f108"/>
              <a:gd name="f111" fmla="+- f109 0 f1"/>
              <a:gd name="f112" fmla="val f110"/>
              <a:gd name="f113" fmla="+- 0 0 f112"/>
              <a:gd name="f114" fmla="+- f1 0 f111"/>
              <a:gd name="f115" fmla="*/ f113 f0 1"/>
              <a:gd name="f116" fmla="*/ f115 1 f7"/>
              <a:gd name="f117" fmla="+- f116 0 f1"/>
              <a:gd name="f118" fmla="+- f117 0 f111"/>
              <a:gd name="f119" fmla="+- f111 f117 0"/>
              <a:gd name="f120" fmla="+- f1 0 f117"/>
            </a:gdLst>
            <a:ahLst/>
            <a:cxnLst>
              <a:cxn ang="3cd4">
                <a:pos x="hc" y="t"/>
              </a:cxn>
              <a:cxn ang="0">
                <a:pos x="r" y="vc"/>
              </a:cxn>
              <a:cxn ang="cd4">
                <a:pos x="hc" y="b"/>
              </a:cxn>
              <a:cxn ang="cd2">
                <a:pos x="l" y="vc"/>
              </a:cxn>
              <a:cxn ang="f30">
                <a:pos x="f70" y="f38"/>
              </a:cxn>
              <a:cxn ang="f30">
                <a:pos x="f92" y="f65"/>
              </a:cxn>
              <a:cxn ang="f30">
                <a:pos x="f66" y="f38"/>
              </a:cxn>
              <a:cxn ang="f31">
                <a:pos x="f88" y="f42"/>
              </a:cxn>
              <a:cxn ang="f32">
                <a:pos x="f91" y="f65"/>
              </a:cxn>
            </a:cxnLst>
            <a:rect l="f38" t="f38" r="f41" b="f42"/>
            <a:pathLst>
              <a:path stroke="0">
                <a:moveTo>
                  <a:pt x="f70" y="f38"/>
                </a:moveTo>
                <a:lnTo>
                  <a:pt x="f91" y="f65"/>
                </a:lnTo>
                <a:lnTo>
                  <a:pt x="f87" y="f65"/>
                </a:lnTo>
                <a:arcTo wR="f74" hR="f46" stAng="f114" swAng="f119"/>
                <a:arcTo wR="f74" hR="f46" stAng="f120" swAng="f118"/>
                <a:lnTo>
                  <a:pt x="f92" y="f65"/>
                </a:lnTo>
                <a:close/>
              </a:path>
              <a:path stroke="0">
                <a:moveTo>
                  <a:pt x="f74" y="f42"/>
                </a:moveTo>
                <a:arcTo wR="f74" hR="f46" stAng="f1" swAng="f1"/>
                <a:lnTo>
                  <a:pt x="f58" y="f38"/>
                </a:lnTo>
                <a:arcTo wR="f74" hR="f46" stAng="f0" swAng="f8"/>
                <a:close/>
              </a:path>
              <a:path fill="none">
                <a:moveTo>
                  <a:pt x="f88" y="f100"/>
                </a:moveTo>
                <a:arcTo wR="f74" hR="f46" stAng="f120" swAng="f118"/>
                <a:lnTo>
                  <a:pt x="f92" y="f65"/>
                </a:lnTo>
                <a:lnTo>
                  <a:pt x="f70" y="f38"/>
                </a:lnTo>
                <a:lnTo>
                  <a:pt x="f91" y="f65"/>
                </a:lnTo>
                <a:lnTo>
                  <a:pt x="f87" y="f65"/>
                </a:lnTo>
                <a:arcTo wR="f74" hR="f46" stAng="f114" swAng="f111"/>
                <a:lnTo>
                  <a:pt x="f74" y="f42"/>
                </a:lnTo>
                <a:arcTo wR="f74" hR="f46" stAng="f1" swAng="f1"/>
                <a:lnTo>
                  <a:pt x="f58" y="f38"/>
                </a:lnTo>
                <a:arcTo wR="f74" hR="f46" stAng="f0" swAng="f8"/>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5" name="Flèche courbée vers le bas 12"/>
          <p:cNvSpPr/>
          <p:nvPr/>
        </p:nvSpPr>
        <p:spPr>
          <a:xfrm rot="10799991">
            <a:off x="2153777" y="6160769"/>
            <a:ext cx="1488140" cy="632911"/>
          </a:xfrm>
          <a:custGeom>
            <a:avLst/>
            <a:gdLst>
              <a:gd name="f0" fmla="val 10800000"/>
              <a:gd name="f1" fmla="val 5400000"/>
              <a:gd name="f2" fmla="val 16200000"/>
              <a:gd name="f3" fmla="val 180"/>
              <a:gd name="f4" fmla="val w"/>
              <a:gd name="f5" fmla="val h"/>
              <a:gd name="f6" fmla="val ss"/>
              <a:gd name="f7" fmla="val 0"/>
              <a:gd name="f8" fmla="*/ 5419351 1 1725033"/>
              <a:gd name="f9" fmla="val 25000"/>
              <a:gd name="f10" fmla="val 50000"/>
              <a:gd name="f11" fmla="+- 0 0 -360"/>
              <a:gd name="f12" fmla="+- 0 0 -180"/>
              <a:gd name="f13" fmla="+- 0 0 -90"/>
              <a:gd name="f14" fmla="abs f4"/>
              <a:gd name="f15" fmla="abs f5"/>
              <a:gd name="f16" fmla="abs f6"/>
              <a:gd name="f17" fmla="*/ f11 f0 1"/>
              <a:gd name="f18" fmla="*/ f12 f0 1"/>
              <a:gd name="f19" fmla="*/ f13 f0 1"/>
              <a:gd name="f20" fmla="?: f14 f4 1"/>
              <a:gd name="f21" fmla="?: f15 f5 1"/>
              <a:gd name="f22" fmla="?: f16 f6 1"/>
              <a:gd name="f23" fmla="*/ f17 1 f3"/>
              <a:gd name="f24" fmla="*/ f18 1 f3"/>
              <a:gd name="f25" fmla="*/ f19 1 f3"/>
              <a:gd name="f26" fmla="*/ f20 1 21600"/>
              <a:gd name="f27" fmla="*/ f21 1 21600"/>
              <a:gd name="f28" fmla="*/ 21600 f20 1"/>
              <a:gd name="f29" fmla="*/ 21600 f21 1"/>
              <a:gd name="f30" fmla="+- f23 0 f1"/>
              <a:gd name="f31" fmla="+- f24 0 f1"/>
              <a:gd name="f32" fmla="+- f25 0 f1"/>
              <a:gd name="f33" fmla="min f27 f26"/>
              <a:gd name="f34" fmla="*/ f28 1 f22"/>
              <a:gd name="f35" fmla="*/ f29 1 f22"/>
              <a:gd name="f36" fmla="val f34"/>
              <a:gd name="f37" fmla="val f35"/>
              <a:gd name="f38" fmla="*/ f7 f33 1"/>
              <a:gd name="f39" fmla="+- f37 0 f7"/>
              <a:gd name="f40" fmla="+- f36 0 f7"/>
              <a:gd name="f41" fmla="*/ f36 f33 1"/>
              <a:gd name="f42" fmla="*/ f37 f33 1"/>
              <a:gd name="f43" fmla="*/ f40 1 2"/>
              <a:gd name="f44" fmla="min f40 f39"/>
              <a:gd name="f45" fmla="*/ f39 f39 1"/>
              <a:gd name="f46" fmla="*/ f39 f33 1"/>
              <a:gd name="f47" fmla="*/ f44 f9 1"/>
              <a:gd name="f48" fmla="*/ f44 f10 1"/>
              <a:gd name="f49" fmla="*/ f47 1 100000"/>
              <a:gd name="f50" fmla="*/ f48 1 100000"/>
              <a:gd name="f51" fmla="+- f49 f50 0"/>
              <a:gd name="f52" fmla="*/ f49 f49 1"/>
              <a:gd name="f53" fmla="+- f50 0 f49"/>
              <a:gd name="f54" fmla="*/ f50 1 2"/>
              <a:gd name="f55" fmla="+- f37 0 f49"/>
              <a:gd name="f56" fmla="+- 0 0 f49"/>
              <a:gd name="f57" fmla="*/ f49 1 2"/>
              <a:gd name="f58" fmla="*/ f51 1 4"/>
              <a:gd name="f59" fmla="+- f45 0 f52"/>
              <a:gd name="f60" fmla="*/ f53 1 2"/>
              <a:gd name="f61" fmla="+- f36 0 f54"/>
              <a:gd name="f62" fmla="+- 0 0 f57"/>
              <a:gd name="f63" fmla="+- 0 0 f56"/>
              <a:gd name="f64" fmla="*/ f55 f33 1"/>
              <a:gd name="f65" fmla="*/ f57 f33 1"/>
              <a:gd name="f66" fmla="+- f43 0 f58"/>
              <a:gd name="f67" fmla="sqrt f59"/>
              <a:gd name="f68" fmla="+- 0 0 f62"/>
              <a:gd name="f69" fmla="*/ f61 f33 1"/>
              <a:gd name="f70" fmla="*/ f66 2 1"/>
              <a:gd name="f71" fmla="+- f66 f49 0"/>
              <a:gd name="f72" fmla="*/ f67 f66 1"/>
              <a:gd name="f73" fmla="*/ f66 f33 1"/>
              <a:gd name="f74" fmla="*/ f70 f70 1"/>
              <a:gd name="f75" fmla="*/ f72 1 f39"/>
              <a:gd name="f76" fmla="+- f66 f71 0"/>
              <a:gd name="f77" fmla="*/ f71 f33 1"/>
              <a:gd name="f78" fmla="+- f74 0 f52"/>
              <a:gd name="f79" fmla="+- f66 f75 0"/>
              <a:gd name="f80" fmla="+- f71 f75 0"/>
              <a:gd name="f81" fmla="+- 0 0 f75"/>
              <a:gd name="f82" fmla="*/ f76 1 2"/>
              <a:gd name="f83" fmla="sqrt f78"/>
              <a:gd name="f84" fmla="+- f79 0 f60"/>
              <a:gd name="f85" fmla="+- f80 f60 0"/>
              <a:gd name="f86" fmla="+- 0 0 f81"/>
              <a:gd name="f87" fmla="*/ f79 f33 1"/>
              <a:gd name="f88" fmla="*/ f82 f33 1"/>
              <a:gd name="f89" fmla="*/ f83 f39 1"/>
              <a:gd name="f90" fmla="at2 f63 f86"/>
              <a:gd name="f91" fmla="*/ f84 f33 1"/>
              <a:gd name="f92" fmla="*/ f85 f33 1"/>
              <a:gd name="f93" fmla="+- f90 f1 0"/>
              <a:gd name="f94" fmla="*/ f89 1 f70"/>
              <a:gd name="f95" fmla="*/ f93 f8 1"/>
              <a:gd name="f96" fmla="+- f37 0 f94"/>
              <a:gd name="f97" fmla="+- 0 0 f94"/>
              <a:gd name="f98" fmla="*/ f95 1 f0"/>
              <a:gd name="f99" fmla="+- 0 0 f97"/>
              <a:gd name="f100" fmla="*/ f96 f33 1"/>
              <a:gd name="f101" fmla="+- 0 0 f98"/>
              <a:gd name="f102" fmla="at2 f99 f68"/>
              <a:gd name="f103" fmla="val f101"/>
              <a:gd name="f104" fmla="+- f102 f1 0"/>
              <a:gd name="f105" fmla="+- 0 0 f103"/>
              <a:gd name="f106" fmla="*/ f104 f8 1"/>
              <a:gd name="f107" fmla="*/ f105 f0 1"/>
              <a:gd name="f108" fmla="*/ f106 1 f0"/>
              <a:gd name="f109" fmla="*/ f107 1 f8"/>
              <a:gd name="f110" fmla="+- 0 0 f108"/>
              <a:gd name="f111" fmla="+- f109 0 f1"/>
              <a:gd name="f112" fmla="val f110"/>
              <a:gd name="f113" fmla="+- 0 0 f112"/>
              <a:gd name="f114" fmla="+- 0 0 f111"/>
              <a:gd name="f115" fmla="+- f2 f111 0"/>
              <a:gd name="f116" fmla="*/ f113 f0 1"/>
              <a:gd name="f117" fmla="*/ f116 1 f8"/>
              <a:gd name="f118" fmla="+- f117 0 f1"/>
              <a:gd name="f119" fmla="+- f2 0 f118"/>
              <a:gd name="f120" fmla="+- f118 0 f1"/>
              <a:gd name="f121" fmla="+- f1 f118 0"/>
            </a:gdLst>
            <a:ahLst/>
            <a:cxnLst>
              <a:cxn ang="3cd4">
                <a:pos x="hc" y="t"/>
              </a:cxn>
              <a:cxn ang="0">
                <a:pos x="r" y="vc"/>
              </a:cxn>
              <a:cxn ang="cd4">
                <a:pos x="hc" y="b"/>
              </a:cxn>
              <a:cxn ang="cd2">
                <a:pos x="l" y="vc"/>
              </a:cxn>
              <a:cxn ang="f30">
                <a:pos x="f88" y="f38"/>
              </a:cxn>
              <a:cxn ang="f31">
                <a:pos x="f65" y="f42"/>
              </a:cxn>
              <a:cxn ang="f31">
                <a:pos x="f91" y="f64"/>
              </a:cxn>
              <a:cxn ang="f31">
                <a:pos x="f69" y="f42"/>
              </a:cxn>
              <a:cxn ang="f32">
                <a:pos x="f92" y="f64"/>
              </a:cxn>
            </a:cxnLst>
            <a:rect l="f38" t="f38" r="f41" b="f42"/>
            <a:pathLst>
              <a:path stroke="0">
                <a:moveTo>
                  <a:pt x="f69" y="f42"/>
                </a:moveTo>
                <a:lnTo>
                  <a:pt x="f91" y="f64"/>
                </a:lnTo>
                <a:lnTo>
                  <a:pt x="f87" y="f64"/>
                </a:lnTo>
                <a:arcTo wR="f73" hR="f46" stAng="f115" swAng="f114"/>
                <a:lnTo>
                  <a:pt x="f77" y="f38"/>
                </a:lnTo>
                <a:arcTo wR="f73" hR="f46" stAng="f2" swAng="f111"/>
                <a:lnTo>
                  <a:pt x="f92" y="f64"/>
                </a:lnTo>
                <a:close/>
              </a:path>
              <a:path stroke="0">
                <a:moveTo>
                  <a:pt x="f88" y="f100"/>
                </a:moveTo>
                <a:arcTo wR="f73" hR="f46" stAng="f119" swAng="f120"/>
                <a:lnTo>
                  <a:pt x="f38" y="f42"/>
                </a:lnTo>
                <a:arcTo wR="f73" hR="f46" stAng="f0" swAng="f121"/>
                <a:close/>
              </a:path>
              <a:path fill="none">
                <a:moveTo>
                  <a:pt x="f88" y="f100"/>
                </a:moveTo>
                <a:arcTo wR="f73" hR="f46" stAng="f119" swAng="f120"/>
                <a:lnTo>
                  <a:pt x="f38" y="f42"/>
                </a:lnTo>
                <a:arcTo wR="f73" hR="f46" stAng="f0" swAng="f1"/>
                <a:lnTo>
                  <a:pt x="f77" y="f38"/>
                </a:lnTo>
                <a:arcTo wR="f73" hR="f46" stAng="f2" swAng="f111"/>
                <a:lnTo>
                  <a:pt x="f92" y="f64"/>
                </a:lnTo>
                <a:lnTo>
                  <a:pt x="f69" y="f42"/>
                </a:lnTo>
                <a:lnTo>
                  <a:pt x="f91" y="f64"/>
                </a:lnTo>
                <a:lnTo>
                  <a:pt x="f87" y="f64"/>
                </a:lnTo>
                <a:arcTo wR="f73" hR="f46" stAng="f115" swAng="f114"/>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6" name="Rectangle à coins arrondis 13"/>
          <p:cNvSpPr/>
          <p:nvPr/>
        </p:nvSpPr>
        <p:spPr>
          <a:xfrm rot="19390198">
            <a:off x="1288849" y="5894302"/>
            <a:ext cx="1730181" cy="295835"/>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contenu</a:t>
            </a:r>
          </a:p>
        </p:txBody>
      </p:sp>
      <p:sp>
        <p:nvSpPr>
          <p:cNvPr id="7" name="Rectangle à coins arrondis 14"/>
          <p:cNvSpPr/>
          <p:nvPr/>
        </p:nvSpPr>
        <p:spPr>
          <a:xfrm rot="1934626">
            <a:off x="4595149" y="6043592"/>
            <a:ext cx="1847609" cy="313556"/>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méthode</a:t>
            </a:r>
          </a:p>
        </p:txBody>
      </p:sp>
      <p:pic>
        <p:nvPicPr>
          <p:cNvPr id="8" name="Image 9">
            <a:extLst>
              <a:ext uri="{FF2B5EF4-FFF2-40B4-BE49-F238E27FC236}">
                <a16:creationId xmlns:a16="http://schemas.microsoft.com/office/drawing/2014/main" xmlns="" id="{00000000-0000-0000-0000-000000000000}"/>
              </a:ext>
            </a:extLst>
          </p:cNvPr>
          <p:cNvPicPr>
            <a:picLocks noChangeAspect="1"/>
          </p:cNvPicPr>
          <p:nvPr/>
        </p:nvPicPr>
        <p:blipFill>
          <a:blip r:embed="rId3"/>
          <a:stretch>
            <a:fillRect/>
          </a:stretch>
        </p:blipFill>
        <p:spPr>
          <a:xfrm>
            <a:off x="878546" y="2461930"/>
            <a:ext cx="2056430" cy="2888434"/>
          </a:xfrm>
          <a:prstGeom prst="rect">
            <a:avLst/>
          </a:prstGeom>
          <a:noFill/>
          <a:ln cap="flat">
            <a:noFill/>
          </a:ln>
        </p:spPr>
      </p:pic>
      <p:sp>
        <p:nvSpPr>
          <p:cNvPr id="9" name="Rectangle à coins arrondis 10"/>
          <p:cNvSpPr/>
          <p:nvPr/>
        </p:nvSpPr>
        <p:spPr>
          <a:xfrm>
            <a:off x="878518" y="3381698"/>
            <a:ext cx="2019388" cy="957221"/>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FFF00">
              <a:alpha val="25882"/>
            </a:srgbClr>
          </a:solidFill>
          <a:ln w="12701" cap="flat">
            <a:solidFill>
              <a:srgbClr val="FFC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show="0">
  <p:cSld name="Slide20">
    <p:spTree>
      <p:nvGrpSpPr>
        <p:cNvPr id="1" name=""/>
        <p:cNvGrpSpPr/>
        <p:nvPr/>
      </p:nvGrpSpPr>
      <p:grpSpPr>
        <a:xfrm>
          <a:off x="0" y="0"/>
          <a:ext cx="0" cy="0"/>
          <a:chOff x="0" y="0"/>
          <a:chExt cx="0" cy="0"/>
        </a:xfrm>
      </p:grpSpPr>
      <p:sp>
        <p:nvSpPr>
          <p:cNvPr id="2" name="Rectangle à coins arrondis 5"/>
          <p:cNvSpPr/>
          <p:nvPr/>
        </p:nvSpPr>
        <p:spPr>
          <a:xfrm>
            <a:off x="354476" y="2891387"/>
            <a:ext cx="2572874" cy="1281952"/>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Evaluation diagnostique</a:t>
            </a:r>
          </a:p>
        </p:txBody>
      </p:sp>
      <p:sp>
        <p:nvSpPr>
          <p:cNvPr id="3" name="Flèche à trois pointes 14"/>
          <p:cNvSpPr/>
          <p:nvPr/>
        </p:nvSpPr>
        <p:spPr>
          <a:xfrm rot="5400013">
            <a:off x="1151997" y="2992739"/>
            <a:ext cx="4850279" cy="1299883"/>
          </a:xfrm>
          <a:custGeom>
            <a:avLst/>
            <a:gdLst>
              <a:gd name="f0" fmla="val 10800000"/>
              <a:gd name="f1" fmla="val 5400000"/>
              <a:gd name="f2" fmla="val 180"/>
              <a:gd name="f3" fmla="val w"/>
              <a:gd name="f4" fmla="val h"/>
              <a:gd name="f5" fmla="val ss"/>
              <a:gd name="f6" fmla="val 0"/>
              <a:gd name="f7" fmla="val 23621"/>
              <a:gd name="f8" fmla="val 21552"/>
              <a:gd name="f9" fmla="val 25000"/>
              <a:gd name="f10" fmla="+- 0 0 -270"/>
              <a:gd name="f11" fmla="+- 0 0 -180"/>
              <a:gd name="f12" fmla="+- 0 0 -90"/>
              <a:gd name="f13" fmla="abs f3"/>
              <a:gd name="f14" fmla="abs f4"/>
              <a:gd name="f15" fmla="abs f5"/>
              <a:gd name="f16" fmla="*/ f10 f0 1"/>
              <a:gd name="f17" fmla="*/ f11 f0 1"/>
              <a:gd name="f18" fmla="*/ f12 f0 1"/>
              <a:gd name="f19" fmla="?: f13 f3 1"/>
              <a:gd name="f20" fmla="?: f14 f4 1"/>
              <a:gd name="f21" fmla="?: f15 f5 1"/>
              <a:gd name="f22" fmla="*/ f16 1 f2"/>
              <a:gd name="f23" fmla="*/ f17 1 f2"/>
              <a:gd name="f24" fmla="*/ f18 1 f2"/>
              <a:gd name="f25" fmla="*/ f19 1 21600"/>
              <a:gd name="f26" fmla="*/ f20 1 21600"/>
              <a:gd name="f27" fmla="*/ 21600 f19 1"/>
              <a:gd name="f28" fmla="*/ 21600 f20 1"/>
              <a:gd name="f29" fmla="+- f22 0 f1"/>
              <a:gd name="f30" fmla="+- f23 0 f1"/>
              <a:gd name="f31" fmla="+- f24 0 f1"/>
              <a:gd name="f32" fmla="min f26 f25"/>
              <a:gd name="f33" fmla="*/ f27 1 f21"/>
              <a:gd name="f34" fmla="*/ f28 1 f21"/>
              <a:gd name="f35" fmla="val f33"/>
              <a:gd name="f36" fmla="val f34"/>
              <a:gd name="f37" fmla="*/ f6 f32 1"/>
              <a:gd name="f38" fmla="+- f36 0 f6"/>
              <a:gd name="f39" fmla="+- f35 0 f6"/>
              <a:gd name="f40" fmla="*/ f35 f32 1"/>
              <a:gd name="f41" fmla="*/ f36 f32 1"/>
              <a:gd name="f42" fmla="*/ f39 1 2"/>
              <a:gd name="f43" fmla="min f39 f38"/>
              <a:gd name="f44" fmla="+- f6 f42 0"/>
              <a:gd name="f45" fmla="*/ f43 f9 1"/>
              <a:gd name="f46" fmla="*/ f43 f8 1"/>
              <a:gd name="f47" fmla="*/ f43 f7 1"/>
              <a:gd name="f48" fmla="*/ f45 1 100000"/>
              <a:gd name="f49" fmla="*/ f46 1 100000"/>
              <a:gd name="f50" fmla="*/ f47 1 200000"/>
              <a:gd name="f51" fmla="*/ f46 1 50000"/>
              <a:gd name="f52" fmla="*/ f44 f32 1"/>
              <a:gd name="f53" fmla="+- f44 0 f49"/>
              <a:gd name="f54" fmla="+- f44 f49 0"/>
              <a:gd name="f55" fmla="+- f44 0 f50"/>
              <a:gd name="f56" fmla="+- f44 f50 0"/>
              <a:gd name="f57" fmla="+- f35 0 f48"/>
              <a:gd name="f58" fmla="+- f36 0 f51"/>
              <a:gd name="f59" fmla="+- f36 0 f49"/>
              <a:gd name="f60" fmla="*/ f50 f48 1"/>
              <a:gd name="f61" fmla="*/ f48 f32 1"/>
              <a:gd name="f62" fmla="+- f59 0 f50"/>
              <a:gd name="f63" fmla="+- f59 f50 0"/>
              <a:gd name="f64" fmla="*/ f60 1 f49"/>
              <a:gd name="f65" fmla="*/ f59 f32 1"/>
              <a:gd name="f66" fmla="*/ f58 f32 1"/>
              <a:gd name="f67" fmla="*/ f55 f32 1"/>
              <a:gd name="f68" fmla="*/ f53 f32 1"/>
              <a:gd name="f69" fmla="*/ f54 f32 1"/>
              <a:gd name="f70" fmla="*/ f56 f32 1"/>
              <a:gd name="f71" fmla="*/ f57 f32 1"/>
              <a:gd name="f72" fmla="+- f35 0 f64"/>
              <a:gd name="f73" fmla="*/ f64 f32 1"/>
              <a:gd name="f74" fmla="*/ f62 f32 1"/>
              <a:gd name="f75" fmla="*/ f63 f32 1"/>
              <a:gd name="f76" fmla="*/ f72 f32 1"/>
            </a:gdLst>
            <a:ahLst/>
            <a:cxnLst>
              <a:cxn ang="3cd4">
                <a:pos x="hc" y="t"/>
              </a:cxn>
              <a:cxn ang="0">
                <a:pos x="r" y="vc"/>
              </a:cxn>
              <a:cxn ang="cd4">
                <a:pos x="hc" y="b"/>
              </a:cxn>
              <a:cxn ang="cd2">
                <a:pos x="l" y="vc"/>
              </a:cxn>
              <a:cxn ang="f29">
                <a:pos x="f37" y="f65"/>
              </a:cxn>
              <a:cxn ang="f30">
                <a:pos x="f52" y="f75"/>
              </a:cxn>
              <a:cxn ang="f31">
                <a:pos x="f40" y="f65"/>
              </a:cxn>
            </a:cxnLst>
            <a:rect l="f73" t="f74" r="f76" b="f75"/>
            <a:pathLst>
              <a:path>
                <a:moveTo>
                  <a:pt x="f37" y="f65"/>
                </a:moveTo>
                <a:lnTo>
                  <a:pt x="f61" y="f66"/>
                </a:lnTo>
                <a:lnTo>
                  <a:pt x="f61" y="f74"/>
                </a:lnTo>
                <a:lnTo>
                  <a:pt x="f67" y="f74"/>
                </a:lnTo>
                <a:lnTo>
                  <a:pt x="f67" y="f61"/>
                </a:lnTo>
                <a:lnTo>
                  <a:pt x="f68" y="f61"/>
                </a:lnTo>
                <a:lnTo>
                  <a:pt x="f52" y="f37"/>
                </a:lnTo>
                <a:lnTo>
                  <a:pt x="f69" y="f61"/>
                </a:lnTo>
                <a:lnTo>
                  <a:pt x="f70" y="f61"/>
                </a:lnTo>
                <a:lnTo>
                  <a:pt x="f70" y="f74"/>
                </a:lnTo>
                <a:lnTo>
                  <a:pt x="f71" y="f74"/>
                </a:lnTo>
                <a:lnTo>
                  <a:pt x="f71" y="f66"/>
                </a:lnTo>
                <a:lnTo>
                  <a:pt x="f40" y="f65"/>
                </a:lnTo>
                <a:lnTo>
                  <a:pt x="f71" y="f41"/>
                </a:lnTo>
                <a:lnTo>
                  <a:pt x="f71" y="f75"/>
                </a:lnTo>
                <a:lnTo>
                  <a:pt x="f61" y="f75"/>
                </a:lnTo>
                <a:lnTo>
                  <a:pt x="f61" y="f41"/>
                </a:lnTo>
                <a:close/>
              </a:path>
            </a:pathLst>
          </a:custGeom>
          <a:solidFill>
            <a:srgbClr val="C00000"/>
          </a:solidFill>
          <a:ln w="12701" cap="flat">
            <a:solidFill>
              <a:srgbClr val="FF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sp>
        <p:nvSpPr>
          <p:cNvPr id="4" name="Ellipse 15"/>
          <p:cNvSpPr/>
          <p:nvPr/>
        </p:nvSpPr>
        <p:spPr>
          <a:xfrm>
            <a:off x="5437854" y="1016693"/>
            <a:ext cx="1260683" cy="803903"/>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Bilan d’étape</a:t>
            </a:r>
          </a:p>
        </p:txBody>
      </p:sp>
      <p:sp>
        <p:nvSpPr>
          <p:cNvPr id="5" name="Rectangle à coins arrondis 25"/>
          <p:cNvSpPr/>
          <p:nvPr/>
        </p:nvSpPr>
        <p:spPr>
          <a:xfrm>
            <a:off x="9328151" y="2834118"/>
            <a:ext cx="2572874" cy="1281952"/>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Evaluation de l’implication</a:t>
            </a:r>
          </a:p>
        </p:txBody>
      </p:sp>
      <p:sp>
        <p:nvSpPr>
          <p:cNvPr id="6" name="Rectangle à coins arrondis 29"/>
          <p:cNvSpPr/>
          <p:nvPr/>
        </p:nvSpPr>
        <p:spPr>
          <a:xfrm>
            <a:off x="4096868" y="742520"/>
            <a:ext cx="1346527"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Groupe 1</a:t>
            </a:r>
          </a:p>
        </p:txBody>
      </p:sp>
      <p:sp>
        <p:nvSpPr>
          <p:cNvPr id="7" name="Rectangle à coins arrondis 30"/>
          <p:cNvSpPr/>
          <p:nvPr/>
        </p:nvSpPr>
        <p:spPr>
          <a:xfrm>
            <a:off x="4096484" y="2182627"/>
            <a:ext cx="1346527"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Groupe 2</a:t>
            </a:r>
          </a:p>
        </p:txBody>
      </p:sp>
      <p:sp>
        <p:nvSpPr>
          <p:cNvPr id="8" name="Rectangle à coins arrondis 32"/>
          <p:cNvSpPr/>
          <p:nvPr/>
        </p:nvSpPr>
        <p:spPr>
          <a:xfrm>
            <a:off x="4093640" y="3793937"/>
            <a:ext cx="1346527"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Groupe 3</a:t>
            </a:r>
          </a:p>
        </p:txBody>
      </p:sp>
      <p:sp>
        <p:nvSpPr>
          <p:cNvPr id="9" name="Rectangle à coins arrondis 33"/>
          <p:cNvSpPr/>
          <p:nvPr/>
        </p:nvSpPr>
        <p:spPr>
          <a:xfrm>
            <a:off x="4091327" y="5234043"/>
            <a:ext cx="1346527"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Groupe 4</a:t>
            </a:r>
          </a:p>
        </p:txBody>
      </p:sp>
      <p:sp>
        <p:nvSpPr>
          <p:cNvPr id="10" name="Rectangle à coins arrondis 34"/>
          <p:cNvSpPr/>
          <p:nvPr/>
        </p:nvSpPr>
        <p:spPr>
          <a:xfrm>
            <a:off x="6700320" y="742520"/>
            <a:ext cx="1047436"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4</a:t>
            </a:r>
          </a:p>
        </p:txBody>
      </p:sp>
      <p:sp>
        <p:nvSpPr>
          <p:cNvPr id="11" name="Rectangle à coins arrondis 35"/>
          <p:cNvSpPr/>
          <p:nvPr/>
        </p:nvSpPr>
        <p:spPr>
          <a:xfrm>
            <a:off x="6700320" y="2182627"/>
            <a:ext cx="1047436"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3</a:t>
            </a:r>
          </a:p>
        </p:txBody>
      </p:sp>
      <p:sp>
        <p:nvSpPr>
          <p:cNvPr id="12" name="Rectangle à coins arrondis 36"/>
          <p:cNvSpPr/>
          <p:nvPr/>
        </p:nvSpPr>
        <p:spPr>
          <a:xfrm>
            <a:off x="6700320" y="3793937"/>
            <a:ext cx="1047436"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2</a:t>
            </a:r>
          </a:p>
        </p:txBody>
      </p:sp>
      <p:sp>
        <p:nvSpPr>
          <p:cNvPr id="13" name="Rectangle à coins arrondis 37"/>
          <p:cNvSpPr/>
          <p:nvPr/>
        </p:nvSpPr>
        <p:spPr>
          <a:xfrm>
            <a:off x="6700320" y="5234043"/>
            <a:ext cx="1047436" cy="129246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1</a:t>
            </a:r>
          </a:p>
        </p:txBody>
      </p:sp>
      <p:sp>
        <p:nvSpPr>
          <p:cNvPr id="14" name="Flèche à trois pointes 39"/>
          <p:cNvSpPr/>
          <p:nvPr/>
        </p:nvSpPr>
        <p:spPr>
          <a:xfrm rot="5400013">
            <a:off x="6139355" y="2992739"/>
            <a:ext cx="4850279" cy="1299883"/>
          </a:xfrm>
          <a:custGeom>
            <a:avLst/>
            <a:gdLst>
              <a:gd name="f0" fmla="val 10800000"/>
              <a:gd name="f1" fmla="val 5400000"/>
              <a:gd name="f2" fmla="val 180"/>
              <a:gd name="f3" fmla="val w"/>
              <a:gd name="f4" fmla="val h"/>
              <a:gd name="f5" fmla="val ss"/>
              <a:gd name="f6" fmla="val 0"/>
              <a:gd name="f7" fmla="val 23621"/>
              <a:gd name="f8" fmla="val 21552"/>
              <a:gd name="f9" fmla="val 25000"/>
              <a:gd name="f10" fmla="+- 0 0 -270"/>
              <a:gd name="f11" fmla="+- 0 0 -180"/>
              <a:gd name="f12" fmla="+- 0 0 -90"/>
              <a:gd name="f13" fmla="abs f3"/>
              <a:gd name="f14" fmla="abs f4"/>
              <a:gd name="f15" fmla="abs f5"/>
              <a:gd name="f16" fmla="*/ f10 f0 1"/>
              <a:gd name="f17" fmla="*/ f11 f0 1"/>
              <a:gd name="f18" fmla="*/ f12 f0 1"/>
              <a:gd name="f19" fmla="?: f13 f3 1"/>
              <a:gd name="f20" fmla="?: f14 f4 1"/>
              <a:gd name="f21" fmla="?: f15 f5 1"/>
              <a:gd name="f22" fmla="*/ f16 1 f2"/>
              <a:gd name="f23" fmla="*/ f17 1 f2"/>
              <a:gd name="f24" fmla="*/ f18 1 f2"/>
              <a:gd name="f25" fmla="*/ f19 1 21600"/>
              <a:gd name="f26" fmla="*/ f20 1 21600"/>
              <a:gd name="f27" fmla="*/ 21600 f19 1"/>
              <a:gd name="f28" fmla="*/ 21600 f20 1"/>
              <a:gd name="f29" fmla="+- f22 0 f1"/>
              <a:gd name="f30" fmla="+- f23 0 f1"/>
              <a:gd name="f31" fmla="+- f24 0 f1"/>
              <a:gd name="f32" fmla="min f26 f25"/>
              <a:gd name="f33" fmla="*/ f27 1 f21"/>
              <a:gd name="f34" fmla="*/ f28 1 f21"/>
              <a:gd name="f35" fmla="val f33"/>
              <a:gd name="f36" fmla="val f34"/>
              <a:gd name="f37" fmla="*/ f6 f32 1"/>
              <a:gd name="f38" fmla="+- f36 0 f6"/>
              <a:gd name="f39" fmla="+- f35 0 f6"/>
              <a:gd name="f40" fmla="*/ f35 f32 1"/>
              <a:gd name="f41" fmla="*/ f36 f32 1"/>
              <a:gd name="f42" fmla="*/ f39 1 2"/>
              <a:gd name="f43" fmla="min f39 f38"/>
              <a:gd name="f44" fmla="+- f6 f42 0"/>
              <a:gd name="f45" fmla="*/ f43 f9 1"/>
              <a:gd name="f46" fmla="*/ f43 f8 1"/>
              <a:gd name="f47" fmla="*/ f43 f7 1"/>
              <a:gd name="f48" fmla="*/ f45 1 100000"/>
              <a:gd name="f49" fmla="*/ f46 1 100000"/>
              <a:gd name="f50" fmla="*/ f47 1 200000"/>
              <a:gd name="f51" fmla="*/ f46 1 50000"/>
              <a:gd name="f52" fmla="*/ f44 f32 1"/>
              <a:gd name="f53" fmla="+- f44 0 f49"/>
              <a:gd name="f54" fmla="+- f44 f49 0"/>
              <a:gd name="f55" fmla="+- f44 0 f50"/>
              <a:gd name="f56" fmla="+- f44 f50 0"/>
              <a:gd name="f57" fmla="+- f35 0 f48"/>
              <a:gd name="f58" fmla="+- f36 0 f51"/>
              <a:gd name="f59" fmla="+- f36 0 f49"/>
              <a:gd name="f60" fmla="*/ f50 f48 1"/>
              <a:gd name="f61" fmla="*/ f48 f32 1"/>
              <a:gd name="f62" fmla="+- f59 0 f50"/>
              <a:gd name="f63" fmla="+- f59 f50 0"/>
              <a:gd name="f64" fmla="*/ f60 1 f49"/>
              <a:gd name="f65" fmla="*/ f59 f32 1"/>
              <a:gd name="f66" fmla="*/ f58 f32 1"/>
              <a:gd name="f67" fmla="*/ f55 f32 1"/>
              <a:gd name="f68" fmla="*/ f53 f32 1"/>
              <a:gd name="f69" fmla="*/ f54 f32 1"/>
              <a:gd name="f70" fmla="*/ f56 f32 1"/>
              <a:gd name="f71" fmla="*/ f57 f32 1"/>
              <a:gd name="f72" fmla="+- f35 0 f64"/>
              <a:gd name="f73" fmla="*/ f64 f32 1"/>
              <a:gd name="f74" fmla="*/ f62 f32 1"/>
              <a:gd name="f75" fmla="*/ f63 f32 1"/>
              <a:gd name="f76" fmla="*/ f72 f32 1"/>
            </a:gdLst>
            <a:ahLst/>
            <a:cxnLst>
              <a:cxn ang="3cd4">
                <a:pos x="hc" y="t"/>
              </a:cxn>
              <a:cxn ang="0">
                <a:pos x="r" y="vc"/>
              </a:cxn>
              <a:cxn ang="cd4">
                <a:pos x="hc" y="b"/>
              </a:cxn>
              <a:cxn ang="cd2">
                <a:pos x="l" y="vc"/>
              </a:cxn>
              <a:cxn ang="f29">
                <a:pos x="f37" y="f65"/>
              </a:cxn>
              <a:cxn ang="f30">
                <a:pos x="f52" y="f75"/>
              </a:cxn>
              <a:cxn ang="f31">
                <a:pos x="f40" y="f65"/>
              </a:cxn>
            </a:cxnLst>
            <a:rect l="f73" t="f74" r="f76" b="f75"/>
            <a:pathLst>
              <a:path>
                <a:moveTo>
                  <a:pt x="f37" y="f65"/>
                </a:moveTo>
                <a:lnTo>
                  <a:pt x="f61" y="f66"/>
                </a:lnTo>
                <a:lnTo>
                  <a:pt x="f61" y="f74"/>
                </a:lnTo>
                <a:lnTo>
                  <a:pt x="f67" y="f74"/>
                </a:lnTo>
                <a:lnTo>
                  <a:pt x="f67" y="f61"/>
                </a:lnTo>
                <a:lnTo>
                  <a:pt x="f68" y="f61"/>
                </a:lnTo>
                <a:lnTo>
                  <a:pt x="f52" y="f37"/>
                </a:lnTo>
                <a:lnTo>
                  <a:pt x="f69" y="f61"/>
                </a:lnTo>
                <a:lnTo>
                  <a:pt x="f70" y="f61"/>
                </a:lnTo>
                <a:lnTo>
                  <a:pt x="f70" y="f74"/>
                </a:lnTo>
                <a:lnTo>
                  <a:pt x="f71" y="f74"/>
                </a:lnTo>
                <a:lnTo>
                  <a:pt x="f71" y="f66"/>
                </a:lnTo>
                <a:lnTo>
                  <a:pt x="f40" y="f65"/>
                </a:lnTo>
                <a:lnTo>
                  <a:pt x="f71" y="f41"/>
                </a:lnTo>
                <a:lnTo>
                  <a:pt x="f71" y="f75"/>
                </a:lnTo>
                <a:lnTo>
                  <a:pt x="f61" y="f75"/>
                </a:lnTo>
                <a:lnTo>
                  <a:pt x="f61" y="f41"/>
                </a:lnTo>
                <a:close/>
              </a:path>
            </a:pathLst>
          </a:custGeom>
          <a:solidFill>
            <a:srgbClr val="C00000"/>
          </a:solidFill>
          <a:ln w="12701" cap="flat">
            <a:solidFill>
              <a:srgbClr val="FF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sp>
        <p:nvSpPr>
          <p:cNvPr id="15" name="Ellipse 40"/>
          <p:cNvSpPr/>
          <p:nvPr/>
        </p:nvSpPr>
        <p:spPr>
          <a:xfrm>
            <a:off x="5437854" y="2421888"/>
            <a:ext cx="1260683" cy="803903"/>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Bilan d’étape</a:t>
            </a:r>
          </a:p>
        </p:txBody>
      </p:sp>
      <p:sp>
        <p:nvSpPr>
          <p:cNvPr id="16" name="Ellipse 41"/>
          <p:cNvSpPr/>
          <p:nvPr/>
        </p:nvSpPr>
        <p:spPr>
          <a:xfrm>
            <a:off x="5437854" y="4038219"/>
            <a:ext cx="1260683" cy="803903"/>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Bilan d’étape</a:t>
            </a:r>
          </a:p>
        </p:txBody>
      </p:sp>
      <p:sp>
        <p:nvSpPr>
          <p:cNvPr id="17" name="Ellipse 42"/>
          <p:cNvSpPr/>
          <p:nvPr/>
        </p:nvSpPr>
        <p:spPr>
          <a:xfrm>
            <a:off x="5437854" y="5443423"/>
            <a:ext cx="1260683" cy="803903"/>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DF9151"/>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Bilan d’étape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name="Slide28">
    <p:spTree>
      <p:nvGrpSpPr>
        <p:cNvPr id="1" name=""/>
        <p:cNvGrpSpPr/>
        <p:nvPr/>
      </p:nvGrpSpPr>
      <p:grpSpPr>
        <a:xfrm>
          <a:off x="0" y="0"/>
          <a:ext cx="0" cy="0"/>
          <a:chOff x="0" y="0"/>
          <a:chExt cx="0" cy="0"/>
        </a:xfrm>
      </p:grpSpPr>
      <p:sp>
        <p:nvSpPr>
          <p:cNvPr id="2" name="Titre 1"/>
          <p:cNvSpPr txBox="1">
            <a:spLocks noGrp="1"/>
          </p:cNvSpPr>
          <p:nvPr>
            <p:ph type="title"/>
          </p:nvPr>
        </p:nvSpPr>
        <p:spPr>
          <a:xfrm>
            <a:off x="838203" y="365129"/>
            <a:ext cx="10515600" cy="1325559"/>
          </a:xfrm>
        </p:spPr>
        <p:txBody>
          <a:bodyPr/>
          <a:lstStyle/>
          <a:p>
            <a:pPr lvl="0"/>
            <a:r>
              <a:rPr lang="fr-FR"/>
              <a:t>Ressources :</a:t>
            </a:r>
          </a:p>
        </p:txBody>
      </p:sp>
      <p:sp>
        <p:nvSpPr>
          <p:cNvPr id="3" name="ZoneTexte 4"/>
          <p:cNvSpPr txBox="1"/>
          <p:nvPr/>
        </p:nvSpPr>
        <p:spPr>
          <a:xfrm>
            <a:off x="1748122" y="1468215"/>
            <a:ext cx="8794379"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1" u="none" strike="noStrike" kern="1200" cap="none" spc="0" baseline="0">
                <a:solidFill>
                  <a:srgbClr val="000000"/>
                </a:solidFill>
                <a:uFillTx/>
                <a:latin typeface="Calibri"/>
              </a:rPr>
              <a:t>Sur le site académique : L’accompagnement personnalisé au collège</a:t>
            </a:r>
            <a:r>
              <a:rPr lang="fr-FR" sz="1800" b="0" i="0" u="none" strike="noStrike" kern="1200" cap="none" spc="0" baseline="0">
                <a:solidFill>
                  <a:srgbClr val="000000"/>
                </a:solidFill>
                <a:uFillTx/>
                <a:latin typeface="Calibri"/>
              </a:rPr>
              <a:t>,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Collège des IA-IPR de l’académie de Strasbourg, janvier 2016. </a:t>
            </a:r>
          </a:p>
        </p:txBody>
      </p:sp>
      <p:pic>
        <p:nvPicPr>
          <p:cNvPr id="4" name="Image 5">
            <a:extLst>
              <a:ext uri="{FF2B5EF4-FFF2-40B4-BE49-F238E27FC236}">
                <a16:creationId xmlns:a16="http://schemas.microsoft.com/office/drawing/2014/main" xmlns="" id="{00000000-0000-0000-0000-000000000000}"/>
              </a:ext>
            </a:extLst>
          </p:cNvPr>
          <p:cNvPicPr>
            <a:picLocks noChangeAspect="1"/>
          </p:cNvPicPr>
          <p:nvPr/>
        </p:nvPicPr>
        <p:blipFill>
          <a:blip r:embed="rId2"/>
          <a:stretch>
            <a:fillRect/>
          </a:stretch>
        </p:blipFill>
        <p:spPr>
          <a:xfrm>
            <a:off x="1272579" y="2484077"/>
            <a:ext cx="2640695" cy="3772430"/>
          </a:xfrm>
          <a:prstGeom prst="rect">
            <a:avLst/>
          </a:prstGeom>
          <a:noFill/>
          <a:ln cap="flat">
            <a:noFill/>
          </a:ln>
        </p:spPr>
      </p:pic>
      <p:pic>
        <p:nvPicPr>
          <p:cNvPr id="5" name="Image 6">
            <a:extLst>
              <a:ext uri="{FF2B5EF4-FFF2-40B4-BE49-F238E27FC236}">
                <a16:creationId xmlns:a16="http://schemas.microsoft.com/office/drawing/2014/main" xmlns="" id="{00000000-0000-0000-0000-000000000000}"/>
              </a:ext>
            </a:extLst>
          </p:cNvPr>
          <p:cNvPicPr>
            <a:picLocks noChangeAspect="1"/>
          </p:cNvPicPr>
          <p:nvPr/>
        </p:nvPicPr>
        <p:blipFill>
          <a:blip r:embed="rId3"/>
          <a:stretch>
            <a:fillRect/>
          </a:stretch>
        </p:blipFill>
        <p:spPr>
          <a:xfrm>
            <a:off x="4381402" y="2484077"/>
            <a:ext cx="2667368" cy="3772430"/>
          </a:xfrm>
          <a:prstGeom prst="rect">
            <a:avLst/>
          </a:prstGeom>
          <a:noFill/>
          <a:ln cap="flat">
            <a:noFill/>
          </a:ln>
        </p:spPr>
      </p:pic>
      <p:pic>
        <p:nvPicPr>
          <p:cNvPr id="6" name="Image 5">
            <a:extLst>
              <a:ext uri="{FF2B5EF4-FFF2-40B4-BE49-F238E27FC236}">
                <a16:creationId xmlns:a16="http://schemas.microsoft.com/office/drawing/2014/main" xmlns="" id="{00000000-0000-0000-0000-000000000000}"/>
              </a:ext>
            </a:extLst>
          </p:cNvPr>
          <p:cNvPicPr>
            <a:picLocks noChangeAspect="1"/>
          </p:cNvPicPr>
          <p:nvPr/>
        </p:nvPicPr>
        <p:blipFill>
          <a:blip r:embed="rId4"/>
          <a:stretch>
            <a:fillRect/>
          </a:stretch>
        </p:blipFill>
        <p:spPr>
          <a:xfrm>
            <a:off x="7619996" y="2484077"/>
            <a:ext cx="2922504" cy="3775841"/>
          </a:xfrm>
          <a:prstGeom prst="rect">
            <a:avLst/>
          </a:prstGeom>
          <a:noFill/>
          <a:ln cap="flat">
            <a:noFill/>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Titre 1"/>
          <p:cNvSpPr txBox="1">
            <a:spLocks noGrp="1"/>
          </p:cNvSpPr>
          <p:nvPr>
            <p:ph type="title"/>
          </p:nvPr>
        </p:nvSpPr>
        <p:spPr>
          <a:xfrm>
            <a:off x="1216108" y="624105"/>
            <a:ext cx="9759784" cy="1280891"/>
          </a:xfrm>
          <a:ln>
            <a:solidFill>
              <a:schemeClr val="accent2">
                <a:lumMod val="75000"/>
              </a:schemeClr>
            </a:solidFill>
          </a:ln>
        </p:spPr>
        <p:txBody>
          <a:bodyPr/>
          <a:lstStyle/>
          <a:p>
            <a:pPr lvl="0"/>
            <a:r>
              <a:rPr lang="fr-FR" sz="4000"/>
              <a:t>L’AP en 6</a:t>
            </a:r>
            <a:r>
              <a:rPr lang="fr-FR" sz="4000" baseline="30000"/>
              <a:t>e</a:t>
            </a:r>
            <a:r>
              <a:rPr lang="fr-FR" sz="4000"/>
              <a:t> : faciliter la transition école-collège.</a:t>
            </a:r>
          </a:p>
        </p:txBody>
      </p:sp>
      <p:sp>
        <p:nvSpPr>
          <p:cNvPr id="3" name="Espace réservé du contenu 2"/>
          <p:cNvSpPr txBox="1">
            <a:spLocks noGrp="1"/>
          </p:cNvSpPr>
          <p:nvPr>
            <p:ph idx="1"/>
          </p:nvPr>
        </p:nvSpPr>
        <p:spPr>
          <a:xfrm>
            <a:off x="895737" y="2062063"/>
            <a:ext cx="10608868" cy="2183367"/>
          </a:xfrm>
        </p:spPr>
        <p:txBody>
          <a:bodyPr>
            <a:noAutofit/>
          </a:bodyPr>
          <a:lstStyle/>
          <a:p>
            <a:pPr lvl="0"/>
            <a:r>
              <a:rPr lang="fr-FR"/>
              <a:t>3 heures hebdomadaires : Toutes les disciplines d’enseignement peuvent contribuer à l’accompagnement personnalisé. </a:t>
            </a:r>
          </a:p>
          <a:p>
            <a:pPr lvl="0"/>
            <a:r>
              <a:rPr lang="fr-FR"/>
              <a:t>Explicitation des attendus du travail scolaire dans les différentes disciplines.</a:t>
            </a:r>
          </a:p>
          <a:p>
            <a:pPr lvl="0"/>
            <a:r>
              <a:rPr lang="fr-FR"/>
              <a:t>Maîtrise des méthodes nécessaires aux apprentissages. </a:t>
            </a:r>
          </a:p>
        </p:txBody>
      </p:sp>
      <p:sp>
        <p:nvSpPr>
          <p:cNvPr id="4" name="Rectangle 3"/>
          <p:cNvSpPr/>
          <p:nvPr/>
        </p:nvSpPr>
        <p:spPr>
          <a:xfrm>
            <a:off x="5435056" y="4751213"/>
            <a:ext cx="5768373" cy="313931"/>
          </a:xfrm>
          <a:prstGeom prst="rect">
            <a:avLst/>
          </a:prstGeom>
          <a:noFill/>
          <a:ln cap="flat">
            <a:noFill/>
            <a:prstDash val="solid"/>
          </a:ln>
        </p:spPr>
        <p:txBody>
          <a:bodyPr vert="horz" wrap="none" lIns="91440" tIns="45720" rIns="91440" bIns="45720" anchor="t" anchorCtr="0" compatLnSpc="1">
            <a:spAutoFit/>
          </a:bodyPr>
          <a:lstStyle/>
          <a:p>
            <a:pPr marL="0" marR="0" lvl="0" indent="0" algn="l" defTabSz="914400" rtl="0" fontAlgn="auto" hangingPunct="1">
              <a:lnSpc>
                <a:spcPct val="8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Circulaire du 30 juin 2015 sur les enseignements au collège.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Titre 1"/>
          <p:cNvSpPr txBox="1">
            <a:spLocks noGrp="1"/>
          </p:cNvSpPr>
          <p:nvPr>
            <p:ph type="title"/>
          </p:nvPr>
        </p:nvSpPr>
        <p:spPr>
          <a:xfrm>
            <a:off x="1640157" y="113486"/>
            <a:ext cx="8911687" cy="603796"/>
          </a:xfrm>
          <a:ln>
            <a:solidFill>
              <a:schemeClr val="accent2">
                <a:lumMod val="75000"/>
              </a:schemeClr>
            </a:solidFill>
          </a:ln>
        </p:spPr>
        <p:txBody>
          <a:bodyPr/>
          <a:lstStyle/>
          <a:p>
            <a:pPr lvl="0" algn="ctr"/>
            <a:r>
              <a:rPr lang="fr-FR" sz="3600" dirty="0"/>
              <a:t>Que travailler en AP en Histoire-géo ?</a:t>
            </a:r>
          </a:p>
        </p:txBody>
      </p:sp>
      <p:sp>
        <p:nvSpPr>
          <p:cNvPr id="3" name="Espace réservé du contenu 2"/>
          <p:cNvSpPr txBox="1">
            <a:spLocks noGrp="1"/>
          </p:cNvSpPr>
          <p:nvPr>
            <p:ph idx="1"/>
          </p:nvPr>
        </p:nvSpPr>
        <p:spPr>
          <a:xfrm>
            <a:off x="1620444" y="854333"/>
            <a:ext cx="10571552" cy="365449"/>
          </a:xfrm>
        </p:spPr>
        <p:txBody>
          <a:bodyPr/>
          <a:lstStyle/>
          <a:p>
            <a:pPr lvl="0">
              <a:lnSpc>
                <a:spcPct val="70000"/>
              </a:lnSpc>
            </a:pPr>
            <a:r>
              <a:rPr lang="fr-FR" sz="2400" dirty="0"/>
              <a:t>Les compétences travaillées en histoire-géographie :</a:t>
            </a:r>
          </a:p>
          <a:p>
            <a:pPr lvl="0">
              <a:lnSpc>
                <a:spcPct val="70000"/>
              </a:lnSpc>
            </a:pPr>
            <a:endParaRPr lang="fr-FR" sz="2400" dirty="0"/>
          </a:p>
        </p:txBody>
      </p:sp>
      <p:graphicFrame>
        <p:nvGraphicFramePr>
          <p:cNvPr id="4" name="Tableau 3">
            <a:extLst>
              <a:ext uri="{FF2B5EF4-FFF2-40B4-BE49-F238E27FC236}">
                <a16:creationId xmlns:a16="http://schemas.microsoft.com/office/drawing/2014/main" xmlns="" id="{00000000-0000-0000-0000-000000000000}"/>
              </a:ext>
            </a:extLst>
          </p:cNvPr>
          <p:cNvGraphicFramePr>
            <a:graphicFrameLocks noGrp="1"/>
          </p:cNvGraphicFramePr>
          <p:nvPr/>
        </p:nvGraphicFramePr>
        <p:xfrm>
          <a:off x="631548" y="1219782"/>
          <a:ext cx="11271395" cy="5301133"/>
        </p:xfrm>
        <a:graphic>
          <a:graphicData uri="http://schemas.openxmlformats.org/drawingml/2006/table">
            <a:tbl>
              <a:tblPr firstRow="1" bandRow="1">
                <a:effectLst/>
                <a:tableStyleId>{5C22544A-7EE6-4342-B048-85BDC9FD1C3A}</a:tableStyleId>
              </a:tblPr>
              <a:tblGrid>
                <a:gridCol w="2254279">
                  <a:extLst>
                    <a:ext uri="{9D8B030D-6E8A-4147-A177-3AD203B41FA5}">
                      <a16:colId xmlns:a16="http://schemas.microsoft.com/office/drawing/2014/main" xmlns="" val="1794001365"/>
                    </a:ext>
                  </a:extLst>
                </a:gridCol>
                <a:gridCol w="2254279">
                  <a:extLst>
                    <a:ext uri="{9D8B030D-6E8A-4147-A177-3AD203B41FA5}">
                      <a16:colId xmlns:a16="http://schemas.microsoft.com/office/drawing/2014/main" xmlns="" val="1502307162"/>
                    </a:ext>
                  </a:extLst>
                </a:gridCol>
                <a:gridCol w="2246808">
                  <a:extLst>
                    <a:ext uri="{9D8B030D-6E8A-4147-A177-3AD203B41FA5}">
                      <a16:colId xmlns:a16="http://schemas.microsoft.com/office/drawing/2014/main" xmlns="" val="192634245"/>
                    </a:ext>
                  </a:extLst>
                </a:gridCol>
                <a:gridCol w="2261750">
                  <a:extLst>
                    <a:ext uri="{9D8B030D-6E8A-4147-A177-3AD203B41FA5}">
                      <a16:colId xmlns:a16="http://schemas.microsoft.com/office/drawing/2014/main" xmlns="" val="572147215"/>
                    </a:ext>
                  </a:extLst>
                </a:gridCol>
                <a:gridCol w="2254279">
                  <a:extLst>
                    <a:ext uri="{9D8B030D-6E8A-4147-A177-3AD203B41FA5}">
                      <a16:colId xmlns:a16="http://schemas.microsoft.com/office/drawing/2014/main" xmlns="" val="925358895"/>
                    </a:ext>
                  </a:extLst>
                </a:gridCol>
              </a:tblGrid>
              <a:tr h="352784">
                <a:tc>
                  <a:txBody>
                    <a:bodyPr/>
                    <a:lstStyle/>
                    <a:p>
                      <a:pPr lvl="0"/>
                      <a:r>
                        <a:rPr lang="fr-FR"/>
                        <a:t>Domaine 1</a:t>
                      </a:r>
                    </a:p>
                  </a:txBody>
                  <a:tcPr/>
                </a:tc>
                <a:tc>
                  <a:txBody>
                    <a:bodyPr/>
                    <a:lstStyle/>
                    <a:p>
                      <a:pPr lvl="0"/>
                      <a:r>
                        <a:rPr lang="fr-FR"/>
                        <a:t>Domaine</a:t>
                      </a:r>
                      <a:r>
                        <a:rPr lang="fr-FR" baseline="0"/>
                        <a:t> 2</a:t>
                      </a:r>
                      <a:endParaRPr lang="fr-FR"/>
                    </a:p>
                  </a:txBody>
                  <a:tcPr/>
                </a:tc>
                <a:tc>
                  <a:txBody>
                    <a:bodyPr/>
                    <a:lstStyle/>
                    <a:p>
                      <a:pPr lvl="0"/>
                      <a:r>
                        <a:rPr lang="fr-FR"/>
                        <a:t>Domaine 3</a:t>
                      </a:r>
                    </a:p>
                  </a:txBody>
                  <a:tcPr/>
                </a:tc>
                <a:tc>
                  <a:txBody>
                    <a:bodyPr/>
                    <a:lstStyle/>
                    <a:p>
                      <a:pPr lvl="0"/>
                      <a:r>
                        <a:rPr lang="fr-FR"/>
                        <a:t>Domaine 4</a:t>
                      </a:r>
                    </a:p>
                  </a:txBody>
                  <a:tcPr/>
                </a:tc>
                <a:tc>
                  <a:txBody>
                    <a:bodyPr/>
                    <a:lstStyle/>
                    <a:p>
                      <a:pPr lvl="0"/>
                      <a:r>
                        <a:rPr lang="fr-FR"/>
                        <a:t>Domaine 5</a:t>
                      </a:r>
                    </a:p>
                  </a:txBody>
                  <a:tcPr/>
                </a:tc>
                <a:extLst>
                  <a:ext uri="{0D108BD9-81ED-4DB2-BD59-A6C34878D82A}">
                    <a16:rowId xmlns:a16="http://schemas.microsoft.com/office/drawing/2014/main" xmlns="" val="3892690371"/>
                  </a:ext>
                </a:extLst>
              </a:tr>
              <a:tr h="933538">
                <a:tc>
                  <a:txBody>
                    <a:bodyPr/>
                    <a:lstStyle/>
                    <a:p>
                      <a:pPr lvl="0"/>
                      <a:r>
                        <a:rPr lang="fr-FR"/>
                        <a:t>Des langages pour penser</a:t>
                      </a:r>
                      <a:r>
                        <a:rPr lang="fr-FR" baseline="0"/>
                        <a:t> et communiquer</a:t>
                      </a:r>
                      <a:endParaRPr lang="fr-FR"/>
                    </a:p>
                  </a:txBody>
                  <a:tcPr/>
                </a:tc>
                <a:tc>
                  <a:txBody>
                    <a:bodyPr/>
                    <a:lstStyle/>
                    <a:p>
                      <a:pPr lvl="0"/>
                      <a:r>
                        <a:rPr lang="fr-FR"/>
                        <a:t>Des méthodes</a:t>
                      </a:r>
                      <a:r>
                        <a:rPr lang="fr-FR" baseline="0"/>
                        <a:t> et outils pour apprendre</a:t>
                      </a:r>
                      <a:endParaRPr lang="fr-FR"/>
                    </a:p>
                  </a:txBody>
                  <a:tcPr/>
                </a:tc>
                <a:tc>
                  <a:txBody>
                    <a:bodyPr/>
                    <a:lstStyle/>
                    <a:p>
                      <a:pPr lvl="0"/>
                      <a:r>
                        <a:rPr lang="fr-FR"/>
                        <a:t>La</a:t>
                      </a:r>
                      <a:r>
                        <a:rPr lang="fr-FR" baseline="0"/>
                        <a:t> formation de la personne et du citoyen</a:t>
                      </a:r>
                      <a:endParaRPr lang="fr-FR"/>
                    </a:p>
                  </a:txBody>
                  <a:tcPr/>
                </a:tc>
                <a:tc>
                  <a:txBody>
                    <a:bodyPr/>
                    <a:lstStyle/>
                    <a:p>
                      <a:pPr lvl="0"/>
                      <a:r>
                        <a:rPr lang="fr-FR"/>
                        <a:t>Les</a:t>
                      </a:r>
                      <a:r>
                        <a:rPr lang="fr-FR" baseline="0"/>
                        <a:t> systèmes naturels et les systèmes techniques</a:t>
                      </a:r>
                      <a:endParaRPr lang="fr-FR"/>
                    </a:p>
                  </a:txBody>
                  <a:tcPr/>
                </a:tc>
                <a:tc>
                  <a:txBody>
                    <a:bodyPr/>
                    <a:lstStyle/>
                    <a:p>
                      <a:pPr lvl="0"/>
                      <a:r>
                        <a:rPr lang="fr-FR"/>
                        <a:t>Les représentation</a:t>
                      </a:r>
                      <a:r>
                        <a:rPr lang="fr-FR" baseline="0"/>
                        <a:t>s du monde et de l’activité humaine</a:t>
                      </a:r>
                      <a:endParaRPr lang="fr-FR"/>
                    </a:p>
                  </a:txBody>
                  <a:tcPr/>
                </a:tc>
                <a:extLst>
                  <a:ext uri="{0D108BD9-81ED-4DB2-BD59-A6C34878D82A}">
                    <a16:rowId xmlns:a16="http://schemas.microsoft.com/office/drawing/2014/main" xmlns="" val="3213201261"/>
                  </a:ext>
                </a:extLst>
              </a:tr>
              <a:tr h="4001835">
                <a:tc>
                  <a:txBody>
                    <a:bodyPr/>
                    <a:lstStyle/>
                    <a:p>
                      <a:pPr lvl="0"/>
                      <a:endParaRPr lang="fr-FR" sz="1400"/>
                    </a:p>
                  </a:txBody>
                  <a:tcPr/>
                </a:tc>
                <a:tc>
                  <a:txBody>
                    <a:bodyPr/>
                    <a:lstStyle/>
                    <a:p>
                      <a:pPr lvl="0"/>
                      <a:endParaRPr lang="fr-FR" sz="1400" b="1"/>
                    </a:p>
                  </a:txBody>
                  <a:tcPr/>
                </a:tc>
                <a:tc>
                  <a:txBody>
                    <a:bodyPr/>
                    <a:lstStyle/>
                    <a:p>
                      <a:pPr lvl="0"/>
                      <a:endParaRPr lang="fr-FR" sz="1400"/>
                    </a:p>
                  </a:txBody>
                  <a:tcPr/>
                </a:tc>
                <a:tc>
                  <a:txBody>
                    <a:bodyPr/>
                    <a:lstStyle/>
                    <a:p>
                      <a:pPr lvl="0"/>
                      <a:endParaRPr lang="fr-FR" sz="1400" i="1"/>
                    </a:p>
                  </a:txBody>
                  <a:tcPr/>
                </a:tc>
                <a:tc>
                  <a:txBody>
                    <a:bodyPr/>
                    <a:lstStyle/>
                    <a:p>
                      <a:pPr lvl="0"/>
                      <a:endParaRPr lang="fr-FR" sz="1400"/>
                    </a:p>
                    <a:p>
                      <a:pPr lvl="0"/>
                      <a:endParaRPr lang="fr-FR" sz="1400"/>
                    </a:p>
                  </a:txBody>
                  <a:tcPr/>
                </a:tc>
                <a:extLst>
                  <a:ext uri="{0D108BD9-81ED-4DB2-BD59-A6C34878D82A}">
                    <a16:rowId xmlns:a16="http://schemas.microsoft.com/office/drawing/2014/main" xmlns="" val="1365822280"/>
                  </a:ext>
                </a:extLst>
              </a:tr>
            </a:tbl>
          </a:graphicData>
        </a:graphic>
      </p:graphicFrame>
      <p:sp>
        <p:nvSpPr>
          <p:cNvPr id="5" name="ZoneTexte 4"/>
          <p:cNvSpPr txBox="1"/>
          <p:nvPr/>
        </p:nvSpPr>
        <p:spPr>
          <a:xfrm>
            <a:off x="595695" y="2561975"/>
            <a:ext cx="2237152" cy="4278093"/>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a:solidFill>
                  <a:srgbClr val="000000"/>
                </a:solidFill>
                <a:uFillTx/>
                <a:latin typeface="Calibri"/>
              </a:rPr>
              <a:t>Se repérer dans le temps : </a:t>
            </a:r>
            <a:r>
              <a:rPr lang="fr-FR" sz="1600" b="0" i="0" u="none" strike="noStrike" kern="1200" cap="none" spc="0" baseline="0">
                <a:solidFill>
                  <a:srgbClr val="000000"/>
                </a:solidFill>
                <a:uFillTx/>
                <a:latin typeface="Calibri"/>
              </a:rPr>
              <a:t>construire des repères historiques.</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a:solidFill>
                  <a:srgbClr val="000000"/>
                </a:solidFill>
                <a:uFillTx/>
                <a:latin typeface="Calibri"/>
              </a:rPr>
              <a:t>Se repérer dans l’espace : </a:t>
            </a:r>
            <a:r>
              <a:rPr lang="fr-FR" sz="1600" b="0" i="0" u="none" strike="noStrike" kern="1200" cap="none" spc="0" baseline="0">
                <a:solidFill>
                  <a:srgbClr val="000000"/>
                </a:solidFill>
                <a:uFillTx/>
                <a:latin typeface="Calibri"/>
              </a:rPr>
              <a:t>construire des repères géographiques.</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a:solidFill>
                  <a:srgbClr val="000000"/>
                </a:solidFill>
                <a:uFillTx/>
                <a:latin typeface="Calibri"/>
              </a:rPr>
              <a:t>Raisonner, justifier une démarche et les choix effectués.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a:solidFill>
                  <a:srgbClr val="000000"/>
                </a:solidFill>
                <a:uFillTx/>
                <a:latin typeface="Calibri"/>
              </a:rPr>
              <a:t>S’informer dans le monde du numérique.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a:solidFill>
                  <a:srgbClr val="000000"/>
                </a:solidFill>
                <a:uFillTx/>
                <a:latin typeface="Calibri"/>
              </a:rPr>
              <a:t>Comprendre un document.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a:solidFill>
                  <a:srgbClr val="000000"/>
                </a:solidFill>
                <a:uFillTx/>
                <a:latin typeface="Calibri"/>
              </a:rPr>
              <a:t>Pratiquer différents langages </a:t>
            </a:r>
            <a:r>
              <a:rPr lang="fr-FR" sz="1600" b="0" i="0" u="none" strike="noStrike" kern="1200" cap="none" spc="0" baseline="0">
                <a:solidFill>
                  <a:srgbClr val="000000"/>
                </a:solidFill>
                <a:uFillTx/>
                <a:latin typeface="Calibri"/>
              </a:rPr>
              <a:t>en histoire et en géographie.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600" b="0" i="0" u="none" strike="noStrike" kern="1200" cap="none" spc="0" baseline="0">
              <a:solidFill>
                <a:srgbClr val="000000"/>
              </a:solidFill>
              <a:uFillTx/>
              <a:latin typeface="Calibri"/>
            </a:endParaRPr>
          </a:p>
        </p:txBody>
      </p:sp>
      <p:sp>
        <p:nvSpPr>
          <p:cNvPr id="6" name="ZoneTexte 5"/>
          <p:cNvSpPr txBox="1"/>
          <p:nvPr/>
        </p:nvSpPr>
        <p:spPr>
          <a:xfrm>
            <a:off x="2868710" y="2561975"/>
            <a:ext cx="2294961" cy="4278093"/>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a:solidFill>
                  <a:srgbClr val="000000"/>
                </a:solidFill>
                <a:uFillTx/>
                <a:latin typeface="Calibri"/>
              </a:rPr>
              <a:t>Se repérer dans le temps : </a:t>
            </a:r>
            <a:r>
              <a:rPr lang="fr-FR" sz="1600" b="0" i="0" u="none" strike="noStrike" kern="1200" cap="none" spc="0" baseline="0">
                <a:solidFill>
                  <a:srgbClr val="000000"/>
                </a:solidFill>
                <a:uFillTx/>
                <a:latin typeface="Calibri"/>
              </a:rPr>
              <a:t>construire des repères historiques.</a:t>
            </a: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a:solidFill>
                  <a:srgbClr val="000000"/>
                </a:solidFill>
                <a:uFillTx/>
                <a:latin typeface="Calibri"/>
              </a:rPr>
              <a:t>Se repérer dans l’espace : </a:t>
            </a:r>
            <a:r>
              <a:rPr lang="fr-FR" sz="1600" b="0" i="0" u="none" strike="noStrike" kern="1200" cap="none" spc="0" baseline="0">
                <a:solidFill>
                  <a:srgbClr val="000000"/>
                </a:solidFill>
                <a:uFillTx/>
                <a:latin typeface="Calibri"/>
              </a:rPr>
              <a:t>construire des repères géographiques.</a:t>
            </a: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a:solidFill>
                  <a:srgbClr val="000000"/>
                </a:solidFill>
                <a:uFillTx/>
                <a:latin typeface="Calibri"/>
              </a:rPr>
              <a:t>Raisonner, justifier une démarche et les choix effectués. </a:t>
            </a: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a:solidFill>
                  <a:srgbClr val="000000"/>
                </a:solidFill>
                <a:uFillTx/>
                <a:latin typeface="Calibri"/>
              </a:rPr>
              <a:t>S’informer dans le monde du numérique.</a:t>
            </a: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a:solidFill>
                  <a:srgbClr val="000000"/>
                </a:solidFill>
                <a:uFillTx/>
                <a:latin typeface="Calibri"/>
              </a:rPr>
              <a:t>Comprendre un document.</a:t>
            </a: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a:solidFill>
                  <a:srgbClr val="000000"/>
                </a:solidFill>
                <a:uFillTx/>
                <a:latin typeface="Calibri"/>
              </a:rPr>
              <a:t>Pratiquer différents langages </a:t>
            </a:r>
            <a:r>
              <a:rPr lang="fr-FR" sz="1600" b="0" i="0" u="none" strike="noStrike" kern="1200" cap="none" spc="0" baseline="0">
                <a:solidFill>
                  <a:srgbClr val="000000"/>
                </a:solidFill>
                <a:uFillTx/>
                <a:latin typeface="Calibri"/>
              </a:rPr>
              <a:t>en histoire et en géographie.</a:t>
            </a: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a:solidFill>
                  <a:srgbClr val="000000"/>
                </a:solidFill>
                <a:uFillTx/>
                <a:latin typeface="Calibri"/>
              </a:rPr>
              <a:t>Coopérer et mutualiser.</a:t>
            </a:r>
            <a:endParaRPr lang="fr-FR" sz="1600" b="0" i="0" u="none" strike="noStrike" kern="1200" cap="none" spc="0" baseline="0">
              <a:solidFill>
                <a:srgbClr val="000000"/>
              </a:solidFill>
              <a:uFillTx/>
              <a:latin typeface="Calibri"/>
            </a:endParaRPr>
          </a:p>
        </p:txBody>
      </p:sp>
      <p:sp>
        <p:nvSpPr>
          <p:cNvPr id="7" name="ZoneTexte 6"/>
          <p:cNvSpPr txBox="1"/>
          <p:nvPr/>
        </p:nvSpPr>
        <p:spPr>
          <a:xfrm>
            <a:off x="5163671" y="2561975"/>
            <a:ext cx="2196352" cy="584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a:solidFill>
                  <a:srgbClr val="000000"/>
                </a:solidFill>
                <a:uFillTx/>
                <a:latin typeface="Calibri"/>
              </a:rPr>
              <a:t>Coopérer et mutualiser.</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600" b="0" i="0" u="none" strike="noStrike" kern="1200" cap="none" spc="0" baseline="0">
              <a:solidFill>
                <a:srgbClr val="000000"/>
              </a:solidFill>
              <a:uFillTx/>
              <a:latin typeface="Calibri"/>
            </a:endParaRPr>
          </a:p>
        </p:txBody>
      </p:sp>
      <p:sp>
        <p:nvSpPr>
          <p:cNvPr id="8" name="ZoneTexte 7"/>
          <p:cNvSpPr txBox="1"/>
          <p:nvPr/>
        </p:nvSpPr>
        <p:spPr>
          <a:xfrm>
            <a:off x="7431740" y="2561975"/>
            <a:ext cx="2196352" cy="1077218"/>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a:solidFill>
                  <a:srgbClr val="000000"/>
                </a:solidFill>
                <a:uFillTx/>
                <a:latin typeface="Calibri"/>
              </a:rPr>
              <a:t>Raisonner, justifier une démarche et les choix effectués.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600" b="0" i="0" u="none" strike="noStrike" kern="1200" cap="none" spc="0" baseline="0">
              <a:solidFill>
                <a:srgbClr val="000000"/>
              </a:solidFill>
              <a:uFillTx/>
              <a:latin typeface="Calibri"/>
            </a:endParaRPr>
          </a:p>
        </p:txBody>
      </p:sp>
      <p:sp>
        <p:nvSpPr>
          <p:cNvPr id="9" name="ZoneTexte 8"/>
          <p:cNvSpPr txBox="1"/>
          <p:nvPr/>
        </p:nvSpPr>
        <p:spPr>
          <a:xfrm>
            <a:off x="9628092" y="2561975"/>
            <a:ext cx="2277038" cy="2554540"/>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a:solidFill>
                  <a:srgbClr val="000000"/>
                </a:solidFill>
                <a:uFillTx/>
                <a:latin typeface="Calibri"/>
              </a:rPr>
              <a:t>Se repérer dans le temps : </a:t>
            </a:r>
            <a:r>
              <a:rPr lang="fr-FR" sz="1600" b="0" i="0" u="none" strike="noStrike" kern="1200" cap="none" spc="0" baseline="0">
                <a:solidFill>
                  <a:srgbClr val="000000"/>
                </a:solidFill>
                <a:uFillTx/>
                <a:latin typeface="Calibri"/>
              </a:rPr>
              <a:t>construire des repères historiques.</a:t>
            </a: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a:solidFill>
                  <a:srgbClr val="000000"/>
                </a:solidFill>
                <a:uFillTx/>
                <a:latin typeface="Calibri"/>
              </a:rPr>
              <a:t>Se repérer dans l’espace : </a:t>
            </a:r>
            <a:r>
              <a:rPr lang="fr-FR" sz="1600" b="0" i="0" u="none" strike="noStrike" kern="1200" cap="none" spc="0" baseline="0">
                <a:solidFill>
                  <a:srgbClr val="000000"/>
                </a:solidFill>
                <a:uFillTx/>
                <a:latin typeface="Calibri"/>
              </a:rPr>
              <a:t>construire des repères géographiques.</a:t>
            </a: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a:solidFill>
                  <a:srgbClr val="000000"/>
                </a:solidFill>
                <a:uFillTx/>
                <a:latin typeface="Calibri"/>
              </a:rPr>
              <a:t>Pratiquer différents langages </a:t>
            </a:r>
            <a:r>
              <a:rPr lang="fr-FR" sz="1600" b="0" i="0" u="none" strike="noStrike" kern="1200" cap="none" spc="0" baseline="0">
                <a:solidFill>
                  <a:srgbClr val="000000"/>
                </a:solidFill>
                <a:uFillTx/>
                <a:latin typeface="Calibri"/>
              </a:rPr>
              <a:t>en histoire et en géographie.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600" b="0" i="0" u="none" strike="noStrike" kern="1200" cap="none" spc="0" baseline="0">
              <a:solidFill>
                <a:srgbClr val="000000"/>
              </a:solidFill>
              <a:uFillTx/>
              <a:latin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name="Slide29">
    <p:spTree>
      <p:nvGrpSpPr>
        <p:cNvPr id="1" name=""/>
        <p:cNvGrpSpPr/>
        <p:nvPr/>
      </p:nvGrpSpPr>
      <p:grpSpPr>
        <a:xfrm>
          <a:off x="0" y="0"/>
          <a:ext cx="0" cy="0"/>
          <a:chOff x="0" y="0"/>
          <a:chExt cx="0" cy="0"/>
        </a:xfrm>
      </p:grpSpPr>
      <p:sp>
        <p:nvSpPr>
          <p:cNvPr id="2" name="Titre 1"/>
          <p:cNvSpPr txBox="1">
            <a:spLocks noGrp="1"/>
          </p:cNvSpPr>
          <p:nvPr>
            <p:ph type="title"/>
          </p:nvPr>
        </p:nvSpPr>
        <p:spPr>
          <a:xfrm>
            <a:off x="1595719" y="624105"/>
            <a:ext cx="9908895" cy="1280891"/>
          </a:xfrm>
        </p:spPr>
        <p:txBody>
          <a:bodyPr/>
          <a:lstStyle/>
          <a:p>
            <a:pPr lvl="0"/>
            <a:r>
              <a:rPr lang="fr-FR" dirty="0"/>
              <a:t>Exemple de mise en œuvre :</a:t>
            </a:r>
          </a:p>
        </p:txBody>
      </p:sp>
      <p:graphicFrame>
        <p:nvGraphicFramePr>
          <p:cNvPr id="3" name="Espace réservé du contenu 8">
            <a:extLst>
              <a:ext uri="{FF2B5EF4-FFF2-40B4-BE49-F238E27FC236}">
                <a16:creationId xmlns:a16="http://schemas.microsoft.com/office/drawing/2014/main" xmlns="" id="{00000000-0000-0000-0000-000000000000}"/>
              </a:ext>
            </a:extLst>
          </p:cNvPr>
          <p:cNvGraphicFramePr>
            <a:graphicFrameLocks noGrp="1"/>
          </p:cNvGraphicFramePr>
          <p:nvPr>
            <p:ph idx="1"/>
            <p:extLst>
              <p:ext uri="{D42A27DB-BD31-4B8C-83A1-F6EECF244321}">
                <p14:modId xmlns:p14="http://schemas.microsoft.com/office/powerpoint/2010/main" val="143175869"/>
              </p:ext>
            </p:extLst>
          </p:nvPr>
        </p:nvGraphicFramePr>
        <p:xfrm>
          <a:off x="268943" y="1860913"/>
          <a:ext cx="10578354" cy="4511040"/>
        </p:xfrm>
        <a:graphic>
          <a:graphicData uri="http://schemas.openxmlformats.org/drawingml/2006/table">
            <a:tbl>
              <a:tblPr firstRow="1" bandRow="1">
                <a:effectLst/>
                <a:tableStyleId>{5C22544A-7EE6-4342-B048-85BDC9FD1C3A}</a:tableStyleId>
              </a:tblPr>
              <a:tblGrid>
                <a:gridCol w="2051127">
                  <a:extLst>
                    <a:ext uri="{9D8B030D-6E8A-4147-A177-3AD203B41FA5}">
                      <a16:colId xmlns:a16="http://schemas.microsoft.com/office/drawing/2014/main" xmlns="" val="2920155280"/>
                    </a:ext>
                  </a:extLst>
                </a:gridCol>
                <a:gridCol w="1991947">
                  <a:extLst>
                    <a:ext uri="{9D8B030D-6E8A-4147-A177-3AD203B41FA5}">
                      <a16:colId xmlns:a16="http://schemas.microsoft.com/office/drawing/2014/main" xmlns="" val="1407644773"/>
                    </a:ext>
                  </a:extLst>
                </a:gridCol>
                <a:gridCol w="2110307">
                  <a:extLst>
                    <a:ext uri="{9D8B030D-6E8A-4147-A177-3AD203B41FA5}">
                      <a16:colId xmlns:a16="http://schemas.microsoft.com/office/drawing/2014/main" xmlns="" val="301149447"/>
                    </a:ext>
                  </a:extLst>
                </a:gridCol>
                <a:gridCol w="2121042">
                  <a:extLst>
                    <a:ext uri="{9D8B030D-6E8A-4147-A177-3AD203B41FA5}">
                      <a16:colId xmlns:a16="http://schemas.microsoft.com/office/drawing/2014/main" xmlns="" val="940928501"/>
                    </a:ext>
                  </a:extLst>
                </a:gridCol>
                <a:gridCol w="2303931">
                  <a:extLst>
                    <a:ext uri="{9D8B030D-6E8A-4147-A177-3AD203B41FA5}">
                      <a16:colId xmlns:a16="http://schemas.microsoft.com/office/drawing/2014/main" xmlns="" val="1820584173"/>
                    </a:ext>
                  </a:extLst>
                </a:gridCol>
              </a:tblGrid>
              <a:tr h="370844">
                <a:tc>
                  <a:txBody>
                    <a:bodyPr/>
                    <a:lstStyle/>
                    <a:p>
                      <a:pPr lvl="0"/>
                      <a:r>
                        <a:rPr lang="fr-FR"/>
                        <a:t>Dans le programme d’histoire</a:t>
                      </a:r>
                    </a:p>
                  </a:txBody>
                  <a:tcPr/>
                </a:tc>
                <a:tc>
                  <a:txBody>
                    <a:bodyPr/>
                    <a:lstStyle/>
                    <a:p>
                      <a:pPr lvl="0"/>
                      <a:r>
                        <a:rPr lang="fr-FR"/>
                        <a:t>En histoire, puis en AP.</a:t>
                      </a:r>
                    </a:p>
                  </a:txBody>
                  <a:tcPr/>
                </a:tc>
                <a:tc>
                  <a:txBody>
                    <a:bodyPr/>
                    <a:lstStyle/>
                    <a:p>
                      <a:pPr lvl="0"/>
                      <a:r>
                        <a:rPr lang="fr-FR"/>
                        <a:t>Travail du groupe 1 :</a:t>
                      </a:r>
                    </a:p>
                    <a:p>
                      <a:pPr lvl="0"/>
                      <a:r>
                        <a:rPr lang="fr-FR"/>
                        <a:t>La mémoire de travail</a:t>
                      </a:r>
                    </a:p>
                  </a:txBody>
                  <a:tcPr/>
                </a:tc>
                <a:tc>
                  <a:txBody>
                    <a:bodyPr/>
                    <a:lstStyle/>
                    <a:p>
                      <a:pPr lvl="0"/>
                      <a:r>
                        <a:rPr lang="fr-FR"/>
                        <a:t>Travail du groupe 2 :</a:t>
                      </a:r>
                    </a:p>
                    <a:p>
                      <a:pPr lvl="0"/>
                      <a:r>
                        <a:rPr lang="fr-FR"/>
                        <a:t>Gérer son classeur</a:t>
                      </a:r>
                    </a:p>
                    <a:p>
                      <a:pPr lvl="0"/>
                      <a:endParaRPr lang="fr-FR"/>
                    </a:p>
                  </a:txBody>
                  <a:tcPr/>
                </a:tc>
                <a:tc>
                  <a:txBody>
                    <a:bodyPr/>
                    <a:lstStyle/>
                    <a:p>
                      <a:pPr lvl="0"/>
                      <a:r>
                        <a:rPr lang="fr-FR"/>
                        <a:t>Travail du groupe 3 :</a:t>
                      </a:r>
                    </a:p>
                    <a:p>
                      <a:pPr lvl="0"/>
                      <a:r>
                        <a:rPr lang="fr-FR"/>
                        <a:t>Hiérarchiser l’information</a:t>
                      </a:r>
                    </a:p>
                  </a:txBody>
                  <a:tcPr/>
                </a:tc>
                <a:extLst>
                  <a:ext uri="{0D108BD9-81ED-4DB2-BD59-A6C34878D82A}">
                    <a16:rowId xmlns:a16="http://schemas.microsoft.com/office/drawing/2014/main" xmlns="" val="405883955"/>
                  </a:ext>
                </a:extLst>
              </a:tr>
              <a:tr h="3596636">
                <a:tc>
                  <a:txBody>
                    <a:bodyPr/>
                    <a:lstStyle/>
                    <a:p>
                      <a:pPr lvl="0"/>
                      <a:endParaRPr lang="fr-FR"/>
                    </a:p>
                    <a:p>
                      <a:pPr lvl="0"/>
                      <a:endParaRPr lang="fr-FR"/>
                    </a:p>
                    <a:p>
                      <a:pPr lvl="0"/>
                      <a:endParaRPr lang="fr-FR"/>
                    </a:p>
                    <a:p>
                      <a:pPr lvl="0"/>
                      <a:endParaRPr lang="fr-FR"/>
                    </a:p>
                    <a:p>
                      <a:pPr lvl="0"/>
                      <a:endParaRPr lang="fr-FR"/>
                    </a:p>
                    <a:p>
                      <a:pPr lvl="0"/>
                      <a:endParaRPr lang="fr-FR"/>
                    </a:p>
                    <a:p>
                      <a:pPr lvl="0"/>
                      <a:endParaRPr lang="fr-FR"/>
                    </a:p>
                    <a:p>
                      <a:pPr lvl="0"/>
                      <a:endParaRPr lang="fr-FR"/>
                    </a:p>
                    <a:p>
                      <a:pPr lvl="0"/>
                      <a:endParaRPr lang="fr-FR"/>
                    </a:p>
                    <a:p>
                      <a:pPr lvl="0"/>
                      <a:endParaRPr lang="fr-FR"/>
                    </a:p>
                    <a:p>
                      <a:pPr lvl="0"/>
                      <a:endParaRPr lang="fr-FR"/>
                    </a:p>
                  </a:txBody>
                  <a:tcPr/>
                </a:tc>
                <a:tc>
                  <a:txBody>
                    <a:bodyPr/>
                    <a:lstStyle/>
                    <a:p>
                      <a:pPr lvl="0"/>
                      <a:r>
                        <a:rPr lang="fr-FR" dirty="0"/>
                        <a:t>Collection </a:t>
                      </a:r>
                      <a:r>
                        <a:rPr lang="fr-FR" dirty="0" smtClean="0"/>
                        <a:t>: Les </a:t>
                      </a:r>
                      <a:r>
                        <a:rPr lang="fr-FR" dirty="0"/>
                        <a:t>experts remontent le temps. </a:t>
                      </a:r>
                    </a:p>
                    <a:p>
                      <a:pPr lvl="0"/>
                      <a:endParaRPr lang="fr-FR" dirty="0"/>
                    </a:p>
                    <a:p>
                      <a:pPr lvl="0"/>
                      <a:r>
                        <a:rPr lang="fr-FR" sz="1400" dirty="0"/>
                        <a:t>Durée : 00:03:33</a:t>
                      </a:r>
                    </a:p>
                    <a:p>
                      <a:pPr lvl="0"/>
                      <a:r>
                        <a:rPr lang="fr-FR" sz="1400" dirty="0"/>
                        <a:t>Réalisation : Pierre-Emmanuel </a:t>
                      </a:r>
                      <a:r>
                        <a:rPr lang="fr-FR" sz="1400" dirty="0" err="1"/>
                        <a:t>Lyet</a:t>
                      </a:r>
                      <a:endParaRPr lang="fr-FR" sz="1400" dirty="0"/>
                    </a:p>
                    <a:p>
                      <a:pPr lvl="0"/>
                      <a:r>
                        <a:rPr lang="fr-FR" sz="1400" dirty="0"/>
                        <a:t>Production : ARTE France, </a:t>
                      </a:r>
                      <a:r>
                        <a:rPr lang="fr-FR" sz="1400" dirty="0" err="1"/>
                        <a:t>Inrap</a:t>
                      </a:r>
                      <a:r>
                        <a:rPr lang="fr-FR" sz="1400" dirty="0"/>
                        <a:t>, </a:t>
                      </a:r>
                      <a:r>
                        <a:rPr lang="fr-FR" sz="1400" dirty="0" err="1"/>
                        <a:t>Doncvoilà</a:t>
                      </a:r>
                      <a:r>
                        <a:rPr lang="fr-FR" sz="1400" dirty="0"/>
                        <a:t> Productions</a:t>
                      </a:r>
                    </a:p>
                    <a:p>
                      <a:pPr lvl="0"/>
                      <a:r>
                        <a:rPr lang="fr-FR" sz="1400" dirty="0"/>
                        <a:t>© ARTE France - </a:t>
                      </a:r>
                      <a:r>
                        <a:rPr lang="fr-FR" sz="1400" dirty="0" err="1"/>
                        <a:t>Inrap</a:t>
                      </a:r>
                      <a:r>
                        <a:rPr lang="fr-FR" sz="1400" dirty="0"/>
                        <a:t> - </a:t>
                      </a:r>
                      <a:r>
                        <a:rPr lang="fr-FR" sz="1400" dirty="0" err="1"/>
                        <a:t>Doncvoilà</a:t>
                      </a:r>
                      <a:r>
                        <a:rPr lang="fr-FR" sz="1400" dirty="0"/>
                        <a:t> Productions - 2015</a:t>
                      </a:r>
                    </a:p>
                    <a:p>
                      <a:pPr lvl="0"/>
                      <a:r>
                        <a:rPr lang="fr-FR" sz="1400" dirty="0"/>
                        <a:t>Année : 2015</a:t>
                      </a:r>
                    </a:p>
                    <a:p>
                      <a:pPr lvl="0"/>
                      <a:endParaRPr lang="fr-FR" dirty="0"/>
                    </a:p>
                  </a:txBody>
                  <a:tcPr/>
                </a:tc>
                <a:tc>
                  <a:txBody>
                    <a:bodyPr/>
                    <a:lstStyle/>
                    <a:p>
                      <a:pPr lvl="0"/>
                      <a:endParaRPr lang="fr-FR"/>
                    </a:p>
                  </a:txBody>
                  <a:tcPr/>
                </a:tc>
                <a:tc>
                  <a:txBody>
                    <a:bodyPr/>
                    <a:lstStyle/>
                    <a:p>
                      <a:pPr lvl="0"/>
                      <a:endParaRPr lang="fr-FR"/>
                    </a:p>
                  </a:txBody>
                  <a:tcPr/>
                </a:tc>
                <a:tc>
                  <a:txBody>
                    <a:bodyPr/>
                    <a:lstStyle/>
                    <a:p>
                      <a:pPr lvl="0"/>
                      <a:endParaRPr lang="fr-FR" dirty="0"/>
                    </a:p>
                  </a:txBody>
                  <a:tcPr/>
                </a:tc>
                <a:extLst>
                  <a:ext uri="{0D108BD9-81ED-4DB2-BD59-A6C34878D82A}">
                    <a16:rowId xmlns:a16="http://schemas.microsoft.com/office/drawing/2014/main" xmlns="" val="1074069249"/>
                  </a:ext>
                </a:extLst>
              </a:tr>
            </a:tbl>
          </a:graphicData>
        </a:graphic>
      </p:graphicFrame>
      <p:pic>
        <p:nvPicPr>
          <p:cNvPr id="4" name="Image 9">
            <a:extLst>
              <a:ext uri="{FF2B5EF4-FFF2-40B4-BE49-F238E27FC236}">
                <a16:creationId xmlns:a16="http://schemas.microsoft.com/office/drawing/2014/main" xmlns="" id="{00000000-0000-0000-0000-000000000000}"/>
              </a:ext>
            </a:extLst>
          </p:cNvPr>
          <p:cNvPicPr>
            <a:picLocks noChangeAspect="1"/>
          </p:cNvPicPr>
          <p:nvPr/>
        </p:nvPicPr>
        <p:blipFill>
          <a:blip r:embed="rId3"/>
          <a:srcRect t="23759" r="69869" b="23580"/>
          <a:stretch>
            <a:fillRect/>
          </a:stretch>
        </p:blipFill>
        <p:spPr>
          <a:xfrm>
            <a:off x="268943" y="2817732"/>
            <a:ext cx="2019388" cy="2473022"/>
          </a:xfrm>
          <a:prstGeom prst="rect">
            <a:avLst/>
          </a:prstGeom>
          <a:noFill/>
          <a:ln cap="flat">
            <a:noFill/>
          </a:ln>
        </p:spPr>
      </p:pic>
      <p:sp>
        <p:nvSpPr>
          <p:cNvPr id="5" name="Rectangle à coins arrondis 10"/>
          <p:cNvSpPr/>
          <p:nvPr/>
        </p:nvSpPr>
        <p:spPr>
          <a:xfrm>
            <a:off x="268943" y="4151494"/>
            <a:ext cx="2019388" cy="54684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FFF00">
              <a:alpha val="25882"/>
            </a:srgbClr>
          </a:solidFill>
          <a:ln w="12701" cap="flat">
            <a:solidFill>
              <a:srgbClr val="FFC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grpSp>
        <p:nvGrpSpPr>
          <p:cNvPr id="6" name="Groupe 13"/>
          <p:cNvGrpSpPr/>
          <p:nvPr/>
        </p:nvGrpSpPr>
        <p:grpSpPr>
          <a:xfrm>
            <a:off x="1288849" y="5894302"/>
            <a:ext cx="2353068" cy="899378"/>
            <a:chOff x="1288849" y="5894302"/>
            <a:chExt cx="2353068" cy="899378"/>
          </a:xfrm>
        </p:grpSpPr>
        <p:sp>
          <p:nvSpPr>
            <p:cNvPr id="7" name="Flèche courbée vers le bas 12"/>
            <p:cNvSpPr/>
            <p:nvPr/>
          </p:nvSpPr>
          <p:spPr>
            <a:xfrm rot="10799991">
              <a:off x="2153777" y="6160769"/>
              <a:ext cx="1488140" cy="632911"/>
            </a:xfrm>
            <a:custGeom>
              <a:avLst/>
              <a:gdLst>
                <a:gd name="f0" fmla="val 10800000"/>
                <a:gd name="f1" fmla="val 5400000"/>
                <a:gd name="f2" fmla="val 16200000"/>
                <a:gd name="f3" fmla="val 180"/>
                <a:gd name="f4" fmla="val w"/>
                <a:gd name="f5" fmla="val h"/>
                <a:gd name="f6" fmla="val ss"/>
                <a:gd name="f7" fmla="val 0"/>
                <a:gd name="f8" fmla="*/ 5419351 1 1725033"/>
                <a:gd name="f9" fmla="val 25000"/>
                <a:gd name="f10" fmla="val 50000"/>
                <a:gd name="f11" fmla="+- 0 0 -360"/>
                <a:gd name="f12" fmla="+- 0 0 -180"/>
                <a:gd name="f13" fmla="+- 0 0 -90"/>
                <a:gd name="f14" fmla="abs f4"/>
                <a:gd name="f15" fmla="abs f5"/>
                <a:gd name="f16" fmla="abs f6"/>
                <a:gd name="f17" fmla="*/ f11 f0 1"/>
                <a:gd name="f18" fmla="*/ f12 f0 1"/>
                <a:gd name="f19" fmla="*/ f13 f0 1"/>
                <a:gd name="f20" fmla="?: f14 f4 1"/>
                <a:gd name="f21" fmla="?: f15 f5 1"/>
                <a:gd name="f22" fmla="?: f16 f6 1"/>
                <a:gd name="f23" fmla="*/ f17 1 f3"/>
                <a:gd name="f24" fmla="*/ f18 1 f3"/>
                <a:gd name="f25" fmla="*/ f19 1 f3"/>
                <a:gd name="f26" fmla="*/ f20 1 21600"/>
                <a:gd name="f27" fmla="*/ f21 1 21600"/>
                <a:gd name="f28" fmla="*/ 21600 f20 1"/>
                <a:gd name="f29" fmla="*/ 21600 f21 1"/>
                <a:gd name="f30" fmla="+- f23 0 f1"/>
                <a:gd name="f31" fmla="+- f24 0 f1"/>
                <a:gd name="f32" fmla="+- f25 0 f1"/>
                <a:gd name="f33" fmla="min f27 f26"/>
                <a:gd name="f34" fmla="*/ f28 1 f22"/>
                <a:gd name="f35" fmla="*/ f29 1 f22"/>
                <a:gd name="f36" fmla="val f34"/>
                <a:gd name="f37" fmla="val f35"/>
                <a:gd name="f38" fmla="*/ f7 f33 1"/>
                <a:gd name="f39" fmla="+- f37 0 f7"/>
                <a:gd name="f40" fmla="+- f36 0 f7"/>
                <a:gd name="f41" fmla="*/ f36 f33 1"/>
                <a:gd name="f42" fmla="*/ f37 f33 1"/>
                <a:gd name="f43" fmla="*/ f40 1 2"/>
                <a:gd name="f44" fmla="min f40 f39"/>
                <a:gd name="f45" fmla="*/ f39 f39 1"/>
                <a:gd name="f46" fmla="*/ f39 f33 1"/>
                <a:gd name="f47" fmla="*/ f44 f9 1"/>
                <a:gd name="f48" fmla="*/ f44 f10 1"/>
                <a:gd name="f49" fmla="*/ f47 1 100000"/>
                <a:gd name="f50" fmla="*/ f48 1 100000"/>
                <a:gd name="f51" fmla="+- f49 f50 0"/>
                <a:gd name="f52" fmla="*/ f49 f49 1"/>
                <a:gd name="f53" fmla="+- f50 0 f49"/>
                <a:gd name="f54" fmla="*/ f50 1 2"/>
                <a:gd name="f55" fmla="+- f37 0 f49"/>
                <a:gd name="f56" fmla="+- 0 0 f49"/>
                <a:gd name="f57" fmla="*/ f49 1 2"/>
                <a:gd name="f58" fmla="*/ f51 1 4"/>
                <a:gd name="f59" fmla="+- f45 0 f52"/>
                <a:gd name="f60" fmla="*/ f53 1 2"/>
                <a:gd name="f61" fmla="+- f36 0 f54"/>
                <a:gd name="f62" fmla="+- 0 0 f57"/>
                <a:gd name="f63" fmla="+- 0 0 f56"/>
                <a:gd name="f64" fmla="*/ f55 f33 1"/>
                <a:gd name="f65" fmla="*/ f57 f33 1"/>
                <a:gd name="f66" fmla="+- f43 0 f58"/>
                <a:gd name="f67" fmla="sqrt f59"/>
                <a:gd name="f68" fmla="+- 0 0 f62"/>
                <a:gd name="f69" fmla="*/ f61 f33 1"/>
                <a:gd name="f70" fmla="*/ f66 2 1"/>
                <a:gd name="f71" fmla="+- f66 f49 0"/>
                <a:gd name="f72" fmla="*/ f67 f66 1"/>
                <a:gd name="f73" fmla="*/ f66 f33 1"/>
                <a:gd name="f74" fmla="*/ f70 f70 1"/>
                <a:gd name="f75" fmla="*/ f72 1 f39"/>
                <a:gd name="f76" fmla="+- f66 f71 0"/>
                <a:gd name="f77" fmla="*/ f71 f33 1"/>
                <a:gd name="f78" fmla="+- f74 0 f52"/>
                <a:gd name="f79" fmla="+- f66 f75 0"/>
                <a:gd name="f80" fmla="+- f71 f75 0"/>
                <a:gd name="f81" fmla="+- 0 0 f75"/>
                <a:gd name="f82" fmla="*/ f76 1 2"/>
                <a:gd name="f83" fmla="sqrt f78"/>
                <a:gd name="f84" fmla="+- f79 0 f60"/>
                <a:gd name="f85" fmla="+- f80 f60 0"/>
                <a:gd name="f86" fmla="+- 0 0 f81"/>
                <a:gd name="f87" fmla="*/ f79 f33 1"/>
                <a:gd name="f88" fmla="*/ f82 f33 1"/>
                <a:gd name="f89" fmla="*/ f83 f39 1"/>
                <a:gd name="f90" fmla="at2 f63 f86"/>
                <a:gd name="f91" fmla="*/ f84 f33 1"/>
                <a:gd name="f92" fmla="*/ f85 f33 1"/>
                <a:gd name="f93" fmla="+- f90 f1 0"/>
                <a:gd name="f94" fmla="*/ f89 1 f70"/>
                <a:gd name="f95" fmla="*/ f93 f8 1"/>
                <a:gd name="f96" fmla="+- f37 0 f94"/>
                <a:gd name="f97" fmla="+- 0 0 f94"/>
                <a:gd name="f98" fmla="*/ f95 1 f0"/>
                <a:gd name="f99" fmla="+- 0 0 f97"/>
                <a:gd name="f100" fmla="*/ f96 f33 1"/>
                <a:gd name="f101" fmla="+- 0 0 f98"/>
                <a:gd name="f102" fmla="at2 f99 f68"/>
                <a:gd name="f103" fmla="val f101"/>
                <a:gd name="f104" fmla="+- f102 f1 0"/>
                <a:gd name="f105" fmla="+- 0 0 f103"/>
                <a:gd name="f106" fmla="*/ f104 f8 1"/>
                <a:gd name="f107" fmla="*/ f105 f0 1"/>
                <a:gd name="f108" fmla="*/ f106 1 f0"/>
                <a:gd name="f109" fmla="*/ f107 1 f8"/>
                <a:gd name="f110" fmla="+- 0 0 f108"/>
                <a:gd name="f111" fmla="+- f109 0 f1"/>
                <a:gd name="f112" fmla="val f110"/>
                <a:gd name="f113" fmla="+- 0 0 f112"/>
                <a:gd name="f114" fmla="+- 0 0 f111"/>
                <a:gd name="f115" fmla="+- f2 f111 0"/>
                <a:gd name="f116" fmla="*/ f113 f0 1"/>
                <a:gd name="f117" fmla="*/ f116 1 f8"/>
                <a:gd name="f118" fmla="+- f117 0 f1"/>
                <a:gd name="f119" fmla="+- f2 0 f118"/>
                <a:gd name="f120" fmla="+- f118 0 f1"/>
                <a:gd name="f121" fmla="+- f1 f118 0"/>
              </a:gdLst>
              <a:ahLst/>
              <a:cxnLst>
                <a:cxn ang="3cd4">
                  <a:pos x="hc" y="t"/>
                </a:cxn>
                <a:cxn ang="0">
                  <a:pos x="r" y="vc"/>
                </a:cxn>
                <a:cxn ang="cd4">
                  <a:pos x="hc" y="b"/>
                </a:cxn>
                <a:cxn ang="cd2">
                  <a:pos x="l" y="vc"/>
                </a:cxn>
                <a:cxn ang="f30">
                  <a:pos x="f88" y="f38"/>
                </a:cxn>
                <a:cxn ang="f31">
                  <a:pos x="f65" y="f42"/>
                </a:cxn>
                <a:cxn ang="f31">
                  <a:pos x="f91" y="f64"/>
                </a:cxn>
                <a:cxn ang="f31">
                  <a:pos x="f69" y="f42"/>
                </a:cxn>
                <a:cxn ang="f32">
                  <a:pos x="f92" y="f64"/>
                </a:cxn>
              </a:cxnLst>
              <a:rect l="f38" t="f38" r="f41" b="f42"/>
              <a:pathLst>
                <a:path stroke="0">
                  <a:moveTo>
                    <a:pt x="f69" y="f42"/>
                  </a:moveTo>
                  <a:lnTo>
                    <a:pt x="f91" y="f64"/>
                  </a:lnTo>
                  <a:lnTo>
                    <a:pt x="f87" y="f64"/>
                  </a:lnTo>
                  <a:arcTo wR="f73" hR="f46" stAng="f115" swAng="f114"/>
                  <a:lnTo>
                    <a:pt x="f77" y="f38"/>
                  </a:lnTo>
                  <a:arcTo wR="f73" hR="f46" stAng="f2" swAng="f111"/>
                  <a:lnTo>
                    <a:pt x="f92" y="f64"/>
                  </a:lnTo>
                  <a:close/>
                </a:path>
                <a:path stroke="0">
                  <a:moveTo>
                    <a:pt x="f88" y="f100"/>
                  </a:moveTo>
                  <a:arcTo wR="f73" hR="f46" stAng="f119" swAng="f120"/>
                  <a:lnTo>
                    <a:pt x="f38" y="f42"/>
                  </a:lnTo>
                  <a:arcTo wR="f73" hR="f46" stAng="f0" swAng="f121"/>
                  <a:close/>
                </a:path>
                <a:path fill="none">
                  <a:moveTo>
                    <a:pt x="f88" y="f100"/>
                  </a:moveTo>
                  <a:arcTo wR="f73" hR="f46" stAng="f119" swAng="f120"/>
                  <a:lnTo>
                    <a:pt x="f38" y="f42"/>
                  </a:lnTo>
                  <a:arcTo wR="f73" hR="f46" stAng="f0" swAng="f1"/>
                  <a:lnTo>
                    <a:pt x="f77" y="f38"/>
                  </a:lnTo>
                  <a:arcTo wR="f73" hR="f46" stAng="f2" swAng="f111"/>
                  <a:lnTo>
                    <a:pt x="f92" y="f64"/>
                  </a:lnTo>
                  <a:lnTo>
                    <a:pt x="f69" y="f42"/>
                  </a:lnTo>
                  <a:lnTo>
                    <a:pt x="f91" y="f64"/>
                  </a:lnTo>
                  <a:lnTo>
                    <a:pt x="f87" y="f64"/>
                  </a:lnTo>
                  <a:arcTo wR="f73" hR="f46" stAng="f115" swAng="f114"/>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8" name="Rectangle à coins arrondis 13"/>
            <p:cNvSpPr/>
            <p:nvPr/>
          </p:nvSpPr>
          <p:spPr>
            <a:xfrm rot="19390198">
              <a:off x="1288849" y="5894302"/>
              <a:ext cx="1730181" cy="295835"/>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contenu</a:t>
              </a:r>
            </a:p>
          </p:txBody>
        </p:sp>
      </p:grpSp>
      <p:grpSp>
        <p:nvGrpSpPr>
          <p:cNvPr id="9" name="Groupe 14"/>
          <p:cNvGrpSpPr/>
          <p:nvPr/>
        </p:nvGrpSpPr>
        <p:grpSpPr>
          <a:xfrm>
            <a:off x="4050700" y="5991398"/>
            <a:ext cx="2577279" cy="834378"/>
            <a:chOff x="4050700" y="5991398"/>
            <a:chExt cx="2577279" cy="834378"/>
          </a:xfrm>
        </p:grpSpPr>
        <p:sp>
          <p:nvSpPr>
            <p:cNvPr id="10" name="Flèche courbée vers le haut 11"/>
            <p:cNvSpPr/>
            <p:nvPr/>
          </p:nvSpPr>
          <p:spPr>
            <a:xfrm>
              <a:off x="4050700" y="6160770"/>
              <a:ext cx="1468252" cy="665006"/>
            </a:xfrm>
            <a:custGeom>
              <a:avLst/>
              <a:gdLst>
                <a:gd name="f0" fmla="val 10800000"/>
                <a:gd name="f1" fmla="val 5400000"/>
                <a:gd name="f2" fmla="val 180"/>
                <a:gd name="f3" fmla="val w"/>
                <a:gd name="f4" fmla="val h"/>
                <a:gd name="f5" fmla="val ss"/>
                <a:gd name="f6" fmla="val 0"/>
                <a:gd name="f7" fmla="*/ 5419351 1 1725033"/>
                <a:gd name="f8" fmla="+- 0 0 5400000"/>
                <a:gd name="f9" fmla="val 25000"/>
                <a:gd name="f10" fmla="val 50000"/>
                <a:gd name="f11" fmla="+- 0 0 -360"/>
                <a:gd name="f12" fmla="+- 0 0 -180"/>
                <a:gd name="f13" fmla="+- 0 0 -90"/>
                <a:gd name="f14" fmla="abs f3"/>
                <a:gd name="f15" fmla="abs f4"/>
                <a:gd name="f16" fmla="abs f5"/>
                <a:gd name="f17" fmla="*/ f11 f0 1"/>
                <a:gd name="f18" fmla="*/ f12 f0 1"/>
                <a:gd name="f19" fmla="*/ f13 f0 1"/>
                <a:gd name="f20" fmla="?: f14 f3 1"/>
                <a:gd name="f21" fmla="?: f15 f4 1"/>
                <a:gd name="f22" fmla="?: f16 f5 1"/>
                <a:gd name="f23" fmla="*/ f17 1 f2"/>
                <a:gd name="f24" fmla="*/ f18 1 f2"/>
                <a:gd name="f25" fmla="*/ f19 1 f2"/>
                <a:gd name="f26" fmla="*/ f20 1 21600"/>
                <a:gd name="f27" fmla="*/ f21 1 21600"/>
                <a:gd name="f28" fmla="*/ 21600 f20 1"/>
                <a:gd name="f29" fmla="*/ 21600 f21 1"/>
                <a:gd name="f30" fmla="+- f23 0 f1"/>
                <a:gd name="f31" fmla="+- f24 0 f1"/>
                <a:gd name="f32" fmla="+- f25 0 f1"/>
                <a:gd name="f33" fmla="min f27 f26"/>
                <a:gd name="f34" fmla="*/ f28 1 f22"/>
                <a:gd name="f35" fmla="*/ f29 1 f22"/>
                <a:gd name="f36" fmla="val f34"/>
                <a:gd name="f37" fmla="val f35"/>
                <a:gd name="f38" fmla="*/ f6 f33 1"/>
                <a:gd name="f39" fmla="+- f37 0 f6"/>
                <a:gd name="f40" fmla="+- f36 0 f6"/>
                <a:gd name="f41" fmla="*/ f36 f33 1"/>
                <a:gd name="f42" fmla="*/ f37 f33 1"/>
                <a:gd name="f43" fmla="*/ f40 1 2"/>
                <a:gd name="f44" fmla="min f40 f39"/>
                <a:gd name="f45" fmla="*/ f39 f39 1"/>
                <a:gd name="f46" fmla="*/ f39 f33 1"/>
                <a:gd name="f47" fmla="*/ f44 f9 1"/>
                <a:gd name="f48" fmla="*/ f44 f10 1"/>
                <a:gd name="f49" fmla="*/ f47 1 100000"/>
                <a:gd name="f50" fmla="*/ f48 1 100000"/>
                <a:gd name="f51" fmla="+- f49 f50 0"/>
                <a:gd name="f52" fmla="*/ f49 f49 1"/>
                <a:gd name="f53" fmla="+- f50 0 f49"/>
                <a:gd name="f54" fmla="*/ f50 1 2"/>
                <a:gd name="f55" fmla="+- f6 f49 0"/>
                <a:gd name="f56" fmla="+- 0 0 f49"/>
                <a:gd name="f57" fmla="*/ f49 1 2"/>
                <a:gd name="f58" fmla="*/ f49 f33 1"/>
                <a:gd name="f59" fmla="*/ f51 1 4"/>
                <a:gd name="f60" fmla="+- f45 0 f52"/>
                <a:gd name="f61" fmla="*/ f53 1 2"/>
                <a:gd name="f62" fmla="+- f36 0 f54"/>
                <a:gd name="f63" fmla="+- 0 0 f57"/>
                <a:gd name="f64" fmla="+- 0 0 f56"/>
                <a:gd name="f65" fmla="*/ f55 f33 1"/>
                <a:gd name="f66" fmla="*/ f57 f33 1"/>
                <a:gd name="f67" fmla="+- f43 0 f59"/>
                <a:gd name="f68" fmla="sqrt f60"/>
                <a:gd name="f69" fmla="+- 0 0 f63"/>
                <a:gd name="f70" fmla="*/ f62 f33 1"/>
                <a:gd name="f71" fmla="*/ f67 2 1"/>
                <a:gd name="f72" fmla="+- f67 f49 0"/>
                <a:gd name="f73" fmla="*/ f68 f67 1"/>
                <a:gd name="f74" fmla="*/ f67 f33 1"/>
                <a:gd name="f75" fmla="*/ f71 f71 1"/>
                <a:gd name="f76" fmla="*/ f73 1 f39"/>
                <a:gd name="f77" fmla="+- f67 f72 0"/>
                <a:gd name="f78" fmla="+- f75 0 f52"/>
                <a:gd name="f79" fmla="+- f67 f76 0"/>
                <a:gd name="f80" fmla="+- f72 f76 0"/>
                <a:gd name="f81" fmla="+- 0 0 f76"/>
                <a:gd name="f82" fmla="*/ f77 1 2"/>
                <a:gd name="f83" fmla="sqrt f78"/>
                <a:gd name="f84" fmla="+- f79 0 f61"/>
                <a:gd name="f85" fmla="+- f80 f61 0"/>
                <a:gd name="f86" fmla="+- 0 0 f81"/>
                <a:gd name="f87" fmla="*/ f80 f33 1"/>
                <a:gd name="f88" fmla="*/ f82 f33 1"/>
                <a:gd name="f89" fmla="*/ f83 f39 1"/>
                <a:gd name="f90" fmla="at2 f64 f86"/>
                <a:gd name="f91" fmla="*/ f85 f33 1"/>
                <a:gd name="f92" fmla="*/ f84 f33 1"/>
                <a:gd name="f93" fmla="+- f90 f1 0"/>
                <a:gd name="f94" fmla="*/ f89 1 f71"/>
                <a:gd name="f95" fmla="*/ f93 f7 1"/>
                <a:gd name="f96" fmla="+- f6 f94 0"/>
                <a:gd name="f97" fmla="+- 0 0 f94"/>
                <a:gd name="f98" fmla="*/ f95 1 f0"/>
                <a:gd name="f99" fmla="+- 0 0 f97"/>
                <a:gd name="f100" fmla="*/ f96 f33 1"/>
                <a:gd name="f101" fmla="+- 0 0 f98"/>
                <a:gd name="f102" fmla="at2 f99 f69"/>
                <a:gd name="f103" fmla="val f101"/>
                <a:gd name="f104" fmla="+- f102 f1 0"/>
                <a:gd name="f105" fmla="+- 0 0 f103"/>
                <a:gd name="f106" fmla="*/ f104 f7 1"/>
                <a:gd name="f107" fmla="*/ f105 f0 1"/>
                <a:gd name="f108" fmla="*/ f106 1 f0"/>
                <a:gd name="f109" fmla="*/ f107 1 f7"/>
                <a:gd name="f110" fmla="+- 0 0 f108"/>
                <a:gd name="f111" fmla="+- f109 0 f1"/>
                <a:gd name="f112" fmla="val f110"/>
                <a:gd name="f113" fmla="+- 0 0 f112"/>
                <a:gd name="f114" fmla="+- f1 0 f111"/>
                <a:gd name="f115" fmla="*/ f113 f0 1"/>
                <a:gd name="f116" fmla="*/ f115 1 f7"/>
                <a:gd name="f117" fmla="+- f116 0 f1"/>
                <a:gd name="f118" fmla="+- f117 0 f111"/>
                <a:gd name="f119" fmla="+- f111 f117 0"/>
                <a:gd name="f120" fmla="+- f1 0 f117"/>
              </a:gdLst>
              <a:ahLst/>
              <a:cxnLst>
                <a:cxn ang="3cd4">
                  <a:pos x="hc" y="t"/>
                </a:cxn>
                <a:cxn ang="0">
                  <a:pos x="r" y="vc"/>
                </a:cxn>
                <a:cxn ang="cd4">
                  <a:pos x="hc" y="b"/>
                </a:cxn>
                <a:cxn ang="cd2">
                  <a:pos x="l" y="vc"/>
                </a:cxn>
                <a:cxn ang="f30">
                  <a:pos x="f70" y="f38"/>
                </a:cxn>
                <a:cxn ang="f30">
                  <a:pos x="f92" y="f65"/>
                </a:cxn>
                <a:cxn ang="f30">
                  <a:pos x="f66" y="f38"/>
                </a:cxn>
                <a:cxn ang="f31">
                  <a:pos x="f88" y="f42"/>
                </a:cxn>
                <a:cxn ang="f32">
                  <a:pos x="f91" y="f65"/>
                </a:cxn>
              </a:cxnLst>
              <a:rect l="f38" t="f38" r="f41" b="f42"/>
              <a:pathLst>
                <a:path stroke="0">
                  <a:moveTo>
                    <a:pt x="f70" y="f38"/>
                  </a:moveTo>
                  <a:lnTo>
                    <a:pt x="f91" y="f65"/>
                  </a:lnTo>
                  <a:lnTo>
                    <a:pt x="f87" y="f65"/>
                  </a:lnTo>
                  <a:arcTo wR="f74" hR="f46" stAng="f114" swAng="f119"/>
                  <a:arcTo wR="f74" hR="f46" stAng="f120" swAng="f118"/>
                  <a:lnTo>
                    <a:pt x="f92" y="f65"/>
                  </a:lnTo>
                  <a:close/>
                </a:path>
                <a:path stroke="0">
                  <a:moveTo>
                    <a:pt x="f74" y="f42"/>
                  </a:moveTo>
                  <a:arcTo wR="f74" hR="f46" stAng="f1" swAng="f1"/>
                  <a:lnTo>
                    <a:pt x="f58" y="f38"/>
                  </a:lnTo>
                  <a:arcTo wR="f74" hR="f46" stAng="f0" swAng="f8"/>
                  <a:close/>
                </a:path>
                <a:path fill="none">
                  <a:moveTo>
                    <a:pt x="f88" y="f100"/>
                  </a:moveTo>
                  <a:arcTo wR="f74" hR="f46" stAng="f120" swAng="f118"/>
                  <a:lnTo>
                    <a:pt x="f92" y="f65"/>
                  </a:lnTo>
                  <a:lnTo>
                    <a:pt x="f70" y="f38"/>
                  </a:lnTo>
                  <a:lnTo>
                    <a:pt x="f91" y="f65"/>
                  </a:lnTo>
                  <a:lnTo>
                    <a:pt x="f87" y="f65"/>
                  </a:lnTo>
                  <a:arcTo wR="f74" hR="f46" stAng="f114" swAng="f111"/>
                  <a:lnTo>
                    <a:pt x="f74" y="f42"/>
                  </a:lnTo>
                  <a:arcTo wR="f74" hR="f46" stAng="f1" swAng="f1"/>
                  <a:lnTo>
                    <a:pt x="f58" y="f38"/>
                  </a:lnTo>
                  <a:arcTo wR="f74" hR="f46" stAng="f0" swAng="f8"/>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1" name="Rectangle à coins arrondis 14"/>
            <p:cNvSpPr/>
            <p:nvPr/>
          </p:nvSpPr>
          <p:spPr>
            <a:xfrm rot="1934626">
              <a:off x="4780370" y="5991398"/>
              <a:ext cx="1847609" cy="313556"/>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B9BD5"/>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FFFFFF"/>
                  </a:solidFill>
                  <a:uFillTx/>
                  <a:latin typeface="Calibri"/>
                </a:rPr>
                <a:t>méthode</a:t>
              </a:r>
            </a:p>
          </p:txBody>
        </p:sp>
      </p:grpSp>
      <p:sp>
        <p:nvSpPr>
          <p:cNvPr id="12" name="ZoneTexte 9"/>
          <p:cNvSpPr txBox="1"/>
          <p:nvPr/>
        </p:nvSpPr>
        <p:spPr>
          <a:xfrm>
            <a:off x="4347889" y="2817732"/>
            <a:ext cx="2097743" cy="3139318"/>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Recopier le texte de synthèse élaboré après le travail sur le contenu en allongeant petit à petit le nombre de syllabes, puis de mots retenus entre le tableau et la feuille.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3" name="ZoneTexte 10"/>
          <p:cNvSpPr txBox="1"/>
          <p:nvPr/>
        </p:nvSpPr>
        <p:spPr>
          <a:xfrm>
            <a:off x="6437897" y="2783909"/>
            <a:ext cx="2034988" cy="397031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Choisir dans quel intercalaire s’insère cette feuille de travail et à quel moment de la leçon la placer.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Numéroter la page et dans la marge, indiquer H, G ou EMC.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Inscrire cette page dans le sommaire de la leçon.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14" name="ZoneTexte 11"/>
          <p:cNvSpPr txBox="1"/>
          <p:nvPr/>
        </p:nvSpPr>
        <p:spPr>
          <a:xfrm>
            <a:off x="8519592" y="2783909"/>
            <a:ext cx="2061880" cy="3693316"/>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Choisir un titre au document audiovisuel et des sous-titres aux différentes parties.</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Les organiser hiérarchiquement.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Choisir un code couleur et un mode de présentation des titres sur la page du classeur.</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pic>
        <p:nvPicPr>
          <p:cNvPr id="15" name="Image 12">
            <a:extLst>
              <a:ext uri="{FF2B5EF4-FFF2-40B4-BE49-F238E27FC236}">
                <a16:creationId xmlns:a16="http://schemas.microsoft.com/office/drawing/2014/main" xmlns="" id="{00000000-0000-0000-0000-000000000000}"/>
              </a:ext>
            </a:extLst>
          </p:cNvPr>
          <p:cNvPicPr>
            <a:picLocks noChangeAspect="1"/>
          </p:cNvPicPr>
          <p:nvPr/>
        </p:nvPicPr>
        <p:blipFill>
          <a:blip r:embed="rId4"/>
          <a:stretch>
            <a:fillRect/>
          </a:stretch>
        </p:blipFill>
        <p:spPr>
          <a:xfrm>
            <a:off x="4309740" y="1876961"/>
            <a:ext cx="7884779" cy="4494989"/>
          </a:xfrm>
          <a:prstGeom prst="rect">
            <a:avLst/>
          </a:prstGeom>
          <a:noFill/>
          <a:ln cap="flat">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1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name="Slide22">
    <p:spTree>
      <p:nvGrpSpPr>
        <p:cNvPr id="1" name=""/>
        <p:cNvGrpSpPr/>
        <p:nvPr/>
      </p:nvGrpSpPr>
      <p:grpSpPr>
        <a:xfrm>
          <a:off x="0" y="0"/>
          <a:ext cx="0" cy="0"/>
          <a:chOff x="0" y="0"/>
          <a:chExt cx="0" cy="0"/>
        </a:xfrm>
      </p:grpSpPr>
      <p:graphicFrame>
        <p:nvGraphicFramePr>
          <p:cNvPr id="2" name="Tableau 3">
            <a:extLst>
              <a:ext uri="{FF2B5EF4-FFF2-40B4-BE49-F238E27FC236}">
                <a16:creationId xmlns:a16="http://schemas.microsoft.com/office/drawing/2014/main" xmlns="" id="{00000000-0000-0000-0000-000000000000}"/>
              </a:ext>
            </a:extLst>
          </p:cNvPr>
          <p:cNvGraphicFramePr>
            <a:graphicFrameLocks noGrp="1"/>
          </p:cNvGraphicFramePr>
          <p:nvPr>
            <p:extLst>
              <p:ext uri="{D42A27DB-BD31-4B8C-83A1-F6EECF244321}">
                <p14:modId xmlns:p14="http://schemas.microsoft.com/office/powerpoint/2010/main" val="446496139"/>
              </p:ext>
            </p:extLst>
          </p:nvPr>
        </p:nvGraphicFramePr>
        <p:xfrm>
          <a:off x="89693" y="1914927"/>
          <a:ext cx="4428567" cy="4360488"/>
        </p:xfrm>
        <a:graphic>
          <a:graphicData uri="http://schemas.openxmlformats.org/drawingml/2006/table">
            <a:tbl>
              <a:tblPr firstRow="1" bandRow="1">
                <a:effectLst/>
                <a:tableStyleId>{5C22544A-7EE6-4342-B048-85BDC9FD1C3A}</a:tableStyleId>
              </a:tblPr>
              <a:tblGrid>
                <a:gridCol w="4428567">
                  <a:extLst>
                    <a:ext uri="{9D8B030D-6E8A-4147-A177-3AD203B41FA5}">
                      <a16:colId xmlns:a16="http://schemas.microsoft.com/office/drawing/2014/main" xmlns="" val="989170213"/>
                    </a:ext>
                  </a:extLst>
                </a:gridCol>
              </a:tblGrid>
              <a:tr h="1259695">
                <a:tc>
                  <a:txBody>
                    <a:bodyPr/>
                    <a:lstStyle/>
                    <a:p>
                      <a:pPr marL="0" marR="0" lvl="0" indent="0" algn="l" defTabSz="914400" rtl="0" fontAlgn="auto" hangingPunct="1">
                        <a:lnSpc>
                          <a:spcPct val="100000"/>
                        </a:lnSpc>
                        <a:spcBef>
                          <a:spcPts val="0"/>
                        </a:spcBef>
                        <a:spcAft>
                          <a:spcPts val="0"/>
                        </a:spcAft>
                        <a:buNone/>
                        <a:tabLst/>
                      </a:pPr>
                      <a:r>
                        <a:rPr lang="fr-FR"/>
                        <a:t>1</a:t>
                      </a:r>
                      <a:r>
                        <a:rPr lang="fr-FR" baseline="30000"/>
                        <a:t>er</a:t>
                      </a:r>
                      <a:r>
                        <a:rPr lang="fr-FR"/>
                        <a:t> trimestre : </a:t>
                      </a:r>
                      <a:r>
                        <a:rPr lang="fr-FR" sz="1800" b="1" i="0" u="none" strike="noStrike" kern="1200" cap="none" spc="0" baseline="0">
                          <a:solidFill>
                            <a:srgbClr val="FFFFFF"/>
                          </a:solidFill>
                          <a:uFillTx/>
                          <a:latin typeface="Calibri"/>
                        </a:rPr>
                        <a:t>Les langages pour penser et communiquer (domaine 1)</a:t>
                      </a:r>
                    </a:p>
                    <a:p>
                      <a:pPr lvl="0"/>
                      <a:endParaRPr lang="fr-FR"/>
                    </a:p>
                  </a:txBody>
                  <a:tcPr/>
                </a:tc>
                <a:extLst>
                  <a:ext uri="{0D108BD9-81ED-4DB2-BD59-A6C34878D82A}">
                    <a16:rowId xmlns:a16="http://schemas.microsoft.com/office/drawing/2014/main" xmlns="" val="2211596489"/>
                  </a:ext>
                </a:extLst>
              </a:tr>
              <a:tr h="2422492">
                <a:tc>
                  <a:txBody>
                    <a:bodyPr/>
                    <a:lstStyle/>
                    <a:p>
                      <a:pPr marL="0" marR="0" lvl="0" indent="0" algn="l" defTabSz="914400" rtl="0" fontAlgn="auto" hangingPunct="1">
                        <a:lnSpc>
                          <a:spcPct val="100000"/>
                        </a:lnSpc>
                        <a:spcBef>
                          <a:spcPts val="0"/>
                        </a:spcBef>
                        <a:spcAft>
                          <a:spcPts val="0"/>
                        </a:spcAft>
                        <a:buNone/>
                        <a:tabLst/>
                      </a:pPr>
                      <a:r>
                        <a:rPr lang="fr-FR"/>
                        <a:t>Se créer un support d’apprentissage efficace</a:t>
                      </a:r>
                      <a:r>
                        <a:rPr lang="fr-FR" baseline="0"/>
                        <a:t> : </a:t>
                      </a:r>
                    </a:p>
                    <a:p>
                      <a:pPr marL="0" marR="0" lvl="0" indent="0" algn="l" defTabSz="914400" rtl="0" fontAlgn="auto" hangingPunct="1">
                        <a:lnSpc>
                          <a:spcPct val="100000"/>
                        </a:lnSpc>
                        <a:spcBef>
                          <a:spcPts val="0"/>
                        </a:spcBef>
                        <a:spcAft>
                          <a:spcPts val="0"/>
                        </a:spcAft>
                        <a:buNone/>
                        <a:tabLst/>
                      </a:pPr>
                      <a:endParaRPr lang="fr-FR" baseline="0"/>
                    </a:p>
                    <a:p>
                      <a:pPr marL="0" marR="0" lvl="0" indent="0" algn="l" defTabSz="914400" rtl="0" fontAlgn="auto" hangingPunct="1">
                        <a:lnSpc>
                          <a:spcPct val="100000"/>
                        </a:lnSpc>
                        <a:spcBef>
                          <a:spcPts val="0"/>
                        </a:spcBef>
                        <a:spcAft>
                          <a:spcPts val="0"/>
                        </a:spcAft>
                        <a:buNone/>
                        <a:tabLst/>
                      </a:pPr>
                      <a:r>
                        <a:rPr lang="fr-FR" baseline="0"/>
                        <a:t>Gérer son cahier ou son classeur.</a:t>
                      </a:r>
                    </a:p>
                    <a:p>
                      <a:pPr marL="0" marR="0" lvl="0" indent="0" algn="l" defTabSz="914400" rtl="0" fontAlgn="auto" hangingPunct="1">
                        <a:lnSpc>
                          <a:spcPct val="100000"/>
                        </a:lnSpc>
                        <a:spcBef>
                          <a:spcPts val="0"/>
                        </a:spcBef>
                        <a:spcAft>
                          <a:spcPts val="0"/>
                        </a:spcAft>
                        <a:buNone/>
                        <a:tabLst/>
                      </a:pPr>
                      <a:r>
                        <a:rPr lang="fr-FR" baseline="0"/>
                        <a:t>Garder la trace des apprentissages sous une forme utilisable. </a:t>
                      </a:r>
                    </a:p>
                    <a:p>
                      <a:pPr marL="0" marR="0" lvl="0" indent="0" algn="l" defTabSz="914400" rtl="0" fontAlgn="auto" hangingPunct="1">
                        <a:lnSpc>
                          <a:spcPct val="100000"/>
                        </a:lnSpc>
                        <a:spcBef>
                          <a:spcPts val="0"/>
                        </a:spcBef>
                        <a:spcAft>
                          <a:spcPts val="0"/>
                        </a:spcAft>
                        <a:buNone/>
                        <a:tabLst/>
                      </a:pPr>
                      <a:endParaRPr lang="fr-FR"/>
                    </a:p>
                    <a:p>
                      <a:pPr lvl="0"/>
                      <a:endParaRPr lang="fr-FR"/>
                    </a:p>
                  </a:txBody>
                  <a:tcPr/>
                </a:tc>
                <a:extLst>
                  <a:ext uri="{0D108BD9-81ED-4DB2-BD59-A6C34878D82A}">
                    <a16:rowId xmlns:a16="http://schemas.microsoft.com/office/drawing/2014/main" xmlns="" val="2308550614"/>
                  </a:ext>
                </a:extLst>
              </a:tr>
              <a:tr h="678301">
                <a:tc>
                  <a:txBody>
                    <a:bodyPr/>
                    <a:lstStyle/>
                    <a:p>
                      <a:pPr lvl="0" algn="ctr"/>
                      <a:r>
                        <a:rPr lang="fr-FR" i="1" dirty="0"/>
                        <a:t>Français, mathématiques, HG…</a:t>
                      </a:r>
                    </a:p>
                  </a:txBody>
                  <a:tcPr/>
                </a:tc>
                <a:extLst>
                  <a:ext uri="{0D108BD9-81ED-4DB2-BD59-A6C34878D82A}">
                    <a16:rowId xmlns:a16="http://schemas.microsoft.com/office/drawing/2014/main" xmlns="" val="319449040"/>
                  </a:ext>
                </a:extLst>
              </a:tr>
            </a:tbl>
          </a:graphicData>
        </a:graphic>
      </p:graphicFrame>
      <p:sp>
        <p:nvSpPr>
          <p:cNvPr id="3" name="Rectangle à coins arrondis 4"/>
          <p:cNvSpPr/>
          <p:nvPr/>
        </p:nvSpPr>
        <p:spPr>
          <a:xfrm>
            <a:off x="4761838" y="222180"/>
            <a:ext cx="7172727" cy="444843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B4C7E7"/>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Exemple d’activité : </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342900" marR="0" lvl="0" indent="-342900" algn="ctr" defTabSz="914400" rtl="0" fontAlgn="auto" hangingPunct="1">
              <a:lnSpc>
                <a:spcPct val="100000"/>
              </a:lnSpc>
              <a:spcBef>
                <a:spcPts val="0"/>
              </a:spcBef>
              <a:spcAft>
                <a:spcPts val="0"/>
              </a:spcAft>
              <a:buSzPct val="100000"/>
              <a:buAutoNum type="alphaLcParenR"/>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Travail à deux, sur le repérage de la mémoire de travail. Les élèves s’observent quand ils recopient la trace écrite du tableau et déterminent leur mémoire de travail.</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b)  Exercice pour rallonger cette mémoire : La trace écrite est présentée par bribes, qui apparaissent un certain temps et disparaissent ensuite. Les élèves doivent retenir des mots, puis des groupes de mots pour écrire leur cours. </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sp>
        <p:nvSpPr>
          <p:cNvPr id="4" name="Rectangle à coins arrondis 3"/>
          <p:cNvSpPr/>
          <p:nvPr/>
        </p:nvSpPr>
        <p:spPr>
          <a:xfrm>
            <a:off x="4761838" y="1220157"/>
            <a:ext cx="7172727" cy="4248311"/>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8CBAD"/>
          </a:solidFill>
          <a:ln w="12701" cap="flat">
            <a:solidFill>
              <a:srgbClr val="ED7D31"/>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Exemple d’activité :</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a) Travail individuel : l’élève doit déterminer dans quelle partie du classeur il doit placer la feuille distribuée et justifier son choix.</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b) Pendant un temps dédié, chacun numérote les pages de son cours, vérifie qu’il a tout rassemblé et que l’ensemble est bien rangé. </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c) Création d’un sommaire enrichi régulièrement en AP.</a:t>
            </a:r>
          </a:p>
        </p:txBody>
      </p:sp>
      <p:sp>
        <p:nvSpPr>
          <p:cNvPr id="5" name="Rectangle à coins arrondis 4"/>
          <p:cNvSpPr/>
          <p:nvPr/>
        </p:nvSpPr>
        <p:spPr>
          <a:xfrm>
            <a:off x="4761838" y="2676083"/>
            <a:ext cx="7172736" cy="3790370"/>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C5E0B4"/>
          </a:solidFill>
          <a:ln w="12701" cap="flat">
            <a:solidFill>
              <a:srgbClr val="70AD47"/>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Exemple d’activité :</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342900" marR="0" lvl="0" indent="-342900" algn="ctr" defTabSz="914400" rtl="0" fontAlgn="auto" hangingPunct="1">
              <a:lnSpc>
                <a:spcPct val="100000"/>
              </a:lnSpc>
              <a:spcBef>
                <a:spcPts val="0"/>
              </a:spcBef>
              <a:spcAft>
                <a:spcPts val="0"/>
              </a:spcAft>
              <a:buSzPct val="100000"/>
              <a:buAutoNum type="alphaLcParenR"/>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Travail de groupe sur les titres et les sous-titres : choisir titres et sous-titres d’un document et son questionnement.</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b) Travailler sur l’aspect visuel du cours : mise en valeur des titres, création d’un code-couleur.</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c) Pourquoi sauter des lignes ? pour structurer sa pensée. </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name="Slide21">
    <p:spTree>
      <p:nvGrpSpPr>
        <p:cNvPr id="1" name=""/>
        <p:cNvGrpSpPr/>
        <p:nvPr/>
      </p:nvGrpSpPr>
      <p:grpSpPr>
        <a:xfrm>
          <a:off x="0" y="0"/>
          <a:ext cx="0" cy="0"/>
          <a:chOff x="0" y="0"/>
          <a:chExt cx="0" cy="0"/>
        </a:xfrm>
      </p:grpSpPr>
      <p:sp>
        <p:nvSpPr>
          <p:cNvPr id="2" name="Titre 4"/>
          <p:cNvSpPr txBox="1">
            <a:spLocks noGrp="1"/>
          </p:cNvSpPr>
          <p:nvPr>
            <p:ph type="title"/>
          </p:nvPr>
        </p:nvSpPr>
        <p:spPr>
          <a:xfrm>
            <a:off x="2137693" y="0"/>
            <a:ext cx="8911687" cy="640445"/>
          </a:xfrm>
        </p:spPr>
        <p:txBody>
          <a:bodyPr/>
          <a:lstStyle/>
          <a:p>
            <a:pPr lvl="0"/>
            <a:r>
              <a:rPr lang="fr-FR" sz="3200" b="1"/>
              <a:t>Un projet transversal décliné en HG-EMC</a:t>
            </a:r>
          </a:p>
        </p:txBody>
      </p:sp>
      <p:sp>
        <p:nvSpPr>
          <p:cNvPr id="3" name="Espace réservé du contenu 2"/>
          <p:cNvSpPr txBox="1">
            <a:spLocks noGrp="1"/>
          </p:cNvSpPr>
          <p:nvPr>
            <p:ph idx="1"/>
          </p:nvPr>
        </p:nvSpPr>
        <p:spPr>
          <a:xfrm>
            <a:off x="403414" y="116540"/>
            <a:ext cx="11453079" cy="3696937"/>
          </a:xfrm>
        </p:spPr>
        <p:txBody>
          <a:bodyPr/>
          <a:lstStyle/>
          <a:p>
            <a:pPr lvl="0"/>
            <a:endParaRPr lang="fr-FR" dirty="0"/>
          </a:p>
          <a:p>
            <a:pPr marL="0" lvl="0" indent="0">
              <a:buNone/>
            </a:pPr>
            <a:endParaRPr lang="fr-FR" dirty="0"/>
          </a:p>
          <a:p>
            <a:pPr marL="0" lvl="0" indent="0">
              <a:buNone/>
            </a:pPr>
            <a:r>
              <a:rPr lang="fr-FR" dirty="0"/>
              <a:t>Un exemple de projet d’AP dans lequel toutes les compétences travaillées sont transversales : </a:t>
            </a:r>
            <a:r>
              <a:rPr lang="fr-FR" b="1" dirty="0">
                <a:solidFill>
                  <a:srgbClr val="0070C0"/>
                </a:solidFill>
              </a:rPr>
              <a:t>Noter et apprendre un cours efficacement dans toutes les matières.</a:t>
            </a:r>
          </a:p>
        </p:txBody>
      </p:sp>
      <p:graphicFrame>
        <p:nvGraphicFramePr>
          <p:cNvPr id="4" name="Tableau 3">
            <a:extLst>
              <a:ext uri="{FF2B5EF4-FFF2-40B4-BE49-F238E27FC236}">
                <a16:creationId xmlns:a16="http://schemas.microsoft.com/office/drawing/2014/main" xmlns="" id="{00000000-0000-0000-0000-000000000000}"/>
              </a:ext>
            </a:extLst>
          </p:cNvPr>
          <p:cNvGraphicFramePr>
            <a:graphicFrameLocks noGrp="1"/>
          </p:cNvGraphicFramePr>
          <p:nvPr>
            <p:extLst>
              <p:ext uri="{D42A27DB-BD31-4B8C-83A1-F6EECF244321}">
                <p14:modId xmlns:p14="http://schemas.microsoft.com/office/powerpoint/2010/main" val="1317355967"/>
              </p:ext>
            </p:extLst>
          </p:nvPr>
        </p:nvGraphicFramePr>
        <p:xfrm>
          <a:off x="237506" y="2422567"/>
          <a:ext cx="11618985" cy="4173266"/>
        </p:xfrm>
        <a:graphic>
          <a:graphicData uri="http://schemas.openxmlformats.org/drawingml/2006/table">
            <a:tbl>
              <a:tblPr firstRow="1" bandRow="1">
                <a:effectLst/>
                <a:tableStyleId>{5C22544A-7EE6-4342-B048-85BDC9FD1C3A}</a:tableStyleId>
              </a:tblPr>
              <a:tblGrid>
                <a:gridCol w="3872995">
                  <a:extLst>
                    <a:ext uri="{9D8B030D-6E8A-4147-A177-3AD203B41FA5}">
                      <a16:colId xmlns:a16="http://schemas.microsoft.com/office/drawing/2014/main" xmlns="" val="2961967541"/>
                    </a:ext>
                  </a:extLst>
                </a:gridCol>
                <a:gridCol w="3872995">
                  <a:extLst>
                    <a:ext uri="{9D8B030D-6E8A-4147-A177-3AD203B41FA5}">
                      <a16:colId xmlns:a16="http://schemas.microsoft.com/office/drawing/2014/main" xmlns="" val="2810963419"/>
                    </a:ext>
                  </a:extLst>
                </a:gridCol>
                <a:gridCol w="3872995">
                  <a:extLst>
                    <a:ext uri="{9D8B030D-6E8A-4147-A177-3AD203B41FA5}">
                      <a16:colId xmlns:a16="http://schemas.microsoft.com/office/drawing/2014/main" xmlns="" val="344160406"/>
                    </a:ext>
                  </a:extLst>
                </a:gridCol>
              </a:tblGrid>
              <a:tr h="918857">
                <a:tc>
                  <a:txBody>
                    <a:bodyPr/>
                    <a:lstStyle/>
                    <a:p>
                      <a:pPr marL="0" marR="0" lvl="0" indent="0" algn="l" defTabSz="914400" rtl="0" fontAlgn="auto" hangingPunct="1">
                        <a:lnSpc>
                          <a:spcPct val="100000"/>
                        </a:lnSpc>
                        <a:spcBef>
                          <a:spcPts val="0"/>
                        </a:spcBef>
                        <a:spcAft>
                          <a:spcPts val="0"/>
                        </a:spcAft>
                        <a:buNone/>
                        <a:tabLst/>
                      </a:pPr>
                      <a:r>
                        <a:rPr lang="fr-FR"/>
                        <a:t>1</a:t>
                      </a:r>
                      <a:r>
                        <a:rPr lang="fr-FR" baseline="30000"/>
                        <a:t>er</a:t>
                      </a:r>
                      <a:r>
                        <a:rPr lang="fr-FR"/>
                        <a:t> trimestre : </a:t>
                      </a:r>
                      <a:r>
                        <a:rPr lang="fr-FR" sz="1800" b="1" i="0" u="none" strike="noStrike" kern="1200" cap="none" spc="0" baseline="0">
                          <a:solidFill>
                            <a:srgbClr val="FFFFFF"/>
                          </a:solidFill>
                          <a:uFillTx/>
                          <a:latin typeface="Calibri"/>
                        </a:rPr>
                        <a:t>Les langages pour penser et communiquer (domaine 1)</a:t>
                      </a:r>
                    </a:p>
                    <a:p>
                      <a:pPr lvl="0"/>
                      <a:endParaRPr lang="fr-FR"/>
                    </a:p>
                  </a:txBody>
                  <a:tcPr/>
                </a:tc>
                <a:tc>
                  <a:txBody>
                    <a:bodyPr/>
                    <a:lstStyle/>
                    <a:p>
                      <a:pPr marL="0" marR="0" lvl="0" indent="0" algn="l" defTabSz="457200" rtl="0" fontAlgn="auto" hangingPunct="1">
                        <a:lnSpc>
                          <a:spcPct val="100000"/>
                        </a:lnSpc>
                        <a:spcBef>
                          <a:spcPts val="0"/>
                        </a:spcBef>
                        <a:spcAft>
                          <a:spcPts val="0"/>
                        </a:spcAft>
                        <a:buNone/>
                        <a:tabLst/>
                      </a:pPr>
                      <a:r>
                        <a:rPr lang="fr-FR" sz="1800" b="1" i="0" u="none" strike="noStrike" kern="1200" cap="none" spc="0" baseline="0">
                          <a:solidFill>
                            <a:srgbClr val="FFFFFF"/>
                          </a:solidFill>
                          <a:uFillTx/>
                          <a:latin typeface="Calibri"/>
                        </a:rPr>
                        <a:t>2</a:t>
                      </a:r>
                      <a:r>
                        <a:rPr lang="fr-FR" sz="1800" b="1" i="0" u="none" strike="noStrike" kern="1200" cap="none" spc="0" baseline="30000">
                          <a:solidFill>
                            <a:srgbClr val="FFFFFF"/>
                          </a:solidFill>
                          <a:uFillTx/>
                          <a:latin typeface="Calibri"/>
                        </a:rPr>
                        <a:t>e</a:t>
                      </a:r>
                      <a:r>
                        <a:rPr lang="fr-FR" sz="1800" b="1" i="0" u="none" strike="noStrike" kern="1200" cap="none" spc="0" baseline="0">
                          <a:solidFill>
                            <a:srgbClr val="FFFFFF"/>
                          </a:solidFill>
                          <a:uFillTx/>
                          <a:latin typeface="Calibri"/>
                        </a:rPr>
                        <a:t> trimestre : Les méthodes et outils pour apprendre (domaine 2)</a:t>
                      </a:r>
                    </a:p>
                    <a:p>
                      <a:pPr lvl="0"/>
                      <a:endParaRPr lang="fr-FR"/>
                    </a:p>
                  </a:txBody>
                  <a:tcPr/>
                </a:tc>
                <a:tc>
                  <a:txBody>
                    <a:bodyPr/>
                    <a:lstStyle/>
                    <a:p>
                      <a:pPr marL="0" marR="0" lvl="0" indent="0" algn="l" defTabSz="914400" rtl="0" fontAlgn="auto" hangingPunct="1">
                        <a:lnSpc>
                          <a:spcPct val="100000"/>
                        </a:lnSpc>
                        <a:spcBef>
                          <a:spcPts val="0"/>
                        </a:spcBef>
                        <a:spcAft>
                          <a:spcPts val="0"/>
                        </a:spcAft>
                        <a:buNone/>
                        <a:tabLst/>
                      </a:pPr>
                      <a:r>
                        <a:rPr lang="fr-FR"/>
                        <a:t>3</a:t>
                      </a:r>
                      <a:r>
                        <a:rPr lang="fr-FR" baseline="30000"/>
                        <a:t>e</a:t>
                      </a:r>
                      <a:r>
                        <a:rPr lang="fr-FR"/>
                        <a:t> trimestre :</a:t>
                      </a:r>
                      <a:r>
                        <a:rPr lang="fr-FR" baseline="0"/>
                        <a:t> </a:t>
                      </a:r>
                      <a:r>
                        <a:rPr lang="fr-FR"/>
                        <a:t>Les méthodes et outils</a:t>
                      </a:r>
                      <a:r>
                        <a:rPr lang="fr-FR" baseline="0"/>
                        <a:t> pour apprendre (domaine 2)</a:t>
                      </a:r>
                      <a:endParaRPr lang="fr-FR"/>
                    </a:p>
                    <a:p>
                      <a:pPr lvl="0"/>
                      <a:endParaRPr lang="fr-FR"/>
                    </a:p>
                  </a:txBody>
                  <a:tcPr/>
                </a:tc>
                <a:extLst>
                  <a:ext uri="{0D108BD9-81ED-4DB2-BD59-A6C34878D82A}">
                    <a16:rowId xmlns:a16="http://schemas.microsoft.com/office/drawing/2014/main" xmlns="" val="2636158101"/>
                  </a:ext>
                </a:extLst>
              </a:tr>
              <a:tr h="2572801">
                <a:tc>
                  <a:txBody>
                    <a:bodyPr/>
                    <a:lstStyle/>
                    <a:p>
                      <a:pPr marL="0" marR="0" lvl="0" indent="0" algn="l" defTabSz="914400" rtl="0" fontAlgn="auto" hangingPunct="1">
                        <a:lnSpc>
                          <a:spcPct val="100000"/>
                        </a:lnSpc>
                        <a:spcBef>
                          <a:spcPts val="0"/>
                        </a:spcBef>
                        <a:spcAft>
                          <a:spcPts val="0"/>
                        </a:spcAft>
                        <a:buNone/>
                        <a:tabLst/>
                      </a:pPr>
                      <a:r>
                        <a:rPr lang="fr-FR"/>
                        <a:t>Se créer un support d’apprentissage efficace</a:t>
                      </a:r>
                      <a:r>
                        <a:rPr lang="fr-FR" baseline="0"/>
                        <a:t> : </a:t>
                      </a:r>
                    </a:p>
                    <a:p>
                      <a:pPr marL="0" marR="0" lvl="0" indent="0" algn="l" defTabSz="914400" rtl="0" fontAlgn="auto" hangingPunct="1">
                        <a:lnSpc>
                          <a:spcPct val="100000"/>
                        </a:lnSpc>
                        <a:spcBef>
                          <a:spcPts val="0"/>
                        </a:spcBef>
                        <a:spcAft>
                          <a:spcPts val="0"/>
                        </a:spcAft>
                        <a:buNone/>
                        <a:tabLst/>
                      </a:pPr>
                      <a:endParaRPr lang="fr-FR" baseline="0"/>
                    </a:p>
                    <a:p>
                      <a:pPr marL="0" marR="0" lvl="0" indent="0" algn="l" defTabSz="914400" rtl="0" fontAlgn="auto" hangingPunct="1">
                        <a:lnSpc>
                          <a:spcPct val="100000"/>
                        </a:lnSpc>
                        <a:spcBef>
                          <a:spcPts val="0"/>
                        </a:spcBef>
                        <a:spcAft>
                          <a:spcPts val="0"/>
                        </a:spcAft>
                        <a:buNone/>
                        <a:tabLst/>
                      </a:pPr>
                      <a:r>
                        <a:rPr lang="fr-FR" baseline="0"/>
                        <a:t>Gérer son cahier ou son classeur.</a:t>
                      </a:r>
                    </a:p>
                    <a:p>
                      <a:pPr marL="0" marR="0" lvl="0" indent="0" algn="l" defTabSz="914400" rtl="0" fontAlgn="auto" hangingPunct="1">
                        <a:lnSpc>
                          <a:spcPct val="100000"/>
                        </a:lnSpc>
                        <a:spcBef>
                          <a:spcPts val="0"/>
                        </a:spcBef>
                        <a:spcAft>
                          <a:spcPts val="0"/>
                        </a:spcAft>
                        <a:buNone/>
                        <a:tabLst/>
                      </a:pPr>
                      <a:r>
                        <a:rPr lang="fr-FR" baseline="0"/>
                        <a:t>Garder la trace des apprentissages sous une forme utilisable. </a:t>
                      </a:r>
                    </a:p>
                    <a:p>
                      <a:pPr marL="0" marR="0" lvl="0" indent="0" algn="l" defTabSz="914400" rtl="0" fontAlgn="auto" hangingPunct="1">
                        <a:lnSpc>
                          <a:spcPct val="100000"/>
                        </a:lnSpc>
                        <a:spcBef>
                          <a:spcPts val="0"/>
                        </a:spcBef>
                        <a:spcAft>
                          <a:spcPts val="0"/>
                        </a:spcAft>
                        <a:buNone/>
                        <a:tabLst/>
                      </a:pPr>
                      <a:endParaRPr lang="fr-FR"/>
                    </a:p>
                    <a:p>
                      <a:pPr lvl="0"/>
                      <a:endParaRPr lang="fr-FR"/>
                    </a:p>
                  </a:txBody>
                  <a:tcPr/>
                </a:tc>
                <a:tc>
                  <a:txBody>
                    <a:bodyPr/>
                    <a:lstStyle/>
                    <a:p>
                      <a:pPr marL="0" marR="0" lvl="0" indent="0" algn="l" defTabSz="914400" rtl="0" fontAlgn="auto" hangingPunct="1">
                        <a:lnSpc>
                          <a:spcPct val="100000"/>
                        </a:lnSpc>
                        <a:spcBef>
                          <a:spcPts val="0"/>
                        </a:spcBef>
                        <a:spcAft>
                          <a:spcPts val="0"/>
                        </a:spcAft>
                        <a:buNone/>
                        <a:tabLst/>
                      </a:pPr>
                      <a:r>
                        <a:rPr lang="fr-FR" dirty="0"/>
                        <a:t>Mémoriser à court et long terme :</a:t>
                      </a:r>
                    </a:p>
                    <a:p>
                      <a:pPr marL="0" marR="0" lvl="0" indent="0" algn="l" defTabSz="914400" rtl="0" fontAlgn="auto" hangingPunct="1">
                        <a:lnSpc>
                          <a:spcPct val="100000"/>
                        </a:lnSpc>
                        <a:spcBef>
                          <a:spcPts val="0"/>
                        </a:spcBef>
                        <a:spcAft>
                          <a:spcPts val="0"/>
                        </a:spcAft>
                        <a:buNone/>
                        <a:tabLst/>
                      </a:pPr>
                      <a:endParaRPr lang="fr-FR" dirty="0"/>
                    </a:p>
                    <a:p>
                      <a:pPr marL="0" marR="0" lvl="0" indent="0" algn="l" defTabSz="914400" rtl="0" fontAlgn="auto" hangingPunct="1">
                        <a:lnSpc>
                          <a:spcPct val="100000"/>
                        </a:lnSpc>
                        <a:spcBef>
                          <a:spcPts val="0"/>
                        </a:spcBef>
                        <a:spcAft>
                          <a:spcPts val="0"/>
                        </a:spcAft>
                        <a:buNone/>
                        <a:tabLst/>
                      </a:pPr>
                      <a:endParaRPr lang="fr-FR" dirty="0"/>
                    </a:p>
                    <a:p>
                      <a:pPr marL="0" marR="0" lvl="0" indent="0" algn="l" defTabSz="914400" rtl="0" fontAlgn="auto" hangingPunct="1">
                        <a:lnSpc>
                          <a:spcPct val="100000"/>
                        </a:lnSpc>
                        <a:spcBef>
                          <a:spcPts val="0"/>
                        </a:spcBef>
                        <a:spcAft>
                          <a:spcPts val="0"/>
                        </a:spcAft>
                        <a:buNone/>
                        <a:tabLst/>
                      </a:pPr>
                      <a:r>
                        <a:rPr lang="fr-FR" dirty="0"/>
                        <a:t>Apprendre une</a:t>
                      </a:r>
                      <a:r>
                        <a:rPr lang="fr-FR" baseline="0" dirty="0"/>
                        <a:t> leçon.</a:t>
                      </a:r>
                      <a:r>
                        <a:rPr lang="fr-FR" dirty="0"/>
                        <a:t> </a:t>
                      </a:r>
                    </a:p>
                    <a:p>
                      <a:pPr marL="0" marR="0" lvl="0" indent="0" algn="l" defTabSz="914400" rtl="0" fontAlgn="auto" hangingPunct="1">
                        <a:lnSpc>
                          <a:spcPct val="100000"/>
                        </a:lnSpc>
                        <a:spcBef>
                          <a:spcPts val="0"/>
                        </a:spcBef>
                        <a:spcAft>
                          <a:spcPts val="0"/>
                        </a:spcAft>
                        <a:buNone/>
                        <a:tabLst/>
                      </a:pPr>
                      <a:r>
                        <a:rPr lang="fr-FR" dirty="0"/>
                        <a:t>Apprendre une carte.</a:t>
                      </a:r>
                    </a:p>
                    <a:p>
                      <a:pPr marL="0" marR="0" lvl="0" indent="0" algn="l" defTabSz="914400" rtl="0" fontAlgn="auto" hangingPunct="1">
                        <a:lnSpc>
                          <a:spcPct val="100000"/>
                        </a:lnSpc>
                        <a:spcBef>
                          <a:spcPts val="0"/>
                        </a:spcBef>
                        <a:spcAft>
                          <a:spcPts val="0"/>
                        </a:spcAft>
                        <a:buNone/>
                        <a:tabLst/>
                      </a:pPr>
                      <a:r>
                        <a:rPr lang="fr-FR" dirty="0"/>
                        <a:t>Apprendre des dates.</a:t>
                      </a:r>
                    </a:p>
                    <a:p>
                      <a:pPr marL="0" marR="0" lvl="0" indent="0" algn="l" defTabSz="914400" rtl="0" fontAlgn="auto" hangingPunct="1">
                        <a:lnSpc>
                          <a:spcPct val="100000"/>
                        </a:lnSpc>
                        <a:spcBef>
                          <a:spcPts val="0"/>
                        </a:spcBef>
                        <a:spcAft>
                          <a:spcPts val="0"/>
                        </a:spcAft>
                        <a:buNone/>
                        <a:tabLst/>
                      </a:pPr>
                      <a:r>
                        <a:rPr lang="fr-FR" dirty="0"/>
                        <a:t>Apprendre un schéma.</a:t>
                      </a:r>
                    </a:p>
                    <a:p>
                      <a:pPr marL="0" marR="0" lvl="0" indent="0" algn="l" defTabSz="914400" rtl="0" fontAlgn="auto" hangingPunct="1">
                        <a:lnSpc>
                          <a:spcPct val="100000"/>
                        </a:lnSpc>
                        <a:spcBef>
                          <a:spcPts val="0"/>
                        </a:spcBef>
                        <a:spcAft>
                          <a:spcPts val="0"/>
                        </a:spcAft>
                        <a:buNone/>
                        <a:tabLst/>
                      </a:pPr>
                      <a:endParaRPr lang="fr-FR" dirty="0"/>
                    </a:p>
                    <a:p>
                      <a:pPr marL="0" marR="0" lvl="0" indent="0" algn="l" defTabSz="914400" rtl="0" fontAlgn="auto" hangingPunct="1">
                        <a:lnSpc>
                          <a:spcPct val="100000"/>
                        </a:lnSpc>
                        <a:spcBef>
                          <a:spcPts val="0"/>
                        </a:spcBef>
                        <a:spcAft>
                          <a:spcPts val="0"/>
                        </a:spcAft>
                        <a:buNone/>
                        <a:tabLst/>
                      </a:pPr>
                      <a:endParaRPr lang="fr-FR" dirty="0"/>
                    </a:p>
                  </a:txBody>
                  <a:tcPr/>
                </a:tc>
                <a:tc>
                  <a:txBody>
                    <a:bodyPr/>
                    <a:lstStyle/>
                    <a:p>
                      <a:pPr lvl="0"/>
                      <a:r>
                        <a:rPr lang="fr-FR"/>
                        <a:t>Mobiliser ses connaissances pour répondre à des questions. </a:t>
                      </a:r>
                    </a:p>
                    <a:p>
                      <a:pPr lvl="0"/>
                      <a:endParaRPr lang="fr-FR"/>
                    </a:p>
                    <a:p>
                      <a:pPr lvl="0"/>
                      <a:r>
                        <a:rPr lang="fr-FR"/>
                        <a:t>Lire et comprendre une consigne.</a:t>
                      </a:r>
                    </a:p>
                    <a:p>
                      <a:pPr lvl="0"/>
                      <a:r>
                        <a:rPr lang="fr-FR"/>
                        <a:t>Se débloquer dans une situation</a:t>
                      </a:r>
                      <a:r>
                        <a:rPr lang="fr-FR" baseline="0"/>
                        <a:t> de stress.</a:t>
                      </a:r>
                      <a:endParaRPr lang="fr-FR"/>
                    </a:p>
                  </a:txBody>
                  <a:tcPr/>
                </a:tc>
                <a:extLst>
                  <a:ext uri="{0D108BD9-81ED-4DB2-BD59-A6C34878D82A}">
                    <a16:rowId xmlns:a16="http://schemas.microsoft.com/office/drawing/2014/main" xmlns="" val="635950300"/>
                  </a:ext>
                </a:extLst>
              </a:tr>
              <a:tr h="681608">
                <a:tc>
                  <a:txBody>
                    <a:bodyPr/>
                    <a:lstStyle/>
                    <a:p>
                      <a:pPr lvl="0" algn="ctr"/>
                      <a:r>
                        <a:rPr lang="fr-FR" i="1" dirty="0"/>
                        <a:t>Français, mathématiques, HG…</a:t>
                      </a:r>
                    </a:p>
                  </a:txBody>
                  <a:tcPr anchor="ctr"/>
                </a:tc>
                <a:tc>
                  <a:txBody>
                    <a:bodyPr/>
                    <a:lstStyle/>
                    <a:p>
                      <a:pPr lvl="0" algn="ctr"/>
                      <a:r>
                        <a:rPr lang="fr-FR" i="1" dirty="0"/>
                        <a:t>Français, HG,</a:t>
                      </a:r>
                      <a:r>
                        <a:rPr lang="fr-FR" i="1" baseline="0" dirty="0"/>
                        <a:t> mathématiques…</a:t>
                      </a:r>
                      <a:endParaRPr lang="fr-FR" i="1" dirty="0"/>
                    </a:p>
                  </a:txBody>
                  <a:tcPr anchor="ctr"/>
                </a:tc>
                <a:tc>
                  <a:txBody>
                    <a:bodyPr/>
                    <a:lstStyle/>
                    <a:p>
                      <a:pPr lvl="0" algn="ctr"/>
                      <a:r>
                        <a:rPr lang="fr-FR" i="1" dirty="0"/>
                        <a:t>SVT, Maths, français…</a:t>
                      </a:r>
                    </a:p>
                  </a:txBody>
                  <a:tcPr anchor="ctr"/>
                </a:tc>
                <a:extLst>
                  <a:ext uri="{0D108BD9-81ED-4DB2-BD59-A6C34878D82A}">
                    <a16:rowId xmlns:a16="http://schemas.microsoft.com/office/drawing/2014/main" xmlns="" val="2148331184"/>
                  </a:ext>
                </a:extLst>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Slide23">
    <p:spTree>
      <p:nvGrpSpPr>
        <p:cNvPr id="1" name=""/>
        <p:cNvGrpSpPr/>
        <p:nvPr/>
      </p:nvGrpSpPr>
      <p:grpSpPr>
        <a:xfrm>
          <a:off x="0" y="0"/>
          <a:ext cx="0" cy="0"/>
          <a:chOff x="0" y="0"/>
          <a:chExt cx="0" cy="0"/>
        </a:xfrm>
      </p:grpSpPr>
      <p:grpSp>
        <p:nvGrpSpPr>
          <p:cNvPr id="2" name="Groupe 7"/>
          <p:cNvGrpSpPr/>
          <p:nvPr/>
        </p:nvGrpSpPr>
        <p:grpSpPr>
          <a:xfrm>
            <a:off x="5020238" y="622916"/>
            <a:ext cx="6915524" cy="5866351"/>
            <a:chOff x="5020238" y="622916"/>
            <a:chExt cx="6915524" cy="5866351"/>
          </a:xfrm>
        </p:grpSpPr>
        <p:sp>
          <p:nvSpPr>
            <p:cNvPr id="3" name="Rectangle à coins arrondis 3"/>
            <p:cNvSpPr/>
            <p:nvPr/>
          </p:nvSpPr>
          <p:spPr>
            <a:xfrm>
              <a:off x="5020238" y="622916"/>
              <a:ext cx="6915524" cy="5866351"/>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B4C7E7"/>
            </a:solidFill>
            <a:ln w="12701" cap="flat">
              <a:solidFill>
                <a:srgbClr val="41719C"/>
              </a:solidFill>
              <a:prstDash val="solid"/>
              <a:miter/>
            </a:ln>
          </p:spPr>
          <p:txBody>
            <a:bodyPr vert="horz" wrap="square" lIns="91440" tIns="45720" rIns="91440" bIns="4572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Exemple d’activité :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342900" marR="0" lvl="0" indent="-342900" algn="l" defTabSz="914400" rtl="0" fontAlgn="auto" hangingPunct="1">
                <a:lnSpc>
                  <a:spcPct val="100000"/>
                </a:lnSpc>
                <a:spcBef>
                  <a:spcPts val="0"/>
                </a:spcBef>
                <a:spcAft>
                  <a:spcPts val="0"/>
                </a:spcAft>
                <a:buSzPct val="100000"/>
                <a:buAutoNum type="alphaLcParenR"/>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Déterminer avec les élèves un code d’annotations dans la marge qui aide la mémorisation. Ex :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		Pour un élément difficile à retenir ou très 		important.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		Pour un passage qui suscite une 			interrogation….</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b) Organiser un repérage personnel dans son cours : A la fin de chaque heure, demander aux élèves de « marquer » leur cours dans la marge avec les sigles et des couleurs.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c) Dans le moment d’AP, revenir sur les cours de la semaine et tester quelques connaissances marquées. Réajuster le dispositif et faire réfléchir les élèves aux échecs et aux succès.</a:t>
              </a:r>
            </a:p>
            <a:p>
              <a:pPr marL="342900" marR="0" lvl="0" indent="-342900" algn="ctr" defTabSz="914400" rtl="0" fontAlgn="auto" hangingPunct="1">
                <a:lnSpc>
                  <a:spcPct val="100000"/>
                </a:lnSpc>
                <a:spcBef>
                  <a:spcPts val="0"/>
                </a:spcBef>
                <a:spcAft>
                  <a:spcPts val="0"/>
                </a:spcAft>
                <a:buSzPct val="100000"/>
                <a:buAutoNum type="alphaLcParenR"/>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pic>
          <p:nvPicPr>
            <p:cNvPr id="4" name="Image 4" descr="Artistes: Attention aux arnaques ! | Toc-Arts">
              <a:extLst>
                <a:ext uri="{FF2B5EF4-FFF2-40B4-BE49-F238E27FC236}">
                  <a16:creationId xmlns:a16="http://schemas.microsoft.com/office/drawing/2014/main" xmlns="" id="{00000000-0000-0000-0000-000000000000}"/>
                </a:ext>
              </a:extLst>
            </p:cNvPr>
            <p:cNvPicPr>
              <a:picLocks noChangeAspect="1"/>
            </p:cNvPicPr>
            <p:nvPr/>
          </p:nvPicPr>
          <p:blipFill>
            <a:blip r:embed="rId3"/>
            <a:stretch>
              <a:fillRect/>
            </a:stretch>
          </p:blipFill>
          <p:spPr>
            <a:xfrm>
              <a:off x="6460190" y="2218508"/>
              <a:ext cx="702606" cy="618298"/>
            </a:xfrm>
            <a:prstGeom prst="rect">
              <a:avLst/>
            </a:prstGeom>
            <a:noFill/>
            <a:ln cap="flat">
              <a:noFill/>
            </a:ln>
          </p:spPr>
        </p:pic>
        <p:pic>
          <p:nvPicPr>
            <p:cNvPr id="5" name="Image 5" descr="Question mark; originally by Neutrality, inverted by AngryParsley ...">
              <a:extLst>
                <a:ext uri="{FF2B5EF4-FFF2-40B4-BE49-F238E27FC236}">
                  <a16:creationId xmlns:a16="http://schemas.microsoft.com/office/drawing/2014/main" xmlns="" id="{00000000-0000-0000-0000-000000000000}"/>
                </a:ext>
              </a:extLst>
            </p:cNvPr>
            <p:cNvPicPr>
              <a:picLocks noChangeAspect="1"/>
            </p:cNvPicPr>
            <p:nvPr/>
          </p:nvPicPr>
          <p:blipFill>
            <a:blip r:embed="rId4"/>
            <a:stretch>
              <a:fillRect/>
            </a:stretch>
          </p:blipFill>
          <p:spPr>
            <a:xfrm>
              <a:off x="6576191" y="2995601"/>
              <a:ext cx="470595" cy="610883"/>
            </a:xfrm>
            <a:prstGeom prst="rect">
              <a:avLst/>
            </a:prstGeom>
            <a:noFill/>
            <a:ln cap="flat">
              <a:noFill/>
            </a:ln>
          </p:spPr>
        </p:pic>
      </p:grpSp>
      <p:sp>
        <p:nvSpPr>
          <p:cNvPr id="6" name="Rectangle à coins arrondis 5"/>
          <p:cNvSpPr/>
          <p:nvPr/>
        </p:nvSpPr>
        <p:spPr>
          <a:xfrm>
            <a:off x="5020238" y="1655182"/>
            <a:ext cx="6915524" cy="3801828"/>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8CBAD"/>
          </a:solidFill>
          <a:ln w="12701" cap="flat">
            <a:solidFill>
              <a:srgbClr val="ED7D31"/>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Exemple d’activité :</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342900" marR="0" lvl="0" indent="-342900" algn="ctr" defTabSz="914400" rtl="0" fontAlgn="auto" hangingPunct="1">
              <a:lnSpc>
                <a:spcPct val="100000"/>
              </a:lnSpc>
              <a:spcBef>
                <a:spcPts val="0"/>
              </a:spcBef>
              <a:spcAft>
                <a:spcPts val="0"/>
              </a:spcAft>
              <a:buSzPct val="100000"/>
              <a:buAutoNum type="alphaLcParenR"/>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Pour apprendre les dates, création d’un jeu de « flashcards » avec la date au recto et l’événement au verso. </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b) Faire choisir des gestes évocateurs pour retenir des définitions.</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graphicFrame>
        <p:nvGraphicFramePr>
          <p:cNvPr id="7" name="Tableau 3">
            <a:extLst>
              <a:ext uri="{FF2B5EF4-FFF2-40B4-BE49-F238E27FC236}">
                <a16:creationId xmlns:a16="http://schemas.microsoft.com/office/drawing/2014/main" xmlns="" id="{00000000-0000-0000-0000-000000000000}"/>
              </a:ext>
            </a:extLst>
          </p:cNvPr>
          <p:cNvGraphicFramePr>
            <a:graphicFrameLocks noGrp="1"/>
          </p:cNvGraphicFramePr>
          <p:nvPr>
            <p:extLst>
              <p:ext uri="{D42A27DB-BD31-4B8C-83A1-F6EECF244321}">
                <p14:modId xmlns:p14="http://schemas.microsoft.com/office/powerpoint/2010/main" val="296702230"/>
              </p:ext>
            </p:extLst>
          </p:nvPr>
        </p:nvGraphicFramePr>
        <p:xfrm>
          <a:off x="277931" y="2128787"/>
          <a:ext cx="3962396" cy="4360488"/>
        </p:xfrm>
        <a:graphic>
          <a:graphicData uri="http://schemas.openxmlformats.org/drawingml/2006/table">
            <a:tbl>
              <a:tblPr firstRow="1" bandRow="1">
                <a:effectLst/>
                <a:tableStyleId>{5C22544A-7EE6-4342-B048-85BDC9FD1C3A}</a:tableStyleId>
              </a:tblPr>
              <a:tblGrid>
                <a:gridCol w="3962396">
                  <a:extLst>
                    <a:ext uri="{9D8B030D-6E8A-4147-A177-3AD203B41FA5}">
                      <a16:colId xmlns:a16="http://schemas.microsoft.com/office/drawing/2014/main" xmlns="" val="595495561"/>
                    </a:ext>
                  </a:extLst>
                </a:gridCol>
              </a:tblGrid>
              <a:tr h="1259695">
                <a:tc>
                  <a:txBody>
                    <a:bodyPr/>
                    <a:lstStyle/>
                    <a:p>
                      <a:pPr marL="0" marR="0" lvl="0" indent="0" algn="l" defTabSz="457200" rtl="0" fontAlgn="auto" hangingPunct="1">
                        <a:lnSpc>
                          <a:spcPct val="100000"/>
                        </a:lnSpc>
                        <a:spcBef>
                          <a:spcPts val="0"/>
                        </a:spcBef>
                        <a:spcAft>
                          <a:spcPts val="0"/>
                        </a:spcAft>
                        <a:buNone/>
                        <a:tabLst/>
                      </a:pPr>
                      <a:r>
                        <a:rPr lang="fr-FR" sz="1800" b="1" i="0" u="none" strike="noStrike" kern="1200" cap="none" spc="0" baseline="0">
                          <a:solidFill>
                            <a:srgbClr val="FFFFFF"/>
                          </a:solidFill>
                          <a:uFillTx/>
                          <a:latin typeface="Calibri"/>
                        </a:rPr>
                        <a:t>2</a:t>
                      </a:r>
                      <a:r>
                        <a:rPr lang="fr-FR" sz="1800" b="1" i="0" u="none" strike="noStrike" kern="1200" cap="none" spc="0" baseline="30000">
                          <a:solidFill>
                            <a:srgbClr val="FFFFFF"/>
                          </a:solidFill>
                          <a:uFillTx/>
                          <a:latin typeface="Calibri"/>
                        </a:rPr>
                        <a:t>e</a:t>
                      </a:r>
                      <a:r>
                        <a:rPr lang="fr-FR" sz="1800" b="1" i="0" u="none" strike="noStrike" kern="1200" cap="none" spc="0" baseline="0">
                          <a:solidFill>
                            <a:srgbClr val="FFFFFF"/>
                          </a:solidFill>
                          <a:uFillTx/>
                          <a:latin typeface="Calibri"/>
                        </a:rPr>
                        <a:t> trimestre : Les méthodes et outils pour apprendre (domaine 2)</a:t>
                      </a:r>
                    </a:p>
                    <a:p>
                      <a:pPr lvl="0"/>
                      <a:endParaRPr lang="fr-FR"/>
                    </a:p>
                  </a:txBody>
                  <a:tcPr/>
                </a:tc>
                <a:extLst>
                  <a:ext uri="{0D108BD9-81ED-4DB2-BD59-A6C34878D82A}">
                    <a16:rowId xmlns:a16="http://schemas.microsoft.com/office/drawing/2014/main" xmlns="" val="3064497632"/>
                  </a:ext>
                </a:extLst>
              </a:tr>
              <a:tr h="2422492">
                <a:tc>
                  <a:txBody>
                    <a:bodyPr/>
                    <a:lstStyle/>
                    <a:p>
                      <a:pPr marL="0" marR="0" lvl="0" indent="0" algn="l" defTabSz="914400" rtl="0" fontAlgn="auto" hangingPunct="1">
                        <a:lnSpc>
                          <a:spcPct val="100000"/>
                        </a:lnSpc>
                        <a:spcBef>
                          <a:spcPts val="0"/>
                        </a:spcBef>
                        <a:spcAft>
                          <a:spcPts val="0"/>
                        </a:spcAft>
                        <a:buNone/>
                        <a:tabLst/>
                      </a:pPr>
                      <a:r>
                        <a:rPr lang="fr-FR"/>
                        <a:t>Mémoriser à</a:t>
                      </a:r>
                      <a:r>
                        <a:rPr lang="fr-FR" baseline="0"/>
                        <a:t> court et long terme :</a:t>
                      </a:r>
                      <a:endParaRPr lang="fr-FR"/>
                    </a:p>
                    <a:p>
                      <a:pPr marL="0" marR="0" lvl="0" indent="0" algn="l" defTabSz="914400" rtl="0" fontAlgn="auto" hangingPunct="1">
                        <a:lnSpc>
                          <a:spcPct val="100000"/>
                        </a:lnSpc>
                        <a:spcBef>
                          <a:spcPts val="0"/>
                        </a:spcBef>
                        <a:spcAft>
                          <a:spcPts val="0"/>
                        </a:spcAft>
                        <a:buNone/>
                        <a:tabLst/>
                      </a:pPr>
                      <a:endParaRPr lang="fr-FR"/>
                    </a:p>
                    <a:p>
                      <a:pPr marL="0" marR="0" lvl="0" indent="0" algn="l" defTabSz="914400" rtl="0" fontAlgn="auto" hangingPunct="1">
                        <a:lnSpc>
                          <a:spcPct val="100000"/>
                        </a:lnSpc>
                        <a:spcBef>
                          <a:spcPts val="0"/>
                        </a:spcBef>
                        <a:spcAft>
                          <a:spcPts val="0"/>
                        </a:spcAft>
                        <a:buNone/>
                        <a:tabLst/>
                      </a:pPr>
                      <a:r>
                        <a:rPr lang="fr-FR"/>
                        <a:t>Apprendre une</a:t>
                      </a:r>
                      <a:r>
                        <a:rPr lang="fr-FR" baseline="0"/>
                        <a:t> leçon.</a:t>
                      </a:r>
                      <a:r>
                        <a:rPr lang="fr-FR"/>
                        <a:t> </a:t>
                      </a:r>
                    </a:p>
                    <a:p>
                      <a:pPr marL="0" marR="0" lvl="0" indent="0" algn="l" defTabSz="914400" rtl="0" fontAlgn="auto" hangingPunct="1">
                        <a:lnSpc>
                          <a:spcPct val="100000"/>
                        </a:lnSpc>
                        <a:spcBef>
                          <a:spcPts val="0"/>
                        </a:spcBef>
                        <a:spcAft>
                          <a:spcPts val="0"/>
                        </a:spcAft>
                        <a:buNone/>
                        <a:tabLst/>
                      </a:pPr>
                      <a:r>
                        <a:rPr lang="fr-FR"/>
                        <a:t>Apprendre une carte.</a:t>
                      </a:r>
                    </a:p>
                    <a:p>
                      <a:pPr marL="0" marR="0" lvl="0" indent="0" algn="l" defTabSz="914400" rtl="0" fontAlgn="auto" hangingPunct="1">
                        <a:lnSpc>
                          <a:spcPct val="100000"/>
                        </a:lnSpc>
                        <a:spcBef>
                          <a:spcPts val="0"/>
                        </a:spcBef>
                        <a:spcAft>
                          <a:spcPts val="0"/>
                        </a:spcAft>
                        <a:buNone/>
                        <a:tabLst/>
                      </a:pPr>
                      <a:r>
                        <a:rPr lang="fr-FR"/>
                        <a:t>Apprendre des dates.</a:t>
                      </a:r>
                    </a:p>
                    <a:p>
                      <a:pPr marL="0" marR="0" lvl="0" indent="0" algn="l" defTabSz="914400" rtl="0" fontAlgn="auto" hangingPunct="1">
                        <a:lnSpc>
                          <a:spcPct val="100000"/>
                        </a:lnSpc>
                        <a:spcBef>
                          <a:spcPts val="0"/>
                        </a:spcBef>
                        <a:spcAft>
                          <a:spcPts val="0"/>
                        </a:spcAft>
                        <a:buNone/>
                        <a:tabLst/>
                      </a:pPr>
                      <a:r>
                        <a:rPr lang="fr-FR"/>
                        <a:t>Apprendre un schéma.</a:t>
                      </a:r>
                    </a:p>
                    <a:p>
                      <a:pPr marL="0" marR="0" lvl="0" indent="0" algn="l" defTabSz="914400" rtl="0" fontAlgn="auto" hangingPunct="1">
                        <a:lnSpc>
                          <a:spcPct val="100000"/>
                        </a:lnSpc>
                        <a:spcBef>
                          <a:spcPts val="0"/>
                        </a:spcBef>
                        <a:spcAft>
                          <a:spcPts val="0"/>
                        </a:spcAft>
                        <a:buNone/>
                        <a:tabLst/>
                      </a:pPr>
                      <a:endParaRPr lang="fr-FR"/>
                    </a:p>
                    <a:p>
                      <a:pPr marL="0" marR="0" lvl="0" indent="0" algn="l" defTabSz="914400" rtl="0" fontAlgn="auto" hangingPunct="1">
                        <a:lnSpc>
                          <a:spcPct val="100000"/>
                        </a:lnSpc>
                        <a:spcBef>
                          <a:spcPts val="0"/>
                        </a:spcBef>
                        <a:spcAft>
                          <a:spcPts val="0"/>
                        </a:spcAft>
                        <a:buNone/>
                        <a:tabLst/>
                      </a:pPr>
                      <a:endParaRPr lang="fr-FR"/>
                    </a:p>
                  </a:txBody>
                  <a:tcPr/>
                </a:tc>
                <a:extLst>
                  <a:ext uri="{0D108BD9-81ED-4DB2-BD59-A6C34878D82A}">
                    <a16:rowId xmlns:a16="http://schemas.microsoft.com/office/drawing/2014/main" xmlns="" val="2947458135"/>
                  </a:ext>
                </a:extLst>
              </a:tr>
              <a:tr h="678301">
                <a:tc>
                  <a:txBody>
                    <a:bodyPr/>
                    <a:lstStyle/>
                    <a:p>
                      <a:pPr lvl="0" algn="ctr"/>
                      <a:r>
                        <a:rPr lang="fr-FR" i="1" dirty="0"/>
                        <a:t>Français, HG,</a:t>
                      </a:r>
                      <a:r>
                        <a:rPr lang="fr-FR" i="1" baseline="0" dirty="0"/>
                        <a:t> mathématiques…</a:t>
                      </a:r>
                      <a:endParaRPr lang="fr-FR" i="1" dirty="0"/>
                    </a:p>
                  </a:txBody>
                  <a:tcPr anchor="ctr"/>
                </a:tc>
                <a:extLst>
                  <a:ext uri="{0D108BD9-81ED-4DB2-BD59-A6C34878D82A}">
                    <a16:rowId xmlns:a16="http://schemas.microsoft.com/office/drawing/2014/main" xmlns="" val="3400824252"/>
                  </a:ext>
                </a:extLst>
              </a:tr>
            </a:tbl>
          </a:graphicData>
        </a:graphic>
      </p:graphicFrame>
      <p:sp>
        <p:nvSpPr>
          <p:cNvPr id="8" name="Rectangle à coins arrondis 6"/>
          <p:cNvSpPr/>
          <p:nvPr/>
        </p:nvSpPr>
        <p:spPr>
          <a:xfrm>
            <a:off x="5020238" y="2836807"/>
            <a:ext cx="6915515" cy="3652470"/>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C5E0B4"/>
          </a:solidFill>
          <a:ln w="12701" cap="flat">
            <a:solidFill>
              <a:srgbClr val="70AD47"/>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Exemple d’activité :</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Réorganiser la trace écrite sous forme d’une carte heuristique pour l’apprendre.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name="Slide24">
    <p:spTree>
      <p:nvGrpSpPr>
        <p:cNvPr id="1" name=""/>
        <p:cNvGrpSpPr/>
        <p:nvPr/>
      </p:nvGrpSpPr>
      <p:grpSpPr>
        <a:xfrm>
          <a:off x="0" y="0"/>
          <a:ext cx="0" cy="0"/>
          <a:chOff x="0" y="0"/>
          <a:chExt cx="0" cy="0"/>
        </a:xfrm>
      </p:grpSpPr>
      <p:sp>
        <p:nvSpPr>
          <p:cNvPr id="2" name="Rectangle à coins arrondis 2"/>
          <p:cNvSpPr/>
          <p:nvPr/>
        </p:nvSpPr>
        <p:spPr>
          <a:xfrm>
            <a:off x="4276164" y="932322"/>
            <a:ext cx="7763438" cy="4096868"/>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B4C7E7"/>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Exemple d’activité : </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342900" marR="0" lvl="0" indent="-342900" algn="ctr" defTabSz="914400" rtl="0" fontAlgn="auto" hangingPunct="1">
              <a:lnSpc>
                <a:spcPct val="100000"/>
              </a:lnSpc>
              <a:spcBef>
                <a:spcPts val="0"/>
              </a:spcBef>
              <a:spcAft>
                <a:spcPts val="0"/>
              </a:spcAft>
              <a:buSzPct val="100000"/>
              <a:buAutoNum type="alphaLcParenR"/>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Demander de classer des consignes selon plusieurs critères (longueur de la réponse attendue, nécessité d’aller chercher des ressources ailleurs, réponse dans le texte ou dans le contexte…)</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0" cap="none" spc="0" baseline="0">
                <a:solidFill>
                  <a:srgbClr val="000000"/>
                </a:solidFill>
                <a:uFillTx/>
                <a:latin typeface="Calibri"/>
              </a:rPr>
              <a:t>b) Mettre en relation les questions avec les notions de la leçon.</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0" cap="none" spc="0" baseline="0">
              <a:solidFill>
                <a:srgbClr val="000000"/>
              </a:solidFill>
              <a:uFillTx/>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0" cap="none" spc="0" baseline="0">
                <a:solidFill>
                  <a:srgbClr val="000000"/>
                </a:solidFill>
                <a:uFillTx/>
                <a:latin typeface="Calibri"/>
              </a:rPr>
              <a:t>c) Présenter une situation où des élèves posent des questions au professeur : sont-elles légitimes ou non ? Où se trouve la réponse à ces questions ?</a:t>
            </a:r>
          </a:p>
        </p:txBody>
      </p:sp>
      <p:graphicFrame>
        <p:nvGraphicFramePr>
          <p:cNvPr id="3" name="Tableau 3">
            <a:extLst>
              <a:ext uri="{FF2B5EF4-FFF2-40B4-BE49-F238E27FC236}">
                <a16:creationId xmlns:a16="http://schemas.microsoft.com/office/drawing/2014/main" xmlns="" id="{00000000-0000-0000-0000-000000000000}"/>
              </a:ext>
            </a:extLst>
          </p:cNvPr>
          <p:cNvGraphicFramePr>
            <a:graphicFrameLocks noGrp="1"/>
          </p:cNvGraphicFramePr>
          <p:nvPr/>
        </p:nvGraphicFramePr>
        <p:xfrm>
          <a:off x="418557" y="1932739"/>
          <a:ext cx="3251652" cy="4360488"/>
        </p:xfrm>
        <a:graphic>
          <a:graphicData uri="http://schemas.openxmlformats.org/drawingml/2006/table">
            <a:tbl>
              <a:tblPr firstRow="1" bandRow="1">
                <a:effectLst/>
                <a:tableStyleId>{5C22544A-7EE6-4342-B048-85BDC9FD1C3A}</a:tableStyleId>
              </a:tblPr>
              <a:tblGrid>
                <a:gridCol w="3251652">
                  <a:extLst>
                    <a:ext uri="{9D8B030D-6E8A-4147-A177-3AD203B41FA5}">
                      <a16:colId xmlns:a16="http://schemas.microsoft.com/office/drawing/2014/main" xmlns="" val="3072518524"/>
                    </a:ext>
                  </a:extLst>
                </a:gridCol>
              </a:tblGrid>
              <a:tr h="1259695">
                <a:tc>
                  <a:txBody>
                    <a:bodyPr/>
                    <a:lstStyle/>
                    <a:p>
                      <a:pPr marL="0" marR="0" lvl="0" indent="0" algn="l" defTabSz="914400" rtl="0" fontAlgn="auto" hangingPunct="1">
                        <a:lnSpc>
                          <a:spcPct val="100000"/>
                        </a:lnSpc>
                        <a:spcBef>
                          <a:spcPts val="0"/>
                        </a:spcBef>
                        <a:spcAft>
                          <a:spcPts val="0"/>
                        </a:spcAft>
                        <a:buNone/>
                        <a:tabLst/>
                      </a:pPr>
                      <a:r>
                        <a:rPr lang="fr-FR"/>
                        <a:t>3</a:t>
                      </a:r>
                      <a:r>
                        <a:rPr lang="fr-FR" baseline="30000"/>
                        <a:t>e</a:t>
                      </a:r>
                      <a:r>
                        <a:rPr lang="fr-FR"/>
                        <a:t> trimestre :</a:t>
                      </a:r>
                      <a:r>
                        <a:rPr lang="fr-FR" baseline="0"/>
                        <a:t> </a:t>
                      </a:r>
                      <a:r>
                        <a:rPr lang="fr-FR"/>
                        <a:t>Les méthodes et outils</a:t>
                      </a:r>
                      <a:r>
                        <a:rPr lang="fr-FR" baseline="0"/>
                        <a:t> pour apprendre (domaine 2)</a:t>
                      </a:r>
                      <a:endParaRPr lang="fr-FR"/>
                    </a:p>
                    <a:p>
                      <a:pPr lvl="0"/>
                      <a:endParaRPr lang="fr-FR"/>
                    </a:p>
                  </a:txBody>
                  <a:tcPr/>
                </a:tc>
                <a:extLst>
                  <a:ext uri="{0D108BD9-81ED-4DB2-BD59-A6C34878D82A}">
                    <a16:rowId xmlns:a16="http://schemas.microsoft.com/office/drawing/2014/main" xmlns="" val="2855270615"/>
                  </a:ext>
                </a:extLst>
              </a:tr>
              <a:tr h="2422492">
                <a:tc>
                  <a:txBody>
                    <a:bodyPr/>
                    <a:lstStyle/>
                    <a:p>
                      <a:pPr lvl="0"/>
                      <a:r>
                        <a:rPr lang="fr-FR"/>
                        <a:t>Mobiliser ses connaissances pour répondre à des questions.</a:t>
                      </a:r>
                    </a:p>
                    <a:p>
                      <a:pPr lvl="0"/>
                      <a:endParaRPr lang="fr-FR"/>
                    </a:p>
                    <a:p>
                      <a:pPr lvl="0"/>
                      <a:endParaRPr lang="fr-FR"/>
                    </a:p>
                    <a:p>
                      <a:pPr lvl="0"/>
                      <a:r>
                        <a:rPr lang="fr-FR"/>
                        <a:t>Lire et comprendre une consigne.</a:t>
                      </a:r>
                    </a:p>
                    <a:p>
                      <a:pPr lvl="0"/>
                      <a:r>
                        <a:rPr lang="fr-FR"/>
                        <a:t>Se débloquer dans une situation</a:t>
                      </a:r>
                      <a:r>
                        <a:rPr lang="fr-FR" baseline="0"/>
                        <a:t> de stress.</a:t>
                      </a:r>
                      <a:endParaRPr lang="fr-FR"/>
                    </a:p>
                  </a:txBody>
                  <a:tcPr/>
                </a:tc>
                <a:extLst>
                  <a:ext uri="{0D108BD9-81ED-4DB2-BD59-A6C34878D82A}">
                    <a16:rowId xmlns:a16="http://schemas.microsoft.com/office/drawing/2014/main" xmlns="" val="3978659794"/>
                  </a:ext>
                </a:extLst>
              </a:tr>
              <a:tr h="678301">
                <a:tc>
                  <a:txBody>
                    <a:bodyPr/>
                    <a:lstStyle/>
                    <a:p>
                      <a:pPr lvl="0"/>
                      <a:r>
                        <a:rPr lang="fr-FR" i="1"/>
                        <a:t>SVT, Maths, français…</a:t>
                      </a:r>
                    </a:p>
                  </a:txBody>
                  <a:tcPr/>
                </a:tc>
                <a:extLst>
                  <a:ext uri="{0D108BD9-81ED-4DB2-BD59-A6C34878D82A}">
                    <a16:rowId xmlns:a16="http://schemas.microsoft.com/office/drawing/2014/main" xmlns="" val="1993564960"/>
                  </a:ext>
                </a:extLst>
              </a:tr>
            </a:tbl>
          </a:graphicData>
        </a:graphic>
      </p:graphicFrame>
      <p:sp>
        <p:nvSpPr>
          <p:cNvPr id="4" name="Rectangle à coins arrondis 4"/>
          <p:cNvSpPr/>
          <p:nvPr/>
        </p:nvSpPr>
        <p:spPr>
          <a:xfrm>
            <a:off x="4276164" y="2026017"/>
            <a:ext cx="7763429" cy="3003173"/>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8CBAD"/>
          </a:solidFill>
          <a:ln w="12701" cap="flat">
            <a:solidFill>
              <a:srgbClr val="ED7D31"/>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Exemple d’activité :</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a) Trouver la consigne manquante d’un travail.</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b) Préparer un contrôle de 5 questions pour les autres groupes en paramétrant la difficulté des consignes.</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c) Trouver des erreurs de mauvaise lecture des consignes dans un travail.</a:t>
            </a:r>
          </a:p>
        </p:txBody>
      </p:sp>
      <p:sp>
        <p:nvSpPr>
          <p:cNvPr id="5" name="Rectangle à coins arrondis 5"/>
          <p:cNvSpPr/>
          <p:nvPr/>
        </p:nvSpPr>
        <p:spPr>
          <a:xfrm>
            <a:off x="4276155" y="2872221"/>
            <a:ext cx="7763438" cy="2766572"/>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C5E0B4"/>
          </a:solidFill>
          <a:ln w="12701" cap="flat">
            <a:solidFill>
              <a:srgbClr val="70AD47"/>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Exemple d’activité :</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alibri"/>
              </a:rPr>
              <a:t>Créer un glossaire des consignes avec les verbes d’action les plus souvent employés (relever, citer, souligner…)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965</TotalTime>
  <Words>3531</Words>
  <Application>Microsoft Macintosh PowerPoint</Application>
  <PresentationFormat>Grand écran</PresentationFormat>
  <Paragraphs>480</Paragraphs>
  <Slides>26</Slides>
  <Notes>22</Notes>
  <HiddenSlides>10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26</vt:i4>
      </vt:variant>
    </vt:vector>
  </HeadingPairs>
  <TitlesOfParts>
    <vt:vector size="33" baseType="lpstr">
      <vt:lpstr>AR BLANCA</vt:lpstr>
      <vt:lpstr>Calibri</vt:lpstr>
      <vt:lpstr>Calibri Light</vt:lpstr>
      <vt:lpstr>Century Gothic</vt:lpstr>
      <vt:lpstr>Times New Roman</vt:lpstr>
      <vt:lpstr>Arial</vt:lpstr>
      <vt:lpstr>Thème Office</vt:lpstr>
      <vt:lpstr>L’Accompagnement personnalisé en Histoire-Géographie en classe de 6ème</vt:lpstr>
      <vt:lpstr>Présentation PowerPoint</vt:lpstr>
      <vt:lpstr>L’AP en 6e : faciliter la transition école-collège.</vt:lpstr>
      <vt:lpstr>Que travailler en AP en Histoire-géo ?</vt:lpstr>
      <vt:lpstr>Exemple de mise en œuvre :</vt:lpstr>
      <vt:lpstr>Présentation PowerPoint</vt:lpstr>
      <vt:lpstr>Un projet transversal décliné en HG-EMC</vt:lpstr>
      <vt:lpstr>Présentation PowerPoint</vt:lpstr>
      <vt:lpstr>Présentation PowerPoint</vt:lpstr>
      <vt:lpstr>Présentation PowerPoint</vt:lpstr>
      <vt:lpstr>Partir d’une évaluation des besoins</vt:lpstr>
      <vt:lpstr>3 dimensions à prendre en compte :</vt:lpstr>
      <vt:lpstr>Accompagner l’acquisition de compétences</vt:lpstr>
      <vt:lpstr>Le bilan d’étape</vt:lpstr>
      <vt:lpstr>L’évaluation de l’AP</vt:lpstr>
      <vt:lpstr>Le projet d’AP dans le temps</vt:lpstr>
      <vt:lpstr>Présentation PowerPoint</vt:lpstr>
      <vt:lpstr>Exemple : « se repérer dans le collège en construisant son plan ».</vt:lpstr>
      <vt:lpstr>Les modalités</vt:lpstr>
      <vt:lpstr>Présentation PowerPoint</vt:lpstr>
      <vt:lpstr>Présentation PowerPoint</vt:lpstr>
      <vt:lpstr>Exemple : « planifier son travail en utilisant son agenda ».</vt:lpstr>
      <vt:lpstr>Les modalités </vt:lpstr>
      <vt:lpstr>Exemple de mise en œuvre :</vt:lpstr>
      <vt:lpstr>Présentation PowerPoint</vt:lpstr>
      <vt:lpstr>Ressources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L’Accompagnement personnalisé en 6e</dc:title>
  <dc:creator>Claire BERNHARD</dc:creator>
  <cp:lastModifiedBy>Catherine Schmittbiel</cp:lastModifiedBy>
  <cp:revision>62</cp:revision>
  <dcterms:created xsi:type="dcterms:W3CDTF">2016-03-05T14:28:11Z</dcterms:created>
  <dcterms:modified xsi:type="dcterms:W3CDTF">2016-04-14T15:54:29Z</dcterms:modified>
</cp:coreProperties>
</file>