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14"/>
  </p:notesMasterIdLst>
  <p:sldIdLst>
    <p:sldId id="319" r:id="rId2"/>
    <p:sldId id="294" r:id="rId3"/>
    <p:sldId id="298" r:id="rId4"/>
    <p:sldId id="295" r:id="rId5"/>
    <p:sldId id="315" r:id="rId6"/>
    <p:sldId id="316" r:id="rId7"/>
    <p:sldId id="314" r:id="rId8"/>
    <p:sldId id="300" r:id="rId9"/>
    <p:sldId id="305" r:id="rId10"/>
    <p:sldId id="318" r:id="rId11"/>
    <p:sldId id="306" r:id="rId12"/>
    <p:sldId id="317" r:id="rId13"/>
  </p:sldIdLst>
  <p:sldSz cx="12192000" cy="6858000"/>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Style moyen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524"/>
    <p:restoredTop sz="70960"/>
  </p:normalViewPr>
  <p:slideViewPr>
    <p:cSldViewPr snapToGrid="0" snapToObjects="1">
      <p:cViewPr>
        <p:scale>
          <a:sx n="80" d="100"/>
          <a:sy n="80" d="100"/>
        </p:scale>
        <p:origin x="1024" y="144"/>
      </p:cViewPr>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2A77E6-95FC-064F-A544-F5E67AA65128}" type="datetimeFigureOut">
              <a:rPr lang="fr-FR" smtClean="0"/>
              <a:t>14/04/2016</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0D6935-C6EA-DB43-9906-4A8388006FDE}" type="slidenum">
              <a:rPr lang="fr-FR" smtClean="0"/>
              <a:t>‹#›</a:t>
            </a:fld>
            <a:endParaRPr lang="fr-FR"/>
          </a:p>
        </p:txBody>
      </p:sp>
    </p:spTree>
    <p:extLst>
      <p:ext uri="{BB962C8B-B14F-4D97-AF65-F5344CB8AC3E}">
        <p14:creationId xmlns:p14="http://schemas.microsoft.com/office/powerpoint/2010/main" val="5355997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b="1" dirty="0" smtClean="0"/>
              <a:t>1</a:t>
            </a:r>
            <a:r>
              <a:rPr lang="fr-FR" b="1" baseline="30000" dirty="0" smtClean="0"/>
              <a:t>ère</a:t>
            </a:r>
            <a:r>
              <a:rPr lang="fr-FR" b="1" dirty="0" smtClean="0"/>
              <a:t> interrogation que soulève la lecture du programme: VILLE / METROPOLE</a:t>
            </a:r>
          </a:p>
        </p:txBody>
      </p:sp>
      <p:sp>
        <p:nvSpPr>
          <p:cNvPr id="4" name="Espace réservé du numéro de diapositive 3"/>
          <p:cNvSpPr>
            <a:spLocks noGrp="1"/>
          </p:cNvSpPr>
          <p:nvPr>
            <p:ph type="sldNum" sz="quarter" idx="10"/>
          </p:nvPr>
        </p:nvSpPr>
        <p:spPr/>
        <p:txBody>
          <a:bodyPr/>
          <a:lstStyle/>
          <a:p>
            <a:fld id="{3B0D6935-C6EA-DB43-9906-4A8388006FDE}" type="slidenum">
              <a:rPr lang="fr-FR" smtClean="0"/>
              <a:t>2</a:t>
            </a:fld>
            <a:endParaRPr lang="fr-FR"/>
          </a:p>
        </p:txBody>
      </p:sp>
    </p:spTree>
    <p:extLst>
      <p:ext uri="{BB962C8B-B14F-4D97-AF65-F5344CB8AC3E}">
        <p14:creationId xmlns:p14="http://schemas.microsoft.com/office/powerpoint/2010/main" val="10672480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65539"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fr-FR" dirty="0" smtClean="0"/>
              <a:t>NB: dans certaines métropoles de pays émergent, il y a à la fois périurbanisation et exode rural (ex:</a:t>
            </a:r>
            <a:r>
              <a:rPr lang="fr-FR" baseline="0" dirty="0" smtClean="0"/>
              <a:t> Chine)</a:t>
            </a:r>
            <a:endParaRPr lang="fr-FR" dirty="0" smtClean="0"/>
          </a:p>
        </p:txBody>
      </p:sp>
      <p:sp>
        <p:nvSpPr>
          <p:cNvPr id="65540" name="Espace réservé du numéro de diapositiv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F3A9AE5-D719-4A76-9F77-AAFC1156CE86}" type="slidenum">
              <a:rPr lang="fr-FR"/>
              <a:pPr fontAlgn="base">
                <a:spcBef>
                  <a:spcPct val="0"/>
                </a:spcBef>
                <a:spcAft>
                  <a:spcPct val="0"/>
                </a:spcAft>
              </a:pPr>
              <a:t>11</a:t>
            </a:fld>
            <a:endParaRPr lang="fr-FR"/>
          </a:p>
        </p:txBody>
      </p:sp>
    </p:spTree>
    <p:extLst>
      <p:ext uri="{BB962C8B-B14F-4D97-AF65-F5344CB8AC3E}">
        <p14:creationId xmlns:p14="http://schemas.microsoft.com/office/powerpoint/2010/main" val="9499037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indent="-171450">
              <a:buFontTx/>
              <a:buChar char="-"/>
            </a:pPr>
            <a:r>
              <a:rPr lang="fr-FR" b="1" dirty="0" smtClean="0"/>
              <a:t>2015: les compétences à travailler ne figurent plus explicitement dans le programme</a:t>
            </a:r>
          </a:p>
          <a:p>
            <a:pPr marL="171450" indent="-171450">
              <a:buFontTx/>
              <a:buChar char="-"/>
            </a:pPr>
            <a:r>
              <a:rPr lang="fr-FR" b="1" dirty="0" smtClean="0"/>
              <a:t>Il faut se reporter à la première partie « Compétences travaillées »</a:t>
            </a:r>
          </a:p>
          <a:p>
            <a:pPr marL="171450" indent="-171450">
              <a:buFontTx/>
              <a:buChar char="-"/>
            </a:pPr>
            <a:endParaRPr lang="fr-FR" b="1" dirty="0"/>
          </a:p>
        </p:txBody>
      </p:sp>
      <p:sp>
        <p:nvSpPr>
          <p:cNvPr id="4" name="Espace réservé du numéro de diapositive 3"/>
          <p:cNvSpPr>
            <a:spLocks noGrp="1"/>
          </p:cNvSpPr>
          <p:nvPr>
            <p:ph type="sldNum" sz="quarter" idx="10"/>
          </p:nvPr>
        </p:nvSpPr>
        <p:spPr/>
        <p:txBody>
          <a:bodyPr/>
          <a:lstStyle/>
          <a:p>
            <a:fld id="{3B0D6935-C6EA-DB43-9906-4A8388006FDE}" type="slidenum">
              <a:rPr lang="fr-FR" smtClean="0"/>
              <a:t>12</a:t>
            </a:fld>
            <a:endParaRPr lang="fr-FR"/>
          </a:p>
        </p:txBody>
      </p:sp>
    </p:spTree>
    <p:extLst>
      <p:ext uri="{BB962C8B-B14F-4D97-AF65-F5344CB8AC3E}">
        <p14:creationId xmlns:p14="http://schemas.microsoft.com/office/powerpoint/2010/main" val="10423168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NB: ne pas confondre </a:t>
            </a:r>
            <a:r>
              <a:rPr lang="fr-FR" b="1" dirty="0" smtClean="0"/>
              <a:t>VILLE ET METROPOLE (source: </a:t>
            </a:r>
            <a:r>
              <a:rPr lang="fr-FR" b="1" dirty="0" err="1" smtClean="0"/>
              <a:t>Géoconfluences</a:t>
            </a:r>
            <a:r>
              <a:rPr lang="fr-FR" b="1" dirty="0" smtClean="0"/>
              <a:t>)</a:t>
            </a:r>
          </a:p>
          <a:p>
            <a:endParaRPr lang="fr-FR" b="1" dirty="0" smtClean="0"/>
          </a:p>
          <a:p>
            <a:pPr marL="171450" indent="-171450">
              <a:buFontTx/>
              <a:buChar char="-"/>
            </a:pPr>
            <a:r>
              <a:rPr lang="fr-FR" sz="1200" b="0" i="0" kern="1200" dirty="0" smtClean="0">
                <a:solidFill>
                  <a:schemeClr val="tx1"/>
                </a:solidFill>
                <a:effectLst/>
                <a:latin typeface="+mn-lt"/>
                <a:ea typeface="+mn-ea"/>
                <a:cs typeface="+mn-cs"/>
              </a:rPr>
              <a:t>La métropole est avant tout un ensemble urbain de grande importance qui exerce des fonctions de commandement, d’organisation et d’impulsion sur une région et qui permet son intégration avec le reste du monde. Elle anime un système urbain plus ou moins complexe à la hiérarchisation emboîtée. Elle peut être dotée de fonctions spécialisées dans les domaines politique, économique, de l'innovation. Ses services à forte valeur ajoutée irriguent une aire plus ou moins vaste selon les échelles considérées, de l'espace régional à l'espace mondial.</a:t>
            </a:r>
          </a:p>
          <a:p>
            <a:pPr marL="171450" indent="-171450">
              <a:buFontTx/>
              <a:buChar char="-"/>
            </a:pPr>
            <a:endParaRPr lang="fr-FR" sz="1200" b="0" i="0" kern="1200" dirty="0" smtClean="0">
              <a:solidFill>
                <a:schemeClr val="tx1"/>
              </a:solidFill>
              <a:effectLst/>
              <a:latin typeface="+mn-lt"/>
              <a:ea typeface="+mn-ea"/>
              <a:cs typeface="+mn-cs"/>
            </a:endParaRPr>
          </a:p>
          <a:p>
            <a:pPr marL="171450" indent="-171450">
              <a:buFontTx/>
              <a:buChar char="-"/>
            </a:pPr>
            <a:r>
              <a:rPr lang="fr-FR" sz="1200" b="0" i="0" kern="1200" dirty="0" smtClean="0">
                <a:solidFill>
                  <a:schemeClr val="tx1"/>
                </a:solidFill>
                <a:effectLst/>
                <a:latin typeface="+mn-lt"/>
                <a:ea typeface="+mn-ea"/>
                <a:cs typeface="+mn-cs"/>
              </a:rPr>
              <a:t>Le poids et la croissance démographiques sont-ils des critères déterminants dans la définition des métropoles ?</a:t>
            </a:r>
            <a:r>
              <a:rPr lang="fr-FR" dirty="0" smtClean="0"/>
              <a:t/>
            </a:r>
            <a:br>
              <a:rPr lang="fr-FR" dirty="0" smtClean="0"/>
            </a:br>
            <a:r>
              <a:rPr lang="fr-FR" sz="1200" b="0" i="0" kern="1200" dirty="0" smtClean="0">
                <a:solidFill>
                  <a:schemeClr val="tx1"/>
                </a:solidFill>
                <a:effectLst/>
                <a:latin typeface="+mn-lt"/>
                <a:ea typeface="+mn-ea"/>
                <a:cs typeface="+mn-cs"/>
              </a:rPr>
              <a:t>Certaines agglomérations africaines, </a:t>
            </a:r>
            <a:r>
              <a:rPr lang="fr-FR" sz="1200" b="0" i="0" kern="1200" dirty="0" err="1" smtClean="0">
                <a:solidFill>
                  <a:schemeClr val="tx1"/>
                </a:solidFill>
                <a:effectLst/>
                <a:latin typeface="+mn-lt"/>
                <a:ea typeface="+mn-ea"/>
                <a:cs typeface="+mn-cs"/>
              </a:rPr>
              <a:t>multi-millionaires</a:t>
            </a:r>
            <a:r>
              <a:rPr lang="fr-FR" sz="1200" b="0" i="0" kern="1200" dirty="0" smtClean="0">
                <a:solidFill>
                  <a:schemeClr val="tx1"/>
                </a:solidFill>
                <a:effectLst/>
                <a:latin typeface="+mn-lt"/>
                <a:ea typeface="+mn-ea"/>
                <a:cs typeface="+mn-cs"/>
              </a:rPr>
              <a:t>, ne possèdent pas forcément de fonction métropolitaines.</a:t>
            </a:r>
          </a:p>
          <a:p>
            <a:pPr marL="171450" indent="-171450">
              <a:buFontTx/>
              <a:buChar char="-"/>
            </a:pPr>
            <a:endParaRPr lang="fr-FR" sz="1200" b="0" i="0" kern="1200" dirty="0" smtClean="0">
              <a:solidFill>
                <a:schemeClr val="tx1"/>
              </a:solidFill>
              <a:effectLst/>
              <a:latin typeface="+mn-lt"/>
              <a:ea typeface="+mn-ea"/>
              <a:cs typeface="+mn-cs"/>
            </a:endParaRPr>
          </a:p>
          <a:p>
            <a:pPr marL="171450" indent="-171450">
              <a:buFontTx/>
              <a:buChar char="-"/>
            </a:pPr>
            <a:r>
              <a:rPr lang="fr-FR" sz="1200" b="0" i="0" kern="1200" dirty="0" smtClean="0">
                <a:solidFill>
                  <a:schemeClr val="tx1"/>
                </a:solidFill>
                <a:effectLst/>
                <a:latin typeface="+mn-lt"/>
                <a:ea typeface="+mn-ea"/>
                <a:cs typeface="+mn-cs"/>
              </a:rPr>
              <a:t>En France, le terme « métropole » peut être employé comme un </a:t>
            </a:r>
            <a:r>
              <a:rPr lang="fr-FR" sz="1200" b="1" i="0" kern="1200" dirty="0" smtClean="0">
                <a:solidFill>
                  <a:schemeClr val="tx1"/>
                </a:solidFill>
                <a:effectLst/>
                <a:latin typeface="+mn-lt"/>
                <a:ea typeface="+mn-ea"/>
                <a:cs typeface="+mn-cs"/>
              </a:rPr>
              <a:t>label</a:t>
            </a:r>
            <a:r>
              <a:rPr lang="fr-FR" sz="1200" b="0" i="0" kern="1200" dirty="0" smtClean="0">
                <a:solidFill>
                  <a:schemeClr val="tx1"/>
                </a:solidFill>
                <a:effectLst/>
                <a:latin typeface="+mn-lt"/>
                <a:ea typeface="+mn-ea"/>
                <a:cs typeface="+mn-cs"/>
              </a:rPr>
              <a:t> par des intercommunalités (communautés d’agglomération, communautés urbaines) car il véhicule une image positive et dynamique, sans qu’elles exercent forcément de réelles fonctions métropolitaines. C’est le cas par exemple de la communauté d'agglomération « Chartres Métropole ».</a:t>
            </a:r>
            <a:r>
              <a:rPr lang="fr-FR" dirty="0" smtClean="0"/>
              <a:t/>
            </a:r>
            <a:br>
              <a:rPr lang="fr-FR" dirty="0" smtClean="0"/>
            </a:br>
            <a:r>
              <a:rPr lang="fr-FR" sz="1200" b="0" i="0" kern="1200" dirty="0" smtClean="0">
                <a:solidFill>
                  <a:schemeClr val="tx1"/>
                </a:solidFill>
                <a:effectLst/>
                <a:latin typeface="+mn-lt"/>
                <a:ea typeface="+mn-ea"/>
                <a:cs typeface="+mn-cs"/>
              </a:rPr>
              <a:t>En outre, le législateur a instauré des </a:t>
            </a:r>
            <a:r>
              <a:rPr lang="fr-FR" sz="1200" b="1" i="0" kern="1200" dirty="0" smtClean="0">
                <a:solidFill>
                  <a:schemeClr val="tx1"/>
                </a:solidFill>
                <a:effectLst/>
                <a:latin typeface="+mn-lt"/>
                <a:ea typeface="+mn-ea"/>
                <a:cs typeface="+mn-cs"/>
              </a:rPr>
              <a:t>« métropoles » au 1er janvier 2015</a:t>
            </a:r>
            <a:r>
              <a:rPr lang="fr-FR" sz="1200" b="0" i="0" kern="1200" dirty="0" smtClean="0">
                <a:solidFill>
                  <a:schemeClr val="tx1"/>
                </a:solidFill>
                <a:effectLst/>
                <a:latin typeface="+mn-lt"/>
                <a:ea typeface="+mn-ea"/>
                <a:cs typeface="+mn-cs"/>
              </a:rPr>
              <a:t> pour désigner un nouveau type d’intercommunalité aux compétences élargies. En effet, la loi du 27 janvier 2014 de modernisation de l’action publique territoriale et d’affirmation des métropoles ("</a:t>
            </a:r>
            <a:r>
              <a:rPr lang="fr-FR" sz="1200" b="1" i="0" kern="1200" dirty="0" smtClean="0">
                <a:solidFill>
                  <a:schemeClr val="tx1"/>
                </a:solidFill>
                <a:effectLst/>
                <a:latin typeface="+mn-lt"/>
                <a:ea typeface="+mn-ea"/>
                <a:cs typeface="+mn-cs"/>
              </a:rPr>
              <a:t>loi </a:t>
            </a:r>
            <a:r>
              <a:rPr lang="fr-FR" sz="1200" b="1" i="0" kern="1200" dirty="0" err="1" smtClean="0">
                <a:solidFill>
                  <a:schemeClr val="tx1"/>
                </a:solidFill>
                <a:effectLst/>
                <a:latin typeface="+mn-lt"/>
                <a:ea typeface="+mn-ea"/>
                <a:cs typeface="+mn-cs"/>
              </a:rPr>
              <a:t>Maptam</a:t>
            </a:r>
            <a:r>
              <a:rPr lang="fr-FR" sz="1200" b="0" i="0" kern="1200" dirty="0" smtClean="0">
                <a:solidFill>
                  <a:schemeClr val="tx1"/>
                </a:solidFill>
                <a:effectLst/>
                <a:latin typeface="+mn-lt"/>
                <a:ea typeface="+mn-ea"/>
                <a:cs typeface="+mn-cs"/>
              </a:rPr>
              <a:t>") transforme en métropole les établissements publics de coopération intercommunale (EPCI) à fiscalité propre qui forment un ensemble de plus de 400 000 habitants dans une aire urbaine de plus de 650 000 habitants. Cela concerne les agglomérations de Bordeaux, Brest, Grenoble, Lille, Montpellier, Nantes, Rennes, Rouen, Strasbourg et Toulouse. Construite à partir d’un simple critère démographique, la définition de ces métropoles ne tient pas compte de leurs capacités à exercer des fonctions supérieures, à polariser une aire d’influence étendue et à s’intégrer dans les grands réseaux internationaux.</a:t>
            </a:r>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3B0D6935-C6EA-DB43-9906-4A8388006FDE}" type="slidenum">
              <a:rPr lang="fr-FR" smtClean="0"/>
              <a:t>3</a:t>
            </a:fld>
            <a:endParaRPr lang="fr-FR"/>
          </a:p>
        </p:txBody>
      </p:sp>
    </p:spTree>
    <p:extLst>
      <p:ext uri="{BB962C8B-B14F-4D97-AF65-F5344CB8AC3E}">
        <p14:creationId xmlns:p14="http://schemas.microsoft.com/office/powerpoint/2010/main" val="17659560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b="1" dirty="0" smtClean="0"/>
              <a:t>2</a:t>
            </a:r>
            <a:r>
              <a:rPr lang="fr-FR" b="1" baseline="30000" dirty="0" smtClean="0"/>
              <a:t>ème</a:t>
            </a:r>
            <a:r>
              <a:rPr lang="fr-FR" b="1" dirty="0" smtClean="0"/>
              <a:t> interrogation que soulève la lecture du programme:</a:t>
            </a:r>
          </a:p>
          <a:p>
            <a:pPr marL="171450" indent="-171450">
              <a:buFontTx/>
              <a:buChar char="-"/>
            </a:pPr>
            <a:r>
              <a:rPr lang="fr-FR" dirty="0" smtClean="0"/>
              <a:t>La notion d’urbanisation n’apparaît plus</a:t>
            </a:r>
          </a:p>
          <a:p>
            <a:pPr marL="171450" indent="-171450">
              <a:buFontTx/>
              <a:buChar char="-"/>
            </a:pPr>
            <a:r>
              <a:rPr lang="fr-FR" dirty="0" smtClean="0"/>
              <a:t>Par contre, on parle de métropolisation</a:t>
            </a:r>
          </a:p>
          <a:p>
            <a:pPr marL="171450" indent="-171450">
              <a:buFontTx/>
              <a:buChar char="-"/>
            </a:pPr>
            <a:endParaRPr lang="fr-FR" dirty="0" smtClean="0"/>
          </a:p>
          <a:p>
            <a:r>
              <a:rPr lang="fr-FR" dirty="0" smtClean="0"/>
              <a:t>NB: ne pas confondre </a:t>
            </a:r>
            <a:r>
              <a:rPr lang="fr-FR" b="1" dirty="0" smtClean="0"/>
              <a:t>URBANISATION ET METROPOLISATION</a:t>
            </a:r>
          </a:p>
          <a:p>
            <a:pPr marL="171450" indent="-171450">
              <a:buFontTx/>
              <a:buChar char="-"/>
            </a:pPr>
            <a:r>
              <a:rPr lang="fr-FR" sz="1200" b="0" i="0" kern="1200" dirty="0" smtClean="0">
                <a:solidFill>
                  <a:schemeClr val="tx1"/>
                </a:solidFill>
                <a:effectLst/>
                <a:latin typeface="+mn-lt"/>
                <a:ea typeface="+mn-ea"/>
                <a:cs typeface="+mn-cs"/>
              </a:rPr>
              <a:t>L'</a:t>
            </a:r>
            <a:r>
              <a:rPr lang="fr-FR" sz="1200" b="1" i="0" kern="1200" dirty="0" smtClean="0">
                <a:solidFill>
                  <a:schemeClr val="tx1"/>
                </a:solidFill>
                <a:effectLst/>
                <a:latin typeface="+mn-lt"/>
                <a:ea typeface="+mn-ea"/>
                <a:cs typeface="+mn-cs"/>
              </a:rPr>
              <a:t>urbanisation</a:t>
            </a:r>
            <a:r>
              <a:rPr lang="fr-FR" sz="1200" b="0" i="0" kern="1200" dirty="0" smtClean="0">
                <a:solidFill>
                  <a:schemeClr val="tx1"/>
                </a:solidFill>
                <a:effectLst/>
                <a:latin typeface="+mn-lt"/>
                <a:ea typeface="+mn-ea"/>
                <a:cs typeface="+mn-cs"/>
              </a:rPr>
              <a:t> désigne le processus, continu depuis la première révolution industrielle, de </a:t>
            </a:r>
            <a:r>
              <a:rPr lang="fr-FR" sz="1200" b="1" i="0" kern="1200" dirty="0" smtClean="0">
                <a:solidFill>
                  <a:schemeClr val="tx1"/>
                </a:solidFill>
                <a:effectLst/>
                <a:latin typeface="+mn-lt"/>
                <a:ea typeface="+mn-ea"/>
                <a:cs typeface="+mn-cs"/>
              </a:rPr>
              <a:t>croissance de la population urbaine et d'extension des villes.</a:t>
            </a:r>
          </a:p>
          <a:p>
            <a:pPr marL="171450" indent="-171450">
              <a:buFontTx/>
              <a:buChar char="-"/>
            </a:pPr>
            <a:r>
              <a:rPr lang="fr-FR" sz="1200" b="0" i="0" kern="1200" dirty="0" smtClean="0">
                <a:solidFill>
                  <a:schemeClr val="tx1"/>
                </a:solidFill>
                <a:effectLst/>
                <a:latin typeface="+mn-lt"/>
                <a:ea typeface="+mn-ea"/>
                <a:cs typeface="+mn-cs"/>
              </a:rPr>
              <a:t>La </a:t>
            </a:r>
            <a:r>
              <a:rPr lang="fr-FR" sz="1200" b="1" i="0" kern="1200" dirty="0" smtClean="0">
                <a:solidFill>
                  <a:schemeClr val="tx1"/>
                </a:solidFill>
                <a:effectLst/>
                <a:latin typeface="+mn-lt"/>
                <a:ea typeface="+mn-ea"/>
                <a:cs typeface="+mn-cs"/>
              </a:rPr>
              <a:t>métropolisation</a:t>
            </a:r>
            <a:r>
              <a:rPr lang="fr-FR" sz="1200" b="0" i="0" kern="1200" dirty="0" smtClean="0">
                <a:solidFill>
                  <a:schemeClr val="tx1"/>
                </a:solidFill>
                <a:effectLst/>
                <a:latin typeface="+mn-lt"/>
                <a:ea typeface="+mn-ea"/>
                <a:cs typeface="+mn-cs"/>
              </a:rPr>
              <a:t> désigne le mouvement de concentration de populations, d'activités, de valeur dans des ensembles urbains de grande taille. Le phénomène de métropolisation </a:t>
            </a:r>
            <a:r>
              <a:rPr lang="fr-FR" sz="1200" b="1" i="0" kern="1200" dirty="0" smtClean="0">
                <a:solidFill>
                  <a:schemeClr val="tx1"/>
                </a:solidFill>
                <a:effectLst/>
                <a:latin typeface="+mn-lt"/>
                <a:ea typeface="+mn-ea"/>
                <a:cs typeface="+mn-cs"/>
              </a:rPr>
              <a:t>ne se réduit pas à sa dimension démographique</a:t>
            </a:r>
            <a:r>
              <a:rPr lang="fr-FR" sz="1200" b="0" i="0" kern="1200" dirty="0" smtClean="0">
                <a:solidFill>
                  <a:schemeClr val="tx1"/>
                </a:solidFill>
                <a:effectLst/>
                <a:latin typeface="+mn-lt"/>
                <a:ea typeface="+mn-ea"/>
                <a:cs typeface="+mn-cs"/>
              </a:rPr>
              <a:t>. Il doit son ampleur et son originalité à la </a:t>
            </a:r>
            <a:r>
              <a:rPr lang="fr-FR" sz="1200" b="1" i="0" kern="1200" dirty="0" smtClean="0">
                <a:solidFill>
                  <a:schemeClr val="tx1"/>
                </a:solidFill>
                <a:effectLst/>
                <a:latin typeface="+mn-lt"/>
                <a:ea typeface="+mn-ea"/>
                <a:cs typeface="+mn-cs"/>
              </a:rPr>
              <a:t>concentration spatiale des fonctions stratégiques du nouveau système productif :</a:t>
            </a:r>
            <a:r>
              <a:rPr lang="fr-FR" sz="1200" b="0" i="0" kern="1200" dirty="0" smtClean="0">
                <a:solidFill>
                  <a:schemeClr val="tx1"/>
                </a:solidFill>
                <a:effectLst/>
                <a:latin typeface="+mn-lt"/>
                <a:ea typeface="+mn-ea"/>
                <a:cs typeface="+mn-cs"/>
              </a:rPr>
              <a:t> appareils de commandement et de contrôle ; foyers de l'innovation ; accessibilités aux réseaux de communication virtuels ou physiques ; attractivité et poids culturels.</a:t>
            </a:r>
          </a:p>
          <a:p>
            <a:pPr marL="171450" indent="-171450">
              <a:buFontTx/>
              <a:buChar char="-"/>
            </a:pPr>
            <a:endParaRPr lang="fr-FR" sz="1200" b="0" i="0" kern="1200" dirty="0" smtClean="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3B0D6935-C6EA-DB43-9906-4A8388006FDE}" type="slidenum">
              <a:rPr lang="fr-FR" smtClean="0"/>
              <a:t>4</a:t>
            </a:fld>
            <a:endParaRPr lang="fr-FR"/>
          </a:p>
        </p:txBody>
      </p:sp>
    </p:spTree>
    <p:extLst>
      <p:ext uri="{BB962C8B-B14F-4D97-AF65-F5344CB8AC3E}">
        <p14:creationId xmlns:p14="http://schemas.microsoft.com/office/powerpoint/2010/main" val="9203815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1450" indent="-171450">
              <a:buFontTx/>
              <a:buChar char="-"/>
            </a:pPr>
            <a:r>
              <a:rPr lang="fr-FR" dirty="0" smtClean="0"/>
              <a:t>L’urbain est une thématique qui est travaillée tout au long de la scolarité obligatoire. Donc forcément il faut construire une progression</a:t>
            </a:r>
          </a:p>
          <a:p>
            <a:pPr marL="0" indent="0">
              <a:buFontTx/>
              <a:buNone/>
            </a:pPr>
            <a:endParaRPr lang="fr-FR" dirty="0" smtClean="0"/>
          </a:p>
          <a:p>
            <a:r>
              <a:rPr lang="fr-FR" dirty="0" smtClean="0"/>
              <a:t>- </a:t>
            </a:r>
            <a:r>
              <a:rPr lang="fr-FR" b="1" dirty="0" smtClean="0"/>
              <a:t>Pour pouvoir identifier les spécificités de l’approche de ce thème en 6</a:t>
            </a:r>
            <a:r>
              <a:rPr lang="fr-FR" b="1" baseline="30000" dirty="0" smtClean="0"/>
              <a:t>ème</a:t>
            </a:r>
            <a:r>
              <a:rPr lang="fr-FR" b="1" dirty="0" smtClean="0"/>
              <a:t>, il faut savoir ce que les élèves ont fait avant et ce qu’ils feront après</a:t>
            </a:r>
          </a:p>
        </p:txBody>
      </p:sp>
      <p:sp>
        <p:nvSpPr>
          <p:cNvPr id="4" name="Espace réservé du numéro de diapositive 3"/>
          <p:cNvSpPr>
            <a:spLocks noGrp="1"/>
          </p:cNvSpPr>
          <p:nvPr>
            <p:ph type="sldNum" sz="quarter" idx="10"/>
          </p:nvPr>
        </p:nvSpPr>
        <p:spPr/>
        <p:txBody>
          <a:bodyPr/>
          <a:lstStyle/>
          <a:p>
            <a:fld id="{3B0D6935-C6EA-DB43-9906-4A8388006FDE}" type="slidenum">
              <a:rPr lang="fr-FR" smtClean="0"/>
              <a:t>5</a:t>
            </a:fld>
            <a:endParaRPr lang="fr-FR"/>
          </a:p>
        </p:txBody>
      </p:sp>
    </p:spTree>
    <p:extLst>
      <p:ext uri="{BB962C8B-B14F-4D97-AF65-F5344CB8AC3E}">
        <p14:creationId xmlns:p14="http://schemas.microsoft.com/office/powerpoint/2010/main" val="11217905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b="1" dirty="0" smtClean="0"/>
              <a:t>En 6</a:t>
            </a:r>
            <a:r>
              <a:rPr lang="fr-FR" b="1" baseline="30000" dirty="0" smtClean="0"/>
              <a:t>ème</a:t>
            </a:r>
            <a:r>
              <a:rPr lang="fr-FR" dirty="0" smtClean="0"/>
              <a:t>: on met</a:t>
            </a:r>
            <a:r>
              <a:rPr lang="fr-FR" baseline="0" dirty="0" smtClean="0"/>
              <a:t> l’accent sur </a:t>
            </a:r>
            <a:r>
              <a:rPr lang="fr-FR" b="1" baseline="0" dirty="0" smtClean="0"/>
              <a:t>l’habiter</a:t>
            </a:r>
            <a:r>
              <a:rPr lang="fr-FR" baseline="0" dirty="0" smtClean="0"/>
              <a:t> → objet d’étude =  une </a:t>
            </a:r>
            <a:r>
              <a:rPr lang="fr-FR" b="1" baseline="0" dirty="0" smtClean="0"/>
              <a:t>grande ville</a:t>
            </a:r>
          </a:p>
          <a:p>
            <a:pPr marL="171450" indent="-171450">
              <a:buFontTx/>
              <a:buChar char="-"/>
            </a:pPr>
            <a:r>
              <a:rPr lang="fr-FR" baseline="0" dirty="0" smtClean="0"/>
              <a:t>Il faut donc privilégier les photographies à hauteur de rue et des habitants</a:t>
            </a:r>
          </a:p>
          <a:p>
            <a:pPr marL="171450" indent="-171450">
              <a:buFontTx/>
              <a:buChar char="-"/>
            </a:pPr>
            <a:r>
              <a:rPr lang="fr-FR" baseline="0" dirty="0" smtClean="0"/>
              <a:t>On étudie les relations entre les individus et leur territoire: comment des individus par leurs usages contribuent à produire du territoire</a:t>
            </a:r>
          </a:p>
          <a:p>
            <a:pPr marL="171450" indent="-171450">
              <a:buFontTx/>
              <a:buChar char="-"/>
            </a:pPr>
            <a:endParaRPr lang="fr-FR" baseline="0" dirty="0" smtClean="0"/>
          </a:p>
          <a:p>
            <a:pPr marL="0" indent="0">
              <a:buFontTx/>
              <a:buNone/>
            </a:pPr>
            <a:r>
              <a:rPr lang="fr-FR" b="1" baseline="0" dirty="0" smtClean="0"/>
              <a:t>En 4</a:t>
            </a:r>
            <a:r>
              <a:rPr lang="fr-FR" b="1" baseline="30000" dirty="0" smtClean="0"/>
              <a:t>ème</a:t>
            </a:r>
            <a:r>
              <a:rPr lang="fr-FR" b="1" baseline="0" dirty="0" smtClean="0"/>
              <a:t>: </a:t>
            </a:r>
            <a:r>
              <a:rPr lang="fr-FR" baseline="0" dirty="0" smtClean="0"/>
              <a:t>le fil directeur du programme = la </a:t>
            </a:r>
            <a:r>
              <a:rPr lang="fr-FR" b="1" baseline="0" dirty="0" smtClean="0"/>
              <a:t>mondialisation</a:t>
            </a:r>
            <a:r>
              <a:rPr lang="fr-FR" baseline="0" dirty="0" smtClean="0"/>
              <a:t> → objet d’étude = </a:t>
            </a:r>
            <a:r>
              <a:rPr lang="fr-FR" b="1" baseline="0" dirty="0" smtClean="0"/>
              <a:t>ville mondiale</a:t>
            </a:r>
          </a:p>
          <a:p>
            <a:pPr marL="0" indent="0">
              <a:buFontTx/>
              <a:buNone/>
            </a:pPr>
            <a:r>
              <a:rPr lang="fr-FR" baseline="0" dirty="0" smtClean="0"/>
              <a:t> - sur la photo on va repérer les marques paysagères de la mondialisation (gratte-ciel, CBD)</a:t>
            </a:r>
          </a:p>
          <a:p>
            <a:pPr marL="0" indent="0">
              <a:buFontTx/>
              <a:buNone/>
            </a:pPr>
            <a:endParaRPr lang="fr-FR" baseline="0" dirty="0" smtClean="0"/>
          </a:p>
          <a:p>
            <a:pPr marL="0" indent="0">
              <a:buFontTx/>
              <a:buNone/>
            </a:pPr>
            <a:r>
              <a:rPr lang="fr-FR" b="1" baseline="0" dirty="0" smtClean="0"/>
              <a:t>En 3</a:t>
            </a:r>
            <a:r>
              <a:rPr lang="fr-FR" b="1" baseline="30000" dirty="0" smtClean="0"/>
              <a:t>ème</a:t>
            </a:r>
            <a:r>
              <a:rPr lang="fr-FR" b="1" baseline="0" dirty="0" smtClean="0"/>
              <a:t> </a:t>
            </a:r>
            <a:r>
              <a:rPr lang="fr-FR" baseline="0" dirty="0" smtClean="0"/>
              <a:t>: les notions d’urbanisation et de mondialisation sont reprises et approfondies à travers le cas français et européen et sous l’angle des enjeux de l’aménagement du territoire</a:t>
            </a:r>
          </a:p>
          <a:p>
            <a:pPr marL="0" indent="0">
              <a:buFontTx/>
              <a:buNone/>
            </a:pPr>
            <a:endParaRPr lang="fr-FR" baseline="0" dirty="0" smtClean="0"/>
          </a:p>
          <a:p>
            <a:pPr marL="0" indent="0">
              <a:buFontTx/>
              <a:buNone/>
            </a:pPr>
            <a:r>
              <a:rPr lang="fr-FR" b="1" baseline="0" dirty="0" smtClean="0"/>
              <a:t>Conclusion: en 6</a:t>
            </a:r>
            <a:r>
              <a:rPr lang="fr-FR" b="1" baseline="30000" dirty="0" smtClean="0"/>
              <a:t>ème</a:t>
            </a:r>
            <a:r>
              <a:rPr lang="fr-FR" b="1" baseline="0" dirty="0" smtClean="0"/>
              <a:t> on ne travaille pas la notion de métropole (et encore moins celle de métropolisation ) , on interroge l’habiter dans les espaces urbains des grandes villes</a:t>
            </a:r>
          </a:p>
          <a:p>
            <a:pPr marL="0" indent="0">
              <a:buFontTx/>
              <a:buNone/>
            </a:pPr>
            <a:endParaRPr lang="fr-FR" baseline="0" dirty="0" smtClean="0"/>
          </a:p>
          <a:p>
            <a:pPr marL="171450" indent="-171450">
              <a:buFontTx/>
              <a:buChar char="-"/>
            </a:pPr>
            <a:endParaRPr lang="fr-FR" dirty="0"/>
          </a:p>
        </p:txBody>
      </p:sp>
      <p:sp>
        <p:nvSpPr>
          <p:cNvPr id="4" name="Espace réservé du numéro de diapositive 3"/>
          <p:cNvSpPr>
            <a:spLocks noGrp="1"/>
          </p:cNvSpPr>
          <p:nvPr>
            <p:ph type="sldNum" sz="quarter" idx="10"/>
          </p:nvPr>
        </p:nvSpPr>
        <p:spPr/>
        <p:txBody>
          <a:bodyPr/>
          <a:lstStyle/>
          <a:p>
            <a:fld id="{3B0D6935-C6EA-DB43-9906-4A8388006FDE}" type="slidenum">
              <a:rPr lang="fr-FR" smtClean="0"/>
              <a:t>6</a:t>
            </a:fld>
            <a:endParaRPr lang="fr-FR"/>
          </a:p>
        </p:txBody>
      </p:sp>
    </p:spTree>
    <p:extLst>
      <p:ext uri="{BB962C8B-B14F-4D97-AF65-F5344CB8AC3E}">
        <p14:creationId xmlns:p14="http://schemas.microsoft.com/office/powerpoint/2010/main" val="10136235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b="1" dirty="0" smtClean="0"/>
              <a:t>Quelles sont les caractéristiques d’une métropole, d’une grande ville ?</a:t>
            </a:r>
          </a:p>
          <a:p>
            <a:pPr marL="171450" indent="-171450">
              <a:buFont typeface="Arial" charset="0"/>
              <a:buChar char="•"/>
            </a:pPr>
            <a:r>
              <a:rPr lang="fr-FR" dirty="0" smtClean="0"/>
              <a:t>Un très</a:t>
            </a:r>
            <a:r>
              <a:rPr lang="fr-FR" baseline="0" dirty="0" smtClean="0"/>
              <a:t> grande diversité des </a:t>
            </a:r>
            <a:r>
              <a:rPr lang="fr-FR" b="1" baseline="0" dirty="0" smtClean="0"/>
              <a:t>acteurs</a:t>
            </a:r>
          </a:p>
          <a:p>
            <a:pPr marL="171450" indent="-171450">
              <a:buFont typeface="Arial" charset="0"/>
              <a:buChar char="•"/>
            </a:pPr>
            <a:r>
              <a:rPr lang="fr-FR" baseline="0" dirty="0" smtClean="0"/>
              <a:t>Qui </a:t>
            </a:r>
            <a:r>
              <a:rPr lang="fr-FR" b="1" baseline="0" dirty="0" smtClean="0"/>
              <a:t>pratiquent</a:t>
            </a:r>
            <a:r>
              <a:rPr lang="fr-FR" baseline="0" dirty="0" smtClean="0"/>
              <a:t> un espace selon leurs </a:t>
            </a:r>
            <a:r>
              <a:rPr lang="fr-FR" b="1" baseline="0" dirty="0" smtClean="0"/>
              <a:t>usages</a:t>
            </a:r>
            <a:r>
              <a:rPr lang="fr-FR" baseline="0" dirty="0" smtClean="0"/>
              <a:t> (résidence, travail, achats, loisirs ...) et qui donc se </a:t>
            </a:r>
            <a:r>
              <a:rPr lang="fr-FR" b="1" baseline="0" dirty="0" smtClean="0"/>
              <a:t>déplacent</a:t>
            </a:r>
            <a:r>
              <a:rPr lang="fr-FR" baseline="0" dirty="0" smtClean="0"/>
              <a:t> (mobilités)</a:t>
            </a:r>
          </a:p>
          <a:p>
            <a:pPr marL="171450" indent="-171450">
              <a:buFont typeface="Arial" charset="0"/>
              <a:buChar char="•"/>
            </a:pPr>
            <a:r>
              <a:rPr lang="fr-FR" baseline="0" dirty="0" smtClean="0"/>
              <a:t>Qui contribuent à </a:t>
            </a:r>
            <a:r>
              <a:rPr lang="fr-FR" b="1" baseline="0" dirty="0" smtClean="0"/>
              <a:t>produire des espaces urbains </a:t>
            </a:r>
            <a:r>
              <a:rPr lang="fr-FR" baseline="0" dirty="0" smtClean="0"/>
              <a:t>différents (centre-ville, périphérie)</a:t>
            </a:r>
          </a:p>
          <a:p>
            <a:pPr marL="171450" indent="-171450">
              <a:buFont typeface="Arial" charset="0"/>
              <a:buChar char="•"/>
            </a:pPr>
            <a:endParaRPr lang="fr-FR" baseline="0" dirty="0" smtClean="0"/>
          </a:p>
          <a:p>
            <a:pPr marL="0" indent="0">
              <a:buFontTx/>
              <a:buNone/>
            </a:pPr>
            <a:r>
              <a:rPr lang="fr-FR" baseline="0" dirty="0" smtClean="0"/>
              <a:t>→ Donc une métropole est un grande ville dans laquelle il y a ce qui répond aux multiples usages des individus. C’est par ce biais qu’on aborde les fonctions urbaines (tertiaire – magasins, restaurants, cinéma, ...) et métropolitaines (fonctions décisionnelles – préfecture, grands musées, sièges sociaux, universités)</a:t>
            </a:r>
          </a:p>
          <a:p>
            <a:pPr marL="0" indent="0">
              <a:buFontTx/>
              <a:buNone/>
            </a:pPr>
            <a:endParaRPr lang="fr-FR" baseline="0" dirty="0" smtClean="0"/>
          </a:p>
          <a:p>
            <a:pPr marL="0" indent="0">
              <a:buFontTx/>
              <a:buNone/>
            </a:pPr>
            <a:r>
              <a:rPr lang="fr-FR" baseline="0" dirty="0" smtClean="0"/>
              <a:t>Cette approche socio-spatiale permet de mettre en évidence les enjeux de développement : économiques, sociaux, environnementaux</a:t>
            </a:r>
          </a:p>
          <a:p>
            <a:endParaRPr lang="fr-FR" dirty="0" smtClean="0"/>
          </a:p>
          <a:p>
            <a:endParaRPr lang="fr-FR" dirty="0"/>
          </a:p>
        </p:txBody>
      </p:sp>
      <p:sp>
        <p:nvSpPr>
          <p:cNvPr id="4" name="Espace réservé du numéro de diapositive 3"/>
          <p:cNvSpPr>
            <a:spLocks noGrp="1"/>
          </p:cNvSpPr>
          <p:nvPr>
            <p:ph type="sldNum" sz="quarter" idx="10"/>
          </p:nvPr>
        </p:nvSpPr>
        <p:spPr/>
        <p:txBody>
          <a:bodyPr/>
          <a:lstStyle/>
          <a:p>
            <a:fld id="{3B0D6935-C6EA-DB43-9906-4A8388006FDE}" type="slidenum">
              <a:rPr lang="fr-FR" smtClean="0"/>
              <a:t>7</a:t>
            </a:fld>
            <a:endParaRPr lang="fr-FR"/>
          </a:p>
        </p:txBody>
      </p:sp>
    </p:spTree>
    <p:extLst>
      <p:ext uri="{BB962C8B-B14F-4D97-AF65-F5344CB8AC3E}">
        <p14:creationId xmlns:p14="http://schemas.microsoft.com/office/powerpoint/2010/main" val="12765609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b="1" dirty="0" smtClean="0"/>
              <a:t>NB: le choix des</a:t>
            </a:r>
            <a:r>
              <a:rPr lang="fr-FR" b="1" baseline="0" dirty="0" smtClean="0"/>
              <a:t> études de cas doit être réfléchi</a:t>
            </a:r>
            <a:endParaRPr lang="fr-FR" b="1" dirty="0"/>
          </a:p>
        </p:txBody>
      </p:sp>
      <p:sp>
        <p:nvSpPr>
          <p:cNvPr id="4" name="Espace réservé du numéro de diapositive 3"/>
          <p:cNvSpPr>
            <a:spLocks noGrp="1"/>
          </p:cNvSpPr>
          <p:nvPr>
            <p:ph type="sldNum" sz="quarter" idx="10"/>
          </p:nvPr>
        </p:nvSpPr>
        <p:spPr/>
        <p:txBody>
          <a:bodyPr/>
          <a:lstStyle/>
          <a:p>
            <a:fld id="{3B0D6935-C6EA-DB43-9906-4A8388006FDE}" type="slidenum">
              <a:rPr lang="fr-FR" smtClean="0"/>
              <a:t>8</a:t>
            </a:fld>
            <a:endParaRPr lang="fr-FR"/>
          </a:p>
        </p:txBody>
      </p:sp>
    </p:spTree>
    <p:extLst>
      <p:ext uri="{BB962C8B-B14F-4D97-AF65-F5344CB8AC3E}">
        <p14:creationId xmlns:p14="http://schemas.microsoft.com/office/powerpoint/2010/main" val="718675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 Rappel: objectif</a:t>
            </a:r>
            <a:r>
              <a:rPr lang="fr-FR" baseline="0" dirty="0" smtClean="0"/>
              <a:t> de l’enseignement de la géo au cours de la scolarité obligatoire = </a:t>
            </a:r>
            <a:r>
              <a:rPr lang="fr-FR" b="1" baseline="0" dirty="0" smtClean="0"/>
              <a:t>construire un parcours du monde</a:t>
            </a:r>
          </a:p>
          <a:p>
            <a:endParaRPr lang="fr-FR" dirty="0" smtClean="0"/>
          </a:p>
          <a:p>
            <a:r>
              <a:rPr lang="fr-FR" dirty="0" smtClean="0"/>
              <a:t>➔ Certaines</a:t>
            </a:r>
            <a:r>
              <a:rPr lang="fr-FR" baseline="0" dirty="0" smtClean="0"/>
              <a:t> études de cas sont imposées par les programmes</a:t>
            </a:r>
          </a:p>
          <a:p>
            <a:endParaRPr lang="fr-FR" baseline="0" dirty="0" smtClean="0"/>
          </a:p>
          <a:p>
            <a:r>
              <a:rPr lang="fr-FR" baseline="0" dirty="0" smtClean="0"/>
              <a:t>➔ Choix possibles en 6</a:t>
            </a:r>
            <a:r>
              <a:rPr lang="fr-FR" baseline="30000" dirty="0" smtClean="0"/>
              <a:t>ème</a:t>
            </a:r>
            <a:r>
              <a:rPr lang="fr-FR" baseline="0" dirty="0" smtClean="0"/>
              <a:t>:</a:t>
            </a:r>
          </a:p>
          <a:p>
            <a:pPr marL="171450" indent="-171450">
              <a:buFontTx/>
              <a:buChar char="-"/>
            </a:pPr>
            <a:r>
              <a:rPr lang="fr-FR" baseline="0" dirty="0" smtClean="0"/>
              <a:t>Pays développé: Strasbourg (partir si possible de l’espace proche)</a:t>
            </a:r>
          </a:p>
          <a:p>
            <a:pPr marL="171450" indent="-171450">
              <a:buFontTx/>
              <a:buChar char="-"/>
            </a:pPr>
            <a:r>
              <a:rPr lang="fr-FR" baseline="0" dirty="0" smtClean="0"/>
              <a:t>Pays en développement, pays émergent: Amérique latine ?</a:t>
            </a:r>
          </a:p>
          <a:p>
            <a:pPr marL="171450" indent="-171450">
              <a:buFontTx/>
              <a:buChar char="-"/>
            </a:pPr>
            <a:endParaRPr lang="fr-FR" dirty="0"/>
          </a:p>
        </p:txBody>
      </p:sp>
      <p:sp>
        <p:nvSpPr>
          <p:cNvPr id="4" name="Espace réservé du numéro de diapositive 3"/>
          <p:cNvSpPr>
            <a:spLocks noGrp="1"/>
          </p:cNvSpPr>
          <p:nvPr>
            <p:ph type="sldNum" sz="quarter" idx="10"/>
          </p:nvPr>
        </p:nvSpPr>
        <p:spPr/>
        <p:txBody>
          <a:bodyPr/>
          <a:lstStyle/>
          <a:p>
            <a:fld id="{3B0D6935-C6EA-DB43-9906-4A8388006FDE}" type="slidenum">
              <a:rPr lang="fr-FR" smtClean="0"/>
              <a:t>9</a:t>
            </a:fld>
            <a:endParaRPr lang="fr-FR"/>
          </a:p>
        </p:txBody>
      </p:sp>
    </p:spTree>
    <p:extLst>
      <p:ext uri="{BB962C8B-B14F-4D97-AF65-F5344CB8AC3E}">
        <p14:creationId xmlns:p14="http://schemas.microsoft.com/office/powerpoint/2010/main" val="2865607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b="1" dirty="0" smtClean="0"/>
              <a:t>Pas de changement 2008 / 2015</a:t>
            </a:r>
            <a:endParaRPr lang="fr-FR" b="1" dirty="0"/>
          </a:p>
        </p:txBody>
      </p:sp>
      <p:sp>
        <p:nvSpPr>
          <p:cNvPr id="4" name="Espace réservé du numéro de diapositive 3"/>
          <p:cNvSpPr>
            <a:spLocks noGrp="1"/>
          </p:cNvSpPr>
          <p:nvPr>
            <p:ph type="sldNum" sz="quarter" idx="10"/>
          </p:nvPr>
        </p:nvSpPr>
        <p:spPr/>
        <p:txBody>
          <a:bodyPr/>
          <a:lstStyle/>
          <a:p>
            <a:fld id="{3B0D6935-C6EA-DB43-9906-4A8388006FDE}" type="slidenum">
              <a:rPr lang="fr-FR" smtClean="0"/>
              <a:t>10</a:t>
            </a:fld>
            <a:endParaRPr lang="fr-FR"/>
          </a:p>
        </p:txBody>
      </p:sp>
    </p:spTree>
    <p:extLst>
      <p:ext uri="{BB962C8B-B14F-4D97-AF65-F5344CB8AC3E}">
        <p14:creationId xmlns:p14="http://schemas.microsoft.com/office/powerpoint/2010/main" val="21233330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914400" y="2130426"/>
            <a:ext cx="10363200" cy="1470025"/>
          </a:xfrm>
        </p:spPr>
        <p:txBody>
          <a:bodyPr/>
          <a:lstStyle/>
          <a:p>
            <a:r>
              <a:rPr lang="fr-FR" smtClean="0"/>
              <a:t>Cliquez et modifiez le titre</a:t>
            </a:r>
            <a:endParaRPr lang="fr-FR"/>
          </a:p>
        </p:txBody>
      </p:sp>
      <p:sp>
        <p:nvSpPr>
          <p:cNvPr id="3" name="Sous-titr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EFA64363-ECD2-1A48-A27B-FA58B5EB88E3}" type="datetimeFigureOut">
              <a:rPr lang="fr-FR" smtClean="0"/>
              <a:t>14/04/2016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4E7B100-916E-8B41-BA14-234BDFBBFA12}" type="slidenum">
              <a:rPr lang="fr-FR" smtClean="0"/>
              <a:t>‹#›</a:t>
            </a:fld>
            <a:endParaRPr lang="fr-FR"/>
          </a:p>
        </p:txBody>
      </p:sp>
    </p:spTree>
    <p:extLst>
      <p:ext uri="{BB962C8B-B14F-4D97-AF65-F5344CB8AC3E}">
        <p14:creationId xmlns:p14="http://schemas.microsoft.com/office/powerpoint/2010/main" val="3897359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FA64363-ECD2-1A48-A27B-FA58B5EB88E3}" type="datetimeFigureOut">
              <a:rPr lang="fr-FR" smtClean="0"/>
              <a:t>14/04/2016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4E7B100-916E-8B41-BA14-234BDFBBFA12}" type="slidenum">
              <a:rPr lang="fr-FR" smtClean="0"/>
              <a:t>‹#›</a:t>
            </a:fld>
            <a:endParaRPr lang="fr-FR"/>
          </a:p>
        </p:txBody>
      </p:sp>
    </p:spTree>
    <p:extLst>
      <p:ext uri="{BB962C8B-B14F-4D97-AF65-F5344CB8AC3E}">
        <p14:creationId xmlns:p14="http://schemas.microsoft.com/office/powerpoint/2010/main" val="1913774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4639"/>
            <a:ext cx="2743200" cy="5851525"/>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609600" y="274639"/>
            <a:ext cx="80264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FA64363-ECD2-1A48-A27B-FA58B5EB88E3}" type="datetimeFigureOut">
              <a:rPr lang="fr-FR" smtClean="0"/>
              <a:t>14/04/2016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4E7B100-916E-8B41-BA14-234BDFBBFA12}" type="slidenum">
              <a:rPr lang="fr-FR" smtClean="0"/>
              <a:t>‹#›</a:t>
            </a:fld>
            <a:endParaRPr lang="fr-FR"/>
          </a:p>
        </p:txBody>
      </p:sp>
    </p:spTree>
    <p:extLst>
      <p:ext uri="{BB962C8B-B14F-4D97-AF65-F5344CB8AC3E}">
        <p14:creationId xmlns:p14="http://schemas.microsoft.com/office/powerpoint/2010/main" val="1951541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FA64363-ECD2-1A48-A27B-FA58B5EB88E3}" type="datetimeFigureOut">
              <a:rPr lang="fr-FR" smtClean="0"/>
              <a:t>14/04/2016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4E7B100-916E-8B41-BA14-234BDFBBFA12}" type="slidenum">
              <a:rPr lang="fr-FR" smtClean="0"/>
              <a:t>‹#›</a:t>
            </a:fld>
            <a:endParaRPr lang="fr-FR"/>
          </a:p>
        </p:txBody>
      </p:sp>
    </p:spTree>
    <p:extLst>
      <p:ext uri="{BB962C8B-B14F-4D97-AF65-F5344CB8AC3E}">
        <p14:creationId xmlns:p14="http://schemas.microsoft.com/office/powerpoint/2010/main" val="467206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84" y="4406901"/>
            <a:ext cx="10363200" cy="1362075"/>
          </a:xfr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EFA64363-ECD2-1A48-A27B-FA58B5EB88E3}" type="datetimeFigureOut">
              <a:rPr lang="fr-FR" smtClean="0"/>
              <a:t>14/04/2016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4E7B100-916E-8B41-BA14-234BDFBBFA12}" type="slidenum">
              <a:rPr lang="fr-FR" smtClean="0"/>
              <a:t>‹#›</a:t>
            </a:fld>
            <a:endParaRPr lang="fr-FR"/>
          </a:p>
        </p:txBody>
      </p:sp>
    </p:spTree>
    <p:extLst>
      <p:ext uri="{BB962C8B-B14F-4D97-AF65-F5344CB8AC3E}">
        <p14:creationId xmlns:p14="http://schemas.microsoft.com/office/powerpoint/2010/main" val="11443229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FA64363-ECD2-1A48-A27B-FA58B5EB88E3}" type="datetimeFigureOut">
              <a:rPr lang="fr-FR" smtClean="0"/>
              <a:t>14/04/2016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4E7B100-916E-8B41-BA14-234BDFBBFA12}" type="slidenum">
              <a:rPr lang="fr-FR" smtClean="0"/>
              <a:t>‹#›</a:t>
            </a:fld>
            <a:endParaRPr lang="fr-FR"/>
          </a:p>
        </p:txBody>
      </p:sp>
    </p:spTree>
    <p:extLst>
      <p:ext uri="{BB962C8B-B14F-4D97-AF65-F5344CB8AC3E}">
        <p14:creationId xmlns:p14="http://schemas.microsoft.com/office/powerpoint/2010/main" val="1919005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FA64363-ECD2-1A48-A27B-FA58B5EB88E3}" type="datetimeFigureOut">
              <a:rPr lang="fr-FR" smtClean="0"/>
              <a:t>14/04/2016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4E7B100-916E-8B41-BA14-234BDFBBFA12}" type="slidenum">
              <a:rPr lang="fr-FR" smtClean="0"/>
              <a:t>‹#›</a:t>
            </a:fld>
            <a:endParaRPr lang="fr-FR"/>
          </a:p>
        </p:txBody>
      </p:sp>
    </p:spTree>
    <p:extLst>
      <p:ext uri="{BB962C8B-B14F-4D97-AF65-F5344CB8AC3E}">
        <p14:creationId xmlns:p14="http://schemas.microsoft.com/office/powerpoint/2010/main" val="1815187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2"/>
          <p:cNvSpPr>
            <a:spLocks noGrp="1"/>
          </p:cNvSpPr>
          <p:nvPr>
            <p:ph type="dt" sz="half" idx="10"/>
          </p:nvPr>
        </p:nvSpPr>
        <p:spPr/>
        <p:txBody>
          <a:bodyPr/>
          <a:lstStyle/>
          <a:p>
            <a:fld id="{EFA64363-ECD2-1A48-A27B-FA58B5EB88E3}" type="datetimeFigureOut">
              <a:rPr lang="fr-FR" smtClean="0"/>
              <a:t>14/04/2016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4E7B100-916E-8B41-BA14-234BDFBBFA12}" type="slidenum">
              <a:rPr lang="fr-FR" smtClean="0"/>
              <a:t>‹#›</a:t>
            </a:fld>
            <a:endParaRPr lang="fr-FR"/>
          </a:p>
        </p:txBody>
      </p:sp>
    </p:spTree>
    <p:extLst>
      <p:ext uri="{BB962C8B-B14F-4D97-AF65-F5344CB8AC3E}">
        <p14:creationId xmlns:p14="http://schemas.microsoft.com/office/powerpoint/2010/main" val="703690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FA64363-ECD2-1A48-A27B-FA58B5EB88E3}" type="datetimeFigureOut">
              <a:rPr lang="fr-FR" smtClean="0"/>
              <a:t>14/04/2016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4E7B100-916E-8B41-BA14-234BDFBBFA12}" type="slidenum">
              <a:rPr lang="fr-FR" smtClean="0"/>
              <a:t>‹#›</a:t>
            </a:fld>
            <a:endParaRPr lang="fr-FR"/>
          </a:p>
        </p:txBody>
      </p:sp>
    </p:spTree>
    <p:extLst>
      <p:ext uri="{BB962C8B-B14F-4D97-AF65-F5344CB8AC3E}">
        <p14:creationId xmlns:p14="http://schemas.microsoft.com/office/powerpoint/2010/main" val="732881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1" y="273050"/>
            <a:ext cx="4011084" cy="1162050"/>
          </a:xfrm>
        </p:spPr>
        <p:txBody>
          <a:bodyPr anchor="b"/>
          <a:lstStyle>
            <a:lvl1pPr algn="l">
              <a:defRPr sz="2000" b="1"/>
            </a:lvl1pPr>
          </a:lstStyle>
          <a:p>
            <a:r>
              <a:rPr lang="fr-FR" smtClean="0"/>
              <a:t>Cliquez et modifiez le titre</a:t>
            </a:r>
            <a:endParaRPr lang="fr-FR"/>
          </a:p>
        </p:txBody>
      </p:sp>
      <p:sp>
        <p:nvSpPr>
          <p:cNvPr id="3" name="Espace réservé du conten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FA64363-ECD2-1A48-A27B-FA58B5EB88E3}" type="datetimeFigureOut">
              <a:rPr lang="fr-FR" smtClean="0"/>
              <a:t>14/04/2016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4E7B100-916E-8B41-BA14-234BDFBBFA12}" type="slidenum">
              <a:rPr lang="fr-FR" smtClean="0"/>
              <a:t>‹#›</a:t>
            </a:fld>
            <a:endParaRPr lang="fr-FR"/>
          </a:p>
        </p:txBody>
      </p:sp>
    </p:spTree>
    <p:extLst>
      <p:ext uri="{BB962C8B-B14F-4D97-AF65-F5344CB8AC3E}">
        <p14:creationId xmlns:p14="http://schemas.microsoft.com/office/powerpoint/2010/main" val="17272601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9717" y="4800600"/>
            <a:ext cx="7315200" cy="566738"/>
          </a:xfrm>
        </p:spPr>
        <p:txBody>
          <a:bodyPr anchor="b"/>
          <a:lstStyle>
            <a:lvl1pPr algn="l">
              <a:defRPr sz="2000" b="1"/>
            </a:lvl1pPr>
          </a:lstStyle>
          <a:p>
            <a:r>
              <a:rPr lang="fr-FR" smtClean="0"/>
              <a:t>Cliquez et modifiez le titre</a:t>
            </a:r>
            <a:endParaRPr lang="fr-FR"/>
          </a:p>
        </p:txBody>
      </p:sp>
      <p:sp>
        <p:nvSpPr>
          <p:cNvPr id="3" name="Espace réservé pour une imag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lang="fr-FR"/>
          </a:p>
        </p:txBody>
      </p:sp>
      <p:sp>
        <p:nvSpPr>
          <p:cNvPr id="4" name="Espace réservé du texte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FA64363-ECD2-1A48-A27B-FA58B5EB88E3}" type="datetimeFigureOut">
              <a:rPr lang="fr-FR" smtClean="0"/>
              <a:t>14/04/2016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4E7B100-916E-8B41-BA14-234BDFBBFA12}" type="slidenum">
              <a:rPr lang="fr-FR" smtClean="0"/>
              <a:t>‹#›</a:t>
            </a:fld>
            <a:endParaRPr lang="fr-FR"/>
          </a:p>
        </p:txBody>
      </p:sp>
    </p:spTree>
    <p:extLst>
      <p:ext uri="{BB962C8B-B14F-4D97-AF65-F5344CB8AC3E}">
        <p14:creationId xmlns:p14="http://schemas.microsoft.com/office/powerpoint/2010/main" val="37666139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A64363-ECD2-1A48-A27B-FA58B5EB88E3}" type="datetimeFigureOut">
              <a:rPr lang="fr-FR" smtClean="0"/>
              <a:t>14/04/2016</a:t>
            </a:fld>
            <a:endParaRPr lang="fr-FR"/>
          </a:p>
        </p:txBody>
      </p:sp>
      <p:sp>
        <p:nvSpPr>
          <p:cNvPr id="5" name="Espace réservé du pied de page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E7B100-916E-8B41-BA14-234BDFBBFA12}" type="slidenum">
              <a:rPr lang="fr-FR" smtClean="0"/>
              <a:t>‹#›</a:t>
            </a:fld>
            <a:endParaRPr lang="fr-FR"/>
          </a:p>
        </p:txBody>
      </p:sp>
    </p:spTree>
    <p:extLst>
      <p:ext uri="{BB962C8B-B14F-4D97-AF65-F5344CB8AC3E}">
        <p14:creationId xmlns:p14="http://schemas.microsoft.com/office/powerpoint/2010/main" val="89967407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4" Type="http://schemas.openxmlformats.org/officeDocument/2006/relationships/image" Target="../media/image2.JPG"/><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 Id="rId3" Type="http://schemas.openxmlformats.org/officeDocument/2006/relationships/image" Target="../media/image3.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962404" y="4005065"/>
            <a:ext cx="10363200" cy="1902073"/>
          </a:xfrm>
          <a:ln w="38100">
            <a:noFill/>
          </a:ln>
        </p:spPr>
        <p:txBody>
          <a:bodyPr>
            <a:normAutofit/>
          </a:bodyPr>
          <a:lstStyle/>
          <a:p>
            <a:r>
              <a:rPr lang="fr-FR" sz="4800" dirty="0"/>
              <a:t> </a:t>
            </a:r>
            <a:r>
              <a:rPr lang="fr-FR" sz="2800" b="1" i="1" dirty="0"/>
              <a:t>De nouvelles problématiques,</a:t>
            </a:r>
            <a:br>
              <a:rPr lang="fr-FR" sz="2800" b="1" i="1" dirty="0"/>
            </a:br>
            <a:r>
              <a:rPr lang="fr-FR" sz="2800" b="1" i="1" dirty="0"/>
              <a:t>des démarches à privilégier </a:t>
            </a:r>
          </a:p>
        </p:txBody>
      </p:sp>
      <p:sp>
        <p:nvSpPr>
          <p:cNvPr id="3" name="Sous-titre 2"/>
          <p:cNvSpPr>
            <a:spLocks noGrp="1"/>
          </p:cNvSpPr>
          <p:nvPr>
            <p:ph type="subTitle" idx="1"/>
          </p:nvPr>
        </p:nvSpPr>
        <p:spPr>
          <a:xfrm>
            <a:off x="959428" y="1700808"/>
            <a:ext cx="10369152" cy="1752600"/>
          </a:xfrm>
          <a:ln w="38100">
            <a:solidFill>
              <a:srgbClr val="92D050"/>
            </a:solidFill>
          </a:ln>
        </p:spPr>
        <p:txBody>
          <a:bodyPr>
            <a:noAutofit/>
          </a:bodyPr>
          <a:lstStyle/>
          <a:p>
            <a:r>
              <a:rPr lang="fr-FR" sz="3600" b="1" dirty="0" smtClean="0"/>
              <a:t>Thème 1 : Habiter une métropole </a:t>
            </a:r>
          </a:p>
          <a:p>
            <a:r>
              <a:rPr lang="fr-FR" sz="3600" i="1" dirty="0" smtClean="0"/>
              <a:t>Sous-thème 1 : Les métropoles et leurs habitants</a:t>
            </a:r>
            <a:endParaRPr lang="fr-FR" sz="3600" i="1" dirty="0"/>
          </a:p>
        </p:txBody>
      </p:sp>
      <p:sp>
        <p:nvSpPr>
          <p:cNvPr id="4" name="ZoneTexte 3"/>
          <p:cNvSpPr txBox="1"/>
          <p:nvPr/>
        </p:nvSpPr>
        <p:spPr>
          <a:xfrm>
            <a:off x="431371" y="476674"/>
            <a:ext cx="11425268" cy="584775"/>
          </a:xfrm>
          <a:prstGeom prst="rect">
            <a:avLst/>
          </a:prstGeom>
          <a:solidFill>
            <a:srgbClr val="00B050"/>
          </a:solidFill>
        </p:spPr>
        <p:txBody>
          <a:bodyPr wrap="square" rtlCol="0">
            <a:spAutoFit/>
          </a:bodyPr>
          <a:lstStyle/>
          <a:p>
            <a:pPr algn="ctr"/>
            <a:r>
              <a:rPr lang="fr-FR" sz="3200" b="1" dirty="0">
                <a:solidFill>
                  <a:schemeClr val="bg1"/>
                </a:solidFill>
              </a:rPr>
              <a:t>Focus </a:t>
            </a:r>
            <a:r>
              <a:rPr lang="fr-FR" sz="3200" b="1" dirty="0">
                <a:solidFill>
                  <a:schemeClr val="bg1"/>
                </a:solidFill>
                <a:latin typeface="Calibri" charset="0"/>
                <a:ea typeface="Calibri" charset="0"/>
                <a:cs typeface="Calibri" charset="0"/>
              </a:rPr>
              <a:t>Géographie</a:t>
            </a:r>
            <a:r>
              <a:rPr lang="fr-FR" sz="3200" b="1" dirty="0">
                <a:solidFill>
                  <a:schemeClr val="bg1"/>
                </a:solidFill>
              </a:rPr>
              <a:t> : des thèmes nouveaux ou revus… </a:t>
            </a:r>
          </a:p>
        </p:txBody>
      </p:sp>
    </p:spTree>
    <p:extLst>
      <p:ext uri="{BB962C8B-B14F-4D97-AF65-F5344CB8AC3E}">
        <p14:creationId xmlns:p14="http://schemas.microsoft.com/office/powerpoint/2010/main" val="2970578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558453147"/>
              </p:ext>
            </p:extLst>
          </p:nvPr>
        </p:nvGraphicFramePr>
        <p:xfrm>
          <a:off x="274320" y="1273405"/>
          <a:ext cx="11536680" cy="3347446"/>
        </p:xfrm>
        <a:graphic>
          <a:graphicData uri="http://schemas.openxmlformats.org/drawingml/2006/table">
            <a:tbl>
              <a:tblPr firstRow="1" bandRow="1">
                <a:tableStyleId>{5C22544A-7EE6-4342-B048-85BDC9FD1C3A}</a:tableStyleId>
              </a:tblPr>
              <a:tblGrid>
                <a:gridCol w="5768340"/>
                <a:gridCol w="5768340"/>
              </a:tblGrid>
              <a:tr h="406126">
                <a:tc>
                  <a:txBody>
                    <a:bodyPr/>
                    <a:lstStyle/>
                    <a:p>
                      <a:pPr algn="ctr"/>
                      <a:r>
                        <a:rPr lang="fr-FR" dirty="0" smtClean="0">
                          <a:solidFill>
                            <a:schemeClr val="tx1"/>
                          </a:solidFill>
                        </a:rPr>
                        <a:t>Programme 2008</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smtClean="0">
                          <a:solidFill>
                            <a:schemeClr val="tx1"/>
                          </a:solidFill>
                        </a:rPr>
                        <a:t>Programme 2015</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6126">
                <a:tc>
                  <a:txBody>
                    <a:bodyPr/>
                    <a:lstStyle/>
                    <a:p>
                      <a:pPr marL="0" indent="0">
                        <a:lnSpc>
                          <a:spcPct val="150000"/>
                        </a:lnSpc>
                        <a:buFontTx/>
                        <a:buNone/>
                      </a:pPr>
                      <a:r>
                        <a:rPr lang="fr-FR" sz="1800" b="1" dirty="0" smtClean="0"/>
                        <a:t>III. Habiter la ville</a:t>
                      </a:r>
                    </a:p>
                    <a:p>
                      <a:pPr marL="0" indent="0">
                        <a:lnSpc>
                          <a:spcPct val="100000"/>
                        </a:lnSpc>
                        <a:buFontTx/>
                        <a:buNone/>
                      </a:pPr>
                      <a:endParaRPr lang="fr-FR" sz="1800" b="0" dirty="0" smtClean="0"/>
                    </a:p>
                    <a:p>
                      <a:pPr marL="0" indent="0">
                        <a:lnSpc>
                          <a:spcPct val="100000"/>
                        </a:lnSpc>
                        <a:buFontTx/>
                        <a:buNone/>
                      </a:pPr>
                      <a:r>
                        <a:rPr lang="fr-FR" sz="1800" b="0" i="1" u="sng" dirty="0" smtClean="0"/>
                        <a:t>Démarches:</a:t>
                      </a:r>
                    </a:p>
                    <a:p>
                      <a:pPr marL="0" indent="0">
                        <a:lnSpc>
                          <a:spcPct val="100000"/>
                        </a:lnSpc>
                        <a:buFontTx/>
                        <a:buNone/>
                      </a:pPr>
                      <a:r>
                        <a:rPr lang="fr-FR" sz="1800" b="1" dirty="0" smtClean="0"/>
                        <a:t>Deux études de cas </a:t>
                      </a:r>
                      <a:r>
                        <a:rPr lang="fr-FR" sz="1800" b="0" dirty="0" smtClean="0"/>
                        <a:t>reposent de manière privilégiée sur l’étude de paysages :</a:t>
                      </a:r>
                      <a:r>
                        <a:rPr lang="fr-FR" sz="1800" b="0" baseline="0" dirty="0" smtClean="0"/>
                        <a:t> </a:t>
                      </a:r>
                      <a:r>
                        <a:rPr lang="fr-FR" sz="1800" b="1" dirty="0" smtClean="0"/>
                        <a:t>deux villes</a:t>
                      </a:r>
                      <a:r>
                        <a:rPr lang="fr-FR" sz="1800" b="0" dirty="0" smtClean="0"/>
                        <a:t>, choisies dans deux aires culturelles différentes.</a:t>
                      </a:r>
                    </a:p>
                    <a:p>
                      <a:pPr marL="0" indent="0">
                        <a:lnSpc>
                          <a:spcPct val="100000"/>
                        </a:lnSpc>
                        <a:buFontTx/>
                        <a:buNone/>
                      </a:pPr>
                      <a:r>
                        <a:rPr lang="fr-FR" sz="1800" b="0" dirty="0" smtClean="0"/>
                        <a:t>Ces études de cas permettent de dégager des caractéristiques communes et des éléments de</a:t>
                      </a:r>
                      <a:r>
                        <a:rPr lang="fr-FR" sz="1800" b="0" baseline="0" dirty="0" smtClean="0"/>
                        <a:t> </a:t>
                      </a:r>
                      <a:r>
                        <a:rPr lang="fr-FR" sz="1800" b="0" dirty="0" smtClean="0"/>
                        <a:t>différenciation.</a:t>
                      </a:r>
                    </a:p>
                    <a:p>
                      <a:pPr marL="0" indent="0">
                        <a:lnSpc>
                          <a:spcPct val="100000"/>
                        </a:lnSpc>
                        <a:buFontTx/>
                        <a:buNone/>
                      </a:pPr>
                      <a:endParaRPr lang="fr-FR" sz="1600" b="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defTabSz="457200" rtl="0" eaLnBrk="1" latinLnBrk="0" hangingPunct="1">
                        <a:lnSpc>
                          <a:spcPct val="150000"/>
                        </a:lnSpc>
                        <a:buFontTx/>
                        <a:buNone/>
                      </a:pPr>
                      <a:r>
                        <a:rPr lang="fr-FR" sz="1800" b="1" kern="1200" dirty="0" smtClean="0">
                          <a:solidFill>
                            <a:schemeClr val="dk1"/>
                          </a:solidFill>
                          <a:latin typeface="+mn-lt"/>
                          <a:ea typeface="+mn-ea"/>
                          <a:cs typeface="+mn-cs"/>
                        </a:rPr>
                        <a:t>Thème 1: Habiter une métropole</a:t>
                      </a:r>
                    </a:p>
                    <a:p>
                      <a:pPr marL="0" indent="0">
                        <a:buFontTx/>
                        <a:buNone/>
                      </a:pPr>
                      <a:endParaRPr lang="fr-FR" sz="1800" baseline="0" dirty="0" smtClean="0"/>
                    </a:p>
                    <a:p>
                      <a:pPr marL="0" indent="0">
                        <a:buFontTx/>
                        <a:buNone/>
                      </a:pPr>
                      <a:r>
                        <a:rPr lang="fr-FR" sz="1800" baseline="0" dirty="0" smtClean="0"/>
                        <a:t>Pour le premier sous-thème on se fonde sur une étude de deux cas de métropoles choisies pour l’une dans un pays développé, pour l’autre dans un pays émergent ou en développement.</a:t>
                      </a:r>
                    </a:p>
                    <a:p>
                      <a:pPr marL="0" indent="0">
                        <a:buFontTx/>
                        <a:buNone/>
                      </a:pPr>
                      <a:r>
                        <a:rPr lang="fr-FR" sz="1800" baseline="0" dirty="0" smtClean="0"/>
                        <a:t>(...) Quelles sont les analogies et les différences entre une métropole d’un pays développé et une d’un pays émergent ou en développement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cxnSp>
        <p:nvCxnSpPr>
          <p:cNvPr id="14" name="Connecteur droit 13"/>
          <p:cNvCxnSpPr/>
          <p:nvPr/>
        </p:nvCxnSpPr>
        <p:spPr>
          <a:xfrm>
            <a:off x="7830152" y="3782067"/>
            <a:ext cx="3144252" cy="7217"/>
          </a:xfrm>
          <a:prstGeom prst="line">
            <a:avLst/>
          </a:prstGeom>
          <a:ln w="41275">
            <a:solidFill>
              <a:schemeClr val="accent2">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19" name="Connecteur droit 18"/>
          <p:cNvCxnSpPr/>
          <p:nvPr/>
        </p:nvCxnSpPr>
        <p:spPr>
          <a:xfrm>
            <a:off x="385812" y="4046374"/>
            <a:ext cx="4685097" cy="0"/>
          </a:xfrm>
          <a:prstGeom prst="line">
            <a:avLst/>
          </a:prstGeom>
          <a:ln w="41275">
            <a:solidFill>
              <a:schemeClr val="accent3">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22" name="Connecteur droit 21"/>
          <p:cNvCxnSpPr/>
          <p:nvPr/>
        </p:nvCxnSpPr>
        <p:spPr>
          <a:xfrm>
            <a:off x="304800" y="4337346"/>
            <a:ext cx="1332000" cy="0"/>
          </a:xfrm>
          <a:prstGeom prst="line">
            <a:avLst/>
          </a:prstGeom>
          <a:ln w="41275">
            <a:solidFill>
              <a:schemeClr val="accent3">
                <a:lumMod val="50000"/>
              </a:schemeClr>
            </a:solidFill>
          </a:ln>
          <a:effectLst/>
        </p:spPr>
        <p:style>
          <a:lnRef idx="2">
            <a:schemeClr val="accent1"/>
          </a:lnRef>
          <a:fillRef idx="0">
            <a:schemeClr val="accent1"/>
          </a:fillRef>
          <a:effectRef idx="1">
            <a:schemeClr val="accent1"/>
          </a:effectRef>
          <a:fontRef idx="minor">
            <a:schemeClr val="tx1"/>
          </a:fontRef>
        </p:style>
      </p:cxnSp>
      <p:sp>
        <p:nvSpPr>
          <p:cNvPr id="13" name="Titre 1"/>
          <p:cNvSpPr txBox="1">
            <a:spLocks/>
          </p:cNvSpPr>
          <p:nvPr/>
        </p:nvSpPr>
        <p:spPr>
          <a:xfrm>
            <a:off x="274320" y="162343"/>
            <a:ext cx="11308080" cy="527467"/>
          </a:xfrm>
          <a:prstGeom prst="rect">
            <a:avLst/>
          </a:prstGeom>
        </p:spPr>
        <p:txBody>
          <a:bodyP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fr-FR" sz="2800" b="1" dirty="0" smtClean="0">
                <a:solidFill>
                  <a:schemeClr val="accent2">
                    <a:lumMod val="50000"/>
                  </a:schemeClr>
                </a:solidFill>
              </a:rPr>
              <a:t>Quelle démarche ?</a:t>
            </a:r>
            <a:endParaRPr lang="fr-FR" sz="2800" b="1" dirty="0">
              <a:solidFill>
                <a:schemeClr val="accent2">
                  <a:lumMod val="50000"/>
                </a:schemeClr>
              </a:solidFill>
            </a:endParaRPr>
          </a:p>
        </p:txBody>
      </p:sp>
    </p:spTree>
    <p:extLst>
      <p:ext uri="{BB962C8B-B14F-4D97-AF65-F5344CB8AC3E}">
        <p14:creationId xmlns:p14="http://schemas.microsoft.com/office/powerpoint/2010/main" val="561050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left)">
                                      <p:cBhvr>
                                        <p:cTn id="7" dur="500"/>
                                        <p:tgtEl>
                                          <p:spTgt spid="19"/>
                                        </p:tgtEl>
                                      </p:cBhvr>
                                    </p:animEffect>
                                  </p:childTnLst>
                                </p:cTn>
                              </p:par>
                              <p:par>
                                <p:cTn id="8" presetID="22" presetClass="entr" presetSubtype="8" fill="hold"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wipe(left)">
                                      <p:cBhvr>
                                        <p:cTn id="10" dur="500"/>
                                        <p:tgtEl>
                                          <p:spTgt spid="22"/>
                                        </p:tgtEl>
                                      </p:cBhvr>
                                    </p:animEffect>
                                  </p:childTnLst>
                                </p:cTn>
                              </p:par>
                              <p:par>
                                <p:cTn id="11" presetID="22" presetClass="entr" presetSubtype="8"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wipe(left)">
                                      <p:cBhvr>
                                        <p:cTn id="1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Espace réservé du contenu 4"/>
          <p:cNvGraphicFramePr>
            <a:graphicFrameLocks noGrp="1"/>
          </p:cNvGraphicFramePr>
          <p:nvPr>
            <p:ph sz="half" idx="1"/>
            <p:extLst>
              <p:ext uri="{D42A27DB-BD31-4B8C-83A1-F6EECF244321}">
                <p14:modId xmlns:p14="http://schemas.microsoft.com/office/powerpoint/2010/main" val="2104815697"/>
              </p:ext>
            </p:extLst>
          </p:nvPr>
        </p:nvGraphicFramePr>
        <p:xfrm>
          <a:off x="1173481" y="785814"/>
          <a:ext cx="9936478" cy="5994823"/>
        </p:xfrm>
        <a:graphic>
          <a:graphicData uri="http://schemas.openxmlformats.org/drawingml/2006/table">
            <a:tbl>
              <a:tblPr firstRow="1" bandRow="1">
                <a:tableStyleId>{5C22544A-7EE6-4342-B048-85BDC9FD1C3A}</a:tableStyleId>
              </a:tblPr>
              <a:tblGrid>
                <a:gridCol w="1673768"/>
                <a:gridCol w="4131355"/>
                <a:gridCol w="4131355"/>
              </a:tblGrid>
              <a:tr h="420306">
                <a:tc>
                  <a:txBody>
                    <a:bodyPr/>
                    <a:lstStyle/>
                    <a:p>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smtClean="0">
                          <a:solidFill>
                            <a:schemeClr val="tx1"/>
                          </a:solidFill>
                        </a:rPr>
                        <a:t>Pays développé</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smtClean="0">
                          <a:solidFill>
                            <a:schemeClr val="tx1"/>
                          </a:solidFill>
                        </a:rPr>
                        <a:t>Pays émergent</a:t>
                      </a:r>
                      <a:r>
                        <a:rPr lang="fr-FR" baseline="0" dirty="0" smtClean="0">
                          <a:solidFill>
                            <a:schemeClr val="tx1"/>
                          </a:solidFill>
                        </a:rPr>
                        <a:t> / </a:t>
                      </a:r>
                      <a:r>
                        <a:rPr lang="fr-FR" dirty="0" smtClean="0">
                          <a:solidFill>
                            <a:schemeClr val="tx1"/>
                          </a:solidFill>
                        </a:rPr>
                        <a:t>en développement</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974622">
                <a:tc>
                  <a:txBody>
                    <a:bodyPr/>
                    <a:lstStyle/>
                    <a:p>
                      <a:r>
                        <a:rPr lang="fr-FR" dirty="0" smtClean="0">
                          <a:solidFill>
                            <a:schemeClr val="tx1"/>
                          </a:solidFill>
                        </a:rPr>
                        <a:t>Organisation</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endParaRPr lang="fr-FR" dirty="0" smtClean="0">
                        <a:solidFill>
                          <a:schemeClr val="tx1"/>
                        </a:solidFill>
                      </a:endParaRPr>
                    </a:p>
                    <a:p>
                      <a:endParaRPr lang="fr-FR" dirty="0" smtClean="0">
                        <a:solidFill>
                          <a:schemeClr val="tx1"/>
                        </a:solidFill>
                      </a:endParaRPr>
                    </a:p>
                    <a:p>
                      <a:endParaRPr lang="fr-FR" dirty="0" smtClean="0">
                        <a:solidFill>
                          <a:schemeClr val="tx1"/>
                        </a:solidFill>
                      </a:endParaRPr>
                    </a:p>
                    <a:p>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267008">
                <a:tc>
                  <a:txBody>
                    <a:bodyPr/>
                    <a:lstStyle/>
                    <a:p>
                      <a:r>
                        <a:rPr lang="fr-FR" dirty="0" smtClean="0">
                          <a:solidFill>
                            <a:schemeClr val="tx1"/>
                          </a:solidFill>
                        </a:rPr>
                        <a:t>Dynamiques</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smtClean="0">
                          <a:solidFill>
                            <a:schemeClr val="tx1"/>
                          </a:solidFill>
                        </a:rPr>
                        <a:t>La population augmente peu sauf en périphérie. La ville s’étale:</a:t>
                      </a:r>
                    </a:p>
                    <a:p>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solidFill>
                            <a:schemeClr val="tx1"/>
                          </a:solidFill>
                        </a:rPr>
                        <a:t>La population augmente très fortement. La ville s’étale:</a:t>
                      </a:r>
                    </a:p>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851781">
                <a:tc>
                  <a:txBody>
                    <a:bodyPr/>
                    <a:lstStyle/>
                    <a:p>
                      <a:r>
                        <a:rPr lang="fr-FR" dirty="0" smtClean="0">
                          <a:solidFill>
                            <a:schemeClr val="tx1"/>
                          </a:solidFill>
                        </a:rPr>
                        <a:t>Conditions de vie</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smtClean="0">
                          <a:solidFill>
                            <a:schemeClr val="tx1"/>
                          </a:solidFill>
                        </a:rPr>
                        <a:t>Les habitants disposent de nombreux équipements (hôpitaux, cinéma, tram, …).</a:t>
                      </a:r>
                    </a:p>
                    <a:p>
                      <a:r>
                        <a:rPr lang="fr-FR" dirty="0" smtClean="0">
                          <a:solidFill>
                            <a:schemeClr val="tx1"/>
                          </a:solidFill>
                        </a:rPr>
                        <a:t>Selon leurs revenus, les habitants n’habitent pas dans les mêmes quartiers.</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smtClean="0">
                          <a:solidFill>
                            <a:schemeClr val="tx1"/>
                          </a:solidFill>
                        </a:rPr>
                        <a:t>Beaucoup d’habitants</a:t>
                      </a:r>
                      <a:r>
                        <a:rPr lang="fr-FR" baseline="0" dirty="0" smtClean="0">
                          <a:solidFill>
                            <a:schemeClr val="tx1"/>
                          </a:solidFill>
                        </a:rPr>
                        <a:t> habitent dans des maisons insalubres (pas d’eau courante, pas d’électricité, pas d’école, …). Quelques habitants vivent séparés dans des quartiers très riches.</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267008">
                <a:tc>
                  <a:txBody>
                    <a:bodyPr/>
                    <a:lstStyle/>
                    <a:p>
                      <a:r>
                        <a:rPr lang="fr-FR" dirty="0" smtClean="0">
                          <a:solidFill>
                            <a:schemeClr val="tx1"/>
                          </a:solidFill>
                        </a:rPr>
                        <a:t>Politique urbaine</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smtClean="0">
                          <a:solidFill>
                            <a:schemeClr val="tx1"/>
                          </a:solidFill>
                        </a:rPr>
                        <a:t>Comment renforcer l’attractivité de la ville et améliorer la qualité de vie de tous les habitants ?</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dirty="0" smtClean="0">
                          <a:solidFill>
                            <a:schemeClr val="tx1"/>
                          </a:solidFill>
                        </a:rPr>
                        <a:t>Comment satisfaire les besoins d’une population toujours plus nombreuse quand on manque d’argent ?</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pSp>
        <p:nvGrpSpPr>
          <p:cNvPr id="30749" name="Groupe 12"/>
          <p:cNvGrpSpPr>
            <a:grpSpLocks/>
          </p:cNvGrpSpPr>
          <p:nvPr/>
        </p:nvGrpSpPr>
        <p:grpSpPr bwMode="auto">
          <a:xfrm>
            <a:off x="7415787" y="2981298"/>
            <a:ext cx="541338" cy="541338"/>
            <a:chOff x="4071934" y="2000240"/>
            <a:chExt cx="898525" cy="900112"/>
          </a:xfrm>
        </p:grpSpPr>
        <p:sp>
          <p:nvSpPr>
            <p:cNvPr id="30776" name="Rectangle 3"/>
            <p:cNvSpPr>
              <a:spLocks noChangeArrowheads="1"/>
            </p:cNvSpPr>
            <p:nvPr/>
          </p:nvSpPr>
          <p:spPr bwMode="auto">
            <a:xfrm>
              <a:off x="4071934" y="2000240"/>
              <a:ext cx="898525" cy="900112"/>
            </a:xfrm>
            <a:prstGeom prst="rect">
              <a:avLst/>
            </a:prstGeom>
            <a:solidFill>
              <a:srgbClr val="FFFFFF"/>
            </a:solidFill>
            <a:ln w="9525">
              <a:solidFill>
                <a:srgbClr val="000000"/>
              </a:solidFill>
              <a:miter lim="800000"/>
              <a:headEnd/>
              <a:tailEnd/>
            </a:ln>
          </p:spPr>
          <p:txBody>
            <a:bodyPr/>
            <a:lstStyle/>
            <a:p>
              <a:endParaRPr lang="fr-FR">
                <a:latin typeface="Calibri" pitchFamily="34" charset="0"/>
              </a:endParaRPr>
            </a:p>
          </p:txBody>
        </p:sp>
        <p:sp>
          <p:nvSpPr>
            <p:cNvPr id="30777" name="Oval 4"/>
            <p:cNvSpPr>
              <a:spLocks noChangeArrowheads="1"/>
            </p:cNvSpPr>
            <p:nvPr/>
          </p:nvSpPr>
          <p:spPr bwMode="auto">
            <a:xfrm>
              <a:off x="4135978" y="2110134"/>
              <a:ext cx="646786" cy="660633"/>
            </a:xfrm>
            <a:prstGeom prst="ellipse">
              <a:avLst/>
            </a:prstGeom>
            <a:solidFill>
              <a:srgbClr val="FFFFFF"/>
            </a:solidFill>
            <a:ln w="19050">
              <a:solidFill>
                <a:srgbClr val="FF0000"/>
              </a:solidFill>
              <a:prstDash val="dash"/>
              <a:round/>
              <a:headEnd/>
              <a:tailEnd/>
            </a:ln>
          </p:spPr>
          <p:txBody>
            <a:bodyPr/>
            <a:lstStyle/>
            <a:p>
              <a:endParaRPr lang="fr-FR">
                <a:latin typeface="Calibri" pitchFamily="34" charset="0"/>
              </a:endParaRPr>
            </a:p>
          </p:txBody>
        </p:sp>
        <p:sp>
          <p:nvSpPr>
            <p:cNvPr id="30778" name="Oval 5"/>
            <p:cNvSpPr>
              <a:spLocks noChangeArrowheads="1"/>
            </p:cNvSpPr>
            <p:nvPr/>
          </p:nvSpPr>
          <p:spPr bwMode="auto">
            <a:xfrm>
              <a:off x="4307186" y="2300701"/>
              <a:ext cx="342416" cy="317612"/>
            </a:xfrm>
            <a:prstGeom prst="ellipse">
              <a:avLst/>
            </a:prstGeom>
            <a:solidFill>
              <a:srgbClr val="FFFFFF"/>
            </a:solidFill>
            <a:ln w="22225">
              <a:solidFill>
                <a:srgbClr val="000000"/>
              </a:solidFill>
              <a:round/>
              <a:headEnd/>
              <a:tailEnd/>
            </a:ln>
          </p:spPr>
          <p:txBody>
            <a:bodyPr/>
            <a:lstStyle/>
            <a:p>
              <a:endParaRPr lang="fr-FR">
                <a:latin typeface="Calibri" pitchFamily="34" charset="0"/>
              </a:endParaRPr>
            </a:p>
          </p:txBody>
        </p:sp>
        <p:sp>
          <p:nvSpPr>
            <p:cNvPr id="30779" name="Line 6"/>
            <p:cNvSpPr>
              <a:spLocks noChangeShapeType="1"/>
            </p:cNvSpPr>
            <p:nvPr/>
          </p:nvSpPr>
          <p:spPr bwMode="auto">
            <a:xfrm flipV="1">
              <a:off x="4661064" y="2053864"/>
              <a:ext cx="238251" cy="288000"/>
            </a:xfrm>
            <a:prstGeom prst="line">
              <a:avLst/>
            </a:prstGeom>
            <a:noFill/>
            <a:ln w="12700">
              <a:solidFill>
                <a:srgbClr val="FF0000"/>
              </a:solidFill>
              <a:round/>
              <a:headEnd type="triangle" w="med" len="med"/>
              <a:tailEnd/>
            </a:ln>
          </p:spPr>
          <p:txBody>
            <a:bodyPr/>
            <a:lstStyle/>
            <a:p>
              <a:endParaRPr lang="fr-FR"/>
            </a:p>
          </p:txBody>
        </p:sp>
        <p:sp>
          <p:nvSpPr>
            <p:cNvPr id="30780" name="Line 7"/>
            <p:cNvSpPr>
              <a:spLocks noChangeShapeType="1"/>
            </p:cNvSpPr>
            <p:nvPr/>
          </p:nvSpPr>
          <p:spPr bwMode="auto">
            <a:xfrm flipH="1">
              <a:off x="4108676" y="2582511"/>
              <a:ext cx="214314" cy="288000"/>
            </a:xfrm>
            <a:prstGeom prst="line">
              <a:avLst/>
            </a:prstGeom>
            <a:noFill/>
            <a:ln w="12700">
              <a:solidFill>
                <a:srgbClr val="FF0000"/>
              </a:solidFill>
              <a:round/>
              <a:headEnd type="triangle" w="med" len="med"/>
              <a:tailEnd/>
            </a:ln>
          </p:spPr>
          <p:txBody>
            <a:bodyPr/>
            <a:lstStyle/>
            <a:p>
              <a:endParaRPr lang="fr-FR"/>
            </a:p>
          </p:txBody>
        </p:sp>
        <p:sp>
          <p:nvSpPr>
            <p:cNvPr id="30781" name="Line 8"/>
            <p:cNvSpPr>
              <a:spLocks noChangeShapeType="1"/>
            </p:cNvSpPr>
            <p:nvPr/>
          </p:nvSpPr>
          <p:spPr bwMode="auto">
            <a:xfrm flipH="1" flipV="1">
              <a:off x="4143372" y="2071677"/>
              <a:ext cx="214314" cy="214314"/>
            </a:xfrm>
            <a:prstGeom prst="line">
              <a:avLst/>
            </a:prstGeom>
            <a:noFill/>
            <a:ln w="12700">
              <a:solidFill>
                <a:srgbClr val="FF0000"/>
              </a:solidFill>
              <a:round/>
              <a:headEnd type="triangle" w="med" len="med"/>
              <a:tailEnd/>
            </a:ln>
          </p:spPr>
          <p:txBody>
            <a:bodyPr/>
            <a:lstStyle/>
            <a:p>
              <a:endParaRPr lang="fr-FR"/>
            </a:p>
          </p:txBody>
        </p:sp>
        <p:sp>
          <p:nvSpPr>
            <p:cNvPr id="30782" name="Line 6"/>
            <p:cNvSpPr>
              <a:spLocks noChangeShapeType="1"/>
            </p:cNvSpPr>
            <p:nvPr/>
          </p:nvSpPr>
          <p:spPr bwMode="auto">
            <a:xfrm>
              <a:off x="4643438" y="2643182"/>
              <a:ext cx="285752" cy="214314"/>
            </a:xfrm>
            <a:prstGeom prst="line">
              <a:avLst/>
            </a:prstGeom>
            <a:noFill/>
            <a:ln w="12700">
              <a:solidFill>
                <a:srgbClr val="FF0000"/>
              </a:solidFill>
              <a:round/>
              <a:headEnd type="triangle" w="med" len="med"/>
              <a:tailEnd/>
            </a:ln>
          </p:spPr>
          <p:txBody>
            <a:bodyPr/>
            <a:lstStyle/>
            <a:p>
              <a:endParaRPr lang="fr-FR"/>
            </a:p>
          </p:txBody>
        </p:sp>
      </p:grpSp>
      <p:grpSp>
        <p:nvGrpSpPr>
          <p:cNvPr id="30750" name="Groupe 20"/>
          <p:cNvGrpSpPr>
            <a:grpSpLocks/>
          </p:cNvGrpSpPr>
          <p:nvPr/>
        </p:nvGrpSpPr>
        <p:grpSpPr bwMode="auto">
          <a:xfrm>
            <a:off x="3381375" y="3000375"/>
            <a:ext cx="539750" cy="539750"/>
            <a:chOff x="5357818" y="2285992"/>
            <a:chExt cx="898525" cy="900112"/>
          </a:xfrm>
        </p:grpSpPr>
        <p:sp>
          <p:nvSpPr>
            <p:cNvPr id="30769" name="Rectangle 3"/>
            <p:cNvSpPr>
              <a:spLocks noChangeArrowheads="1"/>
            </p:cNvSpPr>
            <p:nvPr/>
          </p:nvSpPr>
          <p:spPr bwMode="auto">
            <a:xfrm>
              <a:off x="5357818" y="2285992"/>
              <a:ext cx="898525" cy="900112"/>
            </a:xfrm>
            <a:prstGeom prst="rect">
              <a:avLst/>
            </a:prstGeom>
            <a:solidFill>
              <a:srgbClr val="FFFFFF"/>
            </a:solidFill>
            <a:ln w="9525">
              <a:solidFill>
                <a:srgbClr val="000000"/>
              </a:solidFill>
              <a:miter lim="800000"/>
              <a:headEnd/>
              <a:tailEnd/>
            </a:ln>
          </p:spPr>
          <p:txBody>
            <a:bodyPr/>
            <a:lstStyle/>
            <a:p>
              <a:endParaRPr lang="fr-FR">
                <a:latin typeface="Calibri" pitchFamily="34" charset="0"/>
              </a:endParaRPr>
            </a:p>
          </p:txBody>
        </p:sp>
        <p:sp>
          <p:nvSpPr>
            <p:cNvPr id="30770" name="Oval 4"/>
            <p:cNvSpPr>
              <a:spLocks noChangeArrowheads="1"/>
            </p:cNvSpPr>
            <p:nvPr/>
          </p:nvSpPr>
          <p:spPr bwMode="auto">
            <a:xfrm>
              <a:off x="5421862" y="2395886"/>
              <a:ext cx="721774" cy="747362"/>
            </a:xfrm>
            <a:prstGeom prst="ellipse">
              <a:avLst/>
            </a:prstGeom>
            <a:solidFill>
              <a:srgbClr val="FFFFFF"/>
            </a:solidFill>
            <a:ln w="19050">
              <a:solidFill>
                <a:srgbClr val="FF0000"/>
              </a:solidFill>
              <a:prstDash val="dash"/>
              <a:round/>
              <a:headEnd/>
              <a:tailEnd/>
            </a:ln>
          </p:spPr>
          <p:txBody>
            <a:bodyPr/>
            <a:lstStyle/>
            <a:p>
              <a:endParaRPr lang="fr-FR">
                <a:latin typeface="Calibri" pitchFamily="34" charset="0"/>
              </a:endParaRPr>
            </a:p>
          </p:txBody>
        </p:sp>
        <p:sp>
          <p:nvSpPr>
            <p:cNvPr id="30771" name="Oval 5"/>
            <p:cNvSpPr>
              <a:spLocks noChangeArrowheads="1"/>
            </p:cNvSpPr>
            <p:nvPr/>
          </p:nvSpPr>
          <p:spPr bwMode="auto">
            <a:xfrm>
              <a:off x="5593070" y="2586453"/>
              <a:ext cx="342416" cy="317612"/>
            </a:xfrm>
            <a:prstGeom prst="ellipse">
              <a:avLst/>
            </a:prstGeom>
            <a:solidFill>
              <a:srgbClr val="FFFFFF"/>
            </a:solidFill>
            <a:ln w="22225">
              <a:solidFill>
                <a:srgbClr val="000000"/>
              </a:solidFill>
              <a:round/>
              <a:headEnd/>
              <a:tailEnd/>
            </a:ln>
          </p:spPr>
          <p:txBody>
            <a:bodyPr/>
            <a:lstStyle/>
            <a:p>
              <a:endParaRPr lang="fr-FR">
                <a:latin typeface="Calibri" pitchFamily="34" charset="0"/>
              </a:endParaRPr>
            </a:p>
          </p:txBody>
        </p:sp>
        <p:sp>
          <p:nvSpPr>
            <p:cNvPr id="30772" name="Line 6"/>
            <p:cNvSpPr>
              <a:spLocks noChangeShapeType="1"/>
            </p:cNvSpPr>
            <p:nvPr/>
          </p:nvSpPr>
          <p:spPr bwMode="auto">
            <a:xfrm flipV="1">
              <a:off x="5818350" y="2425348"/>
              <a:ext cx="238251" cy="288000"/>
            </a:xfrm>
            <a:prstGeom prst="line">
              <a:avLst/>
            </a:prstGeom>
            <a:noFill/>
            <a:ln w="12700">
              <a:solidFill>
                <a:srgbClr val="FF0000"/>
              </a:solidFill>
              <a:round/>
              <a:headEnd/>
              <a:tailEnd type="triangle" w="med" len="med"/>
            </a:ln>
          </p:spPr>
          <p:txBody>
            <a:bodyPr/>
            <a:lstStyle/>
            <a:p>
              <a:endParaRPr lang="fr-FR"/>
            </a:p>
          </p:txBody>
        </p:sp>
        <p:sp>
          <p:nvSpPr>
            <p:cNvPr id="30773" name="Line 7"/>
            <p:cNvSpPr>
              <a:spLocks noChangeShapeType="1"/>
            </p:cNvSpPr>
            <p:nvPr/>
          </p:nvSpPr>
          <p:spPr bwMode="auto">
            <a:xfrm flipH="1">
              <a:off x="5534024" y="2830166"/>
              <a:ext cx="136755" cy="194022"/>
            </a:xfrm>
            <a:prstGeom prst="line">
              <a:avLst/>
            </a:prstGeom>
            <a:noFill/>
            <a:ln w="12700">
              <a:solidFill>
                <a:srgbClr val="FF0000"/>
              </a:solidFill>
              <a:round/>
              <a:headEnd/>
              <a:tailEnd type="triangle" w="med" len="med"/>
            </a:ln>
          </p:spPr>
          <p:txBody>
            <a:bodyPr/>
            <a:lstStyle/>
            <a:p>
              <a:endParaRPr lang="fr-FR"/>
            </a:p>
          </p:txBody>
        </p:sp>
        <p:sp>
          <p:nvSpPr>
            <p:cNvPr id="30774" name="Line 8"/>
            <p:cNvSpPr>
              <a:spLocks noChangeShapeType="1"/>
            </p:cNvSpPr>
            <p:nvPr/>
          </p:nvSpPr>
          <p:spPr bwMode="auto">
            <a:xfrm flipH="1" flipV="1">
              <a:off x="5429256" y="2357429"/>
              <a:ext cx="214314" cy="214314"/>
            </a:xfrm>
            <a:prstGeom prst="line">
              <a:avLst/>
            </a:prstGeom>
            <a:noFill/>
            <a:ln w="12700">
              <a:solidFill>
                <a:srgbClr val="FF0000"/>
              </a:solidFill>
              <a:round/>
              <a:headEnd/>
              <a:tailEnd type="triangle" w="med" len="med"/>
            </a:ln>
          </p:spPr>
          <p:txBody>
            <a:bodyPr/>
            <a:lstStyle/>
            <a:p>
              <a:endParaRPr lang="fr-FR"/>
            </a:p>
          </p:txBody>
        </p:sp>
        <p:sp>
          <p:nvSpPr>
            <p:cNvPr id="30775" name="Line 6"/>
            <p:cNvSpPr>
              <a:spLocks noChangeShapeType="1"/>
            </p:cNvSpPr>
            <p:nvPr/>
          </p:nvSpPr>
          <p:spPr bwMode="auto">
            <a:xfrm>
              <a:off x="5819774" y="2800349"/>
              <a:ext cx="252424" cy="128585"/>
            </a:xfrm>
            <a:prstGeom prst="line">
              <a:avLst/>
            </a:prstGeom>
            <a:noFill/>
            <a:ln w="12700">
              <a:solidFill>
                <a:srgbClr val="FF0000"/>
              </a:solidFill>
              <a:round/>
              <a:headEnd/>
              <a:tailEnd type="triangle" w="med" len="med"/>
            </a:ln>
          </p:spPr>
          <p:txBody>
            <a:bodyPr/>
            <a:lstStyle/>
            <a:p>
              <a:endParaRPr lang="fr-FR"/>
            </a:p>
          </p:txBody>
        </p:sp>
      </p:grpSp>
      <p:cxnSp>
        <p:nvCxnSpPr>
          <p:cNvPr id="29" name="Connecteur droit avec flèche 28"/>
          <p:cNvCxnSpPr/>
          <p:nvPr/>
        </p:nvCxnSpPr>
        <p:spPr>
          <a:xfrm>
            <a:off x="4021138" y="3243264"/>
            <a:ext cx="468312" cy="1587"/>
          </a:xfrm>
          <a:prstGeom prst="straightConnector1">
            <a:avLst/>
          </a:prstGeom>
          <a:ln w="127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p:nvPr/>
        </p:nvCxnSpPr>
        <p:spPr>
          <a:xfrm>
            <a:off x="8126988" y="3232123"/>
            <a:ext cx="466725" cy="1588"/>
          </a:xfrm>
          <a:prstGeom prst="straightConnector1">
            <a:avLst/>
          </a:prstGeom>
          <a:ln w="127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0753" name="ZoneTexte 30"/>
          <p:cNvSpPr txBox="1">
            <a:spLocks noChangeArrowheads="1"/>
          </p:cNvSpPr>
          <p:nvPr/>
        </p:nvSpPr>
        <p:spPr bwMode="auto">
          <a:xfrm>
            <a:off x="4537076" y="3059114"/>
            <a:ext cx="1857375" cy="339725"/>
          </a:xfrm>
          <a:prstGeom prst="rect">
            <a:avLst/>
          </a:prstGeom>
          <a:noFill/>
          <a:ln w="9525">
            <a:noFill/>
            <a:miter lim="800000"/>
            <a:headEnd/>
            <a:tailEnd/>
          </a:ln>
        </p:spPr>
        <p:txBody>
          <a:bodyPr>
            <a:spAutoFit/>
          </a:bodyPr>
          <a:lstStyle/>
          <a:p>
            <a:r>
              <a:rPr lang="fr-FR" sz="1600">
                <a:latin typeface="Calibri" pitchFamily="34" charset="0"/>
              </a:rPr>
              <a:t>périurbanisation</a:t>
            </a:r>
          </a:p>
        </p:txBody>
      </p:sp>
      <p:sp>
        <p:nvSpPr>
          <p:cNvPr id="30754" name="ZoneTexte 31"/>
          <p:cNvSpPr txBox="1">
            <a:spLocks noChangeArrowheads="1"/>
          </p:cNvSpPr>
          <p:nvPr/>
        </p:nvSpPr>
        <p:spPr bwMode="auto">
          <a:xfrm>
            <a:off x="8615938" y="3043212"/>
            <a:ext cx="1357313" cy="339725"/>
          </a:xfrm>
          <a:prstGeom prst="rect">
            <a:avLst/>
          </a:prstGeom>
          <a:noFill/>
          <a:ln w="9525">
            <a:noFill/>
            <a:miter lim="800000"/>
            <a:headEnd/>
            <a:tailEnd/>
          </a:ln>
        </p:spPr>
        <p:txBody>
          <a:bodyPr>
            <a:spAutoFit/>
          </a:bodyPr>
          <a:lstStyle/>
          <a:p>
            <a:r>
              <a:rPr lang="fr-FR" sz="1600">
                <a:latin typeface="Calibri" pitchFamily="34" charset="0"/>
              </a:rPr>
              <a:t>exode rural</a:t>
            </a:r>
          </a:p>
        </p:txBody>
      </p:sp>
      <p:grpSp>
        <p:nvGrpSpPr>
          <p:cNvPr id="30755" name="Groupe 33"/>
          <p:cNvGrpSpPr>
            <a:grpSpLocks/>
          </p:cNvGrpSpPr>
          <p:nvPr/>
        </p:nvGrpSpPr>
        <p:grpSpPr bwMode="auto">
          <a:xfrm>
            <a:off x="3381376" y="1500189"/>
            <a:ext cx="714375" cy="668337"/>
            <a:chOff x="1536032" y="2233862"/>
            <a:chExt cx="962526" cy="954505"/>
          </a:xfrm>
        </p:grpSpPr>
        <p:sp>
          <p:nvSpPr>
            <p:cNvPr id="30762" name="Rectangle 3"/>
            <p:cNvSpPr>
              <a:spLocks noChangeArrowheads="1"/>
            </p:cNvSpPr>
            <p:nvPr/>
          </p:nvSpPr>
          <p:spPr bwMode="auto">
            <a:xfrm>
              <a:off x="1536032" y="2233862"/>
              <a:ext cx="962526" cy="954505"/>
            </a:xfrm>
            <a:prstGeom prst="rect">
              <a:avLst/>
            </a:prstGeom>
            <a:solidFill>
              <a:srgbClr val="FFFFFF"/>
            </a:solidFill>
            <a:ln w="9525">
              <a:solidFill>
                <a:srgbClr val="000000"/>
              </a:solidFill>
              <a:miter lim="800000"/>
              <a:headEnd/>
              <a:tailEnd/>
            </a:ln>
          </p:spPr>
          <p:txBody>
            <a:bodyPr/>
            <a:lstStyle/>
            <a:p>
              <a:endParaRPr lang="fr-FR">
                <a:latin typeface="Calibri" pitchFamily="34" charset="0"/>
              </a:endParaRPr>
            </a:p>
          </p:txBody>
        </p:sp>
        <p:sp>
          <p:nvSpPr>
            <p:cNvPr id="30763" name="Oval 4"/>
            <p:cNvSpPr>
              <a:spLocks noChangeArrowheads="1"/>
            </p:cNvSpPr>
            <p:nvPr/>
          </p:nvSpPr>
          <p:spPr bwMode="auto">
            <a:xfrm>
              <a:off x="1564210" y="2253009"/>
              <a:ext cx="900000" cy="900000"/>
            </a:xfrm>
            <a:prstGeom prst="ellipse">
              <a:avLst/>
            </a:prstGeom>
            <a:solidFill>
              <a:srgbClr val="FFC000"/>
            </a:solidFill>
            <a:ln w="19050">
              <a:solidFill>
                <a:srgbClr val="FFC000"/>
              </a:solidFill>
              <a:round/>
              <a:headEnd/>
              <a:tailEnd/>
            </a:ln>
          </p:spPr>
          <p:txBody>
            <a:bodyPr/>
            <a:lstStyle/>
            <a:p>
              <a:endParaRPr lang="fr-FR">
                <a:latin typeface="Calibri" pitchFamily="34" charset="0"/>
              </a:endParaRPr>
            </a:p>
          </p:txBody>
        </p:sp>
        <p:sp>
          <p:nvSpPr>
            <p:cNvPr id="30764" name="Oval 5"/>
            <p:cNvSpPr>
              <a:spLocks noChangeArrowheads="1"/>
            </p:cNvSpPr>
            <p:nvPr/>
          </p:nvSpPr>
          <p:spPr bwMode="auto">
            <a:xfrm>
              <a:off x="1849335" y="2544422"/>
              <a:ext cx="342416" cy="317612"/>
            </a:xfrm>
            <a:prstGeom prst="ellipse">
              <a:avLst/>
            </a:prstGeom>
            <a:solidFill>
              <a:srgbClr val="FF0000"/>
            </a:solidFill>
            <a:ln w="22225">
              <a:solidFill>
                <a:srgbClr val="FF0000"/>
              </a:solidFill>
              <a:round/>
              <a:headEnd/>
              <a:tailEnd/>
            </a:ln>
          </p:spPr>
          <p:txBody>
            <a:bodyPr/>
            <a:lstStyle/>
            <a:p>
              <a:endParaRPr lang="fr-FR">
                <a:latin typeface="Calibri" pitchFamily="34" charset="0"/>
              </a:endParaRPr>
            </a:p>
          </p:txBody>
        </p:sp>
        <p:sp>
          <p:nvSpPr>
            <p:cNvPr id="30765" name="Line 6"/>
            <p:cNvSpPr>
              <a:spLocks noChangeShapeType="1"/>
            </p:cNvSpPr>
            <p:nvPr/>
          </p:nvSpPr>
          <p:spPr bwMode="auto">
            <a:xfrm flipV="1">
              <a:off x="2049191" y="2417319"/>
              <a:ext cx="238251" cy="288000"/>
            </a:xfrm>
            <a:prstGeom prst="line">
              <a:avLst/>
            </a:prstGeom>
            <a:noFill/>
            <a:ln w="12700">
              <a:solidFill>
                <a:schemeClr val="tx1"/>
              </a:solidFill>
              <a:round/>
              <a:headEnd type="triangle" w="med" len="med"/>
              <a:tailEnd type="triangle" w="med" len="med"/>
            </a:ln>
          </p:spPr>
          <p:txBody>
            <a:bodyPr/>
            <a:lstStyle/>
            <a:p>
              <a:endParaRPr lang="fr-FR"/>
            </a:p>
          </p:txBody>
        </p:sp>
        <p:sp>
          <p:nvSpPr>
            <p:cNvPr id="30766" name="Line 7"/>
            <p:cNvSpPr>
              <a:spLocks noChangeShapeType="1"/>
            </p:cNvSpPr>
            <p:nvPr/>
          </p:nvSpPr>
          <p:spPr bwMode="auto">
            <a:xfrm flipH="1">
              <a:off x="1742554" y="2757984"/>
              <a:ext cx="214314" cy="288000"/>
            </a:xfrm>
            <a:prstGeom prst="line">
              <a:avLst/>
            </a:prstGeom>
            <a:noFill/>
            <a:ln w="12700">
              <a:solidFill>
                <a:srgbClr val="002060"/>
              </a:solidFill>
              <a:round/>
              <a:headEnd type="triangle" w="med" len="med"/>
              <a:tailEnd type="triangle" w="med" len="med"/>
            </a:ln>
          </p:spPr>
          <p:txBody>
            <a:bodyPr/>
            <a:lstStyle/>
            <a:p>
              <a:endParaRPr lang="fr-FR"/>
            </a:p>
          </p:txBody>
        </p:sp>
        <p:sp>
          <p:nvSpPr>
            <p:cNvPr id="30767" name="Line 8"/>
            <p:cNvSpPr>
              <a:spLocks noChangeShapeType="1"/>
            </p:cNvSpPr>
            <p:nvPr/>
          </p:nvSpPr>
          <p:spPr bwMode="auto">
            <a:xfrm flipH="1" flipV="1">
              <a:off x="1714480" y="2357430"/>
              <a:ext cx="281259" cy="308066"/>
            </a:xfrm>
            <a:prstGeom prst="line">
              <a:avLst/>
            </a:prstGeom>
            <a:noFill/>
            <a:ln w="12700">
              <a:solidFill>
                <a:schemeClr val="tx1"/>
              </a:solidFill>
              <a:round/>
              <a:headEnd type="triangle" w="med" len="med"/>
              <a:tailEnd type="triangle" w="med" len="med"/>
            </a:ln>
          </p:spPr>
          <p:txBody>
            <a:bodyPr/>
            <a:lstStyle/>
            <a:p>
              <a:endParaRPr lang="fr-FR"/>
            </a:p>
          </p:txBody>
        </p:sp>
        <p:sp>
          <p:nvSpPr>
            <p:cNvPr id="30768" name="Line 6"/>
            <p:cNvSpPr>
              <a:spLocks noChangeShapeType="1"/>
            </p:cNvSpPr>
            <p:nvPr/>
          </p:nvSpPr>
          <p:spPr bwMode="auto">
            <a:xfrm>
              <a:off x="2071670" y="2786058"/>
              <a:ext cx="285752" cy="214314"/>
            </a:xfrm>
            <a:prstGeom prst="line">
              <a:avLst/>
            </a:prstGeom>
            <a:noFill/>
            <a:ln w="12700">
              <a:solidFill>
                <a:schemeClr val="tx1"/>
              </a:solidFill>
              <a:round/>
              <a:headEnd type="triangle" w="med" len="med"/>
              <a:tailEnd type="triangle" w="med" len="med"/>
            </a:ln>
          </p:spPr>
          <p:txBody>
            <a:bodyPr/>
            <a:lstStyle/>
            <a:p>
              <a:endParaRPr lang="fr-FR"/>
            </a:p>
          </p:txBody>
        </p:sp>
      </p:grpSp>
      <p:sp>
        <p:nvSpPr>
          <p:cNvPr id="30756" name="Oval 5"/>
          <p:cNvSpPr>
            <a:spLocks noChangeArrowheads="1"/>
          </p:cNvSpPr>
          <p:nvPr/>
        </p:nvSpPr>
        <p:spPr bwMode="auto">
          <a:xfrm>
            <a:off x="4322764" y="1296989"/>
            <a:ext cx="179387" cy="179387"/>
          </a:xfrm>
          <a:prstGeom prst="ellipse">
            <a:avLst/>
          </a:prstGeom>
          <a:solidFill>
            <a:srgbClr val="FF0000"/>
          </a:solidFill>
          <a:ln w="22225">
            <a:solidFill>
              <a:srgbClr val="FF0000"/>
            </a:solidFill>
            <a:round/>
            <a:headEnd/>
            <a:tailEnd/>
          </a:ln>
        </p:spPr>
        <p:txBody>
          <a:bodyPr/>
          <a:lstStyle/>
          <a:p>
            <a:endParaRPr lang="fr-FR">
              <a:latin typeface="Calibri" pitchFamily="34" charset="0"/>
            </a:endParaRPr>
          </a:p>
        </p:txBody>
      </p:sp>
      <p:sp>
        <p:nvSpPr>
          <p:cNvPr id="30757" name="ZoneTexte 42"/>
          <p:cNvSpPr txBox="1">
            <a:spLocks noChangeArrowheads="1"/>
          </p:cNvSpPr>
          <p:nvPr/>
        </p:nvSpPr>
        <p:spPr bwMode="auto">
          <a:xfrm>
            <a:off x="4524376" y="1143000"/>
            <a:ext cx="5643563" cy="584200"/>
          </a:xfrm>
          <a:prstGeom prst="rect">
            <a:avLst/>
          </a:prstGeom>
          <a:noFill/>
          <a:ln w="9525">
            <a:noFill/>
            <a:miter lim="800000"/>
            <a:headEnd/>
            <a:tailEnd/>
          </a:ln>
        </p:spPr>
        <p:txBody>
          <a:bodyPr>
            <a:spAutoFit/>
          </a:bodyPr>
          <a:lstStyle/>
          <a:p>
            <a:r>
              <a:rPr lang="fr-FR" sz="1600">
                <a:latin typeface="Calibri" pitchFamily="34" charset="0"/>
              </a:rPr>
              <a:t>Le centre-ville: forte densité, beaucoup de services (commerces, mairies, lycées, ….</a:t>
            </a:r>
          </a:p>
        </p:txBody>
      </p:sp>
      <p:sp>
        <p:nvSpPr>
          <p:cNvPr id="30758" name="Oval 4"/>
          <p:cNvSpPr>
            <a:spLocks noChangeArrowheads="1"/>
          </p:cNvSpPr>
          <p:nvPr/>
        </p:nvSpPr>
        <p:spPr bwMode="auto">
          <a:xfrm>
            <a:off x="4327525" y="1704976"/>
            <a:ext cx="179388" cy="180975"/>
          </a:xfrm>
          <a:prstGeom prst="ellipse">
            <a:avLst/>
          </a:prstGeom>
          <a:solidFill>
            <a:srgbClr val="FFC000"/>
          </a:solidFill>
          <a:ln w="19050">
            <a:solidFill>
              <a:srgbClr val="FFC000"/>
            </a:solidFill>
            <a:round/>
            <a:headEnd/>
            <a:tailEnd/>
          </a:ln>
        </p:spPr>
        <p:txBody>
          <a:bodyPr/>
          <a:lstStyle/>
          <a:p>
            <a:endParaRPr lang="fr-FR">
              <a:latin typeface="Calibri" pitchFamily="34" charset="0"/>
            </a:endParaRPr>
          </a:p>
        </p:txBody>
      </p:sp>
      <p:sp>
        <p:nvSpPr>
          <p:cNvPr id="30759" name="Line 6"/>
          <p:cNvSpPr>
            <a:spLocks noChangeShapeType="1"/>
          </p:cNvSpPr>
          <p:nvPr/>
        </p:nvSpPr>
        <p:spPr bwMode="auto">
          <a:xfrm>
            <a:off x="4325939" y="2125663"/>
            <a:ext cx="250825" cy="0"/>
          </a:xfrm>
          <a:prstGeom prst="line">
            <a:avLst/>
          </a:prstGeom>
          <a:noFill/>
          <a:ln w="12700">
            <a:solidFill>
              <a:schemeClr val="tx1"/>
            </a:solidFill>
            <a:round/>
            <a:headEnd type="triangle" w="med" len="med"/>
            <a:tailEnd type="triangle" w="med" len="med"/>
          </a:ln>
        </p:spPr>
        <p:txBody>
          <a:bodyPr/>
          <a:lstStyle/>
          <a:p>
            <a:endParaRPr lang="fr-FR"/>
          </a:p>
        </p:txBody>
      </p:sp>
      <p:sp>
        <p:nvSpPr>
          <p:cNvPr id="30760" name="ZoneTexte 45"/>
          <p:cNvSpPr txBox="1">
            <a:spLocks noChangeArrowheads="1"/>
          </p:cNvSpPr>
          <p:nvPr/>
        </p:nvSpPr>
        <p:spPr bwMode="auto">
          <a:xfrm>
            <a:off x="4549776" y="1606550"/>
            <a:ext cx="5643563" cy="338138"/>
          </a:xfrm>
          <a:prstGeom prst="rect">
            <a:avLst/>
          </a:prstGeom>
          <a:noFill/>
          <a:ln w="9525">
            <a:noFill/>
            <a:miter lim="800000"/>
            <a:headEnd/>
            <a:tailEnd/>
          </a:ln>
        </p:spPr>
        <p:txBody>
          <a:bodyPr>
            <a:spAutoFit/>
          </a:bodyPr>
          <a:lstStyle/>
          <a:p>
            <a:r>
              <a:rPr lang="fr-FR" sz="1600">
                <a:latin typeface="Calibri" pitchFamily="34" charset="0"/>
              </a:rPr>
              <a:t>Les périphéries (surtout des zones d’habitation)</a:t>
            </a:r>
          </a:p>
        </p:txBody>
      </p:sp>
      <p:sp>
        <p:nvSpPr>
          <p:cNvPr id="30761" name="ZoneTexte 46"/>
          <p:cNvSpPr txBox="1">
            <a:spLocks noChangeArrowheads="1"/>
          </p:cNvSpPr>
          <p:nvPr/>
        </p:nvSpPr>
        <p:spPr bwMode="auto">
          <a:xfrm>
            <a:off x="4543426" y="1863725"/>
            <a:ext cx="5643563" cy="584200"/>
          </a:xfrm>
          <a:prstGeom prst="rect">
            <a:avLst/>
          </a:prstGeom>
          <a:noFill/>
          <a:ln w="9525">
            <a:noFill/>
            <a:miter lim="800000"/>
            <a:headEnd/>
            <a:tailEnd/>
          </a:ln>
        </p:spPr>
        <p:txBody>
          <a:bodyPr>
            <a:spAutoFit/>
          </a:bodyPr>
          <a:lstStyle/>
          <a:p>
            <a:r>
              <a:rPr lang="fr-FR" sz="1600" dirty="0">
                <a:latin typeface="Calibri" pitchFamily="34" charset="0"/>
              </a:rPr>
              <a:t>Les habitants vont au centre pour faire des courses, travailler, se détendre …</a:t>
            </a:r>
          </a:p>
        </p:txBody>
      </p:sp>
      <p:sp>
        <p:nvSpPr>
          <p:cNvPr id="3" name="Titre 2"/>
          <p:cNvSpPr>
            <a:spLocks noGrp="1"/>
          </p:cNvSpPr>
          <p:nvPr>
            <p:ph type="title"/>
          </p:nvPr>
        </p:nvSpPr>
        <p:spPr>
          <a:xfrm>
            <a:off x="609600" y="198966"/>
            <a:ext cx="10972800" cy="401075"/>
          </a:xfrm>
        </p:spPr>
        <p:txBody>
          <a:bodyPr>
            <a:noAutofit/>
          </a:bodyPr>
          <a:lstStyle/>
          <a:p>
            <a:r>
              <a:rPr lang="fr-FR" sz="2800" b="1" dirty="0" smtClean="0">
                <a:solidFill>
                  <a:schemeClr val="accent2">
                    <a:lumMod val="50000"/>
                  </a:schemeClr>
                </a:solidFill>
              </a:rPr>
              <a:t>Les analogies / Les différences</a:t>
            </a:r>
            <a:endParaRPr lang="fr-FR" sz="2800" b="1" dirty="0">
              <a:solidFill>
                <a:schemeClr val="accent2">
                  <a:lumMod val="50000"/>
                </a:schemeClr>
              </a:solidFill>
            </a:endParaRPr>
          </a:p>
        </p:txBody>
      </p:sp>
    </p:spTree>
    <p:extLst>
      <p:ext uri="{BB962C8B-B14F-4D97-AF65-F5344CB8AC3E}">
        <p14:creationId xmlns:p14="http://schemas.microsoft.com/office/powerpoint/2010/main" val="9963039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731021060"/>
              </p:ext>
            </p:extLst>
          </p:nvPr>
        </p:nvGraphicFramePr>
        <p:xfrm>
          <a:off x="304800" y="1273405"/>
          <a:ext cx="11536680" cy="3576046"/>
        </p:xfrm>
        <a:graphic>
          <a:graphicData uri="http://schemas.openxmlformats.org/drawingml/2006/table">
            <a:tbl>
              <a:tblPr firstRow="1" bandRow="1">
                <a:tableStyleId>{5C22544A-7EE6-4342-B048-85BDC9FD1C3A}</a:tableStyleId>
              </a:tblPr>
              <a:tblGrid>
                <a:gridCol w="5768340"/>
                <a:gridCol w="5768340"/>
              </a:tblGrid>
              <a:tr h="406126">
                <a:tc>
                  <a:txBody>
                    <a:bodyPr/>
                    <a:lstStyle/>
                    <a:p>
                      <a:pPr algn="ctr"/>
                      <a:r>
                        <a:rPr lang="fr-FR" dirty="0" smtClean="0">
                          <a:solidFill>
                            <a:schemeClr val="tx1"/>
                          </a:solidFill>
                        </a:rPr>
                        <a:t>Programme 2008</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smtClean="0">
                          <a:solidFill>
                            <a:schemeClr val="tx1"/>
                          </a:solidFill>
                        </a:rPr>
                        <a:t>Programme 2015</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6126">
                <a:tc>
                  <a:txBody>
                    <a:bodyPr/>
                    <a:lstStyle/>
                    <a:p>
                      <a:pPr marL="0" indent="0">
                        <a:lnSpc>
                          <a:spcPct val="150000"/>
                        </a:lnSpc>
                        <a:buFontTx/>
                        <a:buNone/>
                      </a:pPr>
                      <a:r>
                        <a:rPr lang="fr-FR" sz="1600" b="1" dirty="0" smtClean="0"/>
                        <a:t>III. Habiter la ville</a:t>
                      </a:r>
                    </a:p>
                    <a:p>
                      <a:pPr marL="0" indent="0">
                        <a:lnSpc>
                          <a:spcPct val="100000"/>
                        </a:lnSpc>
                        <a:buFontTx/>
                        <a:buNone/>
                      </a:pPr>
                      <a:endParaRPr lang="fr-FR" sz="1600" b="0" dirty="0" smtClean="0"/>
                    </a:p>
                    <a:p>
                      <a:pPr marL="0" indent="0">
                        <a:lnSpc>
                          <a:spcPct val="100000"/>
                        </a:lnSpc>
                        <a:buFontTx/>
                        <a:buNone/>
                      </a:pPr>
                      <a:r>
                        <a:rPr lang="fr-FR" sz="1800" b="0" i="1" u="sng" dirty="0" smtClean="0"/>
                        <a:t>Capacités:</a:t>
                      </a:r>
                    </a:p>
                    <a:p>
                      <a:pPr marL="0" marR="0" indent="0" algn="l" defTabSz="457200" rtl="0" eaLnBrk="1" fontAlgn="auto" latinLnBrk="0" hangingPunct="1">
                        <a:lnSpc>
                          <a:spcPct val="100000"/>
                        </a:lnSpc>
                        <a:spcBef>
                          <a:spcPts val="0"/>
                        </a:spcBef>
                        <a:spcAft>
                          <a:spcPts val="0"/>
                        </a:spcAft>
                        <a:buClrTx/>
                        <a:buSzTx/>
                        <a:buFontTx/>
                        <a:buNone/>
                        <a:tabLst/>
                        <a:defRPr/>
                      </a:pPr>
                      <a:r>
                        <a:rPr lang="fr-FR" sz="1800" b="1" kern="1200" dirty="0" smtClean="0">
                          <a:solidFill>
                            <a:schemeClr val="dk1"/>
                          </a:solidFill>
                          <a:effectLst/>
                          <a:latin typeface="+mn-lt"/>
                          <a:ea typeface="+mn-ea"/>
                          <a:cs typeface="+mn-cs"/>
                        </a:rPr>
                        <a:t>Situer</a:t>
                      </a:r>
                      <a:r>
                        <a:rPr lang="fr-FR" sz="1800" kern="1200" dirty="0" smtClean="0">
                          <a:solidFill>
                            <a:schemeClr val="dk1"/>
                          </a:solidFill>
                          <a:effectLst/>
                          <a:latin typeface="+mn-lt"/>
                          <a:ea typeface="+mn-ea"/>
                          <a:cs typeface="+mn-cs"/>
                        </a:rPr>
                        <a:t> les espaces étudiés sur différents planisphères thématiques</a:t>
                      </a:r>
                      <a:br>
                        <a:rPr lang="fr-FR" sz="1800" kern="1200" dirty="0" smtClean="0">
                          <a:solidFill>
                            <a:schemeClr val="dk1"/>
                          </a:solidFill>
                          <a:effectLst/>
                          <a:latin typeface="+mn-lt"/>
                          <a:ea typeface="+mn-ea"/>
                          <a:cs typeface="+mn-cs"/>
                        </a:rPr>
                      </a:br>
                      <a:r>
                        <a:rPr lang="fr-FR" sz="1800" b="1" kern="1200" dirty="0" smtClean="0">
                          <a:solidFill>
                            <a:schemeClr val="dk1"/>
                          </a:solidFill>
                          <a:effectLst/>
                          <a:latin typeface="+mn-lt"/>
                          <a:ea typeface="+mn-ea"/>
                          <a:cs typeface="+mn-cs"/>
                        </a:rPr>
                        <a:t>Décrire</a:t>
                      </a:r>
                      <a:r>
                        <a:rPr lang="fr-FR" sz="1800" kern="1200" dirty="0" smtClean="0">
                          <a:solidFill>
                            <a:schemeClr val="dk1"/>
                          </a:solidFill>
                          <a:effectLst/>
                          <a:latin typeface="+mn-lt"/>
                          <a:ea typeface="+mn-ea"/>
                          <a:cs typeface="+mn-cs"/>
                        </a:rPr>
                        <a:t> les paysages étudiés et expliquer les transformations des espaces concernés.</a:t>
                      </a:r>
                    </a:p>
                    <a:p>
                      <a:pPr marL="0" marR="0" indent="0" algn="l" defTabSz="457200" rtl="0" eaLnBrk="1" fontAlgn="auto" latinLnBrk="0" hangingPunct="1">
                        <a:lnSpc>
                          <a:spcPct val="100000"/>
                        </a:lnSpc>
                        <a:spcBef>
                          <a:spcPts val="0"/>
                        </a:spcBef>
                        <a:spcAft>
                          <a:spcPts val="0"/>
                        </a:spcAft>
                        <a:buClrTx/>
                        <a:buSzTx/>
                        <a:buFontTx/>
                        <a:buNone/>
                        <a:tabLst/>
                        <a:defRPr/>
                      </a:pPr>
                      <a:r>
                        <a:rPr lang="fr-FR" sz="1800" b="1" kern="1200" dirty="0" smtClean="0">
                          <a:solidFill>
                            <a:schemeClr val="dk1"/>
                          </a:solidFill>
                          <a:effectLst/>
                          <a:latin typeface="+mn-lt"/>
                          <a:ea typeface="+mn-ea"/>
                          <a:cs typeface="+mn-cs"/>
                        </a:rPr>
                        <a:t>Réaliser un croquis simple </a:t>
                      </a:r>
                      <a:r>
                        <a:rPr lang="fr-FR" sz="1800" kern="1200" dirty="0" smtClean="0">
                          <a:solidFill>
                            <a:schemeClr val="dk1"/>
                          </a:solidFill>
                          <a:effectLst/>
                          <a:latin typeface="+mn-lt"/>
                          <a:ea typeface="+mn-ea"/>
                          <a:cs typeface="+mn-cs"/>
                        </a:rPr>
                        <a:t>d’un paysage </a:t>
                      </a:r>
                    </a:p>
                    <a:p>
                      <a:pPr marL="0" marR="0" indent="0" algn="l" defTabSz="457200" rtl="0" eaLnBrk="1" fontAlgn="auto" latinLnBrk="0" hangingPunct="1">
                        <a:lnSpc>
                          <a:spcPct val="100000"/>
                        </a:lnSpc>
                        <a:spcBef>
                          <a:spcPts val="0"/>
                        </a:spcBef>
                        <a:spcAft>
                          <a:spcPts val="0"/>
                        </a:spcAft>
                        <a:buClrTx/>
                        <a:buSzTx/>
                        <a:buFontTx/>
                        <a:buNone/>
                        <a:tabLst/>
                        <a:defRPr/>
                      </a:pPr>
                      <a:endParaRPr lang="fr-FR" sz="1800" kern="1200" dirty="0" smtClean="0">
                        <a:solidFill>
                          <a:schemeClr val="dk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fr-FR" sz="1800" kern="1200" dirty="0" smtClean="0">
                        <a:solidFill>
                          <a:schemeClr val="dk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fr-FR" sz="18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b="1" dirty="0" smtClean="0"/>
                        <a:t>Thème 1: Habiter une métropole</a:t>
                      </a:r>
                    </a:p>
                    <a:p>
                      <a:pPr marL="0" indent="0">
                        <a:buFontTx/>
                        <a:buNone/>
                      </a:pPr>
                      <a:endParaRPr lang="fr-FR" sz="1800" baseline="0" dirty="0" smtClean="0"/>
                    </a:p>
                    <a:p>
                      <a:pPr marL="0" indent="0">
                        <a:buFontTx/>
                        <a:buNone/>
                      </a:pPr>
                      <a:r>
                        <a:rPr lang="fr-FR" sz="1800" baseline="0" dirty="0" smtClean="0"/>
                        <a:t>Il s’agit de caractériser ce qu’est une métropole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5" name="Rectangle à coins arrondis 14"/>
          <p:cNvSpPr/>
          <p:nvPr/>
        </p:nvSpPr>
        <p:spPr>
          <a:xfrm>
            <a:off x="274320" y="2305703"/>
            <a:ext cx="5768340" cy="1824448"/>
          </a:xfrm>
          <a:prstGeom prst="roundRect">
            <a:avLst/>
          </a:prstGeom>
          <a:noFill/>
          <a:ln w="57150">
            <a:solidFill>
              <a:schemeClr val="accent3">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b="1" dirty="0">
              <a:solidFill>
                <a:schemeClr val="tx1"/>
              </a:solidFill>
            </a:endParaRPr>
          </a:p>
        </p:txBody>
      </p:sp>
      <p:sp>
        <p:nvSpPr>
          <p:cNvPr id="9" name="Rectangle à coins arrondis 8"/>
          <p:cNvSpPr/>
          <p:nvPr/>
        </p:nvSpPr>
        <p:spPr>
          <a:xfrm>
            <a:off x="7216740" y="2305703"/>
            <a:ext cx="3804186" cy="261488"/>
          </a:xfrm>
          <a:prstGeom prst="roundRect">
            <a:avLst/>
          </a:prstGeom>
          <a:noFill/>
          <a:ln w="53975">
            <a:solidFill>
              <a:schemeClr val="accent2">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b="1" dirty="0">
              <a:solidFill>
                <a:schemeClr val="tx1"/>
              </a:solidFill>
            </a:endParaRPr>
          </a:p>
        </p:txBody>
      </p:sp>
      <p:sp>
        <p:nvSpPr>
          <p:cNvPr id="10" name="Rectangle à coins arrondis 9"/>
          <p:cNvSpPr/>
          <p:nvPr/>
        </p:nvSpPr>
        <p:spPr>
          <a:xfrm>
            <a:off x="6284244" y="2792989"/>
            <a:ext cx="5315652" cy="1830663"/>
          </a:xfrm>
          <a:prstGeom prst="roundRect">
            <a:avLst/>
          </a:prstGeom>
          <a:solidFill>
            <a:schemeClr val="bg1"/>
          </a:solidFill>
          <a:ln w="53975">
            <a:solidFill>
              <a:schemeClr val="accent2">
                <a:lumMod val="50000"/>
              </a:schemeClr>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marL="285750" indent="-285750">
              <a:buFontTx/>
              <a:buChar char="-"/>
            </a:pPr>
            <a:r>
              <a:rPr lang="fr-FR" b="1" dirty="0" smtClean="0">
                <a:solidFill>
                  <a:schemeClr val="tx1"/>
                </a:solidFill>
              </a:rPr>
              <a:t>Se </a:t>
            </a:r>
            <a:r>
              <a:rPr lang="fr-FR" b="1" dirty="0">
                <a:solidFill>
                  <a:schemeClr val="tx1"/>
                </a:solidFill>
              </a:rPr>
              <a:t>repérer dans l’espace: construire des repères géographiques</a:t>
            </a:r>
          </a:p>
          <a:p>
            <a:pPr marL="285750" indent="-285750">
              <a:buFontTx/>
              <a:buChar char="-"/>
            </a:pPr>
            <a:r>
              <a:rPr lang="fr-FR" b="1" dirty="0" smtClean="0">
                <a:solidFill>
                  <a:schemeClr val="tx1"/>
                </a:solidFill>
              </a:rPr>
              <a:t>Raisonner</a:t>
            </a:r>
            <a:r>
              <a:rPr lang="fr-FR" b="1" dirty="0">
                <a:solidFill>
                  <a:schemeClr val="tx1"/>
                </a:solidFill>
              </a:rPr>
              <a:t>, justifier </a:t>
            </a:r>
            <a:r>
              <a:rPr lang="fr-FR" dirty="0">
                <a:solidFill>
                  <a:schemeClr val="tx1"/>
                </a:solidFill>
              </a:rPr>
              <a:t>une démarche et les choix </a:t>
            </a:r>
            <a:r>
              <a:rPr lang="fr-FR" dirty="0" smtClean="0">
                <a:solidFill>
                  <a:schemeClr val="tx1"/>
                </a:solidFill>
              </a:rPr>
              <a:t>effectués</a:t>
            </a:r>
          </a:p>
          <a:p>
            <a:pPr marL="285750" indent="-285750">
              <a:buFontTx/>
              <a:buChar char="-"/>
            </a:pPr>
            <a:r>
              <a:rPr lang="fr-FR" b="1" dirty="0" smtClean="0">
                <a:solidFill>
                  <a:schemeClr val="tx1"/>
                </a:solidFill>
              </a:rPr>
              <a:t>Comprendre un document</a:t>
            </a:r>
            <a:endParaRPr lang="fr-FR" b="1" dirty="0">
              <a:solidFill>
                <a:schemeClr val="tx1"/>
              </a:solidFill>
            </a:endParaRPr>
          </a:p>
          <a:p>
            <a:pPr marL="285750" indent="-285750">
              <a:buFontTx/>
              <a:buChar char="-"/>
            </a:pPr>
            <a:r>
              <a:rPr lang="fr-FR" b="1" dirty="0" smtClean="0">
                <a:solidFill>
                  <a:schemeClr val="tx1"/>
                </a:solidFill>
              </a:rPr>
              <a:t>Pratiquer </a:t>
            </a:r>
            <a:r>
              <a:rPr lang="fr-FR" b="1" dirty="0">
                <a:solidFill>
                  <a:schemeClr val="tx1"/>
                </a:solidFill>
              </a:rPr>
              <a:t>différents langages</a:t>
            </a:r>
          </a:p>
        </p:txBody>
      </p:sp>
      <p:sp>
        <p:nvSpPr>
          <p:cNvPr id="12" name="Titre 1"/>
          <p:cNvSpPr txBox="1">
            <a:spLocks/>
          </p:cNvSpPr>
          <p:nvPr/>
        </p:nvSpPr>
        <p:spPr>
          <a:xfrm>
            <a:off x="274320" y="162343"/>
            <a:ext cx="11308080" cy="527467"/>
          </a:xfrm>
          <a:prstGeom prst="rect">
            <a:avLst/>
          </a:prstGeom>
        </p:spPr>
        <p:txBody>
          <a:bodyP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fr-FR" sz="2800" b="1" dirty="0" smtClean="0">
                <a:solidFill>
                  <a:schemeClr val="accent2">
                    <a:lumMod val="50000"/>
                  </a:schemeClr>
                </a:solidFill>
              </a:rPr>
              <a:t>Quelles compétences ?</a:t>
            </a:r>
            <a:endParaRPr lang="fr-FR" sz="2800" b="1" dirty="0">
              <a:solidFill>
                <a:schemeClr val="accent2">
                  <a:lumMod val="50000"/>
                </a:schemeClr>
              </a:solidFill>
            </a:endParaRPr>
          </a:p>
        </p:txBody>
      </p:sp>
    </p:spTree>
    <p:extLst>
      <p:ext uri="{BB962C8B-B14F-4D97-AF65-F5344CB8AC3E}">
        <p14:creationId xmlns:p14="http://schemas.microsoft.com/office/powerpoint/2010/main" val="575680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left)">
                                      <p:cBhvr>
                                        <p:cTn id="7" dur="500"/>
                                        <p:tgtEl>
                                          <p:spTgt spid="15"/>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left)">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wipe(left)">
                                      <p:cBhvr>
                                        <p:cTn id="1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9" grpId="0" animBg="1"/>
      <p:bldP spid="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125075331"/>
              </p:ext>
            </p:extLst>
          </p:nvPr>
        </p:nvGraphicFramePr>
        <p:xfrm>
          <a:off x="365760" y="650169"/>
          <a:ext cx="11536680" cy="6029686"/>
        </p:xfrm>
        <a:graphic>
          <a:graphicData uri="http://schemas.openxmlformats.org/drawingml/2006/table">
            <a:tbl>
              <a:tblPr firstRow="1" bandRow="1">
                <a:tableStyleId>{5C22544A-7EE6-4342-B048-85BDC9FD1C3A}</a:tableStyleId>
              </a:tblPr>
              <a:tblGrid>
                <a:gridCol w="5768340"/>
                <a:gridCol w="5768340"/>
              </a:tblGrid>
              <a:tr h="406126">
                <a:tc>
                  <a:txBody>
                    <a:bodyPr/>
                    <a:lstStyle/>
                    <a:p>
                      <a:pPr algn="ctr"/>
                      <a:r>
                        <a:rPr lang="fr-FR" sz="1800" dirty="0" smtClean="0">
                          <a:solidFill>
                            <a:schemeClr val="tx1"/>
                          </a:solidFill>
                        </a:rPr>
                        <a:t>Programme 2008</a:t>
                      </a:r>
                      <a:endParaRPr lang="fr-FR"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sz="1800" dirty="0" smtClean="0">
                          <a:solidFill>
                            <a:schemeClr val="tx1"/>
                          </a:solidFill>
                        </a:rPr>
                        <a:t>Programme 2015</a:t>
                      </a:r>
                      <a:endParaRPr lang="fr-FR" sz="18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6126">
                <a:tc>
                  <a:txBody>
                    <a:bodyPr/>
                    <a:lstStyle/>
                    <a:p>
                      <a:pPr marL="0" indent="0">
                        <a:lnSpc>
                          <a:spcPct val="150000"/>
                        </a:lnSpc>
                        <a:buFontTx/>
                        <a:buNone/>
                      </a:pPr>
                      <a:r>
                        <a:rPr lang="fr-FR" sz="1800" b="1" dirty="0" smtClean="0"/>
                        <a:t>III. Habiter la ville</a:t>
                      </a:r>
                    </a:p>
                    <a:p>
                      <a:pPr marL="0" indent="0">
                        <a:lnSpc>
                          <a:spcPct val="100000"/>
                        </a:lnSpc>
                        <a:buFontTx/>
                        <a:buNone/>
                      </a:pPr>
                      <a:r>
                        <a:rPr lang="fr-FR" sz="1600" b="0" i="1" u="sng" dirty="0" smtClean="0"/>
                        <a:t>Connaissances</a:t>
                      </a:r>
                      <a:r>
                        <a:rPr lang="fr-FR" sz="1600" b="0" i="1" dirty="0" smtClean="0"/>
                        <a:t>:</a:t>
                      </a:r>
                    </a:p>
                    <a:p>
                      <a:pPr marL="0" indent="0">
                        <a:lnSpc>
                          <a:spcPct val="100000"/>
                        </a:lnSpc>
                        <a:buFontTx/>
                        <a:buNone/>
                      </a:pPr>
                      <a:r>
                        <a:rPr lang="fr-FR" sz="1600" b="0" dirty="0" smtClean="0"/>
                        <a:t>Plus de la moitié de l’humanité vit en ville. Les paysages urbains et la vie en ville dépendent de multiples facteurs au nombre desquels la culture et l’histoire, le cadre naturel, les activités, la situation démographique et le niveau de développement.</a:t>
                      </a:r>
                    </a:p>
                    <a:p>
                      <a:pPr marL="0" indent="0">
                        <a:lnSpc>
                          <a:spcPct val="100000"/>
                        </a:lnSpc>
                        <a:buFontTx/>
                        <a:buNone/>
                      </a:pPr>
                      <a:endParaRPr lang="fr-FR" sz="1600" b="0" dirty="0" smtClean="0"/>
                    </a:p>
                    <a:p>
                      <a:pPr marL="0" indent="0">
                        <a:lnSpc>
                          <a:spcPct val="100000"/>
                        </a:lnSpc>
                        <a:buFontTx/>
                        <a:buNone/>
                      </a:pPr>
                      <a:r>
                        <a:rPr lang="fr-FR" sz="1600" b="0" i="1" u="sng" dirty="0" smtClean="0"/>
                        <a:t>Démarches:</a:t>
                      </a:r>
                    </a:p>
                    <a:p>
                      <a:pPr marL="0" indent="0">
                        <a:lnSpc>
                          <a:spcPct val="100000"/>
                        </a:lnSpc>
                        <a:buFontTx/>
                        <a:buNone/>
                      </a:pPr>
                      <a:r>
                        <a:rPr lang="fr-FR" sz="1600" b="1" dirty="0" smtClean="0"/>
                        <a:t>Deux études de cas </a:t>
                      </a:r>
                      <a:r>
                        <a:rPr lang="fr-FR" sz="1600" b="0" dirty="0" smtClean="0"/>
                        <a:t>reposent de manière privilégiée sur l’étude de paysages :</a:t>
                      </a:r>
                      <a:r>
                        <a:rPr lang="fr-FR" sz="1600" b="0" baseline="0" dirty="0" smtClean="0"/>
                        <a:t> </a:t>
                      </a:r>
                      <a:r>
                        <a:rPr lang="fr-FR" sz="1600" b="1" dirty="0" smtClean="0"/>
                        <a:t>deux villes</a:t>
                      </a:r>
                      <a:r>
                        <a:rPr lang="fr-FR" sz="1600" b="0" dirty="0" smtClean="0"/>
                        <a:t>, choisies dans deux aires culturelles différentes.</a:t>
                      </a:r>
                    </a:p>
                    <a:p>
                      <a:pPr marL="0" indent="0">
                        <a:lnSpc>
                          <a:spcPct val="100000"/>
                        </a:lnSpc>
                        <a:buFontTx/>
                        <a:buNone/>
                      </a:pPr>
                      <a:r>
                        <a:rPr lang="fr-FR" sz="1600" b="0" dirty="0" smtClean="0"/>
                        <a:t>Ces études de cas permettent de dégager des caractéristiques communes et des éléments de différenciation.</a:t>
                      </a:r>
                    </a:p>
                    <a:p>
                      <a:pPr marL="0" indent="0">
                        <a:lnSpc>
                          <a:spcPct val="100000"/>
                        </a:lnSpc>
                        <a:buFontTx/>
                        <a:buNone/>
                      </a:pPr>
                      <a:endParaRPr lang="fr-FR" sz="1600" b="0" dirty="0" smtClean="0"/>
                    </a:p>
                    <a:p>
                      <a:pPr marL="0" indent="0">
                        <a:lnSpc>
                          <a:spcPct val="100000"/>
                        </a:lnSpc>
                        <a:buFontTx/>
                        <a:buNone/>
                      </a:pPr>
                      <a:r>
                        <a:rPr lang="fr-FR" sz="1600" b="0" i="1" u="sng" dirty="0" smtClean="0"/>
                        <a:t>Capacités:</a:t>
                      </a:r>
                    </a:p>
                    <a:p>
                      <a:pPr marL="0" marR="0" indent="0" algn="l" defTabSz="457200" rtl="0" eaLnBrk="1" fontAlgn="auto" latinLnBrk="0" hangingPunct="1">
                        <a:lnSpc>
                          <a:spcPct val="100000"/>
                        </a:lnSpc>
                        <a:spcBef>
                          <a:spcPts val="0"/>
                        </a:spcBef>
                        <a:spcAft>
                          <a:spcPts val="0"/>
                        </a:spcAft>
                        <a:buClrTx/>
                        <a:buSzTx/>
                        <a:buFontTx/>
                        <a:buNone/>
                        <a:tabLst/>
                        <a:defRPr/>
                      </a:pPr>
                      <a:r>
                        <a:rPr lang="fr-FR" sz="1600" b="1" kern="1200" dirty="0" smtClean="0">
                          <a:solidFill>
                            <a:schemeClr val="dk1"/>
                          </a:solidFill>
                          <a:effectLst/>
                          <a:latin typeface="+mn-lt"/>
                          <a:ea typeface="+mn-ea"/>
                          <a:cs typeface="+mn-cs"/>
                        </a:rPr>
                        <a:t>Situer</a:t>
                      </a:r>
                      <a:r>
                        <a:rPr lang="fr-FR" sz="1600" kern="1200" dirty="0" smtClean="0">
                          <a:solidFill>
                            <a:schemeClr val="dk1"/>
                          </a:solidFill>
                          <a:effectLst/>
                          <a:latin typeface="+mn-lt"/>
                          <a:ea typeface="+mn-ea"/>
                          <a:cs typeface="+mn-cs"/>
                        </a:rPr>
                        <a:t> les espaces étudiés sur différents planisphères thématiques</a:t>
                      </a:r>
                      <a:br>
                        <a:rPr lang="fr-FR" sz="1600" kern="1200" dirty="0" smtClean="0">
                          <a:solidFill>
                            <a:schemeClr val="dk1"/>
                          </a:solidFill>
                          <a:effectLst/>
                          <a:latin typeface="+mn-lt"/>
                          <a:ea typeface="+mn-ea"/>
                          <a:cs typeface="+mn-cs"/>
                        </a:rPr>
                      </a:br>
                      <a:r>
                        <a:rPr lang="fr-FR" sz="1600" b="1" kern="1200" dirty="0" smtClean="0">
                          <a:solidFill>
                            <a:schemeClr val="dk1"/>
                          </a:solidFill>
                          <a:effectLst/>
                          <a:latin typeface="+mn-lt"/>
                          <a:ea typeface="+mn-ea"/>
                          <a:cs typeface="+mn-cs"/>
                        </a:rPr>
                        <a:t>Décrire</a:t>
                      </a:r>
                      <a:r>
                        <a:rPr lang="fr-FR" sz="1600" kern="1200" dirty="0" smtClean="0">
                          <a:solidFill>
                            <a:schemeClr val="dk1"/>
                          </a:solidFill>
                          <a:effectLst/>
                          <a:latin typeface="+mn-lt"/>
                          <a:ea typeface="+mn-ea"/>
                          <a:cs typeface="+mn-cs"/>
                        </a:rPr>
                        <a:t> les paysages étudiés et expliquer les transformations des espaces concernés.</a:t>
                      </a:r>
                    </a:p>
                    <a:p>
                      <a:pPr marL="0" marR="0" indent="0" algn="l" defTabSz="457200" rtl="0" eaLnBrk="1" fontAlgn="auto" latinLnBrk="0" hangingPunct="1">
                        <a:lnSpc>
                          <a:spcPct val="100000"/>
                        </a:lnSpc>
                        <a:spcBef>
                          <a:spcPts val="0"/>
                        </a:spcBef>
                        <a:spcAft>
                          <a:spcPts val="0"/>
                        </a:spcAft>
                        <a:buClrTx/>
                        <a:buSzTx/>
                        <a:buFontTx/>
                        <a:buNone/>
                        <a:tabLst/>
                        <a:defRPr/>
                      </a:pPr>
                      <a:r>
                        <a:rPr lang="fr-FR" sz="1600" b="1" kern="1200" dirty="0" smtClean="0">
                          <a:solidFill>
                            <a:schemeClr val="dk1"/>
                          </a:solidFill>
                          <a:effectLst/>
                          <a:latin typeface="+mn-lt"/>
                          <a:ea typeface="+mn-ea"/>
                          <a:cs typeface="+mn-cs"/>
                        </a:rPr>
                        <a:t>Réaliser un croquis simple </a:t>
                      </a:r>
                      <a:r>
                        <a:rPr lang="fr-FR" sz="1600" kern="1200" dirty="0" smtClean="0">
                          <a:solidFill>
                            <a:schemeClr val="dk1"/>
                          </a:solidFill>
                          <a:effectLst/>
                          <a:latin typeface="+mn-lt"/>
                          <a:ea typeface="+mn-ea"/>
                          <a:cs typeface="+mn-cs"/>
                        </a:rPr>
                        <a:t>d’un paysage </a:t>
                      </a:r>
                      <a:endParaRPr lang="fr-FR" sz="16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b="1" dirty="0" smtClean="0"/>
                        <a:t>Thème 1: Habiter une métropole</a:t>
                      </a:r>
                    </a:p>
                    <a:p>
                      <a:pPr marL="0" indent="0">
                        <a:buFontTx/>
                        <a:buNone/>
                      </a:pPr>
                      <a:endParaRPr lang="fr-FR" sz="1600" baseline="0" dirty="0" smtClean="0"/>
                    </a:p>
                    <a:p>
                      <a:pPr marL="0" indent="0">
                        <a:buFontTx/>
                        <a:buNone/>
                      </a:pPr>
                      <a:r>
                        <a:rPr lang="fr-FR" sz="1600" baseline="0" dirty="0" smtClean="0"/>
                        <a:t>La métropolisation est une caractéristique majeure de l’évolution géographique du monde contemporain et ce thème doit donner les premières bases de connaissances à l’élève, qui seront remobilisées en classe de 4ème.</a:t>
                      </a:r>
                    </a:p>
                    <a:p>
                      <a:pPr marL="0" indent="0">
                        <a:buFontTx/>
                        <a:buNone/>
                      </a:pPr>
                      <a:endParaRPr lang="fr-FR" sz="1600" baseline="0" dirty="0" smtClean="0"/>
                    </a:p>
                    <a:p>
                      <a:pPr marL="0" indent="0">
                        <a:buFontTx/>
                        <a:buNone/>
                      </a:pPr>
                      <a:r>
                        <a:rPr lang="fr-FR" sz="1600" baseline="0" dirty="0" smtClean="0"/>
                        <a:t>Pour le premier sous-thème on se fonde sur une étude de deux cas de métropoles choisies pour l’une dans un pays développé, pour l’autre dans un pays émergent ou en développement.</a:t>
                      </a:r>
                    </a:p>
                    <a:p>
                      <a:pPr marL="0" indent="0">
                        <a:buFontTx/>
                        <a:buNone/>
                      </a:pPr>
                      <a:r>
                        <a:rPr lang="fr-FR" sz="1600" baseline="0" dirty="0" smtClean="0"/>
                        <a:t>Il s’agit de caractériser ce qu’est une métropole, en insistant sur ses fonctions économiques, sociales, politiques et culturelles, sur la variété des espaces qui la composent et les  flux qui la parcourent. Elles sont marquées par la diversité de leurs habitants : résidents, migrants pendulaires, touristes, usagers occasionnels, la pratiquent différemment et contribuent à la façonner. Quels sont les problèmes et les contraintes de la métropole d’aujourd’hui ? Quelles sont les réponses apportées ou envisagées ? Quelles sont les analogies et les différences entre une métropole d’un pays développé et une d’un pays émergent ou en développement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5" name="Rectangle à coins arrondis 14"/>
          <p:cNvSpPr/>
          <p:nvPr/>
        </p:nvSpPr>
        <p:spPr>
          <a:xfrm>
            <a:off x="5990523" y="1102502"/>
            <a:ext cx="5768340" cy="362749"/>
          </a:xfrm>
          <a:prstGeom prst="roundRect">
            <a:avLst/>
          </a:prstGeom>
          <a:noFill/>
          <a:ln w="57150">
            <a:solidFill>
              <a:schemeClr val="accent2">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b="1" dirty="0">
              <a:solidFill>
                <a:schemeClr val="tx1"/>
              </a:solidFill>
            </a:endParaRPr>
          </a:p>
        </p:txBody>
      </p:sp>
      <p:sp>
        <p:nvSpPr>
          <p:cNvPr id="16" name="Rectangle à coins arrondis 15"/>
          <p:cNvSpPr/>
          <p:nvPr/>
        </p:nvSpPr>
        <p:spPr>
          <a:xfrm>
            <a:off x="365760" y="1162852"/>
            <a:ext cx="5013960" cy="302399"/>
          </a:xfrm>
          <a:prstGeom prst="roundRect">
            <a:avLst/>
          </a:prstGeom>
          <a:noFill/>
          <a:ln w="57150">
            <a:solidFill>
              <a:schemeClr val="accent3">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b="1" dirty="0">
              <a:solidFill>
                <a:schemeClr val="tx1"/>
              </a:solidFill>
            </a:endParaRPr>
          </a:p>
        </p:txBody>
      </p:sp>
      <p:sp>
        <p:nvSpPr>
          <p:cNvPr id="6" name="Titre 1"/>
          <p:cNvSpPr txBox="1">
            <a:spLocks/>
          </p:cNvSpPr>
          <p:nvPr/>
        </p:nvSpPr>
        <p:spPr>
          <a:xfrm>
            <a:off x="336483" y="85135"/>
            <a:ext cx="11308080" cy="527467"/>
          </a:xfrm>
          <a:prstGeom prst="rect">
            <a:avLst/>
          </a:prstGeom>
        </p:spPr>
        <p:txBody>
          <a:bodyP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fr-FR" sz="2800" b="1" dirty="0" smtClean="0">
                <a:solidFill>
                  <a:schemeClr val="accent2">
                    <a:lumMod val="50000"/>
                  </a:schemeClr>
                </a:solidFill>
              </a:rPr>
              <a:t>Les interrogations que peut soulever la lecture du programme</a:t>
            </a:r>
            <a:endParaRPr lang="fr-FR" sz="2800" b="1" dirty="0">
              <a:solidFill>
                <a:schemeClr val="accent2">
                  <a:lumMod val="50000"/>
                </a:schemeClr>
              </a:solidFill>
            </a:endParaRPr>
          </a:p>
        </p:txBody>
      </p:sp>
    </p:spTree>
    <p:extLst>
      <p:ext uri="{BB962C8B-B14F-4D97-AF65-F5344CB8AC3E}">
        <p14:creationId xmlns:p14="http://schemas.microsoft.com/office/powerpoint/2010/main" val="1856587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wipe(left)">
                                      <p:cBhvr>
                                        <p:cTn id="10"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74320" y="162343"/>
            <a:ext cx="11308080" cy="527467"/>
          </a:xfrm>
        </p:spPr>
        <p:txBody>
          <a:bodyPr>
            <a:normAutofit/>
          </a:bodyPr>
          <a:lstStyle/>
          <a:p>
            <a:r>
              <a:rPr lang="fr-FR" sz="2800" b="1" dirty="0" smtClean="0">
                <a:solidFill>
                  <a:schemeClr val="accent2">
                    <a:lumMod val="50000"/>
                  </a:schemeClr>
                </a:solidFill>
              </a:rPr>
              <a:t>Une métropole est une ville</a:t>
            </a:r>
            <a:r>
              <a:rPr lang="fr-FR" sz="2800" b="1" dirty="0">
                <a:solidFill>
                  <a:schemeClr val="accent2">
                    <a:lumMod val="50000"/>
                  </a:schemeClr>
                </a:solidFill>
              </a:rPr>
              <a:t> </a:t>
            </a:r>
            <a:r>
              <a:rPr lang="fr-FR" sz="2800" b="1" dirty="0" smtClean="0">
                <a:solidFill>
                  <a:schemeClr val="accent2">
                    <a:lumMod val="50000"/>
                  </a:schemeClr>
                </a:solidFill>
              </a:rPr>
              <a:t>mais une ville particulière</a:t>
            </a:r>
            <a:endParaRPr lang="fr-FR" sz="2800" b="1" dirty="0">
              <a:solidFill>
                <a:schemeClr val="accent2">
                  <a:lumMod val="50000"/>
                </a:schemeClr>
              </a:solidFill>
            </a:endParaRPr>
          </a:p>
        </p:txBody>
      </p:sp>
      <p:sp>
        <p:nvSpPr>
          <p:cNvPr id="5" name="Espace réservé du contenu 2"/>
          <p:cNvSpPr txBox="1">
            <a:spLocks/>
          </p:cNvSpPr>
          <p:nvPr/>
        </p:nvSpPr>
        <p:spPr>
          <a:xfrm>
            <a:off x="274320" y="1170388"/>
            <a:ext cx="5292000" cy="2634414"/>
          </a:xfrm>
          <a:prstGeom prst="rect">
            <a:avLst/>
          </a:prstGeom>
          <a:ln>
            <a:solidFill>
              <a:schemeClr val="accent2">
                <a:lumMod val="50000"/>
              </a:schemeClr>
            </a:solidFill>
          </a:ln>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fr-FR" sz="2000" dirty="0" smtClean="0"/>
              <a:t>Une ville est un </a:t>
            </a:r>
            <a:r>
              <a:rPr lang="fr-FR" sz="2000" b="1" dirty="0" smtClean="0">
                <a:solidFill>
                  <a:schemeClr val="accent2">
                    <a:lumMod val="50000"/>
                  </a:schemeClr>
                </a:solidFill>
              </a:rPr>
              <a:t>territoire organisé</a:t>
            </a:r>
            <a:r>
              <a:rPr lang="fr-FR" sz="2000" dirty="0" smtClean="0"/>
              <a:t>, fortement structuré autour d’un centre, dont les limites sont floues.</a:t>
            </a:r>
          </a:p>
          <a:p>
            <a:endParaRPr lang="fr-FR" sz="2000" dirty="0" smtClean="0"/>
          </a:p>
          <a:p>
            <a:r>
              <a:rPr lang="fr-FR" sz="2000" dirty="0" smtClean="0"/>
              <a:t>Une ville est une </a:t>
            </a:r>
            <a:r>
              <a:rPr lang="fr-FR" sz="2000" b="1" dirty="0" smtClean="0">
                <a:solidFill>
                  <a:schemeClr val="accent2">
                    <a:lumMod val="50000"/>
                  </a:schemeClr>
                </a:solidFill>
              </a:rPr>
              <a:t>société</a:t>
            </a:r>
            <a:r>
              <a:rPr lang="fr-FR" sz="2000" dirty="0" smtClean="0"/>
              <a:t>, composée </a:t>
            </a:r>
            <a:r>
              <a:rPr lang="fr-FR" sz="2000" b="1" dirty="0" smtClean="0">
                <a:solidFill>
                  <a:schemeClr val="accent2">
                    <a:lumMod val="50000"/>
                  </a:schemeClr>
                </a:solidFill>
              </a:rPr>
              <a:t>d’acteurs</a:t>
            </a:r>
            <a:r>
              <a:rPr lang="fr-FR" sz="2000" dirty="0" smtClean="0"/>
              <a:t> qui </a:t>
            </a:r>
            <a:r>
              <a:rPr lang="fr-FR" sz="2000" b="1" dirty="0" smtClean="0">
                <a:solidFill>
                  <a:schemeClr val="accent2">
                    <a:lumMod val="50000"/>
                  </a:schemeClr>
                </a:solidFill>
              </a:rPr>
              <a:t>habitent</a:t>
            </a:r>
            <a:r>
              <a:rPr lang="fr-FR" sz="2000" dirty="0" smtClean="0">
                <a:solidFill>
                  <a:schemeClr val="accent2">
                    <a:lumMod val="50000"/>
                  </a:schemeClr>
                </a:solidFill>
              </a:rPr>
              <a:t> </a:t>
            </a:r>
            <a:r>
              <a:rPr lang="fr-FR" sz="2000" dirty="0" smtClean="0"/>
              <a:t>ces espaces urbains, c’est-à-dire les </a:t>
            </a:r>
            <a:r>
              <a:rPr lang="fr-FR" sz="2000" b="1" dirty="0" smtClean="0">
                <a:solidFill>
                  <a:schemeClr val="accent2">
                    <a:lumMod val="50000"/>
                  </a:schemeClr>
                </a:solidFill>
              </a:rPr>
              <a:t>pratiquent</a:t>
            </a:r>
            <a:r>
              <a:rPr lang="fr-FR" sz="2000" dirty="0" smtClean="0">
                <a:solidFill>
                  <a:schemeClr val="accent2">
                    <a:lumMod val="50000"/>
                  </a:schemeClr>
                </a:solidFill>
              </a:rPr>
              <a:t> </a:t>
            </a:r>
            <a:r>
              <a:rPr lang="fr-FR" sz="2000" dirty="0" smtClean="0"/>
              <a:t>et les </a:t>
            </a:r>
            <a:r>
              <a:rPr lang="fr-FR" sz="2000" b="1" dirty="0" smtClean="0">
                <a:solidFill>
                  <a:schemeClr val="accent2">
                    <a:lumMod val="50000"/>
                  </a:schemeClr>
                </a:solidFill>
              </a:rPr>
              <a:t>modifient.</a:t>
            </a:r>
          </a:p>
        </p:txBody>
      </p:sp>
      <p:sp>
        <p:nvSpPr>
          <p:cNvPr id="6" name="ZoneTexte 5"/>
          <p:cNvSpPr txBox="1"/>
          <p:nvPr/>
        </p:nvSpPr>
        <p:spPr>
          <a:xfrm>
            <a:off x="6400801" y="1170388"/>
            <a:ext cx="5292000" cy="4708981"/>
          </a:xfrm>
          <a:prstGeom prst="rect">
            <a:avLst/>
          </a:prstGeom>
          <a:noFill/>
          <a:ln>
            <a:solidFill>
              <a:schemeClr val="accent2">
                <a:lumMod val="50000"/>
              </a:schemeClr>
            </a:solidFill>
          </a:ln>
        </p:spPr>
        <p:txBody>
          <a:bodyPr wrap="square" rtlCol="0">
            <a:spAutoFit/>
          </a:bodyPr>
          <a:lstStyle/>
          <a:p>
            <a:pPr algn="ctr"/>
            <a:r>
              <a:rPr lang="fr-FR" sz="2000" b="1" dirty="0" smtClean="0"/>
              <a:t>2 critères peuvent définir une métropole :</a:t>
            </a:r>
          </a:p>
          <a:p>
            <a:endParaRPr lang="fr-FR" sz="2000" dirty="0"/>
          </a:p>
          <a:p>
            <a:r>
              <a:rPr lang="fr-FR" sz="2000" b="1" dirty="0" smtClean="0">
                <a:solidFill>
                  <a:schemeClr val="accent2">
                    <a:lumMod val="50000"/>
                  </a:schemeClr>
                </a:solidFill>
              </a:rPr>
              <a:t>➔ sa </a:t>
            </a:r>
            <a:r>
              <a:rPr lang="fr-FR" sz="2000" b="1" dirty="0">
                <a:solidFill>
                  <a:schemeClr val="accent2">
                    <a:lumMod val="50000"/>
                  </a:schemeClr>
                </a:solidFill>
              </a:rPr>
              <a:t>place dans le réseau </a:t>
            </a:r>
            <a:r>
              <a:rPr lang="fr-FR" sz="2000" b="1" dirty="0" smtClean="0">
                <a:solidFill>
                  <a:schemeClr val="accent2">
                    <a:lumMod val="50000"/>
                  </a:schemeClr>
                </a:solidFill>
              </a:rPr>
              <a:t>urbain :</a:t>
            </a:r>
            <a:endParaRPr lang="fr-FR" sz="2000" dirty="0"/>
          </a:p>
          <a:p>
            <a:r>
              <a:rPr lang="fr-FR" sz="2000" dirty="0" smtClean="0"/>
              <a:t>La métropole est avant tout une place </a:t>
            </a:r>
            <a:r>
              <a:rPr lang="fr-FR" sz="2000" dirty="0"/>
              <a:t>centrale, un nœud décisionnel dans un réseau de </a:t>
            </a:r>
            <a:r>
              <a:rPr lang="fr-FR" sz="2000" dirty="0" smtClean="0"/>
              <a:t>villes. </a:t>
            </a:r>
            <a:r>
              <a:rPr lang="fr-FR" sz="2000" b="1" dirty="0" smtClean="0"/>
              <a:t>La </a:t>
            </a:r>
            <a:r>
              <a:rPr lang="fr-FR" sz="2000" b="1" dirty="0"/>
              <a:t>métropole est une ville qui domine le réseau urbain</a:t>
            </a:r>
            <a:r>
              <a:rPr lang="fr-FR" sz="2000" b="1" dirty="0" smtClean="0"/>
              <a:t>.</a:t>
            </a:r>
          </a:p>
          <a:p>
            <a:endParaRPr lang="fr-FR" sz="2000" b="1" dirty="0"/>
          </a:p>
          <a:p>
            <a:r>
              <a:rPr lang="fr-FR" sz="2000" b="1" dirty="0">
                <a:solidFill>
                  <a:schemeClr val="accent2">
                    <a:lumMod val="50000"/>
                  </a:schemeClr>
                </a:solidFill>
              </a:rPr>
              <a:t>➔ l</a:t>
            </a:r>
            <a:r>
              <a:rPr lang="fr-FR" sz="2000" b="1" dirty="0" smtClean="0">
                <a:solidFill>
                  <a:schemeClr val="accent2">
                    <a:lumMod val="50000"/>
                  </a:schemeClr>
                </a:solidFill>
              </a:rPr>
              <a:t>a présence de certaines fonctions de commandement </a:t>
            </a:r>
            <a:r>
              <a:rPr lang="fr-FR" sz="2000" dirty="0" smtClean="0"/>
              <a:t>économique, politique, intellectuel ou culturel, </a:t>
            </a:r>
            <a:r>
              <a:rPr lang="fr-FR" sz="2000" b="1" dirty="0" smtClean="0"/>
              <a:t>dont le rayonnement dépasse largement l’influence traditionnelle de la ville considérée </a:t>
            </a:r>
            <a:r>
              <a:rPr lang="fr-FR" sz="2000" dirty="0" smtClean="0"/>
              <a:t>et qui lui permettent de participer à, voire de structurer, la mondialisation.</a:t>
            </a:r>
            <a:r>
              <a:rPr lang="fr-FR" sz="2000" b="1" dirty="0" smtClean="0"/>
              <a:t> </a:t>
            </a:r>
            <a:endParaRPr lang="fr-FR" dirty="0" smtClean="0"/>
          </a:p>
        </p:txBody>
      </p:sp>
      <p:sp>
        <p:nvSpPr>
          <p:cNvPr id="7" name="ZoneTexte 6"/>
          <p:cNvSpPr txBox="1"/>
          <p:nvPr/>
        </p:nvSpPr>
        <p:spPr>
          <a:xfrm>
            <a:off x="5806440" y="6352412"/>
            <a:ext cx="6385560" cy="338554"/>
          </a:xfrm>
          <a:prstGeom prst="rect">
            <a:avLst/>
          </a:prstGeom>
          <a:noFill/>
        </p:spPr>
        <p:txBody>
          <a:bodyPr wrap="square" rtlCol="0">
            <a:spAutoFit/>
          </a:bodyPr>
          <a:lstStyle/>
          <a:p>
            <a:r>
              <a:rPr lang="fr-FR" sz="1600" dirty="0" smtClean="0"/>
              <a:t>Source: Magali Reghezza-Zitt, </a:t>
            </a:r>
            <a:r>
              <a:rPr lang="fr-FR" sz="1600" i="1" dirty="0" smtClean="0"/>
              <a:t>La France dans ses territoires</a:t>
            </a:r>
            <a:r>
              <a:rPr lang="fr-FR" sz="1600" dirty="0" smtClean="0"/>
              <a:t>, </a:t>
            </a:r>
            <a:r>
              <a:rPr lang="fr-FR" sz="1600" dirty="0" err="1" smtClean="0"/>
              <a:t>Sedes</a:t>
            </a:r>
            <a:endParaRPr lang="fr-FR" sz="1600" dirty="0"/>
          </a:p>
        </p:txBody>
      </p:sp>
    </p:spTree>
    <p:extLst>
      <p:ext uri="{BB962C8B-B14F-4D97-AF65-F5344CB8AC3E}">
        <p14:creationId xmlns:p14="http://schemas.microsoft.com/office/powerpoint/2010/main" val="694322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55"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anim calcmode="lin" valueType="num">
                                      <p:cBhvr>
                                        <p:cTn id="15" dur="1000" fill="hold"/>
                                        <p:tgtEl>
                                          <p:spTgt spid="6">
                                            <p:txEl>
                                              <p:pRg st="0" end="0"/>
                                            </p:txEl>
                                          </p:spTgt>
                                        </p:tgtEl>
                                        <p:attrNameLst>
                                          <p:attrName>ppt_w</p:attrName>
                                        </p:attrNameLst>
                                      </p:cBhvr>
                                      <p:tavLst>
                                        <p:tav tm="0">
                                          <p:val>
                                            <p:strVal val="#ppt_w*0.70"/>
                                          </p:val>
                                        </p:tav>
                                        <p:tav tm="100000">
                                          <p:val>
                                            <p:strVal val="#ppt_w"/>
                                          </p:val>
                                        </p:tav>
                                      </p:tavLst>
                                    </p:anim>
                                    <p:anim calcmode="lin" valueType="num">
                                      <p:cBhvr>
                                        <p:cTn id="16" dur="1000" fill="hold"/>
                                        <p:tgtEl>
                                          <p:spTgt spid="6">
                                            <p:txEl>
                                              <p:pRg st="0" end="0"/>
                                            </p:txEl>
                                          </p:spTgt>
                                        </p:tgtEl>
                                        <p:attrNameLst>
                                          <p:attrName>ppt_h</p:attrName>
                                        </p:attrNameLst>
                                      </p:cBhvr>
                                      <p:tavLst>
                                        <p:tav tm="0">
                                          <p:val>
                                            <p:strVal val="#ppt_h"/>
                                          </p:val>
                                        </p:tav>
                                        <p:tav tm="100000">
                                          <p:val>
                                            <p:strVal val="#ppt_h"/>
                                          </p:val>
                                        </p:tav>
                                      </p:tavLst>
                                    </p:anim>
                                    <p:animEffect transition="in" filter="fade">
                                      <p:cBhvr>
                                        <p:cTn id="17" dur="1000"/>
                                        <p:tgtEl>
                                          <p:spTgt spid="6">
                                            <p:txEl>
                                              <p:pRg st="0" end="0"/>
                                            </p:txEl>
                                          </p:spTgt>
                                        </p:tgtEl>
                                      </p:cBhvr>
                                    </p:animEffect>
                                  </p:childTnLst>
                                </p:cTn>
                              </p:par>
                              <p:par>
                                <p:cTn id="18" presetID="55" presetClass="entr" presetSubtype="0"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 calcmode="lin" valueType="num">
                                      <p:cBhvr>
                                        <p:cTn id="20" dur="1000" fill="hold"/>
                                        <p:tgtEl>
                                          <p:spTgt spid="7"/>
                                        </p:tgtEl>
                                        <p:attrNameLst>
                                          <p:attrName>ppt_w</p:attrName>
                                        </p:attrNameLst>
                                      </p:cBhvr>
                                      <p:tavLst>
                                        <p:tav tm="0">
                                          <p:val>
                                            <p:strVal val="#ppt_w*0.70"/>
                                          </p:val>
                                        </p:tav>
                                        <p:tav tm="100000">
                                          <p:val>
                                            <p:strVal val="#ppt_w"/>
                                          </p:val>
                                        </p:tav>
                                      </p:tavLst>
                                    </p:anim>
                                    <p:anim calcmode="lin" valueType="num">
                                      <p:cBhvr>
                                        <p:cTn id="21" dur="1000" fill="hold"/>
                                        <p:tgtEl>
                                          <p:spTgt spid="7"/>
                                        </p:tgtEl>
                                        <p:attrNameLst>
                                          <p:attrName>ppt_h</p:attrName>
                                        </p:attrNameLst>
                                      </p:cBhvr>
                                      <p:tavLst>
                                        <p:tav tm="0">
                                          <p:val>
                                            <p:strVal val="#ppt_h"/>
                                          </p:val>
                                        </p:tav>
                                        <p:tav tm="100000">
                                          <p:val>
                                            <p:strVal val="#ppt_h"/>
                                          </p:val>
                                        </p:tav>
                                      </p:tavLst>
                                    </p:anim>
                                    <p:animEffect transition="in" filter="fade">
                                      <p:cBhvr>
                                        <p:cTn id="22" dur="10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6">
                                            <p:txEl>
                                              <p:pRg st="2" end="2"/>
                                            </p:txEl>
                                          </p:spTgt>
                                        </p:tgtEl>
                                        <p:attrNameLst>
                                          <p:attrName>style.visibility</p:attrName>
                                        </p:attrNameLst>
                                      </p:cBhvr>
                                      <p:to>
                                        <p:strVal val="visible"/>
                                      </p:to>
                                    </p:set>
                                    <p:animEffect transition="in" filter="wipe(left)">
                                      <p:cBhvr>
                                        <p:cTn id="27" dur="500"/>
                                        <p:tgtEl>
                                          <p:spTgt spid="6">
                                            <p:txEl>
                                              <p:pRg st="2" end="2"/>
                                            </p:txEl>
                                          </p:spTgt>
                                        </p:tgtEl>
                                      </p:cBhvr>
                                    </p:animEffect>
                                  </p:childTnLst>
                                </p:cTn>
                              </p:par>
                              <p:par>
                                <p:cTn id="28" presetID="22" presetClass="entr" presetSubtype="8" fill="hold" nodeType="withEffect">
                                  <p:stCondLst>
                                    <p:cond delay="0"/>
                                  </p:stCondLst>
                                  <p:childTnLst>
                                    <p:set>
                                      <p:cBhvr>
                                        <p:cTn id="29" dur="1" fill="hold">
                                          <p:stCondLst>
                                            <p:cond delay="0"/>
                                          </p:stCondLst>
                                        </p:cTn>
                                        <p:tgtEl>
                                          <p:spTgt spid="6">
                                            <p:txEl>
                                              <p:pRg st="3" end="3"/>
                                            </p:txEl>
                                          </p:spTgt>
                                        </p:tgtEl>
                                        <p:attrNameLst>
                                          <p:attrName>style.visibility</p:attrName>
                                        </p:attrNameLst>
                                      </p:cBhvr>
                                      <p:to>
                                        <p:strVal val="visible"/>
                                      </p:to>
                                    </p:set>
                                    <p:animEffect transition="in" filter="wipe(left)">
                                      <p:cBhvr>
                                        <p:cTn id="30" dur="500"/>
                                        <p:tgtEl>
                                          <p:spTgt spid="6">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6">
                                            <p:txEl>
                                              <p:pRg st="5" end="5"/>
                                            </p:txEl>
                                          </p:spTgt>
                                        </p:tgtEl>
                                        <p:attrNameLst>
                                          <p:attrName>style.visibility</p:attrName>
                                        </p:attrNameLst>
                                      </p:cBhvr>
                                      <p:to>
                                        <p:strVal val="visible"/>
                                      </p:to>
                                    </p:set>
                                    <p:animEffect transition="in" filter="wipe(left)">
                                      <p:cBhvr>
                                        <p:cTn id="35" dur="5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1777250847"/>
              </p:ext>
            </p:extLst>
          </p:nvPr>
        </p:nvGraphicFramePr>
        <p:xfrm>
          <a:off x="396240" y="619689"/>
          <a:ext cx="11536680" cy="2722606"/>
        </p:xfrm>
        <a:graphic>
          <a:graphicData uri="http://schemas.openxmlformats.org/drawingml/2006/table">
            <a:tbl>
              <a:tblPr firstRow="1" bandRow="1">
                <a:tableStyleId>{5C22544A-7EE6-4342-B048-85BDC9FD1C3A}</a:tableStyleId>
              </a:tblPr>
              <a:tblGrid>
                <a:gridCol w="5768340"/>
                <a:gridCol w="5768340"/>
              </a:tblGrid>
              <a:tr h="406126">
                <a:tc>
                  <a:txBody>
                    <a:bodyPr/>
                    <a:lstStyle/>
                    <a:p>
                      <a:pPr algn="ctr"/>
                      <a:r>
                        <a:rPr lang="fr-FR" dirty="0" smtClean="0">
                          <a:solidFill>
                            <a:schemeClr val="tx1"/>
                          </a:solidFill>
                        </a:rPr>
                        <a:t>Programme 2008</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smtClean="0">
                          <a:solidFill>
                            <a:schemeClr val="tx1"/>
                          </a:solidFill>
                        </a:rPr>
                        <a:t>Programme 2015</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6126">
                <a:tc>
                  <a:txBody>
                    <a:bodyPr/>
                    <a:lstStyle/>
                    <a:p>
                      <a:pPr marL="0" indent="0">
                        <a:lnSpc>
                          <a:spcPct val="150000"/>
                        </a:lnSpc>
                        <a:buFontTx/>
                        <a:buNone/>
                      </a:pPr>
                      <a:r>
                        <a:rPr lang="fr-FR" sz="1800" b="1" dirty="0" smtClean="0"/>
                        <a:t>III. Habiter la ville</a:t>
                      </a:r>
                    </a:p>
                    <a:p>
                      <a:pPr marL="0" indent="0">
                        <a:lnSpc>
                          <a:spcPct val="100000"/>
                        </a:lnSpc>
                        <a:buFontTx/>
                        <a:buNone/>
                      </a:pPr>
                      <a:r>
                        <a:rPr lang="fr-FR" sz="1800" b="0" i="1" u="sng" dirty="0" smtClean="0"/>
                        <a:t>Connaissances</a:t>
                      </a:r>
                      <a:r>
                        <a:rPr lang="fr-FR" sz="1800" b="0" i="1" dirty="0" smtClean="0"/>
                        <a:t>:</a:t>
                      </a:r>
                    </a:p>
                    <a:p>
                      <a:pPr marL="0" indent="0">
                        <a:lnSpc>
                          <a:spcPct val="100000"/>
                        </a:lnSpc>
                        <a:buFontTx/>
                        <a:buNone/>
                      </a:pPr>
                      <a:r>
                        <a:rPr lang="fr-FR" sz="1800" b="0" dirty="0" smtClean="0"/>
                        <a:t>Plus de la moitié de l’humanité vit en ville. Les paysages urbains et la vie en ville dépendent de multiples facteurs au nombre desquels la culture et l’histoire, le cadre naturel, les activités, la situation démographique et le niveau de développement.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fr-FR" sz="1800" b="1" dirty="0" smtClean="0"/>
                        <a:t>Thème 1: Habiter une métropole</a:t>
                      </a:r>
                    </a:p>
                    <a:p>
                      <a:pPr marL="0" indent="0">
                        <a:buFontTx/>
                        <a:buNone/>
                      </a:pPr>
                      <a:endParaRPr lang="fr-FR" sz="1800" baseline="0" dirty="0" smtClean="0"/>
                    </a:p>
                    <a:p>
                      <a:pPr marL="0" indent="0">
                        <a:buFontTx/>
                        <a:buNone/>
                      </a:pPr>
                      <a:r>
                        <a:rPr lang="fr-FR" sz="1800" baseline="0" dirty="0" smtClean="0"/>
                        <a:t>La métropolisation est une caractéristique majeure de l’évolution géographique du monde contemporain et ce thème doit donner les premières bases de connaissances à l’élève, qui seront remobilisées en classe de 4ème.</a:t>
                      </a:r>
                    </a:p>
                    <a:p>
                      <a:pPr marL="0" indent="0">
                        <a:buFontTx/>
                        <a:buNone/>
                      </a:pPr>
                      <a:endParaRPr lang="fr-FR" sz="2000" baseline="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15" name="Rectangle à coins arrondis 14"/>
          <p:cNvSpPr/>
          <p:nvPr/>
        </p:nvSpPr>
        <p:spPr>
          <a:xfrm>
            <a:off x="6164580" y="1600200"/>
            <a:ext cx="5768340" cy="1431758"/>
          </a:xfrm>
          <a:prstGeom prst="roundRect">
            <a:avLst/>
          </a:prstGeom>
          <a:noFill/>
          <a:ln w="57150">
            <a:solidFill>
              <a:schemeClr val="accent2">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b="1" dirty="0">
              <a:solidFill>
                <a:schemeClr val="tx1"/>
              </a:solidFill>
            </a:endParaRPr>
          </a:p>
        </p:txBody>
      </p:sp>
      <p:sp>
        <p:nvSpPr>
          <p:cNvPr id="16" name="Rectangle à coins arrondis 15"/>
          <p:cNvSpPr/>
          <p:nvPr/>
        </p:nvSpPr>
        <p:spPr>
          <a:xfrm>
            <a:off x="396239" y="1760220"/>
            <a:ext cx="4304097" cy="357338"/>
          </a:xfrm>
          <a:prstGeom prst="roundRect">
            <a:avLst/>
          </a:prstGeom>
          <a:noFill/>
          <a:ln w="57150">
            <a:solidFill>
              <a:schemeClr val="accent3">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b="1" dirty="0">
              <a:solidFill>
                <a:schemeClr val="tx1"/>
              </a:solidFill>
            </a:endParaRPr>
          </a:p>
        </p:txBody>
      </p:sp>
      <p:sp>
        <p:nvSpPr>
          <p:cNvPr id="3" name="Rectangle 2"/>
          <p:cNvSpPr/>
          <p:nvPr/>
        </p:nvSpPr>
        <p:spPr>
          <a:xfrm>
            <a:off x="396240" y="3766145"/>
            <a:ext cx="5635592" cy="2695073"/>
          </a:xfrm>
          <a:prstGeom prst="rect">
            <a:avLst/>
          </a:prstGeom>
          <a:solidFill>
            <a:schemeClr val="bg1"/>
          </a:solidFill>
          <a:ln w="57150">
            <a:solidFill>
              <a:schemeClr val="accent3">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just"/>
            <a:r>
              <a:rPr lang="fr-FR" sz="2000" dirty="0">
                <a:solidFill>
                  <a:schemeClr val="accent3">
                    <a:lumMod val="50000"/>
                  </a:schemeClr>
                </a:solidFill>
              </a:rPr>
              <a:t>L'</a:t>
            </a:r>
            <a:r>
              <a:rPr lang="fr-FR" sz="2000" b="1" dirty="0">
                <a:solidFill>
                  <a:schemeClr val="accent3">
                    <a:lumMod val="50000"/>
                  </a:schemeClr>
                </a:solidFill>
              </a:rPr>
              <a:t>urbanisation</a:t>
            </a:r>
            <a:r>
              <a:rPr lang="fr-FR" sz="2000" dirty="0">
                <a:solidFill>
                  <a:schemeClr val="accent3">
                    <a:lumMod val="50000"/>
                  </a:schemeClr>
                </a:solidFill>
              </a:rPr>
              <a:t> </a:t>
            </a:r>
            <a:r>
              <a:rPr lang="fr-FR" sz="2000" dirty="0">
                <a:solidFill>
                  <a:schemeClr val="tx1"/>
                </a:solidFill>
              </a:rPr>
              <a:t>désigne le processus, </a:t>
            </a:r>
            <a:r>
              <a:rPr lang="fr-FR" sz="2000" dirty="0" smtClean="0">
                <a:solidFill>
                  <a:schemeClr val="tx1"/>
                </a:solidFill>
              </a:rPr>
              <a:t>entamé au néolithique, et accéléré depuis la </a:t>
            </a:r>
            <a:r>
              <a:rPr lang="fr-FR" sz="2000" dirty="0">
                <a:solidFill>
                  <a:schemeClr val="tx1"/>
                </a:solidFill>
              </a:rPr>
              <a:t>première révolution industrielle, de </a:t>
            </a:r>
            <a:r>
              <a:rPr lang="fr-FR" sz="2000" b="1" dirty="0">
                <a:solidFill>
                  <a:schemeClr val="accent3">
                    <a:lumMod val="50000"/>
                  </a:schemeClr>
                </a:solidFill>
              </a:rPr>
              <a:t>croissance de la population urbaine et d'extension des </a:t>
            </a:r>
            <a:r>
              <a:rPr lang="fr-FR" sz="2000" b="1" dirty="0" smtClean="0">
                <a:solidFill>
                  <a:schemeClr val="accent3">
                    <a:lumMod val="50000"/>
                  </a:schemeClr>
                </a:solidFill>
              </a:rPr>
              <a:t>villes.</a:t>
            </a:r>
            <a:endParaRPr lang="fr-FR" sz="2000" dirty="0">
              <a:solidFill>
                <a:schemeClr val="accent3">
                  <a:lumMod val="50000"/>
                </a:schemeClr>
              </a:solidFill>
            </a:endParaRPr>
          </a:p>
        </p:txBody>
      </p:sp>
      <p:sp>
        <p:nvSpPr>
          <p:cNvPr id="7" name="Rectangle 6"/>
          <p:cNvSpPr/>
          <p:nvPr/>
        </p:nvSpPr>
        <p:spPr>
          <a:xfrm>
            <a:off x="6288504" y="3766144"/>
            <a:ext cx="5644415" cy="2695073"/>
          </a:xfrm>
          <a:prstGeom prst="rect">
            <a:avLst/>
          </a:prstGeom>
          <a:solidFill>
            <a:schemeClr val="bg1"/>
          </a:solidFill>
          <a:ln w="57150">
            <a:solidFill>
              <a:schemeClr val="accent2">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just"/>
            <a:r>
              <a:rPr lang="fr-FR" sz="2000" dirty="0">
                <a:solidFill>
                  <a:schemeClr val="tx1"/>
                </a:solidFill>
              </a:rPr>
              <a:t>La </a:t>
            </a:r>
            <a:r>
              <a:rPr lang="fr-FR" sz="2000" b="1" dirty="0">
                <a:solidFill>
                  <a:schemeClr val="accent2">
                    <a:lumMod val="50000"/>
                  </a:schemeClr>
                </a:solidFill>
              </a:rPr>
              <a:t>métropolisation</a:t>
            </a:r>
            <a:r>
              <a:rPr lang="fr-FR" sz="2000" dirty="0">
                <a:solidFill>
                  <a:schemeClr val="accent2">
                    <a:lumMod val="50000"/>
                  </a:schemeClr>
                </a:solidFill>
              </a:rPr>
              <a:t> </a:t>
            </a:r>
            <a:r>
              <a:rPr lang="fr-FR" sz="2000" dirty="0">
                <a:solidFill>
                  <a:schemeClr val="tx1"/>
                </a:solidFill>
              </a:rPr>
              <a:t>désigne le mouvement de concentration de populations, d'activités, de valeur dans des ensembles urbains de grande taille. Le phénomène de métropolisation </a:t>
            </a:r>
            <a:r>
              <a:rPr lang="fr-FR" sz="2000" b="1" dirty="0">
                <a:solidFill>
                  <a:schemeClr val="accent2">
                    <a:lumMod val="50000"/>
                  </a:schemeClr>
                </a:solidFill>
              </a:rPr>
              <a:t>ne se réduit pas à sa dimension démographique</a:t>
            </a:r>
            <a:r>
              <a:rPr lang="fr-FR" sz="2000" dirty="0">
                <a:solidFill>
                  <a:schemeClr val="tx1"/>
                </a:solidFill>
              </a:rPr>
              <a:t>. Il doit son ampleur et son originalité à la </a:t>
            </a:r>
            <a:r>
              <a:rPr lang="fr-FR" sz="2000" b="1" dirty="0">
                <a:solidFill>
                  <a:schemeClr val="accent2">
                    <a:lumMod val="50000"/>
                  </a:schemeClr>
                </a:solidFill>
              </a:rPr>
              <a:t>concentration spatiale des fonctions stratégiques du nouveau système </a:t>
            </a:r>
            <a:r>
              <a:rPr lang="fr-FR" sz="2000" b="1" dirty="0" smtClean="0">
                <a:solidFill>
                  <a:schemeClr val="accent2">
                    <a:lumMod val="50000"/>
                  </a:schemeClr>
                </a:solidFill>
              </a:rPr>
              <a:t>productif.</a:t>
            </a:r>
            <a:endParaRPr lang="fr-FR" sz="2000" dirty="0">
              <a:solidFill>
                <a:schemeClr val="accent2">
                  <a:lumMod val="50000"/>
                </a:schemeClr>
              </a:solidFill>
            </a:endParaRPr>
          </a:p>
        </p:txBody>
      </p:sp>
      <p:sp>
        <p:nvSpPr>
          <p:cNvPr id="8" name="Titre 1"/>
          <p:cNvSpPr txBox="1">
            <a:spLocks/>
          </p:cNvSpPr>
          <p:nvPr/>
        </p:nvSpPr>
        <p:spPr>
          <a:xfrm>
            <a:off x="336483" y="85135"/>
            <a:ext cx="11308080" cy="527467"/>
          </a:xfrm>
          <a:prstGeom prst="rect">
            <a:avLst/>
          </a:prstGeom>
        </p:spPr>
        <p:txBody>
          <a:bodyP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fr-FR" sz="2800" b="1" dirty="0">
                <a:solidFill>
                  <a:schemeClr val="accent2">
                    <a:lumMod val="50000"/>
                  </a:schemeClr>
                </a:solidFill>
              </a:rPr>
              <a:t>Les interrogations que peut soulever la lecture du programme</a:t>
            </a:r>
          </a:p>
        </p:txBody>
      </p:sp>
    </p:spTree>
    <p:extLst>
      <p:ext uri="{BB962C8B-B14F-4D97-AF65-F5344CB8AC3E}">
        <p14:creationId xmlns:p14="http://schemas.microsoft.com/office/powerpoint/2010/main" val="22926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wipe(left)">
                                      <p:cBhvr>
                                        <p:cTn id="10" dur="500"/>
                                        <p:tgtEl>
                                          <p:spTgt spid="1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up)">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wipe(up)">
                                      <p:cBhvr>
                                        <p:cTn id="2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3"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5998" y="516864"/>
            <a:ext cx="10972800" cy="590834"/>
          </a:xfrm>
        </p:spPr>
        <p:txBody>
          <a:bodyPr>
            <a:normAutofit/>
          </a:bodyPr>
          <a:lstStyle/>
          <a:p>
            <a:r>
              <a:rPr lang="fr-FR" sz="2800" b="1" dirty="0" smtClean="0"/>
              <a:t>Quelle est la place du thème dans la scolarité des élèves ?</a:t>
            </a:r>
            <a:endParaRPr lang="fr-FR" sz="2800" b="1" i="1" dirty="0"/>
          </a:p>
        </p:txBody>
      </p:sp>
      <p:sp>
        <p:nvSpPr>
          <p:cNvPr id="3" name="Rectangle à coins arrondis 2"/>
          <p:cNvSpPr/>
          <p:nvPr/>
        </p:nvSpPr>
        <p:spPr>
          <a:xfrm>
            <a:off x="6369518" y="1253690"/>
            <a:ext cx="2700000" cy="5486400"/>
          </a:xfrm>
          <a:prstGeom prst="round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algn="ctr"/>
            <a:endParaRPr lang="fr-FR" dirty="0">
              <a:solidFill>
                <a:schemeClr val="tx1"/>
              </a:solidFill>
            </a:endParaRPr>
          </a:p>
        </p:txBody>
      </p:sp>
      <p:sp>
        <p:nvSpPr>
          <p:cNvPr id="5" name="Rectangle à coins arrondis 4"/>
          <p:cNvSpPr/>
          <p:nvPr/>
        </p:nvSpPr>
        <p:spPr>
          <a:xfrm>
            <a:off x="4542146" y="1220804"/>
            <a:ext cx="1620252" cy="5486400"/>
          </a:xfrm>
          <a:prstGeom prst="roundRect">
            <a:avLst/>
          </a:prstGeom>
          <a:solidFill>
            <a:schemeClr val="accent3">
              <a:lumMod val="50000"/>
            </a:schemeClr>
          </a:solidFill>
          <a:ln>
            <a:solidFill>
              <a:schemeClr val="accent3">
                <a:lumMod val="50000"/>
              </a:schemeClr>
            </a:solidFill>
          </a:ln>
        </p:spPr>
        <p:style>
          <a:lnRef idx="1">
            <a:schemeClr val="accent1"/>
          </a:lnRef>
          <a:fillRef idx="3">
            <a:schemeClr val="accent1"/>
          </a:fillRef>
          <a:effectRef idx="2">
            <a:schemeClr val="accent1"/>
          </a:effectRef>
          <a:fontRef idx="minor">
            <a:schemeClr val="lt1"/>
          </a:fontRef>
        </p:style>
        <p:txBody>
          <a:bodyPr rtlCol="0" anchor="t"/>
          <a:lstStyle/>
          <a:p>
            <a:pPr algn="ctr"/>
            <a:r>
              <a:rPr lang="fr-FR" sz="2000" b="1" dirty="0" smtClean="0"/>
              <a:t>6</a:t>
            </a:r>
            <a:r>
              <a:rPr lang="fr-FR" sz="2000" b="1" baseline="30000" dirty="0" smtClean="0"/>
              <a:t>ème</a:t>
            </a:r>
            <a:r>
              <a:rPr lang="fr-FR" sz="2000" b="1" dirty="0" smtClean="0"/>
              <a:t> </a:t>
            </a:r>
          </a:p>
          <a:p>
            <a:pPr algn="ctr"/>
            <a:endParaRPr lang="fr-FR" dirty="0"/>
          </a:p>
          <a:p>
            <a:r>
              <a:rPr lang="fr-FR" b="1" dirty="0" smtClean="0"/>
              <a:t>Thème </a:t>
            </a:r>
            <a:r>
              <a:rPr lang="fr-FR" b="1" dirty="0"/>
              <a:t>1 </a:t>
            </a:r>
          </a:p>
          <a:p>
            <a:r>
              <a:rPr lang="fr-FR" b="1" dirty="0"/>
              <a:t>Habiter </a:t>
            </a:r>
            <a:r>
              <a:rPr lang="fr-FR" b="1" dirty="0" smtClean="0"/>
              <a:t>une métropole</a:t>
            </a:r>
          </a:p>
          <a:p>
            <a:endParaRPr lang="fr-FR" dirty="0"/>
          </a:p>
          <a:p>
            <a:r>
              <a:rPr lang="fr-FR" dirty="0" smtClean="0"/>
              <a:t>- Les métropoles </a:t>
            </a:r>
            <a:r>
              <a:rPr lang="fr-FR" dirty="0"/>
              <a:t>et leurs habitants</a:t>
            </a:r>
            <a:r>
              <a:rPr lang="fr-FR" dirty="0" smtClean="0"/>
              <a:t>.</a:t>
            </a:r>
          </a:p>
          <a:p>
            <a:r>
              <a:rPr lang="fr-FR" dirty="0" smtClean="0"/>
              <a:t> </a:t>
            </a:r>
            <a:endParaRPr lang="fr-FR" dirty="0"/>
          </a:p>
          <a:p>
            <a:r>
              <a:rPr lang="fr-FR" dirty="0" smtClean="0"/>
              <a:t>- La </a:t>
            </a:r>
            <a:r>
              <a:rPr lang="fr-FR" dirty="0"/>
              <a:t>ville de demain. </a:t>
            </a:r>
          </a:p>
        </p:txBody>
      </p:sp>
      <p:sp>
        <p:nvSpPr>
          <p:cNvPr id="8" name="Rectangle à coins arrondis 7"/>
          <p:cNvSpPr/>
          <p:nvPr/>
        </p:nvSpPr>
        <p:spPr>
          <a:xfrm>
            <a:off x="185104" y="1220804"/>
            <a:ext cx="1759244" cy="5471160"/>
          </a:xfrm>
          <a:prstGeom prst="roundRect">
            <a:avLst/>
          </a:prstGeom>
          <a:noFill/>
          <a:ln w="57150">
            <a:solidFill>
              <a:schemeClr val="accent5">
                <a:lumMod val="75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p>
            <a:pPr algn="ctr"/>
            <a:r>
              <a:rPr lang="fr-FR" sz="2000" b="1" dirty="0" smtClean="0">
                <a:solidFill>
                  <a:schemeClr val="accent5">
                    <a:lumMod val="50000"/>
                  </a:schemeClr>
                </a:solidFill>
              </a:rPr>
              <a:t>Cycle 2</a:t>
            </a:r>
          </a:p>
          <a:p>
            <a:pPr algn="ctr"/>
            <a:endParaRPr lang="fr-FR" dirty="0">
              <a:solidFill>
                <a:schemeClr val="tx1"/>
              </a:solidFill>
            </a:endParaRPr>
          </a:p>
          <a:p>
            <a:r>
              <a:rPr lang="fr-FR" dirty="0" smtClean="0">
                <a:solidFill>
                  <a:schemeClr val="tx1"/>
                </a:solidFill>
              </a:rPr>
              <a:t>- Découvrir </a:t>
            </a:r>
            <a:r>
              <a:rPr lang="fr-FR" b="1" dirty="0">
                <a:solidFill>
                  <a:schemeClr val="tx1"/>
                </a:solidFill>
              </a:rPr>
              <a:t>la ville</a:t>
            </a:r>
            <a:r>
              <a:rPr lang="fr-FR" dirty="0">
                <a:solidFill>
                  <a:schemeClr val="tx1"/>
                </a:solidFill>
              </a:rPr>
              <a:t> : ses principaux espaces et ses principales </a:t>
            </a:r>
            <a:r>
              <a:rPr lang="fr-FR" dirty="0" smtClean="0">
                <a:solidFill>
                  <a:schemeClr val="tx1"/>
                </a:solidFill>
              </a:rPr>
              <a:t>fonctions</a:t>
            </a:r>
            <a:endParaRPr lang="fr-FR" dirty="0">
              <a:solidFill>
                <a:schemeClr val="tx1"/>
              </a:solidFill>
            </a:endParaRPr>
          </a:p>
          <a:p>
            <a:endParaRPr lang="fr-FR" dirty="0">
              <a:solidFill>
                <a:schemeClr val="tx1"/>
              </a:solidFill>
            </a:endParaRPr>
          </a:p>
          <a:p>
            <a:r>
              <a:rPr lang="fr-FR" dirty="0" smtClean="0">
                <a:solidFill>
                  <a:schemeClr val="tx1"/>
                </a:solidFill>
              </a:rPr>
              <a:t>- Reconnaitre différents paysages </a:t>
            </a:r>
            <a:r>
              <a:rPr lang="fr-FR" dirty="0">
                <a:solidFill>
                  <a:schemeClr val="tx1"/>
                </a:solidFill>
              </a:rPr>
              <a:t>: </a:t>
            </a:r>
            <a:r>
              <a:rPr lang="fr-FR" b="1" dirty="0" smtClean="0">
                <a:solidFill>
                  <a:schemeClr val="tx1"/>
                </a:solidFill>
              </a:rPr>
              <a:t>les villes</a:t>
            </a:r>
            <a:endParaRPr lang="fr-FR" dirty="0">
              <a:solidFill>
                <a:schemeClr val="tx1"/>
              </a:solidFill>
            </a:endParaRPr>
          </a:p>
        </p:txBody>
      </p:sp>
      <p:sp>
        <p:nvSpPr>
          <p:cNvPr id="9" name="Rectangle à coins arrondis 8"/>
          <p:cNvSpPr/>
          <p:nvPr/>
        </p:nvSpPr>
        <p:spPr>
          <a:xfrm>
            <a:off x="2345242" y="1236044"/>
            <a:ext cx="2162590" cy="5471160"/>
          </a:xfrm>
          <a:prstGeom prst="roundRect">
            <a:avLst/>
          </a:prstGeom>
          <a:noFill/>
          <a:ln w="57150">
            <a:solidFill>
              <a:schemeClr val="accent3">
                <a:lumMod val="50000"/>
              </a:schemeClr>
            </a:solidFill>
          </a:ln>
          <a:effectLst/>
        </p:spPr>
        <p:style>
          <a:lnRef idx="1">
            <a:schemeClr val="accent1"/>
          </a:lnRef>
          <a:fillRef idx="3">
            <a:schemeClr val="accent1"/>
          </a:fillRef>
          <a:effectRef idx="2">
            <a:schemeClr val="accent1"/>
          </a:effectRef>
          <a:fontRef idx="minor">
            <a:schemeClr val="lt1"/>
          </a:fontRef>
        </p:style>
        <p:txBody>
          <a:bodyPr rtlCol="0" anchor="t"/>
          <a:lstStyle/>
          <a:p>
            <a:pPr algn="ctr"/>
            <a:r>
              <a:rPr lang="fr-FR" sz="1600" b="1" dirty="0">
                <a:solidFill>
                  <a:schemeClr val="tx1"/>
                </a:solidFill>
              </a:rPr>
              <a:t>CM1/CM2</a:t>
            </a:r>
          </a:p>
          <a:p>
            <a:pPr algn="ctr"/>
            <a:endParaRPr lang="fr-FR" sz="1600" dirty="0">
              <a:solidFill>
                <a:schemeClr val="tx1"/>
              </a:solidFill>
            </a:endParaRPr>
          </a:p>
          <a:p>
            <a:r>
              <a:rPr lang="fr-FR" sz="1600" dirty="0">
                <a:solidFill>
                  <a:schemeClr val="tx1"/>
                </a:solidFill>
              </a:rPr>
              <a:t>- Identifier les caractéristiques de mon(mes) </a:t>
            </a:r>
            <a:r>
              <a:rPr lang="fr-FR" sz="1600" b="1" dirty="0">
                <a:solidFill>
                  <a:schemeClr val="tx1"/>
                </a:solidFill>
              </a:rPr>
              <a:t>lieu(x) de vie. </a:t>
            </a:r>
            <a:endParaRPr lang="fr-FR" sz="1600" dirty="0">
              <a:solidFill>
                <a:schemeClr val="tx1"/>
              </a:solidFill>
            </a:endParaRPr>
          </a:p>
          <a:p>
            <a:r>
              <a:rPr lang="fr-FR" sz="1600" dirty="0">
                <a:solidFill>
                  <a:schemeClr val="tx1"/>
                </a:solidFill>
              </a:rPr>
              <a:t>- Se loger, travailler, se cultiver, avoir des loisirs en France </a:t>
            </a:r>
          </a:p>
          <a:p>
            <a:r>
              <a:rPr lang="fr-FR" sz="1600" dirty="0">
                <a:solidFill>
                  <a:schemeClr val="tx1"/>
                </a:solidFill>
              </a:rPr>
              <a:t>dans </a:t>
            </a:r>
            <a:r>
              <a:rPr lang="fr-FR" sz="1600" b="1" dirty="0">
                <a:solidFill>
                  <a:schemeClr val="tx1"/>
                </a:solidFill>
              </a:rPr>
              <a:t>des espaces </a:t>
            </a:r>
            <a:r>
              <a:rPr lang="fr-FR" sz="1600" b="1" dirty="0" smtClean="0">
                <a:solidFill>
                  <a:schemeClr val="tx1"/>
                </a:solidFill>
              </a:rPr>
              <a:t>urbains.</a:t>
            </a:r>
            <a:endParaRPr lang="fr-FR" sz="1600" dirty="0">
              <a:solidFill>
                <a:schemeClr val="tx1"/>
              </a:solidFill>
            </a:endParaRPr>
          </a:p>
          <a:p>
            <a:r>
              <a:rPr lang="fr-FR" sz="1600" dirty="0">
                <a:solidFill>
                  <a:schemeClr val="tx1"/>
                </a:solidFill>
              </a:rPr>
              <a:t>- Se déplacer de </a:t>
            </a:r>
            <a:r>
              <a:rPr lang="fr-FR" sz="1600" b="1" dirty="0">
                <a:solidFill>
                  <a:schemeClr val="tx1"/>
                </a:solidFill>
              </a:rPr>
              <a:t>ville en ville</a:t>
            </a:r>
            <a:r>
              <a:rPr lang="fr-FR" sz="1600" dirty="0">
                <a:solidFill>
                  <a:schemeClr val="tx1"/>
                </a:solidFill>
              </a:rPr>
              <a:t>, en France, en Europe et dans le monde. </a:t>
            </a:r>
          </a:p>
          <a:p>
            <a:r>
              <a:rPr lang="fr-FR" sz="1600" dirty="0" smtClean="0">
                <a:solidFill>
                  <a:schemeClr val="tx1"/>
                </a:solidFill>
              </a:rPr>
              <a:t>- Favoriser </a:t>
            </a:r>
            <a:r>
              <a:rPr lang="fr-FR" sz="1600" dirty="0">
                <a:solidFill>
                  <a:schemeClr val="tx1"/>
                </a:solidFill>
              </a:rPr>
              <a:t>la place de la « nature » en </a:t>
            </a:r>
            <a:r>
              <a:rPr lang="fr-FR" sz="1600" b="1" dirty="0">
                <a:solidFill>
                  <a:schemeClr val="tx1"/>
                </a:solidFill>
              </a:rPr>
              <a:t>ville</a:t>
            </a:r>
            <a:r>
              <a:rPr lang="fr-FR" sz="1600" dirty="0">
                <a:solidFill>
                  <a:schemeClr val="tx1"/>
                </a:solidFill>
              </a:rPr>
              <a:t>. </a:t>
            </a:r>
            <a:br>
              <a:rPr lang="fr-FR" sz="1600" dirty="0">
                <a:solidFill>
                  <a:schemeClr val="tx1"/>
                </a:solidFill>
              </a:rPr>
            </a:br>
            <a:r>
              <a:rPr lang="fr-FR" sz="1600" dirty="0" smtClean="0">
                <a:solidFill>
                  <a:schemeClr val="tx1"/>
                </a:solidFill>
              </a:rPr>
              <a:t>- Habiter </a:t>
            </a:r>
            <a:r>
              <a:rPr lang="fr-FR" sz="1600" dirty="0">
                <a:solidFill>
                  <a:schemeClr val="tx1"/>
                </a:solidFill>
              </a:rPr>
              <a:t>un </a:t>
            </a:r>
            <a:r>
              <a:rPr lang="fr-FR" sz="1600" b="1" dirty="0" smtClean="0">
                <a:solidFill>
                  <a:schemeClr val="tx1"/>
                </a:solidFill>
              </a:rPr>
              <a:t>écoquartier.</a:t>
            </a:r>
            <a:endParaRPr lang="fr-FR" sz="1600" dirty="0">
              <a:solidFill>
                <a:schemeClr val="tx1"/>
              </a:solidFill>
            </a:endParaRPr>
          </a:p>
        </p:txBody>
      </p:sp>
      <p:sp>
        <p:nvSpPr>
          <p:cNvPr id="10" name="Rectangle à coins arrondis 9"/>
          <p:cNvSpPr/>
          <p:nvPr/>
        </p:nvSpPr>
        <p:spPr>
          <a:xfrm>
            <a:off x="6580238" y="1083644"/>
            <a:ext cx="2696400" cy="5486400"/>
          </a:xfrm>
          <a:prstGeom prst="roundRect">
            <a:avLst/>
          </a:prstGeom>
          <a:noFill/>
          <a:ln w="57150">
            <a:solidFill>
              <a:srgbClr val="7030A0"/>
            </a:solidFill>
          </a:ln>
          <a:effectLst/>
        </p:spPr>
        <p:style>
          <a:lnRef idx="1">
            <a:schemeClr val="accent1"/>
          </a:lnRef>
          <a:fillRef idx="3">
            <a:schemeClr val="accent1"/>
          </a:fillRef>
          <a:effectRef idx="2">
            <a:schemeClr val="accent1"/>
          </a:effectRef>
          <a:fontRef idx="minor">
            <a:schemeClr val="lt1"/>
          </a:fontRef>
        </p:style>
        <p:txBody>
          <a:bodyPr rtlCol="0" anchor="t"/>
          <a:lstStyle/>
          <a:p>
            <a:pPr algn="ctr"/>
            <a:r>
              <a:rPr lang="fr-FR" sz="2000" b="1" dirty="0" smtClean="0">
                <a:solidFill>
                  <a:srgbClr val="7030A0"/>
                </a:solidFill>
              </a:rPr>
              <a:t>4</a:t>
            </a:r>
            <a:r>
              <a:rPr lang="fr-FR" sz="2000" b="1" baseline="30000" dirty="0" smtClean="0">
                <a:solidFill>
                  <a:srgbClr val="7030A0"/>
                </a:solidFill>
              </a:rPr>
              <a:t>ème</a:t>
            </a:r>
            <a:r>
              <a:rPr lang="fr-FR" sz="2000" b="1" dirty="0" smtClean="0">
                <a:solidFill>
                  <a:srgbClr val="7030A0"/>
                </a:solidFill>
              </a:rPr>
              <a:t> </a:t>
            </a:r>
          </a:p>
          <a:p>
            <a:endParaRPr lang="fr-FR" b="1" dirty="0" smtClean="0">
              <a:solidFill>
                <a:schemeClr val="tx1"/>
              </a:solidFill>
            </a:endParaRPr>
          </a:p>
          <a:p>
            <a:r>
              <a:rPr lang="fr-FR" sz="1600" b="1" dirty="0" smtClean="0">
                <a:solidFill>
                  <a:schemeClr val="tx1"/>
                </a:solidFill>
              </a:rPr>
              <a:t>Thème 1 </a:t>
            </a:r>
            <a:endParaRPr lang="fr-FR" sz="1600" b="1" dirty="0">
              <a:solidFill>
                <a:schemeClr val="tx1"/>
              </a:solidFill>
            </a:endParaRPr>
          </a:p>
          <a:p>
            <a:r>
              <a:rPr lang="fr-FR" sz="1600" b="1" dirty="0">
                <a:solidFill>
                  <a:schemeClr val="tx1"/>
                </a:solidFill>
              </a:rPr>
              <a:t>L’urbanisation du </a:t>
            </a:r>
            <a:r>
              <a:rPr lang="fr-FR" sz="1600" b="1" dirty="0" smtClean="0">
                <a:solidFill>
                  <a:schemeClr val="tx1"/>
                </a:solidFill>
              </a:rPr>
              <a:t>monde</a:t>
            </a:r>
          </a:p>
          <a:p>
            <a:endParaRPr lang="fr-FR" sz="1600" dirty="0">
              <a:solidFill>
                <a:schemeClr val="tx1"/>
              </a:solidFill>
            </a:endParaRPr>
          </a:p>
          <a:p>
            <a:r>
              <a:rPr lang="fr-FR" sz="1600" dirty="0" smtClean="0">
                <a:solidFill>
                  <a:schemeClr val="tx1"/>
                </a:solidFill>
              </a:rPr>
              <a:t>- Espaces </a:t>
            </a:r>
            <a:r>
              <a:rPr lang="fr-FR" sz="1600" dirty="0">
                <a:solidFill>
                  <a:schemeClr val="tx1"/>
                </a:solidFill>
              </a:rPr>
              <a:t>et paysages</a:t>
            </a:r>
            <a:br>
              <a:rPr lang="fr-FR" sz="1600" dirty="0">
                <a:solidFill>
                  <a:schemeClr val="tx1"/>
                </a:solidFill>
              </a:rPr>
            </a:br>
            <a:r>
              <a:rPr lang="fr-FR" sz="1600" dirty="0">
                <a:solidFill>
                  <a:schemeClr val="tx1"/>
                </a:solidFill>
              </a:rPr>
              <a:t>de l’urbanisation : </a:t>
            </a:r>
            <a:r>
              <a:rPr lang="fr-FR" sz="1600" dirty="0" smtClean="0">
                <a:solidFill>
                  <a:schemeClr val="tx1"/>
                </a:solidFill>
              </a:rPr>
              <a:t>géographie </a:t>
            </a:r>
            <a:r>
              <a:rPr lang="fr-FR" sz="1600" dirty="0">
                <a:solidFill>
                  <a:schemeClr val="tx1"/>
                </a:solidFill>
              </a:rPr>
              <a:t>des centres et des </a:t>
            </a:r>
            <a:r>
              <a:rPr lang="fr-FR" sz="1600" dirty="0" smtClean="0">
                <a:solidFill>
                  <a:schemeClr val="tx1"/>
                </a:solidFill>
              </a:rPr>
              <a:t>périphéries.</a:t>
            </a:r>
          </a:p>
          <a:p>
            <a:endParaRPr lang="fr-FR" sz="1600" dirty="0">
              <a:solidFill>
                <a:schemeClr val="tx1"/>
              </a:solidFill>
            </a:endParaRPr>
          </a:p>
          <a:p>
            <a:r>
              <a:rPr lang="fr-FR" sz="1600" dirty="0" smtClean="0">
                <a:solidFill>
                  <a:schemeClr val="tx1"/>
                </a:solidFill>
              </a:rPr>
              <a:t>- Des </a:t>
            </a:r>
            <a:r>
              <a:rPr lang="fr-FR" sz="1600" dirty="0">
                <a:solidFill>
                  <a:schemeClr val="tx1"/>
                </a:solidFill>
              </a:rPr>
              <a:t>villes </a:t>
            </a:r>
            <a:r>
              <a:rPr lang="fr-FR" sz="1600" dirty="0" smtClean="0">
                <a:solidFill>
                  <a:schemeClr val="tx1"/>
                </a:solidFill>
              </a:rPr>
              <a:t>inégalement connectées </a:t>
            </a:r>
            <a:r>
              <a:rPr lang="fr-FR" sz="1600" dirty="0">
                <a:solidFill>
                  <a:schemeClr val="tx1"/>
                </a:solidFill>
              </a:rPr>
              <a:t>aux </a:t>
            </a:r>
            <a:r>
              <a:rPr lang="fr-FR" sz="1600" dirty="0" smtClean="0">
                <a:solidFill>
                  <a:schemeClr val="tx1"/>
                </a:solidFill>
              </a:rPr>
              <a:t>réseaux </a:t>
            </a:r>
            <a:r>
              <a:rPr lang="fr-FR" sz="1600" dirty="0">
                <a:solidFill>
                  <a:schemeClr val="tx1"/>
                </a:solidFill>
              </a:rPr>
              <a:t>de la mondialisation. </a:t>
            </a:r>
            <a:endParaRPr lang="fr-FR" sz="1600" dirty="0">
              <a:solidFill>
                <a:schemeClr val="tx1"/>
              </a:solidFill>
              <a:effectLst/>
            </a:endParaRPr>
          </a:p>
        </p:txBody>
      </p:sp>
      <p:sp>
        <p:nvSpPr>
          <p:cNvPr id="11" name="Rectangle à coins arrondis 10"/>
          <p:cNvSpPr/>
          <p:nvPr/>
        </p:nvSpPr>
        <p:spPr>
          <a:xfrm>
            <a:off x="9276638" y="1083644"/>
            <a:ext cx="2696400" cy="5486400"/>
          </a:xfrm>
          <a:prstGeom prst="roundRect">
            <a:avLst/>
          </a:prstGeom>
          <a:noFill/>
          <a:ln w="57150">
            <a:solidFill>
              <a:srgbClr val="7030A0"/>
            </a:solidFill>
          </a:ln>
          <a:effectLst/>
        </p:spPr>
        <p:style>
          <a:lnRef idx="1">
            <a:schemeClr val="accent1"/>
          </a:lnRef>
          <a:fillRef idx="3">
            <a:schemeClr val="accent1"/>
          </a:fillRef>
          <a:effectRef idx="2">
            <a:schemeClr val="accent1"/>
          </a:effectRef>
          <a:fontRef idx="minor">
            <a:schemeClr val="lt1"/>
          </a:fontRef>
        </p:style>
        <p:txBody>
          <a:bodyPr rtlCol="0" anchor="t"/>
          <a:lstStyle/>
          <a:p>
            <a:pPr algn="ctr"/>
            <a:r>
              <a:rPr lang="fr-FR" sz="2000" b="1" dirty="0" smtClean="0">
                <a:solidFill>
                  <a:srgbClr val="7030A0"/>
                </a:solidFill>
              </a:rPr>
              <a:t>3</a:t>
            </a:r>
            <a:r>
              <a:rPr lang="fr-FR" sz="2000" b="1" baseline="30000" dirty="0" smtClean="0">
                <a:solidFill>
                  <a:srgbClr val="7030A0"/>
                </a:solidFill>
              </a:rPr>
              <a:t>ème</a:t>
            </a:r>
            <a:r>
              <a:rPr lang="fr-FR" sz="2000" b="1" dirty="0" smtClean="0">
                <a:solidFill>
                  <a:srgbClr val="7030A0"/>
                </a:solidFill>
              </a:rPr>
              <a:t>  </a:t>
            </a:r>
            <a:endParaRPr lang="fr-FR" sz="2000" b="1" dirty="0">
              <a:solidFill>
                <a:srgbClr val="7030A0"/>
              </a:solidFill>
            </a:endParaRPr>
          </a:p>
          <a:p>
            <a:pPr algn="ctr"/>
            <a:endParaRPr lang="fr-FR" sz="2000" b="1" dirty="0">
              <a:solidFill>
                <a:schemeClr val="tx1"/>
              </a:solidFill>
            </a:endParaRPr>
          </a:p>
          <a:p>
            <a:r>
              <a:rPr lang="fr-FR" sz="1600" b="1" dirty="0">
                <a:solidFill>
                  <a:schemeClr val="tx1"/>
                </a:solidFill>
              </a:rPr>
              <a:t>Thème 1 </a:t>
            </a:r>
          </a:p>
          <a:p>
            <a:r>
              <a:rPr lang="fr-FR" sz="1600" b="1" dirty="0">
                <a:solidFill>
                  <a:schemeClr val="tx1"/>
                </a:solidFill>
              </a:rPr>
              <a:t>Dynamiques territoriales de la </a:t>
            </a:r>
            <a:r>
              <a:rPr lang="fr-FR" sz="1600" b="1" dirty="0" smtClean="0">
                <a:solidFill>
                  <a:schemeClr val="tx1"/>
                </a:solidFill>
              </a:rPr>
              <a:t>France</a:t>
            </a:r>
            <a:endParaRPr lang="fr-FR" sz="1600" dirty="0">
              <a:solidFill>
                <a:schemeClr val="tx1"/>
              </a:solidFill>
            </a:endParaRPr>
          </a:p>
          <a:p>
            <a:r>
              <a:rPr lang="fr-FR" sz="1600" dirty="0" smtClean="0">
                <a:solidFill>
                  <a:schemeClr val="tx1"/>
                </a:solidFill>
              </a:rPr>
              <a:t>- Les </a:t>
            </a:r>
            <a:r>
              <a:rPr lang="fr-FR" sz="1600" dirty="0">
                <a:solidFill>
                  <a:schemeClr val="tx1"/>
                </a:solidFill>
              </a:rPr>
              <a:t>aires urbaines, une nouvelle géographie d’une France mondialisée. </a:t>
            </a:r>
          </a:p>
          <a:p>
            <a:pPr marL="285750" indent="-285750">
              <a:buFontTx/>
              <a:buChar char="-"/>
            </a:pPr>
            <a:endParaRPr lang="fr-FR" sz="1600" dirty="0" smtClean="0">
              <a:solidFill>
                <a:schemeClr val="tx1"/>
              </a:solidFill>
            </a:endParaRPr>
          </a:p>
          <a:p>
            <a:r>
              <a:rPr lang="fr-FR" sz="1600" b="1" dirty="0" smtClean="0">
                <a:solidFill>
                  <a:schemeClr val="tx1"/>
                </a:solidFill>
              </a:rPr>
              <a:t>Thème 2: Pourquoi et comment aménager le territoire ?</a:t>
            </a:r>
          </a:p>
          <a:p>
            <a:r>
              <a:rPr lang="fr-FR" sz="1600" dirty="0" smtClean="0">
                <a:solidFill>
                  <a:schemeClr val="tx1"/>
                </a:solidFill>
              </a:rPr>
              <a:t>- Aménager </a:t>
            </a:r>
            <a:r>
              <a:rPr lang="fr-FR" sz="1600" dirty="0">
                <a:solidFill>
                  <a:schemeClr val="tx1"/>
                </a:solidFill>
              </a:rPr>
              <a:t>pour répondre aux inégalités croissantes entre territoires français, à toutes les </a:t>
            </a:r>
            <a:r>
              <a:rPr lang="fr-FR" sz="1600" dirty="0" smtClean="0">
                <a:solidFill>
                  <a:schemeClr val="tx1"/>
                </a:solidFill>
              </a:rPr>
              <a:t>échelles.</a:t>
            </a:r>
            <a:endParaRPr lang="fr-FR" sz="1600" dirty="0">
              <a:solidFill>
                <a:schemeClr val="tx1"/>
              </a:solidFill>
            </a:endParaRPr>
          </a:p>
        </p:txBody>
      </p:sp>
      <p:sp>
        <p:nvSpPr>
          <p:cNvPr id="12" name="Titre 1"/>
          <p:cNvSpPr txBox="1">
            <a:spLocks/>
          </p:cNvSpPr>
          <p:nvPr/>
        </p:nvSpPr>
        <p:spPr>
          <a:xfrm>
            <a:off x="351758" y="-48778"/>
            <a:ext cx="10972800" cy="60767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fr-FR" sz="2800" b="1" smtClean="0">
                <a:solidFill>
                  <a:schemeClr val="accent2">
                    <a:lumMod val="50000"/>
                  </a:schemeClr>
                </a:solidFill>
              </a:rPr>
              <a:t>Des pistes de réponses à ces interrogations</a:t>
            </a:r>
            <a:endParaRPr lang="fr-FR" sz="2800" b="1" dirty="0">
              <a:solidFill>
                <a:schemeClr val="accent2">
                  <a:lumMod val="50000"/>
                </a:schemeClr>
              </a:solidFill>
            </a:endParaRPr>
          </a:p>
        </p:txBody>
      </p:sp>
    </p:spTree>
    <p:extLst>
      <p:ext uri="{BB962C8B-B14F-4D97-AF65-F5344CB8AC3E}">
        <p14:creationId xmlns:p14="http://schemas.microsoft.com/office/powerpoint/2010/main" val="1524783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up)">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wipe(up)">
                                      <p:cBhvr>
                                        <p:cTn id="15" dur="5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wipe(up)">
                                      <p:cBhvr>
                                        <p:cTn id="20" dur="5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wipe(up)">
                                      <p:cBhvr>
                                        <p:cTn id="25" dur="500"/>
                                        <p:tgtEl>
                                          <p:spTgt spid="10"/>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1"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wipe(up)">
                                      <p:cBhvr>
                                        <p:cTn id="3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8" grpId="0" animBg="1"/>
      <p:bldP spid="9" grpId="0" animBg="1"/>
      <p:bldP spid="10"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30876" y="369332"/>
            <a:ext cx="5452577" cy="3067075"/>
          </a:xfrm>
          <a:prstGeom prst="rect">
            <a:avLst/>
          </a:prstGeom>
        </p:spPr>
      </p:pic>
      <p:pic>
        <p:nvPicPr>
          <p:cNvPr id="3" name="Imag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5515" y="369332"/>
            <a:ext cx="4265750" cy="3067075"/>
          </a:xfrm>
          <a:prstGeom prst="rect">
            <a:avLst/>
          </a:prstGeom>
        </p:spPr>
      </p:pic>
      <p:sp>
        <p:nvSpPr>
          <p:cNvPr id="4" name="ZoneTexte 3"/>
          <p:cNvSpPr txBox="1"/>
          <p:nvPr/>
        </p:nvSpPr>
        <p:spPr>
          <a:xfrm>
            <a:off x="3962400" y="0"/>
            <a:ext cx="3946358" cy="369332"/>
          </a:xfrm>
          <a:prstGeom prst="rect">
            <a:avLst/>
          </a:prstGeom>
          <a:noFill/>
        </p:spPr>
        <p:txBody>
          <a:bodyPr wrap="square" rtlCol="0">
            <a:spAutoFit/>
          </a:bodyPr>
          <a:lstStyle/>
          <a:p>
            <a:r>
              <a:rPr lang="fr-FR" b="1" dirty="0" smtClean="0">
                <a:solidFill>
                  <a:schemeClr val="accent2">
                    <a:lumMod val="50000"/>
                  </a:schemeClr>
                </a:solidFill>
              </a:rPr>
              <a:t>Exemple: paysages de la Défense</a:t>
            </a:r>
            <a:endParaRPr lang="fr-FR" b="1" dirty="0">
              <a:solidFill>
                <a:schemeClr val="accent2">
                  <a:lumMod val="50000"/>
                </a:schemeClr>
              </a:solidFill>
            </a:endParaRPr>
          </a:p>
        </p:txBody>
      </p:sp>
      <p:sp>
        <p:nvSpPr>
          <p:cNvPr id="5" name="ZoneTexte 4"/>
          <p:cNvSpPr txBox="1"/>
          <p:nvPr/>
        </p:nvSpPr>
        <p:spPr>
          <a:xfrm>
            <a:off x="192507" y="3609474"/>
            <a:ext cx="5069304" cy="1323439"/>
          </a:xfrm>
          <a:prstGeom prst="rect">
            <a:avLst/>
          </a:prstGeom>
          <a:noFill/>
          <a:ln w="28575">
            <a:solidFill>
              <a:srgbClr val="00B050"/>
            </a:solidFill>
          </a:ln>
        </p:spPr>
        <p:txBody>
          <a:bodyPr wrap="square" rtlCol="0">
            <a:spAutoFit/>
          </a:bodyPr>
          <a:lstStyle/>
          <a:p>
            <a:pPr algn="ctr"/>
            <a:r>
              <a:rPr lang="fr-FR" sz="1600" b="1" dirty="0" smtClean="0">
                <a:solidFill>
                  <a:srgbClr val="00B050"/>
                </a:solidFill>
              </a:rPr>
              <a:t>6</a:t>
            </a:r>
            <a:r>
              <a:rPr lang="fr-FR" sz="1600" b="1" baseline="30000" dirty="0" smtClean="0">
                <a:solidFill>
                  <a:srgbClr val="00B050"/>
                </a:solidFill>
              </a:rPr>
              <a:t>ème</a:t>
            </a:r>
            <a:r>
              <a:rPr lang="fr-FR" sz="1600" b="1" dirty="0" smtClean="0">
                <a:solidFill>
                  <a:srgbClr val="00B050"/>
                </a:solidFill>
              </a:rPr>
              <a:t> : Qui habite la Défense ? Pour quels usages ?</a:t>
            </a:r>
          </a:p>
          <a:p>
            <a:pPr marL="285750" indent="-285750">
              <a:buFontTx/>
              <a:buChar char="-"/>
            </a:pPr>
            <a:r>
              <a:rPr lang="fr-FR" sz="1600" dirty="0" smtClean="0"/>
              <a:t>Vue au sol</a:t>
            </a:r>
          </a:p>
          <a:p>
            <a:pPr marL="285750" indent="-285750">
              <a:buFontTx/>
              <a:buChar char="-"/>
            </a:pPr>
            <a:r>
              <a:rPr lang="fr-FR" sz="1600" dirty="0" smtClean="0"/>
              <a:t>Acteurs: individus</a:t>
            </a:r>
          </a:p>
          <a:p>
            <a:pPr marL="285750" indent="-285750">
              <a:buFontTx/>
              <a:buChar char="-"/>
            </a:pPr>
            <a:r>
              <a:rPr lang="fr-FR" sz="1600" dirty="0"/>
              <a:t>Echelle </a:t>
            </a:r>
            <a:r>
              <a:rPr lang="fr-FR" sz="1600" dirty="0" smtClean="0"/>
              <a:t>locale</a:t>
            </a:r>
          </a:p>
          <a:p>
            <a:pPr marL="285750" indent="-285750">
              <a:buFontTx/>
              <a:buChar char="-"/>
            </a:pPr>
            <a:r>
              <a:rPr lang="fr-FR" sz="1600" dirty="0"/>
              <a:t>Géographie </a:t>
            </a:r>
            <a:r>
              <a:rPr lang="fr-FR" sz="1600" dirty="0" smtClean="0"/>
              <a:t>sociale</a:t>
            </a:r>
            <a:endParaRPr lang="fr-FR" sz="1600" dirty="0"/>
          </a:p>
        </p:txBody>
      </p:sp>
      <p:sp>
        <p:nvSpPr>
          <p:cNvPr id="6" name="ZoneTexte 5"/>
          <p:cNvSpPr txBox="1"/>
          <p:nvPr/>
        </p:nvSpPr>
        <p:spPr>
          <a:xfrm>
            <a:off x="6673516" y="3609474"/>
            <a:ext cx="4957010" cy="1354217"/>
          </a:xfrm>
          <a:prstGeom prst="rect">
            <a:avLst/>
          </a:prstGeom>
          <a:noFill/>
          <a:ln w="28575">
            <a:solidFill>
              <a:srgbClr val="7030A0"/>
            </a:solidFill>
          </a:ln>
        </p:spPr>
        <p:txBody>
          <a:bodyPr wrap="square" rtlCol="0">
            <a:spAutoFit/>
          </a:bodyPr>
          <a:lstStyle/>
          <a:p>
            <a:pPr algn="ctr"/>
            <a:r>
              <a:rPr lang="fr-FR" sz="1600" b="1" dirty="0" smtClean="0">
                <a:solidFill>
                  <a:srgbClr val="7030A0"/>
                </a:solidFill>
              </a:rPr>
              <a:t>4</a:t>
            </a:r>
            <a:r>
              <a:rPr lang="fr-FR" sz="1600" b="1" baseline="30000" dirty="0" smtClean="0">
                <a:solidFill>
                  <a:srgbClr val="7030A0"/>
                </a:solidFill>
              </a:rPr>
              <a:t>ème</a:t>
            </a:r>
            <a:r>
              <a:rPr lang="fr-FR" sz="1600" b="1" dirty="0" smtClean="0">
                <a:solidFill>
                  <a:srgbClr val="7030A0"/>
                </a:solidFill>
              </a:rPr>
              <a:t> : Qu’est-ce qu’un centre décisionnel ?</a:t>
            </a:r>
          </a:p>
          <a:p>
            <a:pPr marL="285750" indent="-285750">
              <a:buFontTx/>
              <a:buChar char="-"/>
            </a:pPr>
            <a:r>
              <a:rPr lang="fr-FR" sz="1600" dirty="0" smtClean="0"/>
              <a:t>Vue aérienne</a:t>
            </a:r>
          </a:p>
          <a:p>
            <a:pPr marL="285750" indent="-285750">
              <a:buFontTx/>
              <a:buChar char="-"/>
            </a:pPr>
            <a:r>
              <a:rPr lang="fr-FR" sz="1600" dirty="0" smtClean="0"/>
              <a:t>Acteurs: Firmes, Etats</a:t>
            </a:r>
          </a:p>
          <a:p>
            <a:pPr marL="285750" indent="-285750">
              <a:buFontTx/>
              <a:buChar char="-"/>
            </a:pPr>
            <a:r>
              <a:rPr lang="fr-FR" sz="1600" dirty="0" smtClean="0"/>
              <a:t>Échelle mondiale</a:t>
            </a:r>
          </a:p>
          <a:p>
            <a:pPr marL="285750" indent="-285750">
              <a:buFontTx/>
              <a:buChar char="-"/>
            </a:pPr>
            <a:r>
              <a:rPr lang="fr-FR" sz="1600" dirty="0" smtClean="0"/>
              <a:t>Géographie économique</a:t>
            </a:r>
            <a:endParaRPr lang="fr-FR" sz="1600" dirty="0"/>
          </a:p>
        </p:txBody>
      </p:sp>
      <p:sp>
        <p:nvSpPr>
          <p:cNvPr id="7" name="ZoneTexte 6"/>
          <p:cNvSpPr txBox="1"/>
          <p:nvPr/>
        </p:nvSpPr>
        <p:spPr>
          <a:xfrm>
            <a:off x="2310063" y="5599331"/>
            <a:ext cx="7988969" cy="1077218"/>
          </a:xfrm>
          <a:prstGeom prst="rect">
            <a:avLst/>
          </a:prstGeom>
          <a:noFill/>
          <a:ln w="28575">
            <a:solidFill>
              <a:srgbClr val="7030A0"/>
            </a:solidFill>
          </a:ln>
        </p:spPr>
        <p:txBody>
          <a:bodyPr wrap="square" rtlCol="0">
            <a:spAutoFit/>
          </a:bodyPr>
          <a:lstStyle/>
          <a:p>
            <a:pPr algn="ctr"/>
            <a:r>
              <a:rPr lang="fr-FR" sz="1600" b="1" dirty="0">
                <a:solidFill>
                  <a:srgbClr val="7030A0"/>
                </a:solidFill>
              </a:rPr>
              <a:t>3</a:t>
            </a:r>
            <a:r>
              <a:rPr lang="fr-FR" sz="1600" b="1" baseline="30000" dirty="0" smtClean="0">
                <a:solidFill>
                  <a:srgbClr val="7030A0"/>
                </a:solidFill>
              </a:rPr>
              <a:t>ème</a:t>
            </a:r>
            <a:r>
              <a:rPr lang="fr-FR" sz="1600" b="1" dirty="0" smtClean="0">
                <a:solidFill>
                  <a:srgbClr val="7030A0"/>
                </a:solidFill>
              </a:rPr>
              <a:t> : Comment aménager cet espace pour répondre aux besoins des usagers et aux enjeux de l’intégration de l’espace français dans la </a:t>
            </a:r>
            <a:r>
              <a:rPr lang="fr-FR" sz="1600" b="1" smtClean="0">
                <a:solidFill>
                  <a:srgbClr val="7030A0"/>
                </a:solidFill>
              </a:rPr>
              <a:t>mondialisation ?</a:t>
            </a:r>
          </a:p>
          <a:p>
            <a:pPr algn="ctr"/>
            <a:endParaRPr lang="fr-FR" sz="1600" b="1" dirty="0" smtClean="0">
              <a:solidFill>
                <a:srgbClr val="7030A0"/>
              </a:solidFill>
            </a:endParaRPr>
          </a:p>
          <a:p>
            <a:pPr marL="285750" indent="-285750">
              <a:buFontTx/>
              <a:buChar char="-"/>
            </a:pPr>
            <a:r>
              <a:rPr lang="fr-FR" sz="1600" dirty="0" smtClean="0"/>
              <a:t>Acteurs: Pouvoirs publics</a:t>
            </a:r>
          </a:p>
        </p:txBody>
      </p:sp>
      <p:cxnSp>
        <p:nvCxnSpPr>
          <p:cNvPr id="9" name="Connecteur droit avec flèche 8"/>
          <p:cNvCxnSpPr/>
          <p:nvPr/>
        </p:nvCxnSpPr>
        <p:spPr>
          <a:xfrm>
            <a:off x="3320716" y="4963691"/>
            <a:ext cx="1138989" cy="522709"/>
          </a:xfrm>
          <a:prstGeom prst="straightConnector1">
            <a:avLst/>
          </a:prstGeom>
          <a:ln w="63500">
            <a:solidFill>
              <a:srgbClr val="00B050"/>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10" name="Connecteur droit avec flèche 9"/>
          <p:cNvCxnSpPr/>
          <p:nvPr/>
        </p:nvCxnSpPr>
        <p:spPr>
          <a:xfrm flipH="1">
            <a:off x="7443537" y="5004768"/>
            <a:ext cx="1137600" cy="522000"/>
          </a:xfrm>
          <a:prstGeom prst="straightConnector1">
            <a:avLst/>
          </a:prstGeom>
          <a:ln w="63500">
            <a:solidFill>
              <a:srgbClr val="7030A0"/>
            </a:solidFill>
            <a:tailEnd type="triangle"/>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35625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up)">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up)">
                                      <p:cBhvr>
                                        <p:cTn id="17" dur="500"/>
                                        <p:tgtEl>
                                          <p:spTgt spid="9"/>
                                        </p:tgtEl>
                                      </p:cBhvr>
                                    </p:animEffect>
                                  </p:childTnLst>
                                </p:cTn>
                              </p:par>
                              <p:par>
                                <p:cTn id="18" presetID="22" presetClass="entr" presetSubtype="1"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wipe(up)">
                                      <p:cBhvr>
                                        <p:cTn id="20" dur="500"/>
                                        <p:tgtEl>
                                          <p:spTgt spid="10"/>
                                        </p:tgtEl>
                                      </p:cBhvr>
                                    </p:animEffect>
                                  </p:childTnLst>
                                </p:cTn>
                              </p:par>
                              <p:par>
                                <p:cTn id="21" presetID="22" presetClass="entr" presetSubtype="1"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wipe(up)">
                                      <p:cBhvr>
                                        <p:cTn id="2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ZoneTexte 10"/>
          <p:cNvSpPr txBox="1"/>
          <p:nvPr/>
        </p:nvSpPr>
        <p:spPr>
          <a:xfrm>
            <a:off x="478964" y="256674"/>
            <a:ext cx="3978443" cy="6247864"/>
          </a:xfrm>
          <a:prstGeom prst="rect">
            <a:avLst/>
          </a:prstGeom>
          <a:noFill/>
          <a:ln w="28575">
            <a:solidFill>
              <a:schemeClr val="accent2">
                <a:lumMod val="50000"/>
              </a:schemeClr>
            </a:solidFill>
          </a:ln>
        </p:spPr>
        <p:txBody>
          <a:bodyPr wrap="square" rtlCol="0">
            <a:spAutoFit/>
          </a:bodyPr>
          <a:lstStyle/>
          <a:p>
            <a:pPr algn="ctr"/>
            <a:r>
              <a:rPr lang="fr-FR" sz="2000" b="1" dirty="0"/>
              <a:t>Thème 1: Habiter une métropole</a:t>
            </a:r>
          </a:p>
          <a:p>
            <a:endParaRPr lang="fr-FR" sz="2000" dirty="0"/>
          </a:p>
          <a:p>
            <a:pPr algn="just"/>
            <a:r>
              <a:rPr lang="fr-FR" sz="2000" dirty="0" smtClean="0"/>
              <a:t>(..) Il </a:t>
            </a:r>
            <a:r>
              <a:rPr lang="fr-FR" sz="2000" dirty="0"/>
              <a:t>s’agit de caractériser ce qu’est une métropole, en insistant sur ses fonctions économiques, sociales, politiques et culturelles, sur la variété des espaces qui la composent et les  flux qui la parcourent. Elles sont marquées par la diversité de leurs habitants : résidents, migrants pendulaires, touristes, usagers occasionnels, la pratiquent différemment et contribuent à la façonner. Quels sont les problèmes et les contraintes de la métropole d’aujourd’hui ? Quelles sont les réponses apportées ou envisagées ? </a:t>
            </a:r>
            <a:r>
              <a:rPr lang="fr-FR" sz="2000" dirty="0" smtClean="0"/>
              <a:t>(...)</a:t>
            </a:r>
            <a:endParaRPr lang="fr-FR" sz="2000" dirty="0"/>
          </a:p>
        </p:txBody>
      </p:sp>
      <p:sp>
        <p:nvSpPr>
          <p:cNvPr id="32" name="Rectangle à coins arrondis 31"/>
          <p:cNvSpPr/>
          <p:nvPr/>
        </p:nvSpPr>
        <p:spPr>
          <a:xfrm>
            <a:off x="8514745" y="721895"/>
            <a:ext cx="3468707" cy="3879499"/>
          </a:xfrm>
          <a:prstGeom prst="roundRect">
            <a:avLst/>
          </a:prstGeom>
          <a:noFill/>
          <a:ln w="57150">
            <a:solidFill>
              <a:srgbClr val="FF0000"/>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 name="Rectangle à coins arrondis 2"/>
          <p:cNvSpPr/>
          <p:nvPr/>
        </p:nvSpPr>
        <p:spPr>
          <a:xfrm>
            <a:off x="2581735" y="1246021"/>
            <a:ext cx="1875672" cy="277979"/>
          </a:xfrm>
          <a:prstGeom prst="roundRect">
            <a:avLst/>
          </a:prstGeom>
          <a:solidFill>
            <a:srgbClr val="FF0000">
              <a:alpha val="20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4" name="Rectangle à coins arrondis 3"/>
          <p:cNvSpPr/>
          <p:nvPr/>
        </p:nvSpPr>
        <p:spPr>
          <a:xfrm>
            <a:off x="495006" y="1538090"/>
            <a:ext cx="2534653" cy="304800"/>
          </a:xfrm>
          <a:prstGeom prst="roundRect">
            <a:avLst/>
          </a:prstGeom>
          <a:solidFill>
            <a:srgbClr val="FF0000">
              <a:alpha val="20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3" name="Rectangle à coins arrondis 12"/>
          <p:cNvSpPr/>
          <p:nvPr/>
        </p:nvSpPr>
        <p:spPr>
          <a:xfrm>
            <a:off x="478964" y="3349280"/>
            <a:ext cx="3978443" cy="966046"/>
          </a:xfrm>
          <a:prstGeom prst="round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FR"/>
          </a:p>
        </p:txBody>
      </p:sp>
      <p:sp>
        <p:nvSpPr>
          <p:cNvPr id="14" name="Rectangle 13"/>
          <p:cNvSpPr/>
          <p:nvPr/>
        </p:nvSpPr>
        <p:spPr>
          <a:xfrm>
            <a:off x="946484" y="4315327"/>
            <a:ext cx="3048000" cy="272715"/>
          </a:xfrm>
          <a:prstGeom prst="rect">
            <a:avLst/>
          </a:prstGeom>
          <a:solidFill>
            <a:schemeClr val="accent3">
              <a:lumMod val="75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fr-FR"/>
          </a:p>
        </p:txBody>
      </p:sp>
      <p:sp>
        <p:nvSpPr>
          <p:cNvPr id="15" name="Rectangle 14"/>
          <p:cNvSpPr/>
          <p:nvPr/>
        </p:nvSpPr>
        <p:spPr>
          <a:xfrm>
            <a:off x="478964" y="1836442"/>
            <a:ext cx="3978443" cy="562390"/>
          </a:xfrm>
          <a:prstGeom prst="rect">
            <a:avLst/>
          </a:prstGeom>
          <a:solidFill>
            <a:schemeClr val="accent3">
              <a:lumMod val="75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fr-FR"/>
          </a:p>
        </p:txBody>
      </p:sp>
      <p:sp>
        <p:nvSpPr>
          <p:cNvPr id="16" name="Rectangle 15"/>
          <p:cNvSpPr/>
          <p:nvPr/>
        </p:nvSpPr>
        <p:spPr>
          <a:xfrm>
            <a:off x="2237874" y="2758413"/>
            <a:ext cx="1403684" cy="304799"/>
          </a:xfrm>
          <a:prstGeom prst="rect">
            <a:avLst/>
          </a:prstGeom>
          <a:solidFill>
            <a:schemeClr val="accent3">
              <a:lumMod val="75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fr-FR"/>
          </a:p>
        </p:txBody>
      </p:sp>
      <p:sp>
        <p:nvSpPr>
          <p:cNvPr id="17" name="Rectangle 16"/>
          <p:cNvSpPr/>
          <p:nvPr/>
        </p:nvSpPr>
        <p:spPr>
          <a:xfrm>
            <a:off x="478964" y="4601394"/>
            <a:ext cx="3162594" cy="325514"/>
          </a:xfrm>
          <a:prstGeom prst="rect">
            <a:avLst/>
          </a:prstGeom>
          <a:solidFill>
            <a:srgbClr val="7030A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fr-FR"/>
          </a:p>
        </p:txBody>
      </p:sp>
      <p:sp>
        <p:nvSpPr>
          <p:cNvPr id="18" name="Rectangle 17"/>
          <p:cNvSpPr/>
          <p:nvPr/>
        </p:nvSpPr>
        <p:spPr>
          <a:xfrm>
            <a:off x="946484" y="2439552"/>
            <a:ext cx="2695074" cy="305509"/>
          </a:xfrm>
          <a:prstGeom prst="rect">
            <a:avLst/>
          </a:prstGeom>
          <a:solidFill>
            <a:srgbClr val="7030A0">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fr-FR"/>
          </a:p>
        </p:txBody>
      </p:sp>
      <p:sp>
        <p:nvSpPr>
          <p:cNvPr id="21" name="Rectangle à coins arrondis 20"/>
          <p:cNvSpPr/>
          <p:nvPr/>
        </p:nvSpPr>
        <p:spPr>
          <a:xfrm>
            <a:off x="4842253" y="264000"/>
            <a:ext cx="2700000" cy="1260000"/>
          </a:xfrm>
          <a:prstGeom prst="roundRect">
            <a:avLst/>
          </a:prstGeom>
          <a:solidFill>
            <a:schemeClr val="accent1">
              <a:alpha val="2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fr-FR" b="1" dirty="0">
                <a:solidFill>
                  <a:schemeClr val="tx1"/>
                </a:solidFill>
              </a:rPr>
              <a:t>QUI ?</a:t>
            </a:r>
          </a:p>
          <a:p>
            <a:pPr algn="ctr"/>
            <a:r>
              <a:rPr lang="fr-FR" b="1" dirty="0">
                <a:solidFill>
                  <a:schemeClr val="tx1"/>
                </a:solidFill>
              </a:rPr>
              <a:t>QUELS ACTEURS ?</a:t>
            </a:r>
          </a:p>
        </p:txBody>
      </p:sp>
      <p:sp>
        <p:nvSpPr>
          <p:cNvPr id="22" name="Rectangle à coins arrondis 21"/>
          <p:cNvSpPr/>
          <p:nvPr/>
        </p:nvSpPr>
        <p:spPr>
          <a:xfrm>
            <a:off x="4842253" y="1653152"/>
            <a:ext cx="2823411" cy="1260000"/>
          </a:xfrm>
          <a:prstGeom prst="roundRect">
            <a:avLst/>
          </a:prstGeom>
          <a:solidFill>
            <a:schemeClr val="accent3">
              <a:lumMod val="75000"/>
              <a:alpha val="20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fr-FR" b="1" dirty="0">
                <a:solidFill>
                  <a:schemeClr val="tx1"/>
                </a:solidFill>
              </a:rPr>
              <a:t>POURQUOI  </a:t>
            </a:r>
            <a:r>
              <a:rPr lang="fr-FR" b="1" dirty="0" smtClean="0">
                <a:solidFill>
                  <a:schemeClr val="tx1"/>
                </a:solidFill>
              </a:rPr>
              <a:t>? COMMENT ?</a:t>
            </a:r>
            <a:endParaRPr lang="fr-FR" b="1" dirty="0">
              <a:solidFill>
                <a:schemeClr val="tx1"/>
              </a:solidFill>
            </a:endParaRPr>
          </a:p>
          <a:p>
            <a:pPr algn="ctr"/>
            <a:r>
              <a:rPr lang="fr-FR" b="1" dirty="0">
                <a:solidFill>
                  <a:schemeClr val="tx1"/>
                </a:solidFill>
              </a:rPr>
              <a:t>QUELS </a:t>
            </a:r>
            <a:r>
              <a:rPr lang="fr-FR" b="1" dirty="0" smtClean="0">
                <a:solidFill>
                  <a:schemeClr val="tx1"/>
                </a:solidFill>
              </a:rPr>
              <a:t>USAGES ?</a:t>
            </a:r>
            <a:endParaRPr lang="fr-FR" b="1" dirty="0">
              <a:solidFill>
                <a:schemeClr val="tx1"/>
              </a:solidFill>
            </a:endParaRPr>
          </a:p>
        </p:txBody>
      </p:sp>
      <p:sp>
        <p:nvSpPr>
          <p:cNvPr id="23" name="Rectangle à coins arrondis 22"/>
          <p:cNvSpPr/>
          <p:nvPr/>
        </p:nvSpPr>
        <p:spPr>
          <a:xfrm>
            <a:off x="4857722" y="3188994"/>
            <a:ext cx="2700000" cy="1260000"/>
          </a:xfrm>
          <a:prstGeom prst="roundRect">
            <a:avLst/>
          </a:prstGeom>
          <a:solidFill>
            <a:srgbClr val="7030A0">
              <a:alpha val="20000"/>
            </a:srgb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fr-FR" b="1" dirty="0" smtClean="0">
                <a:solidFill>
                  <a:schemeClr val="tx1"/>
                </a:solidFill>
              </a:rPr>
              <a:t>OÙ ?</a:t>
            </a:r>
          </a:p>
          <a:p>
            <a:pPr algn="ctr"/>
            <a:r>
              <a:rPr lang="fr-FR" b="1" dirty="0" smtClean="0">
                <a:solidFill>
                  <a:schemeClr val="tx1"/>
                </a:solidFill>
              </a:rPr>
              <a:t>(situation / par rapport à d’autres lieux)</a:t>
            </a:r>
          </a:p>
        </p:txBody>
      </p:sp>
      <p:sp>
        <p:nvSpPr>
          <p:cNvPr id="24" name="Rectangle 23"/>
          <p:cNvSpPr/>
          <p:nvPr/>
        </p:nvSpPr>
        <p:spPr>
          <a:xfrm>
            <a:off x="1183502" y="4918837"/>
            <a:ext cx="3162594" cy="294139"/>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fr-FR"/>
          </a:p>
        </p:txBody>
      </p:sp>
      <p:sp>
        <p:nvSpPr>
          <p:cNvPr id="25" name="Rectangle 24"/>
          <p:cNvSpPr/>
          <p:nvPr/>
        </p:nvSpPr>
        <p:spPr>
          <a:xfrm>
            <a:off x="508093" y="5212976"/>
            <a:ext cx="1416960" cy="317442"/>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fr-FR"/>
          </a:p>
        </p:txBody>
      </p:sp>
      <p:sp>
        <p:nvSpPr>
          <p:cNvPr id="26" name="Rectangle à coins arrondis 25"/>
          <p:cNvSpPr/>
          <p:nvPr/>
        </p:nvSpPr>
        <p:spPr>
          <a:xfrm>
            <a:off x="8976845" y="5430645"/>
            <a:ext cx="2700000" cy="1260000"/>
          </a:xfrm>
          <a:prstGeom prst="roundRect">
            <a:avLst/>
          </a:prstGeom>
          <a:solidFill>
            <a:schemeClr val="tx1">
              <a:alpha val="2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fr-FR" b="1" dirty="0">
                <a:solidFill>
                  <a:schemeClr val="tx1"/>
                </a:solidFill>
              </a:rPr>
              <a:t>QUELS ENJEUX ?</a:t>
            </a:r>
          </a:p>
        </p:txBody>
      </p:sp>
      <p:sp>
        <p:nvSpPr>
          <p:cNvPr id="27" name="Accolade fermante 26"/>
          <p:cNvSpPr/>
          <p:nvPr/>
        </p:nvSpPr>
        <p:spPr>
          <a:xfrm>
            <a:off x="7740785" y="547293"/>
            <a:ext cx="737937" cy="2197768"/>
          </a:xfrm>
          <a:prstGeom prst="rightBrace">
            <a:avLst/>
          </a:prstGeom>
          <a:ln w="41275">
            <a:solidFill>
              <a:srgbClr val="FF0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p>
        </p:txBody>
      </p:sp>
      <p:sp>
        <p:nvSpPr>
          <p:cNvPr id="28" name="Rectangle à coins arrondis 27"/>
          <p:cNvSpPr/>
          <p:nvPr/>
        </p:nvSpPr>
        <p:spPr>
          <a:xfrm>
            <a:off x="8821350" y="1017249"/>
            <a:ext cx="2855495" cy="123441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smtClean="0"/>
              <a:t>APPROCHE SOCIALE</a:t>
            </a:r>
            <a:endParaRPr lang="fr-FR" b="1" dirty="0"/>
          </a:p>
        </p:txBody>
      </p:sp>
      <p:sp>
        <p:nvSpPr>
          <p:cNvPr id="29" name="Rectangle à coins arrondis 28"/>
          <p:cNvSpPr/>
          <p:nvPr/>
        </p:nvSpPr>
        <p:spPr>
          <a:xfrm>
            <a:off x="8821350" y="3080913"/>
            <a:ext cx="2855495" cy="1234413"/>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r-FR" b="1" dirty="0" smtClean="0"/>
              <a:t>APPROCHE SPATIALE</a:t>
            </a:r>
            <a:endParaRPr lang="fr-FR" b="1" dirty="0"/>
          </a:p>
        </p:txBody>
      </p:sp>
      <p:cxnSp>
        <p:nvCxnSpPr>
          <p:cNvPr id="31" name="Connecteur droit avec flèche 30"/>
          <p:cNvCxnSpPr/>
          <p:nvPr/>
        </p:nvCxnSpPr>
        <p:spPr>
          <a:xfrm>
            <a:off x="7557722" y="3818994"/>
            <a:ext cx="799643" cy="0"/>
          </a:xfrm>
          <a:prstGeom prst="straightConnector1">
            <a:avLst/>
          </a:prstGeom>
          <a:ln w="41275">
            <a:solidFill>
              <a:srgbClr val="FF0000"/>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33" name="Connecteur droit avec flèche 32"/>
          <p:cNvCxnSpPr/>
          <p:nvPr/>
        </p:nvCxnSpPr>
        <p:spPr>
          <a:xfrm>
            <a:off x="10320714" y="4799563"/>
            <a:ext cx="6131" cy="572134"/>
          </a:xfrm>
          <a:prstGeom prst="straightConnector1">
            <a:avLst/>
          </a:prstGeom>
          <a:ln w="41275">
            <a:solidFill>
              <a:srgbClr val="FF0000"/>
            </a:solidFill>
            <a:tailEnd type="triangle"/>
          </a:ln>
          <a:effectLst/>
        </p:spPr>
        <p:style>
          <a:lnRef idx="2">
            <a:schemeClr val="accent1"/>
          </a:lnRef>
          <a:fillRef idx="0">
            <a:schemeClr val="accent1"/>
          </a:fillRef>
          <a:effectRef idx="1">
            <a:schemeClr val="accent1"/>
          </a:effectRef>
          <a:fontRef idx="minor">
            <a:schemeClr val="tx1"/>
          </a:fontRef>
        </p:style>
      </p:cxnSp>
      <p:sp>
        <p:nvSpPr>
          <p:cNvPr id="30" name="Rectangle 29"/>
          <p:cNvSpPr/>
          <p:nvPr/>
        </p:nvSpPr>
        <p:spPr>
          <a:xfrm>
            <a:off x="475022" y="5816486"/>
            <a:ext cx="1416960" cy="317442"/>
          </a:xfrm>
          <a:prstGeom prst="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fr-FR"/>
          </a:p>
        </p:txBody>
      </p:sp>
    </p:spTree>
    <p:extLst>
      <p:ext uri="{BB962C8B-B14F-4D97-AF65-F5344CB8AC3E}">
        <p14:creationId xmlns:p14="http://schemas.microsoft.com/office/powerpoint/2010/main" val="860229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left)">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wipe(left)">
                                      <p:cBhvr>
                                        <p:cTn id="15" dur="500"/>
                                        <p:tgtEl>
                                          <p:spTgt spid="13"/>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21"/>
                                        </p:tgtEl>
                                        <p:attrNameLst>
                                          <p:attrName>style.visibility</p:attrName>
                                        </p:attrNameLst>
                                      </p:cBhvr>
                                      <p:to>
                                        <p:strVal val="visible"/>
                                      </p:to>
                                    </p:set>
                                    <p:animEffect transition="in" filter="wipe(left)">
                                      <p:cBhvr>
                                        <p:cTn id="18" dur="500"/>
                                        <p:tgtEl>
                                          <p:spTgt spid="21"/>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wipe(left)">
                                      <p:cBhvr>
                                        <p:cTn id="23" dur="500"/>
                                        <p:tgtEl>
                                          <p:spTgt spid="14"/>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wipe(left)">
                                      <p:cBhvr>
                                        <p:cTn id="26" dur="500"/>
                                        <p:tgtEl>
                                          <p:spTgt spid="16"/>
                                        </p:tgtEl>
                                      </p:cBhvr>
                                    </p:animEffect>
                                  </p:childTnLst>
                                </p:cTn>
                              </p:par>
                              <p:par>
                                <p:cTn id="27" presetID="22" presetClass="entr" presetSubtype="8"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wipe(left)">
                                      <p:cBhvr>
                                        <p:cTn id="29" dur="500"/>
                                        <p:tgtEl>
                                          <p:spTgt spid="15"/>
                                        </p:tgtEl>
                                      </p:cBhvr>
                                    </p:animEffect>
                                  </p:childTnLst>
                                </p:cTn>
                              </p:par>
                              <p:par>
                                <p:cTn id="30" presetID="22" presetClass="entr" presetSubtype="8" fill="hold" grpId="0" nodeType="with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wipe(left)">
                                      <p:cBhvr>
                                        <p:cTn id="32" dur="500"/>
                                        <p:tgtEl>
                                          <p:spTgt spid="22"/>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wipe(left)">
                                      <p:cBhvr>
                                        <p:cTn id="37" dur="500"/>
                                        <p:tgtEl>
                                          <p:spTgt spid="17"/>
                                        </p:tgtEl>
                                      </p:cBhvr>
                                    </p:animEffect>
                                  </p:childTnLst>
                                </p:cTn>
                              </p:par>
                              <p:par>
                                <p:cTn id="38" presetID="22" presetClass="entr" presetSubtype="8" fill="hold" grpId="0" nodeType="withEffect">
                                  <p:stCondLst>
                                    <p:cond delay="0"/>
                                  </p:stCondLst>
                                  <p:childTnLst>
                                    <p:set>
                                      <p:cBhvr>
                                        <p:cTn id="39" dur="1" fill="hold">
                                          <p:stCondLst>
                                            <p:cond delay="0"/>
                                          </p:stCondLst>
                                        </p:cTn>
                                        <p:tgtEl>
                                          <p:spTgt spid="18"/>
                                        </p:tgtEl>
                                        <p:attrNameLst>
                                          <p:attrName>style.visibility</p:attrName>
                                        </p:attrNameLst>
                                      </p:cBhvr>
                                      <p:to>
                                        <p:strVal val="visible"/>
                                      </p:to>
                                    </p:set>
                                    <p:animEffect transition="in" filter="wipe(left)">
                                      <p:cBhvr>
                                        <p:cTn id="40" dur="500"/>
                                        <p:tgtEl>
                                          <p:spTgt spid="18"/>
                                        </p:tgtEl>
                                      </p:cBhvr>
                                    </p:animEffect>
                                  </p:childTnLst>
                                </p:cTn>
                              </p:par>
                              <p:par>
                                <p:cTn id="41" presetID="22" presetClass="entr" presetSubtype="8" fill="hold" grpId="0" nodeType="withEffect">
                                  <p:stCondLst>
                                    <p:cond delay="0"/>
                                  </p:stCondLst>
                                  <p:childTnLst>
                                    <p:set>
                                      <p:cBhvr>
                                        <p:cTn id="42" dur="1" fill="hold">
                                          <p:stCondLst>
                                            <p:cond delay="0"/>
                                          </p:stCondLst>
                                        </p:cTn>
                                        <p:tgtEl>
                                          <p:spTgt spid="23"/>
                                        </p:tgtEl>
                                        <p:attrNameLst>
                                          <p:attrName>style.visibility</p:attrName>
                                        </p:attrNameLst>
                                      </p:cBhvr>
                                      <p:to>
                                        <p:strVal val="visible"/>
                                      </p:to>
                                    </p:set>
                                    <p:animEffect transition="in" filter="wipe(left)">
                                      <p:cBhvr>
                                        <p:cTn id="43" dur="500"/>
                                        <p:tgtEl>
                                          <p:spTgt spid="23"/>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8" fill="hold" grpId="0" nodeType="clickEffect">
                                  <p:stCondLst>
                                    <p:cond delay="0"/>
                                  </p:stCondLst>
                                  <p:childTnLst>
                                    <p:set>
                                      <p:cBhvr>
                                        <p:cTn id="47" dur="1" fill="hold">
                                          <p:stCondLst>
                                            <p:cond delay="0"/>
                                          </p:stCondLst>
                                        </p:cTn>
                                        <p:tgtEl>
                                          <p:spTgt spid="27"/>
                                        </p:tgtEl>
                                        <p:attrNameLst>
                                          <p:attrName>style.visibility</p:attrName>
                                        </p:attrNameLst>
                                      </p:cBhvr>
                                      <p:to>
                                        <p:strVal val="visible"/>
                                      </p:to>
                                    </p:set>
                                    <p:animEffect transition="in" filter="wipe(left)">
                                      <p:cBhvr>
                                        <p:cTn id="48" dur="500"/>
                                        <p:tgtEl>
                                          <p:spTgt spid="27"/>
                                        </p:tgtEl>
                                      </p:cBhvr>
                                    </p:animEffect>
                                  </p:childTnLst>
                                </p:cTn>
                              </p:par>
                              <p:par>
                                <p:cTn id="49" presetID="22" presetClass="entr" presetSubtype="8" fill="hold" grpId="0" nodeType="withEffect">
                                  <p:stCondLst>
                                    <p:cond delay="0"/>
                                  </p:stCondLst>
                                  <p:childTnLst>
                                    <p:set>
                                      <p:cBhvr>
                                        <p:cTn id="50" dur="1" fill="hold">
                                          <p:stCondLst>
                                            <p:cond delay="0"/>
                                          </p:stCondLst>
                                        </p:cTn>
                                        <p:tgtEl>
                                          <p:spTgt spid="28"/>
                                        </p:tgtEl>
                                        <p:attrNameLst>
                                          <p:attrName>style.visibility</p:attrName>
                                        </p:attrNameLst>
                                      </p:cBhvr>
                                      <p:to>
                                        <p:strVal val="visible"/>
                                      </p:to>
                                    </p:set>
                                    <p:animEffect transition="in" filter="wipe(left)">
                                      <p:cBhvr>
                                        <p:cTn id="51" dur="500"/>
                                        <p:tgtEl>
                                          <p:spTgt spid="28"/>
                                        </p:tgtEl>
                                      </p:cBhvr>
                                    </p:animEffect>
                                  </p:childTnLst>
                                </p:cTn>
                              </p:par>
                            </p:childTnLst>
                          </p:cTn>
                        </p:par>
                      </p:childTnLst>
                    </p:cTn>
                  </p:par>
                  <p:par>
                    <p:cTn id="52" fill="hold">
                      <p:stCondLst>
                        <p:cond delay="indefinite"/>
                      </p:stCondLst>
                      <p:childTnLst>
                        <p:par>
                          <p:cTn id="53" fill="hold">
                            <p:stCondLst>
                              <p:cond delay="0"/>
                            </p:stCondLst>
                            <p:childTnLst>
                              <p:par>
                                <p:cTn id="54" presetID="22" presetClass="entr" presetSubtype="8" fill="hold" nodeType="clickEffect">
                                  <p:stCondLst>
                                    <p:cond delay="0"/>
                                  </p:stCondLst>
                                  <p:childTnLst>
                                    <p:set>
                                      <p:cBhvr>
                                        <p:cTn id="55" dur="1" fill="hold">
                                          <p:stCondLst>
                                            <p:cond delay="0"/>
                                          </p:stCondLst>
                                        </p:cTn>
                                        <p:tgtEl>
                                          <p:spTgt spid="31"/>
                                        </p:tgtEl>
                                        <p:attrNameLst>
                                          <p:attrName>style.visibility</p:attrName>
                                        </p:attrNameLst>
                                      </p:cBhvr>
                                      <p:to>
                                        <p:strVal val="visible"/>
                                      </p:to>
                                    </p:set>
                                    <p:animEffect transition="in" filter="wipe(left)">
                                      <p:cBhvr>
                                        <p:cTn id="56" dur="500"/>
                                        <p:tgtEl>
                                          <p:spTgt spid="31"/>
                                        </p:tgtEl>
                                      </p:cBhvr>
                                    </p:animEffect>
                                  </p:childTnLst>
                                </p:cTn>
                              </p:par>
                              <p:par>
                                <p:cTn id="57" presetID="22" presetClass="entr" presetSubtype="8" fill="hold" grpId="0" nodeType="withEffect">
                                  <p:stCondLst>
                                    <p:cond delay="0"/>
                                  </p:stCondLst>
                                  <p:childTnLst>
                                    <p:set>
                                      <p:cBhvr>
                                        <p:cTn id="58" dur="1" fill="hold">
                                          <p:stCondLst>
                                            <p:cond delay="0"/>
                                          </p:stCondLst>
                                        </p:cTn>
                                        <p:tgtEl>
                                          <p:spTgt spid="29"/>
                                        </p:tgtEl>
                                        <p:attrNameLst>
                                          <p:attrName>style.visibility</p:attrName>
                                        </p:attrNameLst>
                                      </p:cBhvr>
                                      <p:to>
                                        <p:strVal val="visible"/>
                                      </p:to>
                                    </p:set>
                                    <p:animEffect transition="in" filter="wipe(left)">
                                      <p:cBhvr>
                                        <p:cTn id="59" dur="500"/>
                                        <p:tgtEl>
                                          <p:spTgt spid="29"/>
                                        </p:tgtEl>
                                      </p:cBhvr>
                                    </p:animEffect>
                                  </p:childTnLst>
                                </p:cTn>
                              </p:par>
                            </p:childTnLst>
                          </p:cTn>
                        </p:par>
                      </p:childTnLst>
                    </p:cTn>
                  </p:par>
                  <p:par>
                    <p:cTn id="60" fill="hold">
                      <p:stCondLst>
                        <p:cond delay="indefinite"/>
                      </p:stCondLst>
                      <p:childTnLst>
                        <p:par>
                          <p:cTn id="61" fill="hold">
                            <p:stCondLst>
                              <p:cond delay="0"/>
                            </p:stCondLst>
                            <p:childTnLst>
                              <p:par>
                                <p:cTn id="62" presetID="22" presetClass="entr" presetSubtype="1" fill="hold" grpId="0" nodeType="clickEffect">
                                  <p:stCondLst>
                                    <p:cond delay="0"/>
                                  </p:stCondLst>
                                  <p:childTnLst>
                                    <p:set>
                                      <p:cBhvr>
                                        <p:cTn id="63" dur="1" fill="hold">
                                          <p:stCondLst>
                                            <p:cond delay="0"/>
                                          </p:stCondLst>
                                        </p:cTn>
                                        <p:tgtEl>
                                          <p:spTgt spid="32"/>
                                        </p:tgtEl>
                                        <p:attrNameLst>
                                          <p:attrName>style.visibility</p:attrName>
                                        </p:attrNameLst>
                                      </p:cBhvr>
                                      <p:to>
                                        <p:strVal val="visible"/>
                                      </p:to>
                                    </p:set>
                                    <p:animEffect transition="in" filter="wipe(up)">
                                      <p:cBhvr>
                                        <p:cTn id="64" dur="500"/>
                                        <p:tgtEl>
                                          <p:spTgt spid="32"/>
                                        </p:tgtEl>
                                      </p:cBhvr>
                                    </p:animEffect>
                                  </p:childTnLst>
                                </p:cTn>
                              </p:par>
                              <p:par>
                                <p:cTn id="65" presetID="22" presetClass="entr" presetSubtype="1" fill="hold" nodeType="withEffect">
                                  <p:stCondLst>
                                    <p:cond delay="0"/>
                                  </p:stCondLst>
                                  <p:childTnLst>
                                    <p:set>
                                      <p:cBhvr>
                                        <p:cTn id="66" dur="1" fill="hold">
                                          <p:stCondLst>
                                            <p:cond delay="0"/>
                                          </p:stCondLst>
                                        </p:cTn>
                                        <p:tgtEl>
                                          <p:spTgt spid="33"/>
                                        </p:tgtEl>
                                        <p:attrNameLst>
                                          <p:attrName>style.visibility</p:attrName>
                                        </p:attrNameLst>
                                      </p:cBhvr>
                                      <p:to>
                                        <p:strVal val="visible"/>
                                      </p:to>
                                    </p:set>
                                    <p:animEffect transition="in" filter="wipe(up)">
                                      <p:cBhvr>
                                        <p:cTn id="67" dur="500"/>
                                        <p:tgtEl>
                                          <p:spTgt spid="33"/>
                                        </p:tgtEl>
                                      </p:cBhvr>
                                    </p:animEffect>
                                  </p:childTnLst>
                                </p:cTn>
                              </p:par>
                              <p:par>
                                <p:cTn id="68" presetID="22" presetClass="entr" presetSubtype="1" fill="hold" grpId="0" nodeType="withEffect">
                                  <p:stCondLst>
                                    <p:cond delay="0"/>
                                  </p:stCondLst>
                                  <p:childTnLst>
                                    <p:set>
                                      <p:cBhvr>
                                        <p:cTn id="69" dur="1" fill="hold">
                                          <p:stCondLst>
                                            <p:cond delay="0"/>
                                          </p:stCondLst>
                                        </p:cTn>
                                        <p:tgtEl>
                                          <p:spTgt spid="26"/>
                                        </p:tgtEl>
                                        <p:attrNameLst>
                                          <p:attrName>style.visibility</p:attrName>
                                        </p:attrNameLst>
                                      </p:cBhvr>
                                      <p:to>
                                        <p:strVal val="visible"/>
                                      </p:to>
                                    </p:set>
                                    <p:animEffect transition="in" filter="wipe(up)">
                                      <p:cBhvr>
                                        <p:cTn id="70" dur="500"/>
                                        <p:tgtEl>
                                          <p:spTgt spid="26"/>
                                        </p:tgtEl>
                                      </p:cBhvr>
                                    </p:animEffect>
                                  </p:childTnLst>
                                </p:cTn>
                              </p:par>
                              <p:par>
                                <p:cTn id="71" presetID="22" presetClass="entr" presetSubtype="8" fill="hold" grpId="0" nodeType="withEffect">
                                  <p:stCondLst>
                                    <p:cond delay="0"/>
                                  </p:stCondLst>
                                  <p:childTnLst>
                                    <p:set>
                                      <p:cBhvr>
                                        <p:cTn id="72" dur="1" fill="hold">
                                          <p:stCondLst>
                                            <p:cond delay="0"/>
                                          </p:stCondLst>
                                        </p:cTn>
                                        <p:tgtEl>
                                          <p:spTgt spid="24"/>
                                        </p:tgtEl>
                                        <p:attrNameLst>
                                          <p:attrName>style.visibility</p:attrName>
                                        </p:attrNameLst>
                                      </p:cBhvr>
                                      <p:to>
                                        <p:strVal val="visible"/>
                                      </p:to>
                                    </p:set>
                                    <p:animEffect transition="in" filter="wipe(left)">
                                      <p:cBhvr>
                                        <p:cTn id="73" dur="500"/>
                                        <p:tgtEl>
                                          <p:spTgt spid="24"/>
                                        </p:tgtEl>
                                      </p:cBhvr>
                                    </p:animEffect>
                                  </p:childTnLst>
                                </p:cTn>
                              </p:par>
                              <p:par>
                                <p:cTn id="74" presetID="22" presetClass="entr" presetSubtype="8" fill="hold" grpId="0" nodeType="withEffect">
                                  <p:stCondLst>
                                    <p:cond delay="0"/>
                                  </p:stCondLst>
                                  <p:childTnLst>
                                    <p:set>
                                      <p:cBhvr>
                                        <p:cTn id="75" dur="1" fill="hold">
                                          <p:stCondLst>
                                            <p:cond delay="0"/>
                                          </p:stCondLst>
                                        </p:cTn>
                                        <p:tgtEl>
                                          <p:spTgt spid="25"/>
                                        </p:tgtEl>
                                        <p:attrNameLst>
                                          <p:attrName>style.visibility</p:attrName>
                                        </p:attrNameLst>
                                      </p:cBhvr>
                                      <p:to>
                                        <p:strVal val="visible"/>
                                      </p:to>
                                    </p:set>
                                    <p:animEffect transition="in" filter="wipe(left)">
                                      <p:cBhvr>
                                        <p:cTn id="76" dur="500"/>
                                        <p:tgtEl>
                                          <p:spTgt spid="25"/>
                                        </p:tgtEl>
                                      </p:cBhvr>
                                    </p:animEffect>
                                  </p:childTnLst>
                                </p:cTn>
                              </p:par>
                              <p:par>
                                <p:cTn id="77" presetID="22" presetClass="entr" presetSubtype="8" fill="hold" grpId="0" nodeType="withEffect">
                                  <p:stCondLst>
                                    <p:cond delay="0"/>
                                  </p:stCondLst>
                                  <p:childTnLst>
                                    <p:set>
                                      <p:cBhvr>
                                        <p:cTn id="78" dur="1" fill="hold">
                                          <p:stCondLst>
                                            <p:cond delay="0"/>
                                          </p:stCondLst>
                                        </p:cTn>
                                        <p:tgtEl>
                                          <p:spTgt spid="30"/>
                                        </p:tgtEl>
                                        <p:attrNameLst>
                                          <p:attrName>style.visibility</p:attrName>
                                        </p:attrNameLst>
                                      </p:cBhvr>
                                      <p:to>
                                        <p:strVal val="visible"/>
                                      </p:to>
                                    </p:set>
                                    <p:animEffect transition="in" filter="wipe(left)">
                                      <p:cBhvr>
                                        <p:cTn id="79"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 grpId="0" animBg="1"/>
      <p:bldP spid="4" grpId="0" animBg="1"/>
      <p:bldP spid="13" grpId="0" animBg="1"/>
      <p:bldP spid="14" grpId="0" animBg="1"/>
      <p:bldP spid="15" grpId="0" animBg="1"/>
      <p:bldP spid="16" grpId="0" animBg="1"/>
      <p:bldP spid="17" grpId="0" animBg="1"/>
      <p:bldP spid="18"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853138097"/>
              </p:ext>
            </p:extLst>
          </p:nvPr>
        </p:nvGraphicFramePr>
        <p:xfrm>
          <a:off x="274320" y="1273405"/>
          <a:ext cx="11536680" cy="3347446"/>
        </p:xfrm>
        <a:graphic>
          <a:graphicData uri="http://schemas.openxmlformats.org/drawingml/2006/table">
            <a:tbl>
              <a:tblPr firstRow="1" bandRow="1">
                <a:tableStyleId>{5C22544A-7EE6-4342-B048-85BDC9FD1C3A}</a:tableStyleId>
              </a:tblPr>
              <a:tblGrid>
                <a:gridCol w="5768340"/>
                <a:gridCol w="5768340"/>
              </a:tblGrid>
              <a:tr h="406126">
                <a:tc>
                  <a:txBody>
                    <a:bodyPr/>
                    <a:lstStyle/>
                    <a:p>
                      <a:pPr algn="ctr"/>
                      <a:r>
                        <a:rPr lang="fr-FR" dirty="0" smtClean="0">
                          <a:solidFill>
                            <a:schemeClr val="tx1"/>
                          </a:solidFill>
                        </a:rPr>
                        <a:t>Programme 2008</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FR" dirty="0" smtClean="0">
                          <a:solidFill>
                            <a:schemeClr val="tx1"/>
                          </a:solidFill>
                        </a:rPr>
                        <a:t>Programme 2015</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6126">
                <a:tc>
                  <a:txBody>
                    <a:bodyPr/>
                    <a:lstStyle/>
                    <a:p>
                      <a:pPr marL="0" indent="0">
                        <a:lnSpc>
                          <a:spcPct val="150000"/>
                        </a:lnSpc>
                        <a:buFontTx/>
                        <a:buNone/>
                      </a:pPr>
                      <a:r>
                        <a:rPr lang="fr-FR" sz="1800" b="1" dirty="0" smtClean="0"/>
                        <a:t>III. Habiter la ville</a:t>
                      </a:r>
                    </a:p>
                    <a:p>
                      <a:pPr marL="0" indent="0">
                        <a:lnSpc>
                          <a:spcPct val="100000"/>
                        </a:lnSpc>
                        <a:buFontTx/>
                        <a:buNone/>
                      </a:pPr>
                      <a:endParaRPr lang="fr-FR" sz="1800" b="0" dirty="0" smtClean="0"/>
                    </a:p>
                    <a:p>
                      <a:pPr marL="0" indent="0">
                        <a:lnSpc>
                          <a:spcPct val="100000"/>
                        </a:lnSpc>
                        <a:buFontTx/>
                        <a:buNone/>
                      </a:pPr>
                      <a:r>
                        <a:rPr lang="fr-FR" sz="1800" b="0" i="1" u="sng" dirty="0" smtClean="0"/>
                        <a:t>Démarches:</a:t>
                      </a:r>
                    </a:p>
                    <a:p>
                      <a:pPr marL="0" indent="0">
                        <a:lnSpc>
                          <a:spcPct val="100000"/>
                        </a:lnSpc>
                        <a:buFontTx/>
                        <a:buNone/>
                      </a:pPr>
                      <a:r>
                        <a:rPr lang="fr-FR" sz="1800" b="1" dirty="0" smtClean="0"/>
                        <a:t>Deux études de cas </a:t>
                      </a:r>
                      <a:r>
                        <a:rPr lang="fr-FR" sz="1800" b="0" dirty="0" smtClean="0"/>
                        <a:t>reposent de manière privilégiée sur l’étude de paysages :</a:t>
                      </a:r>
                      <a:r>
                        <a:rPr lang="fr-FR" sz="1800" b="0" baseline="0" dirty="0" smtClean="0"/>
                        <a:t> </a:t>
                      </a:r>
                      <a:r>
                        <a:rPr lang="fr-FR" sz="1800" b="1" dirty="0" smtClean="0"/>
                        <a:t>deux villes</a:t>
                      </a:r>
                      <a:r>
                        <a:rPr lang="fr-FR" sz="1800" b="0" dirty="0" smtClean="0"/>
                        <a:t>, choisies dans deux aires culturelles différentes.</a:t>
                      </a:r>
                    </a:p>
                    <a:p>
                      <a:pPr marL="0" indent="0">
                        <a:lnSpc>
                          <a:spcPct val="100000"/>
                        </a:lnSpc>
                        <a:buFontTx/>
                        <a:buNone/>
                      </a:pPr>
                      <a:r>
                        <a:rPr lang="fr-FR" sz="1800" b="0" dirty="0" smtClean="0"/>
                        <a:t>Ces études de cas permettent de dégager des caractéristiques communes et des éléments de</a:t>
                      </a:r>
                      <a:r>
                        <a:rPr lang="fr-FR" sz="1800" b="0" baseline="0" dirty="0" smtClean="0"/>
                        <a:t> </a:t>
                      </a:r>
                      <a:r>
                        <a:rPr lang="fr-FR" sz="1800" b="0" dirty="0" smtClean="0"/>
                        <a:t>différenciation.</a:t>
                      </a:r>
                    </a:p>
                    <a:p>
                      <a:pPr marL="0" indent="0">
                        <a:lnSpc>
                          <a:spcPct val="100000"/>
                        </a:lnSpc>
                        <a:buFontTx/>
                        <a:buNone/>
                      </a:pPr>
                      <a:endParaRPr lang="fr-FR" sz="1600" b="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lgn="l" defTabSz="457200" rtl="0" eaLnBrk="1" latinLnBrk="0" hangingPunct="1">
                        <a:lnSpc>
                          <a:spcPct val="150000"/>
                        </a:lnSpc>
                        <a:buFontTx/>
                        <a:buNone/>
                      </a:pPr>
                      <a:r>
                        <a:rPr lang="fr-FR" sz="1800" b="1" kern="1200" dirty="0" smtClean="0">
                          <a:solidFill>
                            <a:schemeClr val="dk1"/>
                          </a:solidFill>
                          <a:latin typeface="+mn-lt"/>
                          <a:ea typeface="+mn-ea"/>
                          <a:cs typeface="+mn-cs"/>
                        </a:rPr>
                        <a:t>Thème 1: Habiter une métropole</a:t>
                      </a:r>
                    </a:p>
                    <a:p>
                      <a:pPr marL="0" indent="0">
                        <a:buFontTx/>
                        <a:buNone/>
                      </a:pPr>
                      <a:endParaRPr lang="fr-FR" sz="1800" baseline="0" dirty="0" smtClean="0"/>
                    </a:p>
                    <a:p>
                      <a:pPr marL="0" indent="0">
                        <a:buFontTx/>
                        <a:buNone/>
                      </a:pPr>
                      <a:r>
                        <a:rPr lang="fr-FR" sz="1800" baseline="0" dirty="0" smtClean="0"/>
                        <a:t>Pour le premier sous-thème on se fonde sur une étude de deux cas de métropoles choisies pour l’une dans un pays développé, pour l’autre dans un pays émergent ou en développement.</a:t>
                      </a:r>
                    </a:p>
                    <a:p>
                      <a:pPr marL="0" indent="0">
                        <a:buFontTx/>
                        <a:buNone/>
                      </a:pPr>
                      <a:r>
                        <a:rPr lang="fr-FR" sz="1800" baseline="0" dirty="0" smtClean="0"/>
                        <a:t>(...) Quelles sont les analogies et les différences entre une métropole d’un pays développé et une d’un pays émergent ou en développement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cxnSp>
        <p:nvCxnSpPr>
          <p:cNvPr id="4" name="Connecteur droit 3"/>
          <p:cNvCxnSpPr/>
          <p:nvPr/>
        </p:nvCxnSpPr>
        <p:spPr>
          <a:xfrm>
            <a:off x="304800" y="2948372"/>
            <a:ext cx="2240280" cy="0"/>
          </a:xfrm>
          <a:prstGeom prst="line">
            <a:avLst/>
          </a:prstGeom>
          <a:ln w="41275">
            <a:solidFill>
              <a:schemeClr val="accent3">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9" name="Connecteur droit 8"/>
          <p:cNvCxnSpPr/>
          <p:nvPr/>
        </p:nvCxnSpPr>
        <p:spPr>
          <a:xfrm>
            <a:off x="335280" y="3529263"/>
            <a:ext cx="3383280" cy="0"/>
          </a:xfrm>
          <a:prstGeom prst="line">
            <a:avLst/>
          </a:prstGeom>
          <a:ln w="41275">
            <a:solidFill>
              <a:schemeClr val="accent3">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11" name="Connecteur droit 10"/>
          <p:cNvCxnSpPr/>
          <p:nvPr/>
        </p:nvCxnSpPr>
        <p:spPr>
          <a:xfrm>
            <a:off x="770022" y="3241941"/>
            <a:ext cx="1996440" cy="0"/>
          </a:xfrm>
          <a:prstGeom prst="line">
            <a:avLst/>
          </a:prstGeom>
          <a:ln w="41275">
            <a:solidFill>
              <a:schemeClr val="accent3">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12" name="Connecteur droit 11"/>
          <p:cNvCxnSpPr/>
          <p:nvPr/>
        </p:nvCxnSpPr>
        <p:spPr>
          <a:xfrm flipV="1">
            <a:off x="6394383" y="2951305"/>
            <a:ext cx="5221705" cy="6418"/>
          </a:xfrm>
          <a:prstGeom prst="line">
            <a:avLst/>
          </a:prstGeom>
          <a:ln w="41275">
            <a:solidFill>
              <a:schemeClr val="accent2">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23" name="Connecteur droit 22"/>
          <p:cNvCxnSpPr/>
          <p:nvPr/>
        </p:nvCxnSpPr>
        <p:spPr>
          <a:xfrm>
            <a:off x="6097604" y="3257181"/>
            <a:ext cx="5390148" cy="0"/>
          </a:xfrm>
          <a:prstGeom prst="line">
            <a:avLst/>
          </a:prstGeom>
          <a:ln w="41275">
            <a:solidFill>
              <a:schemeClr val="accent2">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26" name="Connecteur droit 25"/>
          <p:cNvCxnSpPr/>
          <p:nvPr/>
        </p:nvCxnSpPr>
        <p:spPr>
          <a:xfrm>
            <a:off x="6097604" y="3536483"/>
            <a:ext cx="2277979" cy="20157"/>
          </a:xfrm>
          <a:prstGeom prst="line">
            <a:avLst/>
          </a:prstGeom>
          <a:ln w="41275">
            <a:solidFill>
              <a:schemeClr val="accent2">
                <a:lumMod val="50000"/>
              </a:schemeClr>
            </a:solidFill>
          </a:ln>
          <a:effectLst/>
        </p:spPr>
        <p:style>
          <a:lnRef idx="2">
            <a:schemeClr val="accent1"/>
          </a:lnRef>
          <a:fillRef idx="0">
            <a:schemeClr val="accent1"/>
          </a:fillRef>
          <a:effectRef idx="1">
            <a:schemeClr val="accent1"/>
          </a:effectRef>
          <a:fontRef idx="minor">
            <a:schemeClr val="tx1"/>
          </a:fontRef>
        </p:style>
      </p:cxnSp>
      <p:sp>
        <p:nvSpPr>
          <p:cNvPr id="13" name="Titre 1"/>
          <p:cNvSpPr txBox="1">
            <a:spLocks/>
          </p:cNvSpPr>
          <p:nvPr/>
        </p:nvSpPr>
        <p:spPr>
          <a:xfrm>
            <a:off x="274320" y="162343"/>
            <a:ext cx="11308080" cy="527467"/>
          </a:xfrm>
          <a:prstGeom prst="rect">
            <a:avLst/>
          </a:prstGeom>
        </p:spPr>
        <p:txBody>
          <a:bodyP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fr-FR" sz="2800" b="1" dirty="0" smtClean="0">
                <a:solidFill>
                  <a:schemeClr val="accent2">
                    <a:lumMod val="50000"/>
                  </a:schemeClr>
                </a:solidFill>
              </a:rPr>
              <a:t>Quelle démarche ?</a:t>
            </a:r>
            <a:endParaRPr lang="fr-FR" sz="2800" b="1" dirty="0">
              <a:solidFill>
                <a:schemeClr val="accent2">
                  <a:lumMod val="50000"/>
                </a:schemeClr>
              </a:solidFill>
            </a:endParaRPr>
          </a:p>
        </p:txBody>
      </p:sp>
    </p:spTree>
    <p:extLst>
      <p:ext uri="{BB962C8B-B14F-4D97-AF65-F5344CB8AC3E}">
        <p14:creationId xmlns:p14="http://schemas.microsoft.com/office/powerpoint/2010/main" val="171859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par>
                                <p:cTn id="8" presetID="22" presetClass="entr" presetSubtype="8"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left)">
                                      <p:cBhvr>
                                        <p:cTn id="10" dur="500"/>
                                        <p:tgtEl>
                                          <p:spTgt spid="9"/>
                                        </p:tgtEl>
                                      </p:cBhvr>
                                    </p:animEffect>
                                  </p:childTnLst>
                                </p:cTn>
                              </p:par>
                              <p:par>
                                <p:cTn id="11" presetID="22" presetClass="entr" presetSubtype="8"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wipe(left)">
                                      <p:cBhvr>
                                        <p:cTn id="13" dur="500"/>
                                        <p:tgtEl>
                                          <p:spTgt spid="11"/>
                                        </p:tgtEl>
                                      </p:cBhvr>
                                    </p:animEffect>
                                  </p:childTnLst>
                                </p:cTn>
                              </p:par>
                              <p:par>
                                <p:cTn id="14" presetID="22" presetClass="entr" presetSubtype="8" fill="hold" nodeType="with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wipe(left)">
                                      <p:cBhvr>
                                        <p:cTn id="16" dur="500"/>
                                        <p:tgtEl>
                                          <p:spTgt spid="12"/>
                                        </p:tgtEl>
                                      </p:cBhvr>
                                    </p:animEffect>
                                  </p:childTnLst>
                                </p:cTn>
                              </p:par>
                              <p:par>
                                <p:cTn id="17" presetID="22" presetClass="entr" presetSubtype="8" fill="hold" nodeType="withEffect">
                                  <p:stCondLst>
                                    <p:cond delay="0"/>
                                  </p:stCondLst>
                                  <p:childTnLst>
                                    <p:set>
                                      <p:cBhvr>
                                        <p:cTn id="18" dur="1" fill="hold">
                                          <p:stCondLst>
                                            <p:cond delay="0"/>
                                          </p:stCondLst>
                                        </p:cTn>
                                        <p:tgtEl>
                                          <p:spTgt spid="23"/>
                                        </p:tgtEl>
                                        <p:attrNameLst>
                                          <p:attrName>style.visibility</p:attrName>
                                        </p:attrNameLst>
                                      </p:cBhvr>
                                      <p:to>
                                        <p:strVal val="visible"/>
                                      </p:to>
                                    </p:set>
                                    <p:animEffect transition="in" filter="wipe(left)">
                                      <p:cBhvr>
                                        <p:cTn id="19" dur="500"/>
                                        <p:tgtEl>
                                          <p:spTgt spid="23"/>
                                        </p:tgtEl>
                                      </p:cBhvr>
                                    </p:animEffect>
                                  </p:childTnLst>
                                </p:cTn>
                              </p:par>
                              <p:par>
                                <p:cTn id="20" presetID="22" presetClass="entr" presetSubtype="8" fill="hold" nodeType="with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wipe(left)">
                                      <p:cBhvr>
                                        <p:cTn id="22"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rotWithShape="1">
          <a:blip r:embed="rId3">
            <a:extLst>
              <a:ext uri="{28A0092B-C50C-407E-A947-70E740481C1C}">
                <a14:useLocalDpi xmlns:a14="http://schemas.microsoft.com/office/drawing/2010/main" val="0"/>
              </a:ext>
            </a:extLst>
          </a:blip>
          <a:srcRect l="1795" t="6001" r="684" b="2221"/>
          <a:stretch/>
        </p:blipFill>
        <p:spPr>
          <a:xfrm>
            <a:off x="1513840" y="106680"/>
            <a:ext cx="9519919" cy="6578460"/>
          </a:xfrm>
          <a:prstGeom prst="rect">
            <a:avLst/>
          </a:prstGeom>
          <a:ln>
            <a:solidFill>
              <a:schemeClr val="bg1">
                <a:lumMod val="50000"/>
              </a:schemeClr>
            </a:solidFill>
          </a:ln>
        </p:spPr>
      </p:pic>
      <p:sp>
        <p:nvSpPr>
          <p:cNvPr id="3" name="ZoneTexte 2"/>
          <p:cNvSpPr txBox="1"/>
          <p:nvPr/>
        </p:nvSpPr>
        <p:spPr>
          <a:xfrm>
            <a:off x="7117080" y="4617720"/>
            <a:ext cx="2834640" cy="584775"/>
          </a:xfrm>
          <a:prstGeom prst="rect">
            <a:avLst/>
          </a:prstGeom>
          <a:noFill/>
          <a:ln w="38100">
            <a:solidFill>
              <a:srgbClr val="7030A0"/>
            </a:solidFill>
          </a:ln>
        </p:spPr>
        <p:txBody>
          <a:bodyPr wrap="square" rtlCol="0">
            <a:spAutoFit/>
          </a:bodyPr>
          <a:lstStyle/>
          <a:p>
            <a:pPr algn="ctr"/>
            <a:r>
              <a:rPr lang="fr-FR" sz="1600" dirty="0" smtClean="0"/>
              <a:t>5</a:t>
            </a:r>
            <a:r>
              <a:rPr lang="fr-FR" sz="1600" baseline="30000" dirty="0" smtClean="0"/>
              <a:t>ème</a:t>
            </a:r>
            <a:r>
              <a:rPr lang="fr-FR" sz="1600" dirty="0" smtClean="0"/>
              <a:t> : La croissance démographique et ses effets</a:t>
            </a:r>
            <a:endParaRPr lang="fr-FR" sz="1600" dirty="0"/>
          </a:p>
        </p:txBody>
      </p:sp>
      <p:cxnSp>
        <p:nvCxnSpPr>
          <p:cNvPr id="5" name="Connecteur droit avec flèche 4"/>
          <p:cNvCxnSpPr/>
          <p:nvPr/>
        </p:nvCxnSpPr>
        <p:spPr>
          <a:xfrm flipH="1" flipV="1">
            <a:off x="7528560" y="2286000"/>
            <a:ext cx="853440" cy="2331720"/>
          </a:xfrm>
          <a:prstGeom prst="straightConnector1">
            <a:avLst/>
          </a:prstGeom>
          <a:ln w="38100">
            <a:solidFill>
              <a:srgbClr val="7030A0"/>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6" name="Connecteur droit avec flèche 5"/>
          <p:cNvCxnSpPr/>
          <p:nvPr/>
        </p:nvCxnSpPr>
        <p:spPr>
          <a:xfrm flipH="1" flipV="1">
            <a:off x="7406640" y="3395910"/>
            <a:ext cx="777240" cy="1221810"/>
          </a:xfrm>
          <a:prstGeom prst="straightConnector1">
            <a:avLst/>
          </a:prstGeom>
          <a:ln w="38100">
            <a:solidFill>
              <a:srgbClr val="7030A0"/>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8" name="Connecteur droit avec flèche 7"/>
          <p:cNvCxnSpPr/>
          <p:nvPr/>
        </p:nvCxnSpPr>
        <p:spPr>
          <a:xfrm flipH="1" flipV="1">
            <a:off x="5806440" y="4450080"/>
            <a:ext cx="1310640" cy="167640"/>
          </a:xfrm>
          <a:prstGeom prst="straightConnector1">
            <a:avLst/>
          </a:prstGeom>
          <a:ln w="38100">
            <a:solidFill>
              <a:srgbClr val="7030A0"/>
            </a:solidFill>
            <a:tailEnd type="triangle"/>
          </a:ln>
          <a:effectLst/>
        </p:spPr>
        <p:style>
          <a:lnRef idx="2">
            <a:schemeClr val="accent1"/>
          </a:lnRef>
          <a:fillRef idx="0">
            <a:schemeClr val="accent1"/>
          </a:fillRef>
          <a:effectRef idx="1">
            <a:schemeClr val="accent1"/>
          </a:effectRef>
          <a:fontRef idx="minor">
            <a:schemeClr val="tx1"/>
          </a:fontRef>
        </p:style>
      </p:cxnSp>
      <p:sp>
        <p:nvSpPr>
          <p:cNvPr id="11" name="ZoneTexte 10"/>
          <p:cNvSpPr txBox="1"/>
          <p:nvPr/>
        </p:nvSpPr>
        <p:spPr>
          <a:xfrm>
            <a:off x="243840" y="289560"/>
            <a:ext cx="2926080" cy="830997"/>
          </a:xfrm>
          <a:prstGeom prst="rect">
            <a:avLst/>
          </a:prstGeom>
          <a:solidFill>
            <a:schemeClr val="bg1"/>
          </a:solidFill>
          <a:ln w="38100">
            <a:solidFill>
              <a:srgbClr val="7030A0"/>
            </a:solidFill>
          </a:ln>
        </p:spPr>
        <p:txBody>
          <a:bodyPr wrap="square" rtlCol="0">
            <a:spAutoFit/>
          </a:bodyPr>
          <a:lstStyle/>
          <a:p>
            <a:pPr algn="ctr"/>
            <a:r>
              <a:rPr lang="fr-FR" sz="1600" dirty="0"/>
              <a:t>4</a:t>
            </a:r>
            <a:r>
              <a:rPr lang="fr-FR" sz="1600" baseline="30000" dirty="0" smtClean="0"/>
              <a:t>ème</a:t>
            </a:r>
            <a:r>
              <a:rPr lang="fr-FR" sz="1600" dirty="0" smtClean="0"/>
              <a:t> : L’adaptation des Etats-Unis aux nouvelles conditions de la mondialisation</a:t>
            </a:r>
            <a:endParaRPr lang="fr-FR" sz="1600" dirty="0"/>
          </a:p>
        </p:txBody>
      </p:sp>
      <p:sp>
        <p:nvSpPr>
          <p:cNvPr id="12" name="ZoneTexte 11"/>
          <p:cNvSpPr txBox="1"/>
          <p:nvPr/>
        </p:nvSpPr>
        <p:spPr>
          <a:xfrm>
            <a:off x="2362200" y="5379720"/>
            <a:ext cx="2926080" cy="830997"/>
          </a:xfrm>
          <a:prstGeom prst="rect">
            <a:avLst/>
          </a:prstGeom>
          <a:noFill/>
          <a:ln w="38100">
            <a:solidFill>
              <a:srgbClr val="7030A0"/>
            </a:solidFill>
          </a:ln>
        </p:spPr>
        <p:txBody>
          <a:bodyPr wrap="square" rtlCol="0">
            <a:spAutoFit/>
          </a:bodyPr>
          <a:lstStyle/>
          <a:p>
            <a:pPr algn="ctr"/>
            <a:r>
              <a:rPr lang="fr-FR" sz="1600" dirty="0"/>
              <a:t>4</a:t>
            </a:r>
            <a:r>
              <a:rPr lang="fr-FR" sz="1600" baseline="30000" dirty="0" smtClean="0"/>
              <a:t>ème</a:t>
            </a:r>
            <a:r>
              <a:rPr lang="fr-FR" sz="1600" dirty="0" smtClean="0"/>
              <a:t> : Les dynamiques d’un grand ensemble géographique africain</a:t>
            </a:r>
            <a:endParaRPr lang="fr-FR" sz="1600" dirty="0"/>
          </a:p>
        </p:txBody>
      </p:sp>
      <p:cxnSp>
        <p:nvCxnSpPr>
          <p:cNvPr id="13" name="Connecteur droit avec flèche 12"/>
          <p:cNvCxnSpPr/>
          <p:nvPr/>
        </p:nvCxnSpPr>
        <p:spPr>
          <a:xfrm>
            <a:off x="3169920" y="705058"/>
            <a:ext cx="655320" cy="598379"/>
          </a:xfrm>
          <a:prstGeom prst="straightConnector1">
            <a:avLst/>
          </a:prstGeom>
          <a:ln w="38100">
            <a:solidFill>
              <a:srgbClr val="7030A0"/>
            </a:solidFill>
            <a:tailEnd type="triangle"/>
          </a:ln>
          <a:effectLst/>
        </p:spPr>
        <p:style>
          <a:lnRef idx="2">
            <a:schemeClr val="accent1"/>
          </a:lnRef>
          <a:fillRef idx="0">
            <a:schemeClr val="accent1"/>
          </a:fillRef>
          <a:effectRef idx="1">
            <a:schemeClr val="accent1"/>
          </a:effectRef>
          <a:fontRef idx="minor">
            <a:schemeClr val="tx1"/>
          </a:fontRef>
        </p:style>
      </p:cxnSp>
      <p:cxnSp>
        <p:nvCxnSpPr>
          <p:cNvPr id="16" name="Connecteur droit avec flèche 15"/>
          <p:cNvCxnSpPr/>
          <p:nvPr/>
        </p:nvCxnSpPr>
        <p:spPr>
          <a:xfrm flipV="1">
            <a:off x="3825240" y="4343400"/>
            <a:ext cx="1569720" cy="1036320"/>
          </a:xfrm>
          <a:prstGeom prst="straightConnector1">
            <a:avLst/>
          </a:prstGeom>
          <a:ln w="38100">
            <a:solidFill>
              <a:srgbClr val="7030A0"/>
            </a:solidFill>
            <a:tailEnd type="triangle"/>
          </a:ln>
          <a:effectLst/>
        </p:spPr>
        <p:style>
          <a:lnRef idx="2">
            <a:schemeClr val="accent1"/>
          </a:lnRef>
          <a:fillRef idx="0">
            <a:schemeClr val="accent1"/>
          </a:fillRef>
          <a:effectRef idx="1">
            <a:schemeClr val="accent1"/>
          </a:effectRef>
          <a:fontRef idx="minor">
            <a:schemeClr val="tx1"/>
          </a:fontRef>
        </p:style>
      </p:cxnSp>
      <p:sp>
        <p:nvSpPr>
          <p:cNvPr id="18" name="ZoneTexte 17"/>
          <p:cNvSpPr txBox="1"/>
          <p:nvPr/>
        </p:nvSpPr>
        <p:spPr>
          <a:xfrm>
            <a:off x="3322321" y="2556748"/>
            <a:ext cx="1432560" cy="1569660"/>
          </a:xfrm>
          <a:prstGeom prst="rect">
            <a:avLst/>
          </a:prstGeom>
          <a:solidFill>
            <a:schemeClr val="bg1"/>
          </a:solidFill>
          <a:ln w="28575">
            <a:solidFill>
              <a:schemeClr val="accent5">
                <a:lumMod val="50000"/>
              </a:schemeClr>
            </a:solidFill>
          </a:ln>
        </p:spPr>
        <p:txBody>
          <a:bodyPr wrap="square" rtlCol="0">
            <a:spAutoFit/>
          </a:bodyPr>
          <a:lstStyle/>
          <a:p>
            <a:r>
              <a:rPr lang="fr-FR" sz="1600" dirty="0" smtClean="0"/>
              <a:t>Cycle 2, CM1 et 2: territoires </a:t>
            </a:r>
            <a:r>
              <a:rPr lang="fr-FR" sz="1600" smtClean="0"/>
              <a:t>de proximité</a:t>
            </a:r>
          </a:p>
          <a:p>
            <a:r>
              <a:rPr lang="fr-FR" sz="1600" dirty="0" smtClean="0"/>
              <a:t>3</a:t>
            </a:r>
            <a:r>
              <a:rPr lang="fr-FR" sz="1600" baseline="30000" dirty="0" smtClean="0"/>
              <a:t>ème</a:t>
            </a:r>
            <a:r>
              <a:rPr lang="fr-FR" sz="1600" dirty="0" smtClean="0"/>
              <a:t> : France et UE</a:t>
            </a:r>
            <a:endParaRPr lang="fr-FR" sz="1600" dirty="0"/>
          </a:p>
        </p:txBody>
      </p:sp>
      <p:cxnSp>
        <p:nvCxnSpPr>
          <p:cNvPr id="19" name="Connecteur droit avec flèche 18"/>
          <p:cNvCxnSpPr>
            <a:stCxn id="18" idx="3"/>
          </p:cNvCxnSpPr>
          <p:nvPr/>
        </p:nvCxnSpPr>
        <p:spPr>
          <a:xfrm flipV="1">
            <a:off x="4754881" y="3215640"/>
            <a:ext cx="464820" cy="125938"/>
          </a:xfrm>
          <a:prstGeom prst="straightConnector1">
            <a:avLst/>
          </a:prstGeom>
          <a:ln w="28575">
            <a:solidFill>
              <a:schemeClr val="accent5">
                <a:lumMod val="50000"/>
              </a:schemeClr>
            </a:solidFill>
            <a:tailEnd type="triangle"/>
          </a:ln>
          <a:effectLst/>
        </p:spPr>
        <p:style>
          <a:lnRef idx="2">
            <a:schemeClr val="accent1"/>
          </a:lnRef>
          <a:fillRef idx="0">
            <a:schemeClr val="accent1"/>
          </a:fillRef>
          <a:effectRef idx="1">
            <a:schemeClr val="accent1"/>
          </a:effectRef>
          <a:fontRef idx="minor">
            <a:schemeClr val="tx1"/>
          </a:fontRef>
        </p:style>
      </p:cxnSp>
      <p:sp>
        <p:nvSpPr>
          <p:cNvPr id="23" name="Rectangle à coins arrondis 22"/>
          <p:cNvSpPr/>
          <p:nvPr/>
        </p:nvSpPr>
        <p:spPr>
          <a:xfrm>
            <a:off x="6319519" y="5895063"/>
            <a:ext cx="5562600" cy="790077"/>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fr-FR" b="1" dirty="0" smtClean="0"/>
              <a:t>Etudes de cas imposées par les programmes</a:t>
            </a:r>
            <a:endParaRPr lang="fr-FR" b="1" dirty="0"/>
          </a:p>
        </p:txBody>
      </p:sp>
      <p:sp>
        <p:nvSpPr>
          <p:cNvPr id="15" name="Titre 1"/>
          <p:cNvSpPr txBox="1">
            <a:spLocks/>
          </p:cNvSpPr>
          <p:nvPr/>
        </p:nvSpPr>
        <p:spPr>
          <a:xfrm>
            <a:off x="6100410" y="218580"/>
            <a:ext cx="6000817" cy="527467"/>
          </a:xfrm>
          <a:prstGeom prst="rect">
            <a:avLst/>
          </a:prstGeom>
          <a:solidFill>
            <a:schemeClr val="bg1"/>
          </a:solidFill>
        </p:spPr>
        <p:txBody>
          <a:bodyP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fr-FR" sz="2400" b="1" dirty="0" smtClean="0">
                <a:solidFill>
                  <a:schemeClr val="accent2">
                    <a:lumMod val="50000"/>
                  </a:schemeClr>
                </a:solidFill>
              </a:rPr>
              <a:t>Quelles métropoles choisir pour l’Edc ?</a:t>
            </a:r>
            <a:endParaRPr lang="fr-FR" sz="2400" b="1" dirty="0">
              <a:solidFill>
                <a:schemeClr val="accent2">
                  <a:lumMod val="50000"/>
                </a:schemeClr>
              </a:solidFill>
            </a:endParaRPr>
          </a:p>
        </p:txBody>
      </p:sp>
      <p:sp>
        <p:nvSpPr>
          <p:cNvPr id="17" name="ZoneTexte 16"/>
          <p:cNvSpPr txBox="1"/>
          <p:nvPr/>
        </p:nvSpPr>
        <p:spPr>
          <a:xfrm>
            <a:off x="50667" y="2790140"/>
            <a:ext cx="1656213" cy="1323439"/>
          </a:xfrm>
          <a:prstGeom prst="rect">
            <a:avLst/>
          </a:prstGeom>
          <a:solidFill>
            <a:schemeClr val="bg1"/>
          </a:solidFill>
          <a:ln w="38100">
            <a:solidFill>
              <a:srgbClr val="7030A0"/>
            </a:solidFill>
          </a:ln>
        </p:spPr>
        <p:txBody>
          <a:bodyPr wrap="square" rtlCol="0">
            <a:spAutoFit/>
          </a:bodyPr>
          <a:lstStyle/>
          <a:p>
            <a:pPr algn="ctr"/>
            <a:r>
              <a:rPr lang="fr-FR" sz="1600" dirty="0"/>
              <a:t>4</a:t>
            </a:r>
            <a:r>
              <a:rPr lang="fr-FR" sz="1600" baseline="30000" dirty="0" smtClean="0"/>
              <a:t>ème</a:t>
            </a:r>
            <a:r>
              <a:rPr lang="fr-FR" sz="1600" dirty="0" smtClean="0"/>
              <a:t> : L’urbanisation du monde</a:t>
            </a:r>
          </a:p>
          <a:p>
            <a:pPr algn="ctr"/>
            <a:r>
              <a:rPr lang="fr-FR" sz="1600" dirty="0" smtClean="0"/>
              <a:t>(villes mondiales)</a:t>
            </a:r>
            <a:endParaRPr lang="fr-FR" sz="1600" dirty="0"/>
          </a:p>
        </p:txBody>
      </p:sp>
    </p:spTree>
    <p:extLst>
      <p:ext uri="{BB962C8B-B14F-4D97-AF65-F5344CB8AC3E}">
        <p14:creationId xmlns:p14="http://schemas.microsoft.com/office/powerpoint/2010/main" val="606293950"/>
      </p:ext>
    </p:extLst>
  </p:cSld>
  <p:clrMapOvr>
    <a:masterClrMapping/>
  </p:clrMapOvr>
  <p:timing>
    <p:tnLst>
      <p:par>
        <p:cTn id="1" dur="indefinite" restart="never" nodeType="tmRoot"/>
      </p:par>
    </p:tnLst>
  </p:timing>
</p:sld>
</file>

<file path=ppt/theme/theme1.xml><?xml version="1.0" encoding="utf-8"?>
<a:theme xmlns:a="http://schemas.openxmlformats.org/drawingml/2006/main" name="Thème2">
  <a:themeElements>
    <a:clrScheme name="Sillage">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Office Classique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Bureau">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Thème2</Template>
  <TotalTime>3255</TotalTime>
  <Words>2261</Words>
  <Application>Microsoft Macintosh PowerPoint</Application>
  <PresentationFormat>Grand écran</PresentationFormat>
  <Paragraphs>239</Paragraphs>
  <Slides>12</Slides>
  <Notes>11</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12</vt:i4>
      </vt:variant>
    </vt:vector>
  </HeadingPairs>
  <TitlesOfParts>
    <vt:vector size="15" baseType="lpstr">
      <vt:lpstr>Arial</vt:lpstr>
      <vt:lpstr>Calibri</vt:lpstr>
      <vt:lpstr>Thème2</vt:lpstr>
      <vt:lpstr> De nouvelles problématiques, des démarches à privilégier </vt:lpstr>
      <vt:lpstr>Présentation PowerPoint</vt:lpstr>
      <vt:lpstr>Une métropole est une ville mais une ville particulière</vt:lpstr>
      <vt:lpstr>Présentation PowerPoint</vt:lpstr>
      <vt:lpstr>Quelle est la place du thème dans la scolarité des élèves ?</vt:lpstr>
      <vt:lpstr>Présentation PowerPoint</vt:lpstr>
      <vt:lpstr>Présentation PowerPoint</vt:lpstr>
      <vt:lpstr>Présentation PowerPoint</vt:lpstr>
      <vt:lpstr>Présentation PowerPoint</vt:lpstr>
      <vt:lpstr>Présentation PowerPoint</vt:lpstr>
      <vt:lpstr>Les analogies / Les différences</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Catherine Schmittbiel</dc:creator>
  <cp:lastModifiedBy>Catherine Schmittbiel</cp:lastModifiedBy>
  <cp:revision>192</cp:revision>
  <dcterms:created xsi:type="dcterms:W3CDTF">2016-02-22T14:51:55Z</dcterms:created>
  <dcterms:modified xsi:type="dcterms:W3CDTF">2016-04-14T16:21:52Z</dcterms:modified>
</cp:coreProperties>
</file>