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36"/>
  </p:notesMasterIdLst>
  <p:sldIdLst>
    <p:sldId id="28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9" r:id="rId25"/>
    <p:sldId id="276" r:id="rId26"/>
    <p:sldId id="277" r:id="rId27"/>
    <p:sldId id="278" r:id="rId28"/>
    <p:sldId id="282" r:id="rId29"/>
    <p:sldId id="283" r:id="rId30"/>
    <p:sldId id="284" r:id="rId31"/>
    <p:sldId id="285" r:id="rId32"/>
    <p:sldId id="286" r:id="rId33"/>
    <p:sldId id="287" r:id="rId34"/>
    <p:sldId id="288" r:id="rId3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4"/>
    <p:restoredTop sz="81326" autoAdjust="0"/>
  </p:normalViewPr>
  <p:slideViewPr>
    <p:cSldViewPr>
      <p:cViewPr>
        <p:scale>
          <a:sx n="90" d="100"/>
          <a:sy n="90" d="100"/>
        </p:scale>
        <p:origin x="416" y="208"/>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130" y="-126"/>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PlaceHolder 1"/>
          <p:cNvSpPr>
            <a:spLocks noGrp="1"/>
          </p:cNvSpPr>
          <p:nvPr>
            <p:ph type="body"/>
          </p:nvPr>
        </p:nvSpPr>
        <p:spPr>
          <a:xfrm>
            <a:off x="756000" y="5078520"/>
            <a:ext cx="6047640" cy="4811040"/>
          </a:xfrm>
          <a:prstGeom prst="rect">
            <a:avLst/>
          </a:prstGeom>
        </p:spPr>
        <p:txBody>
          <a:bodyPr lIns="0" tIns="0" rIns="0" bIns="0"/>
          <a:lstStyle/>
          <a:p>
            <a:r>
              <a:rPr lang="fr-FR" sz="2000" spc="-1">
                <a:latin typeface="Arial"/>
              </a:rPr>
              <a:t>Cliquez pour modifier le format des notes</a:t>
            </a:r>
            <a:endParaRPr/>
          </a:p>
        </p:txBody>
      </p:sp>
      <p:sp>
        <p:nvSpPr>
          <p:cNvPr id="145" name="PlaceHolder 2"/>
          <p:cNvSpPr>
            <a:spLocks noGrp="1"/>
          </p:cNvSpPr>
          <p:nvPr>
            <p:ph type="hdr"/>
          </p:nvPr>
        </p:nvSpPr>
        <p:spPr>
          <a:xfrm>
            <a:off x="0" y="0"/>
            <a:ext cx="3280680" cy="534240"/>
          </a:xfrm>
          <a:prstGeom prst="rect">
            <a:avLst/>
          </a:prstGeom>
        </p:spPr>
        <p:txBody>
          <a:bodyPr lIns="0" tIns="0" rIns="0" bIns="0"/>
          <a:lstStyle/>
          <a:p>
            <a:r>
              <a:rPr lang="fr-FR" sz="1400" spc="-1">
                <a:latin typeface="Times New Roman"/>
              </a:rPr>
              <a:t>&lt;en-tête&gt;</a:t>
            </a:r>
            <a:endParaRPr/>
          </a:p>
        </p:txBody>
      </p:sp>
      <p:sp>
        <p:nvSpPr>
          <p:cNvPr id="146" name="PlaceHolder 3"/>
          <p:cNvSpPr>
            <a:spLocks noGrp="1"/>
          </p:cNvSpPr>
          <p:nvPr>
            <p:ph type="dt"/>
          </p:nvPr>
        </p:nvSpPr>
        <p:spPr>
          <a:xfrm>
            <a:off x="4278960" y="0"/>
            <a:ext cx="3280680" cy="534240"/>
          </a:xfrm>
          <a:prstGeom prst="rect">
            <a:avLst/>
          </a:prstGeom>
        </p:spPr>
        <p:txBody>
          <a:bodyPr lIns="0" tIns="0" rIns="0" bIns="0"/>
          <a:lstStyle/>
          <a:p>
            <a:pPr algn="r"/>
            <a:r>
              <a:rPr lang="fr-FR" sz="1400" spc="-1">
                <a:latin typeface="Times New Roman"/>
              </a:rPr>
              <a:t>&lt;date/heure&gt;</a:t>
            </a:r>
            <a:endParaRPr/>
          </a:p>
        </p:txBody>
      </p:sp>
      <p:sp>
        <p:nvSpPr>
          <p:cNvPr id="147" name="PlaceHolder 4"/>
          <p:cNvSpPr>
            <a:spLocks noGrp="1"/>
          </p:cNvSpPr>
          <p:nvPr>
            <p:ph type="ftr"/>
          </p:nvPr>
        </p:nvSpPr>
        <p:spPr>
          <a:xfrm>
            <a:off x="0" y="10157400"/>
            <a:ext cx="3280680" cy="534240"/>
          </a:xfrm>
          <a:prstGeom prst="rect">
            <a:avLst/>
          </a:prstGeom>
        </p:spPr>
        <p:txBody>
          <a:bodyPr lIns="0" tIns="0" rIns="0" bIns="0" anchor="b"/>
          <a:lstStyle/>
          <a:p>
            <a:r>
              <a:rPr lang="fr-FR" sz="1400" spc="-1">
                <a:latin typeface="Times New Roman"/>
              </a:rPr>
              <a:t>&lt;pied de page&gt;</a:t>
            </a:r>
            <a:endParaRPr/>
          </a:p>
        </p:txBody>
      </p:sp>
      <p:sp>
        <p:nvSpPr>
          <p:cNvPr id="148" name="PlaceHolder 5"/>
          <p:cNvSpPr>
            <a:spLocks noGrp="1"/>
          </p:cNvSpPr>
          <p:nvPr>
            <p:ph type="sldNum"/>
          </p:nvPr>
        </p:nvSpPr>
        <p:spPr>
          <a:xfrm>
            <a:off x="4278960" y="10157400"/>
            <a:ext cx="3280680" cy="534240"/>
          </a:xfrm>
          <a:prstGeom prst="rect">
            <a:avLst/>
          </a:prstGeom>
        </p:spPr>
        <p:txBody>
          <a:bodyPr lIns="0" tIns="0" rIns="0" bIns="0" anchor="b"/>
          <a:lstStyle/>
          <a:p>
            <a:pPr algn="r"/>
            <a:fld id="{20B8B4F8-AAB5-4AA7-8A4C-CEDC10FEA2ED}" type="slidenum">
              <a:rPr lang="fr-FR" sz="1400" spc="-1">
                <a:latin typeface="Times New Roman"/>
              </a:rPr>
              <a:t>‹#›</a:t>
            </a:fld>
            <a:endParaRPr/>
          </a:p>
        </p:txBody>
      </p:sp>
    </p:spTree>
    <p:extLst>
      <p:ext uri="{BB962C8B-B14F-4D97-AF65-F5344CB8AC3E}">
        <p14:creationId xmlns:p14="http://schemas.microsoft.com/office/powerpoint/2010/main" val="17564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755640" y="5078520"/>
            <a:ext cx="6048000" cy="4811400"/>
          </a:xfrm>
          <a:prstGeom prst="rect">
            <a:avLst/>
          </a:prstGeom>
        </p:spPr>
        <p:txBody>
          <a:bodyPr lIns="0" tIns="0" rIns="0" bIns="0"/>
          <a:lstStyle/>
          <a:p>
            <a:pPr marL="216000" marR="0" indent="-21600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chapitre sur « la ville de demain » prend place à la fin de la programmation proposée par Catherine </a:t>
            </a:r>
            <a:r>
              <a:rPr lang="fr-FR" sz="1200" kern="1200" dirty="0" err="1" smtClean="0">
                <a:solidFill>
                  <a:schemeClr val="tx1"/>
                </a:solidFill>
                <a:effectLst/>
                <a:latin typeface="+mn-lt"/>
                <a:ea typeface="+mn-ea"/>
                <a:cs typeface="+mn-cs"/>
              </a:rPr>
              <a:t>Schmittbiehl</a:t>
            </a:r>
            <a:r>
              <a:rPr lang="fr-FR" sz="1200" kern="1200" dirty="0" smtClean="0">
                <a:solidFill>
                  <a:schemeClr val="tx1"/>
                </a:solidFill>
                <a:effectLst/>
                <a:latin typeface="+mn-lt"/>
                <a:ea typeface="+mn-ea"/>
                <a:cs typeface="+mn-cs"/>
              </a:rPr>
              <a:t>.,</a:t>
            </a:r>
          </a:p>
          <a:p>
            <a:pPr marL="216000" marR="0" indent="-21600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le thème « Habiter une métropole ».</a:t>
            </a:r>
          </a:p>
          <a:p>
            <a:pPr marL="216000" indent="-216000">
              <a:lnSpc>
                <a:spcPct val="100000"/>
              </a:lnSpc>
            </a:pPr>
            <a:endParaRPr dirty="0"/>
          </a:p>
        </p:txBody>
      </p:sp>
      <p:sp>
        <p:nvSpPr>
          <p:cNvPr id="363" name="TextShape 2"/>
          <p:cNvSpPr txBox="1"/>
          <p:nvPr/>
        </p:nvSpPr>
        <p:spPr>
          <a:xfrm>
            <a:off x="4278240" y="10156680"/>
            <a:ext cx="3281040" cy="534600"/>
          </a:xfrm>
          <a:prstGeom prst="rect">
            <a:avLst/>
          </a:prstGeom>
          <a:noFill/>
          <a:ln>
            <a:noFill/>
          </a:ln>
        </p:spPr>
        <p:txBody>
          <a:bodyPr lIns="0" tIns="0" rIns="0" bIns="0" anchor="b"/>
          <a:lstStyle/>
          <a:p>
            <a:pPr algn="r">
              <a:lnSpc>
                <a:spcPct val="100000"/>
              </a:lnSpc>
            </a:pPr>
            <a:fld id="{C3CC2E55-5AA7-4F3C-80FA-0293CA758656}" type="slidenum">
              <a:rPr lang="fr-FR" sz="1400" strike="noStrike" spc="-1">
                <a:solidFill>
                  <a:srgbClr val="000000"/>
                </a:solidFill>
                <a:uFill>
                  <a:solidFill>
                    <a:srgbClr val="FFFFFF"/>
                  </a:solidFill>
                </a:uFill>
                <a:latin typeface="Times New Roman"/>
                <a:ea typeface="+mn-ea"/>
              </a:rPr>
              <a:t>2</a:t>
            </a:fld>
            <a:endParaRPr/>
          </a:p>
        </p:txBody>
      </p:sp>
    </p:spTree>
    <p:extLst>
      <p:ext uri="{BB962C8B-B14F-4D97-AF65-F5344CB8AC3E}">
        <p14:creationId xmlns:p14="http://schemas.microsoft.com/office/powerpoint/2010/main" val="126893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755640" y="5078520"/>
            <a:ext cx="6043320" cy="480672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Pour qui est faite cette réhabilitation? </a:t>
            </a:r>
            <a:r>
              <a:rPr lang="fr-FR" sz="1200" i="1" kern="1200" dirty="0" smtClean="0">
                <a:solidFill>
                  <a:schemeClr val="tx1"/>
                </a:solidFill>
                <a:effectLst/>
                <a:latin typeface="+mn-lt"/>
                <a:ea typeface="+mn-ea"/>
                <a:cs typeface="+mn-cs"/>
              </a:rPr>
              <a:t>Pour les habitants, pour les Strasbourgeois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Pourquoi? </a:t>
            </a:r>
            <a:r>
              <a:rPr lang="fr-FR" sz="1200" i="1" kern="1200" dirty="0" smtClean="0">
                <a:solidFill>
                  <a:schemeClr val="tx1"/>
                </a:solidFill>
                <a:effectLst/>
                <a:latin typeface="+mn-lt"/>
                <a:ea typeface="+mn-ea"/>
                <a:cs typeface="+mn-cs"/>
              </a:rPr>
              <a:t>Pour réhabiliter une ancienne friche, pour attirer les habitants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aménagements ont été réalisés par la ville de Strasbourg qui a donc décidé de réhabiliter cette ancienne zone portuaire abandonnée, pour en faire un nouveau quartier de Strasbourg pour les habitants de </a:t>
            </a:r>
            <a:r>
              <a:rPr lang="fr-FR" sz="1200" kern="1200" dirty="0" err="1" smtClean="0">
                <a:solidFill>
                  <a:schemeClr val="tx1"/>
                </a:solidFill>
                <a:effectLst/>
                <a:latin typeface="+mn-lt"/>
                <a:ea typeface="+mn-ea"/>
                <a:cs typeface="+mn-cs"/>
              </a:rPr>
              <a:t>Strg</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Qui décide? </a:t>
            </a:r>
            <a:r>
              <a:rPr lang="fr-FR" sz="1200" i="1" kern="1200" dirty="0" smtClean="0">
                <a:solidFill>
                  <a:schemeClr val="tx1"/>
                </a:solidFill>
                <a:effectLst/>
                <a:latin typeface="+mn-lt"/>
                <a:ea typeface="+mn-ea"/>
                <a:cs typeface="+mn-cs"/>
              </a:rPr>
              <a:t>La ville, c'est-à-dire les élus : des personnes politiques qui prennent des décisions pour leurs « administrés », les habitants.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Elle a donc mené une réflexion pour imaginer ce quartier, c’est de la </a:t>
            </a:r>
            <a:r>
              <a:rPr lang="fr-FR" sz="1200" u="sng" kern="1200" dirty="0" smtClean="0">
                <a:solidFill>
                  <a:schemeClr val="tx1"/>
                </a:solidFill>
                <a:effectLst/>
                <a:latin typeface="+mn-lt"/>
                <a:ea typeface="+mn-ea"/>
                <a:cs typeface="+mn-cs"/>
              </a:rPr>
              <a:t>prospective</a:t>
            </a:r>
            <a:r>
              <a:rPr lang="fr-FR" sz="1200" kern="1200" dirty="0" smtClean="0">
                <a:solidFill>
                  <a:schemeClr val="tx1"/>
                </a:solidFill>
                <a:effectLst/>
                <a:latin typeface="+mn-lt"/>
                <a:ea typeface="+mn-ea"/>
                <a:cs typeface="+mn-cs"/>
              </a:rPr>
              <a:t>.</a:t>
            </a:r>
          </a:p>
          <a:p>
            <a:r>
              <a:rPr lang="fr-FR" sz="1200" i="1" kern="1200" dirty="0" smtClean="0">
                <a:solidFill>
                  <a:schemeClr val="tx1"/>
                </a:solidFill>
                <a:effectLst/>
                <a:latin typeface="+mn-lt"/>
                <a:ea typeface="+mn-ea"/>
                <a:cs typeface="+mn-cs"/>
              </a:rPr>
              <a:t>Donc une ville ça bouge, ça évolue de manière visible en moins de 20 ans!!</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Quel est l’outil légal que doit utiliser une ville pour fixer les orientations de développement d’un territoire?</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Le PLU (Plan Local d’Urbanisme) fixe les grandes orientations de développement du territoire, le PLU encadre et organise le futur développement urbain.</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L’outil qu’utilisent les élus pour imaginer et aménager les villes est donc le </a:t>
            </a:r>
            <a:r>
              <a:rPr lang="fr-FR" sz="1200" u="sng" kern="1200" dirty="0" smtClean="0">
                <a:solidFill>
                  <a:schemeClr val="tx1"/>
                </a:solidFill>
                <a:effectLst/>
                <a:latin typeface="+mn-lt"/>
                <a:ea typeface="+mn-ea"/>
                <a:cs typeface="+mn-cs"/>
              </a:rPr>
              <a:t>PLU</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90149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787320" y="5141880"/>
            <a:ext cx="6044760" cy="4808160"/>
          </a:xfrm>
          <a:noFill/>
          <a:ln>
            <a:noFill/>
          </a:ln>
        </p:spPr>
        <p:style>
          <a:lnRef idx="0">
            <a:scrgbClr r="0" g="0" b="0"/>
          </a:lnRef>
          <a:fillRef idx="0">
            <a:scrgbClr r="0" g="0" b="0"/>
          </a:fillRef>
          <a:effectRef idx="0">
            <a:scrgbClr r="0" g="0" b="0"/>
          </a:effectRef>
          <a:fontRef idx="minor"/>
        </p:style>
        <p:txBody>
          <a:bodyPr lIns="0" tIns="0" rIns="0" bIns="0"/>
          <a:lstStyle/>
          <a:p>
            <a:pPr marL="215640" indent="-210960">
              <a:lnSpc>
                <a:spcPct val="100000"/>
              </a:lnSpc>
            </a:pPr>
            <a:r>
              <a:rPr lang="fr-FR" sz="2000" strike="noStrike" spc="-1">
                <a:solidFill>
                  <a:srgbClr val="000000"/>
                </a:solidFill>
                <a:uFill>
                  <a:solidFill>
                    <a:srgbClr val="FFFFFF"/>
                  </a:solidFill>
                </a:uFill>
                <a:latin typeface="Arial"/>
                <a:ea typeface="SimSun"/>
              </a:rPr>
              <a:t> - la démarche de géoprospective est donc ancrée dans le réel et dans les temporalités… passées, en ce qui concerne la ville de Strasbourg.</a:t>
            </a:r>
            <a:endParaRPr/>
          </a:p>
          <a:p>
            <a:pPr marL="215640" indent="-210960">
              <a:lnSpc>
                <a:spcPct val="100000"/>
              </a:lnSpc>
            </a:pPr>
            <a:endParaRPr/>
          </a:p>
          <a:p>
            <a:pPr marL="215640" indent="-210960">
              <a:lnSpc>
                <a:spcPct val="100000"/>
              </a:lnSpc>
            </a:pPr>
            <a:r>
              <a:rPr lang="fr-FR" sz="2000" strike="noStrike" spc="-1">
                <a:solidFill>
                  <a:srgbClr val="000000"/>
                </a:solidFill>
                <a:uFill>
                  <a:solidFill>
                    <a:srgbClr val="FFFFFF"/>
                  </a:solidFill>
                </a:uFill>
                <a:latin typeface="Arial"/>
                <a:ea typeface="SimSun"/>
              </a:rPr>
              <a:t>- coeur du chapitre : se projeter maintenant dans le futur proche </a:t>
            </a:r>
            <a:endParaRPr/>
          </a:p>
          <a:p>
            <a:pPr marL="215640" indent="-210960">
              <a:lnSpc>
                <a:spcPct val="100000"/>
              </a:lnSpc>
            </a:pPr>
            <a:endParaRPr/>
          </a:p>
          <a:p>
            <a:pPr marL="215640" indent="-210960">
              <a:lnSpc>
                <a:spcPct val="100000"/>
              </a:lnSpc>
            </a:pPr>
            <a:endParaRPr/>
          </a:p>
        </p:txBody>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Il s’agit dans cette première partie de faire comprendre aux élèves qu’il y a des enjeux pour chaque territoire et que chaque territoire établit un diagnostic de sa propre situation pour l’avenir. </a:t>
            </a:r>
          </a:p>
          <a:p>
            <a:r>
              <a:rPr lang="fr-FR" sz="1200" kern="1200" dirty="0" smtClean="0">
                <a:solidFill>
                  <a:schemeClr val="tx1"/>
                </a:solidFill>
                <a:effectLst/>
                <a:latin typeface="+mn-lt"/>
                <a:ea typeface="+mn-ea"/>
                <a:cs typeface="+mn-cs"/>
              </a:rPr>
              <a:t>Le document qui établit ce diagnostic et qui propose et fixe des règles est  le PLU de l’</a:t>
            </a:r>
            <a:r>
              <a:rPr lang="fr-FR" sz="1200" kern="1200" dirty="0" err="1" smtClean="0">
                <a:solidFill>
                  <a:schemeClr val="tx1"/>
                </a:solidFill>
                <a:effectLst/>
                <a:latin typeface="+mn-lt"/>
                <a:ea typeface="+mn-ea"/>
                <a:cs typeface="+mn-cs"/>
              </a:rPr>
              <a:t>eurométropole</a:t>
            </a:r>
            <a:r>
              <a:rPr lang="fr-FR" sz="1200" kern="1200" dirty="0" smtClean="0">
                <a:solidFill>
                  <a:schemeClr val="tx1"/>
                </a:solidFill>
                <a:effectLst/>
                <a:latin typeface="+mn-lt"/>
                <a:ea typeface="+mn-ea"/>
                <a:cs typeface="+mn-cs"/>
              </a:rPr>
              <a:t> de </a:t>
            </a:r>
            <a:r>
              <a:rPr lang="fr-FR" sz="1200" kern="1200" dirty="0" err="1" smtClean="0">
                <a:solidFill>
                  <a:schemeClr val="tx1"/>
                </a:solidFill>
                <a:effectLst/>
                <a:latin typeface="+mn-lt"/>
                <a:ea typeface="+mn-ea"/>
                <a:cs typeface="+mn-cs"/>
              </a:rPr>
              <a:t>Strg</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Objectifs : </a:t>
            </a:r>
          </a:p>
          <a:p>
            <a:r>
              <a:rPr lang="fr-FR" sz="1200" kern="1200" dirty="0" smtClean="0">
                <a:solidFill>
                  <a:schemeClr val="tx1"/>
                </a:solidFill>
                <a:effectLst/>
                <a:latin typeface="+mn-lt"/>
                <a:ea typeface="+mn-ea"/>
                <a:cs typeface="+mn-cs"/>
              </a:rPr>
              <a:t>Comprendre ce qu'est un PLU.</a:t>
            </a:r>
          </a:p>
          <a:p>
            <a:r>
              <a:rPr lang="fr-FR" sz="1200" kern="1200" dirty="0" smtClean="0">
                <a:solidFill>
                  <a:schemeClr val="tx1"/>
                </a:solidFill>
                <a:effectLst/>
                <a:latin typeface="+mn-lt"/>
                <a:ea typeface="+mn-ea"/>
                <a:cs typeface="+mn-cs"/>
              </a:rPr>
              <a:t>Comprendre les notions de </a:t>
            </a:r>
            <a:r>
              <a:rPr lang="fr-FR" sz="1200" i="1" kern="1200" dirty="0" smtClean="0">
                <a:solidFill>
                  <a:schemeClr val="tx1"/>
                </a:solidFill>
                <a:effectLst/>
                <a:latin typeface="+mn-lt"/>
                <a:ea typeface="+mn-ea"/>
                <a:cs typeface="+mn-cs"/>
              </a:rPr>
              <a:t>mobilité</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formes d'habitat</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développement durable.</a:t>
            </a:r>
            <a:endParaRPr lang="fr-FR" sz="1200" kern="1200" dirty="0" smtClean="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84590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4278240" y="10156680"/>
            <a:ext cx="3276360" cy="529920"/>
          </a:xfr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68B67FBB-5A59-4BC7-8598-067C5924A071}" type="slidenum">
              <a:rPr lang="fr-FR" sz="1400" strike="noStrike" spc="-1">
                <a:solidFill>
                  <a:srgbClr val="000000"/>
                </a:solidFill>
                <a:uFill>
                  <a:solidFill>
                    <a:srgbClr val="FFFFFF"/>
                  </a:solidFill>
                </a:uFill>
                <a:latin typeface="Times New Roman"/>
                <a:ea typeface="SimSun"/>
              </a:rPr>
              <a:t>13</a:t>
            </a:fld>
            <a:endParaRPr/>
          </a:p>
        </p:txBody>
      </p:sp>
      <p:sp>
        <p:nvSpPr>
          <p:cNvPr id="377" name="CustomShape 2"/>
          <p:cNvSpPr/>
          <p:nvPr/>
        </p:nvSpPr>
        <p:spPr>
          <a:xfrm>
            <a:off x="755640" y="5078520"/>
            <a:ext cx="6046560" cy="4809600"/>
          </a:xfrm>
          <a:noFill/>
          <a:ln>
            <a:noFill/>
          </a:ln>
        </p:spPr>
        <p:style>
          <a:lnRef idx="0">
            <a:scrgbClr r="0" g="0" b="0"/>
          </a:lnRef>
          <a:fillRef idx="0">
            <a:scrgbClr r="0" g="0" b="0"/>
          </a:fillRef>
          <a:effectRef idx="0">
            <a:scrgbClr r="0" g="0" b="0"/>
          </a:effectRef>
          <a:fontRef idx="minor"/>
        </p:style>
      </p:sp>
      <p:sp>
        <p:nvSpPr>
          <p:cNvPr id="378" name="CustomShape 3"/>
          <p:cNvSpPr/>
          <p:nvPr/>
        </p:nvSpPr>
        <p:spPr>
          <a:xfrm>
            <a:off x="936720" y="5184720"/>
            <a:ext cx="4893840" cy="2391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Arial"/>
                <a:ea typeface="DejaVu Sans"/>
              </a:rPr>
              <a:t>Pour que les élèves comprennent quels défis s'imposent aux acteurs, on les fait travailler sur les grandes orientations décidées par le PLU (actuellement en consultation publique ) !!</a:t>
            </a:r>
            <a:endParaRPr/>
          </a:p>
          <a:p>
            <a:pPr>
              <a:lnSpc>
                <a:spcPct val="100000"/>
              </a:lnSpc>
            </a:pPr>
            <a:endParaRPr/>
          </a:p>
          <a:p>
            <a:pPr>
              <a:lnSpc>
                <a:spcPct val="100000"/>
              </a:lnSpc>
            </a:pPr>
            <a:r>
              <a:rPr lang="fr-FR" sz="1800" strike="noStrike" spc="-1">
                <a:solidFill>
                  <a:srgbClr val="000000"/>
                </a:solidFill>
                <a:uFill>
                  <a:solidFill>
                    <a:srgbClr val="FFFFFF"/>
                  </a:solidFill>
                </a:uFill>
                <a:latin typeface="Arial"/>
                <a:ea typeface="DejaVu Sans"/>
              </a:rPr>
              <a:t>Fiche élève n°1 : remplir un tableau en reprenant en classant les enjeux de chaque domaine, puis identifier les piliers du DD qui apparaissent en filigrane.</a:t>
            </a:r>
            <a:endParaRPr/>
          </a:p>
        </p:txBody>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élèves sont d’abord amenés à lire le PLU et ensuite invités à compléter un tableau dans lequel ils doivent noter les objectifs du PLU pour 2030 dans 4 domaines (résider, travailler et produire, se déplacer et consommer l’espace) et les réponses proposées par le PLU à ce diagnostic </a:t>
            </a:r>
            <a:r>
              <a:rPr lang="fr-FR" sz="1200" kern="1200" dirty="0" err="1" smtClean="0">
                <a:solidFill>
                  <a:schemeClr val="tx1"/>
                </a:solidFill>
                <a:effectLst/>
                <a:latin typeface="+mn-lt"/>
                <a:ea typeface="+mn-ea"/>
                <a:cs typeface="+mn-cs"/>
              </a:rPr>
              <a:t>ds</a:t>
            </a:r>
            <a:r>
              <a:rPr lang="fr-FR" sz="1200" kern="1200" dirty="0" smtClean="0">
                <a:solidFill>
                  <a:schemeClr val="tx1"/>
                </a:solidFill>
                <a:effectLst/>
                <a:latin typeface="+mn-lt"/>
                <a:ea typeface="+mn-ea"/>
                <a:cs typeface="+mn-cs"/>
              </a:rPr>
              <a:t> ces 4 domaines.</a:t>
            </a:r>
          </a:p>
          <a:p>
            <a:endParaRPr lang="fr-FR" dirty="0"/>
          </a:p>
        </p:txBody>
      </p:sp>
    </p:spTree>
    <p:extLst>
      <p:ext uri="{BB962C8B-B14F-4D97-AF65-F5344CB8AC3E}">
        <p14:creationId xmlns:p14="http://schemas.microsoft.com/office/powerpoint/2010/main" val="79144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755640" y="5078520"/>
            <a:ext cx="6043320" cy="480672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Lors de la correction, on pourra faire trouver aux élèves les acteurs qui participent à la prise de ces décisions et le lien est également fait avec le développement durable en reprenant chacun des domaines du DD et à ce moment-là faire entourer aux élèves </a:t>
            </a:r>
            <a:r>
              <a:rPr lang="fr-FR" sz="1200" kern="1200" dirty="0" err="1" smtClean="0">
                <a:solidFill>
                  <a:schemeClr val="tx1"/>
                </a:solidFill>
                <a:effectLst/>
                <a:latin typeface="+mn-lt"/>
                <a:ea typeface="+mn-ea"/>
                <a:cs typeface="+mn-cs"/>
              </a:rPr>
              <a:t>ds</a:t>
            </a:r>
            <a:r>
              <a:rPr lang="fr-FR" sz="1200" kern="1200" dirty="0" smtClean="0">
                <a:solidFill>
                  <a:schemeClr val="tx1"/>
                </a:solidFill>
                <a:effectLst/>
                <a:latin typeface="+mn-lt"/>
                <a:ea typeface="+mn-ea"/>
                <a:cs typeface="+mn-cs"/>
              </a:rPr>
              <a:t> le tableau ce qui relève des différents piliers. </a:t>
            </a:r>
          </a:p>
          <a:p>
            <a:r>
              <a:rPr lang="fr-FR" sz="1200" kern="1200" dirty="0" smtClean="0">
                <a:solidFill>
                  <a:schemeClr val="tx1"/>
                </a:solidFill>
                <a:effectLst/>
                <a:latin typeface="+mn-lt"/>
                <a:ea typeface="+mn-ea"/>
                <a:cs typeface="+mn-cs"/>
              </a:rPr>
              <a:t>[ ! « habiter » dans le sens du PLU = pas la même acceptation qu'en géographie, d'où la reformulation dans le tableau rempli par les élèves]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62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803160" y="5141880"/>
            <a:ext cx="6044760" cy="4808160"/>
          </a:xfrm>
          <a:noFill/>
          <a:ln>
            <a:noFill/>
          </a:ln>
        </p:spPr>
        <p:style>
          <a:lnRef idx="0">
            <a:scrgbClr r="0" g="0" b="0"/>
          </a:lnRef>
          <a:fillRef idx="0">
            <a:scrgbClr r="0" g="0" b="0"/>
          </a:fillRef>
          <a:effectRef idx="0">
            <a:scrgbClr r="0" g="0" b="0"/>
          </a:effectRef>
          <a:fontRef idx="minor"/>
        </p:style>
        <p:txBody>
          <a:bodyPr lIns="0" tIns="0" rIns="0" bIns="0"/>
          <a:lstStyle/>
          <a:p>
            <a:pPr marL="215640" indent="-210960">
              <a:lnSpc>
                <a:spcPct val="100000"/>
              </a:lnSpc>
            </a:pPr>
            <a:r>
              <a:rPr lang="fr-FR" sz="2000" strike="noStrike" spc="-1">
                <a:solidFill>
                  <a:srgbClr val="000000"/>
                </a:solidFill>
                <a:uFill>
                  <a:solidFill>
                    <a:srgbClr val="FFFFFF"/>
                  </a:solidFill>
                </a:uFill>
                <a:latin typeface="Arial"/>
                <a:ea typeface="SimSun"/>
              </a:rPr>
              <a:t>La 2</a:t>
            </a:r>
            <a:r>
              <a:rPr lang="fr-FR" sz="2000" strike="noStrike" spc="-1" baseline="101000">
                <a:solidFill>
                  <a:srgbClr val="000000"/>
                </a:solidFill>
                <a:uFill>
                  <a:solidFill>
                    <a:srgbClr val="FFFFFF"/>
                  </a:solidFill>
                </a:uFill>
                <a:latin typeface="Arial"/>
                <a:ea typeface="SimSun"/>
              </a:rPr>
              <a:t>e</a:t>
            </a:r>
            <a:r>
              <a:rPr lang="fr-FR" sz="2000" strike="noStrike" spc="-1">
                <a:solidFill>
                  <a:srgbClr val="000000"/>
                </a:solidFill>
                <a:uFill>
                  <a:solidFill>
                    <a:srgbClr val="FFFFFF"/>
                  </a:solidFill>
                </a:uFill>
                <a:latin typeface="Arial"/>
                <a:ea typeface="SimSun"/>
              </a:rPr>
              <a:t> partie du travail repose sur un travail de groupe, avec trois fiches en fonction des trois types d'acteurs amenés à réfléchir :</a:t>
            </a:r>
            <a:endParaRPr/>
          </a:p>
          <a:p>
            <a:pPr marL="215640" indent="-210960">
              <a:lnSpc>
                <a:spcPct val="100000"/>
              </a:lnSpc>
            </a:pPr>
            <a:r>
              <a:rPr lang="fr-FR" sz="2000" strike="noStrike" spc="-1">
                <a:solidFill>
                  <a:srgbClr val="000000"/>
                </a:solidFill>
                <a:uFill>
                  <a:solidFill>
                    <a:srgbClr val="FFFFFF"/>
                  </a:solidFill>
                </a:uFill>
                <a:latin typeface="Arial"/>
                <a:ea typeface="SimSun"/>
              </a:rPr>
              <a:t>- les usagers, les habitants</a:t>
            </a:r>
            <a:endParaRPr/>
          </a:p>
          <a:p>
            <a:pPr marL="215640" indent="-210960">
              <a:lnSpc>
                <a:spcPct val="100000"/>
              </a:lnSpc>
            </a:pPr>
            <a:r>
              <a:rPr lang="fr-FR" sz="2000" strike="noStrike" spc="-1">
                <a:solidFill>
                  <a:srgbClr val="000000"/>
                </a:solidFill>
                <a:uFill>
                  <a:solidFill>
                    <a:srgbClr val="FFFFFF"/>
                  </a:solidFill>
                </a:uFill>
                <a:latin typeface="Arial"/>
                <a:ea typeface="SimSun"/>
              </a:rPr>
              <a:t>- les élus</a:t>
            </a:r>
            <a:endParaRPr/>
          </a:p>
          <a:p>
            <a:pPr marL="215640" indent="-210960">
              <a:lnSpc>
                <a:spcPct val="100000"/>
              </a:lnSpc>
            </a:pPr>
            <a:r>
              <a:rPr lang="fr-FR" sz="2000" strike="noStrike" spc="-1">
                <a:solidFill>
                  <a:srgbClr val="000000"/>
                </a:solidFill>
                <a:uFill>
                  <a:solidFill>
                    <a:srgbClr val="FFFFFF"/>
                  </a:solidFill>
                </a:uFill>
                <a:latin typeface="Arial"/>
                <a:ea typeface="SimSun"/>
              </a:rPr>
              <a:t>- les acteurs privés (architectes, paysagistes...)</a:t>
            </a:r>
            <a:endParaRPr/>
          </a:p>
        </p:txBody>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un deuxième temps, il s’agit de faire comprendre aux élèves quels sont les acteurs et comment peuvent-ils « imaginer » Strasbourg demain ? </a:t>
            </a:r>
          </a:p>
          <a:p>
            <a:endParaRPr lang="fr-FR" dirty="0"/>
          </a:p>
        </p:txBody>
      </p:sp>
    </p:spTree>
    <p:extLst>
      <p:ext uri="{BB962C8B-B14F-4D97-AF65-F5344CB8AC3E}">
        <p14:creationId xmlns:p14="http://schemas.microsoft.com/office/powerpoint/2010/main" val="201664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755640" y="5078520"/>
            <a:ext cx="6041520" cy="480492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différents acteurs</a:t>
            </a:r>
          </a:p>
          <a:p>
            <a:endParaRPr lang="fr-FR" dirty="0"/>
          </a:p>
        </p:txBody>
      </p:sp>
    </p:spTree>
    <p:extLst>
      <p:ext uri="{BB962C8B-B14F-4D97-AF65-F5344CB8AC3E}">
        <p14:creationId xmlns:p14="http://schemas.microsoft.com/office/powerpoint/2010/main" val="7369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4278240" y="10156680"/>
            <a:ext cx="3276360" cy="529920"/>
          </a:xfr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4BFAE218-1C4D-4645-BF40-0F596B27C738}" type="slidenum">
              <a:rPr lang="fr-FR" sz="1400" strike="noStrike" spc="-1">
                <a:solidFill>
                  <a:srgbClr val="000000"/>
                </a:solidFill>
                <a:uFill>
                  <a:solidFill>
                    <a:srgbClr val="FFFFFF"/>
                  </a:solidFill>
                </a:uFill>
                <a:latin typeface="Times New Roman"/>
                <a:ea typeface="SimSun"/>
              </a:rPr>
              <a:t>17</a:t>
            </a:fld>
            <a:endParaRPr/>
          </a:p>
        </p:txBody>
      </p:sp>
      <p:sp>
        <p:nvSpPr>
          <p:cNvPr id="383" name="CustomShape 2"/>
          <p:cNvSpPr/>
          <p:nvPr/>
        </p:nvSpPr>
        <p:spPr>
          <a:xfrm>
            <a:off x="755640" y="5078520"/>
            <a:ext cx="6046560" cy="480960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Nous avons choisi de faire travailler les élèves sur un projet d’</a:t>
            </a:r>
            <a:r>
              <a:rPr lang="fr-FR" sz="1200" kern="1200" dirty="0" err="1" smtClean="0">
                <a:solidFill>
                  <a:schemeClr val="tx1"/>
                </a:solidFill>
                <a:effectLst/>
                <a:latin typeface="+mn-lt"/>
                <a:ea typeface="+mn-ea"/>
                <a:cs typeface="+mn-cs"/>
              </a:rPr>
              <a:t>écoquartier</a:t>
            </a:r>
            <a:r>
              <a:rPr lang="fr-FR" sz="1200" kern="1200" dirty="0" smtClean="0">
                <a:solidFill>
                  <a:schemeClr val="tx1"/>
                </a:solidFill>
                <a:effectLst/>
                <a:latin typeface="+mn-lt"/>
                <a:ea typeface="+mn-ea"/>
                <a:cs typeface="+mn-cs"/>
              </a:rPr>
              <a:t> à </a:t>
            </a:r>
            <a:r>
              <a:rPr lang="fr-FR" sz="1200" kern="1200" dirty="0" err="1" smtClean="0">
                <a:solidFill>
                  <a:schemeClr val="tx1"/>
                </a:solidFill>
                <a:effectLst/>
                <a:latin typeface="+mn-lt"/>
                <a:ea typeface="+mn-ea"/>
                <a:cs typeface="+mn-cs"/>
              </a:rPr>
              <a:t>Vendenheim</a:t>
            </a:r>
            <a:r>
              <a:rPr lang="fr-FR" sz="1200" kern="1200" dirty="0" smtClean="0">
                <a:solidFill>
                  <a:schemeClr val="tx1"/>
                </a:solidFill>
                <a:effectLst/>
                <a:latin typeface="+mn-lt"/>
                <a:ea typeface="+mn-ea"/>
                <a:cs typeface="+mn-cs"/>
              </a:rPr>
              <a:t>, les portes du </a:t>
            </a:r>
            <a:r>
              <a:rPr lang="fr-FR" sz="1200" kern="1200" dirty="0" err="1" smtClean="0">
                <a:solidFill>
                  <a:schemeClr val="tx1"/>
                </a:solidFill>
                <a:effectLst/>
                <a:latin typeface="+mn-lt"/>
                <a:ea typeface="+mn-ea"/>
                <a:cs typeface="+mn-cs"/>
              </a:rPr>
              <a:t>Kochersberg</a:t>
            </a:r>
            <a:r>
              <a:rPr lang="fr-FR" sz="1200" kern="1200" dirty="0" smtClean="0">
                <a:solidFill>
                  <a:schemeClr val="tx1"/>
                </a:solidFill>
                <a:effectLst/>
                <a:latin typeface="+mn-lt"/>
                <a:ea typeface="+mn-ea"/>
                <a:cs typeface="+mn-cs"/>
              </a:rPr>
              <a:t>.</a:t>
            </a:r>
          </a:p>
          <a:p>
            <a:endParaRPr lang="fr-FR" dirty="0"/>
          </a:p>
        </p:txBody>
      </p:sp>
    </p:spTree>
    <p:extLst>
      <p:ext uri="{BB962C8B-B14F-4D97-AF65-F5344CB8AC3E}">
        <p14:creationId xmlns:p14="http://schemas.microsoft.com/office/powerpoint/2010/main" val="164377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CustomShape 1"/>
          <p:cNvSpPr/>
          <p:nvPr/>
        </p:nvSpPr>
        <p:spPr>
          <a:xfrm>
            <a:off x="4278240" y="10156680"/>
            <a:ext cx="3276360" cy="529920"/>
          </a:xfr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CD3755FF-18EE-48F2-8F33-757FE51F133A}" type="slidenum">
              <a:rPr lang="fr-FR" sz="1400" strike="noStrike" spc="-1">
                <a:solidFill>
                  <a:srgbClr val="000000"/>
                </a:solidFill>
                <a:uFill>
                  <a:solidFill>
                    <a:srgbClr val="FFFFFF"/>
                  </a:solidFill>
                </a:uFill>
                <a:latin typeface="Times New Roman"/>
                <a:ea typeface="SimSun"/>
              </a:rPr>
              <a:t>18</a:t>
            </a:fld>
            <a:endParaRPr/>
          </a:p>
        </p:txBody>
      </p:sp>
      <p:sp>
        <p:nvSpPr>
          <p:cNvPr id="385" name="CustomShape 2"/>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part de la brochure présentant cet </a:t>
            </a:r>
            <a:r>
              <a:rPr lang="fr-FR" sz="1200" kern="1200" dirty="0" err="1" smtClean="0">
                <a:solidFill>
                  <a:schemeClr val="tx1"/>
                </a:solidFill>
                <a:effectLst/>
                <a:latin typeface="+mn-lt"/>
                <a:ea typeface="+mn-ea"/>
                <a:cs typeface="+mn-cs"/>
              </a:rPr>
              <a:t>écoquartier</a:t>
            </a:r>
            <a:r>
              <a:rPr lang="fr-FR" sz="1200" kern="1200" dirty="0" smtClean="0">
                <a:solidFill>
                  <a:schemeClr val="tx1"/>
                </a:solidFill>
                <a:effectLst/>
                <a:latin typeface="+mn-lt"/>
                <a:ea typeface="+mn-ea"/>
                <a:cs typeface="+mn-cs"/>
              </a:rPr>
              <a:t> et qui contient des images de synthèse de ce futur quartier.</a:t>
            </a:r>
          </a:p>
          <a:p>
            <a:endParaRPr lang="fr-FR" dirty="0"/>
          </a:p>
        </p:txBody>
      </p:sp>
    </p:spTree>
    <p:extLst>
      <p:ext uri="{BB962C8B-B14F-4D97-AF65-F5344CB8AC3E}">
        <p14:creationId xmlns:p14="http://schemas.microsoft.com/office/powerpoint/2010/main" val="164240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CustomShape 1"/>
          <p:cNvSpPr/>
          <p:nvPr/>
        </p:nvSpPr>
        <p:spPr>
          <a:xfrm>
            <a:off x="755640" y="5078520"/>
            <a:ext cx="6043320" cy="4806720"/>
          </a:xfr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4691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278240" y="10156680"/>
            <a:ext cx="3276360" cy="529920"/>
          </a:xfr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15E79340-0CFC-43D9-83DD-05D879D7564E}" type="slidenum">
              <a:rPr lang="fr-FR" sz="1400" strike="noStrike" spc="-1">
                <a:solidFill>
                  <a:srgbClr val="000000"/>
                </a:solidFill>
                <a:uFill>
                  <a:solidFill>
                    <a:srgbClr val="FFFFFF"/>
                  </a:solidFill>
                </a:uFill>
                <a:latin typeface="Times New Roman"/>
                <a:ea typeface="SimSun"/>
              </a:rPr>
              <a:t>20</a:t>
            </a:fld>
            <a:endParaRPr/>
          </a:p>
        </p:txBody>
      </p:sp>
      <p:sp>
        <p:nvSpPr>
          <p:cNvPr id="388" name="CustomShape 2"/>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75659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txBody>
          <a:bodyPr lIns="0" tIns="0" rIns="0" bIns="0"/>
          <a:lstStyle/>
          <a:p>
            <a:pPr marL="215640" indent="-210960">
              <a:lnSpc>
                <a:spcPct val="100000"/>
              </a:lnSpc>
            </a:pPr>
            <a:r>
              <a:rPr lang="fr-FR" sz="2000" strike="noStrike" spc="-1">
                <a:solidFill>
                  <a:srgbClr val="000000"/>
                </a:solidFill>
                <a:uFill>
                  <a:solidFill>
                    <a:srgbClr val="FFFFFF"/>
                  </a:solidFill>
                </a:uFill>
                <a:latin typeface="Arial"/>
                <a:ea typeface="SimSun"/>
              </a:rPr>
              <a:t>- dès l'intro, la géo est ancrée dans le </a:t>
            </a:r>
            <a:r>
              <a:rPr lang="fr-FR" sz="2000" u="sng" strike="noStrike" spc="-1">
                <a:solidFill>
                  <a:srgbClr val="000000"/>
                </a:solidFill>
                <a:uFill>
                  <a:solidFill>
                    <a:srgbClr val="FFFFFF"/>
                  </a:solidFill>
                </a:uFill>
                <a:latin typeface="Arial"/>
                <a:ea typeface="SimSun"/>
              </a:rPr>
              <a:t>présent</a:t>
            </a:r>
            <a:r>
              <a:rPr lang="fr-FR" sz="2000" strike="noStrike" spc="-1">
                <a:solidFill>
                  <a:srgbClr val="000000"/>
                </a:solidFill>
                <a:uFill>
                  <a:solidFill>
                    <a:srgbClr val="FFFFFF"/>
                  </a:solidFill>
                </a:uFill>
                <a:latin typeface="Arial"/>
                <a:ea typeface="SimSun"/>
              </a:rPr>
              <a:t> et même dans un </a:t>
            </a:r>
            <a:r>
              <a:rPr lang="fr-FR" sz="2000" u="sng" strike="noStrike" spc="-1">
                <a:solidFill>
                  <a:srgbClr val="000000"/>
                </a:solidFill>
                <a:uFill>
                  <a:solidFill>
                    <a:srgbClr val="FFFFFF"/>
                  </a:solidFill>
                </a:uFill>
                <a:latin typeface="Arial"/>
                <a:ea typeface="SimSun"/>
              </a:rPr>
              <a:t>futur proche</a:t>
            </a:r>
            <a:r>
              <a:rPr lang="fr-FR" sz="2000" strike="noStrike" spc="-1">
                <a:solidFill>
                  <a:srgbClr val="000000"/>
                </a:solidFill>
                <a:uFill>
                  <a:solidFill>
                    <a:srgbClr val="FFFFFF"/>
                  </a:solidFill>
                </a:uFill>
                <a:latin typeface="Arial"/>
                <a:ea typeface="SimSun"/>
              </a:rPr>
              <a:t>, avec une sensibilisation des élèves à la prospective territoriale. Le but est, pour l'élève, de s'approprier son espace (proche) et de réfléchir à </a:t>
            </a:r>
            <a:r>
              <a:rPr lang="fr-FR" sz="2000" u="sng" strike="noStrike" spc="-1">
                <a:solidFill>
                  <a:srgbClr val="000000"/>
                </a:solidFill>
                <a:uFill>
                  <a:solidFill>
                    <a:srgbClr val="FFFFFF"/>
                  </a:solidFill>
                </a:uFill>
                <a:latin typeface="Arial"/>
                <a:ea typeface="SimSun"/>
              </a:rPr>
              <a:t>l'avenir</a:t>
            </a:r>
            <a:r>
              <a:rPr lang="fr-FR" sz="2000" strike="noStrike" spc="-1">
                <a:solidFill>
                  <a:srgbClr val="000000"/>
                </a:solidFill>
                <a:uFill>
                  <a:solidFill>
                    <a:srgbClr val="FFFFFF"/>
                  </a:solidFill>
                </a:uFill>
                <a:latin typeface="Arial"/>
                <a:ea typeface="SimSun"/>
              </a:rPr>
              <a:t> du territoire dans lequel il vit.</a:t>
            </a:r>
            <a:endParaRPr/>
          </a:p>
          <a:p>
            <a:pPr marL="215640" indent="-210960">
              <a:lnSpc>
                <a:spcPct val="100000"/>
              </a:lnSpc>
            </a:pPr>
            <a:endParaRPr/>
          </a:p>
          <a:p>
            <a:pPr marL="215640" indent="-210960">
              <a:lnSpc>
                <a:spcPct val="100000"/>
              </a:lnSpc>
            </a:pPr>
            <a:r>
              <a:rPr lang="fr-FR" sz="2000" strike="noStrike" spc="-1">
                <a:solidFill>
                  <a:srgbClr val="000000"/>
                </a:solidFill>
                <a:uFill>
                  <a:solidFill>
                    <a:srgbClr val="FFFFFF"/>
                  </a:solidFill>
                </a:uFill>
                <a:latin typeface="Arial"/>
                <a:ea typeface="SimSun"/>
              </a:rPr>
              <a:t>C'est donc la prise en compte des </a:t>
            </a:r>
            <a:r>
              <a:rPr lang="fr-FR" sz="2000" u="sng" strike="noStrike" spc="-1">
                <a:solidFill>
                  <a:srgbClr val="000000"/>
                </a:solidFill>
                <a:uFill>
                  <a:solidFill>
                    <a:srgbClr val="FFFFFF"/>
                  </a:solidFill>
                </a:uFill>
                <a:latin typeface="Arial"/>
                <a:ea typeface="SimSun"/>
              </a:rPr>
              <a:t>temporalités</a:t>
            </a:r>
            <a:r>
              <a:rPr lang="fr-FR" sz="2000" strike="noStrike" spc="-1">
                <a:solidFill>
                  <a:srgbClr val="000000"/>
                </a:solidFill>
                <a:uFill>
                  <a:solidFill>
                    <a:srgbClr val="FFFFFF"/>
                  </a:solidFill>
                </a:uFill>
                <a:latin typeface="Arial"/>
                <a:ea typeface="SimSun"/>
              </a:rPr>
              <a:t> qui apparaît ici en géographie, et qui s'inscrit bien dans la programmation qui nous/vous est proposée, et qui s'inscrit dans une démarche de géohistoire.</a:t>
            </a:r>
            <a:endParaRPr/>
          </a:p>
        </p:txBody>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Que dit le programme ?</a:t>
            </a:r>
          </a:p>
          <a:p>
            <a:r>
              <a:rPr lang="fr-FR" sz="1200" kern="1200" dirty="0" smtClean="0">
                <a:solidFill>
                  <a:schemeClr val="tx1"/>
                </a:solidFill>
                <a:effectLst/>
                <a:latin typeface="+mn-lt"/>
                <a:ea typeface="+mn-ea"/>
                <a:cs typeface="+mn-cs"/>
              </a:rPr>
              <a:t>Dès l’introduction du programme de géographie de 6° est abordée cette notion de </a:t>
            </a:r>
            <a:r>
              <a:rPr lang="fr-FR" sz="1200" kern="1200" dirty="0" err="1" smtClean="0">
                <a:solidFill>
                  <a:schemeClr val="tx1"/>
                </a:solidFill>
                <a:effectLst/>
                <a:latin typeface="+mn-lt"/>
                <a:ea typeface="+mn-ea"/>
                <a:cs typeface="+mn-cs"/>
              </a:rPr>
              <a:t>géoprospective</a:t>
            </a:r>
            <a:r>
              <a:rPr lang="fr-FR" sz="1200" kern="1200" dirty="0" smtClean="0">
                <a:solidFill>
                  <a:schemeClr val="tx1"/>
                </a:solidFill>
                <a:effectLst/>
                <a:latin typeface="+mn-lt"/>
                <a:ea typeface="+mn-ea"/>
                <a:cs typeface="+mn-cs"/>
              </a:rPr>
              <a:t>. Il s’agit de sensibiliser les élèves à cette notion, leur faire prendre conscience qu’une réflexion est engagée aujourd’hui par les territoires concernant leur avenir, leur futur et les faire réfléchir sur l’avenir de leur territoire.</a:t>
            </a:r>
          </a:p>
          <a:p>
            <a:r>
              <a:rPr lang="fr-FR" sz="1200" kern="1200" dirty="0" smtClean="0">
                <a:solidFill>
                  <a:schemeClr val="tx1"/>
                </a:solidFill>
                <a:effectLst/>
                <a:latin typeface="+mn-lt"/>
                <a:ea typeface="+mn-ea"/>
                <a:cs typeface="+mn-cs"/>
              </a:rPr>
              <a:t>Le but est aussi, pour l'élève, de s'approprier son espace (proche) et de réfléchir à </a:t>
            </a:r>
            <a:r>
              <a:rPr lang="fr-FR" sz="1200" u="sng" kern="1200" dirty="0" smtClean="0">
                <a:solidFill>
                  <a:schemeClr val="tx1"/>
                </a:solidFill>
                <a:effectLst/>
                <a:latin typeface="+mn-lt"/>
                <a:ea typeface="+mn-ea"/>
                <a:cs typeface="+mn-cs"/>
              </a:rPr>
              <a:t>l'avenir</a:t>
            </a:r>
            <a:r>
              <a:rPr lang="fr-FR" sz="1200" kern="1200" dirty="0" smtClean="0">
                <a:solidFill>
                  <a:schemeClr val="tx1"/>
                </a:solidFill>
                <a:effectLst/>
                <a:latin typeface="+mn-lt"/>
                <a:ea typeface="+mn-ea"/>
                <a:cs typeface="+mn-cs"/>
              </a:rPr>
              <a:t> du territoire dans lequel il vit.</a:t>
            </a:r>
          </a:p>
          <a:p>
            <a:r>
              <a:rPr lang="fr-FR" sz="1200" kern="1200" dirty="0" smtClean="0">
                <a:solidFill>
                  <a:schemeClr val="tx1"/>
                </a:solidFill>
                <a:effectLst/>
                <a:latin typeface="+mn-lt"/>
                <a:ea typeface="+mn-ea"/>
                <a:cs typeface="+mn-cs"/>
              </a:rPr>
              <a:t>C'est donc la prise en compte des </a:t>
            </a:r>
            <a:r>
              <a:rPr lang="fr-FR" sz="1200" u="sng" kern="1200" dirty="0" smtClean="0">
                <a:solidFill>
                  <a:schemeClr val="tx1"/>
                </a:solidFill>
                <a:effectLst/>
                <a:latin typeface="+mn-lt"/>
                <a:ea typeface="+mn-ea"/>
                <a:cs typeface="+mn-cs"/>
              </a:rPr>
              <a:t>temporalités</a:t>
            </a:r>
            <a:r>
              <a:rPr lang="fr-FR" sz="1200" kern="1200" dirty="0" smtClean="0">
                <a:solidFill>
                  <a:schemeClr val="tx1"/>
                </a:solidFill>
                <a:effectLst/>
                <a:latin typeface="+mn-lt"/>
                <a:ea typeface="+mn-ea"/>
                <a:cs typeface="+mn-cs"/>
              </a:rPr>
              <a:t> qui apparaît ici en géographie, et qui s'inscrit bien dans la programmation qui nous/vous est proposée, et qui s'inscrit dans une démarche de géohistoire.</a:t>
            </a:r>
          </a:p>
          <a:p>
            <a:r>
              <a:rPr lang="fr-FR" sz="1200" kern="1200" dirty="0" smtClean="0">
                <a:solidFill>
                  <a:schemeClr val="tx1"/>
                </a:solidFill>
                <a:effectLst/>
                <a:latin typeface="+mn-lt"/>
                <a:ea typeface="+mn-ea"/>
                <a:cs typeface="+mn-cs"/>
              </a:rPr>
              <a:t> </a:t>
            </a:r>
          </a:p>
          <a:p>
            <a:endParaRPr lang="fr-FR" dirty="0"/>
          </a:p>
        </p:txBody>
      </p:sp>
    </p:spTree>
    <p:extLst>
      <p:ext uri="{BB962C8B-B14F-4D97-AF65-F5344CB8AC3E}">
        <p14:creationId xmlns:p14="http://schemas.microsoft.com/office/powerpoint/2010/main" val="406229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755640" y="5078520"/>
            <a:ext cx="6041520" cy="480492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Chaque groupe (3 groupes= 3 acteurs différents, les élus, les promoteurs, les habitants)</a:t>
            </a:r>
          </a:p>
          <a:p>
            <a:r>
              <a:rPr lang="fr-FR" sz="1200" kern="1200" dirty="0" smtClean="0">
                <a:solidFill>
                  <a:schemeClr val="tx1"/>
                </a:solidFill>
                <a:effectLst/>
                <a:latin typeface="+mn-lt"/>
                <a:ea typeface="+mn-ea"/>
                <a:cs typeface="+mn-cs"/>
              </a:rPr>
              <a:t>- reprend les enjeux du PLU qui les concernent directement.</a:t>
            </a:r>
          </a:p>
          <a:p>
            <a:r>
              <a:rPr lang="fr-FR" sz="1200" kern="1200" dirty="0" smtClean="0">
                <a:solidFill>
                  <a:schemeClr val="tx1"/>
                </a:solidFill>
                <a:effectLst/>
                <a:latin typeface="+mn-lt"/>
                <a:ea typeface="+mn-ea"/>
                <a:cs typeface="+mn-cs"/>
              </a:rPr>
              <a:t>- regarde, dans le projet du </a:t>
            </a:r>
            <a:r>
              <a:rPr lang="fr-FR" sz="1200" kern="1200" dirty="0" err="1" smtClean="0">
                <a:solidFill>
                  <a:schemeClr val="tx1"/>
                </a:solidFill>
                <a:effectLst/>
                <a:latin typeface="+mn-lt"/>
                <a:ea typeface="+mn-ea"/>
                <a:cs typeface="+mn-cs"/>
              </a:rPr>
              <a:t>Kochersberg</a:t>
            </a:r>
            <a:r>
              <a:rPr lang="fr-FR" sz="1200" kern="1200" dirty="0" smtClean="0">
                <a:solidFill>
                  <a:schemeClr val="tx1"/>
                </a:solidFill>
                <a:effectLst/>
                <a:latin typeface="+mn-lt"/>
                <a:ea typeface="+mn-ea"/>
                <a:cs typeface="+mn-cs"/>
              </a:rPr>
              <a:t>, si ces enjeux sont respectés ou non, et rajoute éventuellement des solutions.</a:t>
            </a:r>
          </a:p>
          <a:p>
            <a:endParaRPr lang="fr-FR" dirty="0"/>
          </a:p>
        </p:txBody>
      </p:sp>
    </p:spTree>
    <p:extLst>
      <p:ext uri="{BB962C8B-B14F-4D97-AF65-F5344CB8AC3E}">
        <p14:creationId xmlns:p14="http://schemas.microsoft.com/office/powerpoint/2010/main" val="881844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body"/>
          </p:nvPr>
        </p:nvSpPr>
        <p:spPr>
          <a:xfrm>
            <a:off x="755640" y="5078520"/>
            <a:ext cx="6046560" cy="4809600"/>
          </a:xfrm>
          <a:prstGeom prst="rect">
            <a:avLst/>
          </a:prstGeom>
        </p:spPr>
        <p:txBody>
          <a:bodyPr lIns="0" tIns="0" rIns="0" bIns="0"/>
          <a:lstStyle/>
          <a:p>
            <a:pPr marL="216000" indent="-215280">
              <a:lnSpc>
                <a:spcPct val="100000"/>
              </a:lnSpc>
            </a:pPr>
            <a:r>
              <a:rPr lang="fr-FR" sz="1800" strike="noStrike" spc="-1" dirty="0" smtClean="0">
                <a:solidFill>
                  <a:srgbClr val="000000"/>
                </a:solidFill>
                <a:uFill>
                  <a:solidFill>
                    <a:srgbClr val="FFFFFF"/>
                  </a:solidFill>
                </a:uFill>
                <a:latin typeface="Arial"/>
              </a:rPr>
              <a:t>Un exemple de fiche élève groupe élus</a:t>
            </a:r>
            <a:endParaRPr dirty="0"/>
          </a:p>
        </p:txBody>
      </p:sp>
    </p:spTree>
    <p:extLst>
      <p:ext uri="{BB962C8B-B14F-4D97-AF65-F5344CB8AC3E}">
        <p14:creationId xmlns:p14="http://schemas.microsoft.com/office/powerpoint/2010/main" val="137956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r>
              <a:rPr lang="fr-FR" dirty="0" smtClean="0"/>
              <a:t>Suite de la fiche: elle permet de mettre en évidence un conflit d’usage</a:t>
            </a:r>
            <a:r>
              <a:rPr lang="fr-FR" baseline="0" dirty="0" smtClean="0"/>
              <a:t> et le mitage de l’espace agricole.</a:t>
            </a:r>
            <a:endParaRPr lang="fr-FR" dirty="0"/>
          </a:p>
        </p:txBody>
      </p:sp>
      <p:sp>
        <p:nvSpPr>
          <p:cNvPr id="4" name="Espace réservé du numéro de diapositive 3"/>
          <p:cNvSpPr>
            <a:spLocks noGrp="1"/>
          </p:cNvSpPr>
          <p:nvPr>
            <p:ph type="sldNum" idx="10"/>
          </p:nvPr>
        </p:nvSpPr>
        <p:spPr/>
        <p:txBody>
          <a:bodyPr/>
          <a:lstStyle/>
          <a:p>
            <a:pPr algn="r"/>
            <a:fld id="{20B8B4F8-AAB5-4AA7-8A4C-CEDC10FEA2ED}" type="slidenum">
              <a:rPr lang="fr-FR" sz="1400" spc="-1" smtClean="0">
                <a:latin typeface="Times New Roman"/>
              </a:rPr>
              <a:t>23</a:t>
            </a:fld>
            <a:endParaRPr lang="fr-FR"/>
          </a:p>
        </p:txBody>
      </p:sp>
    </p:spTree>
    <p:extLst>
      <p:ext uri="{BB962C8B-B14F-4D97-AF65-F5344CB8AC3E}">
        <p14:creationId xmlns:p14="http://schemas.microsoft.com/office/powerpoint/2010/main" val="49354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Et enfin</a:t>
            </a:r>
          </a:p>
          <a:p>
            <a:r>
              <a:rPr lang="fr-FR" sz="1200" kern="1200" dirty="0" smtClean="0">
                <a:solidFill>
                  <a:schemeClr val="tx1"/>
                </a:solidFill>
                <a:effectLst/>
                <a:latin typeface="+mn-lt"/>
                <a:ea typeface="+mn-ea"/>
                <a:cs typeface="+mn-cs"/>
              </a:rPr>
              <a:t>- ils écrivent une lettre aux réalisateurs du projet, en rajoutant ou en enlevant les points qui ne correspondent pas au PLU.</a:t>
            </a:r>
          </a:p>
          <a:p>
            <a:r>
              <a:rPr lang="fr-FR" sz="1200" kern="1200" dirty="0" smtClean="0">
                <a:solidFill>
                  <a:schemeClr val="tx1"/>
                </a:solidFill>
                <a:effectLst/>
                <a:latin typeface="+mn-lt"/>
                <a:ea typeface="+mn-ea"/>
                <a:cs typeface="+mn-cs"/>
              </a:rPr>
              <a:t>Puis les groupes se rencontrent et discutent, pour parvenir à un consensus : un secrétaire écrit, sur le schéma des trois piliers du DD, ce qui est gardé, et éventuellement rajoute ce qui manque.</a:t>
            </a:r>
            <a:endParaRPr lang="fr-FR" dirty="0"/>
          </a:p>
        </p:txBody>
      </p:sp>
      <p:sp>
        <p:nvSpPr>
          <p:cNvPr id="4" name="Espace réservé du numéro de diapositive 3"/>
          <p:cNvSpPr>
            <a:spLocks noGrp="1"/>
          </p:cNvSpPr>
          <p:nvPr>
            <p:ph type="sldNum" idx="10"/>
          </p:nvPr>
        </p:nvSpPr>
        <p:spPr/>
        <p:txBody>
          <a:bodyPr/>
          <a:lstStyle/>
          <a:p>
            <a:pPr algn="r"/>
            <a:fld id="{20B8B4F8-AAB5-4AA7-8A4C-CEDC10FEA2ED}" type="slidenum">
              <a:rPr lang="fr-FR" sz="1400" spc="-1" smtClean="0">
                <a:latin typeface="Times New Roman"/>
              </a:rPr>
              <a:t>24</a:t>
            </a:fld>
            <a:endParaRPr lang="fr-FR"/>
          </a:p>
        </p:txBody>
      </p:sp>
    </p:spTree>
    <p:extLst>
      <p:ext uri="{BB962C8B-B14F-4D97-AF65-F5344CB8AC3E}">
        <p14:creationId xmlns:p14="http://schemas.microsoft.com/office/powerpoint/2010/main" val="8520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Durant cette séquence, nous avons choisi de travailler un certain nombre de compétences (sur de très nombreuses possibilités !): </a:t>
            </a:r>
          </a:p>
          <a:p>
            <a:r>
              <a:rPr lang="fr-FR" sz="1200" kern="1200" dirty="0" smtClean="0">
                <a:solidFill>
                  <a:schemeClr val="tx1"/>
                </a:solidFill>
                <a:effectLst/>
                <a:latin typeface="+mn-lt"/>
                <a:ea typeface="+mn-ea"/>
                <a:cs typeface="+mn-cs"/>
              </a:rPr>
              <a:t>- Poser des questions, se poser des questions, justifier (domaines 1 et 2 du socle).</a:t>
            </a:r>
          </a:p>
          <a:p>
            <a:r>
              <a:rPr lang="fr-FR" sz="1200" kern="1200" dirty="0" smtClean="0">
                <a:solidFill>
                  <a:schemeClr val="tx1"/>
                </a:solidFill>
                <a:effectLst/>
                <a:latin typeface="+mn-lt"/>
                <a:ea typeface="+mn-ea"/>
                <a:cs typeface="+mn-cs"/>
              </a:rPr>
              <a:t>- Comprendre le sens général d’un document et extraire des informations pertinentes pour répondre à une question (domaines 1 et 2 du socle)</a:t>
            </a:r>
          </a:p>
          <a:p>
            <a:endParaRPr lang="fr-FR" dirty="0"/>
          </a:p>
        </p:txBody>
      </p:sp>
    </p:spTree>
    <p:extLst>
      <p:ext uri="{BB962C8B-B14F-4D97-AF65-F5344CB8AC3E}">
        <p14:creationId xmlns:p14="http://schemas.microsoft.com/office/powerpoint/2010/main" val="35218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suite des compétences travaillées</a:t>
            </a:r>
          </a:p>
          <a:p>
            <a:pPr lvl="0"/>
            <a:r>
              <a:rPr lang="fr-FR" sz="1200" kern="1200" dirty="0" smtClean="0">
                <a:solidFill>
                  <a:schemeClr val="tx1"/>
                </a:solidFill>
                <a:effectLst/>
                <a:latin typeface="+mn-lt"/>
                <a:ea typeface="+mn-ea"/>
                <a:cs typeface="+mn-cs"/>
              </a:rPr>
              <a:t>Ecrire pour structurer sa pensée et son savoir, pour argumenter et écrire pour communiquer et échanger, s’approprier et utiliser un lexique historique et géographique approprié (domaines 1, 2 et 5 du socle)</a:t>
            </a:r>
          </a:p>
          <a:p>
            <a:pPr lvl="0"/>
            <a:r>
              <a:rPr lang="fr-FR" sz="1200" kern="1200" dirty="0" smtClean="0">
                <a:solidFill>
                  <a:schemeClr val="tx1"/>
                </a:solidFill>
                <a:effectLst/>
                <a:latin typeface="+mn-lt"/>
                <a:ea typeface="+mn-ea"/>
                <a:cs typeface="+mn-cs"/>
              </a:rPr>
              <a:t>Organiser son travail </a:t>
            </a:r>
            <a:r>
              <a:rPr lang="fr-FR" sz="1200" kern="1200" dirty="0" err="1" smtClean="0">
                <a:solidFill>
                  <a:schemeClr val="tx1"/>
                </a:solidFill>
                <a:effectLst/>
                <a:latin typeface="+mn-lt"/>
                <a:ea typeface="+mn-ea"/>
                <a:cs typeface="+mn-cs"/>
              </a:rPr>
              <a:t>ds</a:t>
            </a:r>
            <a:r>
              <a:rPr lang="fr-FR" sz="1200" kern="1200" dirty="0" smtClean="0">
                <a:solidFill>
                  <a:schemeClr val="tx1"/>
                </a:solidFill>
                <a:effectLst/>
                <a:latin typeface="+mn-lt"/>
                <a:ea typeface="+mn-ea"/>
                <a:cs typeface="+mn-cs"/>
              </a:rPr>
              <a:t> le cadre d’un groupe pour élaborer une tâche commune et/ ou une production collective et mettre à disposition des autres ses compétences et ses connaissances ; travailler en commun pour faciliter les apprentissages individuels (domaines 2 et 3 du socle)</a:t>
            </a:r>
          </a:p>
          <a:p>
            <a:endParaRPr lang="fr-FR" dirty="0"/>
          </a:p>
        </p:txBody>
      </p:sp>
    </p:spTree>
    <p:extLst>
      <p:ext uri="{BB962C8B-B14F-4D97-AF65-F5344CB8AC3E}">
        <p14:creationId xmlns:p14="http://schemas.microsoft.com/office/powerpoint/2010/main" val="64619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
        <p:nvSpPr>
          <p:cNvPr id="396" name="CustomShape 2"/>
          <p:cNvSpPr/>
          <p:nvPr/>
        </p:nvSpPr>
        <p:spPr>
          <a:xfrm>
            <a:off x="1079640" y="5759280"/>
            <a:ext cx="4968360" cy="111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pPr>
            <a:r>
              <a:rPr lang="fr-FR" sz="1800" strike="noStrike" spc="-1">
                <a:solidFill>
                  <a:srgbClr val="000000"/>
                </a:solidFill>
                <a:uFill>
                  <a:solidFill>
                    <a:srgbClr val="FFFFFF"/>
                  </a:solidFill>
                </a:uFill>
                <a:latin typeface="Arial"/>
                <a:ea typeface="DejaVu Sans"/>
              </a:rPr>
              <a:t>Evaluation : en lien avec la fiche de fin de cycle 3 pour l'acquisition des compétences du socle.</a:t>
            </a:r>
            <a:endParaRPr/>
          </a:p>
        </p:txBody>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Quelle évaluation possible?</a:t>
            </a:r>
          </a:p>
          <a:p>
            <a:r>
              <a:rPr lang="fr-FR" sz="1200" kern="1200" dirty="0" smtClean="0">
                <a:solidFill>
                  <a:schemeClr val="tx1"/>
                </a:solidFill>
                <a:effectLst/>
                <a:latin typeface="+mn-lt"/>
                <a:ea typeface="+mn-ea"/>
                <a:cs typeface="+mn-cs"/>
              </a:rPr>
              <a:t>- en lien avec la fiche de fin de cycle 3 pour l'acquisition des compétences du socle.</a:t>
            </a:r>
          </a:p>
          <a:p>
            <a:r>
              <a:rPr lang="fr-FR" sz="1200" kern="1200" dirty="0" smtClean="0">
                <a:solidFill>
                  <a:schemeClr val="tx1"/>
                </a:solidFill>
                <a:effectLst/>
                <a:latin typeface="+mn-lt"/>
                <a:ea typeface="+mn-ea"/>
                <a:cs typeface="+mn-cs"/>
              </a:rPr>
              <a:t>- sur la base de la grille, appliquée aux travaux de groupe.</a:t>
            </a:r>
          </a:p>
          <a:p>
            <a:endParaRPr lang="fr-FR" dirty="0"/>
          </a:p>
        </p:txBody>
      </p:sp>
    </p:spTree>
    <p:extLst>
      <p:ext uri="{BB962C8B-B14F-4D97-AF65-F5344CB8AC3E}">
        <p14:creationId xmlns:p14="http://schemas.microsoft.com/office/powerpoint/2010/main" val="77078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755640" y="5078520"/>
            <a:ext cx="6041520" cy="4804920"/>
          </a:xfrm>
          <a:noFill/>
          <a:ln>
            <a:noFill/>
          </a:ln>
        </p:spPr>
        <p:style>
          <a:lnRef idx="0">
            <a:scrgbClr r="0" g="0" b="0"/>
          </a:lnRef>
          <a:fillRef idx="0">
            <a:scrgbClr r="0" g="0" b="0"/>
          </a:fillRef>
          <a:effectRef idx="0">
            <a:scrgbClr r="0" g="0" b="0"/>
          </a:effectRef>
          <a:fontRef idx="minor"/>
        </p:style>
      </p:sp>
      <p:sp>
        <p:nvSpPr>
          <p:cNvPr id="398" name="CustomShape 2"/>
          <p:cNvSpPr/>
          <p:nvPr/>
        </p:nvSpPr>
        <p:spPr>
          <a:xfrm>
            <a:off x="1944720" y="6983280"/>
            <a:ext cx="3166560" cy="213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Arial"/>
                <a:ea typeface="DejaVu Sans"/>
              </a:rPr>
              <a:t>Principe de la grille d'évaluation : </a:t>
            </a:r>
            <a:endParaRPr/>
          </a:p>
          <a:p>
            <a:pPr>
              <a:lnSpc>
                <a:spcPct val="100000"/>
              </a:lnSpc>
            </a:pPr>
            <a:r>
              <a:rPr lang="fr-FR" sz="1800" strike="noStrike" spc="-1">
                <a:solidFill>
                  <a:srgbClr val="000000"/>
                </a:solidFill>
                <a:uFill>
                  <a:solidFill>
                    <a:srgbClr val="FFFFFF"/>
                  </a:solidFill>
                </a:uFill>
                <a:latin typeface="Arial"/>
                <a:ea typeface="DejaVu Sans"/>
              </a:rPr>
              <a:t>- Des compétences</a:t>
            </a:r>
            <a:endParaRPr/>
          </a:p>
          <a:p>
            <a:pPr>
              <a:lnSpc>
                <a:spcPct val="100000"/>
              </a:lnSpc>
            </a:pPr>
            <a:r>
              <a:rPr lang="fr-FR" sz="1800" strike="noStrike" spc="-1">
                <a:solidFill>
                  <a:srgbClr val="000000"/>
                </a:solidFill>
                <a:uFill>
                  <a:solidFill>
                    <a:srgbClr val="FFFFFF"/>
                  </a:solidFill>
                </a:uFill>
                <a:latin typeface="Arial"/>
                <a:ea typeface="DejaVu Sans"/>
              </a:rPr>
              <a:t>- une note sur 10 : la colonne « fragile » donne 1 point, les colonnes « satisfaisant » et « très bonne maîtrise » en donnent 2.</a:t>
            </a:r>
            <a:endParaRPr/>
          </a:p>
        </p:txBody>
      </p:sp>
    </p:spTree>
    <p:extLst>
      <p:ext uri="{BB962C8B-B14F-4D97-AF65-F5344CB8AC3E}">
        <p14:creationId xmlns:p14="http://schemas.microsoft.com/office/powerpoint/2010/main" val="887277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Mais aussi : d'autres possibilités de fabriquer ce cours, tant que la démarche « diagnostic/scénarios » est respectée.</a:t>
            </a:r>
            <a:endParaRPr lang="fr-FR" dirty="0"/>
          </a:p>
        </p:txBody>
      </p:sp>
      <p:sp>
        <p:nvSpPr>
          <p:cNvPr id="4" name="Espace réservé du numéro de diapositive 3"/>
          <p:cNvSpPr>
            <a:spLocks noGrp="1"/>
          </p:cNvSpPr>
          <p:nvPr>
            <p:ph type="sldNum" idx="10"/>
          </p:nvPr>
        </p:nvSpPr>
        <p:spPr/>
        <p:txBody>
          <a:bodyPr/>
          <a:lstStyle/>
          <a:p>
            <a:pPr algn="r"/>
            <a:fld id="{20B8B4F8-AAB5-4AA7-8A4C-CEDC10FEA2ED}" type="slidenum">
              <a:rPr lang="fr-FR" sz="1400" spc="-1" smtClean="0">
                <a:latin typeface="Times New Roman"/>
              </a:rPr>
              <a:t>29</a:t>
            </a:fld>
            <a:endParaRPr lang="fr-FR"/>
          </a:p>
        </p:txBody>
      </p:sp>
    </p:spTree>
    <p:extLst>
      <p:ext uri="{BB962C8B-B14F-4D97-AF65-F5344CB8AC3E}">
        <p14:creationId xmlns:p14="http://schemas.microsoft.com/office/powerpoint/2010/main" val="3069440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Le programme nous invite également à travailler cette séquence avec les autres disciplines. </a:t>
            </a:r>
          </a:p>
          <a:p>
            <a:r>
              <a:rPr lang="fr-FR" sz="1200" kern="1200" dirty="0" smtClean="0">
                <a:solidFill>
                  <a:schemeClr val="tx1"/>
                </a:solidFill>
                <a:effectLst/>
                <a:latin typeface="+mn-lt"/>
                <a:ea typeface="+mn-ea"/>
                <a:cs typeface="+mn-cs"/>
              </a:rPr>
              <a:t>On pourrait imaginer de travailler ce thème avec le professeur d’arts plastiques qui pourrait faire réaliser aux élèves un dessin d’une partie de cet </a:t>
            </a:r>
            <a:r>
              <a:rPr lang="fr-FR" sz="1200" kern="1200" dirty="0" err="1" smtClean="0">
                <a:solidFill>
                  <a:schemeClr val="tx1"/>
                </a:solidFill>
                <a:effectLst/>
                <a:latin typeface="+mn-lt"/>
                <a:ea typeface="+mn-ea"/>
                <a:cs typeface="+mn-cs"/>
              </a:rPr>
              <a:t>écoquartier</a:t>
            </a:r>
            <a:r>
              <a:rPr lang="fr-FR" sz="1200" kern="1200" dirty="0" smtClean="0">
                <a:solidFill>
                  <a:schemeClr val="tx1"/>
                </a:solidFill>
                <a:effectLst/>
                <a:latin typeface="+mn-lt"/>
                <a:ea typeface="+mn-ea"/>
                <a:cs typeface="+mn-cs"/>
              </a:rPr>
              <a:t>, avec le professeur de lettres, la rédaction de la lettre adressé au promoteur ; avec le professeur de technologie, la réalisation d’une maquette de cet </a:t>
            </a:r>
            <a:r>
              <a:rPr lang="fr-FR" sz="1200" kern="1200" dirty="0" err="1" smtClean="0">
                <a:solidFill>
                  <a:schemeClr val="tx1"/>
                </a:solidFill>
                <a:effectLst/>
                <a:latin typeface="+mn-lt"/>
                <a:ea typeface="+mn-ea"/>
                <a:cs typeface="+mn-cs"/>
              </a:rPr>
              <a:t>écoquartier</a:t>
            </a:r>
            <a:r>
              <a:rPr lang="fr-FR" sz="1200" kern="1200" dirty="0" smtClean="0">
                <a:solidFill>
                  <a:schemeClr val="tx1"/>
                </a:solidFill>
                <a:effectLst/>
                <a:latin typeface="+mn-lt"/>
                <a:ea typeface="+mn-ea"/>
                <a:cs typeface="+mn-cs"/>
              </a:rPr>
              <a:t> et avec le professeur de mathématiques, un travail sur le calcul des longueurs….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Quels liens possibles avec les parcours?</a:t>
            </a:r>
          </a:p>
          <a:p>
            <a:r>
              <a:rPr lang="fr-FR" sz="1200" kern="1200" dirty="0" smtClean="0">
                <a:solidFill>
                  <a:schemeClr val="tx1"/>
                </a:solidFill>
                <a:effectLst/>
                <a:latin typeface="+mn-lt"/>
                <a:ea typeface="+mn-ea"/>
                <a:cs typeface="+mn-cs"/>
              </a:rPr>
              <a:t>On peut intégrer cette séquence au parcours citoyen (comment le citoyen prend-il part aux décisions en matière de lieu de vie ?) et au parcours avenir </a:t>
            </a:r>
          </a:p>
          <a:p>
            <a:r>
              <a:rPr lang="fr-FR" sz="1200" kern="1200" dirty="0" smtClean="0">
                <a:solidFill>
                  <a:schemeClr val="tx1"/>
                </a:solidFill>
                <a:effectLst/>
                <a:latin typeface="+mn-lt"/>
                <a:ea typeface="+mn-ea"/>
                <a:cs typeface="+mn-cs"/>
              </a:rPr>
              <a:t>(réaliser une fiche métier : architecte,  architecte-urbaniste, paysagiste…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Quels liens avec l’EMC? </a:t>
            </a:r>
          </a:p>
          <a:p>
            <a:r>
              <a:rPr lang="fr-FR" sz="1200" i="1" kern="1200" dirty="0" smtClean="0">
                <a:solidFill>
                  <a:schemeClr val="tx1"/>
                </a:solidFill>
                <a:effectLst/>
                <a:latin typeface="+mn-lt"/>
                <a:ea typeface="+mn-ea"/>
                <a:cs typeface="+mn-cs"/>
              </a:rPr>
              <a:t>Dans le programme d’EMC du cycle 3, cette séquence peut permettre de travailler différents thèmes :</a:t>
            </a:r>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-Le jugement : penser par soi-même et avec les autres</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Objectifs de formation</a:t>
            </a:r>
          </a:p>
          <a:p>
            <a:r>
              <a:rPr lang="fr-FR" sz="1200" kern="1200" dirty="0" smtClean="0">
                <a:solidFill>
                  <a:schemeClr val="tx1"/>
                </a:solidFill>
                <a:effectLst/>
                <a:latin typeface="+mn-lt"/>
                <a:ea typeface="+mn-ea"/>
                <a:cs typeface="+mn-cs"/>
              </a:rPr>
              <a:t>1.Développer les aptitudes à la réflexion critique : en recherchant les critères de </a:t>
            </a:r>
          </a:p>
          <a:p>
            <a:r>
              <a:rPr lang="fr-FR" sz="1200" kern="1200" dirty="0" smtClean="0">
                <a:solidFill>
                  <a:schemeClr val="tx1"/>
                </a:solidFill>
                <a:effectLst/>
                <a:latin typeface="+mn-lt"/>
                <a:ea typeface="+mn-ea"/>
                <a:cs typeface="+mn-cs"/>
              </a:rPr>
              <a:t>validité des jugements moraux ; en confrontant ses jugements à ceux d'autrui dans une discussion ou un débat argumenté.</a:t>
            </a:r>
          </a:p>
          <a:p>
            <a:r>
              <a:rPr lang="fr-FR" sz="1200" kern="1200" dirty="0" smtClean="0">
                <a:solidFill>
                  <a:schemeClr val="tx1"/>
                </a:solidFill>
                <a:effectLst/>
                <a:latin typeface="+mn-lt"/>
                <a:ea typeface="+mn-ea"/>
                <a:cs typeface="+mn-cs"/>
              </a:rPr>
              <a:t>2. Différencier son intérêt particulier de l'intérêt général.</a:t>
            </a:r>
          </a:p>
          <a:p>
            <a:r>
              <a:rPr lang="fr-FR" sz="1200" i="1" kern="1200" dirty="0" smtClean="0">
                <a:solidFill>
                  <a:schemeClr val="tx1"/>
                </a:solidFill>
                <a:effectLst/>
                <a:latin typeface="+mn-lt"/>
                <a:ea typeface="+mn-ea"/>
                <a:cs typeface="+mn-cs"/>
              </a:rPr>
              <a:t>-L'engagement : agir individuellement et collectivement</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Objectifs de formation</a:t>
            </a:r>
          </a:p>
          <a:p>
            <a:r>
              <a:rPr lang="fr-FR" sz="1200" kern="1200" dirty="0" smtClean="0">
                <a:solidFill>
                  <a:schemeClr val="tx1"/>
                </a:solidFill>
                <a:effectLst/>
                <a:latin typeface="+mn-lt"/>
                <a:ea typeface="+mn-ea"/>
                <a:cs typeface="+mn-cs"/>
              </a:rPr>
              <a:t>2. Prendre en charge des aspects de la vie collective et de l'environnement et développer une conscience citoyenne, sociale et écologique.</a:t>
            </a:r>
          </a:p>
          <a:p>
            <a:r>
              <a:rPr lang="fr-FR" sz="1200" kern="1200" smtClean="0">
                <a:solidFill>
                  <a:schemeClr val="tx1"/>
                </a:solidFill>
                <a:effectLst/>
                <a:latin typeface="+mn-lt"/>
                <a:ea typeface="+mn-ea"/>
                <a:cs typeface="+mn-cs"/>
              </a:rPr>
              <a:t> </a:t>
            </a:r>
            <a:endParaRPr lang="fr-FR" sz="1200" kern="1200">
              <a:solidFill>
                <a:schemeClr val="tx1"/>
              </a:solidFill>
              <a:effectLst/>
              <a:latin typeface="+mn-lt"/>
              <a:ea typeface="+mn-ea"/>
              <a:cs typeface="+mn-cs"/>
            </a:endParaRPr>
          </a:p>
        </p:txBody>
      </p:sp>
    </p:spTree>
    <p:extLst>
      <p:ext uri="{BB962C8B-B14F-4D97-AF65-F5344CB8AC3E}">
        <p14:creationId xmlns:p14="http://schemas.microsoft.com/office/powerpoint/2010/main" val="30808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720720" y="4896000"/>
            <a:ext cx="6044760" cy="4808160"/>
          </a:xfrm>
          <a:noFill/>
          <a:ln>
            <a:noFill/>
          </a:ln>
        </p:spPr>
        <p:style>
          <a:lnRef idx="0">
            <a:scrgbClr r="0" g="0" b="0"/>
          </a:lnRef>
          <a:fillRef idx="0">
            <a:scrgbClr r="0" g="0" b="0"/>
          </a:fillRef>
          <a:effectRef idx="0">
            <a:scrgbClr r="0" g="0" b="0"/>
          </a:effectRef>
          <a:fontRef idx="minor"/>
        </p:style>
        <p:txBody>
          <a:bodyPr lIns="0" tIns="0" rIns="0" bIns="0"/>
          <a:lstStyle/>
          <a:p>
            <a:pPr marL="215640" indent="-210960">
              <a:lnSpc>
                <a:spcPct val="100000"/>
              </a:lnSpc>
            </a:pPr>
            <a:r>
              <a:rPr lang="fr-FR" sz="2000" strike="noStrike" spc="-1">
                <a:solidFill>
                  <a:srgbClr val="000000"/>
                </a:solidFill>
                <a:uFill>
                  <a:solidFill>
                    <a:srgbClr val="FFFFFF"/>
                  </a:solidFill>
                </a:uFill>
                <a:latin typeface="Arial"/>
                <a:ea typeface="SimSun"/>
              </a:rPr>
              <a:t>Cette démarche est </a:t>
            </a:r>
            <a:r>
              <a:rPr lang="fr-FR" sz="2000" u="sng" strike="noStrike" spc="-1">
                <a:solidFill>
                  <a:srgbClr val="000000"/>
                </a:solidFill>
                <a:uFill>
                  <a:solidFill>
                    <a:srgbClr val="FFFFFF"/>
                  </a:solidFill>
                </a:uFill>
                <a:latin typeface="Arial"/>
                <a:ea typeface="SimSun"/>
              </a:rPr>
              <a:t>actuelle</a:t>
            </a:r>
            <a:r>
              <a:rPr lang="fr-FR" sz="2000" strike="noStrike" spc="-1">
                <a:solidFill>
                  <a:srgbClr val="000000"/>
                </a:solidFill>
                <a:uFill>
                  <a:solidFill>
                    <a:srgbClr val="FFFFFF"/>
                  </a:solidFill>
                </a:uFill>
                <a:latin typeface="Arial"/>
                <a:ea typeface="SimSun"/>
              </a:rPr>
              <a:t> (cf le FIG 2015, dont le thème était « Les Territoires de l'Imaginaire, Utopie, Représentation et Prospective »).</a:t>
            </a:r>
            <a:endParaRPr/>
          </a:p>
          <a:p>
            <a:pPr marL="215640" indent="-210960">
              <a:lnSpc>
                <a:spcPct val="100000"/>
              </a:lnSpc>
            </a:pPr>
            <a:r>
              <a:rPr lang="fr-FR" sz="2000" strike="noStrike" spc="-1">
                <a:solidFill>
                  <a:srgbClr val="000000"/>
                </a:solidFill>
                <a:uFill>
                  <a:solidFill>
                    <a:srgbClr val="FFFFFF"/>
                  </a:solidFill>
                </a:uFill>
                <a:latin typeface="Arial"/>
                <a:ea typeface="SimSun"/>
              </a:rPr>
              <a:t> </a:t>
            </a:r>
            <a:endParaRPr/>
          </a:p>
          <a:p>
            <a:pPr marL="215640" indent="-210960">
              <a:lnSpc>
                <a:spcPct val="100000"/>
              </a:lnSpc>
            </a:pPr>
            <a:r>
              <a:rPr lang="fr-FR" sz="2000" strike="noStrike" spc="-1">
                <a:solidFill>
                  <a:srgbClr val="000000"/>
                </a:solidFill>
                <a:uFill>
                  <a:solidFill>
                    <a:srgbClr val="FFFFFF"/>
                  </a:solidFill>
                </a:uFill>
                <a:latin typeface="Arial"/>
                <a:ea typeface="SimSun"/>
              </a:rPr>
              <a:t>La DATAR en donne une </a:t>
            </a:r>
            <a:r>
              <a:rPr lang="fr-FR" sz="2000" u="sng" strike="noStrike" spc="-1">
                <a:solidFill>
                  <a:srgbClr val="000000"/>
                </a:solidFill>
                <a:uFill>
                  <a:solidFill>
                    <a:srgbClr val="FFFFFF"/>
                  </a:solidFill>
                </a:uFill>
                <a:latin typeface="Arial"/>
                <a:ea typeface="SimSun"/>
              </a:rPr>
              <a:t>définition</a:t>
            </a:r>
            <a:r>
              <a:rPr lang="fr-FR" sz="2000" strike="noStrike" spc="-1">
                <a:solidFill>
                  <a:srgbClr val="000000"/>
                </a:solidFill>
                <a:uFill>
                  <a:solidFill>
                    <a:srgbClr val="FFFFFF"/>
                  </a:solidFill>
                </a:uFill>
                <a:latin typeface="Arial"/>
                <a:ea typeface="SimSun"/>
              </a:rPr>
              <a:t>, qui en fait une démarche </a:t>
            </a:r>
            <a:r>
              <a:rPr lang="fr-FR" sz="2000" u="sng" strike="noStrike" spc="-1">
                <a:solidFill>
                  <a:srgbClr val="000000"/>
                </a:solidFill>
                <a:uFill>
                  <a:solidFill>
                    <a:srgbClr val="FFFFFF"/>
                  </a:solidFill>
                </a:uFill>
                <a:latin typeface="Arial"/>
                <a:ea typeface="SimSun"/>
              </a:rPr>
              <a:t>scientifique </a:t>
            </a:r>
            <a:r>
              <a:rPr lang="fr-FR" sz="2000" strike="noStrike" spc="-1">
                <a:solidFill>
                  <a:srgbClr val="000000"/>
                </a:solidFill>
                <a:uFill>
                  <a:solidFill>
                    <a:srgbClr val="FFFFFF"/>
                  </a:solidFill>
                </a:uFill>
                <a:latin typeface="Arial"/>
                <a:ea typeface="SimSun"/>
              </a:rPr>
              <a:t>: elle s'intéresse à l'évolution des territoires, à partir de </a:t>
            </a:r>
            <a:r>
              <a:rPr lang="fr-FR" sz="2000" u="sng" strike="noStrike" spc="-1">
                <a:solidFill>
                  <a:srgbClr val="000000"/>
                </a:solidFill>
                <a:uFill>
                  <a:solidFill>
                    <a:srgbClr val="FFFFFF"/>
                  </a:solidFill>
                </a:uFill>
                <a:latin typeface="Arial"/>
                <a:ea typeface="SimSun"/>
              </a:rPr>
              <a:t>diagnostics</a:t>
            </a:r>
            <a:r>
              <a:rPr lang="fr-FR" sz="2000" strike="noStrike" spc="-1">
                <a:solidFill>
                  <a:srgbClr val="000000"/>
                </a:solidFill>
                <a:uFill>
                  <a:solidFill>
                    <a:srgbClr val="FFFFFF"/>
                  </a:solidFill>
                </a:uFill>
                <a:latin typeface="Arial"/>
                <a:ea typeface="SimSun"/>
              </a:rPr>
              <a:t> qui aboutissent à des </a:t>
            </a:r>
            <a:r>
              <a:rPr lang="fr-FR" sz="2000" u="sng" strike="noStrike" spc="-1">
                <a:solidFill>
                  <a:srgbClr val="000000"/>
                </a:solidFill>
                <a:uFill>
                  <a:solidFill>
                    <a:srgbClr val="FFFFFF"/>
                  </a:solidFill>
                </a:uFill>
                <a:latin typeface="Arial"/>
                <a:ea typeface="SimSun"/>
              </a:rPr>
              <a:t>scénarios</a:t>
            </a:r>
            <a:r>
              <a:rPr lang="fr-FR" sz="2000" strike="noStrike" spc="-1">
                <a:solidFill>
                  <a:srgbClr val="000000"/>
                </a:solidFill>
                <a:uFill>
                  <a:solidFill>
                    <a:srgbClr val="FFFFFF"/>
                  </a:solidFill>
                </a:uFill>
                <a:latin typeface="Arial"/>
                <a:ea typeface="SimSun"/>
              </a:rPr>
              <a:t> vraisemblables.</a:t>
            </a:r>
            <a:endParaRPr/>
          </a:p>
          <a:p>
            <a:pPr marL="215640" indent="-210960">
              <a:lnSpc>
                <a:spcPct val="100000"/>
              </a:lnSpc>
            </a:pPr>
            <a:r>
              <a:rPr lang="fr-FR" sz="2000" strike="noStrike" spc="-1">
                <a:solidFill>
                  <a:srgbClr val="000000"/>
                </a:solidFill>
                <a:uFill>
                  <a:solidFill>
                    <a:srgbClr val="FFFFFF"/>
                  </a:solidFill>
                </a:uFill>
                <a:latin typeface="Arial"/>
                <a:ea typeface="SimSun"/>
              </a:rPr>
              <a:t> </a:t>
            </a:r>
            <a:endParaRPr/>
          </a:p>
          <a:p>
            <a:pPr marL="215640" indent="-210960">
              <a:lnSpc>
                <a:spcPct val="100000"/>
              </a:lnSpc>
            </a:pPr>
            <a:r>
              <a:rPr lang="fr-FR" sz="2000" strike="noStrike" spc="-1">
                <a:solidFill>
                  <a:srgbClr val="000000"/>
                </a:solidFill>
                <a:uFill>
                  <a:solidFill>
                    <a:srgbClr val="FFFFFF"/>
                  </a:solidFill>
                </a:uFill>
                <a:latin typeface="Arial"/>
                <a:ea typeface="SimSun"/>
              </a:rPr>
              <a:t> </a:t>
            </a:r>
            <a:endParaRPr/>
          </a:p>
          <a:p>
            <a:pPr marL="215640" indent="-210960">
              <a:lnSpc>
                <a:spcPct val="100000"/>
              </a:lnSpc>
            </a:pPr>
            <a:r>
              <a:rPr lang="fr-FR" sz="2000" strike="noStrike" spc="-1">
                <a:solidFill>
                  <a:srgbClr val="000000"/>
                </a:solidFill>
                <a:uFill>
                  <a:solidFill>
                    <a:srgbClr val="FFFFFF"/>
                  </a:solidFill>
                </a:uFill>
                <a:latin typeface="Arial"/>
                <a:ea typeface="SimSun"/>
              </a:rPr>
              <a:t> </a:t>
            </a:r>
            <a:endParaRPr/>
          </a:p>
          <a:p>
            <a:pPr marL="215640" indent="-210960">
              <a:lnSpc>
                <a:spcPct val="100000"/>
              </a:lnSpc>
            </a:pPr>
            <a:r>
              <a:rPr lang="fr-FR" sz="2000" strike="noStrike" spc="-1">
                <a:solidFill>
                  <a:srgbClr val="000000"/>
                </a:solidFill>
                <a:uFill>
                  <a:solidFill>
                    <a:srgbClr val="FFFFFF"/>
                  </a:solidFill>
                </a:uFill>
                <a:latin typeface="Arial"/>
                <a:ea typeface="SimSun"/>
              </a:rPr>
              <a:t>Ce qui est important, c'est que </a:t>
            </a:r>
            <a:r>
              <a:rPr lang="fr-FR" sz="2000" u="sng" strike="noStrike" spc="-1">
                <a:solidFill>
                  <a:srgbClr val="000000"/>
                </a:solidFill>
                <a:uFill>
                  <a:solidFill>
                    <a:srgbClr val="FFFFFF"/>
                  </a:solidFill>
                </a:uFill>
                <a:latin typeface="Arial"/>
                <a:ea typeface="SimSun"/>
              </a:rPr>
              <a:t>tous</a:t>
            </a:r>
            <a:r>
              <a:rPr lang="fr-FR" sz="2000" strike="noStrike" spc="-1">
                <a:solidFill>
                  <a:srgbClr val="000000"/>
                </a:solidFill>
                <a:uFill>
                  <a:solidFill>
                    <a:srgbClr val="FFFFFF"/>
                  </a:solidFill>
                </a:uFill>
                <a:latin typeface="Arial"/>
                <a:ea typeface="SimSun"/>
              </a:rPr>
              <a:t> les territoires font l'objet de prospective : c'est une réflexion pour un futur proche, qui est rendue </a:t>
            </a:r>
            <a:r>
              <a:rPr lang="fr-FR" sz="2000" u="sng" strike="noStrike" spc="-1">
                <a:solidFill>
                  <a:srgbClr val="000000"/>
                </a:solidFill>
                <a:uFill>
                  <a:solidFill>
                    <a:srgbClr val="FFFFFF"/>
                  </a:solidFill>
                </a:uFill>
                <a:latin typeface="Arial"/>
                <a:ea typeface="SimSun"/>
              </a:rPr>
              <a:t>obligatoire</a:t>
            </a:r>
            <a:r>
              <a:rPr lang="fr-FR" sz="2000" strike="noStrike" spc="-1">
                <a:solidFill>
                  <a:srgbClr val="000000"/>
                </a:solidFill>
                <a:uFill>
                  <a:solidFill>
                    <a:srgbClr val="FFFFFF"/>
                  </a:solidFill>
                </a:uFill>
                <a:latin typeface="Arial"/>
                <a:ea typeface="SimSun"/>
              </a:rPr>
              <a:t> par le législateur.</a:t>
            </a:r>
            <a:endParaRPr/>
          </a:p>
        </p:txBody>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Le LIPSOR : Laboratoire d'Innovation de Prospective Stratégique et d’Organisation. </a:t>
            </a:r>
          </a:p>
          <a:p>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géoprospective</a:t>
            </a:r>
            <a:r>
              <a:rPr lang="fr-FR" sz="1200" kern="1200" dirty="0" smtClean="0">
                <a:solidFill>
                  <a:schemeClr val="tx1"/>
                </a:solidFill>
                <a:effectLst/>
                <a:latin typeface="+mn-lt"/>
                <a:ea typeface="+mn-ea"/>
                <a:cs typeface="+mn-cs"/>
              </a:rPr>
              <a:t> est une démarche de réflexion de l’avenir des territoires menée par les acteurs locaux en concertation avec les citoyens et en lien avec les dynamiques de ces territoires (DD…).</a:t>
            </a:r>
          </a:p>
          <a:p>
            <a:r>
              <a:rPr lang="fr-FR" sz="1200" kern="1200" dirty="0" smtClean="0">
                <a:solidFill>
                  <a:schemeClr val="tx1"/>
                </a:solidFill>
                <a:effectLst/>
                <a:latin typeface="+mn-lt"/>
                <a:ea typeface="+mn-ea"/>
                <a:cs typeface="+mn-cs"/>
              </a:rPr>
              <a:t>C'est une démarche </a:t>
            </a:r>
            <a:r>
              <a:rPr lang="fr-FR" sz="1200" u="sng" kern="1200" dirty="0" smtClean="0">
                <a:solidFill>
                  <a:schemeClr val="tx1"/>
                </a:solidFill>
                <a:effectLst/>
                <a:latin typeface="+mn-lt"/>
                <a:ea typeface="+mn-ea"/>
                <a:cs typeface="+mn-cs"/>
              </a:rPr>
              <a:t>actuelle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cf</a:t>
            </a:r>
            <a:r>
              <a:rPr lang="fr-FR" sz="1200" kern="1200" dirty="0" smtClean="0">
                <a:solidFill>
                  <a:schemeClr val="tx1"/>
                </a:solidFill>
                <a:effectLst/>
                <a:latin typeface="+mn-lt"/>
                <a:ea typeface="+mn-ea"/>
                <a:cs typeface="+mn-cs"/>
              </a:rPr>
              <a:t> le FIG 2015, dont le thème était « Les Territoires de l'Imaginaire, Utopie, Représentation et Prospective »).</a:t>
            </a:r>
          </a:p>
          <a:p>
            <a:r>
              <a:rPr lang="fr-FR" sz="1200" kern="1200" dirty="0" smtClean="0">
                <a:solidFill>
                  <a:schemeClr val="tx1"/>
                </a:solidFill>
                <a:effectLst/>
                <a:latin typeface="+mn-lt"/>
                <a:ea typeface="+mn-ea"/>
                <a:cs typeface="+mn-cs"/>
              </a:rPr>
              <a:t>C'est une démarche </a:t>
            </a:r>
            <a:r>
              <a:rPr lang="fr-FR" sz="1200" u="sng" kern="1200" dirty="0" smtClean="0">
                <a:solidFill>
                  <a:schemeClr val="tx1"/>
                </a:solidFill>
                <a:effectLst/>
                <a:latin typeface="+mn-lt"/>
                <a:ea typeface="+mn-ea"/>
                <a:cs typeface="+mn-cs"/>
              </a:rPr>
              <a:t>scientifique </a:t>
            </a:r>
            <a:r>
              <a:rPr lang="fr-FR" sz="1200" kern="1200" dirty="0" smtClean="0">
                <a:solidFill>
                  <a:schemeClr val="tx1"/>
                </a:solidFill>
                <a:effectLst/>
                <a:latin typeface="+mn-lt"/>
                <a:ea typeface="+mn-ea"/>
                <a:cs typeface="+mn-cs"/>
              </a:rPr>
              <a:t>: elle s'intéresse à l'évolution des territoires, à partir de </a:t>
            </a:r>
            <a:r>
              <a:rPr lang="fr-FR" sz="1200" u="sng" kern="1200" dirty="0" smtClean="0">
                <a:solidFill>
                  <a:schemeClr val="tx1"/>
                </a:solidFill>
                <a:effectLst/>
                <a:latin typeface="+mn-lt"/>
                <a:ea typeface="+mn-ea"/>
                <a:cs typeface="+mn-cs"/>
              </a:rPr>
              <a:t>diagnostics</a:t>
            </a:r>
            <a:r>
              <a:rPr lang="fr-FR" sz="1200" kern="1200" dirty="0" smtClean="0">
                <a:solidFill>
                  <a:schemeClr val="tx1"/>
                </a:solidFill>
                <a:effectLst/>
                <a:latin typeface="+mn-lt"/>
                <a:ea typeface="+mn-ea"/>
                <a:cs typeface="+mn-cs"/>
              </a:rPr>
              <a:t> qui aboutissent à des </a:t>
            </a:r>
            <a:r>
              <a:rPr lang="fr-FR" sz="1200" u="sng" kern="1200" dirty="0" smtClean="0">
                <a:solidFill>
                  <a:schemeClr val="tx1"/>
                </a:solidFill>
                <a:effectLst/>
                <a:latin typeface="+mn-lt"/>
                <a:ea typeface="+mn-ea"/>
                <a:cs typeface="+mn-cs"/>
              </a:rPr>
              <a:t>scénarios</a:t>
            </a:r>
            <a:r>
              <a:rPr lang="fr-FR" sz="1200" kern="1200" dirty="0" smtClean="0">
                <a:solidFill>
                  <a:schemeClr val="tx1"/>
                </a:solidFill>
                <a:effectLst/>
                <a:latin typeface="+mn-lt"/>
                <a:ea typeface="+mn-ea"/>
                <a:cs typeface="+mn-cs"/>
              </a:rPr>
              <a:t> vraisemblables.</a:t>
            </a:r>
          </a:p>
          <a:p>
            <a:r>
              <a:rPr lang="fr-FR" sz="1200" kern="1200" dirty="0" smtClean="0">
                <a:solidFill>
                  <a:schemeClr val="tx1"/>
                </a:solidFill>
                <a:effectLst/>
                <a:latin typeface="+mn-lt"/>
                <a:ea typeface="+mn-ea"/>
                <a:cs typeface="+mn-cs"/>
              </a:rPr>
              <a:t>Ce qui est important, c'est que </a:t>
            </a:r>
            <a:r>
              <a:rPr lang="fr-FR" sz="1200" u="sng" kern="1200" dirty="0" smtClean="0">
                <a:solidFill>
                  <a:schemeClr val="tx1"/>
                </a:solidFill>
                <a:effectLst/>
                <a:latin typeface="+mn-lt"/>
                <a:ea typeface="+mn-ea"/>
                <a:cs typeface="+mn-cs"/>
              </a:rPr>
              <a:t>tous</a:t>
            </a:r>
            <a:r>
              <a:rPr lang="fr-FR" sz="1200" kern="1200" dirty="0" smtClean="0">
                <a:solidFill>
                  <a:schemeClr val="tx1"/>
                </a:solidFill>
                <a:effectLst/>
                <a:latin typeface="+mn-lt"/>
                <a:ea typeface="+mn-ea"/>
                <a:cs typeface="+mn-cs"/>
              </a:rPr>
              <a:t> les territoires font l'objet de prospective : c'est une réflexion pour un futur proche, qui est rendue </a:t>
            </a:r>
            <a:r>
              <a:rPr lang="fr-FR" sz="1200" u="sng" kern="1200" dirty="0" smtClean="0">
                <a:solidFill>
                  <a:schemeClr val="tx1"/>
                </a:solidFill>
                <a:effectLst/>
                <a:latin typeface="+mn-lt"/>
                <a:ea typeface="+mn-ea"/>
                <a:cs typeface="+mn-cs"/>
              </a:rPr>
              <a:t>obligatoire</a:t>
            </a:r>
            <a:r>
              <a:rPr lang="fr-FR" sz="1200" kern="1200" dirty="0" smtClean="0">
                <a:solidFill>
                  <a:schemeClr val="tx1"/>
                </a:solidFill>
                <a:effectLst/>
                <a:latin typeface="+mn-lt"/>
                <a:ea typeface="+mn-ea"/>
                <a:cs typeface="+mn-cs"/>
              </a:rPr>
              <a:t> par le législateur.</a:t>
            </a:r>
          </a:p>
          <a:p>
            <a:endParaRPr lang="fr-FR" dirty="0"/>
          </a:p>
        </p:txBody>
      </p:sp>
    </p:spTree>
    <p:extLst>
      <p:ext uri="{BB962C8B-B14F-4D97-AF65-F5344CB8AC3E}">
        <p14:creationId xmlns:p14="http://schemas.microsoft.com/office/powerpoint/2010/main" val="647112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755640" y="5078520"/>
            <a:ext cx="6044760" cy="4808160"/>
          </a:xfr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733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01688"/>
            <a:ext cx="5346700" cy="4010025"/>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Pourquoi de la </a:t>
            </a:r>
            <a:r>
              <a:rPr lang="fr-FR" sz="1200" kern="1200" dirty="0" err="1" smtClean="0">
                <a:solidFill>
                  <a:schemeClr val="tx1"/>
                </a:solidFill>
                <a:effectLst/>
                <a:latin typeface="+mn-lt"/>
                <a:ea typeface="+mn-ea"/>
                <a:cs typeface="+mn-cs"/>
              </a:rPr>
              <a:t>géoprospective</a:t>
            </a:r>
            <a:r>
              <a:rPr lang="fr-FR" sz="1200" kern="1200" dirty="0" smtClean="0">
                <a:solidFill>
                  <a:schemeClr val="tx1"/>
                </a:solidFill>
                <a:effectLst/>
                <a:latin typeface="+mn-lt"/>
                <a:ea typeface="+mn-ea"/>
                <a:cs typeface="+mn-cs"/>
              </a:rPr>
              <a:t> au collège ?</a:t>
            </a:r>
          </a:p>
          <a:p>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géoprospective</a:t>
            </a:r>
            <a:r>
              <a:rPr lang="fr-FR" sz="1200" kern="1200" dirty="0" smtClean="0">
                <a:solidFill>
                  <a:schemeClr val="tx1"/>
                </a:solidFill>
                <a:effectLst/>
                <a:latin typeface="+mn-lt"/>
                <a:ea typeface="+mn-ea"/>
                <a:cs typeface="+mn-cs"/>
              </a:rPr>
              <a:t> est une branche de la géographie qui nous permet de mieux comprendre les évolutions de la discipline – et donc de « faire » une géographie scolaire en lien avec la géographie universitaire, en conjuguant une posture académique ET pragmatique</a:t>
            </a:r>
          </a:p>
          <a:p>
            <a:r>
              <a:rPr lang="fr-FR" sz="1200" kern="1200" dirty="0" smtClean="0">
                <a:solidFill>
                  <a:schemeClr val="tx1"/>
                </a:solidFill>
                <a:effectLst/>
                <a:latin typeface="+mn-lt"/>
                <a:ea typeface="+mn-ea"/>
                <a:cs typeface="+mn-cs"/>
              </a:rPr>
              <a:t>- avec des </a:t>
            </a:r>
            <a:r>
              <a:rPr lang="fr-FR" sz="1200" u="sng" kern="1200" dirty="0" smtClean="0">
                <a:solidFill>
                  <a:schemeClr val="tx1"/>
                </a:solidFill>
                <a:effectLst/>
                <a:latin typeface="+mn-lt"/>
                <a:ea typeface="+mn-ea"/>
                <a:cs typeface="+mn-cs"/>
              </a:rPr>
              <a:t>outils </a:t>
            </a:r>
            <a:r>
              <a:rPr lang="fr-FR" sz="1200" kern="1200" dirty="0" smtClean="0">
                <a:solidFill>
                  <a:schemeClr val="tx1"/>
                </a:solidFill>
                <a:effectLst/>
                <a:latin typeface="+mn-lt"/>
                <a:ea typeface="+mn-ea"/>
                <a:cs typeface="+mn-cs"/>
              </a:rPr>
              <a:t>: cartes, photographies, etc.. mais aussi analyse spatiale, modélisation et  systèmes d’information géographique.</a:t>
            </a:r>
          </a:p>
          <a:p>
            <a:r>
              <a:rPr lang="fr-FR" sz="1200" kern="1200" dirty="0" smtClean="0">
                <a:solidFill>
                  <a:schemeClr val="tx1"/>
                </a:solidFill>
                <a:effectLst/>
                <a:latin typeface="+mn-lt"/>
                <a:ea typeface="+mn-ea"/>
                <a:cs typeface="+mn-cs"/>
              </a:rPr>
              <a:t>- parce que prise en compte de la </a:t>
            </a:r>
            <a:r>
              <a:rPr lang="fr-FR" sz="1200" u="sng" kern="1200" dirty="0" smtClean="0">
                <a:solidFill>
                  <a:schemeClr val="tx1"/>
                </a:solidFill>
                <a:effectLst/>
                <a:latin typeface="+mn-lt"/>
                <a:ea typeface="+mn-ea"/>
                <a:cs typeface="+mn-cs"/>
              </a:rPr>
              <a:t>dimension spatiale</a:t>
            </a:r>
            <a:r>
              <a:rPr lang="fr-FR" sz="1200" kern="1200" dirty="0" smtClean="0">
                <a:solidFill>
                  <a:schemeClr val="tx1"/>
                </a:solidFill>
                <a:effectLst/>
                <a:latin typeface="+mn-lt"/>
                <a:ea typeface="+mn-ea"/>
                <a:cs typeface="+mn-cs"/>
              </a:rPr>
              <a:t>, intégrée aux problématiques du DD et à toutes les échelles 					= lien avec </a:t>
            </a:r>
            <a:r>
              <a:rPr lang="fr-FR" sz="1200" u="sng" kern="1200" dirty="0" smtClean="0">
                <a:solidFill>
                  <a:schemeClr val="tx1"/>
                </a:solidFill>
                <a:effectLst/>
                <a:latin typeface="+mn-lt"/>
                <a:ea typeface="+mn-ea"/>
                <a:cs typeface="+mn-cs"/>
              </a:rPr>
              <a:t>l'aménagement du territoire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parce que permet d'ancrer la géographie dans la vie quotidienne, et les enjeux du DD : on territorialise le DD</a:t>
            </a:r>
          </a:p>
          <a:p>
            <a:r>
              <a:rPr lang="fr-FR" sz="1200" kern="1200" dirty="0" smtClean="0">
                <a:solidFill>
                  <a:schemeClr val="tx1"/>
                </a:solidFill>
                <a:effectLst/>
                <a:latin typeface="+mn-lt"/>
                <a:ea typeface="+mn-ea"/>
                <a:cs typeface="+mn-cs"/>
              </a:rPr>
              <a:t>- parce que permet plus que jamais de prendre en compte les acteurs – et aussi de former les élèves à la connaissance de leur territoire et plus largement, la citoyenneté	</a:t>
            </a:r>
          </a:p>
          <a:p>
            <a:r>
              <a:rPr lang="fr-FR" sz="1200" kern="1200" dirty="0" smtClean="0">
                <a:solidFill>
                  <a:schemeClr val="tx1"/>
                </a:solidFill>
                <a:effectLst/>
                <a:latin typeface="+mn-lt"/>
                <a:ea typeface="+mn-ea"/>
                <a:cs typeface="+mn-cs"/>
              </a:rPr>
              <a:t>		= une f</a:t>
            </a:r>
            <a:r>
              <a:rPr lang="fr-FR" sz="1200" u="sng" kern="1200" dirty="0" smtClean="0">
                <a:solidFill>
                  <a:schemeClr val="tx1"/>
                </a:solidFill>
                <a:effectLst/>
                <a:latin typeface="+mn-lt"/>
                <a:ea typeface="+mn-ea"/>
                <a:cs typeface="+mn-cs"/>
              </a:rPr>
              <a:t>inalité civique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conclusion, montre que la géographie = s</a:t>
            </a:r>
            <a:r>
              <a:rPr lang="fr-FR" sz="1200" u="sng" kern="1200" dirty="0" smtClean="0">
                <a:solidFill>
                  <a:schemeClr val="tx1"/>
                </a:solidFill>
                <a:effectLst/>
                <a:latin typeface="+mn-lt"/>
                <a:ea typeface="+mn-ea"/>
                <a:cs typeface="+mn-cs"/>
              </a:rPr>
              <a:t>cience sociale</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Mais attention : ni du catastrophisme, ni de l'imagination débridée !!</a:t>
            </a:r>
          </a:p>
          <a:p>
            <a:endParaRPr lang="fr-FR" dirty="0"/>
          </a:p>
        </p:txBody>
      </p:sp>
      <p:sp>
        <p:nvSpPr>
          <p:cNvPr id="4" name="Espace réservé du numéro de diapositive 3"/>
          <p:cNvSpPr>
            <a:spLocks noGrp="1"/>
          </p:cNvSpPr>
          <p:nvPr>
            <p:ph type="sldNum" idx="10"/>
          </p:nvPr>
        </p:nvSpPr>
        <p:spPr/>
        <p:txBody>
          <a:bodyPr/>
          <a:lstStyle/>
          <a:p>
            <a:pPr algn="r"/>
            <a:fld id="{20B8B4F8-AAB5-4AA7-8A4C-CEDC10FEA2ED}" type="slidenum">
              <a:rPr lang="fr-FR" sz="1400" spc="-1" smtClean="0">
                <a:latin typeface="Times New Roman"/>
              </a:rPr>
              <a:t>5</a:t>
            </a:fld>
            <a:endParaRPr lang="fr-FR"/>
          </a:p>
        </p:txBody>
      </p:sp>
    </p:spTree>
    <p:extLst>
      <p:ext uri="{BB962C8B-B14F-4D97-AF65-F5344CB8AC3E}">
        <p14:creationId xmlns:p14="http://schemas.microsoft.com/office/powerpoint/2010/main" val="60946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755640" y="5145120"/>
            <a:ext cx="6046560" cy="4208040"/>
          </a:xfrm>
          <a:prstGeom prst="rect">
            <a:avLst/>
          </a:prstGeom>
        </p:spPr>
        <p:txBody>
          <a:bodyPr lIns="0" tIns="0" rIns="0" bIns="0"/>
          <a:lstStyle/>
          <a:p>
            <a:pPr marL="171360" indent="-169560">
              <a:lnSpc>
                <a:spcPct val="100000"/>
              </a:lnSpc>
              <a:buClr>
                <a:srgbClr val="FFFFFF"/>
              </a:buClr>
              <a:buFont typeface="Arial"/>
              <a:buChar char="•"/>
            </a:pPr>
            <a:r>
              <a:rPr lang="fr-FR" sz="2000" strike="noStrike" spc="-1">
                <a:uFill>
                  <a:solidFill>
                    <a:srgbClr val="FFFFFF"/>
                  </a:solidFill>
                </a:uFill>
                <a:latin typeface="Arial"/>
              </a:rPr>
              <a:t>Notion d'habiter : centrale en CM1 et CM2.</a:t>
            </a:r>
            <a:endParaRPr/>
          </a:p>
          <a:p>
            <a:pPr>
              <a:lnSpc>
                <a:spcPct val="100000"/>
              </a:lnSpc>
            </a:pPr>
            <a:r>
              <a:rPr lang="fr-FR" sz="2000" strike="noStrike" spc="-1">
                <a:uFill>
                  <a:solidFill>
                    <a:srgbClr val="FFFFFF"/>
                  </a:solidFill>
                </a:uFill>
                <a:latin typeface="Arial"/>
              </a:rPr>
              <a:t>Textuellement : « l'acquisition de connaissances et de méthodes géographiques variées aide les élèves à dépasser une expérience personnelle de l'espace vécu pour accéder à la compréhension et à la pratique d'un espace social, structuré et partagé avec d'autres individus. » En 6</a:t>
            </a:r>
            <a:r>
              <a:rPr lang="fr-FR" sz="2000" strike="noStrike" spc="-1" baseline="101000">
                <a:uFill>
                  <a:solidFill>
                    <a:srgbClr val="FFFFFF"/>
                  </a:solidFill>
                </a:uFill>
                <a:latin typeface="Arial"/>
              </a:rPr>
              <a:t>e</a:t>
            </a:r>
            <a:r>
              <a:rPr lang="fr-FR" sz="2000" strike="noStrike" spc="-1">
                <a:uFill>
                  <a:solidFill>
                    <a:srgbClr val="FFFFFF"/>
                  </a:solidFill>
                </a:uFill>
                <a:latin typeface="Arial"/>
              </a:rPr>
              <a:t>, c'est bien l'aspect SOCIAL de l'espace qui est mis en avant dans le thème qui nous importe.</a:t>
            </a:r>
            <a:endParaRPr/>
          </a:p>
          <a:p>
            <a:pPr>
              <a:lnSpc>
                <a:spcPct val="100000"/>
              </a:lnSpc>
            </a:pPr>
            <a:endParaRPr/>
          </a:p>
        </p:txBody>
      </p:sp>
      <p:sp>
        <p:nvSpPr>
          <p:cNvPr id="367" name="CustomShape 2"/>
          <p:cNvSpPr/>
          <p:nvPr/>
        </p:nvSpPr>
        <p:spPr>
          <a:xfrm>
            <a:off x="4281480" y="10155240"/>
            <a:ext cx="327456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9EEA455-5BDE-43F8-91E3-7EC1DC3DAF67}" type="slidenum">
              <a:rPr lang="fr-FR" sz="1200" strike="noStrike" spc="-1">
                <a:solidFill>
                  <a:srgbClr val="000000"/>
                </a:solidFill>
                <a:uFill>
                  <a:solidFill>
                    <a:srgbClr val="FFFFFF"/>
                  </a:solidFill>
                </a:uFill>
                <a:latin typeface="Arial"/>
                <a:ea typeface="DejaVu Sans"/>
              </a:rPr>
              <a:t>6</a:t>
            </a:fld>
            <a:endParaRPr/>
          </a:p>
        </p:txBody>
      </p:sp>
    </p:spTree>
    <p:extLst>
      <p:ext uri="{BB962C8B-B14F-4D97-AF65-F5344CB8AC3E}">
        <p14:creationId xmlns:p14="http://schemas.microsoft.com/office/powerpoint/2010/main" val="44179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755640" y="5145120"/>
            <a:ext cx="6046560" cy="4208040"/>
          </a:xfrm>
          <a:prstGeom prst="rect">
            <a:avLst/>
          </a:prstGeom>
        </p:spPr>
        <p:txBody>
          <a:bodyPr lIns="0" tIns="0" rIns="0" bIns="0"/>
          <a:lstStyle/>
          <a:p>
            <a:r>
              <a:rPr lang="fr-FR" sz="1200" kern="1200" dirty="0" smtClean="0">
                <a:solidFill>
                  <a:schemeClr val="tx1"/>
                </a:solidFill>
                <a:effectLst/>
                <a:latin typeface="+mn-lt"/>
                <a:ea typeface="+mn-ea"/>
                <a:cs typeface="+mn-cs"/>
              </a:rPr>
              <a:t>La démarche prospective est reprise en 5° puis en 3°, textuellement dans les programmes (</a:t>
            </a:r>
            <a:r>
              <a:rPr lang="fr-FR" sz="1200" i="1" kern="1200" dirty="0" smtClean="0">
                <a:solidFill>
                  <a:schemeClr val="tx1"/>
                </a:solidFill>
                <a:effectLst/>
                <a:latin typeface="+mn-lt"/>
                <a:ea typeface="+mn-ea"/>
                <a:cs typeface="+mn-cs"/>
              </a:rPr>
              <a:t>spécial n°11 du 26 novembre 2015</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En 5° : thème 3</a:t>
            </a:r>
          </a:p>
          <a:p>
            <a:r>
              <a:rPr lang="fr-FR" sz="1200" kern="1200" dirty="0" smtClean="0">
                <a:solidFill>
                  <a:schemeClr val="tx1"/>
                </a:solidFill>
                <a:effectLst/>
                <a:latin typeface="+mn-lt"/>
                <a:ea typeface="+mn-ea"/>
                <a:cs typeface="+mn-cs"/>
              </a:rPr>
              <a:t>Prévenir les risques, s’adapter au changement global</a:t>
            </a:r>
          </a:p>
          <a:p>
            <a:r>
              <a:rPr lang="fr-FR" sz="1200" kern="1200" dirty="0" smtClean="0">
                <a:solidFill>
                  <a:schemeClr val="tx1"/>
                </a:solidFill>
                <a:effectLst/>
                <a:latin typeface="+mn-lt"/>
                <a:ea typeface="+mn-ea"/>
                <a:cs typeface="+mn-cs"/>
              </a:rPr>
              <a:t>En 3° : Thème 2</a:t>
            </a:r>
          </a:p>
          <a:p>
            <a:r>
              <a:rPr lang="fr-FR" sz="1200" kern="1200" dirty="0" smtClean="0">
                <a:solidFill>
                  <a:schemeClr val="tx1"/>
                </a:solidFill>
                <a:effectLst/>
                <a:latin typeface="+mn-lt"/>
                <a:ea typeface="+mn-ea"/>
                <a:cs typeface="+mn-cs"/>
              </a:rPr>
              <a:t>Pourquoi et comment aménager le territoire ?</a:t>
            </a:r>
          </a:p>
          <a:p>
            <a:r>
              <a:rPr lang="fr-FR" sz="1200" kern="1200" dirty="0" smtClean="0">
                <a:solidFill>
                  <a:schemeClr val="tx1"/>
                </a:solidFill>
                <a:effectLst/>
                <a:latin typeface="+mn-lt"/>
                <a:ea typeface="+mn-ea"/>
                <a:cs typeface="+mn-cs"/>
              </a:rPr>
              <a:t> </a:t>
            </a:r>
          </a:p>
          <a:p>
            <a:pPr>
              <a:lnSpc>
                <a:spcPct val="100000"/>
              </a:lnSpc>
            </a:pPr>
            <a:endParaRPr dirty="0"/>
          </a:p>
        </p:txBody>
      </p:sp>
      <p:sp>
        <p:nvSpPr>
          <p:cNvPr id="369" name="CustomShape 2"/>
          <p:cNvSpPr/>
          <p:nvPr/>
        </p:nvSpPr>
        <p:spPr>
          <a:xfrm>
            <a:off x="4281480" y="10155240"/>
            <a:ext cx="327456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C49A1AAC-17B8-4E4A-9FAD-E096DE324550}" type="slidenum">
              <a:rPr lang="fr-FR" sz="1200" strike="noStrike" spc="-1">
                <a:solidFill>
                  <a:srgbClr val="000000"/>
                </a:solidFill>
                <a:uFill>
                  <a:solidFill>
                    <a:srgbClr val="FFFFFF"/>
                  </a:solidFill>
                </a:uFill>
                <a:latin typeface="Arial"/>
                <a:ea typeface="DejaVu Sans"/>
              </a:rPr>
              <a:t>7</a:t>
            </a:fld>
            <a:endParaRPr/>
          </a:p>
        </p:txBody>
      </p:sp>
    </p:spTree>
    <p:extLst>
      <p:ext uri="{BB962C8B-B14F-4D97-AF65-F5344CB8AC3E}">
        <p14:creationId xmlns:p14="http://schemas.microsoft.com/office/powerpoint/2010/main" val="200407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936720" y="5040360"/>
            <a:ext cx="6044760" cy="4208040"/>
          </a:xfrm>
          <a:prstGeom prst="rect">
            <a:avLst/>
          </a:prstGeom>
        </p:spPr>
        <p:txBody>
          <a:bodyPr lIns="0" tIns="0" rIns="0" bIns="0"/>
          <a:lstStyle/>
          <a:p>
            <a:pPr marL="171360" indent="-169560">
              <a:lnSpc>
                <a:spcPct val="100000"/>
              </a:lnSpc>
              <a:buClr>
                <a:srgbClr val="FFFFFF"/>
              </a:buClr>
              <a:buFont typeface="Arial"/>
              <a:buChar char="•"/>
            </a:pPr>
            <a:r>
              <a:rPr lang="fr-FR" sz="2000" strike="noStrike" spc="-1" dirty="0">
                <a:uFill>
                  <a:solidFill>
                    <a:srgbClr val="FFFFFF"/>
                  </a:solidFill>
                </a:uFill>
                <a:latin typeface="Arial"/>
              </a:rPr>
              <a:t>En classe de 6</a:t>
            </a:r>
            <a:r>
              <a:rPr lang="fr-FR" sz="2000" strike="noStrike" spc="-1" baseline="101000" dirty="0">
                <a:uFill>
                  <a:solidFill>
                    <a:srgbClr val="FFFFFF"/>
                  </a:solidFill>
                </a:uFill>
                <a:latin typeface="Arial"/>
              </a:rPr>
              <a:t>e</a:t>
            </a:r>
            <a:r>
              <a:rPr lang="fr-FR" sz="2000" strike="noStrike" spc="-1" dirty="0">
                <a:uFill>
                  <a:solidFill>
                    <a:srgbClr val="FFFFFF"/>
                  </a:solidFill>
                </a:uFill>
                <a:latin typeface="Arial"/>
              </a:rPr>
              <a:t>, la </a:t>
            </a:r>
            <a:r>
              <a:rPr lang="fr-FR" sz="2000" strike="noStrike" spc="-1" dirty="0" err="1">
                <a:uFill>
                  <a:solidFill>
                    <a:srgbClr val="FFFFFF"/>
                  </a:solidFill>
                </a:uFill>
                <a:latin typeface="Arial"/>
              </a:rPr>
              <a:t>géoprospective</a:t>
            </a:r>
            <a:r>
              <a:rPr lang="fr-FR" sz="2000" strike="noStrike" spc="-1" dirty="0">
                <a:uFill>
                  <a:solidFill>
                    <a:srgbClr val="FFFFFF"/>
                  </a:solidFill>
                </a:uFill>
                <a:latin typeface="Arial"/>
              </a:rPr>
              <a:t> est directement liée au chapitre « Habiter une métropole », la démarche peut donc s'appuyer sur les acquis des élèves. </a:t>
            </a:r>
            <a:endParaRPr dirty="0"/>
          </a:p>
          <a:p>
            <a:pPr marL="171360" indent="-169560">
              <a:lnSpc>
                <a:spcPct val="100000"/>
              </a:lnSpc>
              <a:buClr>
                <a:srgbClr val="FFFFFF"/>
              </a:buClr>
              <a:buFont typeface="Arial"/>
              <a:buChar char="•"/>
            </a:pPr>
            <a:r>
              <a:rPr lang="fr-FR" sz="2000" strike="noStrike" spc="-1" dirty="0">
                <a:uFill>
                  <a:solidFill>
                    <a:srgbClr val="FFFFFF"/>
                  </a:solidFill>
                </a:uFill>
                <a:latin typeface="Arial"/>
              </a:rPr>
              <a:t>Le </a:t>
            </a:r>
            <a:r>
              <a:rPr lang="fr-FR" sz="2000" u="sng" strike="noStrike" spc="-1" dirty="0">
                <a:uFill>
                  <a:solidFill>
                    <a:srgbClr val="FFFFFF"/>
                  </a:solidFill>
                </a:uFill>
                <a:latin typeface="Arial"/>
              </a:rPr>
              <a:t>diagnostic</a:t>
            </a:r>
            <a:r>
              <a:rPr lang="fr-FR" sz="2000" strike="noStrike" spc="-1" dirty="0">
                <a:uFill>
                  <a:solidFill>
                    <a:srgbClr val="FFFFFF"/>
                  </a:solidFill>
                </a:uFill>
                <a:latin typeface="Arial"/>
              </a:rPr>
              <a:t>, phase importante de la </a:t>
            </a:r>
            <a:r>
              <a:rPr lang="fr-FR" sz="2000" strike="noStrike" spc="-1" dirty="0" err="1">
                <a:uFill>
                  <a:solidFill>
                    <a:srgbClr val="FFFFFF"/>
                  </a:solidFill>
                </a:uFill>
                <a:latin typeface="Arial"/>
              </a:rPr>
              <a:t>géoprospective</a:t>
            </a:r>
            <a:r>
              <a:rPr lang="fr-FR" sz="2000" strike="noStrike" spc="-1" dirty="0">
                <a:uFill>
                  <a:solidFill>
                    <a:srgbClr val="FFFFFF"/>
                  </a:solidFill>
                </a:uFill>
                <a:latin typeface="Arial"/>
              </a:rPr>
              <a:t>, est donc en partie réalisé.</a:t>
            </a:r>
            <a:endParaRPr dirty="0"/>
          </a:p>
          <a:p>
            <a:pPr>
              <a:lnSpc>
                <a:spcPct val="100000"/>
              </a:lnSpc>
            </a:pPr>
            <a:endParaRPr dirty="0"/>
          </a:p>
        </p:txBody>
      </p:sp>
      <p:sp>
        <p:nvSpPr>
          <p:cNvPr id="371" name="CustomShape 2"/>
          <p:cNvSpPr/>
          <p:nvPr/>
        </p:nvSpPr>
        <p:spPr>
          <a:xfrm>
            <a:off x="4281480" y="10155240"/>
            <a:ext cx="327456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0ECC686-2177-466D-B28D-61F87FB2783D}" type="slidenum">
              <a:rPr lang="fr-FR" sz="1200" strike="noStrike" spc="-1">
                <a:solidFill>
                  <a:srgbClr val="000000"/>
                </a:solidFill>
                <a:uFill>
                  <a:solidFill>
                    <a:srgbClr val="FFFFFF"/>
                  </a:solidFill>
                </a:uFill>
                <a:latin typeface="Arial"/>
                <a:ea typeface="DejaVu Sans"/>
              </a:rPr>
              <a:t>8</a:t>
            </a:fld>
            <a:endParaRPr/>
          </a:p>
        </p:txBody>
      </p:sp>
    </p:spTree>
    <p:extLst>
      <p:ext uri="{BB962C8B-B14F-4D97-AF65-F5344CB8AC3E}">
        <p14:creationId xmlns:p14="http://schemas.microsoft.com/office/powerpoint/2010/main" val="131708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803160" y="5141880"/>
            <a:ext cx="6044760" cy="4808160"/>
          </a:xfrm>
          <a:noFill/>
          <a:ln>
            <a:noFill/>
          </a:ln>
        </p:spPr>
        <p:style>
          <a:lnRef idx="0">
            <a:scrgbClr r="0" g="0" b="0"/>
          </a:lnRef>
          <a:fillRef idx="0">
            <a:scrgbClr r="0" g="0" b="0"/>
          </a:fillRef>
          <a:effectRef idx="0">
            <a:scrgbClr r="0" g="0" b="0"/>
          </a:effectRef>
          <a:fontRef idx="minor"/>
        </p:style>
        <p:txBody>
          <a:bodyPr lIns="0" tIns="0" rIns="0" bIns="0"/>
          <a:lstStyle/>
          <a:p>
            <a:pPr marL="215640" indent="-210960">
              <a:lnSpc>
                <a:spcPct val="100000"/>
              </a:lnSpc>
            </a:pPr>
            <a:r>
              <a:rPr lang="fr-FR" sz="2000" strike="noStrike" spc="-1">
                <a:solidFill>
                  <a:srgbClr val="000000"/>
                </a:solidFill>
                <a:uFill>
                  <a:solidFill>
                    <a:srgbClr val="FFFFFF"/>
                  </a:solidFill>
                </a:uFill>
                <a:latin typeface="Arial"/>
                <a:ea typeface="SimSun"/>
              </a:rPr>
              <a:t>On présente quelque chose, mais c'est pour expliciter la démarche !</a:t>
            </a:r>
            <a:endParaRPr/>
          </a:p>
          <a:p>
            <a:pPr marL="215640" indent="-210960">
              <a:lnSpc>
                <a:spcPct val="100000"/>
              </a:lnSpc>
            </a:pPr>
            <a:endParaRPr/>
          </a:p>
          <a:p>
            <a:pPr marL="215640" indent="-210960">
              <a:lnSpc>
                <a:spcPct val="100000"/>
              </a:lnSpc>
            </a:pPr>
            <a:r>
              <a:rPr lang="fr-FR" sz="2000" strike="noStrike" spc="-1">
                <a:solidFill>
                  <a:srgbClr val="000000"/>
                </a:solidFill>
                <a:uFill>
                  <a:solidFill>
                    <a:srgbClr val="FFFFFF"/>
                  </a:solidFill>
                </a:uFill>
                <a:latin typeface="Arial"/>
                <a:ea typeface="SimSun"/>
              </a:rPr>
              <a:t>Selon le lieu d'enseignement, il faut adapter le choix ... pour rester </a:t>
            </a:r>
            <a:r>
              <a:rPr lang="fr-FR" sz="2000" u="sng" strike="noStrike" spc="-1">
                <a:solidFill>
                  <a:srgbClr val="000000"/>
                </a:solidFill>
                <a:uFill>
                  <a:solidFill>
                    <a:srgbClr val="FFFFFF"/>
                  </a:solidFill>
                </a:uFill>
                <a:latin typeface="Arial"/>
                <a:ea typeface="SimSun"/>
              </a:rPr>
              <a:t>concret</a:t>
            </a:r>
            <a:r>
              <a:rPr lang="fr-FR" sz="2000" strike="noStrike" spc="-1">
                <a:solidFill>
                  <a:srgbClr val="000000"/>
                </a:solidFill>
                <a:uFill>
                  <a:solidFill>
                    <a:srgbClr val="FFFFFF"/>
                  </a:solidFill>
                </a:uFill>
                <a:latin typeface="Arial"/>
                <a:ea typeface="SimSun"/>
              </a:rPr>
              <a:t> et adapter la démarche à ce que les élèves connaissent.</a:t>
            </a:r>
            <a:endParaRPr/>
          </a:p>
        </p:txBody>
      </p:sp>
      <p:sp>
        <p:nvSpPr>
          <p:cNvPr id="2" name="Espace réservé des commentaires 1"/>
          <p:cNvSpPr>
            <a:spLocks noGrp="1"/>
          </p:cNvSpPr>
          <p:nvPr>
            <p:ph type="body" idx="1"/>
          </p:nvPr>
        </p:nvSpPr>
        <p:spPr/>
        <p:txBody>
          <a:bodyPr/>
          <a:lstStyle/>
          <a:p>
            <a:r>
              <a:rPr lang="fr-FR" sz="1200" kern="1200" dirty="0" smtClean="0">
                <a:solidFill>
                  <a:schemeClr val="tx1"/>
                </a:solidFill>
                <a:effectLst/>
                <a:latin typeface="+mn-lt"/>
                <a:ea typeface="+mn-ea"/>
                <a:cs typeface="+mn-cs"/>
              </a:rPr>
              <a:t>Comment aborder cette séquence avec des élèves de 6° ?</a:t>
            </a:r>
          </a:p>
          <a:p>
            <a:r>
              <a:rPr lang="fr-FR" sz="1200" kern="1200" dirty="0" smtClean="0">
                <a:solidFill>
                  <a:schemeClr val="tx1"/>
                </a:solidFill>
                <a:effectLst/>
                <a:latin typeface="+mn-lt"/>
                <a:ea typeface="+mn-ea"/>
                <a:cs typeface="+mn-cs"/>
              </a:rPr>
              <a:t>Une proposition : travailler sur le PLU de Strasbourg </a:t>
            </a:r>
            <a:r>
              <a:rPr lang="fr-FR" sz="1200" kern="1200" dirty="0" err="1" smtClean="0">
                <a:solidFill>
                  <a:schemeClr val="tx1"/>
                </a:solidFill>
                <a:effectLst/>
                <a:latin typeface="+mn-lt"/>
                <a:ea typeface="+mn-ea"/>
                <a:cs typeface="+mn-cs"/>
              </a:rPr>
              <a:t>eurométropole</a:t>
            </a:r>
            <a:r>
              <a:rPr lang="fr-FR" sz="1200" kern="1200" dirty="0" smtClean="0">
                <a:solidFill>
                  <a:schemeClr val="tx1"/>
                </a:solidFill>
                <a:effectLst/>
                <a:latin typeface="+mn-lt"/>
                <a:ea typeface="+mn-ea"/>
                <a:cs typeface="+mn-cs"/>
              </a:rPr>
              <a:t>, puis sur un projet réel d'</a:t>
            </a:r>
            <a:r>
              <a:rPr lang="fr-FR" sz="1200" kern="1200" dirty="0" err="1" smtClean="0">
                <a:solidFill>
                  <a:schemeClr val="tx1"/>
                </a:solidFill>
                <a:effectLst/>
                <a:latin typeface="+mn-lt"/>
                <a:ea typeface="+mn-ea"/>
                <a:cs typeface="+mn-cs"/>
              </a:rPr>
              <a:t>écoquartier</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On fait le choix de présenter une séquence en lien avec l’EDC sur Strasbourg, mais c'est pour expliciter la démarche !</a:t>
            </a:r>
          </a:p>
          <a:p>
            <a:r>
              <a:rPr lang="fr-FR" sz="1200" kern="1200" dirty="0" smtClean="0">
                <a:solidFill>
                  <a:schemeClr val="tx1"/>
                </a:solidFill>
                <a:effectLst/>
                <a:latin typeface="+mn-lt"/>
                <a:ea typeface="+mn-ea"/>
                <a:cs typeface="+mn-cs"/>
              </a:rPr>
              <a:t>Selon le lieu d'enseignement, il faut adapter le choix ... pour rester </a:t>
            </a:r>
            <a:r>
              <a:rPr lang="fr-FR" sz="1200" u="sng" kern="1200" dirty="0" smtClean="0">
                <a:solidFill>
                  <a:schemeClr val="tx1"/>
                </a:solidFill>
                <a:effectLst/>
                <a:latin typeface="+mn-lt"/>
                <a:ea typeface="+mn-ea"/>
                <a:cs typeface="+mn-cs"/>
              </a:rPr>
              <a:t>concret</a:t>
            </a:r>
            <a:r>
              <a:rPr lang="fr-FR" sz="1200" kern="1200" dirty="0" smtClean="0">
                <a:solidFill>
                  <a:schemeClr val="tx1"/>
                </a:solidFill>
                <a:effectLst/>
                <a:latin typeface="+mn-lt"/>
                <a:ea typeface="+mn-ea"/>
                <a:cs typeface="+mn-cs"/>
              </a:rPr>
              <a:t> et adapter la démarche à ce que les élèves connaissent.</a:t>
            </a:r>
          </a:p>
          <a:p>
            <a:endParaRPr lang="fr-FR" dirty="0"/>
          </a:p>
        </p:txBody>
      </p:sp>
    </p:spTree>
    <p:extLst>
      <p:ext uri="{BB962C8B-B14F-4D97-AF65-F5344CB8AC3E}">
        <p14:creationId xmlns:p14="http://schemas.microsoft.com/office/powerpoint/2010/main" val="5103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CustomShape 1"/>
          <p:cNvSpPr/>
          <p:nvPr/>
        </p:nvSpPr>
        <p:spPr>
          <a:xfrm>
            <a:off x="755640" y="5078520"/>
            <a:ext cx="6043320" cy="4806720"/>
          </a:xfrm>
          <a:noFill/>
          <a:ln>
            <a:noFill/>
          </a:ln>
        </p:spPr>
        <p:style>
          <a:lnRef idx="0">
            <a:scrgbClr r="0" g="0" b="0"/>
          </a:lnRef>
          <a:fillRef idx="0">
            <a:scrgbClr r="0" g="0" b="0"/>
          </a:fillRef>
          <a:effectRef idx="0">
            <a:scrgbClr r="0" g="0" b="0"/>
          </a:effectRef>
          <a:fontRef idx="minor"/>
        </p:style>
      </p:sp>
      <p:sp>
        <p:nvSpPr>
          <p:cNvPr id="2" name="Espace réservé des commentaires 1"/>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Accroche : la reprise de l'exemple de la métropole strasbourgeoise étudiée dans le sous thème 1 comme exemple de métropole de pays développés, à travers un jeu des 6 différences.</a:t>
            </a:r>
          </a:p>
          <a:p>
            <a:r>
              <a:rPr lang="fr-FR" sz="1200" kern="1200" dirty="0" smtClean="0">
                <a:solidFill>
                  <a:schemeClr val="tx1"/>
                </a:solidFill>
                <a:effectLst/>
                <a:latin typeface="+mn-lt"/>
                <a:ea typeface="+mn-ea"/>
                <a:cs typeface="+mn-cs"/>
              </a:rPr>
              <a:t>Les élèves doivent observer 2 photos aériennes de la presqu’île Malraux à Strasbourg, une en 1990 et l’autre en 2016, et repérer les différences et donc repérer les nouveaux aménagements de ce quartier. </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L'étude de ces deux images satellites de la presqu'île Malraux, à Strasbourg, prises à 20 ans d'intervalle, permet de montrer aux élèves que de grands aménagements ont été réalisés : construction de ponts et de bâtiments, réaménagements de rues…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92858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Image 33"/>
          <p:cNvPicPr/>
          <p:nvPr/>
        </p:nvPicPr>
        <p:blipFill>
          <a:blip/>
          <a:stretch/>
        </p:blipFill>
        <p:spPr>
          <a:xfrm>
            <a:off x="457200" y="1604520"/>
            <a:ext cx="8229240" cy="3977280"/>
          </a:xfrm>
          <a:prstGeom prst="rect">
            <a:avLst/>
          </a:prstGeom>
          <a:ln>
            <a:noFill/>
          </a:ln>
        </p:spPr>
      </p:pic>
      <p:pic>
        <p:nvPicPr>
          <p:cNvPr id="35" name="Image 34"/>
          <p:cNvPicPr/>
          <p:nvPr/>
        </p:nvPicPr>
        <p:blipFill>
          <a:blip/>
          <a:stretch/>
        </p:blipFill>
        <p:spPr>
          <a:xfrm>
            <a:off x="457200" y="1604520"/>
            <a:ext cx="82292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1"/>
            <a:ext cx="2133600" cy="365125"/>
          </a:xfrm>
          <a:prstGeom prst="rect">
            <a:avLst/>
          </a:prstGeom>
        </p:spPr>
        <p:txBody>
          <a:bodyPr/>
          <a:lstStyle/>
          <a:p>
            <a:fld id="{96DDB7B8-8B5A-4CDE-95C9-A97CB62D2165}" type="datetimeFigureOut">
              <a:rPr lang="fr-FR" smtClean="0"/>
              <a:t>14/04/2016</a:t>
            </a:fld>
            <a:endParaRPr lang="fr-F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1"/>
            <a:ext cx="2133600" cy="365125"/>
          </a:xfrm>
          <a:prstGeom prst="rect">
            <a:avLst/>
          </a:prstGeom>
        </p:spPr>
        <p:txBody>
          <a:bodyPr/>
          <a:lstStyle/>
          <a:p>
            <a:fld id="{F78EBDB2-F718-41DB-B0DB-8A477839D715}" type="slidenum">
              <a:rPr lang="fr-FR" smtClean="0"/>
              <a:t>‹#›</a:t>
            </a:fld>
            <a:endParaRPr lang="fr-FR"/>
          </a:p>
        </p:txBody>
      </p:sp>
    </p:spTree>
    <p:extLst>
      <p:ext uri="{BB962C8B-B14F-4D97-AF65-F5344CB8AC3E}">
        <p14:creationId xmlns:p14="http://schemas.microsoft.com/office/powerpoint/2010/main" val="3216642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Image 69"/>
          <p:cNvPicPr/>
          <p:nvPr/>
        </p:nvPicPr>
        <p:blipFill>
          <a:blip/>
          <a:stretch/>
        </p:blipFill>
        <p:spPr>
          <a:xfrm>
            <a:off x="457200" y="1604520"/>
            <a:ext cx="8229240" cy="3977280"/>
          </a:xfrm>
          <a:prstGeom prst="rect">
            <a:avLst/>
          </a:prstGeom>
          <a:ln>
            <a:noFill/>
          </a:ln>
        </p:spPr>
      </p:pic>
      <p:pic>
        <p:nvPicPr>
          <p:cNvPr id="71" name="Image 70"/>
          <p:cNvPicPr/>
          <p:nvPr/>
        </p:nvPicPr>
        <p:blipFill>
          <a:blip/>
          <a:stretch/>
        </p:blipFill>
        <p:spPr>
          <a:xfrm>
            <a:off x="457200" y="1604520"/>
            <a:ext cx="8229240" cy="39772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Image 105"/>
          <p:cNvPicPr/>
          <p:nvPr/>
        </p:nvPicPr>
        <p:blipFill>
          <a:blip/>
          <a:stretch/>
        </p:blipFill>
        <p:spPr>
          <a:xfrm>
            <a:off x="457200" y="1604520"/>
            <a:ext cx="8229240" cy="3977280"/>
          </a:xfrm>
          <a:prstGeom prst="rect">
            <a:avLst/>
          </a:prstGeom>
          <a:ln>
            <a:noFill/>
          </a:ln>
        </p:spPr>
      </p:pic>
      <p:pic>
        <p:nvPicPr>
          <p:cNvPr id="107" name="Image 106"/>
          <p:cNvPicPr/>
          <p:nvPr/>
        </p:nvPicPr>
        <p:blipFill>
          <a:blip/>
          <a:stretch/>
        </p:blipFill>
        <p:spPr>
          <a:xfrm>
            <a:off x="457200" y="1604520"/>
            <a:ext cx="8229240" cy="3977280"/>
          </a:xfrm>
          <a:prstGeom prst="rect">
            <a:avLst/>
          </a:prstGeom>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2" name="Image 141"/>
          <p:cNvPicPr/>
          <p:nvPr/>
        </p:nvPicPr>
        <p:blipFill>
          <a:blip/>
          <a:stretch/>
        </p:blipFill>
        <p:spPr>
          <a:xfrm>
            <a:off x="457200" y="1604520"/>
            <a:ext cx="8229240" cy="3977280"/>
          </a:xfrm>
          <a:prstGeom prst="rect">
            <a:avLst/>
          </a:prstGeom>
          <a:ln>
            <a:noFill/>
          </a:ln>
        </p:spPr>
      </p:pic>
      <p:pic>
        <p:nvPicPr>
          <p:cNvPr id="143" name="Image 142"/>
          <p:cNvPicPr/>
          <p:nvPr/>
        </p:nvPicPr>
        <p:blipFill>
          <a:blip/>
          <a:stretch/>
        </p:blipFill>
        <p:spPr>
          <a:xfrm>
            <a:off x="457200" y="1604520"/>
            <a:ext cx="822924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fr-FR" sz="4400" spc="-1">
                <a:latin typeface="Arial"/>
              </a:rPr>
              <a:t>Cliquez pour éditer le format du texte-titre</a:t>
            </a:r>
            <a:endParaRP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fr-FR" sz="2800" spc="-1">
                <a:latin typeface="Arial"/>
              </a:rPr>
              <a:t>Cliquez pour éditer le format du plan de texte</a:t>
            </a:r>
            <a:endParaRPr/>
          </a:p>
          <a:p>
            <a:pPr marL="864000" lvl="1" indent="-324000">
              <a:buClr>
                <a:srgbClr val="FFFFFF"/>
              </a:buClr>
              <a:buSzPct val="75000"/>
              <a:buFont typeface="Symbol" charset="2"/>
              <a:buChar char=""/>
            </a:pPr>
            <a:r>
              <a:rPr lang="fr-FR" sz="2000" spc="-1">
                <a:latin typeface="Arial"/>
              </a:rPr>
              <a:t>Second niveau de plan</a:t>
            </a:r>
            <a:endParaRPr/>
          </a:p>
          <a:p>
            <a:pPr marL="1296000" lvl="2" indent="-288000">
              <a:buClr>
                <a:srgbClr val="FFFFFF"/>
              </a:buClr>
              <a:buSzPct val="45000"/>
              <a:buFont typeface="Wingdings" charset="2"/>
              <a:buChar char=""/>
            </a:pPr>
            <a:r>
              <a:rPr lang="fr-FR" sz="1800" spc="-1">
                <a:latin typeface="Arial"/>
              </a:rPr>
              <a:t>Troisième niveau de plan</a:t>
            </a:r>
            <a:endParaRPr/>
          </a:p>
          <a:p>
            <a:pPr marL="1728000" lvl="3" indent="-216000">
              <a:buClr>
                <a:srgbClr val="FFFFFF"/>
              </a:buClr>
              <a:buSzPct val="75000"/>
              <a:buFont typeface="Symbol" charset="2"/>
              <a:buChar char=""/>
            </a:pPr>
            <a:r>
              <a:rPr lang="fr-FR" sz="1800" spc="-1">
                <a:latin typeface="Arial"/>
              </a:rPr>
              <a:t>Quatrième niveau de plan</a:t>
            </a:r>
            <a:endParaRPr/>
          </a:p>
          <a:p>
            <a:pPr marL="2160000" lvl="4" indent="-216000">
              <a:buClr>
                <a:srgbClr val="FFFFFF"/>
              </a:buClr>
              <a:buSzPct val="45000"/>
              <a:buFont typeface="Wingdings" charset="2"/>
              <a:buChar char=""/>
            </a:pPr>
            <a:r>
              <a:rPr lang="fr-FR" sz="2000" spc="-1">
                <a:latin typeface="Arial"/>
              </a:rPr>
              <a:t>Cinquième niveau de plan</a:t>
            </a:r>
            <a:endParaRPr/>
          </a:p>
          <a:p>
            <a:pPr marL="2592000" lvl="5" indent="-216000">
              <a:buClr>
                <a:srgbClr val="FFFFFF"/>
              </a:buClr>
              <a:buSzPct val="45000"/>
              <a:buFont typeface="Wingdings" charset="2"/>
              <a:buChar char=""/>
            </a:pPr>
            <a:r>
              <a:rPr lang="fr-FR" sz="2000" spc="-1">
                <a:latin typeface="Arial"/>
              </a:rPr>
              <a:t>Sixième niveau de plan</a:t>
            </a:r>
            <a:endParaRPr/>
          </a:p>
          <a:p>
            <a:pPr marL="3024000" lvl="6" indent="-216000">
              <a:buClr>
                <a:srgbClr val="FFFFFF"/>
              </a:buClr>
              <a:buSzPct val="45000"/>
              <a:buFont typeface="Wingdings" charset="2"/>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r>
              <a:rPr lang="fr-FR" sz="4400" spc="-1">
                <a:latin typeface="Arial"/>
              </a:rPr>
              <a:t>Cliquez pour éditer le format du texte-titre</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fr-FR" sz="2800" spc="-1">
                <a:latin typeface="Arial"/>
              </a:rPr>
              <a:t>Cliquez pour éditer le format du plan de texte</a:t>
            </a:r>
            <a:endParaRPr/>
          </a:p>
          <a:p>
            <a:pPr marL="864000" lvl="1" indent="-324000">
              <a:buClr>
                <a:srgbClr val="FFFFFF"/>
              </a:buClr>
              <a:buSzPct val="75000"/>
              <a:buFont typeface="Symbol" charset="2"/>
              <a:buChar char=""/>
            </a:pPr>
            <a:r>
              <a:rPr lang="fr-FR" sz="2000" spc="-1">
                <a:latin typeface="Arial"/>
              </a:rPr>
              <a:t>Second niveau de plan</a:t>
            </a:r>
            <a:endParaRPr/>
          </a:p>
          <a:p>
            <a:pPr marL="1296000" lvl="2" indent="-288000">
              <a:buClr>
                <a:srgbClr val="FFFFFF"/>
              </a:buClr>
              <a:buSzPct val="45000"/>
              <a:buFont typeface="Wingdings" charset="2"/>
              <a:buChar char=""/>
            </a:pPr>
            <a:r>
              <a:rPr lang="fr-FR" sz="1800" spc="-1">
                <a:latin typeface="Arial"/>
              </a:rPr>
              <a:t>Troisième niveau de plan</a:t>
            </a:r>
            <a:endParaRPr/>
          </a:p>
          <a:p>
            <a:pPr marL="1728000" lvl="3" indent="-216000">
              <a:buClr>
                <a:srgbClr val="FFFFFF"/>
              </a:buClr>
              <a:buSzPct val="75000"/>
              <a:buFont typeface="Symbol" charset="2"/>
              <a:buChar char=""/>
            </a:pPr>
            <a:r>
              <a:rPr lang="fr-FR" sz="1800" spc="-1">
                <a:latin typeface="Arial"/>
              </a:rPr>
              <a:t>Quatrième niveau de plan</a:t>
            </a:r>
            <a:endParaRPr/>
          </a:p>
          <a:p>
            <a:pPr marL="2160000" lvl="4" indent="-216000">
              <a:buClr>
                <a:srgbClr val="FFFFFF"/>
              </a:buClr>
              <a:buSzPct val="45000"/>
              <a:buFont typeface="Wingdings" charset="2"/>
              <a:buChar char=""/>
            </a:pPr>
            <a:r>
              <a:rPr lang="fr-FR" sz="2000" spc="-1">
                <a:latin typeface="Arial"/>
              </a:rPr>
              <a:t>Cinquième niveau de plan</a:t>
            </a:r>
            <a:endParaRPr/>
          </a:p>
          <a:p>
            <a:pPr marL="2592000" lvl="5" indent="-216000">
              <a:buClr>
                <a:srgbClr val="FFFFFF"/>
              </a:buClr>
              <a:buSzPct val="45000"/>
              <a:buFont typeface="Wingdings" charset="2"/>
              <a:buChar char=""/>
            </a:pPr>
            <a:r>
              <a:rPr lang="fr-FR" sz="2000" spc="-1">
                <a:latin typeface="Arial"/>
              </a:rPr>
              <a:t>Sixième niveau de plan</a:t>
            </a:r>
            <a:endParaRPr/>
          </a:p>
          <a:p>
            <a:pPr marL="3024000" lvl="6" indent="-216000">
              <a:buClr>
                <a:srgbClr val="FFFFFF"/>
              </a:buClr>
              <a:buSzPct val="45000"/>
              <a:buFont typeface="Wingdings" charset="2"/>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r>
              <a:rPr lang="fr-FR" sz="4400" spc="-1">
                <a:latin typeface="Arial"/>
              </a:rPr>
              <a:t>Cliquez pour éditer le format du texte-titre</a:t>
            </a:r>
            <a:endParaRP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fr-FR" sz="2800" spc="-1">
                <a:latin typeface="Arial"/>
              </a:rPr>
              <a:t>Cliquez pour éditer le format du plan de texte</a:t>
            </a:r>
            <a:endParaRPr/>
          </a:p>
          <a:p>
            <a:pPr marL="864000" lvl="1" indent="-324000">
              <a:buClr>
                <a:srgbClr val="FFFFFF"/>
              </a:buClr>
              <a:buSzPct val="75000"/>
              <a:buFont typeface="Symbol" charset="2"/>
              <a:buChar char=""/>
            </a:pPr>
            <a:r>
              <a:rPr lang="fr-FR" sz="2000" spc="-1">
                <a:latin typeface="Arial"/>
              </a:rPr>
              <a:t>Second niveau de plan</a:t>
            </a:r>
            <a:endParaRPr/>
          </a:p>
          <a:p>
            <a:pPr marL="1296000" lvl="2" indent="-288000">
              <a:buClr>
                <a:srgbClr val="FFFFFF"/>
              </a:buClr>
              <a:buSzPct val="45000"/>
              <a:buFont typeface="Wingdings" charset="2"/>
              <a:buChar char=""/>
            </a:pPr>
            <a:r>
              <a:rPr lang="fr-FR" sz="1800" spc="-1">
                <a:latin typeface="Arial"/>
              </a:rPr>
              <a:t>Troisième niveau de plan</a:t>
            </a:r>
            <a:endParaRPr/>
          </a:p>
          <a:p>
            <a:pPr marL="1728000" lvl="3" indent="-216000">
              <a:buClr>
                <a:srgbClr val="FFFFFF"/>
              </a:buClr>
              <a:buSzPct val="75000"/>
              <a:buFont typeface="Symbol" charset="2"/>
              <a:buChar char=""/>
            </a:pPr>
            <a:r>
              <a:rPr lang="fr-FR" sz="1800" spc="-1">
                <a:latin typeface="Arial"/>
              </a:rPr>
              <a:t>Quatrième niveau de plan</a:t>
            </a:r>
            <a:endParaRPr/>
          </a:p>
          <a:p>
            <a:pPr marL="2160000" lvl="4" indent="-216000">
              <a:buClr>
                <a:srgbClr val="FFFFFF"/>
              </a:buClr>
              <a:buSzPct val="45000"/>
              <a:buFont typeface="Wingdings" charset="2"/>
              <a:buChar char=""/>
            </a:pPr>
            <a:r>
              <a:rPr lang="fr-FR" sz="2000" spc="-1">
                <a:latin typeface="Arial"/>
              </a:rPr>
              <a:t>Cinquième niveau de plan</a:t>
            </a:r>
            <a:endParaRPr/>
          </a:p>
          <a:p>
            <a:pPr marL="2592000" lvl="5" indent="-216000">
              <a:buClr>
                <a:srgbClr val="FFFFFF"/>
              </a:buClr>
              <a:buSzPct val="45000"/>
              <a:buFont typeface="Wingdings" charset="2"/>
              <a:buChar char=""/>
            </a:pPr>
            <a:r>
              <a:rPr lang="fr-FR" sz="2000" spc="-1">
                <a:latin typeface="Arial"/>
              </a:rPr>
              <a:t>Sixième niveau de plan</a:t>
            </a:r>
            <a:endParaRPr/>
          </a:p>
          <a:p>
            <a:pPr marL="3024000" lvl="6" indent="-216000">
              <a:buClr>
                <a:srgbClr val="FFFFFF"/>
              </a:buClr>
              <a:buSzPct val="45000"/>
              <a:buFont typeface="Wingdings" charset="2"/>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r>
              <a:rPr lang="fr-FR" sz="4400" spc="-1">
                <a:latin typeface="Arial"/>
              </a:rPr>
              <a:t>Cliquez pour éditer le format du texte-titre</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fr-FR" sz="2800" spc="-1">
                <a:latin typeface="Arial"/>
              </a:rPr>
              <a:t>Cliquez pour éditer le format du plan de texte</a:t>
            </a:r>
            <a:endParaRPr/>
          </a:p>
          <a:p>
            <a:pPr marL="864000" lvl="1" indent="-324000">
              <a:buClr>
                <a:srgbClr val="FFFFFF"/>
              </a:buClr>
              <a:buSzPct val="75000"/>
              <a:buFont typeface="Symbol" charset="2"/>
              <a:buChar char=""/>
            </a:pPr>
            <a:r>
              <a:rPr lang="fr-FR" sz="2000" spc="-1">
                <a:latin typeface="Arial"/>
              </a:rPr>
              <a:t>Second niveau de plan</a:t>
            </a:r>
            <a:endParaRPr/>
          </a:p>
          <a:p>
            <a:pPr marL="1296000" lvl="2" indent="-288000">
              <a:buClr>
                <a:srgbClr val="FFFFFF"/>
              </a:buClr>
              <a:buSzPct val="45000"/>
              <a:buFont typeface="Wingdings" charset="2"/>
              <a:buChar char=""/>
            </a:pPr>
            <a:r>
              <a:rPr lang="fr-FR" sz="1800" spc="-1">
                <a:latin typeface="Arial"/>
              </a:rPr>
              <a:t>Troisième niveau de plan</a:t>
            </a:r>
            <a:endParaRPr/>
          </a:p>
          <a:p>
            <a:pPr marL="1728000" lvl="3" indent="-216000">
              <a:buClr>
                <a:srgbClr val="FFFFFF"/>
              </a:buClr>
              <a:buSzPct val="75000"/>
              <a:buFont typeface="Symbol" charset="2"/>
              <a:buChar char=""/>
            </a:pPr>
            <a:r>
              <a:rPr lang="fr-FR" sz="1800" spc="-1">
                <a:latin typeface="Arial"/>
              </a:rPr>
              <a:t>Quatrième niveau de plan</a:t>
            </a:r>
            <a:endParaRPr/>
          </a:p>
          <a:p>
            <a:pPr marL="2160000" lvl="4" indent="-216000">
              <a:buClr>
                <a:srgbClr val="FFFFFF"/>
              </a:buClr>
              <a:buSzPct val="45000"/>
              <a:buFont typeface="Wingdings" charset="2"/>
              <a:buChar char=""/>
            </a:pPr>
            <a:r>
              <a:rPr lang="fr-FR" sz="2000" spc="-1">
                <a:latin typeface="Arial"/>
              </a:rPr>
              <a:t>Cinquième niveau de plan</a:t>
            </a:r>
            <a:endParaRPr/>
          </a:p>
          <a:p>
            <a:pPr marL="2592000" lvl="5" indent="-216000">
              <a:buClr>
                <a:srgbClr val="FFFFFF"/>
              </a:buClr>
              <a:buSzPct val="45000"/>
              <a:buFont typeface="Wingdings" charset="2"/>
              <a:buChar char=""/>
            </a:pPr>
            <a:r>
              <a:rPr lang="fr-FR" sz="2000" spc="-1">
                <a:latin typeface="Arial"/>
              </a:rPr>
              <a:t>Sixième niveau de plan</a:t>
            </a:r>
            <a:endParaRPr/>
          </a:p>
          <a:p>
            <a:pPr marL="3024000" lvl="6" indent="-216000">
              <a:buClr>
                <a:srgbClr val="FFFFFF"/>
              </a:buClr>
              <a:buSzPct val="45000"/>
              <a:buFont typeface="Wingdings" charset="2"/>
              <a:buChar char=""/>
            </a:pPr>
            <a:r>
              <a:rPr lang="fr-FR" sz="2000" spc="-1">
                <a:latin typeface="Arial"/>
              </a:rP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8.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8.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1802" y="3717032"/>
            <a:ext cx="7772400" cy="1902073"/>
          </a:xfrm>
          <a:ln w="38100">
            <a:noFill/>
          </a:ln>
        </p:spPr>
        <p:txBody>
          <a:bodyPr>
            <a:normAutofit/>
          </a:bodyPr>
          <a:lstStyle/>
          <a:p>
            <a:pPr algn="ctr"/>
            <a:r>
              <a:rPr lang="fr-FR" sz="3600" dirty="0" smtClean="0"/>
              <a:t> </a:t>
            </a:r>
            <a:r>
              <a:rPr lang="fr-FR" sz="2800" b="1" i="1" dirty="0" smtClean="0"/>
              <a:t>De nouvelles problématiques,</a:t>
            </a:r>
            <a:br>
              <a:rPr lang="fr-FR" sz="2800" b="1" i="1" dirty="0" smtClean="0"/>
            </a:br>
            <a:r>
              <a:rPr lang="fr-FR" sz="2800" b="1" i="1" dirty="0" smtClean="0"/>
              <a:t>des démarches à privilégier </a:t>
            </a:r>
            <a:endParaRPr lang="fr-FR" sz="3600" b="1" i="1" dirty="0"/>
          </a:p>
        </p:txBody>
      </p:sp>
      <p:sp>
        <p:nvSpPr>
          <p:cNvPr id="3" name="Sous-titre 2"/>
          <p:cNvSpPr>
            <a:spLocks noGrp="1"/>
          </p:cNvSpPr>
          <p:nvPr>
            <p:ph type="subTitle" idx="1"/>
          </p:nvPr>
        </p:nvSpPr>
        <p:spPr>
          <a:xfrm>
            <a:off x="719570" y="1772816"/>
            <a:ext cx="7776864" cy="1224136"/>
          </a:xfrm>
          <a:ln w="38100">
            <a:solidFill>
              <a:srgbClr val="92D050"/>
            </a:solidFill>
          </a:ln>
        </p:spPr>
        <p:txBody>
          <a:bodyPr>
            <a:normAutofit/>
          </a:bodyPr>
          <a:lstStyle/>
          <a:p>
            <a:r>
              <a:rPr lang="fr-FR" sz="3600" b="1" dirty="0" smtClean="0"/>
              <a:t>Thème 1 : Habiter une métropole </a:t>
            </a:r>
          </a:p>
          <a:p>
            <a:r>
              <a:rPr lang="fr-FR" sz="3600" i="1" dirty="0" smtClean="0"/>
              <a:t>Sous-thème 2 : La ville de demain</a:t>
            </a:r>
            <a:endParaRPr lang="fr-FR" sz="3600" i="1" dirty="0"/>
          </a:p>
        </p:txBody>
      </p:sp>
      <p:sp>
        <p:nvSpPr>
          <p:cNvPr id="4" name="ZoneTexte 3"/>
          <p:cNvSpPr txBox="1"/>
          <p:nvPr/>
        </p:nvSpPr>
        <p:spPr>
          <a:xfrm>
            <a:off x="107503" y="476672"/>
            <a:ext cx="9000999" cy="507831"/>
          </a:xfrm>
          <a:prstGeom prst="rect">
            <a:avLst/>
          </a:prstGeom>
          <a:solidFill>
            <a:srgbClr val="00B050"/>
          </a:solidFill>
        </p:spPr>
        <p:txBody>
          <a:bodyPr wrap="square" rtlCol="0">
            <a:spAutoFit/>
          </a:bodyPr>
          <a:lstStyle/>
          <a:p>
            <a:r>
              <a:rPr lang="fr-FR" sz="2700" b="1" dirty="0" smtClean="0">
                <a:solidFill>
                  <a:schemeClr val="bg1"/>
                </a:solidFill>
              </a:rPr>
              <a:t>Focus Géographie : des thèmes nouveaux ou revus… </a:t>
            </a:r>
          </a:p>
        </p:txBody>
      </p:sp>
    </p:spTree>
    <p:extLst>
      <p:ext uri="{BB962C8B-B14F-4D97-AF65-F5344CB8AC3E}">
        <p14:creationId xmlns:p14="http://schemas.microsoft.com/office/powerpoint/2010/main" val="2277570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1" name="Image 220"/>
          <p:cNvPicPr/>
          <p:nvPr/>
        </p:nvPicPr>
        <p:blipFill>
          <a:blip r:embed="rId3"/>
          <a:stretch/>
        </p:blipFill>
        <p:spPr>
          <a:xfrm>
            <a:off x="1763688" y="450720"/>
            <a:ext cx="7090920" cy="3234960"/>
          </a:xfrm>
          <a:prstGeom prst="rect">
            <a:avLst/>
          </a:prstGeom>
          <a:ln>
            <a:noFill/>
          </a:ln>
        </p:spPr>
      </p:pic>
      <p:pic>
        <p:nvPicPr>
          <p:cNvPr id="232" name="Image 221"/>
          <p:cNvPicPr/>
          <p:nvPr/>
        </p:nvPicPr>
        <p:blipFill>
          <a:blip r:embed="rId4"/>
          <a:stretch/>
        </p:blipFill>
        <p:spPr>
          <a:xfrm>
            <a:off x="1763688" y="3687840"/>
            <a:ext cx="7103832" cy="2928600"/>
          </a:xfrm>
          <a:prstGeom prst="rect">
            <a:avLst/>
          </a:prstGeom>
          <a:ln>
            <a:noFill/>
          </a:ln>
        </p:spPr>
      </p:pic>
      <p:sp>
        <p:nvSpPr>
          <p:cNvPr id="233" name="CustomShape 1"/>
          <p:cNvSpPr/>
          <p:nvPr/>
        </p:nvSpPr>
        <p:spPr>
          <a:xfrm>
            <a:off x="206280" y="1332000"/>
            <a:ext cx="1520640" cy="1310760"/>
          </a:xfr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fr-FR" sz="2000" strike="noStrike" spc="-1" dirty="0">
                <a:solidFill>
                  <a:srgbClr val="000000"/>
                </a:solidFill>
                <a:uFill>
                  <a:solidFill>
                    <a:srgbClr val="FFFFFF"/>
                  </a:solidFill>
                </a:uFill>
                <a:latin typeface="Calibri"/>
                <a:ea typeface="Arial"/>
              </a:rPr>
              <a:t>Strasbourg, </a:t>
            </a:r>
            <a:endParaRPr dirty="0"/>
          </a:p>
          <a:p>
            <a:pPr>
              <a:lnSpc>
                <a:spcPct val="100000"/>
              </a:lnSpc>
            </a:pPr>
            <a:r>
              <a:rPr lang="fr-FR" sz="2000" strike="noStrike" spc="-1" dirty="0">
                <a:solidFill>
                  <a:srgbClr val="000000"/>
                </a:solidFill>
                <a:uFill>
                  <a:solidFill>
                    <a:srgbClr val="FFFFFF"/>
                  </a:solidFill>
                </a:uFill>
                <a:latin typeface="Calibri"/>
                <a:ea typeface="Arial"/>
              </a:rPr>
              <a:t>presqu’île </a:t>
            </a:r>
            <a:endParaRPr dirty="0"/>
          </a:p>
          <a:p>
            <a:pPr>
              <a:lnSpc>
                <a:spcPct val="100000"/>
              </a:lnSpc>
            </a:pPr>
            <a:r>
              <a:rPr lang="fr-FR" sz="2000" strike="noStrike" spc="-1" dirty="0">
                <a:solidFill>
                  <a:srgbClr val="000000"/>
                </a:solidFill>
                <a:uFill>
                  <a:solidFill>
                    <a:srgbClr val="FFFFFF"/>
                  </a:solidFill>
                </a:uFill>
                <a:latin typeface="Calibri"/>
                <a:ea typeface="Arial"/>
              </a:rPr>
              <a:t>Malraux, </a:t>
            </a:r>
            <a:endParaRPr dirty="0"/>
          </a:p>
          <a:p>
            <a:pPr>
              <a:lnSpc>
                <a:spcPct val="100000"/>
              </a:lnSpc>
            </a:pPr>
            <a:r>
              <a:rPr lang="fr-FR" sz="2000" strike="noStrike" spc="-1" dirty="0">
                <a:solidFill>
                  <a:srgbClr val="000000"/>
                </a:solidFill>
                <a:uFill>
                  <a:solidFill>
                    <a:srgbClr val="FFFFFF"/>
                  </a:solidFill>
                </a:uFill>
                <a:latin typeface="Calibri"/>
                <a:ea typeface="Arial"/>
              </a:rPr>
              <a:t>1990</a:t>
            </a:r>
            <a:endParaRPr dirty="0"/>
          </a:p>
        </p:txBody>
      </p:sp>
      <p:sp>
        <p:nvSpPr>
          <p:cNvPr id="234" name="CustomShape 2"/>
          <p:cNvSpPr/>
          <p:nvPr/>
        </p:nvSpPr>
        <p:spPr>
          <a:xfrm>
            <a:off x="306360" y="4608360"/>
            <a:ext cx="1520640" cy="1310760"/>
          </a:xfr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fr-FR" sz="2000" strike="noStrike" spc="-1" dirty="0">
                <a:solidFill>
                  <a:srgbClr val="000000"/>
                </a:solidFill>
                <a:uFill>
                  <a:solidFill>
                    <a:srgbClr val="FFFFFF"/>
                  </a:solidFill>
                </a:uFill>
                <a:latin typeface="Calibri"/>
                <a:ea typeface="Arial"/>
              </a:rPr>
              <a:t>Strasbourg, </a:t>
            </a:r>
            <a:endParaRPr dirty="0"/>
          </a:p>
          <a:p>
            <a:pPr>
              <a:lnSpc>
                <a:spcPct val="100000"/>
              </a:lnSpc>
            </a:pPr>
            <a:r>
              <a:rPr lang="fr-FR" sz="2000" strike="noStrike" spc="-1" dirty="0">
                <a:solidFill>
                  <a:srgbClr val="000000"/>
                </a:solidFill>
                <a:uFill>
                  <a:solidFill>
                    <a:srgbClr val="FFFFFF"/>
                  </a:solidFill>
                </a:uFill>
                <a:latin typeface="Calibri"/>
                <a:ea typeface="Arial"/>
              </a:rPr>
              <a:t>presqu’île </a:t>
            </a:r>
            <a:endParaRPr dirty="0"/>
          </a:p>
          <a:p>
            <a:pPr>
              <a:lnSpc>
                <a:spcPct val="100000"/>
              </a:lnSpc>
            </a:pPr>
            <a:r>
              <a:rPr lang="fr-FR" sz="2000" strike="noStrike" spc="-1" dirty="0">
                <a:solidFill>
                  <a:srgbClr val="000000"/>
                </a:solidFill>
                <a:uFill>
                  <a:solidFill>
                    <a:srgbClr val="FFFFFF"/>
                  </a:solidFill>
                </a:uFill>
                <a:latin typeface="Calibri"/>
                <a:ea typeface="Arial"/>
              </a:rPr>
              <a:t>Malraux, </a:t>
            </a:r>
            <a:endParaRPr dirty="0"/>
          </a:p>
          <a:p>
            <a:pPr>
              <a:lnSpc>
                <a:spcPct val="100000"/>
              </a:lnSpc>
            </a:pPr>
            <a:r>
              <a:rPr lang="fr-FR" sz="2000" strike="noStrike" spc="-1" dirty="0">
                <a:solidFill>
                  <a:srgbClr val="000000"/>
                </a:solidFill>
                <a:uFill>
                  <a:solidFill>
                    <a:srgbClr val="FFFFFF"/>
                  </a:solidFill>
                </a:uFill>
                <a:latin typeface="Calibri"/>
                <a:ea typeface="Arial"/>
              </a:rPr>
              <a:t>2016</a:t>
            </a:r>
            <a:endParaRPr dirty="0"/>
          </a:p>
        </p:txBody>
      </p:sp>
      <p:sp>
        <p:nvSpPr>
          <p:cNvPr id="235" name="CustomShape 3"/>
          <p:cNvSpPr/>
          <p:nvPr/>
        </p:nvSpPr>
        <p:spPr>
          <a:xfrm>
            <a:off x="6058080" y="6529320"/>
            <a:ext cx="3031920" cy="334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fr-FR" sz="1400" i="1" strike="noStrike" spc="-1">
                <a:solidFill>
                  <a:srgbClr val="000000"/>
                </a:solidFill>
                <a:uFill>
                  <a:solidFill>
                    <a:srgbClr val="FFFFFF"/>
                  </a:solidFill>
                </a:uFill>
                <a:latin typeface="Arial"/>
                <a:ea typeface="DejaVu Sans"/>
              </a:rPr>
              <a:t>http://www.geoportail.gouv.fr/</a:t>
            </a:r>
            <a:endParaRPr/>
          </a:p>
        </p:txBody>
      </p:sp>
      <p:sp>
        <p:nvSpPr>
          <p:cNvPr id="236" name="CustomShape 4"/>
          <p:cNvSpPr/>
          <p:nvPr/>
        </p:nvSpPr>
        <p:spPr>
          <a:xfrm>
            <a:off x="2100240" y="2411280"/>
            <a:ext cx="1568160" cy="71568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37" name="CustomShape 5"/>
          <p:cNvSpPr/>
          <p:nvPr/>
        </p:nvSpPr>
        <p:spPr>
          <a:xfrm>
            <a:off x="3211560" y="4959360"/>
            <a:ext cx="1564920" cy="65196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38" name="CustomShape 6"/>
          <p:cNvSpPr/>
          <p:nvPr/>
        </p:nvSpPr>
        <p:spPr>
          <a:xfrm>
            <a:off x="2560680" y="1824120"/>
            <a:ext cx="650520" cy="9126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39" name="CustomShape 7"/>
          <p:cNvSpPr/>
          <p:nvPr/>
        </p:nvSpPr>
        <p:spPr>
          <a:xfrm>
            <a:off x="3800520" y="4305240"/>
            <a:ext cx="653760" cy="9126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0" name="CustomShape 8"/>
          <p:cNvSpPr/>
          <p:nvPr/>
        </p:nvSpPr>
        <p:spPr>
          <a:xfrm>
            <a:off x="4910040" y="4827600"/>
            <a:ext cx="455400" cy="5202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1" name="CustomShape 9"/>
          <p:cNvSpPr/>
          <p:nvPr/>
        </p:nvSpPr>
        <p:spPr>
          <a:xfrm>
            <a:off x="3735360" y="2346480"/>
            <a:ext cx="455400" cy="5202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2" name="CustomShape 10"/>
          <p:cNvSpPr/>
          <p:nvPr/>
        </p:nvSpPr>
        <p:spPr>
          <a:xfrm>
            <a:off x="4910040" y="1692360"/>
            <a:ext cx="717120" cy="13698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3" name="CustomShape 11"/>
          <p:cNvSpPr/>
          <p:nvPr/>
        </p:nvSpPr>
        <p:spPr>
          <a:xfrm>
            <a:off x="6543720" y="4370400"/>
            <a:ext cx="717120" cy="13698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4" name="CustomShape 12"/>
          <p:cNvSpPr/>
          <p:nvPr/>
        </p:nvSpPr>
        <p:spPr>
          <a:xfrm>
            <a:off x="5629320" y="5154480"/>
            <a:ext cx="847440" cy="58536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5" name="CustomShape 13"/>
          <p:cNvSpPr/>
          <p:nvPr/>
        </p:nvSpPr>
        <p:spPr>
          <a:xfrm>
            <a:off x="4192560" y="2738520"/>
            <a:ext cx="847440" cy="58536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6" name="CustomShape 14"/>
          <p:cNvSpPr/>
          <p:nvPr/>
        </p:nvSpPr>
        <p:spPr>
          <a:xfrm>
            <a:off x="8109000" y="4435560"/>
            <a:ext cx="522000" cy="13698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7" name="CustomShape 15"/>
          <p:cNvSpPr/>
          <p:nvPr/>
        </p:nvSpPr>
        <p:spPr>
          <a:xfrm>
            <a:off x="6607080" y="1824120"/>
            <a:ext cx="522000" cy="1369800"/>
          </a:xfrm>
          <a:prstGeom prst="ellipse">
            <a:avLst/>
          </a:prstGeom>
          <a:noFill/>
          <a:ln w="57240">
            <a:solidFill>
              <a:srgbClr val="CC3300"/>
            </a:solidFill>
            <a:round/>
          </a:ln>
        </p:spPr>
        <p:style>
          <a:lnRef idx="0">
            <a:scrgbClr r="0" g="0" b="0"/>
          </a:lnRef>
          <a:fillRef idx="0">
            <a:scrgbClr r="0" g="0" b="0"/>
          </a:fillRef>
          <a:effectRef idx="0">
            <a:scrgbClr r="0" g="0" b="0"/>
          </a:effectRef>
          <a:fontRef idx="minor"/>
        </p:style>
      </p:sp>
      <p:sp>
        <p:nvSpPr>
          <p:cNvPr id="248" name="CustomShape 16"/>
          <p:cNvSpPr/>
          <p:nvPr/>
        </p:nvSpPr>
        <p:spPr>
          <a:xfrm>
            <a:off x="160200" y="0"/>
            <a:ext cx="8929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600" b="1" strike="noStrike" spc="-1" dirty="0" smtClean="0">
                <a:solidFill>
                  <a:srgbClr val="0070C0"/>
                </a:solidFill>
                <a:uFill>
                  <a:solidFill>
                    <a:srgbClr val="FFFFFF"/>
                  </a:solidFill>
                </a:uFill>
                <a:latin typeface="Calibri"/>
                <a:ea typeface="DejaVu Sans"/>
              </a:rPr>
              <a:t>Accroche : </a:t>
            </a:r>
            <a:r>
              <a:rPr lang="fr-FR" sz="1600" b="1" strike="noStrike" spc="-1" dirty="0">
                <a:solidFill>
                  <a:srgbClr val="0070C0"/>
                </a:solidFill>
                <a:uFill>
                  <a:solidFill>
                    <a:srgbClr val="FFFFFF"/>
                  </a:solidFill>
                </a:uFill>
                <a:latin typeface="Calibri"/>
                <a:ea typeface="DejaVu Sans"/>
              </a:rPr>
              <a:t>la reprise de l'exemple de la métropole </a:t>
            </a:r>
            <a:r>
              <a:rPr lang="fr-FR" sz="1600" b="1" strike="noStrike" spc="-1" dirty="0" smtClean="0">
                <a:solidFill>
                  <a:srgbClr val="0070C0"/>
                </a:solidFill>
                <a:uFill>
                  <a:solidFill>
                    <a:srgbClr val="FFFFFF"/>
                  </a:solidFill>
                </a:uFill>
                <a:latin typeface="Calibri"/>
                <a:ea typeface="DejaVu Sans"/>
              </a:rPr>
              <a:t>strasbourgeoise, </a:t>
            </a:r>
            <a:r>
              <a:rPr lang="fr-FR" sz="1600" b="1" strike="noStrike" spc="-1" dirty="0">
                <a:solidFill>
                  <a:srgbClr val="0070C0"/>
                </a:solidFill>
                <a:uFill>
                  <a:solidFill>
                    <a:srgbClr val="FFFFFF"/>
                  </a:solidFill>
                </a:uFill>
                <a:latin typeface="Calibri"/>
                <a:ea typeface="DejaVu Sans"/>
              </a:rPr>
              <a:t>à travers un jeu des 6 différences</a:t>
            </a:r>
            <a:endParaRPr dirty="0"/>
          </a:p>
        </p:txBody>
      </p:sp>
      <p:sp>
        <p:nvSpPr>
          <p:cNvPr id="2" name="Rectangle 1"/>
          <p:cNvSpPr/>
          <p:nvPr/>
        </p:nvSpPr>
        <p:spPr>
          <a:xfrm>
            <a:off x="192305" y="482072"/>
            <a:ext cx="8663540" cy="3234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92305" y="3687840"/>
            <a:ext cx="8661240" cy="29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dur="indefinite" fill="hold" nodeType="clickEffect">
                      <p:stCondLst>
                        <p:cond delay="indefinite"/>
                      </p:stCondLst>
                      <p:childTnLst>
                        <p:par>
                          <p:cTn id="8" dur="indefinite"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par>
                    <p:cTn id="11" dur="indefinite" fill="hold" nodeType="clickEffect">
                      <p:stCondLst>
                        <p:cond delay="indefinite"/>
                      </p:stCondLst>
                      <p:childTnLst>
                        <p:par>
                          <p:cTn id="12" dur="indefinite"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childTnLst>
                          </p:cTn>
                        </p:par>
                      </p:childTnLst>
                    </p:cTn>
                  </p:par>
                  <p:par>
                    <p:cTn id="15" dur="indefinite" fill="hold" nodeType="clickEffect">
                      <p:stCondLst>
                        <p:cond delay="indefinite"/>
                      </p:stCondLst>
                      <p:childTnLst>
                        <p:par>
                          <p:cTn id="16" dur="indefinite"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37"/>
                                        </p:tgtEl>
                                        <p:attrNameLst>
                                          <p:attrName>style.visibility</p:attrName>
                                        </p:attrNameLst>
                                      </p:cBhvr>
                                      <p:to>
                                        <p:strVal val="visible"/>
                                      </p:to>
                                    </p:set>
                                  </p:childTnLst>
                                </p:cTn>
                              </p:par>
                            </p:childTnLst>
                          </p:cTn>
                        </p:par>
                      </p:childTnLst>
                    </p:cTn>
                  </p:par>
                  <p:par>
                    <p:cTn id="19" dur="indefinite" fill="hold" nodeType="clickEffect">
                      <p:stCondLst>
                        <p:cond delay="indefinite"/>
                      </p:stCondLst>
                      <p:childTnLst>
                        <p:par>
                          <p:cTn id="20" dur="indefinite"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241"/>
                                        </p:tgtEl>
                                        <p:attrNameLst>
                                          <p:attrName>style.visibility</p:attrName>
                                        </p:attrNameLst>
                                      </p:cBhvr>
                                      <p:to>
                                        <p:strVal val="visible"/>
                                      </p:to>
                                    </p:set>
                                  </p:childTnLst>
                                </p:cTn>
                              </p:par>
                            </p:childTnLst>
                          </p:cTn>
                        </p:par>
                      </p:childTnLst>
                    </p:cTn>
                  </p:par>
                  <p:par>
                    <p:cTn id="23" dur="indefinite" fill="hold" nodeType="clickEffect">
                      <p:stCondLst>
                        <p:cond delay="indefinite"/>
                      </p:stCondLst>
                      <p:childTnLst>
                        <p:par>
                          <p:cTn id="24" dur="indefinite" fill="hold" nodeType="withEffect">
                            <p:stCondLst>
                              <p:cond delay="0"/>
                            </p:stCondLst>
                            <p:childTnLst>
                              <p:par>
                                <p:cTn id="25" presetID="1" presetClass="entr" fill="hold" nodeType="clickEffect">
                                  <p:stCondLst>
                                    <p:cond delay="0"/>
                                  </p:stCondLst>
                                  <p:childTnLst>
                                    <p:set>
                                      <p:cBhvr>
                                        <p:cTn id="26" dur="1" fill="hold">
                                          <p:stCondLst>
                                            <p:cond delay="0"/>
                                          </p:stCondLst>
                                        </p:cTn>
                                        <p:tgtEl>
                                          <p:spTgt spid="240"/>
                                        </p:tgtEl>
                                        <p:attrNameLst>
                                          <p:attrName>style.visibility</p:attrName>
                                        </p:attrNameLst>
                                      </p:cBhvr>
                                      <p:to>
                                        <p:strVal val="visible"/>
                                      </p:to>
                                    </p:set>
                                  </p:childTnLst>
                                </p:cTn>
                              </p:par>
                            </p:childTnLst>
                          </p:cTn>
                        </p:par>
                      </p:childTnLst>
                    </p:cTn>
                  </p:par>
                  <p:par>
                    <p:cTn id="27" dur="indefinite" fill="hold" nodeType="clickEffect">
                      <p:stCondLst>
                        <p:cond delay="indefinite"/>
                      </p:stCondLst>
                      <p:childTnLst>
                        <p:par>
                          <p:cTn id="28" dur="indefinite" fill="hold" nodeType="withEffect">
                            <p:stCondLst>
                              <p:cond delay="0"/>
                            </p:stCondLst>
                            <p:childTnLst>
                              <p:par>
                                <p:cTn id="29" presetID="1" presetClass="entr" fill="hold" nodeType="click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childTnLst>
                          </p:cTn>
                        </p:par>
                      </p:childTnLst>
                    </p:cTn>
                  </p:par>
                  <p:par>
                    <p:cTn id="31" dur="indefinite" fill="hold" nodeType="clickEffect">
                      <p:stCondLst>
                        <p:cond delay="indefinite"/>
                      </p:stCondLst>
                      <p:childTnLst>
                        <p:par>
                          <p:cTn id="32" dur="indefinite" fill="hold" nodeType="withEffect">
                            <p:stCondLst>
                              <p:cond delay="0"/>
                            </p:stCondLst>
                            <p:childTnLst>
                              <p:par>
                                <p:cTn id="33" presetID="1" presetClass="entr" fill="hold" nodeType="clickEffect">
                                  <p:stCondLst>
                                    <p:cond delay="0"/>
                                  </p:stCondLst>
                                  <p:childTnLst>
                                    <p:set>
                                      <p:cBhvr>
                                        <p:cTn id="34" dur="1" fill="hold">
                                          <p:stCondLst>
                                            <p:cond delay="0"/>
                                          </p:stCondLst>
                                        </p:cTn>
                                        <p:tgtEl>
                                          <p:spTgt spid="244"/>
                                        </p:tgtEl>
                                        <p:attrNameLst>
                                          <p:attrName>style.visibility</p:attrName>
                                        </p:attrNameLst>
                                      </p:cBhvr>
                                      <p:to>
                                        <p:strVal val="visible"/>
                                      </p:to>
                                    </p:set>
                                  </p:childTnLst>
                                </p:cTn>
                              </p:par>
                            </p:childTnLst>
                          </p:cTn>
                        </p:par>
                      </p:childTnLst>
                    </p:cTn>
                  </p:par>
                  <p:par>
                    <p:cTn id="35" dur="indefinite" fill="hold" nodeType="clickEffect">
                      <p:stCondLst>
                        <p:cond delay="indefinite"/>
                      </p:stCondLst>
                      <p:childTnLst>
                        <p:par>
                          <p:cTn id="36" dur="indefinite" fill="hold" nodeType="withEffect">
                            <p:stCondLst>
                              <p:cond delay="0"/>
                            </p:stCondLst>
                            <p:childTnLst>
                              <p:par>
                                <p:cTn id="37" presetID="1" presetClass="entr" fill="hold" nodeType="clickEffect">
                                  <p:stCondLst>
                                    <p:cond delay="0"/>
                                  </p:stCondLst>
                                  <p:childTnLst>
                                    <p:set>
                                      <p:cBhvr>
                                        <p:cTn id="38" dur="1" fill="hold">
                                          <p:stCondLst>
                                            <p:cond delay="0"/>
                                          </p:stCondLst>
                                        </p:cTn>
                                        <p:tgtEl>
                                          <p:spTgt spid="242"/>
                                        </p:tgtEl>
                                        <p:attrNameLst>
                                          <p:attrName>style.visibility</p:attrName>
                                        </p:attrNameLst>
                                      </p:cBhvr>
                                      <p:to>
                                        <p:strVal val="visible"/>
                                      </p:to>
                                    </p:set>
                                  </p:childTnLst>
                                </p:cTn>
                              </p:par>
                            </p:childTnLst>
                          </p:cTn>
                        </p:par>
                      </p:childTnLst>
                    </p:cTn>
                  </p:par>
                  <p:par>
                    <p:cTn id="39" dur="indefinite" fill="hold" nodeType="clickEffect">
                      <p:stCondLst>
                        <p:cond delay="indefinite"/>
                      </p:stCondLst>
                      <p:childTnLst>
                        <p:par>
                          <p:cTn id="40" dur="indefinite" fill="hold" nodeType="withEffect">
                            <p:stCondLst>
                              <p:cond delay="0"/>
                            </p:stCondLst>
                            <p:childTnLst>
                              <p:par>
                                <p:cTn id="41" presetID="1" presetClass="entr" fill="hold" nodeType="clickEffect">
                                  <p:stCondLst>
                                    <p:cond delay="0"/>
                                  </p:stCondLst>
                                  <p:childTnLst>
                                    <p:set>
                                      <p:cBhvr>
                                        <p:cTn id="42" dur="1" fill="hold">
                                          <p:stCondLst>
                                            <p:cond delay="0"/>
                                          </p:stCondLst>
                                        </p:cTn>
                                        <p:tgtEl>
                                          <p:spTgt spid="243"/>
                                        </p:tgtEl>
                                        <p:attrNameLst>
                                          <p:attrName>style.visibility</p:attrName>
                                        </p:attrNameLst>
                                      </p:cBhvr>
                                      <p:to>
                                        <p:strVal val="visible"/>
                                      </p:to>
                                    </p:set>
                                  </p:childTnLst>
                                </p:cTn>
                              </p:par>
                            </p:childTnLst>
                          </p:cTn>
                        </p:par>
                      </p:childTnLst>
                    </p:cTn>
                  </p:par>
                  <p:par>
                    <p:cTn id="43" dur="indefinite" fill="hold" nodeType="clickEffect">
                      <p:stCondLst>
                        <p:cond delay="indefinite"/>
                      </p:stCondLst>
                      <p:childTnLst>
                        <p:par>
                          <p:cTn id="44" dur="indefinite" fill="hold" nodeType="withEffect">
                            <p:stCondLst>
                              <p:cond delay="0"/>
                            </p:stCondLst>
                            <p:childTnLst>
                              <p:par>
                                <p:cTn id="45" presetID="1" presetClass="entr" fill="hold" nodeType="clickEffect">
                                  <p:stCondLst>
                                    <p:cond delay="0"/>
                                  </p:stCondLst>
                                  <p:childTnLst>
                                    <p:set>
                                      <p:cBhvr>
                                        <p:cTn id="46" dur="1" fill="hold">
                                          <p:stCondLst>
                                            <p:cond delay="0"/>
                                          </p:stCondLst>
                                        </p:cTn>
                                        <p:tgtEl>
                                          <p:spTgt spid="247"/>
                                        </p:tgtEl>
                                        <p:attrNameLst>
                                          <p:attrName>style.visibility</p:attrName>
                                        </p:attrNameLst>
                                      </p:cBhvr>
                                      <p:to>
                                        <p:strVal val="visible"/>
                                      </p:to>
                                    </p:set>
                                  </p:childTnLst>
                                </p:cTn>
                              </p:par>
                            </p:childTnLst>
                          </p:cTn>
                        </p:par>
                      </p:childTnLst>
                    </p:cTn>
                  </p:par>
                  <p:par>
                    <p:cTn id="47" dur="indefinite" fill="hold" nodeType="clickEffect">
                      <p:stCondLst>
                        <p:cond delay="indefinite"/>
                      </p:stCondLst>
                      <p:childTnLst>
                        <p:par>
                          <p:cTn id="48" dur="indefinite" fill="hold" nodeType="withEffect">
                            <p:stCondLst>
                              <p:cond delay="0"/>
                            </p:stCondLst>
                            <p:childTnLst>
                              <p:par>
                                <p:cTn id="49" presetID="1" presetClass="entr" fill="hold" nodeType="clickEffect">
                                  <p:stCondLst>
                                    <p:cond delay="0"/>
                                  </p:stCondLst>
                                  <p:childTnLst>
                                    <p:set>
                                      <p:cBhvr>
                                        <p:cTn id="5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 name="CustomShape 1"/>
          <p:cNvSpPr/>
          <p:nvPr/>
        </p:nvSpPr>
        <p:spPr>
          <a:xfrm>
            <a:off x="522360" y="473040"/>
            <a:ext cx="8097480" cy="3384360"/>
          </a:xfrm>
          <a:noFill/>
          <a:ln>
            <a:noFill/>
          </a:ln>
        </p:spPr>
        <p:style>
          <a:lnRef idx="0">
            <a:scrgbClr r="0" g="0" b="0"/>
          </a:lnRef>
          <a:fillRef idx="0">
            <a:scrgbClr r="0" g="0" b="0"/>
          </a:fillRef>
          <a:effectRef idx="0">
            <a:scrgbClr r="0" g="0" b="0"/>
          </a:effectRef>
          <a:fontRef idx="minor"/>
        </p:style>
        <p:txBody>
          <a:bodyPr lIns="90000" tIns="46800" rIns="90000" bIns="46800"/>
          <a:lstStyle/>
          <a:p>
            <a:pPr marL="338040" indent="-336240">
              <a:lnSpc>
                <a:spcPct val="100000"/>
              </a:lnSpc>
              <a:buFont typeface="Arial"/>
              <a:buChar char="•"/>
            </a:pPr>
            <a:r>
              <a:rPr lang="fr-FR" sz="2400" strike="noStrike" spc="-1" dirty="0">
                <a:solidFill>
                  <a:srgbClr val="000000"/>
                </a:solidFill>
                <a:uFill>
                  <a:solidFill>
                    <a:srgbClr val="FFFFFF"/>
                  </a:solidFill>
                </a:uFill>
                <a:latin typeface="Calibri"/>
                <a:ea typeface="Arial"/>
              </a:rPr>
              <a:t>La ville de Strasbourg a décidé de réhabiliter cette ancienne zone portuaire abandonnée, pour en faire un nouveau quartier de Strasbourg.</a:t>
            </a:r>
            <a:endParaRPr dirty="0"/>
          </a:p>
          <a:p>
            <a:pPr marL="341280" indent="-336600">
              <a:lnSpc>
                <a:spcPct val="100000"/>
              </a:lnSpc>
            </a:pPr>
            <a:r>
              <a:rPr lang="fr-FR" sz="2400" strike="noStrike" spc="-1" dirty="0">
                <a:solidFill>
                  <a:srgbClr val="000000"/>
                </a:solidFill>
                <a:uFill>
                  <a:solidFill>
                    <a:srgbClr val="FFFFFF"/>
                  </a:solidFill>
                </a:uFill>
                <a:latin typeface="Arial"/>
                <a:ea typeface="Arial"/>
              </a:rPr>
              <a:t> </a:t>
            </a:r>
            <a:endParaRPr dirty="0"/>
          </a:p>
          <a:p>
            <a:pPr marL="338040" indent="-336240">
              <a:lnSpc>
                <a:spcPct val="100000"/>
              </a:lnSpc>
              <a:buFont typeface="Arial"/>
              <a:buChar char="•"/>
            </a:pPr>
            <a:r>
              <a:rPr lang="fr-FR" sz="2400" strike="noStrike" spc="-1" dirty="0">
                <a:solidFill>
                  <a:srgbClr val="000000"/>
                </a:solidFill>
                <a:uFill>
                  <a:solidFill>
                    <a:srgbClr val="FFFFFF"/>
                  </a:solidFill>
                </a:uFill>
                <a:latin typeface="Calibri"/>
                <a:ea typeface="Arial"/>
              </a:rPr>
              <a:t>Elle a donc mené une réflexion pour imaginer ce quartier, c’est de la </a:t>
            </a:r>
            <a:r>
              <a:rPr lang="fr-FR" sz="2400" u="sng" strike="noStrike" spc="-1" dirty="0">
                <a:solidFill>
                  <a:srgbClr val="000000"/>
                </a:solidFill>
                <a:uFill>
                  <a:solidFill>
                    <a:srgbClr val="FFFFFF"/>
                  </a:solidFill>
                </a:uFill>
                <a:latin typeface="Calibri"/>
                <a:ea typeface="Arial"/>
              </a:rPr>
              <a:t>prospective</a:t>
            </a:r>
            <a:r>
              <a:rPr lang="fr-FR" sz="2400" strike="noStrike" spc="-1" dirty="0">
                <a:solidFill>
                  <a:srgbClr val="000000"/>
                </a:solidFill>
                <a:uFill>
                  <a:solidFill>
                    <a:srgbClr val="FFFFFF"/>
                  </a:solidFill>
                </a:uFill>
                <a:latin typeface="Calibri"/>
                <a:ea typeface="Arial"/>
              </a:rPr>
              <a:t>.</a:t>
            </a:r>
            <a:endParaRPr dirty="0"/>
          </a:p>
          <a:p>
            <a:pPr marL="341280" indent="-336600">
              <a:lnSpc>
                <a:spcPct val="100000"/>
              </a:lnSpc>
            </a:pPr>
            <a:r>
              <a:rPr lang="fr-FR" sz="2400" strike="noStrike" spc="-1" dirty="0">
                <a:solidFill>
                  <a:srgbClr val="000000"/>
                </a:solidFill>
                <a:uFill>
                  <a:solidFill>
                    <a:srgbClr val="FFFFFF"/>
                  </a:solidFill>
                </a:uFill>
                <a:latin typeface="Arial"/>
                <a:ea typeface="Arial"/>
              </a:rPr>
              <a:t> </a:t>
            </a:r>
            <a:endParaRPr dirty="0"/>
          </a:p>
          <a:p>
            <a:pPr marL="338040" indent="-336240">
              <a:lnSpc>
                <a:spcPct val="100000"/>
              </a:lnSpc>
              <a:buFont typeface="Arial"/>
              <a:buChar char="•"/>
            </a:pPr>
            <a:r>
              <a:rPr lang="fr-FR" sz="2400" strike="noStrike" spc="-1" dirty="0">
                <a:solidFill>
                  <a:srgbClr val="000000"/>
                </a:solidFill>
                <a:uFill>
                  <a:solidFill>
                    <a:srgbClr val="FFFFFF"/>
                  </a:solidFill>
                </a:uFill>
                <a:latin typeface="Calibri"/>
                <a:ea typeface="Arial"/>
              </a:rPr>
              <a:t>L’outil que les élus doivent utiliser pour imaginer et aménager les villes est le </a:t>
            </a:r>
            <a:r>
              <a:rPr lang="fr-FR" sz="2400" u="sng" strike="noStrike" spc="-1" dirty="0">
                <a:solidFill>
                  <a:srgbClr val="000000"/>
                </a:solidFill>
                <a:uFill>
                  <a:solidFill>
                    <a:srgbClr val="FFFFFF"/>
                  </a:solidFill>
                </a:uFill>
                <a:latin typeface="Calibri"/>
                <a:ea typeface="Arial"/>
              </a:rPr>
              <a:t>PLU</a:t>
            </a:r>
            <a:r>
              <a:rPr lang="fr-FR" sz="2400" strike="noStrike" spc="-1" dirty="0">
                <a:solidFill>
                  <a:srgbClr val="000000"/>
                </a:solidFill>
                <a:uFill>
                  <a:solidFill>
                    <a:srgbClr val="FFFFFF"/>
                  </a:solidFill>
                </a:uFill>
                <a:latin typeface="Calibri"/>
                <a:ea typeface="Arial"/>
              </a:rPr>
              <a:t>.</a:t>
            </a:r>
            <a:endParaRPr dirty="0"/>
          </a:p>
        </p:txBody>
      </p:sp>
      <p:sp>
        <p:nvSpPr>
          <p:cNvPr id="250" name="CustomShape 2"/>
          <p:cNvSpPr/>
          <p:nvPr/>
        </p:nvSpPr>
        <p:spPr>
          <a:xfrm>
            <a:off x="3816360" y="4535640"/>
            <a:ext cx="4966920" cy="176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b="1" i="1" strike="noStrike" spc="-1" dirty="0">
                <a:solidFill>
                  <a:srgbClr val="FF0000"/>
                </a:solidFill>
                <a:uFill>
                  <a:solidFill>
                    <a:srgbClr val="FFFFFF"/>
                  </a:solidFill>
                </a:uFill>
                <a:latin typeface="Calibri"/>
                <a:ea typeface="DejaVu Sans"/>
              </a:rPr>
              <a:t>Problématique : Comment sera la ville de Strasbourg demain ?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 name="CustomShape 1"/>
          <p:cNvSpPr/>
          <p:nvPr/>
        </p:nvSpPr>
        <p:spPr>
          <a:xfrm>
            <a:off x="252360" y="29520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52" name="CustomShape 2"/>
          <p:cNvSpPr/>
          <p:nvPr/>
        </p:nvSpPr>
        <p:spPr>
          <a:xfrm>
            <a:off x="1233360" y="360360"/>
            <a:ext cx="758484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a:solidFill>
                  <a:srgbClr val="000000"/>
                </a:solidFill>
                <a:uFill>
                  <a:solidFill>
                    <a:srgbClr val="FFFFFF"/>
                  </a:solidFill>
                </a:uFill>
                <a:latin typeface="Calibri"/>
                <a:ea typeface="DejaVu Sans"/>
              </a:rPr>
              <a:t>Comment aborder cette séquence avec les élèves ?</a:t>
            </a:r>
            <a:endParaRPr/>
          </a:p>
        </p:txBody>
      </p:sp>
      <p:sp>
        <p:nvSpPr>
          <p:cNvPr id="253" name="CustomShape 3"/>
          <p:cNvSpPr/>
          <p:nvPr/>
        </p:nvSpPr>
        <p:spPr>
          <a:xfrm>
            <a:off x="216000" y="2133720"/>
            <a:ext cx="817200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ea typeface="DejaVu Sans"/>
              </a:rPr>
              <a:t> </a:t>
            </a:r>
            <a:endParaRPr/>
          </a:p>
        </p:txBody>
      </p:sp>
      <p:sp>
        <p:nvSpPr>
          <p:cNvPr id="255" name="CustomShape 5"/>
          <p:cNvSpPr/>
          <p:nvPr/>
        </p:nvSpPr>
        <p:spPr>
          <a:xfrm>
            <a:off x="252360" y="5084640"/>
            <a:ext cx="8172000" cy="909360"/>
          </a:xfrm>
          <a:prstGeom prst="rect">
            <a:avLst/>
          </a:prstGeom>
          <a:noFill/>
          <a:ln>
            <a:noFill/>
          </a:ln>
        </p:spPr>
        <p:style>
          <a:lnRef idx="0">
            <a:scrgbClr r="0" g="0" b="0"/>
          </a:lnRef>
          <a:fillRef idx="0">
            <a:scrgbClr r="0" g="0" b="0"/>
          </a:fillRef>
          <a:effectRef idx="0">
            <a:scrgbClr r="0" g="0" b="0"/>
          </a:effectRef>
          <a:fontRef idx="minor"/>
        </p:style>
      </p:sp>
      <p:sp>
        <p:nvSpPr>
          <p:cNvPr id="256" name="CustomShape 6"/>
          <p:cNvSpPr/>
          <p:nvPr/>
        </p:nvSpPr>
        <p:spPr>
          <a:xfrm>
            <a:off x="290520" y="36036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57" name="CustomShape 7"/>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58" name="CustomShape 8"/>
          <p:cNvSpPr/>
          <p:nvPr/>
        </p:nvSpPr>
        <p:spPr>
          <a:xfrm>
            <a:off x="333360" y="1724040"/>
            <a:ext cx="7873560" cy="195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a:solidFill>
                  <a:srgbClr val="000000"/>
                </a:solidFill>
                <a:uFill>
                  <a:solidFill>
                    <a:srgbClr val="FFFFFF"/>
                  </a:solidFill>
                </a:uFill>
                <a:latin typeface="Calibri"/>
                <a:ea typeface="DejaVu Sans"/>
              </a:rPr>
              <a:t>1. Quels sont les défis à relever pour Strasbourg dans un futur très proche ? (= les enjeux)</a:t>
            </a:r>
            <a:endParaRPr dirty="0"/>
          </a:p>
          <a:p>
            <a:pPr>
              <a:lnSpc>
                <a:spcPct val="100000"/>
              </a:lnSpc>
            </a:pPr>
            <a:endParaRPr dirty="0"/>
          </a:p>
          <a:p>
            <a:pPr>
              <a:lnSpc>
                <a:spcPct val="100000"/>
              </a:lnSpc>
            </a:pPr>
            <a:endParaRPr dirty="0"/>
          </a:p>
          <a:p>
            <a:pPr>
              <a:lnSpc>
                <a:spcPct val="100000"/>
              </a:lnSpc>
            </a:pPr>
            <a:endParaRPr dirty="0"/>
          </a:p>
        </p:txBody>
      </p:sp>
      <p:pic>
        <p:nvPicPr>
          <p:cNvPr id="259"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p:blipFill>
        <p:spPr>
          <a:xfrm>
            <a:off x="3621353" y="2604600"/>
            <a:ext cx="4184167" cy="3560704"/>
          </a:xfrm>
          <a:prstGeom prst="rect">
            <a:avLst/>
          </a:prstGeom>
          <a:ln>
            <a:solidFill>
              <a:schemeClr val="accent1"/>
            </a:solidFill>
          </a:ln>
        </p:spPr>
      </p:pic>
      <p:sp>
        <p:nvSpPr>
          <p:cNvPr id="260" name="CustomShape 9"/>
          <p:cNvSpPr/>
          <p:nvPr/>
        </p:nvSpPr>
        <p:spPr>
          <a:xfrm>
            <a:off x="5529603" y="6302172"/>
            <a:ext cx="270432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i="1" strike="noStrike" spc="-1" dirty="0">
                <a:solidFill>
                  <a:srgbClr val="000000"/>
                </a:solidFill>
                <a:uFill>
                  <a:solidFill>
                    <a:srgbClr val="FFFFFF"/>
                  </a:solidFill>
                </a:uFill>
                <a:latin typeface="Arial"/>
                <a:ea typeface="DejaVu Sans"/>
              </a:rPr>
              <a:t>http://www.strasbourg.eu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1" name="Image 246"/>
          <p:cNvPicPr/>
          <p:nvPr/>
        </p:nvPicPr>
        <p:blipFill>
          <a:blip r:embed="rId3"/>
          <a:stretch/>
        </p:blipFill>
        <p:spPr>
          <a:xfrm>
            <a:off x="65160" y="272020"/>
            <a:ext cx="7689600" cy="6262200"/>
          </a:xfrm>
          <a:prstGeom prst="rect">
            <a:avLst/>
          </a:prstGeom>
          <a:ln>
            <a:noFill/>
          </a:ln>
        </p:spPr>
      </p:pic>
      <p:sp>
        <p:nvSpPr>
          <p:cNvPr id="262" name="CustomShape 1"/>
          <p:cNvSpPr/>
          <p:nvPr/>
        </p:nvSpPr>
        <p:spPr>
          <a:xfrm>
            <a:off x="326880" y="6480000"/>
            <a:ext cx="4566960" cy="280800"/>
          </a:xfr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2000"/>
              </a:lnSpc>
            </a:pPr>
            <a:r>
              <a:rPr lang="fr-FR" sz="1400" i="1" strike="noStrike" spc="-1" dirty="0">
                <a:uFill>
                  <a:solidFill>
                    <a:srgbClr val="FFFFFF"/>
                  </a:solidFill>
                </a:uFill>
                <a:latin typeface="Arial"/>
                <a:ea typeface="DejaVu Sans"/>
              </a:rPr>
              <a:t>Lingolsheim, Votre Journal </a:t>
            </a:r>
            <a:r>
              <a:rPr lang="fr-FR" sz="1400" i="1" strike="noStrike" spc="-1" dirty="0">
                <a:solidFill>
                  <a:srgbClr val="000000"/>
                </a:solidFill>
                <a:uFill>
                  <a:solidFill>
                    <a:srgbClr val="FFFFFF"/>
                  </a:solidFill>
                </a:uFill>
                <a:latin typeface="Arial"/>
                <a:ea typeface="DejaVu Sans"/>
              </a:rPr>
              <a:t>• mars - avril 2016 • n°134</a:t>
            </a:r>
            <a:endParaRPr dirty="0"/>
          </a:p>
        </p:txBody>
      </p:sp>
      <p:sp>
        <p:nvSpPr>
          <p:cNvPr id="263" name="CustomShape 2"/>
          <p:cNvSpPr/>
          <p:nvPr/>
        </p:nvSpPr>
        <p:spPr>
          <a:xfrm>
            <a:off x="4894200" y="0"/>
            <a:ext cx="4117680" cy="1077480"/>
          </a:xfrm>
          <a:noFill/>
          <a:ln w="12600">
            <a:noFill/>
          </a:ln>
        </p:spPr>
        <p:style>
          <a:lnRef idx="0">
            <a:scrgbClr r="0" g="0" b="0"/>
          </a:lnRef>
          <a:fillRef idx="0">
            <a:scrgbClr r="0" g="0" b="0"/>
          </a:fillRef>
          <a:effectRef idx="0">
            <a:scrgbClr r="0" g="0" b="0"/>
          </a:effectRef>
          <a:fontRef idx="minor"/>
        </p:style>
        <p:txBody>
          <a:bodyPr lIns="90000" tIns="68040" rIns="90000" bIns="45000"/>
          <a:lstStyle/>
          <a:p>
            <a:pPr algn="just">
              <a:lnSpc>
                <a:spcPct val="93000"/>
              </a:lnSpc>
            </a:pPr>
            <a:r>
              <a:rPr lang="fr-FR" sz="1200" b="1" strike="noStrike" spc="-1">
                <a:solidFill>
                  <a:srgbClr val="00B0F0"/>
                </a:solidFill>
                <a:uFill>
                  <a:solidFill>
                    <a:srgbClr val="FFFFFF"/>
                  </a:solidFill>
                </a:uFill>
                <a:latin typeface="Arial"/>
                <a:ea typeface="Arial"/>
              </a:rPr>
              <a:t>Le PLU (Plan Local d’Urbanisme ) fixe les grandes orientations de développement du territoire, le PLU encadre et organise le futur développement urbain.</a:t>
            </a:r>
            <a:endParaRPr/>
          </a:p>
          <a:p>
            <a:pPr algn="just">
              <a:lnSpc>
                <a:spcPct val="93000"/>
              </a:lnSpc>
            </a:pPr>
            <a:r>
              <a:rPr lang="fr-FR" sz="1200" b="1" strike="noStrike" spc="-1">
                <a:solidFill>
                  <a:srgbClr val="00B0F0"/>
                </a:solidFill>
                <a:uFill>
                  <a:solidFill>
                    <a:srgbClr val="FFFFFF"/>
                  </a:solidFill>
                </a:uFill>
                <a:latin typeface="Arial"/>
                <a:ea typeface="Arial"/>
              </a:rPr>
              <a:t>L’objectif ? Faire émerger un projet de territoire ambitieux pour les 28 communes de l’Eurométropole de Strasbourg.</a:t>
            </a:r>
            <a:endParaRPr/>
          </a:p>
          <a:p>
            <a:pPr>
              <a:lnSpc>
                <a:spcPct val="93000"/>
              </a:lnSpc>
            </a:pPr>
            <a:r>
              <a:rPr lang="fr-FR" sz="1200" strike="noStrike" spc="-1">
                <a:solidFill>
                  <a:srgbClr val="000000"/>
                </a:solidFill>
                <a:uFill>
                  <a:solidFill>
                    <a:srgbClr val="FFFFFF"/>
                  </a:solidFill>
                </a:uFill>
                <a:latin typeface="Arial"/>
                <a:ea typeface="Arial"/>
              </a:rPr>
              <a:t> </a:t>
            </a:r>
            <a:endParaRPr/>
          </a:p>
          <a:p>
            <a:pPr>
              <a:lnSpc>
                <a:spcPct val="93000"/>
              </a:lnSpc>
            </a:pPr>
            <a:r>
              <a:rPr lang="fr-FR" sz="1200" strike="noStrike" spc="-1">
                <a:solidFill>
                  <a:srgbClr val="000000"/>
                </a:solidFill>
                <a:uFill>
                  <a:solidFill>
                    <a:srgbClr val="FFFFFF"/>
                  </a:solidFill>
                </a:uFill>
                <a:latin typeface="Arial"/>
                <a:ea typeface="Arial"/>
              </a:rPr>
              <a:t> </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4" name="Table 1"/>
          <p:cNvGraphicFramePr/>
          <p:nvPr/>
        </p:nvGraphicFramePr>
        <p:xfrm>
          <a:off x="88920" y="230040"/>
          <a:ext cx="8889480" cy="5626044"/>
        </p:xfrm>
        <a:graphic>
          <a:graphicData uri="http://schemas.openxmlformats.org/drawingml/2006/table">
            <a:tbl>
              <a:tblPr/>
              <a:tblGrid>
                <a:gridCol w="1777680"/>
                <a:gridCol w="1777680"/>
                <a:gridCol w="1777680"/>
                <a:gridCol w="1777680"/>
                <a:gridCol w="1778760"/>
              </a:tblGrid>
              <a:tr h="897840">
                <a:tc>
                  <a:txBody>
                    <a:bodyPr/>
                    <a:lstStyle/>
                    <a:p>
                      <a:pPr>
                        <a:lnSpc>
                          <a:spcPct val="81000"/>
                        </a:lnSpc>
                      </a:pPr>
                      <a:r>
                        <a:rPr lang="fr-FR" sz="2000" b="1" strike="noStrike" spc="-1">
                          <a:solidFill>
                            <a:srgbClr val="000000"/>
                          </a:solidFill>
                          <a:uFill>
                            <a:solidFill>
                              <a:srgbClr val="FFFFFF"/>
                            </a:solidFill>
                          </a:uFill>
                          <a:latin typeface="Arial"/>
                          <a:ea typeface="DejaVu Sans"/>
                        </a:rPr>
                        <a:t> </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81000"/>
                        </a:lnSpc>
                      </a:pPr>
                      <a:r>
                        <a:rPr lang="fr-FR" sz="2000" b="1" strike="noStrike" spc="-1">
                          <a:solidFill>
                            <a:srgbClr val="000000"/>
                          </a:solidFill>
                          <a:uFill>
                            <a:solidFill>
                              <a:srgbClr val="FFFFFF"/>
                            </a:solidFill>
                          </a:uFill>
                          <a:latin typeface="Arial"/>
                          <a:ea typeface="DejaVu Sans"/>
                        </a:rPr>
                        <a:t>Domaine : résider </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81000"/>
                        </a:lnSpc>
                      </a:pPr>
                      <a:r>
                        <a:rPr lang="fr-FR" sz="2000" b="1" strike="noStrike" spc="-1">
                          <a:solidFill>
                            <a:srgbClr val="000000"/>
                          </a:solidFill>
                          <a:uFill>
                            <a:solidFill>
                              <a:srgbClr val="FFFFFF"/>
                            </a:solidFill>
                          </a:uFill>
                          <a:latin typeface="Arial"/>
                          <a:ea typeface="DejaVu Sans"/>
                        </a:rPr>
                        <a:t>Domaine : travailler et produire</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81000"/>
                        </a:lnSpc>
                      </a:pPr>
                      <a:r>
                        <a:rPr lang="fr-FR" sz="2000" b="1" strike="noStrike" spc="-1">
                          <a:solidFill>
                            <a:srgbClr val="000000"/>
                          </a:solidFill>
                          <a:uFill>
                            <a:solidFill>
                              <a:srgbClr val="FFFFFF"/>
                            </a:solidFill>
                          </a:uFill>
                          <a:latin typeface="Arial"/>
                          <a:ea typeface="DejaVu Sans"/>
                        </a:rPr>
                        <a:t>Domaine : </a:t>
                      </a:r>
                      <a:endParaRPr/>
                    </a:p>
                    <a:p>
                      <a:pPr algn="ctr">
                        <a:lnSpc>
                          <a:spcPct val="81000"/>
                        </a:lnSpc>
                      </a:pPr>
                      <a:r>
                        <a:rPr lang="fr-FR" sz="2000" b="1" strike="noStrike" spc="-1">
                          <a:solidFill>
                            <a:srgbClr val="000000"/>
                          </a:solidFill>
                          <a:uFill>
                            <a:solidFill>
                              <a:srgbClr val="FFFFFF"/>
                            </a:solidFill>
                          </a:uFill>
                          <a:latin typeface="Arial"/>
                          <a:ea typeface="DejaVu Sans"/>
                        </a:rPr>
                        <a:t>se déplacer</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81000"/>
                        </a:lnSpc>
                      </a:pPr>
                      <a:r>
                        <a:rPr lang="fr-FR" sz="2000" b="1" strike="noStrike" spc="-1">
                          <a:solidFill>
                            <a:srgbClr val="000000"/>
                          </a:solidFill>
                          <a:uFill>
                            <a:solidFill>
                              <a:srgbClr val="FFFFFF"/>
                            </a:solidFill>
                          </a:uFill>
                          <a:latin typeface="Arial"/>
                          <a:ea typeface="DejaVu Sans"/>
                        </a:rPr>
                        <a:t>Domaine : consommer l'espace</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2683440">
                <a:tc>
                  <a:txBody>
                    <a:bodyPr/>
                    <a:lstStyle/>
                    <a:p>
                      <a:pPr>
                        <a:lnSpc>
                          <a:spcPct val="81000"/>
                        </a:lnSpc>
                      </a:pPr>
                      <a:r>
                        <a:rPr lang="fr-FR" sz="2000" b="1" strike="noStrike" spc="-1">
                          <a:solidFill>
                            <a:srgbClr val="000000"/>
                          </a:solidFill>
                          <a:uFill>
                            <a:solidFill>
                              <a:srgbClr val="FFFFFF"/>
                            </a:solidFill>
                          </a:uFill>
                          <a:latin typeface="Arial"/>
                          <a:ea typeface="DejaVu Sans"/>
                        </a:rPr>
                        <a:t>Quels</a:t>
                      </a:r>
                      <a:endParaRPr/>
                    </a:p>
                    <a:p>
                      <a:pPr>
                        <a:lnSpc>
                          <a:spcPct val="81000"/>
                        </a:lnSpc>
                      </a:pPr>
                      <a:r>
                        <a:rPr lang="fr-FR" sz="2000" b="1" strike="noStrike" spc="-1">
                          <a:solidFill>
                            <a:srgbClr val="000000"/>
                          </a:solidFill>
                          <a:uFill>
                            <a:solidFill>
                              <a:srgbClr val="FFFFFF"/>
                            </a:solidFill>
                          </a:uFill>
                          <a:latin typeface="Arial"/>
                          <a:ea typeface="DejaVu Sans"/>
                        </a:rPr>
                        <a:t>objectifs pour 2030 ?</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dirty="0">
                          <a:solidFill>
                            <a:srgbClr val="0070C0"/>
                          </a:solidFill>
                          <a:uFill>
                            <a:solidFill>
                              <a:srgbClr val="FFFFFF"/>
                            </a:solidFill>
                          </a:uFill>
                          <a:latin typeface="Arial"/>
                          <a:ea typeface="DejaVu Sans"/>
                        </a:rPr>
                        <a:t>  </a:t>
                      </a:r>
                      <a:r>
                        <a:rPr lang="fr-FR" sz="1500" strike="noStrike" spc="-1" dirty="0">
                          <a:solidFill>
                            <a:srgbClr val="0070C0"/>
                          </a:solidFill>
                          <a:uFill>
                            <a:solidFill>
                              <a:srgbClr val="FFFFFF"/>
                            </a:solidFill>
                          </a:uFill>
                          <a:latin typeface="Arial"/>
                          <a:ea typeface="DejaVu Sans"/>
                        </a:rPr>
                        <a:t>- Accueillir </a:t>
                      </a:r>
                      <a:endParaRPr dirty="0"/>
                    </a:p>
                    <a:p>
                      <a:pPr>
                        <a:lnSpc>
                          <a:spcPct val="81000"/>
                        </a:lnSpc>
                      </a:pPr>
                      <a:r>
                        <a:rPr lang="fr-FR" sz="1500" strike="noStrike" spc="-1" dirty="0">
                          <a:solidFill>
                            <a:srgbClr val="0070C0"/>
                          </a:solidFill>
                          <a:uFill>
                            <a:solidFill>
                              <a:srgbClr val="FFFFFF"/>
                            </a:solidFill>
                          </a:uFill>
                          <a:latin typeface="Arial"/>
                          <a:ea typeface="DejaVu Sans"/>
                        </a:rPr>
                        <a:t>50 000 nouveaux habitants</a:t>
                      </a:r>
                      <a:endParaRPr dirty="0"/>
                    </a:p>
                    <a:p>
                      <a:pPr>
                        <a:lnSpc>
                          <a:spcPct val="81000"/>
                        </a:lnSpc>
                      </a:pPr>
                      <a:r>
                        <a:rPr lang="fr-FR" sz="1500" strike="noStrike" spc="-1" dirty="0">
                          <a:solidFill>
                            <a:srgbClr val="0070C0"/>
                          </a:solidFill>
                          <a:uFill>
                            <a:solidFill>
                              <a:srgbClr val="FFFFFF"/>
                            </a:solidFill>
                          </a:uFill>
                          <a:latin typeface="Arial"/>
                          <a:ea typeface="DejaVu Sans"/>
                        </a:rPr>
                        <a:t> </a:t>
                      </a:r>
                      <a:endParaRPr dirty="0"/>
                    </a:p>
                    <a:p>
                      <a:pPr>
                        <a:lnSpc>
                          <a:spcPct val="81000"/>
                        </a:lnSpc>
                      </a:pPr>
                      <a:r>
                        <a:rPr lang="fr-FR" sz="1500" strike="noStrike" spc="-1" dirty="0">
                          <a:solidFill>
                            <a:srgbClr val="0070C0"/>
                          </a:solidFill>
                          <a:uFill>
                            <a:solidFill>
                              <a:srgbClr val="FFFFFF"/>
                            </a:solidFill>
                          </a:uFill>
                          <a:latin typeface="Arial"/>
                          <a:ea typeface="DejaVu Sans"/>
                        </a:rPr>
                        <a:t>- Accueillir des habitants variés (âges, revenus, célibataires /  couples / familles…)</a:t>
                      </a:r>
                      <a:endParaRPr dirty="0"/>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a:solidFill>
                            <a:srgbClr val="0070C0"/>
                          </a:solidFill>
                          <a:uFill>
                            <a:solidFill>
                              <a:srgbClr val="FFFFFF"/>
                            </a:solidFill>
                          </a:uFill>
                          <a:latin typeface="Arial"/>
                          <a:ea typeface="DejaVu Sans"/>
                        </a:rPr>
                        <a:t>- </a:t>
                      </a:r>
                      <a:r>
                        <a:rPr lang="fr-FR" sz="1500" strike="noStrike" spc="-1">
                          <a:solidFill>
                            <a:srgbClr val="0070C0"/>
                          </a:solidFill>
                          <a:uFill>
                            <a:solidFill>
                              <a:srgbClr val="FFFFFF"/>
                            </a:solidFill>
                          </a:uFill>
                          <a:latin typeface="Arial"/>
                          <a:ea typeface="DejaVu Sans"/>
                        </a:rPr>
                        <a:t>Donner aux entreprises des espaces pour </a:t>
                      </a:r>
                      <a:endParaRPr/>
                    </a:p>
                    <a:p>
                      <a:pPr>
                        <a:lnSpc>
                          <a:spcPct val="81000"/>
                        </a:lnSpc>
                      </a:pPr>
                      <a:r>
                        <a:rPr lang="fr-FR" sz="1500" strike="noStrike" spc="-1">
                          <a:solidFill>
                            <a:srgbClr val="0070C0"/>
                          </a:solidFill>
                          <a:uFill>
                            <a:solidFill>
                              <a:srgbClr val="FFFFFF"/>
                            </a:solidFill>
                          </a:uFill>
                          <a:latin typeface="Arial"/>
                          <a:ea typeface="DejaVu Sans"/>
                        </a:rPr>
                        <a:t>qu'elles puissent créer des emplois : </a:t>
                      </a:r>
                      <a:endParaRPr/>
                    </a:p>
                    <a:p>
                      <a:pPr>
                        <a:lnSpc>
                          <a:spcPct val="81000"/>
                        </a:lnSpc>
                      </a:pPr>
                      <a:r>
                        <a:rPr lang="fr-FR" sz="1500" strike="noStrike" spc="-1">
                          <a:solidFill>
                            <a:srgbClr val="0070C0"/>
                          </a:solidFill>
                          <a:uFill>
                            <a:solidFill>
                              <a:srgbClr val="FFFFFF"/>
                            </a:solidFill>
                          </a:uFill>
                          <a:latin typeface="Arial"/>
                          <a:ea typeface="DejaVu Sans"/>
                        </a:rPr>
                        <a:t>- nouvelles zones</a:t>
                      </a:r>
                      <a:endParaRPr/>
                    </a:p>
                    <a:p>
                      <a:pPr>
                        <a:lnSpc>
                          <a:spcPct val="81000"/>
                        </a:lnSpc>
                      </a:pPr>
                      <a:r>
                        <a:rPr lang="fr-FR" sz="1500" strike="noStrike" spc="-1">
                          <a:solidFill>
                            <a:srgbClr val="0070C0"/>
                          </a:solidFill>
                          <a:uFill>
                            <a:solidFill>
                              <a:srgbClr val="FFFFFF"/>
                            </a:solidFill>
                          </a:uFill>
                          <a:latin typeface="Arial"/>
                          <a:ea typeface="DejaVu Sans"/>
                        </a:rPr>
                        <a:t>- restructuration d'anciennes zones</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1500" strike="noStrike" spc="-1">
                          <a:solidFill>
                            <a:srgbClr val="0070C0"/>
                          </a:solidFill>
                          <a:uFill>
                            <a:solidFill>
                              <a:srgbClr val="FFFFFF"/>
                            </a:solidFill>
                          </a:uFill>
                          <a:latin typeface="Arial"/>
                          <a:ea typeface="DejaVu Sans"/>
                        </a:rPr>
                        <a:t> - Améliorer les liens entre les </a:t>
                      </a:r>
                      <a:endParaRPr/>
                    </a:p>
                    <a:p>
                      <a:pPr>
                        <a:lnSpc>
                          <a:spcPct val="81000"/>
                        </a:lnSpc>
                      </a:pPr>
                      <a:r>
                        <a:rPr lang="fr-FR" sz="1500" strike="noStrike" spc="-1">
                          <a:solidFill>
                            <a:srgbClr val="0070C0"/>
                          </a:solidFill>
                          <a:uFill>
                            <a:solidFill>
                              <a:srgbClr val="FFFFFF"/>
                            </a:solidFill>
                          </a:uFill>
                          <a:latin typeface="Arial"/>
                          <a:ea typeface="DejaVu Sans"/>
                        </a:rPr>
                        <a:t>transports en commun (bus, tram) et le vélo</a:t>
                      </a:r>
                      <a:endParaRPr/>
                    </a:p>
                    <a:p>
                      <a:pPr>
                        <a:lnSpc>
                          <a:spcPct val="81000"/>
                        </a:lnSpc>
                      </a:pPr>
                      <a:r>
                        <a:rPr lang="fr-FR" sz="15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Privilégier les transports « doux », autres que la voiture</a:t>
                      </a:r>
                      <a:endParaRPr/>
                    </a:p>
                    <a:p>
                      <a:pPr>
                        <a:lnSpc>
                          <a:spcPct val="81000"/>
                        </a:lnSpc>
                      </a:pPr>
                      <a:r>
                        <a:rPr lang="fr-FR" sz="15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Permettre à tous de pouvoir se stationner</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Limiter l'étalement urbain, en ne construisant qu'à l'intérieur des zones déjà urbanisées</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r h="2044440">
                <a:tc>
                  <a:txBody>
                    <a:bodyPr/>
                    <a:lstStyle/>
                    <a:p>
                      <a:pPr>
                        <a:lnSpc>
                          <a:spcPct val="81000"/>
                        </a:lnSpc>
                      </a:pPr>
                      <a:r>
                        <a:rPr lang="fr-FR" sz="2000" b="1" strike="noStrike" spc="-1">
                          <a:solidFill>
                            <a:srgbClr val="000000"/>
                          </a:solidFill>
                          <a:uFill>
                            <a:solidFill>
                              <a:srgbClr val="FFFFFF"/>
                            </a:solidFill>
                          </a:uFill>
                          <a:latin typeface="Arial"/>
                          <a:ea typeface="DejaVu Sans"/>
                        </a:rPr>
                        <a:t>Quelles sont les réponses proposées ?</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diversifier l'offre de logements</a:t>
                      </a:r>
                      <a:endParaRPr/>
                    </a:p>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2000" strike="noStrike" spc="-1">
                          <a:solidFill>
                            <a:srgbClr val="0070C0"/>
                          </a:solidFill>
                          <a:uFill>
                            <a:solidFill>
                              <a:srgbClr val="FFFFFF"/>
                            </a:solidFill>
                          </a:uFill>
                          <a:latin typeface="Arial"/>
                          <a:ea typeface="DejaVu Sans"/>
                        </a:rPr>
                        <a:t> </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Candara"/>
                        </a:rPr>
                        <a:t>- Fixer les règles de développement urbain, pour conserver les espaces agricoles et les espaces importants pour l'environnement et pour le paysage</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Mettre en avant d'autres modes de transport que la voiture</a:t>
                      </a:r>
                      <a:endParaRPr/>
                    </a:p>
                    <a:p>
                      <a:pPr>
                        <a:lnSpc>
                          <a:spcPct val="81000"/>
                        </a:lnSpc>
                      </a:pPr>
                      <a:r>
                        <a:rPr lang="fr-FR" sz="1500" strike="noStrike" spc="-1">
                          <a:solidFill>
                            <a:srgbClr val="0070C0"/>
                          </a:solidFill>
                          <a:uFill>
                            <a:solidFill>
                              <a:srgbClr val="FFFFFF"/>
                            </a:solidFill>
                          </a:uFill>
                          <a:latin typeface="Arial"/>
                          <a:ea typeface="DejaVu Sans"/>
                        </a:rPr>
                        <a:t> </a:t>
                      </a:r>
                      <a:endParaRPr/>
                    </a:p>
                    <a:p>
                      <a:pPr>
                        <a:lnSpc>
                          <a:spcPct val="81000"/>
                        </a:lnSpc>
                      </a:pPr>
                      <a:r>
                        <a:rPr lang="fr-FR" sz="1500" strike="noStrike" spc="-1">
                          <a:solidFill>
                            <a:srgbClr val="0070C0"/>
                          </a:solidFill>
                          <a:uFill>
                            <a:solidFill>
                              <a:srgbClr val="FFFFFF"/>
                            </a:solidFill>
                          </a:uFill>
                          <a:latin typeface="Arial"/>
                          <a:ea typeface="DejaVu Sans"/>
                        </a:rPr>
                        <a:t>- proposer des places de stationnement</a:t>
                      </a:r>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nSpc>
                          <a:spcPct val="81000"/>
                        </a:lnSpc>
                      </a:pPr>
                      <a:r>
                        <a:rPr lang="fr-FR" sz="2000" strike="noStrike" spc="-1" dirty="0">
                          <a:solidFill>
                            <a:srgbClr val="0070C0"/>
                          </a:solidFill>
                          <a:uFill>
                            <a:solidFill>
                              <a:srgbClr val="FFFFFF"/>
                            </a:solidFill>
                          </a:uFill>
                          <a:latin typeface="Arial"/>
                          <a:ea typeface="DejaVu Sans"/>
                        </a:rPr>
                        <a:t> </a:t>
                      </a:r>
                      <a:endParaRPr dirty="0"/>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65" name="CustomShape 2"/>
          <p:cNvSpPr/>
          <p:nvPr/>
        </p:nvSpPr>
        <p:spPr>
          <a:xfrm>
            <a:off x="1905120" y="6267600"/>
            <a:ext cx="15490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4F81BD"/>
                </a:solidFill>
                <a:uFill>
                  <a:solidFill>
                    <a:srgbClr val="FFFFFF"/>
                  </a:solidFill>
                </a:uFill>
                <a:latin typeface="Arial"/>
                <a:ea typeface="DejaVu Sans"/>
              </a:rPr>
              <a:t>Enjeu social</a:t>
            </a:r>
            <a:endParaRPr/>
          </a:p>
        </p:txBody>
      </p:sp>
      <p:sp>
        <p:nvSpPr>
          <p:cNvPr id="266" name="CustomShape 3"/>
          <p:cNvSpPr/>
          <p:nvPr/>
        </p:nvSpPr>
        <p:spPr>
          <a:xfrm>
            <a:off x="3724200" y="6191280"/>
            <a:ext cx="16189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FF0000"/>
                </a:solidFill>
                <a:uFill>
                  <a:solidFill>
                    <a:srgbClr val="FFFFFF"/>
                  </a:solidFill>
                </a:uFill>
                <a:latin typeface="Arial"/>
                <a:ea typeface="DejaVu Sans"/>
              </a:rPr>
              <a:t>Enjeu économique</a:t>
            </a:r>
            <a:endParaRPr/>
          </a:p>
        </p:txBody>
      </p:sp>
      <p:sp>
        <p:nvSpPr>
          <p:cNvPr id="267" name="CustomShape 4"/>
          <p:cNvSpPr/>
          <p:nvPr/>
        </p:nvSpPr>
        <p:spPr>
          <a:xfrm>
            <a:off x="6100920" y="6191280"/>
            <a:ext cx="2192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800" b="1" strike="noStrike" spc="-1">
                <a:solidFill>
                  <a:srgbClr val="00B050"/>
                </a:solidFill>
                <a:uFill>
                  <a:solidFill>
                    <a:srgbClr val="FFFFFF"/>
                  </a:solidFill>
                </a:uFill>
                <a:latin typeface="Arial"/>
                <a:ea typeface="DejaVu Sans"/>
              </a:rPr>
              <a:t>Enjeu environnemental</a:t>
            </a:r>
            <a:endParaRPr/>
          </a:p>
        </p:txBody>
      </p:sp>
      <p:sp>
        <p:nvSpPr>
          <p:cNvPr id="268" name="CustomShape 5"/>
          <p:cNvSpPr/>
          <p:nvPr/>
        </p:nvSpPr>
        <p:spPr>
          <a:xfrm>
            <a:off x="2496960" y="5865840"/>
            <a:ext cx="469440" cy="393480"/>
          </a:xfrm>
          <a:prstGeom prst="downArrow">
            <a:avLst>
              <a:gd name="adj1" fmla="val 50000"/>
              <a:gd name="adj2" fmla="val 50000"/>
            </a:avLst>
          </a:prstGeom>
          <a:solidFill>
            <a:srgbClr val="4F81BD"/>
          </a:solidFill>
          <a:ln w="25560">
            <a:solidFill>
              <a:srgbClr val="0070C0"/>
            </a:solidFill>
            <a:round/>
          </a:ln>
        </p:spPr>
        <p:style>
          <a:lnRef idx="0">
            <a:scrgbClr r="0" g="0" b="0"/>
          </a:lnRef>
          <a:fillRef idx="0">
            <a:scrgbClr r="0" g="0" b="0"/>
          </a:fillRef>
          <a:effectRef idx="0">
            <a:scrgbClr r="0" g="0" b="0"/>
          </a:effectRef>
          <a:fontRef idx="minor"/>
        </p:style>
      </p:sp>
      <p:sp>
        <p:nvSpPr>
          <p:cNvPr id="269" name="CustomShape 6"/>
          <p:cNvSpPr/>
          <p:nvPr/>
        </p:nvSpPr>
        <p:spPr>
          <a:xfrm>
            <a:off x="4299120" y="5865840"/>
            <a:ext cx="469440" cy="39348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270" name="CustomShape 7"/>
          <p:cNvSpPr/>
          <p:nvPr/>
        </p:nvSpPr>
        <p:spPr>
          <a:xfrm>
            <a:off x="6962760" y="5865840"/>
            <a:ext cx="469440" cy="393480"/>
          </a:xfrm>
          <a:prstGeom prst="downArrow">
            <a:avLst>
              <a:gd name="adj1" fmla="val 50000"/>
              <a:gd name="adj2" fmla="val 50000"/>
            </a:avLst>
          </a:prstGeom>
          <a:solidFill>
            <a:srgbClr val="00B050"/>
          </a:solidFill>
          <a:ln w="25560">
            <a:solidFill>
              <a:srgbClr val="00B05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repl">
                                        <p:cTn id="7" dur="1000" fill="hold"/>
                                        <p:tgtEl>
                                          <p:spTgt spid="268"/>
                                        </p:tgtEl>
                                        <p:attrNameLst>
                                          <p:attrName/>
                                        </p:attrNameLst>
                                      </p:cBhvr>
                                      <p:tavLst>
                                        <p:tav tm="0">
                                          <p:val>
                                            <p:strVal val="#ppt_w*0.70"/>
                                          </p:val>
                                        </p:tav>
                                        <p:tav tm="100000">
                                          <p:val>
                                            <p:strVal val="#ppt_w"/>
                                          </p:val>
                                        </p:tav>
                                      </p:tavLst>
                                    </p:anim>
                                    <p:anim calcmode="lin" valueType="num">
                                      <p:cBhvr additive="repl">
                                        <p:cTn id="8" dur="1000" fill="hold"/>
                                        <p:tgtEl>
                                          <p:spTgt spid="268"/>
                                        </p:tgtEl>
                                        <p:attrNameLst>
                                          <p:attrName/>
                                        </p:attrNameLst>
                                      </p:cBhvr>
                                      <p:tavLst>
                                        <p:tav tm="0">
                                          <p:val>
                                            <p:strVal val="#ppt_h"/>
                                          </p:val>
                                        </p:tav>
                                        <p:tav tm="100000">
                                          <p:val>
                                            <p:strVal val="#ppt_h"/>
                                          </p:val>
                                        </p:tav>
                                      </p:tavLst>
                                    </p:anim>
                                    <p:animEffect transition="in" filter="fade">
                                      <p:cBhvr additive="repl">
                                        <p:cTn id="9" dur="1000"/>
                                        <p:tgtEl>
                                          <p:spTgt spid="268"/>
                                        </p:tgtEl>
                                      </p:cBhvr>
                                    </p:animEffect>
                                  </p:childTnLst>
                                </p:cTn>
                              </p:par>
                              <p:par>
                                <p:cTn id="10" presetID="55" presetClass="entr" fill="hold" nodeType="withEffect">
                                  <p:stCondLst>
                                    <p:cond delay="0"/>
                                  </p:stCondLst>
                                  <p:childTnLst>
                                    <p:set>
                                      <p:cBhvr>
                                        <p:cTn id="11" dur="1" fill="hold">
                                          <p:stCondLst>
                                            <p:cond delay="0"/>
                                          </p:stCondLst>
                                        </p:cTn>
                                        <p:tgtEl>
                                          <p:spTgt spid="265"/>
                                        </p:tgtEl>
                                        <p:attrNameLst>
                                          <p:attrName>style.visibility</p:attrName>
                                        </p:attrNameLst>
                                      </p:cBhvr>
                                      <p:to>
                                        <p:strVal val="visible"/>
                                      </p:to>
                                    </p:set>
                                    <p:anim calcmode="lin" valueType="num">
                                      <p:cBhvr additive="repl">
                                        <p:cTn id="12" dur="1000" fill="hold"/>
                                        <p:tgtEl>
                                          <p:spTgt spid="265"/>
                                        </p:tgtEl>
                                        <p:attrNameLst>
                                          <p:attrName/>
                                        </p:attrNameLst>
                                      </p:cBhvr>
                                      <p:tavLst>
                                        <p:tav tm="0">
                                          <p:val>
                                            <p:strVal val="#ppt_w*0.70"/>
                                          </p:val>
                                        </p:tav>
                                        <p:tav tm="100000">
                                          <p:val>
                                            <p:strVal val="#ppt_w"/>
                                          </p:val>
                                        </p:tav>
                                      </p:tavLst>
                                    </p:anim>
                                    <p:anim calcmode="lin" valueType="num">
                                      <p:cBhvr additive="repl">
                                        <p:cTn id="13" dur="1000" fill="hold"/>
                                        <p:tgtEl>
                                          <p:spTgt spid="265"/>
                                        </p:tgtEl>
                                        <p:attrNameLst>
                                          <p:attrName/>
                                        </p:attrNameLst>
                                      </p:cBhvr>
                                      <p:tavLst>
                                        <p:tav tm="0">
                                          <p:val>
                                            <p:strVal val="#ppt_h"/>
                                          </p:val>
                                        </p:tav>
                                        <p:tav tm="100000">
                                          <p:val>
                                            <p:strVal val="#ppt_h"/>
                                          </p:val>
                                        </p:tav>
                                      </p:tavLst>
                                    </p:anim>
                                    <p:animEffect transition="in" filter="fade">
                                      <p:cBhvr additive="repl">
                                        <p:cTn id="14" dur="1000"/>
                                        <p:tgtEl>
                                          <p:spTgt spid="265"/>
                                        </p:tgtEl>
                                      </p:cBhvr>
                                    </p:animEffec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55" presetClass="entr" fill="hold" nodeType="click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repl">
                                        <p:cTn id="19" dur="1000" fill="hold"/>
                                        <p:tgtEl>
                                          <p:spTgt spid="269"/>
                                        </p:tgtEl>
                                        <p:attrNameLst>
                                          <p:attrName/>
                                        </p:attrNameLst>
                                      </p:cBhvr>
                                      <p:tavLst>
                                        <p:tav tm="0">
                                          <p:val>
                                            <p:strVal val="#ppt_w*0.70"/>
                                          </p:val>
                                        </p:tav>
                                        <p:tav tm="100000">
                                          <p:val>
                                            <p:strVal val="#ppt_w"/>
                                          </p:val>
                                        </p:tav>
                                      </p:tavLst>
                                    </p:anim>
                                    <p:anim calcmode="lin" valueType="num">
                                      <p:cBhvr additive="repl">
                                        <p:cTn id="20" dur="1000" fill="hold"/>
                                        <p:tgtEl>
                                          <p:spTgt spid="269"/>
                                        </p:tgtEl>
                                        <p:attrNameLst>
                                          <p:attrName/>
                                        </p:attrNameLst>
                                      </p:cBhvr>
                                      <p:tavLst>
                                        <p:tav tm="0">
                                          <p:val>
                                            <p:strVal val="#ppt_h"/>
                                          </p:val>
                                        </p:tav>
                                        <p:tav tm="100000">
                                          <p:val>
                                            <p:strVal val="#ppt_h"/>
                                          </p:val>
                                        </p:tav>
                                      </p:tavLst>
                                    </p:anim>
                                    <p:animEffect transition="in" filter="fade">
                                      <p:cBhvr additive="repl">
                                        <p:cTn id="21" dur="1000"/>
                                        <p:tgtEl>
                                          <p:spTgt spid="269"/>
                                        </p:tgtEl>
                                      </p:cBhvr>
                                    </p:animEffect>
                                  </p:childTnLst>
                                </p:cTn>
                              </p:par>
                              <p:par>
                                <p:cTn id="22" presetID="55" presetClass="entr" fill="hold" nodeType="withEffect">
                                  <p:stCondLst>
                                    <p:cond delay="0"/>
                                  </p:stCondLst>
                                  <p:childTnLst>
                                    <p:set>
                                      <p:cBhvr>
                                        <p:cTn id="23" dur="1" fill="hold">
                                          <p:stCondLst>
                                            <p:cond delay="0"/>
                                          </p:stCondLst>
                                        </p:cTn>
                                        <p:tgtEl>
                                          <p:spTgt spid="266"/>
                                        </p:tgtEl>
                                        <p:attrNameLst>
                                          <p:attrName>style.visibility</p:attrName>
                                        </p:attrNameLst>
                                      </p:cBhvr>
                                      <p:to>
                                        <p:strVal val="visible"/>
                                      </p:to>
                                    </p:set>
                                    <p:anim calcmode="lin" valueType="num">
                                      <p:cBhvr additive="repl">
                                        <p:cTn id="24" dur="1000" fill="hold"/>
                                        <p:tgtEl>
                                          <p:spTgt spid="266"/>
                                        </p:tgtEl>
                                        <p:attrNameLst>
                                          <p:attrName/>
                                        </p:attrNameLst>
                                      </p:cBhvr>
                                      <p:tavLst>
                                        <p:tav tm="0">
                                          <p:val>
                                            <p:strVal val="#ppt_w*0.70"/>
                                          </p:val>
                                        </p:tav>
                                        <p:tav tm="100000">
                                          <p:val>
                                            <p:strVal val="#ppt_w"/>
                                          </p:val>
                                        </p:tav>
                                      </p:tavLst>
                                    </p:anim>
                                    <p:anim calcmode="lin" valueType="num">
                                      <p:cBhvr additive="repl">
                                        <p:cTn id="25" dur="1000" fill="hold"/>
                                        <p:tgtEl>
                                          <p:spTgt spid="266"/>
                                        </p:tgtEl>
                                        <p:attrNameLst>
                                          <p:attrName/>
                                        </p:attrNameLst>
                                      </p:cBhvr>
                                      <p:tavLst>
                                        <p:tav tm="0">
                                          <p:val>
                                            <p:strVal val="#ppt_h"/>
                                          </p:val>
                                        </p:tav>
                                        <p:tav tm="100000">
                                          <p:val>
                                            <p:strVal val="#ppt_h"/>
                                          </p:val>
                                        </p:tav>
                                      </p:tavLst>
                                    </p:anim>
                                    <p:animEffect transition="in" filter="fade">
                                      <p:cBhvr additive="repl">
                                        <p:cTn id="26" dur="1000"/>
                                        <p:tgtEl>
                                          <p:spTgt spid="266"/>
                                        </p:tgtEl>
                                      </p:cBhvr>
                                    </p:animEffect>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55" presetClass="entr" fill="hold" nodeType="clickEffect">
                                  <p:stCondLst>
                                    <p:cond delay="0"/>
                                  </p:stCondLst>
                                  <p:childTnLst>
                                    <p:set>
                                      <p:cBhvr>
                                        <p:cTn id="30" dur="1" fill="hold">
                                          <p:stCondLst>
                                            <p:cond delay="0"/>
                                          </p:stCondLst>
                                        </p:cTn>
                                        <p:tgtEl>
                                          <p:spTgt spid="270"/>
                                        </p:tgtEl>
                                        <p:attrNameLst>
                                          <p:attrName>style.visibility</p:attrName>
                                        </p:attrNameLst>
                                      </p:cBhvr>
                                      <p:to>
                                        <p:strVal val="visible"/>
                                      </p:to>
                                    </p:set>
                                    <p:anim calcmode="lin" valueType="num">
                                      <p:cBhvr additive="repl">
                                        <p:cTn id="31" dur="1000" fill="hold"/>
                                        <p:tgtEl>
                                          <p:spTgt spid="270"/>
                                        </p:tgtEl>
                                        <p:attrNameLst>
                                          <p:attrName/>
                                        </p:attrNameLst>
                                      </p:cBhvr>
                                      <p:tavLst>
                                        <p:tav tm="0">
                                          <p:val>
                                            <p:strVal val="#ppt_w*0.70"/>
                                          </p:val>
                                        </p:tav>
                                        <p:tav tm="100000">
                                          <p:val>
                                            <p:strVal val="#ppt_w"/>
                                          </p:val>
                                        </p:tav>
                                      </p:tavLst>
                                    </p:anim>
                                    <p:anim calcmode="lin" valueType="num">
                                      <p:cBhvr additive="repl">
                                        <p:cTn id="32" dur="1000" fill="hold"/>
                                        <p:tgtEl>
                                          <p:spTgt spid="270"/>
                                        </p:tgtEl>
                                        <p:attrNameLst>
                                          <p:attrName/>
                                        </p:attrNameLst>
                                      </p:cBhvr>
                                      <p:tavLst>
                                        <p:tav tm="0">
                                          <p:val>
                                            <p:strVal val="#ppt_h"/>
                                          </p:val>
                                        </p:tav>
                                        <p:tav tm="100000">
                                          <p:val>
                                            <p:strVal val="#ppt_h"/>
                                          </p:val>
                                        </p:tav>
                                      </p:tavLst>
                                    </p:anim>
                                    <p:animEffect transition="in" filter="fade">
                                      <p:cBhvr additive="repl">
                                        <p:cTn id="33" dur="1000"/>
                                        <p:tgtEl>
                                          <p:spTgt spid="270"/>
                                        </p:tgtEl>
                                      </p:cBhvr>
                                    </p:animEffect>
                                  </p:childTnLst>
                                </p:cTn>
                              </p:par>
                              <p:par>
                                <p:cTn id="34" presetID="55" presetClass="entr" fill="hold" nodeType="withEffect">
                                  <p:stCondLst>
                                    <p:cond delay="0"/>
                                  </p:stCondLst>
                                  <p:childTnLst>
                                    <p:set>
                                      <p:cBhvr>
                                        <p:cTn id="35" dur="1" fill="hold">
                                          <p:stCondLst>
                                            <p:cond delay="0"/>
                                          </p:stCondLst>
                                        </p:cTn>
                                        <p:tgtEl>
                                          <p:spTgt spid="267"/>
                                        </p:tgtEl>
                                        <p:attrNameLst>
                                          <p:attrName>style.visibility</p:attrName>
                                        </p:attrNameLst>
                                      </p:cBhvr>
                                      <p:to>
                                        <p:strVal val="visible"/>
                                      </p:to>
                                    </p:set>
                                    <p:anim calcmode="lin" valueType="num">
                                      <p:cBhvr additive="repl">
                                        <p:cTn id="36" dur="1000" fill="hold"/>
                                        <p:tgtEl>
                                          <p:spTgt spid="267"/>
                                        </p:tgtEl>
                                        <p:attrNameLst>
                                          <p:attrName/>
                                        </p:attrNameLst>
                                      </p:cBhvr>
                                      <p:tavLst>
                                        <p:tav tm="0">
                                          <p:val>
                                            <p:strVal val="#ppt_w*0.70"/>
                                          </p:val>
                                        </p:tav>
                                        <p:tav tm="100000">
                                          <p:val>
                                            <p:strVal val="#ppt_w"/>
                                          </p:val>
                                        </p:tav>
                                      </p:tavLst>
                                    </p:anim>
                                    <p:anim calcmode="lin" valueType="num">
                                      <p:cBhvr additive="repl">
                                        <p:cTn id="37" dur="1000" fill="hold"/>
                                        <p:tgtEl>
                                          <p:spTgt spid="267"/>
                                        </p:tgtEl>
                                        <p:attrNameLst>
                                          <p:attrName/>
                                        </p:attrNameLst>
                                      </p:cBhvr>
                                      <p:tavLst>
                                        <p:tav tm="0">
                                          <p:val>
                                            <p:strVal val="#ppt_h"/>
                                          </p:val>
                                        </p:tav>
                                        <p:tav tm="100000">
                                          <p:val>
                                            <p:strVal val="#ppt_h"/>
                                          </p:val>
                                        </p:tav>
                                      </p:tavLst>
                                    </p:anim>
                                    <p:animEffect transition="in" filter="fade">
                                      <p:cBhvr additive="repl">
                                        <p:cTn id="38"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 name="CustomShape 1"/>
          <p:cNvSpPr/>
          <p:nvPr/>
        </p:nvSpPr>
        <p:spPr>
          <a:xfrm>
            <a:off x="252360" y="29520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72" name="CustomShape 2"/>
          <p:cNvSpPr/>
          <p:nvPr/>
        </p:nvSpPr>
        <p:spPr>
          <a:xfrm>
            <a:off x="1233360" y="382680"/>
            <a:ext cx="758484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a:solidFill>
                  <a:srgbClr val="000000"/>
                </a:solidFill>
                <a:uFill>
                  <a:solidFill>
                    <a:srgbClr val="FFFFFF"/>
                  </a:solidFill>
                </a:uFill>
                <a:latin typeface="Calibri"/>
                <a:ea typeface="DejaVu Sans"/>
              </a:rPr>
              <a:t>Comment aborder cette séquence avec les élèves ?</a:t>
            </a:r>
            <a:endParaRPr/>
          </a:p>
        </p:txBody>
      </p:sp>
      <p:sp>
        <p:nvSpPr>
          <p:cNvPr id="273" name="CustomShape 3"/>
          <p:cNvSpPr/>
          <p:nvPr/>
        </p:nvSpPr>
        <p:spPr>
          <a:xfrm>
            <a:off x="216000" y="2133720"/>
            <a:ext cx="817200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ea typeface="DejaVu Sans"/>
              </a:rPr>
              <a:t> </a:t>
            </a:r>
            <a:endParaRPr/>
          </a:p>
        </p:txBody>
      </p:sp>
      <p:sp>
        <p:nvSpPr>
          <p:cNvPr id="274" name="CustomShape 4"/>
          <p:cNvSpPr/>
          <p:nvPr/>
        </p:nvSpPr>
        <p:spPr>
          <a:xfrm>
            <a:off x="201600" y="4162320"/>
            <a:ext cx="8172000" cy="909360"/>
          </a:xfrm>
          <a:prstGeom prst="rect">
            <a:avLst/>
          </a:prstGeom>
          <a:noFill/>
          <a:ln>
            <a:noFill/>
          </a:ln>
        </p:spPr>
        <p:style>
          <a:lnRef idx="0">
            <a:scrgbClr r="0" g="0" b="0"/>
          </a:lnRef>
          <a:fillRef idx="0">
            <a:scrgbClr r="0" g="0" b="0"/>
          </a:fillRef>
          <a:effectRef idx="0">
            <a:scrgbClr r="0" g="0" b="0"/>
          </a:effectRef>
          <a:fontRef idx="minor"/>
        </p:style>
      </p:sp>
      <p:sp>
        <p:nvSpPr>
          <p:cNvPr id="275" name="CustomShape 5"/>
          <p:cNvSpPr/>
          <p:nvPr/>
        </p:nvSpPr>
        <p:spPr>
          <a:xfrm>
            <a:off x="252360" y="5084640"/>
            <a:ext cx="8172000" cy="909360"/>
          </a:xfrm>
          <a:prstGeom prst="rect">
            <a:avLst/>
          </a:prstGeom>
          <a:noFill/>
          <a:ln>
            <a:noFill/>
          </a:ln>
        </p:spPr>
        <p:style>
          <a:lnRef idx="0">
            <a:scrgbClr r="0" g="0" b="0"/>
          </a:lnRef>
          <a:fillRef idx="0">
            <a:scrgbClr r="0" g="0" b="0"/>
          </a:fillRef>
          <a:effectRef idx="0">
            <a:scrgbClr r="0" g="0" b="0"/>
          </a:effectRef>
          <a:fontRef idx="minor"/>
        </p:style>
      </p:sp>
      <p:sp>
        <p:nvSpPr>
          <p:cNvPr id="276" name="CustomShape 6"/>
          <p:cNvSpPr/>
          <p:nvPr/>
        </p:nvSpPr>
        <p:spPr>
          <a:xfrm>
            <a:off x="290520" y="36036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77" name="CustomShape 7"/>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78" name="CustomShape 8"/>
          <p:cNvSpPr/>
          <p:nvPr/>
        </p:nvSpPr>
        <p:spPr>
          <a:xfrm>
            <a:off x="196116" y="2193032"/>
            <a:ext cx="8675280" cy="79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smtClean="0">
                <a:solidFill>
                  <a:srgbClr val="000000"/>
                </a:solidFill>
                <a:uFill>
                  <a:solidFill>
                    <a:srgbClr val="FFFFFF"/>
                  </a:solidFill>
                </a:uFill>
                <a:latin typeface="Calibri"/>
                <a:ea typeface="DejaVu Sans"/>
              </a:rPr>
              <a:t>2</a:t>
            </a:r>
            <a:r>
              <a:rPr lang="fr-FR" sz="2400" b="1" strike="noStrike" spc="-1" dirty="0">
                <a:solidFill>
                  <a:srgbClr val="000000"/>
                </a:solidFill>
                <a:uFill>
                  <a:solidFill>
                    <a:srgbClr val="FFFFFF"/>
                  </a:solidFill>
                </a:uFill>
                <a:latin typeface="Calibri"/>
                <a:ea typeface="DejaVu Sans"/>
              </a:rPr>
              <a:t>. Quels sont les acteurs et comment peuvent-ils « imaginer » Strasbourg demain ? </a:t>
            </a:r>
            <a:endParaRPr dirty="0"/>
          </a:p>
          <a:p>
            <a:pPr>
              <a:lnSpc>
                <a:spcPct val="100000"/>
              </a:lnSpc>
            </a:pPr>
            <a:endParaRPr dirty="0"/>
          </a:p>
          <a:p>
            <a:pPr>
              <a:lnSpc>
                <a:spcPct val="100000"/>
              </a:lnSpc>
            </a:pPr>
            <a:endParaRPr dirty="0"/>
          </a:p>
          <a:p>
            <a:pPr>
              <a:lnSpc>
                <a:spcPct val="100000"/>
              </a:lnSpc>
            </a:pPr>
            <a:endParaRPr dirty="0"/>
          </a:p>
        </p:txBody>
      </p:sp>
      <p:pic>
        <p:nvPicPr>
          <p:cNvPr id="279" name="Picture 4"/>
          <p:cNvPicPr>
            <a:picLocks noChangeAspect="1"/>
          </p:cNvPicPr>
          <p:nvPr/>
        </p:nvPicPr>
        <p:blipFill>
          <a:blip r:embed="rId3"/>
          <a:stretch/>
        </p:blipFill>
        <p:spPr>
          <a:xfrm>
            <a:off x="6012160" y="2651696"/>
            <a:ext cx="2627840" cy="3803464"/>
          </a:xfrm>
          <a:prstGeom prst="rect">
            <a:avLst/>
          </a:prstGeom>
          <a:ln>
            <a:noFill/>
          </a:ln>
        </p:spPr>
      </p:pic>
      <p:sp>
        <p:nvSpPr>
          <p:cNvPr id="280" name="CustomShape 9"/>
          <p:cNvSpPr/>
          <p:nvPr/>
        </p:nvSpPr>
        <p:spPr>
          <a:xfrm>
            <a:off x="6553800" y="6480000"/>
            <a:ext cx="237420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400" i="1" strike="noStrike" spc="-1" dirty="0">
                <a:solidFill>
                  <a:srgbClr val="000000"/>
                </a:solidFill>
                <a:uFill>
                  <a:solidFill>
                    <a:srgbClr val="FFFFFF"/>
                  </a:solidFill>
                </a:uFill>
                <a:latin typeface="Arial"/>
                <a:ea typeface="DejaVu Sans"/>
              </a:rPr>
              <a:t>http://www.holtzheim.alsace</a:t>
            </a:r>
            <a:endParaRPr dirty="0"/>
          </a:p>
        </p:txBody>
      </p:sp>
      <p:sp>
        <p:nvSpPr>
          <p:cNvPr id="2" name="ZoneTexte 1"/>
          <p:cNvSpPr txBox="1"/>
          <p:nvPr/>
        </p:nvSpPr>
        <p:spPr>
          <a:xfrm>
            <a:off x="182734" y="1196751"/>
            <a:ext cx="8025896" cy="830997"/>
          </a:xfrm>
          <a:prstGeom prst="rect">
            <a:avLst/>
          </a:prstGeom>
          <a:noFill/>
        </p:spPr>
        <p:txBody>
          <a:bodyPr wrap="square" rtlCol="0">
            <a:spAutoFit/>
          </a:bodyPr>
          <a:lstStyle/>
          <a:p>
            <a:pPr>
              <a:lnSpc>
                <a:spcPct val="100000"/>
              </a:lnSpc>
            </a:pPr>
            <a:r>
              <a:rPr lang="fr-FR" sz="2400" spc="-1" dirty="0">
                <a:solidFill>
                  <a:srgbClr val="000000"/>
                </a:solidFill>
                <a:uFill>
                  <a:solidFill>
                    <a:srgbClr val="FFFFFF"/>
                  </a:solidFill>
                </a:uFill>
                <a:latin typeface="Calibri"/>
              </a:rPr>
              <a:t>1. Quels sont les défis à relever pour Strasbourg dans un futur très proche ? (= les enjeux)</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p:bldP spid="28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1" name="Image 271"/>
          <p:cNvPicPr/>
          <p:nvPr/>
        </p:nvPicPr>
        <p:blipFill>
          <a:blip r:embed="rId3"/>
          <a:stretch/>
        </p:blipFill>
        <p:spPr>
          <a:xfrm>
            <a:off x="755576" y="3330759"/>
            <a:ext cx="4295520" cy="3068280"/>
          </a:xfrm>
          <a:prstGeom prst="rect">
            <a:avLst/>
          </a:prstGeom>
          <a:ln>
            <a:noFill/>
          </a:ln>
        </p:spPr>
      </p:pic>
      <p:pic>
        <p:nvPicPr>
          <p:cNvPr id="282" name="Image 272"/>
          <p:cNvPicPr/>
          <p:nvPr/>
        </p:nvPicPr>
        <p:blipFill>
          <a:blip r:embed="rId4"/>
          <a:stretch/>
        </p:blipFill>
        <p:spPr>
          <a:xfrm>
            <a:off x="996840" y="130320"/>
            <a:ext cx="6838560" cy="3068280"/>
          </a:xfrm>
          <a:prstGeom prst="rect">
            <a:avLst/>
          </a:prstGeom>
          <a:ln>
            <a:noFill/>
          </a:ln>
        </p:spPr>
      </p:pic>
      <p:pic>
        <p:nvPicPr>
          <p:cNvPr id="283" name="Image 273"/>
          <p:cNvPicPr/>
          <p:nvPr/>
        </p:nvPicPr>
        <p:blipFill>
          <a:blip r:embed="rId5"/>
          <a:stretch/>
        </p:blipFill>
        <p:spPr>
          <a:xfrm>
            <a:off x="5436096" y="3243600"/>
            <a:ext cx="2201400" cy="3322440"/>
          </a:xfrm>
          <a:prstGeom prst="rect">
            <a:avLst/>
          </a:prstGeom>
          <a:ln>
            <a:noFill/>
          </a:ln>
        </p:spPr>
      </p:pic>
      <p:sp>
        <p:nvSpPr>
          <p:cNvPr id="2" name="ZoneTexte 1"/>
          <p:cNvSpPr txBox="1"/>
          <p:nvPr/>
        </p:nvSpPr>
        <p:spPr>
          <a:xfrm>
            <a:off x="89893" y="130320"/>
            <a:ext cx="4464496" cy="461665"/>
          </a:xfrm>
          <a:prstGeom prst="rect">
            <a:avLst/>
          </a:prstGeom>
          <a:noFill/>
        </p:spPr>
        <p:txBody>
          <a:bodyPr wrap="square" rtlCol="0">
            <a:spAutoFit/>
          </a:bodyPr>
          <a:lstStyle/>
          <a:p>
            <a:r>
              <a:rPr lang="fr-FR" sz="2400" dirty="0" smtClean="0"/>
              <a:t>Les habitants, les usagers</a:t>
            </a:r>
            <a:endParaRPr lang="fr-FR" sz="2400" dirty="0"/>
          </a:p>
        </p:txBody>
      </p:sp>
      <p:sp>
        <p:nvSpPr>
          <p:cNvPr id="8" name="ZoneTexte 7"/>
          <p:cNvSpPr txBox="1"/>
          <p:nvPr/>
        </p:nvSpPr>
        <p:spPr>
          <a:xfrm>
            <a:off x="7493480" y="3912309"/>
            <a:ext cx="1325776" cy="1200329"/>
          </a:xfrm>
          <a:prstGeom prst="rect">
            <a:avLst/>
          </a:prstGeom>
          <a:noFill/>
        </p:spPr>
        <p:txBody>
          <a:bodyPr wrap="square" rtlCol="0">
            <a:spAutoFit/>
          </a:bodyPr>
          <a:lstStyle/>
          <a:p>
            <a:pPr algn="ctr"/>
            <a:r>
              <a:rPr lang="fr-FR" sz="2400" dirty="0" smtClean="0"/>
              <a:t>Les acteurs privés</a:t>
            </a:r>
            <a:endParaRPr lang="fr-FR" sz="2400" dirty="0"/>
          </a:p>
        </p:txBody>
      </p:sp>
      <p:sp>
        <p:nvSpPr>
          <p:cNvPr id="9" name="ZoneTexte 8"/>
          <p:cNvSpPr txBox="1"/>
          <p:nvPr/>
        </p:nvSpPr>
        <p:spPr>
          <a:xfrm>
            <a:off x="89893" y="3681478"/>
            <a:ext cx="1385763" cy="461665"/>
          </a:xfrm>
          <a:prstGeom prst="rect">
            <a:avLst/>
          </a:prstGeom>
          <a:noFill/>
        </p:spPr>
        <p:txBody>
          <a:bodyPr wrap="square" rtlCol="0">
            <a:spAutoFit/>
          </a:bodyPr>
          <a:lstStyle/>
          <a:p>
            <a:r>
              <a:rPr lang="fr-FR" sz="2400" dirty="0" smtClean="0"/>
              <a:t>Les élus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4" name="Image 274"/>
          <p:cNvPicPr/>
          <p:nvPr/>
        </p:nvPicPr>
        <p:blipFill>
          <a:blip r:embed="rId3"/>
          <a:stretch/>
        </p:blipFill>
        <p:spPr>
          <a:xfrm>
            <a:off x="522360" y="457200"/>
            <a:ext cx="7922880" cy="5941800"/>
          </a:xfrm>
          <a:prstGeom prst="rect">
            <a:avLst/>
          </a:prstGeom>
          <a:ln>
            <a:noFill/>
          </a:ln>
        </p:spPr>
      </p:pic>
      <p:sp>
        <p:nvSpPr>
          <p:cNvPr id="285" name="CustomShape 1"/>
          <p:cNvSpPr/>
          <p:nvPr/>
        </p:nvSpPr>
        <p:spPr>
          <a:xfrm>
            <a:off x="33480" y="6465960"/>
            <a:ext cx="8978400" cy="490320"/>
          </a:xfr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2000"/>
              </a:lnSpc>
            </a:pPr>
            <a:r>
              <a:rPr lang="fr-FR" sz="1400" i="1" strike="noStrike" spc="-1">
                <a:solidFill>
                  <a:srgbClr val="000000"/>
                </a:solidFill>
                <a:uFill>
                  <a:solidFill>
                    <a:srgbClr val="FFFFFF"/>
                  </a:solidFill>
                </a:uFill>
                <a:latin typeface="Arial"/>
                <a:ea typeface="Candara"/>
              </a:rPr>
              <a:t>d'après </a:t>
            </a:r>
            <a:r>
              <a:rPr lang="fr-FR" sz="1400" i="1" strike="noStrike" spc="-1">
                <a:solidFill>
                  <a:srgbClr val="000000"/>
                </a:solidFill>
                <a:uFill>
                  <a:solidFill>
                    <a:srgbClr val="FFFFFF"/>
                  </a:solidFill>
                </a:uFill>
                <a:latin typeface="Arial"/>
                <a:ea typeface="Tahoma"/>
              </a:rPr>
              <a:t>http://www.batiactu.com/edito/un-nouvel-eco-quartier-sort-de-terre-pres-de-stras-41774.php</a:t>
            </a:r>
            <a:endParaRPr/>
          </a:p>
        </p:txBody>
      </p:sp>
      <p:sp>
        <p:nvSpPr>
          <p:cNvPr id="286" name="CustomShape 2"/>
          <p:cNvSpPr/>
          <p:nvPr/>
        </p:nvSpPr>
        <p:spPr>
          <a:xfrm>
            <a:off x="395280" y="87480"/>
            <a:ext cx="86166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dirty="0">
                <a:solidFill>
                  <a:srgbClr val="000000"/>
                </a:solidFill>
                <a:uFill>
                  <a:solidFill>
                    <a:srgbClr val="FFFFFF"/>
                  </a:solidFill>
                </a:uFill>
                <a:latin typeface="Arial"/>
                <a:ea typeface="DejaVu Sans"/>
              </a:rPr>
              <a:t>Nouveau projet d’</a:t>
            </a:r>
            <a:r>
              <a:rPr lang="fr-FR" sz="1800" b="1" strike="noStrike" spc="-1" dirty="0" err="1">
                <a:solidFill>
                  <a:srgbClr val="000000"/>
                </a:solidFill>
                <a:uFill>
                  <a:solidFill>
                    <a:srgbClr val="FFFFFF"/>
                  </a:solidFill>
                </a:uFill>
                <a:latin typeface="Arial"/>
                <a:ea typeface="DejaVu Sans"/>
              </a:rPr>
              <a:t>écoquartier</a:t>
            </a:r>
            <a:r>
              <a:rPr lang="fr-FR" sz="1800" b="1" strike="noStrike" spc="-1" dirty="0">
                <a:solidFill>
                  <a:srgbClr val="000000"/>
                </a:solidFill>
                <a:uFill>
                  <a:solidFill>
                    <a:srgbClr val="FFFFFF"/>
                  </a:solidFill>
                </a:uFill>
                <a:latin typeface="Arial"/>
                <a:ea typeface="DejaVu Sans"/>
              </a:rPr>
              <a:t> à </a:t>
            </a:r>
            <a:r>
              <a:rPr lang="fr-FR" sz="1800" b="1" strike="noStrike" spc="-1" dirty="0" err="1" smtClean="0">
                <a:solidFill>
                  <a:srgbClr val="000000"/>
                </a:solidFill>
                <a:uFill>
                  <a:solidFill>
                    <a:srgbClr val="FFFFFF"/>
                  </a:solidFill>
                </a:uFill>
                <a:latin typeface="Arial"/>
                <a:ea typeface="DejaVu Sans"/>
              </a:rPr>
              <a:t>Vendenheim</a:t>
            </a:r>
            <a:r>
              <a:rPr lang="fr-FR" sz="1800" b="1" strike="noStrike" spc="-1" dirty="0" smtClean="0">
                <a:solidFill>
                  <a:srgbClr val="000000"/>
                </a:solidFill>
                <a:uFill>
                  <a:solidFill>
                    <a:srgbClr val="FFFFFF"/>
                  </a:solidFill>
                </a:uFill>
                <a:latin typeface="Arial"/>
                <a:ea typeface="DejaVu Sans"/>
              </a:rPr>
              <a:t> : </a:t>
            </a:r>
            <a:r>
              <a:rPr lang="fr-FR" sz="1800" b="1" strike="noStrike" spc="-1" dirty="0">
                <a:solidFill>
                  <a:srgbClr val="000000"/>
                </a:solidFill>
                <a:uFill>
                  <a:solidFill>
                    <a:srgbClr val="FFFFFF"/>
                  </a:solidFill>
                </a:uFill>
                <a:latin typeface="Arial"/>
                <a:ea typeface="DejaVu Sans"/>
              </a:rPr>
              <a:t>« les portes du </a:t>
            </a:r>
            <a:r>
              <a:rPr lang="fr-FR" sz="1800" b="1" strike="noStrike" spc="-1" dirty="0" err="1">
                <a:solidFill>
                  <a:srgbClr val="000000"/>
                </a:solidFill>
                <a:uFill>
                  <a:solidFill>
                    <a:srgbClr val="FFFFFF"/>
                  </a:solidFill>
                </a:uFill>
                <a:latin typeface="Arial"/>
                <a:ea typeface="DejaVu Sans"/>
              </a:rPr>
              <a:t>Kochersberg</a:t>
            </a:r>
            <a:r>
              <a:rPr lang="fr-FR" sz="1800" b="1" strike="noStrike" spc="-1" dirty="0">
                <a:solidFill>
                  <a:srgbClr val="000000"/>
                </a:solidFill>
                <a:uFill>
                  <a:solidFill>
                    <a:srgbClr val="FFFFFF"/>
                  </a:solidFill>
                </a:uFill>
                <a:latin typeface="Arial"/>
                <a:ea typeface="DejaVu Sans"/>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7" name="Image 276"/>
          <p:cNvPicPr/>
          <p:nvPr/>
        </p:nvPicPr>
        <p:blipFill>
          <a:blip r:embed="rId3"/>
          <a:stretch/>
        </p:blipFill>
        <p:spPr>
          <a:xfrm>
            <a:off x="252360" y="484200"/>
            <a:ext cx="7316280" cy="5857560"/>
          </a:xfrm>
          <a:prstGeom prst="rect">
            <a:avLst/>
          </a:prstGeom>
          <a:ln>
            <a:noFill/>
          </a:ln>
        </p:spPr>
      </p:pic>
      <p:sp>
        <p:nvSpPr>
          <p:cNvPr id="288" name="CustomShape 1"/>
          <p:cNvSpPr/>
          <p:nvPr/>
        </p:nvSpPr>
        <p:spPr>
          <a:xfrm>
            <a:off x="5224320" y="6661080"/>
            <a:ext cx="360" cy="63000"/>
          </a:xfrm>
          <a:prstGeom prst="rect">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sp>
      <p:sp>
        <p:nvSpPr>
          <p:cNvPr id="289" name="CustomShape 2"/>
          <p:cNvSpPr/>
          <p:nvPr/>
        </p:nvSpPr>
        <p:spPr>
          <a:xfrm>
            <a:off x="7569360" y="484200"/>
            <a:ext cx="1574280" cy="5370120"/>
          </a:xfrm>
          <a:noFill/>
          <a:ln>
            <a:noFill/>
          </a:ln>
        </p:spPr>
        <p:style>
          <a:lnRef idx="0">
            <a:scrgbClr r="0" g="0" b="0"/>
          </a:lnRef>
          <a:fillRef idx="0">
            <a:scrgbClr r="0" g="0" b="0"/>
          </a:fillRef>
          <a:effectRef idx="0">
            <a:scrgbClr r="0" g="0" b="0"/>
          </a:effectRef>
          <a:fontRef idx="minor"/>
        </p:style>
        <p:txBody>
          <a:bodyPr lIns="90000" tIns="59400" rIns="90000" bIns="45000"/>
          <a:lstStyle/>
          <a:p>
            <a:pPr algn="ctr">
              <a:lnSpc>
                <a:spcPct val="93000"/>
              </a:lnSpc>
            </a:pPr>
            <a:r>
              <a:rPr lang="fr-FR" sz="1600" strike="noStrike" spc="-1">
                <a:solidFill>
                  <a:srgbClr val="000000"/>
                </a:solidFill>
                <a:uFill>
                  <a:solidFill>
                    <a:srgbClr val="FFFFFF"/>
                  </a:solidFill>
                </a:uFill>
                <a:latin typeface="Arial"/>
                <a:ea typeface="DejaVu Sans"/>
              </a:rPr>
              <a:t>« Au programme de ce nouvel éco-quartier : la réalisation de 365 </a:t>
            </a:r>
            <a:r>
              <a:rPr lang="fr-FR" sz="1600" b="1" strike="noStrike" spc="-1">
                <a:solidFill>
                  <a:srgbClr val="0070C0"/>
                </a:solidFill>
                <a:uFill>
                  <a:solidFill>
                    <a:srgbClr val="FFFFFF"/>
                  </a:solidFill>
                </a:uFill>
                <a:latin typeface="Arial"/>
                <a:ea typeface="DejaVu Sans"/>
              </a:rPr>
              <a:t>logements</a:t>
            </a:r>
            <a:r>
              <a:rPr lang="fr-FR" sz="1600" strike="noStrike" spc="-1">
                <a:solidFill>
                  <a:srgbClr val="0070C0"/>
                </a:solidFill>
                <a:uFill>
                  <a:solidFill>
                    <a:srgbClr val="FFFFFF"/>
                  </a:solidFill>
                </a:uFill>
                <a:latin typeface="Arial"/>
                <a:ea typeface="DejaVu Sans"/>
              </a:rPr>
              <a:t> </a:t>
            </a:r>
            <a:r>
              <a:rPr lang="fr-FR" sz="1600" strike="noStrike" spc="-1">
                <a:solidFill>
                  <a:srgbClr val="000000"/>
                </a:solidFill>
                <a:uFill>
                  <a:solidFill>
                    <a:srgbClr val="FFFFFF"/>
                  </a:solidFill>
                </a:uFill>
                <a:latin typeface="Arial"/>
                <a:ea typeface="DejaVu Sans"/>
              </a:rPr>
              <a:t>répartis sur 8,7 hectares. Parmi eux, on trouvera notamment 35% de logements en locatif aidés, 15% de logements en accession sociale et 9 logements réservés à l'habitat participatif… »</a:t>
            </a:r>
            <a:endParaRPr/>
          </a:p>
        </p:txBody>
      </p:sp>
      <p:sp>
        <p:nvSpPr>
          <p:cNvPr id="290" name="CustomShape 3"/>
          <p:cNvSpPr/>
          <p:nvPr/>
        </p:nvSpPr>
        <p:spPr>
          <a:xfrm>
            <a:off x="252360" y="6448320"/>
            <a:ext cx="8745120" cy="31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2000"/>
              </a:lnSpc>
            </a:pPr>
            <a:r>
              <a:rPr lang="fr-FR" sz="1400" i="1" strike="noStrike" spc="-1">
                <a:solidFill>
                  <a:srgbClr val="000000"/>
                </a:solidFill>
                <a:uFill>
                  <a:solidFill>
                    <a:srgbClr val="FFFFFF"/>
                  </a:solidFill>
                </a:uFill>
                <a:latin typeface="Arial"/>
                <a:ea typeface="Candara"/>
              </a:rPr>
              <a:t>d'après </a:t>
            </a:r>
            <a:r>
              <a:rPr lang="fr-FR" sz="1400" i="1" strike="noStrike" spc="-1">
                <a:solidFill>
                  <a:srgbClr val="000000"/>
                </a:solidFill>
                <a:uFill>
                  <a:solidFill>
                    <a:srgbClr val="FFFFFF"/>
                  </a:solidFill>
                </a:uFill>
                <a:latin typeface="Arial"/>
                <a:ea typeface="Tahoma"/>
              </a:rPr>
              <a:t>http://www.batiactu.com/edito/un-nouvel-eco-quartier-sort-de-terre-pres-de-stras-41774.php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1" name="Image 280"/>
          <p:cNvPicPr/>
          <p:nvPr/>
        </p:nvPicPr>
        <p:blipFill>
          <a:blip r:embed="rId3"/>
          <a:stretch/>
        </p:blipFill>
        <p:spPr>
          <a:xfrm>
            <a:off x="432000" y="194040"/>
            <a:ext cx="8497440" cy="4701960"/>
          </a:xfrm>
          <a:prstGeom prst="rect">
            <a:avLst/>
          </a:prstGeom>
          <a:ln>
            <a:noFill/>
          </a:ln>
        </p:spPr>
      </p:pic>
      <p:sp>
        <p:nvSpPr>
          <p:cNvPr id="292" name="CustomShape 1"/>
          <p:cNvSpPr/>
          <p:nvPr/>
        </p:nvSpPr>
        <p:spPr>
          <a:xfrm>
            <a:off x="154440" y="4896000"/>
            <a:ext cx="8845560" cy="1580760"/>
          </a:xfrm>
          <a:noFill/>
          <a:ln>
            <a:noFill/>
          </a:ln>
        </p:spPr>
        <p:style>
          <a:lnRef idx="0">
            <a:scrgbClr r="0" g="0" b="0"/>
          </a:lnRef>
          <a:fillRef idx="0">
            <a:scrgbClr r="0" g="0" b="0"/>
          </a:fillRef>
          <a:effectRef idx="0">
            <a:scrgbClr r="0" g="0" b="0"/>
          </a:effectRef>
          <a:fontRef idx="minor"/>
        </p:style>
        <p:txBody>
          <a:bodyPr lIns="90000" tIns="59400" rIns="90000" bIns="45000"/>
          <a:lstStyle/>
          <a:p>
            <a:pPr algn="just">
              <a:lnSpc>
                <a:spcPct val="93000"/>
              </a:lnSpc>
            </a:pPr>
            <a:r>
              <a:rPr lang="fr-FR" sz="1600" strike="noStrike" spc="-1">
                <a:solidFill>
                  <a:srgbClr val="000000"/>
                </a:solidFill>
                <a:uFill>
                  <a:solidFill>
                    <a:srgbClr val="FFFFFF"/>
                  </a:solidFill>
                </a:uFill>
                <a:latin typeface="Arial"/>
                <a:ea typeface="Arial"/>
              </a:rPr>
              <a:t>« Comme c'est souvent mis en avant dans les éco-quartiers, la </a:t>
            </a:r>
            <a:r>
              <a:rPr lang="fr-FR" sz="1600" b="1" strike="noStrike" spc="-1">
                <a:solidFill>
                  <a:srgbClr val="0070C0"/>
                </a:solidFill>
                <a:uFill>
                  <a:solidFill>
                    <a:srgbClr val="FFFFFF"/>
                  </a:solidFill>
                </a:uFill>
                <a:latin typeface="Arial"/>
                <a:ea typeface="Arial"/>
              </a:rPr>
              <a:t>nature sera omniprésente</a:t>
            </a:r>
            <a:r>
              <a:rPr lang="fr-FR" sz="1600" strike="noStrike" spc="-1">
                <a:solidFill>
                  <a:srgbClr val="000000"/>
                </a:solidFill>
                <a:uFill>
                  <a:solidFill>
                    <a:srgbClr val="FFFFFF"/>
                  </a:solidFill>
                </a:uFill>
                <a:latin typeface="Arial"/>
                <a:ea typeface="Arial"/>
              </a:rPr>
              <a:t>, mais également l'échange entre les habitants avec la </a:t>
            </a:r>
            <a:r>
              <a:rPr lang="fr-FR" sz="1600" b="1" strike="noStrike" spc="-1">
                <a:solidFill>
                  <a:srgbClr val="0070C0"/>
                </a:solidFill>
                <a:uFill>
                  <a:solidFill>
                    <a:srgbClr val="FFFFFF"/>
                  </a:solidFill>
                </a:uFill>
                <a:latin typeface="Arial"/>
                <a:ea typeface="Arial"/>
              </a:rPr>
              <a:t>création de divers espaces publics</a:t>
            </a:r>
            <a:r>
              <a:rPr lang="fr-FR" sz="1600" strike="noStrike" spc="-1">
                <a:solidFill>
                  <a:srgbClr val="000000"/>
                </a:solidFill>
                <a:uFill>
                  <a:solidFill>
                    <a:srgbClr val="FFFFFF"/>
                  </a:solidFill>
                </a:uFill>
                <a:latin typeface="Arial"/>
                <a:ea typeface="Arial"/>
              </a:rPr>
              <a:t>, représentant 40% du site. La place principale accueillera des </a:t>
            </a:r>
            <a:r>
              <a:rPr lang="fr-FR" sz="1600" b="1" strike="noStrike" spc="-1">
                <a:solidFill>
                  <a:srgbClr val="0070C0"/>
                </a:solidFill>
                <a:uFill>
                  <a:solidFill>
                    <a:srgbClr val="FFFFFF"/>
                  </a:solidFill>
                </a:uFill>
                <a:latin typeface="Arial"/>
                <a:ea typeface="Arial"/>
              </a:rPr>
              <a:t>marchés</a:t>
            </a:r>
            <a:r>
              <a:rPr lang="fr-FR" sz="1600" strike="noStrike" spc="-1">
                <a:solidFill>
                  <a:srgbClr val="0070C0"/>
                </a:solidFill>
                <a:uFill>
                  <a:solidFill>
                    <a:srgbClr val="FFFFFF"/>
                  </a:solidFill>
                </a:uFill>
                <a:latin typeface="Arial"/>
                <a:ea typeface="Arial"/>
              </a:rPr>
              <a:t> </a:t>
            </a:r>
            <a:r>
              <a:rPr lang="fr-FR" sz="1600" strike="noStrike" spc="-1">
                <a:solidFill>
                  <a:srgbClr val="000000"/>
                </a:solidFill>
                <a:uFill>
                  <a:solidFill>
                    <a:srgbClr val="FFFFFF"/>
                  </a:solidFill>
                </a:uFill>
                <a:latin typeface="Arial"/>
                <a:ea typeface="Arial"/>
              </a:rPr>
              <a:t>(hebdomadaires ou de saison), des </a:t>
            </a:r>
            <a:r>
              <a:rPr lang="fr-FR" sz="1600" b="1" strike="noStrike" spc="-1">
                <a:solidFill>
                  <a:srgbClr val="0070C0"/>
                </a:solidFill>
                <a:uFill>
                  <a:solidFill>
                    <a:srgbClr val="FFFFFF"/>
                  </a:solidFill>
                </a:uFill>
                <a:latin typeface="Arial"/>
                <a:ea typeface="Arial"/>
              </a:rPr>
              <a:t>spectacles</a:t>
            </a:r>
            <a:r>
              <a:rPr lang="fr-FR" sz="1600" strike="noStrike" spc="-1">
                <a:solidFill>
                  <a:srgbClr val="000000"/>
                </a:solidFill>
                <a:uFill>
                  <a:solidFill>
                    <a:srgbClr val="FFFFFF"/>
                  </a:solidFill>
                </a:uFill>
                <a:latin typeface="Arial"/>
                <a:ea typeface="Arial"/>
              </a:rPr>
              <a:t>, et servira aux </a:t>
            </a:r>
            <a:r>
              <a:rPr lang="fr-FR" sz="1600" b="1" strike="noStrike" spc="-1">
                <a:solidFill>
                  <a:srgbClr val="0070C0"/>
                </a:solidFill>
                <a:uFill>
                  <a:solidFill>
                    <a:srgbClr val="FFFFFF"/>
                  </a:solidFill>
                </a:uFill>
                <a:latin typeface="Arial"/>
                <a:ea typeface="Arial"/>
              </a:rPr>
              <a:t>joueurs</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de</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pétanque</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d'échecs</a:t>
            </a:r>
            <a:r>
              <a:rPr lang="fr-FR" sz="1600" strike="noStrike" spc="-1">
                <a:solidFill>
                  <a:srgbClr val="000000"/>
                </a:solidFill>
                <a:uFill>
                  <a:solidFill>
                    <a:srgbClr val="FFFFFF"/>
                  </a:solidFill>
                </a:uFill>
                <a:latin typeface="Arial"/>
                <a:ea typeface="Arial"/>
              </a:rPr>
              <a:t> ou </a:t>
            </a:r>
            <a:r>
              <a:rPr lang="fr-FR" sz="1600" b="1" strike="noStrike" spc="-1">
                <a:solidFill>
                  <a:srgbClr val="0070C0"/>
                </a:solidFill>
                <a:uFill>
                  <a:solidFill>
                    <a:srgbClr val="FFFFFF"/>
                  </a:solidFill>
                </a:uFill>
                <a:latin typeface="Arial"/>
                <a:ea typeface="Arial"/>
              </a:rPr>
              <a:t>bouquinistes</a:t>
            </a:r>
            <a:r>
              <a:rPr lang="fr-FR" sz="1600" strike="noStrike" spc="-1">
                <a:solidFill>
                  <a:srgbClr val="000000"/>
                </a:solidFill>
                <a:uFill>
                  <a:solidFill>
                    <a:srgbClr val="FFFFFF"/>
                  </a:solidFill>
                </a:uFill>
                <a:latin typeface="Arial"/>
                <a:ea typeface="Arial"/>
              </a:rPr>
              <a:t>. De nombreux </a:t>
            </a:r>
            <a:r>
              <a:rPr lang="fr-FR" sz="1600" b="1" strike="noStrike" spc="-1">
                <a:solidFill>
                  <a:srgbClr val="0070C0"/>
                </a:solidFill>
                <a:uFill>
                  <a:solidFill>
                    <a:srgbClr val="FFFFFF"/>
                  </a:solidFill>
                </a:uFill>
                <a:latin typeface="Arial"/>
                <a:ea typeface="Arial"/>
              </a:rPr>
              <a:t>espaces</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verts</a:t>
            </a:r>
            <a:r>
              <a:rPr lang="fr-FR" sz="1600" strike="noStrike" spc="-1">
                <a:solidFill>
                  <a:srgbClr val="000000"/>
                </a:solidFill>
                <a:uFill>
                  <a:solidFill>
                    <a:srgbClr val="FFFFFF"/>
                  </a:solidFill>
                </a:uFill>
                <a:latin typeface="Arial"/>
                <a:ea typeface="Arial"/>
              </a:rPr>
              <a:t> seront aussi agencés tels que des </a:t>
            </a:r>
            <a:r>
              <a:rPr lang="fr-FR" sz="1600" b="1" strike="noStrike" spc="-1">
                <a:solidFill>
                  <a:srgbClr val="0070C0"/>
                </a:solidFill>
                <a:uFill>
                  <a:solidFill>
                    <a:srgbClr val="FFFFFF"/>
                  </a:solidFill>
                </a:uFill>
                <a:latin typeface="Arial"/>
                <a:ea typeface="Arial"/>
              </a:rPr>
              <a:t>jardins</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familiaux</a:t>
            </a:r>
            <a:r>
              <a:rPr lang="fr-FR" sz="1600" strike="noStrike" spc="-1">
                <a:solidFill>
                  <a:srgbClr val="000000"/>
                </a:solidFill>
                <a:uFill>
                  <a:solidFill>
                    <a:srgbClr val="FFFFFF"/>
                  </a:solidFill>
                </a:uFill>
                <a:latin typeface="Arial"/>
                <a:ea typeface="Arial"/>
              </a:rPr>
              <a:t> ou une </a:t>
            </a:r>
            <a:r>
              <a:rPr lang="fr-FR" sz="1600" b="1" strike="noStrike" spc="-1">
                <a:solidFill>
                  <a:srgbClr val="0070C0"/>
                </a:solidFill>
                <a:uFill>
                  <a:solidFill>
                    <a:srgbClr val="FFFFFF"/>
                  </a:solidFill>
                </a:uFill>
                <a:latin typeface="Arial"/>
                <a:ea typeface="Arial"/>
              </a:rPr>
              <a:t>ferme</a:t>
            </a:r>
            <a:r>
              <a:rPr lang="fr-FR" sz="1600" strike="noStrike" spc="-1">
                <a:solidFill>
                  <a:srgbClr val="000000"/>
                </a:solidFill>
                <a:uFill>
                  <a:solidFill>
                    <a:srgbClr val="FFFFFF"/>
                  </a:solidFill>
                </a:uFill>
                <a:latin typeface="Arial"/>
                <a:ea typeface="Arial"/>
              </a:rPr>
              <a:t> </a:t>
            </a:r>
            <a:r>
              <a:rPr lang="fr-FR" sz="1600" b="1" strike="noStrike" spc="-1">
                <a:solidFill>
                  <a:srgbClr val="0070C0"/>
                </a:solidFill>
                <a:uFill>
                  <a:solidFill>
                    <a:srgbClr val="FFFFFF"/>
                  </a:solidFill>
                </a:uFill>
                <a:latin typeface="Arial"/>
                <a:ea typeface="Arial"/>
              </a:rPr>
              <a:t>pédagogique</a:t>
            </a:r>
            <a:r>
              <a:rPr lang="fr-FR" sz="1600" strike="noStrike" spc="-1">
                <a:solidFill>
                  <a:srgbClr val="000000"/>
                </a:solidFill>
                <a:uFill>
                  <a:solidFill>
                    <a:srgbClr val="FFFFFF"/>
                  </a:solidFill>
                </a:uFill>
                <a:latin typeface="Arial"/>
                <a:ea typeface="Arial"/>
              </a:rPr>
              <a:t>. Des </a:t>
            </a:r>
            <a:r>
              <a:rPr lang="fr-FR" sz="1600" b="1" strike="noStrike" spc="-1">
                <a:solidFill>
                  <a:srgbClr val="0070C0"/>
                </a:solidFill>
                <a:uFill>
                  <a:solidFill>
                    <a:srgbClr val="FFFFFF"/>
                  </a:solidFill>
                </a:uFill>
                <a:latin typeface="Arial"/>
                <a:ea typeface="Arial"/>
              </a:rPr>
              <a:t>commerces</a:t>
            </a:r>
            <a:r>
              <a:rPr lang="fr-FR" sz="1600" strike="noStrike" spc="-1">
                <a:solidFill>
                  <a:srgbClr val="000000"/>
                </a:solidFill>
                <a:uFill>
                  <a:solidFill>
                    <a:srgbClr val="FFFFFF"/>
                  </a:solidFill>
                </a:uFill>
                <a:latin typeface="Arial"/>
                <a:ea typeface="Arial"/>
              </a:rPr>
              <a:t> doivent également venir compléter cette liste</a:t>
            </a:r>
            <a:r>
              <a:rPr lang="fr-FR" sz="1600" strike="noStrike" spc="-1">
                <a:solidFill>
                  <a:srgbClr val="000000"/>
                </a:solidFill>
                <a:uFill>
                  <a:solidFill>
                    <a:srgbClr val="FFFFFF"/>
                  </a:solidFill>
                </a:uFill>
                <a:latin typeface="Times New Roman"/>
                <a:ea typeface="Tahoma"/>
              </a:rPr>
              <a:t>… »</a:t>
            </a:r>
            <a:endParaRPr/>
          </a:p>
        </p:txBody>
      </p:sp>
      <p:sp>
        <p:nvSpPr>
          <p:cNvPr id="293" name="CustomShape 2"/>
          <p:cNvSpPr/>
          <p:nvPr/>
        </p:nvSpPr>
        <p:spPr>
          <a:xfrm>
            <a:off x="720000" y="6552000"/>
            <a:ext cx="8136000" cy="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2000"/>
              </a:lnSpc>
            </a:pPr>
            <a:r>
              <a:rPr lang="fr-FR" sz="1400" i="1" strike="noStrike" spc="-1">
                <a:solidFill>
                  <a:srgbClr val="000000"/>
                </a:solidFill>
                <a:uFill>
                  <a:solidFill>
                    <a:srgbClr val="FFFFFF"/>
                  </a:solidFill>
                </a:uFill>
                <a:latin typeface="Arial"/>
                <a:ea typeface="Candara"/>
              </a:rPr>
              <a:t>d'après </a:t>
            </a:r>
            <a:r>
              <a:rPr lang="fr-FR" sz="1400" i="1" strike="noStrike" spc="-1">
                <a:solidFill>
                  <a:srgbClr val="000000"/>
                </a:solidFill>
                <a:uFill>
                  <a:solidFill>
                    <a:srgbClr val="FFFFFF"/>
                  </a:solidFill>
                </a:uFill>
                <a:latin typeface="Arial"/>
                <a:ea typeface="Tahoma"/>
              </a:rPr>
              <a:t>http://www.batiactu.com/edito/un-nouvel-eco-quartier-sort-de-terre-pres-de-stras-41774.php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142920" y="2465280"/>
            <a:ext cx="1780920" cy="192672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0070C0"/>
                </a:solidFill>
                <a:uFill>
                  <a:solidFill>
                    <a:srgbClr val="FFFFFF"/>
                  </a:solidFill>
                </a:uFill>
                <a:latin typeface="Arial"/>
                <a:ea typeface="DejaVu Sans"/>
              </a:rPr>
              <a:t>Comment expliquer l’inégal peuplement de la Terre ?</a:t>
            </a:r>
            <a:endParaRPr/>
          </a:p>
          <a:p>
            <a:pPr algn="ctr">
              <a:lnSpc>
                <a:spcPct val="100000"/>
              </a:lnSpc>
            </a:pPr>
            <a:r>
              <a:rPr lang="fr-FR" sz="1800" strike="noStrike" spc="-1">
                <a:solidFill>
                  <a:srgbClr val="C00000"/>
                </a:solidFill>
                <a:uFill>
                  <a:solidFill>
                    <a:srgbClr val="FFFFFF"/>
                  </a:solidFill>
                </a:uFill>
                <a:latin typeface="Arial"/>
                <a:ea typeface="DejaVu Sans"/>
              </a:rPr>
              <a:t>G4: Le monde habité</a:t>
            </a:r>
            <a:endParaRPr/>
          </a:p>
        </p:txBody>
      </p:sp>
      <p:sp>
        <p:nvSpPr>
          <p:cNvPr id="152" name="CustomShape 2"/>
          <p:cNvSpPr/>
          <p:nvPr/>
        </p:nvSpPr>
        <p:spPr>
          <a:xfrm>
            <a:off x="2181240" y="698400"/>
            <a:ext cx="2409480" cy="1676160"/>
          </a:xfrm>
          <a:prstGeom prst="rect">
            <a:avLst/>
          </a:prstGeom>
          <a:noFill/>
          <a:ln w="57240">
            <a:solidFill>
              <a:srgbClr val="00B050"/>
            </a:solidFill>
            <a:round/>
          </a:ln>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4F6228"/>
                </a:solidFill>
                <a:uFill>
                  <a:solidFill>
                    <a:srgbClr val="FFFFFF"/>
                  </a:solidFill>
                </a:uFill>
                <a:latin typeface="Arial"/>
                <a:ea typeface="DejaVu Sans"/>
              </a:rPr>
              <a:t>Géographie (Où ?)</a:t>
            </a:r>
            <a:endParaRPr/>
          </a:p>
          <a:p>
            <a:pPr algn="ctr">
              <a:lnSpc>
                <a:spcPct val="100000"/>
              </a:lnSpc>
            </a:pPr>
            <a:endParaRPr/>
          </a:p>
          <a:p>
            <a:pPr algn="ctr">
              <a:lnSpc>
                <a:spcPct val="100000"/>
              </a:lnSpc>
            </a:pPr>
            <a:r>
              <a:rPr lang="fr-FR" sz="1800" strike="noStrike" spc="-1">
                <a:solidFill>
                  <a:srgbClr val="4F6228"/>
                </a:solidFill>
                <a:uFill>
                  <a:solidFill>
                    <a:srgbClr val="FFFFFF"/>
                  </a:solidFill>
                </a:uFill>
                <a:latin typeface="Arial"/>
                <a:ea typeface="DejaVu Sans"/>
              </a:rPr>
              <a:t>Quels acteurs ? Quels usages ?</a:t>
            </a:r>
            <a:endParaRPr/>
          </a:p>
          <a:p>
            <a:pPr algn="ctr">
              <a:lnSpc>
                <a:spcPct val="100000"/>
              </a:lnSpc>
            </a:pPr>
            <a:r>
              <a:rPr lang="fr-FR" sz="1800" strike="noStrike" spc="-1">
                <a:solidFill>
                  <a:srgbClr val="4F6228"/>
                </a:solidFill>
                <a:uFill>
                  <a:solidFill>
                    <a:srgbClr val="FFFFFF"/>
                  </a:solidFill>
                </a:uFill>
                <a:latin typeface="Arial"/>
                <a:ea typeface="DejaVu Sans"/>
              </a:rPr>
              <a:t>Quelle organisation spatiale ?</a:t>
            </a:r>
            <a:endParaRPr/>
          </a:p>
        </p:txBody>
      </p:sp>
      <p:sp>
        <p:nvSpPr>
          <p:cNvPr id="153" name="CustomShape 3"/>
          <p:cNvSpPr/>
          <p:nvPr/>
        </p:nvSpPr>
        <p:spPr>
          <a:xfrm>
            <a:off x="2181240" y="4572000"/>
            <a:ext cx="2408040" cy="1584000"/>
          </a:xfrm>
          <a:prstGeom prst="rect">
            <a:avLst/>
          </a:prstGeom>
          <a:noFill/>
          <a:ln w="38160">
            <a:solidFill>
              <a:srgbClr val="C00000"/>
            </a:solidFill>
            <a:round/>
          </a:ln>
          <a:effectLst/>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C00000"/>
                </a:solidFill>
                <a:uFill>
                  <a:solidFill>
                    <a:srgbClr val="FFFFFF"/>
                  </a:solidFill>
                </a:uFill>
                <a:latin typeface="Arial"/>
                <a:ea typeface="DejaVu Sans"/>
              </a:rPr>
              <a:t>Histoire (Quand ?)</a:t>
            </a:r>
            <a:endParaRPr/>
          </a:p>
          <a:p>
            <a:pPr algn="ctr">
              <a:lnSpc>
                <a:spcPct val="100000"/>
              </a:lnSpc>
            </a:pPr>
            <a:endParaRPr/>
          </a:p>
          <a:p>
            <a:pPr algn="ctr">
              <a:lnSpc>
                <a:spcPct val="100000"/>
              </a:lnSpc>
            </a:pPr>
            <a:r>
              <a:rPr lang="fr-FR" sz="1800" strike="noStrike" spc="-1">
                <a:solidFill>
                  <a:srgbClr val="C00000"/>
                </a:solidFill>
                <a:uFill>
                  <a:solidFill>
                    <a:srgbClr val="FFFFFF"/>
                  </a:solidFill>
                </a:uFill>
                <a:latin typeface="Arial"/>
                <a:ea typeface="DejaVu Sans"/>
              </a:rPr>
              <a:t>Quelles origines ? Quelles dynamiques temporelles ?</a:t>
            </a:r>
            <a:endParaRPr/>
          </a:p>
        </p:txBody>
      </p:sp>
      <p:sp>
        <p:nvSpPr>
          <p:cNvPr id="154" name="CustomShape 4"/>
          <p:cNvSpPr/>
          <p:nvPr/>
        </p:nvSpPr>
        <p:spPr>
          <a:xfrm>
            <a:off x="3714840" y="3000240"/>
            <a:ext cx="1599840" cy="980640"/>
          </a:xfrm>
          <a:prstGeom prst="rect">
            <a:avLst/>
          </a:prstGeom>
          <a:solidFill>
            <a:srgbClr val="0070C0"/>
          </a:solidFill>
          <a:ln w="255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b="1" strike="noStrike" spc="-1">
                <a:solidFill>
                  <a:srgbClr val="FFFFFF"/>
                </a:solidFill>
                <a:uFill>
                  <a:solidFill>
                    <a:srgbClr val="FFFFFF"/>
                  </a:solidFill>
                </a:uFill>
                <a:latin typeface="Arial"/>
                <a:ea typeface="DejaVu Sans"/>
              </a:rPr>
              <a:t>Géohistoire</a:t>
            </a:r>
            <a:endParaRPr/>
          </a:p>
        </p:txBody>
      </p:sp>
      <p:sp>
        <p:nvSpPr>
          <p:cNvPr id="155" name="CustomShape 5"/>
          <p:cNvSpPr/>
          <p:nvPr/>
        </p:nvSpPr>
        <p:spPr>
          <a:xfrm>
            <a:off x="6060960" y="142920"/>
            <a:ext cx="2914200" cy="103788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0070C0"/>
                </a:solidFill>
                <a:uFill>
                  <a:solidFill>
                    <a:srgbClr val="FFFFFF"/>
                  </a:solidFill>
                </a:uFill>
                <a:latin typeface="Arial"/>
                <a:ea typeface="DejaVu Sans"/>
              </a:rPr>
              <a:t>Comment les hommes ont-ils habité le monde au début de l’humanité ?</a:t>
            </a:r>
            <a:endParaRPr/>
          </a:p>
          <a:p>
            <a:pPr algn="ctr">
              <a:lnSpc>
                <a:spcPct val="100000"/>
              </a:lnSpc>
            </a:pPr>
            <a:r>
              <a:rPr lang="fr-FR" sz="1200" strike="noStrike" spc="-1">
                <a:solidFill>
                  <a:srgbClr val="C00000"/>
                </a:solidFill>
                <a:uFill>
                  <a:solidFill>
                    <a:srgbClr val="FFFFFF"/>
                  </a:solidFill>
                </a:uFill>
                <a:latin typeface="Arial"/>
                <a:ea typeface="DejaVu Sans"/>
              </a:rPr>
              <a:t>H1/ La longue histoire de l’humanité</a:t>
            </a:r>
            <a:endParaRPr/>
          </a:p>
        </p:txBody>
      </p:sp>
      <p:sp>
        <p:nvSpPr>
          <p:cNvPr id="156" name="CustomShape 6"/>
          <p:cNvSpPr/>
          <p:nvPr/>
        </p:nvSpPr>
        <p:spPr>
          <a:xfrm>
            <a:off x="6054840" y="1461960"/>
            <a:ext cx="2916000" cy="105048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0070C0"/>
                </a:solidFill>
                <a:uFill>
                  <a:solidFill>
                    <a:srgbClr val="FFFFFF"/>
                  </a:solidFill>
                </a:uFill>
                <a:latin typeface="Arial"/>
                <a:ea typeface="DejaVu Sans"/>
              </a:rPr>
              <a:t>Comment les sociétés habitent-elles les espaces de faible densité ?</a:t>
            </a:r>
            <a:endParaRPr/>
          </a:p>
          <a:p>
            <a:pPr algn="ctr">
              <a:lnSpc>
                <a:spcPct val="100000"/>
              </a:lnSpc>
            </a:pPr>
            <a:r>
              <a:rPr lang="fr-FR" sz="1200" strike="noStrike" spc="-1">
                <a:solidFill>
                  <a:srgbClr val="4F6228"/>
                </a:solidFill>
                <a:uFill>
                  <a:solidFill>
                    <a:srgbClr val="FFFFFF"/>
                  </a:solidFill>
                </a:uFill>
                <a:latin typeface="Arial"/>
                <a:ea typeface="DejaVu Sans"/>
              </a:rPr>
              <a:t>G2/ Habiter un espace de faible densité</a:t>
            </a:r>
            <a:endParaRPr/>
          </a:p>
        </p:txBody>
      </p:sp>
      <p:sp>
        <p:nvSpPr>
          <p:cNvPr id="157" name="CustomShape 7"/>
          <p:cNvSpPr/>
          <p:nvPr/>
        </p:nvSpPr>
        <p:spPr>
          <a:xfrm>
            <a:off x="6054840" y="2797200"/>
            <a:ext cx="2916000" cy="181080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a:solidFill>
                  <a:srgbClr val="0070C0"/>
                </a:solidFill>
                <a:uFill>
                  <a:solidFill>
                    <a:srgbClr val="FFFFFF"/>
                  </a:solidFill>
                </a:uFill>
                <a:latin typeface="Arial"/>
                <a:ea typeface="DejaVu Sans"/>
              </a:rPr>
              <a:t>Pourquoi les hommes se concentrent-ils sur les littoraux ? Comment y habitent-ils ?</a:t>
            </a:r>
            <a:endParaRPr/>
          </a:p>
          <a:p>
            <a:pPr algn="ctr">
              <a:lnSpc>
                <a:spcPct val="100000"/>
              </a:lnSpc>
            </a:pPr>
            <a:r>
              <a:rPr lang="fr-FR" sz="1200" strike="noStrike" spc="-1">
                <a:solidFill>
                  <a:srgbClr val="C00000"/>
                </a:solidFill>
                <a:uFill>
                  <a:solidFill>
                    <a:srgbClr val="FFFFFF"/>
                  </a:solidFill>
                </a:uFill>
                <a:latin typeface="Arial"/>
                <a:ea typeface="DejaVu Sans"/>
              </a:rPr>
              <a:t>H2/ Récits fondateurs, croyances et citoyenneté dans la Méditerranée antique au Ier millénaire av. J-C</a:t>
            </a:r>
            <a:endParaRPr/>
          </a:p>
          <a:p>
            <a:pPr algn="ctr">
              <a:lnSpc>
                <a:spcPct val="100000"/>
              </a:lnSpc>
            </a:pPr>
            <a:r>
              <a:rPr lang="fr-FR" sz="1200" strike="noStrike" spc="-1">
                <a:solidFill>
                  <a:srgbClr val="4F6228"/>
                </a:solidFill>
                <a:uFill>
                  <a:solidFill>
                    <a:srgbClr val="FFFFFF"/>
                  </a:solidFill>
                </a:uFill>
                <a:latin typeface="Arial"/>
                <a:ea typeface="DejaVu Sans"/>
              </a:rPr>
              <a:t>G3/ Habiter les littoraux</a:t>
            </a:r>
            <a:endParaRPr/>
          </a:p>
        </p:txBody>
      </p:sp>
      <p:sp>
        <p:nvSpPr>
          <p:cNvPr id="158" name="CustomShape 8"/>
          <p:cNvSpPr/>
          <p:nvPr/>
        </p:nvSpPr>
        <p:spPr>
          <a:xfrm>
            <a:off x="6054840" y="4910040"/>
            <a:ext cx="2916000" cy="171108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fr-FR" sz="1800" strike="noStrike" spc="-1" dirty="0">
                <a:solidFill>
                  <a:srgbClr val="0070C0"/>
                </a:solidFill>
                <a:uFill>
                  <a:solidFill>
                    <a:srgbClr val="FFFFFF"/>
                  </a:solidFill>
                </a:uFill>
                <a:latin typeface="Arial"/>
                <a:ea typeface="DejaVu Sans"/>
              </a:rPr>
              <a:t>Pourquoi les hommes se concentrent-ils dans les villes ?
 Comment y habitent-ils ?</a:t>
            </a:r>
            <a:endParaRPr dirty="0"/>
          </a:p>
          <a:p>
            <a:pPr algn="ctr">
              <a:lnSpc>
                <a:spcPct val="100000"/>
              </a:lnSpc>
            </a:pPr>
            <a:r>
              <a:rPr lang="fr-FR" sz="1200" strike="noStrike" spc="-1" dirty="0">
                <a:solidFill>
                  <a:srgbClr val="C00000"/>
                </a:solidFill>
                <a:uFill>
                  <a:solidFill>
                    <a:srgbClr val="FFFFFF"/>
                  </a:solidFill>
                </a:uFill>
                <a:latin typeface="Arial"/>
                <a:ea typeface="DejaVu Sans"/>
              </a:rPr>
              <a:t>H3/ L’Empire romain dans le monde antique</a:t>
            </a:r>
            <a:endParaRPr dirty="0"/>
          </a:p>
          <a:p>
            <a:pPr algn="ctr">
              <a:lnSpc>
                <a:spcPct val="100000"/>
              </a:lnSpc>
            </a:pPr>
            <a:r>
              <a:rPr lang="fr-FR" sz="1200" strike="noStrike" spc="-1" dirty="0">
                <a:solidFill>
                  <a:srgbClr val="4F6228"/>
                </a:solidFill>
                <a:uFill>
                  <a:solidFill>
                    <a:srgbClr val="FFFFFF"/>
                  </a:solidFill>
                </a:uFill>
                <a:latin typeface="Arial"/>
                <a:ea typeface="DejaVu Sans"/>
              </a:rPr>
              <a:t>G1/ Habiter une métropole</a:t>
            </a:r>
            <a:endParaRPr dirty="0"/>
          </a:p>
        </p:txBody>
      </p:sp>
      <p:sp>
        <p:nvSpPr>
          <p:cNvPr id="159" name="CustomShape 9"/>
          <p:cNvSpPr/>
          <p:nvPr/>
        </p:nvSpPr>
        <p:spPr>
          <a:xfrm flipV="1">
            <a:off x="1486080" y="1535400"/>
            <a:ext cx="694800" cy="861480"/>
          </a:xfrm>
          <a:custGeom>
            <a:avLst/>
            <a:gdLst/>
            <a:ahLst/>
            <a:cxnLst/>
            <a:rect l="l" t="t" r="r" b="b"/>
            <a:pathLst>
              <a:path w="21600" h="21600">
                <a:moveTo>
                  <a:pt x="0" y="0"/>
                </a:moveTo>
                <a:lnTo>
                  <a:pt x="21600" y="21600"/>
                </a:lnTo>
              </a:path>
            </a:pathLst>
          </a:custGeom>
          <a:noFill/>
          <a:ln w="50760">
            <a:solidFill>
              <a:srgbClr val="00B050"/>
            </a:solidFill>
            <a:round/>
            <a:tailEnd type="triangle"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0" name="CustomShape 10"/>
          <p:cNvSpPr/>
          <p:nvPr/>
        </p:nvSpPr>
        <p:spPr>
          <a:xfrm>
            <a:off x="1486080" y="4471920"/>
            <a:ext cx="694800" cy="813960"/>
          </a:xfrm>
          <a:custGeom>
            <a:avLst/>
            <a:gdLst/>
            <a:ahLst/>
            <a:cxnLst/>
            <a:rect l="l" t="t" r="r" b="b"/>
            <a:pathLst>
              <a:path w="21600" h="21600">
                <a:moveTo>
                  <a:pt x="0" y="0"/>
                </a:moveTo>
                <a:lnTo>
                  <a:pt x="21600" y="21600"/>
                </a:lnTo>
              </a:path>
            </a:pathLst>
          </a:custGeom>
          <a:noFill/>
          <a:ln w="50760">
            <a:solidFill>
              <a:srgbClr val="C00000"/>
            </a:solidFill>
            <a:round/>
            <a:tailEnd type="triangle"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1" name="CustomShape 11"/>
          <p:cNvSpPr/>
          <p:nvPr/>
        </p:nvSpPr>
        <p:spPr>
          <a:xfrm>
            <a:off x="4075200" y="2398680"/>
            <a:ext cx="239400" cy="612360"/>
          </a:xfrm>
          <a:custGeom>
            <a:avLst/>
            <a:gdLst/>
            <a:ahLst/>
            <a:cxnLst/>
            <a:rect l="l" t="t" r="r" b="b"/>
            <a:pathLst>
              <a:path w="21600" h="21600">
                <a:moveTo>
                  <a:pt x="0" y="0"/>
                </a:moveTo>
                <a:lnTo>
                  <a:pt x="21600" y="21600"/>
                </a:lnTo>
              </a:path>
            </a:pathLst>
          </a:custGeom>
          <a:noFill/>
          <a:ln w="50760">
            <a:solidFill>
              <a:srgbClr val="00B050"/>
            </a:solidFill>
            <a:round/>
            <a:tailEnd type="triangle"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2" name="CustomShape 12"/>
          <p:cNvSpPr/>
          <p:nvPr/>
        </p:nvSpPr>
        <p:spPr>
          <a:xfrm flipV="1">
            <a:off x="4075200" y="3980160"/>
            <a:ext cx="239400" cy="590040"/>
          </a:xfrm>
          <a:custGeom>
            <a:avLst/>
            <a:gdLst/>
            <a:ahLst/>
            <a:cxnLst/>
            <a:rect l="l" t="t" r="r" b="b"/>
            <a:pathLst>
              <a:path w="21600" h="21600">
                <a:moveTo>
                  <a:pt x="0" y="0"/>
                </a:moveTo>
                <a:lnTo>
                  <a:pt x="21600" y="21600"/>
                </a:lnTo>
              </a:path>
            </a:pathLst>
          </a:custGeom>
          <a:noFill/>
          <a:ln w="50760">
            <a:solidFill>
              <a:srgbClr val="C00000"/>
            </a:solidFill>
            <a:round/>
            <a:tailEnd type="triangle" w="med" len="me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sp>
      <p:sp>
        <p:nvSpPr>
          <p:cNvPr id="163" name="Line 13"/>
          <p:cNvSpPr/>
          <p:nvPr/>
        </p:nvSpPr>
        <p:spPr>
          <a:xfrm flipH="1">
            <a:off x="5651280" y="545760"/>
            <a:ext cx="31680" cy="5220000"/>
          </a:xfrm>
          <a:prstGeom prst="line">
            <a:avLst/>
          </a:prstGeom>
          <a:ln w="44280">
            <a:solidFill>
              <a:srgbClr val="4F81BD"/>
            </a:solidFill>
            <a:round/>
          </a:ln>
        </p:spPr>
        <p:style>
          <a:lnRef idx="0">
            <a:scrgbClr r="0" g="0" b="0"/>
          </a:lnRef>
          <a:fillRef idx="0">
            <a:scrgbClr r="0" g="0" b="0"/>
          </a:fillRef>
          <a:effectRef idx="0">
            <a:scrgbClr r="0" g="0" b="0"/>
          </a:effectRef>
          <a:fontRef idx="minor"/>
        </p:style>
      </p:sp>
      <p:sp>
        <p:nvSpPr>
          <p:cNvPr id="164" name="Line 14"/>
          <p:cNvSpPr/>
          <p:nvPr/>
        </p:nvSpPr>
        <p:spPr>
          <a:xfrm flipH="1">
            <a:off x="5657760" y="547560"/>
            <a:ext cx="369720" cy="0"/>
          </a:xfrm>
          <a:prstGeom prst="line">
            <a:avLst/>
          </a:prstGeom>
          <a:ln w="44280">
            <a:solidFill>
              <a:srgbClr val="4F81BD"/>
            </a:solidFill>
            <a:round/>
          </a:ln>
        </p:spPr>
        <p:style>
          <a:lnRef idx="0">
            <a:scrgbClr r="0" g="0" b="0"/>
          </a:lnRef>
          <a:fillRef idx="0">
            <a:scrgbClr r="0" g="0" b="0"/>
          </a:fillRef>
          <a:effectRef idx="0">
            <a:scrgbClr r="0" g="0" b="0"/>
          </a:effectRef>
          <a:fontRef idx="minor"/>
        </p:style>
      </p:sp>
      <p:sp>
        <p:nvSpPr>
          <p:cNvPr id="165" name="Line 15"/>
          <p:cNvSpPr/>
          <p:nvPr/>
        </p:nvSpPr>
        <p:spPr>
          <a:xfrm flipH="1">
            <a:off x="5657760" y="2000160"/>
            <a:ext cx="388800" cy="0"/>
          </a:xfrm>
          <a:prstGeom prst="line">
            <a:avLst/>
          </a:prstGeom>
          <a:ln w="44280">
            <a:solidFill>
              <a:srgbClr val="4F81BD"/>
            </a:solidFill>
            <a:round/>
          </a:ln>
        </p:spPr>
        <p:style>
          <a:lnRef idx="0">
            <a:scrgbClr r="0" g="0" b="0"/>
          </a:lnRef>
          <a:fillRef idx="0">
            <a:scrgbClr r="0" g="0" b="0"/>
          </a:fillRef>
          <a:effectRef idx="0">
            <a:scrgbClr r="0" g="0" b="0"/>
          </a:effectRef>
          <a:fontRef idx="minor"/>
        </p:style>
      </p:sp>
      <p:sp>
        <p:nvSpPr>
          <p:cNvPr id="166" name="Line 16"/>
          <p:cNvSpPr/>
          <p:nvPr/>
        </p:nvSpPr>
        <p:spPr>
          <a:xfrm flipH="1">
            <a:off x="5663880" y="3719160"/>
            <a:ext cx="389160" cy="0"/>
          </a:xfrm>
          <a:prstGeom prst="line">
            <a:avLst/>
          </a:prstGeom>
          <a:ln w="44280">
            <a:solidFill>
              <a:srgbClr val="4F81BD"/>
            </a:solidFill>
            <a:round/>
          </a:ln>
        </p:spPr>
        <p:style>
          <a:lnRef idx="0">
            <a:scrgbClr r="0" g="0" b="0"/>
          </a:lnRef>
          <a:fillRef idx="0">
            <a:scrgbClr r="0" g="0" b="0"/>
          </a:fillRef>
          <a:effectRef idx="0">
            <a:scrgbClr r="0" g="0" b="0"/>
          </a:effectRef>
          <a:fontRef idx="minor"/>
        </p:style>
      </p:sp>
      <p:sp>
        <p:nvSpPr>
          <p:cNvPr id="167" name="Line 17"/>
          <p:cNvSpPr/>
          <p:nvPr/>
        </p:nvSpPr>
        <p:spPr>
          <a:xfrm flipH="1" flipV="1">
            <a:off x="5635440" y="5752800"/>
            <a:ext cx="434880" cy="12960"/>
          </a:xfrm>
          <a:prstGeom prst="line">
            <a:avLst/>
          </a:prstGeom>
          <a:ln w="44280">
            <a:solidFill>
              <a:srgbClr val="4F81BD"/>
            </a:solidFill>
            <a:round/>
          </a:ln>
        </p:spPr>
        <p:style>
          <a:lnRef idx="0">
            <a:scrgbClr r="0" g="0" b="0"/>
          </a:lnRef>
          <a:fillRef idx="0">
            <a:scrgbClr r="0" g="0" b="0"/>
          </a:fillRef>
          <a:effectRef idx="0">
            <a:scrgbClr r="0" g="0" b="0"/>
          </a:effectRef>
          <a:fontRef idx="minor"/>
        </p:style>
      </p:sp>
      <p:sp>
        <p:nvSpPr>
          <p:cNvPr id="168" name="Line 18"/>
          <p:cNvSpPr/>
          <p:nvPr/>
        </p:nvSpPr>
        <p:spPr>
          <a:xfrm flipH="1">
            <a:off x="5306760" y="3517560"/>
            <a:ext cx="351000" cy="0"/>
          </a:xfrm>
          <a:prstGeom prst="line">
            <a:avLst/>
          </a:prstGeom>
          <a:ln w="44280">
            <a:solidFill>
              <a:srgbClr val="4F81BD"/>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4" name="Image 283"/>
          <p:cNvPicPr/>
          <p:nvPr/>
        </p:nvPicPr>
        <p:blipFill>
          <a:blip r:embed="rId3"/>
          <a:stretch/>
        </p:blipFill>
        <p:spPr>
          <a:xfrm>
            <a:off x="144000" y="97200"/>
            <a:ext cx="8361000" cy="4150800"/>
          </a:xfrm>
          <a:prstGeom prst="rect">
            <a:avLst/>
          </a:prstGeom>
          <a:ln>
            <a:noFill/>
          </a:ln>
        </p:spPr>
      </p:pic>
      <p:sp>
        <p:nvSpPr>
          <p:cNvPr id="295" name="CustomShape 1"/>
          <p:cNvSpPr/>
          <p:nvPr/>
        </p:nvSpPr>
        <p:spPr>
          <a:xfrm>
            <a:off x="216000" y="4262760"/>
            <a:ext cx="8805600" cy="2433240"/>
          </a:xfrm>
          <a:noFill/>
          <a:ln>
            <a:noFill/>
          </a:ln>
        </p:spPr>
        <p:style>
          <a:lnRef idx="0">
            <a:scrgbClr r="0" g="0" b="0"/>
          </a:lnRef>
          <a:fillRef idx="0">
            <a:scrgbClr r="0" g="0" b="0"/>
          </a:fillRef>
          <a:effectRef idx="0">
            <a:scrgbClr r="0" g="0" b="0"/>
          </a:effectRef>
          <a:fontRef idx="minor"/>
        </p:style>
        <p:txBody>
          <a:bodyPr lIns="90000" tIns="57600" rIns="90000" bIns="45000"/>
          <a:lstStyle/>
          <a:p>
            <a:pPr algn="just">
              <a:lnSpc>
                <a:spcPct val="93000"/>
              </a:lnSpc>
            </a:pPr>
            <a:r>
              <a:rPr lang="fr-FR" sz="1400" strike="noStrike" spc="-1">
                <a:solidFill>
                  <a:srgbClr val="000000"/>
                </a:solidFill>
                <a:uFill>
                  <a:solidFill>
                    <a:srgbClr val="FFFFFF"/>
                  </a:solidFill>
                </a:uFill>
                <a:latin typeface="Arial"/>
                <a:ea typeface="DejaVu Sans"/>
              </a:rPr>
              <a:t>« Côté </a:t>
            </a:r>
            <a:r>
              <a:rPr lang="fr-FR" sz="1400" b="1" strike="noStrike" spc="-1">
                <a:solidFill>
                  <a:srgbClr val="0070C0"/>
                </a:solidFill>
                <a:uFill>
                  <a:solidFill>
                    <a:srgbClr val="FFFFFF"/>
                  </a:solidFill>
                </a:uFill>
                <a:latin typeface="Arial"/>
                <a:ea typeface="DejaVu Sans"/>
              </a:rPr>
              <a:t>énergie</a:t>
            </a:r>
            <a:r>
              <a:rPr lang="fr-FR" sz="1400" strike="noStrike" spc="-1">
                <a:solidFill>
                  <a:srgbClr val="000000"/>
                </a:solidFill>
                <a:uFill>
                  <a:solidFill>
                    <a:srgbClr val="FFFFFF"/>
                  </a:solidFill>
                </a:uFill>
                <a:latin typeface="Arial"/>
                <a:ea typeface="DejaVu Sans"/>
              </a:rPr>
              <a:t>, les futures constructions disposeront de performances énergétiques élevées, améliorées d'au moins 20% par rapport à la réglementation actuelle en vigueur (RT2012). Certains immeubles seront certifiés "Habitat et Environnement" et labellisés "Effinergie+" alors que les maisons individuelles devront atteindre un niveau dit de "bâtiment passif". Pour gérer l'eau, l'éco-quartier est équipé d'un système d'écoulement et de rétention/infiltration des eaux : des noues paysagères (= des fossés) et bassins. </a:t>
            </a:r>
            <a:endParaRPr/>
          </a:p>
          <a:p>
            <a:pPr algn="just">
              <a:lnSpc>
                <a:spcPct val="93000"/>
              </a:lnSpc>
            </a:pPr>
            <a:r>
              <a:rPr lang="fr-FR" sz="1400" strike="noStrike" spc="-1">
                <a:solidFill>
                  <a:srgbClr val="000000"/>
                </a:solidFill>
                <a:uFill>
                  <a:solidFill>
                    <a:srgbClr val="FFFFFF"/>
                  </a:solidFill>
                </a:uFill>
                <a:latin typeface="Arial"/>
                <a:ea typeface="DejaVu Sans"/>
              </a:rPr>
              <a:t> </a:t>
            </a:r>
            <a:endParaRPr/>
          </a:p>
          <a:p>
            <a:pPr algn="just">
              <a:lnSpc>
                <a:spcPct val="93000"/>
              </a:lnSpc>
            </a:pPr>
            <a:r>
              <a:rPr lang="fr-FR" sz="1400" strike="noStrike" spc="-1">
                <a:solidFill>
                  <a:srgbClr val="000000"/>
                </a:solidFill>
                <a:uFill>
                  <a:solidFill>
                    <a:srgbClr val="FFFFFF"/>
                  </a:solidFill>
                </a:uFill>
                <a:latin typeface="Arial"/>
                <a:ea typeface="DejaVu Sans"/>
              </a:rPr>
              <a:t>Quant à la valorisation des déchets, elle passera par un système de </a:t>
            </a:r>
            <a:r>
              <a:rPr lang="fr-FR" sz="1400" b="1" strike="noStrike" spc="-1">
                <a:solidFill>
                  <a:srgbClr val="0070C0"/>
                </a:solidFill>
                <a:uFill>
                  <a:solidFill>
                    <a:srgbClr val="FFFFFF"/>
                  </a:solidFill>
                </a:uFill>
                <a:latin typeface="Arial"/>
                <a:ea typeface="DejaVu Sans"/>
              </a:rPr>
              <a:t>tri sélectif </a:t>
            </a:r>
            <a:r>
              <a:rPr lang="fr-FR" sz="1400" strike="noStrike" spc="-1">
                <a:solidFill>
                  <a:srgbClr val="000000"/>
                </a:solidFill>
                <a:uFill>
                  <a:solidFill>
                    <a:srgbClr val="FFFFFF"/>
                  </a:solidFill>
                </a:uFill>
                <a:latin typeface="Arial"/>
                <a:ea typeface="DejaVu Sans"/>
              </a:rPr>
              <a:t>enterré réparti dans le quartier. Le compost servira aux espaces verts des parcelles bâties. Enfin, la part belle sera faite aux </a:t>
            </a:r>
            <a:r>
              <a:rPr lang="fr-FR" sz="1400" b="1" strike="noStrike" spc="-1">
                <a:solidFill>
                  <a:srgbClr val="0070C0"/>
                </a:solidFill>
                <a:uFill>
                  <a:solidFill>
                    <a:srgbClr val="FFFFFF"/>
                  </a:solidFill>
                </a:uFill>
                <a:latin typeface="Arial"/>
                <a:ea typeface="DejaVu Sans"/>
              </a:rPr>
              <a:t>déplacements doux </a:t>
            </a:r>
            <a:r>
              <a:rPr lang="fr-FR" sz="1400" strike="noStrike" spc="-1">
                <a:solidFill>
                  <a:srgbClr val="000000"/>
                </a:solidFill>
                <a:uFill>
                  <a:solidFill>
                    <a:srgbClr val="FFFFFF"/>
                  </a:solidFill>
                </a:uFill>
                <a:latin typeface="Arial"/>
                <a:ea typeface="DejaVu Sans"/>
              </a:rPr>
              <a:t>(vélos et marche à pied) avec la mise en place de chemins réservés, mais aussi des gares de transports en commun (Gare TER à 13mn, arrêt de bus à 2mn, covoiturage). »</a:t>
            </a:r>
            <a:endParaRPr/>
          </a:p>
        </p:txBody>
      </p:sp>
      <p:sp>
        <p:nvSpPr>
          <p:cNvPr id="296" name="CustomShape 2"/>
          <p:cNvSpPr/>
          <p:nvPr/>
        </p:nvSpPr>
        <p:spPr>
          <a:xfrm>
            <a:off x="792000" y="6452280"/>
            <a:ext cx="8280000" cy="315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2000"/>
              </a:lnSpc>
            </a:pPr>
            <a:r>
              <a:rPr lang="fr-FR" sz="1400" i="1" strike="noStrike" spc="-1">
                <a:solidFill>
                  <a:srgbClr val="000000"/>
                </a:solidFill>
                <a:uFill>
                  <a:solidFill>
                    <a:srgbClr val="FFFFFF"/>
                  </a:solidFill>
                </a:uFill>
                <a:latin typeface="Arial"/>
                <a:ea typeface="Candara"/>
              </a:rPr>
              <a:t>d'après </a:t>
            </a:r>
            <a:r>
              <a:rPr lang="fr-FR" sz="1400" i="1" strike="noStrike" spc="-1">
                <a:solidFill>
                  <a:srgbClr val="000000"/>
                </a:solidFill>
                <a:uFill>
                  <a:solidFill>
                    <a:srgbClr val="FFFFFF"/>
                  </a:solidFill>
                </a:uFill>
                <a:latin typeface="Arial"/>
                <a:ea typeface="Tahoma"/>
              </a:rPr>
              <a:t>http://www.batiactu.com/edito/un-nouvel-eco-quartier-sort-de-terre-pres-de-stras-41774.php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4" name="Image 303"/>
          <p:cNvPicPr/>
          <p:nvPr/>
        </p:nvPicPr>
        <p:blipFill>
          <a:blip r:embed="rId3"/>
          <a:stretch/>
        </p:blipFill>
        <p:spPr>
          <a:xfrm>
            <a:off x="2061510" y="-24673"/>
            <a:ext cx="5031174" cy="6713247"/>
          </a:xfrm>
          <a:prstGeom prst="rect">
            <a:avLst/>
          </a:prstGeom>
          <a:ln>
            <a:noFill/>
          </a:ln>
        </p:spPr>
      </p:pic>
      <p:pic>
        <p:nvPicPr>
          <p:cNvPr id="3" name="Image 2"/>
          <p:cNvPicPr/>
          <p:nvPr/>
        </p:nvPicPr>
        <p:blipFill>
          <a:blip r:embed="rId4"/>
          <a:stretch/>
        </p:blipFill>
        <p:spPr>
          <a:xfrm>
            <a:off x="2063908" y="0"/>
            <a:ext cx="5045631" cy="6713247"/>
          </a:xfrm>
          <a:prstGeom prst="rect">
            <a:avLst/>
          </a:prstGeom>
          <a:ln>
            <a:noFill/>
          </a:ln>
        </p:spPr>
      </p:pic>
      <p:pic>
        <p:nvPicPr>
          <p:cNvPr id="4" name="Image 3"/>
          <p:cNvPicPr/>
          <p:nvPr/>
        </p:nvPicPr>
        <p:blipFill>
          <a:blip r:embed="rId5"/>
          <a:stretch/>
        </p:blipFill>
        <p:spPr>
          <a:xfrm>
            <a:off x="2063908" y="0"/>
            <a:ext cx="5210686" cy="6713247"/>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 296"/>
          <p:cNvPicPr/>
          <p:nvPr/>
        </p:nvPicPr>
        <p:blipFill>
          <a:blip r:embed="rId3"/>
          <a:stretch/>
        </p:blipFill>
        <p:spPr>
          <a:xfrm>
            <a:off x="82440" y="394560"/>
            <a:ext cx="8862120" cy="5519520"/>
          </a:xfrm>
          <a:prstGeom prst="rect">
            <a:avLst/>
          </a:prstGeom>
          <a:ln>
            <a:noFill/>
          </a:ln>
        </p:spPr>
      </p:pic>
      <p:sp>
        <p:nvSpPr>
          <p:cNvPr id="298" name="TextShape 1"/>
          <p:cNvSpPr txBox="1"/>
          <p:nvPr/>
        </p:nvSpPr>
        <p:spPr>
          <a:xfrm>
            <a:off x="836280" y="4199040"/>
            <a:ext cx="1755720" cy="1488960"/>
          </a:xfrm>
          <a:prstGeom prst="rect">
            <a:avLst/>
          </a:prstGeom>
          <a:noFill/>
          <a:ln>
            <a:noFill/>
          </a:ln>
        </p:spPr>
        <p:txBody>
          <a:bodyPr lIns="90000" tIns="45000" rIns="90000" bIns="45000"/>
          <a:lstStyle/>
          <a:p>
            <a:pPr>
              <a:lnSpc>
                <a:spcPct val="100000"/>
              </a:lnSpc>
            </a:pPr>
            <a:r>
              <a:rPr lang="fr-FR" sz="1400" strike="noStrike" spc="-1" dirty="0">
                <a:solidFill>
                  <a:srgbClr val="0070C0"/>
                </a:solidFill>
                <a:uFill>
                  <a:solidFill>
                    <a:srgbClr val="FFFFFF"/>
                  </a:solidFill>
                </a:uFill>
                <a:latin typeface="Arial"/>
                <a:ea typeface="DejaVu Sans"/>
              </a:rPr>
              <a:t>- Diversifier l’offre de logement.</a:t>
            </a:r>
            <a:endParaRPr dirty="0">
              <a:solidFill>
                <a:srgbClr val="0070C0"/>
              </a:solidFill>
            </a:endParaRPr>
          </a:p>
          <a:p>
            <a:pPr>
              <a:lnSpc>
                <a:spcPct val="100000"/>
              </a:lnSpc>
            </a:pPr>
            <a:r>
              <a:rPr lang="fr-FR" sz="1400" strike="noStrike" spc="-1" dirty="0">
                <a:solidFill>
                  <a:srgbClr val="0070C0"/>
                </a:solidFill>
                <a:uFill>
                  <a:solidFill>
                    <a:srgbClr val="FFFFFF"/>
                  </a:solidFill>
                </a:uFill>
                <a:latin typeface="Arial"/>
                <a:ea typeface="DejaVu Sans"/>
              </a:rPr>
              <a:t>- Priorité à la qualité et à la durabilité des logements existants et futurs</a:t>
            </a:r>
            <a:endParaRPr dirty="0">
              <a:solidFill>
                <a:srgbClr val="0070C0"/>
              </a:solidFill>
            </a:endParaRPr>
          </a:p>
        </p:txBody>
      </p:sp>
      <p:sp>
        <p:nvSpPr>
          <p:cNvPr id="299" name="CustomShape 2"/>
          <p:cNvSpPr/>
          <p:nvPr/>
        </p:nvSpPr>
        <p:spPr>
          <a:xfrm>
            <a:off x="2736000" y="4104000"/>
            <a:ext cx="2232000" cy="18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400" strike="noStrike" spc="-1" dirty="0">
                <a:solidFill>
                  <a:srgbClr val="0070C0"/>
                </a:solidFill>
                <a:uFill>
                  <a:solidFill>
                    <a:srgbClr val="FFFFFF"/>
                  </a:solidFill>
                </a:uFill>
                <a:latin typeface="Arial"/>
                <a:ea typeface="DejaVu Sans"/>
              </a:rPr>
              <a:t>- Développer de </a:t>
            </a:r>
            <a:r>
              <a:rPr lang="fr-FR" sz="1400" strike="noStrike" spc="-1" dirty="0" err="1">
                <a:solidFill>
                  <a:srgbClr val="0070C0"/>
                </a:solidFill>
                <a:uFill>
                  <a:solidFill>
                    <a:srgbClr val="FFFFFF"/>
                  </a:solidFill>
                </a:uFill>
                <a:latin typeface="Arial"/>
                <a:ea typeface="DejaVu Sans"/>
              </a:rPr>
              <a:t>nou-velles</a:t>
            </a:r>
            <a:r>
              <a:rPr lang="fr-FR" sz="1400" strike="noStrike" spc="-1" dirty="0">
                <a:solidFill>
                  <a:srgbClr val="0070C0"/>
                </a:solidFill>
                <a:uFill>
                  <a:solidFill>
                    <a:srgbClr val="FFFFFF"/>
                  </a:solidFill>
                </a:uFill>
                <a:latin typeface="Arial"/>
                <a:ea typeface="DejaVu Sans"/>
              </a:rPr>
              <a:t> zones d’activité.</a:t>
            </a:r>
            <a:endParaRPr dirty="0">
              <a:solidFill>
                <a:srgbClr val="0070C0"/>
              </a:solidFill>
            </a:endParaRPr>
          </a:p>
          <a:p>
            <a:pPr>
              <a:lnSpc>
                <a:spcPct val="100000"/>
              </a:lnSpc>
            </a:pPr>
            <a:r>
              <a:rPr lang="fr-FR" sz="1400" strike="noStrike" spc="-1" dirty="0">
                <a:solidFill>
                  <a:srgbClr val="0070C0"/>
                </a:solidFill>
                <a:uFill>
                  <a:solidFill>
                    <a:srgbClr val="FFFFFF"/>
                  </a:solidFill>
                </a:uFill>
                <a:latin typeface="Arial"/>
                <a:ea typeface="DejaVu Sans"/>
              </a:rPr>
              <a:t>- Restructuration des zones commerciales existantes.</a:t>
            </a:r>
            <a:endParaRPr dirty="0">
              <a:solidFill>
                <a:srgbClr val="0070C0"/>
              </a:solidFill>
            </a:endParaRPr>
          </a:p>
          <a:p>
            <a:pPr>
              <a:lnSpc>
                <a:spcPct val="100000"/>
              </a:lnSpc>
            </a:pPr>
            <a:r>
              <a:rPr lang="fr-FR" sz="1400" strike="noStrike" spc="-1" dirty="0">
                <a:solidFill>
                  <a:srgbClr val="0070C0"/>
                </a:solidFill>
                <a:uFill>
                  <a:solidFill>
                    <a:srgbClr val="FFFFFF"/>
                  </a:solidFill>
                </a:uFill>
                <a:latin typeface="Arial"/>
                <a:ea typeface="DejaVu Sans"/>
              </a:rPr>
              <a:t>- Limiter l’étalement urbain.</a:t>
            </a:r>
            <a:endParaRPr dirty="0">
              <a:solidFill>
                <a:srgbClr val="0070C0"/>
              </a:solidFill>
            </a:endParaRPr>
          </a:p>
        </p:txBody>
      </p:sp>
      <p:sp>
        <p:nvSpPr>
          <p:cNvPr id="300" name="TextShape 3"/>
          <p:cNvSpPr txBox="1"/>
          <p:nvPr/>
        </p:nvSpPr>
        <p:spPr>
          <a:xfrm>
            <a:off x="4716016" y="4104000"/>
            <a:ext cx="2123984" cy="1825560"/>
          </a:xfrm>
          <a:prstGeom prst="rect">
            <a:avLst/>
          </a:prstGeom>
          <a:noFill/>
          <a:ln>
            <a:noFill/>
          </a:ln>
        </p:spPr>
        <p:txBody>
          <a:bodyPr lIns="90000" tIns="45000" rIns="90000" bIns="45000"/>
          <a:lstStyle/>
          <a:p>
            <a:pPr>
              <a:lnSpc>
                <a:spcPct val="100000"/>
              </a:lnSpc>
            </a:pPr>
            <a:r>
              <a:rPr lang="fr-FR" sz="1300" strike="noStrike" spc="-1" dirty="0">
                <a:solidFill>
                  <a:srgbClr val="000000"/>
                </a:solidFill>
                <a:uFill>
                  <a:solidFill>
                    <a:srgbClr val="FFFFFF"/>
                  </a:solidFill>
                </a:uFill>
                <a:latin typeface="Arial"/>
                <a:ea typeface="DejaVu Sans"/>
              </a:rPr>
              <a:t> </a:t>
            </a:r>
            <a:r>
              <a:rPr lang="fr-FR" sz="1300" strike="noStrike" spc="-1" dirty="0">
                <a:solidFill>
                  <a:srgbClr val="0070C0"/>
                </a:solidFill>
                <a:uFill>
                  <a:solidFill>
                    <a:srgbClr val="FFFFFF"/>
                  </a:solidFill>
                </a:uFill>
                <a:latin typeface="Arial"/>
                <a:ea typeface="DejaVu Sans"/>
              </a:rPr>
              <a:t>- Favoriser la multi-modalité des offres de transport.</a:t>
            </a:r>
            <a:endParaRPr dirty="0">
              <a:solidFill>
                <a:srgbClr val="0070C0"/>
              </a:solidFill>
            </a:endParaRPr>
          </a:p>
          <a:p>
            <a:pPr>
              <a:lnSpc>
                <a:spcPct val="100000"/>
              </a:lnSpc>
            </a:pPr>
            <a:r>
              <a:rPr lang="fr-FR" sz="1300" strike="noStrike" spc="-1" dirty="0">
                <a:solidFill>
                  <a:srgbClr val="0070C0"/>
                </a:solidFill>
                <a:uFill>
                  <a:solidFill>
                    <a:srgbClr val="FFFFFF"/>
                  </a:solidFill>
                </a:uFill>
                <a:latin typeface="Arial"/>
                <a:ea typeface="DejaVu Sans"/>
              </a:rPr>
              <a:t>- Développer des modes de transport propre.</a:t>
            </a:r>
            <a:endParaRPr dirty="0">
              <a:solidFill>
                <a:srgbClr val="0070C0"/>
              </a:solidFill>
            </a:endParaRPr>
          </a:p>
          <a:p>
            <a:pPr>
              <a:lnSpc>
                <a:spcPct val="100000"/>
              </a:lnSpc>
            </a:pPr>
            <a:r>
              <a:rPr lang="fr-FR" sz="1300" strike="noStrike" spc="-1" dirty="0">
                <a:solidFill>
                  <a:srgbClr val="0070C0"/>
                </a:solidFill>
                <a:uFill>
                  <a:solidFill>
                    <a:srgbClr val="FFFFFF"/>
                  </a:solidFill>
                </a:uFill>
                <a:latin typeface="Arial"/>
                <a:ea typeface="DejaVu Sans"/>
              </a:rPr>
              <a:t>- Créer un équilibre entre les différents modes de transport.</a:t>
            </a:r>
            <a:endParaRPr dirty="0">
              <a:solidFill>
                <a:srgbClr val="0070C0"/>
              </a:solidFill>
            </a:endParaRPr>
          </a:p>
        </p:txBody>
      </p:sp>
      <p:sp>
        <p:nvSpPr>
          <p:cNvPr id="301" name="TextShape 4"/>
          <p:cNvSpPr txBox="1"/>
          <p:nvPr/>
        </p:nvSpPr>
        <p:spPr>
          <a:xfrm>
            <a:off x="6912000" y="4245480"/>
            <a:ext cx="1844280" cy="1442520"/>
          </a:xfrm>
          <a:prstGeom prst="rect">
            <a:avLst/>
          </a:prstGeom>
          <a:noFill/>
          <a:ln>
            <a:noFill/>
          </a:ln>
        </p:spPr>
        <p:txBody>
          <a:bodyPr lIns="90000" tIns="45000" rIns="90000" bIns="45000"/>
          <a:lstStyle/>
          <a:p>
            <a:pPr>
              <a:lnSpc>
                <a:spcPct val="100000"/>
              </a:lnSpc>
            </a:pPr>
            <a:r>
              <a:rPr lang="fr-FR" sz="1400" strike="noStrike" spc="-1" dirty="0">
                <a:solidFill>
                  <a:srgbClr val="0070C0"/>
                </a:solidFill>
                <a:uFill>
                  <a:solidFill>
                    <a:srgbClr val="FFFFFF"/>
                  </a:solidFill>
                </a:uFill>
                <a:latin typeface="Arial"/>
                <a:ea typeface="DejaVu Sans"/>
              </a:rPr>
              <a:t>- Limiter l’étalement urbain en développant l’intérieur des zones urbanisées.</a:t>
            </a:r>
            <a:endParaRPr dirty="0">
              <a:solidFill>
                <a:srgbClr val="0070C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Image 301"/>
          <p:cNvPicPr/>
          <p:nvPr/>
        </p:nvPicPr>
        <p:blipFill>
          <a:blip r:embed="rId3"/>
          <a:stretch/>
        </p:blipFill>
        <p:spPr>
          <a:xfrm>
            <a:off x="288000" y="216000"/>
            <a:ext cx="8508960" cy="5112000"/>
          </a:xfrm>
          <a:prstGeom prst="rect">
            <a:avLst/>
          </a:prstGeom>
          <a:ln>
            <a:noFill/>
          </a:ln>
        </p:spPr>
      </p:pic>
      <p:sp>
        <p:nvSpPr>
          <p:cNvPr id="3" name="TextShape 3"/>
          <p:cNvSpPr txBox="1"/>
          <p:nvPr/>
        </p:nvSpPr>
        <p:spPr>
          <a:xfrm>
            <a:off x="827584" y="1196752"/>
            <a:ext cx="2123984" cy="1321794"/>
          </a:xfrm>
          <a:prstGeom prst="rect">
            <a:avLst/>
          </a:prstGeom>
          <a:noFill/>
          <a:ln>
            <a:noFill/>
          </a:ln>
        </p:spPr>
        <p:txBody>
          <a:bodyPr lIns="90000" tIns="45000" rIns="90000" bIns="45000"/>
          <a:lstStyle/>
          <a:p>
            <a:pPr>
              <a:lnSpc>
                <a:spcPct val="100000"/>
              </a:lnSpc>
            </a:pPr>
            <a:r>
              <a:rPr lang="fr-FR" sz="1300" strike="noStrike" spc="-1" dirty="0" smtClean="0">
                <a:solidFill>
                  <a:srgbClr val="0070C0"/>
                </a:solidFill>
                <a:uFill>
                  <a:solidFill>
                    <a:srgbClr val="FFFFFF"/>
                  </a:solidFill>
                </a:uFill>
                <a:latin typeface="Arial"/>
                <a:ea typeface="DejaVu Sans"/>
              </a:rPr>
              <a:t>- Construction de nouveaux logements pour propriétaires et locataires.</a:t>
            </a:r>
          </a:p>
          <a:p>
            <a:pPr>
              <a:lnSpc>
                <a:spcPct val="100000"/>
              </a:lnSpc>
            </a:pPr>
            <a:r>
              <a:rPr lang="fr-FR" dirty="0" smtClean="0">
                <a:solidFill>
                  <a:srgbClr val="0070C0"/>
                </a:solidFill>
              </a:rPr>
              <a:t>-</a:t>
            </a:r>
            <a:r>
              <a:rPr lang="fr-FR" sz="1300" dirty="0" smtClean="0">
                <a:solidFill>
                  <a:srgbClr val="0070C0"/>
                </a:solidFill>
              </a:rPr>
              <a:t> Logements aidés</a:t>
            </a:r>
          </a:p>
          <a:p>
            <a:pPr>
              <a:lnSpc>
                <a:spcPct val="100000"/>
              </a:lnSpc>
            </a:pPr>
            <a:r>
              <a:rPr lang="fr-FR" sz="1300" dirty="0" smtClean="0">
                <a:solidFill>
                  <a:srgbClr val="0070C0"/>
                </a:solidFill>
              </a:rPr>
              <a:t>- Logements économes en énergie</a:t>
            </a:r>
            <a:endParaRPr dirty="0">
              <a:solidFill>
                <a:srgbClr val="0070C0"/>
              </a:solidFill>
            </a:endParaRPr>
          </a:p>
        </p:txBody>
      </p:sp>
      <p:sp>
        <p:nvSpPr>
          <p:cNvPr id="4" name="TextShape 3"/>
          <p:cNvSpPr txBox="1"/>
          <p:nvPr/>
        </p:nvSpPr>
        <p:spPr>
          <a:xfrm>
            <a:off x="2843808" y="1332642"/>
            <a:ext cx="1872208" cy="1088246"/>
          </a:xfrm>
          <a:prstGeom prst="rect">
            <a:avLst/>
          </a:prstGeom>
          <a:noFill/>
          <a:ln>
            <a:noFill/>
          </a:ln>
        </p:spPr>
        <p:txBody>
          <a:bodyPr lIns="90000" tIns="45000" rIns="90000" bIns="45000"/>
          <a:lstStyle/>
          <a:p>
            <a:pPr marL="285750" indent="-285750">
              <a:lnSpc>
                <a:spcPct val="100000"/>
              </a:lnSpc>
              <a:buFontTx/>
              <a:buChar char="-"/>
            </a:pPr>
            <a:r>
              <a:rPr lang="fr-FR" sz="1300" strike="noStrike" spc="-1" dirty="0" smtClean="0">
                <a:solidFill>
                  <a:srgbClr val="0070C0"/>
                </a:solidFill>
                <a:uFill>
                  <a:solidFill>
                    <a:srgbClr val="FFFFFF"/>
                  </a:solidFill>
                </a:uFill>
                <a:latin typeface="Arial"/>
                <a:ea typeface="DejaVu Sans"/>
              </a:rPr>
              <a:t>Commerces de proximité</a:t>
            </a:r>
          </a:p>
          <a:p>
            <a:pPr marL="285750" indent="-285750">
              <a:lnSpc>
                <a:spcPct val="100000"/>
              </a:lnSpc>
              <a:buFontTx/>
              <a:buChar char="-"/>
            </a:pPr>
            <a:r>
              <a:rPr lang="fr-FR" sz="1300" dirty="0" smtClean="0">
                <a:solidFill>
                  <a:srgbClr val="0070C0"/>
                </a:solidFill>
              </a:rPr>
              <a:t>Jardins familiaux</a:t>
            </a:r>
          </a:p>
          <a:p>
            <a:pPr marL="285750" indent="-285750">
              <a:lnSpc>
                <a:spcPct val="100000"/>
              </a:lnSpc>
              <a:buFontTx/>
              <a:buChar char="-"/>
            </a:pPr>
            <a:r>
              <a:rPr lang="fr-FR" sz="1300" dirty="0" smtClean="0">
                <a:solidFill>
                  <a:srgbClr val="0070C0"/>
                </a:solidFill>
              </a:rPr>
              <a:t>Marchés hebdomadaires</a:t>
            </a:r>
            <a:endParaRPr dirty="0">
              <a:solidFill>
                <a:srgbClr val="0070C0"/>
              </a:solidFill>
            </a:endParaRPr>
          </a:p>
        </p:txBody>
      </p:sp>
      <p:sp>
        <p:nvSpPr>
          <p:cNvPr id="5" name="TextShape 3"/>
          <p:cNvSpPr txBox="1"/>
          <p:nvPr/>
        </p:nvSpPr>
        <p:spPr>
          <a:xfrm>
            <a:off x="4709655" y="1332642"/>
            <a:ext cx="2022585" cy="1088246"/>
          </a:xfrm>
          <a:prstGeom prst="rect">
            <a:avLst/>
          </a:prstGeom>
          <a:noFill/>
          <a:ln>
            <a:noFill/>
          </a:ln>
        </p:spPr>
        <p:txBody>
          <a:bodyPr lIns="90000" tIns="45000" rIns="90000" bIns="45000"/>
          <a:lstStyle/>
          <a:p>
            <a:pPr marL="285750" indent="-285750">
              <a:lnSpc>
                <a:spcPct val="100000"/>
              </a:lnSpc>
              <a:buFontTx/>
              <a:buChar char="-"/>
            </a:pPr>
            <a:r>
              <a:rPr lang="fr-FR" sz="1300" strike="noStrike" spc="-1" dirty="0" smtClean="0">
                <a:solidFill>
                  <a:srgbClr val="0070C0"/>
                </a:solidFill>
                <a:uFill>
                  <a:solidFill>
                    <a:srgbClr val="FFFFFF"/>
                  </a:solidFill>
                </a:uFill>
                <a:latin typeface="Arial"/>
                <a:ea typeface="DejaVu Sans"/>
              </a:rPr>
              <a:t>Voies réservées aux vélos et aux piétons</a:t>
            </a:r>
          </a:p>
          <a:p>
            <a:pPr marL="285750" indent="-285750">
              <a:lnSpc>
                <a:spcPct val="100000"/>
              </a:lnSpc>
              <a:buFontTx/>
              <a:buChar char="-"/>
            </a:pPr>
            <a:r>
              <a:rPr lang="fr-FR" sz="1300" spc="-1" dirty="0" smtClean="0">
                <a:solidFill>
                  <a:srgbClr val="0070C0"/>
                </a:solidFill>
                <a:uFill>
                  <a:solidFill>
                    <a:srgbClr val="FFFFFF"/>
                  </a:solidFill>
                </a:uFill>
                <a:latin typeface="Arial"/>
              </a:rPr>
              <a:t>Proximité des transports en commun</a:t>
            </a:r>
            <a:endParaRPr dirty="0">
              <a:solidFill>
                <a:srgbClr val="0070C0"/>
              </a:solidFill>
            </a:endParaRPr>
          </a:p>
        </p:txBody>
      </p:sp>
      <p:sp>
        <p:nvSpPr>
          <p:cNvPr id="6" name="TextShape 3"/>
          <p:cNvSpPr txBox="1"/>
          <p:nvPr/>
        </p:nvSpPr>
        <p:spPr>
          <a:xfrm>
            <a:off x="6686050" y="3789040"/>
            <a:ext cx="1846390" cy="1080120"/>
          </a:xfrm>
          <a:prstGeom prst="rect">
            <a:avLst/>
          </a:prstGeom>
          <a:noFill/>
          <a:ln>
            <a:noFill/>
          </a:ln>
        </p:spPr>
        <p:txBody>
          <a:bodyPr lIns="90000" tIns="45000" rIns="90000" bIns="45000"/>
          <a:lstStyle/>
          <a:p>
            <a:pPr marL="285750" indent="-285750">
              <a:lnSpc>
                <a:spcPct val="100000"/>
              </a:lnSpc>
              <a:buFont typeface=".AppleSystemUIFont" charset="-120"/>
              <a:buChar char="-"/>
            </a:pPr>
            <a:r>
              <a:rPr lang="fr-FR" sz="1300" strike="noStrike" spc="-1" dirty="0" smtClean="0">
                <a:solidFill>
                  <a:srgbClr val="0070C0"/>
                </a:solidFill>
                <a:uFill>
                  <a:solidFill>
                    <a:srgbClr val="FFFFFF"/>
                  </a:solidFill>
                </a:uFill>
                <a:latin typeface="Arial"/>
                <a:ea typeface="DejaVu Sans"/>
              </a:rPr>
              <a:t>Grignotage de l’espace rural : l’</a:t>
            </a:r>
            <a:r>
              <a:rPr lang="fr-FR" sz="1300" strike="noStrike" spc="-1" dirty="0" err="1" smtClean="0">
                <a:solidFill>
                  <a:srgbClr val="0070C0"/>
                </a:solidFill>
                <a:uFill>
                  <a:solidFill>
                    <a:srgbClr val="FFFFFF"/>
                  </a:solidFill>
                </a:uFill>
                <a:latin typeface="Arial"/>
                <a:ea typeface="DejaVu Sans"/>
              </a:rPr>
              <a:t>écoquartier</a:t>
            </a:r>
            <a:r>
              <a:rPr lang="fr-FR" sz="1300" strike="noStrike" spc="-1" dirty="0" smtClean="0">
                <a:solidFill>
                  <a:srgbClr val="0070C0"/>
                </a:solidFill>
                <a:uFill>
                  <a:solidFill>
                    <a:srgbClr val="FFFFFF"/>
                  </a:solidFill>
                </a:uFill>
                <a:latin typeface="Arial"/>
                <a:ea typeface="DejaVu Sans"/>
              </a:rPr>
              <a:t> est construit sur des champs</a:t>
            </a:r>
            <a:endParaRP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 302"/>
          <p:cNvPicPr/>
          <p:nvPr/>
        </p:nvPicPr>
        <p:blipFill>
          <a:blip r:embed="rId3"/>
          <a:stretch/>
        </p:blipFill>
        <p:spPr>
          <a:xfrm>
            <a:off x="504000" y="864000"/>
            <a:ext cx="8597160" cy="2016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 name="Image 292"/>
          <p:cNvPicPr/>
          <p:nvPr/>
        </p:nvPicPr>
        <p:blipFill>
          <a:blip r:embed="rId3"/>
          <a:stretch/>
        </p:blipFill>
        <p:spPr>
          <a:xfrm>
            <a:off x="299880" y="3746520"/>
            <a:ext cx="8598960" cy="2512800"/>
          </a:xfrm>
          <a:prstGeom prst="rect">
            <a:avLst/>
          </a:prstGeom>
          <a:ln>
            <a:noFill/>
          </a:ln>
        </p:spPr>
      </p:pic>
      <p:sp>
        <p:nvSpPr>
          <p:cNvPr id="308" name="CustomShape 1"/>
          <p:cNvSpPr/>
          <p:nvPr/>
        </p:nvSpPr>
        <p:spPr>
          <a:xfrm>
            <a:off x="324000" y="29700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09" name="CustomShape 2"/>
          <p:cNvSpPr/>
          <p:nvPr/>
        </p:nvSpPr>
        <p:spPr>
          <a:xfrm>
            <a:off x="1136520" y="244440"/>
            <a:ext cx="7268760" cy="81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a:solidFill>
                  <a:srgbClr val="000000"/>
                </a:solidFill>
                <a:uFill>
                  <a:solidFill>
                    <a:srgbClr val="FFFFFF"/>
                  </a:solidFill>
                </a:uFill>
                <a:latin typeface="Calibri"/>
                <a:ea typeface="DejaVu Sans"/>
              </a:rPr>
              <a:t>Quelles sont les compétences travaillées lors de cette thématique ?</a:t>
            </a:r>
            <a:endParaRPr/>
          </a:p>
        </p:txBody>
      </p:sp>
      <p:pic>
        <p:nvPicPr>
          <p:cNvPr id="310" name="Image 295"/>
          <p:cNvPicPr/>
          <p:nvPr/>
        </p:nvPicPr>
        <p:blipFill>
          <a:blip r:embed="rId4"/>
          <a:stretch/>
        </p:blipFill>
        <p:spPr>
          <a:xfrm>
            <a:off x="322200" y="1296000"/>
            <a:ext cx="8532360" cy="2292120"/>
          </a:xfrm>
          <a:prstGeom prst="rect">
            <a:avLst/>
          </a:prstGeom>
          <a:ln>
            <a:noFill/>
          </a:ln>
        </p:spPr>
      </p:pic>
      <p:sp>
        <p:nvSpPr>
          <p:cNvPr id="311" name="CustomShape 3"/>
          <p:cNvSpPr/>
          <p:nvPr/>
        </p:nvSpPr>
        <p:spPr>
          <a:xfrm>
            <a:off x="5099040" y="1622520"/>
            <a:ext cx="645840" cy="429840"/>
          </a:xfrm>
          <a:noFill/>
          <a:ln>
            <a:noFill/>
          </a:ln>
        </p:spPr>
        <p:style>
          <a:lnRef idx="0">
            <a:scrgbClr r="0" g="0" b="0"/>
          </a:lnRef>
          <a:fillRef idx="0">
            <a:scrgbClr r="0" g="0" b="0"/>
          </a:fillRef>
          <a:effectRef idx="0">
            <a:scrgbClr r="0" g="0" b="0"/>
          </a:effectRef>
          <a:fontRef idx="minor"/>
        </p:style>
      </p:sp>
      <p:sp>
        <p:nvSpPr>
          <p:cNvPr id="312" name="CustomShape 4"/>
          <p:cNvSpPr/>
          <p:nvPr/>
        </p:nvSpPr>
        <p:spPr>
          <a:xfrm>
            <a:off x="4608000" y="4013280"/>
            <a:ext cx="1135080" cy="66672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13" name="CustomShape 5"/>
          <p:cNvSpPr/>
          <p:nvPr/>
        </p:nvSpPr>
        <p:spPr>
          <a:xfrm>
            <a:off x="6408720" y="4751280"/>
            <a:ext cx="645840" cy="42984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14" name="CustomShape 6"/>
          <p:cNvSpPr/>
          <p:nvPr/>
        </p:nvSpPr>
        <p:spPr>
          <a:xfrm>
            <a:off x="324000" y="29844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15" name="CustomShape 7"/>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16" name="TextShape 8"/>
          <p:cNvSpPr txBox="1"/>
          <p:nvPr/>
        </p:nvSpPr>
        <p:spPr>
          <a:xfrm>
            <a:off x="4352400" y="1791360"/>
            <a:ext cx="438120" cy="392400"/>
          </a:xfrm>
          <a:prstGeom prst="rect">
            <a:avLst/>
          </a:prstGeom>
          <a:noFill/>
          <a:ln>
            <a:noFill/>
          </a:ln>
        </p:spPr>
        <p:txBody>
          <a:bodyPr lIns="90000" tIns="4500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17" name="CustomShape 9"/>
          <p:cNvSpPr/>
          <p:nvPr/>
        </p:nvSpPr>
        <p:spPr>
          <a:xfrm>
            <a:off x="4453200" y="2538000"/>
            <a:ext cx="585360" cy="412560"/>
          </a:xfrm>
          <a:noFill/>
          <a:ln>
            <a:noFill/>
          </a:ln>
        </p:spPr>
        <p:style>
          <a:lnRef idx="0">
            <a:scrgbClr r="0" g="0" b="0"/>
          </a:lnRef>
          <a:fillRef idx="0">
            <a:scrgbClr r="0" g="0" b="0"/>
          </a:fillRef>
          <a:effectRef idx="0">
            <a:scrgbClr r="0" g="0" b="0"/>
          </a:effectRef>
          <a:fontRef idx="minor"/>
        </p:style>
      </p:sp>
      <p:sp>
        <p:nvSpPr>
          <p:cNvPr id="318" name="TextShape 10"/>
          <p:cNvSpPr txBox="1"/>
          <p:nvPr/>
        </p:nvSpPr>
        <p:spPr>
          <a:xfrm>
            <a:off x="1710360" y="2726640"/>
            <a:ext cx="438120" cy="392400"/>
          </a:xfrm>
          <a:prstGeom prst="rect">
            <a:avLst/>
          </a:prstGeom>
          <a:noFill/>
          <a:ln>
            <a:noFill/>
          </a:ln>
        </p:spPr>
        <p:txBody>
          <a:bodyPr lIns="90000" tIns="4500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9" name="Image 302"/>
          <p:cNvPicPr/>
          <p:nvPr/>
        </p:nvPicPr>
        <p:blipFill>
          <a:blip r:embed="rId3"/>
          <a:stretch/>
        </p:blipFill>
        <p:spPr>
          <a:xfrm>
            <a:off x="179280" y="476280"/>
            <a:ext cx="8588160" cy="3322440"/>
          </a:xfrm>
          <a:prstGeom prst="rect">
            <a:avLst/>
          </a:prstGeom>
          <a:ln>
            <a:noFill/>
          </a:ln>
        </p:spPr>
      </p:pic>
      <p:pic>
        <p:nvPicPr>
          <p:cNvPr id="320" name="Image 303"/>
          <p:cNvPicPr/>
          <p:nvPr/>
        </p:nvPicPr>
        <p:blipFill>
          <a:blip r:embed="rId4"/>
          <a:stretch/>
        </p:blipFill>
        <p:spPr>
          <a:xfrm>
            <a:off x="189000" y="4149720"/>
            <a:ext cx="8570520" cy="2120400"/>
          </a:xfrm>
          <a:prstGeom prst="rect">
            <a:avLst/>
          </a:prstGeom>
          <a:ln>
            <a:noFill/>
          </a:ln>
        </p:spPr>
      </p:pic>
      <p:sp>
        <p:nvSpPr>
          <p:cNvPr id="321" name="CustomShape 1"/>
          <p:cNvSpPr/>
          <p:nvPr/>
        </p:nvSpPr>
        <p:spPr>
          <a:xfrm>
            <a:off x="1511280" y="1295280"/>
            <a:ext cx="645840" cy="429840"/>
          </a:xfrm>
          <a:noFill/>
          <a:ln>
            <a:noFill/>
          </a:ln>
        </p:spPr>
        <p:style>
          <a:lnRef idx="0">
            <a:scrgbClr r="0" g="0" b="0"/>
          </a:lnRef>
          <a:fillRef idx="0">
            <a:scrgbClr r="0" g="0" b="0"/>
          </a:fillRef>
          <a:effectRef idx="0">
            <a:scrgbClr r="0" g="0" b="0"/>
          </a:effectRef>
          <a:fontRef idx="minor"/>
        </p:style>
      </p:sp>
      <p:sp>
        <p:nvSpPr>
          <p:cNvPr id="322" name="CustomShape 2"/>
          <p:cNvSpPr/>
          <p:nvPr/>
        </p:nvSpPr>
        <p:spPr>
          <a:xfrm>
            <a:off x="189000" y="4610160"/>
            <a:ext cx="645840" cy="42984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dirty="0"/>
          </a:p>
        </p:txBody>
      </p:sp>
      <p:sp>
        <p:nvSpPr>
          <p:cNvPr id="323" name="CustomShape 3"/>
          <p:cNvSpPr/>
          <p:nvPr/>
        </p:nvSpPr>
        <p:spPr>
          <a:xfrm>
            <a:off x="218138" y="5154300"/>
            <a:ext cx="1590120" cy="574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dirty="0"/>
          </a:p>
        </p:txBody>
      </p:sp>
      <p:sp>
        <p:nvSpPr>
          <p:cNvPr id="324" name="CustomShape 4"/>
          <p:cNvSpPr/>
          <p:nvPr/>
        </p:nvSpPr>
        <p:spPr>
          <a:xfrm>
            <a:off x="179280" y="980728"/>
            <a:ext cx="645840" cy="42984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dirty="0"/>
          </a:p>
        </p:txBody>
      </p:sp>
      <p:sp>
        <p:nvSpPr>
          <p:cNvPr id="325" name="CustomShape 5"/>
          <p:cNvSpPr/>
          <p:nvPr/>
        </p:nvSpPr>
        <p:spPr>
          <a:xfrm>
            <a:off x="179280" y="2137500"/>
            <a:ext cx="645840" cy="42984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 name="CustomShape 1"/>
          <p:cNvSpPr/>
          <p:nvPr/>
        </p:nvSpPr>
        <p:spPr>
          <a:xfrm>
            <a:off x="468360" y="52848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27" name="CustomShape 2"/>
          <p:cNvSpPr/>
          <p:nvPr/>
        </p:nvSpPr>
        <p:spPr>
          <a:xfrm>
            <a:off x="1436760" y="414360"/>
            <a:ext cx="4212720" cy="58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b="1" strike="noStrike" spc="-1" dirty="0">
                <a:solidFill>
                  <a:srgbClr val="000000"/>
                </a:solidFill>
                <a:uFill>
                  <a:solidFill>
                    <a:srgbClr val="FFFFFF"/>
                  </a:solidFill>
                </a:uFill>
                <a:latin typeface="Calibri"/>
                <a:ea typeface="DejaVu Sans"/>
              </a:rPr>
              <a:t>Quelle évaluation possible ?</a:t>
            </a:r>
            <a:endParaRPr dirty="0"/>
          </a:p>
        </p:txBody>
      </p:sp>
      <p:sp>
        <p:nvSpPr>
          <p:cNvPr id="328" name="CustomShape 3"/>
          <p:cNvSpPr/>
          <p:nvPr/>
        </p:nvSpPr>
        <p:spPr>
          <a:xfrm>
            <a:off x="324000" y="47628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29" name="CustomShape 4"/>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pic>
        <p:nvPicPr>
          <p:cNvPr id="330" name="Image 325"/>
          <p:cNvPicPr/>
          <p:nvPr/>
        </p:nvPicPr>
        <p:blipFill>
          <a:blip r:embed="rId3"/>
          <a:srcRect l="3718" r="3724"/>
          <a:stretch/>
        </p:blipFill>
        <p:spPr>
          <a:xfrm>
            <a:off x="0" y="1270080"/>
            <a:ext cx="9086400" cy="38048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 name="CustomShape 1"/>
          <p:cNvSpPr/>
          <p:nvPr/>
        </p:nvSpPr>
        <p:spPr>
          <a:xfrm>
            <a:off x="6014176" y="1864792"/>
            <a:ext cx="58536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pic>
        <p:nvPicPr>
          <p:cNvPr id="332" name="Image 315"/>
          <p:cNvPicPr/>
          <p:nvPr/>
        </p:nvPicPr>
        <p:blipFill>
          <a:blip r:embed="rId3"/>
          <a:stretch/>
        </p:blipFill>
        <p:spPr>
          <a:xfrm>
            <a:off x="1475656" y="332656"/>
            <a:ext cx="6333840" cy="6122520"/>
          </a:xfrm>
          <a:prstGeom prst="rect">
            <a:avLst/>
          </a:prstGeom>
          <a:ln>
            <a:noFill/>
          </a:ln>
        </p:spPr>
      </p:pic>
      <p:sp>
        <p:nvSpPr>
          <p:cNvPr id="333" name="CustomShape 2"/>
          <p:cNvSpPr/>
          <p:nvPr/>
        </p:nvSpPr>
        <p:spPr>
          <a:xfrm>
            <a:off x="5903656" y="2375992"/>
            <a:ext cx="58536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34" name="CustomShape 3"/>
          <p:cNvSpPr/>
          <p:nvPr/>
        </p:nvSpPr>
        <p:spPr>
          <a:xfrm>
            <a:off x="4642576" y="3193552"/>
            <a:ext cx="39024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35" name="CustomShape 4"/>
          <p:cNvSpPr/>
          <p:nvPr/>
        </p:nvSpPr>
        <p:spPr>
          <a:xfrm>
            <a:off x="5949016" y="3912472"/>
            <a:ext cx="39024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36" name="CustomShape 5"/>
          <p:cNvSpPr/>
          <p:nvPr/>
        </p:nvSpPr>
        <p:spPr>
          <a:xfrm>
            <a:off x="7058536" y="4957192"/>
            <a:ext cx="39024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
        <p:nvSpPr>
          <p:cNvPr id="337" name="CustomShape 6"/>
          <p:cNvSpPr/>
          <p:nvPr/>
        </p:nvSpPr>
        <p:spPr>
          <a:xfrm>
            <a:off x="5889616" y="1799992"/>
            <a:ext cx="455400" cy="412560"/>
          </a:xfrm>
          <a:noFill/>
          <a:ln>
            <a:noFill/>
          </a:ln>
        </p:spPr>
        <p:style>
          <a:lnRef idx="0">
            <a:scrgbClr r="0" g="0" b="0"/>
          </a:lnRef>
          <a:fillRef idx="0">
            <a:scrgbClr r="0" g="0" b="0"/>
          </a:fillRef>
          <a:effectRef idx="0">
            <a:scrgbClr r="0" g="0" b="0"/>
          </a:effectRef>
          <a:fontRef idx="minor"/>
        </p:style>
        <p:txBody>
          <a:bodyPr lIns="90000" tIns="96840" rIns="90000" bIns="45000"/>
          <a:lstStyle/>
          <a:p>
            <a:pPr>
              <a:lnSpc>
                <a:spcPct val="83000"/>
              </a:lnSpc>
            </a:pPr>
            <a:r>
              <a:rPr lang="fr-FR" sz="2400" strike="noStrike" spc="-1">
                <a:solidFill>
                  <a:srgbClr val="009933"/>
                </a:solidFill>
                <a:uFill>
                  <a:solidFill>
                    <a:srgbClr val="FFFFFF"/>
                  </a:solidFill>
                </a:uFill>
                <a:latin typeface="Zapf Dingbats"/>
                <a:ea typeface="Zapf Dingbats"/>
              </a:rPr>
              <a:t>✔</a:t>
            </a:r>
            <a:endParaRPr/>
          </a:p>
        </p:txBody>
      </p:sp>
    </p:spTree>
  </p:cSld>
  <p:clrMapOvr>
    <a:masterClrMapping/>
  </p:clrMapOvr>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37">
                                            <p:txEl>
                                              <p:pRg st="0"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33">
                                            <p:txEl>
                                              <p:pRg st="0" end="2"/>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34">
                                            <p:txEl>
                                              <p:pRg st="0" end="2"/>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35">
                                            <p:txEl>
                                              <p:pRg st="0"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336">
                                            <p:txEl>
                                              <p:pRg st="0"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32000" y="288000"/>
            <a:ext cx="788760" cy="35532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40" name="CustomShape 2"/>
          <p:cNvSpPr/>
          <p:nvPr/>
        </p:nvSpPr>
        <p:spPr>
          <a:xfrm>
            <a:off x="1368360" y="216000"/>
            <a:ext cx="724500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400" b="1" strike="noStrike" spc="-1">
                <a:solidFill>
                  <a:srgbClr val="000000"/>
                </a:solidFill>
                <a:uFill>
                  <a:solidFill>
                    <a:srgbClr val="FFFFFF"/>
                  </a:solidFill>
                </a:uFill>
                <a:latin typeface="Calibri"/>
                <a:ea typeface="DejaVu Sans"/>
              </a:rPr>
              <a:t>Mais aussi...</a:t>
            </a:r>
            <a:endParaRPr/>
          </a:p>
        </p:txBody>
      </p:sp>
      <p:sp>
        <p:nvSpPr>
          <p:cNvPr id="341" name="CustomShape 3"/>
          <p:cNvSpPr/>
          <p:nvPr/>
        </p:nvSpPr>
        <p:spPr>
          <a:xfrm>
            <a:off x="513165" y="763555"/>
            <a:ext cx="8029800" cy="9088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strike="noStrike" spc="-1" dirty="0">
                <a:solidFill>
                  <a:srgbClr val="000000"/>
                </a:solidFill>
                <a:uFill>
                  <a:solidFill>
                    <a:srgbClr val="FFFFFF"/>
                  </a:solidFill>
                </a:uFill>
                <a:latin typeface="Calibri"/>
                <a:ea typeface="DejaVu Sans"/>
              </a:rPr>
              <a:t>- </a:t>
            </a:r>
            <a:r>
              <a:rPr lang="fr-FR" sz="2200" strike="noStrike" spc="-1" dirty="0">
                <a:solidFill>
                  <a:srgbClr val="000000"/>
                </a:solidFill>
                <a:uFill>
                  <a:solidFill>
                    <a:srgbClr val="FFFFFF"/>
                  </a:solidFill>
                </a:uFill>
                <a:latin typeface="Calibri"/>
                <a:ea typeface="DejaVu Sans"/>
              </a:rPr>
              <a:t>travailler sur l'aménagement d'un espace précis de la commune du </a:t>
            </a:r>
            <a:r>
              <a:rPr lang="fr-FR" sz="2200" strike="noStrike" spc="-1" dirty="0" smtClean="0">
                <a:solidFill>
                  <a:srgbClr val="000000"/>
                </a:solidFill>
                <a:uFill>
                  <a:solidFill>
                    <a:srgbClr val="FFFFFF"/>
                  </a:solidFill>
                </a:uFill>
                <a:latin typeface="Calibri"/>
                <a:ea typeface="DejaVu Sans"/>
              </a:rPr>
              <a:t>collège</a:t>
            </a:r>
            <a:endParaRPr dirty="0"/>
          </a:p>
        </p:txBody>
      </p:sp>
      <p:pic>
        <p:nvPicPr>
          <p:cNvPr id="342" name="Image 1"/>
          <p:cNvPicPr/>
          <p:nvPr/>
        </p:nvPicPr>
        <p:blipFill>
          <a:blip r:embed="rId3"/>
          <a:stretch/>
        </p:blipFill>
        <p:spPr>
          <a:xfrm>
            <a:off x="101520" y="3703680"/>
            <a:ext cx="4787640" cy="2866680"/>
          </a:xfrm>
          <a:prstGeom prst="rect">
            <a:avLst/>
          </a:prstGeom>
          <a:ln>
            <a:noFill/>
          </a:ln>
        </p:spPr>
      </p:pic>
      <p:pic>
        <p:nvPicPr>
          <p:cNvPr id="343" name="Image 3"/>
          <p:cNvPicPr/>
          <p:nvPr/>
        </p:nvPicPr>
        <p:blipFill>
          <a:blip r:embed="rId4"/>
          <a:stretch/>
        </p:blipFill>
        <p:spPr>
          <a:xfrm>
            <a:off x="5003640" y="3782880"/>
            <a:ext cx="4140000" cy="2707920"/>
          </a:xfrm>
          <a:prstGeom prst="rect">
            <a:avLst/>
          </a:prstGeom>
          <a:ln>
            <a:noFill/>
          </a:ln>
        </p:spPr>
      </p:pic>
      <p:sp>
        <p:nvSpPr>
          <p:cNvPr id="2" name="ZoneTexte 1"/>
          <p:cNvSpPr txBox="1"/>
          <p:nvPr/>
        </p:nvSpPr>
        <p:spPr>
          <a:xfrm>
            <a:off x="460730" y="2132856"/>
            <a:ext cx="7778216" cy="1446550"/>
          </a:xfrm>
          <a:prstGeom prst="rect">
            <a:avLst/>
          </a:prstGeom>
          <a:noFill/>
        </p:spPr>
        <p:txBody>
          <a:bodyPr wrap="square" rtlCol="0">
            <a:spAutoFit/>
          </a:bodyPr>
          <a:lstStyle/>
          <a:p>
            <a:r>
              <a:rPr lang="fr-FR" sz="2200" spc="-1" dirty="0">
                <a:solidFill>
                  <a:srgbClr val="000000"/>
                </a:solidFill>
                <a:uFill>
                  <a:solidFill>
                    <a:srgbClr val="FFFFFF"/>
                  </a:solidFill>
                </a:uFill>
                <a:latin typeface="Calibri"/>
              </a:rPr>
              <a:t>- travailler sur les documents, souvent disponibles en ligne, des </a:t>
            </a:r>
            <a:r>
              <a:rPr lang="fr-FR" sz="2200" spc="-1" dirty="0" err="1">
                <a:solidFill>
                  <a:srgbClr val="000000"/>
                </a:solidFill>
                <a:uFill>
                  <a:solidFill>
                    <a:srgbClr val="FFFFFF"/>
                  </a:solidFill>
                </a:uFill>
                <a:latin typeface="Calibri"/>
              </a:rPr>
              <a:t>SCoT</a:t>
            </a:r>
            <a:r>
              <a:rPr lang="fr-FR" sz="2200" spc="-1" dirty="0">
                <a:solidFill>
                  <a:srgbClr val="000000"/>
                </a:solidFill>
                <a:uFill>
                  <a:solidFill>
                    <a:srgbClr val="FFFFFF"/>
                  </a:solidFill>
                </a:uFill>
                <a:latin typeface="Calibri"/>
              </a:rPr>
              <a:t> (= Schéma de Cohérence Territoriale) et des PADD (= Projet d’Aménagement et de Développement Durable)</a:t>
            </a:r>
            <a:endParaRPr lang="fr-FR" sz="2200" dirty="0"/>
          </a:p>
          <a:p>
            <a:endParaRPr lang="fr-FR" sz="2200" dirty="0"/>
          </a:p>
        </p:txBody>
      </p:sp>
      <p:sp>
        <p:nvSpPr>
          <p:cNvPr id="3" name="ZoneTexte 2"/>
          <p:cNvSpPr txBox="1"/>
          <p:nvPr/>
        </p:nvSpPr>
        <p:spPr>
          <a:xfrm>
            <a:off x="502489" y="1646587"/>
            <a:ext cx="7694698" cy="769441"/>
          </a:xfrm>
          <a:prstGeom prst="rect">
            <a:avLst/>
          </a:prstGeom>
          <a:noFill/>
        </p:spPr>
        <p:txBody>
          <a:bodyPr wrap="square" rtlCol="0">
            <a:spAutoFit/>
          </a:bodyPr>
          <a:lstStyle/>
          <a:p>
            <a:r>
              <a:rPr lang="fr-FR" sz="2200" spc="-1" dirty="0">
                <a:solidFill>
                  <a:srgbClr val="000000"/>
                </a:solidFill>
                <a:uFill>
                  <a:solidFill>
                    <a:srgbClr val="FFFFFF"/>
                  </a:solidFill>
                </a:uFill>
                <a:latin typeface="Calibri"/>
              </a:rPr>
              <a:t>- inviter un élu et l'interroger sur les projets urbains</a:t>
            </a:r>
            <a:endParaRPr lang="fr-FR" sz="2200" dirty="0"/>
          </a:p>
          <a:p>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CustomShape 1"/>
          <p:cNvSpPr/>
          <p:nvPr/>
        </p:nvSpPr>
        <p:spPr>
          <a:xfrm>
            <a:off x="209520" y="1197000"/>
            <a:ext cx="8502120" cy="3927240"/>
          </a:xfrm>
          <a:prstGeom prst="rect">
            <a:avLst/>
          </a:prstGeom>
          <a:noFill/>
          <a:ln>
            <a:solidFill>
              <a:srgbClr val="000000"/>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libri"/>
                <a:ea typeface="DejaVu Sans"/>
              </a:rPr>
              <a:t>Introduction au programme de géographie:</a:t>
            </a:r>
            <a:endParaRPr/>
          </a:p>
          <a:p>
            <a:pPr>
              <a:lnSpc>
                <a:spcPct val="100000"/>
              </a:lnSpc>
            </a:pPr>
            <a:r>
              <a:rPr lang="fr-FR" sz="1800" strike="noStrike" spc="-1">
                <a:solidFill>
                  <a:srgbClr val="000000"/>
                </a:solidFill>
                <a:uFill>
                  <a:solidFill>
                    <a:srgbClr val="FFFFFF"/>
                  </a:solidFill>
                </a:uFill>
                <a:latin typeface="Arial"/>
                <a:ea typeface="DejaVu Sans"/>
              </a:rPr>
              <a:t> </a:t>
            </a:r>
            <a:endParaRPr/>
          </a:p>
          <a:p>
            <a:pPr>
              <a:lnSpc>
                <a:spcPct val="100000"/>
              </a:lnSpc>
            </a:pPr>
            <a:r>
              <a:rPr lang="fr-FR" sz="1800" strike="noStrike" spc="-1">
                <a:solidFill>
                  <a:srgbClr val="000000"/>
                </a:solidFill>
                <a:uFill>
                  <a:solidFill>
                    <a:srgbClr val="FFFFFF"/>
                  </a:solidFill>
                </a:uFill>
                <a:latin typeface="Calibri"/>
                <a:ea typeface="DejaVu Sans"/>
              </a:rPr>
              <a:t>La nécessité de faire comprendre aux élèves l’impératif d’un développement durable et équitable de l’habitation humaine de la Terre et les enjeux liés structurent l’enseignement de géographie des cycles 3 et 4. </a:t>
            </a:r>
            <a:r>
              <a:rPr lang="fr-FR" sz="1800" b="1" strike="noStrike" spc="-1">
                <a:solidFill>
                  <a:srgbClr val="000000"/>
                </a:solidFill>
                <a:uFill>
                  <a:solidFill>
                    <a:srgbClr val="FFFFFF"/>
                  </a:solidFill>
                </a:uFill>
                <a:latin typeface="Calibri"/>
                <a:ea typeface="DejaVu Sans"/>
              </a:rPr>
              <a:t>Ils introduisent un nouveau rapport au futur et permettent aux élèves d’apprendre à inscrire leur réflexion dans un temps long et à imaginer des alternatives à ce que l’on pense comme un futur inéluctable</a:t>
            </a:r>
            <a:r>
              <a:rPr lang="fr-FR" sz="1800" strike="noStrike" spc="-1">
                <a:solidFill>
                  <a:srgbClr val="000000"/>
                </a:solidFill>
                <a:uFill>
                  <a:solidFill>
                    <a:srgbClr val="FFFFFF"/>
                  </a:solidFill>
                </a:uFill>
                <a:latin typeface="Calibri"/>
                <a:ea typeface="DejaVu Sans"/>
              </a:rPr>
              <a:t>. C’est notamment l’occasion d’une sensibilisation des élèves à </a:t>
            </a:r>
            <a:r>
              <a:rPr lang="fr-FR" sz="1800" b="1" strike="noStrike" spc="-1">
                <a:solidFill>
                  <a:srgbClr val="000000"/>
                </a:solidFill>
                <a:uFill>
                  <a:solidFill>
                    <a:srgbClr val="FFFFFF"/>
                  </a:solidFill>
                </a:uFill>
                <a:latin typeface="Calibri"/>
                <a:ea typeface="DejaVu Sans"/>
              </a:rPr>
              <a:t>la prospective territoriale</a:t>
            </a:r>
            <a:r>
              <a:rPr lang="fr-FR" sz="1800" strike="noStrike" spc="-1">
                <a:solidFill>
                  <a:srgbClr val="000000"/>
                </a:solidFill>
                <a:uFill>
                  <a:solidFill>
                    <a:srgbClr val="FFFFFF"/>
                  </a:solidFill>
                </a:uFill>
                <a:latin typeface="Calibri"/>
                <a:ea typeface="DejaVu Sans"/>
              </a:rPr>
              <a:t>. En effet, l’introduction d’une dimension prospective dans l’enseignement de la géographie permet </a:t>
            </a:r>
            <a:r>
              <a:rPr lang="fr-FR" sz="1800" b="1" strike="noStrike" spc="-1">
                <a:solidFill>
                  <a:srgbClr val="000000"/>
                </a:solidFill>
                <a:uFill>
                  <a:solidFill>
                    <a:srgbClr val="FFFFFF"/>
                  </a:solidFill>
                </a:uFill>
                <a:latin typeface="Calibri"/>
                <a:ea typeface="DejaVu Sans"/>
              </a:rPr>
              <a:t>aux élèves de mieux s’approprier les dynamiques des territoires et de réfléchir</a:t>
            </a:r>
            <a:endParaRPr/>
          </a:p>
          <a:p>
            <a:pPr>
              <a:lnSpc>
                <a:spcPct val="100000"/>
              </a:lnSpc>
            </a:pPr>
            <a:r>
              <a:rPr lang="fr-FR" sz="1800" b="1" strike="noStrike" spc="-1">
                <a:solidFill>
                  <a:srgbClr val="000000"/>
                </a:solidFill>
                <a:uFill>
                  <a:solidFill>
                    <a:srgbClr val="FFFFFF"/>
                  </a:solidFill>
                </a:uFill>
                <a:latin typeface="Calibri"/>
                <a:ea typeface="DejaVu Sans"/>
              </a:rPr>
              <a:t>aux scénarios d’avenir possibles</a:t>
            </a:r>
            <a:r>
              <a:rPr lang="fr-FR" sz="1800" strike="noStrike" spc="-1">
                <a:solidFill>
                  <a:srgbClr val="000000"/>
                </a:solidFill>
                <a:uFill>
                  <a:solidFill>
                    <a:srgbClr val="FFFFFF"/>
                  </a:solidFill>
                </a:uFill>
                <a:latin typeface="Calibri"/>
                <a:ea typeface="DejaVu Sans"/>
              </a:rPr>
              <a:t>. En classe de sixième, c’est l’occasion pour le(s) professeur(s) de mener un projet de son (leur) choix, qui peut reprendre des thématiques abordées en </a:t>
            </a:r>
            <a:r>
              <a:rPr lang="fr-FR" sz="1800" b="1" strike="noStrike" spc="-1">
                <a:solidFill>
                  <a:srgbClr val="000000"/>
                </a:solidFill>
                <a:uFill>
                  <a:solidFill>
                    <a:srgbClr val="FFFFFF"/>
                  </a:solidFill>
                </a:uFill>
                <a:latin typeface="Calibri"/>
                <a:ea typeface="DejaVu Sans"/>
              </a:rPr>
              <a:t>première partie du cycle</a:t>
            </a:r>
            <a:r>
              <a:rPr lang="fr-FR" sz="1800" strike="noStrike" spc="-1">
                <a:solidFill>
                  <a:srgbClr val="000000"/>
                </a:solidFill>
                <a:uFill>
                  <a:solidFill>
                    <a:srgbClr val="FFFFFF"/>
                  </a:solidFill>
                </a:uFill>
                <a:latin typeface="Calibri"/>
                <a:ea typeface="DejaVu Sans"/>
              </a:rPr>
              <a:t>.</a:t>
            </a:r>
            <a:endParaRPr/>
          </a:p>
          <a:p>
            <a:pPr algn="r">
              <a:lnSpc>
                <a:spcPct val="100000"/>
              </a:lnSpc>
            </a:pPr>
            <a:endParaRPr/>
          </a:p>
        </p:txBody>
      </p:sp>
      <p:sp>
        <p:nvSpPr>
          <p:cNvPr id="171" name="CustomShape 2"/>
          <p:cNvSpPr/>
          <p:nvPr/>
        </p:nvSpPr>
        <p:spPr>
          <a:xfrm>
            <a:off x="324000" y="47628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72" name="CustomShape 3"/>
          <p:cNvSpPr/>
          <p:nvPr/>
        </p:nvSpPr>
        <p:spPr>
          <a:xfrm>
            <a:off x="1187280" y="324000"/>
            <a:ext cx="5613120" cy="63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600" b="1" strike="noStrike" spc="-1">
                <a:solidFill>
                  <a:srgbClr val="000000"/>
                </a:solidFill>
                <a:uFill>
                  <a:solidFill>
                    <a:srgbClr val="FFFFFF"/>
                  </a:solidFill>
                </a:uFill>
                <a:latin typeface="Calibri"/>
                <a:ea typeface="DejaVu Sans"/>
              </a:rPr>
              <a:t>Que dit le programme?</a:t>
            </a:r>
            <a:endParaRPr/>
          </a:p>
        </p:txBody>
      </p:sp>
      <p:sp>
        <p:nvSpPr>
          <p:cNvPr id="173" name="CustomShape 4"/>
          <p:cNvSpPr/>
          <p:nvPr/>
        </p:nvSpPr>
        <p:spPr>
          <a:xfrm>
            <a:off x="324000" y="47628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74" name="CustomShape 5"/>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75" name="CustomShape 6"/>
          <p:cNvSpPr/>
          <p:nvPr/>
        </p:nvSpPr>
        <p:spPr>
          <a:xfrm>
            <a:off x="7431120" y="2598840"/>
            <a:ext cx="1079280" cy="323640"/>
          </a:xfrm>
          <a:prstGeom prst="ellipse">
            <a:avLst/>
          </a:prstGeom>
          <a:noFill/>
          <a:ln w="19080">
            <a:solidFill>
              <a:srgbClr val="FF0000"/>
            </a:solidFill>
            <a:round/>
          </a:ln>
        </p:spPr>
        <p:style>
          <a:lnRef idx="0">
            <a:scrgbClr r="0" g="0" b="0"/>
          </a:lnRef>
          <a:fillRef idx="0">
            <a:scrgbClr r="0" g="0" b="0"/>
          </a:fillRef>
          <a:effectRef idx="0">
            <a:scrgbClr r="0" g="0" b="0"/>
          </a:effectRef>
          <a:fontRef idx="minor"/>
        </p:style>
      </p:sp>
      <p:sp>
        <p:nvSpPr>
          <p:cNvPr id="176" name="CustomShape 7"/>
          <p:cNvSpPr/>
          <p:nvPr/>
        </p:nvSpPr>
        <p:spPr>
          <a:xfrm>
            <a:off x="5543640" y="2879640"/>
            <a:ext cx="718920" cy="358560"/>
          </a:xfrm>
          <a:prstGeom prst="ellipse">
            <a:avLst/>
          </a:prstGeom>
          <a:noFill/>
          <a:ln w="19080">
            <a:noFill/>
          </a:ln>
        </p:spPr>
        <p:style>
          <a:lnRef idx="0">
            <a:scrgbClr r="0" g="0" b="0"/>
          </a:lnRef>
          <a:fillRef idx="0">
            <a:scrgbClr r="0" g="0" b="0"/>
          </a:fillRef>
          <a:effectRef idx="0">
            <a:scrgbClr r="0" g="0" b="0"/>
          </a:effectRef>
          <a:fontRef idx="minor"/>
        </p:style>
      </p:sp>
      <p:sp>
        <p:nvSpPr>
          <p:cNvPr id="177" name="CustomShape 8"/>
          <p:cNvSpPr/>
          <p:nvPr/>
        </p:nvSpPr>
        <p:spPr>
          <a:xfrm>
            <a:off x="5905440" y="2857680"/>
            <a:ext cx="718920" cy="360000"/>
          </a:xfrm>
          <a:prstGeom prst="ellipse">
            <a:avLst/>
          </a:prstGeom>
          <a:noFill/>
          <a:ln w="19080">
            <a:solidFill>
              <a:srgbClr val="FF0000"/>
            </a:solidFill>
            <a:round/>
          </a:ln>
        </p:spPr>
        <p:style>
          <a:lnRef idx="0">
            <a:scrgbClr r="0" g="0" b="0"/>
          </a:lnRef>
          <a:fillRef idx="0">
            <a:scrgbClr r="0" g="0" b="0"/>
          </a:fillRef>
          <a:effectRef idx="0">
            <a:scrgbClr r="0" g="0" b="0"/>
          </a:effectRef>
          <a:fontRef idx="minor"/>
        </p:style>
      </p:sp>
      <p:sp>
        <p:nvSpPr>
          <p:cNvPr id="178" name="CustomShape 9"/>
          <p:cNvSpPr/>
          <p:nvPr/>
        </p:nvSpPr>
        <p:spPr>
          <a:xfrm>
            <a:off x="1584360" y="3959280"/>
            <a:ext cx="861480" cy="360000"/>
          </a:xfrm>
          <a:prstGeom prst="ellipse">
            <a:avLst/>
          </a:prstGeom>
          <a:noFill/>
          <a:ln w="19080">
            <a:solidFill>
              <a:srgbClr val="FF0000"/>
            </a:solidFill>
            <a:round/>
          </a:ln>
        </p:spPr>
        <p:style>
          <a:lnRef idx="0">
            <a:scrgbClr r="0" g="0" b="0"/>
          </a:lnRef>
          <a:fillRef idx="0">
            <a:scrgbClr r="0" g="0" b="0"/>
          </a:fillRef>
          <a:effectRef idx="0">
            <a:scrgbClr r="0" g="0" b="0"/>
          </a:effectRef>
          <a:fontRef idx="minor"/>
        </p:style>
      </p:sp>
      <p:sp>
        <p:nvSpPr>
          <p:cNvPr id="179" name="CustomShape 10"/>
          <p:cNvSpPr/>
          <p:nvPr/>
        </p:nvSpPr>
        <p:spPr>
          <a:xfrm>
            <a:off x="4708080" y="4683240"/>
            <a:ext cx="3931920" cy="35676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i="1" strike="noStrike" spc="-1">
                <a:solidFill>
                  <a:srgbClr val="000000"/>
                </a:solidFill>
                <a:uFill>
                  <a:solidFill>
                    <a:srgbClr val="FFFFFF"/>
                  </a:solidFill>
                </a:uFill>
                <a:latin typeface="Arial"/>
                <a:ea typeface="DejaVu Sans"/>
              </a:rPr>
              <a:t>B.O. spécial n°11 du 26 novembre 2015</a:t>
            </a:r>
            <a:endParaRPr/>
          </a:p>
        </p:txBody>
      </p:sp>
      <p:sp>
        <p:nvSpPr>
          <p:cNvPr id="2" name="Rectangle 1"/>
          <p:cNvSpPr/>
          <p:nvPr/>
        </p:nvSpPr>
        <p:spPr>
          <a:xfrm>
            <a:off x="5436096" y="3160620"/>
            <a:ext cx="2534664" cy="268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repl">
                                        <p:cTn id="7" dur="1000" fill="hold"/>
                                        <p:tgtEl>
                                          <p:spTgt spid="177"/>
                                        </p:tgtEl>
                                        <p:attrNameLst>
                                          <p:attrName/>
                                        </p:attrNameLst>
                                      </p:cBhvr>
                                      <p:tavLst>
                                        <p:tav tm="0">
                                          <p:val>
                                            <p:strVal val="#ppt_w*0.70"/>
                                          </p:val>
                                        </p:tav>
                                        <p:tav tm="100000">
                                          <p:val>
                                            <p:strVal val="#ppt_w"/>
                                          </p:val>
                                        </p:tav>
                                      </p:tavLst>
                                    </p:anim>
                                    <p:anim calcmode="lin" valueType="num">
                                      <p:cBhvr additive="repl">
                                        <p:cTn id="8" dur="1000" fill="hold"/>
                                        <p:tgtEl>
                                          <p:spTgt spid="177"/>
                                        </p:tgtEl>
                                        <p:attrNameLst>
                                          <p:attrName/>
                                        </p:attrNameLst>
                                      </p:cBhvr>
                                      <p:tavLst>
                                        <p:tav tm="0">
                                          <p:val>
                                            <p:strVal val="#ppt_h"/>
                                          </p:val>
                                        </p:tav>
                                        <p:tav tm="100000">
                                          <p:val>
                                            <p:strVal val="#ppt_h"/>
                                          </p:val>
                                        </p:tav>
                                      </p:tavLst>
                                    </p:anim>
                                    <p:animEffect transition="in" filter="fade">
                                      <p:cBhvr additive="repl">
                                        <p:cTn id="9" dur="1000"/>
                                        <p:tgtEl>
                                          <p:spTgt spid="177"/>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178"/>
                                        </p:tgtEl>
                                        <p:attrNameLst>
                                          <p:attrName>style.visibility</p:attrName>
                                        </p:attrNameLst>
                                      </p:cBhvr>
                                      <p:to>
                                        <p:strVal val="visible"/>
                                      </p:to>
                                    </p:set>
                                    <p:anim calcmode="lin" valueType="num">
                                      <p:cBhvr additive="repl">
                                        <p:cTn id="14" dur="1000" fill="hold"/>
                                        <p:tgtEl>
                                          <p:spTgt spid="178"/>
                                        </p:tgtEl>
                                        <p:attrNameLst>
                                          <p:attrName/>
                                        </p:attrNameLst>
                                      </p:cBhvr>
                                      <p:tavLst>
                                        <p:tav tm="0">
                                          <p:val>
                                            <p:strVal val="#ppt_w*0.70"/>
                                          </p:val>
                                        </p:tav>
                                        <p:tav tm="100000">
                                          <p:val>
                                            <p:strVal val="#ppt_w"/>
                                          </p:val>
                                        </p:tav>
                                      </p:tavLst>
                                    </p:anim>
                                    <p:anim calcmode="lin" valueType="num">
                                      <p:cBhvr additive="repl">
                                        <p:cTn id="15" dur="1000" fill="hold"/>
                                        <p:tgtEl>
                                          <p:spTgt spid="178"/>
                                        </p:tgtEl>
                                        <p:attrNameLst>
                                          <p:attrName/>
                                        </p:attrNameLst>
                                      </p:cBhvr>
                                      <p:tavLst>
                                        <p:tav tm="0">
                                          <p:val>
                                            <p:strVal val="#ppt_h"/>
                                          </p:val>
                                        </p:tav>
                                        <p:tav tm="100000">
                                          <p:val>
                                            <p:strVal val="#ppt_h"/>
                                          </p:val>
                                        </p:tav>
                                      </p:tavLst>
                                    </p:anim>
                                    <p:animEffect transition="in" filter="fade">
                                      <p:cBhvr additive="repl">
                                        <p:cTn id="16" dur="1000"/>
                                        <p:tgtEl>
                                          <p:spTgt spid="178"/>
                                        </p:tgtEl>
                                      </p:cBhvr>
                                    </p:animEffec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55" presetClass="entr" fill="hold" nodeType="click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additive="repl">
                                        <p:cTn id="21" dur="1000" fill="hold"/>
                                        <p:tgtEl>
                                          <p:spTgt spid="175"/>
                                        </p:tgtEl>
                                        <p:attrNameLst>
                                          <p:attrName/>
                                        </p:attrNameLst>
                                      </p:cBhvr>
                                      <p:tavLst>
                                        <p:tav tm="0">
                                          <p:val>
                                            <p:strVal val="#ppt_w*0.70"/>
                                          </p:val>
                                        </p:tav>
                                        <p:tav tm="100000">
                                          <p:val>
                                            <p:strVal val="#ppt_w"/>
                                          </p:val>
                                        </p:tav>
                                      </p:tavLst>
                                    </p:anim>
                                    <p:anim calcmode="lin" valueType="num">
                                      <p:cBhvr additive="repl">
                                        <p:cTn id="22" dur="1000" fill="hold"/>
                                        <p:tgtEl>
                                          <p:spTgt spid="175"/>
                                        </p:tgtEl>
                                        <p:attrNameLst>
                                          <p:attrName/>
                                        </p:attrNameLst>
                                      </p:cBhvr>
                                      <p:tavLst>
                                        <p:tav tm="0">
                                          <p:val>
                                            <p:strVal val="#ppt_h"/>
                                          </p:val>
                                        </p:tav>
                                        <p:tav tm="100000">
                                          <p:val>
                                            <p:strVal val="#ppt_h"/>
                                          </p:val>
                                        </p:tav>
                                      </p:tavLst>
                                    </p:anim>
                                    <p:animEffect transition="in" filter="fade">
                                      <p:cBhvr additive="repl">
                                        <p:cTn id="23" dur="1000"/>
                                        <p:tgtEl>
                                          <p:spTgt spid="17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287280" y="57780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45" name="CustomShape 2"/>
          <p:cNvSpPr/>
          <p:nvPr/>
        </p:nvSpPr>
        <p:spPr>
          <a:xfrm>
            <a:off x="1228680" y="174600"/>
            <a:ext cx="724500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dirty="0">
                <a:solidFill>
                  <a:srgbClr val="000000"/>
                </a:solidFill>
                <a:uFill>
                  <a:solidFill>
                    <a:srgbClr val="FFFFFF"/>
                  </a:solidFill>
                </a:uFill>
                <a:latin typeface="Calibri"/>
                <a:ea typeface="DejaVu Sans"/>
              </a:rPr>
              <a:t>Quels liens possibles avec les autres disciplines ?</a:t>
            </a:r>
            <a:endParaRPr dirty="0"/>
          </a:p>
        </p:txBody>
      </p:sp>
      <p:sp>
        <p:nvSpPr>
          <p:cNvPr id="346" name="CustomShape 3"/>
          <p:cNvSpPr/>
          <p:nvPr/>
        </p:nvSpPr>
        <p:spPr>
          <a:xfrm>
            <a:off x="635040" y="703440"/>
            <a:ext cx="7052760" cy="106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Arts plastiques </a:t>
            </a:r>
            <a:r>
              <a:rPr lang="fr-FR" sz="1600" strike="noStrike" spc="-1" dirty="0">
                <a:solidFill>
                  <a:srgbClr val="000000"/>
                </a:solidFill>
                <a:uFill>
                  <a:solidFill>
                    <a:srgbClr val="FFFFFF"/>
                  </a:solidFill>
                </a:uFill>
                <a:latin typeface="Calibri"/>
                <a:ea typeface="DejaVu Sans"/>
              </a:rPr>
              <a:t>: dessin de l’</a:t>
            </a:r>
            <a:r>
              <a:rPr lang="fr-FR" sz="1600" strike="noStrike" spc="-1" dirty="0" err="1">
                <a:solidFill>
                  <a:srgbClr val="000000"/>
                </a:solidFill>
                <a:uFill>
                  <a:solidFill>
                    <a:srgbClr val="FFFFFF"/>
                  </a:solidFill>
                </a:uFill>
                <a:latin typeface="Calibri"/>
                <a:ea typeface="DejaVu Sans"/>
              </a:rPr>
              <a:t>écoquartier</a:t>
            </a:r>
            <a:endParaRPr dirty="0"/>
          </a:p>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Français </a:t>
            </a:r>
            <a:r>
              <a:rPr lang="fr-FR" sz="1600" strike="noStrike" spc="-1" dirty="0">
                <a:solidFill>
                  <a:srgbClr val="000000"/>
                </a:solidFill>
                <a:uFill>
                  <a:solidFill>
                    <a:srgbClr val="FFFFFF"/>
                  </a:solidFill>
                </a:uFill>
                <a:latin typeface="Calibri"/>
                <a:ea typeface="DejaVu Sans"/>
              </a:rPr>
              <a:t>: rédiger la lettre pour le promoteur</a:t>
            </a:r>
            <a:endParaRPr dirty="0"/>
          </a:p>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Technologie </a:t>
            </a:r>
            <a:r>
              <a:rPr lang="fr-FR" sz="1600" strike="noStrike" spc="-1" dirty="0">
                <a:solidFill>
                  <a:srgbClr val="000000"/>
                </a:solidFill>
                <a:uFill>
                  <a:solidFill>
                    <a:srgbClr val="FFFFFF"/>
                  </a:solidFill>
                </a:uFill>
                <a:latin typeface="Calibri"/>
                <a:ea typeface="DejaVu Sans"/>
              </a:rPr>
              <a:t>: réalisation d’une maquette de l’</a:t>
            </a:r>
            <a:r>
              <a:rPr lang="fr-FR" sz="1600" strike="noStrike" spc="-1" dirty="0" err="1">
                <a:solidFill>
                  <a:srgbClr val="000000"/>
                </a:solidFill>
                <a:uFill>
                  <a:solidFill>
                    <a:srgbClr val="FFFFFF"/>
                  </a:solidFill>
                </a:uFill>
                <a:latin typeface="Calibri"/>
                <a:ea typeface="DejaVu Sans"/>
              </a:rPr>
              <a:t>écoquartier</a:t>
            </a:r>
            <a:endParaRPr dirty="0"/>
          </a:p>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Mathématiques </a:t>
            </a:r>
            <a:r>
              <a:rPr lang="fr-FR" sz="1600" strike="noStrike" spc="-1" dirty="0">
                <a:solidFill>
                  <a:srgbClr val="000000"/>
                </a:solidFill>
                <a:uFill>
                  <a:solidFill>
                    <a:srgbClr val="FFFFFF"/>
                  </a:solidFill>
                </a:uFill>
                <a:latin typeface="Calibri"/>
                <a:ea typeface="DejaVu Sans"/>
              </a:rPr>
              <a:t>: calcul de longueurs…</a:t>
            </a:r>
            <a:endParaRPr dirty="0"/>
          </a:p>
        </p:txBody>
      </p:sp>
      <p:sp>
        <p:nvSpPr>
          <p:cNvPr id="347" name="CustomShape 4"/>
          <p:cNvSpPr/>
          <p:nvPr/>
        </p:nvSpPr>
        <p:spPr>
          <a:xfrm>
            <a:off x="239760" y="273852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48" name="CustomShape 5"/>
          <p:cNvSpPr/>
          <p:nvPr/>
        </p:nvSpPr>
        <p:spPr>
          <a:xfrm>
            <a:off x="1254240" y="1838160"/>
            <a:ext cx="597816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dirty="0">
                <a:solidFill>
                  <a:srgbClr val="000000"/>
                </a:solidFill>
                <a:uFill>
                  <a:solidFill>
                    <a:srgbClr val="FFFFFF"/>
                  </a:solidFill>
                </a:uFill>
                <a:latin typeface="Calibri"/>
                <a:ea typeface="DejaVu Sans"/>
              </a:rPr>
              <a:t>Quels liens possibles avec les parcours ?</a:t>
            </a:r>
            <a:endParaRPr dirty="0"/>
          </a:p>
        </p:txBody>
      </p:sp>
      <p:sp>
        <p:nvSpPr>
          <p:cNvPr id="349" name="CustomShape 6"/>
          <p:cNvSpPr/>
          <p:nvPr/>
        </p:nvSpPr>
        <p:spPr>
          <a:xfrm>
            <a:off x="216000" y="518472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0" name="CustomShape 7"/>
          <p:cNvSpPr/>
          <p:nvPr/>
        </p:nvSpPr>
        <p:spPr>
          <a:xfrm>
            <a:off x="1369800" y="3372120"/>
            <a:ext cx="403020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dirty="0">
                <a:solidFill>
                  <a:srgbClr val="000000"/>
                </a:solidFill>
                <a:uFill>
                  <a:solidFill>
                    <a:srgbClr val="FFFFFF"/>
                  </a:solidFill>
                </a:uFill>
                <a:latin typeface="Calibri"/>
                <a:ea typeface="DejaVu Sans"/>
              </a:rPr>
              <a:t>Quels liens avec l’EMC ? </a:t>
            </a:r>
            <a:endParaRPr dirty="0"/>
          </a:p>
        </p:txBody>
      </p:sp>
      <p:sp>
        <p:nvSpPr>
          <p:cNvPr id="351" name="CustomShape 8"/>
          <p:cNvSpPr/>
          <p:nvPr/>
        </p:nvSpPr>
        <p:spPr>
          <a:xfrm>
            <a:off x="324000" y="47628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2" name="CustomShape 9"/>
          <p:cNvSpPr/>
          <p:nvPr/>
        </p:nvSpPr>
        <p:spPr>
          <a:xfrm>
            <a:off x="360360" y="273996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3" name="CustomShape 10"/>
          <p:cNvSpPr/>
          <p:nvPr/>
        </p:nvSpPr>
        <p:spPr>
          <a:xfrm>
            <a:off x="360360" y="525780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4" name="CustomShape 11"/>
          <p:cNvSpPr/>
          <p:nvPr/>
        </p:nvSpPr>
        <p:spPr>
          <a:xfrm>
            <a:off x="360360" y="252360"/>
            <a:ext cx="7887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5" name="CustomShape 12"/>
          <p:cNvSpPr/>
          <p:nvPr/>
        </p:nvSpPr>
        <p:spPr>
          <a:xfrm>
            <a:off x="392040" y="191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6" name="CustomShape 13"/>
          <p:cNvSpPr/>
          <p:nvPr/>
        </p:nvSpPr>
        <p:spPr>
          <a:xfrm>
            <a:off x="438120" y="3478320"/>
            <a:ext cx="7887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57" name="CustomShape 14"/>
          <p:cNvSpPr/>
          <p:nvPr/>
        </p:nvSpPr>
        <p:spPr>
          <a:xfrm>
            <a:off x="635040" y="2470320"/>
            <a:ext cx="808956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parcours</a:t>
            </a:r>
            <a:r>
              <a:rPr lang="fr-FR" sz="1600" strike="noStrike" spc="-1" dirty="0">
                <a:solidFill>
                  <a:srgbClr val="000000"/>
                </a:solidFill>
                <a:uFill>
                  <a:solidFill>
                    <a:srgbClr val="FFFFFF"/>
                  </a:solidFill>
                </a:uFill>
                <a:latin typeface="Calibri"/>
                <a:ea typeface="DejaVu Sans"/>
              </a:rPr>
              <a:t> </a:t>
            </a:r>
            <a:r>
              <a:rPr lang="fr-FR" sz="1600" b="1" strike="noStrike" spc="-1" dirty="0">
                <a:solidFill>
                  <a:srgbClr val="0070C0"/>
                </a:solidFill>
                <a:uFill>
                  <a:solidFill>
                    <a:srgbClr val="FFFFFF"/>
                  </a:solidFill>
                </a:uFill>
                <a:latin typeface="Calibri"/>
                <a:ea typeface="DejaVu Sans"/>
              </a:rPr>
              <a:t>citoyen </a:t>
            </a:r>
            <a:r>
              <a:rPr lang="fr-FR" sz="1600" strike="noStrike" spc="-1" dirty="0">
                <a:solidFill>
                  <a:srgbClr val="000000"/>
                </a:solidFill>
                <a:uFill>
                  <a:solidFill>
                    <a:srgbClr val="FFFFFF"/>
                  </a:solidFill>
                </a:uFill>
                <a:latin typeface="Calibri"/>
                <a:ea typeface="DejaVu Sans"/>
              </a:rPr>
              <a:t>: comment le citoyen prend-il</a:t>
            </a:r>
            <a:r>
              <a:rPr lang="fr-FR" sz="1600" strike="noStrike" spc="-1" dirty="0">
                <a:solidFill>
                  <a:srgbClr val="000000"/>
                </a:solidFill>
                <a:uFill>
                  <a:solidFill>
                    <a:srgbClr val="FFFFFF"/>
                  </a:solidFill>
                </a:uFill>
                <a:latin typeface="Arial"/>
                <a:ea typeface="DejaVu Sans"/>
              </a:rPr>
              <a:t> </a:t>
            </a:r>
            <a:r>
              <a:rPr lang="fr-FR" sz="1600" strike="noStrike" spc="-1" dirty="0">
                <a:solidFill>
                  <a:srgbClr val="000000"/>
                </a:solidFill>
                <a:uFill>
                  <a:solidFill>
                    <a:srgbClr val="FFFFFF"/>
                  </a:solidFill>
                </a:uFill>
                <a:latin typeface="Calibri"/>
                <a:ea typeface="DejaVu Sans"/>
              </a:rPr>
              <a:t>part aux décisions en matière de lieu de vie ?</a:t>
            </a:r>
            <a:endParaRPr dirty="0"/>
          </a:p>
          <a:p>
            <a:pPr marL="285840" indent="-285480">
              <a:lnSpc>
                <a:spcPct val="100000"/>
              </a:lnSpc>
              <a:buClr>
                <a:srgbClr val="0070C0"/>
              </a:buClr>
              <a:buFont typeface="Arial"/>
              <a:buChar char="•"/>
            </a:pPr>
            <a:r>
              <a:rPr lang="fr-FR" sz="1600" b="1" strike="noStrike" spc="-1" dirty="0">
                <a:solidFill>
                  <a:srgbClr val="0070C0"/>
                </a:solidFill>
                <a:uFill>
                  <a:solidFill>
                    <a:srgbClr val="FFFFFF"/>
                  </a:solidFill>
                </a:uFill>
                <a:latin typeface="Calibri"/>
                <a:ea typeface="DejaVu Sans"/>
              </a:rPr>
              <a:t>parcours</a:t>
            </a:r>
            <a:r>
              <a:rPr lang="fr-FR" sz="1600" strike="noStrike" spc="-1" dirty="0">
                <a:solidFill>
                  <a:srgbClr val="000000"/>
                </a:solidFill>
                <a:uFill>
                  <a:solidFill>
                    <a:srgbClr val="FFFFFF"/>
                  </a:solidFill>
                </a:uFill>
                <a:latin typeface="Calibri"/>
                <a:ea typeface="DejaVu Sans"/>
              </a:rPr>
              <a:t> </a:t>
            </a:r>
            <a:r>
              <a:rPr lang="fr-FR" sz="1600" b="1" strike="noStrike" spc="-1" dirty="0">
                <a:solidFill>
                  <a:srgbClr val="0070C0"/>
                </a:solidFill>
                <a:uFill>
                  <a:solidFill>
                    <a:srgbClr val="FFFFFF"/>
                  </a:solidFill>
                </a:uFill>
                <a:latin typeface="Calibri"/>
                <a:ea typeface="DejaVu Sans"/>
              </a:rPr>
              <a:t>avenir : </a:t>
            </a:r>
            <a:r>
              <a:rPr lang="fr-FR" sz="1600" strike="noStrike" spc="-1" dirty="0">
                <a:solidFill>
                  <a:srgbClr val="000000"/>
                </a:solidFill>
                <a:uFill>
                  <a:solidFill>
                    <a:srgbClr val="FFFFFF"/>
                  </a:solidFill>
                </a:uFill>
                <a:latin typeface="Calibri"/>
                <a:ea typeface="DejaVu Sans"/>
              </a:rPr>
              <a:t>réaliser une fiche métier : architecte,  architecte-urbaniste, paysagiste… </a:t>
            </a:r>
            <a:endParaRPr dirty="0"/>
          </a:p>
        </p:txBody>
      </p:sp>
      <p:sp>
        <p:nvSpPr>
          <p:cNvPr id="358" name="CustomShape 15"/>
          <p:cNvSpPr/>
          <p:nvPr/>
        </p:nvSpPr>
        <p:spPr>
          <a:xfrm>
            <a:off x="438120" y="3886200"/>
            <a:ext cx="8091000" cy="276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i="1" strike="noStrike" spc="-1" dirty="0">
                <a:solidFill>
                  <a:srgbClr val="000000"/>
                </a:solidFill>
                <a:uFill>
                  <a:solidFill>
                    <a:srgbClr val="FFFFFF"/>
                  </a:solidFill>
                </a:uFill>
                <a:latin typeface="Calibri"/>
                <a:ea typeface="DejaVu Sans"/>
              </a:rPr>
              <a:t>Programme cycle 3 :</a:t>
            </a:r>
            <a:endParaRPr dirty="0"/>
          </a:p>
          <a:p>
            <a:pPr>
              <a:lnSpc>
                <a:spcPct val="100000"/>
              </a:lnSpc>
            </a:pPr>
            <a:r>
              <a:rPr lang="fr-FR" sz="1600" b="1" i="1" strike="noStrike" spc="-1" dirty="0">
                <a:solidFill>
                  <a:srgbClr val="0070C0"/>
                </a:solidFill>
                <a:uFill>
                  <a:solidFill>
                    <a:srgbClr val="FFFFFF"/>
                  </a:solidFill>
                </a:uFill>
                <a:latin typeface="Calibri"/>
                <a:ea typeface="DejaVu Sans"/>
              </a:rPr>
              <a:t>- Le jugement : penser par soi-même et avec les autres</a:t>
            </a:r>
            <a:endParaRPr dirty="0"/>
          </a:p>
          <a:p>
            <a:pPr>
              <a:lnSpc>
                <a:spcPct val="100000"/>
              </a:lnSpc>
            </a:pPr>
            <a:r>
              <a:rPr lang="fr-FR" sz="1600" strike="noStrike" spc="-1" dirty="0">
                <a:solidFill>
                  <a:srgbClr val="000000"/>
                </a:solidFill>
                <a:uFill>
                  <a:solidFill>
                    <a:srgbClr val="FFFFFF"/>
                  </a:solidFill>
                </a:uFill>
                <a:latin typeface="Calibri"/>
                <a:ea typeface="DejaVu Sans"/>
              </a:rPr>
              <a:t>Objectifs de formation</a:t>
            </a:r>
            <a:endParaRPr dirty="0"/>
          </a:p>
          <a:p>
            <a:pPr marL="343080" indent="-342000">
              <a:lnSpc>
                <a:spcPct val="100000"/>
              </a:lnSpc>
              <a:buFont typeface="StarSymbol"/>
              <a:buAutoNum type="arabicPeriod"/>
            </a:pPr>
            <a:r>
              <a:rPr lang="fr-FR" sz="1600" strike="noStrike" spc="-1" dirty="0">
                <a:solidFill>
                  <a:srgbClr val="000000"/>
                </a:solidFill>
                <a:uFill>
                  <a:solidFill>
                    <a:srgbClr val="FFFFFF"/>
                  </a:solidFill>
                </a:uFill>
                <a:latin typeface="Calibri"/>
                <a:ea typeface="DejaVu Sans"/>
              </a:rPr>
              <a:t>Développer les aptitudes à la réflexion critique : en recherchant les critères de </a:t>
            </a:r>
            <a:endParaRPr dirty="0"/>
          </a:p>
          <a:p>
            <a:pPr>
              <a:lnSpc>
                <a:spcPct val="100000"/>
              </a:lnSpc>
            </a:pPr>
            <a:r>
              <a:rPr lang="fr-FR" sz="1600" strike="noStrike" spc="-1" dirty="0">
                <a:solidFill>
                  <a:srgbClr val="000000"/>
                </a:solidFill>
                <a:uFill>
                  <a:solidFill>
                    <a:srgbClr val="FFFFFF"/>
                  </a:solidFill>
                </a:uFill>
                <a:latin typeface="Calibri"/>
                <a:ea typeface="DejaVu Sans"/>
              </a:rPr>
              <a:t>validité des jugements moraux ; en confrontant ses jugements à ceux d'autrui dans une</a:t>
            </a:r>
            <a:endParaRPr dirty="0"/>
          </a:p>
          <a:p>
            <a:pPr>
              <a:lnSpc>
                <a:spcPct val="100000"/>
              </a:lnSpc>
            </a:pPr>
            <a:r>
              <a:rPr lang="fr-FR" sz="1600" strike="noStrike" spc="-1" dirty="0">
                <a:solidFill>
                  <a:srgbClr val="000000"/>
                </a:solidFill>
                <a:uFill>
                  <a:solidFill>
                    <a:srgbClr val="FFFFFF"/>
                  </a:solidFill>
                </a:uFill>
                <a:latin typeface="Calibri"/>
                <a:ea typeface="DejaVu Sans"/>
              </a:rPr>
              <a:t> discussion ou un débat argumenté.</a:t>
            </a:r>
            <a:endParaRPr dirty="0"/>
          </a:p>
          <a:p>
            <a:pPr>
              <a:lnSpc>
                <a:spcPct val="100000"/>
              </a:lnSpc>
            </a:pPr>
            <a:r>
              <a:rPr lang="fr-FR" sz="1600" strike="noStrike" spc="-1" dirty="0">
                <a:solidFill>
                  <a:srgbClr val="000000"/>
                </a:solidFill>
                <a:uFill>
                  <a:solidFill>
                    <a:srgbClr val="FFFFFF"/>
                  </a:solidFill>
                </a:uFill>
                <a:latin typeface="Calibri"/>
                <a:ea typeface="DejaVu Sans"/>
              </a:rPr>
              <a:t>2. Différencier son intérêt particulier de l'intérêt général.</a:t>
            </a:r>
            <a:endParaRPr dirty="0"/>
          </a:p>
          <a:p>
            <a:pPr>
              <a:lnSpc>
                <a:spcPct val="100000"/>
              </a:lnSpc>
            </a:pPr>
            <a:r>
              <a:rPr lang="fr-FR" sz="1600" b="1" i="1" strike="noStrike" spc="-1" dirty="0">
                <a:solidFill>
                  <a:srgbClr val="0070C0"/>
                </a:solidFill>
                <a:uFill>
                  <a:solidFill>
                    <a:srgbClr val="FFFFFF"/>
                  </a:solidFill>
                </a:uFill>
                <a:latin typeface="Calibri"/>
                <a:ea typeface="DejaVu Sans"/>
              </a:rPr>
              <a:t>- L'engagement : agir individuellement et collectivement</a:t>
            </a:r>
            <a:endParaRPr dirty="0"/>
          </a:p>
          <a:p>
            <a:pPr>
              <a:lnSpc>
                <a:spcPct val="100000"/>
              </a:lnSpc>
            </a:pPr>
            <a:r>
              <a:rPr lang="fr-FR" sz="1600" strike="noStrike" spc="-1" dirty="0">
                <a:solidFill>
                  <a:srgbClr val="000000"/>
                </a:solidFill>
                <a:uFill>
                  <a:solidFill>
                    <a:srgbClr val="FFFFFF"/>
                  </a:solidFill>
                </a:uFill>
                <a:latin typeface="Calibri"/>
                <a:ea typeface="DejaVu Sans"/>
              </a:rPr>
              <a:t>Objectifs de formation</a:t>
            </a:r>
            <a:endParaRPr dirty="0"/>
          </a:p>
          <a:p>
            <a:pPr>
              <a:lnSpc>
                <a:spcPct val="100000"/>
              </a:lnSpc>
            </a:pPr>
            <a:r>
              <a:rPr lang="fr-FR" sz="1600" strike="noStrike" spc="-1" dirty="0">
                <a:solidFill>
                  <a:srgbClr val="000000"/>
                </a:solidFill>
                <a:uFill>
                  <a:solidFill>
                    <a:srgbClr val="FFFFFF"/>
                  </a:solidFill>
                </a:uFill>
                <a:latin typeface="Calibri"/>
                <a:ea typeface="DejaVu Sans"/>
              </a:rPr>
              <a:t>2. Prendre en charge des aspects de la vie collective et de l'environnement et développer une </a:t>
            </a:r>
            <a:endParaRPr dirty="0"/>
          </a:p>
          <a:p>
            <a:pPr>
              <a:lnSpc>
                <a:spcPct val="100000"/>
              </a:lnSpc>
            </a:pPr>
            <a:r>
              <a:rPr lang="fr-FR" sz="1600" strike="noStrike" spc="-1" dirty="0">
                <a:solidFill>
                  <a:srgbClr val="000000"/>
                </a:solidFill>
                <a:uFill>
                  <a:solidFill>
                    <a:srgbClr val="FFFFFF"/>
                  </a:solidFill>
                </a:uFill>
                <a:latin typeface="Calibri"/>
                <a:ea typeface="DejaVu Sans"/>
              </a:rPr>
              <a:t>conscience citoyenne, sociale et écologique.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p:bldP spid="348" grpId="0"/>
      <p:bldP spid="350" grpId="0"/>
      <p:bldP spid="357" grpId="0"/>
      <p:bldP spid="35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 name="CustomShape 1"/>
          <p:cNvSpPr/>
          <p:nvPr/>
        </p:nvSpPr>
        <p:spPr>
          <a:xfrm>
            <a:off x="-156686" y="1124744"/>
            <a:ext cx="9000168" cy="393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741240" indent="-282240">
              <a:lnSpc>
                <a:spcPct val="100000"/>
              </a:lnSpc>
            </a:pPr>
            <a:r>
              <a:rPr lang="fr-FR" sz="1800" strike="noStrike" spc="-1" dirty="0" smtClean="0">
                <a:solidFill>
                  <a:srgbClr val="000000"/>
                </a:solidFill>
                <a:uFill>
                  <a:solidFill>
                    <a:srgbClr val="FFFFFF"/>
                  </a:solidFill>
                </a:uFill>
                <a:latin typeface="Calibri"/>
                <a:ea typeface="DejaVu Sans"/>
              </a:rPr>
              <a:t>- </a:t>
            </a:r>
            <a:r>
              <a:rPr lang="fr-FR" sz="1800" strike="noStrike" spc="-1" dirty="0">
                <a:solidFill>
                  <a:srgbClr val="000000"/>
                </a:solidFill>
                <a:uFill>
                  <a:solidFill>
                    <a:srgbClr val="FFFFFF"/>
                  </a:solidFill>
                </a:uFill>
                <a:latin typeface="Calibri"/>
                <a:ea typeface="DejaVu Sans"/>
              </a:rPr>
              <a:t>Magali </a:t>
            </a:r>
            <a:r>
              <a:rPr lang="fr-FR" sz="1800" strike="noStrike" spc="-1" dirty="0" err="1">
                <a:solidFill>
                  <a:srgbClr val="000000"/>
                </a:solidFill>
                <a:uFill>
                  <a:solidFill>
                    <a:srgbClr val="FFFFFF"/>
                  </a:solidFill>
                </a:uFill>
                <a:latin typeface="Calibri"/>
                <a:ea typeface="DejaVu Sans"/>
              </a:rPr>
              <a:t>Reghezza</a:t>
            </a:r>
            <a:r>
              <a:rPr lang="fr-FR" sz="1800" strike="noStrike" spc="-1" dirty="0">
                <a:solidFill>
                  <a:srgbClr val="000000"/>
                </a:solidFill>
                <a:uFill>
                  <a:solidFill>
                    <a:srgbClr val="FFFFFF"/>
                  </a:solidFill>
                </a:uFill>
                <a:latin typeface="Calibri"/>
                <a:ea typeface="DejaVu Sans"/>
              </a:rPr>
              <a:t>, </a:t>
            </a:r>
            <a:r>
              <a:rPr lang="fr-FR" sz="1800" i="1" strike="noStrike" spc="-1" dirty="0">
                <a:solidFill>
                  <a:srgbClr val="000000"/>
                </a:solidFill>
                <a:uFill>
                  <a:solidFill>
                    <a:srgbClr val="FFFFFF"/>
                  </a:solidFill>
                </a:uFill>
                <a:latin typeface="Calibri"/>
                <a:ea typeface="DejaVu Sans"/>
              </a:rPr>
              <a:t>La France, une géographie en mouvement, </a:t>
            </a:r>
            <a:r>
              <a:rPr lang="fr-FR" sz="1800" strike="noStrike" spc="-1" dirty="0">
                <a:solidFill>
                  <a:srgbClr val="000000"/>
                </a:solidFill>
                <a:uFill>
                  <a:solidFill>
                    <a:srgbClr val="FFFFFF"/>
                  </a:solidFill>
                </a:uFill>
                <a:latin typeface="Calibri"/>
                <a:ea typeface="DejaVu Sans"/>
              </a:rPr>
              <a:t> Documentation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photographique n° 8096 , 2013</a:t>
            </a:r>
            <a:endParaRPr dirty="0"/>
          </a:p>
          <a:p>
            <a:pPr marL="741240" indent="-282240">
              <a:lnSpc>
                <a:spcPct val="100000"/>
              </a:lnSpc>
            </a:pPr>
            <a:r>
              <a:rPr lang="fr-FR" sz="1800" strike="noStrike" spc="-1" dirty="0">
                <a:solidFill>
                  <a:srgbClr val="000000"/>
                </a:solidFill>
                <a:uFill>
                  <a:solidFill>
                    <a:srgbClr val="FFFFFF"/>
                  </a:solidFill>
                </a:uFill>
                <a:latin typeface="Arial"/>
                <a:ea typeface="DejaVu Sans"/>
              </a:rPr>
              <a:t>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Cahier du </a:t>
            </a:r>
            <a:r>
              <a:rPr lang="fr-FR" sz="1800" strike="noStrike" spc="-1" dirty="0" err="1">
                <a:solidFill>
                  <a:srgbClr val="000000"/>
                </a:solidFill>
                <a:uFill>
                  <a:solidFill>
                    <a:srgbClr val="FFFFFF"/>
                  </a:solidFill>
                </a:uFill>
                <a:latin typeface="Calibri"/>
                <a:ea typeface="DejaVu Sans"/>
              </a:rPr>
              <a:t>Lipsor</a:t>
            </a:r>
            <a:r>
              <a:rPr lang="fr-FR" sz="1800" strike="noStrike" spc="-1" dirty="0">
                <a:solidFill>
                  <a:srgbClr val="000000"/>
                </a:solidFill>
                <a:uFill>
                  <a:solidFill>
                    <a:srgbClr val="FFFFFF"/>
                  </a:solidFill>
                </a:uFill>
                <a:latin typeface="Calibri"/>
                <a:ea typeface="DejaVu Sans"/>
              </a:rPr>
              <a:t> : « La prospective territoriale: Pour quoi faire ? Comment faire ?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Philippe Durance, Michel Godet, Philippe </a:t>
            </a:r>
            <a:r>
              <a:rPr lang="fr-FR" sz="1800" strike="noStrike" spc="-1" dirty="0" err="1">
                <a:solidFill>
                  <a:srgbClr val="000000"/>
                </a:solidFill>
                <a:uFill>
                  <a:solidFill>
                    <a:srgbClr val="FFFFFF"/>
                  </a:solidFill>
                </a:uFill>
                <a:latin typeface="Calibri"/>
                <a:ea typeface="DejaVu Sans"/>
              </a:rPr>
              <a:t>Mirénowicz</a:t>
            </a:r>
            <a:r>
              <a:rPr lang="fr-FR" sz="1800" strike="noStrike" spc="-1" dirty="0">
                <a:solidFill>
                  <a:srgbClr val="000000"/>
                </a:solidFill>
                <a:uFill>
                  <a:solidFill>
                    <a:srgbClr val="FFFFFF"/>
                  </a:solidFill>
                </a:uFill>
                <a:latin typeface="Calibri"/>
                <a:ea typeface="DejaVu Sans"/>
              </a:rPr>
              <a:t> et Vincent </a:t>
            </a:r>
            <a:r>
              <a:rPr lang="fr-FR" sz="1800" strike="noStrike" spc="-1" dirty="0" err="1">
                <a:solidFill>
                  <a:srgbClr val="000000"/>
                </a:solidFill>
                <a:uFill>
                  <a:solidFill>
                    <a:srgbClr val="FFFFFF"/>
                  </a:solidFill>
                </a:uFill>
                <a:latin typeface="Calibri"/>
                <a:ea typeface="DejaVu Sans"/>
              </a:rPr>
              <a:t>Pacini</a:t>
            </a:r>
            <a:r>
              <a:rPr lang="fr-FR" sz="1800" strike="noStrike" spc="-1" dirty="0">
                <a:solidFill>
                  <a:srgbClr val="000000"/>
                </a:solidFill>
                <a:uFill>
                  <a:solidFill>
                    <a:srgbClr val="FFFFFF"/>
                  </a:solidFill>
                </a:uFill>
                <a:latin typeface="Calibri"/>
                <a:ea typeface="DejaVu Sans"/>
              </a:rPr>
              <a:t>,</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Préface de Sylvie </a:t>
            </a:r>
            <a:r>
              <a:rPr lang="fr-FR" sz="1800" strike="noStrike" spc="-1" dirty="0" err="1">
                <a:solidFill>
                  <a:srgbClr val="000000"/>
                </a:solidFill>
                <a:uFill>
                  <a:solidFill>
                    <a:srgbClr val="FFFFFF"/>
                  </a:solidFill>
                </a:uFill>
                <a:latin typeface="Calibri"/>
                <a:ea typeface="DejaVu Sans"/>
              </a:rPr>
              <a:t>Esparr</a:t>
            </a:r>
            <a:r>
              <a:rPr lang="fr-FR" sz="1800" strike="noStrike" spc="-1" dirty="0">
                <a:solidFill>
                  <a:srgbClr val="000000"/>
                </a:solidFill>
                <a:uFill>
                  <a:solidFill>
                    <a:srgbClr val="FFFFFF"/>
                  </a:solidFill>
                </a:uFill>
                <a:latin typeface="Calibri"/>
                <a:ea typeface="DejaVu Sans"/>
              </a:rPr>
              <a:t>, 2007</a:t>
            </a:r>
            <a:endParaRPr dirty="0"/>
          </a:p>
          <a:p>
            <a:pPr marL="741240" indent="-282240">
              <a:lnSpc>
                <a:spcPct val="100000"/>
              </a:lnSpc>
            </a:pPr>
            <a:r>
              <a:rPr lang="fr-FR" sz="1800" strike="noStrike" spc="-1" dirty="0">
                <a:solidFill>
                  <a:srgbClr val="000000"/>
                </a:solidFill>
                <a:uFill>
                  <a:solidFill>
                    <a:srgbClr val="FFFFFF"/>
                  </a:solidFill>
                </a:uFill>
                <a:latin typeface="Arial"/>
                <a:ea typeface="DejaVu Sans"/>
              </a:rPr>
              <a:t>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a:t>
            </a:r>
            <a:r>
              <a:rPr lang="fr-FR" sz="1800" strike="noStrike" spc="-1" dirty="0" err="1">
                <a:solidFill>
                  <a:srgbClr val="000000"/>
                </a:solidFill>
                <a:uFill>
                  <a:solidFill>
                    <a:srgbClr val="FFFFFF"/>
                  </a:solidFill>
                </a:uFill>
                <a:latin typeface="Calibri"/>
                <a:ea typeface="DejaVu Sans"/>
              </a:rPr>
              <a:t>Gourmelon</a:t>
            </a:r>
            <a:r>
              <a:rPr lang="fr-FR" sz="1800" strike="noStrike" spc="-1" dirty="0">
                <a:solidFill>
                  <a:srgbClr val="000000"/>
                </a:solidFill>
                <a:uFill>
                  <a:solidFill>
                    <a:srgbClr val="FFFFFF"/>
                  </a:solidFill>
                </a:uFill>
                <a:latin typeface="Calibri"/>
                <a:ea typeface="DejaVu Sans"/>
              </a:rPr>
              <a:t> Françoise, </a:t>
            </a:r>
            <a:r>
              <a:rPr lang="fr-FR" sz="1800" strike="noStrike" spc="-1" dirty="0" err="1">
                <a:solidFill>
                  <a:srgbClr val="000000"/>
                </a:solidFill>
                <a:uFill>
                  <a:solidFill>
                    <a:srgbClr val="FFFFFF"/>
                  </a:solidFill>
                </a:uFill>
                <a:latin typeface="Calibri"/>
                <a:ea typeface="DejaVu Sans"/>
              </a:rPr>
              <a:t>Houet</a:t>
            </a:r>
            <a:r>
              <a:rPr lang="fr-FR" sz="1800" strike="noStrike" spc="-1" dirty="0">
                <a:solidFill>
                  <a:srgbClr val="000000"/>
                </a:solidFill>
                <a:uFill>
                  <a:solidFill>
                    <a:srgbClr val="FFFFFF"/>
                  </a:solidFill>
                </a:uFill>
                <a:latin typeface="Calibri"/>
                <a:ea typeface="DejaVu Sans"/>
              </a:rPr>
              <a:t> Thomas, Voiron-</a:t>
            </a:r>
            <a:r>
              <a:rPr lang="fr-FR" sz="1800" strike="noStrike" spc="-1" dirty="0" err="1">
                <a:solidFill>
                  <a:srgbClr val="000000"/>
                </a:solidFill>
                <a:uFill>
                  <a:solidFill>
                    <a:srgbClr val="FFFFFF"/>
                  </a:solidFill>
                </a:uFill>
                <a:latin typeface="Calibri"/>
                <a:ea typeface="DejaVu Sans"/>
              </a:rPr>
              <a:t>Canicio</a:t>
            </a:r>
            <a:r>
              <a:rPr lang="fr-FR" sz="1800" strike="noStrike" spc="-1" dirty="0">
                <a:solidFill>
                  <a:srgbClr val="000000"/>
                </a:solidFill>
                <a:uFill>
                  <a:solidFill>
                    <a:srgbClr val="FFFFFF"/>
                  </a:solidFill>
                </a:uFill>
                <a:latin typeface="Calibri"/>
                <a:ea typeface="DejaVu Sans"/>
              </a:rPr>
              <a:t> Christine, </a:t>
            </a:r>
            <a:r>
              <a:rPr lang="fr-FR" sz="1800" strike="noStrike" spc="-1" dirty="0" err="1">
                <a:solidFill>
                  <a:srgbClr val="000000"/>
                </a:solidFill>
                <a:uFill>
                  <a:solidFill>
                    <a:srgbClr val="FFFFFF"/>
                  </a:solidFill>
                </a:uFill>
                <a:latin typeface="Calibri"/>
                <a:ea typeface="DejaVu Sans"/>
              </a:rPr>
              <a:t>Joliveau</a:t>
            </a:r>
            <a:r>
              <a:rPr lang="fr-FR" sz="1800" strike="noStrike" spc="-1" dirty="0">
                <a:solidFill>
                  <a:srgbClr val="000000"/>
                </a:solidFill>
                <a:uFill>
                  <a:solidFill>
                    <a:srgbClr val="FFFFFF"/>
                  </a:solidFill>
                </a:uFill>
                <a:latin typeface="Calibri"/>
                <a:ea typeface="DejaVu Sans"/>
              </a:rPr>
              <a:t> Thierry,</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 La </a:t>
            </a:r>
            <a:r>
              <a:rPr lang="fr-FR" sz="1800" strike="noStrike" spc="-1" dirty="0" err="1">
                <a:solidFill>
                  <a:srgbClr val="000000"/>
                </a:solidFill>
                <a:uFill>
                  <a:solidFill>
                    <a:srgbClr val="FFFFFF"/>
                  </a:solidFill>
                </a:uFill>
                <a:latin typeface="Calibri"/>
                <a:ea typeface="DejaVu Sans"/>
              </a:rPr>
              <a:t>géoprospective</a:t>
            </a:r>
            <a:r>
              <a:rPr lang="fr-FR" sz="1800" strike="noStrike" spc="-1" dirty="0">
                <a:solidFill>
                  <a:srgbClr val="000000"/>
                </a:solidFill>
                <a:uFill>
                  <a:solidFill>
                    <a:srgbClr val="FFFFFF"/>
                  </a:solidFill>
                </a:uFill>
                <a:latin typeface="Calibri"/>
                <a:ea typeface="DejaVu Sans"/>
              </a:rPr>
              <a:t>, apport des approches spatiales à la prospective », </a:t>
            </a:r>
            <a:endParaRPr dirty="0"/>
          </a:p>
          <a:p>
            <a:pPr marL="741240" indent="-282240">
              <a:lnSpc>
                <a:spcPct val="100000"/>
              </a:lnSpc>
            </a:pPr>
            <a:r>
              <a:rPr lang="fr-FR" sz="1800" i="1" strike="noStrike" spc="-1" dirty="0">
                <a:solidFill>
                  <a:srgbClr val="000000"/>
                </a:solidFill>
                <a:uFill>
                  <a:solidFill>
                    <a:srgbClr val="FFFFFF"/>
                  </a:solidFill>
                </a:uFill>
                <a:latin typeface="Calibri"/>
                <a:ea typeface="DejaVu Sans"/>
              </a:rPr>
              <a:t>L’Espace géographique</a:t>
            </a:r>
            <a:r>
              <a:rPr lang="fr-FR" sz="1800" strike="noStrike" spc="-1" dirty="0">
                <a:solidFill>
                  <a:srgbClr val="000000"/>
                </a:solidFill>
                <a:uFill>
                  <a:solidFill>
                    <a:srgbClr val="FFFFFF"/>
                  </a:solidFill>
                </a:uFill>
                <a:latin typeface="Calibri"/>
                <a:ea typeface="DejaVu Sans"/>
              </a:rPr>
              <a:t> 2/2012 (Tome 41) , p. 97-98</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URL : www.cairn.info/revue-espace-geographique-2012-2-page-97.htm</a:t>
            </a:r>
            <a:endParaRPr dirty="0"/>
          </a:p>
          <a:p>
            <a:pPr marL="741240" indent="-282240">
              <a:lnSpc>
                <a:spcPct val="100000"/>
              </a:lnSpc>
            </a:pPr>
            <a:r>
              <a:rPr lang="fr-FR" sz="1800" strike="noStrike" spc="-1" dirty="0">
                <a:solidFill>
                  <a:srgbClr val="000000"/>
                </a:solidFill>
                <a:uFill>
                  <a:solidFill>
                    <a:srgbClr val="FFFFFF"/>
                  </a:solidFill>
                </a:uFill>
                <a:latin typeface="Arial"/>
                <a:ea typeface="DejaVu Sans"/>
              </a:rPr>
              <a:t> </a:t>
            </a:r>
            <a:endParaRPr dirty="0"/>
          </a:p>
          <a:p>
            <a:pPr marL="744750" indent="-285750">
              <a:lnSpc>
                <a:spcPct val="100000"/>
              </a:lnSpc>
              <a:buFontTx/>
              <a:buChar char="-"/>
            </a:pPr>
            <a:r>
              <a:rPr lang="fr-FR" sz="1800" strike="noStrike" spc="-1" dirty="0" smtClean="0">
                <a:solidFill>
                  <a:srgbClr val="000000"/>
                </a:solidFill>
                <a:uFill>
                  <a:solidFill>
                    <a:srgbClr val="FFFFFF"/>
                  </a:solidFill>
                </a:uFill>
                <a:latin typeface="Calibri"/>
                <a:ea typeface="DejaVu Sans"/>
              </a:rPr>
              <a:t>Thomas </a:t>
            </a:r>
            <a:r>
              <a:rPr lang="fr-FR" sz="1800" strike="noStrike" spc="-1" dirty="0" err="1">
                <a:solidFill>
                  <a:srgbClr val="000000"/>
                </a:solidFill>
                <a:uFill>
                  <a:solidFill>
                    <a:srgbClr val="FFFFFF"/>
                  </a:solidFill>
                </a:uFill>
                <a:latin typeface="Calibri"/>
                <a:ea typeface="DejaVu Sans"/>
              </a:rPr>
              <a:t>Houet</a:t>
            </a:r>
            <a:r>
              <a:rPr lang="fr-FR" sz="1800" strike="noStrike" spc="-1" dirty="0">
                <a:solidFill>
                  <a:srgbClr val="000000"/>
                </a:solidFill>
                <a:uFill>
                  <a:solidFill>
                    <a:srgbClr val="FFFFFF"/>
                  </a:solidFill>
                </a:uFill>
                <a:latin typeface="Calibri"/>
                <a:ea typeface="DejaVu Sans"/>
              </a:rPr>
              <a:t>, Jean-Baptiste </a:t>
            </a:r>
            <a:r>
              <a:rPr lang="fr-FR" sz="1800" strike="noStrike" spc="-1" dirty="0" err="1">
                <a:solidFill>
                  <a:srgbClr val="000000"/>
                </a:solidFill>
                <a:uFill>
                  <a:solidFill>
                    <a:srgbClr val="FFFFFF"/>
                  </a:solidFill>
                </a:uFill>
                <a:latin typeface="Calibri"/>
                <a:ea typeface="DejaVu Sans"/>
              </a:rPr>
              <a:t>Narcy</a:t>
            </a:r>
            <a:r>
              <a:rPr lang="fr-FR" sz="1800" strike="noStrike" spc="-1" dirty="0">
                <a:solidFill>
                  <a:srgbClr val="000000"/>
                </a:solidFill>
                <a:uFill>
                  <a:solidFill>
                    <a:srgbClr val="FFFFFF"/>
                  </a:solidFill>
                </a:uFill>
                <a:latin typeface="Calibri"/>
                <a:ea typeface="DejaVu Sans"/>
              </a:rPr>
              <a:t> et Xavier Poux, « Apport d’une démarche </a:t>
            </a:r>
            <a:r>
              <a:rPr lang="fr-FR" sz="1800" strike="noStrike" spc="-1" dirty="0" smtClean="0">
                <a:solidFill>
                  <a:srgbClr val="000000"/>
                </a:solidFill>
                <a:uFill>
                  <a:solidFill>
                    <a:srgbClr val="FFFFFF"/>
                  </a:solidFill>
                </a:uFill>
                <a:latin typeface="Calibri"/>
                <a:ea typeface="DejaVu Sans"/>
              </a:rPr>
              <a:t>prospective</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pour la gestion de l'eau du bassin versant du Blavet (Bretagne)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http://geoconfluences.ens-lyon.fr/doc/transv/DevDur/DevdurScient10.htm</a:t>
            </a:r>
            <a:endParaRPr dirty="0"/>
          </a:p>
          <a:p>
            <a:pPr marL="741240" indent="-282240">
              <a:lnSpc>
                <a:spcPct val="100000"/>
              </a:lnSpc>
            </a:pPr>
            <a:r>
              <a:rPr lang="fr-FR" sz="1800" strike="noStrike" spc="-1" dirty="0">
                <a:solidFill>
                  <a:srgbClr val="000000"/>
                </a:solidFill>
                <a:uFill>
                  <a:solidFill>
                    <a:srgbClr val="FFFFFF"/>
                  </a:solidFill>
                </a:uFill>
                <a:latin typeface="Arial"/>
                <a:ea typeface="DejaVu Sans"/>
              </a:rPr>
              <a:t>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http://territoires2040.datar.gouv.fr/spip.php?rubrique1</a:t>
            </a:r>
            <a:endParaRPr dirty="0"/>
          </a:p>
          <a:p>
            <a:pPr marL="741240" indent="-282240">
              <a:lnSpc>
                <a:spcPct val="100000"/>
              </a:lnSpc>
            </a:pPr>
            <a:r>
              <a:rPr lang="fr-FR" sz="1800" strike="noStrike" spc="-1" dirty="0">
                <a:solidFill>
                  <a:srgbClr val="000000"/>
                </a:solidFill>
                <a:uFill>
                  <a:solidFill>
                    <a:srgbClr val="FFFFFF"/>
                  </a:solidFill>
                </a:uFill>
                <a:latin typeface="Arial"/>
                <a:ea typeface="DejaVu Sans"/>
              </a:rPr>
              <a:t> </a:t>
            </a:r>
            <a:endParaRPr dirty="0"/>
          </a:p>
          <a:p>
            <a:pPr marL="741240" indent="-282240">
              <a:lnSpc>
                <a:spcPct val="100000"/>
              </a:lnSpc>
            </a:pPr>
            <a:r>
              <a:rPr lang="fr-FR" sz="1800" strike="noStrike" spc="-1" dirty="0">
                <a:solidFill>
                  <a:srgbClr val="000000"/>
                </a:solidFill>
                <a:uFill>
                  <a:solidFill>
                    <a:srgbClr val="FFFFFF"/>
                  </a:solidFill>
                </a:uFill>
                <a:latin typeface="Calibri"/>
                <a:ea typeface="DejaVu Sans"/>
              </a:rPr>
              <a:t>- http://www.geoportail.gouv.fr </a:t>
            </a:r>
            <a:endParaRPr dirty="0"/>
          </a:p>
          <a:p>
            <a:pPr marL="741240" indent="-282240">
              <a:lnSpc>
                <a:spcPct val="100000"/>
              </a:lnSpc>
            </a:pPr>
            <a:r>
              <a:rPr lang="fr-FR" sz="1800" b="1" strike="noStrike" spc="-1" dirty="0">
                <a:solidFill>
                  <a:srgbClr val="000000"/>
                </a:solidFill>
                <a:uFill>
                  <a:solidFill>
                    <a:srgbClr val="FFFFFF"/>
                  </a:solidFill>
                </a:uFill>
                <a:latin typeface="Calibri"/>
                <a:ea typeface="DejaVu Sans"/>
              </a:rPr>
              <a:t> </a:t>
            </a:r>
            <a:endParaRPr dirty="0"/>
          </a:p>
        </p:txBody>
      </p:sp>
      <p:sp>
        <p:nvSpPr>
          <p:cNvPr id="360" name="CustomShape 2"/>
          <p:cNvSpPr/>
          <p:nvPr/>
        </p:nvSpPr>
        <p:spPr>
          <a:xfrm>
            <a:off x="216000" y="43164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361" name="CustomShape 3"/>
          <p:cNvSpPr/>
          <p:nvPr/>
        </p:nvSpPr>
        <p:spPr>
          <a:xfrm>
            <a:off x="217440" y="431640"/>
            <a:ext cx="786960" cy="35532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 name="ZoneTexte 1"/>
          <p:cNvSpPr txBox="1"/>
          <p:nvPr/>
        </p:nvSpPr>
        <p:spPr>
          <a:xfrm>
            <a:off x="1115616" y="353174"/>
            <a:ext cx="5832648" cy="461665"/>
          </a:xfrm>
          <a:prstGeom prst="rect">
            <a:avLst/>
          </a:prstGeom>
          <a:noFill/>
        </p:spPr>
        <p:txBody>
          <a:bodyPr wrap="square" rtlCol="0">
            <a:spAutoFit/>
          </a:bodyPr>
          <a:lstStyle/>
          <a:p>
            <a:r>
              <a:rPr lang="fr-FR" sz="2400" b="1" spc="-1" dirty="0">
                <a:solidFill>
                  <a:srgbClr val="000000"/>
                </a:solidFill>
                <a:uFill>
                  <a:solidFill>
                    <a:srgbClr val="FFFFFF"/>
                  </a:solidFill>
                </a:uFill>
                <a:latin typeface="Calibri" panose="020F0502020204030204" pitchFamily="34" charset="0"/>
              </a:rPr>
              <a:t>Bibliographie - </a:t>
            </a:r>
            <a:r>
              <a:rPr lang="fr-FR" sz="2400" b="1" spc="-1" dirty="0" err="1" smtClean="0">
                <a:solidFill>
                  <a:srgbClr val="000000"/>
                </a:solidFill>
                <a:uFill>
                  <a:solidFill>
                    <a:srgbClr val="FFFFFF"/>
                  </a:solidFill>
                </a:uFill>
                <a:latin typeface="Calibri" panose="020F0502020204030204" pitchFamily="34" charset="0"/>
              </a:rPr>
              <a:t>sitographie</a:t>
            </a:r>
            <a:endParaRPr lang="fr-FR"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CustomShape 1"/>
          <p:cNvSpPr/>
          <p:nvPr/>
        </p:nvSpPr>
        <p:spPr>
          <a:xfrm>
            <a:off x="144360" y="1123920"/>
            <a:ext cx="8853120" cy="3482640"/>
          </a:xfrm>
          <a:prstGeom prst="rect">
            <a:avLst/>
          </a:prstGeom>
          <a:noFill/>
          <a:ln w="1260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800" strike="noStrike" spc="-1" dirty="0">
                <a:solidFill>
                  <a:srgbClr val="000000"/>
                </a:solidFill>
                <a:uFill>
                  <a:solidFill>
                    <a:srgbClr val="FFFFFF"/>
                  </a:solidFill>
                </a:uFill>
                <a:latin typeface="Calibri"/>
                <a:ea typeface="DejaVu Sans"/>
              </a:rPr>
              <a:t>« L’idée centrale inhérente à la </a:t>
            </a:r>
            <a:r>
              <a:rPr lang="fr-FR" sz="1800" b="1" strike="noStrike" spc="-1" dirty="0">
                <a:solidFill>
                  <a:srgbClr val="000000"/>
                </a:solidFill>
                <a:uFill>
                  <a:solidFill>
                    <a:srgbClr val="FFFFFF"/>
                  </a:solidFill>
                </a:uFill>
                <a:latin typeface="Calibri"/>
                <a:ea typeface="DejaVu Sans"/>
              </a:rPr>
              <a:t>prospective</a:t>
            </a:r>
            <a:r>
              <a:rPr lang="fr-FR" sz="1800" strike="noStrike" spc="-1" dirty="0">
                <a:solidFill>
                  <a:srgbClr val="000000"/>
                </a:solidFill>
                <a:uFill>
                  <a:solidFill>
                    <a:srgbClr val="FFFFFF"/>
                  </a:solidFill>
                </a:uFill>
                <a:latin typeface="Calibri"/>
                <a:ea typeface="DejaVu Sans"/>
              </a:rPr>
              <a:t> est que </a:t>
            </a:r>
            <a:r>
              <a:rPr lang="fr-FR" sz="1800" b="1" strike="noStrike" spc="-1" dirty="0">
                <a:solidFill>
                  <a:srgbClr val="000000"/>
                </a:solidFill>
                <a:uFill>
                  <a:solidFill>
                    <a:srgbClr val="FFFFFF"/>
                  </a:solidFill>
                </a:uFill>
                <a:latin typeface="Calibri"/>
                <a:ea typeface="DejaVu Sans"/>
              </a:rPr>
              <a:t>l'avenir</a:t>
            </a:r>
            <a:r>
              <a:rPr lang="fr-FR" sz="1800" strike="noStrike" spc="-1" dirty="0">
                <a:solidFill>
                  <a:srgbClr val="000000"/>
                </a:solidFill>
                <a:uFill>
                  <a:solidFill>
                    <a:srgbClr val="FFFFFF"/>
                  </a:solidFill>
                </a:uFill>
                <a:latin typeface="Calibri"/>
                <a:ea typeface="DejaVu Sans"/>
              </a:rPr>
              <a:t> n'est pas une fatalité, qu’il se construit pas à pas, qu’il est moins à découvrir qu'à inventer. Pour pouvoir le construire, il faut faire preuve </a:t>
            </a:r>
            <a:r>
              <a:rPr lang="fr-FR" sz="1800" b="1" strike="noStrike" spc="-1" dirty="0">
                <a:solidFill>
                  <a:srgbClr val="000000"/>
                </a:solidFill>
                <a:uFill>
                  <a:solidFill>
                    <a:srgbClr val="FFFFFF"/>
                  </a:solidFill>
                </a:uFill>
                <a:latin typeface="Calibri"/>
                <a:ea typeface="DejaVu Sans"/>
              </a:rPr>
              <a:t>d'anticipation</a:t>
            </a:r>
            <a:r>
              <a:rPr lang="fr-FR" sz="1800" strike="noStrike" spc="-1" dirty="0">
                <a:solidFill>
                  <a:srgbClr val="000000"/>
                </a:solidFill>
                <a:uFill>
                  <a:solidFill>
                    <a:srgbClr val="FFFFFF"/>
                  </a:solidFill>
                </a:uFill>
                <a:latin typeface="Calibri"/>
                <a:ea typeface="DejaVu Sans"/>
              </a:rPr>
              <a:t>. [...] La prospective territoriale obéit aux lois générales de la prospective appliquées à un champ d’intervention particulier, celui de l’élaboration d’un </a:t>
            </a:r>
            <a:r>
              <a:rPr lang="fr-FR" sz="1800" b="1" strike="noStrike" spc="-1" dirty="0">
                <a:solidFill>
                  <a:srgbClr val="000000"/>
                </a:solidFill>
                <a:uFill>
                  <a:solidFill>
                    <a:srgbClr val="FFFFFF"/>
                  </a:solidFill>
                </a:uFill>
                <a:latin typeface="Calibri"/>
                <a:ea typeface="DejaVu Sans"/>
              </a:rPr>
              <a:t>projet de territoire</a:t>
            </a:r>
            <a:r>
              <a:rPr lang="fr-FR" sz="1800" strike="noStrike" spc="-1" dirty="0">
                <a:solidFill>
                  <a:srgbClr val="000000"/>
                </a:solidFill>
                <a:uFill>
                  <a:solidFill>
                    <a:srgbClr val="FFFFFF"/>
                  </a:solidFill>
                </a:uFill>
                <a:latin typeface="Calibri"/>
                <a:ea typeface="DejaVu Sans"/>
              </a:rPr>
              <a:t>. Ce projet développe ses propres spécificités, et plus particulièrement l’accent mis sur le rôle des </a:t>
            </a:r>
            <a:r>
              <a:rPr lang="fr-FR" sz="1800" b="1" strike="noStrike" spc="-1" dirty="0">
                <a:solidFill>
                  <a:srgbClr val="000000"/>
                </a:solidFill>
                <a:uFill>
                  <a:solidFill>
                    <a:srgbClr val="FFFFFF"/>
                  </a:solidFill>
                </a:uFill>
                <a:latin typeface="Calibri"/>
                <a:ea typeface="DejaVu Sans"/>
              </a:rPr>
              <a:t>acteurs locaux</a:t>
            </a:r>
            <a:r>
              <a:rPr lang="fr-FR" sz="1800" strike="noStrike" spc="-1" dirty="0">
                <a:solidFill>
                  <a:srgbClr val="000000"/>
                </a:solidFill>
                <a:uFill>
                  <a:solidFill>
                    <a:srgbClr val="FFFFFF"/>
                  </a:solidFill>
                </a:uFill>
                <a:latin typeface="Calibri"/>
                <a:ea typeface="DejaVu Sans"/>
              </a:rPr>
              <a:t>, y compris à travers une concertation avec la </a:t>
            </a:r>
            <a:r>
              <a:rPr lang="fr-FR" sz="1800" b="1" strike="noStrike" spc="-1" dirty="0">
                <a:solidFill>
                  <a:srgbClr val="000000"/>
                </a:solidFill>
                <a:uFill>
                  <a:solidFill>
                    <a:srgbClr val="FFFFFF"/>
                  </a:solidFill>
                </a:uFill>
                <a:latin typeface="Calibri"/>
                <a:ea typeface="DejaVu Sans"/>
              </a:rPr>
              <a:t>société civile</a:t>
            </a:r>
            <a:r>
              <a:rPr lang="fr-FR" sz="1800" strike="noStrike" spc="-1" dirty="0">
                <a:solidFill>
                  <a:srgbClr val="000000"/>
                </a:solidFill>
                <a:uFill>
                  <a:solidFill>
                    <a:srgbClr val="FFFFFF"/>
                  </a:solidFill>
                </a:uFill>
                <a:latin typeface="Calibri"/>
                <a:ea typeface="DejaVu Sans"/>
              </a:rPr>
              <a:t>, l’élaboration d'un scénario souhaitable fondé sur le </a:t>
            </a:r>
            <a:r>
              <a:rPr lang="fr-FR" sz="1800" b="1" strike="noStrike" spc="-1" dirty="0">
                <a:solidFill>
                  <a:srgbClr val="000000"/>
                </a:solidFill>
                <a:uFill>
                  <a:solidFill>
                    <a:srgbClr val="FFFFFF"/>
                  </a:solidFill>
                </a:uFill>
                <a:latin typeface="Calibri"/>
                <a:ea typeface="DejaVu Sans"/>
              </a:rPr>
              <a:t>consensus, la gouvernance et la notion de développement durable</a:t>
            </a:r>
            <a:r>
              <a:rPr lang="fr-FR" sz="1800" strike="noStrike" spc="-1" dirty="0">
                <a:solidFill>
                  <a:srgbClr val="000000"/>
                </a:solidFill>
                <a:uFill>
                  <a:solidFill>
                    <a:srgbClr val="FFFFFF"/>
                  </a:solidFill>
                </a:uFill>
                <a:latin typeface="Calibri"/>
                <a:ea typeface="DejaVu Sans"/>
              </a:rPr>
              <a:t>. »</a:t>
            </a:r>
            <a:endParaRPr dirty="0"/>
          </a:p>
          <a:p>
            <a:pPr>
              <a:lnSpc>
                <a:spcPct val="100000"/>
              </a:lnSpc>
            </a:pPr>
            <a:r>
              <a:rPr lang="fr-FR" sz="1800" strike="noStrike" spc="-1" dirty="0">
                <a:solidFill>
                  <a:srgbClr val="000000"/>
                </a:solidFill>
                <a:uFill>
                  <a:solidFill>
                    <a:srgbClr val="FFFFFF"/>
                  </a:solidFill>
                </a:uFill>
                <a:latin typeface="Arial"/>
                <a:ea typeface="DejaVu Sans"/>
              </a:rPr>
              <a:t> </a:t>
            </a:r>
            <a:endParaRPr dirty="0"/>
          </a:p>
          <a:p>
            <a:pPr algn="r">
              <a:lnSpc>
                <a:spcPct val="100000"/>
              </a:lnSpc>
            </a:pPr>
            <a:r>
              <a:rPr lang="fr-FR" sz="1800" b="1" i="1" strike="noStrike" spc="-1" dirty="0">
                <a:solidFill>
                  <a:srgbClr val="000000"/>
                </a:solidFill>
                <a:uFill>
                  <a:solidFill>
                    <a:srgbClr val="FFFFFF"/>
                  </a:solidFill>
                </a:uFill>
                <a:latin typeface="Calibri"/>
                <a:ea typeface="DejaVu Sans"/>
              </a:rPr>
              <a:t>Cahier du </a:t>
            </a:r>
            <a:r>
              <a:rPr lang="fr-FR" sz="1800" b="1" i="1" strike="noStrike" spc="-1" dirty="0" err="1">
                <a:solidFill>
                  <a:srgbClr val="000000"/>
                </a:solidFill>
                <a:uFill>
                  <a:solidFill>
                    <a:srgbClr val="FFFFFF"/>
                  </a:solidFill>
                </a:uFill>
                <a:latin typeface="Calibri"/>
                <a:ea typeface="DejaVu Sans"/>
              </a:rPr>
              <a:t>Lipsor</a:t>
            </a:r>
            <a:r>
              <a:rPr lang="fr-FR" sz="1800" b="1" i="1" strike="noStrike" spc="-1" dirty="0">
                <a:solidFill>
                  <a:srgbClr val="000000"/>
                </a:solidFill>
                <a:uFill>
                  <a:solidFill>
                    <a:srgbClr val="FFFFFF"/>
                  </a:solidFill>
                </a:uFill>
                <a:latin typeface="Calibri"/>
                <a:ea typeface="DejaVu Sans"/>
              </a:rPr>
              <a:t> : « La prospective </a:t>
            </a:r>
            <a:r>
              <a:rPr lang="fr-FR" sz="1800" b="1" i="1" strike="noStrike" spc="-1" dirty="0" smtClean="0">
                <a:solidFill>
                  <a:srgbClr val="000000"/>
                </a:solidFill>
                <a:uFill>
                  <a:solidFill>
                    <a:srgbClr val="FFFFFF"/>
                  </a:solidFill>
                </a:uFill>
                <a:latin typeface="Calibri"/>
                <a:ea typeface="DejaVu Sans"/>
              </a:rPr>
              <a:t>territoriale : </a:t>
            </a:r>
            <a:r>
              <a:rPr lang="fr-FR" sz="1800" b="1" i="1" strike="noStrike" spc="-1" dirty="0">
                <a:solidFill>
                  <a:srgbClr val="000000"/>
                </a:solidFill>
                <a:uFill>
                  <a:solidFill>
                    <a:srgbClr val="FFFFFF"/>
                  </a:solidFill>
                </a:uFill>
                <a:latin typeface="Calibri"/>
                <a:ea typeface="DejaVu Sans"/>
              </a:rPr>
              <a:t>Pour quoi faire ? Comment faire ? »</a:t>
            </a:r>
            <a:r>
              <a:rPr lang="fr-FR" sz="1800" b="1" strike="noStrike" spc="-1" dirty="0">
                <a:solidFill>
                  <a:srgbClr val="000000"/>
                </a:solidFill>
                <a:uFill>
                  <a:solidFill>
                    <a:srgbClr val="FFFFFF"/>
                  </a:solidFill>
                </a:uFill>
                <a:latin typeface="Calibri"/>
                <a:ea typeface="DejaVu Sans"/>
              </a:rPr>
              <a:t>, </a:t>
            </a:r>
            <a:endParaRPr dirty="0"/>
          </a:p>
          <a:p>
            <a:pPr algn="r">
              <a:lnSpc>
                <a:spcPct val="100000"/>
              </a:lnSpc>
            </a:pPr>
            <a:r>
              <a:rPr lang="fr-FR" sz="1800" b="1" strike="noStrike" spc="-1" dirty="0">
                <a:solidFill>
                  <a:srgbClr val="000000"/>
                </a:solidFill>
                <a:uFill>
                  <a:solidFill>
                    <a:srgbClr val="FFFFFF"/>
                  </a:solidFill>
                </a:uFill>
                <a:latin typeface="Calibri"/>
                <a:ea typeface="DejaVu Sans"/>
              </a:rPr>
              <a:t>Philippe Durance, Michel Godet, Philippe </a:t>
            </a:r>
            <a:r>
              <a:rPr lang="fr-FR" sz="1800" b="1" strike="noStrike" spc="-1" dirty="0" err="1">
                <a:solidFill>
                  <a:srgbClr val="000000"/>
                </a:solidFill>
                <a:uFill>
                  <a:solidFill>
                    <a:srgbClr val="FFFFFF"/>
                  </a:solidFill>
                </a:uFill>
                <a:latin typeface="Calibri"/>
                <a:ea typeface="DejaVu Sans"/>
              </a:rPr>
              <a:t>Mirénowicz</a:t>
            </a:r>
            <a:r>
              <a:rPr lang="fr-FR" sz="1800" b="1" strike="noStrike" spc="-1" dirty="0">
                <a:solidFill>
                  <a:srgbClr val="000000"/>
                </a:solidFill>
                <a:uFill>
                  <a:solidFill>
                    <a:srgbClr val="FFFFFF"/>
                  </a:solidFill>
                </a:uFill>
                <a:latin typeface="Calibri"/>
                <a:ea typeface="DejaVu Sans"/>
              </a:rPr>
              <a:t> et Vincent </a:t>
            </a:r>
            <a:r>
              <a:rPr lang="fr-FR" sz="1800" b="1" strike="noStrike" spc="-1" dirty="0" err="1">
                <a:solidFill>
                  <a:srgbClr val="000000"/>
                </a:solidFill>
                <a:uFill>
                  <a:solidFill>
                    <a:srgbClr val="FFFFFF"/>
                  </a:solidFill>
                </a:uFill>
                <a:latin typeface="Calibri"/>
                <a:ea typeface="DejaVu Sans"/>
              </a:rPr>
              <a:t>Pacini</a:t>
            </a:r>
            <a:r>
              <a:rPr lang="fr-FR" sz="1800" b="1" strike="noStrike" spc="-1" dirty="0">
                <a:solidFill>
                  <a:srgbClr val="000000"/>
                </a:solidFill>
                <a:uFill>
                  <a:solidFill>
                    <a:srgbClr val="FFFFFF"/>
                  </a:solidFill>
                </a:uFill>
                <a:latin typeface="Calibri"/>
                <a:ea typeface="DejaVu Sans"/>
              </a:rPr>
              <a:t>, </a:t>
            </a:r>
            <a:endParaRPr dirty="0"/>
          </a:p>
          <a:p>
            <a:pPr algn="r">
              <a:lnSpc>
                <a:spcPct val="100000"/>
              </a:lnSpc>
            </a:pPr>
            <a:r>
              <a:rPr lang="fr-FR" sz="1800" b="1" strike="noStrike" spc="-1" dirty="0">
                <a:solidFill>
                  <a:srgbClr val="000000"/>
                </a:solidFill>
                <a:uFill>
                  <a:solidFill>
                    <a:srgbClr val="FFFFFF"/>
                  </a:solidFill>
                </a:uFill>
                <a:latin typeface="Calibri"/>
                <a:ea typeface="DejaVu Sans"/>
              </a:rPr>
              <a:t>Préface de Sylvie </a:t>
            </a:r>
            <a:r>
              <a:rPr lang="fr-FR" sz="1800" b="1" strike="noStrike" spc="-1" dirty="0" err="1">
                <a:solidFill>
                  <a:srgbClr val="000000"/>
                </a:solidFill>
                <a:uFill>
                  <a:solidFill>
                    <a:srgbClr val="FFFFFF"/>
                  </a:solidFill>
                </a:uFill>
                <a:latin typeface="Calibri"/>
                <a:ea typeface="DejaVu Sans"/>
              </a:rPr>
              <a:t>Esparre</a:t>
            </a:r>
            <a:r>
              <a:rPr lang="fr-FR" sz="1800" b="1" strike="noStrike" spc="-1" dirty="0">
                <a:solidFill>
                  <a:srgbClr val="000000"/>
                </a:solidFill>
                <a:uFill>
                  <a:solidFill>
                    <a:srgbClr val="FFFFFF"/>
                  </a:solidFill>
                </a:uFill>
                <a:latin typeface="Calibri"/>
                <a:ea typeface="DejaVu Sans"/>
              </a:rPr>
              <a:t>, 2007</a:t>
            </a:r>
            <a:endParaRPr dirty="0"/>
          </a:p>
        </p:txBody>
      </p:sp>
      <p:sp>
        <p:nvSpPr>
          <p:cNvPr id="181" name="CustomShape 2"/>
          <p:cNvSpPr/>
          <p:nvPr/>
        </p:nvSpPr>
        <p:spPr>
          <a:xfrm>
            <a:off x="324000" y="47628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82" name="CustomShape 3"/>
          <p:cNvSpPr/>
          <p:nvPr/>
        </p:nvSpPr>
        <p:spPr>
          <a:xfrm>
            <a:off x="1187280" y="257040"/>
            <a:ext cx="72687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dirty="0" smtClean="0">
                <a:solidFill>
                  <a:srgbClr val="000000"/>
                </a:solidFill>
                <a:uFill>
                  <a:solidFill>
                    <a:srgbClr val="FFFFFF"/>
                  </a:solidFill>
                </a:uFill>
                <a:latin typeface="Calibri"/>
                <a:ea typeface="DejaVu Sans"/>
              </a:rPr>
              <a:t>Définition </a:t>
            </a:r>
            <a:r>
              <a:rPr lang="fr-FR" sz="3200" b="1" strike="noStrike" spc="-1" dirty="0">
                <a:solidFill>
                  <a:srgbClr val="000000"/>
                </a:solidFill>
                <a:uFill>
                  <a:solidFill>
                    <a:srgbClr val="FFFFFF"/>
                  </a:solidFill>
                </a:uFill>
                <a:latin typeface="Calibri"/>
                <a:ea typeface="DejaVu Sans"/>
              </a:rPr>
              <a:t>de la prospective territoriale</a:t>
            </a:r>
            <a:endParaRPr dirty="0"/>
          </a:p>
        </p:txBody>
      </p:sp>
      <p:sp>
        <p:nvSpPr>
          <p:cNvPr id="183" name="CustomShape 4"/>
          <p:cNvSpPr/>
          <p:nvPr/>
        </p:nvSpPr>
        <p:spPr>
          <a:xfrm>
            <a:off x="324000" y="47628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84" name="CustomShape 5"/>
          <p:cNvSpPr/>
          <p:nvPr/>
        </p:nvSpPr>
        <p:spPr>
          <a:xfrm>
            <a:off x="399960" y="34056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185" name="CustomShape 6"/>
          <p:cNvSpPr/>
          <p:nvPr/>
        </p:nvSpPr>
        <p:spPr>
          <a:xfrm>
            <a:off x="5194440" y="1123920"/>
            <a:ext cx="861480" cy="358560"/>
          </a:xfrm>
          <a:prstGeom prst="ellipse">
            <a:avLst/>
          </a:prstGeom>
          <a:noFill/>
          <a:ln w="25560">
            <a:solidFill>
              <a:srgbClr val="FF0000"/>
            </a:solidFill>
            <a:round/>
          </a:ln>
        </p:spPr>
        <p:style>
          <a:lnRef idx="0">
            <a:scrgbClr r="0" g="0" b="0"/>
          </a:lnRef>
          <a:fillRef idx="0">
            <a:scrgbClr r="0" g="0" b="0"/>
          </a:fillRef>
          <a:effectRef idx="0">
            <a:scrgbClr r="0" g="0" b="0"/>
          </a:effectRef>
          <a:fontRef idx="minor"/>
        </p:style>
      </p:sp>
      <p:sp>
        <p:nvSpPr>
          <p:cNvPr id="186" name="CustomShape 7"/>
          <p:cNvSpPr/>
          <p:nvPr/>
        </p:nvSpPr>
        <p:spPr>
          <a:xfrm>
            <a:off x="512640" y="5199840"/>
            <a:ext cx="2521080" cy="456120"/>
          </a:xfrm>
          <a:prstGeom prst="rect">
            <a:avLst/>
          </a:prstGeom>
          <a:noFill/>
          <a:ln w="38160">
            <a:solidFill>
              <a:srgbClr val="0070C0"/>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1" strike="noStrike" spc="-1">
                <a:solidFill>
                  <a:srgbClr val="000000"/>
                </a:solidFill>
                <a:uFill>
                  <a:solidFill>
                    <a:srgbClr val="FFFFFF"/>
                  </a:solidFill>
                </a:uFill>
                <a:latin typeface="Arial"/>
                <a:ea typeface="DejaVu Sans"/>
              </a:rPr>
              <a:t>DIAGNOSTICS</a:t>
            </a:r>
            <a:endParaRPr/>
          </a:p>
        </p:txBody>
      </p:sp>
      <p:sp>
        <p:nvSpPr>
          <p:cNvPr id="187" name="CustomShape 8"/>
          <p:cNvSpPr/>
          <p:nvPr/>
        </p:nvSpPr>
        <p:spPr>
          <a:xfrm>
            <a:off x="6264360" y="5176440"/>
            <a:ext cx="2394360" cy="456120"/>
          </a:xfrm>
          <a:prstGeom prst="rect">
            <a:avLst/>
          </a:prstGeom>
          <a:noFill/>
          <a:ln w="38160">
            <a:solidFill>
              <a:srgbClr val="00B050"/>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1" strike="noStrike" spc="-1">
                <a:solidFill>
                  <a:srgbClr val="000000"/>
                </a:solidFill>
                <a:uFill>
                  <a:solidFill>
                    <a:srgbClr val="FFFFFF"/>
                  </a:solidFill>
                </a:uFill>
                <a:latin typeface="Arial"/>
                <a:ea typeface="DejaVu Sans"/>
              </a:rPr>
              <a:t>ACTEURS</a:t>
            </a:r>
            <a:endParaRPr/>
          </a:p>
        </p:txBody>
      </p:sp>
      <p:sp>
        <p:nvSpPr>
          <p:cNvPr id="188" name="CustomShape 9"/>
          <p:cNvSpPr/>
          <p:nvPr/>
        </p:nvSpPr>
        <p:spPr>
          <a:xfrm>
            <a:off x="3435120" y="5166720"/>
            <a:ext cx="2161080" cy="456120"/>
          </a:xfrm>
          <a:prstGeom prst="rect">
            <a:avLst/>
          </a:prstGeom>
          <a:noFill/>
          <a:ln w="38160">
            <a:solidFill>
              <a:srgbClr val="FFC000"/>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1" strike="noStrike" spc="-1">
                <a:solidFill>
                  <a:srgbClr val="000000"/>
                </a:solidFill>
                <a:uFill>
                  <a:solidFill>
                    <a:srgbClr val="FFFFFF"/>
                  </a:solidFill>
                </a:uFill>
                <a:latin typeface="Arial"/>
                <a:ea typeface="DejaVu Sans"/>
              </a:rPr>
              <a:t>ENJEUX</a:t>
            </a:r>
            <a:endParaRPr/>
          </a:p>
        </p:txBody>
      </p:sp>
      <p:sp>
        <p:nvSpPr>
          <p:cNvPr id="189" name="CustomShape 10"/>
          <p:cNvSpPr/>
          <p:nvPr/>
        </p:nvSpPr>
        <p:spPr>
          <a:xfrm>
            <a:off x="1773360" y="1635480"/>
            <a:ext cx="1551240" cy="358560"/>
          </a:xfrm>
          <a:prstGeom prst="ellipse">
            <a:avLst/>
          </a:prstGeom>
          <a:noFill/>
          <a:ln w="25560">
            <a:solidFill>
              <a:srgbClr val="0070C0"/>
            </a:solidFill>
            <a:round/>
          </a:ln>
        </p:spPr>
        <p:style>
          <a:lnRef idx="0">
            <a:scrgbClr r="0" g="0" b="0"/>
          </a:lnRef>
          <a:fillRef idx="0">
            <a:scrgbClr r="0" g="0" b="0"/>
          </a:fillRef>
          <a:effectRef idx="0">
            <a:scrgbClr r="0" g="0" b="0"/>
          </a:effectRef>
          <a:fontRef idx="minor"/>
        </p:style>
      </p:sp>
      <p:sp>
        <p:nvSpPr>
          <p:cNvPr id="190" name="CustomShape 11"/>
          <p:cNvSpPr/>
          <p:nvPr/>
        </p:nvSpPr>
        <p:spPr>
          <a:xfrm>
            <a:off x="221760" y="2244960"/>
            <a:ext cx="1980720" cy="358560"/>
          </a:xfrm>
          <a:prstGeom prst="ellipse">
            <a:avLst/>
          </a:prstGeom>
          <a:noFill/>
          <a:ln w="25560">
            <a:solidFill>
              <a:srgbClr val="FFC000"/>
            </a:solidFill>
            <a:round/>
          </a:ln>
        </p:spPr>
        <p:style>
          <a:lnRef idx="0">
            <a:scrgbClr r="0" g="0" b="0"/>
          </a:lnRef>
          <a:fillRef idx="0">
            <a:scrgbClr r="0" g="0" b="0"/>
          </a:fillRef>
          <a:effectRef idx="0">
            <a:scrgbClr r="0" g="0" b="0"/>
          </a:effectRef>
          <a:fontRef idx="minor"/>
        </p:style>
      </p:sp>
      <p:sp>
        <p:nvSpPr>
          <p:cNvPr id="191" name="CustomShape 12"/>
          <p:cNvSpPr/>
          <p:nvPr/>
        </p:nvSpPr>
        <p:spPr>
          <a:xfrm>
            <a:off x="2915816" y="2506680"/>
            <a:ext cx="1551240" cy="358560"/>
          </a:xfrm>
          <a:prstGeom prst="ellipse">
            <a:avLst/>
          </a:prstGeom>
          <a:noFill/>
          <a:ln w="25560">
            <a:solidFill>
              <a:srgbClr val="00B050"/>
            </a:solidFill>
            <a:round/>
          </a:ln>
        </p:spPr>
        <p:style>
          <a:lnRef idx="0">
            <a:scrgbClr r="0" g="0" b="0"/>
          </a:lnRef>
          <a:fillRef idx="0">
            <a:scrgbClr r="0" g="0" b="0"/>
          </a:fillRef>
          <a:effectRef idx="0">
            <a:scrgbClr r="0" g="0" b="0"/>
          </a:effectRef>
          <a:fontRef idx="minor"/>
        </p:style>
      </p:sp>
      <p:sp>
        <p:nvSpPr>
          <p:cNvPr id="192" name="CustomShape 13"/>
          <p:cNvSpPr/>
          <p:nvPr/>
        </p:nvSpPr>
        <p:spPr>
          <a:xfrm>
            <a:off x="3283560" y="1123920"/>
            <a:ext cx="1204200" cy="358560"/>
          </a:xfrm>
          <a:prstGeom prst="rect">
            <a:avLst/>
          </a:prstGeom>
          <a:noFill/>
          <a:ln w="25560">
            <a:solidFill>
              <a:srgbClr val="FF0000"/>
            </a:solidFill>
            <a:round/>
          </a:ln>
        </p:spPr>
        <p:style>
          <a:lnRef idx="0">
            <a:scrgbClr r="0" g="0" b="0"/>
          </a:lnRef>
          <a:fillRef idx="0">
            <a:scrgbClr r="0" g="0" b="0"/>
          </a:fillRef>
          <a:effectRef idx="0">
            <a:scrgbClr r="0" g="0" b="0"/>
          </a:effectRef>
          <a:fontRef idx="minor"/>
        </p:style>
      </p:sp>
      <p:sp>
        <p:nvSpPr>
          <p:cNvPr id="193" name="CustomShape 14"/>
          <p:cNvSpPr/>
          <p:nvPr/>
        </p:nvSpPr>
        <p:spPr>
          <a:xfrm>
            <a:off x="4031640" y="898560"/>
            <a:ext cx="1564560" cy="225000"/>
          </a:xfrm>
          <a:prstGeom prst="curvedDownArrow">
            <a:avLst>
              <a:gd name="adj1" fmla="val 25000"/>
              <a:gd name="adj2" fmla="val 50000"/>
              <a:gd name="adj3" fmla="val 25000"/>
            </a:avLst>
          </a:prstGeom>
          <a:solidFill>
            <a:srgbClr val="4F81BD"/>
          </a:solidFill>
          <a:ln w="25560">
            <a:solidFill>
              <a:srgbClr val="FF0000"/>
            </a:solidFill>
            <a:round/>
          </a:ln>
        </p:spPr>
        <p:style>
          <a:lnRef idx="0">
            <a:scrgbClr r="0" g="0" b="0"/>
          </a:lnRef>
          <a:fillRef idx="0">
            <a:scrgbClr r="0" g="0" b="0"/>
          </a:fillRef>
          <a:effectRef idx="0">
            <a:scrgbClr r="0" g="0" b="0"/>
          </a:effectRef>
          <a:fontRef idx="minor"/>
        </p:style>
      </p:sp>
      <p:sp>
        <p:nvSpPr>
          <p:cNvPr id="194" name="CustomShape 15"/>
          <p:cNvSpPr/>
          <p:nvPr/>
        </p:nvSpPr>
        <p:spPr>
          <a:xfrm>
            <a:off x="144360" y="2782408"/>
            <a:ext cx="1551240" cy="358560"/>
          </a:xfrm>
          <a:prstGeom prst="ellipse">
            <a:avLst/>
          </a:prstGeom>
          <a:noFill/>
          <a:ln w="25560">
            <a:solidFill>
              <a:srgbClr val="00B050"/>
            </a:solidFill>
            <a:round/>
          </a:ln>
        </p:spPr>
        <p:style>
          <a:lnRef idx="0">
            <a:scrgbClr r="0" g="0" b="0"/>
          </a:lnRef>
          <a:fillRef idx="0">
            <a:scrgbClr r="0" g="0" b="0"/>
          </a:fillRef>
          <a:effectRef idx="0">
            <a:scrgbClr r="0" g="0" b="0"/>
          </a:effectRef>
          <a:fontRef idx="minor"/>
        </p:style>
      </p:sp>
      <p:sp>
        <p:nvSpPr>
          <p:cNvPr id="195" name="CustomShape 16"/>
          <p:cNvSpPr/>
          <p:nvPr/>
        </p:nvSpPr>
        <p:spPr>
          <a:xfrm>
            <a:off x="3131840" y="2782408"/>
            <a:ext cx="2122560" cy="358560"/>
          </a:xfrm>
          <a:prstGeom prst="ellipse">
            <a:avLst/>
          </a:prstGeom>
          <a:noFill/>
          <a:ln w="25560">
            <a:solidFill>
              <a:srgbClr val="FF0000"/>
            </a:solidFill>
            <a:round/>
          </a:ln>
        </p:spPr>
        <p:style>
          <a:lnRef idx="0">
            <a:scrgbClr r="0" g="0" b="0"/>
          </a:lnRef>
          <a:fillRef idx="0">
            <a:scrgbClr r="0" g="0" b="0"/>
          </a:fillRef>
          <a:effectRef idx="0">
            <a:scrgbClr r="0" g="0" b="0"/>
          </a:effectRef>
          <a:fontRef idx="minor"/>
        </p:style>
      </p:sp>
      <p:sp>
        <p:nvSpPr>
          <p:cNvPr id="196" name="CustomShape 17"/>
          <p:cNvSpPr/>
          <p:nvPr/>
        </p:nvSpPr>
        <p:spPr>
          <a:xfrm>
            <a:off x="5902200" y="2770560"/>
            <a:ext cx="3095640" cy="358560"/>
          </a:xfrm>
          <a:prstGeom prst="ellipse">
            <a:avLst/>
          </a:prstGeom>
          <a:noFill/>
          <a:ln w="25560">
            <a:solidFill>
              <a:srgbClr val="00B050"/>
            </a:solidFill>
            <a:round/>
          </a:ln>
        </p:spPr>
        <p:style>
          <a:lnRef idx="0">
            <a:scrgbClr r="0" g="0" b="0"/>
          </a:lnRef>
          <a:fillRef idx="0">
            <a:scrgbClr r="0" g="0" b="0"/>
          </a:fillRef>
          <a:effectRef idx="0">
            <a:scrgbClr r="0" g="0" b="0"/>
          </a:effectRef>
          <a:fontRef idx="minor"/>
        </p:style>
      </p:sp>
      <p:sp>
        <p:nvSpPr>
          <p:cNvPr id="197" name="CustomShape 18"/>
          <p:cNvSpPr/>
          <p:nvPr/>
        </p:nvSpPr>
        <p:spPr>
          <a:xfrm>
            <a:off x="705600" y="3070080"/>
            <a:ext cx="3325680" cy="358560"/>
          </a:xfrm>
          <a:prstGeom prst="ellipse">
            <a:avLst/>
          </a:prstGeom>
          <a:noFill/>
          <a:ln w="25560">
            <a:solidFill>
              <a:srgbClr val="FFC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91"/>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96"/>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187280" y="324000"/>
            <a:ext cx="7738560" cy="57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3200" b="1" strike="noStrike" spc="-1" dirty="0">
                <a:solidFill>
                  <a:srgbClr val="000000"/>
                </a:solidFill>
                <a:uFill>
                  <a:solidFill>
                    <a:srgbClr val="FFFFFF"/>
                  </a:solidFill>
                </a:uFill>
                <a:latin typeface="Calibri"/>
                <a:ea typeface="DejaVu Sans"/>
              </a:rPr>
              <a:t>Pourquoi de la </a:t>
            </a:r>
            <a:r>
              <a:rPr lang="fr-FR" sz="3200" b="1" strike="noStrike" spc="-1" dirty="0" err="1">
                <a:solidFill>
                  <a:srgbClr val="000000"/>
                </a:solidFill>
                <a:uFill>
                  <a:solidFill>
                    <a:srgbClr val="FFFFFF"/>
                  </a:solidFill>
                </a:uFill>
                <a:latin typeface="Calibri"/>
                <a:ea typeface="DejaVu Sans"/>
              </a:rPr>
              <a:t>géoprospective</a:t>
            </a:r>
            <a:r>
              <a:rPr lang="fr-FR" sz="3200" b="1" strike="noStrike" spc="-1" dirty="0">
                <a:solidFill>
                  <a:srgbClr val="000000"/>
                </a:solidFill>
                <a:uFill>
                  <a:solidFill>
                    <a:srgbClr val="FFFFFF"/>
                  </a:solidFill>
                </a:uFill>
                <a:latin typeface="Calibri"/>
                <a:ea typeface="DejaVu Sans"/>
              </a:rPr>
              <a:t> au collège ?</a:t>
            </a:r>
            <a:endParaRPr dirty="0"/>
          </a:p>
        </p:txBody>
      </p:sp>
      <p:sp>
        <p:nvSpPr>
          <p:cNvPr id="199" name="CustomShape 2"/>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00" name="CustomShape 3"/>
          <p:cNvSpPr/>
          <p:nvPr/>
        </p:nvSpPr>
        <p:spPr>
          <a:xfrm>
            <a:off x="153422" y="4233277"/>
            <a:ext cx="8853120" cy="6463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400" spc="-1" dirty="0" smtClean="0">
                <a:solidFill>
                  <a:srgbClr val="000000"/>
                </a:solidFill>
                <a:uFill>
                  <a:solidFill>
                    <a:srgbClr val="FFFFFF"/>
                  </a:solidFill>
                </a:uFill>
              </a:rPr>
              <a:t>Elle </a:t>
            </a:r>
            <a:r>
              <a:rPr lang="fr-FR" sz="2400" spc="-1" dirty="0">
                <a:solidFill>
                  <a:srgbClr val="000000"/>
                </a:solidFill>
                <a:uFill>
                  <a:solidFill>
                    <a:srgbClr val="FFFFFF"/>
                  </a:solidFill>
                </a:uFill>
              </a:rPr>
              <a:t>forme les élèves à la connaissance de leur territoire, et plus largement à  la </a:t>
            </a:r>
            <a:r>
              <a:rPr lang="fr-FR" sz="2400" spc="-1" dirty="0" smtClean="0">
                <a:solidFill>
                  <a:srgbClr val="000000"/>
                </a:solidFill>
                <a:uFill>
                  <a:solidFill>
                    <a:srgbClr val="FFFFFF"/>
                  </a:solidFill>
                </a:uFill>
              </a:rPr>
              <a:t>citoyenneté.</a:t>
            </a:r>
            <a:endParaRPr lang="fr-FR" sz="2400" dirty="0"/>
          </a:p>
          <a:p>
            <a:pPr>
              <a:lnSpc>
                <a:spcPct val="100000"/>
              </a:lnSpc>
            </a:pPr>
            <a:endParaRPr sz="2400" dirty="0"/>
          </a:p>
          <a:p>
            <a:pPr>
              <a:lnSpc>
                <a:spcPct val="100000"/>
              </a:lnSpc>
            </a:pPr>
            <a:endParaRPr sz="2400" dirty="0"/>
          </a:p>
          <a:p>
            <a:pPr algn="r">
              <a:lnSpc>
                <a:spcPct val="100000"/>
              </a:lnSpc>
            </a:pPr>
            <a:r>
              <a:rPr lang="fr-FR" sz="2400" strike="noStrike" spc="-1" dirty="0" smtClean="0">
                <a:solidFill>
                  <a:srgbClr val="000000"/>
                </a:solidFill>
                <a:uFill>
                  <a:solidFill>
                    <a:srgbClr val="FFFFFF"/>
                  </a:solidFill>
                </a:uFill>
                <a:latin typeface="Arial"/>
                <a:ea typeface="DejaVu Sans"/>
              </a:rPr>
              <a:t> </a:t>
            </a:r>
            <a:endParaRPr sz="2400" dirty="0"/>
          </a:p>
        </p:txBody>
      </p:sp>
      <p:sp>
        <p:nvSpPr>
          <p:cNvPr id="201" name="CustomShape 4"/>
          <p:cNvSpPr/>
          <p:nvPr/>
        </p:nvSpPr>
        <p:spPr>
          <a:xfrm>
            <a:off x="324000" y="5445224"/>
            <a:ext cx="84992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400" b="1" strike="noStrike" spc="-1" dirty="0">
                <a:solidFill>
                  <a:srgbClr val="0070C0"/>
                </a:solidFill>
                <a:uFill>
                  <a:solidFill>
                    <a:srgbClr val="FFFFFF"/>
                  </a:solidFill>
                </a:uFill>
                <a:latin typeface="Arial"/>
                <a:ea typeface="DejaVu Sans"/>
              </a:rPr>
              <a:t>Etudier la géographie à partir d’une démarche </a:t>
            </a:r>
            <a:r>
              <a:rPr lang="fr-FR" sz="2400" b="1" strike="noStrike" spc="-1" dirty="0" err="1">
                <a:solidFill>
                  <a:srgbClr val="0070C0"/>
                </a:solidFill>
                <a:uFill>
                  <a:solidFill>
                    <a:srgbClr val="FFFFFF"/>
                  </a:solidFill>
                </a:uFill>
                <a:latin typeface="Arial"/>
                <a:ea typeface="DejaVu Sans"/>
              </a:rPr>
              <a:t>géoprospective</a:t>
            </a:r>
            <a:r>
              <a:rPr lang="fr-FR" sz="2400" b="1" strike="noStrike" spc="-1" dirty="0">
                <a:solidFill>
                  <a:srgbClr val="0070C0"/>
                </a:solidFill>
                <a:uFill>
                  <a:solidFill>
                    <a:srgbClr val="FFFFFF"/>
                  </a:solidFill>
                </a:uFill>
                <a:latin typeface="Arial"/>
                <a:ea typeface="DejaVu Sans"/>
              </a:rPr>
              <a:t> permet de répondre à la </a:t>
            </a:r>
            <a:r>
              <a:rPr lang="fr-FR" sz="2400" b="1" strike="noStrike" spc="-1" dirty="0" smtClean="0">
                <a:solidFill>
                  <a:srgbClr val="0070C0"/>
                </a:solidFill>
                <a:uFill>
                  <a:solidFill>
                    <a:srgbClr val="FFFFFF"/>
                  </a:solidFill>
                </a:uFill>
                <a:latin typeface="Arial"/>
                <a:ea typeface="DejaVu Sans"/>
              </a:rPr>
              <a:t>question</a:t>
            </a:r>
          </a:p>
          <a:p>
            <a:pPr algn="ctr">
              <a:lnSpc>
                <a:spcPct val="100000"/>
              </a:lnSpc>
            </a:pPr>
            <a:r>
              <a:rPr lang="fr-FR" sz="2400" b="1" strike="noStrike" spc="-1" dirty="0" smtClean="0">
                <a:solidFill>
                  <a:srgbClr val="0070C0"/>
                </a:solidFill>
                <a:uFill>
                  <a:solidFill>
                    <a:srgbClr val="FFFFFF"/>
                  </a:solidFill>
                </a:uFill>
                <a:latin typeface="Arial"/>
                <a:ea typeface="DejaVu Sans"/>
              </a:rPr>
              <a:t> </a:t>
            </a:r>
            <a:r>
              <a:rPr lang="fr-FR" sz="2400" b="1" strike="noStrike" spc="-1" dirty="0">
                <a:solidFill>
                  <a:srgbClr val="0070C0"/>
                </a:solidFill>
                <a:uFill>
                  <a:solidFill>
                    <a:srgbClr val="FFFFFF"/>
                  </a:solidFill>
                </a:uFill>
                <a:latin typeface="Arial"/>
                <a:ea typeface="DejaVu Sans"/>
              </a:rPr>
              <a:t>« A quoi sert la géographie ? » </a:t>
            </a:r>
            <a:endParaRPr sz="2400" dirty="0"/>
          </a:p>
        </p:txBody>
      </p:sp>
      <p:sp>
        <p:nvSpPr>
          <p:cNvPr id="2" name="ZoneTexte 1"/>
          <p:cNvSpPr txBox="1"/>
          <p:nvPr/>
        </p:nvSpPr>
        <p:spPr>
          <a:xfrm>
            <a:off x="218512" y="990931"/>
            <a:ext cx="8457944" cy="1200329"/>
          </a:xfrm>
          <a:prstGeom prst="rect">
            <a:avLst/>
          </a:prstGeom>
          <a:noFill/>
        </p:spPr>
        <p:txBody>
          <a:bodyPr wrap="square" rtlCol="0">
            <a:spAutoFit/>
          </a:bodyPr>
          <a:lstStyle/>
          <a:p>
            <a:r>
              <a:rPr lang="fr-FR" sz="2400" spc="-1" dirty="0" smtClean="0">
                <a:solidFill>
                  <a:srgbClr val="000000"/>
                </a:solidFill>
                <a:uFill>
                  <a:solidFill>
                    <a:srgbClr val="FFFFFF"/>
                  </a:solidFill>
                </a:uFill>
              </a:rPr>
              <a:t>Elle </a:t>
            </a:r>
            <a:r>
              <a:rPr lang="fr-FR" sz="2400" spc="-1" dirty="0">
                <a:solidFill>
                  <a:srgbClr val="000000"/>
                </a:solidFill>
                <a:uFill>
                  <a:solidFill>
                    <a:srgbClr val="FFFFFF"/>
                  </a:solidFill>
                </a:uFill>
              </a:rPr>
              <a:t>est inhérente à la géographie, dont elle reprend les </a:t>
            </a:r>
            <a:r>
              <a:rPr lang="fr-FR" sz="2400" spc="-1" dirty="0">
                <a:solidFill>
                  <a:srgbClr val="000000"/>
                </a:solidFill>
                <a:uFill>
                  <a:solidFill>
                    <a:srgbClr val="FFFFFF"/>
                  </a:solidFill>
                </a:uFill>
                <a:ea typeface="Candara"/>
              </a:rPr>
              <a:t>démarches et les outils.</a:t>
            </a:r>
            <a:endParaRPr lang="fr-FR" sz="2400" dirty="0"/>
          </a:p>
          <a:p>
            <a:endParaRPr lang="fr-FR" sz="2400" dirty="0"/>
          </a:p>
        </p:txBody>
      </p:sp>
      <p:sp>
        <p:nvSpPr>
          <p:cNvPr id="3" name="ZoneTexte 2"/>
          <p:cNvSpPr txBox="1"/>
          <p:nvPr/>
        </p:nvSpPr>
        <p:spPr>
          <a:xfrm>
            <a:off x="153422" y="1916832"/>
            <a:ext cx="8222058" cy="1200329"/>
          </a:xfrm>
          <a:prstGeom prst="rect">
            <a:avLst/>
          </a:prstGeom>
          <a:noFill/>
        </p:spPr>
        <p:txBody>
          <a:bodyPr wrap="square" rtlCol="0">
            <a:spAutoFit/>
          </a:bodyPr>
          <a:lstStyle/>
          <a:p>
            <a:pPr>
              <a:lnSpc>
                <a:spcPct val="100000"/>
              </a:lnSpc>
            </a:pPr>
            <a:r>
              <a:rPr lang="fr-FR" sz="2400" spc="-1" dirty="0">
                <a:solidFill>
                  <a:srgbClr val="000000"/>
                </a:solidFill>
                <a:uFill>
                  <a:solidFill>
                    <a:srgbClr val="FFFFFF"/>
                  </a:solidFill>
                </a:uFill>
              </a:rPr>
              <a:t>Elle permet d'ancrer la géographie dans la vie quotidienne, et dans les enjeux du DD (mobilité, gestion de l'eau, habitat…).</a:t>
            </a:r>
            <a:endParaRPr lang="fr-FR" sz="2400" dirty="0"/>
          </a:p>
        </p:txBody>
      </p:sp>
      <p:sp>
        <p:nvSpPr>
          <p:cNvPr id="4" name="ZoneTexte 3"/>
          <p:cNvSpPr txBox="1"/>
          <p:nvPr/>
        </p:nvSpPr>
        <p:spPr>
          <a:xfrm>
            <a:off x="171216" y="3516107"/>
            <a:ext cx="7560368" cy="461665"/>
          </a:xfrm>
          <a:prstGeom prst="rect">
            <a:avLst/>
          </a:prstGeom>
          <a:noFill/>
        </p:spPr>
        <p:txBody>
          <a:bodyPr wrap="square" rtlCol="0">
            <a:spAutoFit/>
          </a:bodyPr>
          <a:lstStyle/>
          <a:p>
            <a:pPr>
              <a:lnSpc>
                <a:spcPct val="100000"/>
              </a:lnSpc>
            </a:pPr>
            <a:r>
              <a:rPr lang="fr-FR" sz="2400" spc="-1" dirty="0">
                <a:solidFill>
                  <a:srgbClr val="000000"/>
                </a:solidFill>
                <a:uFill>
                  <a:solidFill>
                    <a:srgbClr val="FFFFFF"/>
                  </a:solidFill>
                </a:uFill>
              </a:rPr>
              <a:t>Elle place les acteurs au centre. </a:t>
            </a:r>
            <a:endParaRPr lang="fr-FR" sz="2400" dirty="0"/>
          </a:p>
        </p:txBody>
      </p:sp>
      <p:sp>
        <p:nvSpPr>
          <p:cNvPr id="5" name="ZoneTexte 4"/>
          <p:cNvSpPr txBox="1"/>
          <p:nvPr/>
        </p:nvSpPr>
        <p:spPr>
          <a:xfrm>
            <a:off x="5663923" y="2655496"/>
            <a:ext cx="3389069" cy="461665"/>
          </a:xfrm>
          <a:prstGeom prst="rect">
            <a:avLst/>
          </a:prstGeom>
          <a:noFill/>
        </p:spPr>
        <p:txBody>
          <a:bodyPr wrap="none" rtlCol="0">
            <a:spAutoFit/>
          </a:bodyPr>
          <a:lstStyle/>
          <a:p>
            <a:r>
              <a:rPr lang="fr-FR" sz="2400" dirty="0" smtClean="0">
                <a:solidFill>
                  <a:srgbClr val="0070C0"/>
                </a:solidFill>
              </a:rPr>
              <a:t>Une dimension spatiale</a:t>
            </a:r>
            <a:endParaRPr lang="fr-FR" sz="2400" dirty="0">
              <a:solidFill>
                <a:srgbClr val="0070C0"/>
              </a:solidFill>
            </a:endParaRPr>
          </a:p>
        </p:txBody>
      </p:sp>
      <p:sp>
        <p:nvSpPr>
          <p:cNvPr id="10" name="ZoneTexte 9"/>
          <p:cNvSpPr txBox="1"/>
          <p:nvPr/>
        </p:nvSpPr>
        <p:spPr>
          <a:xfrm>
            <a:off x="5677826" y="3527133"/>
            <a:ext cx="3286477" cy="461665"/>
          </a:xfrm>
          <a:prstGeom prst="rect">
            <a:avLst/>
          </a:prstGeom>
          <a:noFill/>
        </p:spPr>
        <p:txBody>
          <a:bodyPr wrap="none" rtlCol="0">
            <a:spAutoFit/>
          </a:bodyPr>
          <a:lstStyle/>
          <a:p>
            <a:r>
              <a:rPr lang="fr-FR" sz="2400" dirty="0" smtClean="0">
                <a:solidFill>
                  <a:srgbClr val="0070C0"/>
                </a:solidFill>
              </a:rPr>
              <a:t>Une dimension sociale</a:t>
            </a:r>
            <a:endParaRPr lang="fr-FR" sz="2400" dirty="0">
              <a:solidFill>
                <a:srgbClr val="0070C0"/>
              </a:solidFill>
            </a:endParaRPr>
          </a:p>
        </p:txBody>
      </p:sp>
      <p:sp>
        <p:nvSpPr>
          <p:cNvPr id="11" name="ZoneTexte 10"/>
          <p:cNvSpPr txBox="1"/>
          <p:nvPr/>
        </p:nvSpPr>
        <p:spPr>
          <a:xfrm>
            <a:off x="5652120" y="4648775"/>
            <a:ext cx="3286477" cy="461665"/>
          </a:xfrm>
          <a:prstGeom prst="rect">
            <a:avLst/>
          </a:prstGeom>
          <a:noFill/>
        </p:spPr>
        <p:txBody>
          <a:bodyPr wrap="none" rtlCol="0">
            <a:spAutoFit/>
          </a:bodyPr>
          <a:lstStyle/>
          <a:p>
            <a:r>
              <a:rPr lang="fr-FR" sz="2400" dirty="0" smtClean="0">
                <a:solidFill>
                  <a:srgbClr val="0070C0"/>
                </a:solidFill>
              </a:rPr>
              <a:t>Une dimension civique</a:t>
            </a:r>
            <a:endParaRPr lang="fr-FR" sz="2400" dirty="0">
              <a:solidFill>
                <a:srgbClr val="0070C0"/>
              </a:solidFill>
            </a:endParaRPr>
          </a:p>
        </p:txBody>
      </p:sp>
      <p:sp>
        <p:nvSpPr>
          <p:cNvPr id="6" name="Flèche droite 5"/>
          <p:cNvSpPr/>
          <p:nvPr/>
        </p:nvSpPr>
        <p:spPr>
          <a:xfrm>
            <a:off x="5051489" y="2718211"/>
            <a:ext cx="595560" cy="336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5039541" y="3578822"/>
            <a:ext cx="595560" cy="336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5051489" y="4711490"/>
            <a:ext cx="595560" cy="336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 grpId="0"/>
      <p:bldP spid="3" grpId="0"/>
      <p:bldP spid="4" grpId="0"/>
      <p:bldP spid="5" grpId="0"/>
      <p:bldP spid="10" grpId="0"/>
      <p:bldP spid="11" grpId="0"/>
      <p:bldP spid="6"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 name="Table 1"/>
          <p:cNvGraphicFramePr/>
          <p:nvPr/>
        </p:nvGraphicFramePr>
        <p:xfrm>
          <a:off x="272880" y="1913040"/>
          <a:ext cx="4333680" cy="4206600"/>
        </p:xfrm>
        <a:graphic>
          <a:graphicData uri="http://schemas.openxmlformats.org/drawingml/2006/table">
            <a:tbl>
              <a:tblPr/>
              <a:tblGrid>
                <a:gridCol w="4333680"/>
              </a:tblGrid>
              <a:tr h="4206600">
                <a:tc>
                  <a:txBody>
                    <a:bodyPr/>
                    <a:lstStyle/>
                    <a:p>
                      <a:pPr algn="ctr">
                        <a:lnSpc>
                          <a:spcPct val="100000"/>
                        </a:lnSpc>
                      </a:pPr>
                      <a:r>
                        <a:rPr lang="fr-FR" sz="1800" b="1" strike="noStrike" spc="-1">
                          <a:solidFill>
                            <a:srgbClr val="FF3333"/>
                          </a:solidFill>
                          <a:uFill>
                            <a:solidFill>
                              <a:srgbClr val="FFFFFF"/>
                            </a:solidFill>
                          </a:uFill>
                          <a:latin typeface="Arial"/>
                          <a:ea typeface="DejaVu Sans"/>
                        </a:rPr>
                        <a:t>CM1</a:t>
                      </a:r>
                      <a:endParaRPr/>
                    </a:p>
                    <a:p>
                      <a:pPr>
                        <a:lnSpc>
                          <a:spcPct val="100000"/>
                        </a:lnSpc>
                      </a:pPr>
                      <a:r>
                        <a:rPr lang="fr-FR" sz="1800" b="1" strike="noStrike" spc="-1">
                          <a:solidFill>
                            <a:srgbClr val="FF3333"/>
                          </a:solidFill>
                          <a:uFill>
                            <a:solidFill>
                              <a:srgbClr val="FFFFFF"/>
                            </a:solidFill>
                          </a:uFill>
                          <a:latin typeface="Arial"/>
                          <a:ea typeface="DejaVu Sans"/>
                        </a:rPr>
                        <a:t>Thème 1</a:t>
                      </a:r>
                      <a:endParaRPr/>
                    </a:p>
                    <a:p>
                      <a:pPr>
                        <a:lnSpc>
                          <a:spcPct val="100000"/>
                        </a:lnSpc>
                      </a:pPr>
                      <a:r>
                        <a:rPr lang="fr-FR" sz="1800" b="1" strike="noStrike" spc="-1">
                          <a:solidFill>
                            <a:srgbClr val="FF3333"/>
                          </a:solidFill>
                          <a:uFill>
                            <a:solidFill>
                              <a:srgbClr val="FFFFFF"/>
                            </a:solidFill>
                          </a:uFill>
                          <a:latin typeface="Arial"/>
                          <a:ea typeface="DejaVu Sans"/>
                        </a:rPr>
                        <a:t>Découvrir le(s) lieu(x) où j'habite</a:t>
                      </a:r>
                      <a:endParaRPr/>
                    </a:p>
                    <a:p>
                      <a:pPr>
                        <a:lnSpc>
                          <a:spcPct val="100000"/>
                        </a:lnSpc>
                      </a:pPr>
                      <a:endParaRPr/>
                    </a:p>
                    <a:p>
                      <a:pPr>
                        <a:lnSpc>
                          <a:spcPct val="100000"/>
                        </a:lnSpc>
                      </a:pPr>
                      <a:r>
                        <a:rPr lang="fr-FR" sz="1800" b="1" strike="noStrike" spc="-1">
                          <a:solidFill>
                            <a:srgbClr val="C00000"/>
                          </a:solidFill>
                          <a:uFill>
                            <a:solidFill>
                              <a:srgbClr val="FFFFFF"/>
                            </a:solidFill>
                          </a:uFill>
                          <a:latin typeface="Arial"/>
                          <a:ea typeface="DejaVu Sans"/>
                        </a:rPr>
                        <a:t>    </a:t>
                      </a:r>
                      <a:r>
                        <a:rPr lang="fr-FR" sz="1800" strike="noStrike" spc="-1">
                          <a:solidFill>
                            <a:srgbClr val="000000"/>
                          </a:solidFill>
                          <a:uFill>
                            <a:solidFill>
                              <a:srgbClr val="FFFFFF"/>
                            </a:solidFill>
                          </a:uFill>
                          <a:latin typeface="Arial"/>
                          <a:ea typeface="DejaVu Sans"/>
                        </a:rPr>
                        <a:t>Identifier les caractéristiques de mon(mes) lieu(x) de vie.</a:t>
                      </a:r>
                      <a:endParaRPr/>
                    </a:p>
                    <a:p>
                      <a:pPr>
                        <a:lnSpc>
                          <a:spcPct val="100000"/>
                        </a:lnSpc>
                      </a:pPr>
                      <a:r>
                        <a:rPr lang="fr-FR" sz="1800" strike="noStrike" spc="-1">
                          <a:solidFill>
                            <a:srgbClr val="000000"/>
                          </a:solidFill>
                          <a:uFill>
                            <a:solidFill>
                              <a:srgbClr val="FFFFFF"/>
                            </a:solidFill>
                          </a:uFill>
                          <a:latin typeface="Arial"/>
                          <a:ea typeface="DejaVu Sans"/>
                        </a:rPr>
                        <a:t>    Localiser mon (mes) lieu(x) de vie et le(s) situer à différentes échelles.</a:t>
                      </a:r>
                      <a:endParaRPr/>
                    </a:p>
                    <a:p>
                      <a:pPr>
                        <a:lnSpc>
                          <a:spcPct val="100000"/>
                        </a:lnSpc>
                      </a:pPr>
                      <a:endParaRPr/>
                    </a:p>
                    <a:p>
                      <a:pPr>
                        <a:lnSpc>
                          <a:spcPct val="100000"/>
                        </a:lnSpc>
                      </a:pPr>
                      <a:r>
                        <a:rPr lang="fr-FR" sz="1800" b="1" strike="noStrike" spc="-1">
                          <a:solidFill>
                            <a:srgbClr val="FF3333"/>
                          </a:solidFill>
                          <a:uFill>
                            <a:solidFill>
                              <a:srgbClr val="FFFFFF"/>
                            </a:solidFill>
                          </a:uFill>
                          <a:latin typeface="Arial"/>
                          <a:ea typeface="DejaVu Sans"/>
                        </a:rPr>
                        <a:t>Thème 2</a:t>
                      </a:r>
                      <a:endParaRPr/>
                    </a:p>
                    <a:p>
                      <a:pPr>
                        <a:lnSpc>
                          <a:spcPct val="100000"/>
                        </a:lnSpc>
                      </a:pPr>
                      <a:r>
                        <a:rPr lang="fr-FR" sz="1800" b="1" strike="noStrike" spc="-1">
                          <a:solidFill>
                            <a:srgbClr val="FF3333"/>
                          </a:solidFill>
                          <a:uFill>
                            <a:solidFill>
                              <a:srgbClr val="FFFFFF"/>
                            </a:solidFill>
                          </a:uFill>
                          <a:latin typeface="Arial"/>
                          <a:ea typeface="DejaVu Sans"/>
                        </a:rPr>
                        <a:t>Se loger, travailler, se cultiver, avoir des loisirs en France</a:t>
                      </a:r>
                      <a:endParaRPr/>
                    </a:p>
                    <a:p>
                      <a:pPr>
                        <a:lnSpc>
                          <a:spcPct val="100000"/>
                        </a:lnSpc>
                      </a:pPr>
                      <a:endParaRPr/>
                    </a:p>
                    <a:p>
                      <a:pPr>
                        <a:lnSpc>
                          <a:spcPct val="100000"/>
                        </a:lnSpc>
                      </a:pPr>
                      <a:r>
                        <a:rPr lang="fr-FR" sz="1500" b="1" strike="noStrike" spc="-1">
                          <a:solidFill>
                            <a:srgbClr val="C00000"/>
                          </a:solidFill>
                          <a:uFill>
                            <a:solidFill>
                              <a:srgbClr val="FFFFFF"/>
                            </a:solidFill>
                          </a:uFill>
                          <a:latin typeface="Arial"/>
                          <a:ea typeface="DejaVu Sans"/>
                        </a:rPr>
                        <a:t>   </a:t>
                      </a:r>
                      <a:r>
                        <a:rPr lang="fr-FR" sz="1500" b="1" strike="noStrike" spc="-1">
                          <a:solidFill>
                            <a:srgbClr val="000000"/>
                          </a:solidFill>
                          <a:uFill>
                            <a:solidFill>
                              <a:srgbClr val="FFFFFF"/>
                            </a:solidFill>
                          </a:uFill>
                          <a:latin typeface="Arial"/>
                          <a:ea typeface="DejaVu Sans"/>
                        </a:rPr>
                        <a:t> </a:t>
                      </a:r>
                      <a:r>
                        <a:rPr lang="fr-FR" sz="1800" strike="noStrike" spc="-1">
                          <a:solidFill>
                            <a:srgbClr val="000000"/>
                          </a:solidFill>
                          <a:uFill>
                            <a:solidFill>
                              <a:srgbClr val="FFFFFF"/>
                            </a:solidFill>
                          </a:uFill>
                          <a:latin typeface="Arial"/>
                          <a:ea typeface="DejaVu Sans"/>
                        </a:rPr>
                        <a:t>Dans des espaces urbains.</a:t>
                      </a:r>
                      <a:endParaRPr/>
                    </a:p>
                    <a:p>
                      <a:pPr>
                        <a:lnSpc>
                          <a:spcPct val="100000"/>
                        </a:lnSpc>
                      </a:pPr>
                      <a:r>
                        <a:rPr lang="fr-FR" sz="1800" strike="noStrike" spc="-1">
                          <a:solidFill>
                            <a:srgbClr val="000000"/>
                          </a:solidFill>
                          <a:uFill>
                            <a:solidFill>
                              <a:srgbClr val="FFFFFF"/>
                            </a:solidFill>
                          </a:uFill>
                          <a:latin typeface="Arial"/>
                          <a:ea typeface="DejaVu Sans"/>
                        </a:rPr>
                        <a:t>    Dans un espace touristique.</a:t>
                      </a:r>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03" name="CustomShape 2"/>
          <p:cNvSpPr/>
          <p:nvPr/>
        </p:nvSpPr>
        <p:spPr>
          <a:xfrm>
            <a:off x="272880" y="6297480"/>
            <a:ext cx="3931920" cy="35676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i="1" strike="noStrike" spc="-1">
                <a:solidFill>
                  <a:srgbClr val="000000"/>
                </a:solidFill>
                <a:uFill>
                  <a:solidFill>
                    <a:srgbClr val="FFFFFF"/>
                  </a:solidFill>
                </a:uFill>
                <a:latin typeface="Arial"/>
                <a:ea typeface="DejaVu Sans"/>
              </a:rPr>
              <a:t>B.O. spécial n°11 du 26 novembre 2015</a:t>
            </a:r>
            <a:endParaRPr/>
          </a:p>
        </p:txBody>
      </p:sp>
      <p:graphicFrame>
        <p:nvGraphicFramePr>
          <p:cNvPr id="204" name="Table 3"/>
          <p:cNvGraphicFramePr/>
          <p:nvPr/>
        </p:nvGraphicFramePr>
        <p:xfrm>
          <a:off x="4751280" y="144360"/>
          <a:ext cx="4090680" cy="6675120"/>
        </p:xfrm>
        <a:graphic>
          <a:graphicData uri="http://schemas.openxmlformats.org/drawingml/2006/table">
            <a:tbl>
              <a:tblPr/>
              <a:tblGrid>
                <a:gridCol w="4090680"/>
              </a:tblGrid>
              <a:tr h="6675120">
                <a:tc>
                  <a:txBody>
                    <a:bodyPr/>
                    <a:lstStyle/>
                    <a:p>
                      <a:pPr algn="ctr">
                        <a:lnSpc>
                          <a:spcPct val="100000"/>
                        </a:lnSpc>
                      </a:pPr>
                      <a:r>
                        <a:rPr lang="fr-FR" sz="1800" b="1" strike="noStrike" spc="-1">
                          <a:solidFill>
                            <a:srgbClr val="FF3333"/>
                          </a:solidFill>
                          <a:uFill>
                            <a:solidFill>
                              <a:srgbClr val="FFFFFF"/>
                            </a:solidFill>
                          </a:uFill>
                          <a:latin typeface="Arial"/>
                          <a:ea typeface="DejaVu Sans"/>
                        </a:rPr>
                        <a:t>CM2</a:t>
                      </a:r>
                      <a:endParaRPr/>
                    </a:p>
                    <a:p>
                      <a:pPr>
                        <a:lnSpc>
                          <a:spcPct val="100000"/>
                        </a:lnSpc>
                      </a:pPr>
                      <a:r>
                        <a:rPr lang="fr-FR" sz="1800" b="1" strike="noStrike" spc="-1">
                          <a:solidFill>
                            <a:srgbClr val="FF3333"/>
                          </a:solidFill>
                          <a:uFill>
                            <a:solidFill>
                              <a:srgbClr val="FFFFFF"/>
                            </a:solidFill>
                          </a:uFill>
                          <a:latin typeface="Arial"/>
                          <a:ea typeface="DejaVu Sans"/>
                        </a:rPr>
                        <a:t>Thème 1</a:t>
                      </a:r>
                      <a:endParaRPr/>
                    </a:p>
                    <a:p>
                      <a:pPr>
                        <a:lnSpc>
                          <a:spcPct val="100000"/>
                        </a:lnSpc>
                      </a:pPr>
                      <a:r>
                        <a:rPr lang="fr-FR" sz="1800" b="1" strike="noStrike" spc="-1">
                          <a:solidFill>
                            <a:srgbClr val="FF3333"/>
                          </a:solidFill>
                          <a:uFill>
                            <a:solidFill>
                              <a:srgbClr val="FFFFFF"/>
                            </a:solidFill>
                          </a:uFill>
                          <a:latin typeface="Arial"/>
                          <a:ea typeface="DejaVu Sans"/>
                        </a:rPr>
                        <a:t>Se déplacer</a:t>
                      </a:r>
                      <a:endParaRPr/>
                    </a:p>
                    <a:p>
                      <a:pPr>
                        <a:lnSpc>
                          <a:spcPct val="100000"/>
                        </a:lnSpc>
                      </a:pPr>
                      <a:r>
                        <a:rPr lang="fr-FR" sz="1800" b="1" strike="noStrike" spc="-1">
                          <a:solidFill>
                            <a:srgbClr val="000000"/>
                          </a:solidFill>
                          <a:uFill>
                            <a:solidFill>
                              <a:srgbClr val="FFFFFF"/>
                            </a:solidFill>
                          </a:uFill>
                          <a:latin typeface="Arial"/>
                          <a:ea typeface="DejaVu Sans"/>
                        </a:rPr>
                        <a:t>     </a:t>
                      </a:r>
                      <a:r>
                        <a:rPr lang="fr-FR" sz="1800" strike="noStrike" spc="-1">
                          <a:solidFill>
                            <a:srgbClr val="000000"/>
                          </a:solidFill>
                          <a:uFill>
                            <a:solidFill>
                              <a:srgbClr val="FFFFFF"/>
                            </a:solidFill>
                          </a:uFill>
                          <a:latin typeface="Arial"/>
                          <a:ea typeface="DejaVu Sans"/>
                        </a:rPr>
                        <a:t>Se déplacer au quotidien en France.</a:t>
                      </a:r>
                      <a:endParaRPr/>
                    </a:p>
                    <a:p>
                      <a:pPr>
                        <a:lnSpc>
                          <a:spcPct val="100000"/>
                        </a:lnSpc>
                      </a:pPr>
                      <a:r>
                        <a:rPr lang="fr-FR" sz="1800" strike="noStrike" spc="-1">
                          <a:solidFill>
                            <a:srgbClr val="000000"/>
                          </a:solidFill>
                          <a:uFill>
                            <a:solidFill>
                              <a:srgbClr val="FFFFFF"/>
                            </a:solidFill>
                          </a:uFill>
                          <a:latin typeface="Arial"/>
                          <a:ea typeface="DejaVu Sans"/>
                        </a:rPr>
                        <a:t>    Se déplacer au quotidien dans un autre lieu du monde.</a:t>
                      </a:r>
                      <a:endParaRPr/>
                    </a:p>
                    <a:p>
                      <a:pPr>
                        <a:lnSpc>
                          <a:spcPct val="100000"/>
                        </a:lnSpc>
                      </a:pPr>
                      <a:r>
                        <a:rPr lang="fr-FR" sz="1800" strike="noStrike" spc="-1">
                          <a:solidFill>
                            <a:srgbClr val="000000"/>
                          </a:solidFill>
                          <a:uFill>
                            <a:solidFill>
                              <a:srgbClr val="FFFFFF"/>
                            </a:solidFill>
                          </a:uFill>
                          <a:latin typeface="Arial"/>
                          <a:ea typeface="DejaVu Sans"/>
                        </a:rPr>
                        <a:t>    Se déplacer de ville en ville, en France, en Europe et dans le monde.</a:t>
                      </a:r>
                      <a:endParaRPr/>
                    </a:p>
                    <a:p>
                      <a:pPr>
                        <a:lnSpc>
                          <a:spcPct val="100000"/>
                        </a:lnSpc>
                      </a:pPr>
                      <a:endParaRPr/>
                    </a:p>
                    <a:p>
                      <a:pPr>
                        <a:lnSpc>
                          <a:spcPct val="100000"/>
                        </a:lnSpc>
                      </a:pPr>
                      <a:r>
                        <a:rPr lang="fr-FR" sz="1800" b="1" strike="noStrike" spc="-1">
                          <a:solidFill>
                            <a:srgbClr val="FF3333"/>
                          </a:solidFill>
                          <a:uFill>
                            <a:solidFill>
                              <a:srgbClr val="FFFFFF"/>
                            </a:solidFill>
                          </a:uFill>
                          <a:latin typeface="Arial"/>
                          <a:ea typeface="DejaVu Sans"/>
                        </a:rPr>
                        <a:t>Thème 2</a:t>
                      </a:r>
                      <a:endParaRPr/>
                    </a:p>
                    <a:p>
                      <a:pPr>
                        <a:lnSpc>
                          <a:spcPct val="100000"/>
                        </a:lnSpc>
                      </a:pPr>
                      <a:r>
                        <a:rPr lang="fr-FR" sz="1800" b="1" strike="noStrike" spc="-1">
                          <a:solidFill>
                            <a:srgbClr val="FF3333"/>
                          </a:solidFill>
                          <a:uFill>
                            <a:solidFill>
                              <a:srgbClr val="FFFFFF"/>
                            </a:solidFill>
                          </a:uFill>
                          <a:latin typeface="Arial"/>
                          <a:ea typeface="DejaVu Sans"/>
                        </a:rPr>
                        <a:t>Communiquer d'un bout à l'autre du monde grâce à l'Internet </a:t>
                      </a:r>
                      <a:endParaRPr/>
                    </a:p>
                    <a:p>
                      <a:pPr>
                        <a:lnSpc>
                          <a:spcPct val="100000"/>
                        </a:lnSpc>
                      </a:pPr>
                      <a:r>
                        <a:rPr lang="fr-FR" sz="1800" b="1" strike="noStrike" spc="-1">
                          <a:solidFill>
                            <a:srgbClr val="000000"/>
                          </a:solidFill>
                          <a:uFill>
                            <a:solidFill>
                              <a:srgbClr val="FFFFFF"/>
                            </a:solidFill>
                          </a:uFill>
                          <a:latin typeface="Arial"/>
                          <a:ea typeface="DejaVu Sans"/>
                        </a:rPr>
                        <a:t>    </a:t>
                      </a:r>
                      <a:r>
                        <a:rPr lang="fr-FR" sz="1800" strike="noStrike" spc="-1">
                          <a:solidFill>
                            <a:srgbClr val="000000"/>
                          </a:solidFill>
                          <a:uFill>
                            <a:solidFill>
                              <a:srgbClr val="FFFFFF"/>
                            </a:solidFill>
                          </a:uFill>
                          <a:latin typeface="Arial"/>
                          <a:ea typeface="DejaVu Sans"/>
                        </a:rPr>
                        <a:t>Un monde de réseaux.</a:t>
                      </a:r>
                      <a:endParaRPr/>
                    </a:p>
                    <a:p>
                      <a:pPr>
                        <a:lnSpc>
                          <a:spcPct val="100000"/>
                        </a:lnSpc>
                      </a:pPr>
                      <a:r>
                        <a:rPr lang="fr-FR" sz="1800" strike="noStrike" spc="-1">
                          <a:solidFill>
                            <a:srgbClr val="000000"/>
                          </a:solidFill>
                          <a:uFill>
                            <a:solidFill>
                              <a:srgbClr val="FFFFFF"/>
                            </a:solidFill>
                          </a:uFill>
                          <a:latin typeface="Arial"/>
                          <a:ea typeface="DejaVu Sans"/>
                        </a:rPr>
                        <a:t>    Un habitant connecté au monde.</a:t>
                      </a:r>
                      <a:endParaRPr/>
                    </a:p>
                    <a:p>
                      <a:pPr>
                        <a:lnSpc>
                          <a:spcPct val="100000"/>
                        </a:lnSpc>
                      </a:pPr>
                      <a:r>
                        <a:rPr lang="fr-FR" sz="1800" strike="noStrike" spc="-1">
                          <a:solidFill>
                            <a:srgbClr val="000000"/>
                          </a:solidFill>
                          <a:uFill>
                            <a:solidFill>
                              <a:srgbClr val="FFFFFF"/>
                            </a:solidFill>
                          </a:uFill>
                          <a:latin typeface="Arial"/>
                          <a:ea typeface="DejaVu Sans"/>
                        </a:rPr>
                        <a:t>    Des habitants inégalement connectés dans le monde.</a:t>
                      </a:r>
                      <a:endParaRPr/>
                    </a:p>
                    <a:p>
                      <a:pPr>
                        <a:lnSpc>
                          <a:spcPct val="100000"/>
                        </a:lnSpc>
                      </a:pPr>
                      <a:endParaRPr/>
                    </a:p>
                    <a:p>
                      <a:pPr>
                        <a:lnSpc>
                          <a:spcPct val="100000"/>
                        </a:lnSpc>
                      </a:pPr>
                      <a:r>
                        <a:rPr lang="fr-FR" sz="1800" b="1" strike="noStrike" spc="-1">
                          <a:solidFill>
                            <a:srgbClr val="FF3333"/>
                          </a:solidFill>
                          <a:uFill>
                            <a:solidFill>
                              <a:srgbClr val="FFFFFF"/>
                            </a:solidFill>
                          </a:uFill>
                          <a:latin typeface="Arial"/>
                          <a:ea typeface="DejaVu Sans"/>
                        </a:rPr>
                        <a:t>Thème 3</a:t>
                      </a:r>
                      <a:endParaRPr/>
                    </a:p>
                    <a:p>
                      <a:pPr>
                        <a:lnSpc>
                          <a:spcPct val="100000"/>
                        </a:lnSpc>
                      </a:pPr>
                      <a:r>
                        <a:rPr lang="fr-FR" sz="1800" b="1" strike="noStrike" spc="-1">
                          <a:solidFill>
                            <a:srgbClr val="FF3333"/>
                          </a:solidFill>
                          <a:uFill>
                            <a:solidFill>
                              <a:srgbClr val="FFFFFF"/>
                            </a:solidFill>
                          </a:uFill>
                          <a:latin typeface="Arial"/>
                          <a:ea typeface="DejaVu Sans"/>
                        </a:rPr>
                        <a:t>Mieux habiter</a:t>
                      </a:r>
                      <a:endParaRPr/>
                    </a:p>
                    <a:p>
                      <a:pPr>
                        <a:lnSpc>
                          <a:spcPct val="100000"/>
                        </a:lnSpc>
                      </a:pPr>
                      <a:r>
                        <a:rPr lang="fr-FR" sz="1800" b="1" strike="noStrike" spc="-1">
                          <a:solidFill>
                            <a:srgbClr val="000000"/>
                          </a:solidFill>
                          <a:uFill>
                            <a:solidFill>
                              <a:srgbClr val="FFFFFF"/>
                            </a:solidFill>
                          </a:uFill>
                          <a:latin typeface="Arial"/>
                          <a:ea typeface="DejaVu Sans"/>
                        </a:rPr>
                        <a:t>    </a:t>
                      </a:r>
                      <a:r>
                        <a:rPr lang="fr-FR" sz="1800" strike="noStrike" spc="-1">
                          <a:solidFill>
                            <a:srgbClr val="000000"/>
                          </a:solidFill>
                          <a:uFill>
                            <a:solidFill>
                              <a:srgbClr val="FFFFFF"/>
                            </a:solidFill>
                          </a:uFill>
                          <a:latin typeface="Arial"/>
                          <a:ea typeface="DejaVu Sans"/>
                        </a:rPr>
                        <a:t>Favoriser la place de la «nature» en ville.</a:t>
                      </a:r>
                      <a:endParaRPr/>
                    </a:p>
                    <a:p>
                      <a:pPr>
                        <a:lnSpc>
                          <a:spcPct val="100000"/>
                        </a:lnSpc>
                      </a:pPr>
                      <a:r>
                        <a:rPr lang="fr-FR" sz="1800" strike="noStrike" spc="-1">
                          <a:solidFill>
                            <a:srgbClr val="000000"/>
                          </a:solidFill>
                          <a:uFill>
                            <a:solidFill>
                              <a:srgbClr val="FFFFFF"/>
                            </a:solidFill>
                          </a:uFill>
                          <a:latin typeface="Arial"/>
                          <a:ea typeface="DejaVu Sans"/>
                        </a:rPr>
                        <a:t>    Recycler.</a:t>
                      </a:r>
                      <a:endParaRPr/>
                    </a:p>
                    <a:p>
                      <a:pPr>
                        <a:lnSpc>
                          <a:spcPct val="100000"/>
                        </a:lnSpc>
                      </a:pPr>
                      <a:r>
                        <a:rPr lang="fr-FR" sz="1800" strike="noStrike" spc="-1">
                          <a:solidFill>
                            <a:srgbClr val="000000"/>
                          </a:solidFill>
                          <a:uFill>
                            <a:solidFill>
                              <a:srgbClr val="FFFFFF"/>
                            </a:solidFill>
                          </a:uFill>
                          <a:latin typeface="Arial"/>
                          <a:ea typeface="DejaVu Sans"/>
                        </a:rPr>
                        <a:t>    Habiter un écoquartier.</a:t>
                      </a:r>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05" name="CustomShape 4"/>
          <p:cNvSpPr/>
          <p:nvPr/>
        </p:nvSpPr>
        <p:spPr>
          <a:xfrm>
            <a:off x="4606920" y="5062680"/>
            <a:ext cx="1960200" cy="696600"/>
          </a:xfrm>
          <a:prstGeom prst="ellipse">
            <a:avLst/>
          </a:prstGeom>
          <a:noFill/>
          <a:ln w="38160">
            <a:solidFill>
              <a:srgbClr val="00B050"/>
            </a:solidFill>
            <a:round/>
          </a:ln>
        </p:spPr>
        <p:style>
          <a:lnRef idx="0">
            <a:scrgbClr r="0" g="0" b="0"/>
          </a:lnRef>
          <a:fillRef idx="0">
            <a:scrgbClr r="0" g="0" b="0"/>
          </a:fillRef>
          <a:effectRef idx="0">
            <a:scrgbClr r="0" g="0" b="0"/>
          </a:effectRef>
          <a:fontRef idx="minor"/>
        </p:style>
      </p:sp>
      <p:sp>
        <p:nvSpPr>
          <p:cNvPr id="206" name="CustomShape 5"/>
          <p:cNvSpPr/>
          <p:nvPr/>
        </p:nvSpPr>
        <p:spPr>
          <a:xfrm>
            <a:off x="1136520" y="85680"/>
            <a:ext cx="8835840" cy="18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uFill>
                  <a:solidFill>
                    <a:srgbClr val="FFFFFF"/>
                  </a:solidFill>
                </a:uFill>
                <a:latin typeface="Calibri"/>
                <a:ea typeface="DejaVu Sans"/>
              </a:rPr>
              <a:t>Quand parle-t-on de </a:t>
            </a:r>
            <a:endParaRPr/>
          </a:p>
          <a:p>
            <a:pPr>
              <a:lnSpc>
                <a:spcPct val="100000"/>
              </a:lnSpc>
            </a:pPr>
            <a:r>
              <a:rPr lang="fr-FR" sz="2800" b="1" strike="noStrike" spc="-1">
                <a:solidFill>
                  <a:srgbClr val="000000"/>
                </a:solidFill>
                <a:uFill>
                  <a:solidFill>
                    <a:srgbClr val="FFFFFF"/>
                  </a:solidFill>
                </a:uFill>
                <a:latin typeface="Calibri"/>
                <a:ea typeface="DejaVu Sans"/>
              </a:rPr>
              <a:t>prospective territoriale </a:t>
            </a:r>
            <a:endParaRPr/>
          </a:p>
          <a:p>
            <a:pPr>
              <a:lnSpc>
                <a:spcPct val="100000"/>
              </a:lnSpc>
            </a:pPr>
            <a:r>
              <a:rPr lang="fr-FR" sz="2800" b="1" strike="noStrike" spc="-1">
                <a:solidFill>
                  <a:srgbClr val="000000"/>
                </a:solidFill>
                <a:uFill>
                  <a:solidFill>
                    <a:srgbClr val="FFFFFF"/>
                  </a:solidFill>
                </a:uFill>
                <a:latin typeface="Calibri"/>
                <a:ea typeface="DejaVu Sans"/>
              </a:rPr>
              <a:t>en géographie dans le </a:t>
            </a:r>
            <a:endParaRPr/>
          </a:p>
          <a:p>
            <a:pPr>
              <a:lnSpc>
                <a:spcPct val="100000"/>
              </a:lnSpc>
            </a:pPr>
            <a:r>
              <a:rPr lang="fr-FR" sz="2800" b="1" strike="noStrike" spc="-1">
                <a:solidFill>
                  <a:srgbClr val="000000"/>
                </a:solidFill>
                <a:uFill>
                  <a:solidFill>
                    <a:srgbClr val="FFFFFF"/>
                  </a:solidFill>
                </a:uFill>
                <a:latin typeface="Calibri"/>
                <a:ea typeface="DejaVu Sans"/>
              </a:rPr>
              <a:t>cycle 3 ?</a:t>
            </a:r>
            <a:endParaRPr/>
          </a:p>
        </p:txBody>
      </p:sp>
      <p:sp>
        <p:nvSpPr>
          <p:cNvPr id="207" name="CustomShape 6"/>
          <p:cNvSpPr/>
          <p:nvPr/>
        </p:nvSpPr>
        <p:spPr>
          <a:xfrm>
            <a:off x="324000" y="476280"/>
            <a:ext cx="7887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repl">
                                        <p:cTn id="7" dur="1000" fill="hold"/>
                                        <p:tgtEl>
                                          <p:spTgt spid="205"/>
                                        </p:tgtEl>
                                        <p:attrNameLst>
                                          <p:attrName/>
                                        </p:attrNameLst>
                                      </p:cBhvr>
                                      <p:tavLst>
                                        <p:tav tm="0">
                                          <p:val>
                                            <p:strVal val="#ppt_w*0.70"/>
                                          </p:val>
                                        </p:tav>
                                        <p:tav tm="100000">
                                          <p:val>
                                            <p:strVal val="#ppt_w"/>
                                          </p:val>
                                        </p:tav>
                                      </p:tavLst>
                                    </p:anim>
                                    <p:anim calcmode="lin" valueType="num">
                                      <p:cBhvr additive="repl">
                                        <p:cTn id="8" dur="1000" fill="hold"/>
                                        <p:tgtEl>
                                          <p:spTgt spid="205"/>
                                        </p:tgtEl>
                                        <p:attrNameLst>
                                          <p:attrName/>
                                        </p:attrNameLst>
                                      </p:cBhvr>
                                      <p:tavLst>
                                        <p:tav tm="0">
                                          <p:val>
                                            <p:strVal val="#ppt_h"/>
                                          </p:val>
                                        </p:tav>
                                        <p:tav tm="100000">
                                          <p:val>
                                            <p:strVal val="#ppt_h"/>
                                          </p:val>
                                        </p:tav>
                                      </p:tavLst>
                                    </p:anim>
                                    <p:animEffect transition="in" filter="fade">
                                      <p:cBhvr additive="repl">
                                        <p:cTn id="9"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8" name="Table 1"/>
          <p:cNvGraphicFramePr/>
          <p:nvPr/>
        </p:nvGraphicFramePr>
        <p:xfrm>
          <a:off x="272880" y="1079640"/>
          <a:ext cx="4333680" cy="4519080"/>
        </p:xfrm>
        <a:graphic>
          <a:graphicData uri="http://schemas.openxmlformats.org/drawingml/2006/table">
            <a:tbl>
              <a:tblPr/>
              <a:tblGrid>
                <a:gridCol w="4333680"/>
              </a:tblGrid>
              <a:tr h="4519080">
                <a:tc>
                  <a:txBody>
                    <a:bodyPr/>
                    <a:lstStyle/>
                    <a:p>
                      <a:pPr algn="ctr">
                        <a:lnSpc>
                          <a:spcPct val="100000"/>
                        </a:lnSpc>
                      </a:pPr>
                      <a:r>
                        <a:rPr lang="fr-FR" sz="1800" b="1" strike="noStrike" spc="-1">
                          <a:solidFill>
                            <a:srgbClr val="FF3333"/>
                          </a:solidFill>
                          <a:uFill>
                            <a:solidFill>
                              <a:srgbClr val="FFFFFF"/>
                            </a:solidFill>
                          </a:uFill>
                          <a:latin typeface="Arial"/>
                          <a:ea typeface="DejaVu Sans"/>
                        </a:rPr>
                        <a:t>5ème</a:t>
                      </a:r>
                      <a:endParaRPr/>
                    </a:p>
                    <a:p>
                      <a:pPr algn="ctr">
                        <a:lnSpc>
                          <a:spcPct val="100000"/>
                        </a:lnSpc>
                      </a:pPr>
                      <a:endParaRPr/>
                    </a:p>
                    <a:p>
                      <a:pPr>
                        <a:lnSpc>
                          <a:spcPct val="104000"/>
                        </a:lnSpc>
                      </a:pPr>
                      <a:r>
                        <a:rPr lang="fr-FR" sz="1800" b="1" strike="noStrike" spc="-1">
                          <a:solidFill>
                            <a:srgbClr val="FF0000"/>
                          </a:solidFill>
                          <a:uFill>
                            <a:solidFill>
                              <a:srgbClr val="FFFFFF"/>
                            </a:solidFill>
                          </a:uFill>
                          <a:latin typeface="Calibri"/>
                          <a:ea typeface="DejaVu Sans"/>
                        </a:rPr>
                        <a:t>Thème 3</a:t>
                      </a:r>
                      <a:endParaRPr/>
                    </a:p>
                    <a:p>
                      <a:pPr>
                        <a:lnSpc>
                          <a:spcPct val="104000"/>
                        </a:lnSpc>
                      </a:pPr>
                      <a:r>
                        <a:rPr lang="fr-FR" sz="1800" b="1" strike="noStrike" spc="-1">
                          <a:solidFill>
                            <a:srgbClr val="FF0000"/>
                          </a:solidFill>
                          <a:uFill>
                            <a:solidFill>
                              <a:srgbClr val="FFFFFF"/>
                            </a:solidFill>
                          </a:uFill>
                          <a:latin typeface="Calibri"/>
                          <a:ea typeface="DejaVu Sans"/>
                        </a:rPr>
                        <a:t>Prévenir les risques, </a:t>
                      </a:r>
                      <a:r>
                        <a:rPr lang="fr-FR" sz="1800" b="1" strike="noStrike" spc="-1">
                          <a:solidFill>
                            <a:srgbClr val="FF3333"/>
                          </a:solidFill>
                          <a:uFill>
                            <a:solidFill>
                              <a:srgbClr val="FFFFFF"/>
                            </a:solidFill>
                          </a:uFill>
                          <a:latin typeface="Calibri"/>
                          <a:ea typeface="DejaVu Sans"/>
                        </a:rPr>
                        <a:t>s’adapter</a:t>
                      </a:r>
                      <a:r>
                        <a:rPr lang="fr-FR" sz="1800" b="1" strike="noStrike" spc="-1">
                          <a:solidFill>
                            <a:srgbClr val="FF0000"/>
                          </a:solidFill>
                          <a:uFill>
                            <a:solidFill>
                              <a:srgbClr val="FFFFFF"/>
                            </a:solidFill>
                          </a:uFill>
                          <a:latin typeface="Calibri"/>
                          <a:ea typeface="DejaVu Sans"/>
                        </a:rPr>
                        <a:t> au changement global</a:t>
                      </a:r>
                      <a:endParaRPr/>
                    </a:p>
                    <a:p>
                      <a:pPr algn="just">
                        <a:lnSpc>
                          <a:spcPct val="104000"/>
                        </a:lnSpc>
                      </a:pPr>
                      <a:r>
                        <a:rPr lang="fr-FR" sz="1400" strike="noStrike" spc="-1">
                          <a:solidFill>
                            <a:srgbClr val="000000"/>
                          </a:solidFill>
                          <a:uFill>
                            <a:solidFill>
                              <a:srgbClr val="FFFFFF"/>
                            </a:solidFill>
                          </a:uFill>
                          <a:latin typeface="Calibri"/>
                          <a:ea typeface="DejaVu Sans"/>
                        </a:rPr>
                        <a:t>Ce thème doit permettre aux élèves d’aborder la question du changement global (changement climatique, urbanisation généralisée, déforestation…). Il permet d’appréhender quelques questions élémentaires liées à la vulnérabilité et à la résilience des sociétés face aux risques, qu’ils soient industriels, technologiques ou liés à ce changement global. Ce thème est étudié en remobilisant les acquis des élèves construits durant le programme de géographie du cycle 3.</a:t>
                      </a:r>
                      <a:endParaRPr/>
                    </a:p>
                    <a:p>
                      <a:pPr algn="r">
                        <a:lnSpc>
                          <a:spcPct val="104000"/>
                        </a:lnSpc>
                      </a:pPr>
                      <a:r>
                        <a:rPr lang="fr-FR" sz="1400" strike="noStrike" spc="-1">
                          <a:solidFill>
                            <a:srgbClr val="000000"/>
                          </a:solidFill>
                          <a:uFill>
                            <a:solidFill>
                              <a:srgbClr val="FFFFFF"/>
                            </a:solidFill>
                          </a:uFill>
                          <a:latin typeface="Calibri"/>
                          <a:ea typeface="DejaVu Sans"/>
                        </a:rPr>
                        <a:t>Il est particulièrement adapté à la démarche prospective….</a:t>
                      </a:r>
                      <a:endParaRPr/>
                    </a:p>
                    <a:p>
                      <a:pPr>
                        <a:lnSpc>
                          <a:spcPct val="104000"/>
                        </a:lnSpc>
                      </a:pPr>
                      <a:endParaRPr/>
                    </a:p>
                    <a:p>
                      <a:pPr>
                        <a:lnSpc>
                          <a:spcPct val="100000"/>
                        </a:lnSpc>
                      </a:pPr>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209" name="Table 2"/>
          <p:cNvGraphicFramePr/>
          <p:nvPr/>
        </p:nvGraphicFramePr>
        <p:xfrm>
          <a:off x="4905360" y="1079640"/>
          <a:ext cx="4088880" cy="4349520"/>
        </p:xfrm>
        <a:graphic>
          <a:graphicData uri="http://schemas.openxmlformats.org/drawingml/2006/table">
            <a:tbl>
              <a:tblPr/>
              <a:tblGrid>
                <a:gridCol w="4088880"/>
              </a:tblGrid>
              <a:tr h="4349520">
                <a:tc>
                  <a:txBody>
                    <a:bodyPr/>
                    <a:lstStyle/>
                    <a:p>
                      <a:pPr algn="ctr">
                        <a:lnSpc>
                          <a:spcPct val="100000"/>
                        </a:lnSpc>
                      </a:pPr>
                      <a:r>
                        <a:rPr lang="fr-FR" sz="1800" b="1" strike="noStrike" spc="-1">
                          <a:solidFill>
                            <a:srgbClr val="FF3333"/>
                          </a:solidFill>
                          <a:uFill>
                            <a:solidFill>
                              <a:srgbClr val="FFFFFF"/>
                            </a:solidFill>
                          </a:uFill>
                          <a:latin typeface="Arial"/>
                          <a:ea typeface="DejaVu Sans"/>
                        </a:rPr>
                        <a:t>3ème </a:t>
                      </a:r>
                      <a:endParaRPr/>
                    </a:p>
                    <a:p>
                      <a:pPr>
                        <a:lnSpc>
                          <a:spcPct val="100000"/>
                        </a:lnSpc>
                      </a:pPr>
                      <a:endParaRPr/>
                    </a:p>
                    <a:p>
                      <a:pPr>
                        <a:lnSpc>
                          <a:spcPct val="100000"/>
                        </a:lnSpc>
                      </a:pPr>
                      <a:r>
                        <a:rPr lang="fr-FR" sz="1800" b="1" strike="noStrike" spc="-1">
                          <a:solidFill>
                            <a:srgbClr val="FF3333"/>
                          </a:solidFill>
                          <a:uFill>
                            <a:solidFill>
                              <a:srgbClr val="FFFFFF"/>
                            </a:solidFill>
                          </a:uFill>
                          <a:latin typeface="Calibri"/>
                          <a:ea typeface="DejaVu Sans"/>
                        </a:rPr>
                        <a:t>Thème 2</a:t>
                      </a:r>
                      <a:endParaRPr/>
                    </a:p>
                    <a:p>
                      <a:pPr>
                        <a:lnSpc>
                          <a:spcPct val="100000"/>
                        </a:lnSpc>
                      </a:pPr>
                      <a:r>
                        <a:rPr lang="fr-FR" sz="1800" b="1" strike="noStrike" spc="-1">
                          <a:solidFill>
                            <a:srgbClr val="FF3333"/>
                          </a:solidFill>
                          <a:uFill>
                            <a:solidFill>
                              <a:srgbClr val="FFFFFF"/>
                            </a:solidFill>
                          </a:uFill>
                          <a:latin typeface="Calibri"/>
                          <a:ea typeface="DejaVu Sans"/>
                        </a:rPr>
                        <a:t>Pourquoi et comment</a:t>
                      </a:r>
                      <a:endParaRPr/>
                    </a:p>
                    <a:p>
                      <a:pPr>
                        <a:lnSpc>
                          <a:spcPct val="100000"/>
                        </a:lnSpc>
                      </a:pPr>
                      <a:r>
                        <a:rPr lang="fr-FR" sz="1800" b="1" strike="noStrike" spc="-1">
                          <a:solidFill>
                            <a:srgbClr val="FF3333"/>
                          </a:solidFill>
                          <a:uFill>
                            <a:solidFill>
                              <a:srgbClr val="FFFFFF"/>
                            </a:solidFill>
                          </a:uFill>
                          <a:latin typeface="Calibri"/>
                          <a:ea typeface="DejaVu Sans"/>
                        </a:rPr>
                        <a:t>aménager le territoire ?</a:t>
                      </a:r>
                      <a:endParaRPr/>
                    </a:p>
                    <a:p>
                      <a:pPr>
                        <a:lnSpc>
                          <a:spcPct val="100000"/>
                        </a:lnSpc>
                      </a:pPr>
                      <a:r>
                        <a:rPr lang="fr-FR" sz="1400" strike="noStrike" spc="-1">
                          <a:solidFill>
                            <a:srgbClr val="000000"/>
                          </a:solidFill>
                          <a:uFill>
                            <a:solidFill>
                              <a:srgbClr val="FFFFFF"/>
                            </a:solidFill>
                          </a:uFill>
                          <a:latin typeface="Calibri"/>
                          <a:ea typeface="DejaVu Sans"/>
                        </a:rPr>
                        <a:t>Il s’agit de présenter aux élèves l’aménagement du territoire considéré comme une tentative des pouvoirs publics de compenser les inégalités entre territoires, qu’elles soient économiques, sociales, d’accès aux équipements publics. Ce thème permet de livrer aux élèves les bases des notions renvoyant à l’étude de l’aménagement de l’espace.</a:t>
                      </a:r>
                      <a:endParaRPr/>
                    </a:p>
                    <a:p>
                      <a:pPr>
                        <a:lnSpc>
                          <a:spcPct val="100000"/>
                        </a:lnSpc>
                      </a:pPr>
                      <a:r>
                        <a:rPr lang="fr-FR" sz="1400" strike="noStrike" spc="-1">
                          <a:solidFill>
                            <a:srgbClr val="000000"/>
                          </a:solidFill>
                          <a:uFill>
                            <a:solidFill>
                              <a:srgbClr val="FFFFFF"/>
                            </a:solidFill>
                          </a:uFill>
                          <a:latin typeface="Calibri"/>
                          <a:ea typeface="DejaVu Sans"/>
                        </a:rPr>
                        <a:t>Il permet notamment de les sensibiliser aux outils et acteurs de l’aménagement français et européen.</a:t>
                      </a:r>
                      <a:endParaRPr/>
                    </a:p>
                    <a:p>
                      <a:pPr>
                        <a:lnSpc>
                          <a:spcPct val="100000"/>
                        </a:lnSpc>
                      </a:pPr>
                      <a:r>
                        <a:rPr lang="fr-FR" sz="1400" strike="noStrike" spc="-1">
                          <a:solidFill>
                            <a:srgbClr val="000000"/>
                          </a:solidFill>
                          <a:uFill>
                            <a:solidFill>
                              <a:srgbClr val="FFFFFF"/>
                            </a:solidFill>
                          </a:uFill>
                          <a:latin typeface="Calibri"/>
                          <a:ea typeface="DejaVu Sans"/>
                        </a:rPr>
                        <a:t>(…)  Les approches de prospective territoriale sont particulièrement intéressantes pour sensibiliser les élèves à la portée de l’aménagement et aux débats qu’il suscite. </a:t>
                      </a:r>
                      <a:endParaRPr/>
                    </a:p>
                  </a:txBody>
                  <a:tcPr marL="91080" marR="9108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10" name="CustomShape 3"/>
          <p:cNvSpPr/>
          <p:nvPr/>
        </p:nvSpPr>
        <p:spPr>
          <a:xfrm>
            <a:off x="2771640" y="4437000"/>
            <a:ext cx="1979280" cy="601200"/>
          </a:xfrm>
          <a:prstGeom prst="ellipse">
            <a:avLst/>
          </a:prstGeom>
          <a:noFill/>
          <a:ln w="38160">
            <a:solidFill>
              <a:srgbClr val="00B050"/>
            </a:solidFill>
            <a:round/>
          </a:ln>
        </p:spPr>
        <p:style>
          <a:lnRef idx="0">
            <a:scrgbClr r="0" g="0" b="0"/>
          </a:lnRef>
          <a:fillRef idx="0">
            <a:scrgbClr r="0" g="0" b="0"/>
          </a:fillRef>
          <a:effectRef idx="0">
            <a:scrgbClr r="0" g="0" b="0"/>
          </a:effectRef>
          <a:fontRef idx="minor"/>
        </p:style>
      </p:sp>
      <p:sp>
        <p:nvSpPr>
          <p:cNvPr id="211" name="CustomShape 4"/>
          <p:cNvSpPr/>
          <p:nvPr/>
        </p:nvSpPr>
        <p:spPr>
          <a:xfrm>
            <a:off x="6480000" y="4319640"/>
            <a:ext cx="1871280" cy="431280"/>
          </a:xfrm>
          <a:prstGeom prst="ellipse">
            <a:avLst/>
          </a:prstGeom>
          <a:noFill/>
          <a:ln w="38160">
            <a:solidFill>
              <a:srgbClr val="00B050"/>
            </a:solidFill>
            <a:round/>
          </a:ln>
        </p:spPr>
        <p:style>
          <a:lnRef idx="0">
            <a:scrgbClr r="0" g="0" b="0"/>
          </a:lnRef>
          <a:fillRef idx="0">
            <a:scrgbClr r="0" g="0" b="0"/>
          </a:fillRef>
          <a:effectRef idx="0">
            <a:scrgbClr r="0" g="0" b="0"/>
          </a:effectRef>
          <a:fontRef idx="minor"/>
        </p:style>
      </p:sp>
      <p:sp>
        <p:nvSpPr>
          <p:cNvPr id="212" name="CustomShape 5"/>
          <p:cNvSpPr/>
          <p:nvPr/>
        </p:nvSpPr>
        <p:spPr>
          <a:xfrm>
            <a:off x="1224000" y="144360"/>
            <a:ext cx="8278560" cy="18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uFill>
                  <a:solidFill>
                    <a:srgbClr val="FFFFFF"/>
                  </a:solidFill>
                </a:uFill>
                <a:latin typeface="Calibri"/>
                <a:ea typeface="DejaVu Sans"/>
              </a:rPr>
              <a:t>Quand parle-t-on de prospective territoriale dans le cycle 4 ?</a:t>
            </a:r>
            <a:endParaRPr/>
          </a:p>
        </p:txBody>
      </p:sp>
      <p:sp>
        <p:nvSpPr>
          <p:cNvPr id="213" name="CustomShape 6"/>
          <p:cNvSpPr/>
          <p:nvPr/>
        </p:nvSpPr>
        <p:spPr>
          <a:xfrm>
            <a:off x="324000" y="477720"/>
            <a:ext cx="788760" cy="35532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14" name="CustomShape 7"/>
          <p:cNvSpPr/>
          <p:nvPr/>
        </p:nvSpPr>
        <p:spPr>
          <a:xfrm>
            <a:off x="272880" y="6297480"/>
            <a:ext cx="3931920" cy="35676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i="1" strike="noStrike" spc="-1">
                <a:solidFill>
                  <a:srgbClr val="000000"/>
                </a:solidFill>
                <a:uFill>
                  <a:solidFill>
                    <a:srgbClr val="FFFFFF"/>
                  </a:solidFill>
                </a:uFill>
                <a:latin typeface="Arial"/>
                <a:ea typeface="DejaVu Sans"/>
              </a:rPr>
              <a:t>B.O. spécial n°11 du 26 novembre 2015</a:t>
            </a: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55" presetClass="entr"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repl">
                                        <p:cTn id="7" dur="1000" fill="hold"/>
                                        <p:tgtEl>
                                          <p:spTgt spid="210"/>
                                        </p:tgtEl>
                                        <p:attrNameLst>
                                          <p:attrName/>
                                        </p:attrNameLst>
                                      </p:cBhvr>
                                      <p:tavLst>
                                        <p:tav tm="0">
                                          <p:val>
                                            <p:strVal val="#ppt_w*0.70"/>
                                          </p:val>
                                        </p:tav>
                                        <p:tav tm="100000">
                                          <p:val>
                                            <p:strVal val="#ppt_w"/>
                                          </p:val>
                                        </p:tav>
                                      </p:tavLst>
                                    </p:anim>
                                    <p:anim calcmode="lin" valueType="num">
                                      <p:cBhvr additive="repl">
                                        <p:cTn id="8" dur="1000" fill="hold"/>
                                        <p:tgtEl>
                                          <p:spTgt spid="210"/>
                                        </p:tgtEl>
                                        <p:attrNameLst>
                                          <p:attrName/>
                                        </p:attrNameLst>
                                      </p:cBhvr>
                                      <p:tavLst>
                                        <p:tav tm="0">
                                          <p:val>
                                            <p:strVal val="#ppt_h"/>
                                          </p:val>
                                        </p:tav>
                                        <p:tav tm="100000">
                                          <p:val>
                                            <p:strVal val="#ppt_h"/>
                                          </p:val>
                                        </p:tav>
                                      </p:tavLst>
                                    </p:anim>
                                    <p:animEffect transition="in" filter="fade">
                                      <p:cBhvr additive="repl">
                                        <p:cTn id="9" dur="1000"/>
                                        <p:tgtEl>
                                          <p:spTgt spid="210"/>
                                        </p:tgtEl>
                                      </p:cBhvr>
                                    </p:animEffect>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55" presetClass="entr" fill="hold" nodeType="clickEffect">
                                  <p:stCondLst>
                                    <p:cond delay="0"/>
                                  </p:stCondLst>
                                  <p:childTnLst>
                                    <p:set>
                                      <p:cBhvr>
                                        <p:cTn id="13" dur="1" fill="hold">
                                          <p:stCondLst>
                                            <p:cond delay="0"/>
                                          </p:stCondLst>
                                        </p:cTn>
                                        <p:tgtEl>
                                          <p:spTgt spid="211"/>
                                        </p:tgtEl>
                                        <p:attrNameLst>
                                          <p:attrName>style.visibility</p:attrName>
                                        </p:attrNameLst>
                                      </p:cBhvr>
                                      <p:to>
                                        <p:strVal val="visible"/>
                                      </p:to>
                                    </p:set>
                                    <p:anim calcmode="lin" valueType="num">
                                      <p:cBhvr additive="repl">
                                        <p:cTn id="14" dur="1000" fill="hold"/>
                                        <p:tgtEl>
                                          <p:spTgt spid="211"/>
                                        </p:tgtEl>
                                        <p:attrNameLst>
                                          <p:attrName/>
                                        </p:attrNameLst>
                                      </p:cBhvr>
                                      <p:tavLst>
                                        <p:tav tm="0">
                                          <p:val>
                                            <p:strVal val="#ppt_w*0.70"/>
                                          </p:val>
                                        </p:tav>
                                        <p:tav tm="100000">
                                          <p:val>
                                            <p:strVal val="#ppt_w"/>
                                          </p:val>
                                        </p:tav>
                                      </p:tavLst>
                                    </p:anim>
                                    <p:anim calcmode="lin" valueType="num">
                                      <p:cBhvr additive="repl">
                                        <p:cTn id="15" dur="1000" fill="hold"/>
                                        <p:tgtEl>
                                          <p:spTgt spid="211"/>
                                        </p:tgtEl>
                                        <p:attrNameLst>
                                          <p:attrName/>
                                        </p:attrNameLst>
                                      </p:cBhvr>
                                      <p:tavLst>
                                        <p:tav tm="0">
                                          <p:val>
                                            <p:strVal val="#ppt_h"/>
                                          </p:val>
                                        </p:tav>
                                        <p:tav tm="100000">
                                          <p:val>
                                            <p:strVal val="#ppt_h"/>
                                          </p:val>
                                        </p:tav>
                                      </p:tavLst>
                                    </p:anim>
                                    <p:animEffect transition="in" filter="fade">
                                      <p:cBhvr additive="repl">
                                        <p:cTn id="16"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 name="Table 1"/>
          <p:cNvGraphicFramePr/>
          <p:nvPr/>
        </p:nvGraphicFramePr>
        <p:xfrm>
          <a:off x="271440" y="1590840"/>
          <a:ext cx="3830400" cy="4024080"/>
        </p:xfrm>
        <a:graphic>
          <a:graphicData uri="http://schemas.openxmlformats.org/drawingml/2006/table">
            <a:tbl>
              <a:tblPr/>
              <a:tblGrid>
                <a:gridCol w="3830400"/>
              </a:tblGrid>
              <a:tr h="4024080">
                <a:tc>
                  <a:txBody>
                    <a:bodyPr/>
                    <a:lstStyle/>
                    <a:p>
                      <a:pPr>
                        <a:lnSpc>
                          <a:spcPct val="100000"/>
                        </a:lnSpc>
                      </a:pPr>
                      <a:endParaRPr/>
                    </a:p>
                    <a:p>
                      <a:pPr>
                        <a:lnSpc>
                          <a:spcPct val="100000"/>
                        </a:lnSpc>
                      </a:pPr>
                      <a:r>
                        <a:rPr lang="fr-FR" sz="1800" strike="noStrike" spc="-1">
                          <a:solidFill>
                            <a:srgbClr val="000000"/>
                          </a:solidFill>
                          <a:uFill>
                            <a:solidFill>
                              <a:srgbClr val="FFFFFF"/>
                            </a:solidFill>
                          </a:uFill>
                          <a:latin typeface="Arial"/>
                          <a:ea typeface="DejaVu Sans"/>
                        </a:rPr>
                        <a:t>   </a:t>
                      </a:r>
                      <a:r>
                        <a:rPr lang="fr-FR" sz="1800" b="1" strike="noStrike" spc="-1">
                          <a:solidFill>
                            <a:srgbClr val="000000"/>
                          </a:solidFill>
                          <a:uFill>
                            <a:solidFill>
                              <a:srgbClr val="FFFFFF"/>
                            </a:solidFill>
                          </a:uFill>
                          <a:latin typeface="Arial"/>
                          <a:ea typeface="DejaVu Sans"/>
                        </a:rPr>
                        <a:t> Les métropoles et leurs habitants.</a:t>
                      </a:r>
                      <a:endParaRPr/>
                    </a:p>
                    <a:p>
                      <a:pPr>
                        <a:lnSpc>
                          <a:spcPct val="100000"/>
                        </a:lnSpc>
                      </a:pPr>
                      <a:endParaRPr/>
                    </a:p>
                    <a:p>
                      <a:pPr>
                        <a:lnSpc>
                          <a:spcPct val="100000"/>
                        </a:lnSpc>
                      </a:pPr>
                      <a:r>
                        <a:rPr lang="fr-FR" sz="1800" strike="noStrike" spc="-1">
                          <a:solidFill>
                            <a:srgbClr val="000000"/>
                          </a:solidFill>
                          <a:uFill>
                            <a:solidFill>
                              <a:srgbClr val="FFFFFF"/>
                            </a:solidFill>
                          </a:uFill>
                          <a:latin typeface="Arial"/>
                          <a:ea typeface="DejaVu Sans"/>
                        </a:rPr>
                        <a:t>Il s'agit de caractériser ce qu'est une métropole, en insistant sur ses fonctions économiques, sociales, politiques et culturelles, sur la variété des espaces qui la composent et les flux qui la parcourent…</a:t>
                      </a:r>
                      <a:endParaRPr/>
                    </a:p>
                    <a:p>
                      <a:pPr>
                        <a:lnSpc>
                          <a:spcPct val="100000"/>
                        </a:lnSpc>
                      </a:pPr>
                      <a:endParaRPr/>
                    </a:p>
                    <a:p>
                      <a:pPr>
                        <a:lnSpc>
                          <a:spcPct val="100000"/>
                        </a:lnSpc>
                      </a:pPr>
                      <a:r>
                        <a:rPr lang="fr-FR" sz="2400" strike="noStrike" spc="-1">
                          <a:solidFill>
                            <a:srgbClr val="000000"/>
                          </a:solidFill>
                          <a:uFill>
                            <a:solidFill>
                              <a:srgbClr val="FFFFFF"/>
                            </a:solidFill>
                          </a:uFill>
                          <a:latin typeface="Arial"/>
                          <a:ea typeface="DejaVu Sans"/>
                        </a:rPr>
                        <a:t>   </a:t>
                      </a:r>
                      <a:endParaRPr/>
                    </a:p>
                    <a:p>
                      <a:pPr>
                        <a:lnSpc>
                          <a:spcPct val="100000"/>
                        </a:lnSpc>
                      </a:pPr>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graphicFrame>
        <p:nvGraphicFramePr>
          <p:cNvPr id="216" name="Table 2"/>
          <p:cNvGraphicFramePr/>
          <p:nvPr/>
        </p:nvGraphicFramePr>
        <p:xfrm>
          <a:off x="4830840" y="1511280"/>
          <a:ext cx="4090680" cy="4206600"/>
        </p:xfrm>
        <a:graphic>
          <a:graphicData uri="http://schemas.openxmlformats.org/drawingml/2006/table">
            <a:tbl>
              <a:tblPr/>
              <a:tblGrid>
                <a:gridCol w="4090680"/>
              </a:tblGrid>
              <a:tr h="4206600">
                <a:tc>
                  <a:txBody>
                    <a:bodyPr/>
                    <a:lstStyle/>
                    <a:p>
                      <a:pPr>
                        <a:lnSpc>
                          <a:spcPct val="100000"/>
                        </a:lnSpc>
                      </a:pPr>
                      <a:r>
                        <a:rPr lang="fr-FR" sz="1800" strike="noStrike" spc="-1">
                          <a:solidFill>
                            <a:srgbClr val="000000"/>
                          </a:solidFill>
                          <a:uFill>
                            <a:solidFill>
                              <a:srgbClr val="FFFFFF"/>
                            </a:solidFill>
                          </a:uFill>
                          <a:latin typeface="Arial"/>
                          <a:ea typeface="DejaVu Sans"/>
                        </a:rPr>
                        <a:t> </a:t>
                      </a:r>
                      <a:endParaRPr/>
                    </a:p>
                    <a:p>
                      <a:pPr>
                        <a:lnSpc>
                          <a:spcPct val="100000"/>
                        </a:lnSpc>
                      </a:pPr>
                      <a:r>
                        <a:rPr lang="fr-FR" sz="1800" b="1" strike="noStrike" spc="-1">
                          <a:solidFill>
                            <a:srgbClr val="000000"/>
                          </a:solidFill>
                          <a:uFill>
                            <a:solidFill>
                              <a:srgbClr val="FFFFFF"/>
                            </a:solidFill>
                          </a:uFill>
                          <a:latin typeface="Arial"/>
                          <a:ea typeface="DejaVu Sans"/>
                        </a:rPr>
                        <a:t>La ville de demain.</a:t>
                      </a:r>
                      <a:endParaRPr/>
                    </a:p>
                    <a:p>
                      <a:pPr>
                        <a:lnSpc>
                          <a:spcPct val="100000"/>
                        </a:lnSpc>
                      </a:pPr>
                      <a:endParaRPr/>
                    </a:p>
                    <a:p>
                      <a:pPr>
                        <a:lnSpc>
                          <a:spcPct val="100000"/>
                        </a:lnSpc>
                      </a:pPr>
                      <a:r>
                        <a:rPr lang="fr-FR" sz="1800" strike="noStrike" spc="-1">
                          <a:solidFill>
                            <a:srgbClr val="000000"/>
                          </a:solidFill>
                          <a:uFill>
                            <a:solidFill>
                              <a:srgbClr val="FFFFFF"/>
                            </a:solidFill>
                          </a:uFill>
                          <a:latin typeface="Arial"/>
                          <a:ea typeface="DejaVu Sans"/>
                        </a:rPr>
                        <a:t>Les élèves sont ensuite invités, dans le cadre d'une initiation à la prospective territoriale, à imaginer la ville du futur : comment s'y déplacer ? Comment repenser la question de son approvisionnement ? Quelles architectures inventer ? Comment ménager la cohabitation pour mieux vivre ensemble ? Comment améliorer le développement durable ? Le sujet peut se prêter à une approche pluridisciplinaire.</a:t>
                      </a:r>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
        <p:nvSpPr>
          <p:cNvPr id="217" name="CustomShape 3"/>
          <p:cNvSpPr/>
          <p:nvPr/>
        </p:nvSpPr>
        <p:spPr>
          <a:xfrm>
            <a:off x="4751280" y="2592360"/>
            <a:ext cx="2629032" cy="718920"/>
          </a:xfrm>
          <a:prstGeom prst="ellipse">
            <a:avLst/>
          </a:prstGeom>
          <a:noFill/>
          <a:ln w="38160">
            <a:solidFill>
              <a:srgbClr val="00B050"/>
            </a:solidFill>
            <a:round/>
          </a:ln>
        </p:spPr>
        <p:style>
          <a:lnRef idx="0">
            <a:scrgbClr r="0" g="0" b="0"/>
          </a:lnRef>
          <a:fillRef idx="0">
            <a:scrgbClr r="0" g="0" b="0"/>
          </a:fillRef>
          <a:effectRef idx="0">
            <a:scrgbClr r="0" g="0" b="0"/>
          </a:effectRef>
          <a:fontRef idx="minor"/>
        </p:style>
      </p:sp>
      <p:sp>
        <p:nvSpPr>
          <p:cNvPr id="218" name="CustomShape 4"/>
          <p:cNvSpPr/>
          <p:nvPr/>
        </p:nvSpPr>
        <p:spPr>
          <a:xfrm>
            <a:off x="1233360" y="115920"/>
            <a:ext cx="7333920" cy="18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800" b="1" strike="noStrike" spc="-1">
                <a:solidFill>
                  <a:srgbClr val="000000"/>
                </a:solidFill>
                <a:uFill>
                  <a:solidFill>
                    <a:srgbClr val="FFFFFF"/>
                  </a:solidFill>
                </a:uFill>
                <a:latin typeface="Calibri"/>
                <a:ea typeface="DejaVu Sans"/>
              </a:rPr>
              <a:t>La prospective territoriale en classe de 6°</a:t>
            </a:r>
            <a:endParaRPr/>
          </a:p>
          <a:p>
            <a:pPr>
              <a:lnSpc>
                <a:spcPct val="100000"/>
              </a:lnSpc>
            </a:pPr>
            <a:endParaRPr/>
          </a:p>
        </p:txBody>
      </p:sp>
      <p:sp>
        <p:nvSpPr>
          <p:cNvPr id="219" name="CustomShape 5"/>
          <p:cNvSpPr/>
          <p:nvPr/>
        </p:nvSpPr>
        <p:spPr>
          <a:xfrm>
            <a:off x="290520" y="216000"/>
            <a:ext cx="7887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20" name="CustomShape 6"/>
          <p:cNvSpPr/>
          <p:nvPr/>
        </p:nvSpPr>
        <p:spPr>
          <a:xfrm>
            <a:off x="531720" y="871560"/>
            <a:ext cx="353340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Arial"/>
                <a:ea typeface="DejaVu Sans"/>
              </a:rPr>
              <a:t>Thème 1 : Habiter une métropole</a:t>
            </a:r>
            <a:endParaRPr/>
          </a:p>
        </p:txBody>
      </p:sp>
      <p:sp>
        <p:nvSpPr>
          <p:cNvPr id="221" name="CustomShape 7"/>
          <p:cNvSpPr/>
          <p:nvPr/>
        </p:nvSpPr>
        <p:spPr>
          <a:xfrm>
            <a:off x="4187880" y="4465800"/>
            <a:ext cx="502920" cy="431280"/>
          </a:xfrm>
          <a:custGeom>
            <a:avLst/>
            <a:gdLst/>
            <a:ahLst/>
            <a:cxnLst/>
            <a:rect l="l" t="t" r="r" b="b"/>
            <a:pathLst>
              <a:path w="1401" h="1202">
                <a:moveTo>
                  <a:pt x="0" y="300"/>
                </a:moveTo>
                <a:lnTo>
                  <a:pt x="1050" y="300"/>
                </a:lnTo>
                <a:lnTo>
                  <a:pt x="1050" y="0"/>
                </a:lnTo>
                <a:lnTo>
                  <a:pt x="1400" y="600"/>
                </a:lnTo>
                <a:lnTo>
                  <a:pt x="1050" y="1201"/>
                </a:lnTo>
                <a:lnTo>
                  <a:pt x="1050" y="900"/>
                </a:lnTo>
                <a:lnTo>
                  <a:pt x="0" y="900"/>
                </a:lnTo>
                <a:lnTo>
                  <a:pt x="0" y="300"/>
                </a:lnTo>
              </a:path>
            </a:pathLst>
          </a:custGeom>
          <a:solidFill>
            <a:srgbClr val="0070C0"/>
          </a:solidFill>
          <a:ln>
            <a:solidFill>
              <a:srgbClr val="3465A4"/>
            </a:solidFill>
          </a:ln>
        </p:spPr>
        <p:style>
          <a:lnRef idx="0">
            <a:scrgbClr r="0" g="0" b="0"/>
          </a:lnRef>
          <a:fillRef idx="0">
            <a:scrgbClr r="0" g="0" b="0"/>
          </a:fillRef>
          <a:effectRef idx="0">
            <a:scrgbClr r="0" g="0" b="0"/>
          </a:effectRef>
          <a:fontRef idx="minor"/>
        </p:style>
      </p:sp>
      <p:sp>
        <p:nvSpPr>
          <p:cNvPr id="222" name="CustomShape 8"/>
          <p:cNvSpPr/>
          <p:nvPr/>
        </p:nvSpPr>
        <p:spPr>
          <a:xfrm>
            <a:off x="272880" y="6297480"/>
            <a:ext cx="3931920" cy="356760"/>
          </a:xfrm>
          <a:prstGeom prst="rect">
            <a:avLst/>
          </a:prstGeom>
          <a:solidFill>
            <a:srgbClr val="D9D9D9"/>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i="1" strike="noStrike" spc="-1">
                <a:solidFill>
                  <a:srgbClr val="000000"/>
                </a:solidFill>
                <a:uFill>
                  <a:solidFill>
                    <a:srgbClr val="FFFFFF"/>
                  </a:solidFill>
                </a:uFill>
                <a:latin typeface="Arial"/>
                <a:ea typeface="DejaVu Sans"/>
              </a:rPr>
              <a:t>B.O. spécial n°11 du 26 novembre 2015</a:t>
            </a: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22" presetClass="entr" presetSubtype="8"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additive="repl">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repl">
                                        <p:cTn id="12" dur="1000" fill="hold"/>
                                        <p:tgtEl>
                                          <p:spTgt spid="217"/>
                                        </p:tgtEl>
                                        <p:attrNameLst>
                                          <p:attrName/>
                                        </p:attrNameLst>
                                      </p:cBhvr>
                                      <p:tavLst>
                                        <p:tav tm="0">
                                          <p:val>
                                            <p:strVal val="#ppt_w*0.70"/>
                                          </p:val>
                                        </p:tav>
                                        <p:tav tm="100000">
                                          <p:val>
                                            <p:strVal val="#ppt_w"/>
                                          </p:val>
                                        </p:tav>
                                      </p:tavLst>
                                    </p:anim>
                                    <p:anim calcmode="lin" valueType="num">
                                      <p:cBhvr additive="repl">
                                        <p:cTn id="13" dur="1000" fill="hold"/>
                                        <p:tgtEl>
                                          <p:spTgt spid="217"/>
                                        </p:tgtEl>
                                        <p:attrNameLst>
                                          <p:attrName/>
                                        </p:attrNameLst>
                                      </p:cBhvr>
                                      <p:tavLst>
                                        <p:tav tm="0">
                                          <p:val>
                                            <p:strVal val="#ppt_h"/>
                                          </p:val>
                                        </p:tav>
                                        <p:tav tm="100000">
                                          <p:val>
                                            <p:strVal val="#ppt_h"/>
                                          </p:val>
                                        </p:tav>
                                      </p:tavLst>
                                    </p:anim>
                                    <p:animEffect transition="in" filter="fade">
                                      <p:cBhvr additive="repl">
                                        <p:cTn id="14"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CustomShape 1"/>
          <p:cNvSpPr/>
          <p:nvPr/>
        </p:nvSpPr>
        <p:spPr>
          <a:xfrm>
            <a:off x="252360" y="295200"/>
            <a:ext cx="788760" cy="35676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24" name="CustomShape 2"/>
          <p:cNvSpPr/>
          <p:nvPr/>
        </p:nvSpPr>
        <p:spPr>
          <a:xfrm>
            <a:off x="1233360" y="360360"/>
            <a:ext cx="7584840" cy="5140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2800" b="1" strike="noStrike" spc="-1" dirty="0">
                <a:solidFill>
                  <a:srgbClr val="000000"/>
                </a:solidFill>
                <a:uFill>
                  <a:solidFill>
                    <a:srgbClr val="FFFFFF"/>
                  </a:solidFill>
                </a:uFill>
                <a:latin typeface="Calibri"/>
                <a:ea typeface="DejaVu Sans"/>
              </a:rPr>
              <a:t>Comment aborder cette séquence avec les élèves ?</a:t>
            </a:r>
            <a:endParaRPr dirty="0"/>
          </a:p>
        </p:txBody>
      </p:sp>
      <p:sp>
        <p:nvSpPr>
          <p:cNvPr id="225" name="CustomShape 3"/>
          <p:cNvSpPr/>
          <p:nvPr/>
        </p:nvSpPr>
        <p:spPr>
          <a:xfrm>
            <a:off x="216000" y="2133720"/>
            <a:ext cx="817200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ea typeface="DejaVu Sans"/>
              </a:rPr>
              <a:t> </a:t>
            </a:r>
            <a:endParaRPr/>
          </a:p>
        </p:txBody>
      </p:sp>
      <p:sp>
        <p:nvSpPr>
          <p:cNvPr id="226" name="CustomShape 4"/>
          <p:cNvSpPr/>
          <p:nvPr/>
        </p:nvSpPr>
        <p:spPr>
          <a:xfrm>
            <a:off x="201600" y="4162320"/>
            <a:ext cx="8172000" cy="909360"/>
          </a:xfrm>
          <a:prstGeom prst="rect">
            <a:avLst/>
          </a:prstGeom>
          <a:noFill/>
          <a:ln>
            <a:noFill/>
          </a:ln>
        </p:spPr>
        <p:style>
          <a:lnRef idx="0">
            <a:scrgbClr r="0" g="0" b="0"/>
          </a:lnRef>
          <a:fillRef idx="0">
            <a:scrgbClr r="0" g="0" b="0"/>
          </a:fillRef>
          <a:effectRef idx="0">
            <a:scrgbClr r="0" g="0" b="0"/>
          </a:effectRef>
          <a:fontRef idx="minor"/>
        </p:style>
      </p:sp>
      <p:sp>
        <p:nvSpPr>
          <p:cNvPr id="227" name="CustomShape 5"/>
          <p:cNvSpPr/>
          <p:nvPr/>
        </p:nvSpPr>
        <p:spPr>
          <a:xfrm>
            <a:off x="252360" y="5084640"/>
            <a:ext cx="8172000" cy="909360"/>
          </a:xfrm>
          <a:prstGeom prst="rect">
            <a:avLst/>
          </a:prstGeom>
          <a:noFill/>
          <a:ln>
            <a:noFill/>
          </a:ln>
        </p:spPr>
        <p:style>
          <a:lnRef idx="0">
            <a:scrgbClr r="0" g="0" b="0"/>
          </a:lnRef>
          <a:fillRef idx="0">
            <a:scrgbClr r="0" g="0" b="0"/>
          </a:fillRef>
          <a:effectRef idx="0">
            <a:scrgbClr r="0" g="0" b="0"/>
          </a:effectRef>
          <a:fontRef idx="minor"/>
        </p:style>
      </p:sp>
      <p:sp>
        <p:nvSpPr>
          <p:cNvPr id="228" name="CustomShape 6"/>
          <p:cNvSpPr/>
          <p:nvPr/>
        </p:nvSpPr>
        <p:spPr>
          <a:xfrm>
            <a:off x="290520" y="360360"/>
            <a:ext cx="788760" cy="355320"/>
          </a:xfrm>
          <a:custGeom>
            <a:avLst/>
            <a:gdLst/>
            <a:ahLst/>
            <a:cxnLst/>
            <a:rect l="l" t="t" r="r" b="b"/>
            <a:pathLst>
              <a:path w="1" h="1">
                <a:moveTo>
                  <a:pt x="0" y="0"/>
                </a:moveTo>
                <a:lnTo>
                  <a:pt x="0" y="0"/>
                </a:lnTo>
              </a:path>
            </a:pathLst>
          </a:cu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29" name="CustomShape 7"/>
          <p:cNvSpPr/>
          <p:nvPr/>
        </p:nvSpPr>
        <p:spPr>
          <a:xfrm>
            <a:off x="324000" y="476280"/>
            <a:ext cx="786960" cy="356760"/>
          </a:xfrm>
          <a:prstGeom prst="homePlate">
            <a:avLst>
              <a:gd name="adj" fmla="val 50000"/>
            </a:avLst>
          </a:prstGeom>
          <a:solidFill>
            <a:srgbClr val="C00000"/>
          </a:solidFill>
          <a:ln w="25560">
            <a:solidFill>
              <a:srgbClr val="C00000"/>
            </a:solidFill>
            <a:round/>
          </a:ln>
        </p:spPr>
        <p:style>
          <a:lnRef idx="0">
            <a:scrgbClr r="0" g="0" b="0"/>
          </a:lnRef>
          <a:fillRef idx="0">
            <a:scrgbClr r="0" g="0" b="0"/>
          </a:fillRef>
          <a:effectRef idx="0">
            <a:scrgbClr r="0" g="0" b="0"/>
          </a:effectRef>
          <a:fontRef idx="minor"/>
        </p:style>
      </p:sp>
      <p:sp>
        <p:nvSpPr>
          <p:cNvPr id="230" name="CustomShape 8"/>
          <p:cNvSpPr/>
          <p:nvPr/>
        </p:nvSpPr>
        <p:spPr>
          <a:xfrm>
            <a:off x="201600" y="1700808"/>
            <a:ext cx="8670600" cy="14328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dirty="0">
                <a:solidFill>
                  <a:srgbClr val="0070C0"/>
                </a:solidFill>
                <a:uFill>
                  <a:solidFill>
                    <a:srgbClr val="FFFFFF"/>
                  </a:solidFill>
                </a:uFill>
                <a:latin typeface="Calibri"/>
                <a:ea typeface="DejaVu Sans"/>
              </a:rPr>
              <a:t>Une proposition : travailler sur le </a:t>
            </a:r>
            <a:r>
              <a:rPr lang="fr-FR" sz="2800" b="1" strike="noStrike" spc="-1" dirty="0" smtClean="0">
                <a:solidFill>
                  <a:srgbClr val="0070C0"/>
                </a:solidFill>
                <a:uFill>
                  <a:solidFill>
                    <a:srgbClr val="FFFFFF"/>
                  </a:solidFill>
                </a:uFill>
                <a:latin typeface="Calibri"/>
                <a:ea typeface="DejaVu Sans"/>
              </a:rPr>
              <a:t>PLU</a:t>
            </a:r>
            <a:br>
              <a:rPr lang="fr-FR" sz="2800" b="1" strike="noStrike" spc="-1" dirty="0" smtClean="0">
                <a:solidFill>
                  <a:srgbClr val="0070C0"/>
                </a:solidFill>
                <a:uFill>
                  <a:solidFill>
                    <a:srgbClr val="FFFFFF"/>
                  </a:solidFill>
                </a:uFill>
                <a:latin typeface="Calibri"/>
                <a:ea typeface="DejaVu Sans"/>
              </a:rPr>
            </a:br>
            <a:r>
              <a:rPr lang="fr-FR" sz="2800" b="1" strike="noStrike" spc="-1" dirty="0" smtClean="0">
                <a:solidFill>
                  <a:srgbClr val="0070C0"/>
                </a:solidFill>
                <a:uFill>
                  <a:solidFill>
                    <a:srgbClr val="FFFFFF"/>
                  </a:solidFill>
                </a:uFill>
                <a:latin typeface="Calibri"/>
                <a:ea typeface="DejaVu Sans"/>
              </a:rPr>
              <a:t> (plan local d’urbanisme) de l’</a:t>
            </a:r>
            <a:r>
              <a:rPr lang="fr-FR" sz="2800" b="1" strike="noStrike" spc="-1" dirty="0" err="1" smtClean="0">
                <a:solidFill>
                  <a:srgbClr val="0070C0"/>
                </a:solidFill>
                <a:uFill>
                  <a:solidFill>
                    <a:srgbClr val="FFFFFF"/>
                  </a:solidFill>
                </a:uFill>
                <a:latin typeface="Calibri"/>
                <a:ea typeface="DejaVu Sans"/>
              </a:rPr>
              <a:t>Eurométropole</a:t>
            </a:r>
            <a:r>
              <a:rPr lang="fr-FR" sz="2800" b="1" spc="-1" dirty="0">
                <a:solidFill>
                  <a:srgbClr val="0070C0"/>
                </a:solidFill>
                <a:uFill>
                  <a:solidFill>
                    <a:srgbClr val="FFFFFF"/>
                  </a:solidFill>
                </a:uFill>
                <a:latin typeface="Calibri"/>
              </a:rPr>
              <a:t> de </a:t>
            </a:r>
            <a:r>
              <a:rPr lang="fr-FR" sz="2800" b="1" spc="-1" dirty="0" smtClean="0">
                <a:solidFill>
                  <a:srgbClr val="0070C0"/>
                </a:solidFill>
                <a:uFill>
                  <a:solidFill>
                    <a:srgbClr val="FFFFFF"/>
                  </a:solidFill>
                </a:uFill>
                <a:latin typeface="Calibri"/>
              </a:rPr>
              <a:t>Strasbourg, </a:t>
            </a:r>
            <a:r>
              <a:rPr lang="fr-FR" sz="2800" b="1" strike="noStrike" spc="-1" dirty="0" smtClean="0">
                <a:solidFill>
                  <a:srgbClr val="0070C0"/>
                </a:solidFill>
                <a:uFill>
                  <a:solidFill>
                    <a:srgbClr val="FFFFFF"/>
                  </a:solidFill>
                </a:uFill>
                <a:latin typeface="Calibri"/>
                <a:ea typeface="DejaVu Sans"/>
              </a:rPr>
              <a:t>puis </a:t>
            </a:r>
            <a:r>
              <a:rPr lang="fr-FR" sz="2800" b="1" strike="noStrike" spc="-1" dirty="0">
                <a:solidFill>
                  <a:srgbClr val="0070C0"/>
                </a:solidFill>
                <a:uFill>
                  <a:solidFill>
                    <a:srgbClr val="FFFFFF"/>
                  </a:solidFill>
                </a:uFill>
                <a:latin typeface="Calibri"/>
                <a:ea typeface="DejaVu Sans"/>
              </a:rPr>
              <a:t>sur un projet d'écoquartier.</a:t>
            </a:r>
            <a:endParaRPr sz="2800" dirty="0"/>
          </a:p>
          <a:p>
            <a:pPr>
              <a:lnSpc>
                <a:spcPct val="100000"/>
              </a:lnSpc>
            </a:pPr>
            <a:endParaRPr sz="2800" dirty="0"/>
          </a:p>
          <a:p>
            <a:pPr>
              <a:lnSpc>
                <a:spcPct val="100000"/>
              </a:lnSpc>
            </a:pPr>
            <a:endParaRPr sz="2800" dirty="0"/>
          </a:p>
          <a:p>
            <a:pPr>
              <a:lnSpc>
                <a:spcPct val="100000"/>
              </a:lnSpc>
            </a:pPr>
            <a:endParaRPr sz="2800" dirty="0"/>
          </a:p>
          <a:p>
            <a:pPr>
              <a:lnSpc>
                <a:spcPct val="100000"/>
              </a:lnSpc>
            </a:pPr>
            <a:endParaRPr sz="2800" dirty="0"/>
          </a:p>
        </p:txBody>
      </p:sp>
      <p:sp>
        <p:nvSpPr>
          <p:cNvPr id="2" name="ZoneTexte 1"/>
          <p:cNvSpPr txBox="1"/>
          <p:nvPr/>
        </p:nvSpPr>
        <p:spPr>
          <a:xfrm>
            <a:off x="324000" y="3594352"/>
            <a:ext cx="8548200" cy="1938992"/>
          </a:xfrm>
          <a:prstGeom prst="rect">
            <a:avLst/>
          </a:prstGeom>
          <a:noFill/>
        </p:spPr>
        <p:txBody>
          <a:bodyPr wrap="square" rtlCol="0">
            <a:spAutoFit/>
          </a:bodyPr>
          <a:lstStyle/>
          <a:p>
            <a:pPr>
              <a:lnSpc>
                <a:spcPct val="100000"/>
              </a:lnSpc>
            </a:pPr>
            <a:r>
              <a:rPr lang="fr-FR" sz="2400" spc="-1" dirty="0">
                <a:solidFill>
                  <a:srgbClr val="000000"/>
                </a:solidFill>
                <a:uFill>
                  <a:solidFill>
                    <a:srgbClr val="FFFFFF"/>
                  </a:solidFill>
                </a:uFill>
                <a:latin typeface="Calibri"/>
              </a:rPr>
              <a:t>La démarche: </a:t>
            </a:r>
            <a:endParaRPr lang="fr-FR" sz="2400" dirty="0"/>
          </a:p>
          <a:p>
            <a:pPr>
              <a:lnSpc>
                <a:spcPct val="100000"/>
              </a:lnSpc>
            </a:pPr>
            <a:r>
              <a:rPr lang="fr-FR" sz="2400" spc="-1" dirty="0">
                <a:solidFill>
                  <a:srgbClr val="000000"/>
                </a:solidFill>
                <a:uFill>
                  <a:solidFill>
                    <a:srgbClr val="FFFFFF"/>
                  </a:solidFill>
                </a:uFill>
                <a:latin typeface="Calibri"/>
              </a:rPr>
              <a:t>- inscrire l'étude dans les temporalités</a:t>
            </a:r>
            <a:endParaRPr lang="fr-FR" sz="2400" dirty="0"/>
          </a:p>
          <a:p>
            <a:pPr>
              <a:lnSpc>
                <a:spcPct val="100000"/>
              </a:lnSpc>
            </a:pPr>
            <a:r>
              <a:rPr lang="fr-FR" sz="2400" spc="-1" dirty="0">
                <a:solidFill>
                  <a:srgbClr val="000000"/>
                </a:solidFill>
                <a:uFill>
                  <a:solidFill>
                    <a:srgbClr val="FFFFFF"/>
                  </a:solidFill>
                </a:uFill>
                <a:latin typeface="Calibri"/>
              </a:rPr>
              <a:t>- réaliser un diagnostic puis élaborer des scénarios envisageables</a:t>
            </a:r>
            <a:endParaRPr lang="fr-FR" sz="2400" dirty="0"/>
          </a:p>
          <a:p>
            <a:pPr>
              <a:lnSpc>
                <a:spcPct val="100000"/>
              </a:lnSpc>
            </a:pPr>
            <a:endParaRPr lang="fr-FR" sz="2400" dirty="0"/>
          </a:p>
          <a:p>
            <a:pPr>
              <a:lnSpc>
                <a:spcPct val="100000"/>
              </a:lnSpc>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2403</Words>
  <Application>Microsoft Macintosh PowerPoint</Application>
  <PresentationFormat>Présentation à l'écran (4:3)</PresentationFormat>
  <Paragraphs>432</Paragraphs>
  <Slides>31</Slides>
  <Notes>30</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31</vt:i4>
      </vt:variant>
    </vt:vector>
  </HeadingPairs>
  <TitlesOfParts>
    <vt:vector size="47" baseType="lpstr">
      <vt:lpstr>.AppleSystemUIFont</vt:lpstr>
      <vt:lpstr>Calibri</vt:lpstr>
      <vt:lpstr>Candara</vt:lpstr>
      <vt:lpstr>DejaVu Sans</vt:lpstr>
      <vt:lpstr>SimSun</vt:lpstr>
      <vt:lpstr>StarSymbol</vt:lpstr>
      <vt:lpstr>Symbol</vt:lpstr>
      <vt:lpstr>Tahoma</vt:lpstr>
      <vt:lpstr>Times New Roman</vt:lpstr>
      <vt:lpstr>Wingdings</vt:lpstr>
      <vt:lpstr>Zapf Dingbats</vt:lpstr>
      <vt:lpstr>Arial</vt:lpstr>
      <vt:lpstr>Office Theme</vt:lpstr>
      <vt:lpstr>Office Theme</vt:lpstr>
      <vt:lpstr>Office Theme</vt:lpstr>
      <vt:lpstr>Office Theme</vt:lpstr>
      <vt:lpstr> De nouvelles problématiques, des démarches à privilégier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Catherine Schmittbiel</cp:lastModifiedBy>
  <cp:revision>206</cp:revision>
  <dcterms:created xsi:type="dcterms:W3CDTF">2016-02-27T08:50:27Z</dcterms:created>
  <dcterms:modified xsi:type="dcterms:W3CDTF">2016-04-14T15:14:35Z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28</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33</vt:i4>
  </property>
</Properties>
</file>