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notesSlides/notesSlide12.xml" ContentType="application/vnd.openxmlformats-officedocument.presentationml.notesSlide+xml"/>
  <Default Extension="jpeg" ContentType="image/jpeg"/>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Override PartName="/ppt/notesSlides/notesSlide24.xml" ContentType="application/vnd.openxmlformats-officedocument.presentationml.notes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6"/>
  </p:notesMasterIdLst>
  <p:sldIdLst>
    <p:sldId id="356" r:id="rId2"/>
    <p:sldId id="361" r:id="rId3"/>
    <p:sldId id="355" r:id="rId4"/>
    <p:sldId id="332" r:id="rId5"/>
    <p:sldId id="357" r:id="rId6"/>
    <p:sldId id="334" r:id="rId7"/>
    <p:sldId id="350" r:id="rId8"/>
    <p:sldId id="335" r:id="rId9"/>
    <p:sldId id="366" r:id="rId10"/>
    <p:sldId id="367" r:id="rId11"/>
    <p:sldId id="368" r:id="rId12"/>
    <p:sldId id="358" r:id="rId13"/>
    <p:sldId id="310" r:id="rId14"/>
    <p:sldId id="359" r:id="rId15"/>
    <p:sldId id="365" r:id="rId16"/>
    <p:sldId id="362" r:id="rId17"/>
    <p:sldId id="352" r:id="rId18"/>
    <p:sldId id="346" r:id="rId19"/>
    <p:sldId id="369" r:id="rId20"/>
    <p:sldId id="370" r:id="rId21"/>
    <p:sldId id="371" r:id="rId22"/>
    <p:sldId id="360" r:id="rId23"/>
    <p:sldId id="294" r:id="rId24"/>
    <p:sldId id="264" r:id="rId25"/>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15:guide id="1" orient="horz" pos="2160">
          <p15:clr>
            <a:srgbClr val="A4A3A4"/>
          </p15:clr>
        </p15:guide>
        <p15:guide id="2" pos="2880">
          <p15:clr>
            <a:srgbClr val="A4A3A4"/>
          </p15:clr>
        </p15:guide>
      </p15:sldGuideLst>
    </p:ext>
    <p:ext uri="{2D200454-40CA-4A62-9FC3-DE9A4176ACB9}">
      <p15:notes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8CA8CB"/>
    <a:srgbClr val="00FF00"/>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25919" autoAdjust="0"/>
    <p:restoredTop sz="94665"/>
  </p:normalViewPr>
  <p:slideViewPr>
    <p:cSldViewPr snapToGrid="0" snapToObjects="1">
      <p:cViewPr>
        <p:scale>
          <a:sx n="90" d="100"/>
          <a:sy n="90" d="100"/>
        </p:scale>
        <p:origin x="-440"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4" d="100"/>
          <a:sy n="74" d="100"/>
        </p:scale>
        <p:origin x="-2560" y="-11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A8ADF0-96E3-A545-8797-27D18CC9B9E2}" type="datetimeFigureOut">
              <a:rPr lang="fr-FR" smtClean="0"/>
              <a:pPr/>
              <a:t>7/07/16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3DB2EB-7DBB-1E4E-AEEF-96279393CD11}" type="slidenum">
              <a:rPr lang="fr-FR" smtClean="0"/>
              <a:pPr/>
              <a:t>‹#›</a:t>
            </a:fld>
            <a:endParaRPr lang="fr-F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244783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Un sujet à la fois facile, car très attendu par</a:t>
            </a:r>
            <a:r>
              <a:rPr lang="fr-FR" baseline="0" dirty="0" smtClean="0"/>
              <a:t> les élèves, et difficile, car notions complexes et temps long.</a:t>
            </a:r>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1</a:t>
            </a:fld>
            <a:endParaRPr lang="fr-F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945244"/>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On situe</a:t>
            </a:r>
            <a:r>
              <a:rPr lang="fr-FR" baseline="0" dirty="0" smtClean="0"/>
              <a:t> dans le temps (paléolithique supérieur,  550 000 BP) et dans l’espace. La Caune de l’Arago est célèbre depuis les années 60 pour la découverte de l’homme de Tautavel, un Homo </a:t>
            </a:r>
            <a:r>
              <a:rPr lang="fr-FR" baseline="0" dirty="0" err="1" smtClean="0"/>
              <a:t>Heidelbergensis</a:t>
            </a:r>
            <a:r>
              <a:rPr lang="fr-FR" baseline="0" dirty="0" smtClean="0"/>
              <a:t> qui est longtemps resté « le français le plus ancien (sic) ». Plus scientifiquement, cette abri sous roche recèle plus de 50 niveaux d’occupations, de 550 000 BP à 35 000 BP, ce qui en fait l’une des stratigraphies les plus » épaisses »et les plus longues d’Europe.</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L’activité proposée permet d’exploiter cette épaisseur pour faire prendre consciences aux élèves des durées extrêmement longues en jeu ici, mais aussi leur montrer les évolutions de l’environnement, auquel l’homme s’adapte en tant que chasseur-cueilleur nomade. Les 4 sols abordés, F, G, G et L, présentent en effet des caractéristiques environnementales, des outils et des habitats distincts.</a:t>
            </a:r>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10</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On situe</a:t>
            </a:r>
            <a:r>
              <a:rPr lang="fr-FR" baseline="0" dirty="0" smtClean="0"/>
              <a:t> dans le temps (paléolithique supérieur, plus précisément magdalénien,  14 000 BP) et dans l’espace. Cette étude de cas est réalisée à partir des fouilles réalisées à Etiolles, en Ile-De-France. Un habitat temporaire magdalénien y a été fouillé, ce qui a permis de documenter en détail la vie d’un groupe de chasseurs-cueilleurs d’il y a 14 000 ans. On démarre cette étude par le moulage du site, qui permet d’évoquer les méthodes des archéologues, avant d’embrayer sur un dessin/relevé simplifié du site. Ce relevé permet de montrer une organisation précise de l’espace, qui permet de débuter le travail de description et de reconstitution. Les artefacts découverts à Etiolles permettent de préciser le mode de vie des magdaléniens, fondé avant tout sur le renne, qui comblait l’essentiel de leurs besoins dans presque tous les domaines. Leur nomadisme est donc logique, à la fois pour ne pas épuiser les ressources d’un site, mais aussi pour suivre les troupeaux de renne. </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Le galet gravé d’Etiolles, complété par l’</a:t>
            </a:r>
            <a:r>
              <a:rPr lang="fr-FR" baseline="0" dirty="0" err="1" smtClean="0"/>
              <a:t>homme-lion</a:t>
            </a:r>
            <a:r>
              <a:rPr lang="fr-FR" baseline="0" dirty="0" smtClean="0"/>
              <a:t> de </a:t>
            </a:r>
            <a:r>
              <a:rPr lang="fr-FR" baseline="0" dirty="0" err="1" smtClean="0"/>
              <a:t>Stadel</a:t>
            </a:r>
            <a:r>
              <a:rPr lang="fr-FR" baseline="0" dirty="0" smtClean="0"/>
              <a:t> (30 000 BP) permet d’aborder l’imaginaire de ces chasseurs. Ces figures animales anthropomorphes témoignent de l’existence de croyances liées aux forces naturelles, à des interactions animistes entre homme et nature, voire à des pratiques chamaniques. Dans tous les cas, on n’oubliera pas de signaler aux élèves qu’il s’agit là d’hypothèses, et non  de certitudes. </a:t>
            </a:r>
          </a:p>
          <a:p>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11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12</a:t>
            </a:fld>
            <a:endParaRPr lang="fr-F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87347033"/>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err="1" smtClean="0">
                <a:sym typeface="Wingdings"/>
              </a:rPr>
              <a:t></a:t>
            </a:r>
            <a:r>
              <a:rPr lang="fr-FR" dirty="0" smtClean="0">
                <a:sym typeface="Wingdings"/>
              </a:rPr>
              <a:t> </a:t>
            </a:r>
            <a:r>
              <a:rPr lang="fr-FR" dirty="0" smtClean="0"/>
              <a:t>Il existe aujourd’hui trois théories/écoles</a:t>
            </a:r>
            <a:r>
              <a:rPr lang="fr-FR" baseline="0" dirty="0" smtClean="0"/>
              <a:t> autour de l’apparition et de l’expansion du genre Homo:</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fr-FR" baseline="0" dirty="0" smtClean="0"/>
              <a:t>La théorie monocentriste: l’Homme a une origine africaine. Il y a eu trois sorties d’Afrique successives, et la dernière (sapiens) a été la bonne.</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fr-FR" baseline="0" dirty="0" smtClean="0"/>
              <a:t>La théorie </a:t>
            </a:r>
            <a:r>
              <a:rPr lang="fr-FR" baseline="0" dirty="0" err="1" smtClean="0"/>
              <a:t>pluricentriste</a:t>
            </a:r>
            <a:r>
              <a:rPr lang="fr-FR" baseline="0" dirty="0" smtClean="0"/>
              <a:t>, qui a ses partisans surtout en Chine, et qui se fonde sur des datations et des analyses paléontologiques souvent critiquées.</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fr-FR" baseline="0" dirty="0" smtClean="0"/>
              <a:t>La théorie intermédiaire, aujourd’hui délaissée.</a:t>
            </a:r>
          </a:p>
          <a:p>
            <a:pPr marL="228600" marR="0" indent="-228600" algn="l" defTabSz="457200" rtl="0" eaLnBrk="1" fontAlgn="auto" latinLnBrk="0" hangingPunct="1">
              <a:lnSpc>
                <a:spcPct val="100000"/>
              </a:lnSpc>
              <a:spcBef>
                <a:spcPts val="0"/>
              </a:spcBef>
              <a:spcAft>
                <a:spcPts val="0"/>
              </a:spcAft>
              <a:buClrTx/>
              <a:buSzTx/>
              <a:buFontTx/>
              <a:buNone/>
              <a:tabLst/>
              <a:defRPr/>
            </a:pPr>
            <a:r>
              <a:rPr lang="fr-FR" baseline="0" dirty="0" smtClean="0"/>
              <a:t>La théorie aujourd’hui la plus pertinente est la théorie monocentriste, qui inclut toutefois désormais les preuves génétiques de croisements limités entre espèces:  en Europe, </a:t>
            </a:r>
            <a:r>
              <a:rPr lang="fr-FR" baseline="0" dirty="0" err="1" smtClean="0"/>
              <a:t>Néanderthal</a:t>
            </a:r>
            <a:r>
              <a:rPr lang="fr-FR" baseline="0" dirty="0" smtClean="0"/>
              <a:t> et Sapiens (5% de notre patrimoine génétique). En Asie Erectus et Sapiens. En Asie centrale </a:t>
            </a:r>
            <a:r>
              <a:rPr lang="fr-FR" baseline="0" dirty="0" err="1" smtClean="0"/>
              <a:t>Denisova</a:t>
            </a:r>
            <a:r>
              <a:rPr lang="fr-FR" baseline="0" dirty="0" smtClean="0"/>
              <a:t> et Sapiens.  Notons à ce sujet que la </a:t>
            </a:r>
            <a:r>
              <a:rPr lang="fr-FR" baseline="0" dirty="0" err="1" smtClean="0"/>
              <a:t>p</a:t>
            </a:r>
            <a:r>
              <a:rPr lang="fr-FR" dirty="0" err="1" smtClean="0"/>
              <a:t>aléogénomique</a:t>
            </a:r>
            <a:r>
              <a:rPr lang="fr-FR" baseline="0" dirty="0" smtClean="0"/>
              <a:t> est à utiliser avec des réserves</a:t>
            </a:r>
            <a:r>
              <a:rPr lang="fr-FR" dirty="0" smtClean="0"/>
              <a:t>: elle donne une  impression de vérité mathématique, mais ne fournit que des reconstitutions théoriques, notamment</a:t>
            </a:r>
            <a:r>
              <a:rPr lang="fr-FR" baseline="0" dirty="0" smtClean="0"/>
              <a:t> pour les datations des divergences entre espèces du genre humain.</a:t>
            </a:r>
          </a:p>
          <a:p>
            <a:pPr marL="228600" marR="0" indent="-22860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228600" marR="0" indent="-228600" algn="l" defTabSz="457200" rtl="0" eaLnBrk="1" fontAlgn="auto" latinLnBrk="0" hangingPunct="1">
              <a:lnSpc>
                <a:spcPct val="100000"/>
              </a:lnSpc>
              <a:spcBef>
                <a:spcPts val="0"/>
              </a:spcBef>
              <a:spcAft>
                <a:spcPts val="0"/>
              </a:spcAft>
              <a:buClrTx/>
              <a:buSzTx/>
              <a:buFontTx/>
              <a:buNone/>
              <a:tabLst/>
              <a:defRPr/>
            </a:pPr>
            <a:r>
              <a:rPr lang="fr-FR" baseline="0" dirty="0" smtClean="0"/>
              <a:t>Il est donc quasiment acquis que sapiens est apparu vers 200 000 BP en Afrique de l’Est, est sorti d’Afrique vers 100 000 BP, et s’est répandu de façon très rapide sur tous les continents (60 000 BP en Australie, 20 000 BP au Nord de l’Amérique). Ces migrations s’expliquent par le nomadisme de sapiens au paléolithique: il suit les troupeaux qui migrent eux même au rythme des changements climatiques: glaciations qui ouvrent des passages et réchauffements qui ouvrent des territoires nouveaux.</a:t>
            </a:r>
          </a:p>
          <a:p>
            <a:pPr marL="228600" marR="0" indent="-228600" algn="l" defTabSz="457200" rtl="0" eaLnBrk="1" fontAlgn="auto" latinLnBrk="0" hangingPunct="1">
              <a:lnSpc>
                <a:spcPct val="100000"/>
              </a:lnSpc>
              <a:spcBef>
                <a:spcPts val="0"/>
              </a:spcBef>
              <a:spcAft>
                <a:spcPts val="0"/>
              </a:spcAft>
              <a:buClrTx/>
              <a:buSzTx/>
              <a:buFontTx/>
              <a:buNone/>
              <a:tabLst/>
              <a:defRPr/>
            </a:pPr>
            <a:r>
              <a:rPr lang="fr-FR" baseline="0" dirty="0" smtClean="0"/>
              <a:t>Les détails de ces migrations se dévoilent au fur et à mesure que le corpus de sites et de datations se fait plus ample. La principale zone d’ombre actuelle reste l’Amérique, pour laquelle des datations contradictoires ont été publiées. Il ne faut pas hésiter à l’évoquer avec les élèves, dans la mesure où le doute scientifique doit faire partie de nos démarches.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13</a:t>
            </a:fld>
            <a:endParaRPr lang="fr-F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0633794"/>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14</a:t>
            </a:fld>
            <a:endParaRPr lang="fr-F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5231479"/>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r>
              <a:rPr lang="fr-FR" dirty="0" smtClean="0"/>
              <a:t>Trois éléments importants à faire passer ici:</a:t>
            </a:r>
          </a:p>
          <a:p>
            <a:endParaRPr lang="fr-FR" dirty="0" smtClean="0"/>
          </a:p>
          <a:p>
            <a:pPr marL="228600" indent="-228600">
              <a:buAutoNum type="arabicParenR"/>
            </a:pPr>
            <a:r>
              <a:rPr lang="fr-FR" dirty="0" smtClean="0"/>
              <a:t>Il faut tout autant</a:t>
            </a:r>
            <a:r>
              <a:rPr lang="fr-FR" baseline="0" dirty="0" smtClean="0"/>
              <a:t> rejeter une vision idéaliste du paléolithique (</a:t>
            </a:r>
            <a:r>
              <a:rPr lang="fr-FR" baseline="0" dirty="0" err="1" smtClean="0"/>
              <a:t>cf</a:t>
            </a:r>
            <a:r>
              <a:rPr lang="fr-FR" baseline="0" dirty="0" smtClean="0"/>
              <a:t> bon sauvage: non, déjà des guerres, déjà des massacres, et surtout déjà un environnement modifié par l’Homme) que l’idée de progrès concernant le passage au néolithique. On change de paradigme social, productif, religieux…bref, de civilisation, et c’est tout. Un phénomène culturel et non pas naturel. De nombreux préhistoriens soulignent que le passage à l’agriculture ne relève pas d’un choix rationnel, conscient. Certains, avec Harari (</a:t>
            </a:r>
            <a:r>
              <a:rPr lang="fr-FR" i="1" baseline="0" dirty="0" smtClean="0"/>
              <a:t>Sapiens</a:t>
            </a:r>
            <a:r>
              <a:rPr lang="fr-FR" baseline="0" dirty="0" smtClean="0"/>
              <a:t> sorti en janvier 2016), parlent même d’un « pacte faustien » entre l’Homme et le blé. L’agriculture n’a en effet rien d’évident, quand on songe que 11 000 ans après, une large part de la population mondiale est encore incapable d’assimiler le blé ou le lait.</a:t>
            </a:r>
            <a:endParaRPr lang="fr-FR" dirty="0" smtClean="0"/>
          </a:p>
          <a:p>
            <a:pPr marL="228600" indent="-228600">
              <a:buNone/>
            </a:pPr>
            <a:endParaRPr lang="fr-FR" dirty="0" smtClean="0"/>
          </a:p>
          <a:p>
            <a:pPr marL="228600" marR="0" indent="-228600" algn="l" defTabSz="457200" rtl="0" eaLnBrk="1" fontAlgn="auto" latinLnBrk="0" hangingPunct="1">
              <a:lnSpc>
                <a:spcPct val="100000"/>
              </a:lnSpc>
              <a:spcBef>
                <a:spcPts val="0"/>
              </a:spcBef>
              <a:spcAft>
                <a:spcPts val="0"/>
              </a:spcAft>
              <a:buClrTx/>
              <a:buSzTx/>
              <a:buFontTx/>
              <a:buNone/>
              <a:tabLst/>
              <a:defRPr/>
            </a:pPr>
            <a:r>
              <a:rPr lang="fr-FR" dirty="0" smtClean="0"/>
              <a:t>2) Il vaut mieux parler de néolithisation (un processus lent)</a:t>
            </a:r>
            <a:r>
              <a:rPr lang="fr-FR" baseline="0" dirty="0" smtClean="0"/>
              <a:t> que de révolution néolithique (impression de soudaineté) </a:t>
            </a:r>
            <a:r>
              <a:rPr lang="fr-FR" dirty="0" smtClean="0"/>
              <a:t>Ex néolithisation Afrique: élevage développé,</a:t>
            </a:r>
            <a:r>
              <a:rPr lang="fr-FR" baseline="0" dirty="0" smtClean="0"/>
              <a:t> </a:t>
            </a:r>
            <a:r>
              <a:rPr lang="fr-FR" dirty="0" smtClean="0"/>
              <a:t>mais chasse et nomadisme</a:t>
            </a:r>
            <a:r>
              <a:rPr lang="fr-FR" baseline="0" dirty="0" smtClean="0"/>
              <a:t> perdurent durant des millénaires. Exemple le plus connu, peut être, </a:t>
            </a:r>
            <a:r>
              <a:rPr lang="fr-FR" baseline="0" dirty="0" err="1" smtClean="0"/>
              <a:t>ötzi</a:t>
            </a:r>
            <a:r>
              <a:rPr lang="fr-FR" baseline="0" dirty="0" smtClean="0"/>
              <a:t>, mort vers 4500 av. J.C. Son dernier repas était à la fois composée de céréales, de bouquetin et de cerf.</a:t>
            </a:r>
          </a:p>
          <a:p>
            <a:pPr marL="228600" indent="-228600">
              <a:buNone/>
            </a:pPr>
            <a:endParaRPr lang="fr-FR" baseline="0" dirty="0" smtClean="0"/>
          </a:p>
          <a:p>
            <a:r>
              <a:rPr lang="fr-FR" baseline="0" dirty="0" smtClean="0"/>
              <a:t>L’idée que le progrès est un élément constitutif de la nature humaine a ancré un très grand nombre d’idées reçues qui parasitent encore notre vision de la préhistoire. Parmi de nombreux exemples, on pourra évoquer:</a:t>
            </a:r>
          </a:p>
          <a:p>
            <a:pPr>
              <a:buFontTx/>
              <a:buChar char="-"/>
            </a:pPr>
            <a:r>
              <a:rPr lang="fr-FR" baseline="0" dirty="0" smtClean="0"/>
              <a:t>Pierre taillée / pierre polie: non. Selon usage, taille de la pierre perdure (</a:t>
            </a:r>
            <a:r>
              <a:rPr lang="fr-FR" baseline="0" dirty="0" err="1" smtClean="0"/>
              <a:t>microlithisation</a:t>
            </a:r>
            <a:r>
              <a:rPr lang="fr-FR" baseline="0" dirty="0" smtClean="0"/>
              <a:t>) même à l’âge du bronze.</a:t>
            </a:r>
          </a:p>
          <a:p>
            <a:pPr>
              <a:buFontTx/>
              <a:buChar char="-"/>
            </a:pPr>
            <a:r>
              <a:rPr lang="fr-FR" baseline="0" dirty="0" smtClean="0"/>
              <a:t> Monuments: là aussi, on pensait que seule une société sédentaire, hiérarchisée, pouvait produire des monuments. L’exemple de </a:t>
            </a:r>
            <a:r>
              <a:rPr lang="fr-FR" baseline="0" dirty="0" err="1" smtClean="0"/>
              <a:t>Gobekli</a:t>
            </a:r>
            <a:r>
              <a:rPr lang="fr-FR" baseline="0" dirty="0" smtClean="0"/>
              <a:t> </a:t>
            </a:r>
            <a:r>
              <a:rPr lang="fr-FR" baseline="0" dirty="0" err="1" smtClean="0"/>
              <a:t>Tepe</a:t>
            </a:r>
            <a:r>
              <a:rPr lang="fr-FR" baseline="0" dirty="0" smtClean="0"/>
              <a:t> prouve que cela n’est pas le cas. Le sanctuaire mégalithique peut (et de loin!) précéder le village, ce qui d’ailleurs confirme que le néolithique est culturel avant d’être naturel. </a:t>
            </a:r>
          </a:p>
          <a:p>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15</a:t>
            </a:fld>
            <a:endParaRPr lang="fr-F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9755495"/>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16</a:t>
            </a:fld>
            <a:endParaRPr lang="fr-F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0490359"/>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Parmi la multitude d’étude de cas possibles, quatre </a:t>
            </a:r>
            <a:r>
              <a:rPr lang="fr-FR" baseline="0" dirty="0" smtClean="0"/>
              <a:t>font l’objet ici d’une proposition. En mettant en place un travail  en groupes, il sera possible d’utiliser le moment de synthèse pour étudier la néolithisation, de son foyer proche oriental à l’extrême ouest de l’Europe</a:t>
            </a:r>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17</a:t>
            </a:fld>
            <a:endParaRPr lang="fr-F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8311082"/>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Situer dans le temps (mésolithique / début du néolithique: 7000 av. J.C. et dans l’espace. </a:t>
            </a:r>
            <a:r>
              <a:rPr lang="fr-FR" b="0" i="0" dirty="0" smtClean="0"/>
              <a:t>Ç</a:t>
            </a:r>
            <a:r>
              <a:rPr lang="fr-FR" b="0" i="0" baseline="0" dirty="0" smtClean="0"/>
              <a:t>atal Hoyuk (ou </a:t>
            </a:r>
            <a:r>
              <a:rPr lang="fr-FR" b="0" i="0" baseline="0" dirty="0" err="1" smtClean="0"/>
              <a:t>Huyuk</a:t>
            </a:r>
            <a:r>
              <a:rPr lang="fr-FR" b="0" i="0" baseline="0" dirty="0" smtClean="0"/>
              <a:t>) permet une étude de cas complète du processus de néolithisation alors à ses débuts.</a:t>
            </a:r>
            <a:endParaRPr lang="fr-FR" b="0" i="0" dirty="0" smtClean="0"/>
          </a:p>
          <a:p>
            <a:pPr>
              <a:buFontTx/>
              <a:buChar char="-"/>
            </a:pPr>
            <a:r>
              <a:rPr lang="fr-FR" b="0" i="0" dirty="0" smtClean="0"/>
              <a:t> Une nouvelle organisation spatiale: maisons groupées. En dur (pierre,</a:t>
            </a:r>
            <a:r>
              <a:rPr lang="fr-FR" b="0" i="0" baseline="0" dirty="0" smtClean="0"/>
              <a:t> pisé, bois)</a:t>
            </a:r>
            <a:r>
              <a:rPr lang="fr-FR" b="0" i="0" dirty="0" smtClean="0"/>
              <a:t>.  Sédentarisation. Protection</a:t>
            </a:r>
            <a:r>
              <a:rPr lang="fr-FR" b="0" i="0" baseline="0" dirty="0" smtClean="0"/>
              <a:t> (guerre?)</a:t>
            </a:r>
            <a:endParaRPr lang="fr-FR" b="0" i="0" dirty="0" smtClean="0"/>
          </a:p>
          <a:p>
            <a:pPr>
              <a:buFontTx/>
              <a:buChar char="-"/>
            </a:pPr>
            <a:r>
              <a:rPr lang="fr-FR" dirty="0" smtClean="0"/>
              <a:t> Apparition</a:t>
            </a:r>
            <a:r>
              <a:rPr lang="fr-FR" baseline="0" dirty="0" smtClean="0"/>
              <a:t> de l’agriculture et de l’élevage: faucille, meule, poterie, grains de blés, ossements de mouton.</a:t>
            </a:r>
          </a:p>
          <a:p>
            <a:pPr>
              <a:buFontTx/>
              <a:buChar char="-"/>
            </a:pPr>
            <a:r>
              <a:rPr lang="fr-FR" baseline="0" dirty="0" smtClean="0"/>
              <a:t> Une différenciation sociale de plus en plus marquée: taille des maison, objets usuels vs objets de prestige.</a:t>
            </a:r>
            <a:endParaRPr lang="fr-FR" dirty="0" smtClean="0"/>
          </a:p>
          <a:p>
            <a:pPr>
              <a:buFontTx/>
              <a:buChar char="-"/>
            </a:pPr>
            <a:r>
              <a:rPr lang="fr-FR" dirty="0" smtClean="0"/>
              <a:t> Des fresques qui confirment une époque de transition: chasse d’une part / divinisation d’espèces</a:t>
            </a:r>
            <a:r>
              <a:rPr lang="fr-FR" baseline="0" dirty="0" smtClean="0"/>
              <a:t> animales en voie de domestication d’autre part</a:t>
            </a:r>
          </a:p>
          <a:p>
            <a:pPr>
              <a:buFontTx/>
              <a:buChar char="-"/>
            </a:pPr>
            <a:r>
              <a:rPr lang="fr-FR" baseline="0" dirty="0" smtClean="0"/>
              <a:t> Des pratiques funéraires qui soulignent un enracinement, un attachement sédentaire à la terre.</a:t>
            </a:r>
          </a:p>
          <a:p>
            <a:pPr>
              <a:buFontTx/>
              <a:buChar char="-"/>
            </a:pPr>
            <a:r>
              <a:rPr lang="fr-FR" baseline="0" dirty="0" smtClean="0"/>
              <a:t> Des pratiques religieuses complexes, où l’on retrouve l’idée de transition: divinisation de taureaux / déesse mère (dame aux léopards) : à la fois fertilité (présent dès paléolithique) ET soumission de la nature sauvage.</a:t>
            </a:r>
          </a:p>
          <a:p>
            <a:pPr>
              <a:buFontTx/>
              <a:buChar cha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La reconstitution, à annoter, vient clore l’étude de cas pour la synthétiser et fixer les notions importantes. Un récit ou un schéma peuvent également être envisagés.</a:t>
            </a:r>
            <a:endParaRPr lang="fr-FR" dirty="0" smtClean="0"/>
          </a:p>
          <a:p>
            <a:pPr>
              <a:buFontTx/>
              <a:buNone/>
            </a:pPr>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18</a:t>
            </a:fld>
            <a:endParaRPr lang="fr-F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6821386"/>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On</a:t>
            </a:r>
            <a:r>
              <a:rPr lang="fr-FR" baseline="0" dirty="0" smtClean="0"/>
              <a:t> situe dans le temps (5000 -500 av. J.C.) et dans l’espace. Le site palafittique de Chalain est une étude de cas idéale pour observer la néolithisation du territoire français. Les sites palafittiques des Alpes et du Jura, très tôt submergés, ont en effet bénéficié de conditions de conservation des sols, des milieux, des habitats et des artefacts exceptionnelles, qui ont permis des découvertes impressionnantes et ont fait progressé notre connaissance du paléolithique et du néolithique européen. Le site mis en place par le ministère de la culture permet de couvrir les trois aspects de la néolithisation: le territoire (comment il est utilisé, transformé), le village (organisation sociale, croyances) et la maison (vie quotidienne). La reconstitution vient clore l’étude de cas pour la synthétiser et fixer les notions importantes.</a:t>
            </a:r>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19</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La</a:t>
            </a:r>
            <a:r>
              <a:rPr lang="fr-FR" baseline="0" dirty="0" smtClean="0"/>
              <a:t> préhistoire fait donc son retour dans nos programme après une éclipse qui avait débuté en 2008. Dans les anciens programmes, la préhistoire n’était envisagée que sous l’angle de la révolution néolithique: il s’agissait de « baliser le terrain » du croissant fertile avant d’étudier les débuts de l’Histoire. Dans ces nouveaux programmes, la préhistoire est abordée pour elle-même.</a:t>
            </a:r>
          </a:p>
          <a:p>
            <a:r>
              <a:rPr lang="fr-FR" baseline="0" dirty="0" err="1" smtClean="0">
                <a:sym typeface="Wingdings"/>
              </a:rPr>
              <a:t></a:t>
            </a:r>
            <a:r>
              <a:rPr lang="fr-FR" baseline="0" dirty="0" smtClean="0">
                <a:sym typeface="Wingdings"/>
              </a:rPr>
              <a:t> </a:t>
            </a:r>
            <a:r>
              <a:rPr lang="fr-FR" baseline="0" dirty="0" smtClean="0"/>
              <a:t>Le programme nous invite à une transdisciplinarité évidente avec les SVT: changement des peuplements de la Terre / diversité des espèces / évolution / temps long </a:t>
            </a:r>
            <a:r>
              <a:rPr lang="fr-FR" baseline="0" dirty="0" err="1" smtClean="0">
                <a:sym typeface="Wingdings"/>
              </a:rPr>
              <a:t></a:t>
            </a:r>
            <a:r>
              <a:rPr lang="fr-FR" baseline="0" dirty="0" smtClean="0">
                <a:sym typeface="Wingdings"/>
              </a:rPr>
              <a:t> complémentarité.</a:t>
            </a:r>
          </a:p>
          <a:p>
            <a:r>
              <a:rPr lang="fr-FR" baseline="0" dirty="0" err="1" smtClean="0">
                <a:sym typeface="Wingdings"/>
              </a:rPr>
              <a:t></a:t>
            </a:r>
            <a:r>
              <a:rPr lang="fr-FR" baseline="0" dirty="0" smtClean="0">
                <a:sym typeface="Wingdings"/>
              </a:rPr>
              <a:t> Cette transdisciplinarité prend tout son sens lorsqu’on nous demande de distinguer Histoire et fiction. Avec la SVT, nous participons à la lutte contre le créationnisme et ses différents avatars: intelligent design et autres </a:t>
            </a:r>
            <a:r>
              <a:rPr lang="fr-FR" baseline="0" dirty="0" err="1" smtClean="0">
                <a:sym typeface="Wingdings"/>
              </a:rPr>
              <a:t>récentismes</a:t>
            </a:r>
            <a:r>
              <a:rPr lang="fr-FR" baseline="0" dirty="0" smtClean="0">
                <a:sym typeface="Wingdings"/>
              </a:rPr>
              <a:t> inquiétants. D’où l’importance, dans nos démarches, de bien montrer comment se bâtissent les preuves archéologiques et historiques.</a:t>
            </a:r>
          </a:p>
          <a:p>
            <a:r>
              <a:rPr lang="fr-FR" baseline="0" dirty="0" err="1" smtClean="0">
                <a:sym typeface="Wingdings"/>
              </a:rPr>
              <a:t></a:t>
            </a:r>
            <a:r>
              <a:rPr lang="fr-FR" baseline="0" dirty="0" smtClean="0">
                <a:sym typeface="Wingdings"/>
              </a:rPr>
              <a:t> Pour finir, ce programme nous invite à faire de la géohistoire en abordant les migrations, le peuplement de la Terre, mais également en étudiant la façon dont les hommes, dès la préhistoire, ont habité, aménagé et transformé l’espace.</a:t>
            </a:r>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2</a:t>
            </a:fld>
            <a:endParaRPr lang="fr-F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6867738"/>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On situe dans le temps (néolithique final –bronze ancien) et dans l’espace.</a:t>
            </a:r>
            <a:r>
              <a:rPr lang="fr-FR" baseline="0" dirty="0" smtClean="0"/>
              <a:t> Le site de Beg Ar </a:t>
            </a:r>
            <a:r>
              <a:rPr lang="fr-FR" baseline="0" dirty="0" err="1" smtClean="0"/>
              <a:t>Loued</a:t>
            </a:r>
            <a:r>
              <a:rPr lang="fr-FR" baseline="0" dirty="0" smtClean="0"/>
              <a:t>, sur l’île de Molène, est un témoin de la fin de la néolithisation de l’Europe, vers 2200 av. J.C. Il est à mettre en rapport avec la civilisation mégalithique qui se développe alors sur les deux rives de la Manche.</a:t>
            </a:r>
          </a:p>
          <a:p>
            <a:pPr>
              <a:buFontTx/>
              <a:buChar char="-"/>
            </a:pPr>
            <a:r>
              <a:rPr lang="fr-FR" baseline="0" dirty="0" smtClean="0"/>
              <a:t>Le site, actuellement menacé par le changement climatique, était !l y 4000 ans placé en retrait de la ligne de côte, à l’abri des tempêtes. </a:t>
            </a:r>
          </a:p>
          <a:p>
            <a:pPr>
              <a:buFontTx/>
              <a:buChar char="-"/>
            </a:pPr>
            <a:r>
              <a:rPr lang="fr-FR" baseline="0" dirty="0" smtClean="0"/>
              <a:t> L’habitat, sédentaire, est en pierre, avec des murs épais et un </a:t>
            </a:r>
            <a:r>
              <a:rPr lang="fr-FR" baseline="0" dirty="0" err="1" smtClean="0"/>
              <a:t>pare-vent</a:t>
            </a:r>
            <a:r>
              <a:rPr lang="fr-FR" baseline="0" dirty="0" smtClean="0"/>
              <a:t>.</a:t>
            </a:r>
          </a:p>
          <a:p>
            <a:pPr>
              <a:buFontTx/>
              <a:buChar char="-"/>
            </a:pPr>
            <a:r>
              <a:rPr lang="fr-FR" baseline="0" dirty="0" smtClean="0"/>
              <a:t>Les artefacts découverts témoignent d’une activité agricole et d élevage, complétée par le ramassage de coquillage et de la pêche. Le tissage de la laine est également attesté grâce à des pesons et à des rouets.</a:t>
            </a:r>
          </a:p>
          <a:p>
            <a:pPr>
              <a:buFontTx/>
              <a:buChar char="-"/>
            </a:pPr>
            <a:r>
              <a:rPr lang="fr-FR" baseline="0" dirty="0" smtClean="0"/>
              <a:t> la reconstitution proposée par l’INRAP, dûment annotée, pourra tenir lieu de trace écrite.</a:t>
            </a:r>
          </a:p>
          <a:p>
            <a:pPr>
              <a:buFontTx/>
              <a:buNone/>
            </a:pPr>
            <a:r>
              <a:rPr lang="fr-FR" baseline="0" dirty="0" smtClean="0"/>
              <a:t>Pour compléter cette étude de cas, axée sur le mode de vie, on pourra proposer  l’analyse de sépultures appartenant à la même culture matérielle. Celles-ci témoignent à la fois de croyances et d’une d’une différenciation sociale prononcée…qu’on retrouve également dans le mégalithisme, et notamment les dolmens, dont la construction suppose une société organisée, sédentaire et hiérarchisée (encore que…l’exemple de Gobekli Tepe…) </a:t>
            </a:r>
          </a:p>
          <a:p>
            <a:pPr>
              <a:buFontTx/>
              <a:buChar char="-"/>
            </a:pPr>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20</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L’intérêt de cette étude de</a:t>
            </a:r>
            <a:r>
              <a:rPr lang="fr-FR" baseline="0" dirty="0" smtClean="0"/>
              <a:t> cas est de décrire la néolithisation sur un temps long et dans un territoire bien délimité. L’aspect local étant également intéressant.</a:t>
            </a:r>
          </a:p>
          <a:p>
            <a:r>
              <a:rPr lang="fr-FR" baseline="0" dirty="0" smtClean="0"/>
              <a:t>Point fort de cette publication: une iconographie riche et des interprétations très récentes, validées par les archéologues. Les reconstitutions proposées sont décryptées de façon à faire comprendre au élèves comment on les fabrique.</a:t>
            </a:r>
          </a:p>
          <a:p>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21</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Problématiques et compétences</a:t>
            </a:r>
            <a:r>
              <a:rPr lang="fr-FR" baseline="0" dirty="0" smtClean="0"/>
              <a:t> abordées: attention: compétences de base, normalement validée en CM2: réinvestissement . Compétences importantes, car fondement de la démarche historique.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22</a:t>
            </a:fld>
            <a:endParaRPr lang="fr-F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84632100"/>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La néolithisation se fait</a:t>
            </a:r>
            <a:r>
              <a:rPr lang="fr-FR" baseline="0" dirty="0" smtClean="0"/>
              <a:t> à partir de foyers distincts, quasiment contemporains, organisés chacun  autour d’une culture particulière, ou de l’élevage. Une approche </a:t>
            </a:r>
            <a:r>
              <a:rPr lang="fr-FR" baseline="0" dirty="0" err="1" smtClean="0"/>
              <a:t>géohistorique</a:t>
            </a:r>
            <a:r>
              <a:rPr lang="fr-FR" baseline="0" dirty="0" smtClean="0"/>
              <a:t> montre ici une extraordinaire permanence des foyers de peuplement et des déserts humains depuis le néolithique.</a:t>
            </a:r>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La néolithisation / l’expansion du néolithique est un sujet idéologiquement très sensible, dont l’historiographie très chargée de scories racistes et nationalistes.( indo-européens…</a:t>
            </a:r>
            <a:r>
              <a:rPr lang="fr-FR" baseline="0" dirty="0" err="1" smtClean="0"/>
              <a:t>etc</a:t>
            </a:r>
            <a:r>
              <a:rPr lang="fr-FR" baseline="0" dirty="0" smtClean="0"/>
              <a:t>) a contrarié durant longtemps une recherche sereine . L’idée très prégnante que chaque culture matérielle correspond à un peuple/ethnie (au sens moderne du terme) est difficile à combattre, alors même que par définition, il ne peut y avoir de peuple à la préhistoire. Tout au plus des groupes, qui peuvent partager certains traits culturels et techniques avec d’autres groupes.  La question est donc de savoir si ce sont des innovations qui se diffusent ou si ce sont des groupes humains qui se déplacent. Les recherches récentes (JP </a:t>
            </a:r>
            <a:r>
              <a:rPr lang="fr-FR" baseline="0" dirty="0" err="1" smtClean="0"/>
              <a:t>Demoule</a:t>
            </a:r>
            <a:r>
              <a:rPr lang="fr-FR" baseline="0" dirty="0" smtClean="0"/>
              <a:t>) tendent à montrer que les groupes paléolithiques ont été lentement remplacés / éliminés / absorbés par des groupes (éviter, ici, de parler de civilisation plus avancée!) venus du proche orient avec leur culture néolithique. On parle très clairement de colonisation, Même si l’a</a:t>
            </a:r>
            <a:r>
              <a:rPr lang="fr-FR" dirty="0" smtClean="0"/>
              <a:t>rchéologie seule peine à trouver trace de ces nouveaux arrivants.</a:t>
            </a:r>
            <a:r>
              <a:rPr lang="fr-FR" baseline="0" dirty="0" smtClean="0"/>
              <a:t> En attendant que la génétique ne vienne à notre secours, on peut conclure sur un modèle mixte; lent, dans tous les cas; avec à la fois des migrations (avec disparition des cultures paléolithiques, mais comment?) et une imprégnation/diffusion du nouveau modèle néolithique.</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On entrera sans doute pas dans ces détails avec les élèves: L’important, pour eux, sera plutôt de situer le foyer néolithique proche oriental, et de dater son avancée vers et en Europe. </a:t>
            </a:r>
            <a:endParaRPr lang="fr-FR"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23</a:t>
            </a:fld>
            <a:endParaRPr lang="fr-F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7607051"/>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 Deux livres</a:t>
            </a:r>
            <a:r>
              <a:rPr lang="fr-FR" baseline="0" dirty="0" smtClean="0"/>
              <a:t> basiques, pour se mettre les grandes notions, les grandes dates en tête</a:t>
            </a:r>
          </a:p>
          <a:p>
            <a:pPr>
              <a:buFontTx/>
              <a:buChar char="-"/>
            </a:pPr>
            <a:r>
              <a:rPr lang="fr-FR" dirty="0" smtClean="0"/>
              <a:t>Une collection</a:t>
            </a:r>
            <a:r>
              <a:rPr lang="fr-FR" baseline="0" dirty="0" smtClean="0"/>
              <a:t> pour approfondir, à l’échelle française.</a:t>
            </a:r>
          </a:p>
          <a:p>
            <a:pPr>
              <a:buFontTx/>
              <a:buChar char="-"/>
            </a:pPr>
            <a:r>
              <a:rPr lang="fr-FR" baseline="0" dirty="0" smtClean="0"/>
              <a:t>Le Belin, pour un point complet et récent à l’échelle européenne</a:t>
            </a:r>
          </a:p>
          <a:p>
            <a:pPr>
              <a:buFontTx/>
              <a:buChar char="-"/>
            </a:pPr>
            <a:r>
              <a:rPr lang="fr-FR" baseline="0" dirty="0" smtClean="0"/>
              <a:t>La revue </a:t>
            </a:r>
            <a:r>
              <a:rPr lang="fr-FR" baseline="0" dirty="0" err="1" smtClean="0"/>
              <a:t>Archéologia</a:t>
            </a:r>
            <a:r>
              <a:rPr lang="fr-FR" baseline="0" dirty="0" smtClean="0"/>
              <a:t>, incontournable pour rester au courant des dernières découvertes.</a:t>
            </a:r>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24</a:t>
            </a:fld>
            <a:endParaRPr lang="fr-F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8872227"/>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Problématiques et compétences</a:t>
            </a:r>
            <a:r>
              <a:rPr lang="fr-FR" baseline="0" dirty="0" smtClean="0"/>
              <a:t> abordées</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Nécessité de bien délimiter le sujet.</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3</a:t>
            </a:fld>
            <a:endParaRPr lang="fr-F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30294295"/>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7500" lnSpcReduction="20000"/>
          </a:bodyPr>
          <a:lstStyle/>
          <a:p>
            <a:r>
              <a:rPr lang="fr-FR" dirty="0" err="1" smtClean="0">
                <a:sym typeface="Wingdings"/>
              </a:rPr>
              <a:t></a:t>
            </a:r>
            <a:r>
              <a:rPr lang="fr-FR" dirty="0" smtClean="0">
                <a:sym typeface="Wingdings"/>
              </a:rPr>
              <a:t> </a:t>
            </a:r>
            <a:r>
              <a:rPr lang="fr-FR" dirty="0" smtClean="0"/>
              <a:t>On oublie la</a:t>
            </a:r>
            <a:r>
              <a:rPr lang="fr-FR" baseline="0" dirty="0" smtClean="0"/>
              <a:t> vision linéaire de l’évolution, encore présente dans certains manuels de primaire. Vision totalement fausse.</a:t>
            </a:r>
          </a:p>
          <a:p>
            <a:r>
              <a:rPr lang="fr-FR" baseline="0" dirty="0" err="1" smtClean="0">
                <a:sym typeface="Wingdings"/>
              </a:rPr>
              <a:t></a:t>
            </a:r>
            <a:r>
              <a:rPr lang="fr-FR" baseline="0" dirty="0" smtClean="0">
                <a:sym typeface="Wingdings"/>
              </a:rPr>
              <a:t> </a:t>
            </a:r>
            <a:r>
              <a:rPr lang="fr-FR" baseline="0" dirty="0" smtClean="0"/>
              <a:t>On privilégie une vision arborescente de l’évolution, en utilisant un arbre phylogénétique, mis en parallèle avec une chronologie. Il s’agit bien ici de prendre notre part, avec les collègues de SVT à la lutte contre le créationnisme et l’intelligent design. On historicise un passé souvent évoqué de façon fausse ou trompeuse par les médias.</a:t>
            </a:r>
          </a:p>
          <a:p>
            <a:r>
              <a:rPr lang="fr-FR" baseline="0" dirty="0" smtClean="0"/>
              <a:t>Ce doc aura comme premier objectif de démonter les idées reçues de nos élèves (…descendre du singe, </a:t>
            </a:r>
            <a:r>
              <a:rPr lang="fr-FR" baseline="0" dirty="0" err="1" smtClean="0"/>
              <a:t>etc</a:t>
            </a:r>
            <a:r>
              <a:rPr lang="fr-FR" baseline="0" dirty="0" smtClean="0"/>
              <a:t>). Il s’agira également d’une première prise de contact avec une chronologie de la très longue durée, propre à la préhistoire, et qui arrive sans doute un peu tôt en 6</a:t>
            </a:r>
            <a:r>
              <a:rPr lang="fr-FR" baseline="30000" dirty="0" smtClean="0"/>
              <a:t>e</a:t>
            </a:r>
            <a:r>
              <a:rPr lang="fr-FR" baseline="0" dirty="0" smtClean="0"/>
              <a:t>: on parle en Ma BP!</a:t>
            </a:r>
          </a:p>
          <a:p>
            <a:r>
              <a:rPr lang="fr-FR" baseline="0" dirty="0" smtClean="0"/>
              <a:t>Concernant l’histoire de l’évolution, attention à utiliser un arbre phylogénétique qui n’établit pas de liens entre les différents genres et les différentes espèces: pour l’instant, on ne sait pas quels sont les liens qui les unissent: elles coexistent (cousinage? Interfécondité?) sans  se succéder nettement. Donner l’exemple de Neandertal, dont on sait désormais qu’il nous a légué 5% de notre patrimoine génétique. Donc message principal = pas une espèce après l’autre! Une humanité multiple.</a:t>
            </a:r>
          </a:p>
          <a:p>
            <a:endParaRPr lang="fr-FR" baseline="0" dirty="0" smtClean="0"/>
          </a:p>
          <a:p>
            <a:r>
              <a:rPr lang="fr-FR" baseline="0" dirty="0" smtClean="0"/>
              <a:t>Délimiter notre sujet d’étude revient à déterminer ce qui relève des SVT et ce qui relève de l’Histoire. </a:t>
            </a:r>
          </a:p>
          <a:p>
            <a:r>
              <a:rPr lang="fr-FR" baseline="0" dirty="0" smtClean="0"/>
              <a:t>Qu’est ce qui caractérise l’Homme (le genre homo) et quel ancêtre est le premier à avoir ces caractéristiques?</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Ce qui caractérise le genre Homo</a:t>
            </a:r>
            <a:r>
              <a:rPr lang="fr-FR" baseline="0" dirty="0" smtClean="0"/>
              <a:t> du point de vue anatomique, </a:t>
            </a:r>
            <a:r>
              <a:rPr lang="fr-FR" dirty="0" smtClean="0"/>
              <a:t>ce sont 3 caractéristiques</a:t>
            </a:r>
            <a:r>
              <a:rPr lang="fr-FR" baseline="0" dirty="0" smtClean="0"/>
              <a:t> nécessaires, mais non suffisantes. Elles sont sont visibles à des degrés divers dans l’anatomie des fossiles découverts en Afrique de l’Est depuis 60 ans </a:t>
            </a:r>
            <a:endParaRPr lang="fr-FR" dirty="0" smtClean="0"/>
          </a:p>
          <a:p>
            <a:pPr>
              <a:buFontTx/>
              <a:buNone/>
            </a:pPr>
            <a:r>
              <a:rPr lang="fr-FR" baseline="0" dirty="0" smtClean="0"/>
              <a:t>-  La bipédie: assurée dès 3,6 Ma BP grâce à l’analyse des traces de </a:t>
            </a:r>
            <a:r>
              <a:rPr lang="fr-FR" baseline="0" dirty="0" err="1" smtClean="0"/>
              <a:t>Laétoli</a:t>
            </a:r>
            <a:r>
              <a:rPr lang="fr-FR" baseline="0" dirty="0" smtClean="0"/>
              <a:t> et des fossiles d’Australopithèques. Elle nous donne un avantage comparatif considérable en assurant une endurance supérieure à n’importe quelle autre espèce.</a:t>
            </a:r>
          </a:p>
          <a:p>
            <a:pPr>
              <a:buFontTx/>
              <a:buChar char="-"/>
            </a:pPr>
            <a:r>
              <a:rPr lang="fr-FR" baseline="0" dirty="0" smtClean="0"/>
              <a:t> Le langage: deux conditions pour qu’il soit possible: un gros cerveau, doté des aires de Broca et de Wernicke dans le cortex cérébral et le larynx en position basse. Impossible à dater précisément pour le moment.</a:t>
            </a:r>
          </a:p>
          <a:p>
            <a:pPr>
              <a:buFontTx/>
              <a:buChar char="-"/>
            </a:pPr>
            <a:r>
              <a:rPr lang="fr-FR" baseline="0" dirty="0" smtClean="0"/>
              <a:t> La pensée consciente: impasse scientifique du point de vue anatomique. Forme du cerveau, taille du cerveau permettent de dire que la pensée consciente est possible, mais pas qu’elle est effective. De plus associer la taille du cerveau et l’intelligence n’a plus de sens: </a:t>
            </a:r>
            <a:r>
              <a:rPr lang="fr-FR" baseline="0" dirty="0" err="1" smtClean="0"/>
              <a:t>Néandertal</a:t>
            </a:r>
            <a:r>
              <a:rPr lang="fr-FR" baseline="0" dirty="0" smtClean="0"/>
              <a:t> avait un cerveau plus volumineux que sapiens. A contrario, l’Homme de Florès avait un tout petit cerveau, adapté à sa taille (1m) et pourtant était un Homme.</a:t>
            </a:r>
          </a:p>
          <a:p>
            <a:pPr>
              <a:buFont typeface="Wingdings" charset="2"/>
              <a:buChar char="à"/>
            </a:pPr>
            <a:r>
              <a:rPr lang="fr-FR" baseline="0" dirty="0" smtClean="0">
                <a:sym typeface="Wingdings"/>
              </a:rPr>
              <a:t>Donc nécessité de chercher des preuves indirectes d’une pensée consciente = outils. Et en pierre (les seuls conservés).</a:t>
            </a:r>
          </a:p>
          <a:p>
            <a:pPr>
              <a:buFont typeface="Wingdings" charset="2"/>
              <a:buNone/>
            </a:pPr>
            <a:r>
              <a:rPr lang="fr-FR" baseline="0" dirty="0" smtClean="0">
                <a:sym typeface="Wingdings"/>
              </a:rPr>
              <a:t>Donc Homme = tout le genre HOMO. Humanité diverse et plurielle pendant plus de 2 millions d’années (</a:t>
            </a:r>
            <a:r>
              <a:rPr lang="fr-FR" baseline="0" dirty="0" err="1" smtClean="0">
                <a:sym typeface="Wingdings"/>
              </a:rPr>
              <a:t>cf</a:t>
            </a:r>
            <a:r>
              <a:rPr lang="fr-FR" baseline="0" dirty="0" smtClean="0">
                <a:sym typeface="Wingdings"/>
              </a:rPr>
              <a:t> découvertes récentes: </a:t>
            </a:r>
            <a:r>
              <a:rPr lang="fr-FR" baseline="0" dirty="0" err="1" smtClean="0">
                <a:sym typeface="Wingdings"/>
              </a:rPr>
              <a:t>Denisoviens</a:t>
            </a:r>
            <a:r>
              <a:rPr lang="fr-FR" baseline="0" dirty="0" smtClean="0">
                <a:sym typeface="Wingdings"/>
              </a:rPr>
              <a:t>, Homo </a:t>
            </a:r>
            <a:r>
              <a:rPr lang="fr-FR" baseline="0" dirty="0" err="1" smtClean="0">
                <a:sym typeface="Wingdings"/>
              </a:rPr>
              <a:t>Naledi</a:t>
            </a:r>
            <a:r>
              <a:rPr lang="fr-FR" baseline="0" dirty="0" smtClean="0">
                <a:sym typeface="Wingdings"/>
              </a:rPr>
              <a:t>…). Nous sommes seuls depuis seulement 10 000 ans.</a:t>
            </a:r>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4</a:t>
            </a:fld>
            <a:endParaRPr lang="fr-F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5265905"/>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5</a:t>
            </a:fld>
            <a:endParaRPr lang="fr-F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03757564"/>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sym typeface="Wingdings"/>
              </a:rPr>
              <a:t></a:t>
            </a:r>
            <a:r>
              <a:rPr lang="fr-FR" dirty="0" smtClean="0">
                <a:sym typeface="Wingdings"/>
              </a:rPr>
              <a:t> </a:t>
            </a:r>
            <a:r>
              <a:rPr lang="fr-FR" dirty="0" smtClean="0"/>
              <a:t>Dans la mesure</a:t>
            </a:r>
            <a:r>
              <a:rPr lang="fr-FR" baseline="0" dirty="0" smtClean="0"/>
              <a:t> où ce premier chapitre de 6</a:t>
            </a:r>
            <a:r>
              <a:rPr lang="fr-FR" baseline="30000" dirty="0" smtClean="0"/>
              <a:t>e</a:t>
            </a:r>
            <a:r>
              <a:rPr lang="fr-FR" baseline="0" dirty="0" smtClean="0"/>
              <a:t> doit nous permettre d’introduire ou de réintroduire chez nos élèves l’idée qu’il existe une démarche historique fondée sur des traces, des sources; datées, situées, analysées et critiquées, on évitera d’utiliser comme outil de travail principal des reconstitutions, même de bon niveau scientifique. L’étude d’un site archéologique sera privilégiée.  Par contre, une reconstitution annotée de l’EDC abordée sera, au terme de l’analyse, une trace écrite pertinente, puisqu’elle permettra de fixer visuellement les notions abordées. </a:t>
            </a:r>
          </a:p>
          <a:p>
            <a:r>
              <a:rPr lang="fr-FR" baseline="0" dirty="0" err="1" smtClean="0">
                <a:sym typeface="Wingdings"/>
              </a:rPr>
              <a:t></a:t>
            </a:r>
            <a:r>
              <a:rPr lang="fr-FR" baseline="0" dirty="0" smtClean="0">
                <a:sym typeface="Wingdings"/>
              </a:rPr>
              <a:t> </a:t>
            </a:r>
            <a:r>
              <a:rPr lang="fr-FR" baseline="0" dirty="0" smtClean="0"/>
              <a:t>Pour l’EDC, il est préférable de choisir un site d’habitat. Il sera délicat d’utiliser uniquement des sépultures ou de  l’art rupestre /pariétal préhistorique, et ceci pour deux raisons: </a:t>
            </a:r>
          </a:p>
          <a:p>
            <a:r>
              <a:rPr lang="fr-FR" baseline="0" dirty="0" smtClean="0"/>
              <a:t>1) Les scènes gravées ou peinte ne représentent pas la réalité d’une vie quotidienne, mais sont des représentations culturelles et/ou cultuelles. Des choix sont faits: certains animaux sont absents, d’autre sont surreprésentés. Les végétaux sont rarissimes, et les hommes également au paléolithique. </a:t>
            </a:r>
          </a:p>
          <a:p>
            <a:r>
              <a:rPr lang="fr-FR" baseline="0" dirty="0" smtClean="0"/>
              <a:t>2) Cela est d’autant plus vrai qu’il reste impossible d’interpréter une très large majorité de gravures et peintures préhistoriques. Le panneau de l’homme blessé, à Lascaux a suscité des centaines d’interprétations différentes, toutes invérifiables.</a:t>
            </a:r>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6</a:t>
            </a:fld>
            <a:endParaRPr lang="fr-F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94521495"/>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Parmi la multitude d’étude de cas possibles, quatre </a:t>
            </a:r>
            <a:r>
              <a:rPr lang="fr-FR" baseline="0" dirty="0" smtClean="0"/>
              <a:t>font l’objet ici d’une proposition. Elles permettent de couvrir un large espace chronologique, et surtout, elles s’attachent aux quatre dernières espèces du genre humain, celle qui ont laissé des traces sur le territoire actuel de la France.  Dans le cadre d’un travail en groupes, cette diversité, viserait à rappeler que l’humanité ne se résume pas à Homo Sapiens. </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7</a:t>
            </a:fld>
            <a:endParaRPr lang="fr-F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7846263"/>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sym typeface="Wingdings"/>
              </a:rPr>
              <a:t></a:t>
            </a:r>
            <a:r>
              <a:rPr lang="fr-FR" dirty="0" smtClean="0">
                <a:sym typeface="Wingdings"/>
              </a:rPr>
              <a:t> </a:t>
            </a:r>
            <a:r>
              <a:rPr lang="fr-FR" dirty="0" smtClean="0"/>
              <a:t>On situe</a:t>
            </a:r>
            <a:r>
              <a:rPr lang="fr-FR" baseline="0" dirty="0" smtClean="0"/>
              <a:t> dans le temps (paléolithique, plus précisément Moustérien,  58 000 BP) et dans l’espace.</a:t>
            </a:r>
          </a:p>
          <a:p>
            <a:r>
              <a:rPr lang="fr-FR" baseline="0" dirty="0" err="1" smtClean="0">
                <a:sym typeface="Wingdings"/>
              </a:rPr>
              <a:t></a:t>
            </a:r>
            <a:r>
              <a:rPr lang="fr-FR" baseline="0" dirty="0" smtClean="0">
                <a:sym typeface="Wingdings"/>
              </a:rPr>
              <a:t> </a:t>
            </a:r>
            <a:r>
              <a:rPr lang="fr-FR" baseline="0" dirty="0" smtClean="0"/>
              <a:t>Une exposition virtuelle permet une analyse complète du site, en partageant les méthodes des archéologues.</a:t>
            </a:r>
          </a:p>
          <a:p>
            <a:r>
              <a:rPr lang="fr-FR" baseline="0" dirty="0" err="1" smtClean="0">
                <a:sym typeface="Wingdings"/>
              </a:rPr>
              <a:t></a:t>
            </a:r>
            <a:r>
              <a:rPr lang="fr-FR" baseline="0" dirty="0" smtClean="0">
                <a:sym typeface="Wingdings"/>
              </a:rPr>
              <a:t> </a:t>
            </a:r>
            <a:r>
              <a:rPr lang="fr-FR" baseline="0" dirty="0" smtClean="0"/>
              <a:t>Un première page permet de comprendre comment un archéologue peut lire ses découvertes et différenciant des fonctions sur un site. </a:t>
            </a:r>
          </a:p>
          <a:p>
            <a:r>
              <a:rPr lang="fr-FR" baseline="0" dirty="0" err="1" smtClean="0">
                <a:sym typeface="Wingdings"/>
              </a:rPr>
              <a:t></a:t>
            </a:r>
            <a:r>
              <a:rPr lang="fr-FR" baseline="0" dirty="0" smtClean="0">
                <a:sym typeface="Wingdings"/>
              </a:rPr>
              <a:t> </a:t>
            </a:r>
            <a:r>
              <a:rPr lang="fr-FR" baseline="0" dirty="0" smtClean="0"/>
              <a:t>Chaque onglet donne accès à des précisions à la fois méthodologiques et factuelles sur les découvertes. L’objectif est alors de proposer une reconstitution de la vie du groupe de Néandertaliens qui a laissé ces traces.</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err="1" smtClean="0">
                <a:sym typeface="Wingdings"/>
              </a:rPr>
              <a:t></a:t>
            </a:r>
            <a:r>
              <a:rPr lang="fr-FR" baseline="0" dirty="0" smtClean="0">
                <a:sym typeface="Wingdings"/>
              </a:rPr>
              <a:t> </a:t>
            </a:r>
            <a:r>
              <a:rPr lang="fr-FR" baseline="0" dirty="0" smtClean="0"/>
              <a:t>L’hypothèse de reconstitution proposée par L’INRAP permet de confirmer ou d’infirmer les hypothèses des élèves. Annotée, elle peut également servir de trace écrite.</a:t>
            </a:r>
          </a:p>
          <a:p>
            <a:r>
              <a:rPr lang="fr-FR" baseline="0" dirty="0" err="1" smtClean="0">
                <a:sym typeface="Wingdings"/>
              </a:rPr>
              <a:t></a:t>
            </a:r>
            <a:r>
              <a:rPr lang="fr-FR" baseline="0" dirty="0" smtClean="0">
                <a:sym typeface="Wingdings"/>
              </a:rPr>
              <a:t> </a:t>
            </a:r>
            <a:r>
              <a:rPr lang="fr-FR" baseline="0" dirty="0" smtClean="0"/>
              <a:t>Pour compléter ce dossier qui définit le paléolithique, mais aussi démontre la pleine humanité de </a:t>
            </a:r>
            <a:r>
              <a:rPr lang="fr-FR" baseline="0" dirty="0" err="1" smtClean="0"/>
              <a:t>Néandertal</a:t>
            </a:r>
            <a:r>
              <a:rPr lang="fr-FR" baseline="0" dirty="0" smtClean="0"/>
              <a:t> (vie en société, organisation de l’espace, planification des tâches…) on pourra analyser des traces archéologiques prouvant que Neandertal maitrisait une pensée conceptuelle complète, puisqu’il avait développé des croyances (sépultures) et une sensibilité artistique (parure).</a:t>
            </a:r>
          </a:p>
          <a:p>
            <a:endParaRPr lang="fr-FR" baseline="0" dirty="0" smtClean="0"/>
          </a:p>
          <a:p>
            <a:r>
              <a:rPr lang="fr-FR" baseline="0" dirty="0" smtClean="0"/>
              <a:t>Le choix de cette étude de cas permet donc de montrer que sapiens n’a pas été la seule espèce du genre humain à mettre en place une société complexe, organisant et transformant l’espace.</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8</a:t>
            </a:fld>
            <a:endParaRPr lang="fr-F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32693663"/>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On situe</a:t>
            </a:r>
            <a:r>
              <a:rPr lang="fr-FR" baseline="0" dirty="0" smtClean="0"/>
              <a:t> dans le temps (paléolithique supérieur,  400 000 BP) et dans l’espace. Ce site, fouillé dans les années 60, a été fréquenté par des Homo Erectus. Il est célèbre puisqu’il recèle le premier foyer aménagé dont on soit tout à fait certain. Une plage de galet, sur laquelle ont étés découverts les vestiges, a rapidement été recouverte par plusieurs couches de sable, d’où une excellente préservation du milieu et des artefacts. Le moulage conservé au musée de Terra </a:t>
            </a:r>
            <a:r>
              <a:rPr lang="fr-FR" baseline="0" dirty="0" err="1" smtClean="0"/>
              <a:t>Amata</a:t>
            </a:r>
            <a:r>
              <a:rPr lang="fr-FR" baseline="0" dirty="0" smtClean="0"/>
              <a:t> permet de distinguer l’organisation du site. Les vestiges permettent de déduire qu’on a affaire à des chasseurs cueilleurs nomades, qui maîtrisent le feu et savent tailler la pierre. L’analyse du terrain et des ossement permettent de reconstituer l’environnement, tempéré, et la faune chassée ou charognée par Homo Erectus, mais aussi de reconstituer la cabane érigée et habitée pour un court laps de temps. </a:t>
            </a:r>
          </a:p>
          <a:p>
            <a:endParaRPr lang="fr-FR" dirty="0"/>
          </a:p>
        </p:txBody>
      </p:sp>
      <p:sp>
        <p:nvSpPr>
          <p:cNvPr id="4" name="Espace réservé du numéro de diapositive 3"/>
          <p:cNvSpPr>
            <a:spLocks noGrp="1"/>
          </p:cNvSpPr>
          <p:nvPr>
            <p:ph type="sldNum" sz="quarter" idx="10"/>
          </p:nvPr>
        </p:nvSpPr>
        <p:spPr/>
        <p:txBody>
          <a:bodyPr/>
          <a:lstStyle/>
          <a:p>
            <a:fld id="{593DB2EB-7DBB-1E4E-AEEF-96279393CD11}" type="slidenum">
              <a:rPr lang="fr-FR" smtClean="0"/>
              <a:pPr/>
              <a:t>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636D99EC-983E-6442-A94A-464AC3D47555}" type="datetimeFigureOut">
              <a:rPr lang="fr-FR" smtClean="0"/>
              <a:pPr/>
              <a:t>7/07/16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3E5758-31AE-D341-99B1-CC2E5FCCD825}"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36D99EC-983E-6442-A94A-464AC3D47555}" type="datetimeFigureOut">
              <a:rPr lang="fr-FR" smtClean="0"/>
              <a:pPr/>
              <a:t>7/07/16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3E5758-31AE-D341-99B1-CC2E5FCCD825}"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36D99EC-983E-6442-A94A-464AC3D47555}" type="datetimeFigureOut">
              <a:rPr lang="fr-FR" smtClean="0"/>
              <a:pPr/>
              <a:t>7/07/16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3E5758-31AE-D341-99B1-CC2E5FCCD825}"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36D99EC-983E-6442-A94A-464AC3D47555}" type="datetimeFigureOut">
              <a:rPr lang="fr-FR" smtClean="0"/>
              <a:pPr/>
              <a:t>7/07/16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3E5758-31AE-D341-99B1-CC2E5FCCD825}"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636D99EC-983E-6442-A94A-464AC3D47555}" type="datetimeFigureOut">
              <a:rPr lang="fr-FR" smtClean="0"/>
              <a:pPr/>
              <a:t>7/07/16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3E5758-31AE-D341-99B1-CC2E5FCCD825}"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36D99EC-983E-6442-A94A-464AC3D47555}" type="datetimeFigureOut">
              <a:rPr lang="fr-FR" smtClean="0"/>
              <a:pPr/>
              <a:t>7/07/16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3E5758-31AE-D341-99B1-CC2E5FCCD825}"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36D99EC-983E-6442-A94A-464AC3D47555}" type="datetimeFigureOut">
              <a:rPr lang="fr-FR" smtClean="0"/>
              <a:pPr/>
              <a:t>7/07/16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73E5758-31AE-D341-99B1-CC2E5FCCD825}"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636D99EC-983E-6442-A94A-464AC3D47555}" type="datetimeFigureOut">
              <a:rPr lang="fr-FR" smtClean="0"/>
              <a:pPr/>
              <a:t>7/07/16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73E5758-31AE-D341-99B1-CC2E5FCCD825}"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6D99EC-983E-6442-A94A-464AC3D47555}" type="datetimeFigureOut">
              <a:rPr lang="fr-FR" smtClean="0"/>
              <a:pPr/>
              <a:t>7/07/16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73E5758-31AE-D341-99B1-CC2E5FCCD825}"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636D99EC-983E-6442-A94A-464AC3D47555}" type="datetimeFigureOut">
              <a:rPr lang="fr-FR" smtClean="0"/>
              <a:pPr/>
              <a:t>7/07/16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3E5758-31AE-D341-99B1-CC2E5FCCD825}"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636D99EC-983E-6442-A94A-464AC3D47555}" type="datetimeFigureOut">
              <a:rPr lang="fr-FR" smtClean="0"/>
              <a:pPr/>
              <a:t>7/07/16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3E5758-31AE-D341-99B1-CC2E5FCCD825}"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6D99EC-983E-6442-A94A-464AC3D47555}" type="datetimeFigureOut">
              <a:rPr lang="fr-FR" smtClean="0"/>
              <a:pPr/>
              <a:t>7/07/16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3E5758-31AE-D341-99B1-CC2E5FCCD825}"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hyperlink" Target="http://www.musee-prehistoire-idf.fr/les-magdaleniens-d-etiolles" TargetMode="External"/><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hyperlink" Target="http://www.hominides.com/html/dossiers/expansion.php" TargetMode="External"/><Relationship Id="rId5"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1" Type="http://schemas.openxmlformats.org/officeDocument/2006/relationships/image" Target="../media/image64.png"/><Relationship Id="rId12"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57.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0"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image" Target="../media/image77.png"/><Relationship Id="rId12"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hyperlink" Target="http://www.inrap.fr/un-habitat-du-bronze-ancien-sur-l-ile-de-molene-5130" TargetMode="External"/><Relationship Id="rId5" Type="http://schemas.openxmlformats.org/officeDocument/2006/relationships/image" Target="../media/image57.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75.png"/><Relationship Id="rId10"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hyperlink" Target="http://fr.calameo.com/books/003725038520ee54b7bf2" TargetMode="External"/><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www.scienceshumaines.com/la-revolution-neolithique_fr_27231.html" TargetMode="External"/><Relationship Id="rId4" Type="http://schemas.openxmlformats.org/officeDocument/2006/relationships/hyperlink" Target="https://fr.wikipedia.org/wiki/Foyer_de_peuplement%23/media/File:World_density_2010.png" TargetMode="External"/><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www.hominides.com/html/ancetres/ancetres.php" TargetMode="External"/><Relationship Id="rId5" Type="http://schemas.openxmlformats.org/officeDocument/2006/relationships/image" Target="../media/image6.png"/><Relationship Id="rId6" Type="http://schemas.openxmlformats.org/officeDocument/2006/relationships/hyperlink" Target="http://www.daynes.com/fr/reconstitutions-hominides.html" TargetMode="External"/><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multimedia.inrap.fr/archeologie-preventive/Ressources/Dossiers-multimedias/Neandertal/p-1498-L-habitat-nomade-de-Neandertal.htm" TargetMode="External"/><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image" Target="../media/image30.png"/><Relationship Id="rId12"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4389108"/>
            <a:ext cx="7772400" cy="1902073"/>
          </a:xfrm>
          <a:ln w="28575">
            <a:noFill/>
          </a:ln>
        </p:spPr>
        <p:txBody>
          <a:bodyPr>
            <a:normAutofit/>
          </a:bodyPr>
          <a:lstStyle/>
          <a:p>
            <a:r>
              <a:rPr lang="fr-FR" sz="2800" b="1" i="1" dirty="0" smtClean="0"/>
              <a:t> I) De nouvelles problématiques,</a:t>
            </a:r>
            <a:br>
              <a:rPr lang="fr-FR" sz="2800" b="1" i="1" dirty="0" smtClean="0"/>
            </a:br>
            <a:r>
              <a:rPr lang="fr-FR" sz="2800" b="1" i="1" dirty="0" smtClean="0"/>
              <a:t>des démarches à privilégier </a:t>
            </a:r>
            <a:endParaRPr lang="fr-FR" sz="2800" b="1" i="1" dirty="0"/>
          </a:p>
        </p:txBody>
      </p:sp>
      <p:sp>
        <p:nvSpPr>
          <p:cNvPr id="3" name="Sous-titre 2"/>
          <p:cNvSpPr>
            <a:spLocks noGrp="1"/>
          </p:cNvSpPr>
          <p:nvPr>
            <p:ph type="subTitle" idx="1"/>
          </p:nvPr>
        </p:nvSpPr>
        <p:spPr>
          <a:xfrm>
            <a:off x="683568" y="1700808"/>
            <a:ext cx="7776864" cy="2592288"/>
          </a:xfrm>
          <a:ln w="38100">
            <a:solidFill>
              <a:srgbClr val="CC0000"/>
            </a:solidFill>
          </a:ln>
        </p:spPr>
        <p:txBody>
          <a:bodyPr>
            <a:noAutofit/>
          </a:bodyPr>
          <a:lstStyle/>
          <a:p>
            <a:r>
              <a:rPr lang="fr-FR" sz="2800" b="1" i="1" dirty="0" smtClean="0"/>
              <a:t>Thème 1 </a:t>
            </a:r>
          </a:p>
          <a:p>
            <a:endParaRPr lang="fr-FR" sz="2800" b="1" i="1" dirty="0" smtClean="0"/>
          </a:p>
          <a:p>
            <a:r>
              <a:rPr lang="fr-FR" sz="2800" b="1" i="1" dirty="0" smtClean="0"/>
              <a:t>La longue histoire de l’humanité et des migrations</a:t>
            </a:r>
            <a:endParaRPr lang="fr-FR" sz="2800" b="1" dirty="0" smtClean="0">
              <a:solidFill>
                <a:schemeClr val="tx1"/>
              </a:solidFill>
            </a:endParaRPr>
          </a:p>
          <a:p>
            <a:endParaRPr lang="fr-FR" sz="2800" b="1" i="1" dirty="0" smtClean="0"/>
          </a:p>
        </p:txBody>
      </p:sp>
      <p:sp>
        <p:nvSpPr>
          <p:cNvPr id="4" name="ZoneTexte 3"/>
          <p:cNvSpPr txBox="1"/>
          <p:nvPr/>
        </p:nvSpPr>
        <p:spPr>
          <a:xfrm>
            <a:off x="323528" y="476674"/>
            <a:ext cx="8496944" cy="584776"/>
          </a:xfrm>
          <a:prstGeom prst="rect">
            <a:avLst/>
          </a:prstGeom>
          <a:solidFill>
            <a:schemeClr val="accent2"/>
          </a:solidFill>
        </p:spPr>
        <p:txBody>
          <a:bodyPr wrap="square" rtlCol="0">
            <a:spAutoFit/>
          </a:bodyPr>
          <a:lstStyle/>
          <a:p>
            <a:r>
              <a:rPr lang="fr-FR" sz="3200" b="1" dirty="0" smtClean="0">
                <a:solidFill>
                  <a:schemeClr val="bg1"/>
                </a:solidFill>
              </a:rPr>
              <a:t>Focus Histoire : des thèmes nouveaux ou revus…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062011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ZoneTexte 2"/>
          <p:cNvSpPr txBox="1"/>
          <p:nvPr/>
        </p:nvSpPr>
        <p:spPr>
          <a:xfrm>
            <a:off x="2006742" y="297918"/>
            <a:ext cx="5704657" cy="830997"/>
          </a:xfrm>
          <a:prstGeom prst="rect">
            <a:avLst/>
          </a:prstGeom>
          <a:noFill/>
        </p:spPr>
        <p:txBody>
          <a:bodyPr wrap="none" rtlCol="0">
            <a:spAutoFit/>
          </a:bodyPr>
          <a:lstStyle/>
          <a:p>
            <a:r>
              <a:rPr lang="fr-FR" sz="2400" dirty="0" smtClean="0"/>
              <a:t>Etude de cas: La caune de l’Arago (Tautavel), </a:t>
            </a:r>
          </a:p>
          <a:p>
            <a:r>
              <a:rPr lang="fr-FR" sz="2400" dirty="0" smtClean="0"/>
              <a:t>un site fréquenté par Homo Heidelbergensis </a:t>
            </a:r>
            <a:endParaRPr lang="fr-FR" sz="2400" dirty="0"/>
          </a:p>
        </p:txBody>
      </p:sp>
      <p:sp>
        <p:nvSpPr>
          <p:cNvPr id="4" name="ZoneTexte 3"/>
          <p:cNvSpPr txBox="1"/>
          <p:nvPr/>
        </p:nvSpPr>
        <p:spPr>
          <a:xfrm>
            <a:off x="0" y="6447935"/>
            <a:ext cx="7626419" cy="369332"/>
          </a:xfrm>
          <a:prstGeom prst="rect">
            <a:avLst/>
          </a:prstGeom>
          <a:noFill/>
        </p:spPr>
        <p:txBody>
          <a:bodyPr wrap="none" rtlCol="0">
            <a:spAutoFit/>
          </a:bodyPr>
          <a:lstStyle/>
          <a:p>
            <a:r>
              <a:rPr lang="fr-FR" dirty="0" smtClean="0"/>
              <a:t>Sources: tautavel.com,  tautavel.culture.gouv.fr,  450000ans.com et </a:t>
            </a:r>
            <a:r>
              <a:rPr lang="fr-FR" dirty="0" err="1" smtClean="0"/>
              <a:t>daynes.com</a:t>
            </a:r>
            <a:endParaRPr lang="fr-FR" dirty="0"/>
          </a:p>
        </p:txBody>
      </p:sp>
      <p:pic>
        <p:nvPicPr>
          <p:cNvPr id="8" name="Image 7" descr="Capture d’écran 2016-04-11 à 17.29.43.png"/>
          <p:cNvPicPr>
            <a:picLocks noChangeAspect="1"/>
          </p:cNvPicPr>
          <p:nvPr/>
        </p:nvPicPr>
        <p:blipFill>
          <a:blip r:embed="rId3"/>
          <a:stretch>
            <a:fillRect/>
          </a:stretch>
        </p:blipFill>
        <p:spPr>
          <a:xfrm>
            <a:off x="629773" y="0"/>
            <a:ext cx="7730434" cy="6817267"/>
          </a:xfrm>
          <a:prstGeom prst="rect">
            <a:avLst/>
          </a:prstGeom>
        </p:spPr>
      </p:pic>
      <p:pic>
        <p:nvPicPr>
          <p:cNvPr id="9" name="Image 8"/>
          <p:cNvPicPr>
            <a:picLocks noChangeAspect="1"/>
          </p:cNvPicPr>
          <p:nvPr/>
        </p:nvPicPr>
        <p:blipFill>
          <a:blip r:embed="rId4"/>
          <a:stretch>
            <a:fillRect/>
          </a:stretch>
        </p:blipFill>
        <p:spPr>
          <a:xfrm>
            <a:off x="0" y="861541"/>
            <a:ext cx="9110131" cy="5061184"/>
          </a:xfrm>
          <a:prstGeom prst="rect">
            <a:avLst/>
          </a:prstGeom>
        </p:spPr>
      </p:pic>
      <p:sp>
        <p:nvSpPr>
          <p:cNvPr id="11" name="Rectangle 10"/>
          <p:cNvSpPr/>
          <p:nvPr/>
        </p:nvSpPr>
        <p:spPr>
          <a:xfrm>
            <a:off x="0" y="0"/>
            <a:ext cx="9110131" cy="681726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2" name="Image 11" descr="Capture d’écran 2016-04-11 à 17.36.48.png"/>
          <p:cNvPicPr>
            <a:picLocks noChangeAspect="1"/>
          </p:cNvPicPr>
          <p:nvPr/>
        </p:nvPicPr>
        <p:blipFill>
          <a:blip r:embed="rId5"/>
          <a:stretch>
            <a:fillRect/>
          </a:stretch>
        </p:blipFill>
        <p:spPr>
          <a:xfrm>
            <a:off x="1564357" y="-1"/>
            <a:ext cx="6795850" cy="6817267"/>
          </a:xfrm>
          <a:prstGeom prst="rect">
            <a:avLst/>
          </a:prstGeom>
        </p:spPr>
      </p:pic>
      <p:pic>
        <p:nvPicPr>
          <p:cNvPr id="13" name="Image 12" descr="Capture d’écran 2016-04-11 à 17.36.28.png"/>
          <p:cNvPicPr>
            <a:picLocks noChangeAspect="1"/>
          </p:cNvPicPr>
          <p:nvPr/>
        </p:nvPicPr>
        <p:blipFill>
          <a:blip r:embed="rId6"/>
          <a:stretch>
            <a:fillRect/>
          </a:stretch>
        </p:blipFill>
        <p:spPr>
          <a:xfrm>
            <a:off x="1564358" y="-1"/>
            <a:ext cx="6795850" cy="6815729"/>
          </a:xfrm>
          <a:prstGeom prst="rect">
            <a:avLst/>
          </a:prstGeom>
        </p:spPr>
      </p:pic>
      <p:pic>
        <p:nvPicPr>
          <p:cNvPr id="14" name="Image 13" descr="Capture d’écran 2016-04-11 à 17.35.54.png"/>
          <p:cNvPicPr>
            <a:picLocks noChangeAspect="1"/>
          </p:cNvPicPr>
          <p:nvPr/>
        </p:nvPicPr>
        <p:blipFill>
          <a:blip r:embed="rId7"/>
          <a:stretch>
            <a:fillRect/>
          </a:stretch>
        </p:blipFill>
        <p:spPr>
          <a:xfrm>
            <a:off x="-1" y="-1"/>
            <a:ext cx="9110131" cy="6844318"/>
          </a:xfrm>
          <a:prstGeom prst="rect">
            <a:avLst/>
          </a:prstGeom>
        </p:spPr>
      </p:pic>
      <p:pic>
        <p:nvPicPr>
          <p:cNvPr id="15" name="Image 14" descr="Capture d’écran 2016-03-28 à 15.44.42.png"/>
          <p:cNvPicPr>
            <a:picLocks noChangeAspect="1"/>
          </p:cNvPicPr>
          <p:nvPr/>
        </p:nvPicPr>
        <p:blipFill>
          <a:blip r:embed="rId8"/>
          <a:stretch>
            <a:fillRect/>
          </a:stretch>
        </p:blipFill>
        <p:spPr>
          <a:xfrm>
            <a:off x="0" y="-1"/>
            <a:ext cx="9110130" cy="6832598"/>
          </a:xfrm>
          <a:prstGeom prst="rect">
            <a:avLst/>
          </a:prstGeom>
        </p:spPr>
      </p:pic>
      <p:sp>
        <p:nvSpPr>
          <p:cNvPr id="17" name="Rectangle 16"/>
          <p:cNvSpPr/>
          <p:nvPr/>
        </p:nvSpPr>
        <p:spPr>
          <a:xfrm>
            <a:off x="-1" y="0"/>
            <a:ext cx="9110131" cy="683259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9" name="Image 18" descr="Capture d’écran 2016-03-28 à 15.45.47.png"/>
          <p:cNvPicPr>
            <a:picLocks noChangeAspect="1"/>
          </p:cNvPicPr>
          <p:nvPr/>
        </p:nvPicPr>
        <p:blipFill>
          <a:blip r:embed="rId9"/>
          <a:stretch>
            <a:fillRect/>
          </a:stretch>
        </p:blipFill>
        <p:spPr>
          <a:xfrm>
            <a:off x="33870" y="861541"/>
            <a:ext cx="9144448" cy="4829412"/>
          </a:xfrm>
          <a:prstGeom prst="rect">
            <a:avLst/>
          </a:prstGeom>
        </p:spPr>
      </p:pic>
      <p:sp>
        <p:nvSpPr>
          <p:cNvPr id="21" name="Rectangle 20"/>
          <p:cNvSpPr/>
          <p:nvPr/>
        </p:nvSpPr>
        <p:spPr>
          <a:xfrm>
            <a:off x="-1" y="-16869"/>
            <a:ext cx="9110131" cy="683259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2" name="Image 21" descr="Capture d’écran 2016-03-28 à 15.47.03.png"/>
          <p:cNvPicPr>
            <a:picLocks noChangeAspect="1"/>
          </p:cNvPicPr>
          <p:nvPr/>
        </p:nvPicPr>
        <p:blipFill>
          <a:blip r:embed="rId10"/>
          <a:stretch>
            <a:fillRect/>
          </a:stretch>
        </p:blipFill>
        <p:spPr>
          <a:xfrm>
            <a:off x="1907989" y="82459"/>
            <a:ext cx="5718430" cy="6775541"/>
          </a:xfrm>
          <a:prstGeom prst="rect">
            <a:avLst/>
          </a:prstGeom>
        </p:spPr>
      </p:pic>
      <p:pic>
        <p:nvPicPr>
          <p:cNvPr id="58" name="Image 57" descr="Capture d’écran 2016-04-11 à 18.03.36.png"/>
          <p:cNvPicPr>
            <a:picLocks noChangeAspect="1"/>
          </p:cNvPicPr>
          <p:nvPr/>
        </p:nvPicPr>
        <p:blipFill>
          <a:blip r:embed="rId11"/>
          <a:stretch>
            <a:fillRect/>
          </a:stretch>
        </p:blipFill>
        <p:spPr>
          <a:xfrm>
            <a:off x="-1" y="0"/>
            <a:ext cx="9110130" cy="69336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1"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ZoneTexte 1"/>
          <p:cNvSpPr txBox="1"/>
          <p:nvPr/>
        </p:nvSpPr>
        <p:spPr>
          <a:xfrm>
            <a:off x="1400112" y="313598"/>
            <a:ext cx="5915652" cy="830997"/>
          </a:xfrm>
          <a:prstGeom prst="rect">
            <a:avLst/>
          </a:prstGeom>
          <a:noFill/>
        </p:spPr>
        <p:txBody>
          <a:bodyPr wrap="none" rtlCol="0">
            <a:spAutoFit/>
          </a:bodyPr>
          <a:lstStyle/>
          <a:p>
            <a:pPr algn="ctr"/>
            <a:r>
              <a:rPr lang="fr-FR" sz="2400" dirty="0" smtClean="0"/>
              <a:t>Etude de cas: Un campement du magdalénien</a:t>
            </a:r>
          </a:p>
          <a:p>
            <a:pPr algn="ctr"/>
            <a:r>
              <a:rPr lang="fr-FR" sz="2400" dirty="0" smtClean="0"/>
              <a:t>Le site d’Etiolles</a:t>
            </a:r>
            <a:endParaRPr lang="fr-FR" sz="2400" dirty="0"/>
          </a:p>
        </p:txBody>
      </p:sp>
      <p:sp>
        <p:nvSpPr>
          <p:cNvPr id="4" name="ZoneTexte 3"/>
          <p:cNvSpPr txBox="1"/>
          <p:nvPr/>
        </p:nvSpPr>
        <p:spPr>
          <a:xfrm>
            <a:off x="0" y="6581000"/>
            <a:ext cx="9144000" cy="246221"/>
          </a:xfrm>
          <a:prstGeom prst="rect">
            <a:avLst/>
          </a:prstGeom>
          <a:noFill/>
        </p:spPr>
        <p:txBody>
          <a:bodyPr wrap="square" rtlCol="0">
            <a:spAutoFit/>
          </a:bodyPr>
          <a:lstStyle/>
          <a:p>
            <a:r>
              <a:rPr lang="fr-FR" sz="1000" dirty="0" smtClean="0"/>
              <a:t>Sources:  </a:t>
            </a:r>
            <a:r>
              <a:rPr lang="fr-FR" sz="1000" dirty="0" smtClean="0">
                <a:hlinkClick r:id="rId3"/>
              </a:rPr>
              <a:t>http://www.musee-prehistoire-idf.fr/les-magdaleniens-d-etiolles</a:t>
            </a:r>
            <a:r>
              <a:rPr lang="fr-FR" sz="1000" dirty="0" smtClean="0"/>
              <a:t>     et dessins de Gilles </a:t>
            </a:r>
            <a:r>
              <a:rPr lang="fr-FR" sz="1000" dirty="0" err="1" smtClean="0"/>
              <a:t>Tosello</a:t>
            </a:r>
            <a:r>
              <a:rPr lang="fr-FR" sz="1000" dirty="0" smtClean="0"/>
              <a:t>, </a:t>
            </a:r>
            <a:r>
              <a:rPr lang="fr-FR" sz="1000" dirty="0" err="1" smtClean="0"/>
              <a:t>Creap</a:t>
            </a:r>
            <a:r>
              <a:rPr lang="fr-FR" sz="1000" dirty="0" smtClean="0"/>
              <a:t>.</a:t>
            </a:r>
            <a:endParaRPr lang="fr-FR" sz="1000" dirty="0"/>
          </a:p>
        </p:txBody>
      </p:sp>
      <p:pic>
        <p:nvPicPr>
          <p:cNvPr id="9" name="Image 8" descr="Capture d’écran 2016-04-11 à 11.22.07.png"/>
          <p:cNvPicPr>
            <a:picLocks noChangeAspect="1"/>
          </p:cNvPicPr>
          <p:nvPr/>
        </p:nvPicPr>
        <p:blipFill>
          <a:blip r:embed="rId4"/>
          <a:stretch>
            <a:fillRect/>
          </a:stretch>
        </p:blipFill>
        <p:spPr>
          <a:xfrm>
            <a:off x="559225" y="-1"/>
            <a:ext cx="7672794" cy="6827221"/>
          </a:xfrm>
          <a:prstGeom prst="rect">
            <a:avLst/>
          </a:prstGeom>
        </p:spPr>
      </p:pic>
      <p:pic>
        <p:nvPicPr>
          <p:cNvPr id="10" name="Image 9"/>
          <p:cNvPicPr>
            <a:picLocks noChangeAspect="1"/>
          </p:cNvPicPr>
          <p:nvPr/>
        </p:nvPicPr>
        <p:blipFill>
          <a:blip r:embed="rId5"/>
          <a:stretch>
            <a:fillRect/>
          </a:stretch>
        </p:blipFill>
        <p:spPr>
          <a:xfrm>
            <a:off x="0" y="0"/>
            <a:ext cx="9144000" cy="6858000"/>
          </a:xfrm>
          <a:prstGeom prst="rect">
            <a:avLst/>
          </a:prstGeom>
          <a:effectLst>
            <a:glow rad="101600">
              <a:srgbClr val="FF0000">
                <a:alpha val="75000"/>
              </a:srgbClr>
            </a:glow>
          </a:effectLst>
        </p:spPr>
      </p:pic>
      <p:pic>
        <p:nvPicPr>
          <p:cNvPr id="11" name="Image 10" descr="Capture d’écran 2016-04-11 à 11.36.48.png"/>
          <p:cNvPicPr>
            <a:picLocks noChangeAspect="1"/>
          </p:cNvPicPr>
          <p:nvPr/>
        </p:nvPicPr>
        <p:blipFill>
          <a:blip r:embed="rId6"/>
          <a:stretch>
            <a:fillRect/>
          </a:stretch>
        </p:blipFill>
        <p:spPr>
          <a:xfrm>
            <a:off x="-1" y="0"/>
            <a:ext cx="9061583" cy="6827220"/>
          </a:xfrm>
          <a:prstGeom prst="rect">
            <a:avLst/>
          </a:prstGeom>
        </p:spPr>
      </p:pic>
      <p:pic>
        <p:nvPicPr>
          <p:cNvPr id="13" name="Image 12" descr="Capture d’écran 2016-04-11 à 11.41.55.png"/>
          <p:cNvPicPr>
            <a:picLocks noChangeAspect="1"/>
          </p:cNvPicPr>
          <p:nvPr/>
        </p:nvPicPr>
        <p:blipFill>
          <a:blip r:embed="rId7"/>
          <a:stretch>
            <a:fillRect/>
          </a:stretch>
        </p:blipFill>
        <p:spPr>
          <a:xfrm>
            <a:off x="-2" y="0"/>
            <a:ext cx="9108095" cy="6827220"/>
          </a:xfrm>
          <a:prstGeom prst="rect">
            <a:avLst/>
          </a:prstGeom>
        </p:spPr>
      </p:pic>
      <p:pic>
        <p:nvPicPr>
          <p:cNvPr id="14" name="Image 13"/>
          <p:cNvPicPr>
            <a:picLocks noChangeAspect="1"/>
          </p:cNvPicPr>
          <p:nvPr/>
        </p:nvPicPr>
        <p:blipFill>
          <a:blip r:embed="rId8"/>
          <a:stretch>
            <a:fillRect/>
          </a:stretch>
        </p:blipFill>
        <p:spPr>
          <a:xfrm>
            <a:off x="-2" y="-1"/>
            <a:ext cx="9144002" cy="7016255"/>
          </a:xfrm>
          <a:prstGeom prst="rect">
            <a:avLst/>
          </a:prstGeom>
          <a:effectLst>
            <a:glow rad="101600">
              <a:srgbClr val="FF0000">
                <a:alpha val="75000"/>
              </a:srgbClr>
            </a:glow>
          </a:effectLst>
        </p:spPr>
      </p:pic>
      <p:pic>
        <p:nvPicPr>
          <p:cNvPr id="15" name="Image 14" descr="Capture d’écran 2016-04-11 à 11.32.05.png"/>
          <p:cNvPicPr>
            <a:picLocks noChangeAspect="1"/>
          </p:cNvPicPr>
          <p:nvPr/>
        </p:nvPicPr>
        <p:blipFill>
          <a:blip r:embed="rId9"/>
          <a:srcRect t="34909"/>
          <a:stretch>
            <a:fillRect/>
          </a:stretch>
        </p:blipFill>
        <p:spPr>
          <a:xfrm>
            <a:off x="-2" y="595837"/>
            <a:ext cx="9191012" cy="5440928"/>
          </a:xfrm>
          <a:prstGeom prst="rect">
            <a:avLst/>
          </a:prstGeom>
          <a:effectLst>
            <a:glow rad="101600">
              <a:srgbClr val="FF0000">
                <a:alpha val="75000"/>
              </a:srgbClr>
            </a:glow>
          </a:effectLst>
        </p:spPr>
      </p:pic>
      <p:pic>
        <p:nvPicPr>
          <p:cNvPr id="16" name="Image 15"/>
          <p:cNvPicPr>
            <a:picLocks noChangeAspect="1"/>
          </p:cNvPicPr>
          <p:nvPr/>
        </p:nvPicPr>
        <p:blipFill>
          <a:blip r:embed="rId10"/>
          <a:stretch>
            <a:fillRect/>
          </a:stretch>
        </p:blipFill>
        <p:spPr>
          <a:xfrm>
            <a:off x="0" y="0"/>
            <a:ext cx="9191011" cy="7090905"/>
          </a:xfrm>
          <a:prstGeom prst="rect">
            <a:avLst/>
          </a:prstGeom>
          <a:ln>
            <a:solidFill>
              <a:srgbClr val="FF0000"/>
            </a:solidFill>
          </a:ln>
        </p:spPr>
      </p:pic>
      <p:pic>
        <p:nvPicPr>
          <p:cNvPr id="17" name="Image 16" descr="Capture d’écran 2016-04-11 à 11.45.35.png"/>
          <p:cNvPicPr>
            <a:picLocks noChangeAspect="1"/>
          </p:cNvPicPr>
          <p:nvPr/>
        </p:nvPicPr>
        <p:blipFill>
          <a:blip r:embed="rId11"/>
          <a:stretch>
            <a:fillRect/>
          </a:stretch>
        </p:blipFill>
        <p:spPr>
          <a:xfrm>
            <a:off x="360586" y="45021"/>
            <a:ext cx="8403230" cy="7045884"/>
          </a:xfrm>
          <a:prstGeom prst="rect">
            <a:avLst/>
          </a:prstGeom>
        </p:spPr>
      </p:pic>
      <p:pic>
        <p:nvPicPr>
          <p:cNvPr id="19" name="Image 18"/>
          <p:cNvPicPr>
            <a:picLocks noChangeAspect="1"/>
          </p:cNvPicPr>
          <p:nvPr/>
        </p:nvPicPr>
        <p:blipFill>
          <a:blip r:embed="rId12"/>
          <a:srcRect t="6749" r="19235" b="5399"/>
          <a:stretch>
            <a:fillRect/>
          </a:stretch>
        </p:blipFill>
        <p:spPr>
          <a:xfrm>
            <a:off x="832373" y="595837"/>
            <a:ext cx="7179945" cy="58574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683568" y="1700808"/>
            <a:ext cx="7776864" cy="2592288"/>
          </a:xfrm>
          <a:ln w="38100">
            <a:solidFill>
              <a:srgbClr val="CC0000"/>
            </a:solidFill>
          </a:ln>
        </p:spPr>
        <p:txBody>
          <a:bodyPr>
            <a:noAutofit/>
          </a:bodyPr>
          <a:lstStyle/>
          <a:p>
            <a:r>
              <a:rPr lang="fr-FR" sz="2800" b="1" i="1" dirty="0" smtClean="0"/>
              <a:t>Thème 1 </a:t>
            </a:r>
          </a:p>
          <a:p>
            <a:endParaRPr lang="fr-FR" sz="2800" b="1" i="1" dirty="0" smtClean="0"/>
          </a:p>
          <a:p>
            <a:r>
              <a:rPr lang="fr-FR" sz="2800" b="1" i="1" dirty="0" smtClean="0"/>
              <a:t>La longue histoire de l’humanité et des migrations</a:t>
            </a:r>
            <a:endParaRPr lang="fr-FR" sz="2800" b="1" dirty="0" smtClean="0">
              <a:solidFill>
                <a:schemeClr val="tx1"/>
              </a:solidFill>
            </a:endParaRPr>
          </a:p>
          <a:p>
            <a:endParaRPr lang="fr-FR" sz="2800" b="1" i="1" dirty="0" smtClean="0"/>
          </a:p>
        </p:txBody>
      </p:sp>
      <p:sp>
        <p:nvSpPr>
          <p:cNvPr id="4" name="ZoneTexte 3"/>
          <p:cNvSpPr txBox="1"/>
          <p:nvPr/>
        </p:nvSpPr>
        <p:spPr>
          <a:xfrm>
            <a:off x="323528" y="476674"/>
            <a:ext cx="8496944" cy="584776"/>
          </a:xfrm>
          <a:prstGeom prst="rect">
            <a:avLst/>
          </a:prstGeom>
          <a:solidFill>
            <a:schemeClr val="accent2"/>
          </a:solidFill>
        </p:spPr>
        <p:txBody>
          <a:bodyPr wrap="square" rtlCol="0">
            <a:spAutoFit/>
          </a:bodyPr>
          <a:lstStyle/>
          <a:p>
            <a:r>
              <a:rPr lang="fr-FR" sz="3200" b="1" dirty="0" smtClean="0">
                <a:solidFill>
                  <a:schemeClr val="bg1"/>
                </a:solidFill>
              </a:rPr>
              <a:t>Focus Histoire : des thèmes nouveaux ou revus… </a:t>
            </a:r>
          </a:p>
        </p:txBody>
      </p:sp>
      <p:sp>
        <p:nvSpPr>
          <p:cNvPr id="5" name="Rectangle 4"/>
          <p:cNvSpPr/>
          <p:nvPr/>
        </p:nvSpPr>
        <p:spPr>
          <a:xfrm>
            <a:off x="683568" y="4293096"/>
            <a:ext cx="7776864" cy="25649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200" b="1" dirty="0" smtClean="0">
                <a:solidFill>
                  <a:schemeClr val="tx1"/>
                </a:solidFill>
              </a:rPr>
              <a:t>3) Comment les Hommes du Paléolithique ont-ils peuplé la Terre ?</a:t>
            </a:r>
          </a:p>
          <a:p>
            <a:pPr algn="ctr"/>
            <a:endParaRPr lang="fr-FR" sz="3200" b="1" u="sng" dirty="0" smtClean="0">
              <a:solidFill>
                <a:schemeClr val="tx1"/>
              </a:solidFill>
            </a:endParaRPr>
          </a:p>
          <a:p>
            <a:pPr algn="ctr"/>
            <a:endParaRPr lang="fr-FR" b="1" dirty="0" smtClean="0">
              <a:solidFill>
                <a:schemeClr val="tx1"/>
              </a:solidFill>
            </a:endParaRPr>
          </a:p>
          <a:p>
            <a:pPr algn="ctr"/>
            <a:endParaRPr lang="fr-FR" dirty="0" smtClean="0">
              <a:solidFill>
                <a:schemeClr val="tx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062011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0" y="0"/>
            <a:ext cx="9144000" cy="5245100"/>
          </a:xfrm>
          <a:prstGeom prst="rect">
            <a:avLst/>
          </a:prstGeom>
        </p:spPr>
      </p:pic>
      <p:sp>
        <p:nvSpPr>
          <p:cNvPr id="3" name="Rectangle 2"/>
          <p:cNvSpPr/>
          <p:nvPr/>
        </p:nvSpPr>
        <p:spPr>
          <a:xfrm>
            <a:off x="-1" y="6488668"/>
            <a:ext cx="7848927" cy="369332"/>
          </a:xfrm>
          <a:prstGeom prst="rect">
            <a:avLst/>
          </a:prstGeom>
        </p:spPr>
        <p:txBody>
          <a:bodyPr wrap="square">
            <a:spAutoFit/>
          </a:bodyPr>
          <a:lstStyle/>
          <a:p>
            <a:r>
              <a:rPr lang="fr-FR" sz="900" dirty="0" smtClean="0">
                <a:hlinkClick r:id="rId4"/>
              </a:rPr>
              <a:t>http://www.hominides.com/html/dossiers/expansion.php</a:t>
            </a:r>
            <a:endParaRPr lang="fr-FR" sz="900" dirty="0" smtClean="0"/>
          </a:p>
          <a:p>
            <a:endParaRPr lang="fr-FR" sz="900" dirty="0"/>
          </a:p>
        </p:txBody>
      </p:sp>
      <p:pic>
        <p:nvPicPr>
          <p:cNvPr id="11" name="Image 10"/>
          <p:cNvPicPr>
            <a:picLocks noChangeAspect="1"/>
          </p:cNvPicPr>
          <p:nvPr/>
        </p:nvPicPr>
        <p:blipFill rotWithShape="1">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6362"/>
          <a:stretch/>
        </p:blipFill>
        <p:spPr>
          <a:xfrm>
            <a:off x="0" y="0"/>
            <a:ext cx="9162829" cy="5803086"/>
          </a:xfrm>
          <a:prstGeom prst="rect">
            <a:avLst/>
          </a:prstGeom>
        </p:spPr>
      </p:pic>
      <p:sp>
        <p:nvSpPr>
          <p:cNvPr id="5" name="ZoneTexte 4"/>
          <p:cNvSpPr txBox="1"/>
          <p:nvPr/>
        </p:nvSpPr>
        <p:spPr>
          <a:xfrm>
            <a:off x="-495300" y="5721836"/>
            <a:ext cx="45719" cy="369332"/>
          </a:xfrm>
          <a:prstGeom prst="rect">
            <a:avLst/>
          </a:prstGeom>
          <a:noFill/>
        </p:spPr>
        <p:txBody>
          <a:bodyPr wrap="square" rtlCol="0">
            <a:spAutoFit/>
          </a:bodyPr>
          <a:lstStyle/>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683568" y="1700808"/>
            <a:ext cx="7776864" cy="2592288"/>
          </a:xfrm>
          <a:ln w="38100">
            <a:solidFill>
              <a:srgbClr val="CC0000"/>
            </a:solidFill>
          </a:ln>
        </p:spPr>
        <p:txBody>
          <a:bodyPr>
            <a:noAutofit/>
          </a:bodyPr>
          <a:lstStyle/>
          <a:p>
            <a:r>
              <a:rPr lang="fr-FR" sz="2800" b="1" i="1" dirty="0" smtClean="0"/>
              <a:t>Thème 1 </a:t>
            </a:r>
          </a:p>
          <a:p>
            <a:endParaRPr lang="fr-FR" sz="2800" b="1" i="1" dirty="0" smtClean="0"/>
          </a:p>
          <a:p>
            <a:r>
              <a:rPr lang="fr-FR" sz="2800" b="1" i="1" dirty="0" smtClean="0"/>
              <a:t>La longue histoire de l’humanité et des migrations</a:t>
            </a:r>
            <a:endParaRPr lang="fr-FR" sz="2800" b="1" dirty="0" smtClean="0">
              <a:solidFill>
                <a:schemeClr val="tx1"/>
              </a:solidFill>
            </a:endParaRPr>
          </a:p>
          <a:p>
            <a:endParaRPr lang="fr-FR" sz="2800" b="1" i="1" dirty="0" smtClean="0"/>
          </a:p>
        </p:txBody>
      </p:sp>
      <p:sp>
        <p:nvSpPr>
          <p:cNvPr id="4" name="ZoneTexte 3"/>
          <p:cNvSpPr txBox="1"/>
          <p:nvPr/>
        </p:nvSpPr>
        <p:spPr>
          <a:xfrm>
            <a:off x="323528" y="476674"/>
            <a:ext cx="8496944" cy="584776"/>
          </a:xfrm>
          <a:prstGeom prst="rect">
            <a:avLst/>
          </a:prstGeom>
          <a:solidFill>
            <a:schemeClr val="accent2"/>
          </a:solidFill>
        </p:spPr>
        <p:txBody>
          <a:bodyPr wrap="square" rtlCol="0">
            <a:spAutoFit/>
          </a:bodyPr>
          <a:lstStyle/>
          <a:p>
            <a:r>
              <a:rPr lang="fr-FR" sz="3200" b="1" dirty="0" smtClean="0">
                <a:solidFill>
                  <a:schemeClr val="bg1"/>
                </a:solidFill>
              </a:rPr>
              <a:t>Focus Histoire : des thèmes nouveaux ou revus… </a:t>
            </a:r>
          </a:p>
        </p:txBody>
      </p:sp>
      <p:sp>
        <p:nvSpPr>
          <p:cNvPr id="7" name="Rectangle 6"/>
          <p:cNvSpPr/>
          <p:nvPr/>
        </p:nvSpPr>
        <p:spPr>
          <a:xfrm>
            <a:off x="683568" y="4293096"/>
            <a:ext cx="7776863" cy="20028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571500" indent="-571500" algn="ctr"/>
            <a:r>
              <a:rPr lang="fr-FR" sz="3200" b="1" dirty="0" smtClean="0">
                <a:solidFill>
                  <a:schemeClr val="tx1"/>
                </a:solidFill>
              </a:rPr>
              <a:t>III) Les Hommes au Néolithique</a:t>
            </a:r>
            <a:endParaRPr lang="fr-FR" dirty="0" smtClean="0">
              <a:solidFill>
                <a:schemeClr val="tx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0620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54000"/>
            <a:ext cx="8229600" cy="1143000"/>
          </a:xfrm>
        </p:spPr>
        <p:txBody>
          <a:bodyPr>
            <a:normAutofit fontScale="90000"/>
          </a:bodyPr>
          <a:lstStyle/>
          <a:p>
            <a:r>
              <a:rPr lang="fr-FR" sz="2667" dirty="0" smtClean="0"/>
              <a:t>1) La « révolution néolithique », un terme « piégé »:</a:t>
            </a:r>
            <a:r>
              <a:rPr lang="fr-FR" dirty="0" smtClean="0"/>
              <a:t/>
            </a:r>
            <a:br>
              <a:rPr lang="fr-FR" dirty="0" smtClean="0"/>
            </a:br>
            <a:endParaRPr lang="fr-FR" dirty="0"/>
          </a:p>
        </p:txBody>
      </p:sp>
      <p:pic>
        <p:nvPicPr>
          <p:cNvPr id="4" name="Image 3" descr="Capture d’écran 2016-04-11 à 21.23.04.png"/>
          <p:cNvPicPr>
            <a:picLocks noChangeAspect="1"/>
          </p:cNvPicPr>
          <p:nvPr/>
        </p:nvPicPr>
        <p:blipFill>
          <a:blip r:embed="rId3"/>
          <a:stretch>
            <a:fillRect/>
          </a:stretch>
        </p:blipFill>
        <p:spPr>
          <a:xfrm>
            <a:off x="-1" y="1059573"/>
            <a:ext cx="9122919" cy="4522474"/>
          </a:xfrm>
          <a:prstGeom prst="rect">
            <a:avLst/>
          </a:prstGeom>
        </p:spPr>
      </p:pic>
      <p:sp>
        <p:nvSpPr>
          <p:cNvPr id="6" name="Explosion 1 5"/>
          <p:cNvSpPr/>
          <p:nvPr/>
        </p:nvSpPr>
        <p:spPr>
          <a:xfrm>
            <a:off x="4640590" y="2273586"/>
            <a:ext cx="1426668" cy="1912949"/>
          </a:xfrm>
          <a:prstGeom prst="irregularSeal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Image 6" descr="Capture d’écran 2016-04-11 à 21.25.07.png"/>
          <p:cNvPicPr>
            <a:picLocks noChangeAspect="1"/>
          </p:cNvPicPr>
          <p:nvPr/>
        </p:nvPicPr>
        <p:blipFill>
          <a:blip r:embed="rId4"/>
          <a:stretch>
            <a:fillRect/>
          </a:stretch>
        </p:blipFill>
        <p:spPr>
          <a:xfrm>
            <a:off x="-1" y="1397001"/>
            <a:ext cx="9122919" cy="3640666"/>
          </a:xfrm>
          <a:prstGeom prst="rect">
            <a:avLst/>
          </a:prstGeom>
        </p:spPr>
      </p:pic>
      <p:sp>
        <p:nvSpPr>
          <p:cNvPr id="8" name="Flèche droite rayée 7"/>
          <p:cNvSpPr/>
          <p:nvPr/>
        </p:nvSpPr>
        <p:spPr>
          <a:xfrm>
            <a:off x="4126670" y="4096872"/>
            <a:ext cx="4264326" cy="940795"/>
          </a:xfrm>
          <a:prstGeom prst="stripedRightArrow">
            <a:avLst>
              <a:gd name="adj1" fmla="val 63333"/>
              <a:gd name="adj2" fmla="val 53333"/>
            </a:avLst>
          </a:prstGeom>
          <a:solidFill>
            <a:schemeClr val="bg1"/>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néolithisation</a:t>
            </a:r>
            <a:endParaRPr lang="fr-FR" dirty="0">
              <a:solidFill>
                <a:schemeClr val="tx1"/>
              </a:solidFill>
            </a:endParaRPr>
          </a:p>
        </p:txBody>
      </p:sp>
      <p:sp>
        <p:nvSpPr>
          <p:cNvPr id="9" name="Rectangle 8"/>
          <p:cNvSpPr/>
          <p:nvPr/>
        </p:nvSpPr>
        <p:spPr>
          <a:xfrm>
            <a:off x="-1" y="-1"/>
            <a:ext cx="9122919" cy="685800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5"/>
          <a:stretch>
            <a:fillRect/>
          </a:stretch>
        </p:blipFill>
        <p:spPr>
          <a:xfrm>
            <a:off x="2095803" y="0"/>
            <a:ext cx="5506610" cy="6894702"/>
          </a:xfrm>
          <a:prstGeom prst="rect">
            <a:avLst/>
          </a:prstGeom>
        </p:spPr>
      </p:pic>
      <p:pic>
        <p:nvPicPr>
          <p:cNvPr id="11" name="Image 10" descr="Capture d’écran 2016-04-11 à 22.06.50.png"/>
          <p:cNvPicPr>
            <a:picLocks noChangeAspect="1"/>
          </p:cNvPicPr>
          <p:nvPr/>
        </p:nvPicPr>
        <p:blipFill>
          <a:blip r:embed="rId6"/>
          <a:stretch>
            <a:fillRect/>
          </a:stretch>
        </p:blipFill>
        <p:spPr>
          <a:xfrm>
            <a:off x="2319" y="1143000"/>
            <a:ext cx="9141681" cy="4157237"/>
          </a:xfrm>
          <a:prstGeom prst="rect">
            <a:avLst/>
          </a:prstGeom>
        </p:spPr>
      </p:pic>
      <p:pic>
        <p:nvPicPr>
          <p:cNvPr id="12" name="Image 11" descr="Capture d’écran 2016-04-13 à 10.48.48.png"/>
          <p:cNvPicPr>
            <a:picLocks noChangeAspect="1"/>
          </p:cNvPicPr>
          <p:nvPr/>
        </p:nvPicPr>
        <p:blipFill>
          <a:blip r:embed="rId7"/>
          <a:stretch>
            <a:fillRect/>
          </a:stretch>
        </p:blipFill>
        <p:spPr>
          <a:xfrm>
            <a:off x="2319" y="0"/>
            <a:ext cx="9122919" cy="7027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683568" y="1700808"/>
            <a:ext cx="7776864" cy="2592288"/>
          </a:xfrm>
          <a:ln w="38100">
            <a:solidFill>
              <a:srgbClr val="CC0000"/>
            </a:solidFill>
          </a:ln>
        </p:spPr>
        <p:txBody>
          <a:bodyPr>
            <a:noAutofit/>
          </a:bodyPr>
          <a:lstStyle/>
          <a:p>
            <a:r>
              <a:rPr lang="fr-FR" sz="2800" b="1" i="1" dirty="0" smtClean="0"/>
              <a:t>Thème 1 </a:t>
            </a:r>
          </a:p>
          <a:p>
            <a:endParaRPr lang="fr-FR" sz="2800" b="1" i="1" dirty="0" smtClean="0"/>
          </a:p>
          <a:p>
            <a:r>
              <a:rPr lang="fr-FR" sz="2800" b="1" i="1" dirty="0" smtClean="0"/>
              <a:t>La longue histoire de l’humanité et des migrations</a:t>
            </a:r>
            <a:endParaRPr lang="fr-FR" sz="2800" b="1" dirty="0" smtClean="0">
              <a:solidFill>
                <a:schemeClr val="tx1"/>
              </a:solidFill>
            </a:endParaRPr>
          </a:p>
          <a:p>
            <a:endParaRPr lang="fr-FR" sz="2800" b="1" i="1" dirty="0" smtClean="0"/>
          </a:p>
        </p:txBody>
      </p:sp>
      <p:sp>
        <p:nvSpPr>
          <p:cNvPr id="4" name="ZoneTexte 3"/>
          <p:cNvSpPr txBox="1"/>
          <p:nvPr/>
        </p:nvSpPr>
        <p:spPr>
          <a:xfrm>
            <a:off x="323528" y="476674"/>
            <a:ext cx="8496944" cy="584776"/>
          </a:xfrm>
          <a:prstGeom prst="rect">
            <a:avLst/>
          </a:prstGeom>
          <a:solidFill>
            <a:schemeClr val="accent2"/>
          </a:solidFill>
        </p:spPr>
        <p:txBody>
          <a:bodyPr wrap="square" rtlCol="0">
            <a:spAutoFit/>
          </a:bodyPr>
          <a:lstStyle/>
          <a:p>
            <a:r>
              <a:rPr lang="fr-FR" sz="3200" b="1" dirty="0" smtClean="0">
                <a:solidFill>
                  <a:schemeClr val="bg1"/>
                </a:solidFill>
              </a:rPr>
              <a:t>Focus Histoire : des thèmes nouveaux ou revus… </a:t>
            </a:r>
          </a:p>
        </p:txBody>
      </p:sp>
      <p:sp>
        <p:nvSpPr>
          <p:cNvPr id="8" name="Rectangle 7"/>
          <p:cNvSpPr/>
          <p:nvPr/>
        </p:nvSpPr>
        <p:spPr>
          <a:xfrm>
            <a:off x="0" y="4293096"/>
            <a:ext cx="9144000" cy="23578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571500" indent="-571500" algn="ctr"/>
            <a:r>
              <a:rPr lang="fr-FR" sz="2400" b="1" dirty="0" smtClean="0">
                <a:solidFill>
                  <a:schemeClr val="tx1"/>
                </a:solidFill>
              </a:rPr>
              <a:t>2) Quel nouveau mode de vie apparaît au Néolithique ?</a:t>
            </a:r>
          </a:p>
          <a:p>
            <a:pPr marL="571500" indent="-571500" algn="ctr"/>
            <a:endParaRPr lang="fr-FR" sz="2000" b="1" dirty="0" smtClean="0">
              <a:solidFill>
                <a:schemeClr val="tx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0620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descr="Capture d’écran 2016-04-10 à 22.46.41.png"/>
          <p:cNvPicPr>
            <a:picLocks noChangeAspect="1"/>
          </p:cNvPicPr>
          <p:nvPr/>
        </p:nvPicPr>
        <p:blipFill>
          <a:blip r:embed="rId3"/>
          <a:srcRect b="42067"/>
          <a:stretch>
            <a:fillRect/>
          </a:stretch>
        </p:blipFill>
        <p:spPr>
          <a:xfrm>
            <a:off x="0" y="909435"/>
            <a:ext cx="9115008" cy="4672613"/>
          </a:xfrm>
          <a:prstGeom prst="rect">
            <a:avLst/>
          </a:prstGeom>
        </p:spPr>
      </p:pic>
      <p:sp>
        <p:nvSpPr>
          <p:cNvPr id="3" name="ZoneTexte 2"/>
          <p:cNvSpPr txBox="1"/>
          <p:nvPr/>
        </p:nvSpPr>
        <p:spPr>
          <a:xfrm>
            <a:off x="1848534" y="0"/>
            <a:ext cx="5298295" cy="830997"/>
          </a:xfrm>
          <a:prstGeom prst="rect">
            <a:avLst/>
          </a:prstGeom>
          <a:noFill/>
        </p:spPr>
        <p:txBody>
          <a:bodyPr wrap="none" rtlCol="0">
            <a:spAutoFit/>
          </a:bodyPr>
          <a:lstStyle/>
          <a:p>
            <a:pPr algn="ctr"/>
            <a:r>
              <a:rPr lang="fr-FR" sz="2400" dirty="0" smtClean="0"/>
              <a:t>Quelques études de cas possibles…</a:t>
            </a:r>
          </a:p>
          <a:p>
            <a:pPr algn="ctr"/>
            <a:r>
              <a:rPr lang="fr-FR" sz="2400" dirty="0" smtClean="0"/>
              <a:t>Çatal Hoyuk, Chalain, Molène…et l’Alsace</a:t>
            </a:r>
            <a:endParaRPr lang="fr-FR" sz="2400" dirty="0"/>
          </a:p>
        </p:txBody>
      </p:sp>
      <p:sp>
        <p:nvSpPr>
          <p:cNvPr id="4" name="Ellipse 3"/>
          <p:cNvSpPr/>
          <p:nvPr/>
        </p:nvSpPr>
        <p:spPr>
          <a:xfrm>
            <a:off x="1661833" y="2289267"/>
            <a:ext cx="219487" cy="15679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Image 6" descr="Capture d’écran 2016-04-11 à 20.59.53.png"/>
          <p:cNvPicPr>
            <a:picLocks noChangeAspect="1"/>
          </p:cNvPicPr>
          <p:nvPr/>
        </p:nvPicPr>
        <p:blipFill>
          <a:blip r:embed="rId4"/>
          <a:stretch>
            <a:fillRect/>
          </a:stretch>
        </p:blipFill>
        <p:spPr>
          <a:xfrm>
            <a:off x="0" y="4840287"/>
            <a:ext cx="9115008" cy="1758333"/>
          </a:xfrm>
          <a:prstGeom prst="rect">
            <a:avLst/>
          </a:prstGeom>
        </p:spPr>
      </p:pic>
      <p:sp>
        <p:nvSpPr>
          <p:cNvPr id="8" name="Ellipse 7"/>
          <p:cNvSpPr/>
          <p:nvPr/>
        </p:nvSpPr>
        <p:spPr>
          <a:xfrm>
            <a:off x="7146829" y="5868968"/>
            <a:ext cx="411996" cy="34935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6901696" y="6275454"/>
            <a:ext cx="1314257" cy="646331"/>
          </a:xfrm>
          <a:prstGeom prst="rect">
            <a:avLst/>
          </a:prstGeom>
          <a:noFill/>
        </p:spPr>
        <p:txBody>
          <a:bodyPr wrap="none" rtlCol="0">
            <a:spAutoFit/>
          </a:bodyPr>
          <a:lstStyle/>
          <a:p>
            <a:pPr algn="ctr"/>
            <a:r>
              <a:rPr lang="fr-FR" dirty="0" smtClean="0"/>
              <a:t>Molène,</a:t>
            </a:r>
          </a:p>
          <a:p>
            <a:pPr algn="ctr"/>
            <a:r>
              <a:rPr lang="fr-FR" dirty="0" smtClean="0"/>
              <a:t>2200 av. J.C.</a:t>
            </a:r>
            <a:endParaRPr lang="fr-FR" dirty="0"/>
          </a:p>
        </p:txBody>
      </p:sp>
      <p:sp>
        <p:nvSpPr>
          <p:cNvPr id="10" name="ZoneTexte 9"/>
          <p:cNvSpPr txBox="1"/>
          <p:nvPr/>
        </p:nvSpPr>
        <p:spPr>
          <a:xfrm>
            <a:off x="4373214" y="6240604"/>
            <a:ext cx="1314257" cy="646331"/>
          </a:xfrm>
          <a:prstGeom prst="rect">
            <a:avLst/>
          </a:prstGeom>
          <a:noFill/>
        </p:spPr>
        <p:txBody>
          <a:bodyPr wrap="none" rtlCol="0">
            <a:spAutoFit/>
          </a:bodyPr>
          <a:lstStyle/>
          <a:p>
            <a:r>
              <a:rPr lang="fr-FR" dirty="0" smtClean="0"/>
              <a:t>Çatal Hoyuk</a:t>
            </a:r>
          </a:p>
          <a:p>
            <a:r>
              <a:rPr lang="fr-FR" dirty="0" smtClean="0"/>
              <a:t>7000 av. J.C.</a:t>
            </a:r>
            <a:endParaRPr lang="fr-FR" dirty="0"/>
          </a:p>
        </p:txBody>
      </p:sp>
      <p:sp>
        <p:nvSpPr>
          <p:cNvPr id="11" name="Ellipse 10"/>
          <p:cNvSpPr/>
          <p:nvPr/>
        </p:nvSpPr>
        <p:spPr>
          <a:xfrm>
            <a:off x="4618347" y="5868968"/>
            <a:ext cx="411996" cy="349357"/>
          </a:xfrm>
          <a:prstGeom prst="ellipse">
            <a:avLst/>
          </a:prstGeom>
          <a:solidFill>
            <a:srgbClr val="3366FF"/>
          </a:solidFill>
          <a:ln>
            <a:solidFill>
              <a:srgbClr val="3366FF"/>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llipse 11"/>
          <p:cNvSpPr/>
          <p:nvPr/>
        </p:nvSpPr>
        <p:spPr>
          <a:xfrm>
            <a:off x="6584341" y="3738700"/>
            <a:ext cx="411996" cy="349357"/>
          </a:xfrm>
          <a:prstGeom prst="ellipse">
            <a:avLst/>
          </a:prstGeom>
          <a:solidFill>
            <a:srgbClr val="3366FF"/>
          </a:solidFill>
          <a:ln>
            <a:solidFill>
              <a:srgbClr val="3366FF"/>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p:cNvSpPr/>
          <p:nvPr/>
        </p:nvSpPr>
        <p:spPr>
          <a:xfrm>
            <a:off x="5481473" y="5846689"/>
            <a:ext cx="411996" cy="349357"/>
          </a:xfrm>
          <a:prstGeom prst="ellipse">
            <a:avLst/>
          </a:prstGeom>
          <a:solidFill>
            <a:srgbClr val="FFFF00"/>
          </a:solidFill>
          <a:ln>
            <a:solidFill>
              <a:srgbClr val="FFFF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p:cNvSpPr txBox="1"/>
          <p:nvPr/>
        </p:nvSpPr>
        <p:spPr>
          <a:xfrm>
            <a:off x="5832572" y="5523523"/>
            <a:ext cx="1314257" cy="646331"/>
          </a:xfrm>
          <a:prstGeom prst="rect">
            <a:avLst/>
          </a:prstGeom>
          <a:noFill/>
        </p:spPr>
        <p:txBody>
          <a:bodyPr wrap="none" rtlCol="0">
            <a:spAutoFit/>
          </a:bodyPr>
          <a:lstStyle/>
          <a:p>
            <a:pPr algn="ctr"/>
            <a:r>
              <a:rPr lang="fr-FR" dirty="0" smtClean="0">
                <a:solidFill>
                  <a:schemeClr val="bg1"/>
                </a:solidFill>
              </a:rPr>
              <a:t>Chalain</a:t>
            </a:r>
          </a:p>
          <a:p>
            <a:pPr algn="ctr"/>
            <a:r>
              <a:rPr lang="fr-FR" dirty="0" smtClean="0">
                <a:solidFill>
                  <a:schemeClr val="bg1"/>
                </a:solidFill>
              </a:rPr>
              <a:t>5000 av. J.C.</a:t>
            </a:r>
            <a:endParaRPr lang="fr-FR" dirty="0">
              <a:solidFill>
                <a:schemeClr val="bg1"/>
              </a:solidFill>
            </a:endParaRPr>
          </a:p>
        </p:txBody>
      </p:sp>
      <p:sp>
        <p:nvSpPr>
          <p:cNvPr id="15" name="Ellipse 14"/>
          <p:cNvSpPr/>
          <p:nvPr/>
        </p:nvSpPr>
        <p:spPr>
          <a:xfrm>
            <a:off x="2766194" y="2681547"/>
            <a:ext cx="411996" cy="349357"/>
          </a:xfrm>
          <a:prstGeom prst="ellipse">
            <a:avLst/>
          </a:prstGeom>
          <a:solidFill>
            <a:srgbClr val="FFFF00"/>
          </a:solidFill>
          <a:ln>
            <a:solidFill>
              <a:srgbClr val="FFFF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descr="Capture d’écran 2016-04-10 à 22.46.41.png"/>
          <p:cNvPicPr>
            <a:picLocks noChangeAspect="1"/>
          </p:cNvPicPr>
          <p:nvPr/>
        </p:nvPicPr>
        <p:blipFill>
          <a:blip r:embed="rId3"/>
          <a:srcRect b="42067"/>
          <a:stretch>
            <a:fillRect/>
          </a:stretch>
        </p:blipFill>
        <p:spPr>
          <a:xfrm>
            <a:off x="0" y="909435"/>
            <a:ext cx="9115008" cy="4672613"/>
          </a:xfrm>
          <a:prstGeom prst="rect">
            <a:avLst/>
          </a:prstGeom>
        </p:spPr>
      </p:pic>
      <p:sp>
        <p:nvSpPr>
          <p:cNvPr id="3" name="ZoneTexte 2"/>
          <p:cNvSpPr txBox="1"/>
          <p:nvPr/>
        </p:nvSpPr>
        <p:spPr>
          <a:xfrm>
            <a:off x="689819" y="0"/>
            <a:ext cx="7666380" cy="830997"/>
          </a:xfrm>
          <a:prstGeom prst="rect">
            <a:avLst/>
          </a:prstGeom>
          <a:noFill/>
        </p:spPr>
        <p:txBody>
          <a:bodyPr wrap="square" rtlCol="0">
            <a:spAutoFit/>
          </a:bodyPr>
          <a:lstStyle/>
          <a:p>
            <a:pPr algn="ctr"/>
            <a:r>
              <a:rPr lang="fr-FR" sz="2400" dirty="0" smtClean="0"/>
              <a:t>Le néolithique</a:t>
            </a:r>
          </a:p>
          <a:p>
            <a:pPr algn="ctr"/>
            <a:r>
              <a:rPr lang="fr-FR" sz="2400" dirty="0" smtClean="0"/>
              <a:t>Etude de cas:  Çatal </a:t>
            </a:r>
            <a:r>
              <a:rPr lang="fr-FR" sz="2400" dirty="0" err="1" smtClean="0"/>
              <a:t>Höyük</a:t>
            </a:r>
            <a:r>
              <a:rPr lang="fr-FR" sz="2400" dirty="0" smtClean="0"/>
              <a:t>, un village du croissant fertile</a:t>
            </a:r>
            <a:endParaRPr lang="fr-FR" sz="2400" dirty="0"/>
          </a:p>
        </p:txBody>
      </p:sp>
      <p:sp>
        <p:nvSpPr>
          <p:cNvPr id="4" name="Ellipse 3"/>
          <p:cNvSpPr/>
          <p:nvPr/>
        </p:nvSpPr>
        <p:spPr>
          <a:xfrm>
            <a:off x="6631654" y="3763178"/>
            <a:ext cx="219487" cy="15679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p:nvSpPr>
        <p:spPr>
          <a:xfrm>
            <a:off x="0" y="6598621"/>
            <a:ext cx="2378400" cy="276999"/>
          </a:xfrm>
          <a:prstGeom prst="rect">
            <a:avLst/>
          </a:prstGeom>
          <a:noFill/>
        </p:spPr>
        <p:txBody>
          <a:bodyPr wrap="none" rtlCol="0">
            <a:spAutoFit/>
          </a:bodyPr>
          <a:lstStyle/>
          <a:p>
            <a:r>
              <a:rPr lang="fr-FR" sz="1200" dirty="0" smtClean="0"/>
              <a:t>Source: The</a:t>
            </a:r>
            <a:r>
              <a:rPr lang="fr-FR" sz="1200" dirty="0" err="1" smtClean="0"/>
              <a:t>ÇatalHöyükproject.com</a:t>
            </a:r>
            <a:r>
              <a:rPr lang="fr-FR" sz="1200" dirty="0" smtClean="0"/>
              <a:t> </a:t>
            </a:r>
            <a:endParaRPr lang="fr-FR" sz="1200" dirty="0"/>
          </a:p>
        </p:txBody>
      </p:sp>
      <p:pic>
        <p:nvPicPr>
          <p:cNvPr id="6" name="Image 5" descr="Capture d’écran 2016-04-11 à 20.59.53.png"/>
          <p:cNvPicPr>
            <a:picLocks noChangeAspect="1"/>
          </p:cNvPicPr>
          <p:nvPr/>
        </p:nvPicPr>
        <p:blipFill>
          <a:blip r:embed="rId4"/>
          <a:stretch>
            <a:fillRect/>
          </a:stretch>
        </p:blipFill>
        <p:spPr>
          <a:xfrm>
            <a:off x="0" y="4986211"/>
            <a:ext cx="9144000" cy="1612410"/>
          </a:xfrm>
          <a:prstGeom prst="rect">
            <a:avLst/>
          </a:prstGeom>
        </p:spPr>
      </p:pic>
      <p:sp>
        <p:nvSpPr>
          <p:cNvPr id="7" name="Ellipse 6"/>
          <p:cNvSpPr/>
          <p:nvPr/>
        </p:nvSpPr>
        <p:spPr>
          <a:xfrm>
            <a:off x="4871378" y="5974045"/>
            <a:ext cx="219487" cy="30919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p:cNvSpPr txBox="1"/>
          <p:nvPr/>
        </p:nvSpPr>
        <p:spPr>
          <a:xfrm>
            <a:off x="4433736" y="5604713"/>
            <a:ext cx="1314257" cy="369332"/>
          </a:xfrm>
          <a:prstGeom prst="rect">
            <a:avLst/>
          </a:prstGeom>
          <a:noFill/>
        </p:spPr>
        <p:txBody>
          <a:bodyPr wrap="none" rtlCol="0">
            <a:spAutoFit/>
          </a:bodyPr>
          <a:lstStyle/>
          <a:p>
            <a:r>
              <a:rPr lang="fr-FR" dirty="0" smtClean="0"/>
              <a:t>7000 av. J.C.</a:t>
            </a:r>
            <a:endParaRPr lang="fr-FR" dirty="0"/>
          </a:p>
        </p:txBody>
      </p:sp>
      <p:pic>
        <p:nvPicPr>
          <p:cNvPr id="9" name="Image 8" descr="Capture d’écran 2016-03-28 à 16.57.21.png"/>
          <p:cNvPicPr>
            <a:picLocks noChangeAspect="1"/>
          </p:cNvPicPr>
          <p:nvPr/>
        </p:nvPicPr>
        <p:blipFill>
          <a:blip r:embed="rId5"/>
          <a:stretch>
            <a:fillRect/>
          </a:stretch>
        </p:blipFill>
        <p:spPr>
          <a:xfrm>
            <a:off x="0" y="-1"/>
            <a:ext cx="9108299" cy="6598622"/>
          </a:xfrm>
          <a:prstGeom prst="rect">
            <a:avLst/>
          </a:prstGeom>
        </p:spPr>
      </p:pic>
      <p:pic>
        <p:nvPicPr>
          <p:cNvPr id="10" name="Image 9" descr="Capture d’écran 2016-04-12 à 10.13.39.png"/>
          <p:cNvPicPr>
            <a:picLocks noChangeAspect="1"/>
          </p:cNvPicPr>
          <p:nvPr/>
        </p:nvPicPr>
        <p:blipFill>
          <a:blip r:embed="rId6"/>
          <a:stretch>
            <a:fillRect/>
          </a:stretch>
        </p:blipFill>
        <p:spPr>
          <a:xfrm>
            <a:off x="-1" y="-1"/>
            <a:ext cx="9108299" cy="6869105"/>
          </a:xfrm>
          <a:prstGeom prst="rect">
            <a:avLst/>
          </a:prstGeom>
        </p:spPr>
      </p:pic>
      <p:pic>
        <p:nvPicPr>
          <p:cNvPr id="11" name="Image 10" descr="Capture d’écran 2016-04-12 à 11.11.53.png"/>
          <p:cNvPicPr>
            <a:picLocks noChangeAspect="1"/>
          </p:cNvPicPr>
          <p:nvPr/>
        </p:nvPicPr>
        <p:blipFill>
          <a:blip r:embed="rId7"/>
          <a:stretch>
            <a:fillRect/>
          </a:stretch>
        </p:blipFill>
        <p:spPr>
          <a:xfrm>
            <a:off x="35702" y="0"/>
            <a:ext cx="9108298" cy="6773233"/>
          </a:xfrm>
          <a:prstGeom prst="rect">
            <a:avLst/>
          </a:prstGeom>
        </p:spPr>
      </p:pic>
      <p:pic>
        <p:nvPicPr>
          <p:cNvPr id="12" name="Image 11" descr="Capture d’écran 2016-04-12 à 11.46.09.png"/>
          <p:cNvPicPr>
            <a:picLocks noChangeAspect="1"/>
          </p:cNvPicPr>
          <p:nvPr/>
        </p:nvPicPr>
        <p:blipFill>
          <a:blip r:embed="rId8"/>
          <a:stretch>
            <a:fillRect/>
          </a:stretch>
        </p:blipFill>
        <p:spPr>
          <a:xfrm>
            <a:off x="-2" y="-1"/>
            <a:ext cx="9098335" cy="6773234"/>
          </a:xfrm>
          <a:prstGeom prst="rect">
            <a:avLst/>
          </a:prstGeom>
        </p:spPr>
      </p:pic>
      <p:sp>
        <p:nvSpPr>
          <p:cNvPr id="14" name="Rectangle 13"/>
          <p:cNvSpPr/>
          <p:nvPr/>
        </p:nvSpPr>
        <p:spPr>
          <a:xfrm>
            <a:off x="-2" y="0"/>
            <a:ext cx="9098335" cy="686910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6" name="Image 15" descr="Capture d’écran 2016-04-12 à 11.50.29.png"/>
          <p:cNvPicPr>
            <a:picLocks noChangeAspect="1"/>
          </p:cNvPicPr>
          <p:nvPr/>
        </p:nvPicPr>
        <p:blipFill>
          <a:blip r:embed="rId9"/>
          <a:stretch>
            <a:fillRect/>
          </a:stretch>
        </p:blipFill>
        <p:spPr>
          <a:xfrm>
            <a:off x="1063038" y="9672"/>
            <a:ext cx="6741396" cy="6865948"/>
          </a:xfrm>
          <a:prstGeom prst="rect">
            <a:avLst/>
          </a:prstGeom>
        </p:spPr>
      </p:pic>
      <p:pic>
        <p:nvPicPr>
          <p:cNvPr id="17" name="Image 16" descr="Capture d’écran 2016-04-12 à 12.04.25.png"/>
          <p:cNvPicPr>
            <a:picLocks noChangeAspect="1"/>
          </p:cNvPicPr>
          <p:nvPr/>
        </p:nvPicPr>
        <p:blipFill>
          <a:blip r:embed="rId10"/>
          <a:stretch>
            <a:fillRect/>
          </a:stretch>
        </p:blipFill>
        <p:spPr>
          <a:xfrm>
            <a:off x="45520" y="42113"/>
            <a:ext cx="9098480" cy="6731120"/>
          </a:xfrm>
          <a:prstGeom prst="rect">
            <a:avLst/>
          </a:prstGeom>
        </p:spPr>
      </p:pic>
      <p:pic>
        <p:nvPicPr>
          <p:cNvPr id="18" name="Image 17" descr="Capture d’écran 2016-04-12 à 12.09.07.png"/>
          <p:cNvPicPr>
            <a:picLocks noChangeAspect="1"/>
          </p:cNvPicPr>
          <p:nvPr/>
        </p:nvPicPr>
        <p:blipFill>
          <a:blip r:embed="rId11"/>
          <a:stretch>
            <a:fillRect/>
          </a:stretch>
        </p:blipFill>
        <p:spPr>
          <a:xfrm>
            <a:off x="15690" y="0"/>
            <a:ext cx="9082643" cy="6858001"/>
          </a:xfrm>
          <a:prstGeom prst="rect">
            <a:avLst/>
          </a:prstGeom>
        </p:spPr>
      </p:pic>
      <p:pic>
        <p:nvPicPr>
          <p:cNvPr id="19" name="Image 18" descr="Capture d’écran 2016-04-12 à 10.20.56.png"/>
          <p:cNvPicPr>
            <a:picLocks noChangeAspect="1"/>
          </p:cNvPicPr>
          <p:nvPr/>
        </p:nvPicPr>
        <p:blipFill>
          <a:blip r:embed="rId12"/>
          <a:stretch>
            <a:fillRect/>
          </a:stretch>
        </p:blipFill>
        <p:spPr>
          <a:xfrm>
            <a:off x="9964" y="-3"/>
            <a:ext cx="9098335" cy="65986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descr="Capture d’écran 2016-04-10 à 22.46.41.png"/>
          <p:cNvPicPr>
            <a:picLocks noChangeAspect="1"/>
          </p:cNvPicPr>
          <p:nvPr/>
        </p:nvPicPr>
        <p:blipFill>
          <a:blip r:embed="rId3"/>
          <a:srcRect b="42067"/>
          <a:stretch>
            <a:fillRect/>
          </a:stretch>
        </p:blipFill>
        <p:spPr>
          <a:xfrm>
            <a:off x="0" y="909435"/>
            <a:ext cx="9115008" cy="4672613"/>
          </a:xfrm>
          <a:prstGeom prst="rect">
            <a:avLst/>
          </a:prstGeom>
        </p:spPr>
      </p:pic>
      <p:sp>
        <p:nvSpPr>
          <p:cNvPr id="3" name="ZoneTexte 2"/>
          <p:cNvSpPr txBox="1"/>
          <p:nvPr/>
        </p:nvSpPr>
        <p:spPr>
          <a:xfrm>
            <a:off x="1677515" y="0"/>
            <a:ext cx="5225108" cy="830997"/>
          </a:xfrm>
          <a:prstGeom prst="rect">
            <a:avLst/>
          </a:prstGeom>
          <a:noFill/>
        </p:spPr>
        <p:txBody>
          <a:bodyPr wrap="none" rtlCol="0">
            <a:spAutoFit/>
          </a:bodyPr>
          <a:lstStyle/>
          <a:p>
            <a:pPr algn="ctr"/>
            <a:r>
              <a:rPr lang="fr-FR" sz="2400" dirty="0" smtClean="0"/>
              <a:t>Le néolithique</a:t>
            </a:r>
          </a:p>
          <a:p>
            <a:pPr algn="ctr"/>
            <a:r>
              <a:rPr lang="fr-FR" sz="2400" dirty="0" smtClean="0"/>
              <a:t>Etude de cas: Chalain, un site </a:t>
            </a:r>
            <a:r>
              <a:rPr lang="fr-FR" sz="2400" dirty="0" err="1" smtClean="0"/>
              <a:t>palafitique</a:t>
            </a:r>
            <a:endParaRPr lang="fr-FR" sz="2400" dirty="0"/>
          </a:p>
        </p:txBody>
      </p:sp>
      <p:sp>
        <p:nvSpPr>
          <p:cNvPr id="4" name="Ellipse 3"/>
          <p:cNvSpPr/>
          <p:nvPr/>
        </p:nvSpPr>
        <p:spPr>
          <a:xfrm>
            <a:off x="2978757" y="2634225"/>
            <a:ext cx="219487" cy="15679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p:nvSpPr>
        <p:spPr>
          <a:xfrm>
            <a:off x="0" y="6598621"/>
            <a:ext cx="7353395" cy="276999"/>
          </a:xfrm>
          <a:prstGeom prst="rect">
            <a:avLst/>
          </a:prstGeom>
          <a:noFill/>
        </p:spPr>
        <p:txBody>
          <a:bodyPr wrap="none" rtlCol="0">
            <a:spAutoFit/>
          </a:bodyPr>
          <a:lstStyle/>
          <a:p>
            <a:r>
              <a:rPr lang="fr-FR" sz="1200" dirty="0" smtClean="0"/>
              <a:t>Source: </a:t>
            </a:r>
            <a:r>
              <a:rPr lang="fr-FR" sz="1200" dirty="0" err="1" smtClean="0"/>
              <a:t>http://www.culture.fr/sites-thematiques/grands-sites-archeologiques/les-hommes-des-lacs-vivre-a-chalain</a:t>
            </a:r>
            <a:endParaRPr lang="fr-FR" sz="1200" dirty="0"/>
          </a:p>
        </p:txBody>
      </p:sp>
      <p:pic>
        <p:nvPicPr>
          <p:cNvPr id="6" name="Image 5" descr="Capture d’écran 2016-04-11 à 20.59.53.png"/>
          <p:cNvPicPr>
            <a:picLocks noChangeAspect="1"/>
          </p:cNvPicPr>
          <p:nvPr/>
        </p:nvPicPr>
        <p:blipFill>
          <a:blip r:embed="rId4"/>
          <a:stretch>
            <a:fillRect/>
          </a:stretch>
        </p:blipFill>
        <p:spPr>
          <a:xfrm>
            <a:off x="-38006" y="4907811"/>
            <a:ext cx="9153013" cy="1690810"/>
          </a:xfrm>
          <a:prstGeom prst="rect">
            <a:avLst/>
          </a:prstGeom>
        </p:spPr>
      </p:pic>
      <p:sp>
        <p:nvSpPr>
          <p:cNvPr id="7" name="Ellipse 6"/>
          <p:cNvSpPr/>
          <p:nvPr/>
        </p:nvSpPr>
        <p:spPr>
          <a:xfrm>
            <a:off x="5639584" y="5875567"/>
            <a:ext cx="219487" cy="36503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p:cNvSpPr txBox="1"/>
          <p:nvPr/>
        </p:nvSpPr>
        <p:spPr>
          <a:xfrm>
            <a:off x="5201942" y="5506235"/>
            <a:ext cx="1314257" cy="369332"/>
          </a:xfrm>
          <a:prstGeom prst="rect">
            <a:avLst/>
          </a:prstGeom>
          <a:noFill/>
        </p:spPr>
        <p:txBody>
          <a:bodyPr wrap="none" rtlCol="0">
            <a:spAutoFit/>
          </a:bodyPr>
          <a:lstStyle/>
          <a:p>
            <a:r>
              <a:rPr lang="fr-FR" dirty="0" smtClean="0"/>
              <a:t>5000 av. J.C.</a:t>
            </a:r>
            <a:endParaRPr lang="fr-FR" dirty="0"/>
          </a:p>
        </p:txBody>
      </p:sp>
      <p:pic>
        <p:nvPicPr>
          <p:cNvPr id="9" name="Image 8"/>
          <p:cNvPicPr>
            <a:picLocks noChangeAspect="1"/>
          </p:cNvPicPr>
          <p:nvPr/>
        </p:nvPicPr>
        <p:blipFill>
          <a:blip r:embed="rId5"/>
          <a:stretch>
            <a:fillRect/>
          </a:stretch>
        </p:blipFill>
        <p:spPr>
          <a:xfrm>
            <a:off x="0" y="17620"/>
            <a:ext cx="9143999" cy="6858000"/>
          </a:xfrm>
          <a:prstGeom prst="rect">
            <a:avLst/>
          </a:prstGeom>
        </p:spPr>
      </p:pic>
      <p:pic>
        <p:nvPicPr>
          <p:cNvPr id="10" name="Image 9" descr="Capture d’écran 2016-04-11 à 20.34.41.png"/>
          <p:cNvPicPr>
            <a:picLocks noChangeAspect="1"/>
          </p:cNvPicPr>
          <p:nvPr/>
        </p:nvPicPr>
        <p:blipFill>
          <a:blip r:embed="rId6"/>
          <a:stretch>
            <a:fillRect/>
          </a:stretch>
        </p:blipFill>
        <p:spPr>
          <a:xfrm>
            <a:off x="0" y="34186"/>
            <a:ext cx="9144000" cy="6841434"/>
          </a:xfrm>
          <a:prstGeom prst="rect">
            <a:avLst/>
          </a:prstGeom>
        </p:spPr>
      </p:pic>
      <p:pic>
        <p:nvPicPr>
          <p:cNvPr id="11" name="Image 10" descr="Capture d’écran 2016-04-11 à 20.35.04.png"/>
          <p:cNvPicPr>
            <a:picLocks noChangeAspect="1"/>
          </p:cNvPicPr>
          <p:nvPr/>
        </p:nvPicPr>
        <p:blipFill>
          <a:blip r:embed="rId7"/>
          <a:stretch>
            <a:fillRect/>
          </a:stretch>
        </p:blipFill>
        <p:spPr>
          <a:xfrm>
            <a:off x="0" y="34186"/>
            <a:ext cx="9144000" cy="6841434"/>
          </a:xfrm>
          <a:prstGeom prst="rect">
            <a:avLst/>
          </a:prstGeom>
        </p:spPr>
      </p:pic>
      <p:pic>
        <p:nvPicPr>
          <p:cNvPr id="13" name="Image 12" descr="Capture d’écran 2016-04-11 à 20.36.19.png"/>
          <p:cNvPicPr>
            <a:picLocks noChangeAspect="1"/>
          </p:cNvPicPr>
          <p:nvPr/>
        </p:nvPicPr>
        <p:blipFill>
          <a:blip r:embed="rId8"/>
          <a:stretch>
            <a:fillRect/>
          </a:stretch>
        </p:blipFill>
        <p:spPr>
          <a:xfrm>
            <a:off x="-38006" y="-29314"/>
            <a:ext cx="9144000" cy="6887314"/>
          </a:xfrm>
          <a:prstGeom prst="rect">
            <a:avLst/>
          </a:prstGeom>
        </p:spPr>
      </p:pic>
      <p:pic>
        <p:nvPicPr>
          <p:cNvPr id="14" name="Image 13" descr="Capture d’écran 2016-04-11 à 20.36.01.png"/>
          <p:cNvPicPr>
            <a:picLocks noChangeAspect="1"/>
          </p:cNvPicPr>
          <p:nvPr/>
        </p:nvPicPr>
        <p:blipFill>
          <a:blip r:embed="rId9"/>
          <a:stretch>
            <a:fillRect/>
          </a:stretch>
        </p:blipFill>
        <p:spPr>
          <a:xfrm>
            <a:off x="-38006" y="-76940"/>
            <a:ext cx="9144000" cy="6934939"/>
          </a:xfrm>
          <a:prstGeom prst="rect">
            <a:avLst/>
          </a:prstGeom>
        </p:spPr>
      </p:pic>
      <p:pic>
        <p:nvPicPr>
          <p:cNvPr id="17" name="Image 16"/>
          <p:cNvPicPr>
            <a:picLocks noChangeAspect="1"/>
          </p:cNvPicPr>
          <p:nvPr/>
        </p:nvPicPr>
        <p:blipFill>
          <a:blip r:embed="rId10"/>
          <a:stretch>
            <a:fillRect/>
          </a:stretch>
        </p:blipFill>
        <p:spPr>
          <a:xfrm>
            <a:off x="1964453" y="-29314"/>
            <a:ext cx="5168886" cy="68553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Image 4" descr="Capture d’écran 2016-02-19 à 17.28.41.png"/>
          <p:cNvPicPr>
            <a:picLocks noChangeAspect="1"/>
          </p:cNvPicPr>
          <p:nvPr/>
        </p:nvPicPr>
        <p:blipFill>
          <a:blip r:embed="rId3"/>
          <a:stretch>
            <a:fillRect/>
          </a:stretch>
        </p:blipFill>
        <p:spPr>
          <a:xfrm>
            <a:off x="0" y="1150247"/>
            <a:ext cx="9144000" cy="3667125"/>
          </a:xfrm>
          <a:prstGeom prst="rect">
            <a:avLst/>
          </a:prstGeom>
        </p:spPr>
      </p:pic>
      <p:pic>
        <p:nvPicPr>
          <p:cNvPr id="6" name="Image 5" descr="Capture d’écran 2016-02-16 à 09.57.58.png"/>
          <p:cNvPicPr>
            <a:picLocks noChangeAspect="1"/>
          </p:cNvPicPr>
          <p:nvPr/>
        </p:nvPicPr>
        <p:blipFill>
          <a:blip r:embed="rId4"/>
          <a:srcRect t="8538"/>
          <a:stretch>
            <a:fillRect/>
          </a:stretch>
        </p:blipFill>
        <p:spPr>
          <a:xfrm>
            <a:off x="0" y="0"/>
            <a:ext cx="9144000" cy="5779564"/>
          </a:xfrm>
          <a:prstGeom prst="rect">
            <a:avLst/>
          </a:prstGeom>
        </p:spPr>
      </p:pic>
      <p:sp>
        <p:nvSpPr>
          <p:cNvPr id="14" name="Rectangle 13"/>
          <p:cNvSpPr/>
          <p:nvPr/>
        </p:nvSpPr>
        <p:spPr>
          <a:xfrm>
            <a:off x="6373090" y="988033"/>
            <a:ext cx="2124365" cy="324427"/>
          </a:xfrm>
          <a:prstGeom prst="rect">
            <a:avLst/>
          </a:prstGeom>
          <a:solidFill>
            <a:srgbClr val="FF0000">
              <a:alpha val="2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p:nvSpPr>
        <p:spPr>
          <a:xfrm>
            <a:off x="3422651" y="1312460"/>
            <a:ext cx="987714" cy="324427"/>
          </a:xfrm>
          <a:prstGeom prst="rect">
            <a:avLst/>
          </a:prstGeom>
          <a:solidFill>
            <a:srgbClr val="FF0000">
              <a:alpha val="2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ZoneTexte 30"/>
          <p:cNvSpPr txBox="1"/>
          <p:nvPr/>
        </p:nvSpPr>
        <p:spPr>
          <a:xfrm>
            <a:off x="393700" y="4817372"/>
            <a:ext cx="1947806" cy="646331"/>
          </a:xfrm>
          <a:prstGeom prst="rect">
            <a:avLst/>
          </a:prstGeom>
          <a:noFill/>
        </p:spPr>
        <p:txBody>
          <a:bodyPr wrap="none" rtlCol="0">
            <a:spAutoFit/>
          </a:bodyPr>
          <a:lstStyle/>
          <a:p>
            <a:pPr algn="ctr"/>
            <a:r>
              <a:rPr lang="fr-FR" dirty="0" smtClean="0"/>
              <a:t>BO spécial n°11,</a:t>
            </a:r>
          </a:p>
          <a:p>
            <a:pPr algn="ctr"/>
            <a:r>
              <a:rPr lang="fr-FR" dirty="0" smtClean="0"/>
              <a:t>26 novembre 2015</a:t>
            </a:r>
            <a:endParaRPr lang="fr-FR" dirty="0"/>
          </a:p>
        </p:txBody>
      </p:sp>
      <p:pic>
        <p:nvPicPr>
          <p:cNvPr id="33" name="Image 32" descr="Capture d’écran 2016-03-01 à 16.50.18.png"/>
          <p:cNvPicPr>
            <a:picLocks noChangeAspect="1"/>
          </p:cNvPicPr>
          <p:nvPr/>
        </p:nvPicPr>
        <p:blipFill>
          <a:blip r:embed="rId5"/>
          <a:stretch>
            <a:fillRect/>
          </a:stretch>
        </p:blipFill>
        <p:spPr>
          <a:xfrm>
            <a:off x="0" y="0"/>
            <a:ext cx="9144000" cy="5651500"/>
          </a:xfrm>
          <a:prstGeom prst="rect">
            <a:avLst/>
          </a:prstGeom>
          <a:effectLst>
            <a:glow rad="101600">
              <a:srgbClr val="FF0000">
                <a:alpha val="75000"/>
              </a:srgbClr>
            </a:glow>
          </a:effectLst>
        </p:spPr>
      </p:pic>
      <p:sp>
        <p:nvSpPr>
          <p:cNvPr id="34" name="Rectangle 33"/>
          <p:cNvSpPr/>
          <p:nvPr/>
        </p:nvSpPr>
        <p:spPr>
          <a:xfrm>
            <a:off x="0" y="2874900"/>
            <a:ext cx="5080000" cy="324427"/>
          </a:xfrm>
          <a:prstGeom prst="rect">
            <a:avLst/>
          </a:prstGeom>
          <a:solidFill>
            <a:srgbClr val="FF0000">
              <a:alpha val="2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Rectangle 34"/>
          <p:cNvSpPr/>
          <p:nvPr/>
        </p:nvSpPr>
        <p:spPr>
          <a:xfrm>
            <a:off x="0" y="3189515"/>
            <a:ext cx="3022600" cy="648854"/>
          </a:xfrm>
          <a:prstGeom prst="rect">
            <a:avLst/>
          </a:prstGeom>
          <a:solidFill>
            <a:srgbClr val="FF0000">
              <a:alpha val="2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Rectangle 35"/>
          <p:cNvSpPr/>
          <p:nvPr/>
        </p:nvSpPr>
        <p:spPr>
          <a:xfrm>
            <a:off x="5712280" y="3513941"/>
            <a:ext cx="3266620" cy="1108859"/>
          </a:xfrm>
          <a:prstGeom prst="rect">
            <a:avLst/>
          </a:prstGeom>
          <a:solidFill>
            <a:srgbClr val="FF0000">
              <a:alpha val="2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8" name="Image 37" descr="Capture d’écran 2016-04-14 à 11.41.09.png"/>
          <p:cNvPicPr>
            <a:picLocks noChangeAspect="1"/>
          </p:cNvPicPr>
          <p:nvPr/>
        </p:nvPicPr>
        <p:blipFill>
          <a:blip r:embed="rId6"/>
          <a:stretch>
            <a:fillRect/>
          </a:stretch>
        </p:blipFill>
        <p:spPr>
          <a:xfrm>
            <a:off x="0" y="-12763"/>
            <a:ext cx="9144000" cy="5775325"/>
          </a:xfrm>
          <a:prstGeom prst="rect">
            <a:avLst/>
          </a:prstGeom>
        </p:spPr>
      </p:pic>
      <p:sp>
        <p:nvSpPr>
          <p:cNvPr id="39" name="Rectangle 38"/>
          <p:cNvSpPr/>
          <p:nvPr/>
        </p:nvSpPr>
        <p:spPr>
          <a:xfrm>
            <a:off x="5873172" y="1312460"/>
            <a:ext cx="3105728" cy="324427"/>
          </a:xfrm>
          <a:prstGeom prst="rect">
            <a:avLst/>
          </a:pr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 name="Rectangle 39"/>
          <p:cNvSpPr/>
          <p:nvPr/>
        </p:nvSpPr>
        <p:spPr>
          <a:xfrm>
            <a:off x="3422650" y="1636887"/>
            <a:ext cx="3524249" cy="324427"/>
          </a:xfrm>
          <a:prstGeom prst="rect">
            <a:avLst/>
          </a:pr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Rectangle 40"/>
          <p:cNvSpPr/>
          <p:nvPr/>
        </p:nvSpPr>
        <p:spPr>
          <a:xfrm>
            <a:off x="5394035" y="1961313"/>
            <a:ext cx="2848265" cy="324427"/>
          </a:xfrm>
          <a:prstGeom prst="rect">
            <a:avLst/>
          </a:prstGeom>
          <a:solidFill>
            <a:srgbClr val="00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 name="Rectangle 41"/>
          <p:cNvSpPr/>
          <p:nvPr/>
        </p:nvSpPr>
        <p:spPr>
          <a:xfrm>
            <a:off x="6946899" y="2712686"/>
            <a:ext cx="2032001" cy="324427"/>
          </a:xfrm>
          <a:prstGeom prst="rect">
            <a:avLst/>
          </a:prstGeom>
          <a:solidFill>
            <a:srgbClr val="00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3" name="Rectangle 42"/>
          <p:cNvSpPr/>
          <p:nvPr/>
        </p:nvSpPr>
        <p:spPr>
          <a:xfrm>
            <a:off x="3422651" y="3189514"/>
            <a:ext cx="1250950" cy="324427"/>
          </a:xfrm>
          <a:prstGeom prst="rect">
            <a:avLst/>
          </a:prstGeom>
          <a:solidFill>
            <a:srgbClr val="00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Rectangle 43"/>
          <p:cNvSpPr/>
          <p:nvPr/>
        </p:nvSpPr>
        <p:spPr>
          <a:xfrm>
            <a:off x="6781799" y="3027300"/>
            <a:ext cx="2197101" cy="486641"/>
          </a:xfrm>
          <a:prstGeom prst="rect">
            <a:avLst/>
          </a:prstGeom>
          <a:solidFill>
            <a:srgbClr val="00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5" name="Rectangle 44"/>
          <p:cNvSpPr/>
          <p:nvPr/>
        </p:nvSpPr>
        <p:spPr>
          <a:xfrm>
            <a:off x="3422651" y="3513942"/>
            <a:ext cx="2289630" cy="324427"/>
          </a:xfrm>
          <a:prstGeom prst="rect">
            <a:avLst/>
          </a:prstGeom>
          <a:solidFill>
            <a:srgbClr val="00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4" grpId="0" animBg="1"/>
      <p:bldP spid="34" grpId="1" animBg="1"/>
      <p:bldP spid="35" grpId="0" animBg="1"/>
      <p:bldP spid="35" grpId="1" animBg="1"/>
      <p:bldP spid="36" grpId="0" animBg="1"/>
      <p:bldP spid="36" grpId="1" animBg="1"/>
      <p:bldP spid="39" grpId="1" animBg="1"/>
      <p:bldP spid="40" grpId="0" animBg="1"/>
      <p:bldP spid="41" grpId="0" animBg="1"/>
      <p:bldP spid="42" grpId="0" animBg="1"/>
      <p:bldP spid="43" grpId="0" animBg="1"/>
      <p:bldP spid="44" grpId="0" animBg="1"/>
      <p:bldP spid="45" grpId="0" animBg="1"/>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descr="Capture d’écran 2016-04-10 à 22.46.41.png"/>
          <p:cNvPicPr>
            <a:picLocks noChangeAspect="1"/>
          </p:cNvPicPr>
          <p:nvPr/>
        </p:nvPicPr>
        <p:blipFill>
          <a:blip r:embed="rId3"/>
          <a:srcRect b="42067"/>
          <a:stretch>
            <a:fillRect/>
          </a:stretch>
        </p:blipFill>
        <p:spPr>
          <a:xfrm>
            <a:off x="0" y="909435"/>
            <a:ext cx="9115008" cy="4672613"/>
          </a:xfrm>
          <a:prstGeom prst="rect">
            <a:avLst/>
          </a:prstGeom>
        </p:spPr>
      </p:pic>
      <p:sp>
        <p:nvSpPr>
          <p:cNvPr id="3" name="ZoneTexte 2"/>
          <p:cNvSpPr txBox="1"/>
          <p:nvPr/>
        </p:nvSpPr>
        <p:spPr>
          <a:xfrm>
            <a:off x="1031611" y="0"/>
            <a:ext cx="6516928" cy="830997"/>
          </a:xfrm>
          <a:prstGeom prst="rect">
            <a:avLst/>
          </a:prstGeom>
          <a:noFill/>
        </p:spPr>
        <p:txBody>
          <a:bodyPr wrap="none" rtlCol="0">
            <a:spAutoFit/>
          </a:bodyPr>
          <a:lstStyle/>
          <a:p>
            <a:pPr algn="ctr"/>
            <a:r>
              <a:rPr lang="fr-FR" sz="2400" dirty="0" smtClean="0"/>
              <a:t>Le néolithique</a:t>
            </a:r>
          </a:p>
          <a:p>
            <a:pPr algn="ctr"/>
            <a:r>
              <a:rPr lang="fr-FR" sz="2400" dirty="0" smtClean="0"/>
              <a:t>Etude de cas: Molène, un habitat du bronze ancien</a:t>
            </a:r>
            <a:endParaRPr lang="fr-FR" sz="2400" dirty="0"/>
          </a:p>
        </p:txBody>
      </p:sp>
      <p:sp>
        <p:nvSpPr>
          <p:cNvPr id="4" name="Ellipse 3"/>
          <p:cNvSpPr/>
          <p:nvPr/>
        </p:nvSpPr>
        <p:spPr>
          <a:xfrm>
            <a:off x="1661833" y="2289267"/>
            <a:ext cx="219487" cy="15679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p:nvSpPr>
        <p:spPr>
          <a:xfrm>
            <a:off x="0" y="6598621"/>
            <a:ext cx="651591" cy="276999"/>
          </a:xfrm>
          <a:prstGeom prst="rect">
            <a:avLst/>
          </a:prstGeom>
          <a:noFill/>
        </p:spPr>
        <p:txBody>
          <a:bodyPr wrap="none" rtlCol="0">
            <a:spAutoFit/>
          </a:bodyPr>
          <a:lstStyle/>
          <a:p>
            <a:r>
              <a:rPr lang="fr-FR" sz="1200" dirty="0" smtClean="0"/>
              <a:t>Source:</a:t>
            </a:r>
            <a:endParaRPr lang="fr-FR" sz="1200" dirty="0"/>
          </a:p>
        </p:txBody>
      </p:sp>
      <p:sp>
        <p:nvSpPr>
          <p:cNvPr id="6" name="Rectangle 5"/>
          <p:cNvSpPr/>
          <p:nvPr/>
        </p:nvSpPr>
        <p:spPr>
          <a:xfrm>
            <a:off x="651591" y="6621704"/>
            <a:ext cx="4076194" cy="507831"/>
          </a:xfrm>
          <a:prstGeom prst="rect">
            <a:avLst/>
          </a:prstGeom>
        </p:spPr>
        <p:txBody>
          <a:bodyPr wrap="square">
            <a:spAutoFit/>
          </a:bodyPr>
          <a:lstStyle/>
          <a:p>
            <a:r>
              <a:rPr lang="fr-FR" sz="900" dirty="0" smtClean="0">
                <a:hlinkClick r:id="rId4"/>
              </a:rPr>
              <a:t>http://www.inrap.fr/un-habitat-du-bronze-ancien-sur-l-ile-de-molene-5130</a:t>
            </a:r>
            <a:endParaRPr lang="fr-FR" sz="900" dirty="0" smtClean="0"/>
          </a:p>
          <a:p>
            <a:endParaRPr lang="fr-FR" dirty="0"/>
          </a:p>
        </p:txBody>
      </p:sp>
      <p:pic>
        <p:nvPicPr>
          <p:cNvPr id="7" name="Image 6" descr="Capture d’écran 2016-04-11 à 20.59.53.png"/>
          <p:cNvPicPr>
            <a:picLocks noChangeAspect="1"/>
          </p:cNvPicPr>
          <p:nvPr/>
        </p:nvPicPr>
        <p:blipFill>
          <a:blip r:embed="rId5"/>
          <a:stretch>
            <a:fillRect/>
          </a:stretch>
        </p:blipFill>
        <p:spPr>
          <a:xfrm>
            <a:off x="0" y="4840287"/>
            <a:ext cx="9115008" cy="1758333"/>
          </a:xfrm>
          <a:prstGeom prst="rect">
            <a:avLst/>
          </a:prstGeom>
        </p:spPr>
      </p:pic>
      <p:sp>
        <p:nvSpPr>
          <p:cNvPr id="8" name="Ellipse 7"/>
          <p:cNvSpPr/>
          <p:nvPr/>
        </p:nvSpPr>
        <p:spPr>
          <a:xfrm>
            <a:off x="6940831" y="5891247"/>
            <a:ext cx="411996" cy="34935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6486179" y="5521915"/>
            <a:ext cx="1314257" cy="369332"/>
          </a:xfrm>
          <a:prstGeom prst="rect">
            <a:avLst/>
          </a:prstGeom>
          <a:noFill/>
        </p:spPr>
        <p:txBody>
          <a:bodyPr wrap="none" rtlCol="0">
            <a:spAutoFit/>
          </a:bodyPr>
          <a:lstStyle/>
          <a:p>
            <a:r>
              <a:rPr lang="fr-FR" dirty="0" smtClean="0"/>
              <a:t>2200 av. J.C.</a:t>
            </a:r>
            <a:endParaRPr lang="fr-FR" dirty="0"/>
          </a:p>
        </p:txBody>
      </p:sp>
      <p:pic>
        <p:nvPicPr>
          <p:cNvPr id="10" name="Image 9"/>
          <p:cNvPicPr>
            <a:picLocks noChangeAspect="1"/>
          </p:cNvPicPr>
          <p:nvPr/>
        </p:nvPicPr>
        <p:blipFill>
          <a:blip r:embed="rId6"/>
          <a:stretch>
            <a:fillRect/>
          </a:stretch>
        </p:blipFill>
        <p:spPr>
          <a:xfrm>
            <a:off x="-1" y="0"/>
            <a:ext cx="9144001" cy="6598620"/>
          </a:xfrm>
          <a:prstGeom prst="rect">
            <a:avLst/>
          </a:prstGeom>
        </p:spPr>
      </p:pic>
      <p:pic>
        <p:nvPicPr>
          <p:cNvPr id="11" name="Image 10"/>
          <p:cNvPicPr>
            <a:picLocks noChangeAspect="1"/>
          </p:cNvPicPr>
          <p:nvPr/>
        </p:nvPicPr>
        <p:blipFill>
          <a:blip r:embed="rId7"/>
          <a:stretch>
            <a:fillRect/>
          </a:stretch>
        </p:blipFill>
        <p:spPr>
          <a:xfrm>
            <a:off x="0" y="65815"/>
            <a:ext cx="9144000" cy="6532805"/>
          </a:xfrm>
          <a:prstGeom prst="rect">
            <a:avLst/>
          </a:prstGeom>
          <a:effectLst>
            <a:glow rad="101600">
              <a:schemeClr val="tx1">
                <a:alpha val="75000"/>
              </a:schemeClr>
            </a:glow>
          </a:effectLst>
        </p:spPr>
      </p:pic>
      <p:pic>
        <p:nvPicPr>
          <p:cNvPr id="12" name="Image 11" descr="Capture d’écran 2016-04-12 à 22.03.16.png"/>
          <p:cNvPicPr>
            <a:picLocks noChangeAspect="1"/>
          </p:cNvPicPr>
          <p:nvPr/>
        </p:nvPicPr>
        <p:blipFill>
          <a:blip r:embed="rId8"/>
          <a:stretch>
            <a:fillRect/>
          </a:stretch>
        </p:blipFill>
        <p:spPr>
          <a:xfrm>
            <a:off x="-76674" y="-82270"/>
            <a:ext cx="9191681" cy="6913402"/>
          </a:xfrm>
          <a:prstGeom prst="rect">
            <a:avLst/>
          </a:prstGeom>
        </p:spPr>
      </p:pic>
      <p:pic>
        <p:nvPicPr>
          <p:cNvPr id="14" name="Image 13"/>
          <p:cNvPicPr>
            <a:picLocks noChangeAspect="1"/>
          </p:cNvPicPr>
          <p:nvPr/>
        </p:nvPicPr>
        <p:blipFill>
          <a:blip r:embed="rId9"/>
          <a:stretch>
            <a:fillRect/>
          </a:stretch>
        </p:blipFill>
        <p:spPr>
          <a:xfrm>
            <a:off x="0" y="65815"/>
            <a:ext cx="9289474" cy="6872864"/>
          </a:xfrm>
          <a:prstGeom prst="rect">
            <a:avLst/>
          </a:prstGeom>
          <a:effectLst>
            <a:glow rad="101600">
              <a:schemeClr val="tx1">
                <a:alpha val="75000"/>
              </a:schemeClr>
            </a:glow>
          </a:effectLst>
        </p:spPr>
      </p:pic>
      <p:pic>
        <p:nvPicPr>
          <p:cNvPr id="15" name="Image 14" descr="Capture d’écran 2016-04-12 à 21.52.21.png"/>
          <p:cNvPicPr>
            <a:picLocks noChangeAspect="1"/>
          </p:cNvPicPr>
          <p:nvPr/>
        </p:nvPicPr>
        <p:blipFill>
          <a:blip r:embed="rId10"/>
          <a:stretch>
            <a:fillRect/>
          </a:stretch>
        </p:blipFill>
        <p:spPr>
          <a:xfrm>
            <a:off x="-1" y="-55863"/>
            <a:ext cx="9260481" cy="6913863"/>
          </a:xfrm>
          <a:prstGeom prst="rect">
            <a:avLst/>
          </a:prstGeom>
        </p:spPr>
      </p:pic>
      <p:pic>
        <p:nvPicPr>
          <p:cNvPr id="16" name="Image 15" descr="Capture d’écran 2016-04-12 à 22.20.14.png"/>
          <p:cNvPicPr>
            <a:picLocks noChangeAspect="1"/>
          </p:cNvPicPr>
          <p:nvPr/>
        </p:nvPicPr>
        <p:blipFill>
          <a:blip r:embed="rId11"/>
          <a:stretch>
            <a:fillRect/>
          </a:stretch>
        </p:blipFill>
        <p:spPr>
          <a:xfrm>
            <a:off x="-28996" y="0"/>
            <a:ext cx="9289476" cy="6913403"/>
          </a:xfrm>
          <a:prstGeom prst="rect">
            <a:avLst/>
          </a:prstGeom>
        </p:spPr>
      </p:pic>
      <p:pic>
        <p:nvPicPr>
          <p:cNvPr id="17" name="Image 16" descr="Capture d’écran 2016-04-12 à 22.24.35.png"/>
          <p:cNvPicPr>
            <a:picLocks noChangeAspect="1"/>
          </p:cNvPicPr>
          <p:nvPr/>
        </p:nvPicPr>
        <p:blipFill>
          <a:blip r:embed="rId12"/>
          <a:stretch>
            <a:fillRect/>
          </a:stretch>
        </p:blipFill>
        <p:spPr>
          <a:xfrm>
            <a:off x="1685608" y="-82270"/>
            <a:ext cx="5667219" cy="69578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ZoneTexte 1"/>
          <p:cNvSpPr txBox="1"/>
          <p:nvPr/>
        </p:nvSpPr>
        <p:spPr>
          <a:xfrm>
            <a:off x="3722914" y="0"/>
            <a:ext cx="5421086" cy="7294304"/>
          </a:xfrm>
          <a:prstGeom prst="rect">
            <a:avLst/>
          </a:prstGeom>
          <a:noFill/>
        </p:spPr>
        <p:txBody>
          <a:bodyPr wrap="square" rtlCol="0">
            <a:spAutoFit/>
          </a:bodyPr>
          <a:lstStyle/>
          <a:p>
            <a:pPr algn="just"/>
            <a:r>
              <a:rPr lang="fr-FR" sz="2400" dirty="0" smtClean="0"/>
              <a:t>… Et l’Alsace: une étude de cas possible</a:t>
            </a:r>
          </a:p>
          <a:p>
            <a:pPr algn="just"/>
            <a:r>
              <a:rPr lang="fr-FR" sz="2400" dirty="0" smtClean="0"/>
              <a:t> grâce à une publication du PAIR </a:t>
            </a:r>
          </a:p>
          <a:p>
            <a:pPr algn="just"/>
            <a:r>
              <a:rPr lang="fr-FR" sz="2400" dirty="0" smtClean="0"/>
              <a:t>(pôle d’archéologie interdépartemental rhénan) </a:t>
            </a:r>
          </a:p>
          <a:p>
            <a:pPr algn="just"/>
            <a:endParaRPr lang="fr-FR" sz="2400" dirty="0" smtClean="0"/>
          </a:p>
          <a:p>
            <a:pPr algn="just"/>
            <a:endParaRPr lang="fr-FR" sz="2400" dirty="0" smtClean="0"/>
          </a:p>
          <a:p>
            <a:pPr algn="just"/>
            <a:endParaRPr lang="fr-FR" sz="2400" dirty="0" smtClean="0"/>
          </a:p>
          <a:p>
            <a:pPr algn="just"/>
            <a:endParaRPr lang="fr-FR" sz="2400" dirty="0" smtClean="0"/>
          </a:p>
          <a:p>
            <a:pPr algn="just"/>
            <a:endParaRPr lang="fr-FR" sz="2400" dirty="0" smtClean="0"/>
          </a:p>
          <a:p>
            <a:pPr algn="just"/>
            <a:endParaRPr lang="fr-FR" sz="2400" dirty="0" smtClean="0"/>
          </a:p>
          <a:p>
            <a:pPr algn="just"/>
            <a:endParaRPr lang="fr-FR" sz="2400" dirty="0" smtClean="0"/>
          </a:p>
          <a:p>
            <a:pPr algn="just"/>
            <a:endParaRPr lang="fr-FR" sz="2400" dirty="0" smtClean="0"/>
          </a:p>
          <a:p>
            <a:pPr algn="just"/>
            <a:endParaRPr lang="fr-FR" sz="2400" dirty="0" smtClean="0"/>
          </a:p>
          <a:p>
            <a:pPr algn="just"/>
            <a:endParaRPr lang="fr-FR" sz="2400" dirty="0" smtClean="0"/>
          </a:p>
          <a:p>
            <a:pPr algn="just"/>
            <a:endParaRPr lang="fr-FR" sz="2400" dirty="0" smtClean="0"/>
          </a:p>
          <a:p>
            <a:pPr algn="just"/>
            <a:endParaRPr lang="fr-FR" sz="2400" dirty="0" smtClean="0"/>
          </a:p>
          <a:p>
            <a:pPr algn="just"/>
            <a:endParaRPr lang="fr-FR" sz="2400" dirty="0" smtClean="0"/>
          </a:p>
          <a:p>
            <a:pPr algn="just"/>
            <a:endParaRPr lang="fr-FR" sz="2400" dirty="0" smtClean="0"/>
          </a:p>
          <a:p>
            <a:pPr algn="just"/>
            <a:r>
              <a:rPr lang="fr-FR" sz="1200" dirty="0" smtClean="0">
                <a:hlinkClick r:id="rId3"/>
              </a:rPr>
              <a:t>http://fr.calameo.com/books/003725038520ee54b7bf2</a:t>
            </a:r>
            <a:endParaRPr lang="fr-FR" sz="1200" dirty="0" smtClean="0"/>
          </a:p>
          <a:p>
            <a:pPr algn="just"/>
            <a:endParaRPr lang="fr-FR" sz="2400" dirty="0"/>
          </a:p>
        </p:txBody>
      </p:sp>
      <p:pic>
        <p:nvPicPr>
          <p:cNvPr id="3" name="Image 2" descr="Capture d’écran 2016-04-12 à 20.31.43.png"/>
          <p:cNvPicPr>
            <a:picLocks noChangeAspect="1"/>
          </p:cNvPicPr>
          <p:nvPr/>
        </p:nvPicPr>
        <p:blipFill>
          <a:blip r:embed="rId4"/>
          <a:stretch>
            <a:fillRect/>
          </a:stretch>
        </p:blipFill>
        <p:spPr>
          <a:xfrm>
            <a:off x="0" y="0"/>
            <a:ext cx="3722914" cy="6858000"/>
          </a:xfrm>
          <a:prstGeom prst="rect">
            <a:avLst/>
          </a:prstGeom>
        </p:spPr>
      </p:pic>
      <p:pic>
        <p:nvPicPr>
          <p:cNvPr id="12" name="Image 11" descr="Capture d’écran 2016-04-12 à 20.41.28.png"/>
          <p:cNvPicPr>
            <a:picLocks noChangeAspect="1"/>
          </p:cNvPicPr>
          <p:nvPr/>
        </p:nvPicPr>
        <p:blipFill>
          <a:blip r:embed="rId5"/>
          <a:stretch>
            <a:fillRect/>
          </a:stretch>
        </p:blipFill>
        <p:spPr>
          <a:xfrm>
            <a:off x="1813" y="0"/>
            <a:ext cx="9133609"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683568" y="1700808"/>
            <a:ext cx="7776864" cy="2592288"/>
          </a:xfrm>
          <a:ln w="38100">
            <a:solidFill>
              <a:srgbClr val="CC0000"/>
            </a:solidFill>
          </a:ln>
        </p:spPr>
        <p:txBody>
          <a:bodyPr>
            <a:noAutofit/>
          </a:bodyPr>
          <a:lstStyle/>
          <a:p>
            <a:r>
              <a:rPr lang="fr-FR" sz="2800" b="1" i="1" dirty="0" smtClean="0"/>
              <a:t>Thème 1 </a:t>
            </a:r>
          </a:p>
          <a:p>
            <a:endParaRPr lang="fr-FR" sz="2800" b="1" i="1" dirty="0" smtClean="0"/>
          </a:p>
          <a:p>
            <a:r>
              <a:rPr lang="fr-FR" sz="2800" b="1" i="1" dirty="0" smtClean="0"/>
              <a:t>La longue histoire de l’humanité et des migrations</a:t>
            </a:r>
            <a:endParaRPr lang="fr-FR" sz="2800" b="1" dirty="0" smtClean="0">
              <a:solidFill>
                <a:schemeClr val="tx1"/>
              </a:solidFill>
            </a:endParaRPr>
          </a:p>
          <a:p>
            <a:endParaRPr lang="fr-FR" sz="2800" b="1" i="1" dirty="0" smtClean="0"/>
          </a:p>
        </p:txBody>
      </p:sp>
      <p:sp>
        <p:nvSpPr>
          <p:cNvPr id="4" name="ZoneTexte 3"/>
          <p:cNvSpPr txBox="1"/>
          <p:nvPr/>
        </p:nvSpPr>
        <p:spPr>
          <a:xfrm>
            <a:off x="323528" y="476674"/>
            <a:ext cx="8496944" cy="584776"/>
          </a:xfrm>
          <a:prstGeom prst="rect">
            <a:avLst/>
          </a:prstGeom>
          <a:solidFill>
            <a:schemeClr val="accent2"/>
          </a:solidFill>
        </p:spPr>
        <p:txBody>
          <a:bodyPr wrap="square" rtlCol="0">
            <a:spAutoFit/>
          </a:bodyPr>
          <a:lstStyle/>
          <a:p>
            <a:r>
              <a:rPr lang="fr-FR" sz="3200" b="1" dirty="0" smtClean="0">
                <a:solidFill>
                  <a:schemeClr val="bg1"/>
                </a:solidFill>
              </a:rPr>
              <a:t>Focus Histoire : des thèmes nouveaux ou revus… </a:t>
            </a:r>
          </a:p>
        </p:txBody>
      </p:sp>
      <p:sp>
        <p:nvSpPr>
          <p:cNvPr id="6" name="Rectangle 5"/>
          <p:cNvSpPr/>
          <p:nvPr/>
        </p:nvSpPr>
        <p:spPr>
          <a:xfrm>
            <a:off x="683568" y="4813732"/>
            <a:ext cx="7776864" cy="1442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514350" indent="-514350" algn="ctr"/>
            <a:endParaRPr lang="fr-FR" sz="3200" b="1" dirty="0" smtClean="0">
              <a:solidFill>
                <a:schemeClr val="tx1"/>
              </a:solidFill>
            </a:endParaRPr>
          </a:p>
          <a:p>
            <a:pPr marL="514350" indent="-514350" algn="ctr"/>
            <a:endParaRPr lang="fr-FR" sz="3200" b="1" dirty="0" smtClean="0">
              <a:solidFill>
                <a:schemeClr val="tx1"/>
              </a:solidFill>
            </a:endParaRPr>
          </a:p>
          <a:p>
            <a:pPr marL="514350" indent="-514350" algn="ctr"/>
            <a:endParaRPr lang="fr-FR" sz="3200" b="1" dirty="0" smtClean="0">
              <a:solidFill>
                <a:schemeClr val="tx1"/>
              </a:solidFill>
            </a:endParaRPr>
          </a:p>
          <a:p>
            <a:pPr marL="514350" indent="-514350" algn="ctr"/>
            <a:r>
              <a:rPr lang="fr-FR" sz="2400" b="1" dirty="0" smtClean="0">
                <a:solidFill>
                  <a:schemeClr val="tx1"/>
                </a:solidFill>
              </a:rPr>
              <a:t>2) Où apparaît ce nouveau mode de vie et</a:t>
            </a:r>
          </a:p>
          <a:p>
            <a:pPr marL="514350" indent="-514350" algn="ctr"/>
            <a:r>
              <a:rPr lang="fr-FR" sz="2400" b="1" dirty="0" smtClean="0">
                <a:solidFill>
                  <a:schemeClr val="tx1"/>
                </a:solidFill>
              </a:rPr>
              <a:t>comment se diffuse-t-il ?</a:t>
            </a:r>
          </a:p>
          <a:p>
            <a:pPr marL="514350" indent="-514350" algn="ctr"/>
            <a:endParaRPr lang="fr-FR" sz="3200" b="1" dirty="0" smtClean="0">
              <a:solidFill>
                <a:schemeClr val="tx1"/>
              </a:solidFill>
            </a:endParaRPr>
          </a:p>
          <a:p>
            <a:pPr algn="ctr"/>
            <a:endParaRPr lang="fr-FR" sz="3200" b="1" dirty="0" smtClean="0">
              <a:solidFill>
                <a:schemeClr val="tx1"/>
              </a:solidFill>
            </a:endParaRPr>
          </a:p>
          <a:p>
            <a:pPr algn="ctr"/>
            <a:endParaRPr lang="fr-FR" sz="3200" b="1" dirty="0" smtClean="0">
              <a:solidFill>
                <a:schemeClr val="tx1"/>
              </a:solidFill>
            </a:endParaRPr>
          </a:p>
          <a:p>
            <a:pPr algn="ctr"/>
            <a:endParaRPr lang="fr-FR" b="1" u="sng" dirty="0" smtClean="0">
              <a:solidFill>
                <a:schemeClr val="tx1"/>
              </a:solidFill>
            </a:endParaRPr>
          </a:p>
          <a:p>
            <a:pPr algn="ctr"/>
            <a:endParaRPr lang="fr-FR" dirty="0" smtClean="0">
              <a:solidFill>
                <a:schemeClr val="tx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062011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0" y="6242447"/>
            <a:ext cx="9144000" cy="1384995"/>
          </a:xfrm>
          <a:prstGeom prst="rect">
            <a:avLst/>
          </a:prstGeom>
        </p:spPr>
        <p:txBody>
          <a:bodyPr wrap="square">
            <a:spAutoFit/>
          </a:bodyPr>
          <a:lstStyle/>
          <a:p>
            <a:endParaRPr lang="fr-FR" sz="1000" dirty="0" smtClean="0">
              <a:hlinkClick r:id="rId3"/>
            </a:endParaRPr>
          </a:p>
          <a:p>
            <a:r>
              <a:rPr lang="fr-FR" sz="1000" dirty="0" smtClean="0">
                <a:hlinkClick r:id="rId3"/>
              </a:rPr>
              <a:t>http://www.scienceshumaines.com/la-revolution-neolithique_fr_27231.html</a:t>
            </a:r>
            <a:endParaRPr lang="fr-FR" sz="1000" dirty="0" smtClean="0"/>
          </a:p>
          <a:p>
            <a:r>
              <a:rPr lang="fr-FR" sz="1000" dirty="0" smtClean="0">
                <a:hlinkClick r:id="rId4"/>
              </a:rPr>
              <a:t>https://fr.wikipedia.org/wiki/Foyer_de_peuplement#/media/File:World_density_2010.png</a:t>
            </a:r>
            <a:endParaRPr lang="fr-FR" sz="1000" dirty="0" smtClean="0"/>
          </a:p>
          <a:p>
            <a:endParaRPr lang="fr-FR" dirty="0" smtClean="0"/>
          </a:p>
          <a:p>
            <a:endParaRPr lang="fr-FR" dirty="0" smtClean="0"/>
          </a:p>
          <a:p>
            <a:endParaRPr lang="fr-FR" dirty="0"/>
          </a:p>
        </p:txBody>
      </p:sp>
      <p:pic>
        <p:nvPicPr>
          <p:cNvPr id="5" name="Image 4"/>
          <p:cNvPicPr>
            <a:picLocks noChangeAspect="1"/>
          </p:cNvPicPr>
          <p:nvPr/>
        </p:nvPicPr>
        <p:blipFill>
          <a:blip r:embed="rId5">
            <a:lum bright="-17000"/>
          </a:blip>
          <a:srcRect l="1575" t="1575" r="787" b="1575"/>
          <a:stretch>
            <a:fillRect/>
          </a:stretch>
        </p:blipFill>
        <p:spPr>
          <a:xfrm>
            <a:off x="0" y="488237"/>
            <a:ext cx="9189506" cy="5029207"/>
          </a:xfrm>
          <a:prstGeom prst="rect">
            <a:avLst/>
          </a:prstGeom>
        </p:spPr>
      </p:pic>
      <p:pic>
        <p:nvPicPr>
          <p:cNvPr id="9" name="Image 8"/>
          <p:cNvPicPr>
            <a:picLocks noChangeAspect="1"/>
          </p:cNvPicPr>
          <p:nvPr/>
        </p:nvPicPr>
        <p:blipFill>
          <a:blip r:embed="rId6">
            <a:alphaModFix amt="50000"/>
          </a:blip>
          <a:stretch>
            <a:fillRect/>
          </a:stretch>
        </p:blipFill>
        <p:spPr>
          <a:xfrm>
            <a:off x="0" y="488236"/>
            <a:ext cx="9189506" cy="6200431"/>
          </a:xfrm>
          <a:prstGeom prst="rect">
            <a:avLst/>
          </a:prstGeom>
        </p:spPr>
      </p:pic>
      <p:pic>
        <p:nvPicPr>
          <p:cNvPr id="6" name="Image 5" descr="Capture d’écran 2016-04-25 à 21.14.45.png"/>
          <p:cNvPicPr>
            <a:picLocks noChangeAspect="1"/>
          </p:cNvPicPr>
          <p:nvPr/>
        </p:nvPicPr>
        <p:blipFill>
          <a:blip r:embed="rId7"/>
          <a:stretch>
            <a:fillRect/>
          </a:stretch>
        </p:blipFill>
        <p:spPr>
          <a:xfrm>
            <a:off x="-1" y="-1"/>
            <a:ext cx="9144001" cy="64911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605416" y="1172382"/>
            <a:ext cx="3292873" cy="5685618"/>
          </a:xfrm>
          <a:prstGeom prst="rect">
            <a:avLst/>
          </a:prstGeom>
        </p:spPr>
      </p:pic>
      <p:pic>
        <p:nvPicPr>
          <p:cNvPr id="3" name="Image 2"/>
          <p:cNvPicPr>
            <a:picLocks noChangeAspect="1"/>
          </p:cNvPicPr>
          <p:nvPr/>
        </p:nvPicPr>
        <p:blipFill>
          <a:blip r:embed="rId4"/>
          <a:stretch>
            <a:fillRect/>
          </a:stretch>
        </p:blipFill>
        <p:spPr>
          <a:xfrm>
            <a:off x="5207205" y="1225764"/>
            <a:ext cx="3419975" cy="5632236"/>
          </a:xfrm>
          <a:prstGeom prst="rect">
            <a:avLst/>
          </a:prstGeom>
        </p:spPr>
      </p:pic>
      <p:sp>
        <p:nvSpPr>
          <p:cNvPr id="4" name="ZoneTexte 3"/>
          <p:cNvSpPr txBox="1"/>
          <p:nvPr/>
        </p:nvSpPr>
        <p:spPr>
          <a:xfrm>
            <a:off x="3071380" y="398742"/>
            <a:ext cx="2941919" cy="369332"/>
          </a:xfrm>
          <a:prstGeom prst="rect">
            <a:avLst/>
          </a:prstGeom>
          <a:noFill/>
        </p:spPr>
        <p:txBody>
          <a:bodyPr wrap="none" rtlCol="0">
            <a:spAutoFit/>
          </a:bodyPr>
          <a:lstStyle/>
          <a:p>
            <a:r>
              <a:rPr lang="fr-FR" dirty="0" smtClean="0"/>
              <a:t>Pour une première approche:</a:t>
            </a:r>
            <a:endParaRPr lang="fr-FR" dirty="0"/>
          </a:p>
        </p:txBody>
      </p:sp>
      <p:pic>
        <p:nvPicPr>
          <p:cNvPr id="5" name="Image 4" descr="Capture d’écran 2016-04-12 à 22.34.39.png"/>
          <p:cNvPicPr>
            <a:picLocks noChangeAspect="1"/>
          </p:cNvPicPr>
          <p:nvPr/>
        </p:nvPicPr>
        <p:blipFill>
          <a:blip r:embed="rId5"/>
          <a:stretch>
            <a:fillRect/>
          </a:stretch>
        </p:blipFill>
        <p:spPr>
          <a:xfrm>
            <a:off x="0" y="0"/>
            <a:ext cx="9144000" cy="6903308"/>
          </a:xfrm>
          <a:prstGeom prst="rect">
            <a:avLst/>
          </a:prstGeom>
        </p:spPr>
      </p:pic>
      <p:pic>
        <p:nvPicPr>
          <p:cNvPr id="6" name="Image 5"/>
          <p:cNvPicPr>
            <a:picLocks noChangeAspect="1"/>
          </p:cNvPicPr>
          <p:nvPr/>
        </p:nvPicPr>
        <p:blipFill>
          <a:blip r:embed="rId6"/>
          <a:stretch>
            <a:fillRect/>
          </a:stretch>
        </p:blipFill>
        <p:spPr>
          <a:xfrm>
            <a:off x="5008388" y="398742"/>
            <a:ext cx="4135611" cy="5829576"/>
          </a:xfrm>
          <a:prstGeom prst="rect">
            <a:avLst/>
          </a:prstGeom>
        </p:spPr>
      </p:pic>
      <p:pic>
        <p:nvPicPr>
          <p:cNvPr id="7" name="Image 6" descr="Capture d’écran 2016-04-12 à 22.34.54.png"/>
          <p:cNvPicPr>
            <a:picLocks noChangeAspect="1"/>
          </p:cNvPicPr>
          <p:nvPr/>
        </p:nvPicPr>
        <p:blipFill>
          <a:blip r:embed="rId7"/>
          <a:stretch>
            <a:fillRect/>
          </a:stretch>
        </p:blipFill>
        <p:spPr>
          <a:xfrm>
            <a:off x="-1" y="-1"/>
            <a:ext cx="9143999" cy="6854105"/>
          </a:xfrm>
          <a:prstGeom prst="rect">
            <a:avLst/>
          </a:prstGeom>
        </p:spPr>
      </p:pic>
      <p:pic>
        <p:nvPicPr>
          <p:cNvPr id="8" name="Image 7" descr="Capture d’écran 2016-04-12 à 22.40.50.png"/>
          <p:cNvPicPr>
            <a:picLocks noChangeAspect="1"/>
          </p:cNvPicPr>
          <p:nvPr/>
        </p:nvPicPr>
        <p:blipFill>
          <a:blip r:embed="rId8"/>
          <a:stretch>
            <a:fillRect/>
          </a:stretch>
        </p:blipFill>
        <p:spPr>
          <a:xfrm>
            <a:off x="2" y="-1"/>
            <a:ext cx="9143998" cy="68866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683568" y="1700808"/>
            <a:ext cx="7776864" cy="2592288"/>
          </a:xfrm>
          <a:ln w="38100">
            <a:solidFill>
              <a:srgbClr val="CC0000"/>
            </a:solidFill>
          </a:ln>
        </p:spPr>
        <p:txBody>
          <a:bodyPr>
            <a:noAutofit/>
          </a:bodyPr>
          <a:lstStyle/>
          <a:p>
            <a:r>
              <a:rPr lang="fr-FR" sz="2800" b="1" i="1" dirty="0" smtClean="0"/>
              <a:t>Thème 1 </a:t>
            </a:r>
          </a:p>
          <a:p>
            <a:endParaRPr lang="fr-FR" sz="2800" b="1" i="1" dirty="0" smtClean="0"/>
          </a:p>
          <a:p>
            <a:r>
              <a:rPr lang="fr-FR" sz="2800" b="1" i="1" dirty="0" smtClean="0"/>
              <a:t>La longue histoire de l’humanité et des migrations</a:t>
            </a:r>
            <a:endParaRPr lang="fr-FR" sz="2800" b="1" dirty="0" smtClean="0">
              <a:solidFill>
                <a:schemeClr val="tx1"/>
              </a:solidFill>
            </a:endParaRPr>
          </a:p>
          <a:p>
            <a:endParaRPr lang="fr-FR" sz="2800" b="1" i="1" dirty="0" smtClean="0"/>
          </a:p>
        </p:txBody>
      </p:sp>
      <p:sp>
        <p:nvSpPr>
          <p:cNvPr id="4" name="ZoneTexte 3"/>
          <p:cNvSpPr txBox="1"/>
          <p:nvPr/>
        </p:nvSpPr>
        <p:spPr>
          <a:xfrm>
            <a:off x="323528" y="476674"/>
            <a:ext cx="8496944" cy="584776"/>
          </a:xfrm>
          <a:prstGeom prst="rect">
            <a:avLst/>
          </a:prstGeom>
          <a:solidFill>
            <a:schemeClr val="accent2"/>
          </a:solidFill>
        </p:spPr>
        <p:txBody>
          <a:bodyPr wrap="square" rtlCol="0">
            <a:spAutoFit/>
          </a:bodyPr>
          <a:lstStyle/>
          <a:p>
            <a:r>
              <a:rPr lang="fr-FR" sz="3200" b="1" dirty="0" smtClean="0">
                <a:solidFill>
                  <a:schemeClr val="bg1"/>
                </a:solidFill>
              </a:rPr>
              <a:t>Focus Histoire : des thèmes nouveaux ou revus… </a:t>
            </a:r>
          </a:p>
        </p:txBody>
      </p:sp>
      <p:sp>
        <p:nvSpPr>
          <p:cNvPr id="7" name="Rectangle 6"/>
          <p:cNvSpPr/>
          <p:nvPr/>
        </p:nvSpPr>
        <p:spPr>
          <a:xfrm>
            <a:off x="683568" y="4389108"/>
            <a:ext cx="7774632" cy="246889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571500" indent="-571500" algn="ctr"/>
            <a:r>
              <a:rPr lang="fr-FR" sz="2400" b="1" dirty="0" smtClean="0">
                <a:solidFill>
                  <a:schemeClr val="tx1"/>
                </a:solidFill>
              </a:rPr>
              <a:t>II) Les débuts de l’Humanité</a:t>
            </a:r>
          </a:p>
          <a:p>
            <a:pPr marL="571500" indent="-571500" algn="ctr"/>
            <a:endParaRPr lang="fr-FR" sz="2000" b="1" dirty="0" smtClean="0">
              <a:solidFill>
                <a:schemeClr val="tx1"/>
              </a:solidFill>
            </a:endParaRPr>
          </a:p>
          <a:p>
            <a:pPr marL="571500" indent="-571500" algn="ctr">
              <a:buFontTx/>
              <a:buChar char="-"/>
            </a:pPr>
            <a:r>
              <a:rPr lang="fr-FR" sz="2000" b="1" dirty="0" smtClean="0">
                <a:solidFill>
                  <a:schemeClr val="tx1"/>
                </a:solidFill>
              </a:rPr>
              <a:t>Identifier les principales étapes de la préhistoire</a:t>
            </a:r>
          </a:p>
          <a:p>
            <a:pPr marL="571500" indent="-571500" algn="ctr">
              <a:buFontTx/>
              <a:buChar char="-"/>
            </a:pPr>
            <a:r>
              <a:rPr lang="fr-FR" sz="2000" b="1" dirty="0" smtClean="0">
                <a:solidFill>
                  <a:schemeClr val="tx1"/>
                </a:solidFill>
              </a:rPr>
              <a:t>Décrire le mode de vie des Hommes au paléolithique</a:t>
            </a:r>
          </a:p>
          <a:p>
            <a:pPr marL="571500" indent="-571500" algn="ctr">
              <a:buFontTx/>
              <a:buChar char="-"/>
            </a:pPr>
            <a:r>
              <a:rPr lang="fr-FR" sz="2000" b="1" dirty="0" smtClean="0">
                <a:solidFill>
                  <a:schemeClr val="tx1"/>
                </a:solidFill>
              </a:rPr>
              <a:t>Expliquer comment l’Homme a peuplé la planète</a:t>
            </a:r>
          </a:p>
        </p:txBody>
      </p:sp>
      <p:sp>
        <p:nvSpPr>
          <p:cNvPr id="13" name="Rectangle 12"/>
          <p:cNvSpPr/>
          <p:nvPr/>
        </p:nvSpPr>
        <p:spPr>
          <a:xfrm>
            <a:off x="685801" y="4389108"/>
            <a:ext cx="7774631" cy="246889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571500" indent="-571500" algn="ctr"/>
            <a:r>
              <a:rPr lang="fr-FR" sz="2400" b="1" dirty="0" smtClean="0">
                <a:solidFill>
                  <a:schemeClr val="tx1"/>
                </a:solidFill>
              </a:rPr>
              <a:t>Compétences:</a:t>
            </a:r>
          </a:p>
          <a:p>
            <a:pPr marL="571500" indent="-571500" algn="ctr"/>
            <a:endParaRPr lang="fr-FR" sz="2000" b="1" dirty="0" smtClean="0">
              <a:solidFill>
                <a:schemeClr val="tx1"/>
              </a:solidFill>
            </a:endParaRPr>
          </a:p>
          <a:p>
            <a:pPr marL="571500" indent="-571500" algn="ctr"/>
            <a:r>
              <a:rPr lang="fr-FR" sz="2000" b="1" dirty="0" smtClean="0">
                <a:solidFill>
                  <a:schemeClr val="tx1"/>
                </a:solidFill>
              </a:rPr>
              <a:t>- Situer dans le temps et dans l’espace</a:t>
            </a:r>
          </a:p>
          <a:p>
            <a:pPr marL="571500" indent="-571500" algn="ctr"/>
            <a:r>
              <a:rPr lang="fr-FR" sz="2000" b="1" dirty="0" smtClean="0">
                <a:solidFill>
                  <a:schemeClr val="tx1"/>
                </a:solidFill>
              </a:rPr>
              <a:t>- Décrire et expliquer</a:t>
            </a:r>
          </a:p>
          <a:p>
            <a:pPr marL="571500" indent="-571500" algn="ctr"/>
            <a:r>
              <a:rPr lang="fr-FR" sz="2000" b="1" dirty="0" smtClean="0">
                <a:solidFill>
                  <a:schemeClr val="tx1"/>
                </a:solidFill>
              </a:rPr>
              <a:t>- Utiliser un vocabulaire adapté</a:t>
            </a:r>
          </a:p>
          <a:p>
            <a:pPr marL="571500" indent="-571500" algn="ctr">
              <a:buFontTx/>
              <a:buChar char="-"/>
            </a:pPr>
            <a:r>
              <a:rPr lang="fr-FR" sz="2000" b="1" dirty="0" smtClean="0">
                <a:solidFill>
                  <a:schemeClr val="tx1"/>
                </a:solidFill>
              </a:rPr>
              <a:t>Se poser des questions et faire des hypothèses</a:t>
            </a:r>
          </a:p>
          <a:p>
            <a:pPr marL="571500" indent="-571500" algn="ctr"/>
            <a:endParaRPr lang="fr-FR" sz="2000" b="1" dirty="0" smtClean="0">
              <a:solidFill>
                <a:schemeClr val="tx1"/>
              </a:solidFill>
            </a:endParaRPr>
          </a:p>
        </p:txBody>
      </p:sp>
      <p:sp>
        <p:nvSpPr>
          <p:cNvPr id="16" name="Rectangle 15"/>
          <p:cNvSpPr/>
          <p:nvPr/>
        </p:nvSpPr>
        <p:spPr>
          <a:xfrm>
            <a:off x="685801" y="4389108"/>
            <a:ext cx="7774631" cy="24688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571500" indent="-571500" algn="ctr"/>
            <a:r>
              <a:rPr lang="fr-FR" sz="2400" b="1" dirty="0" smtClean="0">
                <a:solidFill>
                  <a:schemeClr val="tx1"/>
                </a:solidFill>
              </a:rPr>
              <a:t>1) Bien délimiter le sujet : l’humanité, la préhistoire</a:t>
            </a:r>
            <a:endParaRPr lang="fr-FR" sz="2000" b="1" dirty="0" smtClean="0">
              <a:solidFill>
                <a:schemeClr val="tx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0620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3" grpId="0" animBg="1"/>
      <p:bldP spid="16"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0" y="0"/>
            <a:ext cx="9144000" cy="6115539"/>
          </a:xfrm>
          <a:prstGeom prst="rect">
            <a:avLst/>
          </a:prstGeom>
        </p:spPr>
      </p:pic>
      <p:sp>
        <p:nvSpPr>
          <p:cNvPr id="3" name="Rectangle 2"/>
          <p:cNvSpPr/>
          <p:nvPr/>
        </p:nvSpPr>
        <p:spPr>
          <a:xfrm>
            <a:off x="0" y="6540501"/>
            <a:ext cx="9144000" cy="507831"/>
          </a:xfrm>
          <a:prstGeom prst="rect">
            <a:avLst/>
          </a:prstGeom>
        </p:spPr>
        <p:txBody>
          <a:bodyPr wrap="square">
            <a:spAutoFit/>
          </a:bodyPr>
          <a:lstStyle/>
          <a:p>
            <a:r>
              <a:rPr lang="fr-FR" sz="900" dirty="0" smtClean="0">
                <a:hlinkClick r:id="rId4"/>
              </a:rPr>
              <a:t>http://www.hominides.com/html/ancetres/ancetres.php</a:t>
            </a:r>
            <a:endParaRPr lang="fr-FR" sz="900" dirty="0" smtClean="0"/>
          </a:p>
          <a:p>
            <a:endParaRPr lang="fr-FR" dirty="0"/>
          </a:p>
        </p:txBody>
      </p:sp>
      <p:sp>
        <p:nvSpPr>
          <p:cNvPr id="4" name="Multiplication 3"/>
          <p:cNvSpPr/>
          <p:nvPr/>
        </p:nvSpPr>
        <p:spPr>
          <a:xfrm>
            <a:off x="-2400300" y="0"/>
            <a:ext cx="13855700" cy="5629087"/>
          </a:xfrm>
          <a:prstGeom prst="mathMultiply">
            <a:avLst>
              <a:gd name="adj1" fmla="val 488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5"/>
          <a:stretch>
            <a:fillRect/>
          </a:stretch>
        </p:blipFill>
        <p:spPr>
          <a:xfrm>
            <a:off x="0" y="0"/>
            <a:ext cx="9144000" cy="6540501"/>
          </a:xfrm>
          <a:prstGeom prst="rect">
            <a:avLst/>
          </a:prstGeom>
        </p:spPr>
      </p:pic>
      <p:sp>
        <p:nvSpPr>
          <p:cNvPr id="7" name="Rectangle 6"/>
          <p:cNvSpPr/>
          <p:nvPr/>
        </p:nvSpPr>
        <p:spPr>
          <a:xfrm>
            <a:off x="2869013" y="6540501"/>
            <a:ext cx="6274987" cy="492443"/>
          </a:xfrm>
          <a:prstGeom prst="rect">
            <a:avLst/>
          </a:prstGeom>
        </p:spPr>
        <p:txBody>
          <a:bodyPr wrap="square">
            <a:spAutoFit/>
          </a:bodyPr>
          <a:lstStyle/>
          <a:p>
            <a:r>
              <a:rPr lang="fr-FR" sz="800" dirty="0" smtClean="0">
                <a:hlinkClick r:id="rId6"/>
              </a:rPr>
              <a:t>http://www.daynes.com/fr/reconstitutions-hominides.html</a:t>
            </a:r>
            <a:endParaRPr lang="fr-FR" sz="800" dirty="0" smtClean="0"/>
          </a:p>
          <a:p>
            <a:endParaRPr lang="fr-FR" dirty="0"/>
          </a:p>
        </p:txBody>
      </p:sp>
      <p:sp>
        <p:nvSpPr>
          <p:cNvPr id="8" name="Rectangle 7"/>
          <p:cNvSpPr/>
          <p:nvPr/>
        </p:nvSpPr>
        <p:spPr>
          <a:xfrm>
            <a:off x="0" y="0"/>
            <a:ext cx="9144000" cy="65405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7"/>
          <a:stretch>
            <a:fillRect/>
          </a:stretch>
        </p:blipFill>
        <p:spPr>
          <a:xfrm>
            <a:off x="0" y="0"/>
            <a:ext cx="3619500" cy="5433472"/>
          </a:xfrm>
          <a:prstGeom prst="rect">
            <a:avLst/>
          </a:prstGeom>
        </p:spPr>
      </p:pic>
      <p:pic>
        <p:nvPicPr>
          <p:cNvPr id="10" name="Image 9"/>
          <p:cNvPicPr>
            <a:picLocks noChangeAspect="1"/>
          </p:cNvPicPr>
          <p:nvPr/>
        </p:nvPicPr>
        <p:blipFill>
          <a:blip r:embed="rId8"/>
          <a:stretch>
            <a:fillRect/>
          </a:stretch>
        </p:blipFill>
        <p:spPr>
          <a:xfrm>
            <a:off x="4120717" y="0"/>
            <a:ext cx="5023283" cy="3632200"/>
          </a:xfrm>
          <a:prstGeom prst="rect">
            <a:avLst/>
          </a:prstGeom>
        </p:spPr>
      </p:pic>
      <p:pic>
        <p:nvPicPr>
          <p:cNvPr id="11" name="Image 10"/>
          <p:cNvPicPr>
            <a:picLocks noChangeAspect="1"/>
          </p:cNvPicPr>
          <p:nvPr/>
        </p:nvPicPr>
        <p:blipFill>
          <a:blip r:embed="rId9"/>
          <a:stretch>
            <a:fillRect/>
          </a:stretch>
        </p:blipFill>
        <p:spPr>
          <a:xfrm>
            <a:off x="3878012" y="3756593"/>
            <a:ext cx="5265988" cy="1676879"/>
          </a:xfrm>
          <a:prstGeom prst="rect">
            <a:avLst/>
          </a:prstGeom>
        </p:spPr>
      </p:pic>
      <p:pic>
        <p:nvPicPr>
          <p:cNvPr id="12" name="Image 11"/>
          <p:cNvPicPr>
            <a:picLocks noChangeAspect="1"/>
          </p:cNvPicPr>
          <p:nvPr/>
        </p:nvPicPr>
        <p:blipFill>
          <a:blip r:embed="rId10"/>
          <a:stretch>
            <a:fillRect/>
          </a:stretch>
        </p:blipFill>
        <p:spPr>
          <a:xfrm>
            <a:off x="0" y="0"/>
            <a:ext cx="9144000" cy="6880150"/>
          </a:xfrm>
          <a:prstGeom prst="rect">
            <a:avLst/>
          </a:prstGeom>
        </p:spPr>
      </p:pic>
      <p:sp>
        <p:nvSpPr>
          <p:cNvPr id="14" name="Rectangle 13"/>
          <p:cNvSpPr/>
          <p:nvPr/>
        </p:nvSpPr>
        <p:spPr>
          <a:xfrm>
            <a:off x="0" y="0"/>
            <a:ext cx="9144000" cy="685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5" name="Image 14" descr="Capture d’écran 2016-04-08 à 23.41.09.png"/>
          <p:cNvPicPr>
            <a:picLocks noChangeAspect="1"/>
          </p:cNvPicPr>
          <p:nvPr/>
        </p:nvPicPr>
        <p:blipFill>
          <a:blip r:embed="rId11"/>
          <a:stretch>
            <a:fillRect/>
          </a:stretch>
        </p:blipFill>
        <p:spPr>
          <a:xfrm>
            <a:off x="0" y="213593"/>
            <a:ext cx="9145139" cy="6326908"/>
          </a:xfrm>
          <a:prstGeom prst="rect">
            <a:avLst/>
          </a:prstGeom>
        </p:spPr>
      </p:pic>
      <p:pic>
        <p:nvPicPr>
          <p:cNvPr id="16" name="Image 15"/>
          <p:cNvPicPr>
            <a:picLocks noChangeAspect="1"/>
          </p:cNvPicPr>
          <p:nvPr/>
        </p:nvPicPr>
        <p:blipFill>
          <a:blip r:embed="rId5"/>
          <a:stretch>
            <a:fillRect/>
          </a:stretch>
        </p:blipFill>
        <p:spPr>
          <a:xfrm>
            <a:off x="0" y="152400"/>
            <a:ext cx="9296400" cy="6540501"/>
          </a:xfrm>
          <a:prstGeom prst="rect">
            <a:avLst/>
          </a:prstGeom>
        </p:spPr>
      </p:pic>
      <p:sp>
        <p:nvSpPr>
          <p:cNvPr id="18" name="Cadre 17"/>
          <p:cNvSpPr/>
          <p:nvPr/>
        </p:nvSpPr>
        <p:spPr>
          <a:xfrm>
            <a:off x="4120716" y="1638300"/>
            <a:ext cx="1492683" cy="876300"/>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9" name="Rectangle 18"/>
          <p:cNvSpPr/>
          <p:nvPr/>
        </p:nvSpPr>
        <p:spPr>
          <a:xfrm>
            <a:off x="4120716" y="393700"/>
            <a:ext cx="5175685" cy="2324100"/>
          </a:xfrm>
          <a:prstGeom prst="rect">
            <a:avLst/>
          </a:prstGeom>
          <a:solidFill>
            <a:srgbClr val="FF0000">
              <a:alpha val="47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GENRE « HOMO »:</a:t>
            </a:r>
          </a:p>
          <a:p>
            <a:pPr algn="ctr"/>
            <a:endParaRPr lang="fr-FR" dirty="0" smtClean="0"/>
          </a:p>
          <a:p>
            <a:pPr algn="ctr"/>
            <a:r>
              <a:rPr lang="fr-FR" dirty="0" smtClean="0"/>
              <a:t>( PRE ) HISTOIRE</a:t>
            </a:r>
            <a:endParaRPr lang="fr-FR" dirty="0"/>
          </a:p>
        </p:txBody>
      </p:sp>
      <p:sp>
        <p:nvSpPr>
          <p:cNvPr id="21" name="Forme libre 20"/>
          <p:cNvSpPr/>
          <p:nvPr/>
        </p:nvSpPr>
        <p:spPr>
          <a:xfrm>
            <a:off x="25401" y="355600"/>
            <a:ext cx="9271000" cy="6070600"/>
          </a:xfrm>
          <a:custGeom>
            <a:avLst/>
            <a:gdLst>
              <a:gd name="connsiteX0" fmla="*/ 12700 w 9271000"/>
              <a:gd name="connsiteY0" fmla="*/ 0 h 6070600"/>
              <a:gd name="connsiteX1" fmla="*/ 0 w 9271000"/>
              <a:gd name="connsiteY1" fmla="*/ 6057900 h 6070600"/>
              <a:gd name="connsiteX2" fmla="*/ 9271000 w 9271000"/>
              <a:gd name="connsiteY2" fmla="*/ 6070600 h 6070600"/>
              <a:gd name="connsiteX3" fmla="*/ 9258300 w 9271000"/>
              <a:gd name="connsiteY3" fmla="*/ 2400300 h 6070600"/>
              <a:gd name="connsiteX4" fmla="*/ 4089400 w 9271000"/>
              <a:gd name="connsiteY4" fmla="*/ 2413000 h 6070600"/>
              <a:gd name="connsiteX5" fmla="*/ 4089400 w 9271000"/>
              <a:gd name="connsiteY5" fmla="*/ 12700 h 6070600"/>
              <a:gd name="connsiteX6" fmla="*/ 12700 w 9271000"/>
              <a:gd name="connsiteY6" fmla="*/ 0 h 607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71000" h="6070600">
                <a:moveTo>
                  <a:pt x="12700" y="0"/>
                </a:moveTo>
                <a:cubicBezTo>
                  <a:pt x="8467" y="2019300"/>
                  <a:pt x="0" y="6057900"/>
                  <a:pt x="0" y="6057900"/>
                </a:cubicBezTo>
                <a:lnTo>
                  <a:pt x="9271000" y="6070600"/>
                </a:lnTo>
                <a:cubicBezTo>
                  <a:pt x="9266767" y="4847167"/>
                  <a:pt x="9258300" y="2400300"/>
                  <a:pt x="9258300" y="2400300"/>
                </a:cubicBezTo>
                <a:lnTo>
                  <a:pt x="4089400" y="2413000"/>
                </a:lnTo>
                <a:lnTo>
                  <a:pt x="4089400" y="12700"/>
                </a:lnTo>
                <a:lnTo>
                  <a:pt x="12700" y="0"/>
                </a:lnTo>
                <a:close/>
              </a:path>
            </a:pathLst>
          </a:custGeom>
          <a:solidFill>
            <a:srgbClr val="00FF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6000" dirty="0" smtClean="0"/>
              <a:t>SVT</a:t>
            </a:r>
            <a:endParaRPr lang="fr-FR" sz="6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P spid="18" grpId="0" animBg="1"/>
      <p:bldP spid="19" grpId="0" animBg="1"/>
      <p:bldP spid="21"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683568" y="1700808"/>
            <a:ext cx="7776864" cy="2592288"/>
          </a:xfrm>
          <a:ln w="38100">
            <a:solidFill>
              <a:srgbClr val="CC0000"/>
            </a:solidFill>
          </a:ln>
        </p:spPr>
        <p:txBody>
          <a:bodyPr>
            <a:noAutofit/>
          </a:bodyPr>
          <a:lstStyle/>
          <a:p>
            <a:r>
              <a:rPr lang="fr-FR" sz="2800" b="1" i="1" dirty="0" smtClean="0"/>
              <a:t>Thème 1 </a:t>
            </a:r>
          </a:p>
          <a:p>
            <a:endParaRPr lang="fr-FR" sz="2800" b="1" i="1" dirty="0" smtClean="0"/>
          </a:p>
          <a:p>
            <a:r>
              <a:rPr lang="fr-FR" sz="2800" b="1" i="1" dirty="0" smtClean="0"/>
              <a:t>La longue histoire de l’humanité et des migrations</a:t>
            </a:r>
            <a:endParaRPr lang="fr-FR" sz="2800" b="1" dirty="0" smtClean="0">
              <a:solidFill>
                <a:schemeClr val="tx1"/>
              </a:solidFill>
            </a:endParaRPr>
          </a:p>
          <a:p>
            <a:endParaRPr lang="fr-FR" sz="2800" b="1" i="1" dirty="0" smtClean="0"/>
          </a:p>
        </p:txBody>
      </p:sp>
      <p:sp>
        <p:nvSpPr>
          <p:cNvPr id="4" name="ZoneTexte 3"/>
          <p:cNvSpPr txBox="1"/>
          <p:nvPr/>
        </p:nvSpPr>
        <p:spPr>
          <a:xfrm>
            <a:off x="323528" y="476674"/>
            <a:ext cx="8496944" cy="584776"/>
          </a:xfrm>
          <a:prstGeom prst="rect">
            <a:avLst/>
          </a:prstGeom>
          <a:solidFill>
            <a:schemeClr val="accent2"/>
          </a:solidFill>
        </p:spPr>
        <p:txBody>
          <a:bodyPr wrap="square" rtlCol="0">
            <a:spAutoFit/>
          </a:bodyPr>
          <a:lstStyle/>
          <a:p>
            <a:r>
              <a:rPr lang="fr-FR" sz="3200" b="1" dirty="0" smtClean="0">
                <a:solidFill>
                  <a:schemeClr val="bg1"/>
                </a:solidFill>
              </a:rPr>
              <a:t>Focus Histoire : des thèmes nouveaux ou revus… </a:t>
            </a:r>
          </a:p>
        </p:txBody>
      </p:sp>
      <p:sp>
        <p:nvSpPr>
          <p:cNvPr id="10" name="Rectangle 9"/>
          <p:cNvSpPr/>
          <p:nvPr/>
        </p:nvSpPr>
        <p:spPr>
          <a:xfrm>
            <a:off x="683568" y="4293096"/>
            <a:ext cx="7776864" cy="25649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514350" indent="-514350" algn="ctr"/>
            <a:r>
              <a:rPr lang="fr-FR" sz="3200" b="1" dirty="0" smtClean="0">
                <a:solidFill>
                  <a:schemeClr val="tx1"/>
                </a:solidFill>
              </a:rPr>
              <a:t>2) Quel était le mode de vie des Hommes </a:t>
            </a:r>
          </a:p>
          <a:p>
            <a:pPr marL="514350" indent="-514350" algn="ctr"/>
            <a:r>
              <a:rPr lang="fr-FR" sz="3200" b="1" dirty="0" smtClean="0">
                <a:solidFill>
                  <a:schemeClr val="tx1"/>
                </a:solidFill>
              </a:rPr>
              <a:t>du Paléolithique?</a:t>
            </a:r>
            <a:endParaRPr lang="fr-FR" dirty="0" smtClean="0">
              <a:solidFill>
                <a:schemeClr val="tx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062011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7994" y="282238"/>
            <a:ext cx="9151994" cy="6099485"/>
          </a:xfrm>
          <a:prstGeom prst="rect">
            <a:avLst/>
          </a:prstGeom>
        </p:spPr>
      </p:pic>
      <p:sp>
        <p:nvSpPr>
          <p:cNvPr id="3" name="Rectangle 2"/>
          <p:cNvSpPr/>
          <p:nvPr/>
        </p:nvSpPr>
        <p:spPr>
          <a:xfrm>
            <a:off x="0" y="6611779"/>
            <a:ext cx="4572000" cy="246221"/>
          </a:xfrm>
          <a:prstGeom prst="rect">
            <a:avLst/>
          </a:prstGeom>
        </p:spPr>
        <p:txBody>
          <a:bodyPr>
            <a:spAutoFit/>
          </a:bodyPr>
          <a:lstStyle/>
          <a:p>
            <a:r>
              <a:rPr lang="fr-FR" sz="1000" dirty="0" smtClean="0"/>
              <a:t>http://roudier-neandertal.blogspot.fr/2011/06/le-vieux-camp.html</a:t>
            </a:r>
            <a:endParaRPr lang="fr-FR" sz="1000" dirty="0"/>
          </a:p>
        </p:txBody>
      </p:sp>
      <p:sp>
        <p:nvSpPr>
          <p:cNvPr id="5" name="Rectangle 4"/>
          <p:cNvSpPr/>
          <p:nvPr/>
        </p:nvSpPr>
        <p:spPr>
          <a:xfrm>
            <a:off x="4572000" y="6457890"/>
            <a:ext cx="4572000" cy="400110"/>
          </a:xfrm>
          <a:prstGeom prst="rect">
            <a:avLst/>
          </a:prstGeom>
        </p:spPr>
        <p:txBody>
          <a:bodyPr>
            <a:spAutoFit/>
          </a:bodyPr>
          <a:lstStyle/>
          <a:p>
            <a:r>
              <a:rPr lang="fr-FR" sz="1000" dirty="0" smtClean="0"/>
              <a:t>Reconstitution du village de </a:t>
            </a:r>
            <a:r>
              <a:rPr lang="fr-FR" sz="1000" dirty="0" err="1" smtClean="0"/>
              <a:t>Cuiry</a:t>
            </a:r>
            <a:r>
              <a:rPr lang="fr-FR" sz="1000" dirty="0" smtClean="0"/>
              <a:t> les </a:t>
            </a:r>
            <a:r>
              <a:rPr lang="fr-FR" sz="1000" dirty="0" err="1" smtClean="0"/>
              <a:t>Chaudardes</a:t>
            </a:r>
            <a:r>
              <a:rPr lang="fr-FR" sz="1000" dirty="0" smtClean="0"/>
              <a:t>, dans l’Aisne, vers 4 000  avant J.C.</a:t>
            </a:r>
          </a:p>
          <a:p>
            <a:r>
              <a:rPr lang="fr-FR" sz="1000" dirty="0" smtClean="0"/>
              <a:t>Manuel Hatier, 2005</a:t>
            </a:r>
            <a:endParaRPr lang="fr-FR" sz="1000" dirty="0"/>
          </a:p>
        </p:txBody>
      </p:sp>
      <p:pic>
        <p:nvPicPr>
          <p:cNvPr id="9" name="Image 8" descr="Capture d’écran 2016-04-11 à 17.10.02.png"/>
          <p:cNvPicPr>
            <a:picLocks noChangeAspect="1"/>
          </p:cNvPicPr>
          <p:nvPr/>
        </p:nvPicPr>
        <p:blipFill>
          <a:blip r:embed="rId4"/>
          <a:stretch>
            <a:fillRect/>
          </a:stretch>
        </p:blipFill>
        <p:spPr>
          <a:xfrm>
            <a:off x="0" y="-77348"/>
            <a:ext cx="9247131" cy="6935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 2" descr="Capture d’écran 2016-04-10 à 22.46.41.png"/>
          <p:cNvPicPr>
            <a:picLocks noChangeAspect="1"/>
          </p:cNvPicPr>
          <p:nvPr/>
        </p:nvPicPr>
        <p:blipFill>
          <a:blip r:embed="rId3"/>
          <a:stretch>
            <a:fillRect/>
          </a:stretch>
        </p:blipFill>
        <p:spPr>
          <a:xfrm>
            <a:off x="0" y="-8819"/>
            <a:ext cx="9144000" cy="6866819"/>
          </a:xfrm>
          <a:prstGeom prst="rect">
            <a:avLst/>
          </a:prstGeom>
        </p:spPr>
      </p:pic>
      <p:sp>
        <p:nvSpPr>
          <p:cNvPr id="4" name="Ellipse 3"/>
          <p:cNvSpPr/>
          <p:nvPr/>
        </p:nvSpPr>
        <p:spPr>
          <a:xfrm>
            <a:off x="2367328" y="1884176"/>
            <a:ext cx="282198" cy="320584"/>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Ellipse 4"/>
          <p:cNvSpPr/>
          <p:nvPr/>
        </p:nvSpPr>
        <p:spPr>
          <a:xfrm>
            <a:off x="2367328" y="1250900"/>
            <a:ext cx="282198" cy="320584"/>
          </a:xfrm>
          <a:prstGeom prst="ellipse">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Ellipse 5"/>
          <p:cNvSpPr/>
          <p:nvPr/>
        </p:nvSpPr>
        <p:spPr>
          <a:xfrm>
            <a:off x="2649526" y="1090608"/>
            <a:ext cx="282198" cy="320584"/>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llipse 6"/>
          <p:cNvSpPr/>
          <p:nvPr/>
        </p:nvSpPr>
        <p:spPr>
          <a:xfrm>
            <a:off x="2990058" y="1723884"/>
            <a:ext cx="282198" cy="320584"/>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Bouée 7"/>
          <p:cNvSpPr/>
          <p:nvPr/>
        </p:nvSpPr>
        <p:spPr>
          <a:xfrm>
            <a:off x="4835645" y="4625573"/>
            <a:ext cx="2783701" cy="423358"/>
          </a:xfrm>
          <a:prstGeom prst="donut">
            <a:avLst>
              <a:gd name="adj" fmla="val 12502"/>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9" name="Bouée 8"/>
          <p:cNvSpPr/>
          <p:nvPr/>
        </p:nvSpPr>
        <p:spPr>
          <a:xfrm>
            <a:off x="5724895" y="4202215"/>
            <a:ext cx="3054599" cy="423358"/>
          </a:xfrm>
          <a:prstGeom prst="donut">
            <a:avLst>
              <a:gd name="adj" fmla="val 12502"/>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0" name="Bouée 9"/>
          <p:cNvSpPr/>
          <p:nvPr/>
        </p:nvSpPr>
        <p:spPr>
          <a:xfrm>
            <a:off x="3272256" y="5425248"/>
            <a:ext cx="2246283" cy="423358"/>
          </a:xfrm>
          <a:prstGeom prst="donut">
            <a:avLst>
              <a:gd name="adj" fmla="val 12502"/>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1" name="Bouée 10"/>
          <p:cNvSpPr/>
          <p:nvPr/>
        </p:nvSpPr>
        <p:spPr>
          <a:xfrm>
            <a:off x="7133339" y="5048931"/>
            <a:ext cx="1646155" cy="587996"/>
          </a:xfrm>
          <a:prstGeom prst="donut">
            <a:avLst>
              <a:gd name="adj" fmla="val 12502"/>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cxnSp>
        <p:nvCxnSpPr>
          <p:cNvPr id="13" name="Connecteur droit 12"/>
          <p:cNvCxnSpPr>
            <a:stCxn id="6" idx="7"/>
          </p:cNvCxnSpPr>
          <p:nvPr/>
        </p:nvCxnSpPr>
        <p:spPr>
          <a:xfrm rot="5400000" flipH="1" flipV="1">
            <a:off x="3486802" y="109191"/>
            <a:ext cx="431960" cy="162477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Connecteur droit 14"/>
          <p:cNvCxnSpPr/>
          <p:nvPr/>
        </p:nvCxnSpPr>
        <p:spPr>
          <a:xfrm>
            <a:off x="3272256" y="1884176"/>
            <a:ext cx="1242912" cy="1588"/>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7" name="Connecteur droit 16"/>
          <p:cNvCxnSpPr>
            <a:stCxn id="4" idx="3"/>
          </p:cNvCxnSpPr>
          <p:nvPr/>
        </p:nvCxnSpPr>
        <p:spPr>
          <a:xfrm rot="5400000">
            <a:off x="1585346" y="2422431"/>
            <a:ext cx="1087929" cy="55869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9" name="Connecteur droit 18"/>
          <p:cNvCxnSpPr>
            <a:stCxn id="5" idx="2"/>
          </p:cNvCxnSpPr>
          <p:nvPr/>
        </p:nvCxnSpPr>
        <p:spPr>
          <a:xfrm rot="10800000">
            <a:off x="1646158" y="893758"/>
            <a:ext cx="721171" cy="517435"/>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4487074" y="524424"/>
            <a:ext cx="1031465" cy="369332"/>
          </a:xfrm>
          <a:prstGeom prst="rect">
            <a:avLst/>
          </a:prstGeom>
          <a:noFill/>
        </p:spPr>
        <p:txBody>
          <a:bodyPr wrap="none" rtlCol="0">
            <a:spAutoFit/>
          </a:bodyPr>
          <a:lstStyle/>
          <a:p>
            <a:r>
              <a:rPr lang="fr-FR" dirty="0" smtClean="0">
                <a:solidFill>
                  <a:srgbClr val="FF0000"/>
                </a:solidFill>
              </a:rPr>
              <a:t>ETIOLLES</a:t>
            </a:r>
            <a:endParaRPr lang="fr-FR" dirty="0">
              <a:solidFill>
                <a:srgbClr val="FF0000"/>
              </a:solidFill>
            </a:endParaRPr>
          </a:p>
        </p:txBody>
      </p:sp>
      <p:sp>
        <p:nvSpPr>
          <p:cNvPr id="22" name="ZoneTexte 21"/>
          <p:cNvSpPr txBox="1"/>
          <p:nvPr/>
        </p:nvSpPr>
        <p:spPr>
          <a:xfrm>
            <a:off x="653915" y="721276"/>
            <a:ext cx="992241" cy="369332"/>
          </a:xfrm>
          <a:prstGeom prst="rect">
            <a:avLst/>
          </a:prstGeom>
          <a:noFill/>
        </p:spPr>
        <p:txBody>
          <a:bodyPr wrap="none" rtlCol="0">
            <a:spAutoFit/>
          </a:bodyPr>
          <a:lstStyle/>
          <a:p>
            <a:r>
              <a:rPr lang="fr-FR" dirty="0" smtClean="0">
                <a:solidFill>
                  <a:srgbClr val="00FF00"/>
                </a:solidFill>
              </a:rPr>
              <a:t>LA FOLIE</a:t>
            </a:r>
            <a:endParaRPr lang="fr-FR" dirty="0">
              <a:solidFill>
                <a:srgbClr val="00FF00"/>
              </a:solidFill>
            </a:endParaRPr>
          </a:p>
        </p:txBody>
      </p:sp>
      <p:sp>
        <p:nvSpPr>
          <p:cNvPr id="23" name="ZoneTexte 22"/>
          <p:cNvSpPr txBox="1"/>
          <p:nvPr/>
        </p:nvSpPr>
        <p:spPr>
          <a:xfrm>
            <a:off x="1289555" y="3280594"/>
            <a:ext cx="1120820" cy="369332"/>
          </a:xfrm>
          <a:prstGeom prst="rect">
            <a:avLst/>
          </a:prstGeom>
          <a:noFill/>
        </p:spPr>
        <p:txBody>
          <a:bodyPr wrap="none" rtlCol="0">
            <a:spAutoFit/>
          </a:bodyPr>
          <a:lstStyle/>
          <a:p>
            <a:r>
              <a:rPr lang="fr-FR" dirty="0" smtClean="0">
                <a:solidFill>
                  <a:srgbClr val="3366FF"/>
                </a:solidFill>
              </a:rPr>
              <a:t>TAUTAVEL</a:t>
            </a:r>
            <a:endParaRPr lang="fr-FR" dirty="0">
              <a:solidFill>
                <a:srgbClr val="3366FF"/>
              </a:solidFill>
            </a:endParaRPr>
          </a:p>
        </p:txBody>
      </p:sp>
      <p:sp>
        <p:nvSpPr>
          <p:cNvPr id="24" name="ZoneTexte 23"/>
          <p:cNvSpPr txBox="1"/>
          <p:nvPr/>
        </p:nvSpPr>
        <p:spPr>
          <a:xfrm>
            <a:off x="4515168" y="1723884"/>
            <a:ext cx="1520744" cy="369332"/>
          </a:xfrm>
          <a:prstGeom prst="rect">
            <a:avLst/>
          </a:prstGeom>
          <a:noFill/>
        </p:spPr>
        <p:txBody>
          <a:bodyPr wrap="none" rtlCol="0">
            <a:spAutoFit/>
          </a:bodyPr>
          <a:lstStyle/>
          <a:p>
            <a:r>
              <a:rPr lang="fr-FR" dirty="0" smtClean="0">
                <a:solidFill>
                  <a:srgbClr val="FFFF00"/>
                </a:solidFill>
              </a:rPr>
              <a:t>TERRA AMATA</a:t>
            </a:r>
            <a:endParaRPr lang="fr-FR" dirty="0">
              <a:solidFill>
                <a:srgbClr val="FFFF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ZoneTexte 1"/>
          <p:cNvSpPr txBox="1"/>
          <p:nvPr/>
        </p:nvSpPr>
        <p:spPr>
          <a:xfrm>
            <a:off x="784351" y="0"/>
            <a:ext cx="7737966" cy="1107996"/>
          </a:xfrm>
          <a:prstGeom prst="rect">
            <a:avLst/>
          </a:prstGeom>
          <a:noFill/>
        </p:spPr>
        <p:txBody>
          <a:bodyPr wrap="none" rtlCol="0">
            <a:spAutoFit/>
          </a:bodyPr>
          <a:lstStyle/>
          <a:p>
            <a:pPr algn="ctr"/>
            <a:r>
              <a:rPr lang="fr-FR" sz="2400" dirty="0" smtClean="0"/>
              <a:t>Un habitat temporaire néandertalien: la Folie, à Poitiers</a:t>
            </a:r>
          </a:p>
          <a:p>
            <a:pPr algn="ctr"/>
            <a:r>
              <a:rPr lang="fr-FR" sz="2400" dirty="0" smtClean="0"/>
              <a:t>Etude de cas à partir d’une animation multimédia de l’INRAP </a:t>
            </a:r>
          </a:p>
          <a:p>
            <a:endParaRPr lang="fr-FR" dirty="0"/>
          </a:p>
        </p:txBody>
      </p:sp>
      <p:sp>
        <p:nvSpPr>
          <p:cNvPr id="3" name="Rectangle 2"/>
          <p:cNvSpPr/>
          <p:nvPr/>
        </p:nvSpPr>
        <p:spPr>
          <a:xfrm>
            <a:off x="0" y="6611780"/>
            <a:ext cx="9144000" cy="246221"/>
          </a:xfrm>
          <a:prstGeom prst="rect">
            <a:avLst/>
          </a:prstGeom>
        </p:spPr>
        <p:txBody>
          <a:bodyPr wrap="square">
            <a:spAutoFit/>
          </a:bodyPr>
          <a:lstStyle/>
          <a:p>
            <a:r>
              <a:rPr lang="fr-FR" sz="1000" dirty="0" smtClean="0">
                <a:hlinkClick r:id="rId3"/>
              </a:rPr>
              <a:t>http://multimedia.inrap.fr/archeologie-preventive/Ressources/Dossiers-multimedias/Neandertal/p-1498-L-habitat-nomade-de-Neandertal.htm</a:t>
            </a:r>
            <a:endParaRPr lang="fr-FR" sz="1000" dirty="0" smtClean="0"/>
          </a:p>
        </p:txBody>
      </p:sp>
      <p:pic>
        <p:nvPicPr>
          <p:cNvPr id="8" name="Image 7" descr="Capture d’écran 2016-04-10 à 22.48.09.png"/>
          <p:cNvPicPr>
            <a:picLocks noChangeAspect="1"/>
          </p:cNvPicPr>
          <p:nvPr/>
        </p:nvPicPr>
        <p:blipFill>
          <a:blip r:embed="rId4"/>
          <a:stretch>
            <a:fillRect/>
          </a:stretch>
        </p:blipFill>
        <p:spPr>
          <a:xfrm>
            <a:off x="784351" y="0"/>
            <a:ext cx="7737966" cy="6890400"/>
          </a:xfrm>
          <a:prstGeom prst="rect">
            <a:avLst/>
          </a:prstGeom>
        </p:spPr>
      </p:pic>
      <p:pic>
        <p:nvPicPr>
          <p:cNvPr id="9" name="Image 8" descr="Capture d’écran 2016-04-10 à 22.22.47.png"/>
          <p:cNvPicPr>
            <a:picLocks noChangeAspect="1"/>
          </p:cNvPicPr>
          <p:nvPr/>
        </p:nvPicPr>
        <p:blipFill>
          <a:blip r:embed="rId5"/>
          <a:stretch>
            <a:fillRect/>
          </a:stretch>
        </p:blipFill>
        <p:spPr>
          <a:xfrm>
            <a:off x="0" y="0"/>
            <a:ext cx="9165686" cy="6627460"/>
          </a:xfrm>
          <a:prstGeom prst="rect">
            <a:avLst/>
          </a:prstGeom>
        </p:spPr>
      </p:pic>
      <p:pic>
        <p:nvPicPr>
          <p:cNvPr id="10" name="Image 9" descr="Capture d’écran 2016-04-10 à 22.23.11.png"/>
          <p:cNvPicPr>
            <a:picLocks noChangeAspect="1"/>
          </p:cNvPicPr>
          <p:nvPr/>
        </p:nvPicPr>
        <p:blipFill>
          <a:blip r:embed="rId6"/>
          <a:stretch>
            <a:fillRect/>
          </a:stretch>
        </p:blipFill>
        <p:spPr>
          <a:xfrm>
            <a:off x="-1" y="278620"/>
            <a:ext cx="9144000" cy="6611780"/>
          </a:xfrm>
          <a:prstGeom prst="rect">
            <a:avLst/>
          </a:prstGeom>
        </p:spPr>
      </p:pic>
      <p:pic>
        <p:nvPicPr>
          <p:cNvPr id="11" name="Image 10" descr="Capture d’écran 2016-04-10 à 22.24.08.png"/>
          <p:cNvPicPr>
            <a:picLocks noChangeAspect="1"/>
          </p:cNvPicPr>
          <p:nvPr/>
        </p:nvPicPr>
        <p:blipFill>
          <a:blip r:embed="rId7"/>
          <a:stretch>
            <a:fillRect/>
          </a:stretch>
        </p:blipFill>
        <p:spPr>
          <a:xfrm>
            <a:off x="-1" y="0"/>
            <a:ext cx="9144000" cy="6381723"/>
          </a:xfrm>
          <a:prstGeom prst="rect">
            <a:avLst/>
          </a:prstGeom>
        </p:spPr>
      </p:pic>
      <p:pic>
        <p:nvPicPr>
          <p:cNvPr id="12" name="Image 11" descr="Capture d’écran 2016-04-10 à 22.24.22.png"/>
          <p:cNvPicPr>
            <a:picLocks noChangeAspect="1"/>
          </p:cNvPicPr>
          <p:nvPr/>
        </p:nvPicPr>
        <p:blipFill>
          <a:blip r:embed="rId8"/>
          <a:stretch>
            <a:fillRect/>
          </a:stretch>
        </p:blipFill>
        <p:spPr>
          <a:xfrm>
            <a:off x="0" y="0"/>
            <a:ext cx="9143999" cy="6627460"/>
          </a:xfrm>
          <a:prstGeom prst="rect">
            <a:avLst/>
          </a:prstGeom>
        </p:spPr>
      </p:pic>
      <p:pic>
        <p:nvPicPr>
          <p:cNvPr id="13" name="Image 12" descr="Capture d’écran 2016-04-10 à 22.41.00.png"/>
          <p:cNvPicPr>
            <a:picLocks noChangeAspect="1"/>
          </p:cNvPicPr>
          <p:nvPr/>
        </p:nvPicPr>
        <p:blipFill>
          <a:blip r:embed="rId9"/>
          <a:stretch>
            <a:fillRect/>
          </a:stretch>
        </p:blipFill>
        <p:spPr>
          <a:xfrm>
            <a:off x="2247786" y="0"/>
            <a:ext cx="4597475" cy="6874862"/>
          </a:xfrm>
          <a:prstGeom prst="rect">
            <a:avLst/>
          </a:prstGeom>
        </p:spPr>
      </p:pic>
      <p:sp>
        <p:nvSpPr>
          <p:cNvPr id="15" name="Rectangle 14"/>
          <p:cNvSpPr/>
          <p:nvPr/>
        </p:nvSpPr>
        <p:spPr>
          <a:xfrm>
            <a:off x="0" y="1"/>
            <a:ext cx="9143999" cy="68904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6" name="Image 15" descr="Capture d’écran 2016-04-14 à 11.10.37.png"/>
          <p:cNvPicPr>
            <a:picLocks noChangeAspect="1"/>
          </p:cNvPicPr>
          <p:nvPr/>
        </p:nvPicPr>
        <p:blipFill>
          <a:blip r:embed="rId10"/>
          <a:stretch>
            <a:fillRect/>
          </a:stretch>
        </p:blipFill>
        <p:spPr>
          <a:xfrm>
            <a:off x="-25111" y="862395"/>
            <a:ext cx="9169110" cy="4787650"/>
          </a:xfrm>
          <a:prstGeom prst="rect">
            <a:avLst/>
          </a:prstGeom>
          <a:effectLst>
            <a:glow rad="101600">
              <a:schemeClr val="tx1">
                <a:alpha val="75000"/>
              </a:schemeClr>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ZoneTexte 1"/>
          <p:cNvSpPr txBox="1"/>
          <p:nvPr/>
        </p:nvSpPr>
        <p:spPr>
          <a:xfrm>
            <a:off x="2869013" y="799675"/>
            <a:ext cx="184666" cy="369332"/>
          </a:xfrm>
          <a:prstGeom prst="rect">
            <a:avLst/>
          </a:prstGeom>
          <a:noFill/>
        </p:spPr>
        <p:txBody>
          <a:bodyPr wrap="none" rtlCol="0">
            <a:spAutoFit/>
          </a:bodyPr>
          <a:lstStyle/>
          <a:p>
            <a:endParaRPr lang="fr-FR" dirty="0"/>
          </a:p>
        </p:txBody>
      </p:sp>
      <p:sp>
        <p:nvSpPr>
          <p:cNvPr id="3" name="ZoneTexte 2"/>
          <p:cNvSpPr txBox="1"/>
          <p:nvPr/>
        </p:nvSpPr>
        <p:spPr>
          <a:xfrm>
            <a:off x="1050403" y="338010"/>
            <a:ext cx="7086306" cy="830997"/>
          </a:xfrm>
          <a:prstGeom prst="rect">
            <a:avLst/>
          </a:prstGeom>
          <a:noFill/>
        </p:spPr>
        <p:txBody>
          <a:bodyPr wrap="square" rtlCol="0">
            <a:spAutoFit/>
          </a:bodyPr>
          <a:lstStyle/>
          <a:p>
            <a:pPr algn="ctr"/>
            <a:r>
              <a:rPr lang="fr-FR" sz="2400" dirty="0" smtClean="0"/>
              <a:t>Un habitat d’Homo Erectus:</a:t>
            </a:r>
          </a:p>
          <a:p>
            <a:pPr algn="ctr"/>
            <a:r>
              <a:rPr lang="fr-FR" sz="2400" dirty="0" smtClean="0"/>
              <a:t>Etude de cas à partir du site de Terra </a:t>
            </a:r>
            <a:r>
              <a:rPr lang="fr-FR" sz="2400" dirty="0" err="1" smtClean="0"/>
              <a:t>Amata</a:t>
            </a:r>
            <a:endParaRPr lang="fr-FR" sz="2400" dirty="0"/>
          </a:p>
        </p:txBody>
      </p:sp>
      <p:sp>
        <p:nvSpPr>
          <p:cNvPr id="4" name="ZoneTexte 3"/>
          <p:cNvSpPr txBox="1"/>
          <p:nvPr/>
        </p:nvSpPr>
        <p:spPr>
          <a:xfrm>
            <a:off x="1285569" y="6488668"/>
            <a:ext cx="5930905" cy="369332"/>
          </a:xfrm>
          <a:prstGeom prst="rect">
            <a:avLst/>
          </a:prstGeom>
          <a:noFill/>
        </p:spPr>
        <p:txBody>
          <a:bodyPr wrap="none" rtlCol="0">
            <a:spAutoFit/>
          </a:bodyPr>
          <a:lstStyle/>
          <a:p>
            <a:r>
              <a:rPr lang="fr-FR" dirty="0" smtClean="0"/>
              <a:t>Sources: musée de Terra </a:t>
            </a:r>
            <a:r>
              <a:rPr lang="fr-FR" dirty="0" err="1" smtClean="0"/>
              <a:t>Amata</a:t>
            </a:r>
            <a:r>
              <a:rPr lang="fr-FR" dirty="0" smtClean="0"/>
              <a:t>, </a:t>
            </a:r>
            <a:r>
              <a:rPr lang="fr-FR" dirty="0" err="1" smtClean="0"/>
              <a:t>hominides.com</a:t>
            </a:r>
            <a:r>
              <a:rPr lang="fr-FR" dirty="0" smtClean="0"/>
              <a:t>, </a:t>
            </a:r>
            <a:r>
              <a:rPr lang="fr-FR" dirty="0" err="1" smtClean="0"/>
              <a:t>Daynès.com</a:t>
            </a:r>
            <a:endParaRPr lang="fr-FR" dirty="0"/>
          </a:p>
        </p:txBody>
      </p:sp>
      <p:pic>
        <p:nvPicPr>
          <p:cNvPr id="8" name="Image 7" descr="Capture d’écran 2016-04-11 à 14.59.52.png"/>
          <p:cNvPicPr>
            <a:picLocks noChangeAspect="1"/>
          </p:cNvPicPr>
          <p:nvPr/>
        </p:nvPicPr>
        <p:blipFill>
          <a:blip r:embed="rId3"/>
          <a:stretch>
            <a:fillRect/>
          </a:stretch>
        </p:blipFill>
        <p:spPr>
          <a:xfrm>
            <a:off x="653869" y="0"/>
            <a:ext cx="7721135" cy="6858000"/>
          </a:xfrm>
          <a:prstGeom prst="rect">
            <a:avLst/>
          </a:prstGeom>
        </p:spPr>
      </p:pic>
      <p:pic>
        <p:nvPicPr>
          <p:cNvPr id="9" name="Image 8" descr="Capture d’écran 2016-04-11 à 14.53.51.png"/>
          <p:cNvPicPr>
            <a:picLocks noChangeAspect="1"/>
          </p:cNvPicPr>
          <p:nvPr/>
        </p:nvPicPr>
        <p:blipFill>
          <a:blip r:embed="rId4"/>
          <a:stretch>
            <a:fillRect/>
          </a:stretch>
        </p:blipFill>
        <p:spPr>
          <a:xfrm>
            <a:off x="2164793" y="-20984"/>
            <a:ext cx="4639315" cy="6878984"/>
          </a:xfrm>
          <a:prstGeom prst="rect">
            <a:avLst/>
          </a:prstGeom>
        </p:spPr>
      </p:pic>
      <p:pic>
        <p:nvPicPr>
          <p:cNvPr id="10" name="Image 9"/>
          <p:cNvPicPr>
            <a:picLocks noChangeAspect="1"/>
          </p:cNvPicPr>
          <p:nvPr/>
        </p:nvPicPr>
        <p:blipFill>
          <a:blip r:embed="rId5"/>
          <a:stretch>
            <a:fillRect/>
          </a:stretch>
        </p:blipFill>
        <p:spPr>
          <a:xfrm>
            <a:off x="0" y="-1"/>
            <a:ext cx="9144000" cy="6858001"/>
          </a:xfrm>
          <a:prstGeom prst="rect">
            <a:avLst/>
          </a:prstGeom>
        </p:spPr>
      </p:pic>
      <p:pic>
        <p:nvPicPr>
          <p:cNvPr id="11" name="Image 10"/>
          <p:cNvPicPr>
            <a:picLocks noChangeAspect="1"/>
          </p:cNvPicPr>
          <p:nvPr/>
        </p:nvPicPr>
        <p:blipFill>
          <a:blip r:embed="rId6"/>
          <a:stretch>
            <a:fillRect/>
          </a:stretch>
        </p:blipFill>
        <p:spPr>
          <a:xfrm>
            <a:off x="0" y="0"/>
            <a:ext cx="9194470" cy="6488669"/>
          </a:xfrm>
          <a:prstGeom prst="rect">
            <a:avLst/>
          </a:prstGeom>
        </p:spPr>
      </p:pic>
      <p:pic>
        <p:nvPicPr>
          <p:cNvPr id="43" name="Image 42" descr="Capture d’écran 2016-04-11 à 16.33.30.png"/>
          <p:cNvPicPr>
            <a:picLocks noChangeAspect="1"/>
          </p:cNvPicPr>
          <p:nvPr/>
        </p:nvPicPr>
        <p:blipFill>
          <a:blip r:embed="rId7"/>
          <a:stretch>
            <a:fillRect/>
          </a:stretch>
        </p:blipFill>
        <p:spPr>
          <a:xfrm>
            <a:off x="0" y="0"/>
            <a:ext cx="9206630" cy="6858000"/>
          </a:xfrm>
          <a:prstGeom prst="rect">
            <a:avLst/>
          </a:prstGeom>
        </p:spPr>
      </p:pic>
      <p:pic>
        <p:nvPicPr>
          <p:cNvPr id="49" name="Image 48" descr="Capture d’écran 2016-04-11 à 16.37.28.png"/>
          <p:cNvPicPr>
            <a:picLocks noChangeAspect="1"/>
          </p:cNvPicPr>
          <p:nvPr/>
        </p:nvPicPr>
        <p:blipFill>
          <a:blip r:embed="rId8"/>
          <a:stretch>
            <a:fillRect/>
          </a:stretch>
        </p:blipFill>
        <p:spPr>
          <a:xfrm>
            <a:off x="-1" y="9524"/>
            <a:ext cx="9178207" cy="6848475"/>
          </a:xfrm>
          <a:prstGeom prst="rect">
            <a:avLst/>
          </a:prstGeom>
        </p:spPr>
      </p:pic>
      <p:sp>
        <p:nvSpPr>
          <p:cNvPr id="51" name="Rectangle 50"/>
          <p:cNvSpPr/>
          <p:nvPr/>
        </p:nvSpPr>
        <p:spPr>
          <a:xfrm>
            <a:off x="-12160" y="9524"/>
            <a:ext cx="9206630" cy="687898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52" name="Image 51"/>
          <p:cNvPicPr>
            <a:picLocks noChangeAspect="1"/>
          </p:cNvPicPr>
          <p:nvPr/>
        </p:nvPicPr>
        <p:blipFill>
          <a:blip r:embed="rId9"/>
          <a:srcRect l="24349" r="8580"/>
          <a:stretch>
            <a:fillRect/>
          </a:stretch>
        </p:blipFill>
        <p:spPr>
          <a:xfrm>
            <a:off x="-12160" y="9524"/>
            <a:ext cx="9144001" cy="3805584"/>
          </a:xfrm>
          <a:prstGeom prst="rect">
            <a:avLst/>
          </a:prstGeom>
        </p:spPr>
      </p:pic>
      <p:pic>
        <p:nvPicPr>
          <p:cNvPr id="53" name="Image 52"/>
          <p:cNvPicPr>
            <a:picLocks noChangeAspect="1"/>
          </p:cNvPicPr>
          <p:nvPr/>
        </p:nvPicPr>
        <p:blipFill>
          <a:blip r:embed="rId10"/>
          <a:stretch>
            <a:fillRect/>
          </a:stretch>
        </p:blipFill>
        <p:spPr>
          <a:xfrm>
            <a:off x="-12159" y="3680276"/>
            <a:ext cx="4773790" cy="3208232"/>
          </a:xfrm>
          <a:prstGeom prst="rect">
            <a:avLst/>
          </a:prstGeom>
        </p:spPr>
      </p:pic>
      <p:pic>
        <p:nvPicPr>
          <p:cNvPr id="54" name="Image 53"/>
          <p:cNvPicPr>
            <a:picLocks noChangeAspect="1"/>
          </p:cNvPicPr>
          <p:nvPr/>
        </p:nvPicPr>
        <p:blipFill>
          <a:blip r:embed="rId11"/>
          <a:stretch>
            <a:fillRect/>
          </a:stretch>
        </p:blipFill>
        <p:spPr>
          <a:xfrm>
            <a:off x="4761630" y="3680276"/>
            <a:ext cx="4445000" cy="3208232"/>
          </a:xfrm>
          <a:prstGeom prst="rect">
            <a:avLst/>
          </a:prstGeom>
        </p:spPr>
      </p:pic>
      <p:sp>
        <p:nvSpPr>
          <p:cNvPr id="61" name="Rectangle 60"/>
          <p:cNvSpPr/>
          <p:nvPr/>
        </p:nvSpPr>
        <p:spPr>
          <a:xfrm>
            <a:off x="-24320" y="40033"/>
            <a:ext cx="9218790" cy="684847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2" name="Image 61"/>
          <p:cNvPicPr>
            <a:picLocks noChangeAspect="1"/>
          </p:cNvPicPr>
          <p:nvPr/>
        </p:nvPicPr>
        <p:blipFill>
          <a:blip r:embed="rId12"/>
          <a:srcRect r="1127"/>
          <a:stretch>
            <a:fillRect/>
          </a:stretch>
        </p:blipFill>
        <p:spPr>
          <a:xfrm>
            <a:off x="0" y="799675"/>
            <a:ext cx="9223974" cy="46882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1" grpId="0" animBg="1"/>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6765</TotalTime>
  <Words>4487</Words>
  <Application>Microsoft Macintosh PowerPoint</Application>
  <PresentationFormat>Présentation à l'écran (4:3)</PresentationFormat>
  <Paragraphs>237</Paragraphs>
  <Slides>24</Slides>
  <Notes>24</Notes>
  <HiddenSlides>0</HiddenSlides>
  <MMClips>0</MMClips>
  <ScaleCrop>false</ScaleCrop>
  <HeadingPairs>
    <vt:vector size="4" baseType="variant">
      <vt:variant>
        <vt:lpstr>Modèle de conception</vt:lpstr>
      </vt:variant>
      <vt:variant>
        <vt:i4>1</vt:i4>
      </vt:variant>
      <vt:variant>
        <vt:lpstr>Titres des diapositives</vt:lpstr>
      </vt:variant>
      <vt:variant>
        <vt:i4>24</vt:i4>
      </vt:variant>
    </vt:vector>
  </HeadingPairs>
  <TitlesOfParts>
    <vt:vector size="25" baseType="lpstr">
      <vt:lpstr>Thème Office</vt:lpstr>
      <vt:lpstr> I) De nouvelles problématiques, des démarches à privilégier </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1) La « révolution néolithique », un terme « piégé »: </vt:lpstr>
      <vt:lpstr>Diapositive 16</vt:lpstr>
      <vt:lpstr>Diapositive 17</vt:lpstr>
      <vt:lpstr>Diapositive 18</vt:lpstr>
      <vt:lpstr>Diapositive 19</vt:lpstr>
      <vt:lpstr>Diapositive 20</vt:lpstr>
      <vt:lpstr>Diapositive 21</vt:lpstr>
      <vt:lpstr>Diapositive 22</vt:lpstr>
      <vt:lpstr>Diapositive 23</vt:lpstr>
      <vt:lpstr>Diapositive 24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Guillaume Douté</dc:creator>
  <cp:lastModifiedBy>Guillaume Douté</cp:lastModifiedBy>
  <cp:revision>115</cp:revision>
  <dcterms:created xsi:type="dcterms:W3CDTF">2016-07-07T11:26:50Z</dcterms:created>
  <dcterms:modified xsi:type="dcterms:W3CDTF">2016-07-07T11:33:16Z</dcterms:modified>
</cp:coreProperties>
</file>