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5" r:id="rId2"/>
    <p:sldId id="258" r:id="rId3"/>
    <p:sldId id="299" r:id="rId4"/>
    <p:sldId id="302" r:id="rId5"/>
    <p:sldId id="260" r:id="rId6"/>
    <p:sldId id="261" r:id="rId7"/>
    <p:sldId id="262" r:id="rId8"/>
    <p:sldId id="263" r:id="rId9"/>
    <p:sldId id="264" r:id="rId10"/>
    <p:sldId id="307" r:id="rId11"/>
    <p:sldId id="280" r:id="rId12"/>
    <p:sldId id="271" r:id="rId13"/>
    <p:sldId id="272" r:id="rId14"/>
    <p:sldId id="283" r:id="rId15"/>
    <p:sldId id="284" r:id="rId16"/>
    <p:sldId id="285" r:id="rId17"/>
    <p:sldId id="287" r:id="rId18"/>
    <p:sldId id="292" r:id="rId19"/>
    <p:sldId id="293" r:id="rId20"/>
    <p:sldId id="294" r:id="rId21"/>
    <p:sldId id="30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75076" autoAdjust="0"/>
  </p:normalViewPr>
  <p:slideViewPr>
    <p:cSldViewPr>
      <p:cViewPr>
        <p:scale>
          <a:sx n="80" d="100"/>
          <a:sy n="80" d="100"/>
        </p:scale>
        <p:origin x="-1074" y="594"/>
      </p:cViewPr>
      <p:guideLst>
        <p:guide orient="horz" pos="2160"/>
        <p:guide pos="2880"/>
      </p:guideLst>
    </p:cSldViewPr>
  </p:slideViewPr>
  <p:notesTextViewPr>
    <p:cViewPr>
      <p:scale>
        <a:sx n="100" d="100"/>
        <a:sy n="100" d="100"/>
      </p:scale>
      <p:origin x="0" y="588"/>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4EECD-83AC-49E9-9B8C-BE62D2C1FF2E}" type="datetimeFigureOut">
              <a:rPr lang="fr-FR" smtClean="0"/>
              <a:pPr/>
              <a:t>06/07/2016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FFBFB-95DC-4729-891F-0808F2919AD1}" type="slidenum">
              <a:rPr lang="fr-FR" smtClean="0"/>
              <a:pPr/>
              <a:t>‹N°›</a:t>
            </a:fld>
            <a:endParaRPr lang="fr-FR"/>
          </a:p>
        </p:txBody>
      </p:sp>
    </p:spTree>
    <p:extLst>
      <p:ext uri="{BB962C8B-B14F-4D97-AF65-F5344CB8AC3E}">
        <p14:creationId xmlns="" xmlns:p14="http://schemas.microsoft.com/office/powerpoint/2010/main" val="41656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thème nouveau qui peut apparaitre</a:t>
            </a:r>
            <a:r>
              <a:rPr lang="fr-FR" baseline="0" dirty="0" smtClean="0"/>
              <a:t> comme déroutant à la première lecture. </a:t>
            </a:r>
          </a:p>
          <a:p>
            <a:pPr>
              <a:buFont typeface="Arial" pitchFamily="34" charset="0"/>
              <a:buChar char="•"/>
            </a:pPr>
            <a:r>
              <a:rPr lang="fr-FR" baseline="0" dirty="0" smtClean="0"/>
              <a:t>Comprendre l’esprit de ce thème nécessite de revenir sur les termes choisis, </a:t>
            </a:r>
          </a:p>
          <a:p>
            <a:pPr>
              <a:buFont typeface="Arial" pitchFamily="34" charset="0"/>
              <a:buChar char="•"/>
            </a:pPr>
            <a:r>
              <a:rPr lang="fr-FR" baseline="0" dirty="0" smtClean="0"/>
              <a:t>De définir les problématiques structurantes</a:t>
            </a:r>
          </a:p>
          <a:p>
            <a:pPr>
              <a:buFont typeface="Arial" pitchFamily="34" charset="0"/>
              <a:buChar char="•"/>
            </a:pPr>
            <a:r>
              <a:rPr lang="fr-FR" baseline="0" dirty="0" smtClean="0"/>
              <a:t>De présenter les finalités et démarches pointées par les rédacteurs du programmes</a:t>
            </a:r>
          </a:p>
          <a:p>
            <a:pPr>
              <a:buFont typeface="Arial" pitchFamily="34" charset="0"/>
              <a:buChar char="•"/>
            </a:pPr>
            <a:r>
              <a:rPr lang="fr-FR" baseline="0" dirty="0" smtClean="0"/>
              <a:t>Et enfin de vous proposer une progression détaillée du thème.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a:t>
            </a:fld>
            <a:endParaRPr lang="fr-FR"/>
          </a:p>
        </p:txBody>
      </p:sp>
    </p:spTree>
    <p:extLst>
      <p:ext uri="{BB962C8B-B14F-4D97-AF65-F5344CB8AC3E}">
        <p14:creationId xmlns="" xmlns:p14="http://schemas.microsoft.com/office/powerpoint/2010/main" val="98151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Enfin ce thème peut</a:t>
            </a:r>
            <a:r>
              <a:rPr lang="fr-FR" baseline="0" dirty="0" smtClean="0"/>
              <a:t> être abordé </a:t>
            </a:r>
            <a:r>
              <a:rPr lang="fr-FR" dirty="0" smtClean="0"/>
              <a:t>en lien les programmes de</a:t>
            </a:r>
            <a:r>
              <a:rPr lang="fr-FR" baseline="0" dirty="0" smtClean="0"/>
              <a:t> français.</a:t>
            </a:r>
          </a:p>
          <a:p>
            <a:r>
              <a:rPr lang="fr-FR" baseline="0" dirty="0" smtClean="0"/>
              <a:t>Une rapide présentation des programmes de français nous permet de constater que nos collègues vont travailler des récits fondateurs que nous allons aussi exploiter: </a:t>
            </a:r>
            <a:r>
              <a:rPr lang="fr-FR" b="1" baseline="0" dirty="0" smtClean="0"/>
              <a:t>Iliade, Odyssée</a:t>
            </a:r>
            <a:r>
              <a:rPr lang="fr-FR" baseline="0" dirty="0" smtClean="0"/>
              <a:t>, extraits longs de </a:t>
            </a:r>
            <a:r>
              <a:rPr lang="fr-FR" b="1" baseline="0" dirty="0" smtClean="0"/>
              <a:t>l’Exode</a:t>
            </a:r>
            <a:r>
              <a:rPr lang="fr-FR" baseline="0" dirty="0" smtClean="0"/>
              <a:t>… autres récits mythiques…</a:t>
            </a:r>
          </a:p>
          <a:p>
            <a:endParaRPr lang="fr-FR" baseline="0" dirty="0" smtClean="0"/>
          </a:p>
          <a:p>
            <a:r>
              <a:rPr lang="fr-FR" baseline="0" dirty="0" smtClean="0"/>
              <a:t>Mais si on effectue un zoom sur une partie des nouveaux programmes de français et que nous nous attardons sur les raisons justifiant l’étude de ces documents nous constatons que nous partageons des œuvres et des connaissances mais que les finalités d’enseignement (</a:t>
            </a:r>
            <a:r>
              <a:rPr lang="fr-FR" baseline="0" dirty="0" err="1" smtClean="0"/>
              <a:t>Cf</a:t>
            </a:r>
            <a:r>
              <a:rPr lang="fr-FR" baseline="0" dirty="0" smtClean="0"/>
              <a:t> diapo 8) sont totalement différentes en Histoire par rapport au français.</a:t>
            </a:r>
          </a:p>
          <a:p>
            <a:r>
              <a:rPr lang="fr-FR" baseline="0" dirty="0" smtClean="0"/>
              <a:t>Nous pouvons donc envisager un travail interdisciplinaire avec nos collègues tout  en gardant à l’esprit que nous devons travailler avec les élèves les finalités de notre discipline -notamment la démarche historique, la distinction entre histoire et fiction et notamment l’enseignement du fait religieux- qui nous sont spécifiques.</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travail est</a:t>
            </a:r>
            <a:r>
              <a:rPr lang="fr-FR" baseline="0" dirty="0" smtClean="0"/>
              <a:t> complexe et nécessitera du temps de préparation et de conception de nos cours.</a:t>
            </a:r>
          </a:p>
          <a:p>
            <a:r>
              <a:rPr lang="fr-FR" baseline="0" dirty="0" smtClean="0"/>
              <a:t>Néanmoins nous pouvons réinvestir une partie de nos anciens cours. </a:t>
            </a:r>
            <a:r>
              <a:rPr lang="fr-FR" b="1" baseline="0" dirty="0" smtClean="0"/>
              <a:t>Il convient cependant de les retravailler puisque la problématique et l’approche des objets d’étude est différente par rapport à 2008.</a:t>
            </a:r>
          </a:p>
          <a:p>
            <a:endParaRPr lang="fr-FR" baseline="0" dirty="0" smtClean="0"/>
          </a:p>
          <a:p>
            <a:r>
              <a:rPr lang="fr-FR" baseline="0" dirty="0" smtClean="0"/>
              <a:t>Une partie de nos cours actuels ne pourra plus être enseignée. Ceci s’explique encore une fois par le choix d’entrée par le religieux et le culturel et donc par le choix des problématiques du thème 2.</a:t>
            </a:r>
          </a:p>
          <a:p>
            <a:r>
              <a:rPr lang="fr-FR" baseline="0" dirty="0" smtClean="0"/>
              <a:t>Ainsi les anciens chapitres ou points qui étaient plutôt orientés histoire politique, histoire militaire ou épique disparaissent…</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11</a:t>
            </a:fld>
            <a:endParaRPr lang="fr-FR"/>
          </a:p>
        </p:txBody>
      </p:sp>
    </p:spTree>
    <p:extLst>
      <p:ext uri="{BB962C8B-B14F-4D97-AF65-F5344CB8AC3E}">
        <p14:creationId xmlns="" xmlns:p14="http://schemas.microsoft.com/office/powerpoint/2010/main" val="196275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Rappels…</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12</a:t>
            </a:fld>
            <a:endParaRPr lang="fr-FR"/>
          </a:p>
        </p:txBody>
      </p:sp>
    </p:spTree>
    <p:extLst>
      <p:ext uri="{BB962C8B-B14F-4D97-AF65-F5344CB8AC3E}">
        <p14:creationId xmlns="" xmlns:p14="http://schemas.microsoft.com/office/powerpoint/2010/main" val="44301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Rappel de la démarche: </a:t>
            </a:r>
          </a:p>
          <a:p>
            <a:r>
              <a:rPr lang="fr-FR" dirty="0" smtClean="0"/>
              <a:t>Partir d’un récit fondateur choix de l’</a:t>
            </a:r>
            <a:r>
              <a:rPr lang="fr-FR" b="1" dirty="0" smtClean="0"/>
              <a:t>Iliade/Odyssée</a:t>
            </a:r>
            <a:r>
              <a:rPr lang="fr-FR" baseline="0" dirty="0" smtClean="0"/>
              <a:t> (monde grec)</a:t>
            </a:r>
          </a:p>
          <a:p>
            <a:r>
              <a:rPr lang="fr-FR" baseline="0" dirty="0" smtClean="0"/>
              <a:t>Partir d’une fête manifestation d’une croyance pour Athènes (Panathénées)</a:t>
            </a:r>
          </a:p>
          <a:p>
            <a:r>
              <a:rPr lang="fr-FR" baseline="0" dirty="0" smtClean="0"/>
              <a:t>Références bibliographiques rapides: </a:t>
            </a:r>
            <a:r>
              <a:rPr lang="fr-FR" b="1" baseline="0" dirty="0" smtClean="0"/>
              <a:t>Histoire</a:t>
            </a:r>
            <a:r>
              <a:rPr lang="fr-FR" baseline="0" dirty="0" smtClean="0"/>
              <a:t> + </a:t>
            </a:r>
            <a:r>
              <a:rPr lang="fr-FR" b="1" baseline="0" dirty="0" smtClean="0"/>
              <a:t>Les Mythes grecs </a:t>
            </a:r>
            <a:r>
              <a:rPr lang="fr-FR" baseline="0" dirty="0" smtClean="0"/>
              <a:t>+ </a:t>
            </a:r>
            <a:r>
              <a:rPr lang="fr-FR" b="1" baseline="0" dirty="0" smtClean="0"/>
              <a:t>Le monde </a:t>
            </a:r>
            <a:r>
              <a:rPr lang="fr-FR" b="1" baseline="0" dirty="0" err="1" smtClean="0"/>
              <a:t>greco-romain</a:t>
            </a:r>
            <a:r>
              <a:rPr lang="fr-FR" b="1" baseline="0" dirty="0" smtClean="0"/>
              <a:t> </a:t>
            </a:r>
            <a:r>
              <a:rPr lang="fr-FR" baseline="0" dirty="0" smtClean="0"/>
              <a:t>de P. Veyne et notamment </a:t>
            </a:r>
            <a:r>
              <a:rPr lang="fr-FR" u="sng" baseline="0" dirty="0" smtClean="0"/>
              <a:t>le chapitre culte, piété et morale dans le paganisme gréco-romain</a:t>
            </a:r>
            <a:endParaRPr lang="fr-FR" u="sng" dirty="0" smtClean="0"/>
          </a:p>
          <a:p>
            <a:endParaRPr lang="fr-FR" dirty="0" smtClean="0"/>
          </a:p>
          <a:p>
            <a:r>
              <a:rPr lang="fr-FR" dirty="0" smtClean="0"/>
              <a:t>Démarche</a:t>
            </a:r>
            <a:r>
              <a:rPr lang="fr-FR" baseline="0" dirty="0" smtClean="0"/>
              <a:t> de cours proposée:</a:t>
            </a:r>
          </a:p>
          <a:p>
            <a:r>
              <a:rPr lang="fr-FR" baseline="0" dirty="0" smtClean="0"/>
              <a:t>Partir de l’Iliade et Odyssée pour constater leur importance pour tous les Grecs </a:t>
            </a:r>
          </a:p>
          <a:p>
            <a:pPr>
              <a:buFont typeface="Wingdings"/>
              <a:buChar char="è"/>
            </a:pPr>
            <a:r>
              <a:rPr lang="fr-FR" baseline="0" dirty="0" smtClean="0">
                <a:sym typeface="Wingdings" pitchFamily="2" charset="2"/>
              </a:rPr>
              <a:t>Unité culturelle</a:t>
            </a:r>
          </a:p>
          <a:p>
            <a:pPr>
              <a:buFont typeface="Arial" pitchFamily="34" charset="0"/>
              <a:buChar char="•"/>
            </a:pPr>
            <a:r>
              <a:rPr lang="fr-FR" baseline="0" dirty="0" smtClean="0">
                <a:sym typeface="Wingdings" pitchFamily="2" charset="2"/>
              </a:rPr>
              <a:t>des récits partagés véhiculés par une langue plus ou moins commune (il existe des différences de dialectes mais les historiens conviennent que les Grecs anciens parvenaient </a:t>
            </a:r>
            <a:r>
              <a:rPr lang="fr-FR" baseline="0" smtClean="0">
                <a:sym typeface="Wingdings" pitchFamily="2" charset="2"/>
              </a:rPr>
              <a:t>à se </a:t>
            </a:r>
            <a:r>
              <a:rPr lang="fr-FR" baseline="0" dirty="0" smtClean="0">
                <a:sym typeface="Wingdings" pitchFamily="2" charset="2"/>
              </a:rPr>
              <a:t>faire plus ou moins comprendre les uns des autres)</a:t>
            </a:r>
          </a:p>
          <a:p>
            <a:pPr>
              <a:buFont typeface="Arial" pitchFamily="34" charset="0"/>
              <a:buChar char="•"/>
            </a:pPr>
            <a:r>
              <a:rPr lang="fr-FR" baseline="0" dirty="0" smtClean="0">
                <a:sym typeface="Wingdings" pitchFamily="2" charset="2"/>
              </a:rPr>
              <a:t>un récit fixé dans un texte ce qui montre la pratique d’une écriture commune.</a:t>
            </a:r>
          </a:p>
          <a:p>
            <a:pPr>
              <a:buFont typeface="Arial" pitchFamily="34" charset="0"/>
              <a:buChar char="•"/>
            </a:pPr>
            <a:r>
              <a:rPr lang="fr-FR" baseline="0" dirty="0" smtClean="0">
                <a:sym typeface="Wingdings" pitchFamily="2" charset="2"/>
              </a:rPr>
              <a:t>Unité religieuse: partir d’extraits de </a:t>
            </a:r>
            <a:r>
              <a:rPr lang="fr-FR" b="1" baseline="0" dirty="0" smtClean="0">
                <a:sym typeface="Wingdings" pitchFamily="2" charset="2"/>
              </a:rPr>
              <a:t>l’Iliade</a:t>
            </a:r>
            <a:r>
              <a:rPr lang="fr-FR" baseline="0" dirty="0" smtClean="0">
                <a:sym typeface="Wingdings" pitchFamily="2" charset="2"/>
              </a:rPr>
              <a:t> ou de </a:t>
            </a:r>
            <a:r>
              <a:rPr lang="fr-FR" b="1" baseline="0" dirty="0" smtClean="0">
                <a:sym typeface="Wingdings" pitchFamily="2" charset="2"/>
              </a:rPr>
              <a:t>l’Odyssée</a:t>
            </a:r>
            <a:r>
              <a:rPr lang="fr-FR" baseline="0" dirty="0" smtClean="0">
                <a:sym typeface="Wingdings" pitchFamily="2" charset="2"/>
              </a:rPr>
              <a:t> pour constater l’existence d’un polythéisme grec connu de tous et par tous.</a:t>
            </a:r>
          </a:p>
          <a:p>
            <a:pPr>
              <a:buFont typeface="Arial" pitchFamily="34" charset="0"/>
              <a:buNone/>
            </a:pPr>
            <a:r>
              <a:rPr lang="fr-FR" baseline="0" dirty="0" smtClean="0">
                <a:sym typeface="Wingdings" pitchFamily="2" charset="2"/>
              </a:rPr>
              <a:t>Pour confirmer ou infirmer: étude d’un sanctuaire panhellénique pour montrer l’unité des croyances des Grecs. Nous avons fait le choix de Delphes, Olympie convient tout aussi bien.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14</a:t>
            </a:fld>
            <a:endParaRPr lang="fr-FR"/>
          </a:p>
        </p:txBody>
      </p:sp>
    </p:spTree>
    <p:extLst>
      <p:ext uri="{BB962C8B-B14F-4D97-AF65-F5344CB8AC3E}">
        <p14:creationId xmlns="" xmlns:p14="http://schemas.microsoft.com/office/powerpoint/2010/main" val="43841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Mais</a:t>
            </a:r>
            <a:r>
              <a:rPr lang="fr-FR" baseline="0" dirty="0" smtClean="0"/>
              <a:t> le programme nous demande aussi d’étudier le fait que les Grecs vivent dans des cités rivales.</a:t>
            </a:r>
          </a:p>
          <a:p>
            <a:r>
              <a:rPr lang="fr-FR" baseline="0" dirty="0" smtClean="0"/>
              <a:t>On peut entrer dans le sujet en présentant la division politique présentée dans l’Iliade puis de vérifier si cette réalité mythique est confirmée entre le VIII° et le </a:t>
            </a:r>
            <a:r>
              <a:rPr lang="fr-FR" baseline="0" dirty="0" err="1" smtClean="0"/>
              <a:t>IV°s</a:t>
            </a:r>
            <a:r>
              <a:rPr lang="fr-FR" baseline="0" dirty="0" smtClean="0"/>
              <a:t>.</a:t>
            </a:r>
          </a:p>
          <a:p>
            <a:r>
              <a:rPr lang="fr-FR" baseline="0" dirty="0" smtClean="0">
                <a:sym typeface="Wingdings" pitchFamily="2" charset="2"/>
              </a:rPr>
              <a:t> UN monde grec composé de cités parfois rivales</a:t>
            </a:r>
            <a:endParaRPr lang="fr-FR" baseline="0" dirty="0" smtClean="0"/>
          </a:p>
          <a:p>
            <a:r>
              <a:rPr lang="fr-FR" baseline="0" dirty="0" smtClean="0"/>
              <a:t>L’extension du monde grec peut aussi être introduite par l’étude de </a:t>
            </a:r>
            <a:r>
              <a:rPr lang="fr-FR" b="1" baseline="0" dirty="0" smtClean="0"/>
              <a:t>l’Odyssée</a:t>
            </a:r>
            <a:r>
              <a:rPr lang="fr-FR" baseline="0" dirty="0" smtClean="0"/>
              <a:t> et le périple d’Ulysse. La confirmation de l’extension du monde grec au-delà des limites de la Grèce actuelle, et ce jusqu’à Massalia et </a:t>
            </a:r>
            <a:r>
              <a:rPr lang="fr-FR" baseline="0" dirty="0" err="1" smtClean="0"/>
              <a:t>Nikaia</a:t>
            </a:r>
            <a:r>
              <a:rPr lang="fr-FR" baseline="0" dirty="0" smtClean="0"/>
              <a:t> permet d’étudier le phénomène de colonisation .</a:t>
            </a:r>
          </a:p>
          <a:p>
            <a:r>
              <a:rPr lang="fr-FR" baseline="0" dirty="0" smtClean="0"/>
              <a:t>L’idée est donc de partir de récits mythiques pour les confronter à d’autres sources et d’en dégager –comme le programme nous le demande- la distinction entre histoire et fictions.</a:t>
            </a:r>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15</a:t>
            </a:fld>
            <a:endParaRPr lang="fr-FR"/>
          </a:p>
        </p:txBody>
      </p:sp>
    </p:spTree>
    <p:extLst>
      <p:ext uri="{BB962C8B-B14F-4D97-AF65-F5344CB8AC3E}">
        <p14:creationId xmlns="" xmlns:p14="http://schemas.microsoft.com/office/powerpoint/2010/main" val="34514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troisième temps pourrait être l’occasion d’un focus sur Athènes, une cité exemplaire parmi d’autres.</a:t>
            </a:r>
          </a:p>
          <a:p>
            <a:r>
              <a:rPr lang="fr-FR" dirty="0" smtClean="0"/>
              <a:t>Afin d’en dégager les particularités et son importance pour notre histoire. Nous pouvons entrer dans le sujet par la</a:t>
            </a:r>
            <a:r>
              <a:rPr lang="fr-FR" baseline="0" dirty="0" smtClean="0"/>
              <a:t> fête des Panathénées –manifestation des croyances de la cité.</a:t>
            </a:r>
          </a:p>
          <a:p>
            <a:r>
              <a:rPr lang="fr-FR" baseline="0" dirty="0" smtClean="0"/>
              <a:t>Pour ce faire on peut exploiter tout ou parties de la vidéo éditée par Belin et facilement accessible sur </a:t>
            </a:r>
            <a:r>
              <a:rPr lang="fr-FR" baseline="0" dirty="0" err="1" smtClean="0"/>
              <a:t>Youtube</a:t>
            </a:r>
            <a:r>
              <a:rPr lang="fr-FR" baseline="0" dirty="0" smtClean="0"/>
              <a:t>.</a:t>
            </a:r>
          </a:p>
          <a:p>
            <a:r>
              <a:rPr lang="fr-FR" baseline="0" dirty="0" smtClean="0"/>
              <a:t>Cette vidéo présente la mise en scène de la cité en tant que communauté ainsi que l’unité affichée de ses habitants.</a:t>
            </a:r>
          </a:p>
          <a:p>
            <a:r>
              <a:rPr lang="fr-FR" baseline="0" dirty="0" smtClean="0"/>
              <a:t>Cette unité derrière la déesse éponyme peut notamment s’expliquer par la particularité politique d’Athènes.</a:t>
            </a:r>
          </a:p>
          <a:p>
            <a:r>
              <a:rPr lang="fr-FR" baseline="0" dirty="0" smtClean="0"/>
              <a:t>On introduit ainsi l’étude de la démocratie athénienne. Le programme ne nous invite plus à décrire les institutions ou à détailler une journée d’un citoyen à l’</a:t>
            </a:r>
            <a:r>
              <a:rPr lang="fr-FR" baseline="0" dirty="0" err="1" smtClean="0"/>
              <a:t>Ecclesia</a:t>
            </a:r>
            <a:r>
              <a:rPr lang="fr-FR" baseline="0" dirty="0" smtClean="0"/>
              <a:t> comme précédemment. Il convient cependant d’expliquer simplement ce qu’est la démocratie athénienne.</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16</a:t>
            </a:fld>
            <a:endParaRPr lang="fr-FR"/>
          </a:p>
        </p:txBody>
      </p:sp>
    </p:spTree>
    <p:extLst>
      <p:ext uri="{BB962C8B-B14F-4D97-AF65-F5344CB8AC3E}">
        <p14:creationId xmlns="" xmlns:p14="http://schemas.microsoft.com/office/powerpoint/2010/main" val="57413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deuxième temps d’étude de ce thème est consacré à Rome.</a:t>
            </a:r>
          </a:p>
          <a:p>
            <a:r>
              <a:rPr lang="fr-FR" dirty="0" smtClean="0"/>
              <a:t>Dans l’esprit d’entrer par les mythes</a:t>
            </a:r>
            <a:r>
              <a:rPr lang="fr-FR" baseline="0" dirty="0" smtClean="0"/>
              <a:t> pour les confronter aux sources historiques et d’en dégager les différences entre histoire et fiction, on peut s’appuyer sur un article de l’Histoire présent dans ce numéro et sur le </a:t>
            </a:r>
            <a:r>
              <a:rPr lang="fr-FR" b="1" baseline="0" dirty="0" smtClean="0"/>
              <a:t>Que sais-je? Les origines de Rome, </a:t>
            </a:r>
            <a:r>
              <a:rPr lang="fr-FR" b="0" baseline="0" dirty="0" smtClean="0"/>
              <a:t>d’Alexandre </a:t>
            </a:r>
            <a:r>
              <a:rPr lang="fr-FR" b="0" baseline="0" dirty="0" err="1" smtClean="0"/>
              <a:t>Grandazzi</a:t>
            </a:r>
            <a:r>
              <a:rPr lang="fr-FR" b="0" baseline="0" dirty="0" smtClean="0"/>
              <a:t>  </a:t>
            </a:r>
            <a:r>
              <a:rPr lang="fr-FR" baseline="0" dirty="0" smtClean="0"/>
              <a:t>qui est complet et nous a semblé de qualité.</a:t>
            </a:r>
          </a:p>
          <a:p>
            <a:r>
              <a:rPr lang="fr-FR" baseline="0" dirty="0" smtClean="0"/>
              <a:t>La démarche est la même que pour l’étude du monde grec: partir des récits fondateurs (</a:t>
            </a:r>
            <a:r>
              <a:rPr lang="fr-FR" b="1" baseline="0" dirty="0" smtClean="0"/>
              <a:t>Enéide</a:t>
            </a:r>
            <a:r>
              <a:rPr lang="fr-FR" baseline="0" dirty="0" smtClean="0"/>
              <a:t> et le mythe de Romulus et Remus) pour ensuite les confronter aux connaissances issues de l’archéologie et de l’histoire universitaire.</a:t>
            </a:r>
          </a:p>
          <a:p>
            <a:r>
              <a:rPr lang="fr-FR" baseline="0" dirty="0" smtClean="0"/>
              <a:t>Il apparait ainsi que si cette fondation est mythique, l’archéologie atteste de l’existence de la cité dès le VIII-</a:t>
            </a:r>
            <a:r>
              <a:rPr lang="fr-FR" baseline="0" dirty="0" err="1" smtClean="0"/>
              <a:t>VI°s</a:t>
            </a:r>
            <a:r>
              <a:rPr lang="fr-FR" baseline="0" dirty="0" smtClean="0"/>
              <a:t>.</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17</a:t>
            </a:fld>
            <a:endParaRPr lang="fr-FR"/>
          </a:p>
        </p:txBody>
      </p:sp>
    </p:spTree>
    <p:extLst>
      <p:ext uri="{BB962C8B-B14F-4D97-AF65-F5344CB8AC3E}">
        <p14:creationId xmlns="" xmlns:p14="http://schemas.microsoft.com/office/powerpoint/2010/main" val="776968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seconde partie de l’étude de Rome</a:t>
            </a:r>
            <a:r>
              <a:rPr lang="fr-FR" baseline="0" dirty="0" smtClean="0"/>
              <a:t> du mythe à l’histoire pourrait être une tentative d’explication des raisons de l’existence de tels mythes fondateurs à Rome.</a:t>
            </a:r>
          </a:p>
          <a:p>
            <a:r>
              <a:rPr lang="fr-FR" baseline="0" dirty="0" smtClean="0"/>
              <a:t>Lorsqu’on croise les temps de rédaction et de réactivation de ces mythes fondateurs avec une carte de l’extension de Rome dans le monde méditerranéen l’étude permet de constater qu’ils correspondent à des temps forts de l’histoire de la cité : </a:t>
            </a:r>
          </a:p>
          <a:p>
            <a:pPr>
              <a:buFont typeface="Arial" pitchFamily="34" charset="0"/>
              <a:buChar char="•"/>
            </a:pPr>
            <a:r>
              <a:rPr lang="fr-FR" baseline="0" dirty="0" smtClean="0"/>
              <a:t>L’affirmation de Rome à l’échelle régionale et de la Méditerranée occidentale (conquête de l’Italie et guerres puniques)</a:t>
            </a:r>
          </a:p>
          <a:p>
            <a:pPr>
              <a:buFont typeface="Arial" pitchFamily="34" charset="0"/>
              <a:buChar char="•"/>
            </a:pPr>
            <a:r>
              <a:rPr lang="fr-FR" baseline="0" dirty="0" smtClean="0"/>
              <a:t>L’affirmation de la puissance romaine à l’échelle de l’ensemble du bassin méditerranéen (conquêtes du II°/I° s avant Jésus-Christ. </a:t>
            </a:r>
          </a:p>
          <a:p>
            <a:r>
              <a:rPr lang="fr-FR" baseline="0" dirty="0" smtClean="0"/>
              <a:t>L’étude peut ainsi se conclure sur l’importance de ces mythes fondateurs dans la légitimation  de la puissance et de la domination romaine.</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18</a:t>
            </a:fld>
            <a:endParaRPr lang="fr-FR"/>
          </a:p>
        </p:txBody>
      </p:sp>
    </p:spTree>
    <p:extLst>
      <p:ext uri="{BB962C8B-B14F-4D97-AF65-F5344CB8AC3E}">
        <p14:creationId xmlns="" xmlns:p14="http://schemas.microsoft.com/office/powerpoint/2010/main" val="180666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naissance du monothéisme</a:t>
            </a:r>
            <a:r>
              <a:rPr lang="fr-FR" baseline="0" dirty="0" smtClean="0"/>
              <a:t> clôt l’étude ce thème.</a:t>
            </a:r>
          </a:p>
          <a:p>
            <a:r>
              <a:rPr lang="fr-FR" baseline="0" dirty="0" smtClean="0"/>
              <a:t>L’entrée par des extraits de </a:t>
            </a:r>
            <a:r>
              <a:rPr lang="fr-FR" b="1" baseline="0" dirty="0" smtClean="0"/>
              <a:t>la Bible </a:t>
            </a:r>
            <a:r>
              <a:rPr lang="fr-FR" baseline="0" dirty="0" smtClean="0"/>
              <a:t>permet de définir avec les élèves les principes d’une religion monothéiste dans un monde polythéiste. </a:t>
            </a:r>
          </a:p>
          <a:p>
            <a:r>
              <a:rPr lang="fr-FR" baseline="0" dirty="0" smtClean="0"/>
              <a:t>L’étude des 10 commandements permet aussi de montrer que </a:t>
            </a:r>
            <a:r>
              <a:rPr lang="fr-FR" b="1" baseline="0" dirty="0" smtClean="0"/>
              <a:t>la Bible </a:t>
            </a:r>
            <a:r>
              <a:rPr lang="fr-FR" baseline="0" dirty="0" smtClean="0"/>
              <a:t>ne fixe pas seulement des règles religieuses particulières mais aussi des règles de vie.</a:t>
            </a:r>
          </a:p>
          <a:p>
            <a:r>
              <a:rPr lang="fr-FR" baseline="0" dirty="0" smtClean="0"/>
              <a:t>Croisements possibles avec des cartes ou des extraits d’ouvrages scientifiques adaptés ou non pour confirmer les particularités vis-à-vis des autres sociétés du monde méditerranéen antique.</a:t>
            </a:r>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19</a:t>
            </a:fld>
            <a:endParaRPr lang="fr-FR"/>
          </a:p>
        </p:txBody>
      </p:sp>
    </p:spTree>
    <p:extLst>
      <p:ext uri="{BB962C8B-B14F-4D97-AF65-F5344CB8AC3E}">
        <p14:creationId xmlns="" xmlns:p14="http://schemas.microsoft.com/office/powerpoint/2010/main" val="1424127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second temps de l’étude de cet objet pourrait, en conclusion, présenter</a:t>
            </a:r>
            <a:r>
              <a:rPr lang="fr-FR" baseline="0" dirty="0" smtClean="0"/>
              <a:t> le contexte d’affirmation du monothéisme puis de la rédaction et/ou de la fixation des récits bibliques.</a:t>
            </a:r>
          </a:p>
          <a:p>
            <a:pPr>
              <a:buFont typeface="Arial" pitchFamily="34" charset="0"/>
              <a:buChar char="•"/>
            </a:pPr>
            <a:r>
              <a:rPr lang="fr-FR" baseline="0" dirty="0" smtClean="0"/>
              <a:t>On peut s’appuyer sur l’ouvrage de </a:t>
            </a:r>
            <a:r>
              <a:rPr lang="fr-FR" baseline="0" dirty="0" err="1" smtClean="0"/>
              <a:t>Finkelstein</a:t>
            </a:r>
            <a:r>
              <a:rPr lang="fr-FR" baseline="0" dirty="0" smtClean="0"/>
              <a:t> et de </a:t>
            </a:r>
            <a:r>
              <a:rPr lang="fr-FR" baseline="0" dirty="0" err="1" smtClean="0"/>
              <a:t>Silberman</a:t>
            </a:r>
            <a:r>
              <a:rPr lang="fr-FR" baseline="0" dirty="0" smtClean="0"/>
              <a:t>, </a:t>
            </a:r>
            <a:r>
              <a:rPr lang="fr-FR" b="1" baseline="0" dirty="0" smtClean="0"/>
              <a:t>la Bible dévoilée </a:t>
            </a:r>
            <a:r>
              <a:rPr lang="fr-FR" baseline="0" dirty="0" smtClean="0"/>
              <a:t>ainsi que sur une bonne partie de la présentation de </a:t>
            </a:r>
            <a:r>
              <a:rPr lang="fr-FR" b="1" baseline="0" dirty="0" smtClean="0"/>
              <a:t>Romain </a:t>
            </a:r>
            <a:r>
              <a:rPr lang="fr-FR" b="1" baseline="0" dirty="0" err="1" smtClean="0"/>
              <a:t>Blandre</a:t>
            </a:r>
            <a:r>
              <a:rPr lang="fr-FR" baseline="0" dirty="0" smtClean="0"/>
              <a:t>, construite lors des formations pour les nouveaux programmes de 6° en 2007. Cette formation est facilement accessible sur le site de l’Académie de Strasbourg.</a:t>
            </a:r>
          </a:p>
          <a:p>
            <a:pPr>
              <a:buFont typeface="Arial" pitchFamily="34" charset="0"/>
              <a:buChar char="•"/>
            </a:pPr>
            <a:r>
              <a:rPr lang="fr-FR" baseline="0" dirty="0" smtClean="0"/>
              <a:t>Les menaces sur royaume de Juda au </a:t>
            </a:r>
            <a:r>
              <a:rPr lang="fr-FR" baseline="0" dirty="0" err="1" smtClean="0"/>
              <a:t>VII°s</a:t>
            </a:r>
            <a:r>
              <a:rPr lang="fr-FR" baseline="0" dirty="0" smtClean="0"/>
              <a:t> sont présentées. La lutte contre l’</a:t>
            </a:r>
            <a:r>
              <a:rPr lang="fr-FR" baseline="0" dirty="0" err="1" smtClean="0"/>
              <a:t>idôlatrie</a:t>
            </a:r>
            <a:r>
              <a:rPr lang="fr-FR" baseline="0" dirty="0" smtClean="0"/>
              <a:t> et la (ré?)affirmation du monothéisme sous Josias peuvent être alors interprétées comme étant notamment une réaction pour s’affirmer et se distinguer des autres peuples.</a:t>
            </a:r>
          </a:p>
          <a:p>
            <a:r>
              <a:rPr lang="fr-FR" baseline="0" dirty="0" smtClean="0"/>
              <a:t>Un dernier temps peut enfin être présenté, l’exil à Babylone et la fixation de la Bible. </a:t>
            </a:r>
          </a:p>
          <a:p>
            <a:r>
              <a:rPr lang="fr-FR" baseline="0" dirty="0" smtClean="0"/>
              <a:t>La </a:t>
            </a:r>
            <a:r>
              <a:rPr lang="fr-FR" baseline="0" smtClean="0"/>
              <a:t>Bible écrite en </a:t>
            </a:r>
            <a:r>
              <a:rPr lang="fr-FR" baseline="0" dirty="0" smtClean="0"/>
              <a:t>fixant ces récits permet de conserver une mémoire et d’affirmer l’identité d’un peuple menacé puis ayant perdu son territoire.</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20</a:t>
            </a:fld>
            <a:endParaRPr lang="fr-FR"/>
          </a:p>
        </p:txBody>
      </p:sp>
    </p:spTree>
    <p:extLst>
      <p:ext uri="{BB962C8B-B14F-4D97-AF65-F5344CB8AC3E}">
        <p14:creationId xmlns="" xmlns:p14="http://schemas.microsoft.com/office/powerpoint/2010/main" val="160793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L’entrée du thème est novatrice:</a:t>
            </a:r>
            <a:r>
              <a:rPr lang="fr-FR" baseline="0" dirty="0" smtClean="0"/>
              <a:t> il s’agit d’entrer par le culturel et le religieux. L’approche politique ou militaire s’efface. </a:t>
            </a:r>
          </a:p>
          <a:p>
            <a:r>
              <a:rPr lang="fr-FR" baseline="0" dirty="0" smtClean="0"/>
              <a:t>La temporalisation et la localisation répondent à la définition de l’Antiquité selon C. </a:t>
            </a:r>
            <a:r>
              <a:rPr lang="fr-FR" baseline="0" dirty="0" err="1" smtClean="0"/>
              <a:t>Grataloup</a:t>
            </a:r>
            <a:r>
              <a:rPr lang="fr-FR" baseline="0" dirty="0" smtClean="0"/>
              <a:t>. L’importance de l’’Antiquité, du bassin méditerranéen dans notre société est réaffirmée.</a:t>
            </a:r>
          </a:p>
          <a:p>
            <a:r>
              <a:rPr lang="fr-FR" baseline="0" dirty="0" smtClean="0"/>
              <a:t>Les objets d’études nous sont connus mais, compte tenu de la nouvelle approche de ce thème, ils doivent être abordés de façon différente. Il ne s’agit pas de tout refaire mais de réorienter nos enseignements.</a:t>
            </a:r>
          </a:p>
          <a:p>
            <a:r>
              <a:rPr lang="fr-FR" baseline="0" dirty="0" smtClean="0"/>
              <a:t> Cela nécessite un travail  de réflexion puis de (</a:t>
            </a:r>
            <a:r>
              <a:rPr lang="fr-FR" baseline="0" dirty="0" err="1" smtClean="0"/>
              <a:t>re</a:t>
            </a:r>
            <a:r>
              <a:rPr lang="fr-FR" baseline="0" dirty="0" smtClean="0"/>
              <a:t>)conception des cours.</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2</a:t>
            </a:fld>
            <a:endParaRPr lang="fr-FR"/>
          </a:p>
        </p:txBody>
      </p:sp>
    </p:spTree>
    <p:extLst>
      <p:ext uri="{BB962C8B-B14F-4D97-AF65-F5344CB8AC3E}">
        <p14:creationId xmlns="" xmlns:p14="http://schemas.microsoft.com/office/powerpoint/2010/main" val="146585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a:t>
            </a:r>
            <a:r>
              <a:rPr lang="fr-FR" baseline="0" dirty="0" smtClean="0"/>
              <a:t> lecture de ce thème peut aussi nous interroger quant aux choix des termes employés. </a:t>
            </a:r>
          </a:p>
          <a:p>
            <a:r>
              <a:rPr lang="fr-FR" baseline="0" dirty="0" smtClean="0"/>
              <a:t>Comprendre les attentes de ce thèmes nécessite de comprendre le sens donné par les rédacteurs à certains termes </a:t>
            </a:r>
          </a:p>
          <a:p>
            <a:r>
              <a:rPr lang="fr-FR" baseline="0" dirty="0" smtClean="0"/>
              <a:t>Ces termes sont principalement</a:t>
            </a:r>
          </a:p>
          <a:p>
            <a:r>
              <a:rPr lang="fr-FR" baseline="0" dirty="0" smtClean="0"/>
              <a:t>Croyances</a:t>
            </a:r>
          </a:p>
          <a:p>
            <a:r>
              <a:rPr lang="fr-FR" baseline="0" dirty="0" smtClean="0"/>
              <a:t>Récits fondateurs</a:t>
            </a:r>
          </a:p>
          <a:p>
            <a:r>
              <a:rPr lang="fr-FR" baseline="0" dirty="0" smtClean="0"/>
              <a:t>Mythes différenciés de Récits bibliques.</a:t>
            </a:r>
          </a:p>
          <a:p>
            <a:r>
              <a:rPr lang="fr-FR" baseline="0" dirty="0" smtClean="0">
                <a:sym typeface="Wingdings" pitchFamily="2" charset="2"/>
              </a:rPr>
              <a:t> Pourquoi ces choix lexicaux?</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3</a:t>
            </a:fld>
            <a:endParaRPr lang="fr-FR"/>
          </a:p>
        </p:txBody>
      </p:sp>
    </p:spTree>
    <p:extLst>
      <p:ext uri="{BB962C8B-B14F-4D97-AF65-F5344CB8AC3E}">
        <p14:creationId xmlns="" xmlns:p14="http://schemas.microsoft.com/office/powerpoint/2010/main" val="68712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fr-FR" dirty="0" smtClean="0"/>
              <a:t>Croyance</a:t>
            </a:r>
            <a:r>
              <a:rPr lang="fr-FR" baseline="0" dirty="0" smtClean="0"/>
              <a:t>: </a:t>
            </a:r>
            <a:r>
              <a:rPr lang="fr-FR" baseline="0" dirty="0" smtClean="0">
                <a:sym typeface="Wingdings" pitchFamily="2" charset="2"/>
              </a:rPr>
              <a:t>définition (dico de l’académie française) : inscription dans une pratique collective</a:t>
            </a:r>
          </a:p>
          <a:p>
            <a:r>
              <a:rPr lang="fr-FR" baseline="0" dirty="0" smtClean="0">
                <a:sym typeface="Wingdings" pitchFamily="2" charset="2"/>
              </a:rPr>
              <a:t>  Les croyances peuvent donc être étudiées par l’intermédiaire de fêtes ou d’événements religieux (panathénées, jeux olympiques, pythiques…). </a:t>
            </a:r>
          </a:p>
          <a:p>
            <a:r>
              <a:rPr lang="fr-FR" baseline="0" dirty="0" smtClean="0">
                <a:sym typeface="Wingdings" pitchFamily="2" charset="2"/>
              </a:rPr>
              <a:t>L’utilisation de ce terme nous laisse une liberté tout en guidant nos pratiques.</a:t>
            </a:r>
          </a:p>
          <a:p>
            <a:endParaRPr lang="fr-FR" baseline="0" dirty="0" smtClean="0">
              <a:sym typeface="Wingdings" pitchFamily="2" charset="2"/>
            </a:endParaRPr>
          </a:p>
          <a:p>
            <a:r>
              <a:rPr lang="fr-FR" baseline="0" dirty="0" smtClean="0">
                <a:sym typeface="Wingdings" pitchFamily="2" charset="2"/>
              </a:rPr>
              <a:t>Le terme de mythe est plus difficile à définir simplement. Si l’on convoque certains philosophes et historiens reconnus ayant travaillé la question, on peut considérer qu’un mythe est sacré, explique comment quelque chose est né, devient un modèle de référence et présente une vérité pour une société donnée à des temps donnés.</a:t>
            </a:r>
          </a:p>
          <a:p>
            <a:r>
              <a:rPr lang="fr-FR" baseline="0" dirty="0" smtClean="0">
                <a:sym typeface="Wingdings" pitchFamily="2" charset="2"/>
              </a:rPr>
              <a:t> Mircea Eliade (philosophe, historien des religions et mythologue –auteur notamment de l’ouvrage de </a:t>
            </a:r>
            <a:r>
              <a:rPr lang="fr-FR" i="0" baseline="0" dirty="0" smtClean="0">
                <a:sym typeface="Wingdings" pitchFamily="2" charset="2"/>
              </a:rPr>
              <a:t>référence </a:t>
            </a:r>
            <a:r>
              <a:rPr lang="fr-FR" b="1" i="0" baseline="0" dirty="0" smtClean="0">
                <a:sym typeface="Wingdings" pitchFamily="2" charset="2"/>
              </a:rPr>
              <a:t>le sacré et le profane, 1965</a:t>
            </a:r>
            <a:r>
              <a:rPr lang="fr-FR" baseline="0" dirty="0" smtClean="0">
                <a:sym typeface="Wingdings" pitchFamily="2" charset="2"/>
              </a:rPr>
              <a:t>) </a:t>
            </a:r>
          </a:p>
          <a:p>
            <a:r>
              <a:rPr lang="fr-FR" baseline="0" dirty="0" smtClean="0">
                <a:sym typeface="Wingdings" pitchFamily="2" charset="2"/>
              </a:rPr>
              <a:t>Paul </a:t>
            </a:r>
            <a:r>
              <a:rPr lang="fr-FR" baseline="0" dirty="0" err="1" smtClean="0">
                <a:sym typeface="Wingdings" pitchFamily="2" charset="2"/>
              </a:rPr>
              <a:t>Ricoeur</a:t>
            </a:r>
            <a:r>
              <a:rPr lang="fr-FR" baseline="0" dirty="0" smtClean="0">
                <a:sym typeface="Wingdings" pitchFamily="2" charset="2"/>
              </a:rPr>
              <a:t> (philosophe)</a:t>
            </a:r>
          </a:p>
          <a:p>
            <a:r>
              <a:rPr lang="fr-FR" baseline="0" dirty="0" smtClean="0">
                <a:sym typeface="Wingdings" pitchFamily="2" charset="2"/>
              </a:rPr>
              <a:t>J.P Vernant (historien spécialiste de la Grèce antique et plus particulièrement de ses mythes auteur notamment de </a:t>
            </a:r>
            <a:r>
              <a:rPr lang="fr-FR" b="1" baseline="0" dirty="0" smtClean="0">
                <a:sym typeface="Wingdings" pitchFamily="2" charset="2"/>
              </a:rPr>
              <a:t>Mythe et religion en Grèce ancienne</a:t>
            </a:r>
            <a:r>
              <a:rPr lang="fr-FR" baseline="0" dirty="0" smtClean="0">
                <a:sym typeface="Wingdings" pitchFamily="2" charset="2"/>
              </a:rPr>
              <a:t>, 1994)</a:t>
            </a:r>
          </a:p>
          <a:p>
            <a:r>
              <a:rPr lang="fr-FR" baseline="0" dirty="0" smtClean="0">
                <a:sym typeface="Wingdings" pitchFamily="2" charset="2"/>
              </a:rPr>
              <a:t>Paul Veyne (historien français spécialiste de la Rome antique et rédacteur de </a:t>
            </a:r>
            <a:r>
              <a:rPr lang="fr-FR" b="1" baseline="0" dirty="0" smtClean="0">
                <a:sym typeface="Wingdings" pitchFamily="2" charset="2"/>
              </a:rPr>
              <a:t>l’empire </a:t>
            </a:r>
            <a:r>
              <a:rPr lang="fr-FR" b="1" baseline="0" dirty="0" err="1" smtClean="0">
                <a:sym typeface="Wingdings" pitchFamily="2" charset="2"/>
              </a:rPr>
              <a:t>greco-romain</a:t>
            </a:r>
            <a:r>
              <a:rPr lang="fr-FR" b="1" baseline="0" dirty="0" smtClean="0">
                <a:sym typeface="Wingdings" pitchFamily="2" charset="2"/>
              </a:rPr>
              <a:t>  </a:t>
            </a:r>
            <a:r>
              <a:rPr lang="fr-FR" baseline="0" dirty="0" smtClean="0">
                <a:sym typeface="Wingdings" pitchFamily="2" charset="2"/>
              </a:rPr>
              <a:t>2005)</a:t>
            </a:r>
          </a:p>
          <a:p>
            <a:r>
              <a:rPr lang="fr-FR" baseline="0" dirty="0" smtClean="0">
                <a:sym typeface="Wingdings" pitchFamily="2" charset="2"/>
              </a:rPr>
              <a:t> Mais si ces définitions ne sont pas identiques, elles sont complémentaires et surtout tous ces auteurs s’accordent à considérer les récits mythiques comme des </a:t>
            </a:r>
            <a:r>
              <a:rPr lang="fr-FR" u="sng" baseline="0" dirty="0" smtClean="0">
                <a:sym typeface="Wingdings" pitchFamily="2" charset="2"/>
              </a:rPr>
              <a:t>textes ou des récits fondateurs</a:t>
            </a:r>
            <a:r>
              <a:rPr lang="fr-FR" baseline="0" dirty="0" smtClean="0">
                <a:sym typeface="Wingdings" pitchFamily="2" charset="2"/>
              </a:rPr>
              <a:t>. </a:t>
            </a:r>
          </a:p>
          <a:p>
            <a:endParaRPr lang="fr-FR" baseline="0" dirty="0" smtClean="0">
              <a:sym typeface="Wingdings" pitchFamily="2" charset="2"/>
            </a:endParaRPr>
          </a:p>
          <a:p>
            <a:r>
              <a:rPr lang="fr-FR" baseline="0" dirty="0" smtClean="0">
                <a:sym typeface="Wingdings" pitchFamily="2" charset="2"/>
              </a:rPr>
              <a:t>La dernière expression qui peut prêter à réflexion est celle de récits bibliques. La différenciation avec le terme de mythe s’explique par la diversité des contenus de la Bible avec des parties considérées comme mythiques d’autres historiques.</a:t>
            </a:r>
          </a:p>
          <a:p>
            <a:r>
              <a:rPr lang="fr-FR" baseline="0" dirty="0" smtClean="0">
                <a:sym typeface="Wingdings" pitchFamily="2" charset="2"/>
              </a:rPr>
              <a:t>La distinction entre mythe et récits bibliques est donc ici pour éviter tout débat ou polémique. Il s’agit d’un programme d’enseignement de 6° destiné à tous les élèves et qui doit être enseigné par tous les enseignants. La possibilité d’une polémique sémantique a visiblement été intégrée.</a:t>
            </a:r>
          </a:p>
          <a:p>
            <a:endParaRPr lang="fr-FR" baseline="0" dirty="0" smtClean="0">
              <a:sym typeface="Wingdings" pitchFamily="2" charset="2"/>
            </a:endParaRPr>
          </a:p>
          <a:p>
            <a:pPr>
              <a:buFont typeface="Wingdings"/>
              <a:buChar char="è"/>
            </a:pPr>
            <a:r>
              <a:rPr lang="fr-FR" baseline="0" dirty="0" smtClean="0">
                <a:sym typeface="Wingdings" pitchFamily="2" charset="2"/>
              </a:rPr>
              <a:t>Mais comme les récits mythiques, les récits bibliques sont considérés comme des textes fondateurs.</a:t>
            </a:r>
          </a:p>
          <a:p>
            <a:pPr>
              <a:buFont typeface="Wingdings"/>
              <a:buNone/>
            </a:pPr>
            <a:r>
              <a:rPr lang="fr-FR" baseline="0" dirty="0" smtClean="0">
                <a:sym typeface="Wingdings" pitchFamily="2" charset="2"/>
              </a:rPr>
              <a:t>La première expression « récits fondateurs » est donc sensée et intègre les récits bibliques et les mythes.</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4</a:t>
            </a:fld>
            <a:endParaRPr lang="fr-FR"/>
          </a:p>
        </p:txBody>
      </p:sp>
    </p:spTree>
    <p:extLst>
      <p:ext uri="{BB962C8B-B14F-4D97-AF65-F5344CB8AC3E}">
        <p14:creationId xmlns="" xmlns:p14="http://schemas.microsoft.com/office/powerpoint/2010/main" val="147922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a:t>
            </a:r>
            <a:r>
              <a:rPr lang="fr-FR" baseline="0" dirty="0" smtClean="0"/>
              <a:t> fois ces précisions faites et cette mise au point commune établie, quelle problématique pour ce thème 2 ?</a:t>
            </a:r>
          </a:p>
          <a:p>
            <a:endParaRPr lang="fr-FR" baseline="0" dirty="0" smtClean="0"/>
          </a:p>
          <a:p>
            <a:r>
              <a:rPr lang="fr-FR" baseline="0" dirty="0" smtClean="0"/>
              <a:t>Les objets d’étude ou chapitres nous sont connus. Dans les programmes de 2008 ils apparaissaient déjà mais n’étaient pas traités dans le même thème et n’étaient pas liés par une problématique commune. (encart diapo en haut à droite)</a:t>
            </a:r>
          </a:p>
          <a:p>
            <a:r>
              <a:rPr lang="fr-FR" baseline="0" dirty="0" smtClean="0"/>
              <a:t>Avec ces nouveaux programmes, le thème demande de traiter ces objets d’étude sous l’angle du fait religieux et culturel dans un sens plus large. (L’approche n’est plus politique ou militaire)</a:t>
            </a:r>
          </a:p>
          <a:p>
            <a:endParaRPr lang="fr-FR" baseline="0" dirty="0" smtClean="0"/>
          </a:p>
          <a:p>
            <a:r>
              <a:rPr lang="fr-FR" baseline="0" dirty="0" smtClean="0"/>
              <a:t>Il convient donc d’orienter nos enseignements vers cette optique en les structurant autour d’une problématique commune qui pourrait être :</a:t>
            </a:r>
          </a:p>
          <a:p>
            <a:pPr>
              <a:buFont typeface="Arial" pitchFamily="34" charset="0"/>
              <a:buChar char="•"/>
            </a:pPr>
            <a:r>
              <a:rPr lang="fr-FR" sz="1200" i="1" dirty="0" smtClean="0">
                <a:solidFill>
                  <a:srgbClr val="FF0000"/>
                </a:solidFill>
              </a:rPr>
              <a:t>Comment les sociétés de l’Antiquité sont-elles soudées par des récits et/ou des croyances religieuses ?</a:t>
            </a:r>
            <a:r>
              <a:rPr lang="fr-FR" sz="1200" dirty="0" smtClean="0">
                <a:solidFill>
                  <a:srgbClr val="FF0000"/>
                </a:solidFill>
              </a:rPr>
              <a:t> (problématique</a:t>
            </a:r>
            <a:r>
              <a:rPr lang="fr-FR" sz="1200" baseline="0" dirty="0" smtClean="0">
                <a:solidFill>
                  <a:srgbClr val="FF0000"/>
                </a:solidFill>
              </a:rPr>
              <a:t> proposée par l’inspection générale </a:t>
            </a:r>
            <a:r>
              <a:rPr lang="fr-FR" sz="1200" b="1" baseline="0" dirty="0" smtClean="0">
                <a:solidFill>
                  <a:srgbClr val="FF0000"/>
                </a:solidFill>
              </a:rPr>
              <a:t>Michel </a:t>
            </a:r>
            <a:r>
              <a:rPr lang="fr-FR" sz="1200" b="1" baseline="0" dirty="0" err="1" smtClean="0">
                <a:solidFill>
                  <a:srgbClr val="FF0000"/>
                </a:solidFill>
              </a:rPr>
              <a:t>Hagnerelle</a:t>
            </a:r>
            <a:r>
              <a:rPr lang="fr-FR" sz="1200" baseline="0" dirty="0" smtClean="0">
                <a:solidFill>
                  <a:srgbClr val="FF0000"/>
                </a:solidFill>
              </a:rPr>
              <a:t>)</a:t>
            </a:r>
            <a:endParaRPr lang="fr-FR" sz="1200" dirty="0" smtClean="0">
              <a:solidFill>
                <a:srgbClr val="FF0000"/>
              </a:solidFill>
            </a:endParaRPr>
          </a:p>
          <a:p>
            <a:pPr>
              <a:buFont typeface="Arial" pitchFamily="34" charset="0"/>
              <a:buChar char="•"/>
            </a:pPr>
            <a:r>
              <a:rPr lang="fr-FR" sz="1200" dirty="0" smtClean="0">
                <a:solidFill>
                  <a:srgbClr val="FF0000"/>
                </a:solidFill>
              </a:rPr>
              <a:t>Que nous apprennent ces récits et/ou croyances sur ces sociétés ? (rajout et précision de la première</a:t>
            </a:r>
            <a:r>
              <a:rPr lang="fr-FR" sz="1200" baseline="0" dirty="0" smtClean="0">
                <a:solidFill>
                  <a:srgbClr val="FF0000"/>
                </a:solidFill>
              </a:rPr>
              <a:t> partie de la problématique </a:t>
            </a:r>
            <a:r>
              <a:rPr lang="fr-FR" sz="1200" dirty="0" smtClean="0">
                <a:solidFill>
                  <a:srgbClr val="FF0000"/>
                </a:solidFill>
              </a:rPr>
              <a:t>de notre part)</a:t>
            </a:r>
          </a:p>
          <a:p>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5</a:t>
            </a:fld>
            <a:endParaRPr lang="fr-FR"/>
          </a:p>
        </p:txBody>
      </p:sp>
    </p:spTree>
    <p:extLst>
      <p:ext uri="{BB962C8B-B14F-4D97-AF65-F5344CB8AC3E}">
        <p14:creationId xmlns="" xmlns:p14="http://schemas.microsoft.com/office/powerpoint/2010/main" val="213560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Pourquoi</a:t>
            </a:r>
            <a:r>
              <a:rPr lang="fr-FR" baseline="0" dirty="0" smtClean="0"/>
              <a:t> ce choix de problématique générale?</a:t>
            </a:r>
          </a:p>
          <a:p>
            <a:r>
              <a:rPr lang="fr-FR" baseline="0" dirty="0" smtClean="0"/>
              <a:t>Il nous semble que cette problématique donne cohérence et sens aux questions diverses inscrites (colonne de droite). </a:t>
            </a:r>
          </a:p>
          <a:p>
            <a:r>
              <a:rPr lang="fr-FR" baseline="0" dirty="0" smtClean="0"/>
              <a:t>Ces questions ne sont pas des problématiques mais des indications permettant d’orienter nos cours.</a:t>
            </a:r>
          </a:p>
          <a:p>
            <a:r>
              <a:rPr lang="fr-FR" baseline="0" dirty="0" smtClean="0"/>
              <a:t>Un travail de problématisation de chacun des objets d’étude (dans le cadre et le respect de la problématique générale du thème 2) doit donc être mené.</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6</a:t>
            </a:fld>
            <a:endParaRPr lang="fr-FR"/>
          </a:p>
        </p:txBody>
      </p:sp>
    </p:spTree>
    <p:extLst>
      <p:ext uri="{BB962C8B-B14F-4D97-AF65-F5344CB8AC3E}">
        <p14:creationId xmlns="" xmlns:p14="http://schemas.microsoft.com/office/powerpoint/2010/main" val="14893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Cette</a:t>
            </a:r>
            <a:r>
              <a:rPr lang="fr-FR" baseline="0" dirty="0" smtClean="0"/>
              <a:t> problématique générale peut ainsi être déclinée en fonction des objets d’études.</a:t>
            </a:r>
          </a:p>
          <a:p>
            <a:endParaRPr lang="fr-FR" baseline="0" dirty="0" smtClean="0"/>
          </a:p>
          <a:p>
            <a:r>
              <a:rPr lang="fr-FR" baseline="0" dirty="0" smtClean="0"/>
              <a:t>Chaque sous problématique propose d’entrer par un récit fondateur ou une croyance et essaye de donner sens à ces pratiques et récits.</a:t>
            </a:r>
          </a:p>
          <a:p>
            <a:pPr>
              <a:buFont typeface="Arial" pitchFamily="34" charset="0"/>
              <a:buChar char="•"/>
            </a:pPr>
            <a:r>
              <a:rPr lang="fr-FR" baseline="0" dirty="0" smtClean="0"/>
              <a:t>Pour les cités grecques : unité par les récits fondateurs et croyances alors qu’il existe une diversité politique et sociétale dans le monde grec.</a:t>
            </a:r>
          </a:p>
          <a:p>
            <a:pPr>
              <a:buFont typeface="Arial" pitchFamily="34" charset="0"/>
              <a:buChar char="•"/>
            </a:pPr>
            <a:r>
              <a:rPr lang="fr-FR" baseline="0" dirty="0" smtClean="0"/>
              <a:t>Pour Rome : les récits fondateurs ont aussi servi à légitimer une domination à différentes échelles temporelles et spatiales.</a:t>
            </a:r>
          </a:p>
          <a:p>
            <a:pPr>
              <a:buFont typeface="Arial" pitchFamily="34" charset="0"/>
              <a:buChar char="•"/>
            </a:pPr>
            <a:r>
              <a:rPr lang="fr-FR" baseline="0" dirty="0" smtClean="0"/>
              <a:t>Pour le monothéisme juif : les récits et croyances permettent de définir et de distinguer un peuple des autres. (monothéisme/polythéisme notamment).</a:t>
            </a:r>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7</a:t>
            </a:fld>
            <a:endParaRPr lang="fr-FR"/>
          </a:p>
        </p:txBody>
      </p:sp>
    </p:spTree>
    <p:extLst>
      <p:ext uri="{BB962C8B-B14F-4D97-AF65-F5344CB8AC3E}">
        <p14:creationId xmlns="" xmlns:p14="http://schemas.microsoft.com/office/powerpoint/2010/main" val="139041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a:t>
            </a:r>
            <a:r>
              <a:rPr lang="fr-FR" baseline="0" dirty="0" smtClean="0"/>
              <a:t> fois les problématiques posées, il convient aussi de comprendre quelles sont les finalités d’enseignement (au-delà des connaissances) que nous devons transmettre.</a:t>
            </a:r>
          </a:p>
          <a:p>
            <a:r>
              <a:rPr lang="fr-FR" baseline="0" dirty="0" smtClean="0"/>
              <a:t>La lecture du thème 2, sous l’angle des  grandes finalités que nous avons relevées lors de la présentation générale du programme de cycle 3 en Histoire, permet de constater que ce thème a été rédigé pour répondre aux 4 finalités définies. </a:t>
            </a:r>
          </a:p>
          <a:p>
            <a:pPr>
              <a:buFont typeface="Wingdings"/>
              <a:buChar char="è"/>
            </a:pPr>
            <a:r>
              <a:rPr lang="fr-FR" baseline="0" dirty="0" smtClean="0"/>
              <a:t>Il est donc central dans l’enseignement de l’Histoire en 6° et nécessite toute notre attention et notre réflexion.</a:t>
            </a:r>
          </a:p>
          <a:p>
            <a:pPr>
              <a:buFont typeface="Wingdings"/>
              <a:buNone/>
            </a:pPr>
            <a:r>
              <a:rPr lang="fr-FR" baseline="0" dirty="0" smtClean="0"/>
              <a:t>Il s’agit visiblement du thème structurant du programme.</a:t>
            </a:r>
            <a:endParaRPr lang="fr-FR" dirty="0"/>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8</a:t>
            </a:fld>
            <a:endParaRPr lang="fr-FR"/>
          </a:p>
        </p:txBody>
      </p:sp>
    </p:spTree>
    <p:extLst>
      <p:ext uri="{BB962C8B-B14F-4D97-AF65-F5344CB8AC3E}">
        <p14:creationId xmlns="" xmlns:p14="http://schemas.microsoft.com/office/powerpoint/2010/main" val="196114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ce faire,</a:t>
            </a:r>
            <a:r>
              <a:rPr lang="fr-FR" baseline="0" dirty="0" smtClean="0"/>
              <a:t> donner cohérence dans la démarche pédagogique, travailler les finalités et enseigner les connaissances et compétences essentielles de ce thème, nous vous proposons d’appliquer systématiquement la même démarche pour les trois objets d’étude : </a:t>
            </a:r>
          </a:p>
          <a:p>
            <a:endParaRPr lang="fr-FR" baseline="0" dirty="0" smtClean="0"/>
          </a:p>
          <a:p>
            <a:pPr>
              <a:buFont typeface="Arial" pitchFamily="34" charset="0"/>
              <a:buChar char="•"/>
            </a:pPr>
            <a:r>
              <a:rPr lang="fr-FR" baseline="0" dirty="0" smtClean="0"/>
              <a:t>Une entrée systématique par les récits fondateurs, (mythiques ou bibliques) ou par des pratiques religieuses (concrétisations de croyances)</a:t>
            </a:r>
          </a:p>
          <a:p>
            <a:pPr>
              <a:buFont typeface="Arial" pitchFamily="34" charset="0"/>
              <a:buChar char="•"/>
            </a:pPr>
            <a:endParaRPr lang="fr-FR" baseline="0" dirty="0" smtClean="0"/>
          </a:p>
          <a:p>
            <a:pPr>
              <a:buFont typeface="Arial" pitchFamily="34" charset="0"/>
              <a:buChar char="•"/>
            </a:pPr>
            <a:r>
              <a:rPr lang="fr-FR" baseline="0" dirty="0" smtClean="0"/>
              <a:t>Travailler ces entrées en respectant une démarche scientifique (croiser les sources, développer l’esprit critique et analytique…) pour donner un sens historique et dissocier » histoires » et Histoire en montrant qu’on peut –sous certaines conditions-  construire de l’Histoire avec ces « histoires ».</a:t>
            </a:r>
          </a:p>
          <a:p>
            <a:pPr>
              <a:buFont typeface="Arial" pitchFamily="34" charset="0"/>
              <a:buChar char="•"/>
            </a:pPr>
            <a:endParaRPr lang="fr-FR" baseline="0" dirty="0" smtClean="0"/>
          </a:p>
          <a:p>
            <a:pPr>
              <a:buFont typeface="Arial" pitchFamily="34" charset="0"/>
              <a:buChar char="•"/>
            </a:pPr>
            <a:r>
              <a:rPr lang="fr-FR" baseline="0" dirty="0" smtClean="0"/>
              <a:t>Veiller systématiquement à donner un sens civique à ces enseignements:</a:t>
            </a:r>
          </a:p>
          <a:p>
            <a:r>
              <a:rPr lang="fr-FR" baseline="0" dirty="0" smtClean="0"/>
              <a:t> Pourquoi enseigne-t-on ce thème à tous les élèves en France en 6°?</a:t>
            </a:r>
          </a:p>
          <a:p>
            <a:r>
              <a:rPr lang="fr-FR" baseline="0" dirty="0" smtClean="0"/>
              <a:t> Quel sens donner à ces connaissances compétences et à l’explicitation de la démarche en 2016?</a:t>
            </a:r>
          </a:p>
        </p:txBody>
      </p:sp>
      <p:sp>
        <p:nvSpPr>
          <p:cNvPr id="4" name="Espace réservé du numéro de diapositive 3"/>
          <p:cNvSpPr>
            <a:spLocks noGrp="1"/>
          </p:cNvSpPr>
          <p:nvPr>
            <p:ph type="sldNum" sz="quarter" idx="10"/>
          </p:nvPr>
        </p:nvSpPr>
        <p:spPr/>
        <p:txBody>
          <a:bodyPr/>
          <a:lstStyle/>
          <a:p>
            <a:fld id="{265FFBFB-95DC-4729-891F-0808F2919AD1}" type="slidenum">
              <a:rPr lang="fr-FR" smtClean="0"/>
              <a:pPr/>
              <a:t>9</a:t>
            </a:fld>
            <a:endParaRPr lang="fr-FR"/>
          </a:p>
        </p:txBody>
      </p:sp>
    </p:spTree>
    <p:extLst>
      <p:ext uri="{BB962C8B-B14F-4D97-AF65-F5344CB8AC3E}">
        <p14:creationId xmlns="" xmlns:p14="http://schemas.microsoft.com/office/powerpoint/2010/main" val="131336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C7B78AC-08B9-4F91-8BBF-B846C6E6C983}" type="datetimeFigureOut">
              <a:rPr lang="fr-FR" smtClean="0"/>
              <a:pPr/>
              <a:t>06/07/2016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8E5BE7-9925-4679-9B2F-2336FD26580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B78AC-08B9-4F91-8BBF-B846C6E6C983}" type="datetimeFigureOut">
              <a:rPr lang="fr-FR" smtClean="0"/>
              <a:pPr/>
              <a:t>06/07/2016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E5BE7-9925-4679-9B2F-2336FD26580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jpeg"/><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077072"/>
            <a:ext cx="7772400" cy="1902073"/>
          </a:xfrm>
          <a:ln w="28575">
            <a:noFill/>
          </a:ln>
        </p:spPr>
        <p:txBody>
          <a:bodyPr>
            <a:normAutofit/>
          </a:bodyPr>
          <a:lstStyle/>
          <a:p>
            <a:r>
              <a:rPr lang="fr-FR" sz="2800" b="1" i="1" dirty="0" smtClean="0"/>
              <a:t> De nouvelles problématiques,</a:t>
            </a:r>
            <a:br>
              <a:rPr lang="fr-FR" sz="2800" b="1" i="1" dirty="0" smtClean="0"/>
            </a:br>
            <a:r>
              <a:rPr lang="fr-FR" sz="2800" b="1" i="1" dirty="0" smtClean="0"/>
              <a:t>des démarches à privilégier </a:t>
            </a:r>
            <a:endParaRPr lang="fr-FR" sz="2800" b="1" i="1" dirty="0"/>
          </a:p>
        </p:txBody>
      </p:sp>
      <p:sp>
        <p:nvSpPr>
          <p:cNvPr id="3" name="Sous-titre 2"/>
          <p:cNvSpPr>
            <a:spLocks noGrp="1"/>
          </p:cNvSpPr>
          <p:nvPr>
            <p:ph type="subTitle" idx="1"/>
          </p:nvPr>
        </p:nvSpPr>
        <p:spPr>
          <a:xfrm>
            <a:off x="683568" y="1700808"/>
            <a:ext cx="7776864" cy="2016224"/>
          </a:xfrm>
          <a:ln w="38100">
            <a:solidFill>
              <a:srgbClr val="CC0000"/>
            </a:solidFill>
          </a:ln>
        </p:spPr>
        <p:txBody>
          <a:bodyPr>
            <a:noAutofit/>
          </a:bodyPr>
          <a:lstStyle/>
          <a:p>
            <a:r>
              <a:rPr lang="fr-FR" sz="2800" b="1" i="1" dirty="0" smtClean="0"/>
              <a:t>Thème 2</a:t>
            </a:r>
          </a:p>
          <a:p>
            <a:r>
              <a:rPr lang="fr-FR" sz="2800" b="1" dirty="0" smtClean="0"/>
              <a:t>Récits fondateurs, croyances et citoyenneté</a:t>
            </a:r>
            <a:r>
              <a:rPr lang="fr-FR" sz="2800" dirty="0" smtClean="0"/>
              <a:t/>
            </a:r>
            <a:br>
              <a:rPr lang="fr-FR" sz="2800" dirty="0" smtClean="0"/>
            </a:br>
            <a:r>
              <a:rPr lang="fr-FR" sz="2800" b="1" dirty="0" smtClean="0"/>
              <a:t>dans la Méditerranée antique</a:t>
            </a:r>
            <a:r>
              <a:rPr lang="fr-FR" sz="2800" dirty="0" smtClean="0"/>
              <a:t/>
            </a:r>
            <a:br>
              <a:rPr lang="fr-FR" sz="2800" dirty="0" smtClean="0"/>
            </a:br>
            <a:r>
              <a:rPr lang="fr-FR" sz="2800" b="1" dirty="0" smtClean="0"/>
              <a:t>au I</a:t>
            </a:r>
            <a:r>
              <a:rPr lang="fr-FR" sz="2800" b="1" baseline="30000" dirty="0" smtClean="0"/>
              <a:t>er</a:t>
            </a:r>
            <a:r>
              <a:rPr lang="fr-FR" sz="2800" b="1" dirty="0" smtClean="0"/>
              <a:t> millénaire avant J.-C.</a:t>
            </a:r>
            <a:endParaRPr lang="fr-FR" sz="2800" dirty="0"/>
          </a:p>
        </p:txBody>
      </p:sp>
      <p:sp>
        <p:nvSpPr>
          <p:cNvPr id="4" name="ZoneTexte 3"/>
          <p:cNvSpPr txBox="1"/>
          <p:nvPr/>
        </p:nvSpPr>
        <p:spPr>
          <a:xfrm>
            <a:off x="323528" y="476674"/>
            <a:ext cx="8496944" cy="584775"/>
          </a:xfrm>
          <a:prstGeom prst="rect">
            <a:avLst/>
          </a:prstGeom>
          <a:solidFill>
            <a:schemeClr val="accent2"/>
          </a:solidFill>
        </p:spPr>
        <p:txBody>
          <a:bodyPr wrap="square" rtlCol="0">
            <a:spAutoFit/>
          </a:bodyPr>
          <a:lstStyle/>
          <a:p>
            <a:r>
              <a:rPr lang="fr-FR" sz="3200" b="1" dirty="0" smtClean="0">
                <a:solidFill>
                  <a:schemeClr val="bg1"/>
                </a:solidFill>
              </a:rPr>
              <a:t>Focus Histoire : des thèmes nouveaux ou revus… </a:t>
            </a:r>
          </a:p>
        </p:txBody>
      </p:sp>
    </p:spTree>
    <p:extLst>
      <p:ext uri="{BB962C8B-B14F-4D97-AF65-F5344CB8AC3E}">
        <p14:creationId xmlns="" xmlns:p14="http://schemas.microsoft.com/office/powerpoint/2010/main" val="3406201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91880" y="2708920"/>
            <a:ext cx="5544616" cy="1440160"/>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491880" y="5733256"/>
            <a:ext cx="5472608" cy="792088"/>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419872" y="4653136"/>
            <a:ext cx="5544616" cy="108012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nvGraphicFramePr>
        <p:xfrm>
          <a:off x="1979712" y="1476502"/>
          <a:ext cx="7164288" cy="5398008"/>
        </p:xfrm>
        <a:graphic>
          <a:graphicData uri="http://schemas.openxmlformats.org/drawingml/2006/table">
            <a:tbl>
              <a:tblPr/>
              <a:tblGrid>
                <a:gridCol w="1461063"/>
                <a:gridCol w="5703225"/>
              </a:tblGrid>
              <a:tr h="263737">
                <a:tc>
                  <a:txBody>
                    <a:bodyPr/>
                    <a:lstStyle/>
                    <a:p>
                      <a:pP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b="1" dirty="0">
                          <a:latin typeface="Calibri"/>
                          <a:ea typeface="Times New Roman"/>
                          <a:cs typeface="Calibri"/>
                        </a:rPr>
                        <a:t>Récits de création ; création poétique</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8506">
                <a:tc>
                  <a:txBody>
                    <a:bodyPr/>
                    <a:lstStyle/>
                    <a:p>
                      <a:pPr algn="ctr">
                        <a:lnSpc>
                          <a:spcPct val="115000"/>
                        </a:lnSpc>
                        <a:spcAft>
                          <a:spcPts val="0"/>
                        </a:spcAft>
                      </a:pPr>
                      <a:r>
                        <a:rPr lang="fr-FR" sz="1600" b="1" dirty="0">
                          <a:latin typeface="Calibri"/>
                          <a:ea typeface="Times New Roman"/>
                          <a:cs typeface="Calibri"/>
                        </a:rPr>
                        <a:t>Enjeux littéraires et de formation personnelle</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dirty="0" smtClean="0">
                          <a:latin typeface="Calibri"/>
                          <a:ea typeface="Times New Roman"/>
                          <a:cs typeface="Calibri"/>
                        </a:rPr>
                        <a:t>- </a:t>
                      </a:r>
                      <a:r>
                        <a:rPr lang="fr-FR" sz="1600" dirty="0">
                          <a:latin typeface="Calibri"/>
                          <a:ea typeface="Times New Roman"/>
                          <a:cs typeface="Calibri"/>
                        </a:rPr>
                        <a:t>découvrir différents récits de création, appartenant à différentes cultures et des poèmes de célébration du monde et/ou</a:t>
                      </a:r>
                      <a:r>
                        <a:rPr lang="fr-FR" sz="1600" dirty="0">
                          <a:solidFill>
                            <a:srgbClr val="FF0000"/>
                          </a:solidFill>
                          <a:latin typeface="Calibri"/>
                          <a:ea typeface="Times New Roman"/>
                          <a:cs typeface="Calibri"/>
                        </a:rPr>
                        <a:t> </a:t>
                      </a:r>
                      <a:r>
                        <a:rPr lang="fr-FR" sz="1600" dirty="0">
                          <a:latin typeface="Calibri"/>
                          <a:ea typeface="Times New Roman"/>
                          <a:cs typeface="Calibri"/>
                        </a:rPr>
                        <a:t>manifestant la puissance créatrice de la parole poétique;</a:t>
                      </a:r>
                      <a:endParaRPr lang="fr-FR" sz="1600" dirty="0">
                        <a:latin typeface="Calibri"/>
                        <a:ea typeface="Calibri"/>
                        <a:cs typeface="Times New Roman"/>
                      </a:endParaRPr>
                    </a:p>
                    <a:p>
                      <a:pPr>
                        <a:lnSpc>
                          <a:spcPct val="115000"/>
                        </a:lnSpc>
                        <a:spcAft>
                          <a:spcPts val="0"/>
                        </a:spcAft>
                      </a:pPr>
                      <a:r>
                        <a:rPr lang="fr-FR" sz="1600" dirty="0">
                          <a:latin typeface="Calibri"/>
                          <a:ea typeface="Times New Roman"/>
                          <a:cs typeface="Calibri"/>
                        </a:rPr>
                        <a:t>- comprendre en quoi ces récits et ces créations poétiques répondent à des questions fondamentales, et en quoi ils témoignent d’une conception du monde ;</a:t>
                      </a:r>
                      <a:endParaRPr lang="fr-FR" sz="1600" dirty="0">
                        <a:latin typeface="Calibri"/>
                        <a:ea typeface="Calibri"/>
                        <a:cs typeface="Times New Roman"/>
                      </a:endParaRPr>
                    </a:p>
                    <a:p>
                      <a:pPr>
                        <a:lnSpc>
                          <a:spcPct val="115000"/>
                        </a:lnSpc>
                        <a:spcAft>
                          <a:spcPts val="0"/>
                        </a:spcAft>
                        <a:buFontTx/>
                        <a:buChar char="-"/>
                      </a:pPr>
                      <a:r>
                        <a:rPr lang="fr-FR" sz="1600" dirty="0" smtClean="0">
                          <a:latin typeface="Calibri"/>
                          <a:ea typeface="Times New Roman"/>
                          <a:cs typeface="Calibri"/>
                        </a:rPr>
                        <a:t>s’interroger </a:t>
                      </a:r>
                      <a:r>
                        <a:rPr lang="fr-FR" sz="1600" dirty="0">
                          <a:latin typeface="Calibri"/>
                          <a:ea typeface="Times New Roman"/>
                          <a:cs typeface="Calibri"/>
                        </a:rPr>
                        <a:t>sur le statut de ces textes, sur les valeurs qu’ils expriment, sur leurs ressemblances et leurs </a:t>
                      </a:r>
                      <a:r>
                        <a:rPr lang="fr-FR" sz="1600" dirty="0" smtClean="0">
                          <a:latin typeface="Calibri"/>
                          <a:ea typeface="Times New Roman"/>
                          <a:cs typeface="Calibri"/>
                        </a:rPr>
                        <a:t>différences</a:t>
                      </a:r>
                      <a:r>
                        <a:rPr lang="fr-FR" sz="1600" dirty="0" smtClean="0">
                          <a:latin typeface="Calibri"/>
                          <a:ea typeface="Times New Roman"/>
                          <a:cs typeface="Times New Roman"/>
                        </a:rPr>
                        <a:t>.</a:t>
                      </a:r>
                    </a:p>
                    <a:p>
                      <a:pPr>
                        <a:lnSpc>
                          <a:spcPct val="115000"/>
                        </a:lnSpc>
                        <a:spcAft>
                          <a:spcPts val="0"/>
                        </a:spcAft>
                        <a:buFontTx/>
                        <a:buChar char="-"/>
                      </a:pPr>
                      <a:endParaRPr lang="fr-FR" sz="1600" dirty="0" smtClean="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897">
                <a:tc>
                  <a:txBody>
                    <a:bodyPr/>
                    <a:lstStyle/>
                    <a:p>
                      <a:pPr algn="ctr">
                        <a:lnSpc>
                          <a:spcPct val="115000"/>
                        </a:lnSpc>
                        <a:spcAft>
                          <a:spcPts val="0"/>
                        </a:spcAft>
                      </a:pPr>
                      <a:r>
                        <a:rPr lang="fr-FR" sz="1600" b="1" dirty="0">
                          <a:latin typeface="Calibri"/>
                          <a:ea typeface="Times New Roman"/>
                          <a:cs typeface="Calibri"/>
                        </a:rPr>
                        <a:t>Indications de corpus</a:t>
                      </a:r>
                      <a:endParaRPr lang="fr-F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smtClean="0">
                          <a:latin typeface="Calibri"/>
                          <a:ea typeface="Times New Roman"/>
                          <a:cs typeface="Calibri"/>
                        </a:rPr>
                        <a:t>On </a:t>
                      </a:r>
                      <a:r>
                        <a:rPr lang="fr-FR" sz="1600" dirty="0">
                          <a:latin typeface="Calibri"/>
                          <a:ea typeface="Times New Roman"/>
                          <a:cs typeface="Calibri"/>
                        </a:rPr>
                        <a:t>étudie :</a:t>
                      </a:r>
                      <a:endParaRPr lang="fr-FR" sz="1600" dirty="0">
                        <a:latin typeface="Calibri"/>
                        <a:ea typeface="Calibri"/>
                        <a:cs typeface="Times New Roman"/>
                      </a:endParaRPr>
                    </a:p>
                    <a:p>
                      <a:pPr>
                        <a:lnSpc>
                          <a:spcPct val="115000"/>
                        </a:lnSpc>
                        <a:spcAft>
                          <a:spcPts val="0"/>
                        </a:spcAft>
                      </a:pPr>
                      <a:r>
                        <a:rPr lang="fr-FR" sz="1600" dirty="0">
                          <a:latin typeface="Calibri"/>
                          <a:ea typeface="Times New Roman"/>
                          <a:cs typeface="Calibri"/>
                        </a:rPr>
                        <a:t>- en lien avec le programme d’histoire (thème 2 : « Croyances et récits fondateurs dans la Méditerranée antique au 1</a:t>
                      </a:r>
                      <a:r>
                        <a:rPr lang="fr-FR" sz="1600" baseline="30000" dirty="0">
                          <a:latin typeface="Calibri"/>
                          <a:ea typeface="Times New Roman"/>
                          <a:cs typeface="Calibri"/>
                        </a:rPr>
                        <a:t>er</a:t>
                      </a:r>
                      <a:r>
                        <a:rPr lang="fr-FR" sz="1600" dirty="0">
                          <a:latin typeface="Calibri"/>
                          <a:ea typeface="Times New Roman"/>
                          <a:cs typeface="Calibri"/>
                        </a:rPr>
                        <a:t> millénaire avant Jésus-Christ »), un extrait long de La Genèse dans la Bible (lecture intégrale) </a:t>
                      </a:r>
                      <a:endParaRPr lang="fr-FR" sz="1600" dirty="0">
                        <a:latin typeface="Calibri"/>
                        <a:ea typeface="Calibri"/>
                        <a:cs typeface="Times New Roman"/>
                      </a:endParaRPr>
                    </a:p>
                    <a:p>
                      <a:pPr>
                        <a:lnSpc>
                          <a:spcPct val="115000"/>
                        </a:lnSpc>
                        <a:spcAft>
                          <a:spcPts val="0"/>
                        </a:spcAft>
                      </a:pPr>
                      <a:r>
                        <a:rPr lang="fr-FR" sz="1600" dirty="0">
                          <a:latin typeface="Calibri"/>
                          <a:ea typeface="Times New Roman"/>
                          <a:cs typeface="Calibri"/>
                        </a:rPr>
                        <a:t>- des extraits significatifs de plusieurs des grands récits de création d’autres cultures, choisis de manière à pouvoir opérer des </a:t>
                      </a:r>
                      <a:r>
                        <a:rPr lang="fr-FR" sz="1600" dirty="0" smtClean="0">
                          <a:latin typeface="Calibri"/>
                          <a:ea typeface="Times New Roman"/>
                          <a:cs typeface="Calibri"/>
                        </a:rPr>
                        <a:t>comparaisons […]</a:t>
                      </a:r>
                      <a:endParaRPr lang="fr-FR" sz="1600" dirty="0">
                        <a:latin typeface="Calibri"/>
                        <a:ea typeface="Calibri"/>
                        <a:cs typeface="Times New Roman"/>
                      </a:endParaRPr>
                    </a:p>
                    <a:p>
                      <a:pPr marL="449580">
                        <a:lnSpc>
                          <a:spcPct val="115000"/>
                        </a:lnSpc>
                        <a:spcAft>
                          <a:spcPts val="0"/>
                        </a:spcAft>
                      </a:pPr>
                      <a:r>
                        <a:rPr lang="fr-FR" sz="1600" dirty="0" smtClean="0">
                          <a:latin typeface="Calibri"/>
                          <a:ea typeface="Times New Roman"/>
                          <a:cs typeface="Calibri"/>
                        </a:rPr>
                        <a:t>.</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3851920" y="4356422"/>
            <a:ext cx="5040560" cy="238879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851920" y="1484784"/>
            <a:ext cx="5040560" cy="2817420"/>
          </a:xfrm>
          <a:prstGeom prst="rect">
            <a:avLst/>
          </a:prstGeom>
          <a:noFill/>
          <a:ln w="9525">
            <a:noFill/>
            <a:miter lim="800000"/>
            <a:headEnd/>
            <a:tailEnd/>
          </a:ln>
        </p:spPr>
      </p:pic>
      <p:sp>
        <p:nvSpPr>
          <p:cNvPr id="3" name="Rectangle 2"/>
          <p:cNvSpPr/>
          <p:nvPr/>
        </p:nvSpPr>
        <p:spPr>
          <a:xfrm>
            <a:off x="251520" y="1916832"/>
            <a:ext cx="3024336" cy="4247317"/>
          </a:xfrm>
          <a:prstGeom prst="rect">
            <a:avLst/>
          </a:prstGeom>
        </p:spPr>
        <p:txBody>
          <a:bodyPr wrap="square">
            <a:spAutoFit/>
          </a:bodyPr>
          <a:lstStyle/>
          <a:p>
            <a:r>
              <a:rPr lang="fr-FR" b="1" u="sng" dirty="0" smtClean="0">
                <a:solidFill>
                  <a:srgbClr val="000000"/>
                </a:solidFill>
                <a:latin typeface="+mj-lt"/>
                <a:ea typeface="Times New Roman" pitchFamily="18" charset="0"/>
                <a:cs typeface="Arial" pitchFamily="34" charset="0"/>
              </a:rPr>
              <a:t>Introduction programme Histoire cycle 3</a:t>
            </a:r>
          </a:p>
          <a:p>
            <a:endParaRPr lang="fr-FR" dirty="0" smtClean="0">
              <a:solidFill>
                <a:srgbClr val="000000"/>
              </a:solidFill>
              <a:latin typeface="+mj-lt"/>
              <a:ea typeface="Times New Roman" pitchFamily="18" charset="0"/>
              <a:cs typeface="Arial" pitchFamily="34" charset="0"/>
            </a:endParaRPr>
          </a:p>
          <a:p>
            <a:pPr algn="just"/>
            <a:r>
              <a:rPr lang="fr-FR" dirty="0" smtClean="0">
                <a:solidFill>
                  <a:srgbClr val="000000"/>
                </a:solidFill>
                <a:latin typeface="+mj-lt"/>
                <a:ea typeface="Times New Roman" pitchFamily="18" charset="0"/>
                <a:cs typeface="Arial" pitchFamily="34" charset="0"/>
              </a:rPr>
              <a:t>[…]Toujours dans le souci de distinguer histoire et fiction - objectif qui peut être abordé en lien avec le programme de français - et particulièrement en classe de sixième en raison de l'importance qui y est accordée à l'histoire des faits religieux, les élèves ont l'occasion de confronter, à plusieurs reprises, faits historiques et croyances. […]</a:t>
            </a:r>
            <a:endParaRPr lang="fr-FR" dirty="0">
              <a:latin typeface="+mj-lt"/>
            </a:endParaRPr>
          </a:p>
        </p:txBody>
      </p:sp>
      <p:sp>
        <p:nvSpPr>
          <p:cNvPr id="11" name="ZoneTexte 10"/>
          <p:cNvSpPr txBox="1"/>
          <p:nvPr/>
        </p:nvSpPr>
        <p:spPr>
          <a:xfrm>
            <a:off x="0" y="2780928"/>
            <a:ext cx="1403648" cy="1200329"/>
          </a:xfrm>
          <a:prstGeom prst="rect">
            <a:avLst/>
          </a:prstGeom>
          <a:noFill/>
        </p:spPr>
        <p:txBody>
          <a:bodyPr wrap="square" rtlCol="0">
            <a:spAutoFit/>
          </a:bodyPr>
          <a:lstStyle/>
          <a:p>
            <a:r>
              <a:rPr lang="fr-FR" dirty="0" smtClean="0"/>
              <a:t>Des objectifs  disciplinaires autres</a:t>
            </a:r>
          </a:p>
          <a:p>
            <a:endParaRPr lang="fr-FR" dirty="0" smtClean="0"/>
          </a:p>
        </p:txBody>
      </p:sp>
      <p:sp>
        <p:nvSpPr>
          <p:cNvPr id="12" name="ZoneTexte 11"/>
          <p:cNvSpPr txBox="1"/>
          <p:nvPr/>
        </p:nvSpPr>
        <p:spPr>
          <a:xfrm>
            <a:off x="0" y="1772816"/>
            <a:ext cx="1547664" cy="1477328"/>
          </a:xfrm>
          <a:prstGeom prst="rect">
            <a:avLst/>
          </a:prstGeom>
          <a:noFill/>
        </p:spPr>
        <p:txBody>
          <a:bodyPr wrap="square" rtlCol="0">
            <a:spAutoFit/>
          </a:bodyPr>
          <a:lstStyle/>
          <a:p>
            <a:r>
              <a:rPr lang="fr-FR" dirty="0" smtClean="0"/>
              <a:t>Œuvres et connaissances</a:t>
            </a:r>
          </a:p>
          <a:p>
            <a:r>
              <a:rPr lang="fr-FR" dirty="0" smtClean="0"/>
              <a:t>partagées</a:t>
            </a:r>
          </a:p>
          <a:p>
            <a:endParaRPr lang="fr-FR" dirty="0" smtClean="0"/>
          </a:p>
          <a:p>
            <a:endParaRPr lang="fr-FR" dirty="0" smtClean="0"/>
          </a:p>
        </p:txBody>
      </p:sp>
      <p:sp>
        <p:nvSpPr>
          <p:cNvPr id="2" name="Titre 1"/>
          <p:cNvSpPr>
            <a:spLocks noGrp="1"/>
          </p:cNvSpPr>
          <p:nvPr>
            <p:ph type="title"/>
          </p:nvPr>
        </p:nvSpPr>
        <p:spPr>
          <a:ln w="38100">
            <a:solidFill>
              <a:srgbClr val="C00000"/>
            </a:solidFill>
          </a:ln>
        </p:spPr>
        <p:txBody>
          <a:bodyPr>
            <a:normAutofit fontScale="90000"/>
          </a:bodyPr>
          <a:lstStyle/>
          <a:p>
            <a:r>
              <a:rPr lang="fr-FR" dirty="0" smtClean="0"/>
              <a:t>Une dimension interdisciplinaire à privilégier, une spécificité à cultiver</a:t>
            </a:r>
            <a:endParaRPr lang="fr-FR" dirty="0"/>
          </a:p>
        </p:txBody>
      </p:sp>
      <p:sp>
        <p:nvSpPr>
          <p:cNvPr id="8" name="Rectangle 7"/>
          <p:cNvSpPr/>
          <p:nvPr/>
        </p:nvSpPr>
        <p:spPr>
          <a:xfrm>
            <a:off x="1475656" y="1916832"/>
            <a:ext cx="432048" cy="288032"/>
          </a:xfrm>
          <a:prstGeom prst="rect">
            <a:avLst/>
          </a:prstGeom>
          <a:solidFill>
            <a:srgbClr val="7030A0">
              <a:alpha val="50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475656" y="2852936"/>
            <a:ext cx="432048" cy="288032"/>
          </a:xfrm>
          <a:prstGeom prst="rect">
            <a:avLst/>
          </a:prstGeom>
          <a:solidFill>
            <a:srgbClr val="002060">
              <a:alpha val="50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475656" y="3356992"/>
            <a:ext cx="1728192" cy="86409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23528" y="3573016"/>
            <a:ext cx="1152128" cy="86409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475656" y="4221088"/>
            <a:ext cx="792088" cy="216024"/>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452320" y="2708920"/>
            <a:ext cx="576064" cy="14401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516216" y="3284984"/>
            <a:ext cx="2304256" cy="28803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516216" y="4869160"/>
            <a:ext cx="2304256" cy="64807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2483768" y="6242447"/>
            <a:ext cx="3672408" cy="615553"/>
          </a:xfrm>
          <a:prstGeom prst="rect">
            <a:avLst/>
          </a:prstGeom>
          <a:noFill/>
        </p:spPr>
        <p:txBody>
          <a:bodyPr wrap="square" rtlCol="0">
            <a:spAutoFit/>
          </a:bodyPr>
          <a:lstStyle/>
          <a:p>
            <a:r>
              <a:rPr lang="fr-FR" b="1" dirty="0" smtClean="0"/>
              <a:t> </a:t>
            </a:r>
            <a:r>
              <a:rPr lang="fr-FR" sz="1600" b="1" dirty="0" smtClean="0"/>
              <a:t>Extraits des nouveaux programmes de français 2016</a:t>
            </a:r>
            <a:endParaRPr lang="fr-FR" sz="1600" b="1" dirty="0"/>
          </a:p>
        </p:txBody>
      </p:sp>
      <p:sp>
        <p:nvSpPr>
          <p:cNvPr id="26" name="Rectangle 25"/>
          <p:cNvSpPr/>
          <p:nvPr/>
        </p:nvSpPr>
        <p:spPr>
          <a:xfrm>
            <a:off x="3419872" y="1844824"/>
            <a:ext cx="5544616" cy="288032"/>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419872" y="2132856"/>
            <a:ext cx="792088" cy="288032"/>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491880" y="1484784"/>
            <a:ext cx="5544616" cy="288032"/>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500" fill="hold"/>
                                        <p:tgtEl>
                                          <p:spTgt spid="1028"/>
                                        </p:tgtEl>
                                        <p:attrNameLst>
                                          <p:attrName>ppt_w</p:attrName>
                                        </p:attrNameLst>
                                      </p:cBhvr>
                                      <p:tavLst>
                                        <p:tav tm="0">
                                          <p:val>
                                            <p:fltVal val="0"/>
                                          </p:val>
                                        </p:tav>
                                        <p:tav tm="100000">
                                          <p:val>
                                            <p:strVal val="#ppt_w"/>
                                          </p:val>
                                        </p:tav>
                                      </p:tavLst>
                                    </p:anim>
                                    <p:anim calcmode="lin" valueType="num">
                                      <p:cBhvr>
                                        <p:cTn id="30" dur="500" fill="hold"/>
                                        <p:tgtEl>
                                          <p:spTgt spid="102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grpId="1" nodeType="clickEffect">
                                  <p:stCondLst>
                                    <p:cond delay="0"/>
                                  </p:stCondLst>
                                  <p:childTnLst>
                                    <p:anim calcmode="lin" valueType="num">
                                      <p:cBhvr>
                                        <p:cTn id="46" dur="500"/>
                                        <p:tgtEl>
                                          <p:spTgt spid="15"/>
                                        </p:tgtEl>
                                        <p:attrNameLst>
                                          <p:attrName>ppt_w</p:attrName>
                                        </p:attrNameLst>
                                      </p:cBhvr>
                                      <p:tavLst>
                                        <p:tav tm="0">
                                          <p:val>
                                            <p:strVal val="ppt_w"/>
                                          </p:val>
                                        </p:tav>
                                        <p:tav tm="100000">
                                          <p:val>
                                            <p:fltVal val="0"/>
                                          </p:val>
                                        </p:tav>
                                      </p:tavLst>
                                    </p:anim>
                                    <p:anim calcmode="lin" valueType="num">
                                      <p:cBhvr>
                                        <p:cTn id="47" dur="500"/>
                                        <p:tgtEl>
                                          <p:spTgt spid="15"/>
                                        </p:tgtEl>
                                        <p:attrNameLst>
                                          <p:attrName>ppt_h</p:attrName>
                                        </p:attrNameLst>
                                      </p:cBhvr>
                                      <p:tavLst>
                                        <p:tav tm="0">
                                          <p:val>
                                            <p:strVal val="ppt_h"/>
                                          </p:val>
                                        </p:tav>
                                        <p:tav tm="100000">
                                          <p:val>
                                            <p:fltVal val="0"/>
                                          </p:val>
                                        </p:tav>
                                      </p:tavLst>
                                    </p:anim>
                                    <p:set>
                                      <p:cBhvr>
                                        <p:cTn id="48" dur="1" fill="hold">
                                          <p:stCondLst>
                                            <p:cond delay="499"/>
                                          </p:stCondLst>
                                        </p:cTn>
                                        <p:tgtEl>
                                          <p:spTgt spid="15"/>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p:tgtEl>
                                          <p:spTgt spid="16"/>
                                        </p:tgtEl>
                                        <p:attrNameLst>
                                          <p:attrName>ppt_w</p:attrName>
                                        </p:attrNameLst>
                                      </p:cBhvr>
                                      <p:tavLst>
                                        <p:tav tm="0">
                                          <p:val>
                                            <p:strVal val="ppt_w"/>
                                          </p:val>
                                        </p:tav>
                                        <p:tav tm="100000">
                                          <p:val>
                                            <p:fltVal val="0"/>
                                          </p:val>
                                        </p:tav>
                                      </p:tavLst>
                                    </p:anim>
                                    <p:anim calcmode="lin" valueType="num">
                                      <p:cBhvr>
                                        <p:cTn id="51" dur="500"/>
                                        <p:tgtEl>
                                          <p:spTgt spid="16"/>
                                        </p:tgtEl>
                                        <p:attrNameLst>
                                          <p:attrName>ppt_h</p:attrName>
                                        </p:attrNameLst>
                                      </p:cBhvr>
                                      <p:tavLst>
                                        <p:tav tm="0">
                                          <p:val>
                                            <p:strVal val="ppt_h"/>
                                          </p:val>
                                        </p:tav>
                                        <p:tav tm="100000">
                                          <p:val>
                                            <p:fltVal val="0"/>
                                          </p:val>
                                        </p:tav>
                                      </p:tavLst>
                                    </p:anim>
                                    <p:set>
                                      <p:cBhvr>
                                        <p:cTn id="52" dur="1" fill="hold">
                                          <p:stCondLst>
                                            <p:cond delay="499"/>
                                          </p:stCondLst>
                                        </p:cTn>
                                        <p:tgtEl>
                                          <p:spTgt spid="16"/>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p:tgtEl>
                                          <p:spTgt spid="14"/>
                                        </p:tgtEl>
                                        <p:attrNameLst>
                                          <p:attrName>ppt_w</p:attrName>
                                        </p:attrNameLst>
                                      </p:cBhvr>
                                      <p:tavLst>
                                        <p:tav tm="0">
                                          <p:val>
                                            <p:strVal val="ppt_w"/>
                                          </p:val>
                                        </p:tav>
                                        <p:tav tm="100000">
                                          <p:val>
                                            <p:fltVal val="0"/>
                                          </p:val>
                                        </p:tav>
                                      </p:tavLst>
                                    </p:anim>
                                    <p:anim calcmode="lin" valueType="num">
                                      <p:cBhvr>
                                        <p:cTn id="55" dur="500"/>
                                        <p:tgtEl>
                                          <p:spTgt spid="14"/>
                                        </p:tgtEl>
                                        <p:attrNameLst>
                                          <p:attrName>ppt_h</p:attrName>
                                        </p:attrNameLst>
                                      </p:cBhvr>
                                      <p:tavLst>
                                        <p:tav tm="0">
                                          <p:val>
                                            <p:strVal val="ppt_h"/>
                                          </p:val>
                                        </p:tav>
                                        <p:tav tm="100000">
                                          <p:val>
                                            <p:fltVal val="0"/>
                                          </p:val>
                                        </p:tav>
                                      </p:tavLst>
                                    </p:anim>
                                    <p:set>
                                      <p:cBhvr>
                                        <p:cTn id="56" dur="1" fill="hold">
                                          <p:stCondLst>
                                            <p:cond delay="499"/>
                                          </p:stCondLst>
                                        </p:cTn>
                                        <p:tgtEl>
                                          <p:spTgt spid="14"/>
                                        </p:tgtEl>
                                        <p:attrNameLst>
                                          <p:attrName>style.visibility</p:attrName>
                                        </p:attrNameLst>
                                      </p:cBhvr>
                                      <p:to>
                                        <p:strVal val="hidden"/>
                                      </p:to>
                                    </p:set>
                                  </p:childTnLst>
                                </p:cTn>
                              </p:par>
                              <p:par>
                                <p:cTn id="57" presetID="23" presetClass="exit" presetSubtype="32" fill="hold" grpId="1" nodeType="withEffect">
                                  <p:stCondLst>
                                    <p:cond delay="0"/>
                                  </p:stCondLst>
                                  <p:childTnLst>
                                    <p:anim calcmode="lin" valueType="num">
                                      <p:cBhvr>
                                        <p:cTn id="58" dur="500"/>
                                        <p:tgtEl>
                                          <p:spTgt spid="13"/>
                                        </p:tgtEl>
                                        <p:attrNameLst>
                                          <p:attrName>ppt_w</p:attrName>
                                        </p:attrNameLst>
                                      </p:cBhvr>
                                      <p:tavLst>
                                        <p:tav tm="0">
                                          <p:val>
                                            <p:strVal val="ppt_w"/>
                                          </p:val>
                                        </p:tav>
                                        <p:tav tm="100000">
                                          <p:val>
                                            <p:fltVal val="0"/>
                                          </p:val>
                                        </p:tav>
                                      </p:tavLst>
                                    </p:anim>
                                    <p:anim calcmode="lin" valueType="num">
                                      <p:cBhvr>
                                        <p:cTn id="59" dur="500"/>
                                        <p:tgtEl>
                                          <p:spTgt spid="13"/>
                                        </p:tgtEl>
                                        <p:attrNameLst>
                                          <p:attrName>ppt_h</p:attrName>
                                        </p:attrNameLst>
                                      </p:cBhvr>
                                      <p:tavLst>
                                        <p:tav tm="0">
                                          <p:val>
                                            <p:strVal val="ppt_h"/>
                                          </p:val>
                                        </p:tav>
                                        <p:tav tm="100000">
                                          <p:val>
                                            <p:fltVal val="0"/>
                                          </p:val>
                                        </p:tav>
                                      </p:tavLst>
                                    </p:anim>
                                    <p:set>
                                      <p:cBhvr>
                                        <p:cTn id="60" dur="1" fill="hold">
                                          <p:stCondLst>
                                            <p:cond delay="499"/>
                                          </p:stCondLst>
                                        </p:cTn>
                                        <p:tgtEl>
                                          <p:spTgt spid="13"/>
                                        </p:tgtEl>
                                        <p:attrNameLst>
                                          <p:attrName>style.visibility</p:attrName>
                                        </p:attrNameLst>
                                      </p:cBhvr>
                                      <p:to>
                                        <p:strVal val="hidden"/>
                                      </p:to>
                                    </p:set>
                                  </p:childTnLst>
                                </p:cTn>
                              </p:par>
                              <p:par>
                                <p:cTn id="61" presetID="42" presetClass="path" presetSubtype="0" accel="50000" decel="50000" fill="hold" grpId="0" nodeType="withEffect">
                                  <p:stCondLst>
                                    <p:cond delay="0"/>
                                  </p:stCondLst>
                                  <p:childTnLst>
                                    <p:animMotion origin="layout" path="M -1.94444E-6 -0.06637 L -0.08663 0.21693 " pathEditMode="relative" rAng="0" ptsTypes="AA">
                                      <p:cBhvr>
                                        <p:cTn id="62" dur="1000" fill="hold"/>
                                        <p:tgtEl>
                                          <p:spTgt spid="3"/>
                                        </p:tgtEl>
                                        <p:attrNameLst>
                                          <p:attrName>ppt_x</p:attrName>
                                          <p:attrName>ppt_y</p:attrName>
                                        </p:attrNameLst>
                                      </p:cBhvr>
                                      <p:rCtr x="-43" y="142"/>
                                    </p:animMotion>
                                  </p:childTnLst>
                                </p:cTn>
                              </p:par>
                              <p:par>
                                <p:cTn id="63" presetID="6" presetClass="emph" presetSubtype="0" fill="hold" grpId="1" nodeType="withEffect">
                                  <p:stCondLst>
                                    <p:cond delay="0"/>
                                  </p:stCondLst>
                                  <p:childTnLst>
                                    <p:animScale>
                                      <p:cBhvr>
                                        <p:cTn id="64" dur="1000" fill="hold"/>
                                        <p:tgtEl>
                                          <p:spTgt spid="3"/>
                                        </p:tgtEl>
                                      </p:cBhvr>
                                      <p:by x="50000" y="50000"/>
                                    </p:animScale>
                                  </p:childTnLst>
                                </p:cTn>
                              </p:par>
                              <p:par>
                                <p:cTn id="65" presetID="23" presetClass="entr" presetSubtype="16"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1000" fill="hold"/>
                                        <p:tgtEl>
                                          <p:spTgt spid="5"/>
                                        </p:tgtEl>
                                        <p:attrNameLst>
                                          <p:attrName>ppt_w</p:attrName>
                                        </p:attrNameLst>
                                      </p:cBhvr>
                                      <p:tavLst>
                                        <p:tav tm="0">
                                          <p:val>
                                            <p:fltVal val="0"/>
                                          </p:val>
                                        </p:tav>
                                        <p:tav tm="100000">
                                          <p:val>
                                            <p:strVal val="#ppt_w"/>
                                          </p:val>
                                        </p:tav>
                                      </p:tavLst>
                                    </p:anim>
                                    <p:anim calcmode="lin" valueType="num">
                                      <p:cBhvr>
                                        <p:cTn id="68" dur="1000" fill="hold"/>
                                        <p:tgtEl>
                                          <p:spTgt spid="5"/>
                                        </p:tgtEl>
                                        <p:attrNameLst>
                                          <p:attrName>ppt_h</p:attrName>
                                        </p:attrNameLst>
                                      </p:cBhvr>
                                      <p:tavLst>
                                        <p:tav tm="0">
                                          <p:val>
                                            <p:fltVal val="0"/>
                                          </p:val>
                                        </p:tav>
                                        <p:tav tm="100000">
                                          <p:val>
                                            <p:strVal val="#ppt_h"/>
                                          </p:val>
                                        </p:tav>
                                      </p:tavLst>
                                    </p:anim>
                                  </p:childTnLst>
                                </p:cTn>
                              </p:par>
                              <p:par>
                                <p:cTn id="69" presetID="23" presetClass="exit" presetSubtype="32" fill="hold" nodeType="withEffect">
                                  <p:stCondLst>
                                    <p:cond delay="0"/>
                                  </p:stCondLst>
                                  <p:childTnLst>
                                    <p:anim calcmode="lin" valueType="num">
                                      <p:cBhvr>
                                        <p:cTn id="70" dur="500"/>
                                        <p:tgtEl>
                                          <p:spTgt spid="1028"/>
                                        </p:tgtEl>
                                        <p:attrNameLst>
                                          <p:attrName>ppt_w</p:attrName>
                                        </p:attrNameLst>
                                      </p:cBhvr>
                                      <p:tavLst>
                                        <p:tav tm="0">
                                          <p:val>
                                            <p:strVal val="ppt_w"/>
                                          </p:val>
                                        </p:tav>
                                        <p:tav tm="100000">
                                          <p:val>
                                            <p:fltVal val="0"/>
                                          </p:val>
                                        </p:tav>
                                      </p:tavLst>
                                    </p:anim>
                                    <p:anim calcmode="lin" valueType="num">
                                      <p:cBhvr>
                                        <p:cTn id="71" dur="500"/>
                                        <p:tgtEl>
                                          <p:spTgt spid="1028"/>
                                        </p:tgtEl>
                                        <p:attrNameLst>
                                          <p:attrName>ppt_h</p:attrName>
                                        </p:attrNameLst>
                                      </p:cBhvr>
                                      <p:tavLst>
                                        <p:tav tm="0">
                                          <p:val>
                                            <p:strVal val="ppt_h"/>
                                          </p:val>
                                        </p:tav>
                                        <p:tav tm="100000">
                                          <p:val>
                                            <p:fltVal val="0"/>
                                          </p:val>
                                        </p:tav>
                                      </p:tavLst>
                                    </p:anim>
                                    <p:set>
                                      <p:cBhvr>
                                        <p:cTn id="72" dur="1" fill="hold">
                                          <p:stCondLst>
                                            <p:cond delay="499"/>
                                          </p:stCondLst>
                                        </p:cTn>
                                        <p:tgtEl>
                                          <p:spTgt spid="1028"/>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p:tgtEl>
                                          <p:spTgt spid="19"/>
                                        </p:tgtEl>
                                        <p:attrNameLst>
                                          <p:attrName>ppt_w</p:attrName>
                                        </p:attrNameLst>
                                      </p:cBhvr>
                                      <p:tavLst>
                                        <p:tav tm="0">
                                          <p:val>
                                            <p:strVal val="ppt_w"/>
                                          </p:val>
                                        </p:tav>
                                        <p:tav tm="100000">
                                          <p:val>
                                            <p:fltVal val="0"/>
                                          </p:val>
                                        </p:tav>
                                      </p:tavLst>
                                    </p:anim>
                                    <p:anim calcmode="lin" valueType="num">
                                      <p:cBhvr>
                                        <p:cTn id="75" dur="500"/>
                                        <p:tgtEl>
                                          <p:spTgt spid="19"/>
                                        </p:tgtEl>
                                        <p:attrNameLst>
                                          <p:attrName>ppt_h</p:attrName>
                                        </p:attrNameLst>
                                      </p:cBhvr>
                                      <p:tavLst>
                                        <p:tav tm="0">
                                          <p:val>
                                            <p:strVal val="ppt_h"/>
                                          </p:val>
                                        </p:tav>
                                        <p:tav tm="100000">
                                          <p:val>
                                            <p:fltVal val="0"/>
                                          </p:val>
                                        </p:tav>
                                      </p:tavLst>
                                    </p:anim>
                                    <p:set>
                                      <p:cBhvr>
                                        <p:cTn id="76" dur="1" fill="hold">
                                          <p:stCondLst>
                                            <p:cond delay="499"/>
                                          </p:stCondLst>
                                        </p:cTn>
                                        <p:tgtEl>
                                          <p:spTgt spid="19"/>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p:tgtEl>
                                          <p:spTgt spid="20"/>
                                        </p:tgtEl>
                                        <p:attrNameLst>
                                          <p:attrName>ppt_w</p:attrName>
                                        </p:attrNameLst>
                                      </p:cBhvr>
                                      <p:tavLst>
                                        <p:tav tm="0">
                                          <p:val>
                                            <p:strVal val="ppt_w"/>
                                          </p:val>
                                        </p:tav>
                                        <p:tav tm="100000">
                                          <p:val>
                                            <p:fltVal val="0"/>
                                          </p:val>
                                        </p:tav>
                                      </p:tavLst>
                                    </p:anim>
                                    <p:anim calcmode="lin" valueType="num">
                                      <p:cBhvr>
                                        <p:cTn id="79" dur="500"/>
                                        <p:tgtEl>
                                          <p:spTgt spid="20"/>
                                        </p:tgtEl>
                                        <p:attrNameLst>
                                          <p:attrName>ppt_h</p:attrName>
                                        </p:attrNameLst>
                                      </p:cBhvr>
                                      <p:tavLst>
                                        <p:tav tm="0">
                                          <p:val>
                                            <p:strVal val="ppt_h"/>
                                          </p:val>
                                        </p:tav>
                                        <p:tav tm="100000">
                                          <p:val>
                                            <p:fltVal val="0"/>
                                          </p:val>
                                        </p:tav>
                                      </p:tavLst>
                                    </p:anim>
                                    <p:set>
                                      <p:cBhvr>
                                        <p:cTn id="80" dur="1" fill="hold">
                                          <p:stCondLst>
                                            <p:cond delay="499"/>
                                          </p:stCondLst>
                                        </p:cTn>
                                        <p:tgtEl>
                                          <p:spTgt spid="20"/>
                                        </p:tgtEl>
                                        <p:attrNameLst>
                                          <p:attrName>style.visibility</p:attrName>
                                        </p:attrNameLst>
                                      </p:cBhvr>
                                      <p:to>
                                        <p:strVal val="hidden"/>
                                      </p:to>
                                    </p:set>
                                  </p:childTnLst>
                                </p:cTn>
                              </p:par>
                              <p:par>
                                <p:cTn id="81" presetID="23" presetClass="exit" presetSubtype="32" fill="hold" grpId="1" nodeType="withEffect">
                                  <p:stCondLst>
                                    <p:cond delay="0"/>
                                  </p:stCondLst>
                                  <p:childTnLst>
                                    <p:anim calcmode="lin" valueType="num">
                                      <p:cBhvr>
                                        <p:cTn id="82" dur="500"/>
                                        <p:tgtEl>
                                          <p:spTgt spid="21"/>
                                        </p:tgtEl>
                                        <p:attrNameLst>
                                          <p:attrName>ppt_w</p:attrName>
                                        </p:attrNameLst>
                                      </p:cBhvr>
                                      <p:tavLst>
                                        <p:tav tm="0">
                                          <p:val>
                                            <p:strVal val="ppt_w"/>
                                          </p:val>
                                        </p:tav>
                                        <p:tav tm="100000">
                                          <p:val>
                                            <p:fltVal val="0"/>
                                          </p:val>
                                        </p:tav>
                                      </p:tavLst>
                                    </p:anim>
                                    <p:anim calcmode="lin" valueType="num">
                                      <p:cBhvr>
                                        <p:cTn id="83" dur="500"/>
                                        <p:tgtEl>
                                          <p:spTgt spid="21"/>
                                        </p:tgtEl>
                                        <p:attrNameLst>
                                          <p:attrName>ppt_h</p:attrName>
                                        </p:attrNameLst>
                                      </p:cBhvr>
                                      <p:tavLst>
                                        <p:tav tm="0">
                                          <p:val>
                                            <p:strVal val="ppt_h"/>
                                          </p:val>
                                        </p:tav>
                                        <p:tav tm="100000">
                                          <p:val>
                                            <p:fltVal val="0"/>
                                          </p:val>
                                        </p:tav>
                                      </p:tavLst>
                                    </p:anim>
                                    <p:set>
                                      <p:cBhvr>
                                        <p:cTn id="84" dur="1" fill="hold">
                                          <p:stCondLst>
                                            <p:cond delay="499"/>
                                          </p:stCondLst>
                                        </p:cTn>
                                        <p:tgtEl>
                                          <p:spTgt spid="21"/>
                                        </p:tgtEl>
                                        <p:attrNameLst>
                                          <p:attrName>style.visibility</p:attrName>
                                        </p:attrNameLst>
                                      </p:cBhvr>
                                      <p:to>
                                        <p:strVal val="hidden"/>
                                      </p:to>
                                    </p:set>
                                  </p:childTnLst>
                                </p:cTn>
                              </p:par>
                              <p:par>
                                <p:cTn id="85" presetID="23" presetClass="exit" presetSubtype="32" fill="hold" nodeType="withEffect">
                                  <p:stCondLst>
                                    <p:cond delay="0"/>
                                  </p:stCondLst>
                                  <p:childTnLst>
                                    <p:anim calcmode="lin" valueType="num">
                                      <p:cBhvr>
                                        <p:cTn id="86" dur="500"/>
                                        <p:tgtEl>
                                          <p:spTgt spid="1026"/>
                                        </p:tgtEl>
                                        <p:attrNameLst>
                                          <p:attrName>ppt_w</p:attrName>
                                        </p:attrNameLst>
                                      </p:cBhvr>
                                      <p:tavLst>
                                        <p:tav tm="0">
                                          <p:val>
                                            <p:strVal val="ppt_w"/>
                                          </p:val>
                                        </p:tav>
                                        <p:tav tm="100000">
                                          <p:val>
                                            <p:fltVal val="0"/>
                                          </p:val>
                                        </p:tav>
                                      </p:tavLst>
                                    </p:anim>
                                    <p:anim calcmode="lin" valueType="num">
                                      <p:cBhvr>
                                        <p:cTn id="87" dur="500"/>
                                        <p:tgtEl>
                                          <p:spTgt spid="1026"/>
                                        </p:tgtEl>
                                        <p:attrNameLst>
                                          <p:attrName>ppt_h</p:attrName>
                                        </p:attrNameLst>
                                      </p:cBhvr>
                                      <p:tavLst>
                                        <p:tav tm="0">
                                          <p:val>
                                            <p:strVal val="ppt_h"/>
                                          </p:val>
                                        </p:tav>
                                        <p:tav tm="100000">
                                          <p:val>
                                            <p:fltVal val="0"/>
                                          </p:val>
                                        </p:tav>
                                      </p:tavLst>
                                    </p:anim>
                                    <p:set>
                                      <p:cBhvr>
                                        <p:cTn id="88" dur="1" fill="hold">
                                          <p:stCondLst>
                                            <p:cond delay="499"/>
                                          </p:stCondLst>
                                        </p:cTn>
                                        <p:tgtEl>
                                          <p:spTgt spid="102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fltVal val="0"/>
                                          </p:val>
                                        </p:tav>
                                        <p:tav tm="100000">
                                          <p:val>
                                            <p:strVal val="#ppt_w"/>
                                          </p:val>
                                        </p:tav>
                                      </p:tavLst>
                                    </p:anim>
                                    <p:anim calcmode="lin" valueType="num">
                                      <p:cBhvr>
                                        <p:cTn id="94" dur="500" fill="hold"/>
                                        <p:tgtEl>
                                          <p:spTgt spid="12"/>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500" fill="hold"/>
                                        <p:tgtEl>
                                          <p:spTgt spid="8"/>
                                        </p:tgtEl>
                                        <p:attrNameLst>
                                          <p:attrName>ppt_w</p:attrName>
                                        </p:attrNameLst>
                                      </p:cBhvr>
                                      <p:tavLst>
                                        <p:tav tm="0">
                                          <p:val>
                                            <p:fltVal val="0"/>
                                          </p:val>
                                        </p:tav>
                                        <p:tav tm="100000">
                                          <p:val>
                                            <p:strVal val="#ppt_w"/>
                                          </p:val>
                                        </p:tav>
                                      </p:tavLst>
                                    </p:anim>
                                    <p:anim calcmode="lin" valueType="num">
                                      <p:cBhvr>
                                        <p:cTn id="98" dur="500" fill="hold"/>
                                        <p:tgtEl>
                                          <p:spTgt spid="8"/>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fltVal val="0"/>
                                          </p:val>
                                        </p:tav>
                                        <p:tav tm="100000">
                                          <p:val>
                                            <p:strVal val="#ppt_w"/>
                                          </p:val>
                                        </p:tav>
                                      </p:tavLst>
                                    </p:anim>
                                    <p:anim calcmode="lin" valueType="num">
                                      <p:cBhvr>
                                        <p:cTn id="102" dur="500" fill="hold"/>
                                        <p:tgtEl>
                                          <p:spTgt spid="26"/>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ppt_w</p:attrName>
                                        </p:attrNameLst>
                                      </p:cBhvr>
                                      <p:tavLst>
                                        <p:tav tm="0">
                                          <p:val>
                                            <p:fltVal val="0"/>
                                          </p:val>
                                        </p:tav>
                                        <p:tav tm="100000">
                                          <p:val>
                                            <p:strVal val="#ppt_w"/>
                                          </p:val>
                                        </p:tav>
                                      </p:tavLst>
                                    </p:anim>
                                    <p:anim calcmode="lin" valueType="num">
                                      <p:cBhvr>
                                        <p:cTn id="116" dur="500" fill="hold"/>
                                        <p:tgtEl>
                                          <p:spTgt spid="11"/>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ppt_w</p:attrName>
                                        </p:attrNameLst>
                                      </p:cBhvr>
                                      <p:tavLst>
                                        <p:tav tm="0">
                                          <p:val>
                                            <p:fltVal val="0"/>
                                          </p:val>
                                        </p:tav>
                                        <p:tav tm="100000">
                                          <p:val>
                                            <p:strVal val="#ppt_w"/>
                                          </p:val>
                                        </p:tav>
                                      </p:tavLst>
                                    </p:anim>
                                    <p:anim calcmode="lin" valueType="num">
                                      <p:cBhvr>
                                        <p:cTn id="120" dur="500" fill="hold"/>
                                        <p:tgtEl>
                                          <p:spTgt spid="9"/>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p:cTn id="131" dur="500" fill="hold"/>
                                        <p:tgtEl>
                                          <p:spTgt spid="28"/>
                                        </p:tgtEl>
                                        <p:attrNameLst>
                                          <p:attrName>ppt_w</p:attrName>
                                        </p:attrNameLst>
                                      </p:cBhvr>
                                      <p:tavLst>
                                        <p:tav tm="0">
                                          <p:val>
                                            <p:fltVal val="0"/>
                                          </p:val>
                                        </p:tav>
                                        <p:tav tm="100000">
                                          <p:val>
                                            <p:strVal val="#ppt_w"/>
                                          </p:val>
                                        </p:tav>
                                      </p:tavLst>
                                    </p:anim>
                                    <p:anim calcmode="lin" valueType="num">
                                      <p:cBhvr>
                                        <p:cTn id="132"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4" grpId="0" animBg="1"/>
      <p:bldP spid="3" grpId="0"/>
      <p:bldP spid="3" grpId="1"/>
      <p:bldP spid="11" grpId="0"/>
      <p:bldP spid="12" grpId="0"/>
      <p:bldP spid="8" grpId="0" animBg="1"/>
      <p:bldP spid="9" grpId="0" animBg="1"/>
      <p:bldP spid="13" grpId="0" animBg="1"/>
      <p:bldP spid="13" grpId="1" animBg="1"/>
      <p:bldP spid="14" grpId="0" animBg="1"/>
      <p:bldP spid="14" grpId="1" animBg="1"/>
      <p:bldP spid="15" grpId="0" animBg="1"/>
      <p:bldP spid="15" grpId="1" animBg="1"/>
      <p:bldP spid="19" grpId="0" animBg="1"/>
      <p:bldP spid="19" grpId="1" animBg="1"/>
      <p:bldP spid="20" grpId="0" animBg="1"/>
      <p:bldP spid="20" grpId="1" animBg="1"/>
      <p:bldP spid="21" grpId="0" animBg="1"/>
      <p:bldP spid="21" grpId="1" animBg="1"/>
      <p:bldP spid="16" grpId="0"/>
      <p:bldP spid="16" grpId="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67544" y="44624"/>
            <a:ext cx="8229600" cy="1143000"/>
          </a:xfrm>
          <a:ln w="38100">
            <a:solidFill>
              <a:srgbClr val="C00000"/>
            </a:solidFill>
          </a:ln>
        </p:spPr>
        <p:txBody>
          <a:bodyPr>
            <a:normAutofit fontScale="90000"/>
          </a:bodyPr>
          <a:lstStyle/>
          <a:p>
            <a:r>
              <a:rPr lang="fr-FR" dirty="0" smtClean="0"/>
              <a:t> </a:t>
            </a:r>
            <a:r>
              <a:rPr lang="fr-FR" sz="4000" dirty="0" smtClean="0"/>
              <a:t>Des réinvestissements possibles selon une nouvelle approche</a:t>
            </a:r>
            <a:endParaRPr lang="fr-FR" sz="4000" dirty="0"/>
          </a:p>
        </p:txBody>
      </p:sp>
      <p:graphicFrame>
        <p:nvGraphicFramePr>
          <p:cNvPr id="4" name="Tableau 3"/>
          <p:cNvGraphicFramePr>
            <a:graphicFrameLocks noGrp="1"/>
          </p:cNvGraphicFramePr>
          <p:nvPr/>
        </p:nvGraphicFramePr>
        <p:xfrm>
          <a:off x="35496" y="1268760"/>
          <a:ext cx="9001000" cy="5471160"/>
        </p:xfrm>
        <a:graphic>
          <a:graphicData uri="http://schemas.openxmlformats.org/drawingml/2006/table">
            <a:tbl>
              <a:tblPr firstRow="1" bandRow="1">
                <a:tableStyleId>{5940675A-B579-460E-94D1-54222C63F5DA}</a:tableStyleId>
              </a:tblPr>
              <a:tblGrid>
                <a:gridCol w="2103880"/>
                <a:gridCol w="3517455"/>
                <a:gridCol w="3379665"/>
              </a:tblGrid>
              <a:tr h="370840">
                <a:tc>
                  <a:txBody>
                    <a:bodyPr/>
                    <a:lstStyle/>
                    <a:p>
                      <a:r>
                        <a:rPr lang="fr-FR" sz="1700" b="1" dirty="0" smtClean="0"/>
                        <a:t>Anciens thèmes du programme de 2008</a:t>
                      </a:r>
                      <a:endParaRPr lang="fr-FR" sz="1700" b="1" dirty="0"/>
                    </a:p>
                  </a:txBody>
                  <a:tcPr/>
                </a:tc>
                <a:tc>
                  <a:txBody>
                    <a:bodyPr/>
                    <a:lstStyle/>
                    <a:p>
                      <a:r>
                        <a:rPr lang="fr-FR" sz="1700" b="1" u="sng" dirty="0" smtClean="0"/>
                        <a:t>Connaissances</a:t>
                      </a:r>
                    </a:p>
                    <a:p>
                      <a:r>
                        <a:rPr lang="fr-FR" sz="1700" b="1" dirty="0" smtClean="0"/>
                        <a:t>Réinvestissements possibles </a:t>
                      </a:r>
                      <a:r>
                        <a:rPr lang="fr-FR" sz="1700" b="1" u="sng" dirty="0" smtClean="0"/>
                        <a:t>mais nécessitant une </a:t>
                      </a:r>
                      <a:r>
                        <a:rPr lang="fr-FR" sz="1700" b="1" u="sng" dirty="0" err="1" smtClean="0"/>
                        <a:t>reproblématisation</a:t>
                      </a:r>
                      <a:endParaRPr lang="fr-FR" sz="1700" b="1" u="sng" dirty="0"/>
                    </a:p>
                  </a:txBody>
                  <a:tcPr/>
                </a:tc>
                <a:tc>
                  <a:txBody>
                    <a:bodyPr/>
                    <a:lstStyle/>
                    <a:p>
                      <a:r>
                        <a:rPr lang="fr-FR" sz="1700" b="1" u="sng" dirty="0" smtClean="0"/>
                        <a:t>Connaissances</a:t>
                      </a:r>
                    </a:p>
                    <a:p>
                      <a:r>
                        <a:rPr lang="fr-FR" sz="1700" b="1" dirty="0" smtClean="0"/>
                        <a:t>Eléments qui n’entrent pas dans la démarche du</a:t>
                      </a:r>
                      <a:r>
                        <a:rPr lang="fr-FR" sz="1700" b="1" baseline="0" dirty="0" smtClean="0"/>
                        <a:t> nouveau thème 2</a:t>
                      </a:r>
                      <a:endParaRPr lang="fr-FR" sz="1700" b="1" dirty="0"/>
                    </a:p>
                  </a:txBody>
                  <a:tcPr/>
                </a:tc>
              </a:tr>
              <a:tr h="370840">
                <a:tc>
                  <a:txBody>
                    <a:bodyPr/>
                    <a:lstStyle/>
                    <a:p>
                      <a:r>
                        <a:rPr lang="fr-FR" sz="1700" b="1" dirty="0" smtClean="0"/>
                        <a:t>Aux fondements de la</a:t>
                      </a:r>
                      <a:r>
                        <a:rPr lang="fr-FR" sz="1700" b="1" baseline="0" dirty="0" smtClean="0"/>
                        <a:t> Grèce</a:t>
                      </a:r>
                      <a:endParaRPr lang="fr-FR" sz="1700" b="1" dirty="0"/>
                    </a:p>
                  </a:txBody>
                  <a:tcPr/>
                </a:tc>
                <a:tc>
                  <a:txBody>
                    <a:bodyPr/>
                    <a:lstStyle/>
                    <a:p>
                      <a:pPr>
                        <a:buFont typeface="Arial" pitchFamily="34" charset="0"/>
                        <a:buNone/>
                      </a:pPr>
                      <a:endParaRPr lang="fr-FR" sz="1700" dirty="0"/>
                    </a:p>
                  </a:txBody>
                  <a:tcPr/>
                </a:tc>
                <a:tc>
                  <a:txBody>
                    <a:bodyPr/>
                    <a:lstStyle/>
                    <a:p>
                      <a:pPr>
                        <a:buFont typeface="Arial" pitchFamily="34" charset="0"/>
                        <a:buNone/>
                      </a:pPr>
                      <a:endParaRPr lang="fr-FR" sz="1700" baseline="0" dirty="0" smtClean="0"/>
                    </a:p>
                    <a:p>
                      <a:pPr>
                        <a:buFont typeface="Arial" pitchFamily="34" charset="0"/>
                        <a:buNone/>
                      </a:pPr>
                      <a:endParaRPr lang="fr-FR" sz="1700" baseline="0" dirty="0" smtClean="0"/>
                    </a:p>
                    <a:p>
                      <a:pPr>
                        <a:buFont typeface="Arial" pitchFamily="34" charset="0"/>
                        <a:buNone/>
                      </a:pPr>
                      <a:endParaRPr lang="fr-FR" sz="1700" baseline="0" dirty="0" smtClean="0"/>
                    </a:p>
                    <a:p>
                      <a:pPr>
                        <a:buFont typeface="Arial" pitchFamily="34" charset="0"/>
                        <a:buNone/>
                      </a:pPr>
                      <a:endParaRPr lang="fr-FR" sz="1700" baseline="0" dirty="0" smtClean="0"/>
                    </a:p>
                    <a:p>
                      <a:pPr>
                        <a:buFont typeface="Arial" pitchFamily="34" charset="0"/>
                        <a:buNone/>
                      </a:pPr>
                      <a:endParaRPr lang="fr-FR" sz="1700" baseline="0" dirty="0" smtClean="0"/>
                    </a:p>
                  </a:txBody>
                  <a:tcPr/>
                </a:tc>
              </a:tr>
              <a:tr h="370840">
                <a:tc>
                  <a:txBody>
                    <a:bodyPr/>
                    <a:lstStyle/>
                    <a:p>
                      <a:r>
                        <a:rPr lang="fr-FR" sz="1700" b="1" dirty="0" smtClean="0"/>
                        <a:t>La cité des Athéniens</a:t>
                      </a:r>
                    </a:p>
                    <a:p>
                      <a:endParaRPr lang="fr-FR" sz="1700" b="1" dirty="0" smtClean="0"/>
                    </a:p>
                    <a:p>
                      <a:endParaRPr lang="fr-FR" sz="1700" b="1" dirty="0"/>
                    </a:p>
                  </a:txBody>
                  <a:tcPr/>
                </a:tc>
                <a:tc>
                  <a:txBody>
                    <a:bodyPr/>
                    <a:lstStyle/>
                    <a:p>
                      <a:endParaRPr lang="fr-FR" sz="1700" dirty="0"/>
                    </a:p>
                  </a:txBody>
                  <a:tcPr/>
                </a:tc>
                <a:tc>
                  <a:txBody>
                    <a:bodyPr/>
                    <a:lstStyle/>
                    <a:p>
                      <a:endParaRPr lang="fr-FR" sz="1700" dirty="0" smtClean="0"/>
                    </a:p>
                    <a:p>
                      <a:endParaRPr lang="fr-FR" sz="1700" dirty="0"/>
                    </a:p>
                  </a:txBody>
                  <a:tcPr/>
                </a:tc>
              </a:tr>
              <a:tr h="370840">
                <a:tc>
                  <a:txBody>
                    <a:bodyPr/>
                    <a:lstStyle/>
                    <a:p>
                      <a:r>
                        <a:rPr lang="fr-FR" sz="1700" b="1" dirty="0" smtClean="0"/>
                        <a:t>Alexandre le Grand</a:t>
                      </a:r>
                      <a:r>
                        <a:rPr lang="fr-FR" sz="1700" b="1" baseline="0" dirty="0" smtClean="0"/>
                        <a:t> / Grèce des savants</a:t>
                      </a:r>
                      <a:endParaRPr lang="fr-FR" sz="1700" b="1" dirty="0"/>
                    </a:p>
                  </a:txBody>
                  <a:tcPr/>
                </a:tc>
                <a:tc>
                  <a:txBody>
                    <a:bodyPr/>
                    <a:lstStyle/>
                    <a:p>
                      <a:endParaRPr lang="fr-FR" sz="1700" dirty="0"/>
                    </a:p>
                  </a:txBody>
                  <a:tcPr/>
                </a:tc>
                <a:tc>
                  <a:txBody>
                    <a:bodyPr/>
                    <a:lstStyle/>
                    <a:p>
                      <a:endParaRPr lang="fr-FR" sz="1700" dirty="0"/>
                    </a:p>
                  </a:txBody>
                  <a:tcPr/>
                </a:tc>
              </a:tr>
              <a:tr h="802704">
                <a:tc>
                  <a:txBody>
                    <a:bodyPr/>
                    <a:lstStyle/>
                    <a:p>
                      <a:r>
                        <a:rPr lang="fr-FR" sz="1700" b="1" dirty="0" smtClean="0"/>
                        <a:t>Rome des origines à la fin de la République</a:t>
                      </a:r>
                      <a:endParaRPr lang="fr-FR" sz="1700" b="1" dirty="0"/>
                    </a:p>
                  </a:txBody>
                  <a:tcPr/>
                </a:tc>
                <a:tc>
                  <a:txBody>
                    <a:bodyPr/>
                    <a:lstStyle/>
                    <a:p>
                      <a:endParaRPr lang="fr-FR" sz="1700" dirty="0"/>
                    </a:p>
                  </a:txBody>
                  <a:tcPr/>
                </a:tc>
                <a:tc>
                  <a:txBody>
                    <a:bodyPr/>
                    <a:lstStyle/>
                    <a:p>
                      <a:endParaRPr lang="fr-FR" sz="1700" dirty="0" smtClean="0"/>
                    </a:p>
                    <a:p>
                      <a:endParaRPr lang="fr-FR" sz="1700" dirty="0" smtClean="0"/>
                    </a:p>
                    <a:p>
                      <a:endParaRPr lang="fr-FR" sz="1700" dirty="0" smtClean="0"/>
                    </a:p>
                  </a:txBody>
                  <a:tcPr/>
                </a:tc>
              </a:tr>
              <a:tr h="370840">
                <a:tc>
                  <a:txBody>
                    <a:bodyPr/>
                    <a:lstStyle/>
                    <a:p>
                      <a:r>
                        <a:rPr lang="fr-FR" sz="1700" b="1" dirty="0" smtClean="0"/>
                        <a:t>Les débuts du judaïsme</a:t>
                      </a:r>
                      <a:r>
                        <a:rPr lang="fr-FR" sz="1700" b="1" baseline="0" dirty="0" smtClean="0"/>
                        <a:t> et du christianisme</a:t>
                      </a:r>
                      <a:endParaRPr lang="fr-FR" sz="1700" b="1" dirty="0"/>
                    </a:p>
                  </a:txBody>
                  <a:tcPr/>
                </a:tc>
                <a:tc>
                  <a:txBody>
                    <a:bodyPr/>
                    <a:lstStyle/>
                    <a:p>
                      <a:endParaRPr lang="fr-FR" sz="1700" dirty="0"/>
                    </a:p>
                  </a:txBody>
                  <a:tcPr/>
                </a:tc>
                <a:tc>
                  <a:txBody>
                    <a:bodyPr/>
                    <a:lstStyle/>
                    <a:p>
                      <a:endParaRPr lang="fr-FR" sz="1700" dirty="0"/>
                    </a:p>
                  </a:txBody>
                  <a:tcPr/>
                </a:tc>
              </a:tr>
            </a:tbl>
          </a:graphicData>
        </a:graphic>
      </p:graphicFrame>
      <p:sp>
        <p:nvSpPr>
          <p:cNvPr id="5" name="Rectangle 4"/>
          <p:cNvSpPr/>
          <p:nvPr/>
        </p:nvSpPr>
        <p:spPr>
          <a:xfrm>
            <a:off x="2195736" y="2060848"/>
            <a:ext cx="3528392" cy="1400383"/>
          </a:xfrm>
          <a:prstGeom prst="rect">
            <a:avLst/>
          </a:prstGeom>
        </p:spPr>
        <p:txBody>
          <a:bodyPr wrap="square">
            <a:spAutoFit/>
          </a:bodyPr>
          <a:lstStyle/>
          <a:p>
            <a:pPr>
              <a:buFont typeface="Arial" pitchFamily="34" charset="0"/>
              <a:buNone/>
            </a:pPr>
            <a:r>
              <a:rPr lang="fr-FR" sz="1700" baseline="0" dirty="0" smtClean="0"/>
              <a:t>- Foyers de la civilisation grecque […] aux VIII°-VII° s. (cités, colonisation)</a:t>
            </a:r>
          </a:p>
          <a:p>
            <a:r>
              <a:rPr lang="fr-FR" sz="1700" baseline="0" dirty="0" smtClean="0"/>
              <a:t>- L’</a:t>
            </a:r>
            <a:r>
              <a:rPr lang="fr-FR" sz="1700" i="1" baseline="0" dirty="0" smtClean="0"/>
              <a:t>Iliade</a:t>
            </a:r>
            <a:r>
              <a:rPr lang="fr-FR" sz="1700" baseline="0" dirty="0" smtClean="0"/>
              <a:t> et l’</a:t>
            </a:r>
            <a:r>
              <a:rPr lang="fr-FR" sz="1700" i="1" baseline="0" dirty="0" smtClean="0"/>
              <a:t>Odyssée</a:t>
            </a:r>
            <a:r>
              <a:rPr lang="fr-FR" sz="1700" baseline="0" dirty="0" smtClean="0"/>
              <a:t> (univers mental)</a:t>
            </a:r>
          </a:p>
          <a:p>
            <a:r>
              <a:rPr lang="fr-FR" sz="1700" baseline="0" dirty="0" smtClean="0"/>
              <a:t>- Sanctuaires panhelléniques (unité  culturelle)</a:t>
            </a:r>
            <a:endParaRPr lang="fr-FR" sz="1700" dirty="0"/>
          </a:p>
        </p:txBody>
      </p:sp>
      <p:sp>
        <p:nvSpPr>
          <p:cNvPr id="6" name="Rectangle 5"/>
          <p:cNvSpPr/>
          <p:nvPr/>
        </p:nvSpPr>
        <p:spPr>
          <a:xfrm>
            <a:off x="2195736" y="3501008"/>
            <a:ext cx="3456384" cy="877163"/>
          </a:xfrm>
          <a:prstGeom prst="rect">
            <a:avLst/>
          </a:prstGeom>
        </p:spPr>
        <p:txBody>
          <a:bodyPr wrap="square">
            <a:spAutoFit/>
          </a:bodyPr>
          <a:lstStyle/>
          <a:p>
            <a:r>
              <a:rPr lang="fr-FR" sz="1700" dirty="0" smtClean="0"/>
              <a:t>- L’unité</a:t>
            </a:r>
            <a:r>
              <a:rPr lang="fr-FR" sz="1700" baseline="0" dirty="0" smtClean="0"/>
              <a:t> </a:t>
            </a:r>
            <a:r>
              <a:rPr lang="fr-FR" sz="1700" dirty="0" smtClean="0"/>
              <a:t>religieuse et politique </a:t>
            </a:r>
            <a:r>
              <a:rPr lang="fr-FR" sz="1700" baseline="0" dirty="0" smtClean="0"/>
              <a:t>de la cité d’Athènes</a:t>
            </a:r>
          </a:p>
          <a:p>
            <a:r>
              <a:rPr lang="fr-FR" sz="1700" baseline="0" dirty="0" smtClean="0"/>
              <a:t>- Habitants et citoyens à Athènes</a:t>
            </a:r>
            <a:endParaRPr lang="fr-FR" sz="1700" dirty="0"/>
          </a:p>
        </p:txBody>
      </p:sp>
      <p:sp>
        <p:nvSpPr>
          <p:cNvPr id="7" name="Rectangle 6"/>
          <p:cNvSpPr/>
          <p:nvPr/>
        </p:nvSpPr>
        <p:spPr>
          <a:xfrm>
            <a:off x="5724128" y="4509120"/>
            <a:ext cx="3022430" cy="353943"/>
          </a:xfrm>
          <a:prstGeom prst="rect">
            <a:avLst/>
          </a:prstGeom>
        </p:spPr>
        <p:txBody>
          <a:bodyPr wrap="none">
            <a:spAutoFit/>
          </a:bodyPr>
          <a:lstStyle/>
          <a:p>
            <a:r>
              <a:rPr lang="fr-FR" sz="1700" dirty="0" smtClean="0"/>
              <a:t>- Ensemble de</a:t>
            </a:r>
            <a:r>
              <a:rPr lang="fr-FR" sz="1700" baseline="0" dirty="0" smtClean="0"/>
              <a:t> cet ancien thème</a:t>
            </a:r>
            <a:endParaRPr lang="fr-FR" sz="1700" dirty="0"/>
          </a:p>
        </p:txBody>
      </p:sp>
      <p:sp>
        <p:nvSpPr>
          <p:cNvPr id="8" name="Rectangle 7"/>
          <p:cNvSpPr/>
          <p:nvPr/>
        </p:nvSpPr>
        <p:spPr>
          <a:xfrm>
            <a:off x="2195736" y="5013176"/>
            <a:ext cx="3384376" cy="877163"/>
          </a:xfrm>
          <a:prstGeom prst="rect">
            <a:avLst/>
          </a:prstGeom>
        </p:spPr>
        <p:txBody>
          <a:bodyPr wrap="square">
            <a:spAutoFit/>
          </a:bodyPr>
          <a:lstStyle/>
          <a:p>
            <a:r>
              <a:rPr lang="fr-FR" sz="1700" dirty="0" smtClean="0"/>
              <a:t>- Du</a:t>
            </a:r>
            <a:r>
              <a:rPr lang="fr-FR" sz="1700" baseline="0" dirty="0" smtClean="0"/>
              <a:t> mythe à l’Histoire (</a:t>
            </a:r>
            <a:r>
              <a:rPr lang="fr-FR" sz="1700" i="1" baseline="0" dirty="0" smtClean="0"/>
              <a:t>Enéide</a:t>
            </a:r>
            <a:r>
              <a:rPr lang="fr-FR" sz="1700" baseline="0" dirty="0" smtClean="0"/>
              <a:t>, Romulus et Remus)</a:t>
            </a:r>
          </a:p>
          <a:p>
            <a:r>
              <a:rPr lang="fr-FR" sz="1700" dirty="0" smtClean="0"/>
              <a:t>- L’enchainement des conquêtes</a:t>
            </a:r>
            <a:endParaRPr lang="fr-FR" sz="1700" dirty="0"/>
          </a:p>
        </p:txBody>
      </p:sp>
      <p:sp>
        <p:nvSpPr>
          <p:cNvPr id="9" name="Rectangle 8"/>
          <p:cNvSpPr/>
          <p:nvPr/>
        </p:nvSpPr>
        <p:spPr>
          <a:xfrm>
            <a:off x="5724128" y="5013176"/>
            <a:ext cx="3240360" cy="615553"/>
          </a:xfrm>
          <a:prstGeom prst="rect">
            <a:avLst/>
          </a:prstGeom>
        </p:spPr>
        <p:txBody>
          <a:bodyPr wrap="square">
            <a:spAutoFit/>
          </a:bodyPr>
          <a:lstStyle/>
          <a:p>
            <a:r>
              <a:rPr lang="fr-FR" sz="1700" dirty="0" smtClean="0"/>
              <a:t>- République romaine</a:t>
            </a:r>
          </a:p>
          <a:p>
            <a:endParaRPr lang="fr-FR" sz="1700" dirty="0"/>
          </a:p>
        </p:txBody>
      </p:sp>
      <p:sp>
        <p:nvSpPr>
          <p:cNvPr id="10" name="Rectangle 9"/>
          <p:cNvSpPr/>
          <p:nvPr/>
        </p:nvSpPr>
        <p:spPr>
          <a:xfrm>
            <a:off x="2195736" y="5877272"/>
            <a:ext cx="3240360" cy="877163"/>
          </a:xfrm>
          <a:prstGeom prst="rect">
            <a:avLst/>
          </a:prstGeom>
        </p:spPr>
        <p:txBody>
          <a:bodyPr wrap="square">
            <a:spAutoFit/>
          </a:bodyPr>
          <a:lstStyle/>
          <a:p>
            <a:r>
              <a:rPr lang="fr-FR" sz="1700" dirty="0" smtClean="0"/>
              <a:t>- Les Hébreux du royaume de Juda mettent par écrit  leurs traditions</a:t>
            </a:r>
            <a:r>
              <a:rPr lang="fr-FR" sz="1700" baseline="0" dirty="0" smtClean="0"/>
              <a:t> (Ancien testament)</a:t>
            </a:r>
            <a:endParaRPr lang="fr-FR" sz="1700" dirty="0"/>
          </a:p>
        </p:txBody>
      </p:sp>
      <p:sp>
        <p:nvSpPr>
          <p:cNvPr id="12" name="Rectangle 11"/>
          <p:cNvSpPr/>
          <p:nvPr/>
        </p:nvSpPr>
        <p:spPr>
          <a:xfrm>
            <a:off x="5724128" y="5877272"/>
            <a:ext cx="3312368" cy="877163"/>
          </a:xfrm>
          <a:prstGeom prst="rect">
            <a:avLst/>
          </a:prstGeom>
        </p:spPr>
        <p:txBody>
          <a:bodyPr wrap="square">
            <a:spAutoFit/>
          </a:bodyPr>
          <a:lstStyle/>
          <a:p>
            <a:r>
              <a:rPr lang="fr-FR" sz="1700" dirty="0" smtClean="0"/>
              <a:t>- Destruction du temple</a:t>
            </a:r>
            <a:r>
              <a:rPr lang="fr-FR" sz="1700" baseline="0" dirty="0" smtClean="0"/>
              <a:t> et diaspora</a:t>
            </a:r>
          </a:p>
          <a:p>
            <a:r>
              <a:rPr lang="fr-FR" sz="1700" baseline="0" dirty="0" smtClean="0"/>
              <a:t>- Les débuts du christianisme (nouveau thème 3)</a:t>
            </a:r>
            <a:endParaRPr lang="fr-FR" sz="1700" dirty="0"/>
          </a:p>
        </p:txBody>
      </p:sp>
      <p:sp>
        <p:nvSpPr>
          <p:cNvPr id="11" name="Rectangle 10"/>
          <p:cNvSpPr/>
          <p:nvPr/>
        </p:nvSpPr>
        <p:spPr>
          <a:xfrm>
            <a:off x="5687616" y="3573016"/>
            <a:ext cx="3456384" cy="615553"/>
          </a:xfrm>
          <a:prstGeom prst="rect">
            <a:avLst/>
          </a:prstGeom>
        </p:spPr>
        <p:txBody>
          <a:bodyPr wrap="square">
            <a:spAutoFit/>
          </a:bodyPr>
          <a:lstStyle/>
          <a:p>
            <a:r>
              <a:rPr lang="fr-FR" sz="1700" dirty="0" smtClean="0"/>
              <a:t>- L’unité</a:t>
            </a:r>
            <a:r>
              <a:rPr lang="fr-FR" sz="1700" baseline="0" dirty="0" smtClean="0"/>
              <a:t> </a:t>
            </a:r>
            <a:r>
              <a:rPr lang="fr-FR" sz="1700" dirty="0" smtClean="0"/>
              <a:t>militaire </a:t>
            </a:r>
            <a:r>
              <a:rPr lang="fr-FR" sz="1700" baseline="0" dirty="0" smtClean="0"/>
              <a:t>de la cité d’Athènes</a:t>
            </a:r>
          </a:p>
          <a:p>
            <a:endParaRPr lang="fr-FR" sz="1700" dirty="0"/>
          </a:p>
        </p:txBody>
      </p:sp>
      <p:sp>
        <p:nvSpPr>
          <p:cNvPr id="13" name="Rectangle 12"/>
          <p:cNvSpPr/>
          <p:nvPr/>
        </p:nvSpPr>
        <p:spPr>
          <a:xfrm>
            <a:off x="107504" y="2204864"/>
            <a:ext cx="194421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07504" y="3573016"/>
            <a:ext cx="194421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07504" y="4437112"/>
            <a:ext cx="187220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7504" y="5013176"/>
            <a:ext cx="187220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07504" y="5949280"/>
            <a:ext cx="187220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xit" presetSubtype="32" fill="hold" grpId="0"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23" presetClass="exit" presetSubtype="32" fill="hold" grpId="0" nodeType="with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set>
                                      <p:cBhvr>
                                        <p:cTn id="22" dur="1" fill="hold">
                                          <p:stCondLst>
                                            <p:cond delay="499"/>
                                          </p:stCondLst>
                                        </p:cTn>
                                        <p:tgtEl>
                                          <p:spTgt spid="14"/>
                                        </p:tgtEl>
                                        <p:attrNameLst>
                                          <p:attrName>style.visibility</p:attrName>
                                        </p:attrNameLst>
                                      </p:cBhvr>
                                      <p:to>
                                        <p:strVal val="hidden"/>
                                      </p:to>
                                    </p:set>
                                  </p:childTnLst>
                                </p:cTn>
                              </p:par>
                              <p:par>
                                <p:cTn id="23" presetID="2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par>
                                <p:cTn id="33" presetID="23" presetClass="exit" presetSubtype="32" fill="hold" grpId="0" nodeType="withEffect">
                                  <p:stCondLst>
                                    <p:cond delay="0"/>
                                  </p:stCondLst>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fltVal val="0"/>
                                          </p:val>
                                        </p:tav>
                                      </p:tavLst>
                                    </p:anim>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par>
                                <p:cTn id="43" presetID="23" presetClass="exit" presetSubtype="32" fill="hold" grpId="0" nodeType="withEffect">
                                  <p:stCondLst>
                                    <p:cond delay="0"/>
                                  </p:stCondLst>
                                  <p:childTnLst>
                                    <p:anim calcmode="lin" valueType="num">
                                      <p:cBhvr>
                                        <p:cTn id="44" dur="500"/>
                                        <p:tgtEl>
                                          <p:spTgt spid="17"/>
                                        </p:tgtEl>
                                        <p:attrNameLst>
                                          <p:attrName>ppt_w</p:attrName>
                                        </p:attrNameLst>
                                      </p:cBhvr>
                                      <p:tavLst>
                                        <p:tav tm="0">
                                          <p:val>
                                            <p:strVal val="ppt_w"/>
                                          </p:val>
                                        </p:tav>
                                        <p:tav tm="100000">
                                          <p:val>
                                            <p:fltVal val="0"/>
                                          </p:val>
                                        </p:tav>
                                      </p:tavLst>
                                    </p:anim>
                                    <p:anim calcmode="lin" valueType="num">
                                      <p:cBhvr>
                                        <p:cTn id="45" dur="500"/>
                                        <p:tgtEl>
                                          <p:spTgt spid="17"/>
                                        </p:tgtEl>
                                        <p:attrNameLst>
                                          <p:attrName>ppt_h</p:attrName>
                                        </p:attrNameLst>
                                      </p:cBhvr>
                                      <p:tavLst>
                                        <p:tav tm="0">
                                          <p:val>
                                            <p:strVal val="ppt_h"/>
                                          </p:val>
                                        </p:tav>
                                        <p:tav tm="100000">
                                          <p:val>
                                            <p:fltVal val="0"/>
                                          </p:val>
                                        </p:tav>
                                      </p:tavLst>
                                    </p:anim>
                                    <p:set>
                                      <p:cBhvr>
                                        <p:cTn id="46" dur="1" fill="hold">
                                          <p:stCondLst>
                                            <p:cond delay="499"/>
                                          </p:stCondLst>
                                        </p:cTn>
                                        <p:tgtEl>
                                          <p:spTgt spid="17"/>
                                        </p:tgtEl>
                                        <p:attrNameLst>
                                          <p:attrName>style.visibility</p:attrName>
                                        </p:attrNameLst>
                                      </p:cBhvr>
                                      <p:to>
                                        <p:strVal val="hidden"/>
                                      </p:to>
                                    </p:set>
                                  </p:childTnLst>
                                </p:cTn>
                              </p:par>
                              <p:par>
                                <p:cTn id="47" presetID="2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childTnLst>
                                </p:cTn>
                              </p:par>
                              <p:par>
                                <p:cTn id="61" presetID="23" presetClass="exit" presetSubtype="32" fill="hold" grpId="0" nodeType="withEffect">
                                  <p:stCondLst>
                                    <p:cond delay="0"/>
                                  </p:stCondLst>
                                  <p:childTnLst>
                                    <p:anim calcmode="lin" valueType="num">
                                      <p:cBhvr>
                                        <p:cTn id="62" dur="500"/>
                                        <p:tgtEl>
                                          <p:spTgt spid="18"/>
                                        </p:tgtEl>
                                        <p:attrNameLst>
                                          <p:attrName>ppt_w</p:attrName>
                                        </p:attrNameLst>
                                      </p:cBhvr>
                                      <p:tavLst>
                                        <p:tav tm="0">
                                          <p:val>
                                            <p:strVal val="ppt_w"/>
                                          </p:val>
                                        </p:tav>
                                        <p:tav tm="100000">
                                          <p:val>
                                            <p:fltVal val="0"/>
                                          </p:val>
                                        </p:tav>
                                      </p:tavLst>
                                    </p:anim>
                                    <p:anim calcmode="lin" valueType="num">
                                      <p:cBhvr>
                                        <p:cTn id="63" dur="500"/>
                                        <p:tgtEl>
                                          <p:spTgt spid="18"/>
                                        </p:tgtEl>
                                        <p:attrNameLst>
                                          <p:attrName>ppt_h</p:attrName>
                                        </p:attrNameLst>
                                      </p:cBhvr>
                                      <p:tavLst>
                                        <p:tav tm="0">
                                          <p:val>
                                            <p:strVal val="ppt_h"/>
                                          </p:val>
                                        </p:tav>
                                        <p:tav tm="100000">
                                          <p:val>
                                            <p:fltVal val="0"/>
                                          </p:val>
                                        </p:tav>
                                      </p:tavLst>
                                    </p:anim>
                                    <p:set>
                                      <p:cBhvr>
                                        <p:cTn id="6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1" grpId="0"/>
      <p:bldP spid="13" grpId="0" animBg="1"/>
      <p:bldP spid="14" grpId="0" animBg="1"/>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28575">
            <a:solidFill>
              <a:srgbClr val="C00000"/>
            </a:solidFill>
          </a:ln>
        </p:spPr>
        <p:txBody>
          <a:bodyPr/>
          <a:lstStyle/>
          <a:p>
            <a:r>
              <a:rPr lang="fr-FR" dirty="0" smtClean="0"/>
              <a:t>En résumé, pour le thème 2…</a:t>
            </a:r>
            <a:endParaRPr lang="fr-FR" dirty="0"/>
          </a:p>
        </p:txBody>
      </p:sp>
      <p:sp>
        <p:nvSpPr>
          <p:cNvPr id="3" name="Espace réservé du contenu 2"/>
          <p:cNvSpPr>
            <a:spLocks noGrp="1"/>
          </p:cNvSpPr>
          <p:nvPr>
            <p:ph idx="1"/>
          </p:nvPr>
        </p:nvSpPr>
        <p:spPr>
          <a:xfrm>
            <a:off x="107504" y="1484784"/>
            <a:ext cx="9036496" cy="5069160"/>
          </a:xfrm>
        </p:spPr>
        <p:txBody>
          <a:bodyPr>
            <a:noAutofit/>
          </a:bodyPr>
          <a:lstStyle/>
          <a:p>
            <a:pPr>
              <a:spcBef>
                <a:spcPts val="300"/>
              </a:spcBef>
              <a:buFont typeface="Wingdings" pitchFamily="2" charset="2"/>
              <a:buChar char="§"/>
            </a:pPr>
            <a:r>
              <a:rPr lang="fr-FR" sz="2000" b="1" u="sng" dirty="0" smtClean="0"/>
              <a:t>Problématiques</a:t>
            </a:r>
            <a:endParaRPr lang="fr-FR" sz="2000" b="1" dirty="0" smtClean="0"/>
          </a:p>
          <a:p>
            <a:pPr>
              <a:buFont typeface="Wingdings" pitchFamily="2" charset="2"/>
              <a:buChar char="Ø"/>
            </a:pPr>
            <a:r>
              <a:rPr lang="fr-FR" sz="2000" dirty="0" smtClean="0"/>
              <a:t>Comment les sociétés de l’Antiquité sont-elles soudées par des récits et/ou croyances religieuses ? </a:t>
            </a:r>
          </a:p>
          <a:p>
            <a:pPr>
              <a:buFont typeface="Wingdings" pitchFamily="2" charset="2"/>
              <a:buChar char="Ø"/>
            </a:pPr>
            <a:r>
              <a:rPr lang="fr-FR" sz="2000" dirty="0" smtClean="0"/>
              <a:t>Que nous apprennent ces récits et/ou croyances  sur ces sociétés ?</a:t>
            </a:r>
          </a:p>
          <a:p>
            <a:pPr>
              <a:buFont typeface="Wingdings" pitchFamily="2" charset="2"/>
              <a:buChar char="Ø"/>
            </a:pPr>
            <a:endParaRPr lang="fr-FR" sz="800" dirty="0" smtClean="0"/>
          </a:p>
          <a:p>
            <a:pPr>
              <a:spcBef>
                <a:spcPts val="300"/>
              </a:spcBef>
              <a:buFont typeface="Wingdings" pitchFamily="2" charset="2"/>
              <a:buChar char="§"/>
            </a:pPr>
            <a:r>
              <a:rPr lang="fr-FR" sz="2000" b="1" u="sng" dirty="0" smtClean="0"/>
              <a:t>Démarches</a:t>
            </a:r>
          </a:p>
          <a:p>
            <a:pPr marL="0">
              <a:spcBef>
                <a:spcPts val="300"/>
              </a:spcBef>
              <a:buFont typeface="Wingdings" pitchFamily="2" charset="2"/>
              <a:buChar char="Ø"/>
            </a:pPr>
            <a:r>
              <a:rPr lang="fr-FR" sz="2000" dirty="0" smtClean="0"/>
              <a:t>Partir, de croyances, de récits fondateurs mythiques et bibliques et distinguer l’Histoire des histoires pour éclairer le futur citoyen.</a:t>
            </a:r>
          </a:p>
          <a:p>
            <a:pPr>
              <a:spcBef>
                <a:spcPts val="300"/>
              </a:spcBef>
              <a:buFont typeface="Wingdings" pitchFamily="2" charset="2"/>
              <a:buChar char="Ø"/>
            </a:pPr>
            <a:r>
              <a:rPr lang="fr-FR" sz="2000" dirty="0" smtClean="0"/>
              <a:t>Privilégier l’interdisciplinarité (Histoire/français) </a:t>
            </a:r>
            <a:r>
              <a:rPr lang="fr-FR" sz="2000" u="sng" dirty="0" smtClean="0"/>
              <a:t>tout en veillant à nos finalités disciplinaires spécifiques.</a:t>
            </a:r>
          </a:p>
          <a:p>
            <a:pPr>
              <a:spcBef>
                <a:spcPts val="300"/>
              </a:spcBef>
              <a:buFont typeface="Wingdings" pitchFamily="2" charset="2"/>
              <a:buChar char="Ø"/>
            </a:pPr>
            <a:endParaRPr lang="fr-FR" sz="800" u="sng" dirty="0" smtClean="0"/>
          </a:p>
          <a:p>
            <a:pPr>
              <a:spcBef>
                <a:spcPts val="300"/>
              </a:spcBef>
              <a:buFont typeface="Wingdings" pitchFamily="2" charset="2"/>
              <a:buChar char="§"/>
            </a:pPr>
            <a:r>
              <a:rPr lang="fr-FR" sz="2000" b="1" u="sng" dirty="0" smtClean="0"/>
              <a:t>Compétences travaillées </a:t>
            </a:r>
          </a:p>
          <a:p>
            <a:pPr>
              <a:spcBef>
                <a:spcPts val="300"/>
              </a:spcBef>
              <a:buFont typeface="Wingdings" pitchFamily="2" charset="2"/>
              <a:buChar char="Ø"/>
            </a:pPr>
            <a:r>
              <a:rPr lang="fr-FR" sz="2000" dirty="0" smtClean="0"/>
              <a:t>Se repérer dans le temps et l’espace.</a:t>
            </a:r>
          </a:p>
          <a:p>
            <a:pPr>
              <a:spcBef>
                <a:spcPts val="300"/>
              </a:spcBef>
              <a:buFont typeface="Wingdings" pitchFamily="2" charset="2"/>
              <a:buChar char="Ø"/>
            </a:pPr>
            <a:r>
              <a:rPr lang="fr-FR" sz="2000" dirty="0" smtClean="0"/>
              <a:t>Raisonner, justifier une démarche et les choix effectués. </a:t>
            </a:r>
          </a:p>
          <a:p>
            <a:pPr>
              <a:spcBef>
                <a:spcPts val="300"/>
              </a:spcBef>
              <a:buFont typeface="Wingdings" pitchFamily="2" charset="2"/>
              <a:buChar char="Ø"/>
            </a:pPr>
            <a:r>
              <a:rPr lang="fr-FR" sz="2000" dirty="0" smtClean="0"/>
              <a:t>Comprendre un document.</a:t>
            </a:r>
          </a:p>
          <a:p>
            <a:pPr>
              <a:spcBef>
                <a:spcPts val="300"/>
              </a:spcBef>
              <a:buFont typeface="Wingdings" pitchFamily="2" charset="2"/>
              <a:buChar char="Ø"/>
            </a:pPr>
            <a:r>
              <a:rPr lang="fr-FR" sz="2000" dirty="0" smtClean="0"/>
              <a:t>Pratiquer différents langages en Histoire et notamment reconnaitre un récit historique.</a:t>
            </a:r>
          </a:p>
          <a:p>
            <a:pPr>
              <a:spcBef>
                <a:spcPts val="0"/>
              </a:spcBef>
              <a:buNone/>
            </a:pP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p:cTn id="3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9" end="9"/>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p:cTn id="4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0" end="10"/>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p:cTn id="4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11" end="11"/>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p:cTn id="5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908721"/>
            <a:ext cx="7772400" cy="2232248"/>
          </a:xfrm>
          <a:ln w="28575">
            <a:solidFill>
              <a:srgbClr val="0070C0"/>
            </a:solidFill>
          </a:ln>
        </p:spPr>
        <p:txBody>
          <a:bodyPr>
            <a:normAutofit fontScale="90000"/>
          </a:bodyPr>
          <a:lstStyle/>
          <a:p>
            <a:r>
              <a:rPr lang="fr-FR" sz="3600" b="1" dirty="0" smtClean="0">
                <a:solidFill>
                  <a:schemeClr val="bg1">
                    <a:lumMod val="50000"/>
                  </a:schemeClr>
                </a:solidFill>
              </a:rPr>
              <a:t>Thème2</a:t>
            </a:r>
            <a:br>
              <a:rPr lang="fr-FR" sz="3600" b="1" dirty="0" smtClean="0">
                <a:solidFill>
                  <a:schemeClr val="bg1">
                    <a:lumMod val="50000"/>
                  </a:schemeClr>
                </a:solidFill>
              </a:rPr>
            </a:br>
            <a:r>
              <a:rPr lang="fr-FR" sz="3600" b="1" dirty="0" smtClean="0">
                <a:solidFill>
                  <a:schemeClr val="bg1">
                    <a:lumMod val="50000"/>
                  </a:schemeClr>
                </a:solidFill>
              </a:rPr>
              <a:t>Récits fondateurs, croyances et citoyenneté</a:t>
            </a:r>
            <a:r>
              <a:rPr lang="fr-FR" sz="3600" dirty="0" smtClean="0">
                <a:solidFill>
                  <a:schemeClr val="bg1">
                    <a:lumMod val="50000"/>
                  </a:schemeClr>
                </a:solidFill>
              </a:rPr>
              <a:t/>
            </a:r>
            <a:br>
              <a:rPr lang="fr-FR" sz="3600" dirty="0" smtClean="0">
                <a:solidFill>
                  <a:schemeClr val="bg1">
                    <a:lumMod val="50000"/>
                  </a:schemeClr>
                </a:solidFill>
              </a:rPr>
            </a:br>
            <a:r>
              <a:rPr lang="fr-FR" sz="3600" b="1" dirty="0" smtClean="0">
                <a:solidFill>
                  <a:schemeClr val="bg1">
                    <a:lumMod val="50000"/>
                  </a:schemeClr>
                </a:solidFill>
              </a:rPr>
              <a:t>dans la Méditerranée antique</a:t>
            </a:r>
            <a:r>
              <a:rPr lang="fr-FR" sz="3600" dirty="0" smtClean="0">
                <a:solidFill>
                  <a:schemeClr val="bg1">
                    <a:lumMod val="50000"/>
                  </a:schemeClr>
                </a:solidFill>
              </a:rPr>
              <a:t/>
            </a:r>
            <a:br>
              <a:rPr lang="fr-FR" sz="3600" dirty="0" smtClean="0">
                <a:solidFill>
                  <a:schemeClr val="bg1">
                    <a:lumMod val="50000"/>
                  </a:schemeClr>
                </a:solidFill>
              </a:rPr>
            </a:br>
            <a:r>
              <a:rPr lang="fr-FR" sz="3600" b="1" dirty="0" smtClean="0">
                <a:solidFill>
                  <a:schemeClr val="bg1">
                    <a:lumMod val="50000"/>
                  </a:schemeClr>
                </a:solidFill>
              </a:rPr>
              <a:t>au I</a:t>
            </a:r>
            <a:r>
              <a:rPr lang="fr-FR" sz="3600" b="1" baseline="30000" dirty="0" smtClean="0">
                <a:solidFill>
                  <a:schemeClr val="bg1">
                    <a:lumMod val="50000"/>
                  </a:schemeClr>
                </a:solidFill>
              </a:rPr>
              <a:t>er</a:t>
            </a:r>
            <a:r>
              <a:rPr lang="fr-FR" sz="3600" b="1" dirty="0" smtClean="0">
                <a:solidFill>
                  <a:schemeClr val="bg1">
                    <a:lumMod val="50000"/>
                  </a:schemeClr>
                </a:solidFill>
              </a:rPr>
              <a:t> millénaire avant J.-C.</a:t>
            </a:r>
            <a:endParaRPr lang="fr-FR" dirty="0">
              <a:solidFill>
                <a:schemeClr val="bg1">
                  <a:lumMod val="50000"/>
                </a:schemeClr>
              </a:solidFill>
            </a:endParaRPr>
          </a:p>
        </p:txBody>
      </p:sp>
      <p:sp>
        <p:nvSpPr>
          <p:cNvPr id="5" name="Sous-titre 4"/>
          <p:cNvSpPr>
            <a:spLocks noGrp="1"/>
          </p:cNvSpPr>
          <p:nvPr>
            <p:ph type="subTitle" idx="1"/>
          </p:nvPr>
        </p:nvSpPr>
        <p:spPr>
          <a:xfrm>
            <a:off x="1043608" y="3886200"/>
            <a:ext cx="7088832" cy="1752600"/>
          </a:xfrm>
        </p:spPr>
        <p:txBody>
          <a:bodyPr>
            <a:normAutofit/>
          </a:bodyPr>
          <a:lstStyle/>
          <a:p>
            <a:r>
              <a:rPr lang="fr-FR" b="1" i="1" dirty="0" smtClean="0">
                <a:solidFill>
                  <a:schemeClr val="tx1"/>
                </a:solidFill>
              </a:rPr>
              <a:t>Pistes pédagogiques pour traiter le thème 2</a:t>
            </a:r>
            <a:endParaRPr lang="fr-FR" b="1" i="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Afficher l'image d'origine"/>
          <p:cNvPicPr>
            <a:picLocks noChangeAspect="1" noChangeArrowheads="1"/>
          </p:cNvPicPr>
          <p:nvPr/>
        </p:nvPicPr>
        <p:blipFill>
          <a:blip r:embed="rId3" cstate="print"/>
          <a:srcRect/>
          <a:stretch>
            <a:fillRect/>
          </a:stretch>
        </p:blipFill>
        <p:spPr bwMode="auto">
          <a:xfrm>
            <a:off x="4914956" y="4725144"/>
            <a:ext cx="4229044" cy="2132856"/>
          </a:xfrm>
          <a:prstGeom prst="rect">
            <a:avLst/>
          </a:prstGeom>
          <a:noFill/>
        </p:spPr>
      </p:pic>
      <p:sp>
        <p:nvSpPr>
          <p:cNvPr id="2" name="Titre 1"/>
          <p:cNvSpPr>
            <a:spLocks noGrp="1"/>
          </p:cNvSpPr>
          <p:nvPr>
            <p:ph type="title"/>
          </p:nvPr>
        </p:nvSpPr>
        <p:spPr>
          <a:xfrm>
            <a:off x="179512" y="188640"/>
            <a:ext cx="8784976" cy="1224136"/>
          </a:xfrm>
          <a:ln w="28575">
            <a:solidFill>
              <a:srgbClr val="0070C0"/>
            </a:solidFill>
          </a:ln>
        </p:spPr>
        <p:txBody>
          <a:bodyPr>
            <a:noAutofit/>
          </a:bodyPr>
          <a:lstStyle/>
          <a:p>
            <a:r>
              <a:rPr lang="fr-FR" sz="2400" b="1" dirty="0" smtClean="0"/>
              <a:t>Le monde des cités grecques</a:t>
            </a:r>
            <a:r>
              <a:rPr lang="fr-FR" sz="2400" dirty="0" smtClean="0"/>
              <a:t/>
            </a:r>
            <a:br>
              <a:rPr lang="fr-FR" sz="2400" dirty="0" smtClean="0"/>
            </a:br>
            <a:r>
              <a:rPr lang="fr-FR" sz="2400" dirty="0" smtClean="0"/>
              <a:t>Comment des pratiques culturelles et des croyances religieuses unifient-elles des sociétés ? </a:t>
            </a:r>
            <a:endParaRPr lang="fr-FR" sz="2400" dirty="0"/>
          </a:p>
        </p:txBody>
      </p:sp>
      <p:sp>
        <p:nvSpPr>
          <p:cNvPr id="10" name="Rectangle 9"/>
          <p:cNvSpPr/>
          <p:nvPr/>
        </p:nvSpPr>
        <p:spPr>
          <a:xfrm>
            <a:off x="179512" y="1556792"/>
            <a:ext cx="8784976" cy="2123658"/>
          </a:xfrm>
          <a:prstGeom prst="rect">
            <a:avLst/>
          </a:prstGeom>
          <a:ln>
            <a:solidFill>
              <a:schemeClr val="tx1"/>
            </a:solidFill>
          </a:ln>
        </p:spPr>
        <p:txBody>
          <a:bodyPr wrap="square">
            <a:spAutoFit/>
          </a:bodyPr>
          <a:lstStyle/>
          <a:p>
            <a:pPr>
              <a:buNone/>
            </a:pPr>
            <a:r>
              <a:rPr lang="fr-FR" sz="2200" u="sng" dirty="0" smtClean="0">
                <a:solidFill>
                  <a:schemeClr val="tx1">
                    <a:lumMod val="50000"/>
                    <a:lumOff val="50000"/>
                  </a:schemeClr>
                </a:solidFill>
              </a:rPr>
              <a:t>Démarche proposée :</a:t>
            </a:r>
          </a:p>
          <a:p>
            <a:pPr>
              <a:buNone/>
            </a:pPr>
            <a:r>
              <a:rPr lang="fr-FR" sz="2200" dirty="0" smtClean="0">
                <a:solidFill>
                  <a:schemeClr val="tx1">
                    <a:lumMod val="50000"/>
                    <a:lumOff val="50000"/>
                  </a:schemeClr>
                </a:solidFill>
              </a:rPr>
              <a:t>Partir de récits fondateurs et/ou de croyances pour démontrer ce qui fait unité dans le monde grec.</a:t>
            </a:r>
          </a:p>
          <a:p>
            <a:pPr>
              <a:buNone/>
            </a:pPr>
            <a:r>
              <a:rPr lang="fr-FR" sz="2200" dirty="0" smtClean="0">
                <a:solidFill>
                  <a:schemeClr val="tx1">
                    <a:lumMod val="50000"/>
                    <a:lumOff val="50000"/>
                  </a:schemeClr>
                </a:solidFill>
                <a:sym typeface="Wingdings" pitchFamily="2" charset="2"/>
              </a:rPr>
              <a:t> </a:t>
            </a:r>
            <a:r>
              <a:rPr lang="fr-FR" sz="2200" dirty="0" smtClean="0">
                <a:solidFill>
                  <a:schemeClr val="tx1">
                    <a:lumMod val="50000"/>
                    <a:lumOff val="50000"/>
                  </a:schemeClr>
                </a:solidFill>
              </a:rPr>
              <a:t>A l’échelle du monde grec : l’</a:t>
            </a:r>
            <a:r>
              <a:rPr lang="fr-FR" sz="2200" i="1" dirty="0" smtClean="0">
                <a:solidFill>
                  <a:schemeClr val="tx1">
                    <a:lumMod val="50000"/>
                    <a:lumOff val="50000"/>
                  </a:schemeClr>
                </a:solidFill>
              </a:rPr>
              <a:t>Iliade</a:t>
            </a:r>
            <a:r>
              <a:rPr lang="fr-FR" sz="2200" dirty="0" smtClean="0">
                <a:solidFill>
                  <a:schemeClr val="tx1">
                    <a:lumMod val="50000"/>
                    <a:lumOff val="50000"/>
                  </a:schemeClr>
                </a:solidFill>
              </a:rPr>
              <a:t> et de l’</a:t>
            </a:r>
            <a:r>
              <a:rPr lang="fr-FR" sz="2200" i="1" dirty="0" smtClean="0">
                <a:solidFill>
                  <a:schemeClr val="tx1">
                    <a:lumMod val="50000"/>
                    <a:lumOff val="50000"/>
                  </a:schemeClr>
                </a:solidFill>
              </a:rPr>
              <a:t>Odyssée</a:t>
            </a:r>
            <a:r>
              <a:rPr lang="fr-FR" sz="2200" dirty="0" smtClean="0">
                <a:solidFill>
                  <a:schemeClr val="tx1">
                    <a:lumMod val="50000"/>
                    <a:lumOff val="50000"/>
                  </a:schemeClr>
                </a:solidFill>
              </a:rPr>
              <a:t> (œuvres étudiées en français)</a:t>
            </a:r>
          </a:p>
          <a:p>
            <a:pPr>
              <a:buNone/>
            </a:pPr>
            <a:r>
              <a:rPr lang="fr-FR" sz="2200" dirty="0" smtClean="0">
                <a:solidFill>
                  <a:schemeClr val="tx1">
                    <a:lumMod val="50000"/>
                    <a:lumOff val="50000"/>
                  </a:schemeClr>
                </a:solidFill>
                <a:sym typeface="Wingdings" pitchFamily="2" charset="2"/>
              </a:rPr>
              <a:t> </a:t>
            </a:r>
            <a:r>
              <a:rPr lang="fr-FR" sz="2200" dirty="0" smtClean="0">
                <a:solidFill>
                  <a:schemeClr val="tx1">
                    <a:lumMod val="50000"/>
                    <a:lumOff val="50000"/>
                  </a:schemeClr>
                </a:solidFill>
              </a:rPr>
              <a:t>A l’échelle de la cité d’Athènes : la frise des Panathénées.</a:t>
            </a:r>
          </a:p>
        </p:txBody>
      </p:sp>
      <p:sp>
        <p:nvSpPr>
          <p:cNvPr id="12" name="Rectangle 11"/>
          <p:cNvSpPr/>
          <p:nvPr/>
        </p:nvSpPr>
        <p:spPr>
          <a:xfrm>
            <a:off x="0" y="4725144"/>
            <a:ext cx="3506093" cy="646331"/>
          </a:xfrm>
          <a:prstGeom prst="rect">
            <a:avLst/>
          </a:prstGeom>
        </p:spPr>
        <p:txBody>
          <a:bodyPr wrap="square">
            <a:spAutoFit/>
          </a:bodyPr>
          <a:lstStyle/>
          <a:p>
            <a:pPr>
              <a:buFont typeface="Arial" pitchFamily="34" charset="0"/>
              <a:buChar char="•"/>
            </a:pPr>
            <a:endParaRPr lang="fr-FR" dirty="0" smtClean="0">
              <a:solidFill>
                <a:prstClr val="black"/>
              </a:solidFill>
            </a:endParaRPr>
          </a:p>
          <a:p>
            <a:endParaRPr lang="fr-FR" dirty="0"/>
          </a:p>
        </p:txBody>
      </p:sp>
      <p:sp>
        <p:nvSpPr>
          <p:cNvPr id="18" name="ZoneTexte 17"/>
          <p:cNvSpPr txBox="1"/>
          <p:nvPr/>
        </p:nvSpPr>
        <p:spPr>
          <a:xfrm>
            <a:off x="0" y="3789040"/>
            <a:ext cx="3672408" cy="3231654"/>
          </a:xfrm>
          <a:prstGeom prst="rect">
            <a:avLst/>
          </a:prstGeom>
          <a:noFill/>
        </p:spPr>
        <p:txBody>
          <a:bodyPr wrap="square" rtlCol="0">
            <a:spAutoFit/>
          </a:bodyPr>
          <a:lstStyle/>
          <a:p>
            <a:pPr marL="400050" indent="-400050">
              <a:buAutoNum type="romanUcPeriod"/>
            </a:pPr>
            <a:r>
              <a:rPr lang="fr-FR" sz="2400" u="sng" dirty="0" smtClean="0"/>
              <a:t>Un monde grec uni</a:t>
            </a:r>
          </a:p>
          <a:p>
            <a:pPr marL="400050" indent="-400050">
              <a:buFont typeface="Wingdings" pitchFamily="2" charset="2"/>
              <a:buChar char="§"/>
            </a:pPr>
            <a:r>
              <a:rPr lang="fr-FR" sz="2400" dirty="0" smtClean="0"/>
              <a:t>Une unité culturelle</a:t>
            </a:r>
          </a:p>
          <a:p>
            <a:pPr marL="400050" indent="-400050">
              <a:buFont typeface="Wingdings" pitchFamily="2" charset="2"/>
              <a:buChar char="§"/>
            </a:pPr>
            <a:r>
              <a:rPr lang="fr-FR" sz="2400" dirty="0" smtClean="0"/>
              <a:t>Une unité religieuse</a:t>
            </a:r>
          </a:p>
          <a:p>
            <a:pPr marL="400050" indent="-400050">
              <a:buFont typeface="Wingdings" pitchFamily="2" charset="2"/>
              <a:buChar char="§"/>
            </a:pPr>
            <a:r>
              <a:rPr lang="fr-FR" sz="2400" dirty="0" smtClean="0"/>
              <a:t>Validation de l’information : Etude d’un sanctuaire panhellénique (au choix)</a:t>
            </a:r>
          </a:p>
          <a:p>
            <a:pPr marL="400050" indent="-400050">
              <a:buAutoNum type="romanUcPeriod"/>
            </a:pPr>
            <a:endParaRPr lang="fr-FR" dirty="0" smtClean="0"/>
          </a:p>
          <a:p>
            <a:pPr marL="400050" indent="-400050">
              <a:buAutoNum type="romanUcPeriod"/>
            </a:pPr>
            <a:endParaRPr lang="fr-FR" dirty="0"/>
          </a:p>
        </p:txBody>
      </p:sp>
      <p:pic>
        <p:nvPicPr>
          <p:cNvPr id="19" name="Picture 5" descr="Afficher l'image d'origine"/>
          <p:cNvPicPr>
            <a:picLocks noChangeAspect="1" noChangeArrowheads="1"/>
          </p:cNvPicPr>
          <p:nvPr/>
        </p:nvPicPr>
        <p:blipFill>
          <a:blip r:embed="rId4" cstate="print"/>
          <a:srcRect/>
          <a:stretch>
            <a:fillRect/>
          </a:stretch>
        </p:blipFill>
        <p:spPr bwMode="auto">
          <a:xfrm>
            <a:off x="6382050" y="4841776"/>
            <a:ext cx="2761950" cy="2016224"/>
          </a:xfrm>
          <a:prstGeom prst="rect">
            <a:avLst/>
          </a:prstGeom>
          <a:noFill/>
        </p:spPr>
      </p:pic>
      <p:sp>
        <p:nvSpPr>
          <p:cNvPr id="20" name="Rectangle 19"/>
          <p:cNvSpPr/>
          <p:nvPr/>
        </p:nvSpPr>
        <p:spPr>
          <a:xfrm>
            <a:off x="3563888" y="6334780"/>
            <a:ext cx="2843808" cy="523220"/>
          </a:xfrm>
          <a:prstGeom prst="rect">
            <a:avLst/>
          </a:prstGeom>
        </p:spPr>
        <p:txBody>
          <a:bodyPr wrap="square">
            <a:spAutoFit/>
          </a:bodyPr>
          <a:lstStyle/>
          <a:p>
            <a:r>
              <a:rPr lang="fr-FR" sz="1400" dirty="0" smtClean="0"/>
              <a:t>http://www.clio.fr/bibliotheque/unesco/grece_delphes.asp</a:t>
            </a:r>
            <a:endParaRPr lang="fr-FR" sz="1400" dirty="0"/>
          </a:p>
        </p:txBody>
      </p:sp>
      <p:sp>
        <p:nvSpPr>
          <p:cNvPr id="22" name="ZoneTexte 21"/>
          <p:cNvSpPr txBox="1"/>
          <p:nvPr/>
        </p:nvSpPr>
        <p:spPr>
          <a:xfrm>
            <a:off x="2483768" y="6334780"/>
            <a:ext cx="2448272" cy="523220"/>
          </a:xfrm>
          <a:prstGeom prst="rect">
            <a:avLst/>
          </a:prstGeom>
          <a:noFill/>
        </p:spPr>
        <p:txBody>
          <a:bodyPr wrap="square" rtlCol="0">
            <a:spAutoFit/>
          </a:bodyPr>
          <a:lstStyle/>
          <a:p>
            <a:r>
              <a:rPr lang="fr-FR" sz="1400" b="1" dirty="0" smtClean="0"/>
              <a:t>Vase du </a:t>
            </a:r>
            <a:r>
              <a:rPr lang="fr-FR" sz="1400" b="1" dirty="0" err="1" smtClean="0"/>
              <a:t>V°s</a:t>
            </a:r>
            <a:r>
              <a:rPr lang="fr-FR" sz="1400" b="1" dirty="0" smtClean="0"/>
              <a:t>. avant J.-C., British </a:t>
            </a:r>
            <a:r>
              <a:rPr lang="fr-FR" sz="1400" b="1" dirty="0" err="1" smtClean="0"/>
              <a:t>Museum</a:t>
            </a:r>
            <a:r>
              <a:rPr lang="fr-FR" sz="1400" b="1" dirty="0" smtClean="0"/>
              <a:t>, Londres</a:t>
            </a:r>
            <a:endParaRPr lang="fr-FR" sz="1400" b="1" dirty="0"/>
          </a:p>
        </p:txBody>
      </p:sp>
      <p:sp>
        <p:nvSpPr>
          <p:cNvPr id="23" name="Rectangle 1"/>
          <p:cNvSpPr>
            <a:spLocks noChangeArrowheads="1"/>
          </p:cNvSpPr>
          <p:nvPr/>
        </p:nvSpPr>
        <p:spPr bwMode="auto">
          <a:xfrm>
            <a:off x="4283968" y="3745776"/>
            <a:ext cx="4716016" cy="2246769"/>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400" b="1" u="sng" strike="noStrike" cap="none" normalizeH="0" baseline="0" dirty="0" smtClean="0">
                <a:ln>
                  <a:noFill/>
                </a:ln>
                <a:solidFill>
                  <a:schemeClr val="tx1"/>
                </a:solidFill>
                <a:effectLst/>
                <a:latin typeface="Arial" pitchFamily="34" charset="0"/>
                <a:ea typeface="Times New Roman" pitchFamily="18" charset="0"/>
                <a:cs typeface="Arial" pitchFamily="34" charset="0"/>
              </a:rPr>
              <a:t>Platon est un grand penseur grec du IV° si</a:t>
            </a:r>
            <a:r>
              <a:rPr kumimoji="0" lang="fr-FR" sz="1400" b="1" u="sng" strike="noStrike" cap="none" normalizeH="0" baseline="0" dirty="0" smtClean="0">
                <a:ln>
                  <a:noFill/>
                </a:ln>
                <a:solidFill>
                  <a:schemeClr val="tx1"/>
                </a:solidFill>
                <a:effectLst/>
                <a:latin typeface="Andalus"/>
                <a:ea typeface="Times New Roman" pitchFamily="18" charset="0"/>
                <a:cs typeface="Arial" pitchFamily="34" charset="0"/>
              </a:rPr>
              <a:t>è</a:t>
            </a:r>
            <a:r>
              <a:rPr kumimoji="0" lang="fr-FR" sz="1400" b="1" u="sng" strike="noStrike" cap="none" normalizeH="0" baseline="0" dirty="0" smtClean="0">
                <a:ln>
                  <a:noFill/>
                </a:ln>
                <a:solidFill>
                  <a:schemeClr val="tx1"/>
                </a:solidFill>
                <a:effectLst/>
                <a:latin typeface="Arial" pitchFamily="34" charset="0"/>
                <a:ea typeface="Times New Roman" pitchFamily="18" charset="0"/>
                <a:cs typeface="Arial" pitchFamily="34" charset="0"/>
              </a:rPr>
              <a:t>cle avant J</a:t>
            </a:r>
            <a:r>
              <a:rPr kumimoji="0" lang="fr-FR" sz="1400" b="1" u="sng"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1" u="sng" strike="noStrike" cap="none" normalizeH="0" baseline="0" dirty="0" smtClean="0">
                <a:ln>
                  <a:noFill/>
                </a:ln>
                <a:solidFill>
                  <a:schemeClr val="tx1"/>
                </a:solidFill>
                <a:effectLst/>
                <a:latin typeface="Arial" pitchFamily="34" charset="0"/>
                <a:ea typeface="Times New Roman" pitchFamily="18" charset="0"/>
                <a:cs typeface="Arial" pitchFamily="34" charset="0"/>
              </a:rPr>
              <a:t>sus-Christ</a:t>
            </a:r>
            <a:r>
              <a:rPr kumimoji="0" lang="fr-FR" sz="1400" b="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defTabSz="914400" rtl="0" eaLnBrk="1" fontAlgn="base" latinLnBrk="0" hangingPunct="1">
              <a:lnSpc>
                <a:spcPct val="100000"/>
              </a:lnSpc>
              <a:spcBef>
                <a:spcPct val="0"/>
              </a:spcBef>
              <a:spcAft>
                <a:spcPct val="0"/>
              </a:spcAft>
              <a:buClrTx/>
              <a:buSzTx/>
              <a:buFontTx/>
              <a:buNone/>
              <a:tabLst/>
            </a:pPr>
            <a:endParaRPr kumimoji="0" lang="fr-FR" sz="1400" b="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crit </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à</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propos d</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Hom</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è</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 </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fr-FR" sz="1400" dirty="0" smtClean="0">
                <a:latin typeface="Andalus"/>
                <a:ea typeface="Times New Roman" pitchFamily="18" charset="0"/>
                <a:cs typeface="Arial" pitchFamily="34" charset="0"/>
              </a:rPr>
              <a:t>C</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po</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è</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 a </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instituteur de la Gr</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è</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 et, pour l</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ducation des hommes,</a:t>
            </a:r>
            <a:r>
              <a:rPr kumimoji="0" lang="fr-FR" sz="1400" b="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m</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rite qu</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tudie et que l</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r</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è</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gle selon ses consid</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rations toute sa conduite</a:t>
            </a:r>
            <a:r>
              <a:rPr kumimoji="0" lang="fr-FR" sz="1400" b="0" u="none" strike="noStrike" cap="none" normalizeH="0" baseline="0" dirty="0" smtClean="0">
                <a:ln>
                  <a:noFill/>
                </a:ln>
                <a:solidFill>
                  <a:schemeClr val="tx1"/>
                </a:solidFill>
                <a:effectLst/>
                <a:latin typeface="Andalus"/>
                <a:ea typeface="Times New Roman" pitchFamily="18" charset="0"/>
                <a:cs typeface="Arial" pitchFamily="34" charset="0"/>
              </a:rPr>
              <a:t> »</a:t>
            </a:r>
            <a:r>
              <a:rPr kumimoji="0" lang="fr-FR" sz="14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Extrait de la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
            </a:r>
            <a:r>
              <a:rPr kumimoji="0" lang="fr-FR" sz="1400" b="1" i="1" u="none"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publique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datant du d</a:t>
            </a:r>
            <a:r>
              <a:rPr kumimoji="0" lang="fr-FR" sz="1400" b="1" i="0" u="none" strike="noStrike" cap="none" normalizeH="0" baseline="0" dirty="0" smtClean="0">
                <a:ln>
                  <a:noFill/>
                </a:ln>
                <a:solidFill>
                  <a:schemeClr val="tx1"/>
                </a:solidFill>
                <a:effectLst/>
                <a:latin typeface="Andalus"/>
                <a:ea typeface="Times New Roman" pitchFamily="18" charset="0"/>
                <a:cs typeface="Arial" pitchFamily="34" charset="0"/>
              </a:rPr>
              <a:t>é</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but du IV° si</a:t>
            </a:r>
            <a:r>
              <a:rPr kumimoji="0" lang="fr-FR" sz="1400" b="1" i="0" u="none" strike="noStrike" cap="none" normalizeH="0" baseline="0" dirty="0" smtClean="0">
                <a:ln>
                  <a:noFill/>
                </a:ln>
                <a:solidFill>
                  <a:schemeClr val="tx1"/>
                </a:solidFill>
                <a:effectLst/>
                <a:latin typeface="Andalus"/>
                <a:ea typeface="Times New Roman" pitchFamily="18" charset="0"/>
                <a:cs typeface="Arial" pitchFamily="34" charset="0"/>
              </a:rPr>
              <a:t>è</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cle avant J.-C.</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4" name="Picture 2" descr="Afficher l'image d'origine"/>
          <p:cNvPicPr>
            <a:picLocks noChangeAspect="1" noChangeArrowheads="1"/>
          </p:cNvPicPr>
          <p:nvPr/>
        </p:nvPicPr>
        <p:blipFill>
          <a:blip r:embed="rId5" cstate="print"/>
          <a:srcRect/>
          <a:stretch>
            <a:fillRect/>
          </a:stretch>
        </p:blipFill>
        <p:spPr bwMode="auto">
          <a:xfrm>
            <a:off x="3563888" y="3789040"/>
            <a:ext cx="2743678" cy="1656184"/>
          </a:xfrm>
          <a:prstGeom prst="rect">
            <a:avLst/>
          </a:prstGeom>
          <a:noFill/>
        </p:spPr>
      </p:pic>
      <p:sp>
        <p:nvSpPr>
          <p:cNvPr id="24" name="Rectangle 23"/>
          <p:cNvSpPr/>
          <p:nvPr/>
        </p:nvSpPr>
        <p:spPr>
          <a:xfrm>
            <a:off x="6300192" y="3789040"/>
            <a:ext cx="2843808" cy="738664"/>
          </a:xfrm>
          <a:prstGeom prst="rect">
            <a:avLst/>
          </a:prstGeom>
        </p:spPr>
        <p:txBody>
          <a:bodyPr wrap="square">
            <a:spAutoFit/>
          </a:bodyPr>
          <a:lstStyle/>
          <a:p>
            <a:r>
              <a:rPr lang="fr-FR" sz="1400" dirty="0" smtClean="0"/>
              <a:t>http://www.larousse.fr/encyclopedie/divers/Jeux_Olympiques_de_la_Gr%C3%A8ce_antique/185462</a:t>
            </a:r>
            <a:endParaRPr lang="fr-FR" sz="1400" dirty="0"/>
          </a:p>
        </p:txBody>
      </p:sp>
      <p:pic>
        <p:nvPicPr>
          <p:cNvPr id="20482" name="Picture 2" descr="Afficher l'image d'origine"/>
          <p:cNvPicPr>
            <a:picLocks noChangeAspect="1" noChangeArrowheads="1"/>
          </p:cNvPicPr>
          <p:nvPr/>
        </p:nvPicPr>
        <p:blipFill>
          <a:blip r:embed="rId6" cstate="print"/>
          <a:srcRect/>
          <a:stretch>
            <a:fillRect/>
          </a:stretch>
        </p:blipFill>
        <p:spPr bwMode="auto">
          <a:xfrm>
            <a:off x="3347864" y="3717032"/>
            <a:ext cx="3420380" cy="2736304"/>
          </a:xfrm>
          <a:prstGeom prst="rect">
            <a:avLst/>
          </a:prstGeom>
          <a:noFill/>
        </p:spPr>
      </p:pic>
      <p:sp>
        <p:nvSpPr>
          <p:cNvPr id="14" name="ZoneTexte 13"/>
          <p:cNvSpPr txBox="1"/>
          <p:nvPr/>
        </p:nvSpPr>
        <p:spPr>
          <a:xfrm>
            <a:off x="3995936" y="6334780"/>
            <a:ext cx="2304256" cy="523220"/>
          </a:xfrm>
          <a:prstGeom prst="rect">
            <a:avLst/>
          </a:prstGeom>
          <a:noFill/>
        </p:spPr>
        <p:txBody>
          <a:bodyPr wrap="square" rtlCol="0">
            <a:spAutoFit/>
          </a:bodyPr>
          <a:lstStyle/>
          <a:p>
            <a:r>
              <a:rPr lang="fr-FR" sz="1400" b="1" i="1" dirty="0" smtClean="0"/>
              <a:t>Histoire</a:t>
            </a:r>
            <a:r>
              <a:rPr lang="fr-FR" sz="1400" b="1" dirty="0" smtClean="0"/>
              <a:t>  </a:t>
            </a:r>
            <a:r>
              <a:rPr lang="fr-FR" sz="1400" dirty="0" smtClean="0"/>
              <a:t>n°389 juillet-août 2013</a:t>
            </a:r>
            <a:endParaRPr lang="fr-FR" sz="1400" i="1" dirty="0"/>
          </a:p>
        </p:txBody>
      </p:sp>
      <p:pic>
        <p:nvPicPr>
          <p:cNvPr id="20484" name="Picture 4" descr="Afficher l'image d'origine"/>
          <p:cNvPicPr>
            <a:picLocks noChangeAspect="1" noChangeArrowheads="1"/>
          </p:cNvPicPr>
          <p:nvPr/>
        </p:nvPicPr>
        <p:blipFill>
          <a:blip r:embed="rId7" cstate="print"/>
          <a:srcRect/>
          <a:stretch>
            <a:fillRect/>
          </a:stretch>
        </p:blipFill>
        <p:spPr bwMode="auto">
          <a:xfrm>
            <a:off x="6876256" y="3789040"/>
            <a:ext cx="1800200" cy="273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0482"/>
                                        </p:tgtEl>
                                        <p:attrNameLst>
                                          <p:attrName>style.visibility</p:attrName>
                                        </p:attrNameLst>
                                      </p:cBhvr>
                                      <p:to>
                                        <p:strVal val="visible"/>
                                      </p:to>
                                    </p:set>
                                    <p:anim calcmode="lin" valueType="num">
                                      <p:cBhvr>
                                        <p:cTn id="21" dur="500" fill="hold"/>
                                        <p:tgtEl>
                                          <p:spTgt spid="20482"/>
                                        </p:tgtEl>
                                        <p:attrNameLst>
                                          <p:attrName>ppt_w</p:attrName>
                                        </p:attrNameLst>
                                      </p:cBhvr>
                                      <p:tavLst>
                                        <p:tav tm="0">
                                          <p:val>
                                            <p:fltVal val="0"/>
                                          </p:val>
                                        </p:tav>
                                        <p:tav tm="100000">
                                          <p:val>
                                            <p:strVal val="#ppt_w"/>
                                          </p:val>
                                        </p:tav>
                                      </p:tavLst>
                                    </p:anim>
                                    <p:anim calcmode="lin" valueType="num">
                                      <p:cBhvr>
                                        <p:cTn id="22" dur="500" fill="hold"/>
                                        <p:tgtEl>
                                          <p:spTgt spid="20482"/>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0484"/>
                                        </p:tgtEl>
                                        <p:attrNameLst>
                                          <p:attrName>style.visibility</p:attrName>
                                        </p:attrNameLst>
                                      </p:cBhvr>
                                      <p:to>
                                        <p:strVal val="visible"/>
                                      </p:to>
                                    </p:set>
                                    <p:anim calcmode="lin" valueType="num">
                                      <p:cBhvr>
                                        <p:cTn id="25" dur="500" fill="hold"/>
                                        <p:tgtEl>
                                          <p:spTgt spid="20484"/>
                                        </p:tgtEl>
                                        <p:attrNameLst>
                                          <p:attrName>ppt_w</p:attrName>
                                        </p:attrNameLst>
                                      </p:cBhvr>
                                      <p:tavLst>
                                        <p:tav tm="0">
                                          <p:val>
                                            <p:fltVal val="0"/>
                                          </p:val>
                                        </p:tav>
                                        <p:tav tm="100000">
                                          <p:val>
                                            <p:strVal val="#ppt_w"/>
                                          </p:val>
                                        </p:tav>
                                      </p:tavLst>
                                    </p:anim>
                                    <p:anim calcmode="lin" valueType="num">
                                      <p:cBhvr>
                                        <p:cTn id="26"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 calcmode="lin" valueType="num">
                                      <p:cBhvr>
                                        <p:cTn id="31"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8">
                                            <p:txEl>
                                              <p:pRg st="1" end="1"/>
                                            </p:txEl>
                                          </p:spTgt>
                                        </p:tgtEl>
                                        <p:attrNameLst>
                                          <p:attrName>ppt_h</p:attrName>
                                        </p:attrNameLst>
                                      </p:cBhvr>
                                      <p:tavLst>
                                        <p:tav tm="0">
                                          <p:val>
                                            <p:fltVal val="0"/>
                                          </p:val>
                                        </p:tav>
                                        <p:tav tm="100000">
                                          <p:val>
                                            <p:strVal val="#ppt_h"/>
                                          </p:val>
                                        </p:tav>
                                      </p:tavLst>
                                    </p:anim>
                                  </p:childTnLst>
                                </p:cTn>
                              </p:par>
                              <p:par>
                                <p:cTn id="33" presetID="23" presetClass="exit" presetSubtype="32" fill="hold" nodeType="withEffect">
                                  <p:stCondLst>
                                    <p:cond delay="0"/>
                                  </p:stCondLst>
                                  <p:childTnLst>
                                    <p:anim calcmode="lin" valueType="num">
                                      <p:cBhvr>
                                        <p:cTn id="34" dur="500"/>
                                        <p:tgtEl>
                                          <p:spTgt spid="20482"/>
                                        </p:tgtEl>
                                        <p:attrNameLst>
                                          <p:attrName>ppt_w</p:attrName>
                                        </p:attrNameLst>
                                      </p:cBhvr>
                                      <p:tavLst>
                                        <p:tav tm="0">
                                          <p:val>
                                            <p:strVal val="ppt_w"/>
                                          </p:val>
                                        </p:tav>
                                        <p:tav tm="100000">
                                          <p:val>
                                            <p:fltVal val="0"/>
                                          </p:val>
                                        </p:tav>
                                      </p:tavLst>
                                    </p:anim>
                                    <p:anim calcmode="lin" valueType="num">
                                      <p:cBhvr>
                                        <p:cTn id="35" dur="500"/>
                                        <p:tgtEl>
                                          <p:spTgt spid="20482"/>
                                        </p:tgtEl>
                                        <p:attrNameLst>
                                          <p:attrName>ppt_h</p:attrName>
                                        </p:attrNameLst>
                                      </p:cBhvr>
                                      <p:tavLst>
                                        <p:tav tm="0">
                                          <p:val>
                                            <p:strVal val="ppt_h"/>
                                          </p:val>
                                        </p:tav>
                                        <p:tav tm="100000">
                                          <p:val>
                                            <p:fltVal val="0"/>
                                          </p:val>
                                        </p:tav>
                                      </p:tavLst>
                                    </p:anim>
                                    <p:set>
                                      <p:cBhvr>
                                        <p:cTn id="36" dur="1" fill="hold">
                                          <p:stCondLst>
                                            <p:cond delay="499"/>
                                          </p:stCondLst>
                                        </p:cTn>
                                        <p:tgtEl>
                                          <p:spTgt spid="20482"/>
                                        </p:tgtEl>
                                        <p:attrNameLst>
                                          <p:attrName>style.visibility</p:attrName>
                                        </p:attrNameLst>
                                      </p:cBhvr>
                                      <p:to>
                                        <p:strVal val="hidden"/>
                                      </p:to>
                                    </p:set>
                                  </p:childTnLst>
                                </p:cTn>
                              </p:par>
                              <p:par>
                                <p:cTn id="37" presetID="23" presetClass="exit" presetSubtype="32" fill="hold" nodeType="withEffect">
                                  <p:stCondLst>
                                    <p:cond delay="0"/>
                                  </p:stCondLst>
                                  <p:childTnLst>
                                    <p:anim calcmode="lin" valueType="num">
                                      <p:cBhvr>
                                        <p:cTn id="38" dur="500"/>
                                        <p:tgtEl>
                                          <p:spTgt spid="20484"/>
                                        </p:tgtEl>
                                        <p:attrNameLst>
                                          <p:attrName>ppt_w</p:attrName>
                                        </p:attrNameLst>
                                      </p:cBhvr>
                                      <p:tavLst>
                                        <p:tav tm="0">
                                          <p:val>
                                            <p:strVal val="ppt_w"/>
                                          </p:val>
                                        </p:tav>
                                        <p:tav tm="100000">
                                          <p:val>
                                            <p:fltVal val="0"/>
                                          </p:val>
                                        </p:tav>
                                      </p:tavLst>
                                    </p:anim>
                                    <p:anim calcmode="lin" valueType="num">
                                      <p:cBhvr>
                                        <p:cTn id="39" dur="500"/>
                                        <p:tgtEl>
                                          <p:spTgt spid="20484"/>
                                        </p:tgtEl>
                                        <p:attrNameLst>
                                          <p:attrName>ppt_h</p:attrName>
                                        </p:attrNameLst>
                                      </p:cBhvr>
                                      <p:tavLst>
                                        <p:tav tm="0">
                                          <p:val>
                                            <p:strVal val="ppt_h"/>
                                          </p:val>
                                        </p:tav>
                                        <p:tav tm="100000">
                                          <p:val>
                                            <p:fltVal val="0"/>
                                          </p:val>
                                        </p:tav>
                                      </p:tavLst>
                                    </p:anim>
                                    <p:set>
                                      <p:cBhvr>
                                        <p:cTn id="40" dur="1" fill="hold">
                                          <p:stCondLst>
                                            <p:cond delay="499"/>
                                          </p:stCondLst>
                                        </p:cTn>
                                        <p:tgtEl>
                                          <p:spTgt spid="20484"/>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set>
                                      <p:cBhvr>
                                        <p:cTn id="44" dur="1" fill="hold">
                                          <p:stCondLst>
                                            <p:cond delay="499"/>
                                          </p:stCondLst>
                                        </p:cTn>
                                        <p:tgtEl>
                                          <p:spTgt spid="14"/>
                                        </p:tgtEl>
                                        <p:attrNameLst>
                                          <p:attrName>style.visibility</p:attrName>
                                        </p:attrNameLst>
                                      </p:cBhvr>
                                      <p:to>
                                        <p:strVal val="hidden"/>
                                      </p:to>
                                    </p:set>
                                  </p:childTnLst>
                                </p:cTn>
                              </p:par>
                              <p:par>
                                <p:cTn id="45" presetID="23" presetClass="entr" presetSubtype="16"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18">
                                            <p:txEl>
                                              <p:pRg st="2" end="2"/>
                                            </p:txEl>
                                          </p:spTgt>
                                        </p:tgtEl>
                                        <p:attrNameLst>
                                          <p:attrName>style.visibility</p:attrName>
                                        </p:attrNameLst>
                                      </p:cBhvr>
                                      <p:to>
                                        <p:strVal val="visible"/>
                                      </p:to>
                                    </p:set>
                                    <p:anim calcmode="lin" valueType="num">
                                      <p:cBhvr>
                                        <p:cTn id="53"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18">
                                            <p:txEl>
                                              <p:pRg st="2" end="2"/>
                                            </p:txEl>
                                          </p:spTgt>
                                        </p:tgtEl>
                                        <p:attrNameLst>
                                          <p:attrName>ppt_h</p:attrName>
                                        </p:attrNameLst>
                                      </p:cBhvr>
                                      <p:tavLst>
                                        <p:tav tm="0">
                                          <p:val>
                                            <p:fltVal val="0"/>
                                          </p:val>
                                        </p:tav>
                                        <p:tav tm="100000">
                                          <p:val>
                                            <p:strVal val="#ppt_h"/>
                                          </p:val>
                                        </p:tav>
                                      </p:tavLst>
                                    </p:anim>
                                  </p:childTnLst>
                                </p:cTn>
                              </p:par>
                              <p:par>
                                <p:cTn id="55" presetID="23" presetClass="exit" presetSubtype="32" fill="hold" grpId="1" nodeType="withEffect">
                                  <p:stCondLst>
                                    <p:cond delay="0"/>
                                  </p:stCondLst>
                                  <p:childTnLst>
                                    <p:anim calcmode="lin" valueType="num">
                                      <p:cBhvr>
                                        <p:cTn id="56" dur="500"/>
                                        <p:tgtEl>
                                          <p:spTgt spid="23"/>
                                        </p:tgtEl>
                                        <p:attrNameLst>
                                          <p:attrName>ppt_w</p:attrName>
                                        </p:attrNameLst>
                                      </p:cBhvr>
                                      <p:tavLst>
                                        <p:tav tm="0">
                                          <p:val>
                                            <p:strVal val="ppt_w"/>
                                          </p:val>
                                        </p:tav>
                                        <p:tav tm="100000">
                                          <p:val>
                                            <p:fltVal val="0"/>
                                          </p:val>
                                        </p:tav>
                                      </p:tavLst>
                                    </p:anim>
                                    <p:anim calcmode="lin" valueType="num">
                                      <p:cBhvr>
                                        <p:cTn id="57" dur="500"/>
                                        <p:tgtEl>
                                          <p:spTgt spid="23"/>
                                        </p:tgtEl>
                                        <p:attrNameLst>
                                          <p:attrName>ppt_h</p:attrName>
                                        </p:attrNameLst>
                                      </p:cBhvr>
                                      <p:tavLst>
                                        <p:tav tm="0">
                                          <p:val>
                                            <p:strVal val="ppt_h"/>
                                          </p:val>
                                        </p:tav>
                                        <p:tav tm="100000">
                                          <p:val>
                                            <p:fltVal val="0"/>
                                          </p:val>
                                        </p:tav>
                                      </p:tavLst>
                                    </p:anim>
                                    <p:set>
                                      <p:cBhvr>
                                        <p:cTn id="58" dur="1" fill="hold">
                                          <p:stCondLst>
                                            <p:cond delay="499"/>
                                          </p:stCondLst>
                                        </p:cTn>
                                        <p:tgtEl>
                                          <p:spTgt spid="23"/>
                                        </p:tgtEl>
                                        <p:attrNameLst>
                                          <p:attrName>style.visibility</p:attrName>
                                        </p:attrNameLst>
                                      </p:cBhvr>
                                      <p:to>
                                        <p:strVal val="hidden"/>
                                      </p:to>
                                    </p:set>
                                  </p:childTnLst>
                                </p:cTn>
                              </p:par>
                              <p:par>
                                <p:cTn id="59" presetID="23" presetClass="entr" presetSubtype="16"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18">
                                            <p:txEl>
                                              <p:pRg st="3" end="3"/>
                                            </p:txEl>
                                          </p:spTgt>
                                        </p:tgtEl>
                                        <p:attrNameLst>
                                          <p:attrName>style.visibility</p:attrName>
                                        </p:attrNameLst>
                                      </p:cBhvr>
                                      <p:to>
                                        <p:strVal val="visible"/>
                                      </p:to>
                                    </p:set>
                                    <p:anim calcmode="lin" valueType="num">
                                      <p:cBhvr>
                                        <p:cTn id="71"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72" dur="500" fill="hold"/>
                                        <p:tgtEl>
                                          <p:spTgt spid="18">
                                            <p:txEl>
                                              <p:pRg st="3" end="3"/>
                                            </p:txEl>
                                          </p:spTgt>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8914"/>
                                        </p:tgtEl>
                                        <p:attrNameLst>
                                          <p:attrName>style.visibility</p:attrName>
                                        </p:attrNameLst>
                                      </p:cBhvr>
                                      <p:to>
                                        <p:strVal val="visible"/>
                                      </p:to>
                                    </p:set>
                                    <p:anim calcmode="lin" valueType="num">
                                      <p:cBhvr>
                                        <p:cTn id="75" dur="500" fill="hold"/>
                                        <p:tgtEl>
                                          <p:spTgt spid="38914"/>
                                        </p:tgtEl>
                                        <p:attrNameLst>
                                          <p:attrName>ppt_w</p:attrName>
                                        </p:attrNameLst>
                                      </p:cBhvr>
                                      <p:tavLst>
                                        <p:tav tm="0">
                                          <p:val>
                                            <p:fltVal val="0"/>
                                          </p:val>
                                        </p:tav>
                                        <p:tav tm="100000">
                                          <p:val>
                                            <p:strVal val="#ppt_w"/>
                                          </p:val>
                                        </p:tav>
                                      </p:tavLst>
                                    </p:anim>
                                    <p:anim calcmode="lin" valueType="num">
                                      <p:cBhvr>
                                        <p:cTn id="76" dur="500" fill="hold"/>
                                        <p:tgtEl>
                                          <p:spTgt spid="3891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childTnLst>
                                </p:cTn>
                              </p:par>
                              <p:par>
                                <p:cTn id="89" presetID="23" presetClass="exit" presetSubtype="32" fill="hold" nodeType="withEffect">
                                  <p:stCondLst>
                                    <p:cond delay="0"/>
                                  </p:stCondLst>
                                  <p:childTnLst>
                                    <p:anim calcmode="lin" valueType="num">
                                      <p:cBhvr>
                                        <p:cTn id="90" dur="500"/>
                                        <p:tgtEl>
                                          <p:spTgt spid="21"/>
                                        </p:tgtEl>
                                        <p:attrNameLst>
                                          <p:attrName>ppt_w</p:attrName>
                                        </p:attrNameLst>
                                      </p:cBhvr>
                                      <p:tavLst>
                                        <p:tav tm="0">
                                          <p:val>
                                            <p:strVal val="ppt_w"/>
                                          </p:val>
                                        </p:tav>
                                        <p:tav tm="100000">
                                          <p:val>
                                            <p:fltVal val="0"/>
                                          </p:val>
                                        </p:tav>
                                      </p:tavLst>
                                    </p:anim>
                                    <p:anim calcmode="lin" valueType="num">
                                      <p:cBhvr>
                                        <p:cTn id="91" dur="500"/>
                                        <p:tgtEl>
                                          <p:spTgt spid="21"/>
                                        </p:tgtEl>
                                        <p:attrNameLst>
                                          <p:attrName>ppt_h</p:attrName>
                                        </p:attrNameLst>
                                      </p:cBhvr>
                                      <p:tavLst>
                                        <p:tav tm="0">
                                          <p:val>
                                            <p:strVal val="ppt_h"/>
                                          </p:val>
                                        </p:tav>
                                        <p:tav tm="100000">
                                          <p:val>
                                            <p:fltVal val="0"/>
                                          </p:val>
                                        </p:tav>
                                      </p:tavLst>
                                    </p:anim>
                                    <p:set>
                                      <p:cBhvr>
                                        <p:cTn id="92" dur="1" fill="hold">
                                          <p:stCondLst>
                                            <p:cond delay="499"/>
                                          </p:stCondLst>
                                        </p:cTn>
                                        <p:tgtEl>
                                          <p:spTgt spid="21"/>
                                        </p:tgtEl>
                                        <p:attrNameLst>
                                          <p:attrName>style.visibility</p:attrName>
                                        </p:attrNameLst>
                                      </p:cBhvr>
                                      <p:to>
                                        <p:strVal val="hidden"/>
                                      </p:to>
                                    </p:set>
                                  </p:childTnLst>
                                </p:cTn>
                              </p:par>
                              <p:par>
                                <p:cTn id="93" presetID="23" presetClass="exit" presetSubtype="32" fill="hold" grpId="1" nodeType="withEffect">
                                  <p:stCondLst>
                                    <p:cond delay="0"/>
                                  </p:stCondLst>
                                  <p:childTnLst>
                                    <p:anim calcmode="lin" valueType="num">
                                      <p:cBhvr>
                                        <p:cTn id="94" dur="500"/>
                                        <p:tgtEl>
                                          <p:spTgt spid="22"/>
                                        </p:tgtEl>
                                        <p:attrNameLst>
                                          <p:attrName>ppt_w</p:attrName>
                                        </p:attrNameLst>
                                      </p:cBhvr>
                                      <p:tavLst>
                                        <p:tav tm="0">
                                          <p:val>
                                            <p:strVal val="ppt_w"/>
                                          </p:val>
                                        </p:tav>
                                        <p:tav tm="100000">
                                          <p:val>
                                            <p:fltVal val="0"/>
                                          </p:val>
                                        </p:tav>
                                      </p:tavLst>
                                    </p:anim>
                                    <p:anim calcmode="lin" valueType="num">
                                      <p:cBhvr>
                                        <p:cTn id="95" dur="500"/>
                                        <p:tgtEl>
                                          <p:spTgt spid="22"/>
                                        </p:tgtEl>
                                        <p:attrNameLst>
                                          <p:attrName>ppt_h</p:attrName>
                                        </p:attrNameLst>
                                      </p:cBhvr>
                                      <p:tavLst>
                                        <p:tav tm="0">
                                          <p:val>
                                            <p:strVal val="ppt_h"/>
                                          </p:val>
                                        </p:tav>
                                        <p:tav tm="100000">
                                          <p:val>
                                            <p:fltVal val="0"/>
                                          </p:val>
                                        </p:tav>
                                      </p:tavLst>
                                    </p:anim>
                                    <p:set>
                                      <p:cBhvr>
                                        <p:cTn id="9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2" grpId="0"/>
      <p:bldP spid="22" grpId="1"/>
      <p:bldP spid="23" grpId="0" animBg="1"/>
      <p:bldP spid="23" grpId="1" animBg="1"/>
      <p:bldP spid="24" grpId="0"/>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84976" cy="1224136"/>
          </a:xfrm>
          <a:ln w="28575">
            <a:solidFill>
              <a:srgbClr val="0070C0"/>
            </a:solidFill>
          </a:ln>
        </p:spPr>
        <p:txBody>
          <a:bodyPr>
            <a:noAutofit/>
          </a:bodyPr>
          <a:lstStyle/>
          <a:p>
            <a:r>
              <a:rPr lang="fr-FR" sz="2400" b="1" dirty="0" smtClean="0"/>
              <a:t>Le monde des cités grecques</a:t>
            </a:r>
            <a:r>
              <a:rPr lang="fr-FR" sz="2400" dirty="0" smtClean="0"/>
              <a:t/>
            </a:r>
            <a:br>
              <a:rPr lang="fr-FR" sz="2400" dirty="0" smtClean="0"/>
            </a:br>
            <a:r>
              <a:rPr lang="fr-FR" sz="2400" dirty="0" smtClean="0"/>
              <a:t>Comment des pratiques culturelles et des croyances religieuses unifient-elles des sociétés ? </a:t>
            </a:r>
            <a:endParaRPr lang="fr-FR" sz="2400" dirty="0"/>
          </a:p>
        </p:txBody>
      </p:sp>
      <p:sp>
        <p:nvSpPr>
          <p:cNvPr id="10" name="Rectangle 9"/>
          <p:cNvSpPr/>
          <p:nvPr/>
        </p:nvSpPr>
        <p:spPr>
          <a:xfrm>
            <a:off x="179512" y="1556792"/>
            <a:ext cx="8964488" cy="1200329"/>
          </a:xfrm>
          <a:prstGeom prst="rect">
            <a:avLst/>
          </a:prstGeom>
          <a:ln>
            <a:solidFill>
              <a:schemeClr val="tx1"/>
            </a:solidFill>
          </a:ln>
        </p:spPr>
        <p:txBody>
          <a:bodyPr wrap="square">
            <a:spAutoFit/>
          </a:bodyPr>
          <a:lstStyle/>
          <a:p>
            <a:pPr>
              <a:buNone/>
            </a:pPr>
            <a:r>
              <a:rPr lang="fr-FR" u="sng" dirty="0" smtClean="0">
                <a:solidFill>
                  <a:schemeClr val="tx1">
                    <a:lumMod val="50000"/>
                    <a:lumOff val="50000"/>
                  </a:schemeClr>
                </a:solidFill>
              </a:rPr>
              <a:t>Démarche proposée :</a:t>
            </a:r>
          </a:p>
          <a:p>
            <a:pPr>
              <a:buNone/>
            </a:pPr>
            <a:r>
              <a:rPr lang="fr-FR" dirty="0" smtClean="0">
                <a:solidFill>
                  <a:schemeClr val="tx1">
                    <a:lumMod val="50000"/>
                    <a:lumOff val="50000"/>
                  </a:schemeClr>
                </a:solidFill>
              </a:rPr>
              <a:t>Partir de récits fondateurs  et croyances pour démontrer ce qui fait unité dans le monde grec.</a:t>
            </a:r>
          </a:p>
          <a:p>
            <a:pPr>
              <a:buNone/>
            </a:pPr>
            <a:r>
              <a:rPr lang="fr-FR" dirty="0" smtClean="0">
                <a:solidFill>
                  <a:schemeClr val="tx1">
                    <a:lumMod val="50000"/>
                    <a:lumOff val="50000"/>
                  </a:schemeClr>
                </a:solidFill>
                <a:sym typeface="Wingdings" pitchFamily="2" charset="2"/>
              </a:rPr>
              <a:t> </a:t>
            </a:r>
            <a:r>
              <a:rPr lang="fr-FR" dirty="0" smtClean="0">
                <a:solidFill>
                  <a:schemeClr val="tx1">
                    <a:lumMod val="50000"/>
                    <a:lumOff val="50000"/>
                  </a:schemeClr>
                </a:solidFill>
              </a:rPr>
              <a:t>A l’échelle du monde grec : l’</a:t>
            </a:r>
            <a:r>
              <a:rPr lang="fr-FR" i="1" dirty="0" smtClean="0">
                <a:solidFill>
                  <a:schemeClr val="tx1">
                    <a:lumMod val="50000"/>
                    <a:lumOff val="50000"/>
                  </a:schemeClr>
                </a:solidFill>
              </a:rPr>
              <a:t>Iliade</a:t>
            </a:r>
            <a:r>
              <a:rPr lang="fr-FR" dirty="0" smtClean="0">
                <a:solidFill>
                  <a:schemeClr val="tx1">
                    <a:lumMod val="50000"/>
                    <a:lumOff val="50000"/>
                  </a:schemeClr>
                </a:solidFill>
              </a:rPr>
              <a:t> et de l’</a:t>
            </a:r>
            <a:r>
              <a:rPr lang="fr-FR" i="1" dirty="0" smtClean="0">
                <a:solidFill>
                  <a:schemeClr val="tx1">
                    <a:lumMod val="50000"/>
                    <a:lumOff val="50000"/>
                  </a:schemeClr>
                </a:solidFill>
              </a:rPr>
              <a:t>Odyssée</a:t>
            </a:r>
            <a:r>
              <a:rPr lang="fr-FR" dirty="0" smtClean="0">
                <a:solidFill>
                  <a:schemeClr val="tx1">
                    <a:lumMod val="50000"/>
                    <a:lumOff val="50000"/>
                  </a:schemeClr>
                </a:solidFill>
              </a:rPr>
              <a:t> (œuvres étudiées en français)</a:t>
            </a:r>
          </a:p>
          <a:p>
            <a:pPr>
              <a:buNone/>
            </a:pPr>
            <a:r>
              <a:rPr lang="fr-FR" dirty="0" smtClean="0">
                <a:solidFill>
                  <a:schemeClr val="tx1">
                    <a:lumMod val="50000"/>
                    <a:lumOff val="50000"/>
                  </a:schemeClr>
                </a:solidFill>
                <a:sym typeface="Wingdings" pitchFamily="2" charset="2"/>
              </a:rPr>
              <a:t> </a:t>
            </a:r>
            <a:r>
              <a:rPr lang="fr-FR" dirty="0" smtClean="0">
                <a:solidFill>
                  <a:schemeClr val="tx1">
                    <a:lumMod val="50000"/>
                    <a:lumOff val="50000"/>
                  </a:schemeClr>
                </a:solidFill>
              </a:rPr>
              <a:t>A l’échelle de la cité d’Athènes : la frise des Panathénées.</a:t>
            </a:r>
          </a:p>
        </p:txBody>
      </p:sp>
      <p:sp>
        <p:nvSpPr>
          <p:cNvPr id="12" name="Rectangle 11"/>
          <p:cNvSpPr/>
          <p:nvPr/>
        </p:nvSpPr>
        <p:spPr>
          <a:xfrm>
            <a:off x="0" y="4725144"/>
            <a:ext cx="3506093" cy="646331"/>
          </a:xfrm>
          <a:prstGeom prst="rect">
            <a:avLst/>
          </a:prstGeom>
        </p:spPr>
        <p:txBody>
          <a:bodyPr wrap="square">
            <a:spAutoFit/>
          </a:bodyPr>
          <a:lstStyle/>
          <a:p>
            <a:pPr>
              <a:buFont typeface="Arial" pitchFamily="34" charset="0"/>
              <a:buChar char="•"/>
            </a:pPr>
            <a:endParaRPr lang="fr-FR" dirty="0" smtClean="0">
              <a:solidFill>
                <a:prstClr val="black"/>
              </a:solidFill>
            </a:endParaRPr>
          </a:p>
          <a:p>
            <a:endParaRPr lang="fr-FR" dirty="0"/>
          </a:p>
        </p:txBody>
      </p:sp>
      <p:sp>
        <p:nvSpPr>
          <p:cNvPr id="18" name="ZoneTexte 17"/>
          <p:cNvSpPr txBox="1"/>
          <p:nvPr/>
        </p:nvSpPr>
        <p:spPr>
          <a:xfrm>
            <a:off x="179512" y="2924944"/>
            <a:ext cx="3240360" cy="4154984"/>
          </a:xfrm>
          <a:prstGeom prst="rect">
            <a:avLst/>
          </a:prstGeom>
          <a:noFill/>
        </p:spPr>
        <p:txBody>
          <a:bodyPr wrap="square" rtlCol="0">
            <a:spAutoFit/>
          </a:bodyPr>
          <a:lstStyle/>
          <a:p>
            <a:pPr marL="400050" indent="-400050"/>
            <a:r>
              <a:rPr lang="fr-FR" sz="2400" dirty="0" smtClean="0"/>
              <a:t>II. </a:t>
            </a:r>
            <a:r>
              <a:rPr lang="fr-FR" sz="2400" u="sng" dirty="0" smtClean="0"/>
              <a:t>Un monde de cités grecques </a:t>
            </a:r>
          </a:p>
          <a:p>
            <a:pPr marL="400050" indent="-400050">
              <a:buFont typeface="Wingdings" pitchFamily="2" charset="2"/>
              <a:buChar char="§"/>
            </a:pPr>
            <a:r>
              <a:rPr lang="fr-FR" sz="2200" dirty="0" smtClean="0"/>
              <a:t>Une division politique des Grecs dans l’</a:t>
            </a:r>
            <a:r>
              <a:rPr lang="fr-FR" sz="2200" i="1" dirty="0" smtClean="0"/>
              <a:t>Iliade</a:t>
            </a:r>
            <a:r>
              <a:rPr lang="fr-FR" sz="2200" dirty="0" smtClean="0"/>
              <a:t> </a:t>
            </a:r>
          </a:p>
          <a:p>
            <a:pPr marL="400050" indent="-400050"/>
            <a:r>
              <a:rPr lang="fr-FR" sz="2200" dirty="0" smtClean="0">
                <a:sym typeface="Wingdings" pitchFamily="2" charset="2"/>
              </a:rPr>
              <a:t> </a:t>
            </a:r>
            <a:r>
              <a:rPr lang="fr-FR" sz="2200" dirty="0" smtClean="0"/>
              <a:t>Les cités grecques (VIII°- </a:t>
            </a:r>
            <a:r>
              <a:rPr lang="fr-FR" sz="2200" dirty="0" err="1" smtClean="0"/>
              <a:t>IV°s</a:t>
            </a:r>
            <a:r>
              <a:rPr lang="fr-FR" sz="2200" dirty="0" smtClean="0"/>
              <a:t>. av. J.-C.).</a:t>
            </a:r>
          </a:p>
          <a:p>
            <a:pPr marL="400050" indent="-400050">
              <a:buFont typeface="Wingdings" pitchFamily="2" charset="2"/>
              <a:buChar char="§"/>
            </a:pPr>
            <a:r>
              <a:rPr lang="fr-FR" sz="2200" dirty="0" smtClean="0"/>
              <a:t>Un monde grec plus étendu que la Grèce actuelle dans l’</a:t>
            </a:r>
            <a:r>
              <a:rPr lang="fr-FR" sz="2200" i="1" dirty="0" smtClean="0"/>
              <a:t>Iliade</a:t>
            </a:r>
            <a:r>
              <a:rPr lang="fr-FR" sz="2200" dirty="0" smtClean="0"/>
              <a:t> et l’</a:t>
            </a:r>
            <a:r>
              <a:rPr lang="fr-FR" sz="2200" i="1" dirty="0" smtClean="0"/>
              <a:t>Odyssée</a:t>
            </a:r>
          </a:p>
          <a:p>
            <a:pPr marL="400050" indent="-400050"/>
            <a:r>
              <a:rPr lang="fr-FR" sz="2200" dirty="0" smtClean="0">
                <a:sym typeface="Wingdings" pitchFamily="2" charset="2"/>
              </a:rPr>
              <a:t> La colonisation.</a:t>
            </a:r>
            <a:endParaRPr lang="fr-FR" sz="2200" dirty="0" smtClean="0"/>
          </a:p>
          <a:p>
            <a:pPr marL="400050" indent="-400050">
              <a:buAutoNum type="romanUcPeriod"/>
            </a:pPr>
            <a:endParaRPr lang="fr-FR" dirty="0"/>
          </a:p>
        </p:txBody>
      </p:sp>
      <p:pic>
        <p:nvPicPr>
          <p:cNvPr id="39938" name="Picture 2" descr="Afficher l'image d'origine"/>
          <p:cNvPicPr>
            <a:picLocks noChangeAspect="1" noChangeArrowheads="1"/>
          </p:cNvPicPr>
          <p:nvPr/>
        </p:nvPicPr>
        <p:blipFill>
          <a:blip r:embed="rId3" cstate="print"/>
          <a:srcRect/>
          <a:stretch>
            <a:fillRect/>
          </a:stretch>
        </p:blipFill>
        <p:spPr bwMode="auto">
          <a:xfrm>
            <a:off x="3491880" y="4545177"/>
            <a:ext cx="3325304" cy="2312823"/>
          </a:xfrm>
          <a:prstGeom prst="rect">
            <a:avLst/>
          </a:prstGeom>
          <a:noFill/>
        </p:spPr>
      </p:pic>
      <p:pic>
        <p:nvPicPr>
          <p:cNvPr id="39940" name="Picture 4" descr="Afficher l'image d'origine"/>
          <p:cNvPicPr>
            <a:picLocks noChangeAspect="1" noChangeArrowheads="1"/>
          </p:cNvPicPr>
          <p:nvPr/>
        </p:nvPicPr>
        <p:blipFill>
          <a:blip r:embed="rId4" cstate="print"/>
          <a:srcRect/>
          <a:stretch>
            <a:fillRect/>
          </a:stretch>
        </p:blipFill>
        <p:spPr bwMode="auto">
          <a:xfrm>
            <a:off x="6811140" y="2852936"/>
            <a:ext cx="2332860" cy="2276872"/>
          </a:xfrm>
          <a:prstGeom prst="rect">
            <a:avLst/>
          </a:prstGeom>
          <a:noFill/>
        </p:spPr>
      </p:pic>
      <p:sp>
        <p:nvSpPr>
          <p:cNvPr id="15" name="ZoneTexte 14"/>
          <p:cNvSpPr txBox="1"/>
          <p:nvPr/>
        </p:nvSpPr>
        <p:spPr>
          <a:xfrm>
            <a:off x="6948264" y="5373216"/>
            <a:ext cx="2195736" cy="923330"/>
          </a:xfrm>
          <a:prstGeom prst="rect">
            <a:avLst/>
          </a:prstGeom>
          <a:noFill/>
        </p:spPr>
        <p:txBody>
          <a:bodyPr wrap="square" rtlCol="0">
            <a:spAutoFit/>
          </a:bodyPr>
          <a:lstStyle/>
          <a:p>
            <a:r>
              <a:rPr lang="fr-FR" dirty="0" smtClean="0"/>
              <a:t>Vase attique, </a:t>
            </a:r>
          </a:p>
          <a:p>
            <a:r>
              <a:rPr lang="fr-FR" dirty="0" smtClean="0"/>
              <a:t>V° s. av. J.-C., British </a:t>
            </a:r>
            <a:r>
              <a:rPr lang="fr-FR" dirty="0" err="1" smtClean="0"/>
              <a:t>Museum</a:t>
            </a:r>
            <a:r>
              <a:rPr lang="fr-FR" dirty="0" smtClean="0"/>
              <a:t>, Londres</a:t>
            </a:r>
            <a:endParaRPr lang="fr-FR" dirty="0"/>
          </a:p>
        </p:txBody>
      </p:sp>
      <p:pic>
        <p:nvPicPr>
          <p:cNvPr id="39942" name="Picture 6" descr="Afficher l'image d'origine"/>
          <p:cNvPicPr>
            <a:picLocks noChangeAspect="1" noChangeArrowheads="1"/>
          </p:cNvPicPr>
          <p:nvPr/>
        </p:nvPicPr>
        <p:blipFill>
          <a:blip r:embed="rId5" cstate="print"/>
          <a:srcRect/>
          <a:stretch>
            <a:fillRect/>
          </a:stretch>
        </p:blipFill>
        <p:spPr bwMode="auto">
          <a:xfrm>
            <a:off x="3563888" y="2780928"/>
            <a:ext cx="4860032" cy="1709112"/>
          </a:xfrm>
          <a:prstGeom prst="rect">
            <a:avLst/>
          </a:prstGeom>
          <a:noFill/>
        </p:spPr>
      </p:pic>
      <p:sp>
        <p:nvSpPr>
          <p:cNvPr id="17" name="ZoneTexte 16"/>
          <p:cNvSpPr txBox="1"/>
          <p:nvPr/>
        </p:nvSpPr>
        <p:spPr>
          <a:xfrm>
            <a:off x="6767736" y="4509120"/>
            <a:ext cx="2376264" cy="923330"/>
          </a:xfrm>
          <a:prstGeom prst="rect">
            <a:avLst/>
          </a:prstGeom>
          <a:noFill/>
        </p:spPr>
        <p:txBody>
          <a:bodyPr wrap="square" rtlCol="0">
            <a:spAutoFit/>
          </a:bodyPr>
          <a:lstStyle/>
          <a:p>
            <a:r>
              <a:rPr lang="fr-FR" dirty="0" smtClean="0"/>
              <a:t>Céramique attique, </a:t>
            </a:r>
          </a:p>
          <a:p>
            <a:r>
              <a:rPr lang="fr-FR" dirty="0" smtClean="0"/>
              <a:t>V° s. av. J.-C., Musée du Louvres, Paris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 calcmode="lin" valueType="num">
                                      <p:cBhvr>
                                        <p:cTn id="17"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8">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9942"/>
                                        </p:tgtEl>
                                        <p:attrNameLst>
                                          <p:attrName>style.visibility</p:attrName>
                                        </p:attrNameLst>
                                      </p:cBhvr>
                                      <p:to>
                                        <p:strVal val="visible"/>
                                      </p:to>
                                    </p:set>
                                    <p:anim calcmode="lin" valueType="num">
                                      <p:cBhvr>
                                        <p:cTn id="21" dur="500" fill="hold"/>
                                        <p:tgtEl>
                                          <p:spTgt spid="39942"/>
                                        </p:tgtEl>
                                        <p:attrNameLst>
                                          <p:attrName>ppt_w</p:attrName>
                                        </p:attrNameLst>
                                      </p:cBhvr>
                                      <p:tavLst>
                                        <p:tav tm="0">
                                          <p:val>
                                            <p:fltVal val="0"/>
                                          </p:val>
                                        </p:tav>
                                        <p:tav tm="100000">
                                          <p:val>
                                            <p:strVal val="#ppt_w"/>
                                          </p:val>
                                        </p:tav>
                                      </p:tavLst>
                                    </p:anim>
                                    <p:anim calcmode="lin" valueType="num">
                                      <p:cBhvr>
                                        <p:cTn id="22" dur="500" fill="hold"/>
                                        <p:tgtEl>
                                          <p:spTgt spid="39942"/>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9938"/>
                                        </p:tgtEl>
                                        <p:attrNameLst>
                                          <p:attrName>style.visibility</p:attrName>
                                        </p:attrNameLst>
                                      </p:cBhvr>
                                      <p:to>
                                        <p:strVal val="visible"/>
                                      </p:to>
                                    </p:set>
                                    <p:anim calcmode="lin" valueType="num">
                                      <p:cBhvr>
                                        <p:cTn id="29" dur="500" fill="hold"/>
                                        <p:tgtEl>
                                          <p:spTgt spid="39938"/>
                                        </p:tgtEl>
                                        <p:attrNameLst>
                                          <p:attrName>ppt_w</p:attrName>
                                        </p:attrNameLst>
                                      </p:cBhvr>
                                      <p:tavLst>
                                        <p:tav tm="0">
                                          <p:val>
                                            <p:fltVal val="0"/>
                                          </p:val>
                                        </p:tav>
                                        <p:tav tm="100000">
                                          <p:val>
                                            <p:strVal val="#ppt_w"/>
                                          </p:val>
                                        </p:tav>
                                      </p:tavLst>
                                    </p:anim>
                                    <p:anim calcmode="lin" valueType="num">
                                      <p:cBhvr>
                                        <p:cTn id="30" dur="500" fill="hold"/>
                                        <p:tgtEl>
                                          <p:spTgt spid="3993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 calcmode="lin" valueType="num">
                                      <p:cBhvr>
                                        <p:cTn id="35"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8">
                                            <p:txEl>
                                              <p:pRg st="3" end="3"/>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 calcmode="lin" valueType="num">
                                      <p:cBhvr>
                                        <p:cTn id="39" dur="500" fill="hold"/>
                                        <p:tgtEl>
                                          <p:spTgt spid="18">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8">
                                            <p:txEl>
                                              <p:pRg st="4" end="4"/>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9940"/>
                                        </p:tgtEl>
                                        <p:attrNameLst>
                                          <p:attrName>style.visibility</p:attrName>
                                        </p:attrNameLst>
                                      </p:cBhvr>
                                      <p:to>
                                        <p:strVal val="visible"/>
                                      </p:to>
                                    </p:set>
                                    <p:anim calcmode="lin" valueType="num">
                                      <p:cBhvr>
                                        <p:cTn id="43" dur="500" fill="hold"/>
                                        <p:tgtEl>
                                          <p:spTgt spid="39940"/>
                                        </p:tgtEl>
                                        <p:attrNameLst>
                                          <p:attrName>ppt_w</p:attrName>
                                        </p:attrNameLst>
                                      </p:cBhvr>
                                      <p:tavLst>
                                        <p:tav tm="0">
                                          <p:val>
                                            <p:fltVal val="0"/>
                                          </p:val>
                                        </p:tav>
                                        <p:tav tm="100000">
                                          <p:val>
                                            <p:strVal val="#ppt_w"/>
                                          </p:val>
                                        </p:tav>
                                      </p:tavLst>
                                    </p:anim>
                                    <p:anim calcmode="lin" valueType="num">
                                      <p:cBhvr>
                                        <p:cTn id="44" dur="500" fill="hold"/>
                                        <p:tgtEl>
                                          <p:spTgt spid="39940"/>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childTnLst>
                                </p:cTn>
                              </p:par>
                              <p:par>
                                <p:cTn id="49" presetID="23" presetClass="exit" presetSubtype="32" fill="hold" nodeType="withEffect">
                                  <p:stCondLst>
                                    <p:cond delay="0"/>
                                  </p:stCondLst>
                                  <p:childTnLst>
                                    <p:anim calcmode="lin" valueType="num">
                                      <p:cBhvr>
                                        <p:cTn id="50" dur="500"/>
                                        <p:tgtEl>
                                          <p:spTgt spid="39942"/>
                                        </p:tgtEl>
                                        <p:attrNameLst>
                                          <p:attrName>ppt_w</p:attrName>
                                        </p:attrNameLst>
                                      </p:cBhvr>
                                      <p:tavLst>
                                        <p:tav tm="0">
                                          <p:val>
                                            <p:strVal val="ppt_w"/>
                                          </p:val>
                                        </p:tav>
                                        <p:tav tm="100000">
                                          <p:val>
                                            <p:fltVal val="0"/>
                                          </p:val>
                                        </p:tav>
                                      </p:tavLst>
                                    </p:anim>
                                    <p:anim calcmode="lin" valueType="num">
                                      <p:cBhvr>
                                        <p:cTn id="51" dur="500"/>
                                        <p:tgtEl>
                                          <p:spTgt spid="39942"/>
                                        </p:tgtEl>
                                        <p:attrNameLst>
                                          <p:attrName>ppt_h</p:attrName>
                                        </p:attrNameLst>
                                      </p:cBhvr>
                                      <p:tavLst>
                                        <p:tav tm="0">
                                          <p:val>
                                            <p:strVal val="ppt_h"/>
                                          </p:val>
                                        </p:tav>
                                        <p:tav tm="100000">
                                          <p:val>
                                            <p:fltVal val="0"/>
                                          </p:val>
                                        </p:tav>
                                      </p:tavLst>
                                    </p:anim>
                                    <p:set>
                                      <p:cBhvr>
                                        <p:cTn id="52" dur="1" fill="hold">
                                          <p:stCondLst>
                                            <p:cond delay="499"/>
                                          </p:stCondLst>
                                        </p:cTn>
                                        <p:tgtEl>
                                          <p:spTgt spid="39942"/>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84976" cy="1224136"/>
          </a:xfrm>
          <a:ln w="28575">
            <a:solidFill>
              <a:srgbClr val="0070C0"/>
            </a:solidFill>
          </a:ln>
        </p:spPr>
        <p:txBody>
          <a:bodyPr>
            <a:noAutofit/>
          </a:bodyPr>
          <a:lstStyle/>
          <a:p>
            <a:r>
              <a:rPr lang="fr-FR" sz="2400" b="1" dirty="0" smtClean="0"/>
              <a:t>Le monde des cités grecques</a:t>
            </a:r>
            <a:r>
              <a:rPr lang="fr-FR" sz="2400" dirty="0" smtClean="0"/>
              <a:t/>
            </a:r>
            <a:br>
              <a:rPr lang="fr-FR" sz="2400" dirty="0" smtClean="0"/>
            </a:br>
            <a:r>
              <a:rPr lang="fr-FR" sz="2400" dirty="0" smtClean="0"/>
              <a:t>Comment des pratiques culturelles et des croyances religieuses unifient-elles des sociétés ? </a:t>
            </a:r>
            <a:endParaRPr lang="fr-FR" sz="2400" dirty="0"/>
          </a:p>
        </p:txBody>
      </p:sp>
      <p:sp>
        <p:nvSpPr>
          <p:cNvPr id="10" name="Rectangle 9"/>
          <p:cNvSpPr/>
          <p:nvPr/>
        </p:nvSpPr>
        <p:spPr>
          <a:xfrm>
            <a:off x="179512" y="1556792"/>
            <a:ext cx="8784976" cy="1200329"/>
          </a:xfrm>
          <a:prstGeom prst="rect">
            <a:avLst/>
          </a:prstGeom>
          <a:ln>
            <a:solidFill>
              <a:schemeClr val="tx1"/>
            </a:solidFill>
          </a:ln>
        </p:spPr>
        <p:txBody>
          <a:bodyPr wrap="square">
            <a:spAutoFit/>
          </a:bodyPr>
          <a:lstStyle/>
          <a:p>
            <a:pPr>
              <a:buNone/>
            </a:pPr>
            <a:r>
              <a:rPr lang="fr-FR" u="sng" dirty="0" smtClean="0">
                <a:solidFill>
                  <a:schemeClr val="tx1">
                    <a:lumMod val="50000"/>
                    <a:lumOff val="50000"/>
                  </a:schemeClr>
                </a:solidFill>
              </a:rPr>
              <a:t>Démarche proposée :</a:t>
            </a:r>
          </a:p>
          <a:p>
            <a:pPr>
              <a:buNone/>
            </a:pPr>
            <a:r>
              <a:rPr lang="fr-FR" dirty="0" smtClean="0">
                <a:solidFill>
                  <a:schemeClr val="tx1">
                    <a:lumMod val="50000"/>
                    <a:lumOff val="50000"/>
                  </a:schemeClr>
                </a:solidFill>
              </a:rPr>
              <a:t>Partir de mythes et croyances pour démontrer ce qui fait unité dans le monde grec.</a:t>
            </a:r>
          </a:p>
          <a:p>
            <a:pPr>
              <a:buNone/>
            </a:pPr>
            <a:r>
              <a:rPr lang="fr-FR" dirty="0" smtClean="0">
                <a:solidFill>
                  <a:schemeClr val="tx1">
                    <a:lumMod val="50000"/>
                    <a:lumOff val="50000"/>
                  </a:schemeClr>
                </a:solidFill>
                <a:sym typeface="Wingdings" pitchFamily="2" charset="2"/>
              </a:rPr>
              <a:t> </a:t>
            </a:r>
            <a:r>
              <a:rPr lang="fr-FR" dirty="0" smtClean="0">
                <a:solidFill>
                  <a:schemeClr val="tx1">
                    <a:lumMod val="50000"/>
                    <a:lumOff val="50000"/>
                  </a:schemeClr>
                </a:solidFill>
              </a:rPr>
              <a:t>A l’échelle du monde grec : l’</a:t>
            </a:r>
            <a:r>
              <a:rPr lang="fr-FR" i="1" dirty="0" smtClean="0">
                <a:solidFill>
                  <a:schemeClr val="tx1">
                    <a:lumMod val="50000"/>
                    <a:lumOff val="50000"/>
                  </a:schemeClr>
                </a:solidFill>
              </a:rPr>
              <a:t>Iliade</a:t>
            </a:r>
            <a:r>
              <a:rPr lang="fr-FR" dirty="0" smtClean="0">
                <a:solidFill>
                  <a:schemeClr val="tx1">
                    <a:lumMod val="50000"/>
                    <a:lumOff val="50000"/>
                  </a:schemeClr>
                </a:solidFill>
              </a:rPr>
              <a:t> et de l’</a:t>
            </a:r>
            <a:r>
              <a:rPr lang="fr-FR" i="1" dirty="0" smtClean="0">
                <a:solidFill>
                  <a:schemeClr val="tx1">
                    <a:lumMod val="50000"/>
                    <a:lumOff val="50000"/>
                  </a:schemeClr>
                </a:solidFill>
              </a:rPr>
              <a:t>Odyssée</a:t>
            </a:r>
            <a:r>
              <a:rPr lang="fr-FR" dirty="0" smtClean="0">
                <a:solidFill>
                  <a:schemeClr val="tx1">
                    <a:lumMod val="50000"/>
                    <a:lumOff val="50000"/>
                  </a:schemeClr>
                </a:solidFill>
              </a:rPr>
              <a:t> (œuvres étudiées en français)</a:t>
            </a:r>
          </a:p>
          <a:p>
            <a:pPr>
              <a:buNone/>
            </a:pPr>
            <a:r>
              <a:rPr lang="fr-FR" dirty="0" smtClean="0">
                <a:solidFill>
                  <a:schemeClr val="tx1">
                    <a:lumMod val="50000"/>
                    <a:lumOff val="50000"/>
                  </a:schemeClr>
                </a:solidFill>
                <a:sym typeface="Wingdings" pitchFamily="2" charset="2"/>
              </a:rPr>
              <a:t> </a:t>
            </a:r>
            <a:r>
              <a:rPr lang="fr-FR" dirty="0" smtClean="0">
                <a:solidFill>
                  <a:schemeClr val="tx1">
                    <a:lumMod val="50000"/>
                    <a:lumOff val="50000"/>
                  </a:schemeClr>
                </a:solidFill>
              </a:rPr>
              <a:t>A l’échelle de la cité d’Athènes : la frise des Panathénées.</a:t>
            </a:r>
          </a:p>
        </p:txBody>
      </p:sp>
      <p:sp>
        <p:nvSpPr>
          <p:cNvPr id="12" name="Rectangle 11"/>
          <p:cNvSpPr/>
          <p:nvPr/>
        </p:nvSpPr>
        <p:spPr>
          <a:xfrm>
            <a:off x="0" y="4725144"/>
            <a:ext cx="3506093" cy="646331"/>
          </a:xfrm>
          <a:prstGeom prst="rect">
            <a:avLst/>
          </a:prstGeom>
        </p:spPr>
        <p:txBody>
          <a:bodyPr wrap="square">
            <a:spAutoFit/>
          </a:bodyPr>
          <a:lstStyle/>
          <a:p>
            <a:pPr>
              <a:buFont typeface="Arial" pitchFamily="34" charset="0"/>
              <a:buChar char="•"/>
            </a:pPr>
            <a:endParaRPr lang="fr-FR" dirty="0" smtClean="0">
              <a:solidFill>
                <a:prstClr val="black"/>
              </a:solidFill>
            </a:endParaRPr>
          </a:p>
          <a:p>
            <a:endParaRPr lang="fr-FR" dirty="0"/>
          </a:p>
        </p:txBody>
      </p:sp>
      <p:sp>
        <p:nvSpPr>
          <p:cNvPr id="18" name="ZoneTexte 17"/>
          <p:cNvSpPr txBox="1"/>
          <p:nvPr/>
        </p:nvSpPr>
        <p:spPr>
          <a:xfrm>
            <a:off x="179512" y="2924944"/>
            <a:ext cx="3816424" cy="2862322"/>
          </a:xfrm>
          <a:prstGeom prst="rect">
            <a:avLst/>
          </a:prstGeom>
          <a:noFill/>
        </p:spPr>
        <p:txBody>
          <a:bodyPr wrap="square" rtlCol="0">
            <a:spAutoFit/>
          </a:bodyPr>
          <a:lstStyle/>
          <a:p>
            <a:pPr marL="400050" indent="-400050"/>
            <a:r>
              <a:rPr lang="fr-FR" sz="2400" dirty="0" smtClean="0"/>
              <a:t>III. </a:t>
            </a:r>
            <a:r>
              <a:rPr lang="fr-FR" sz="2400" u="sng" dirty="0" smtClean="0"/>
              <a:t>Une unité dans la cité : Athènes</a:t>
            </a:r>
          </a:p>
          <a:p>
            <a:pPr marL="400050" indent="-400050">
              <a:buFont typeface="Wingdings" pitchFamily="2" charset="2"/>
              <a:buChar char="§"/>
            </a:pPr>
            <a:r>
              <a:rPr lang="fr-FR" sz="2200" dirty="0" smtClean="0"/>
              <a:t>Une fête témoin de l’unité de la cité.</a:t>
            </a:r>
          </a:p>
          <a:p>
            <a:pPr marL="400050" indent="-400050">
              <a:buFont typeface="Wingdings" pitchFamily="2" charset="2"/>
              <a:buChar char="§"/>
            </a:pPr>
            <a:r>
              <a:rPr lang="fr-FR" sz="2200" dirty="0" smtClean="0"/>
              <a:t>Une cité aussi remarquable et unie par un principe politique : la démocratie athénienne</a:t>
            </a:r>
          </a:p>
        </p:txBody>
      </p:sp>
      <p:pic>
        <p:nvPicPr>
          <p:cNvPr id="40962" name="Picture 2"/>
          <p:cNvPicPr>
            <a:picLocks noChangeAspect="1" noChangeArrowheads="1"/>
          </p:cNvPicPr>
          <p:nvPr/>
        </p:nvPicPr>
        <p:blipFill>
          <a:blip r:embed="rId3" cstate="print"/>
          <a:srcRect/>
          <a:stretch>
            <a:fillRect/>
          </a:stretch>
        </p:blipFill>
        <p:spPr bwMode="auto">
          <a:xfrm>
            <a:off x="4139952" y="2852936"/>
            <a:ext cx="4788024" cy="2646925"/>
          </a:xfrm>
          <a:prstGeom prst="rect">
            <a:avLst/>
          </a:prstGeom>
          <a:noFill/>
          <a:ln w="9525">
            <a:noFill/>
            <a:miter lim="800000"/>
            <a:headEnd/>
            <a:tailEnd/>
          </a:ln>
        </p:spPr>
      </p:pic>
      <p:sp>
        <p:nvSpPr>
          <p:cNvPr id="40963" name="Rectangle 3"/>
          <p:cNvSpPr>
            <a:spLocks noChangeArrowheads="1"/>
          </p:cNvSpPr>
          <p:nvPr/>
        </p:nvSpPr>
        <p:spPr bwMode="auto">
          <a:xfrm>
            <a:off x="4499992" y="2833766"/>
            <a:ext cx="424847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La démocratie athénienne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a:r>
            <a:r>
              <a:rPr lang="fr-FR" sz="1600" dirty="0" smtClean="0">
                <a:latin typeface="Cambria" pitchFamily="18" charset="0"/>
                <a:ea typeface="Times New Roman" pitchFamily="18" charset="0"/>
                <a:cs typeface="Times New Roman" pitchFamily="18" charset="0"/>
              </a:rPr>
              <a:t> </a:t>
            </a:r>
            <a:r>
              <a:rPr kumimoji="0" lang="fr-FR"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Notre ville n’est pas au pouvoir d’un seul homme. Athènes est libre. Le peuple y règne ; […] Nul privilège à la fortune : grâce aux lois écrites, le pauvre et le riche ont des droits égaux dans ce pays. Le faible peut répondre au puissant qui l’attaque, et, s’il à raison, l’emporter sur lui. Et la liberté, elle est dans ces paroles que l’on prononce à l’Assemblée : « Qui veut, qui peut donner un avis utile à sa patrie ? ».</a:t>
            </a:r>
            <a:r>
              <a:rPr kumimoji="0" lang="fr-FR" sz="1600" b="0" i="0"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a:t>
            </a:r>
            <a:r>
              <a:rPr kumimoji="0" lang="fr-FR"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Chacun, alors, peut briller ou se taire.</a:t>
            </a:r>
            <a:r>
              <a:rPr lang="fr-FR" sz="1600" dirty="0" smtClean="0">
                <a:latin typeface="Cambria" pitchFamily="18" charset="0"/>
                <a:ea typeface="Times New Roman" pitchFamily="18" charset="0"/>
                <a:cs typeface="Times New Roman" pitchFamily="18" charset="0"/>
              </a:rPr>
              <a:t> </a:t>
            </a:r>
            <a:r>
              <a:rPr kumimoji="0" lang="fr-FR"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Euripide, </a:t>
            </a:r>
            <a:r>
              <a:rPr kumimoji="0" lang="fr-FR"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Les Suppliantes </a:t>
            </a:r>
            <a:r>
              <a:rPr kumimoji="0" lang="fr-F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(pièce écrite entre 425 et 420 av. J.-C.) v. 405-408 et 438-445.</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4211960" y="5589240"/>
            <a:ext cx="4572000" cy="584775"/>
          </a:xfrm>
          <a:prstGeom prst="rect">
            <a:avLst/>
          </a:prstGeom>
        </p:spPr>
        <p:txBody>
          <a:bodyPr>
            <a:spAutoFit/>
          </a:bodyPr>
          <a:lstStyle/>
          <a:p>
            <a:pPr algn="ctr"/>
            <a:r>
              <a:rPr lang="fr-FR" b="1" dirty="0" smtClean="0"/>
              <a:t>« La frise des Panathénées », vidéo </a:t>
            </a:r>
            <a:r>
              <a:rPr lang="fr-FR" b="1" dirty="0" err="1" smtClean="0"/>
              <a:t>Youtube</a:t>
            </a:r>
            <a:endParaRPr lang="fr-FR" b="1" dirty="0" smtClean="0"/>
          </a:p>
          <a:p>
            <a:pPr algn="ctr"/>
            <a:r>
              <a:rPr lang="fr-FR" sz="1400" dirty="0" smtClean="0"/>
              <a:t>https://www.youtube.com/watch?v=3HUQp0hYFNg</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0962"/>
                                        </p:tgtEl>
                                        <p:attrNameLst>
                                          <p:attrName>style.visibility</p:attrName>
                                        </p:attrNameLst>
                                      </p:cBhvr>
                                      <p:to>
                                        <p:strVal val="visible"/>
                                      </p:to>
                                    </p:set>
                                    <p:anim calcmode="lin" valueType="num">
                                      <p:cBhvr>
                                        <p:cTn id="17" dur="500" fill="hold"/>
                                        <p:tgtEl>
                                          <p:spTgt spid="40962"/>
                                        </p:tgtEl>
                                        <p:attrNameLst>
                                          <p:attrName>ppt_w</p:attrName>
                                        </p:attrNameLst>
                                      </p:cBhvr>
                                      <p:tavLst>
                                        <p:tav tm="0">
                                          <p:val>
                                            <p:fltVal val="0"/>
                                          </p:val>
                                        </p:tav>
                                        <p:tav tm="100000">
                                          <p:val>
                                            <p:strVal val="#ppt_w"/>
                                          </p:val>
                                        </p:tav>
                                      </p:tavLst>
                                    </p:anim>
                                    <p:anim calcmode="lin" valueType="num">
                                      <p:cBhvr>
                                        <p:cTn id="18" dur="500" fill="hold"/>
                                        <p:tgtEl>
                                          <p:spTgt spid="4096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0963"/>
                                        </p:tgtEl>
                                        <p:attrNameLst>
                                          <p:attrName>style.visibility</p:attrName>
                                        </p:attrNameLst>
                                      </p:cBhvr>
                                      <p:to>
                                        <p:strVal val="visible"/>
                                      </p:to>
                                    </p:set>
                                    <p:anim calcmode="lin" valueType="num">
                                      <p:cBhvr>
                                        <p:cTn id="27" dur="500" fill="hold"/>
                                        <p:tgtEl>
                                          <p:spTgt spid="40963"/>
                                        </p:tgtEl>
                                        <p:attrNameLst>
                                          <p:attrName>ppt_w</p:attrName>
                                        </p:attrNameLst>
                                      </p:cBhvr>
                                      <p:tavLst>
                                        <p:tav tm="0">
                                          <p:val>
                                            <p:fltVal val="0"/>
                                          </p:val>
                                        </p:tav>
                                        <p:tav tm="100000">
                                          <p:val>
                                            <p:strVal val="#ppt_w"/>
                                          </p:val>
                                        </p:tav>
                                      </p:tavLst>
                                    </p:anim>
                                    <p:anim calcmode="lin" valueType="num">
                                      <p:cBhvr>
                                        <p:cTn id="28" dur="500" fill="hold"/>
                                        <p:tgtEl>
                                          <p:spTgt spid="40963"/>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 calcmode="lin" valueType="num">
                                      <p:cBhvr>
                                        <p:cTn id="31"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8">
                                            <p:txEl>
                                              <p:pRg st="2" end="2"/>
                                            </p:txEl>
                                          </p:spTgt>
                                        </p:tgtEl>
                                        <p:attrNameLst>
                                          <p:attrName>ppt_h</p:attrName>
                                        </p:attrNameLst>
                                      </p:cBhvr>
                                      <p:tavLst>
                                        <p:tav tm="0">
                                          <p:val>
                                            <p:fltVal val="0"/>
                                          </p:val>
                                        </p:tav>
                                        <p:tav tm="100000">
                                          <p:val>
                                            <p:strVal val="#ppt_h"/>
                                          </p:val>
                                        </p:tav>
                                      </p:tavLst>
                                    </p:anim>
                                  </p:childTnLst>
                                </p:cTn>
                              </p:par>
                              <p:par>
                                <p:cTn id="33" presetID="23" presetClass="exit" presetSubtype="32" fill="hold" nodeType="withEffect">
                                  <p:stCondLst>
                                    <p:cond delay="0"/>
                                  </p:stCondLst>
                                  <p:childTnLst>
                                    <p:anim calcmode="lin" valueType="num">
                                      <p:cBhvr>
                                        <p:cTn id="34" dur="500"/>
                                        <p:tgtEl>
                                          <p:spTgt spid="40962"/>
                                        </p:tgtEl>
                                        <p:attrNameLst>
                                          <p:attrName>ppt_w</p:attrName>
                                        </p:attrNameLst>
                                      </p:cBhvr>
                                      <p:tavLst>
                                        <p:tav tm="0">
                                          <p:val>
                                            <p:strVal val="ppt_w"/>
                                          </p:val>
                                        </p:tav>
                                        <p:tav tm="100000">
                                          <p:val>
                                            <p:fltVal val="0"/>
                                          </p:val>
                                        </p:tav>
                                      </p:tavLst>
                                    </p:anim>
                                    <p:anim calcmode="lin" valueType="num">
                                      <p:cBhvr>
                                        <p:cTn id="35" dur="500"/>
                                        <p:tgtEl>
                                          <p:spTgt spid="40962"/>
                                        </p:tgtEl>
                                        <p:attrNameLst>
                                          <p:attrName>ppt_h</p:attrName>
                                        </p:attrNameLst>
                                      </p:cBhvr>
                                      <p:tavLst>
                                        <p:tav tm="0">
                                          <p:val>
                                            <p:strVal val="ppt_h"/>
                                          </p:val>
                                        </p:tav>
                                        <p:tav tm="100000">
                                          <p:val>
                                            <p:fltVal val="0"/>
                                          </p:val>
                                        </p:tav>
                                      </p:tavLst>
                                    </p:anim>
                                    <p:set>
                                      <p:cBhvr>
                                        <p:cTn id="36" dur="1" fill="hold">
                                          <p:stCondLst>
                                            <p:cond delay="499"/>
                                          </p:stCondLst>
                                        </p:cTn>
                                        <p:tgtEl>
                                          <p:spTgt spid="40962"/>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p:tgtEl>
                                          <p:spTgt spid="8"/>
                                        </p:tgtEl>
                                        <p:attrNameLst>
                                          <p:attrName>ppt_w</p:attrName>
                                        </p:attrNameLst>
                                      </p:cBhvr>
                                      <p:tavLst>
                                        <p:tav tm="0">
                                          <p:val>
                                            <p:strVal val="ppt_w"/>
                                          </p:val>
                                        </p:tav>
                                        <p:tav tm="100000">
                                          <p:val>
                                            <p:fltVal val="0"/>
                                          </p:val>
                                        </p:tav>
                                      </p:tavLst>
                                    </p:anim>
                                    <p:anim calcmode="lin" valueType="num">
                                      <p:cBhvr>
                                        <p:cTn id="39" dur="500"/>
                                        <p:tgtEl>
                                          <p:spTgt spid="8"/>
                                        </p:tgtEl>
                                        <p:attrNameLst>
                                          <p:attrName>ppt_h</p:attrName>
                                        </p:attrNameLst>
                                      </p:cBhvr>
                                      <p:tavLst>
                                        <p:tav tm="0">
                                          <p:val>
                                            <p:strVal val="ppt_h"/>
                                          </p:val>
                                        </p:tav>
                                        <p:tav tm="100000">
                                          <p:val>
                                            <p:fltVal val="0"/>
                                          </p:val>
                                        </p:tav>
                                      </p:tavLst>
                                    </p:anim>
                                    <p:set>
                                      <p:cBhvr>
                                        <p:cTn id="4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rot="5400000">
            <a:off x="6423224" y="3954040"/>
            <a:ext cx="2852934" cy="2234903"/>
          </a:xfrm>
          <a:prstGeom prst="rect">
            <a:avLst/>
          </a:prstGeom>
          <a:noFill/>
          <a:ln w="9525">
            <a:noFill/>
            <a:miter lim="800000"/>
            <a:headEnd/>
            <a:tailEnd/>
          </a:ln>
        </p:spPr>
      </p:pic>
      <p:sp>
        <p:nvSpPr>
          <p:cNvPr id="2" name="Titre 1"/>
          <p:cNvSpPr txBox="1">
            <a:spLocks/>
          </p:cNvSpPr>
          <p:nvPr/>
        </p:nvSpPr>
        <p:spPr>
          <a:xfrm>
            <a:off x="179388" y="188913"/>
            <a:ext cx="8785225" cy="1223962"/>
          </a:xfrm>
          <a:prstGeom prst="rect">
            <a:avLst/>
          </a:prstGeom>
          <a:ln w="28575">
            <a:solidFill>
              <a:srgbClr val="0070C0"/>
            </a:solidFill>
          </a:ln>
        </p:spPr>
        <p:txBody>
          <a:bodyPr/>
          <a:lstStyle/>
          <a:p>
            <a:pPr algn="ctr">
              <a:defRPr/>
            </a:pPr>
            <a:r>
              <a:rPr lang="fr-FR" sz="2400" b="1" dirty="0">
                <a:latin typeface="+mj-lt"/>
                <a:ea typeface="+mj-ea"/>
                <a:cs typeface="+mj-cs"/>
              </a:rPr>
              <a:t>Rome, du mythe à l’histoire</a:t>
            </a:r>
            <a:r>
              <a:rPr lang="fr-FR" sz="2400" dirty="0">
                <a:latin typeface="+mj-lt"/>
                <a:ea typeface="+mj-ea"/>
                <a:cs typeface="+mj-cs"/>
              </a:rPr>
              <a:t/>
            </a:r>
            <a:br>
              <a:rPr lang="fr-FR" sz="2400" dirty="0">
                <a:latin typeface="+mj-lt"/>
                <a:ea typeface="+mj-ea"/>
                <a:cs typeface="+mj-cs"/>
              </a:rPr>
            </a:br>
            <a:r>
              <a:rPr lang="fr-FR" sz="2400" dirty="0" smtClean="0"/>
              <a:t>Comment des croyances et des récits fondateurs légitiment-ils la domination d’une cité ?</a:t>
            </a:r>
          </a:p>
          <a:p>
            <a:pPr algn="ctr" fontAlgn="auto">
              <a:spcAft>
                <a:spcPts val="0"/>
              </a:spcAft>
              <a:defRPr/>
            </a:pPr>
            <a:endParaRPr lang="fr-FR" sz="2400" dirty="0">
              <a:latin typeface="+mn-lt"/>
              <a:cs typeface="+mn-cs"/>
            </a:endParaRPr>
          </a:p>
          <a:p>
            <a:pPr algn="ctr" fontAlgn="auto">
              <a:spcAft>
                <a:spcPts val="0"/>
              </a:spcAft>
              <a:defRPr/>
            </a:pPr>
            <a:r>
              <a:rPr lang="fr-FR" sz="2400" dirty="0" smtClean="0">
                <a:latin typeface="+mj-lt"/>
                <a:ea typeface="+mj-ea"/>
                <a:cs typeface="+mj-cs"/>
              </a:rPr>
              <a:t>  </a:t>
            </a:r>
            <a:endParaRPr lang="fr-FR" sz="2400" dirty="0">
              <a:latin typeface="+mj-lt"/>
              <a:ea typeface="+mj-ea"/>
              <a:cs typeface="+mj-cs"/>
            </a:endParaRPr>
          </a:p>
        </p:txBody>
      </p:sp>
      <p:sp>
        <p:nvSpPr>
          <p:cNvPr id="3" name="Rectangle 2"/>
          <p:cNvSpPr/>
          <p:nvPr/>
        </p:nvSpPr>
        <p:spPr>
          <a:xfrm>
            <a:off x="179512" y="1556792"/>
            <a:ext cx="8785225" cy="2123658"/>
          </a:xfrm>
          <a:prstGeom prst="rect">
            <a:avLst/>
          </a:prstGeom>
          <a:ln>
            <a:solidFill>
              <a:schemeClr val="tx1"/>
            </a:solidFill>
          </a:ln>
        </p:spPr>
        <p:txBody>
          <a:bodyPr>
            <a:spAutoFit/>
          </a:bodyPr>
          <a:lstStyle/>
          <a:p>
            <a:pPr fontAlgn="auto">
              <a:spcBef>
                <a:spcPts val="0"/>
              </a:spcBef>
              <a:spcAft>
                <a:spcPts val="0"/>
              </a:spcAft>
              <a:defRPr/>
            </a:pPr>
            <a:r>
              <a:rPr lang="fr-FR" sz="2200" u="sng" dirty="0">
                <a:solidFill>
                  <a:schemeClr val="tx1">
                    <a:lumMod val="50000"/>
                    <a:lumOff val="50000"/>
                  </a:schemeClr>
                </a:solidFill>
                <a:latin typeface="+mn-lt"/>
                <a:cs typeface="+mn-cs"/>
              </a:rPr>
              <a:t>Démarche proposée </a:t>
            </a:r>
            <a:r>
              <a:rPr lang="fr-FR" sz="2200" u="sng" dirty="0" smtClean="0">
                <a:solidFill>
                  <a:schemeClr val="tx1">
                    <a:lumMod val="50000"/>
                    <a:lumOff val="50000"/>
                  </a:schemeClr>
                </a:solidFill>
                <a:latin typeface="+mn-lt"/>
                <a:cs typeface="+mn-cs"/>
              </a:rPr>
              <a:t>:</a:t>
            </a:r>
          </a:p>
          <a:p>
            <a:pPr>
              <a:defRPr/>
            </a:pPr>
            <a:r>
              <a:rPr lang="fr-FR" sz="2200" dirty="0" smtClean="0">
                <a:solidFill>
                  <a:schemeClr val="tx1">
                    <a:lumMod val="50000"/>
                    <a:lumOff val="50000"/>
                  </a:schemeClr>
                </a:solidFill>
              </a:rPr>
              <a:t>Partir des récits fondateurs de Rome pour distinguer Histoire et histoires en les confrontant à l’archéologie et aux études historiques.</a:t>
            </a:r>
          </a:p>
          <a:p>
            <a:pPr algn="just" fontAlgn="auto">
              <a:spcBef>
                <a:spcPts val="0"/>
              </a:spcBef>
              <a:spcAft>
                <a:spcPts val="0"/>
              </a:spcAft>
              <a:defRPr/>
            </a:pPr>
            <a:r>
              <a:rPr lang="fr-FR" sz="2200" dirty="0" smtClean="0">
                <a:solidFill>
                  <a:schemeClr val="tx1">
                    <a:lumMod val="50000"/>
                    <a:lumOff val="50000"/>
                  </a:schemeClr>
                </a:solidFill>
                <a:sym typeface="Wingdings" pitchFamily="2" charset="2"/>
              </a:rPr>
              <a:t>  A l’échelle de la cité de Rome : construire une identité</a:t>
            </a:r>
          </a:p>
          <a:p>
            <a:pPr algn="just" fontAlgn="auto">
              <a:spcBef>
                <a:spcPts val="0"/>
              </a:spcBef>
              <a:spcAft>
                <a:spcPts val="0"/>
              </a:spcAft>
              <a:defRPr/>
            </a:pPr>
            <a:r>
              <a:rPr lang="fr-FR" sz="2200" dirty="0" smtClean="0">
                <a:solidFill>
                  <a:schemeClr val="tx1">
                    <a:lumMod val="50000"/>
                    <a:lumOff val="50000"/>
                  </a:schemeClr>
                </a:solidFill>
                <a:sym typeface="Wingdings" pitchFamily="2" charset="2"/>
              </a:rPr>
              <a:t> A l’échelle du monde méditerranéen : légitimer des conquêtes et une domination.</a:t>
            </a:r>
          </a:p>
        </p:txBody>
      </p:sp>
      <p:sp>
        <p:nvSpPr>
          <p:cNvPr id="5" name="Rectangle 4"/>
          <p:cNvSpPr/>
          <p:nvPr/>
        </p:nvSpPr>
        <p:spPr>
          <a:xfrm>
            <a:off x="179512" y="3861048"/>
            <a:ext cx="3528392" cy="2308324"/>
          </a:xfrm>
          <a:prstGeom prst="rect">
            <a:avLst/>
          </a:prstGeom>
        </p:spPr>
        <p:txBody>
          <a:bodyPr wrap="square">
            <a:spAutoFit/>
          </a:bodyPr>
          <a:lstStyle/>
          <a:p>
            <a:pPr marL="400050" indent="-400050" fontAlgn="auto">
              <a:spcBef>
                <a:spcPts val="0"/>
              </a:spcBef>
              <a:spcAft>
                <a:spcPts val="0"/>
              </a:spcAft>
              <a:defRPr/>
            </a:pPr>
            <a:r>
              <a:rPr lang="fr-FR" b="1" dirty="0" smtClean="0"/>
              <a:t>I. </a:t>
            </a:r>
            <a:r>
              <a:rPr lang="fr-FR" b="1" u="sng" dirty="0" smtClean="0"/>
              <a:t>Rome : une fondation légendaire, une réalité archéologique</a:t>
            </a:r>
          </a:p>
          <a:p>
            <a:pPr marL="400050" indent="-400050" fontAlgn="auto">
              <a:spcBef>
                <a:spcPts val="0"/>
              </a:spcBef>
              <a:spcAft>
                <a:spcPts val="0"/>
              </a:spcAft>
              <a:buAutoNum type="romanUcPeriod"/>
              <a:defRPr/>
            </a:pPr>
            <a:endParaRPr lang="fr-FR" b="1" u="sng" dirty="0" smtClean="0"/>
          </a:p>
          <a:p>
            <a:pPr marL="536575" indent="-363538">
              <a:buFont typeface="Wingdings" pitchFamily="2" charset="2"/>
              <a:buChar char="§"/>
              <a:defRPr/>
            </a:pPr>
            <a:r>
              <a:rPr lang="fr-FR" dirty="0" smtClean="0"/>
              <a:t>Les origines légendaires de Rome : d’Enée à Romulus</a:t>
            </a:r>
          </a:p>
          <a:p>
            <a:pPr marL="536575" indent="-363538" fontAlgn="auto">
              <a:spcBef>
                <a:spcPts val="0"/>
              </a:spcBef>
              <a:spcAft>
                <a:spcPts val="0"/>
              </a:spcAft>
              <a:buFont typeface="Wingdings" pitchFamily="2" charset="2"/>
              <a:buChar char="§"/>
              <a:defRPr/>
            </a:pPr>
            <a:r>
              <a:rPr lang="fr-FR" dirty="0" smtClean="0"/>
              <a:t>Une existence attestée par l’archéologie dès le VIII</a:t>
            </a:r>
            <a:r>
              <a:rPr lang="fr-FR" baseline="30000" dirty="0" smtClean="0"/>
              <a:t>e</a:t>
            </a:r>
            <a:r>
              <a:rPr lang="fr-FR" dirty="0" smtClean="0"/>
              <a:t> s. av. J.-C.</a:t>
            </a:r>
          </a:p>
        </p:txBody>
      </p:sp>
      <p:pic>
        <p:nvPicPr>
          <p:cNvPr id="6146" name="Picture 2" descr="Afficher l'image d'origine"/>
          <p:cNvPicPr>
            <a:picLocks noChangeAspect="1" noChangeArrowheads="1"/>
          </p:cNvPicPr>
          <p:nvPr/>
        </p:nvPicPr>
        <p:blipFill>
          <a:blip r:embed="rId4" cstate="print"/>
          <a:srcRect/>
          <a:stretch>
            <a:fillRect/>
          </a:stretch>
        </p:blipFill>
        <p:spPr bwMode="auto">
          <a:xfrm>
            <a:off x="3707904" y="3789040"/>
            <a:ext cx="2880322" cy="2160240"/>
          </a:xfrm>
          <a:prstGeom prst="rect">
            <a:avLst/>
          </a:prstGeom>
          <a:noFill/>
        </p:spPr>
      </p:pic>
      <p:sp>
        <p:nvSpPr>
          <p:cNvPr id="8" name="ZoneTexte 7"/>
          <p:cNvSpPr txBox="1"/>
          <p:nvPr/>
        </p:nvSpPr>
        <p:spPr>
          <a:xfrm>
            <a:off x="3851920" y="5940569"/>
            <a:ext cx="2592288" cy="584775"/>
          </a:xfrm>
          <a:prstGeom prst="rect">
            <a:avLst/>
          </a:prstGeom>
          <a:noFill/>
        </p:spPr>
        <p:txBody>
          <a:bodyPr wrap="square" rtlCol="0">
            <a:spAutoFit/>
          </a:bodyPr>
          <a:lstStyle/>
          <a:p>
            <a:pPr algn="ctr"/>
            <a:r>
              <a:rPr lang="fr-FR" sz="1400" dirty="0" smtClean="0"/>
              <a:t>Bronze étrusque, V° s. avant J.-C., musée du Capitole, Rome</a:t>
            </a:r>
            <a:r>
              <a:rPr lang="fr-FR" dirty="0" smtClean="0"/>
              <a:t>.</a:t>
            </a:r>
            <a:endParaRPr lang="fr-FR" dirty="0"/>
          </a:p>
        </p:txBody>
      </p:sp>
      <p:pic>
        <p:nvPicPr>
          <p:cNvPr id="6148" name="Picture 4"/>
          <p:cNvPicPr>
            <a:picLocks noChangeAspect="1" noChangeArrowheads="1"/>
          </p:cNvPicPr>
          <p:nvPr/>
        </p:nvPicPr>
        <p:blipFill>
          <a:blip r:embed="rId5" cstate="print"/>
          <a:srcRect/>
          <a:stretch>
            <a:fillRect/>
          </a:stretch>
        </p:blipFill>
        <p:spPr bwMode="auto">
          <a:xfrm>
            <a:off x="3707904" y="3789040"/>
            <a:ext cx="2664296" cy="1973411"/>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6444208" y="3789040"/>
            <a:ext cx="2569554" cy="2414633"/>
          </a:xfrm>
          <a:prstGeom prst="rect">
            <a:avLst/>
          </a:prstGeom>
          <a:noFill/>
          <a:ln w="9525">
            <a:noFill/>
            <a:miter lim="800000"/>
            <a:headEnd/>
            <a:tailEnd/>
          </a:ln>
        </p:spPr>
      </p:pic>
      <p:sp>
        <p:nvSpPr>
          <p:cNvPr id="15" name="ZoneTexte 14"/>
          <p:cNvSpPr txBox="1"/>
          <p:nvPr/>
        </p:nvSpPr>
        <p:spPr>
          <a:xfrm>
            <a:off x="6732240" y="6362164"/>
            <a:ext cx="2376264" cy="523220"/>
          </a:xfrm>
          <a:prstGeom prst="rect">
            <a:avLst/>
          </a:prstGeom>
          <a:noFill/>
        </p:spPr>
        <p:txBody>
          <a:bodyPr wrap="square" rtlCol="0">
            <a:spAutoFit/>
          </a:bodyPr>
          <a:lstStyle/>
          <a:p>
            <a:pPr algn="ctr"/>
            <a:r>
              <a:rPr lang="fr-FR" sz="1400" dirty="0" smtClean="0"/>
              <a:t>Manuel </a:t>
            </a:r>
            <a:r>
              <a:rPr lang="fr-FR" sz="1400" i="1" dirty="0" smtClean="0"/>
              <a:t>Histoire Géographie</a:t>
            </a:r>
            <a:r>
              <a:rPr lang="fr-FR" sz="1400" dirty="0" smtClean="0"/>
              <a:t>, Belin, 2009</a:t>
            </a:r>
            <a:endParaRPr lang="fr-FR" dirty="0"/>
          </a:p>
        </p:txBody>
      </p:sp>
      <p:sp>
        <p:nvSpPr>
          <p:cNvPr id="16" name="ZoneTexte 15"/>
          <p:cNvSpPr txBox="1"/>
          <p:nvPr/>
        </p:nvSpPr>
        <p:spPr>
          <a:xfrm>
            <a:off x="3707904" y="5949280"/>
            <a:ext cx="2664296" cy="738664"/>
          </a:xfrm>
          <a:prstGeom prst="rect">
            <a:avLst/>
          </a:prstGeom>
          <a:noFill/>
        </p:spPr>
        <p:txBody>
          <a:bodyPr wrap="square" rtlCol="0">
            <a:spAutoFit/>
          </a:bodyPr>
          <a:lstStyle/>
          <a:p>
            <a:pPr algn="ctr"/>
            <a:r>
              <a:rPr lang="fr-FR" sz="1400" dirty="0" smtClean="0"/>
              <a:t>Extraits des manuels </a:t>
            </a:r>
            <a:r>
              <a:rPr lang="fr-FR" sz="1400" i="1" dirty="0" smtClean="0"/>
              <a:t>Histoire Géographie</a:t>
            </a:r>
            <a:r>
              <a:rPr lang="fr-FR" sz="1400" dirty="0" smtClean="0"/>
              <a:t>, Belin (2009) et  Hatier (2014).</a:t>
            </a:r>
            <a:endParaRPr lang="fr-FR" dirty="0"/>
          </a:p>
        </p:txBody>
      </p:sp>
      <p:pic>
        <p:nvPicPr>
          <p:cNvPr id="17410" name="Picture 2" descr="Afficher l'image d'origine"/>
          <p:cNvPicPr>
            <a:picLocks noChangeAspect="1" noChangeArrowheads="1"/>
          </p:cNvPicPr>
          <p:nvPr/>
        </p:nvPicPr>
        <p:blipFill>
          <a:blip r:embed="rId7" cstate="print"/>
          <a:srcRect/>
          <a:stretch>
            <a:fillRect/>
          </a:stretch>
        </p:blipFill>
        <p:spPr bwMode="auto">
          <a:xfrm>
            <a:off x="3995936" y="3717032"/>
            <a:ext cx="2000250" cy="3048001"/>
          </a:xfrm>
          <a:prstGeom prst="rect">
            <a:avLst/>
          </a:prstGeom>
          <a:noFill/>
        </p:spPr>
      </p:pic>
      <p:pic>
        <p:nvPicPr>
          <p:cNvPr id="17411" name="Picture 3"/>
          <p:cNvPicPr>
            <a:picLocks noChangeAspect="1" noChangeArrowheads="1"/>
          </p:cNvPicPr>
          <p:nvPr/>
        </p:nvPicPr>
        <p:blipFill>
          <a:blip r:embed="rId8" cstate="print"/>
          <a:srcRect/>
          <a:stretch>
            <a:fillRect/>
          </a:stretch>
        </p:blipFill>
        <p:spPr bwMode="auto">
          <a:xfrm>
            <a:off x="6948264" y="3717032"/>
            <a:ext cx="1962150" cy="267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anim calcmode="lin" valueType="num">
                                      <p:cBhvr>
                                        <p:cTn id="17" dur="500" fill="hold"/>
                                        <p:tgtEl>
                                          <p:spTgt spid="17410"/>
                                        </p:tgtEl>
                                        <p:attrNameLst>
                                          <p:attrName>ppt_w</p:attrName>
                                        </p:attrNameLst>
                                      </p:cBhvr>
                                      <p:tavLst>
                                        <p:tav tm="0">
                                          <p:val>
                                            <p:fltVal val="0"/>
                                          </p:val>
                                        </p:tav>
                                        <p:tav tm="100000">
                                          <p:val>
                                            <p:strVal val="#ppt_w"/>
                                          </p:val>
                                        </p:tav>
                                      </p:tavLst>
                                    </p:anim>
                                    <p:anim calcmode="lin" valueType="num">
                                      <p:cBhvr>
                                        <p:cTn id="18" dur="500" fill="hold"/>
                                        <p:tgtEl>
                                          <p:spTgt spid="17410"/>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7411"/>
                                        </p:tgtEl>
                                        <p:attrNameLst>
                                          <p:attrName>style.visibility</p:attrName>
                                        </p:attrNameLst>
                                      </p:cBhvr>
                                      <p:to>
                                        <p:strVal val="visible"/>
                                      </p:to>
                                    </p:set>
                                    <p:anim calcmode="lin" valueType="num">
                                      <p:cBhvr>
                                        <p:cTn id="21" dur="500" fill="hold"/>
                                        <p:tgtEl>
                                          <p:spTgt spid="17411"/>
                                        </p:tgtEl>
                                        <p:attrNameLst>
                                          <p:attrName>ppt_w</p:attrName>
                                        </p:attrNameLst>
                                      </p:cBhvr>
                                      <p:tavLst>
                                        <p:tav tm="0">
                                          <p:val>
                                            <p:fltVal val="0"/>
                                          </p:val>
                                        </p:tav>
                                        <p:tav tm="100000">
                                          <p:val>
                                            <p:strVal val="#ppt_w"/>
                                          </p:val>
                                        </p:tav>
                                      </p:tavLst>
                                    </p:anim>
                                    <p:anim calcmode="lin" valueType="num">
                                      <p:cBhvr>
                                        <p:cTn id="22" dur="500" fill="hold"/>
                                        <p:tgtEl>
                                          <p:spTgt spid="1741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childTnLst>
                                </p:cTn>
                              </p:par>
                              <p:par>
                                <p:cTn id="29" presetID="23" presetClass="exit" presetSubtype="32" fill="hold" nodeType="withEffect">
                                  <p:stCondLst>
                                    <p:cond delay="0"/>
                                  </p:stCondLst>
                                  <p:childTnLst>
                                    <p:anim calcmode="lin" valueType="num">
                                      <p:cBhvr>
                                        <p:cTn id="30" dur="500"/>
                                        <p:tgtEl>
                                          <p:spTgt spid="17411"/>
                                        </p:tgtEl>
                                        <p:attrNameLst>
                                          <p:attrName>ppt_w</p:attrName>
                                        </p:attrNameLst>
                                      </p:cBhvr>
                                      <p:tavLst>
                                        <p:tav tm="0">
                                          <p:val>
                                            <p:strVal val="ppt_w"/>
                                          </p:val>
                                        </p:tav>
                                        <p:tav tm="100000">
                                          <p:val>
                                            <p:fltVal val="0"/>
                                          </p:val>
                                        </p:tav>
                                      </p:tavLst>
                                    </p:anim>
                                    <p:anim calcmode="lin" valueType="num">
                                      <p:cBhvr>
                                        <p:cTn id="31" dur="500"/>
                                        <p:tgtEl>
                                          <p:spTgt spid="17411"/>
                                        </p:tgtEl>
                                        <p:attrNameLst>
                                          <p:attrName>ppt_h</p:attrName>
                                        </p:attrNameLst>
                                      </p:cBhvr>
                                      <p:tavLst>
                                        <p:tav tm="0">
                                          <p:val>
                                            <p:strVal val="ppt_h"/>
                                          </p:val>
                                        </p:tav>
                                        <p:tav tm="100000">
                                          <p:val>
                                            <p:fltVal val="0"/>
                                          </p:val>
                                        </p:tav>
                                      </p:tavLst>
                                    </p:anim>
                                    <p:set>
                                      <p:cBhvr>
                                        <p:cTn id="32" dur="1" fill="hold">
                                          <p:stCondLst>
                                            <p:cond delay="499"/>
                                          </p:stCondLst>
                                        </p:cTn>
                                        <p:tgtEl>
                                          <p:spTgt spid="17411"/>
                                        </p:tgtEl>
                                        <p:attrNameLst>
                                          <p:attrName>style.visibility</p:attrName>
                                        </p:attrNameLst>
                                      </p:cBhvr>
                                      <p:to>
                                        <p:strVal val="hidden"/>
                                      </p:to>
                                    </p:set>
                                  </p:childTnLst>
                                </p:cTn>
                              </p:par>
                              <p:par>
                                <p:cTn id="33" presetID="23" presetClass="exit" presetSubtype="32" fill="hold" nodeType="withEffect">
                                  <p:stCondLst>
                                    <p:cond delay="0"/>
                                  </p:stCondLst>
                                  <p:childTnLst>
                                    <p:anim calcmode="lin" valueType="num">
                                      <p:cBhvr>
                                        <p:cTn id="34" dur="500"/>
                                        <p:tgtEl>
                                          <p:spTgt spid="17410"/>
                                        </p:tgtEl>
                                        <p:attrNameLst>
                                          <p:attrName>ppt_w</p:attrName>
                                        </p:attrNameLst>
                                      </p:cBhvr>
                                      <p:tavLst>
                                        <p:tav tm="0">
                                          <p:val>
                                            <p:strVal val="ppt_w"/>
                                          </p:val>
                                        </p:tav>
                                        <p:tav tm="100000">
                                          <p:val>
                                            <p:fltVal val="0"/>
                                          </p:val>
                                        </p:tav>
                                      </p:tavLst>
                                    </p:anim>
                                    <p:anim calcmode="lin" valueType="num">
                                      <p:cBhvr>
                                        <p:cTn id="35" dur="500"/>
                                        <p:tgtEl>
                                          <p:spTgt spid="17410"/>
                                        </p:tgtEl>
                                        <p:attrNameLst>
                                          <p:attrName>ppt_h</p:attrName>
                                        </p:attrNameLst>
                                      </p:cBhvr>
                                      <p:tavLst>
                                        <p:tav tm="0">
                                          <p:val>
                                            <p:strVal val="ppt_h"/>
                                          </p:val>
                                        </p:tav>
                                        <p:tav tm="100000">
                                          <p:val>
                                            <p:fltVal val="0"/>
                                          </p:val>
                                        </p:tav>
                                      </p:tavLst>
                                    </p:anim>
                                    <p:set>
                                      <p:cBhvr>
                                        <p:cTn id="36" dur="1" fill="hold">
                                          <p:stCondLst>
                                            <p:cond delay="499"/>
                                          </p:stCondLst>
                                        </p:cTn>
                                        <p:tgtEl>
                                          <p:spTgt spid="17410"/>
                                        </p:tgtEl>
                                        <p:attrNameLst>
                                          <p:attrName>style.visibility</p:attrName>
                                        </p:attrNameLst>
                                      </p:cBhvr>
                                      <p:to>
                                        <p:strVal val="hidden"/>
                                      </p:to>
                                    </p:set>
                                  </p:childTnLst>
                                </p:cTn>
                              </p:par>
                              <p:par>
                                <p:cTn id="37" presetID="2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146"/>
                                        </p:tgtEl>
                                        <p:attrNameLst>
                                          <p:attrName>style.visibility</p:attrName>
                                        </p:attrNameLst>
                                      </p:cBhvr>
                                      <p:to>
                                        <p:strVal val="visible"/>
                                      </p:to>
                                    </p:set>
                                    <p:anim calcmode="lin" valueType="num">
                                      <p:cBhvr>
                                        <p:cTn id="43" dur="500" fill="hold"/>
                                        <p:tgtEl>
                                          <p:spTgt spid="6146"/>
                                        </p:tgtEl>
                                        <p:attrNameLst>
                                          <p:attrName>ppt_w</p:attrName>
                                        </p:attrNameLst>
                                      </p:cBhvr>
                                      <p:tavLst>
                                        <p:tav tm="0">
                                          <p:val>
                                            <p:fltVal val="0"/>
                                          </p:val>
                                        </p:tav>
                                        <p:tav tm="100000">
                                          <p:val>
                                            <p:strVal val="#ppt_w"/>
                                          </p:val>
                                        </p:tav>
                                      </p:tavLst>
                                    </p:anim>
                                    <p:anim calcmode="lin" valueType="num">
                                      <p:cBhvr>
                                        <p:cTn id="44" dur="500" fill="hold"/>
                                        <p:tgtEl>
                                          <p:spTgt spid="614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147"/>
                                        </p:tgtEl>
                                        <p:attrNameLst>
                                          <p:attrName>style.visibility</p:attrName>
                                        </p:attrNameLst>
                                      </p:cBhvr>
                                      <p:to>
                                        <p:strVal val="visible"/>
                                      </p:to>
                                    </p:set>
                                    <p:anim calcmode="lin" valueType="num">
                                      <p:cBhvr>
                                        <p:cTn id="47" dur="500" fill="hold"/>
                                        <p:tgtEl>
                                          <p:spTgt spid="6147"/>
                                        </p:tgtEl>
                                        <p:attrNameLst>
                                          <p:attrName>ppt_w</p:attrName>
                                        </p:attrNameLst>
                                      </p:cBhvr>
                                      <p:tavLst>
                                        <p:tav tm="0">
                                          <p:val>
                                            <p:fltVal val="0"/>
                                          </p:val>
                                        </p:tav>
                                        <p:tav tm="100000">
                                          <p:val>
                                            <p:strVal val="#ppt_w"/>
                                          </p:val>
                                        </p:tav>
                                      </p:tavLst>
                                    </p:anim>
                                    <p:anim calcmode="lin" valueType="num">
                                      <p:cBhvr>
                                        <p:cTn id="48" dur="500" fill="hold"/>
                                        <p:tgtEl>
                                          <p:spTgt spid="6147"/>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calcmode="lin" valueType="num">
                                      <p:cBhvr>
                                        <p:cTn id="5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3" end="3"/>
                                            </p:txEl>
                                          </p:spTgt>
                                        </p:tgtEl>
                                        <p:attrNameLst>
                                          <p:attrName>ppt_h</p:attrName>
                                        </p:attrNameLst>
                                      </p:cBhvr>
                                      <p:tavLst>
                                        <p:tav tm="0">
                                          <p:val>
                                            <p:fltVal val="0"/>
                                          </p:val>
                                        </p:tav>
                                        <p:tav tm="100000">
                                          <p:val>
                                            <p:strVal val="#ppt_h"/>
                                          </p:val>
                                        </p:tav>
                                      </p:tavLst>
                                    </p:anim>
                                  </p:childTnLst>
                                </p:cTn>
                              </p:par>
                              <p:par>
                                <p:cTn id="59" presetID="23" presetClass="exit" presetSubtype="32" fill="hold" grpId="1" nodeType="withEffect">
                                  <p:stCondLst>
                                    <p:cond delay="0"/>
                                  </p:stCondLst>
                                  <p:childTnLst>
                                    <p:anim calcmode="lin" valueType="num">
                                      <p:cBhvr>
                                        <p:cTn id="60" dur="500"/>
                                        <p:tgtEl>
                                          <p:spTgt spid="8"/>
                                        </p:tgtEl>
                                        <p:attrNameLst>
                                          <p:attrName>ppt_w</p:attrName>
                                        </p:attrNameLst>
                                      </p:cBhvr>
                                      <p:tavLst>
                                        <p:tav tm="0">
                                          <p:val>
                                            <p:strVal val="ppt_w"/>
                                          </p:val>
                                        </p:tav>
                                        <p:tav tm="100000">
                                          <p:val>
                                            <p:fltVal val="0"/>
                                          </p:val>
                                        </p:tav>
                                      </p:tavLst>
                                    </p:anim>
                                    <p:anim calcmode="lin" valueType="num">
                                      <p:cBhvr>
                                        <p:cTn id="61" dur="500"/>
                                        <p:tgtEl>
                                          <p:spTgt spid="8"/>
                                        </p:tgtEl>
                                        <p:attrNameLst>
                                          <p:attrName>ppt_h</p:attrName>
                                        </p:attrNameLst>
                                      </p:cBhvr>
                                      <p:tavLst>
                                        <p:tav tm="0">
                                          <p:val>
                                            <p:strVal val="ppt_h"/>
                                          </p:val>
                                        </p:tav>
                                        <p:tav tm="100000">
                                          <p:val>
                                            <p:fltVal val="0"/>
                                          </p:val>
                                        </p:tav>
                                      </p:tavLst>
                                    </p:anim>
                                    <p:set>
                                      <p:cBhvr>
                                        <p:cTn id="62" dur="1" fill="hold">
                                          <p:stCondLst>
                                            <p:cond delay="499"/>
                                          </p:stCondLst>
                                        </p:cTn>
                                        <p:tgtEl>
                                          <p:spTgt spid="8"/>
                                        </p:tgtEl>
                                        <p:attrNameLst>
                                          <p:attrName>style.visibility</p:attrName>
                                        </p:attrNameLst>
                                      </p:cBhvr>
                                      <p:to>
                                        <p:strVal val="hidden"/>
                                      </p:to>
                                    </p:set>
                                  </p:childTnLst>
                                </p:cTn>
                              </p:par>
                              <p:par>
                                <p:cTn id="63" presetID="23" presetClass="exit" presetSubtype="32" fill="hold" nodeType="withEffect">
                                  <p:stCondLst>
                                    <p:cond delay="0"/>
                                  </p:stCondLst>
                                  <p:childTnLst>
                                    <p:anim calcmode="lin" valueType="num">
                                      <p:cBhvr>
                                        <p:cTn id="64" dur="500"/>
                                        <p:tgtEl>
                                          <p:spTgt spid="6146"/>
                                        </p:tgtEl>
                                        <p:attrNameLst>
                                          <p:attrName>ppt_w</p:attrName>
                                        </p:attrNameLst>
                                      </p:cBhvr>
                                      <p:tavLst>
                                        <p:tav tm="0">
                                          <p:val>
                                            <p:strVal val="ppt_w"/>
                                          </p:val>
                                        </p:tav>
                                        <p:tav tm="100000">
                                          <p:val>
                                            <p:fltVal val="0"/>
                                          </p:val>
                                        </p:tav>
                                      </p:tavLst>
                                    </p:anim>
                                    <p:anim calcmode="lin" valueType="num">
                                      <p:cBhvr>
                                        <p:cTn id="65" dur="500"/>
                                        <p:tgtEl>
                                          <p:spTgt spid="6146"/>
                                        </p:tgtEl>
                                        <p:attrNameLst>
                                          <p:attrName>ppt_h</p:attrName>
                                        </p:attrNameLst>
                                      </p:cBhvr>
                                      <p:tavLst>
                                        <p:tav tm="0">
                                          <p:val>
                                            <p:strVal val="ppt_h"/>
                                          </p:val>
                                        </p:tav>
                                        <p:tav tm="100000">
                                          <p:val>
                                            <p:fltVal val="0"/>
                                          </p:val>
                                        </p:tav>
                                      </p:tavLst>
                                    </p:anim>
                                    <p:set>
                                      <p:cBhvr>
                                        <p:cTn id="66" dur="1" fill="hold">
                                          <p:stCondLst>
                                            <p:cond delay="499"/>
                                          </p:stCondLst>
                                        </p:cTn>
                                        <p:tgtEl>
                                          <p:spTgt spid="6146"/>
                                        </p:tgtEl>
                                        <p:attrNameLst>
                                          <p:attrName>style.visibility</p:attrName>
                                        </p:attrNameLst>
                                      </p:cBhvr>
                                      <p:to>
                                        <p:strVal val="hidden"/>
                                      </p:to>
                                    </p:set>
                                  </p:childTnLst>
                                </p:cTn>
                              </p:par>
                              <p:par>
                                <p:cTn id="67" presetID="23" presetClass="exit" presetSubtype="32" fill="hold" nodeType="withEffect">
                                  <p:stCondLst>
                                    <p:cond delay="0"/>
                                  </p:stCondLst>
                                  <p:childTnLst>
                                    <p:anim calcmode="lin" valueType="num">
                                      <p:cBhvr>
                                        <p:cTn id="68" dur="500"/>
                                        <p:tgtEl>
                                          <p:spTgt spid="6147"/>
                                        </p:tgtEl>
                                        <p:attrNameLst>
                                          <p:attrName>ppt_w</p:attrName>
                                        </p:attrNameLst>
                                      </p:cBhvr>
                                      <p:tavLst>
                                        <p:tav tm="0">
                                          <p:val>
                                            <p:strVal val="ppt_w"/>
                                          </p:val>
                                        </p:tav>
                                        <p:tav tm="100000">
                                          <p:val>
                                            <p:fltVal val="0"/>
                                          </p:val>
                                        </p:tav>
                                      </p:tavLst>
                                    </p:anim>
                                    <p:anim calcmode="lin" valueType="num">
                                      <p:cBhvr>
                                        <p:cTn id="69" dur="500"/>
                                        <p:tgtEl>
                                          <p:spTgt spid="6147"/>
                                        </p:tgtEl>
                                        <p:attrNameLst>
                                          <p:attrName>ppt_h</p:attrName>
                                        </p:attrNameLst>
                                      </p:cBhvr>
                                      <p:tavLst>
                                        <p:tav tm="0">
                                          <p:val>
                                            <p:strVal val="ppt_h"/>
                                          </p:val>
                                        </p:tav>
                                        <p:tav tm="100000">
                                          <p:val>
                                            <p:fltVal val="0"/>
                                          </p:val>
                                        </p:tav>
                                      </p:tavLst>
                                    </p:anim>
                                    <p:set>
                                      <p:cBhvr>
                                        <p:cTn id="70" dur="1" fill="hold">
                                          <p:stCondLst>
                                            <p:cond delay="499"/>
                                          </p:stCondLst>
                                        </p:cTn>
                                        <p:tgtEl>
                                          <p:spTgt spid="6147"/>
                                        </p:tgtEl>
                                        <p:attrNameLst>
                                          <p:attrName>style.visibility</p:attrName>
                                        </p:attrNameLst>
                                      </p:cBhvr>
                                      <p:to>
                                        <p:strVal val="hidden"/>
                                      </p:to>
                                    </p:set>
                                  </p:childTnLst>
                                </p:cTn>
                              </p:par>
                              <p:par>
                                <p:cTn id="71" presetID="23" presetClass="entr" presetSubtype="16" fill="hold" nodeType="withEffect">
                                  <p:stCondLst>
                                    <p:cond delay="0"/>
                                  </p:stCondLst>
                                  <p:childTnLst>
                                    <p:set>
                                      <p:cBhvr>
                                        <p:cTn id="72" dur="1" fill="hold">
                                          <p:stCondLst>
                                            <p:cond delay="0"/>
                                          </p:stCondLst>
                                        </p:cTn>
                                        <p:tgtEl>
                                          <p:spTgt spid="6148"/>
                                        </p:tgtEl>
                                        <p:attrNameLst>
                                          <p:attrName>style.visibility</p:attrName>
                                        </p:attrNameLst>
                                      </p:cBhvr>
                                      <p:to>
                                        <p:strVal val="visible"/>
                                      </p:to>
                                    </p:set>
                                    <p:anim calcmode="lin" valueType="num">
                                      <p:cBhvr>
                                        <p:cTn id="73" dur="500" fill="hold"/>
                                        <p:tgtEl>
                                          <p:spTgt spid="6148"/>
                                        </p:tgtEl>
                                        <p:attrNameLst>
                                          <p:attrName>ppt_w</p:attrName>
                                        </p:attrNameLst>
                                      </p:cBhvr>
                                      <p:tavLst>
                                        <p:tav tm="0">
                                          <p:val>
                                            <p:fltVal val="0"/>
                                          </p:val>
                                        </p:tav>
                                        <p:tav tm="100000">
                                          <p:val>
                                            <p:strVal val="#ppt_w"/>
                                          </p:val>
                                        </p:tav>
                                      </p:tavLst>
                                    </p:anim>
                                    <p:anim calcmode="lin" valueType="num">
                                      <p:cBhvr>
                                        <p:cTn id="74" dur="500" fill="hold"/>
                                        <p:tgtEl>
                                          <p:spTgt spid="6148"/>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childTnLst>
                                </p:cTn>
                              </p:par>
                              <p:par>
                                <p:cTn id="79" presetID="23" presetClass="entr" presetSubtype="16" fill="hold" grpId="2"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childTnLst>
                                </p:cTn>
                              </p:par>
                              <p:par>
                                <p:cTn id="83" presetID="23" presetClass="entr" presetSubtype="16" fill="hold" nodeType="withEffect">
                                  <p:stCondLst>
                                    <p:cond delay="0"/>
                                  </p:stCondLst>
                                  <p:childTnLst>
                                    <p:set>
                                      <p:cBhvr>
                                        <p:cTn id="84" dur="1" fill="hold">
                                          <p:stCondLst>
                                            <p:cond delay="0"/>
                                          </p:stCondLst>
                                        </p:cTn>
                                        <p:tgtEl>
                                          <p:spTgt spid="6149"/>
                                        </p:tgtEl>
                                        <p:attrNameLst>
                                          <p:attrName>style.visibility</p:attrName>
                                        </p:attrNameLst>
                                      </p:cBhvr>
                                      <p:to>
                                        <p:strVal val="visible"/>
                                      </p:to>
                                    </p:set>
                                    <p:anim calcmode="lin" valueType="num">
                                      <p:cBhvr>
                                        <p:cTn id="85" dur="500" fill="hold"/>
                                        <p:tgtEl>
                                          <p:spTgt spid="6149"/>
                                        </p:tgtEl>
                                        <p:attrNameLst>
                                          <p:attrName>ppt_w</p:attrName>
                                        </p:attrNameLst>
                                      </p:cBhvr>
                                      <p:tavLst>
                                        <p:tav tm="0">
                                          <p:val>
                                            <p:fltVal val="0"/>
                                          </p:val>
                                        </p:tav>
                                        <p:tav tm="100000">
                                          <p:val>
                                            <p:strVal val="#ppt_w"/>
                                          </p:val>
                                        </p:tav>
                                      </p:tavLst>
                                    </p:anim>
                                    <p:anim calcmode="lin" valueType="num">
                                      <p:cBhvr>
                                        <p:cTn id="86" dur="500" fill="hold"/>
                                        <p:tgtEl>
                                          <p:spTgt spid="61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8" grpId="1"/>
      <p:bldP spid="15" grpId="0"/>
      <p:bldP spid="15" grpId="2"/>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9388" y="188913"/>
            <a:ext cx="8785225" cy="1223962"/>
          </a:xfrm>
          <a:prstGeom prst="rect">
            <a:avLst/>
          </a:prstGeom>
          <a:ln w="28575">
            <a:solidFill>
              <a:srgbClr val="0070C0"/>
            </a:solidFill>
          </a:ln>
        </p:spPr>
        <p:txBody>
          <a:bodyPr/>
          <a:lstStyle/>
          <a:p>
            <a:pPr algn="ctr">
              <a:defRPr/>
            </a:pPr>
            <a:r>
              <a:rPr lang="fr-FR" sz="2400" b="1" dirty="0">
                <a:latin typeface="+mj-lt"/>
                <a:ea typeface="+mj-ea"/>
                <a:cs typeface="+mj-cs"/>
              </a:rPr>
              <a:t>Rome, du mythe à l’histoire</a:t>
            </a:r>
            <a:r>
              <a:rPr lang="fr-FR" sz="2400" dirty="0">
                <a:latin typeface="+mj-lt"/>
                <a:ea typeface="+mj-ea"/>
                <a:cs typeface="+mj-cs"/>
              </a:rPr>
              <a:t/>
            </a:r>
            <a:br>
              <a:rPr lang="fr-FR" sz="2400" dirty="0">
                <a:latin typeface="+mj-lt"/>
                <a:ea typeface="+mj-ea"/>
                <a:cs typeface="+mj-cs"/>
              </a:rPr>
            </a:br>
            <a:r>
              <a:rPr lang="fr-FR" sz="2400" dirty="0" smtClean="0"/>
              <a:t>Comment des croyances et des récits fondateurs légitiment-ils la domination d’une cité ?</a:t>
            </a:r>
            <a:endParaRPr lang="fr-FR" sz="2400" dirty="0">
              <a:latin typeface="+mn-lt"/>
              <a:cs typeface="+mn-cs"/>
            </a:endParaRPr>
          </a:p>
          <a:p>
            <a:pPr algn="ctr" fontAlgn="auto">
              <a:spcAft>
                <a:spcPts val="0"/>
              </a:spcAft>
              <a:defRPr/>
            </a:pPr>
            <a:r>
              <a:rPr lang="fr-FR" sz="2400" dirty="0" smtClean="0">
                <a:latin typeface="+mj-lt"/>
                <a:ea typeface="+mj-ea"/>
                <a:cs typeface="+mj-cs"/>
              </a:rPr>
              <a:t>  </a:t>
            </a:r>
            <a:endParaRPr lang="fr-FR" sz="2400" dirty="0">
              <a:latin typeface="+mj-lt"/>
              <a:ea typeface="+mj-ea"/>
              <a:cs typeface="+mj-cs"/>
            </a:endParaRPr>
          </a:p>
        </p:txBody>
      </p:sp>
      <p:sp>
        <p:nvSpPr>
          <p:cNvPr id="3" name="Rectangle 2"/>
          <p:cNvSpPr/>
          <p:nvPr/>
        </p:nvSpPr>
        <p:spPr>
          <a:xfrm>
            <a:off x="179512" y="1457489"/>
            <a:ext cx="8785225" cy="1323439"/>
          </a:xfrm>
          <a:prstGeom prst="rect">
            <a:avLst/>
          </a:prstGeom>
          <a:ln>
            <a:solidFill>
              <a:schemeClr val="tx1"/>
            </a:solidFill>
          </a:ln>
        </p:spPr>
        <p:txBody>
          <a:bodyPr>
            <a:spAutoFit/>
          </a:bodyPr>
          <a:lstStyle/>
          <a:p>
            <a:pPr fontAlgn="auto">
              <a:spcBef>
                <a:spcPts val="0"/>
              </a:spcBef>
              <a:spcAft>
                <a:spcPts val="0"/>
              </a:spcAft>
              <a:defRPr/>
            </a:pPr>
            <a:r>
              <a:rPr lang="fr-FR" sz="1600" u="sng" dirty="0">
                <a:solidFill>
                  <a:schemeClr val="tx1">
                    <a:lumMod val="50000"/>
                    <a:lumOff val="50000"/>
                  </a:schemeClr>
                </a:solidFill>
                <a:latin typeface="+mn-lt"/>
                <a:cs typeface="+mn-cs"/>
              </a:rPr>
              <a:t>Démarche proposée </a:t>
            </a:r>
            <a:r>
              <a:rPr lang="fr-FR" sz="1600" u="sng" dirty="0" smtClean="0">
                <a:solidFill>
                  <a:schemeClr val="tx1">
                    <a:lumMod val="50000"/>
                    <a:lumOff val="50000"/>
                  </a:schemeClr>
                </a:solidFill>
                <a:latin typeface="+mn-lt"/>
                <a:cs typeface="+mn-cs"/>
              </a:rPr>
              <a:t>:</a:t>
            </a:r>
          </a:p>
          <a:p>
            <a:pPr>
              <a:defRPr/>
            </a:pPr>
            <a:r>
              <a:rPr lang="fr-FR" sz="1600" dirty="0" smtClean="0">
                <a:solidFill>
                  <a:schemeClr val="tx1">
                    <a:lumMod val="50000"/>
                    <a:lumOff val="50000"/>
                  </a:schemeClr>
                </a:solidFill>
              </a:rPr>
              <a:t>Partir des récits fondateurs de Rome pour distinguer Histoire et histoires en les confrontant à l’archéologie et aux études historiques.</a:t>
            </a:r>
          </a:p>
          <a:p>
            <a:pPr algn="just" fontAlgn="auto">
              <a:spcBef>
                <a:spcPts val="0"/>
              </a:spcBef>
              <a:spcAft>
                <a:spcPts val="0"/>
              </a:spcAft>
              <a:defRPr/>
            </a:pPr>
            <a:r>
              <a:rPr lang="fr-FR" sz="1600" dirty="0" smtClean="0">
                <a:solidFill>
                  <a:schemeClr val="tx1">
                    <a:lumMod val="50000"/>
                    <a:lumOff val="50000"/>
                  </a:schemeClr>
                </a:solidFill>
                <a:sym typeface="Wingdings" pitchFamily="2" charset="2"/>
              </a:rPr>
              <a:t>  A l’échelle de la cité de Rome : construire une identité</a:t>
            </a:r>
          </a:p>
          <a:p>
            <a:pPr algn="just" fontAlgn="auto">
              <a:spcBef>
                <a:spcPts val="0"/>
              </a:spcBef>
              <a:spcAft>
                <a:spcPts val="0"/>
              </a:spcAft>
              <a:defRPr/>
            </a:pPr>
            <a:r>
              <a:rPr lang="fr-FR" sz="1600" dirty="0" smtClean="0">
                <a:solidFill>
                  <a:schemeClr val="tx1">
                    <a:lumMod val="50000"/>
                    <a:lumOff val="50000"/>
                  </a:schemeClr>
                </a:solidFill>
                <a:sym typeface="Wingdings" pitchFamily="2" charset="2"/>
              </a:rPr>
              <a:t> A l’échelle du monde méditerranéen : légitimer des conquêtes et une domination.</a:t>
            </a:r>
          </a:p>
        </p:txBody>
      </p:sp>
      <p:sp>
        <p:nvSpPr>
          <p:cNvPr id="5" name="Rectangle 4"/>
          <p:cNvSpPr/>
          <p:nvPr/>
        </p:nvSpPr>
        <p:spPr>
          <a:xfrm>
            <a:off x="107504" y="2776860"/>
            <a:ext cx="2952328" cy="2585323"/>
          </a:xfrm>
          <a:prstGeom prst="rect">
            <a:avLst/>
          </a:prstGeom>
        </p:spPr>
        <p:txBody>
          <a:bodyPr wrap="square">
            <a:spAutoFit/>
          </a:bodyPr>
          <a:lstStyle/>
          <a:p>
            <a:pPr marL="36512" indent="-400050" fontAlgn="auto">
              <a:spcBef>
                <a:spcPts val="0"/>
              </a:spcBef>
              <a:spcAft>
                <a:spcPts val="0"/>
              </a:spcAft>
              <a:defRPr/>
            </a:pPr>
            <a:r>
              <a:rPr lang="fr-FR" b="1" dirty="0" smtClean="0"/>
              <a:t>II. </a:t>
            </a:r>
            <a:r>
              <a:rPr lang="fr-FR" b="1" u="sng" dirty="0" smtClean="0"/>
              <a:t>Des récits qui permettent d’affirmer la domination de Rome</a:t>
            </a:r>
          </a:p>
          <a:p>
            <a:pPr marL="536575" indent="-363538">
              <a:buFont typeface="Wingdings" pitchFamily="2" charset="2"/>
              <a:buChar char="§"/>
              <a:defRPr/>
            </a:pPr>
            <a:r>
              <a:rPr lang="fr-FR" dirty="0" smtClean="0"/>
              <a:t> S’affirmer à l’échelle </a:t>
            </a:r>
          </a:p>
          <a:p>
            <a:pPr marL="536575" indent="-363538">
              <a:defRPr/>
            </a:pPr>
            <a:r>
              <a:rPr lang="fr-FR" dirty="0" smtClean="0"/>
              <a:t>régionale (V° - II° s. av. J.-C.)</a:t>
            </a:r>
          </a:p>
          <a:p>
            <a:pPr marL="536575" indent="-363538" fontAlgn="auto">
              <a:spcBef>
                <a:spcPts val="0"/>
              </a:spcBef>
              <a:spcAft>
                <a:spcPts val="0"/>
              </a:spcAft>
              <a:buFont typeface="Wingdings" pitchFamily="2" charset="2"/>
              <a:buChar char="§"/>
              <a:defRPr/>
            </a:pPr>
            <a:r>
              <a:rPr lang="fr-FR" dirty="0" smtClean="0"/>
              <a:t>Dominer le monde </a:t>
            </a:r>
          </a:p>
          <a:p>
            <a:pPr marL="536575" indent="-363538" fontAlgn="auto">
              <a:spcBef>
                <a:spcPts val="0"/>
              </a:spcBef>
              <a:spcAft>
                <a:spcPts val="0"/>
              </a:spcAft>
              <a:defRPr/>
            </a:pPr>
            <a:r>
              <a:rPr lang="fr-FR" dirty="0" smtClean="0"/>
              <a:t>méditerranéen (II° - I°. av. </a:t>
            </a:r>
          </a:p>
          <a:p>
            <a:pPr marL="536575" indent="-363538" fontAlgn="auto">
              <a:spcBef>
                <a:spcPts val="0"/>
              </a:spcBef>
              <a:spcAft>
                <a:spcPts val="0"/>
              </a:spcAft>
              <a:defRPr/>
            </a:pPr>
            <a:r>
              <a:rPr lang="fr-FR" dirty="0" smtClean="0"/>
              <a:t>J.-C.)</a:t>
            </a:r>
          </a:p>
          <a:p>
            <a:pPr marL="536575" indent="-363538" fontAlgn="auto">
              <a:spcBef>
                <a:spcPts val="0"/>
              </a:spcBef>
              <a:spcAft>
                <a:spcPts val="0"/>
              </a:spcAft>
              <a:defRPr/>
            </a:pPr>
            <a:endParaRPr lang="fr-FR" dirty="0" smtClean="0"/>
          </a:p>
        </p:txBody>
      </p:sp>
      <p:pic>
        <p:nvPicPr>
          <p:cNvPr id="7" name="Picture 2"/>
          <p:cNvPicPr>
            <a:picLocks noChangeAspect="1" noChangeArrowheads="1"/>
          </p:cNvPicPr>
          <p:nvPr/>
        </p:nvPicPr>
        <p:blipFill>
          <a:blip r:embed="rId3" cstate="print"/>
          <a:srcRect b="7792"/>
          <a:stretch>
            <a:fillRect/>
          </a:stretch>
        </p:blipFill>
        <p:spPr bwMode="auto">
          <a:xfrm>
            <a:off x="-36512" y="5013176"/>
            <a:ext cx="1763688" cy="1731219"/>
          </a:xfrm>
          <a:prstGeom prst="rect">
            <a:avLst/>
          </a:prstGeom>
          <a:noFill/>
          <a:ln w="9525">
            <a:noFill/>
            <a:miter lim="800000"/>
            <a:headEnd/>
            <a:tailEnd/>
          </a:ln>
        </p:spPr>
      </p:pic>
      <p:sp>
        <p:nvSpPr>
          <p:cNvPr id="8" name="ZoneTexte 7"/>
          <p:cNvSpPr txBox="1"/>
          <p:nvPr/>
        </p:nvSpPr>
        <p:spPr>
          <a:xfrm>
            <a:off x="-36512" y="6525344"/>
            <a:ext cx="2736304" cy="276999"/>
          </a:xfrm>
          <a:prstGeom prst="rect">
            <a:avLst/>
          </a:prstGeom>
          <a:solidFill>
            <a:schemeClr val="bg1"/>
          </a:solidFill>
        </p:spPr>
        <p:txBody>
          <a:bodyPr wrap="square" rtlCol="0">
            <a:spAutoFit/>
          </a:bodyPr>
          <a:lstStyle/>
          <a:p>
            <a:pPr algn="ctr"/>
            <a:r>
              <a:rPr lang="fr-FR" sz="1200" dirty="0" smtClean="0"/>
              <a:t>Manuel </a:t>
            </a:r>
            <a:r>
              <a:rPr lang="fr-FR" sz="1200" i="1" dirty="0" smtClean="0"/>
              <a:t>Histoire-Géographi</a:t>
            </a:r>
            <a:r>
              <a:rPr lang="fr-FR" sz="1200" dirty="0" smtClean="0"/>
              <a:t>e, Belin, 2009</a:t>
            </a:r>
            <a:endParaRPr lang="fr-FR" sz="1200" dirty="0"/>
          </a:p>
        </p:txBody>
      </p:sp>
      <p:sp>
        <p:nvSpPr>
          <p:cNvPr id="10" name="ZoneTexte 9"/>
          <p:cNvSpPr txBox="1"/>
          <p:nvPr/>
        </p:nvSpPr>
        <p:spPr>
          <a:xfrm>
            <a:off x="1619672" y="5140349"/>
            <a:ext cx="1512168" cy="1169551"/>
          </a:xfrm>
          <a:prstGeom prst="rect">
            <a:avLst/>
          </a:prstGeom>
          <a:noFill/>
        </p:spPr>
        <p:txBody>
          <a:bodyPr wrap="square" rtlCol="0">
            <a:spAutoFit/>
          </a:bodyPr>
          <a:lstStyle/>
          <a:p>
            <a:pPr algn="ctr"/>
            <a:r>
              <a:rPr lang="fr-FR" sz="1400" dirty="0" smtClean="0"/>
              <a:t>Enée fuyant Troie, détail d’un autel de Carthage, I</a:t>
            </a:r>
            <a:r>
              <a:rPr lang="fr-FR" sz="1400" baseline="30000" dirty="0" smtClean="0"/>
              <a:t>er</a:t>
            </a:r>
            <a:r>
              <a:rPr lang="fr-FR" sz="1400" dirty="0" smtClean="0"/>
              <a:t> s. avant J.-C., musée du Bardo, Tunis.</a:t>
            </a:r>
            <a:endParaRPr lang="fr-FR" sz="1400" dirty="0"/>
          </a:p>
        </p:txBody>
      </p:sp>
      <p:sp>
        <p:nvSpPr>
          <p:cNvPr id="11" name="ZoneTexte 10"/>
          <p:cNvSpPr txBox="1"/>
          <p:nvPr/>
        </p:nvSpPr>
        <p:spPr>
          <a:xfrm>
            <a:off x="3059832" y="2780928"/>
            <a:ext cx="2592288" cy="4093428"/>
          </a:xfrm>
          <a:prstGeom prst="rect">
            <a:avLst/>
          </a:prstGeom>
          <a:noFill/>
          <a:ln>
            <a:solidFill>
              <a:srgbClr val="002060"/>
            </a:solidFill>
          </a:ln>
        </p:spPr>
        <p:txBody>
          <a:bodyPr wrap="square" rtlCol="0">
            <a:spAutoFit/>
          </a:bodyPr>
          <a:lstStyle/>
          <a:p>
            <a:pPr algn="just"/>
            <a:r>
              <a:rPr lang="fr-FR" sz="1400" b="1" dirty="0" smtClean="0"/>
              <a:t>Fin III° s. avant J.-C. </a:t>
            </a:r>
            <a:r>
              <a:rPr lang="fr-FR" sz="1400" dirty="0" smtClean="0"/>
              <a:t>: Fabius </a:t>
            </a:r>
            <a:r>
              <a:rPr lang="fr-FR" sz="1400" dirty="0" err="1" smtClean="0"/>
              <a:t>Pictor</a:t>
            </a:r>
            <a:r>
              <a:rPr lang="fr-FR" sz="1400" dirty="0" smtClean="0"/>
              <a:t> rédige le premier récit détaillé des origines de Rome, les </a:t>
            </a:r>
            <a:r>
              <a:rPr lang="fr-FR" sz="1400" i="1" dirty="0" smtClean="0"/>
              <a:t>Annales</a:t>
            </a:r>
            <a:r>
              <a:rPr lang="fr-FR" sz="1400" dirty="0" smtClean="0"/>
              <a:t>, racontant la naissance et le commencement de la cité. A partir de Fabius </a:t>
            </a:r>
            <a:r>
              <a:rPr lang="fr-FR" sz="1400" dirty="0" err="1" smtClean="0"/>
              <a:t>Pictor</a:t>
            </a:r>
            <a:r>
              <a:rPr lang="fr-FR" sz="1400" dirty="0" smtClean="0"/>
              <a:t>, le fondateur de Rome est et restera Romulus.</a:t>
            </a:r>
          </a:p>
          <a:p>
            <a:pPr algn="just"/>
            <a:endParaRPr lang="fr-FR" sz="1400" dirty="0" smtClean="0"/>
          </a:p>
          <a:p>
            <a:pPr algn="just"/>
            <a:r>
              <a:rPr lang="fr-FR" sz="1400" b="1" dirty="0" smtClean="0"/>
              <a:t>I</a:t>
            </a:r>
            <a:r>
              <a:rPr lang="fr-FR" sz="1400" b="1" baseline="30000" dirty="0" smtClean="0"/>
              <a:t>er</a:t>
            </a:r>
            <a:r>
              <a:rPr lang="fr-FR" sz="1400" b="1" dirty="0" smtClean="0"/>
              <a:t> s. avant J.-C. </a:t>
            </a:r>
            <a:r>
              <a:rPr lang="fr-FR" sz="1400" dirty="0" smtClean="0"/>
              <a:t>: Virgile détaille les aventures d’Enée, de Troie jusqu’en Italie, dans son </a:t>
            </a:r>
            <a:r>
              <a:rPr lang="fr-FR" sz="1400" i="1" dirty="0" smtClean="0"/>
              <a:t>Enéide</a:t>
            </a:r>
            <a:r>
              <a:rPr lang="fr-FR" sz="1400" dirty="0" smtClean="0"/>
              <a:t>. Tite-Live reprend la légende de la fondation de Rome par Romulus dans son </a:t>
            </a:r>
            <a:r>
              <a:rPr lang="fr-FR" sz="1400" i="1" dirty="0" smtClean="0"/>
              <a:t>Histoire romaine</a:t>
            </a:r>
            <a:r>
              <a:rPr lang="fr-FR" sz="1400" dirty="0" smtClean="0"/>
              <a:t>. </a:t>
            </a:r>
          </a:p>
          <a:p>
            <a:pPr algn="just"/>
            <a:endParaRPr lang="fr-FR" sz="1400" dirty="0" smtClean="0"/>
          </a:p>
          <a:p>
            <a:pPr algn="just"/>
            <a:r>
              <a:rPr lang="fr-FR" sz="1200" b="1" dirty="0" smtClean="0"/>
              <a:t>D’après A. </a:t>
            </a:r>
            <a:r>
              <a:rPr lang="fr-FR" sz="1200" b="1" dirty="0" err="1" smtClean="0"/>
              <a:t>Grandazzi</a:t>
            </a:r>
            <a:r>
              <a:rPr lang="fr-FR" sz="1200" b="1" dirty="0" smtClean="0"/>
              <a:t>, </a:t>
            </a:r>
            <a:r>
              <a:rPr lang="fr-FR" sz="1200" b="1" i="1" dirty="0" smtClean="0"/>
              <a:t>Les origines de Rome</a:t>
            </a:r>
            <a:r>
              <a:rPr lang="fr-FR" sz="1200" b="1" dirty="0" smtClean="0"/>
              <a:t>, Que Sais-Je ?, PUF, 2014, p. 30-33.</a:t>
            </a:r>
            <a:endParaRPr lang="fr-FR" sz="1200" b="1" dirty="0"/>
          </a:p>
        </p:txBody>
      </p:sp>
      <p:pic>
        <p:nvPicPr>
          <p:cNvPr id="13" name="Picture 2" descr="Afficher l'image d'origine"/>
          <p:cNvPicPr>
            <a:picLocks noChangeAspect="1" noChangeArrowheads="1"/>
          </p:cNvPicPr>
          <p:nvPr/>
        </p:nvPicPr>
        <p:blipFill>
          <a:blip r:embed="rId4" cstate="print"/>
          <a:srcRect t="84000" r="38188"/>
          <a:stretch>
            <a:fillRect/>
          </a:stretch>
        </p:blipFill>
        <p:spPr bwMode="auto">
          <a:xfrm>
            <a:off x="5724128" y="5733256"/>
            <a:ext cx="3342670" cy="648072"/>
          </a:xfrm>
          <a:prstGeom prst="rect">
            <a:avLst/>
          </a:prstGeom>
          <a:noFill/>
          <a:ln>
            <a:solidFill>
              <a:schemeClr val="tx1"/>
            </a:solidFill>
          </a:ln>
        </p:spPr>
      </p:pic>
      <p:grpSp>
        <p:nvGrpSpPr>
          <p:cNvPr id="18" name="Groupe 17"/>
          <p:cNvGrpSpPr/>
          <p:nvPr/>
        </p:nvGrpSpPr>
        <p:grpSpPr>
          <a:xfrm>
            <a:off x="5724128" y="2996952"/>
            <a:ext cx="3312368" cy="2520280"/>
            <a:chOff x="5724128" y="2996952"/>
            <a:chExt cx="3312368" cy="2520280"/>
          </a:xfrm>
        </p:grpSpPr>
        <p:pic>
          <p:nvPicPr>
            <p:cNvPr id="12" name="Picture 2" descr="Afficher l'image d'origine"/>
            <p:cNvPicPr>
              <a:picLocks noChangeAspect="1" noChangeArrowheads="1"/>
            </p:cNvPicPr>
            <p:nvPr/>
          </p:nvPicPr>
          <p:blipFill>
            <a:blip r:embed="rId5" cstate="print"/>
            <a:srcRect b="-1585"/>
            <a:stretch>
              <a:fillRect/>
            </a:stretch>
          </p:blipFill>
          <p:spPr bwMode="auto">
            <a:xfrm>
              <a:off x="5724128" y="2996952"/>
              <a:ext cx="3312368" cy="2520280"/>
            </a:xfrm>
            <a:prstGeom prst="rect">
              <a:avLst/>
            </a:prstGeom>
            <a:noFill/>
          </p:spPr>
        </p:pic>
        <p:sp>
          <p:nvSpPr>
            <p:cNvPr id="14" name="Rectangle 13"/>
            <p:cNvSpPr/>
            <p:nvPr/>
          </p:nvSpPr>
          <p:spPr>
            <a:xfrm>
              <a:off x="5724128" y="5157192"/>
              <a:ext cx="2160240" cy="28803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724128" y="4869160"/>
              <a:ext cx="1224136" cy="43204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948264" y="5085184"/>
              <a:ext cx="864096" cy="72008"/>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Rectangle 18"/>
          <p:cNvSpPr/>
          <p:nvPr/>
        </p:nvSpPr>
        <p:spPr>
          <a:xfrm>
            <a:off x="3059832" y="2852936"/>
            <a:ext cx="2592288" cy="1728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t>
            </a:r>
            <a:endParaRPr lang="fr-FR" dirty="0"/>
          </a:p>
        </p:txBody>
      </p:sp>
      <p:sp>
        <p:nvSpPr>
          <p:cNvPr id="20" name="Rectangle 19"/>
          <p:cNvSpPr/>
          <p:nvPr/>
        </p:nvSpPr>
        <p:spPr>
          <a:xfrm>
            <a:off x="3059832" y="4653136"/>
            <a:ext cx="2592288" cy="1440160"/>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724128" y="6093296"/>
            <a:ext cx="172819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524328" y="6093296"/>
            <a:ext cx="1476672" cy="288032"/>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323528" y="3645024"/>
            <a:ext cx="259228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t>
            </a:r>
            <a:endParaRPr lang="fr-FR" dirty="0"/>
          </a:p>
        </p:txBody>
      </p:sp>
      <p:sp>
        <p:nvSpPr>
          <p:cNvPr id="24" name="Rectangle 23"/>
          <p:cNvSpPr/>
          <p:nvPr/>
        </p:nvSpPr>
        <p:spPr>
          <a:xfrm>
            <a:off x="323528" y="4221088"/>
            <a:ext cx="2592288" cy="792088"/>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3" end="3"/>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p:cTn id="36"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4" end="4"/>
                                            </p:txEl>
                                          </p:spTgt>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p:cTn id="40"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childTnLst>
                                </p:cTn>
                              </p:par>
                              <p:par>
                                <p:cTn id="80" presetID="23" presetClass="entr" presetSubtype="16"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4572000" y="2564905"/>
            <a:ext cx="4104456" cy="4108817"/>
          </a:xfrm>
          <a:prstGeom prst="rect">
            <a:avLst/>
          </a:prstGeom>
          <a:noFill/>
          <a:ln>
            <a:solidFill>
              <a:schemeClr val="tx1"/>
            </a:solidFill>
          </a:ln>
        </p:spPr>
        <p:txBody>
          <a:bodyPr wrap="square" rtlCol="0">
            <a:spAutoFit/>
          </a:bodyPr>
          <a:lstStyle/>
          <a:p>
            <a:pPr algn="ctr">
              <a:spcAft>
                <a:spcPts val="600"/>
              </a:spcAft>
            </a:pPr>
            <a:r>
              <a:rPr lang="fr-FR" sz="1600" u="sng" dirty="0" smtClean="0"/>
              <a:t>L’Alliance entre Dieu et les Hébreux</a:t>
            </a:r>
          </a:p>
          <a:p>
            <a:pPr algn="just"/>
            <a:r>
              <a:rPr lang="fr-FR" dirty="0" smtClean="0"/>
              <a:t>« Yahvé dit à Abraham : Quitte ton pays, pour le pays que je t’indiquerai.[…] J’établirai mon alliance entre toi  et moi, toi et ta race [descendance] après toi, de génération en génération, une alliance perpétuelle pour être ton Dieu et celui de ta race après toi. A toi et à ta race après toi, je donnerai le pays où tu séjournes, tout le pays de Canaan, en possession à perpétuité, et je serai votre Dieu.</a:t>
            </a:r>
          </a:p>
          <a:p>
            <a:pPr algn="just"/>
            <a:endParaRPr lang="fr-FR" dirty="0" smtClean="0"/>
          </a:p>
          <a:p>
            <a:pPr algn="r"/>
            <a:endParaRPr lang="fr-FR" sz="1400" b="1" dirty="0" smtClean="0"/>
          </a:p>
          <a:p>
            <a:pPr algn="r"/>
            <a:r>
              <a:rPr lang="fr-FR" sz="1400" b="1" dirty="0" smtClean="0"/>
              <a:t>D’après la Bible de Jérusalem, </a:t>
            </a:r>
            <a:r>
              <a:rPr lang="fr-FR" sz="1400" b="1" i="1" dirty="0" smtClean="0"/>
              <a:t>La Genèse, </a:t>
            </a:r>
            <a:r>
              <a:rPr lang="fr-FR" sz="1400" b="1" dirty="0" smtClean="0"/>
              <a:t>12. 1 et 17. 7-8, Edition du Cerf, 2008</a:t>
            </a:r>
            <a:endParaRPr lang="fr-FR" sz="1400" dirty="0" smtClean="0"/>
          </a:p>
        </p:txBody>
      </p:sp>
      <p:sp>
        <p:nvSpPr>
          <p:cNvPr id="4" name="Titre 1"/>
          <p:cNvSpPr txBox="1">
            <a:spLocks/>
          </p:cNvSpPr>
          <p:nvPr/>
        </p:nvSpPr>
        <p:spPr>
          <a:xfrm>
            <a:off x="179388" y="188913"/>
            <a:ext cx="8785225" cy="1223962"/>
          </a:xfrm>
          <a:prstGeom prst="rect">
            <a:avLst/>
          </a:prstGeom>
          <a:ln w="28575">
            <a:solidFill>
              <a:srgbClr val="0070C0"/>
            </a:solidFill>
          </a:ln>
        </p:spPr>
        <p:txBody>
          <a:bodyPr/>
          <a:lstStyle/>
          <a:p>
            <a:pPr algn="ctr">
              <a:defRPr/>
            </a:pPr>
            <a:r>
              <a:rPr lang="fr-FR" sz="2400" b="1" dirty="0" smtClean="0"/>
              <a:t>La naissance du monothéisme juif dans un monde polythéiste </a:t>
            </a:r>
            <a:r>
              <a:rPr lang="fr-FR" sz="2400" dirty="0">
                <a:latin typeface="+mj-lt"/>
                <a:ea typeface="+mj-ea"/>
                <a:cs typeface="+mj-cs"/>
              </a:rPr>
              <a:t/>
            </a:r>
            <a:br>
              <a:rPr lang="fr-FR" sz="2400" dirty="0">
                <a:latin typeface="+mj-lt"/>
                <a:ea typeface="+mj-ea"/>
                <a:cs typeface="+mj-cs"/>
              </a:rPr>
            </a:br>
            <a:r>
              <a:rPr lang="fr-FR" sz="2400" dirty="0" smtClean="0"/>
              <a:t>Comment un peuple se distingue-t-il et se définit-il par un récit, des croyances et des pratiques religieuses ?</a:t>
            </a:r>
          </a:p>
          <a:p>
            <a:pPr algn="ctr">
              <a:defRPr/>
            </a:pPr>
            <a:endParaRPr lang="fr-FR" sz="2400" dirty="0" smtClean="0"/>
          </a:p>
          <a:p>
            <a:pPr algn="ctr" fontAlgn="auto">
              <a:spcAft>
                <a:spcPts val="0"/>
              </a:spcAft>
              <a:defRPr/>
            </a:pPr>
            <a:endParaRPr lang="fr-FR" sz="2400" dirty="0">
              <a:latin typeface="+mn-lt"/>
              <a:cs typeface="+mn-cs"/>
            </a:endParaRPr>
          </a:p>
          <a:p>
            <a:pPr algn="ctr" fontAlgn="auto">
              <a:spcAft>
                <a:spcPts val="0"/>
              </a:spcAft>
              <a:defRPr/>
            </a:pPr>
            <a:r>
              <a:rPr lang="fr-FR" sz="2400" dirty="0" smtClean="0">
                <a:latin typeface="+mj-lt"/>
                <a:ea typeface="+mj-ea"/>
                <a:cs typeface="+mj-cs"/>
              </a:rPr>
              <a:t>  </a:t>
            </a:r>
            <a:endParaRPr lang="fr-FR" sz="2400" dirty="0">
              <a:latin typeface="+mj-lt"/>
              <a:ea typeface="+mj-ea"/>
              <a:cs typeface="+mj-cs"/>
            </a:endParaRPr>
          </a:p>
        </p:txBody>
      </p:sp>
      <p:sp>
        <p:nvSpPr>
          <p:cNvPr id="5" name="Rectangle 4"/>
          <p:cNvSpPr/>
          <p:nvPr/>
        </p:nvSpPr>
        <p:spPr>
          <a:xfrm>
            <a:off x="179512" y="1457489"/>
            <a:ext cx="8785225" cy="1015663"/>
          </a:xfrm>
          <a:prstGeom prst="rect">
            <a:avLst/>
          </a:prstGeom>
          <a:ln>
            <a:solidFill>
              <a:schemeClr val="tx1"/>
            </a:solidFill>
          </a:ln>
        </p:spPr>
        <p:txBody>
          <a:bodyPr>
            <a:spAutoFit/>
          </a:bodyPr>
          <a:lstStyle/>
          <a:p>
            <a:pPr fontAlgn="auto">
              <a:spcBef>
                <a:spcPts val="0"/>
              </a:spcBef>
              <a:spcAft>
                <a:spcPts val="0"/>
              </a:spcAft>
              <a:defRPr/>
            </a:pPr>
            <a:r>
              <a:rPr lang="fr-FR" sz="2000" u="sng" dirty="0">
                <a:solidFill>
                  <a:schemeClr val="tx1">
                    <a:lumMod val="50000"/>
                    <a:lumOff val="50000"/>
                  </a:schemeClr>
                </a:solidFill>
                <a:latin typeface="+mn-lt"/>
                <a:cs typeface="+mn-cs"/>
              </a:rPr>
              <a:t>Démarche proposée </a:t>
            </a:r>
            <a:r>
              <a:rPr lang="fr-FR" sz="2000" u="sng" dirty="0" smtClean="0">
                <a:solidFill>
                  <a:schemeClr val="tx1">
                    <a:lumMod val="50000"/>
                    <a:lumOff val="50000"/>
                  </a:schemeClr>
                </a:solidFill>
                <a:latin typeface="+mn-lt"/>
                <a:cs typeface="+mn-cs"/>
              </a:rPr>
              <a:t>:</a:t>
            </a:r>
          </a:p>
          <a:p>
            <a:pPr>
              <a:defRPr/>
            </a:pPr>
            <a:r>
              <a:rPr lang="fr-FR" sz="2000" dirty="0" smtClean="0">
                <a:solidFill>
                  <a:schemeClr val="tx1">
                    <a:lumMod val="50000"/>
                    <a:lumOff val="50000"/>
                  </a:schemeClr>
                </a:solidFill>
              </a:rPr>
              <a:t>Partir des récits bibliques pour comprendre quand et comment les juifs affirment leurs particularités vis-à-vis des autres sociétés.</a:t>
            </a:r>
          </a:p>
        </p:txBody>
      </p:sp>
      <p:sp>
        <p:nvSpPr>
          <p:cNvPr id="6" name="Rectangle 5"/>
          <p:cNvSpPr/>
          <p:nvPr/>
        </p:nvSpPr>
        <p:spPr>
          <a:xfrm>
            <a:off x="251520" y="2780928"/>
            <a:ext cx="3888432" cy="3139321"/>
          </a:xfrm>
          <a:prstGeom prst="rect">
            <a:avLst/>
          </a:prstGeom>
        </p:spPr>
        <p:txBody>
          <a:bodyPr wrap="square">
            <a:spAutoFit/>
          </a:bodyPr>
          <a:lstStyle/>
          <a:p>
            <a:pPr marL="36512" indent="-400050" fontAlgn="auto">
              <a:spcBef>
                <a:spcPts val="0"/>
              </a:spcBef>
              <a:spcAft>
                <a:spcPts val="0"/>
              </a:spcAft>
              <a:buAutoNum type="romanUcPeriod"/>
              <a:defRPr/>
            </a:pPr>
            <a:r>
              <a:rPr lang="fr-FR" b="1" u="sng" dirty="0" smtClean="0"/>
              <a:t>Un peuple monothéiste dans un monde polythéiste : au fondement de la religion juive</a:t>
            </a:r>
          </a:p>
          <a:p>
            <a:pPr marL="36512" indent="-400050" fontAlgn="auto">
              <a:spcBef>
                <a:spcPts val="0"/>
              </a:spcBef>
              <a:spcAft>
                <a:spcPts val="0"/>
              </a:spcAft>
              <a:buAutoNum type="romanUcPeriod"/>
              <a:defRPr/>
            </a:pPr>
            <a:endParaRPr lang="fr-FR" b="1" u="sng" dirty="0" smtClean="0"/>
          </a:p>
          <a:p>
            <a:pPr marL="36512" indent="-400050" fontAlgn="auto">
              <a:spcBef>
                <a:spcPts val="0"/>
              </a:spcBef>
              <a:spcAft>
                <a:spcPts val="0"/>
              </a:spcAft>
              <a:buFont typeface="Wingdings" pitchFamily="2" charset="2"/>
              <a:buChar char="§"/>
              <a:defRPr/>
            </a:pPr>
            <a:r>
              <a:rPr lang="fr-FR" dirty="0" smtClean="0"/>
              <a:t>La </a:t>
            </a:r>
            <a:r>
              <a:rPr lang="fr-FR" i="1" dirty="0" smtClean="0"/>
              <a:t>Bible</a:t>
            </a:r>
            <a:r>
              <a:rPr lang="fr-FR" dirty="0" smtClean="0"/>
              <a:t>, un texte qui définit les principes d’une religion monothéiste</a:t>
            </a:r>
          </a:p>
          <a:p>
            <a:pPr marL="36512" indent="-400050" fontAlgn="auto">
              <a:spcBef>
                <a:spcPts val="0"/>
              </a:spcBef>
              <a:spcAft>
                <a:spcPts val="0"/>
              </a:spcAft>
              <a:buFont typeface="Wingdings" pitchFamily="2" charset="2"/>
              <a:buChar char="§"/>
              <a:defRPr/>
            </a:pPr>
            <a:r>
              <a:rPr lang="fr-FR" dirty="0" smtClean="0"/>
              <a:t>La </a:t>
            </a:r>
            <a:r>
              <a:rPr lang="fr-FR" i="1" dirty="0" smtClean="0"/>
              <a:t>Bible</a:t>
            </a:r>
            <a:r>
              <a:rPr lang="fr-FR" dirty="0" smtClean="0"/>
              <a:t>, un texte qui fixe aussi des règles de vie particulières </a:t>
            </a:r>
          </a:p>
          <a:p>
            <a:pPr marL="36512" indent="-400050" fontAlgn="auto">
              <a:spcBef>
                <a:spcPts val="0"/>
              </a:spcBef>
              <a:spcAft>
                <a:spcPts val="0"/>
              </a:spcAft>
              <a:buFont typeface="Wingdings" pitchFamily="2" charset="2"/>
              <a:buChar char="§"/>
              <a:defRPr/>
            </a:pPr>
            <a:endParaRPr lang="fr-FR" dirty="0" smtClean="0"/>
          </a:p>
          <a:p>
            <a:pPr marL="536575" indent="-363538" fontAlgn="auto">
              <a:spcBef>
                <a:spcPts val="0"/>
              </a:spcBef>
              <a:spcAft>
                <a:spcPts val="0"/>
              </a:spcAft>
              <a:defRPr/>
            </a:pPr>
            <a:endParaRPr lang="fr-FR" dirty="0" smtClean="0"/>
          </a:p>
          <a:p>
            <a:pPr marL="536575" indent="-363538" fontAlgn="auto">
              <a:spcBef>
                <a:spcPts val="0"/>
              </a:spcBef>
              <a:spcAft>
                <a:spcPts val="0"/>
              </a:spcAft>
              <a:defRPr/>
            </a:pPr>
            <a:endParaRPr lang="fr-FR" dirty="0" smtClean="0"/>
          </a:p>
        </p:txBody>
      </p:sp>
      <p:sp>
        <p:nvSpPr>
          <p:cNvPr id="7" name="ZoneTexte 6"/>
          <p:cNvSpPr txBox="1"/>
          <p:nvPr/>
        </p:nvSpPr>
        <p:spPr>
          <a:xfrm>
            <a:off x="1979712" y="5951021"/>
            <a:ext cx="2124744" cy="646331"/>
          </a:xfrm>
          <a:prstGeom prst="rect">
            <a:avLst/>
          </a:prstGeom>
          <a:noFill/>
          <a:ln w="28575">
            <a:solidFill>
              <a:srgbClr val="FF0000"/>
            </a:solidFill>
          </a:ln>
        </p:spPr>
        <p:txBody>
          <a:bodyPr wrap="square" rtlCol="0">
            <a:spAutoFit/>
          </a:bodyPr>
          <a:lstStyle/>
          <a:p>
            <a:pPr algn="ctr"/>
            <a:r>
              <a:rPr lang="fr-FR" dirty="0" smtClean="0"/>
              <a:t>Interdisciplinarité Français/Histoire :</a:t>
            </a:r>
          </a:p>
        </p:txBody>
      </p:sp>
      <p:sp>
        <p:nvSpPr>
          <p:cNvPr id="9" name="Rectangle 8"/>
          <p:cNvSpPr/>
          <p:nvPr/>
        </p:nvSpPr>
        <p:spPr>
          <a:xfrm>
            <a:off x="4644008" y="6163983"/>
            <a:ext cx="3998009" cy="433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4" descr="Afficher l'image d'origine"/>
          <p:cNvPicPr>
            <a:picLocks noChangeAspect="1" noChangeArrowheads="1"/>
          </p:cNvPicPr>
          <p:nvPr/>
        </p:nvPicPr>
        <p:blipFill>
          <a:blip r:embed="rId3" cstate="print"/>
          <a:srcRect l="16612" r="16940"/>
          <a:stretch>
            <a:fillRect/>
          </a:stretch>
        </p:blipFill>
        <p:spPr bwMode="auto">
          <a:xfrm>
            <a:off x="4572000" y="3284984"/>
            <a:ext cx="1979712" cy="2979359"/>
          </a:xfrm>
          <a:prstGeom prst="rect">
            <a:avLst/>
          </a:prstGeom>
          <a:noFill/>
        </p:spPr>
      </p:pic>
      <p:sp>
        <p:nvSpPr>
          <p:cNvPr id="11" name="ZoneTexte 10"/>
          <p:cNvSpPr txBox="1"/>
          <p:nvPr/>
        </p:nvSpPr>
        <p:spPr>
          <a:xfrm>
            <a:off x="6732240" y="6021288"/>
            <a:ext cx="1728192" cy="523220"/>
          </a:xfrm>
          <a:prstGeom prst="rect">
            <a:avLst/>
          </a:prstGeom>
          <a:noFill/>
        </p:spPr>
        <p:txBody>
          <a:bodyPr wrap="square" rtlCol="0">
            <a:spAutoFit/>
          </a:bodyPr>
          <a:lstStyle/>
          <a:p>
            <a:r>
              <a:rPr lang="fr-FR" sz="1400" b="1" dirty="0" smtClean="0"/>
              <a:t>Histoire</a:t>
            </a:r>
            <a:r>
              <a:rPr lang="fr-FR" sz="1400" dirty="0" smtClean="0"/>
              <a:t> n°343, juin 2009</a:t>
            </a:r>
            <a:endParaRPr lang="fr-FR" sz="1400" dirty="0"/>
          </a:p>
        </p:txBody>
      </p:sp>
      <p:pic>
        <p:nvPicPr>
          <p:cNvPr id="15361" name="Picture 1"/>
          <p:cNvPicPr>
            <a:picLocks noChangeAspect="1" noChangeArrowheads="1"/>
          </p:cNvPicPr>
          <p:nvPr/>
        </p:nvPicPr>
        <p:blipFill>
          <a:blip r:embed="rId4" cstate="print"/>
          <a:srcRect/>
          <a:stretch>
            <a:fillRect/>
          </a:stretch>
        </p:blipFill>
        <p:spPr bwMode="auto">
          <a:xfrm>
            <a:off x="6804248" y="3284984"/>
            <a:ext cx="1914525" cy="2638425"/>
          </a:xfrm>
          <a:prstGeom prst="rect">
            <a:avLst/>
          </a:prstGeom>
          <a:noFill/>
          <a:ln w="9525">
            <a:noFill/>
            <a:miter lim="800000"/>
            <a:headEnd/>
            <a:tailEnd/>
          </a:ln>
        </p:spPr>
      </p:pic>
      <p:sp>
        <p:nvSpPr>
          <p:cNvPr id="14" name="ZoneTexte 13"/>
          <p:cNvSpPr txBox="1"/>
          <p:nvPr/>
        </p:nvSpPr>
        <p:spPr>
          <a:xfrm>
            <a:off x="4499992" y="2492896"/>
            <a:ext cx="4176464" cy="4176464"/>
          </a:xfrm>
          <a:prstGeom prst="rect">
            <a:avLst/>
          </a:prstGeom>
          <a:solidFill>
            <a:schemeClr val="bg1"/>
          </a:solidFill>
          <a:ln>
            <a:solidFill>
              <a:schemeClr val="tx1"/>
            </a:solidFill>
          </a:ln>
        </p:spPr>
        <p:txBody>
          <a:bodyPr wrap="square" rtlCol="0">
            <a:spAutoFit/>
          </a:bodyPr>
          <a:lstStyle/>
          <a:p>
            <a:pPr algn="ctr"/>
            <a:r>
              <a:rPr lang="fr-FR" sz="1400" b="1" dirty="0" smtClean="0"/>
              <a:t>Les Dix commandements</a:t>
            </a:r>
          </a:p>
          <a:p>
            <a:endParaRPr lang="fr-FR" sz="1400" dirty="0" smtClean="0"/>
          </a:p>
          <a:p>
            <a:pPr marL="342900" indent="-342900"/>
            <a:r>
              <a:rPr lang="fr-FR" sz="1400" dirty="0" smtClean="0"/>
              <a:t>1. Tu n’auras pas d’autres dieux que moi.</a:t>
            </a:r>
          </a:p>
          <a:p>
            <a:pPr marL="342900" indent="-342900"/>
            <a:r>
              <a:rPr lang="fr-FR" sz="1400" dirty="0" smtClean="0"/>
              <a:t>2. Tu n’adoreras pas les idoles.</a:t>
            </a:r>
          </a:p>
          <a:p>
            <a:pPr marL="342900" indent="-342900"/>
            <a:r>
              <a:rPr lang="fr-FR" sz="1400" dirty="0" smtClean="0"/>
              <a:t>3. Tu ne prononceras pas le nom de Yahvé.</a:t>
            </a:r>
          </a:p>
          <a:p>
            <a:pPr indent="-342900"/>
            <a:r>
              <a:rPr lang="fr-FR" sz="1400" dirty="0" smtClean="0"/>
              <a:t>4. Le septième jour est un sabbat pour Yahvé ton dieu : tu ne feras aucun travail.</a:t>
            </a:r>
          </a:p>
          <a:p>
            <a:pPr marL="342900" indent="-342900"/>
            <a:r>
              <a:rPr lang="fr-FR" sz="1400" dirty="0" smtClean="0"/>
              <a:t>5. Tu honoreras ton père et ta mère.</a:t>
            </a:r>
          </a:p>
          <a:p>
            <a:pPr marL="342900" indent="-342900"/>
            <a:r>
              <a:rPr lang="fr-FR" sz="1400" dirty="0" smtClean="0"/>
              <a:t>6. Tu ne tueras pas.</a:t>
            </a:r>
          </a:p>
          <a:p>
            <a:pPr marL="342900" indent="-342900"/>
            <a:r>
              <a:rPr lang="fr-FR" sz="1400" dirty="0" smtClean="0"/>
              <a:t>7. Tu ne commettras pas l’adultère.</a:t>
            </a:r>
          </a:p>
          <a:p>
            <a:pPr marL="342900" indent="-342900"/>
            <a:r>
              <a:rPr lang="fr-FR" sz="1400" dirty="0" smtClean="0"/>
              <a:t>8. Tu ne voleras pas.</a:t>
            </a:r>
          </a:p>
          <a:p>
            <a:pPr indent="-342900"/>
            <a:r>
              <a:rPr lang="fr-FR" sz="1400" dirty="0" smtClean="0"/>
              <a:t>9. Tu ne feras pas de faux témoignage contre ton prochain.</a:t>
            </a:r>
          </a:p>
          <a:p>
            <a:pPr indent="-342900"/>
            <a:r>
              <a:rPr lang="fr-FR" sz="1400" dirty="0" smtClean="0"/>
              <a:t>10. Tu ne convoiteras pas la femme ni les biens de ton prochain.</a:t>
            </a:r>
          </a:p>
          <a:p>
            <a:pPr marL="342900" indent="-342900"/>
            <a:endParaRPr lang="fr-FR" sz="1400" b="1" dirty="0" smtClean="0"/>
          </a:p>
          <a:p>
            <a:pPr marL="342900" indent="-342900" algn="r"/>
            <a:r>
              <a:rPr lang="fr-FR" sz="1400" b="1" dirty="0" smtClean="0"/>
              <a:t>D’après la </a:t>
            </a:r>
            <a:r>
              <a:rPr lang="fr-FR" sz="1400" b="1" i="1" dirty="0" smtClean="0"/>
              <a:t>Bible</a:t>
            </a:r>
            <a:r>
              <a:rPr lang="fr-FR" sz="1400" b="1" dirty="0" smtClean="0"/>
              <a:t>, Exode, 20.</a:t>
            </a:r>
          </a:p>
          <a:p>
            <a:endParaRPr lang="fr-FR" sz="1400" dirty="0" smtClean="0"/>
          </a:p>
          <a:p>
            <a:endParaRPr lang="fr-FR" sz="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5361"/>
                                        </p:tgtEl>
                                        <p:attrNameLst>
                                          <p:attrName>style.visibility</p:attrName>
                                        </p:attrNameLst>
                                      </p:cBhvr>
                                      <p:to>
                                        <p:strVal val="visible"/>
                                      </p:to>
                                    </p:set>
                                    <p:anim calcmode="lin" valueType="num">
                                      <p:cBhvr>
                                        <p:cTn id="21" dur="500" fill="hold"/>
                                        <p:tgtEl>
                                          <p:spTgt spid="15361"/>
                                        </p:tgtEl>
                                        <p:attrNameLst>
                                          <p:attrName>ppt_w</p:attrName>
                                        </p:attrNameLst>
                                      </p:cBhvr>
                                      <p:tavLst>
                                        <p:tav tm="0">
                                          <p:val>
                                            <p:fltVal val="0"/>
                                          </p:val>
                                        </p:tav>
                                        <p:tav tm="100000">
                                          <p:val>
                                            <p:strVal val="#ppt_w"/>
                                          </p:val>
                                        </p:tav>
                                      </p:tavLst>
                                    </p:anim>
                                    <p:anim calcmode="lin" valueType="num">
                                      <p:cBhvr>
                                        <p:cTn id="22" dur="500" fill="hold"/>
                                        <p:tgtEl>
                                          <p:spTgt spid="15361"/>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2" end="2"/>
                                            </p:txEl>
                                          </p:spTgt>
                                        </p:tgtEl>
                                        <p:attrNameLst>
                                          <p:attrName>ppt_h</p:attrName>
                                        </p:attrNameLst>
                                      </p:cBhvr>
                                      <p:tavLst>
                                        <p:tav tm="0">
                                          <p:val>
                                            <p:fltVal val="0"/>
                                          </p:val>
                                        </p:tav>
                                        <p:tav tm="100000">
                                          <p:val>
                                            <p:strVal val="#ppt_h"/>
                                          </p:val>
                                        </p:tav>
                                      </p:tavLst>
                                    </p:anim>
                                  </p:childTnLst>
                                </p:cTn>
                              </p:par>
                              <p:par>
                                <p:cTn id="33" presetID="23" presetClass="exit" presetSubtype="32" fill="hold" nodeType="withEffect">
                                  <p:stCondLst>
                                    <p:cond delay="0"/>
                                  </p:stCondLst>
                                  <p:childTnLst>
                                    <p:anim calcmode="lin" valueType="num">
                                      <p:cBhvr>
                                        <p:cTn id="34" dur="500"/>
                                        <p:tgtEl>
                                          <p:spTgt spid="15361"/>
                                        </p:tgtEl>
                                        <p:attrNameLst>
                                          <p:attrName>ppt_w</p:attrName>
                                        </p:attrNameLst>
                                      </p:cBhvr>
                                      <p:tavLst>
                                        <p:tav tm="0">
                                          <p:val>
                                            <p:strVal val="ppt_w"/>
                                          </p:val>
                                        </p:tav>
                                        <p:tav tm="100000">
                                          <p:val>
                                            <p:fltVal val="0"/>
                                          </p:val>
                                        </p:tav>
                                      </p:tavLst>
                                    </p:anim>
                                    <p:anim calcmode="lin" valueType="num">
                                      <p:cBhvr>
                                        <p:cTn id="35" dur="500"/>
                                        <p:tgtEl>
                                          <p:spTgt spid="15361"/>
                                        </p:tgtEl>
                                        <p:attrNameLst>
                                          <p:attrName>ppt_h</p:attrName>
                                        </p:attrNameLst>
                                      </p:cBhvr>
                                      <p:tavLst>
                                        <p:tav tm="0">
                                          <p:val>
                                            <p:strVal val="ppt_h"/>
                                          </p:val>
                                        </p:tav>
                                        <p:tav tm="100000">
                                          <p:val>
                                            <p:fltVal val="0"/>
                                          </p:val>
                                        </p:tav>
                                      </p:tavLst>
                                    </p:anim>
                                    <p:set>
                                      <p:cBhvr>
                                        <p:cTn id="36" dur="1" fill="hold">
                                          <p:stCondLst>
                                            <p:cond delay="499"/>
                                          </p:stCondLst>
                                        </p:cTn>
                                        <p:tgtEl>
                                          <p:spTgt spid="15361"/>
                                        </p:tgtEl>
                                        <p:attrNameLst>
                                          <p:attrName>style.visibility</p:attrName>
                                        </p:attrNameLst>
                                      </p:cBhvr>
                                      <p:to>
                                        <p:strVal val="hidden"/>
                                      </p:to>
                                    </p:set>
                                  </p:childTnLst>
                                </p:cTn>
                              </p:par>
                              <p:par>
                                <p:cTn id="37" presetID="23" presetClass="exit" presetSubtype="32" fill="hold" nodeType="withEffect">
                                  <p:stCondLst>
                                    <p:cond delay="0"/>
                                  </p:stCondLst>
                                  <p:childTnLst>
                                    <p:anim calcmode="lin" valueType="num">
                                      <p:cBhvr>
                                        <p:cTn id="38" dur="500"/>
                                        <p:tgtEl>
                                          <p:spTgt spid="10"/>
                                        </p:tgtEl>
                                        <p:attrNameLst>
                                          <p:attrName>ppt_w</p:attrName>
                                        </p:attrNameLst>
                                      </p:cBhvr>
                                      <p:tavLst>
                                        <p:tav tm="0">
                                          <p:val>
                                            <p:strVal val="ppt_w"/>
                                          </p:val>
                                        </p:tav>
                                        <p:tav tm="100000">
                                          <p:val>
                                            <p:fltVal val="0"/>
                                          </p:val>
                                        </p:tav>
                                      </p:tavLst>
                                    </p:anim>
                                    <p:anim calcmode="lin" valueType="num">
                                      <p:cBhvr>
                                        <p:cTn id="39" dur="500"/>
                                        <p:tgtEl>
                                          <p:spTgt spid="10"/>
                                        </p:tgtEl>
                                        <p:attrNameLst>
                                          <p:attrName>ppt_h</p:attrName>
                                        </p:attrNameLst>
                                      </p:cBhvr>
                                      <p:tavLst>
                                        <p:tav tm="0">
                                          <p:val>
                                            <p:strVal val="ppt_h"/>
                                          </p:val>
                                        </p:tav>
                                        <p:tav tm="100000">
                                          <p:val>
                                            <p:fltVal val="0"/>
                                          </p:val>
                                        </p:tav>
                                      </p:tavLst>
                                    </p:anim>
                                    <p:set>
                                      <p:cBhvr>
                                        <p:cTn id="40" dur="1" fill="hold">
                                          <p:stCondLst>
                                            <p:cond delay="499"/>
                                          </p:stCondLst>
                                        </p:cTn>
                                        <p:tgtEl>
                                          <p:spTgt spid="10"/>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p:tgtEl>
                                          <p:spTgt spid="11"/>
                                        </p:tgtEl>
                                        <p:attrNameLst>
                                          <p:attrName>ppt_w</p:attrName>
                                        </p:attrNameLst>
                                      </p:cBhvr>
                                      <p:tavLst>
                                        <p:tav tm="0">
                                          <p:val>
                                            <p:strVal val="ppt_w"/>
                                          </p:val>
                                        </p:tav>
                                        <p:tav tm="100000">
                                          <p:val>
                                            <p:fltVal val="0"/>
                                          </p:val>
                                        </p:tav>
                                      </p:tavLst>
                                    </p:anim>
                                    <p:anim calcmode="lin" valueType="num">
                                      <p:cBhvr>
                                        <p:cTn id="43" dur="500"/>
                                        <p:tgtEl>
                                          <p:spTgt spid="11"/>
                                        </p:tgtEl>
                                        <p:attrNameLst>
                                          <p:attrName>ppt_h</p:attrName>
                                        </p:attrNameLst>
                                      </p:cBhvr>
                                      <p:tavLst>
                                        <p:tav tm="0">
                                          <p:val>
                                            <p:strVal val="ppt_h"/>
                                          </p:val>
                                        </p:tav>
                                        <p:tav tm="100000">
                                          <p:val>
                                            <p:fltVal val="0"/>
                                          </p:val>
                                        </p:tav>
                                      </p:tavLst>
                                    </p:anim>
                                    <p:set>
                                      <p:cBhvr>
                                        <p:cTn id="44" dur="1" fill="hold">
                                          <p:stCondLst>
                                            <p:cond delay="499"/>
                                          </p:stCondLst>
                                        </p:cTn>
                                        <p:tgtEl>
                                          <p:spTgt spid="11"/>
                                        </p:tgtEl>
                                        <p:attrNameLst>
                                          <p:attrName>style.visibility</p:attrName>
                                        </p:attrNameLst>
                                      </p:cBhvr>
                                      <p:to>
                                        <p:strVal val="hidden"/>
                                      </p:to>
                                    </p:set>
                                  </p:childTnLst>
                                </p:cTn>
                              </p:par>
                              <p:par>
                                <p:cTn id="45" presetID="23" presetClass="entr" presetSubtype="16"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3" end="3"/>
                                            </p:txEl>
                                          </p:spTgt>
                                        </p:tgtEl>
                                        <p:attrNameLst>
                                          <p:attrName>ppt_h</p:attrName>
                                        </p:attrNameLst>
                                      </p:cBhvr>
                                      <p:tavLst>
                                        <p:tav tm="0">
                                          <p:val>
                                            <p:fltVal val="0"/>
                                          </p:val>
                                        </p:tav>
                                        <p:tav tm="100000">
                                          <p:val>
                                            <p:strVal val="#ppt_h"/>
                                          </p:val>
                                        </p:tav>
                                      </p:tavLst>
                                    </p:anim>
                                  </p:childTnLst>
                                </p:cTn>
                              </p:par>
                              <p:par>
                                <p:cTn id="65" presetID="23" presetClass="exit" presetSubtype="32" fill="hold" grpId="1" nodeType="withEffect">
                                  <p:stCondLst>
                                    <p:cond delay="0"/>
                                  </p:stCondLst>
                                  <p:childTnLst>
                                    <p:anim calcmode="lin" valueType="num">
                                      <p:cBhvr>
                                        <p:cTn id="66" dur="500"/>
                                        <p:tgtEl>
                                          <p:spTgt spid="7"/>
                                        </p:tgtEl>
                                        <p:attrNameLst>
                                          <p:attrName>ppt_w</p:attrName>
                                        </p:attrNameLst>
                                      </p:cBhvr>
                                      <p:tavLst>
                                        <p:tav tm="0">
                                          <p:val>
                                            <p:strVal val="ppt_w"/>
                                          </p:val>
                                        </p:tav>
                                        <p:tav tm="100000">
                                          <p:val>
                                            <p:fltVal val="0"/>
                                          </p:val>
                                        </p:tav>
                                      </p:tavLst>
                                    </p:anim>
                                    <p:anim calcmode="lin" valueType="num">
                                      <p:cBhvr>
                                        <p:cTn id="67" dur="500"/>
                                        <p:tgtEl>
                                          <p:spTgt spid="7"/>
                                        </p:tgtEl>
                                        <p:attrNameLst>
                                          <p:attrName>ppt_h</p:attrName>
                                        </p:attrNameLst>
                                      </p:cBhvr>
                                      <p:tavLst>
                                        <p:tav tm="0">
                                          <p:val>
                                            <p:strVal val="ppt_h"/>
                                          </p:val>
                                        </p:tav>
                                        <p:tav tm="100000">
                                          <p:val>
                                            <p:fltVal val="0"/>
                                          </p:val>
                                        </p:tav>
                                      </p:tavLst>
                                    </p:anim>
                                    <p:set>
                                      <p:cBhvr>
                                        <p:cTn id="68" dur="1" fill="hold">
                                          <p:stCondLst>
                                            <p:cond delay="499"/>
                                          </p:stCondLst>
                                        </p:cTn>
                                        <p:tgtEl>
                                          <p:spTgt spid="7"/>
                                        </p:tgtEl>
                                        <p:attrNameLst>
                                          <p:attrName>style.visibility</p:attrName>
                                        </p:attrNameLst>
                                      </p:cBhvr>
                                      <p:to>
                                        <p:strVal val="hidden"/>
                                      </p:to>
                                    </p:set>
                                  </p:childTnLst>
                                </p:cTn>
                              </p:par>
                              <p:par>
                                <p:cTn id="69" presetID="23" presetClass="entr" presetSubtype="16"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childTnLst>
                                </p:cTn>
                              </p:par>
                              <p:par>
                                <p:cTn id="73" presetID="23" presetClass="exit" presetSubtype="32" fill="hold" grpId="0" nodeType="withEffect">
                                  <p:stCondLst>
                                    <p:cond delay="0"/>
                                  </p:stCondLst>
                                  <p:childTnLst>
                                    <p:anim calcmode="lin" valueType="num">
                                      <p:cBhvr>
                                        <p:cTn id="74" dur="500"/>
                                        <p:tgtEl>
                                          <p:spTgt spid="8"/>
                                        </p:tgtEl>
                                        <p:attrNameLst>
                                          <p:attrName>ppt_w</p:attrName>
                                        </p:attrNameLst>
                                      </p:cBhvr>
                                      <p:tavLst>
                                        <p:tav tm="0">
                                          <p:val>
                                            <p:strVal val="ppt_w"/>
                                          </p:val>
                                        </p:tav>
                                        <p:tav tm="100000">
                                          <p:val>
                                            <p:fltVal val="0"/>
                                          </p:val>
                                        </p:tav>
                                      </p:tavLst>
                                    </p:anim>
                                    <p:anim calcmode="lin" valueType="num">
                                      <p:cBhvr>
                                        <p:cTn id="75" dur="500"/>
                                        <p:tgtEl>
                                          <p:spTgt spid="8"/>
                                        </p:tgtEl>
                                        <p:attrNameLst>
                                          <p:attrName>ppt_h</p:attrName>
                                        </p:attrNameLst>
                                      </p:cBhvr>
                                      <p:tavLst>
                                        <p:tav tm="0">
                                          <p:val>
                                            <p:strVal val="ppt_h"/>
                                          </p:val>
                                        </p:tav>
                                        <p:tav tm="100000">
                                          <p:val>
                                            <p:fltVal val="0"/>
                                          </p:val>
                                        </p:tav>
                                      </p:tavLst>
                                    </p:anim>
                                    <p:set>
                                      <p:cBhvr>
                                        <p:cTn id="76" dur="1" fill="hold">
                                          <p:stCondLst>
                                            <p:cond delay="499"/>
                                          </p:stCondLst>
                                        </p:cTn>
                                        <p:tgtEl>
                                          <p:spTgt spid="8"/>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p:tgtEl>
                                          <p:spTgt spid="9"/>
                                        </p:tgtEl>
                                        <p:attrNameLst>
                                          <p:attrName>ppt_w</p:attrName>
                                        </p:attrNameLst>
                                      </p:cBhvr>
                                      <p:tavLst>
                                        <p:tav tm="0">
                                          <p:val>
                                            <p:strVal val="ppt_w"/>
                                          </p:val>
                                        </p:tav>
                                        <p:tav tm="100000">
                                          <p:val>
                                            <p:fltVal val="0"/>
                                          </p:val>
                                        </p:tav>
                                      </p:tavLst>
                                    </p:anim>
                                    <p:anim calcmode="lin" valueType="num">
                                      <p:cBhvr>
                                        <p:cTn id="79" dur="500"/>
                                        <p:tgtEl>
                                          <p:spTgt spid="9"/>
                                        </p:tgtEl>
                                        <p:attrNameLst>
                                          <p:attrName>ppt_h</p:attrName>
                                        </p:attrNameLst>
                                      </p:cBhvr>
                                      <p:tavLst>
                                        <p:tav tm="0">
                                          <p:val>
                                            <p:strVal val="ppt_h"/>
                                          </p:val>
                                        </p:tav>
                                        <p:tav tm="100000">
                                          <p:val>
                                            <p:fltVal val="0"/>
                                          </p:val>
                                        </p:tav>
                                      </p:tavLst>
                                    </p:anim>
                                    <p:set>
                                      <p:cBhvr>
                                        <p:cTn id="8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7" grpId="1" animBg="1"/>
      <p:bldP spid="9" grpId="0" animBg="1"/>
      <p:bldP spid="9" grpId="1" animBg="1"/>
      <p:bldP spid="11" grpId="0"/>
      <p:bldP spid="11" grpId="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95536" y="1410106"/>
          <a:ext cx="8208912" cy="5447894"/>
        </p:xfrm>
        <a:graphic>
          <a:graphicData uri="http://schemas.openxmlformats.org/drawingml/2006/table">
            <a:tbl>
              <a:tblPr/>
              <a:tblGrid>
                <a:gridCol w="3041812"/>
                <a:gridCol w="5167100"/>
              </a:tblGrid>
              <a:tr h="5447894">
                <a:tc>
                  <a:txBody>
                    <a:bodyPr/>
                    <a:lstStyle/>
                    <a:p>
                      <a:pPr algn="just"/>
                      <a:r>
                        <a:rPr lang="fr-FR" sz="1800" b="1" dirty="0"/>
                        <a:t>Thème 2</a:t>
                      </a:r>
                      <a:endParaRPr lang="fr-FR" sz="1800" dirty="0"/>
                    </a:p>
                    <a:p>
                      <a:pPr algn="just"/>
                      <a:r>
                        <a:rPr lang="fr-FR" sz="1800" b="1" dirty="0"/>
                        <a:t>Récits fondateurs, croyances et citoyenneté</a:t>
                      </a:r>
                      <a:endParaRPr lang="fr-FR" sz="1800" dirty="0"/>
                    </a:p>
                    <a:p>
                      <a:pPr algn="just"/>
                      <a:r>
                        <a:rPr lang="fr-FR" sz="1800" b="1" dirty="0"/>
                        <a:t>dans la Méditerranée antique</a:t>
                      </a:r>
                      <a:endParaRPr lang="fr-FR" sz="1800" dirty="0"/>
                    </a:p>
                    <a:p>
                      <a:pPr algn="just"/>
                      <a:r>
                        <a:rPr lang="fr-FR" sz="1800" b="1" dirty="0"/>
                        <a:t>au Ier millénaire avant J.-C.</a:t>
                      </a:r>
                      <a:endParaRPr lang="fr-FR" sz="1800" dirty="0"/>
                    </a:p>
                    <a:p>
                      <a:pPr algn="just"/>
                      <a:r>
                        <a:rPr lang="fr-FR" sz="1800" dirty="0"/>
                        <a:t> </a:t>
                      </a:r>
                    </a:p>
                    <a:p>
                      <a:pPr algn="just">
                        <a:buFont typeface="Arial"/>
                        <a:buChar char="•"/>
                      </a:pPr>
                      <a:r>
                        <a:rPr lang="fr-FR" sz="1800" dirty="0"/>
                        <a:t>Le monde des cités grecques.</a:t>
                      </a:r>
                    </a:p>
                    <a:p>
                      <a:pPr algn="just">
                        <a:buFont typeface="Arial"/>
                        <a:buChar char="•"/>
                      </a:pPr>
                      <a:r>
                        <a:rPr lang="fr-FR" sz="1800" dirty="0"/>
                        <a:t>Rome du mythe à l'histoire.</a:t>
                      </a:r>
                    </a:p>
                    <a:p>
                      <a:pPr algn="just">
                        <a:buFont typeface="Arial"/>
                        <a:buChar char="•"/>
                      </a:pPr>
                      <a:r>
                        <a:rPr lang="fr-FR" sz="1800" dirty="0"/>
                        <a:t>La naissance du monothéisme juif dans un monde polythéiste.</a:t>
                      </a:r>
                    </a:p>
                    <a:p>
                      <a:pPr algn="just"/>
                      <a:r>
                        <a:rPr lang="fr-FR" sz="18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c>
                  <a:txBody>
                    <a:bodyPr/>
                    <a:lstStyle/>
                    <a:p>
                      <a:pPr algn="just"/>
                      <a:r>
                        <a:rPr lang="fr-FR" sz="1800" dirty="0"/>
                        <a:t> </a:t>
                      </a:r>
                    </a:p>
                    <a:p>
                      <a:pPr algn="just"/>
                      <a:r>
                        <a:rPr lang="fr-FR" sz="1800" dirty="0"/>
                        <a:t>Ce thème</a:t>
                      </a:r>
                      <a:r>
                        <a:rPr lang="fr-FR" sz="1600" dirty="0"/>
                        <a:t>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sz="16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sz="16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r>
            </a:tbl>
          </a:graphicData>
        </a:graphic>
      </p:graphicFrame>
      <p:sp>
        <p:nvSpPr>
          <p:cNvPr id="11" name="Rectangle 10"/>
          <p:cNvSpPr/>
          <p:nvPr/>
        </p:nvSpPr>
        <p:spPr>
          <a:xfrm>
            <a:off x="3419872" y="1412776"/>
            <a:ext cx="5472608" cy="544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p:cNvSpPr/>
          <p:nvPr/>
        </p:nvSpPr>
        <p:spPr>
          <a:xfrm>
            <a:off x="323528" y="1700808"/>
            <a:ext cx="3168352" cy="576064"/>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4211960" y="1556792"/>
            <a:ext cx="4608512" cy="1200329"/>
          </a:xfrm>
          <a:prstGeom prst="rect">
            <a:avLst/>
          </a:prstGeom>
          <a:solidFill>
            <a:schemeClr val="bg1"/>
          </a:solidFill>
          <a:ln w="38100">
            <a:solidFill>
              <a:schemeClr val="accent2">
                <a:lumMod val="50000"/>
              </a:schemeClr>
            </a:solidFill>
          </a:ln>
        </p:spPr>
        <p:txBody>
          <a:bodyPr wrap="square" rtlCol="0">
            <a:spAutoFit/>
          </a:bodyPr>
          <a:lstStyle/>
          <a:p>
            <a:r>
              <a:rPr lang="fr-FR" dirty="0" smtClean="0"/>
              <a:t>Une entrée par le fait religieux  et les croyances </a:t>
            </a:r>
          </a:p>
          <a:p>
            <a:r>
              <a:rPr lang="fr-FR" dirty="0" smtClean="0">
                <a:sym typeface="Wingdings" pitchFamily="2" charset="2"/>
              </a:rPr>
              <a:t> Une approche nouvelle et une </a:t>
            </a:r>
            <a:r>
              <a:rPr lang="fr-FR" dirty="0" err="1" smtClean="0">
                <a:sym typeface="Wingdings" pitchFamily="2" charset="2"/>
              </a:rPr>
              <a:t>reproblématisation</a:t>
            </a:r>
            <a:r>
              <a:rPr lang="fr-FR" dirty="0" smtClean="0">
                <a:sym typeface="Wingdings" pitchFamily="2" charset="2"/>
              </a:rPr>
              <a:t> nécessaire par rapport aux programmes de 2008</a:t>
            </a:r>
            <a:endParaRPr lang="fr-FR" dirty="0" smtClean="0"/>
          </a:p>
        </p:txBody>
      </p:sp>
      <p:sp>
        <p:nvSpPr>
          <p:cNvPr id="5" name="Rectangle 4"/>
          <p:cNvSpPr/>
          <p:nvPr/>
        </p:nvSpPr>
        <p:spPr>
          <a:xfrm>
            <a:off x="323528" y="2276872"/>
            <a:ext cx="3168352" cy="72008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139952" y="3679864"/>
            <a:ext cx="4680520" cy="1477328"/>
          </a:xfrm>
          <a:prstGeom prst="rect">
            <a:avLst/>
          </a:prstGeom>
          <a:solidFill>
            <a:schemeClr val="bg1"/>
          </a:solidFill>
          <a:ln w="38100">
            <a:solidFill>
              <a:schemeClr val="accent1">
                <a:lumMod val="50000"/>
              </a:schemeClr>
            </a:solidFill>
          </a:ln>
        </p:spPr>
        <p:txBody>
          <a:bodyPr wrap="square" rtlCol="0">
            <a:spAutoFit/>
          </a:bodyPr>
          <a:lstStyle/>
          <a:p>
            <a:r>
              <a:rPr lang="fr-FR" dirty="0" smtClean="0">
                <a:sym typeface="Wingdings" pitchFamily="2" charset="2"/>
              </a:rPr>
              <a:t>Un thème ancré dans l’Antiquité définie selon C. </a:t>
            </a:r>
            <a:r>
              <a:rPr lang="fr-FR" dirty="0" err="1" smtClean="0">
                <a:sym typeface="Wingdings" pitchFamily="2" charset="2"/>
              </a:rPr>
              <a:t>Grataloup</a:t>
            </a:r>
            <a:r>
              <a:rPr lang="fr-FR" dirty="0" smtClean="0">
                <a:sym typeface="Wingdings" pitchFamily="2" charset="2"/>
              </a:rPr>
              <a:t> : </a:t>
            </a:r>
            <a:r>
              <a:rPr lang="fr-FR" i="1" dirty="0" smtClean="0"/>
              <a:t>Où est l’Antiquité ? En Méditerranée seulement. Ailleurs elle n’a guère de sens.</a:t>
            </a:r>
          </a:p>
          <a:p>
            <a:r>
              <a:rPr lang="fr-FR" dirty="0" smtClean="0">
                <a:sym typeface="Wingdings" pitchFamily="2" charset="2"/>
              </a:rPr>
              <a:t> Une étude centrée sur le principal berceau de nos sociétés.</a:t>
            </a:r>
            <a:endParaRPr lang="fr-FR" dirty="0"/>
          </a:p>
        </p:txBody>
      </p:sp>
      <p:sp>
        <p:nvSpPr>
          <p:cNvPr id="7" name="Rectangle 6"/>
          <p:cNvSpPr/>
          <p:nvPr/>
        </p:nvSpPr>
        <p:spPr>
          <a:xfrm>
            <a:off x="323528" y="2996952"/>
            <a:ext cx="3168352" cy="1152128"/>
          </a:xfrm>
          <a:prstGeom prst="rect">
            <a:avLst/>
          </a:prstGeom>
          <a:solidFill>
            <a:schemeClr val="accent4">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139952" y="5746030"/>
            <a:ext cx="4680520" cy="923330"/>
          </a:xfrm>
          <a:prstGeom prst="rect">
            <a:avLst/>
          </a:prstGeom>
          <a:solidFill>
            <a:schemeClr val="bg1"/>
          </a:solidFill>
          <a:ln w="38100">
            <a:solidFill>
              <a:schemeClr val="accent4">
                <a:lumMod val="50000"/>
              </a:schemeClr>
            </a:solidFill>
          </a:ln>
        </p:spPr>
        <p:txBody>
          <a:bodyPr wrap="square" rtlCol="0">
            <a:spAutoFit/>
          </a:bodyPr>
          <a:lstStyle/>
          <a:p>
            <a:r>
              <a:rPr lang="fr-FR" dirty="0" smtClean="0"/>
              <a:t>Trois temps d’étude qui nous sont familiers… mais qui doivent être vus au regard de la thématique générale du thème.</a:t>
            </a:r>
            <a:endParaRPr lang="fr-FR" dirty="0"/>
          </a:p>
        </p:txBody>
      </p:sp>
      <p:sp>
        <p:nvSpPr>
          <p:cNvPr id="9" name="Titre 8"/>
          <p:cNvSpPr>
            <a:spLocks noGrp="1"/>
          </p:cNvSpPr>
          <p:nvPr>
            <p:ph type="title"/>
          </p:nvPr>
        </p:nvSpPr>
        <p:spPr>
          <a:xfrm>
            <a:off x="467544" y="188640"/>
            <a:ext cx="8229600" cy="1143000"/>
          </a:xfrm>
          <a:ln w="28575">
            <a:solidFill>
              <a:srgbClr val="C00000"/>
            </a:solidFill>
          </a:ln>
        </p:spPr>
        <p:txBody>
          <a:bodyPr>
            <a:noAutofit/>
          </a:bodyPr>
          <a:lstStyle/>
          <a:p>
            <a:r>
              <a:rPr lang="fr-FR" sz="3600" dirty="0" smtClean="0"/>
              <a:t>I. Une première approche qui peut nous interroger</a:t>
            </a:r>
            <a:endParaRPr lang="fr-FR" sz="3600" dirty="0"/>
          </a:p>
        </p:txBody>
      </p:sp>
      <p:sp>
        <p:nvSpPr>
          <p:cNvPr id="13" name="Rectangle 12"/>
          <p:cNvSpPr/>
          <p:nvPr/>
        </p:nvSpPr>
        <p:spPr>
          <a:xfrm>
            <a:off x="4283968" y="1916832"/>
            <a:ext cx="43924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211960" y="4581128"/>
            <a:ext cx="439248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211960" y="6093296"/>
            <a:ext cx="424847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11560" y="4725144"/>
            <a:ext cx="2376264" cy="1384995"/>
          </a:xfrm>
          <a:prstGeom prst="rect">
            <a:avLst/>
          </a:prstGeom>
          <a:noFill/>
          <a:ln w="28575">
            <a:solidFill>
              <a:srgbClr val="002060"/>
            </a:solidFill>
          </a:ln>
        </p:spPr>
        <p:txBody>
          <a:bodyPr wrap="square" rtlCol="0">
            <a:spAutoFit/>
          </a:bodyPr>
          <a:lstStyle/>
          <a:p>
            <a:r>
              <a:rPr lang="fr-FR" sz="1400" dirty="0" smtClean="0"/>
              <a:t>Christian </a:t>
            </a:r>
            <a:r>
              <a:rPr lang="fr-FR" sz="1400" dirty="0" err="1" smtClean="0"/>
              <a:t>Grataloup</a:t>
            </a:r>
            <a:r>
              <a:rPr lang="fr-FR" sz="1400" dirty="0" smtClean="0"/>
              <a:t>,</a:t>
            </a:r>
            <a:r>
              <a:rPr lang="fr-FR" sz="1400" i="1" dirty="0" smtClean="0"/>
              <a:t> Faut-il penser autrement l’histoire du monde ?</a:t>
            </a:r>
          </a:p>
          <a:p>
            <a:r>
              <a:rPr lang="fr-FR" sz="1400" dirty="0" smtClean="0"/>
              <a:t>Collection Éléments de réponse, Armand Colin, Paris, 2011, 213 p.</a:t>
            </a:r>
            <a:endParaRPr lang="fr-FR" sz="1400" dirty="0"/>
          </a:p>
        </p:txBody>
      </p:sp>
      <p:pic>
        <p:nvPicPr>
          <p:cNvPr id="17" name="Image 16"/>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716016" y="1340768"/>
            <a:ext cx="3457140"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1" nodeType="clickEffect">
                                  <p:stCondLst>
                                    <p:cond delay="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par>
                                <p:cTn id="49" presetID="1" presetClass="entr" presetSubtype="0" fill="hold" grpId="1"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23" presetClass="exit" presetSubtype="32" fill="hold" grpId="3" nodeType="withEffect">
                                  <p:stCondLst>
                                    <p:cond delay="0"/>
                                  </p:stCondLst>
                                  <p:childTnLst>
                                    <p:anim calcmode="lin" valueType="num">
                                      <p:cBhvr>
                                        <p:cTn id="52" dur="500"/>
                                        <p:tgtEl>
                                          <p:spTgt spid="4"/>
                                        </p:tgtEl>
                                        <p:attrNameLst>
                                          <p:attrName>ppt_w</p:attrName>
                                        </p:attrNameLst>
                                      </p:cBhvr>
                                      <p:tavLst>
                                        <p:tav tm="0">
                                          <p:val>
                                            <p:strVal val="ppt_w"/>
                                          </p:val>
                                        </p:tav>
                                        <p:tav tm="100000">
                                          <p:val>
                                            <p:fltVal val="0"/>
                                          </p:val>
                                        </p:tav>
                                      </p:tavLst>
                                    </p:anim>
                                    <p:anim calcmode="lin" valueType="num">
                                      <p:cBhvr>
                                        <p:cTn id="53" dur="500"/>
                                        <p:tgtEl>
                                          <p:spTgt spid="4"/>
                                        </p:tgtEl>
                                        <p:attrNameLst>
                                          <p:attrName>ppt_h</p:attrName>
                                        </p:attrNameLst>
                                      </p:cBhvr>
                                      <p:tavLst>
                                        <p:tav tm="0">
                                          <p:val>
                                            <p:strVal val="ppt_h"/>
                                          </p:val>
                                        </p:tav>
                                        <p:tav tm="100000">
                                          <p:val>
                                            <p:fltVal val="0"/>
                                          </p:val>
                                        </p:tav>
                                      </p:tavLst>
                                    </p:anim>
                                    <p:set>
                                      <p:cBhvr>
                                        <p:cTn id="54" dur="1" fill="hold">
                                          <p:stCondLst>
                                            <p:cond delay="499"/>
                                          </p:stCondLst>
                                        </p:cTn>
                                        <p:tgtEl>
                                          <p:spTgt spid="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3" presetClass="exit" presetSubtype="32" fill="hold" grpId="1" nodeType="clickEffect">
                                  <p:stCondLst>
                                    <p:cond delay="0"/>
                                  </p:stCondLst>
                                  <p:childTnLst>
                                    <p:anim calcmode="lin" valueType="num">
                                      <p:cBhvr>
                                        <p:cTn id="58" dur="500"/>
                                        <p:tgtEl>
                                          <p:spTgt spid="14"/>
                                        </p:tgtEl>
                                        <p:attrNameLst>
                                          <p:attrName>ppt_w</p:attrName>
                                        </p:attrNameLst>
                                      </p:cBhvr>
                                      <p:tavLst>
                                        <p:tav tm="0">
                                          <p:val>
                                            <p:strVal val="ppt_w"/>
                                          </p:val>
                                        </p:tav>
                                        <p:tav tm="100000">
                                          <p:val>
                                            <p:fltVal val="0"/>
                                          </p:val>
                                        </p:tav>
                                      </p:tavLst>
                                    </p:anim>
                                    <p:anim calcmode="lin" valueType="num">
                                      <p:cBhvr>
                                        <p:cTn id="59" dur="500"/>
                                        <p:tgtEl>
                                          <p:spTgt spid="14"/>
                                        </p:tgtEl>
                                        <p:attrNameLst>
                                          <p:attrName>ppt_h</p:attrName>
                                        </p:attrNameLst>
                                      </p:cBhvr>
                                      <p:tavLst>
                                        <p:tav tm="0">
                                          <p:val>
                                            <p:strVal val="ppt_h"/>
                                          </p:val>
                                        </p:tav>
                                        <p:tav tm="100000">
                                          <p:val>
                                            <p:fltVal val="0"/>
                                          </p:val>
                                        </p:tav>
                                      </p:tavLst>
                                    </p:anim>
                                    <p:set>
                                      <p:cBhvr>
                                        <p:cTn id="60" dur="1" fill="hold">
                                          <p:stCondLst>
                                            <p:cond delay="499"/>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childTnLst>
                                </p:cTn>
                              </p:par>
                              <p:par>
                                <p:cTn id="67" presetID="1" presetClass="entr" presetSubtype="0" fill="hold" grpId="2"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23" presetClass="exit" presetSubtype="32" fill="hold" nodeType="with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set>
                                      <p:cBhvr>
                                        <p:cTn id="72" dur="1" fill="hold">
                                          <p:stCondLst>
                                            <p:cond delay="499"/>
                                          </p:stCondLst>
                                        </p:cTn>
                                        <p:tgtEl>
                                          <p:spTgt spid="17"/>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p:tgtEl>
                                          <p:spTgt spid="16"/>
                                        </p:tgtEl>
                                        <p:attrNameLst>
                                          <p:attrName>ppt_w</p:attrName>
                                        </p:attrNameLst>
                                      </p:cBhvr>
                                      <p:tavLst>
                                        <p:tav tm="0">
                                          <p:val>
                                            <p:strVal val="ppt_w"/>
                                          </p:val>
                                        </p:tav>
                                        <p:tav tm="100000">
                                          <p:val>
                                            <p:fltVal val="0"/>
                                          </p:val>
                                        </p:tav>
                                      </p:tavLst>
                                    </p:anim>
                                    <p:anim calcmode="lin" valueType="num">
                                      <p:cBhvr>
                                        <p:cTn id="75" dur="500"/>
                                        <p:tgtEl>
                                          <p:spTgt spid="16"/>
                                        </p:tgtEl>
                                        <p:attrNameLst>
                                          <p:attrName>ppt_h</p:attrName>
                                        </p:attrNameLst>
                                      </p:cBhvr>
                                      <p:tavLst>
                                        <p:tav tm="0">
                                          <p:val>
                                            <p:strVal val="ppt_h"/>
                                          </p:val>
                                        </p:tav>
                                        <p:tav tm="100000">
                                          <p:val>
                                            <p:fltVal val="0"/>
                                          </p:val>
                                        </p:tav>
                                      </p:tavLst>
                                    </p:anim>
                                    <p:set>
                                      <p:cBhvr>
                                        <p:cTn id="76" dur="1" fill="hold">
                                          <p:stCondLst>
                                            <p:cond delay="499"/>
                                          </p:stCondLst>
                                        </p:cTn>
                                        <p:tgtEl>
                                          <p:spTgt spid="16"/>
                                        </p:tgtEl>
                                        <p:attrNameLst>
                                          <p:attrName>style.visibility</p:attrName>
                                        </p:attrNameLst>
                                      </p:cBhvr>
                                      <p:to>
                                        <p:strVal val="hidden"/>
                                      </p:to>
                                    </p:set>
                                  </p:childTnLst>
                                </p:cTn>
                              </p:par>
                              <p:par>
                                <p:cTn id="77" presetID="23" presetClass="entr" presetSubtype="16"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xit" presetSubtype="32" fill="hold" grpId="1" nodeType="clickEffect">
                                  <p:stCondLst>
                                    <p:cond delay="0"/>
                                  </p:stCondLst>
                                  <p:childTnLst>
                                    <p:anim calcmode="lin" valueType="num">
                                      <p:cBhvr>
                                        <p:cTn id="88" dur="500"/>
                                        <p:tgtEl>
                                          <p:spTgt spid="15"/>
                                        </p:tgtEl>
                                        <p:attrNameLst>
                                          <p:attrName>ppt_w</p:attrName>
                                        </p:attrNameLst>
                                      </p:cBhvr>
                                      <p:tavLst>
                                        <p:tav tm="0">
                                          <p:val>
                                            <p:strVal val="ppt_w"/>
                                          </p:val>
                                        </p:tav>
                                        <p:tav tm="100000">
                                          <p:val>
                                            <p:fltVal val="0"/>
                                          </p:val>
                                        </p:tav>
                                      </p:tavLst>
                                    </p:anim>
                                    <p:anim calcmode="lin" valueType="num">
                                      <p:cBhvr>
                                        <p:cTn id="89" dur="500"/>
                                        <p:tgtEl>
                                          <p:spTgt spid="15"/>
                                        </p:tgtEl>
                                        <p:attrNameLst>
                                          <p:attrName>ppt_h</p:attrName>
                                        </p:attrNameLst>
                                      </p:cBhvr>
                                      <p:tavLst>
                                        <p:tav tm="0">
                                          <p:val>
                                            <p:strVal val="ppt_h"/>
                                          </p:val>
                                        </p:tav>
                                        <p:tav tm="100000">
                                          <p:val>
                                            <p:fltVal val="0"/>
                                          </p:val>
                                        </p:tav>
                                      </p:tavLst>
                                    </p:anim>
                                    <p:set>
                                      <p:cBhvr>
                                        <p:cTn id="9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4" grpId="1" animBg="1"/>
      <p:bldP spid="4" grpId="2" animBg="1"/>
      <p:bldP spid="4" grpId="3" animBg="1"/>
      <p:bldP spid="5" grpId="0" animBg="1"/>
      <p:bldP spid="6" grpId="0" animBg="1"/>
      <p:bldP spid="7" grpId="0" animBg="1"/>
      <p:bldP spid="8"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9388" y="188913"/>
            <a:ext cx="8785225" cy="1223962"/>
          </a:xfrm>
          <a:prstGeom prst="rect">
            <a:avLst/>
          </a:prstGeom>
          <a:ln w="28575">
            <a:solidFill>
              <a:srgbClr val="0070C0"/>
            </a:solidFill>
          </a:ln>
        </p:spPr>
        <p:txBody>
          <a:bodyPr/>
          <a:lstStyle/>
          <a:p>
            <a:pPr algn="ctr">
              <a:defRPr/>
            </a:pPr>
            <a:r>
              <a:rPr lang="fr-FR" sz="2400" b="1" dirty="0" smtClean="0"/>
              <a:t>La naissance du monothéisme juif dans un monde polythéiste </a:t>
            </a:r>
            <a:r>
              <a:rPr lang="fr-FR" sz="2400" dirty="0">
                <a:latin typeface="+mj-lt"/>
                <a:ea typeface="+mj-ea"/>
                <a:cs typeface="+mj-cs"/>
              </a:rPr>
              <a:t/>
            </a:r>
            <a:br>
              <a:rPr lang="fr-FR" sz="2400" dirty="0">
                <a:latin typeface="+mj-lt"/>
                <a:ea typeface="+mj-ea"/>
                <a:cs typeface="+mj-cs"/>
              </a:rPr>
            </a:br>
            <a:r>
              <a:rPr lang="fr-FR" sz="2400" dirty="0" smtClean="0"/>
              <a:t>Comment un peuple se distingue-t-il et se définit-il par un récit, des croyances et des pratiques religieuses ?</a:t>
            </a:r>
          </a:p>
          <a:p>
            <a:pPr algn="ctr">
              <a:defRPr/>
            </a:pPr>
            <a:endParaRPr lang="fr-FR" sz="2400" dirty="0" smtClean="0"/>
          </a:p>
          <a:p>
            <a:pPr algn="ctr" fontAlgn="auto">
              <a:spcAft>
                <a:spcPts val="0"/>
              </a:spcAft>
              <a:defRPr/>
            </a:pPr>
            <a:endParaRPr lang="fr-FR" sz="2400" dirty="0">
              <a:latin typeface="+mn-lt"/>
              <a:cs typeface="+mn-cs"/>
            </a:endParaRPr>
          </a:p>
          <a:p>
            <a:pPr algn="ctr" fontAlgn="auto">
              <a:spcAft>
                <a:spcPts val="0"/>
              </a:spcAft>
              <a:defRPr/>
            </a:pPr>
            <a:r>
              <a:rPr lang="fr-FR" sz="2400" dirty="0" smtClean="0">
                <a:latin typeface="+mj-lt"/>
                <a:ea typeface="+mj-ea"/>
                <a:cs typeface="+mj-cs"/>
              </a:rPr>
              <a:t>  </a:t>
            </a:r>
            <a:endParaRPr lang="fr-FR" sz="2400" dirty="0">
              <a:latin typeface="+mj-lt"/>
              <a:ea typeface="+mj-ea"/>
              <a:cs typeface="+mj-cs"/>
            </a:endParaRPr>
          </a:p>
        </p:txBody>
      </p:sp>
      <p:sp>
        <p:nvSpPr>
          <p:cNvPr id="3" name="Rectangle 2"/>
          <p:cNvSpPr/>
          <p:nvPr/>
        </p:nvSpPr>
        <p:spPr>
          <a:xfrm>
            <a:off x="179512" y="1457489"/>
            <a:ext cx="8785225" cy="830997"/>
          </a:xfrm>
          <a:prstGeom prst="rect">
            <a:avLst/>
          </a:prstGeom>
          <a:ln>
            <a:solidFill>
              <a:schemeClr val="tx1"/>
            </a:solidFill>
          </a:ln>
        </p:spPr>
        <p:txBody>
          <a:bodyPr>
            <a:spAutoFit/>
          </a:bodyPr>
          <a:lstStyle/>
          <a:p>
            <a:pPr fontAlgn="auto">
              <a:spcBef>
                <a:spcPts val="0"/>
              </a:spcBef>
              <a:spcAft>
                <a:spcPts val="0"/>
              </a:spcAft>
              <a:defRPr/>
            </a:pPr>
            <a:r>
              <a:rPr lang="fr-FR" sz="1600" u="sng" dirty="0">
                <a:solidFill>
                  <a:schemeClr val="tx1">
                    <a:lumMod val="50000"/>
                    <a:lumOff val="50000"/>
                  </a:schemeClr>
                </a:solidFill>
                <a:latin typeface="+mn-lt"/>
                <a:cs typeface="+mn-cs"/>
              </a:rPr>
              <a:t>Démarche proposée </a:t>
            </a:r>
            <a:r>
              <a:rPr lang="fr-FR" sz="1600" u="sng" dirty="0" smtClean="0">
                <a:solidFill>
                  <a:schemeClr val="tx1">
                    <a:lumMod val="50000"/>
                    <a:lumOff val="50000"/>
                  </a:schemeClr>
                </a:solidFill>
                <a:latin typeface="+mn-lt"/>
                <a:cs typeface="+mn-cs"/>
              </a:rPr>
              <a:t>:</a:t>
            </a:r>
          </a:p>
          <a:p>
            <a:pPr>
              <a:defRPr/>
            </a:pPr>
            <a:r>
              <a:rPr lang="fr-FR" sz="1600" dirty="0" smtClean="0">
                <a:solidFill>
                  <a:schemeClr val="tx1">
                    <a:lumMod val="50000"/>
                    <a:lumOff val="50000"/>
                  </a:schemeClr>
                </a:solidFill>
              </a:rPr>
              <a:t>Partir des récits bibliques pour comprendre quand et comment les juifs affirment leurs particularités vis-à-vis des autres sociétés.</a:t>
            </a:r>
          </a:p>
        </p:txBody>
      </p:sp>
      <p:sp>
        <p:nvSpPr>
          <p:cNvPr id="4" name="Rectangle 3"/>
          <p:cNvSpPr/>
          <p:nvPr/>
        </p:nvSpPr>
        <p:spPr>
          <a:xfrm>
            <a:off x="179512" y="2420888"/>
            <a:ext cx="3168352" cy="3970318"/>
          </a:xfrm>
          <a:prstGeom prst="rect">
            <a:avLst/>
          </a:prstGeom>
        </p:spPr>
        <p:txBody>
          <a:bodyPr wrap="square">
            <a:spAutoFit/>
          </a:bodyPr>
          <a:lstStyle/>
          <a:p>
            <a:pPr indent="-363538" fontAlgn="auto">
              <a:spcBef>
                <a:spcPts val="0"/>
              </a:spcBef>
              <a:spcAft>
                <a:spcPts val="0"/>
              </a:spcAft>
              <a:defRPr/>
            </a:pPr>
            <a:r>
              <a:rPr lang="fr-FR" b="1" dirty="0" smtClean="0"/>
              <a:t>II. </a:t>
            </a:r>
            <a:r>
              <a:rPr lang="fr-FR" b="1" u="sng" dirty="0" smtClean="0"/>
              <a:t>S’affirmer dans un monde polythéiste, le contexte d’écriture de la </a:t>
            </a:r>
            <a:r>
              <a:rPr lang="fr-FR" b="1" i="1" u="sng" dirty="0" smtClean="0"/>
              <a:t>Bible </a:t>
            </a:r>
            <a:r>
              <a:rPr lang="fr-FR" b="1" u="sng" dirty="0" smtClean="0"/>
              <a:t>hébraïque</a:t>
            </a:r>
            <a:r>
              <a:rPr lang="fr-FR" b="1" i="1" u="sng" dirty="0" smtClean="0"/>
              <a:t> </a:t>
            </a:r>
            <a:r>
              <a:rPr lang="fr-FR" b="1" u="sng" dirty="0" smtClean="0"/>
              <a:t>(VII</a:t>
            </a:r>
            <a:r>
              <a:rPr lang="fr-FR" b="1" u="sng" baseline="30000" dirty="0" smtClean="0"/>
              <a:t>e</a:t>
            </a:r>
            <a:r>
              <a:rPr lang="fr-FR" b="1" u="sng" dirty="0" smtClean="0"/>
              <a:t> - VI</a:t>
            </a:r>
            <a:r>
              <a:rPr lang="fr-FR" b="1" u="sng" baseline="30000" dirty="0" smtClean="0"/>
              <a:t>e</a:t>
            </a:r>
            <a:r>
              <a:rPr lang="fr-FR" b="1" u="sng" dirty="0" smtClean="0"/>
              <a:t> s. av. J.-C.)</a:t>
            </a:r>
          </a:p>
          <a:p>
            <a:pPr indent="-363538" fontAlgn="auto">
              <a:spcBef>
                <a:spcPts val="0"/>
              </a:spcBef>
              <a:spcAft>
                <a:spcPts val="0"/>
              </a:spcAft>
              <a:buFont typeface="Wingdings" pitchFamily="2" charset="2"/>
              <a:buChar char="§"/>
              <a:defRPr/>
            </a:pPr>
            <a:endParaRPr lang="fr-FR" dirty="0" smtClean="0"/>
          </a:p>
          <a:p>
            <a:pPr indent="-363538" fontAlgn="auto">
              <a:spcBef>
                <a:spcPts val="0"/>
              </a:spcBef>
              <a:spcAft>
                <a:spcPts val="0"/>
              </a:spcAft>
              <a:buFont typeface="Wingdings" pitchFamily="2" charset="2"/>
              <a:buChar char="§"/>
              <a:defRPr/>
            </a:pPr>
            <a:r>
              <a:rPr lang="fr-FR" dirty="0" smtClean="0"/>
              <a:t>Un petit territoire menacé par de grands empires (Juda, sous Josias).</a:t>
            </a:r>
          </a:p>
          <a:p>
            <a:pPr indent="-363538" fontAlgn="auto">
              <a:spcBef>
                <a:spcPts val="0"/>
              </a:spcBef>
              <a:spcAft>
                <a:spcPts val="0"/>
              </a:spcAft>
              <a:buFont typeface="Wingdings" pitchFamily="2" charset="2"/>
              <a:buChar char="§"/>
              <a:defRPr/>
            </a:pPr>
            <a:r>
              <a:rPr lang="fr-FR" dirty="0" smtClean="0"/>
              <a:t>La </a:t>
            </a:r>
            <a:r>
              <a:rPr lang="fr-FR" i="1" dirty="0" smtClean="0"/>
              <a:t>Bible</a:t>
            </a:r>
            <a:r>
              <a:rPr lang="fr-FR" dirty="0" smtClean="0"/>
              <a:t>, un texte qui permet de fixer des récits communs pour affirmer son identité.</a:t>
            </a:r>
          </a:p>
          <a:p>
            <a:pPr indent="-363538" fontAlgn="auto">
              <a:spcBef>
                <a:spcPts val="0"/>
              </a:spcBef>
              <a:spcAft>
                <a:spcPts val="0"/>
              </a:spcAft>
              <a:buFont typeface="Wingdings" pitchFamily="2" charset="2"/>
              <a:buChar char="§"/>
              <a:defRPr/>
            </a:pPr>
            <a:endParaRPr lang="fr-FR" b="1" u="sng" dirty="0" smtClean="0"/>
          </a:p>
          <a:p>
            <a:pPr marL="536575" indent="-363538" fontAlgn="auto">
              <a:spcBef>
                <a:spcPts val="0"/>
              </a:spcBef>
              <a:spcAft>
                <a:spcPts val="0"/>
              </a:spcAft>
              <a:defRPr/>
            </a:pPr>
            <a:endParaRPr lang="fr-FR" dirty="0" smtClean="0"/>
          </a:p>
        </p:txBody>
      </p:sp>
      <p:pic>
        <p:nvPicPr>
          <p:cNvPr id="44034" name="Picture 2"/>
          <p:cNvPicPr>
            <a:picLocks noChangeAspect="1" noChangeArrowheads="1"/>
          </p:cNvPicPr>
          <p:nvPr/>
        </p:nvPicPr>
        <p:blipFill>
          <a:blip r:embed="rId3" cstate="print"/>
          <a:srcRect/>
          <a:stretch>
            <a:fillRect/>
          </a:stretch>
        </p:blipFill>
        <p:spPr bwMode="auto">
          <a:xfrm>
            <a:off x="3347864" y="2492896"/>
            <a:ext cx="3552626" cy="2756838"/>
          </a:xfrm>
          <a:prstGeom prst="rect">
            <a:avLst/>
          </a:prstGeom>
          <a:noFill/>
          <a:ln w="9525">
            <a:solidFill>
              <a:schemeClr val="tx1"/>
            </a:solidFill>
            <a:miter lim="800000"/>
            <a:headEnd/>
            <a:tailEnd/>
          </a:ln>
        </p:spPr>
      </p:pic>
      <p:sp>
        <p:nvSpPr>
          <p:cNvPr id="6" name="ZoneTexte 5"/>
          <p:cNvSpPr txBox="1"/>
          <p:nvPr/>
        </p:nvSpPr>
        <p:spPr>
          <a:xfrm>
            <a:off x="3347864" y="5373216"/>
            <a:ext cx="3528392" cy="738664"/>
          </a:xfrm>
          <a:prstGeom prst="rect">
            <a:avLst/>
          </a:prstGeom>
          <a:noFill/>
        </p:spPr>
        <p:txBody>
          <a:bodyPr wrap="square" rtlCol="0">
            <a:spAutoFit/>
          </a:bodyPr>
          <a:lstStyle/>
          <a:p>
            <a:pPr algn="ctr"/>
            <a:r>
              <a:rPr lang="fr-FR" sz="1400" dirty="0" smtClean="0"/>
              <a:t>Romain BLANDRE, « Les débuts du judaïsme et du christianisme », site H-G de l’académie de Strasbourg, 2008.</a:t>
            </a:r>
            <a:endParaRPr lang="fr-FR" sz="1400" dirty="0"/>
          </a:p>
        </p:txBody>
      </p:sp>
      <p:pic>
        <p:nvPicPr>
          <p:cNvPr id="44036" name="Picture 4" descr="Afficher l'image d'origine"/>
          <p:cNvPicPr>
            <a:picLocks noChangeAspect="1" noChangeArrowheads="1"/>
          </p:cNvPicPr>
          <p:nvPr/>
        </p:nvPicPr>
        <p:blipFill>
          <a:blip r:embed="rId4" cstate="print"/>
          <a:srcRect l="16612" r="16940"/>
          <a:stretch>
            <a:fillRect/>
          </a:stretch>
        </p:blipFill>
        <p:spPr bwMode="auto">
          <a:xfrm>
            <a:off x="6948264" y="3068960"/>
            <a:ext cx="1979712" cy="2979359"/>
          </a:xfrm>
          <a:prstGeom prst="rect">
            <a:avLst/>
          </a:prstGeom>
          <a:noFill/>
        </p:spPr>
      </p:pic>
      <p:pic>
        <p:nvPicPr>
          <p:cNvPr id="8" name="Image 7"/>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3275856" y="2708920"/>
            <a:ext cx="3744682" cy="3037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4034"/>
                                        </p:tgtEl>
                                        <p:attrNameLst>
                                          <p:attrName>style.visibility</p:attrName>
                                        </p:attrNameLst>
                                      </p:cBhvr>
                                      <p:to>
                                        <p:strVal val="visible"/>
                                      </p:to>
                                    </p:set>
                                    <p:anim calcmode="lin" valueType="num">
                                      <p:cBhvr>
                                        <p:cTn id="17" dur="500" fill="hold"/>
                                        <p:tgtEl>
                                          <p:spTgt spid="44034"/>
                                        </p:tgtEl>
                                        <p:attrNameLst>
                                          <p:attrName>ppt_w</p:attrName>
                                        </p:attrNameLst>
                                      </p:cBhvr>
                                      <p:tavLst>
                                        <p:tav tm="0">
                                          <p:val>
                                            <p:fltVal val="0"/>
                                          </p:val>
                                        </p:tav>
                                        <p:tav tm="100000">
                                          <p:val>
                                            <p:strVal val="#ppt_w"/>
                                          </p:val>
                                        </p:tav>
                                      </p:tavLst>
                                    </p:anim>
                                    <p:anim calcmode="lin" valueType="num">
                                      <p:cBhvr>
                                        <p:cTn id="18" dur="500" fill="hold"/>
                                        <p:tgtEl>
                                          <p:spTgt spid="44034"/>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4036"/>
                                        </p:tgtEl>
                                        <p:attrNameLst>
                                          <p:attrName>style.visibility</p:attrName>
                                        </p:attrNameLst>
                                      </p:cBhvr>
                                      <p:to>
                                        <p:strVal val="visible"/>
                                      </p:to>
                                    </p:set>
                                    <p:anim calcmode="lin" valueType="num">
                                      <p:cBhvr>
                                        <p:cTn id="31" dur="500" fill="hold"/>
                                        <p:tgtEl>
                                          <p:spTgt spid="44036"/>
                                        </p:tgtEl>
                                        <p:attrNameLst>
                                          <p:attrName>ppt_w</p:attrName>
                                        </p:attrNameLst>
                                      </p:cBhvr>
                                      <p:tavLst>
                                        <p:tav tm="0">
                                          <p:val>
                                            <p:fltVal val="0"/>
                                          </p:val>
                                        </p:tav>
                                        <p:tav tm="100000">
                                          <p:val>
                                            <p:strVal val="#ppt_w"/>
                                          </p:val>
                                        </p:tav>
                                      </p:tavLst>
                                    </p:anim>
                                    <p:anim calcmode="lin" valueType="num">
                                      <p:cBhvr>
                                        <p:cTn id="32" dur="500" fill="hold"/>
                                        <p:tgtEl>
                                          <p:spTgt spid="4403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childTnLst>
                                </p:cTn>
                              </p:par>
                              <p:par>
                                <p:cTn id="37" presetID="23" presetClass="exit" presetSubtype="32" fill="hold" nodeType="withEffect">
                                  <p:stCondLst>
                                    <p:cond delay="0"/>
                                  </p:stCondLst>
                                  <p:childTnLst>
                                    <p:anim calcmode="lin" valueType="num">
                                      <p:cBhvr>
                                        <p:cTn id="38" dur="500"/>
                                        <p:tgtEl>
                                          <p:spTgt spid="44034"/>
                                        </p:tgtEl>
                                        <p:attrNameLst>
                                          <p:attrName>ppt_w</p:attrName>
                                        </p:attrNameLst>
                                      </p:cBhvr>
                                      <p:tavLst>
                                        <p:tav tm="0">
                                          <p:val>
                                            <p:strVal val="ppt_w"/>
                                          </p:val>
                                        </p:tav>
                                        <p:tav tm="100000">
                                          <p:val>
                                            <p:fltVal val="0"/>
                                          </p:val>
                                        </p:tav>
                                      </p:tavLst>
                                    </p:anim>
                                    <p:anim calcmode="lin" valueType="num">
                                      <p:cBhvr>
                                        <p:cTn id="39" dur="500"/>
                                        <p:tgtEl>
                                          <p:spTgt spid="44034"/>
                                        </p:tgtEl>
                                        <p:attrNameLst>
                                          <p:attrName>ppt_h</p:attrName>
                                        </p:attrNameLst>
                                      </p:cBhvr>
                                      <p:tavLst>
                                        <p:tav tm="0">
                                          <p:val>
                                            <p:strVal val="ppt_h"/>
                                          </p:val>
                                        </p:tav>
                                        <p:tav tm="100000">
                                          <p:val>
                                            <p:fltVal val="0"/>
                                          </p:val>
                                        </p:tav>
                                      </p:tavLst>
                                    </p:anim>
                                    <p:set>
                                      <p:cBhvr>
                                        <p:cTn id="40" dur="1" fill="hold">
                                          <p:stCondLst>
                                            <p:cond delay="499"/>
                                          </p:stCondLst>
                                        </p:cTn>
                                        <p:tgtEl>
                                          <p:spTgt spid="44034"/>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p:tgtEl>
                                          <p:spTgt spid="6"/>
                                        </p:tgtEl>
                                        <p:attrNameLst>
                                          <p:attrName>ppt_w</p:attrName>
                                        </p:attrNameLst>
                                      </p:cBhvr>
                                      <p:tavLst>
                                        <p:tav tm="0">
                                          <p:val>
                                            <p:strVal val="ppt_w"/>
                                          </p:val>
                                        </p:tav>
                                        <p:tav tm="100000">
                                          <p:val>
                                            <p:fltVal val="0"/>
                                          </p:val>
                                        </p:tav>
                                      </p:tavLst>
                                    </p:anim>
                                    <p:anim calcmode="lin" valueType="num">
                                      <p:cBhvr>
                                        <p:cTn id="43" dur="500"/>
                                        <p:tgtEl>
                                          <p:spTgt spid="6"/>
                                        </p:tgtEl>
                                        <p:attrNameLst>
                                          <p:attrName>ppt_h</p:attrName>
                                        </p:attrNameLst>
                                      </p:cBhvr>
                                      <p:tavLst>
                                        <p:tav tm="0">
                                          <p:val>
                                            <p:strVal val="ppt_h"/>
                                          </p:val>
                                        </p:tav>
                                        <p:tav tm="100000">
                                          <p:val>
                                            <p:fltVal val="0"/>
                                          </p:val>
                                        </p:tav>
                                      </p:tavLst>
                                    </p:anim>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354162"/>
          </a:xfrm>
          <a:ln w="28575">
            <a:solidFill>
              <a:srgbClr val="C00000"/>
            </a:solidFill>
          </a:ln>
        </p:spPr>
        <p:txBody>
          <a:bodyPr>
            <a:noAutofit/>
          </a:bodyPr>
          <a:lstStyle/>
          <a:p>
            <a:r>
              <a:rPr lang="fr-FR" sz="3600" dirty="0" smtClean="0"/>
              <a:t>II. </a:t>
            </a:r>
            <a:r>
              <a:rPr lang="fr-FR" sz="3200" dirty="0" smtClean="0"/>
              <a:t>Un choix dans les termes pour éviter  de parasiter les finalités du thème par la polémique</a:t>
            </a:r>
            <a:endParaRPr lang="fr-FR" sz="3200" dirty="0"/>
          </a:p>
        </p:txBody>
      </p:sp>
      <p:graphicFrame>
        <p:nvGraphicFramePr>
          <p:cNvPr id="4" name="Tableau 3"/>
          <p:cNvGraphicFramePr>
            <a:graphicFrameLocks noGrp="1"/>
          </p:cNvGraphicFramePr>
          <p:nvPr/>
        </p:nvGraphicFramePr>
        <p:xfrm>
          <a:off x="179512" y="1772816"/>
          <a:ext cx="8712968" cy="4032448"/>
        </p:xfrm>
        <a:graphic>
          <a:graphicData uri="http://schemas.openxmlformats.org/drawingml/2006/table">
            <a:tbl>
              <a:tblPr/>
              <a:tblGrid>
                <a:gridCol w="2751463"/>
                <a:gridCol w="5961505"/>
              </a:tblGrid>
              <a:tr h="4032448">
                <a:tc>
                  <a:txBody>
                    <a:bodyPr/>
                    <a:lstStyle/>
                    <a:p>
                      <a:pPr algn="just"/>
                      <a:r>
                        <a:rPr lang="fr-FR" sz="1800" b="1" dirty="0"/>
                        <a:t>Thème 2</a:t>
                      </a:r>
                      <a:endParaRPr lang="fr-FR" sz="1800" dirty="0"/>
                    </a:p>
                    <a:p>
                      <a:pPr algn="l"/>
                      <a:r>
                        <a:rPr lang="fr-FR" sz="1800" b="1" dirty="0"/>
                        <a:t>Récits fondateurs, croyances et citoyenneté</a:t>
                      </a:r>
                      <a:endParaRPr lang="fr-FR" sz="1800" dirty="0"/>
                    </a:p>
                    <a:p>
                      <a:pPr algn="l"/>
                      <a:r>
                        <a:rPr lang="fr-FR" sz="1800" b="1" dirty="0"/>
                        <a:t>dans la Méditerranée antique</a:t>
                      </a:r>
                      <a:endParaRPr lang="fr-FR" sz="1800" dirty="0"/>
                    </a:p>
                    <a:p>
                      <a:pPr algn="l"/>
                      <a:r>
                        <a:rPr lang="fr-FR" sz="1800" b="1" dirty="0"/>
                        <a:t>au Ier millénaire avant J.-C.</a:t>
                      </a:r>
                      <a:endParaRPr lang="fr-FR" sz="1800" dirty="0"/>
                    </a:p>
                    <a:p>
                      <a:pPr algn="l"/>
                      <a:r>
                        <a:rPr lang="fr-FR" sz="1800" dirty="0"/>
                        <a:t> </a:t>
                      </a:r>
                    </a:p>
                    <a:p>
                      <a:pPr algn="l">
                        <a:buFont typeface="Arial"/>
                        <a:buChar char="•"/>
                      </a:pPr>
                      <a:r>
                        <a:rPr lang="fr-FR" sz="1800" dirty="0"/>
                        <a:t>Le monde des cités grecques.</a:t>
                      </a:r>
                    </a:p>
                    <a:p>
                      <a:pPr algn="l">
                        <a:buFont typeface="Arial"/>
                        <a:buChar char="•"/>
                      </a:pPr>
                      <a:r>
                        <a:rPr lang="fr-FR" sz="1800" dirty="0"/>
                        <a:t>Rome du mythe à l'histoire.</a:t>
                      </a:r>
                    </a:p>
                    <a:p>
                      <a:pPr algn="l">
                        <a:buFont typeface="Arial"/>
                        <a:buChar char="•"/>
                      </a:pPr>
                      <a:r>
                        <a:rPr lang="fr-FR" sz="1800" dirty="0"/>
                        <a:t>La naissance du monothéisme juif dans un monde polythéiste.</a:t>
                      </a:r>
                    </a:p>
                    <a:p>
                      <a:pPr algn="just"/>
                      <a:r>
                        <a:rPr lang="fr-FR" sz="18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c>
                  <a:txBody>
                    <a:bodyPr/>
                    <a:lstStyle/>
                    <a:p>
                      <a:pPr algn="just"/>
                      <a:r>
                        <a:rPr lang="fr-FR" sz="1800" dirty="0"/>
                        <a:t> </a:t>
                      </a:r>
                    </a:p>
                    <a:p>
                      <a:pPr algn="just"/>
                      <a:r>
                        <a:rPr lang="fr-FR" sz="1600" dirty="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sz="16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sz="16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r>
            </a:tbl>
          </a:graphicData>
        </a:graphic>
      </p:graphicFrame>
      <p:sp>
        <p:nvSpPr>
          <p:cNvPr id="5" name="Rectangle 4"/>
          <p:cNvSpPr/>
          <p:nvPr/>
        </p:nvSpPr>
        <p:spPr>
          <a:xfrm>
            <a:off x="179512" y="2060848"/>
            <a:ext cx="1728192" cy="288032"/>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915816" y="3284984"/>
            <a:ext cx="1440160" cy="21602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572000" y="3284984"/>
            <a:ext cx="792088" cy="216024"/>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860032" y="4293096"/>
            <a:ext cx="864096" cy="21602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596336" y="3068960"/>
            <a:ext cx="864096" cy="21602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907704" y="2060848"/>
            <a:ext cx="1008112" cy="288032"/>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115616" y="4293096"/>
            <a:ext cx="648072" cy="21602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79512" y="5877272"/>
            <a:ext cx="648072" cy="216024"/>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79512" y="6165304"/>
            <a:ext cx="648072" cy="21602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79512" y="6453336"/>
            <a:ext cx="648072" cy="216024"/>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79512" y="5589240"/>
            <a:ext cx="648072" cy="216024"/>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ccolade fermante 15"/>
          <p:cNvSpPr/>
          <p:nvPr/>
        </p:nvSpPr>
        <p:spPr>
          <a:xfrm>
            <a:off x="899592" y="5517232"/>
            <a:ext cx="360040" cy="122413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p:cNvSpPr txBox="1"/>
          <p:nvPr/>
        </p:nvSpPr>
        <p:spPr>
          <a:xfrm>
            <a:off x="1403648" y="5868561"/>
            <a:ext cx="7560840" cy="707886"/>
          </a:xfrm>
          <a:prstGeom prst="rect">
            <a:avLst/>
          </a:prstGeom>
          <a:noFill/>
          <a:ln w="12700">
            <a:solidFill>
              <a:schemeClr val="tx1"/>
            </a:solidFill>
          </a:ln>
        </p:spPr>
        <p:txBody>
          <a:bodyPr wrap="square" rtlCol="0">
            <a:spAutoFit/>
          </a:bodyPr>
          <a:lstStyle/>
          <a:p>
            <a:pPr algn="ctr"/>
            <a:r>
              <a:rPr lang="fr-FR" sz="2000" b="1" dirty="0" smtClean="0"/>
              <a:t>Des termes à définir pour être au clair mais aussi comprendre pourquoi  les rédacteurs du programme ont fait ces choix lexicaux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ppt_w</p:attrName>
                                        </p:attrNameLst>
                                      </p:cBhvr>
                                      <p:tavLst>
                                        <p:tav tm="0">
                                          <p:val>
                                            <p:fltVal val="0"/>
                                          </p:val>
                                        </p:tav>
                                        <p:tav tm="100000">
                                          <p:val>
                                            <p:strVal val="#ppt_w"/>
                                          </p:val>
                                        </p:tav>
                                      </p:tavLst>
                                    </p:anim>
                                    <p:anim calcmode="lin" valueType="num">
                                      <p:cBhvr>
                                        <p:cTn id="61"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07504" y="116632"/>
          <a:ext cx="9001000" cy="6697840"/>
        </p:xfrm>
        <a:graphic>
          <a:graphicData uri="http://schemas.openxmlformats.org/drawingml/2006/table">
            <a:tbl>
              <a:tblPr firstRow="1" bandRow="1">
                <a:tableStyleId>{5940675A-B579-460E-94D1-54222C63F5DA}</a:tableStyleId>
              </a:tblPr>
              <a:tblGrid>
                <a:gridCol w="864096"/>
                <a:gridCol w="4392488"/>
                <a:gridCol w="3744416"/>
              </a:tblGrid>
              <a:tr h="383510">
                <a:tc>
                  <a:txBody>
                    <a:bodyPr/>
                    <a:lstStyle/>
                    <a:p>
                      <a:endParaRPr lang="fr-FR" dirty="0"/>
                    </a:p>
                  </a:txBody>
                  <a:tcPr/>
                </a:tc>
                <a:tc>
                  <a:txBody>
                    <a:bodyPr/>
                    <a:lstStyle/>
                    <a:p>
                      <a:pPr algn="ctr"/>
                      <a:r>
                        <a:rPr lang="fr-FR" b="1" dirty="0" smtClean="0"/>
                        <a:t>Définitions</a:t>
                      </a:r>
                      <a:endParaRPr lang="fr-FR" b="1" dirty="0"/>
                    </a:p>
                  </a:txBody>
                  <a:tcPr/>
                </a:tc>
                <a:tc>
                  <a:txBody>
                    <a:bodyPr/>
                    <a:lstStyle/>
                    <a:p>
                      <a:pPr algn="ctr"/>
                      <a:r>
                        <a:rPr lang="fr-FR" b="1" dirty="0" smtClean="0"/>
                        <a:t>Interprétations</a:t>
                      </a:r>
                      <a:endParaRPr lang="fr-FR" b="1" dirty="0"/>
                    </a:p>
                  </a:txBody>
                  <a:tcPr/>
                </a:tc>
              </a:tr>
              <a:tr h="696610">
                <a:tc>
                  <a:txBody>
                    <a:bodyPr/>
                    <a:lstStyle/>
                    <a:p>
                      <a:endParaRPr lang="fr-FR" dirty="0"/>
                    </a:p>
                  </a:txBody>
                  <a:tcPr/>
                </a:tc>
                <a:tc>
                  <a:txBody>
                    <a:bodyPr/>
                    <a:lstStyle/>
                    <a:p>
                      <a:endParaRPr lang="fr-FR" dirty="0" smtClean="0"/>
                    </a:p>
                    <a:p>
                      <a:endParaRPr lang="fr-FR" dirty="0" smtClean="0"/>
                    </a:p>
                    <a:p>
                      <a:endParaRPr lang="fr-FR" dirty="0" smtClean="0"/>
                    </a:p>
                  </a:txBody>
                  <a:tcPr/>
                </a:tc>
                <a:tc>
                  <a:txBody>
                    <a:bodyPr/>
                    <a:lstStyle/>
                    <a:p>
                      <a:endParaRPr lang="fr-FR" dirty="0" smtClean="0"/>
                    </a:p>
                    <a:p>
                      <a:endParaRPr lang="fr-FR" dirty="0" smtClean="0"/>
                    </a:p>
                  </a:txBody>
                  <a:tcPr/>
                </a:tc>
              </a:tr>
              <a:tr h="3166586">
                <a:tc>
                  <a:txBody>
                    <a:bodyPr/>
                    <a:lstStyle/>
                    <a:p>
                      <a:endParaRPr lang="fr-FR" sz="1600" b="1" u="sng" dirty="0"/>
                    </a:p>
                  </a:txBody>
                  <a:tcPr/>
                </a:tc>
                <a:tc>
                  <a:txBody>
                    <a:bodyPr/>
                    <a:lstStyle/>
                    <a:p>
                      <a:endParaRPr lang="fr-FR" dirty="0" smtClean="0"/>
                    </a:p>
                    <a:p>
                      <a:endParaRPr lang="fr-FR" dirty="0" smtClean="0"/>
                    </a:p>
                    <a:p>
                      <a:endParaRPr lang="fr-FR" dirty="0" smtClean="0"/>
                    </a:p>
                    <a:p>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txBody>
                  <a:tcPr/>
                </a:tc>
              </a:tr>
              <a:tr h="2233344">
                <a:tc>
                  <a:txBody>
                    <a:bodyPr/>
                    <a:lstStyle/>
                    <a:p>
                      <a:endParaRPr lang="fr-FR" sz="1600" dirty="0"/>
                    </a:p>
                  </a:txBody>
                  <a:tcPr/>
                </a:tc>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a:p>
                  </a:txBody>
                  <a:tcPr/>
                </a:tc>
              </a:tr>
            </a:tbl>
          </a:graphicData>
        </a:graphic>
      </p:graphicFrame>
      <p:sp>
        <p:nvSpPr>
          <p:cNvPr id="4" name="ZoneTexte 3"/>
          <p:cNvSpPr txBox="1"/>
          <p:nvPr/>
        </p:nvSpPr>
        <p:spPr>
          <a:xfrm>
            <a:off x="107504" y="692696"/>
            <a:ext cx="1080120" cy="338554"/>
          </a:xfrm>
          <a:prstGeom prst="rect">
            <a:avLst/>
          </a:prstGeom>
          <a:noFill/>
        </p:spPr>
        <p:txBody>
          <a:bodyPr wrap="square" rtlCol="0">
            <a:spAutoFit/>
          </a:bodyPr>
          <a:lstStyle/>
          <a:p>
            <a:r>
              <a:rPr lang="fr-FR" sz="1600" b="1" u="sng" dirty="0" smtClean="0">
                <a:solidFill>
                  <a:srgbClr val="002060"/>
                </a:solidFill>
              </a:rPr>
              <a:t>Croyance</a:t>
            </a:r>
            <a:endParaRPr lang="fr-FR" sz="1600" b="1" u="sng" dirty="0">
              <a:solidFill>
                <a:srgbClr val="002060"/>
              </a:solidFill>
            </a:endParaRPr>
          </a:p>
        </p:txBody>
      </p:sp>
      <p:sp>
        <p:nvSpPr>
          <p:cNvPr id="5" name="ZoneTexte 4"/>
          <p:cNvSpPr txBox="1"/>
          <p:nvPr/>
        </p:nvSpPr>
        <p:spPr>
          <a:xfrm>
            <a:off x="971600" y="4580453"/>
            <a:ext cx="4104456" cy="2277547"/>
          </a:xfrm>
          <a:prstGeom prst="rect">
            <a:avLst/>
          </a:prstGeom>
          <a:noFill/>
        </p:spPr>
        <p:txBody>
          <a:bodyPr wrap="square" rtlCol="0">
            <a:spAutoFit/>
          </a:bodyPr>
          <a:lstStyle/>
          <a:p>
            <a:pPr algn="just"/>
            <a:r>
              <a:rPr lang="fr-FR" sz="1400" b="1" dirty="0" smtClean="0"/>
              <a:t>Peut-on considérer les récits bibliques comme mythiques ? </a:t>
            </a:r>
          </a:p>
          <a:p>
            <a:pPr algn="just">
              <a:buFontTx/>
              <a:buChar char="-"/>
            </a:pPr>
            <a:r>
              <a:rPr lang="fr-FR" sz="1400" dirty="0" smtClean="0"/>
              <a:t> </a:t>
            </a:r>
            <a:r>
              <a:rPr lang="fr-FR" sz="1400" b="1" dirty="0" smtClean="0"/>
              <a:t>Oui</a:t>
            </a:r>
            <a:r>
              <a:rPr lang="fr-FR" sz="1400" dirty="0" smtClean="0"/>
              <a:t> pour les cosmogonies, pour des thèmes transversaux comme le paradis perdu, les villes maudites, les frères ennemis, le déluge[….].</a:t>
            </a:r>
          </a:p>
          <a:p>
            <a:pPr algn="just"/>
            <a:r>
              <a:rPr lang="fr-FR" sz="1400" dirty="0" smtClean="0"/>
              <a:t>- </a:t>
            </a:r>
            <a:r>
              <a:rPr lang="fr-FR" sz="1400" b="1" dirty="0" smtClean="0"/>
              <a:t>Non</a:t>
            </a:r>
            <a:r>
              <a:rPr lang="fr-FR" sz="1400" dirty="0" smtClean="0"/>
              <a:t> pour les parties historiques, même si elles n’ont pas échappé à une « cristallisation » légendaire ou à des desseins politiques (justification de la politique de Josias )</a:t>
            </a:r>
          </a:p>
          <a:p>
            <a:endParaRPr lang="fr-FR" sz="1600" dirty="0"/>
          </a:p>
        </p:txBody>
      </p:sp>
      <p:sp>
        <p:nvSpPr>
          <p:cNvPr id="6" name="ZoneTexte 5"/>
          <p:cNvSpPr txBox="1"/>
          <p:nvPr/>
        </p:nvSpPr>
        <p:spPr>
          <a:xfrm>
            <a:off x="1115616" y="548680"/>
            <a:ext cx="4176464" cy="307777"/>
          </a:xfrm>
          <a:prstGeom prst="rect">
            <a:avLst/>
          </a:prstGeom>
          <a:noFill/>
        </p:spPr>
        <p:txBody>
          <a:bodyPr wrap="square" rtlCol="0">
            <a:spAutoFit/>
          </a:bodyPr>
          <a:lstStyle/>
          <a:p>
            <a:r>
              <a:rPr lang="fr-FR" sz="1400" dirty="0" smtClean="0"/>
              <a:t>Ce qui est cru, ce qui fait l'objet de l'assentiment.</a:t>
            </a:r>
            <a:endParaRPr lang="fr-FR" sz="1400" dirty="0"/>
          </a:p>
        </p:txBody>
      </p:sp>
      <p:sp>
        <p:nvSpPr>
          <p:cNvPr id="7" name="ZoneTexte 6"/>
          <p:cNvSpPr txBox="1"/>
          <p:nvPr/>
        </p:nvSpPr>
        <p:spPr>
          <a:xfrm>
            <a:off x="899592" y="1412776"/>
            <a:ext cx="4536504" cy="307777"/>
          </a:xfrm>
          <a:prstGeom prst="rect">
            <a:avLst/>
          </a:prstGeom>
          <a:noFill/>
        </p:spPr>
        <p:txBody>
          <a:bodyPr wrap="square" rtlCol="0">
            <a:spAutoFit/>
          </a:bodyPr>
          <a:lstStyle/>
          <a:p>
            <a:pPr algn="just"/>
            <a:r>
              <a:rPr lang="fr-FR" sz="1400" dirty="0" smtClean="0"/>
              <a:t>« Le mythe </a:t>
            </a:r>
            <a:r>
              <a:rPr lang="fr-FR" sz="1400" u="sng" dirty="0" smtClean="0"/>
              <a:t>raconte une histoire sacrée </a:t>
            </a:r>
            <a:r>
              <a:rPr lang="fr-FR" sz="1400" dirty="0" smtClean="0"/>
              <a:t>» </a:t>
            </a:r>
            <a:r>
              <a:rPr lang="fr-FR" sz="1400" b="1" dirty="0" smtClean="0"/>
              <a:t> Mircea Eliade</a:t>
            </a:r>
            <a:r>
              <a:rPr lang="fr-FR" sz="1400" dirty="0" smtClean="0"/>
              <a:t>.</a:t>
            </a:r>
          </a:p>
        </p:txBody>
      </p:sp>
      <p:sp>
        <p:nvSpPr>
          <p:cNvPr id="8" name="ZoneTexte 7"/>
          <p:cNvSpPr txBox="1"/>
          <p:nvPr/>
        </p:nvSpPr>
        <p:spPr>
          <a:xfrm>
            <a:off x="5292080" y="476672"/>
            <a:ext cx="3851920" cy="1015663"/>
          </a:xfrm>
          <a:prstGeom prst="rect">
            <a:avLst/>
          </a:prstGeom>
          <a:noFill/>
        </p:spPr>
        <p:txBody>
          <a:bodyPr wrap="square" rtlCol="0">
            <a:spAutoFit/>
          </a:bodyPr>
          <a:lstStyle/>
          <a:p>
            <a:r>
              <a:rPr lang="fr-FR" sz="1500" dirty="0" smtClean="0">
                <a:sym typeface="Wingdings" pitchFamily="2" charset="2"/>
              </a:rPr>
              <a:t>Les croyances s’inscrivent dans une dimension collective (groupe, société…). </a:t>
            </a:r>
          </a:p>
          <a:p>
            <a:r>
              <a:rPr lang="fr-FR" sz="1500" b="1" dirty="0" smtClean="0">
                <a:sym typeface="Wingdings" pitchFamily="2" charset="2"/>
              </a:rPr>
              <a:t> Les fêtes religieuses en sont une concrétisation.</a:t>
            </a:r>
            <a:endParaRPr lang="fr-FR" sz="1500" b="1" dirty="0"/>
          </a:p>
        </p:txBody>
      </p:sp>
      <p:sp>
        <p:nvSpPr>
          <p:cNvPr id="16" name="ZoneTexte 15"/>
          <p:cNvSpPr txBox="1"/>
          <p:nvPr/>
        </p:nvSpPr>
        <p:spPr>
          <a:xfrm>
            <a:off x="899592" y="1753652"/>
            <a:ext cx="4464496" cy="523220"/>
          </a:xfrm>
          <a:prstGeom prst="rect">
            <a:avLst/>
          </a:prstGeom>
          <a:noFill/>
        </p:spPr>
        <p:txBody>
          <a:bodyPr wrap="square" rtlCol="0">
            <a:spAutoFit/>
          </a:bodyPr>
          <a:lstStyle/>
          <a:p>
            <a:pPr algn="just"/>
            <a:r>
              <a:rPr lang="fr-FR" sz="1400" dirty="0" smtClean="0"/>
              <a:t>« Le mythe dit toujours </a:t>
            </a:r>
            <a:r>
              <a:rPr lang="fr-FR" sz="1400" u="sng" dirty="0" smtClean="0"/>
              <a:t>comment quelque chose est né </a:t>
            </a:r>
            <a:r>
              <a:rPr lang="fr-FR" sz="1400" dirty="0" smtClean="0"/>
              <a:t>» </a:t>
            </a:r>
            <a:r>
              <a:rPr lang="fr-FR" sz="1400" b="1" dirty="0" smtClean="0"/>
              <a:t>Paul </a:t>
            </a:r>
            <a:r>
              <a:rPr lang="fr-FR" sz="1400" b="1" dirty="0" err="1" smtClean="0"/>
              <a:t>Ricoeur</a:t>
            </a:r>
            <a:r>
              <a:rPr lang="fr-FR" sz="1400" b="1" dirty="0" smtClean="0"/>
              <a:t>.</a:t>
            </a:r>
            <a:endParaRPr lang="fr-FR" sz="1400" b="1" dirty="0"/>
          </a:p>
        </p:txBody>
      </p:sp>
      <p:sp>
        <p:nvSpPr>
          <p:cNvPr id="18" name="ZoneTexte 17"/>
          <p:cNvSpPr txBox="1"/>
          <p:nvPr/>
        </p:nvSpPr>
        <p:spPr>
          <a:xfrm>
            <a:off x="899592" y="2330296"/>
            <a:ext cx="4536504" cy="738664"/>
          </a:xfrm>
          <a:prstGeom prst="rect">
            <a:avLst/>
          </a:prstGeom>
          <a:noFill/>
        </p:spPr>
        <p:txBody>
          <a:bodyPr wrap="square" rtlCol="0">
            <a:spAutoFit/>
          </a:bodyPr>
          <a:lstStyle/>
          <a:p>
            <a:pPr algn="just"/>
            <a:r>
              <a:rPr lang="fr-FR" sz="1400" dirty="0" smtClean="0"/>
              <a:t>« </a:t>
            </a:r>
            <a:r>
              <a:rPr lang="fr-FR" sz="1400" u="sng" dirty="0" smtClean="0"/>
              <a:t>Le mythe relate un évènement qui a eu lieu dans le temps primordial</a:t>
            </a:r>
            <a:r>
              <a:rPr lang="fr-FR" sz="1400" dirty="0" smtClean="0"/>
              <a:t>, le temps fabuleux des commencements » </a:t>
            </a:r>
            <a:r>
              <a:rPr lang="fr-FR" sz="1400" b="1" dirty="0" err="1" smtClean="0"/>
              <a:t>Mircéa</a:t>
            </a:r>
            <a:r>
              <a:rPr lang="fr-FR" sz="1400" b="1" dirty="0" smtClean="0"/>
              <a:t> Eliade</a:t>
            </a:r>
            <a:r>
              <a:rPr lang="fr-FR" sz="1400" dirty="0" smtClean="0"/>
              <a:t>.</a:t>
            </a:r>
            <a:endParaRPr lang="fr-FR" sz="1400" dirty="0"/>
          </a:p>
        </p:txBody>
      </p:sp>
      <p:sp>
        <p:nvSpPr>
          <p:cNvPr id="19" name="Rectangle 18"/>
          <p:cNvSpPr/>
          <p:nvPr/>
        </p:nvSpPr>
        <p:spPr>
          <a:xfrm>
            <a:off x="899592" y="3050376"/>
            <a:ext cx="4536504" cy="738664"/>
          </a:xfrm>
          <a:prstGeom prst="rect">
            <a:avLst/>
          </a:prstGeom>
        </p:spPr>
        <p:txBody>
          <a:bodyPr wrap="square">
            <a:spAutoFit/>
          </a:bodyPr>
          <a:lstStyle/>
          <a:p>
            <a:pPr algn="just">
              <a:buNone/>
            </a:pPr>
            <a:r>
              <a:rPr lang="fr-FR" sz="1400" dirty="0" smtClean="0"/>
              <a:t>« Le mythe constitue </a:t>
            </a:r>
            <a:r>
              <a:rPr lang="fr-FR" sz="1400" u="sng" dirty="0" smtClean="0"/>
              <a:t>le modèle de référence </a:t>
            </a:r>
            <a:r>
              <a:rPr lang="fr-FR" sz="1400" dirty="0" smtClean="0"/>
              <a:t>qui permet de situer, de comprendre, de juger l’exploit célébré » </a:t>
            </a:r>
            <a:r>
              <a:rPr lang="fr-FR" sz="1400" b="1" dirty="0" smtClean="0"/>
              <a:t>Jean-Pierre Vernant.</a:t>
            </a:r>
          </a:p>
        </p:txBody>
      </p:sp>
      <p:sp>
        <p:nvSpPr>
          <p:cNvPr id="20" name="Rectangle 19"/>
          <p:cNvSpPr/>
          <p:nvPr/>
        </p:nvSpPr>
        <p:spPr>
          <a:xfrm>
            <a:off x="899592" y="3861048"/>
            <a:ext cx="4536504" cy="738664"/>
          </a:xfrm>
          <a:prstGeom prst="rect">
            <a:avLst/>
          </a:prstGeom>
        </p:spPr>
        <p:txBody>
          <a:bodyPr wrap="square">
            <a:spAutoFit/>
          </a:bodyPr>
          <a:lstStyle/>
          <a:p>
            <a:pPr algn="just"/>
            <a:r>
              <a:rPr lang="fr-FR" sz="1400" dirty="0" smtClean="0"/>
              <a:t>« Le mythe est tenu pour vrai dans son contexte de création, pour </a:t>
            </a:r>
            <a:r>
              <a:rPr lang="fr-FR" sz="1400" u="sng" dirty="0" smtClean="0"/>
              <a:t>UNE vérité à défaut de LA vérité</a:t>
            </a:r>
            <a:r>
              <a:rPr lang="fr-FR" sz="1400" dirty="0" smtClean="0"/>
              <a:t> » (cf. </a:t>
            </a:r>
            <a:r>
              <a:rPr lang="fr-FR" sz="1400" b="1" dirty="0" smtClean="0"/>
              <a:t>Paul Veyne</a:t>
            </a:r>
            <a:r>
              <a:rPr lang="fr-FR" sz="1400" dirty="0" smtClean="0"/>
              <a:t>, </a:t>
            </a:r>
            <a:r>
              <a:rPr lang="fr-FR" sz="1400" i="1" dirty="0" smtClean="0"/>
              <a:t>Les Grecs ont-ils cru à leurs mythes</a:t>
            </a:r>
            <a:r>
              <a:rPr lang="fr-FR" sz="1400" dirty="0" smtClean="0"/>
              <a:t> ?). </a:t>
            </a:r>
            <a:endParaRPr lang="fr-FR" sz="1400" dirty="0"/>
          </a:p>
        </p:txBody>
      </p:sp>
      <p:sp>
        <p:nvSpPr>
          <p:cNvPr id="21" name="Rectangle 20"/>
          <p:cNvSpPr/>
          <p:nvPr/>
        </p:nvSpPr>
        <p:spPr>
          <a:xfrm>
            <a:off x="5436096" y="1988840"/>
            <a:ext cx="3600400" cy="1815882"/>
          </a:xfrm>
          <a:prstGeom prst="rect">
            <a:avLst/>
          </a:prstGeom>
        </p:spPr>
        <p:txBody>
          <a:bodyPr wrap="square">
            <a:spAutoFit/>
          </a:bodyPr>
          <a:lstStyle/>
          <a:p>
            <a:r>
              <a:rPr lang="fr-FR" sz="1600" dirty="0" smtClean="0"/>
              <a:t>Une définition complexe et polysémique mais dans tous les cas :</a:t>
            </a:r>
          </a:p>
          <a:p>
            <a:pPr>
              <a:buFont typeface="Wingdings" pitchFamily="2" charset="2"/>
              <a:buChar char="§"/>
            </a:pPr>
            <a:r>
              <a:rPr lang="fr-FR" sz="1600" dirty="0" smtClean="0"/>
              <a:t> Le mythe obéit à une logique qui n’est pas forcément la nôtre, à une logique de l’imaginaire. </a:t>
            </a:r>
          </a:p>
          <a:p>
            <a:pPr>
              <a:buFont typeface="Wingdings" pitchFamily="2" charset="2"/>
              <a:buChar char="§"/>
            </a:pPr>
            <a:r>
              <a:rPr lang="fr-FR" sz="1600" dirty="0" smtClean="0"/>
              <a:t> Il est à part entière, </a:t>
            </a:r>
            <a:r>
              <a:rPr lang="fr-FR" sz="1600" u="sng" dirty="0" smtClean="0">
                <a:solidFill>
                  <a:srgbClr val="7030A0"/>
                </a:solidFill>
              </a:rPr>
              <a:t>un «texte [</a:t>
            </a:r>
            <a:r>
              <a:rPr lang="fr-FR" sz="1600" i="1" u="sng" dirty="0" smtClean="0">
                <a:solidFill>
                  <a:srgbClr val="7030A0"/>
                </a:solidFill>
              </a:rPr>
              <a:t>ou récit</a:t>
            </a:r>
            <a:r>
              <a:rPr lang="fr-FR" sz="1600" u="sng" dirty="0" smtClean="0">
                <a:solidFill>
                  <a:srgbClr val="7030A0"/>
                </a:solidFill>
              </a:rPr>
              <a:t>] fondateur ».</a:t>
            </a:r>
            <a:endParaRPr lang="fr-FR" sz="1600" u="sng" dirty="0">
              <a:solidFill>
                <a:srgbClr val="7030A0"/>
              </a:solidFill>
            </a:endParaRPr>
          </a:p>
        </p:txBody>
      </p:sp>
      <p:sp>
        <p:nvSpPr>
          <p:cNvPr id="23" name="ZoneTexte 22"/>
          <p:cNvSpPr txBox="1"/>
          <p:nvPr/>
        </p:nvSpPr>
        <p:spPr>
          <a:xfrm>
            <a:off x="5436096" y="5949280"/>
            <a:ext cx="3563888" cy="769441"/>
          </a:xfrm>
          <a:prstGeom prst="rect">
            <a:avLst/>
          </a:prstGeom>
          <a:solidFill>
            <a:schemeClr val="bg2"/>
          </a:solidFill>
          <a:ln>
            <a:solidFill>
              <a:schemeClr val="tx1"/>
            </a:solidFill>
          </a:ln>
        </p:spPr>
        <p:txBody>
          <a:bodyPr wrap="square" rtlCol="0">
            <a:spAutoFit/>
          </a:bodyPr>
          <a:lstStyle/>
          <a:p>
            <a:r>
              <a:rPr lang="fr-FR" sz="1100" b="1" dirty="0" smtClean="0"/>
              <a:t> D’après  </a:t>
            </a:r>
          </a:p>
          <a:p>
            <a:r>
              <a:rPr lang="fr-FR" sz="1100" b="1" dirty="0" smtClean="0"/>
              <a:t>- </a:t>
            </a:r>
            <a:r>
              <a:rPr lang="fr-FR" sz="1100" b="1" i="1" dirty="0" smtClean="0"/>
              <a:t>Dictionnaire de l’Académie française</a:t>
            </a:r>
          </a:p>
          <a:p>
            <a:r>
              <a:rPr lang="fr-FR" sz="1100" b="1" dirty="0" smtClean="0"/>
              <a:t>-</a:t>
            </a:r>
            <a:r>
              <a:rPr lang="fr-FR" sz="1100" b="1" i="1" dirty="0" smtClean="0"/>
              <a:t>Langues en pratiques</a:t>
            </a:r>
            <a:r>
              <a:rPr lang="fr-FR" sz="1100" b="1" dirty="0" smtClean="0"/>
              <a:t>, Docs authentiques, </a:t>
            </a:r>
            <a:r>
              <a:rPr lang="fr-FR" sz="1100" b="1" dirty="0" err="1" smtClean="0"/>
              <a:t>Ultreia</a:t>
            </a:r>
            <a:r>
              <a:rPr lang="fr-FR" sz="1100" b="1" dirty="0" smtClean="0"/>
              <a:t> © CRDP académie de Montpellier, 2009</a:t>
            </a:r>
          </a:p>
        </p:txBody>
      </p:sp>
      <p:sp>
        <p:nvSpPr>
          <p:cNvPr id="24" name="ZoneTexte 23"/>
          <p:cNvSpPr txBox="1"/>
          <p:nvPr/>
        </p:nvSpPr>
        <p:spPr>
          <a:xfrm>
            <a:off x="107504" y="2780928"/>
            <a:ext cx="1080120" cy="338554"/>
          </a:xfrm>
          <a:prstGeom prst="rect">
            <a:avLst/>
          </a:prstGeom>
          <a:noFill/>
        </p:spPr>
        <p:txBody>
          <a:bodyPr wrap="square" rtlCol="0">
            <a:spAutoFit/>
          </a:bodyPr>
          <a:lstStyle/>
          <a:p>
            <a:r>
              <a:rPr lang="fr-FR" sz="1600" b="1" u="sng" dirty="0" smtClean="0">
                <a:solidFill>
                  <a:srgbClr val="0070C0"/>
                </a:solidFill>
              </a:rPr>
              <a:t>Mythe</a:t>
            </a:r>
            <a:endParaRPr lang="fr-FR" sz="1600" b="1" u="sng" dirty="0">
              <a:solidFill>
                <a:srgbClr val="0070C0"/>
              </a:solidFill>
            </a:endParaRPr>
          </a:p>
        </p:txBody>
      </p:sp>
      <p:sp>
        <p:nvSpPr>
          <p:cNvPr id="25" name="ZoneTexte 24"/>
          <p:cNvSpPr txBox="1"/>
          <p:nvPr/>
        </p:nvSpPr>
        <p:spPr>
          <a:xfrm>
            <a:off x="107504" y="5373216"/>
            <a:ext cx="1080120" cy="584775"/>
          </a:xfrm>
          <a:prstGeom prst="rect">
            <a:avLst/>
          </a:prstGeom>
          <a:noFill/>
        </p:spPr>
        <p:txBody>
          <a:bodyPr wrap="square" rtlCol="0">
            <a:spAutoFit/>
          </a:bodyPr>
          <a:lstStyle/>
          <a:p>
            <a:r>
              <a:rPr lang="fr-FR" sz="1600" b="1" u="sng" dirty="0" smtClean="0">
                <a:solidFill>
                  <a:srgbClr val="00B0F0"/>
                </a:solidFill>
              </a:rPr>
              <a:t>Récits bibliques</a:t>
            </a:r>
            <a:endParaRPr lang="fr-FR" sz="1600" b="1" u="sng" dirty="0">
              <a:solidFill>
                <a:srgbClr val="00B0F0"/>
              </a:solidFill>
            </a:endParaRPr>
          </a:p>
        </p:txBody>
      </p:sp>
      <p:sp>
        <p:nvSpPr>
          <p:cNvPr id="27" name="ZoneTexte 26"/>
          <p:cNvSpPr txBox="1"/>
          <p:nvPr/>
        </p:nvSpPr>
        <p:spPr>
          <a:xfrm>
            <a:off x="5364088" y="4797152"/>
            <a:ext cx="3600400" cy="1077218"/>
          </a:xfrm>
          <a:prstGeom prst="rect">
            <a:avLst/>
          </a:prstGeom>
          <a:noFill/>
        </p:spPr>
        <p:txBody>
          <a:bodyPr wrap="square" rtlCol="0">
            <a:spAutoFit/>
          </a:bodyPr>
          <a:lstStyle/>
          <a:p>
            <a:r>
              <a:rPr lang="fr-FR" sz="1600" dirty="0" smtClean="0"/>
              <a:t>Un débat qui n’est pas tranché et qui explique </a:t>
            </a:r>
            <a:r>
              <a:rPr lang="fr-FR" sz="1600" u="sng" dirty="0" smtClean="0"/>
              <a:t>la dissociation entre récits mythiques et bibliques dans les programmes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2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6" grpId="0"/>
      <p:bldP spid="18" grpId="0"/>
      <p:bldP spid="19" grpId="0"/>
      <p:bldP spid="20" grpId="0"/>
      <p:bldP spid="21" grpId="0"/>
      <p:bldP spid="24"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a:ln w="28575">
            <a:solidFill>
              <a:srgbClr val="C00000"/>
            </a:solidFill>
          </a:ln>
        </p:spPr>
        <p:txBody>
          <a:bodyPr>
            <a:normAutofit fontScale="90000"/>
          </a:bodyPr>
          <a:lstStyle/>
          <a:p>
            <a:r>
              <a:rPr lang="fr-FR" dirty="0" smtClean="0"/>
              <a:t>III. Différents objets, un seul thème, des problématiques structurantes</a:t>
            </a:r>
            <a:endParaRPr lang="fr-FR" dirty="0"/>
          </a:p>
        </p:txBody>
      </p:sp>
      <p:graphicFrame>
        <p:nvGraphicFramePr>
          <p:cNvPr id="5" name="Tableau 4"/>
          <p:cNvGraphicFramePr>
            <a:graphicFrameLocks noGrp="1"/>
          </p:cNvGraphicFramePr>
          <p:nvPr/>
        </p:nvGraphicFramePr>
        <p:xfrm>
          <a:off x="3023321" y="1628800"/>
          <a:ext cx="6120679" cy="5051654"/>
        </p:xfrm>
        <a:graphic>
          <a:graphicData uri="http://schemas.openxmlformats.org/drawingml/2006/table">
            <a:tbl>
              <a:tblPr/>
              <a:tblGrid>
                <a:gridCol w="2268018"/>
                <a:gridCol w="3852661"/>
              </a:tblGrid>
              <a:tr h="4284718">
                <a:tc>
                  <a:txBody>
                    <a:bodyPr/>
                    <a:lstStyle/>
                    <a:p>
                      <a:pPr algn="ctr"/>
                      <a:r>
                        <a:rPr lang="fr-FR" sz="1500" b="1" dirty="0"/>
                        <a:t>Thème 2</a:t>
                      </a:r>
                      <a:endParaRPr lang="fr-FR" sz="1500" dirty="0"/>
                    </a:p>
                    <a:p>
                      <a:pPr algn="ctr"/>
                      <a:r>
                        <a:rPr lang="fr-FR" sz="1500" b="1" dirty="0"/>
                        <a:t>Récits fondateurs, croyances et citoyenneté</a:t>
                      </a:r>
                      <a:endParaRPr lang="fr-FR" sz="1500" dirty="0"/>
                    </a:p>
                    <a:p>
                      <a:pPr algn="ctr"/>
                      <a:r>
                        <a:rPr lang="fr-FR" sz="1500" b="1" dirty="0"/>
                        <a:t>dans la Méditerranée antique</a:t>
                      </a:r>
                      <a:endParaRPr lang="fr-FR" sz="1500" dirty="0"/>
                    </a:p>
                    <a:p>
                      <a:pPr algn="ctr"/>
                      <a:r>
                        <a:rPr lang="fr-FR" sz="1500" b="1" dirty="0"/>
                        <a:t>au Ier millénaire avant J.-C.</a:t>
                      </a:r>
                      <a:endParaRPr lang="fr-FR" sz="1500" dirty="0"/>
                    </a:p>
                    <a:p>
                      <a:pPr algn="ctr"/>
                      <a:r>
                        <a:rPr lang="fr-FR" sz="1500" dirty="0"/>
                        <a:t> </a:t>
                      </a:r>
                    </a:p>
                    <a:p>
                      <a:pPr algn="l">
                        <a:buFont typeface="Arial"/>
                        <a:buChar char="•"/>
                      </a:pPr>
                      <a:r>
                        <a:rPr lang="fr-FR" sz="1500" dirty="0"/>
                        <a:t>Le monde des cités grecques.</a:t>
                      </a:r>
                    </a:p>
                    <a:p>
                      <a:pPr algn="l">
                        <a:buFont typeface="Arial"/>
                        <a:buChar char="•"/>
                      </a:pPr>
                      <a:r>
                        <a:rPr lang="fr-FR" sz="1500" dirty="0"/>
                        <a:t>Rome du mythe à l'histoire.</a:t>
                      </a:r>
                    </a:p>
                    <a:p>
                      <a:pPr algn="l">
                        <a:buFont typeface="Arial"/>
                        <a:buChar char="•"/>
                      </a:pPr>
                      <a:r>
                        <a:rPr lang="fr-FR" sz="1500" dirty="0"/>
                        <a:t>La naissance du monothéisme juif dans un monde polythéiste.</a:t>
                      </a:r>
                    </a:p>
                    <a:p>
                      <a:pPr algn="l"/>
                      <a:r>
                        <a:rPr lang="fr-FR" sz="15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3F4"/>
                    </a:solidFill>
                  </a:tcPr>
                </a:tc>
                <a:tc>
                  <a:txBody>
                    <a:bodyPr/>
                    <a:lstStyle/>
                    <a:p>
                      <a:pPr algn="l"/>
                      <a:r>
                        <a:rPr lang="fr-FR" sz="1500" dirty="0"/>
                        <a:t> </a:t>
                      </a:r>
                    </a:p>
                    <a:p>
                      <a:pPr algn="l"/>
                      <a:r>
                        <a:rPr lang="fr-FR" sz="1500" dirty="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l"/>
                      <a:r>
                        <a:rPr lang="fr-FR" sz="15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l"/>
                      <a:r>
                        <a:rPr lang="fr-FR" sz="15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F3F4"/>
                    </a:solidFill>
                  </a:tcPr>
                </a:tc>
              </a:tr>
            </a:tbl>
          </a:graphicData>
        </a:graphic>
      </p:graphicFrame>
      <p:sp>
        <p:nvSpPr>
          <p:cNvPr id="7" name="Rectangle 6"/>
          <p:cNvSpPr/>
          <p:nvPr/>
        </p:nvSpPr>
        <p:spPr>
          <a:xfrm>
            <a:off x="3059832" y="1628800"/>
            <a:ext cx="2160240" cy="14401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79512" y="3068960"/>
            <a:ext cx="2699792" cy="1200329"/>
          </a:xfrm>
          <a:prstGeom prst="rect">
            <a:avLst/>
          </a:prstGeom>
          <a:solidFill>
            <a:schemeClr val="bg1"/>
          </a:solidFill>
          <a:ln w="28575">
            <a:solidFill>
              <a:srgbClr val="C00000"/>
            </a:solidFill>
          </a:ln>
        </p:spPr>
        <p:txBody>
          <a:bodyPr wrap="square" rtlCol="0">
            <a:spAutoFit/>
          </a:bodyPr>
          <a:lstStyle/>
          <a:p>
            <a:pPr algn="ctr"/>
            <a:r>
              <a:rPr lang="fr-FR" sz="2000" dirty="0" smtClean="0">
                <a:solidFill>
                  <a:srgbClr val="FF0000"/>
                </a:solidFill>
                <a:sym typeface="Wingdings" pitchFamily="2" charset="2"/>
              </a:rPr>
              <a:t> </a:t>
            </a:r>
            <a:r>
              <a:rPr lang="fr-FR" sz="2400" dirty="0" smtClean="0"/>
              <a:t>Une entrée centrée sur le fait religieux et le culturel</a:t>
            </a:r>
            <a:endParaRPr lang="fr-FR" sz="2400" dirty="0"/>
          </a:p>
        </p:txBody>
      </p:sp>
      <p:cxnSp>
        <p:nvCxnSpPr>
          <p:cNvPr id="13" name="Connecteur droit avec flèche 12"/>
          <p:cNvCxnSpPr>
            <a:stCxn id="7" idx="1"/>
          </p:cNvCxnSpPr>
          <p:nvPr/>
        </p:nvCxnSpPr>
        <p:spPr>
          <a:xfrm flipH="1">
            <a:off x="2339752" y="2348880"/>
            <a:ext cx="720080" cy="64807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547664" y="4293096"/>
            <a:ext cx="1512168" cy="129614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8673" name="Picture 1"/>
          <p:cNvPicPr>
            <a:picLocks noChangeAspect="1" noChangeArrowheads="1"/>
          </p:cNvPicPr>
          <p:nvPr/>
        </p:nvPicPr>
        <p:blipFill>
          <a:blip r:embed="rId3" cstate="print"/>
          <a:srcRect/>
          <a:stretch>
            <a:fillRect/>
          </a:stretch>
        </p:blipFill>
        <p:spPr bwMode="auto">
          <a:xfrm>
            <a:off x="179512" y="1412776"/>
            <a:ext cx="2023557" cy="1454634"/>
          </a:xfrm>
          <a:prstGeom prst="rect">
            <a:avLst/>
          </a:prstGeom>
          <a:noFill/>
          <a:ln w="9525">
            <a:noFill/>
            <a:miter lim="800000"/>
            <a:headEnd/>
            <a:tailEnd/>
          </a:ln>
        </p:spPr>
      </p:pic>
      <p:sp>
        <p:nvSpPr>
          <p:cNvPr id="12" name="Rectangle 11"/>
          <p:cNvSpPr/>
          <p:nvPr/>
        </p:nvSpPr>
        <p:spPr>
          <a:xfrm>
            <a:off x="5292080" y="1556792"/>
            <a:ext cx="3851920" cy="5184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03848" y="4653136"/>
            <a:ext cx="5688632" cy="2092881"/>
          </a:xfrm>
          <a:prstGeom prst="rect">
            <a:avLst/>
          </a:prstGeom>
          <a:solidFill>
            <a:schemeClr val="bg1"/>
          </a:solidFill>
          <a:ln w="28575">
            <a:solidFill>
              <a:srgbClr val="C00000"/>
            </a:solidFill>
          </a:ln>
        </p:spPr>
        <p:txBody>
          <a:bodyPr wrap="square">
            <a:spAutoFit/>
          </a:bodyPr>
          <a:lstStyle/>
          <a:p>
            <a:pPr algn="just"/>
            <a:r>
              <a:rPr lang="fr-FR" sz="2400" dirty="0" smtClean="0">
                <a:solidFill>
                  <a:srgbClr val="FF0000"/>
                </a:solidFill>
                <a:sym typeface="Wingdings" pitchFamily="2" charset="2"/>
              </a:rPr>
              <a:t> </a:t>
            </a:r>
            <a:r>
              <a:rPr lang="fr-FR" sz="2600" dirty="0" smtClean="0">
                <a:solidFill>
                  <a:srgbClr val="FF0000"/>
                </a:solidFill>
              </a:rPr>
              <a:t>Comment les sociétés de l’Antiquité sont-elles soudées par des récits et/ou des croyances religieuses ? </a:t>
            </a:r>
          </a:p>
          <a:p>
            <a:pPr algn="just"/>
            <a:r>
              <a:rPr lang="fr-FR" sz="2600" dirty="0" smtClean="0">
                <a:solidFill>
                  <a:srgbClr val="FF0000"/>
                </a:solidFill>
              </a:rPr>
              <a:t>Que nous apprennent ces récits et/ou croyances sur ces sociétés ?</a:t>
            </a:r>
            <a:endParaRPr lang="fr-FR" sz="2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500" fill="hold"/>
                                        <p:tgtEl>
                                          <p:spTgt spid="28673"/>
                                        </p:tgtEl>
                                        <p:attrNameLst>
                                          <p:attrName>ppt_w</p:attrName>
                                        </p:attrNameLst>
                                      </p:cBhvr>
                                      <p:tavLst>
                                        <p:tav tm="0">
                                          <p:val>
                                            <p:fltVal val="0"/>
                                          </p:val>
                                        </p:tav>
                                        <p:tav tm="100000">
                                          <p:val>
                                            <p:strVal val="#ppt_w"/>
                                          </p:val>
                                        </p:tav>
                                      </p:tavLst>
                                    </p:anim>
                                    <p:anim calcmode="lin" valueType="num">
                                      <p:cBhvr>
                                        <p:cTn id="8" dur="500" fill="hold"/>
                                        <p:tgtEl>
                                          <p:spTgt spid="2867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7504" y="1484784"/>
          <a:ext cx="8677472" cy="5234534"/>
        </p:xfrm>
        <a:graphic>
          <a:graphicData uri="http://schemas.openxmlformats.org/drawingml/2006/table">
            <a:tbl>
              <a:tblPr/>
              <a:tblGrid>
                <a:gridCol w="2987326"/>
                <a:gridCol w="5690146"/>
              </a:tblGrid>
              <a:tr h="3187438">
                <a:tc>
                  <a:txBody>
                    <a:bodyPr/>
                    <a:lstStyle/>
                    <a:p>
                      <a:pPr algn="ctr"/>
                      <a:r>
                        <a:rPr lang="fr-FR" sz="1600" b="1" dirty="0"/>
                        <a:t>Thème 2</a:t>
                      </a:r>
                      <a:endParaRPr lang="fr-FR" sz="1600" dirty="0"/>
                    </a:p>
                    <a:p>
                      <a:pPr algn="ctr"/>
                      <a:r>
                        <a:rPr lang="fr-FR" sz="1400" b="1" dirty="0"/>
                        <a:t>Récits fondateurs, croyances et citoyenneté</a:t>
                      </a:r>
                      <a:endParaRPr lang="fr-FR" sz="1400" dirty="0"/>
                    </a:p>
                    <a:p>
                      <a:pPr algn="ctr"/>
                      <a:r>
                        <a:rPr lang="fr-FR" sz="1400" b="1" dirty="0"/>
                        <a:t>dans la Méditerranée antique</a:t>
                      </a:r>
                      <a:endParaRPr lang="fr-FR" sz="1400" dirty="0"/>
                    </a:p>
                    <a:p>
                      <a:pPr algn="ctr"/>
                      <a:r>
                        <a:rPr lang="fr-FR" sz="1400" b="1" dirty="0"/>
                        <a:t>au I</a:t>
                      </a:r>
                      <a:r>
                        <a:rPr lang="fr-FR" sz="1400" b="1" baseline="30000" dirty="0"/>
                        <a:t>er</a:t>
                      </a:r>
                      <a:r>
                        <a:rPr lang="fr-FR" sz="1400" b="1" dirty="0"/>
                        <a:t> millénaire avant J.-C</a:t>
                      </a:r>
                      <a:r>
                        <a:rPr lang="fr-FR" sz="1400" b="1" dirty="0" smtClean="0"/>
                        <a:t>.</a:t>
                      </a:r>
                      <a:r>
                        <a:rPr lang="fr-FR" sz="1400" dirty="0"/>
                        <a:t> </a:t>
                      </a:r>
                      <a:endParaRPr lang="fr-FR" sz="1400" dirty="0" smtClean="0"/>
                    </a:p>
                    <a:p>
                      <a:pPr algn="ctr"/>
                      <a:endParaRPr lang="fr-FR" sz="800" dirty="0"/>
                    </a:p>
                    <a:p>
                      <a:pPr algn="l">
                        <a:buFont typeface="Arial"/>
                        <a:buChar char="•"/>
                      </a:pPr>
                      <a:r>
                        <a:rPr lang="fr-FR" sz="1600" dirty="0"/>
                        <a:t>Le monde des cités grecques</a:t>
                      </a:r>
                      <a:r>
                        <a:rPr lang="fr-FR" sz="1600" dirty="0" smtClean="0"/>
                        <a:t>.</a:t>
                      </a:r>
                    </a:p>
                    <a:p>
                      <a:pPr algn="l">
                        <a:buFont typeface="Arial"/>
                        <a:buNone/>
                      </a:pPr>
                      <a:endParaRPr lang="fr-FR" sz="800" dirty="0"/>
                    </a:p>
                    <a:p>
                      <a:pPr algn="l">
                        <a:buFont typeface="Arial"/>
                        <a:buChar char="•"/>
                      </a:pPr>
                      <a:r>
                        <a:rPr lang="fr-FR" sz="1600" dirty="0"/>
                        <a:t>Rome du mythe à l'histoire</a:t>
                      </a:r>
                      <a:r>
                        <a:rPr lang="fr-FR" sz="1600" dirty="0" smtClean="0"/>
                        <a:t>.</a:t>
                      </a:r>
                    </a:p>
                    <a:p>
                      <a:pPr algn="l">
                        <a:buFont typeface="Arial"/>
                        <a:buChar char="•"/>
                      </a:pPr>
                      <a:endParaRPr lang="fr-FR" sz="800" dirty="0"/>
                    </a:p>
                    <a:p>
                      <a:pPr algn="l">
                        <a:buFont typeface="Arial"/>
                        <a:buChar char="•"/>
                      </a:pPr>
                      <a:r>
                        <a:rPr lang="fr-FR" sz="1600" dirty="0"/>
                        <a:t>La naissance du monothéisme juif dans un monde polythéiste.</a:t>
                      </a:r>
                    </a:p>
                    <a:p>
                      <a:pPr algn="l"/>
                      <a:r>
                        <a:rPr lang="fr-FR" sz="16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c>
                  <a:txBody>
                    <a:bodyPr/>
                    <a:lstStyle/>
                    <a:p>
                      <a:pPr algn="just"/>
                      <a:r>
                        <a:rPr lang="fr-FR" sz="1800" dirty="0"/>
                        <a:t> </a:t>
                      </a:r>
                    </a:p>
                    <a:p>
                      <a:pPr algn="just"/>
                      <a:r>
                        <a:rPr lang="fr-FR" sz="1800" dirty="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sz="18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sz="18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r>
            </a:tbl>
          </a:graphicData>
        </a:graphic>
      </p:graphicFrame>
      <p:sp>
        <p:nvSpPr>
          <p:cNvPr id="13" name="Titre 12"/>
          <p:cNvSpPr>
            <a:spLocks noGrp="1"/>
          </p:cNvSpPr>
          <p:nvPr>
            <p:ph type="title"/>
          </p:nvPr>
        </p:nvSpPr>
        <p:spPr>
          <a:ln w="38100">
            <a:solidFill>
              <a:srgbClr val="C00000"/>
            </a:solidFill>
          </a:ln>
        </p:spPr>
        <p:txBody>
          <a:bodyPr>
            <a:normAutofit fontScale="90000"/>
          </a:bodyPr>
          <a:lstStyle/>
          <a:p>
            <a:r>
              <a:rPr lang="fr-FR" dirty="0" smtClean="0"/>
              <a:t>Des questions qui s’inscrivent dans la problématique commune au thème </a:t>
            </a:r>
            <a:endParaRPr lang="fr-FR" dirty="0"/>
          </a:p>
        </p:txBody>
      </p:sp>
      <p:sp>
        <p:nvSpPr>
          <p:cNvPr id="15" name="ZoneTexte 14"/>
          <p:cNvSpPr txBox="1"/>
          <p:nvPr/>
        </p:nvSpPr>
        <p:spPr>
          <a:xfrm>
            <a:off x="107504" y="4150821"/>
            <a:ext cx="2880320" cy="646331"/>
          </a:xfrm>
          <a:prstGeom prst="rect">
            <a:avLst/>
          </a:prstGeom>
          <a:noFill/>
          <a:ln w="28575">
            <a:solidFill>
              <a:srgbClr val="C00000"/>
            </a:solidFill>
          </a:ln>
        </p:spPr>
        <p:txBody>
          <a:bodyPr wrap="square" rtlCol="0">
            <a:spAutoFit/>
          </a:bodyPr>
          <a:lstStyle/>
          <a:p>
            <a:r>
              <a:rPr lang="fr-FR" dirty="0" smtClean="0"/>
              <a:t>Les questions pour le monde des cités grecques</a:t>
            </a:r>
            <a:endParaRPr lang="fr-FR" dirty="0"/>
          </a:p>
        </p:txBody>
      </p:sp>
      <p:sp>
        <p:nvSpPr>
          <p:cNvPr id="26" name="ZoneTexte 25"/>
          <p:cNvSpPr txBox="1"/>
          <p:nvPr/>
        </p:nvSpPr>
        <p:spPr>
          <a:xfrm>
            <a:off x="107504" y="4870901"/>
            <a:ext cx="2880320" cy="646331"/>
          </a:xfrm>
          <a:prstGeom prst="rect">
            <a:avLst/>
          </a:prstGeom>
          <a:noFill/>
          <a:ln w="28575">
            <a:solidFill>
              <a:schemeClr val="accent1">
                <a:lumMod val="75000"/>
              </a:schemeClr>
            </a:solidFill>
          </a:ln>
        </p:spPr>
        <p:txBody>
          <a:bodyPr wrap="square" rtlCol="0">
            <a:spAutoFit/>
          </a:bodyPr>
          <a:lstStyle/>
          <a:p>
            <a:r>
              <a:rPr lang="fr-FR" dirty="0" smtClean="0"/>
              <a:t>Les questions pour Rome du mythe à l’histoire</a:t>
            </a:r>
            <a:endParaRPr lang="fr-FR" dirty="0"/>
          </a:p>
        </p:txBody>
      </p:sp>
      <p:sp>
        <p:nvSpPr>
          <p:cNvPr id="32" name="ZoneTexte 31"/>
          <p:cNvSpPr txBox="1"/>
          <p:nvPr/>
        </p:nvSpPr>
        <p:spPr>
          <a:xfrm>
            <a:off x="107504" y="5613047"/>
            <a:ext cx="2880320" cy="1200329"/>
          </a:xfrm>
          <a:prstGeom prst="rect">
            <a:avLst/>
          </a:prstGeom>
          <a:noFill/>
          <a:ln w="28575">
            <a:solidFill>
              <a:srgbClr val="7030A0"/>
            </a:solidFill>
          </a:ln>
        </p:spPr>
        <p:txBody>
          <a:bodyPr wrap="square" rtlCol="0">
            <a:spAutoFit/>
          </a:bodyPr>
          <a:lstStyle/>
          <a:p>
            <a:r>
              <a:rPr lang="fr-FR" dirty="0" smtClean="0"/>
              <a:t>Les questions pour la naissance du monothéisme juif dans un monde polythéiste.</a:t>
            </a:r>
            <a:endParaRPr lang="fr-FR" dirty="0"/>
          </a:p>
        </p:txBody>
      </p:sp>
      <p:sp>
        <p:nvSpPr>
          <p:cNvPr id="38" name="Rectangle 37"/>
          <p:cNvSpPr/>
          <p:nvPr/>
        </p:nvSpPr>
        <p:spPr>
          <a:xfrm>
            <a:off x="3059832" y="4005064"/>
            <a:ext cx="5760640" cy="504056"/>
          </a:xfrm>
          <a:prstGeom prst="rect">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3059832" y="4509120"/>
            <a:ext cx="3240360" cy="288032"/>
          </a:xfrm>
          <a:prstGeom prst="rect">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3059832" y="4797152"/>
            <a:ext cx="5760640" cy="288032"/>
          </a:xfrm>
          <a:prstGeom prst="rect">
            <a:avLst/>
          </a:prstGeom>
          <a:solidFill>
            <a:srgbClr val="0070C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6300192" y="4509120"/>
            <a:ext cx="2520280" cy="288032"/>
          </a:xfrm>
          <a:prstGeom prst="rect">
            <a:avLst/>
          </a:prstGeom>
          <a:solidFill>
            <a:srgbClr val="0070C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059832" y="5085184"/>
            <a:ext cx="3456384" cy="288032"/>
          </a:xfrm>
          <a:prstGeom prst="rect">
            <a:avLst/>
          </a:prstGeom>
          <a:solidFill>
            <a:srgbClr val="0070C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3059832" y="5373216"/>
            <a:ext cx="4896544" cy="288032"/>
          </a:xfrm>
          <a:prstGeom prst="rect">
            <a:avLst/>
          </a:prstGeom>
          <a:solidFill>
            <a:srgbClr val="7030A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6516216" y="5085184"/>
            <a:ext cx="2304256" cy="288032"/>
          </a:xfrm>
          <a:prstGeom prst="rect">
            <a:avLst/>
          </a:prstGeom>
          <a:solidFill>
            <a:srgbClr val="7030A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987824" y="1772816"/>
            <a:ext cx="5832648"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059832" y="5661248"/>
            <a:ext cx="5688632"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419872" y="1700808"/>
            <a:ext cx="5220072" cy="2092881"/>
          </a:xfrm>
          <a:prstGeom prst="rect">
            <a:avLst/>
          </a:prstGeom>
          <a:solidFill>
            <a:schemeClr val="bg1"/>
          </a:solidFill>
          <a:ln w="28575">
            <a:solidFill>
              <a:schemeClr val="tx1"/>
            </a:solidFill>
          </a:ln>
        </p:spPr>
        <p:txBody>
          <a:bodyPr wrap="square">
            <a:spAutoFit/>
          </a:bodyPr>
          <a:lstStyle/>
          <a:p>
            <a:pPr algn="just"/>
            <a:r>
              <a:rPr lang="fr-FR" sz="2600" dirty="0" smtClean="0">
                <a:solidFill>
                  <a:schemeClr val="tx1">
                    <a:lumMod val="50000"/>
                    <a:lumOff val="50000"/>
                  </a:schemeClr>
                </a:solidFill>
              </a:rPr>
              <a:t>Comment les sociétés de l’Antiquité sont-elles soudées par des récits et/ou des croyances religieuses ?</a:t>
            </a:r>
          </a:p>
          <a:p>
            <a:pPr algn="just"/>
            <a:r>
              <a:rPr lang="fr-FR" sz="2600" dirty="0" smtClean="0">
                <a:solidFill>
                  <a:schemeClr val="tx1">
                    <a:lumMod val="50000"/>
                    <a:lumOff val="50000"/>
                  </a:schemeClr>
                </a:solidFill>
              </a:rPr>
              <a:t>Que nous apprennent ces récits et/ou croyances  sur ces sociétés ?</a:t>
            </a:r>
            <a:endParaRPr lang="fr-FR" sz="2600" dirty="0">
              <a:solidFill>
                <a:schemeClr val="tx1">
                  <a:lumMod val="50000"/>
                  <a:lumOff val="50000"/>
                </a:schemeClr>
              </a:solidFill>
            </a:endParaRPr>
          </a:p>
        </p:txBody>
      </p:sp>
      <p:sp>
        <p:nvSpPr>
          <p:cNvPr id="37" name="Rectangle 36"/>
          <p:cNvSpPr/>
          <p:nvPr/>
        </p:nvSpPr>
        <p:spPr>
          <a:xfrm>
            <a:off x="107504" y="3429000"/>
            <a:ext cx="2880320" cy="50405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107504" y="3068960"/>
            <a:ext cx="2880320" cy="21602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p:cNvSpPr/>
          <p:nvPr/>
        </p:nvSpPr>
        <p:spPr>
          <a:xfrm>
            <a:off x="107504" y="2780928"/>
            <a:ext cx="2880320"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ppt_w</p:attrName>
                                        </p:attrNameLst>
                                      </p:cBhvr>
                                      <p:tavLst>
                                        <p:tav tm="0">
                                          <p:val>
                                            <p:fltVal val="0"/>
                                          </p:val>
                                        </p:tav>
                                        <p:tav tm="100000">
                                          <p:val>
                                            <p:strVal val="#ppt_w"/>
                                          </p:val>
                                        </p:tav>
                                      </p:tavLst>
                                    </p:anim>
                                    <p:anim calcmode="lin" valueType="num">
                                      <p:cBhvr>
                                        <p:cTn id="70" dur="500" fill="hold"/>
                                        <p:tgtEl>
                                          <p:spTgt spid="4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32" grpId="0" animBg="1"/>
      <p:bldP spid="38" grpId="0" animBg="1"/>
      <p:bldP spid="39" grpId="0" animBg="1"/>
      <p:bldP spid="40" grpId="0" animBg="1"/>
      <p:bldP spid="41" grpId="0" animBg="1"/>
      <p:bldP spid="42" grpId="0" animBg="1"/>
      <p:bldP spid="43" grpId="0" animBg="1"/>
      <p:bldP spid="44" grpId="0" animBg="1"/>
      <p:bldP spid="18" grpId="0" animBg="1"/>
      <p:bldP spid="19" grpId="0" animBg="1"/>
      <p:bldP spid="17" grpId="0" animBg="1"/>
      <p:bldP spid="37" grpId="0" animBg="1"/>
      <p:bldP spid="36"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28575">
            <a:solidFill>
              <a:srgbClr val="C00000"/>
            </a:solidFill>
          </a:ln>
        </p:spPr>
        <p:txBody>
          <a:bodyPr>
            <a:noAutofit/>
          </a:bodyPr>
          <a:lstStyle/>
          <a:p>
            <a:r>
              <a:rPr lang="fr-FR" sz="3600" dirty="0" smtClean="0"/>
              <a:t>Une problématique qui peut être déclinée en fonction des objets d’études</a:t>
            </a:r>
            <a:endParaRPr lang="fr-FR" sz="3600" dirty="0"/>
          </a:p>
        </p:txBody>
      </p:sp>
      <p:sp>
        <p:nvSpPr>
          <p:cNvPr id="3" name="Espace réservé du contenu 2"/>
          <p:cNvSpPr>
            <a:spLocks noGrp="1"/>
          </p:cNvSpPr>
          <p:nvPr>
            <p:ph idx="1"/>
          </p:nvPr>
        </p:nvSpPr>
        <p:spPr>
          <a:xfrm>
            <a:off x="3275856" y="1700808"/>
            <a:ext cx="5698976" cy="4824536"/>
          </a:xfrm>
        </p:spPr>
        <p:txBody>
          <a:bodyPr>
            <a:normAutofit fontScale="77500" lnSpcReduction="20000"/>
          </a:bodyPr>
          <a:lstStyle/>
          <a:p>
            <a:pPr algn="just">
              <a:buFont typeface="Wingdings" pitchFamily="2" charset="2"/>
              <a:buChar char="§"/>
            </a:pPr>
            <a:r>
              <a:rPr lang="fr-FR" u="sng" dirty="0" smtClean="0"/>
              <a:t>Le monde des cités grecques</a:t>
            </a:r>
          </a:p>
          <a:p>
            <a:pPr marL="0" algn="just">
              <a:spcAft>
                <a:spcPts val="600"/>
              </a:spcAft>
              <a:buNone/>
            </a:pPr>
            <a:r>
              <a:rPr lang="fr-FR" dirty="0" smtClean="0"/>
              <a:t>Comment des pratiques culturelles et des croyances religieuses unifient-elles des sociétés ? </a:t>
            </a:r>
          </a:p>
          <a:p>
            <a:pPr algn="just">
              <a:buFont typeface="Wingdings" pitchFamily="2" charset="2"/>
              <a:buChar char="§"/>
            </a:pPr>
            <a:r>
              <a:rPr lang="fr-FR" u="sng" dirty="0" smtClean="0"/>
              <a:t>Rome du mythe à l’Histoire</a:t>
            </a:r>
          </a:p>
          <a:p>
            <a:pPr marL="0" algn="just">
              <a:spcAft>
                <a:spcPts val="600"/>
              </a:spcAft>
              <a:buNone/>
            </a:pPr>
            <a:r>
              <a:rPr lang="fr-FR" dirty="0" smtClean="0"/>
              <a:t>Comment des croyances et des récits fondateurs légitiment-ils la domination d’une cité ?</a:t>
            </a:r>
          </a:p>
          <a:p>
            <a:pPr algn="just">
              <a:buFont typeface="Wingdings" pitchFamily="2" charset="2"/>
              <a:buChar char="§"/>
            </a:pPr>
            <a:r>
              <a:rPr lang="fr-FR" u="sng" dirty="0" smtClean="0"/>
              <a:t>La naissance du monothéisme juif dans un monde polythéiste</a:t>
            </a:r>
          </a:p>
          <a:p>
            <a:pPr marL="0" algn="just">
              <a:buNone/>
            </a:pPr>
            <a:r>
              <a:rPr lang="fr-FR" dirty="0" smtClean="0"/>
              <a:t>Comment un peuple se distingue-t-il et se définit-il par un récit, des croyances et des pratiques religieuses ?</a:t>
            </a:r>
            <a:endParaRPr lang="fr-FR" dirty="0"/>
          </a:p>
        </p:txBody>
      </p:sp>
      <p:sp>
        <p:nvSpPr>
          <p:cNvPr id="4" name="Rectangle 3"/>
          <p:cNvSpPr/>
          <p:nvPr/>
        </p:nvSpPr>
        <p:spPr>
          <a:xfrm>
            <a:off x="179512" y="2708920"/>
            <a:ext cx="2808312" cy="2862322"/>
          </a:xfrm>
          <a:prstGeom prst="rect">
            <a:avLst/>
          </a:prstGeom>
          <a:solidFill>
            <a:schemeClr val="bg1"/>
          </a:solidFill>
          <a:ln w="28575">
            <a:solidFill>
              <a:srgbClr val="C00000"/>
            </a:solidFill>
          </a:ln>
        </p:spPr>
        <p:txBody>
          <a:bodyPr wrap="square">
            <a:spAutoFit/>
          </a:bodyPr>
          <a:lstStyle/>
          <a:p>
            <a:pPr algn="ctr"/>
            <a:r>
              <a:rPr lang="fr-FR" sz="2000" dirty="0" smtClean="0">
                <a:solidFill>
                  <a:srgbClr val="FF0000"/>
                </a:solidFill>
              </a:rPr>
              <a:t>Comment les sociétés de l’Antiquité sont-elles soudées par des récits et/ou croyances religieuses ? </a:t>
            </a:r>
          </a:p>
          <a:p>
            <a:pPr algn="ctr"/>
            <a:r>
              <a:rPr lang="fr-FR" sz="2000" dirty="0" smtClean="0">
                <a:solidFill>
                  <a:srgbClr val="FF0000"/>
                </a:solidFill>
              </a:rPr>
              <a:t>Que nous apprennent ces récits et/ou croyances  sur ces sociétés ?</a:t>
            </a:r>
            <a:endParaRPr lang="fr-FR"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1484784"/>
          <a:ext cx="8784976" cy="5234534"/>
        </p:xfrm>
        <a:graphic>
          <a:graphicData uri="http://schemas.openxmlformats.org/drawingml/2006/table">
            <a:tbl>
              <a:tblPr/>
              <a:tblGrid>
                <a:gridCol w="3024336"/>
                <a:gridCol w="5760640"/>
              </a:tblGrid>
              <a:tr h="3187438">
                <a:tc>
                  <a:txBody>
                    <a:bodyPr/>
                    <a:lstStyle/>
                    <a:p>
                      <a:pPr algn="ctr"/>
                      <a:r>
                        <a:rPr lang="fr-FR" sz="1600" b="1" dirty="0"/>
                        <a:t>Thème 2</a:t>
                      </a:r>
                      <a:endParaRPr lang="fr-FR" sz="1600" dirty="0"/>
                    </a:p>
                    <a:p>
                      <a:pPr algn="ctr"/>
                      <a:r>
                        <a:rPr lang="fr-FR" sz="1600" b="1" dirty="0"/>
                        <a:t>Récits fondateurs, croyances et citoyenneté</a:t>
                      </a:r>
                      <a:endParaRPr lang="fr-FR" sz="1600" dirty="0"/>
                    </a:p>
                    <a:p>
                      <a:pPr algn="ctr"/>
                      <a:r>
                        <a:rPr lang="fr-FR" sz="1600" b="1" dirty="0"/>
                        <a:t>dans la Méditerranée antique</a:t>
                      </a:r>
                      <a:endParaRPr lang="fr-FR" sz="1600" dirty="0"/>
                    </a:p>
                    <a:p>
                      <a:pPr algn="ctr"/>
                      <a:r>
                        <a:rPr lang="fr-FR" sz="1600" b="1" dirty="0"/>
                        <a:t>au Ier millénaire avant J.-C.</a:t>
                      </a:r>
                      <a:endParaRPr lang="fr-FR" sz="1600" dirty="0"/>
                    </a:p>
                    <a:p>
                      <a:pPr algn="ctr"/>
                      <a:r>
                        <a:rPr lang="fr-FR" sz="1600" dirty="0"/>
                        <a:t> </a:t>
                      </a:r>
                    </a:p>
                    <a:p>
                      <a:pPr algn="l">
                        <a:buFont typeface="Arial"/>
                        <a:buChar char="•"/>
                      </a:pPr>
                      <a:r>
                        <a:rPr lang="fr-FR" sz="1600" dirty="0"/>
                        <a:t>Le monde des cités grecques.</a:t>
                      </a:r>
                    </a:p>
                    <a:p>
                      <a:pPr algn="l">
                        <a:buFont typeface="Arial"/>
                        <a:buChar char="•"/>
                      </a:pPr>
                      <a:r>
                        <a:rPr lang="fr-FR" sz="1600" dirty="0"/>
                        <a:t>Rome du mythe à l'histoire.</a:t>
                      </a:r>
                    </a:p>
                    <a:p>
                      <a:pPr algn="l">
                        <a:buFont typeface="Arial"/>
                        <a:buChar char="•"/>
                      </a:pPr>
                      <a:r>
                        <a:rPr lang="fr-FR" sz="1600" dirty="0"/>
                        <a:t>La naissance du monothéisme juif dans un monde polythéiste.</a:t>
                      </a:r>
                    </a:p>
                    <a:p>
                      <a:pPr algn="l"/>
                      <a:r>
                        <a:rPr lang="fr-FR" sz="1600" dirty="0"/>
                        <a:t> </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c>
                  <a:txBody>
                    <a:bodyPr/>
                    <a:lstStyle/>
                    <a:p>
                      <a:pPr algn="just"/>
                      <a:r>
                        <a:rPr lang="fr-FR" sz="1800" dirty="0"/>
                        <a:t> </a:t>
                      </a:r>
                    </a:p>
                    <a:p>
                      <a:pPr algn="just"/>
                      <a:r>
                        <a:rPr lang="fr-FR" sz="1800" dirty="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sz="1800" dirty="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sz="1800" dirty="0"/>
                        <a:t>Athènes, Rome, Jérusalem... : la rencontre avec ces civilisations anciennes met l'élève en contact avec des lieux, des textes, des histoires, fondateurs d'un patrimoine commun.</a:t>
                      </a:r>
                    </a:p>
                  </a:txBody>
                  <a:tcPr marL="22453" marR="22453" marT="11227" marB="11227">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solidFill>
                  </a:tcPr>
                </a:tc>
              </a:tr>
            </a:tbl>
          </a:graphicData>
        </a:graphic>
      </p:graphicFrame>
      <p:sp>
        <p:nvSpPr>
          <p:cNvPr id="13" name="Titre 12"/>
          <p:cNvSpPr>
            <a:spLocks noGrp="1"/>
          </p:cNvSpPr>
          <p:nvPr>
            <p:ph type="title"/>
          </p:nvPr>
        </p:nvSpPr>
        <p:spPr>
          <a:ln w="28575">
            <a:solidFill>
              <a:srgbClr val="C00000"/>
            </a:solidFill>
          </a:ln>
        </p:spPr>
        <p:txBody>
          <a:bodyPr>
            <a:normAutofit fontScale="90000"/>
          </a:bodyPr>
          <a:lstStyle/>
          <a:p>
            <a:r>
              <a:rPr lang="fr-FR" dirty="0" smtClean="0"/>
              <a:t>IV. </a:t>
            </a:r>
            <a:r>
              <a:rPr lang="fr-FR" sz="4000" dirty="0" smtClean="0"/>
              <a:t>Un thème qui s ’inscrit dans la logique des nouvelles finalités du programme </a:t>
            </a:r>
            <a:endParaRPr lang="fr-FR" sz="4000" dirty="0"/>
          </a:p>
        </p:txBody>
      </p:sp>
      <p:sp>
        <p:nvSpPr>
          <p:cNvPr id="15" name="ZoneTexte 14"/>
          <p:cNvSpPr txBox="1"/>
          <p:nvPr/>
        </p:nvSpPr>
        <p:spPr>
          <a:xfrm>
            <a:off x="179512" y="3933056"/>
            <a:ext cx="2339752" cy="646331"/>
          </a:xfrm>
          <a:prstGeom prst="rect">
            <a:avLst/>
          </a:prstGeom>
          <a:noFill/>
          <a:ln w="28575">
            <a:solidFill>
              <a:srgbClr val="C00000"/>
            </a:solidFill>
          </a:ln>
        </p:spPr>
        <p:txBody>
          <a:bodyPr wrap="square" rtlCol="0">
            <a:spAutoFit/>
          </a:bodyPr>
          <a:lstStyle/>
          <a:p>
            <a:r>
              <a:rPr lang="fr-FR" dirty="0" smtClean="0"/>
              <a:t>Distinguer Histoire et fiction</a:t>
            </a:r>
            <a:endParaRPr lang="fr-FR" dirty="0"/>
          </a:p>
        </p:txBody>
      </p:sp>
      <p:sp>
        <p:nvSpPr>
          <p:cNvPr id="23" name="ZoneTexte 22"/>
          <p:cNvSpPr txBox="1"/>
          <p:nvPr/>
        </p:nvSpPr>
        <p:spPr>
          <a:xfrm>
            <a:off x="179512" y="4653136"/>
            <a:ext cx="2339752" cy="646331"/>
          </a:xfrm>
          <a:prstGeom prst="rect">
            <a:avLst/>
          </a:prstGeom>
          <a:noFill/>
          <a:ln w="28575">
            <a:solidFill>
              <a:srgbClr val="7030A0"/>
            </a:solidFill>
          </a:ln>
        </p:spPr>
        <p:txBody>
          <a:bodyPr wrap="square" rtlCol="0">
            <a:spAutoFit/>
          </a:bodyPr>
          <a:lstStyle/>
          <a:p>
            <a:r>
              <a:rPr lang="fr-FR" dirty="0" smtClean="0"/>
              <a:t>Donner sens à notre monde (héritages)</a:t>
            </a:r>
            <a:endParaRPr lang="fr-FR" dirty="0"/>
          </a:p>
        </p:txBody>
      </p:sp>
      <p:sp>
        <p:nvSpPr>
          <p:cNvPr id="26" name="ZoneTexte 25"/>
          <p:cNvSpPr txBox="1"/>
          <p:nvPr/>
        </p:nvSpPr>
        <p:spPr>
          <a:xfrm>
            <a:off x="179512" y="5373216"/>
            <a:ext cx="2339752" cy="646331"/>
          </a:xfrm>
          <a:prstGeom prst="rect">
            <a:avLst/>
          </a:prstGeom>
          <a:noFill/>
          <a:ln w="28575">
            <a:solidFill>
              <a:srgbClr val="00B0F0"/>
            </a:solidFill>
          </a:ln>
        </p:spPr>
        <p:txBody>
          <a:bodyPr wrap="square" rtlCol="0">
            <a:spAutoFit/>
          </a:bodyPr>
          <a:lstStyle/>
          <a:p>
            <a:r>
              <a:rPr lang="fr-FR" dirty="0" smtClean="0"/>
              <a:t>Situer pour donner sens</a:t>
            </a:r>
            <a:endParaRPr lang="fr-FR" dirty="0"/>
          </a:p>
        </p:txBody>
      </p:sp>
      <p:sp>
        <p:nvSpPr>
          <p:cNvPr id="32" name="ZoneTexte 31"/>
          <p:cNvSpPr txBox="1"/>
          <p:nvPr/>
        </p:nvSpPr>
        <p:spPr>
          <a:xfrm>
            <a:off x="179512" y="6093296"/>
            <a:ext cx="2339752" cy="646331"/>
          </a:xfrm>
          <a:prstGeom prst="rect">
            <a:avLst/>
          </a:prstGeom>
          <a:noFill/>
          <a:ln w="28575">
            <a:solidFill>
              <a:srgbClr val="00B050"/>
            </a:solidFill>
          </a:ln>
        </p:spPr>
        <p:txBody>
          <a:bodyPr wrap="square" rtlCol="0">
            <a:spAutoFit/>
          </a:bodyPr>
          <a:lstStyle/>
          <a:p>
            <a:r>
              <a:rPr lang="fr-FR" dirty="0" smtClean="0"/>
              <a:t>Travailler la perception du temps</a:t>
            </a:r>
            <a:endParaRPr lang="fr-FR" dirty="0"/>
          </a:p>
        </p:txBody>
      </p:sp>
      <p:sp>
        <p:nvSpPr>
          <p:cNvPr id="22" name="Rectangle 21"/>
          <p:cNvSpPr/>
          <p:nvPr/>
        </p:nvSpPr>
        <p:spPr>
          <a:xfrm>
            <a:off x="5004048" y="1772816"/>
            <a:ext cx="3816424"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2987824" y="2924944"/>
            <a:ext cx="5832648" cy="10801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orme libre 39"/>
          <p:cNvSpPr/>
          <p:nvPr/>
        </p:nvSpPr>
        <p:spPr>
          <a:xfrm>
            <a:off x="2990850" y="2333625"/>
            <a:ext cx="5857875" cy="504825"/>
          </a:xfrm>
          <a:custGeom>
            <a:avLst/>
            <a:gdLst>
              <a:gd name="connsiteX0" fmla="*/ 0 w 5857875"/>
              <a:gd name="connsiteY0" fmla="*/ 0 h 504825"/>
              <a:gd name="connsiteX1" fmla="*/ 0 w 5857875"/>
              <a:gd name="connsiteY1" fmla="*/ 504825 h 504825"/>
              <a:gd name="connsiteX2" fmla="*/ 3438525 w 5857875"/>
              <a:gd name="connsiteY2" fmla="*/ 504825 h 504825"/>
              <a:gd name="connsiteX3" fmla="*/ 3438525 w 5857875"/>
              <a:gd name="connsiteY3" fmla="*/ 266700 h 504825"/>
              <a:gd name="connsiteX4" fmla="*/ 5857875 w 5857875"/>
              <a:gd name="connsiteY4" fmla="*/ 266700 h 504825"/>
              <a:gd name="connsiteX5" fmla="*/ 5857875 w 5857875"/>
              <a:gd name="connsiteY5" fmla="*/ 0 h 504825"/>
              <a:gd name="connsiteX6" fmla="*/ 0 w 5857875"/>
              <a:gd name="connsiteY6"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7875" h="504825">
                <a:moveTo>
                  <a:pt x="0" y="0"/>
                </a:moveTo>
                <a:lnTo>
                  <a:pt x="0" y="504825"/>
                </a:lnTo>
                <a:lnTo>
                  <a:pt x="3438525" y="504825"/>
                </a:lnTo>
                <a:lnTo>
                  <a:pt x="3438525" y="266700"/>
                </a:lnTo>
                <a:lnTo>
                  <a:pt x="5857875" y="266700"/>
                </a:lnTo>
                <a:lnTo>
                  <a:pt x="5857875" y="0"/>
                </a:lnTo>
                <a:lnTo>
                  <a:pt x="0" y="0"/>
                </a:ln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2987824" y="2060848"/>
            <a:ext cx="5544616"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7812360" y="5877272"/>
            <a:ext cx="1008112" cy="288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a:off x="3038475" y="5648325"/>
            <a:ext cx="5800725" cy="1028700"/>
          </a:xfrm>
          <a:custGeom>
            <a:avLst/>
            <a:gdLst>
              <a:gd name="connsiteX0" fmla="*/ 0 w 5800725"/>
              <a:gd name="connsiteY0" fmla="*/ 0 h 1028700"/>
              <a:gd name="connsiteX1" fmla="*/ 0 w 5800725"/>
              <a:gd name="connsiteY1" fmla="*/ 1028700 h 1028700"/>
              <a:gd name="connsiteX2" fmla="*/ 971550 w 5800725"/>
              <a:gd name="connsiteY2" fmla="*/ 1028700 h 1028700"/>
              <a:gd name="connsiteX3" fmla="*/ 971550 w 5800725"/>
              <a:gd name="connsiteY3" fmla="*/ 800100 h 1028700"/>
              <a:gd name="connsiteX4" fmla="*/ 5800725 w 5800725"/>
              <a:gd name="connsiteY4" fmla="*/ 800100 h 1028700"/>
              <a:gd name="connsiteX5" fmla="*/ 5800725 w 5800725"/>
              <a:gd name="connsiteY5" fmla="*/ 561975 h 1028700"/>
              <a:gd name="connsiteX6" fmla="*/ 4314825 w 5800725"/>
              <a:gd name="connsiteY6" fmla="*/ 561975 h 1028700"/>
              <a:gd name="connsiteX7" fmla="*/ 4314825 w 5800725"/>
              <a:gd name="connsiteY7" fmla="*/ 209550 h 1028700"/>
              <a:gd name="connsiteX8" fmla="*/ 5800725 w 5800725"/>
              <a:gd name="connsiteY8" fmla="*/ 209550 h 1028700"/>
              <a:gd name="connsiteX9" fmla="*/ 5800725 w 5800725"/>
              <a:gd name="connsiteY9" fmla="*/ 9525 h 1028700"/>
              <a:gd name="connsiteX10" fmla="*/ 0 w 5800725"/>
              <a:gd name="connsiteY10"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0725" h="1028700">
                <a:moveTo>
                  <a:pt x="0" y="0"/>
                </a:moveTo>
                <a:lnTo>
                  <a:pt x="0" y="1028700"/>
                </a:lnTo>
                <a:lnTo>
                  <a:pt x="971550" y="1028700"/>
                </a:lnTo>
                <a:lnTo>
                  <a:pt x="971550" y="800100"/>
                </a:lnTo>
                <a:lnTo>
                  <a:pt x="5800725" y="800100"/>
                </a:lnTo>
                <a:lnTo>
                  <a:pt x="5800725" y="561975"/>
                </a:lnTo>
                <a:lnTo>
                  <a:pt x="4314825" y="561975"/>
                </a:lnTo>
                <a:lnTo>
                  <a:pt x="4314825" y="209550"/>
                </a:lnTo>
                <a:lnTo>
                  <a:pt x="5800725" y="209550"/>
                </a:lnTo>
                <a:lnTo>
                  <a:pt x="5800725" y="9525"/>
                </a:lnTo>
                <a:lnTo>
                  <a:pt x="0" y="0"/>
                </a:lnTo>
                <a:close/>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6" grpId="0" animBg="1"/>
      <p:bldP spid="32" grpId="0" animBg="1"/>
      <p:bldP spid="22" grpId="0" animBg="1"/>
      <p:bldP spid="36" grpId="0" animBg="1"/>
      <p:bldP spid="40"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23928" y="1225689"/>
            <a:ext cx="5220072" cy="5632311"/>
          </a:xfrm>
          <a:prstGeom prst="rect">
            <a:avLst/>
          </a:prstGeom>
        </p:spPr>
        <p:txBody>
          <a:bodyPr wrap="square">
            <a:spAutoFit/>
          </a:bodyPr>
          <a:lstStyle/>
          <a:p>
            <a:pPr algn="just"/>
            <a:r>
              <a:rPr lang="fr-FR" dirty="0" smtClean="0"/>
              <a:t>Ce thème propose une étude croisée de faits religieux, replacés dans leurs contextes culturels et géopolitiques. Le professeur s'attache à en montrer les dimensions synchroniques et/ou diachroniques. Toujours dans le souci de distinguer histoire et fiction, le thème permet à l'élève de confronter à plusieurs reprises faits historiques et croyances. Les récits mythiques et bibliques sont mis en relation avec les découvertes archéologiques.</a:t>
            </a:r>
          </a:p>
          <a:p>
            <a:pPr algn="just"/>
            <a:r>
              <a:rPr lang="fr-FR" dirty="0" smtClean="0"/>
              <a:t>Que sait-on de l'univers culturel commun des Grecs vivant dans des cités rivales ? Dans quelles conditions la démocratie nait-elle à Athènes ? Comment le mythe de sa fondation permet-il à Rome d'assoir sa domination et comment est-il mis en scène ? Quand et dans quels contextes a lieu la naissance du monothéisme juif ?</a:t>
            </a:r>
          </a:p>
          <a:p>
            <a:pPr algn="just"/>
            <a:r>
              <a:rPr lang="fr-FR" dirty="0" smtClean="0"/>
              <a:t>Athènes, Rome, Jérusalem... : la rencontre avec ces civilisations anciennes met l'élève en contact avec des lieux, des textes, des histoires, fondateurs d'un patrimoine commun</a:t>
            </a:r>
            <a:endParaRPr lang="fr-FR" dirty="0"/>
          </a:p>
        </p:txBody>
      </p:sp>
      <p:sp>
        <p:nvSpPr>
          <p:cNvPr id="2" name="Titre 1"/>
          <p:cNvSpPr>
            <a:spLocks noGrp="1"/>
          </p:cNvSpPr>
          <p:nvPr>
            <p:ph type="title"/>
          </p:nvPr>
        </p:nvSpPr>
        <p:spPr>
          <a:xfrm>
            <a:off x="1043608" y="116632"/>
            <a:ext cx="7319423" cy="1152128"/>
          </a:xfrm>
          <a:ln w="28575">
            <a:solidFill>
              <a:srgbClr val="C00000"/>
            </a:solidFill>
          </a:ln>
        </p:spPr>
        <p:txBody>
          <a:bodyPr>
            <a:normAutofit fontScale="90000"/>
          </a:bodyPr>
          <a:lstStyle/>
          <a:p>
            <a:r>
              <a:rPr lang="fr-FR" dirty="0" smtClean="0"/>
              <a:t>Des démarches à privilégier </a:t>
            </a:r>
            <a:br>
              <a:rPr lang="fr-FR" dirty="0" smtClean="0"/>
            </a:br>
            <a:r>
              <a:rPr lang="fr-FR" dirty="0" smtClean="0"/>
              <a:t>pour ce thème</a:t>
            </a:r>
            <a:endParaRPr lang="fr-FR" dirty="0"/>
          </a:p>
        </p:txBody>
      </p:sp>
      <p:sp>
        <p:nvSpPr>
          <p:cNvPr id="6" name="Rectangle 5"/>
          <p:cNvSpPr/>
          <p:nvPr/>
        </p:nvSpPr>
        <p:spPr>
          <a:xfrm>
            <a:off x="3923928" y="3212976"/>
            <a:ext cx="2304256" cy="288032"/>
          </a:xfrm>
          <a:prstGeom prst="rect">
            <a:avLst/>
          </a:prstGeom>
          <a:solidFill>
            <a:srgbClr val="7030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9512" y="2636912"/>
            <a:ext cx="504056" cy="36004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79512" y="4221088"/>
            <a:ext cx="504056" cy="360040"/>
          </a:xfrm>
          <a:prstGeom prst="rect">
            <a:avLst/>
          </a:prstGeom>
          <a:solidFill>
            <a:schemeClr val="tx2">
              <a:alpha val="5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27584" y="2564904"/>
            <a:ext cx="2664296" cy="1477328"/>
          </a:xfrm>
          <a:prstGeom prst="rect">
            <a:avLst/>
          </a:prstGeom>
          <a:noFill/>
        </p:spPr>
        <p:txBody>
          <a:bodyPr wrap="square" rtlCol="0">
            <a:spAutoFit/>
          </a:bodyPr>
          <a:lstStyle/>
          <a:p>
            <a:r>
              <a:rPr lang="fr-FR" dirty="0" smtClean="0"/>
              <a:t>Entrer dans les objets d’étude par des récits fondateurs, mythiques, bibliques ou des pratiques religieuses.  </a:t>
            </a:r>
            <a:endParaRPr lang="fr-FR" dirty="0"/>
          </a:p>
        </p:txBody>
      </p:sp>
      <p:sp>
        <p:nvSpPr>
          <p:cNvPr id="11" name="Rectangle 10"/>
          <p:cNvSpPr/>
          <p:nvPr/>
        </p:nvSpPr>
        <p:spPr>
          <a:xfrm>
            <a:off x="3995936" y="1556792"/>
            <a:ext cx="936104" cy="288032"/>
          </a:xfrm>
          <a:prstGeom prst="rect">
            <a:avLst/>
          </a:prstGeom>
          <a:solidFill>
            <a:srgbClr val="7030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923928" y="2348880"/>
            <a:ext cx="4104456" cy="864096"/>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932040" y="1556792"/>
            <a:ext cx="4211960" cy="288032"/>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995936" y="1844824"/>
            <a:ext cx="1368152" cy="288032"/>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27584" y="4149080"/>
            <a:ext cx="2736304" cy="1754326"/>
          </a:xfrm>
          <a:prstGeom prst="rect">
            <a:avLst/>
          </a:prstGeom>
          <a:noFill/>
        </p:spPr>
        <p:txBody>
          <a:bodyPr wrap="square" rtlCol="0">
            <a:spAutoFit/>
          </a:bodyPr>
          <a:lstStyle/>
          <a:p>
            <a:r>
              <a:rPr lang="fr-FR" dirty="0" smtClean="0"/>
              <a:t>Appliquer une démarche scientifique afin de donner un sens historique aux objets étudiés (confronter/analyser/ exploiter).</a:t>
            </a:r>
            <a:endParaRPr lang="fr-FR" dirty="0"/>
          </a:p>
        </p:txBody>
      </p:sp>
      <p:sp>
        <p:nvSpPr>
          <p:cNvPr id="17" name="Rectangle 16"/>
          <p:cNvSpPr/>
          <p:nvPr/>
        </p:nvSpPr>
        <p:spPr>
          <a:xfrm>
            <a:off x="8028384" y="2924944"/>
            <a:ext cx="1115616" cy="288032"/>
          </a:xfrm>
          <a:prstGeom prst="rect">
            <a:avLst/>
          </a:prstGeom>
          <a:solidFill>
            <a:srgbClr val="7030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0" y="1340768"/>
            <a:ext cx="3923928" cy="1077218"/>
          </a:xfrm>
          <a:prstGeom prst="rect">
            <a:avLst/>
          </a:prstGeom>
        </p:spPr>
        <p:txBody>
          <a:bodyPr wrap="square">
            <a:spAutoFit/>
          </a:bodyPr>
          <a:lstStyle/>
          <a:p>
            <a:pPr lvl="0" algn="ctr"/>
            <a:r>
              <a:rPr lang="fr-FR" sz="1600" b="1" dirty="0" smtClean="0">
                <a:solidFill>
                  <a:prstClr val="black"/>
                </a:solidFill>
              </a:rPr>
              <a:t>Thème 2</a:t>
            </a:r>
            <a:endParaRPr lang="fr-FR" sz="1600" dirty="0" smtClean="0">
              <a:solidFill>
                <a:prstClr val="black"/>
              </a:solidFill>
            </a:endParaRPr>
          </a:p>
          <a:p>
            <a:pPr lvl="0" algn="ctr"/>
            <a:r>
              <a:rPr lang="fr-FR" sz="1600" b="1" dirty="0" smtClean="0">
                <a:solidFill>
                  <a:prstClr val="black"/>
                </a:solidFill>
              </a:rPr>
              <a:t>Récits fondateurs, croyances et citoyenneté</a:t>
            </a:r>
            <a:endParaRPr lang="fr-FR" sz="1600" dirty="0" smtClean="0">
              <a:solidFill>
                <a:prstClr val="black"/>
              </a:solidFill>
            </a:endParaRPr>
          </a:p>
          <a:p>
            <a:pPr lvl="0" algn="ctr"/>
            <a:r>
              <a:rPr lang="fr-FR" sz="1600" b="1" dirty="0" smtClean="0">
                <a:solidFill>
                  <a:prstClr val="black"/>
                </a:solidFill>
              </a:rPr>
              <a:t>dans la Méditerranée antique</a:t>
            </a:r>
            <a:endParaRPr lang="fr-FR" sz="1600" dirty="0" smtClean="0">
              <a:solidFill>
                <a:prstClr val="black"/>
              </a:solidFill>
            </a:endParaRPr>
          </a:p>
          <a:p>
            <a:pPr lvl="0" algn="ctr"/>
            <a:r>
              <a:rPr lang="fr-FR" sz="1600" b="1" dirty="0" smtClean="0">
                <a:solidFill>
                  <a:prstClr val="black"/>
                </a:solidFill>
              </a:rPr>
              <a:t>au Ier millénaire avant J.-C.</a:t>
            </a:r>
            <a:endParaRPr lang="fr-FR" sz="1600" dirty="0">
              <a:solidFill>
                <a:prstClr val="black"/>
              </a:solidFill>
            </a:endParaRPr>
          </a:p>
        </p:txBody>
      </p:sp>
      <p:sp>
        <p:nvSpPr>
          <p:cNvPr id="20" name="Rectangle 19"/>
          <p:cNvSpPr/>
          <p:nvPr/>
        </p:nvSpPr>
        <p:spPr>
          <a:xfrm>
            <a:off x="8207896" y="1268760"/>
            <a:ext cx="936104" cy="288032"/>
          </a:xfrm>
          <a:prstGeom prst="rect">
            <a:avLst/>
          </a:prstGeom>
          <a:solidFill>
            <a:srgbClr val="7030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8028384" y="2348880"/>
            <a:ext cx="1115616" cy="576064"/>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6228184" y="3212976"/>
            <a:ext cx="2915816" cy="288032"/>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79512" y="6093296"/>
            <a:ext cx="504056" cy="360040"/>
          </a:xfrm>
          <a:prstGeom prst="rect">
            <a:avLst/>
          </a:prstGeom>
          <a:solidFill>
            <a:srgbClr val="C0000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995936" y="5661248"/>
            <a:ext cx="5148064" cy="864096"/>
          </a:xfrm>
          <a:prstGeom prst="rect">
            <a:avLst/>
          </a:prstGeom>
          <a:solidFill>
            <a:srgbClr val="C0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995936" y="6525344"/>
            <a:ext cx="2016224" cy="332656"/>
          </a:xfrm>
          <a:prstGeom prst="rect">
            <a:avLst/>
          </a:prstGeom>
          <a:solidFill>
            <a:srgbClr val="C0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827584" y="6021288"/>
            <a:ext cx="2736304" cy="646331"/>
          </a:xfrm>
          <a:prstGeom prst="rect">
            <a:avLst/>
          </a:prstGeom>
          <a:noFill/>
        </p:spPr>
        <p:txBody>
          <a:bodyPr wrap="square" rtlCol="0">
            <a:spAutoFit/>
          </a:bodyPr>
          <a:lstStyle/>
          <a:p>
            <a:r>
              <a:rPr lang="fr-FR" dirty="0" smtClean="0"/>
              <a:t>Donner du sens, construire un citoyen.</a:t>
            </a:r>
            <a:endParaRPr lang="fr-FR" dirty="0"/>
          </a:p>
        </p:txBody>
      </p:sp>
      <p:sp>
        <p:nvSpPr>
          <p:cNvPr id="27" name="Rectangle 26"/>
          <p:cNvSpPr/>
          <p:nvPr/>
        </p:nvSpPr>
        <p:spPr>
          <a:xfrm>
            <a:off x="3923928" y="3501008"/>
            <a:ext cx="2808312" cy="288032"/>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childTnLst>
                                </p:cTn>
                              </p:par>
                              <p:par>
                                <p:cTn id="63" presetID="23" presetClass="entr" presetSubtype="16" fill="hold" grpId="1"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animBg="1"/>
      <p:bldP spid="12" grpId="0" animBg="1"/>
      <p:bldP spid="14" grpId="0" animBg="1"/>
      <p:bldP spid="15" grpId="0" animBg="1"/>
      <p:bldP spid="16" grpId="0"/>
      <p:bldP spid="17" grpId="0" animBg="1"/>
      <p:bldP spid="20" grpId="0" animBg="1"/>
      <p:bldP spid="21" grpId="0" animBg="1"/>
      <p:bldP spid="22" grpId="0" animBg="1"/>
      <p:bldP spid="22" grpId="1" animBg="1"/>
      <p:bldP spid="23" grpId="0" animBg="1"/>
      <p:bldP spid="24" grpId="0" animBg="1"/>
      <p:bldP spid="25" grpId="0" animBg="1"/>
      <p:bldP spid="26" grpId="0"/>
      <p:bldP spid="2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1897</TotalTime>
  <Words>4680</Words>
  <Application>Microsoft Office PowerPoint</Application>
  <PresentationFormat>Affichage à l'écran (4:3)</PresentationFormat>
  <Paragraphs>478</Paragraphs>
  <Slides>21</Slides>
  <Notes>19</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 De nouvelles problématiques, des démarches à privilégier </vt:lpstr>
      <vt:lpstr>I. Une première approche qui peut nous interroger</vt:lpstr>
      <vt:lpstr>II. Un choix dans les termes pour éviter  de parasiter les finalités du thème par la polémique</vt:lpstr>
      <vt:lpstr>Diapositive 4</vt:lpstr>
      <vt:lpstr>III. Différents objets, un seul thème, des problématiques structurantes</vt:lpstr>
      <vt:lpstr>Des questions qui s’inscrivent dans la problématique commune au thème </vt:lpstr>
      <vt:lpstr>Une problématique qui peut être déclinée en fonction des objets d’études</vt:lpstr>
      <vt:lpstr>IV. Un thème qui s ’inscrit dans la logique des nouvelles finalités du programme </vt:lpstr>
      <vt:lpstr>Des démarches à privilégier  pour ce thème</vt:lpstr>
      <vt:lpstr>Une dimension interdisciplinaire à privilégier, une spécificité à cultiver</vt:lpstr>
      <vt:lpstr> Des réinvestissements possibles selon une nouvelle approche</vt:lpstr>
      <vt:lpstr>En résumé, pour le thème 2…</vt:lpstr>
      <vt:lpstr>Thème2 Récits fondateurs, croyances et citoyenneté dans la Méditerranée antique au Ier millénaire avant J.-C.</vt:lpstr>
      <vt:lpstr>Le monde des cités grecques Comment des pratiques culturelles et des croyances religieuses unifient-elles des sociétés ? </vt:lpstr>
      <vt:lpstr>Le monde des cités grecques Comment des pratiques culturelles et des croyances religieuses unifient-elles des sociétés ? </vt:lpstr>
      <vt:lpstr>Le monde des cités grecques Comment des pratiques culturelles et des croyances religieuses unifient-elles des sociétés ? </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thème 2 De nouvelles problématiques, des démarches à privilégier</dc:title>
  <dc:creator>Bertrand</dc:creator>
  <cp:lastModifiedBy>Bertrand</cp:lastModifiedBy>
  <cp:revision>71</cp:revision>
  <dcterms:created xsi:type="dcterms:W3CDTF">2016-03-25T09:24:56Z</dcterms:created>
  <dcterms:modified xsi:type="dcterms:W3CDTF">2016-07-06T05:29:43Z</dcterms:modified>
</cp:coreProperties>
</file>