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5" r:id="rId2"/>
    <p:sldId id="289" r:id="rId3"/>
    <p:sldId id="293" r:id="rId4"/>
    <p:sldId id="277" r:id="rId5"/>
    <p:sldId id="279" r:id="rId6"/>
    <p:sldId id="292" r:id="rId7"/>
    <p:sldId id="280" r:id="rId8"/>
    <p:sldId id="281" r:id="rId9"/>
    <p:sldId id="282" r:id="rId10"/>
    <p:sldId id="283" r:id="rId11"/>
    <p:sldId id="284" r:id="rId12"/>
    <p:sldId id="286" r:id="rId13"/>
    <p:sldId id="287" r:id="rId14"/>
    <p:sldId id="291" r:id="rId15"/>
    <p:sldId id="29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1" autoAdjust="0"/>
  </p:normalViewPr>
  <p:slideViewPr>
    <p:cSldViewPr snapToGrid="0" snapToObjects="1">
      <p:cViewPr varScale="1">
        <p:scale>
          <a:sx n="115" d="100"/>
          <a:sy n="115" d="100"/>
        </p:scale>
        <p:origin x="-120" y="-5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5AFEA-66D3-9E4D-A532-5E5F43FCA58E}" type="doc">
      <dgm:prSet loTypeId="urn:microsoft.com/office/officeart/2005/8/layout/process2" loCatId="" qsTypeId="urn:microsoft.com/office/officeart/2005/8/quickstyle/simple3" qsCatId="simple" csTypeId="urn:microsoft.com/office/officeart/2005/8/colors/accent1_2" csCatId="accent1" phldr="1"/>
      <dgm:spPr/>
    </dgm:pt>
    <dgm:pt modelId="{A277440A-E4E6-5844-8EC7-3E9EE694AA42}">
      <dgm:prSet phldrT="[Text]" custT="1"/>
      <dgm:spPr/>
      <dgm:t>
        <a:bodyPr/>
        <a:lstStyle/>
        <a:p>
          <a:r>
            <a:rPr lang="en-US" sz="1400" dirty="0"/>
            <a:t>La </a:t>
          </a:r>
          <a:r>
            <a:rPr lang="en-US" sz="1400" dirty="0" err="1"/>
            <a:t>République</a:t>
          </a:r>
          <a:r>
            <a:rPr lang="en-US" sz="1400" dirty="0"/>
            <a:t> romaine (</a:t>
          </a:r>
          <a:r>
            <a:rPr lang="en-US" sz="1400" dirty="0" err="1"/>
            <a:t>fonctionnement</a:t>
          </a:r>
          <a:r>
            <a:rPr lang="en-US" sz="1400" dirty="0"/>
            <a:t> </a:t>
          </a:r>
          <a:r>
            <a:rPr lang="en-US" sz="1400" dirty="0" err="1"/>
            <a:t>politique</a:t>
          </a:r>
          <a:r>
            <a:rPr lang="en-US" sz="1400" dirty="0"/>
            <a:t> et </a:t>
          </a:r>
          <a:r>
            <a:rPr lang="en-US" sz="1400" dirty="0" err="1"/>
            <a:t>conquêtes</a:t>
          </a:r>
          <a:r>
            <a:rPr lang="en-US" sz="1400" dirty="0"/>
            <a:t> </a:t>
          </a:r>
          <a:r>
            <a:rPr lang="en-US" sz="1400" dirty="0" err="1"/>
            <a:t>à</a:t>
          </a:r>
          <a:r>
            <a:rPr lang="en-US" sz="1400" dirty="0"/>
            <a:t> travers </a:t>
          </a:r>
          <a:r>
            <a:rPr lang="en-US" sz="1400" dirty="0" smtClean="0"/>
            <a:t>la </a:t>
          </a:r>
          <a:r>
            <a:rPr lang="en-US" sz="1400" dirty="0"/>
            <a:t>figure de </a:t>
          </a:r>
          <a:r>
            <a:rPr lang="en-US" sz="1400" dirty="0" smtClean="0"/>
            <a:t>Jules César</a:t>
          </a:r>
          <a:r>
            <a:rPr lang="en-US" sz="1400" dirty="0"/>
            <a:t>)</a:t>
          </a:r>
        </a:p>
      </dgm:t>
    </dgm:pt>
    <dgm:pt modelId="{A35C51D2-1B4B-DE4B-ABC3-EAF4644BB9A2}" type="parTrans" cxnId="{15E4F09F-3D6B-BA44-B3B6-DCBF2895EB94}">
      <dgm:prSet/>
      <dgm:spPr/>
      <dgm:t>
        <a:bodyPr/>
        <a:lstStyle/>
        <a:p>
          <a:endParaRPr lang="en-US"/>
        </a:p>
      </dgm:t>
    </dgm:pt>
    <dgm:pt modelId="{8AB406F9-61F5-264C-A800-39D8F5CCFC8C}" type="sibTrans" cxnId="{15E4F09F-3D6B-BA44-B3B6-DCBF2895EB94}">
      <dgm:prSet custT="1"/>
      <dgm:spPr/>
      <dgm:t>
        <a:bodyPr/>
        <a:lstStyle/>
        <a:p>
          <a:endParaRPr lang="en-US" sz="1400"/>
        </a:p>
      </dgm:t>
    </dgm:pt>
    <dgm:pt modelId="{41EDF799-1D1A-024B-88DA-94EA0A5C2532}">
      <dgm:prSet phldrT="[Text]" custT="1"/>
      <dgm:spPr/>
      <dgm:t>
        <a:bodyPr/>
        <a:lstStyle/>
        <a:p>
          <a:r>
            <a:rPr lang="en-US" sz="1400"/>
            <a:t>Les conséquence politiques et sociales des conquêtes : la crise de la République</a:t>
          </a:r>
        </a:p>
      </dgm:t>
    </dgm:pt>
    <dgm:pt modelId="{914E7AEB-9051-5545-998A-1F1893C123BB}" type="parTrans" cxnId="{CC1371DD-5687-2248-98C6-F8B86D48944F}">
      <dgm:prSet/>
      <dgm:spPr/>
      <dgm:t>
        <a:bodyPr/>
        <a:lstStyle/>
        <a:p>
          <a:endParaRPr lang="en-US"/>
        </a:p>
      </dgm:t>
    </dgm:pt>
    <dgm:pt modelId="{E8BAE455-CD44-A642-8EB9-36CDBBDDEB76}" type="sibTrans" cxnId="{CC1371DD-5687-2248-98C6-F8B86D48944F}">
      <dgm:prSet custT="1"/>
      <dgm:spPr/>
      <dgm:t>
        <a:bodyPr/>
        <a:lstStyle/>
        <a:p>
          <a:endParaRPr lang="en-US" sz="1400"/>
        </a:p>
      </dgm:t>
    </dgm:pt>
    <dgm:pt modelId="{F4E8F8F4-AEB2-6844-AD44-68A7AE0AD00C}">
      <dgm:prSet phldrT="[Text]" custT="1"/>
      <dgm:spPr/>
      <dgm:t>
        <a:bodyPr/>
        <a:lstStyle/>
        <a:p>
          <a:r>
            <a:rPr lang="en-US" sz="1400" dirty="0"/>
            <a:t>Le </a:t>
          </a:r>
          <a:r>
            <a:rPr lang="en-US" sz="1400" dirty="0" err="1"/>
            <a:t>résultat</a:t>
          </a:r>
          <a:r>
            <a:rPr lang="en-US" sz="1400" dirty="0"/>
            <a:t> de </a:t>
          </a:r>
          <a:r>
            <a:rPr lang="en-US" sz="1400" dirty="0" err="1"/>
            <a:t>cette</a:t>
          </a:r>
          <a:r>
            <a:rPr lang="en-US" sz="1400" dirty="0"/>
            <a:t> </a:t>
          </a:r>
          <a:r>
            <a:rPr lang="en-US" sz="1400" dirty="0" err="1"/>
            <a:t>crise</a:t>
          </a:r>
          <a:r>
            <a:rPr lang="en-US" sz="1400" dirty="0"/>
            <a:t> : la fin de la </a:t>
          </a:r>
          <a:r>
            <a:rPr lang="en-US" sz="1400" dirty="0" err="1"/>
            <a:t>République</a:t>
          </a:r>
          <a:r>
            <a:rPr lang="en-US" sz="1400" dirty="0"/>
            <a:t> et le début de </a:t>
          </a:r>
          <a:r>
            <a:rPr lang="en-US" sz="1400" dirty="0" err="1"/>
            <a:t>l'Empire</a:t>
          </a:r>
          <a:r>
            <a:rPr lang="en-US" sz="1400" dirty="0"/>
            <a:t> </a:t>
          </a:r>
          <a:r>
            <a:rPr lang="en-US" sz="1400" dirty="0" err="1"/>
            <a:t>à</a:t>
          </a:r>
          <a:r>
            <a:rPr lang="en-US" sz="1400" dirty="0"/>
            <a:t> </a:t>
          </a:r>
          <a:r>
            <a:rPr lang="en-US" sz="1400" dirty="0" err="1"/>
            <a:t>partir</a:t>
          </a:r>
          <a:r>
            <a:rPr lang="en-US" sz="1400" dirty="0"/>
            <a:t> de la figure </a:t>
          </a:r>
          <a:r>
            <a:rPr lang="en-US" sz="1400" dirty="0" err="1"/>
            <a:t>d'Auguste</a:t>
          </a:r>
          <a:endParaRPr lang="en-US" sz="1400" dirty="0"/>
        </a:p>
      </dgm:t>
    </dgm:pt>
    <dgm:pt modelId="{23C3B25D-C3FA-CA41-8A4D-125D3E7D84E8}" type="parTrans" cxnId="{3A0DC9EF-294C-DB4D-B8C3-A09A168D2764}">
      <dgm:prSet/>
      <dgm:spPr/>
      <dgm:t>
        <a:bodyPr/>
        <a:lstStyle/>
        <a:p>
          <a:endParaRPr lang="en-US"/>
        </a:p>
      </dgm:t>
    </dgm:pt>
    <dgm:pt modelId="{D5501747-4796-2C4A-BC70-DE314A5B303C}" type="sibTrans" cxnId="{3A0DC9EF-294C-DB4D-B8C3-A09A168D2764}">
      <dgm:prSet/>
      <dgm:spPr/>
      <dgm:t>
        <a:bodyPr/>
        <a:lstStyle/>
        <a:p>
          <a:endParaRPr lang="en-US"/>
        </a:p>
      </dgm:t>
    </dgm:pt>
    <dgm:pt modelId="{F81B0B61-7AC4-CD49-8D79-FBECD6292492}" type="pres">
      <dgm:prSet presAssocID="{9A65AFEA-66D3-9E4D-A532-5E5F43FCA58E}" presName="linearFlow" presStyleCnt="0">
        <dgm:presLayoutVars>
          <dgm:resizeHandles val="exact"/>
        </dgm:presLayoutVars>
      </dgm:prSet>
      <dgm:spPr/>
    </dgm:pt>
    <dgm:pt modelId="{FA1AB1D0-9135-B846-8666-728B63ED3DB7}" type="pres">
      <dgm:prSet presAssocID="{A277440A-E4E6-5844-8EC7-3E9EE694AA42}" presName="node" presStyleLbl="node1" presStyleIdx="0" presStyleCnt="3" custScaleX="171432">
        <dgm:presLayoutVars>
          <dgm:bulletEnabled val="1"/>
        </dgm:presLayoutVars>
      </dgm:prSet>
      <dgm:spPr/>
      <dgm:t>
        <a:bodyPr/>
        <a:lstStyle/>
        <a:p>
          <a:endParaRPr lang="en-US"/>
        </a:p>
      </dgm:t>
    </dgm:pt>
    <dgm:pt modelId="{62FFB721-DE28-214F-A0A3-EB979C26F278}" type="pres">
      <dgm:prSet presAssocID="{8AB406F9-61F5-264C-A800-39D8F5CCFC8C}" presName="sibTrans" presStyleLbl="sibTrans2D1" presStyleIdx="0" presStyleCnt="2" custScaleX="133330"/>
      <dgm:spPr/>
      <dgm:t>
        <a:bodyPr/>
        <a:lstStyle/>
        <a:p>
          <a:endParaRPr lang="en-US"/>
        </a:p>
      </dgm:t>
    </dgm:pt>
    <dgm:pt modelId="{501503DE-5510-B34F-B6DC-2FF9FAAFF5C5}" type="pres">
      <dgm:prSet presAssocID="{8AB406F9-61F5-264C-A800-39D8F5CCFC8C}" presName="connectorText" presStyleLbl="sibTrans2D1" presStyleIdx="0" presStyleCnt="2"/>
      <dgm:spPr/>
      <dgm:t>
        <a:bodyPr/>
        <a:lstStyle/>
        <a:p>
          <a:endParaRPr lang="en-US"/>
        </a:p>
      </dgm:t>
    </dgm:pt>
    <dgm:pt modelId="{8B81B578-9731-EF4B-8DB6-82178A70EED1}" type="pres">
      <dgm:prSet presAssocID="{41EDF799-1D1A-024B-88DA-94EA0A5C2532}" presName="node" presStyleLbl="node1" presStyleIdx="1" presStyleCnt="3" custScaleX="171432">
        <dgm:presLayoutVars>
          <dgm:bulletEnabled val="1"/>
        </dgm:presLayoutVars>
      </dgm:prSet>
      <dgm:spPr/>
      <dgm:t>
        <a:bodyPr/>
        <a:lstStyle/>
        <a:p>
          <a:endParaRPr lang="en-US"/>
        </a:p>
      </dgm:t>
    </dgm:pt>
    <dgm:pt modelId="{6EB4FD66-8FE9-854D-91E7-801C92ED2C73}" type="pres">
      <dgm:prSet presAssocID="{E8BAE455-CD44-A642-8EB9-36CDBBDDEB76}" presName="sibTrans" presStyleLbl="sibTrans2D1" presStyleIdx="1" presStyleCnt="2" custScaleX="133330"/>
      <dgm:spPr/>
      <dgm:t>
        <a:bodyPr/>
        <a:lstStyle/>
        <a:p>
          <a:endParaRPr lang="en-US"/>
        </a:p>
      </dgm:t>
    </dgm:pt>
    <dgm:pt modelId="{A679FB98-515F-3D43-AFF7-67D90F55D8CF}" type="pres">
      <dgm:prSet presAssocID="{E8BAE455-CD44-A642-8EB9-36CDBBDDEB76}" presName="connectorText" presStyleLbl="sibTrans2D1" presStyleIdx="1" presStyleCnt="2"/>
      <dgm:spPr/>
      <dgm:t>
        <a:bodyPr/>
        <a:lstStyle/>
        <a:p>
          <a:endParaRPr lang="en-US"/>
        </a:p>
      </dgm:t>
    </dgm:pt>
    <dgm:pt modelId="{A9E7044D-E6F8-9C48-A93A-DC201AF027EC}" type="pres">
      <dgm:prSet presAssocID="{F4E8F8F4-AEB2-6844-AD44-68A7AE0AD00C}" presName="node" presStyleLbl="node1" presStyleIdx="2" presStyleCnt="3" custScaleX="171432">
        <dgm:presLayoutVars>
          <dgm:bulletEnabled val="1"/>
        </dgm:presLayoutVars>
      </dgm:prSet>
      <dgm:spPr/>
      <dgm:t>
        <a:bodyPr/>
        <a:lstStyle/>
        <a:p>
          <a:endParaRPr lang="en-US"/>
        </a:p>
      </dgm:t>
    </dgm:pt>
  </dgm:ptLst>
  <dgm:cxnLst>
    <dgm:cxn modelId="{574D468F-B184-7F4E-8E14-66B40CEA8133}" type="presOf" srcId="{E8BAE455-CD44-A642-8EB9-36CDBBDDEB76}" destId="{6EB4FD66-8FE9-854D-91E7-801C92ED2C73}" srcOrd="0" destOrd="0" presId="urn:microsoft.com/office/officeart/2005/8/layout/process2"/>
    <dgm:cxn modelId="{BC36450E-20AB-0E46-A2B6-11BAED1A9006}" type="presOf" srcId="{E8BAE455-CD44-A642-8EB9-36CDBBDDEB76}" destId="{A679FB98-515F-3D43-AFF7-67D90F55D8CF}" srcOrd="1" destOrd="0" presId="urn:microsoft.com/office/officeart/2005/8/layout/process2"/>
    <dgm:cxn modelId="{2476F6C2-3F35-F544-8A3F-67C696CD24EA}" type="presOf" srcId="{8AB406F9-61F5-264C-A800-39D8F5CCFC8C}" destId="{62FFB721-DE28-214F-A0A3-EB979C26F278}" srcOrd="0" destOrd="0" presId="urn:microsoft.com/office/officeart/2005/8/layout/process2"/>
    <dgm:cxn modelId="{50E76923-C28C-CA4E-9697-31DD7A29E5B4}" type="presOf" srcId="{F4E8F8F4-AEB2-6844-AD44-68A7AE0AD00C}" destId="{A9E7044D-E6F8-9C48-A93A-DC201AF027EC}" srcOrd="0" destOrd="0" presId="urn:microsoft.com/office/officeart/2005/8/layout/process2"/>
    <dgm:cxn modelId="{3A0DC9EF-294C-DB4D-B8C3-A09A168D2764}" srcId="{9A65AFEA-66D3-9E4D-A532-5E5F43FCA58E}" destId="{F4E8F8F4-AEB2-6844-AD44-68A7AE0AD00C}" srcOrd="2" destOrd="0" parTransId="{23C3B25D-C3FA-CA41-8A4D-125D3E7D84E8}" sibTransId="{D5501747-4796-2C4A-BC70-DE314A5B303C}"/>
    <dgm:cxn modelId="{C24A8B90-9329-E048-BBBF-4F3A563207E5}" type="presOf" srcId="{9A65AFEA-66D3-9E4D-A532-5E5F43FCA58E}" destId="{F81B0B61-7AC4-CD49-8D79-FBECD6292492}" srcOrd="0" destOrd="0" presId="urn:microsoft.com/office/officeart/2005/8/layout/process2"/>
    <dgm:cxn modelId="{CC1371DD-5687-2248-98C6-F8B86D48944F}" srcId="{9A65AFEA-66D3-9E4D-A532-5E5F43FCA58E}" destId="{41EDF799-1D1A-024B-88DA-94EA0A5C2532}" srcOrd="1" destOrd="0" parTransId="{914E7AEB-9051-5545-998A-1F1893C123BB}" sibTransId="{E8BAE455-CD44-A642-8EB9-36CDBBDDEB76}"/>
    <dgm:cxn modelId="{F616B6AA-0A07-A94C-AF98-3FB23D84FB64}" type="presOf" srcId="{41EDF799-1D1A-024B-88DA-94EA0A5C2532}" destId="{8B81B578-9731-EF4B-8DB6-82178A70EED1}" srcOrd="0" destOrd="0" presId="urn:microsoft.com/office/officeart/2005/8/layout/process2"/>
    <dgm:cxn modelId="{15E4F09F-3D6B-BA44-B3B6-DCBF2895EB94}" srcId="{9A65AFEA-66D3-9E4D-A532-5E5F43FCA58E}" destId="{A277440A-E4E6-5844-8EC7-3E9EE694AA42}" srcOrd="0" destOrd="0" parTransId="{A35C51D2-1B4B-DE4B-ABC3-EAF4644BB9A2}" sibTransId="{8AB406F9-61F5-264C-A800-39D8F5CCFC8C}"/>
    <dgm:cxn modelId="{45FE8C1C-64AE-BF48-A9AD-65EAD3D756D5}" type="presOf" srcId="{8AB406F9-61F5-264C-A800-39D8F5CCFC8C}" destId="{501503DE-5510-B34F-B6DC-2FF9FAAFF5C5}" srcOrd="1" destOrd="0" presId="urn:microsoft.com/office/officeart/2005/8/layout/process2"/>
    <dgm:cxn modelId="{73E09A49-A87C-0148-9EBC-FDF16CDAE05E}" type="presOf" srcId="{A277440A-E4E6-5844-8EC7-3E9EE694AA42}" destId="{FA1AB1D0-9135-B846-8666-728B63ED3DB7}" srcOrd="0" destOrd="0" presId="urn:microsoft.com/office/officeart/2005/8/layout/process2"/>
    <dgm:cxn modelId="{58D064F9-9627-E14A-AF87-23DDC08B32A5}" type="presParOf" srcId="{F81B0B61-7AC4-CD49-8D79-FBECD6292492}" destId="{FA1AB1D0-9135-B846-8666-728B63ED3DB7}" srcOrd="0" destOrd="0" presId="urn:microsoft.com/office/officeart/2005/8/layout/process2"/>
    <dgm:cxn modelId="{4BF0F9B2-BB5B-D44F-8242-9F137D090387}" type="presParOf" srcId="{F81B0B61-7AC4-CD49-8D79-FBECD6292492}" destId="{62FFB721-DE28-214F-A0A3-EB979C26F278}" srcOrd="1" destOrd="0" presId="urn:microsoft.com/office/officeart/2005/8/layout/process2"/>
    <dgm:cxn modelId="{82BA8069-5500-E042-AA5D-75B20E62B693}" type="presParOf" srcId="{62FFB721-DE28-214F-A0A3-EB979C26F278}" destId="{501503DE-5510-B34F-B6DC-2FF9FAAFF5C5}" srcOrd="0" destOrd="0" presId="urn:microsoft.com/office/officeart/2005/8/layout/process2"/>
    <dgm:cxn modelId="{0D6023C9-78B6-E84E-A123-2D8A1A42297F}" type="presParOf" srcId="{F81B0B61-7AC4-CD49-8D79-FBECD6292492}" destId="{8B81B578-9731-EF4B-8DB6-82178A70EED1}" srcOrd="2" destOrd="0" presId="urn:microsoft.com/office/officeart/2005/8/layout/process2"/>
    <dgm:cxn modelId="{082A8327-9567-2246-95E3-A9EA82039109}" type="presParOf" srcId="{F81B0B61-7AC4-CD49-8D79-FBECD6292492}" destId="{6EB4FD66-8FE9-854D-91E7-801C92ED2C73}" srcOrd="3" destOrd="0" presId="urn:microsoft.com/office/officeart/2005/8/layout/process2"/>
    <dgm:cxn modelId="{F3A46AFD-8D50-D845-893E-BDF369F164DA}" type="presParOf" srcId="{6EB4FD66-8FE9-854D-91E7-801C92ED2C73}" destId="{A679FB98-515F-3D43-AFF7-67D90F55D8CF}" srcOrd="0" destOrd="0" presId="urn:microsoft.com/office/officeart/2005/8/layout/process2"/>
    <dgm:cxn modelId="{3FDA4A58-F909-7449-94F6-6A35E635B2AC}" type="presParOf" srcId="{F81B0B61-7AC4-CD49-8D79-FBECD6292492}" destId="{A9E7044D-E6F8-9C48-A93A-DC201AF027E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322A2-156B-7643-8B14-B3F7D8FEAF70}" type="doc">
      <dgm:prSet loTypeId="urn:microsoft.com/office/officeart/2005/8/layout/radial4" loCatId="" qsTypeId="urn:microsoft.com/office/officeart/2005/8/quickstyle/simple3" qsCatId="simple" csTypeId="urn:microsoft.com/office/officeart/2005/8/colors/colorful2" csCatId="colorful" phldr="1"/>
      <dgm:spPr/>
      <dgm:t>
        <a:bodyPr/>
        <a:lstStyle/>
        <a:p>
          <a:endParaRPr lang="en-US"/>
        </a:p>
      </dgm:t>
    </dgm:pt>
    <dgm:pt modelId="{9682E5A7-4564-9A43-9D68-1ABE075B6667}">
      <dgm:prSet phldrT="[Text]" custT="1"/>
      <dgm:spPr/>
      <dgm:t>
        <a:bodyPr/>
        <a:lstStyle/>
        <a:p>
          <a:r>
            <a:rPr lang="en-US" sz="1400" b="1"/>
            <a:t>L'empire romain, une société</a:t>
          </a:r>
        </a:p>
      </dgm:t>
    </dgm:pt>
    <dgm:pt modelId="{6D663F35-3A07-1D46-9C9C-8EB48A4C1461}" type="parTrans" cxnId="{B9795321-FA6D-9D4C-8287-1E58AC0384F4}">
      <dgm:prSet/>
      <dgm:spPr/>
      <dgm:t>
        <a:bodyPr/>
        <a:lstStyle/>
        <a:p>
          <a:endParaRPr lang="en-US" sz="1400"/>
        </a:p>
      </dgm:t>
    </dgm:pt>
    <dgm:pt modelId="{B9C018BC-E974-FC4D-A3FE-61E7C14EC7ED}" type="sibTrans" cxnId="{B9795321-FA6D-9D4C-8287-1E58AC0384F4}">
      <dgm:prSet/>
      <dgm:spPr/>
      <dgm:t>
        <a:bodyPr/>
        <a:lstStyle/>
        <a:p>
          <a:endParaRPr lang="en-US" sz="1400"/>
        </a:p>
      </dgm:t>
    </dgm:pt>
    <dgm:pt modelId="{CEE02A47-EC71-3849-86CD-033502DF9142}">
      <dgm:prSet phldrT="[Text]" custT="1"/>
      <dgm:spPr/>
      <dgm:t>
        <a:bodyPr/>
        <a:lstStyle/>
        <a:p>
          <a:r>
            <a:rPr lang="en-US" sz="1400" b="1"/>
            <a:t>Facteurs de diversité</a:t>
          </a:r>
        </a:p>
        <a:p>
          <a:r>
            <a:rPr lang="en-US" sz="1400"/>
            <a:t>les conquêtes : un empire immense marqué par la diversité des sociétés et des cultures qui le composent</a:t>
          </a:r>
        </a:p>
      </dgm:t>
    </dgm:pt>
    <dgm:pt modelId="{E39BECE6-B672-F847-B843-CDA9F1C2F93D}" type="parTrans" cxnId="{413B3F8A-F8DF-DE49-AD25-268C37E853B3}">
      <dgm:prSet/>
      <dgm:spPr/>
      <dgm:t>
        <a:bodyPr/>
        <a:lstStyle/>
        <a:p>
          <a:endParaRPr lang="en-US" sz="1400"/>
        </a:p>
      </dgm:t>
    </dgm:pt>
    <dgm:pt modelId="{A7BF7FCD-B5E9-3449-96ED-591B6AC4FF64}" type="sibTrans" cxnId="{413B3F8A-F8DF-DE49-AD25-268C37E853B3}">
      <dgm:prSet/>
      <dgm:spPr/>
      <dgm:t>
        <a:bodyPr/>
        <a:lstStyle/>
        <a:p>
          <a:endParaRPr lang="en-US" sz="1400"/>
        </a:p>
      </dgm:t>
    </dgm:pt>
    <dgm:pt modelId="{6137D323-C1AD-804A-9439-E65ABB488004}">
      <dgm:prSet phldrT="[Text]" custT="1"/>
      <dgm:spPr/>
      <dgm:t>
        <a:bodyPr/>
        <a:lstStyle/>
        <a:p>
          <a:r>
            <a:rPr lang="en-US" sz="1400" b="1" dirty="0" err="1"/>
            <a:t>Facteurs</a:t>
          </a:r>
          <a:r>
            <a:rPr lang="en-US" sz="1400" b="1" dirty="0"/>
            <a:t> </a:t>
          </a:r>
          <a:r>
            <a:rPr lang="en-US" sz="1400" b="1" dirty="0" err="1"/>
            <a:t>d'unité</a:t>
          </a:r>
          <a:endParaRPr lang="en-US" sz="1400" b="1" dirty="0"/>
        </a:p>
        <a:p>
          <a:r>
            <a:rPr lang="en-US" sz="1400" dirty="0" smtClean="0"/>
            <a:t>La </a:t>
          </a:r>
          <a:r>
            <a:rPr lang="en-US" sz="1400" dirty="0" err="1"/>
            <a:t>romanisation</a:t>
          </a:r>
          <a:endParaRPr lang="en-US" sz="1400" dirty="0"/>
        </a:p>
        <a:p>
          <a:r>
            <a:rPr lang="en-US" sz="1400" dirty="0"/>
            <a:t>Le </a:t>
          </a:r>
          <a:r>
            <a:rPr lang="en-US" sz="1400" dirty="0" err="1"/>
            <a:t>mythe</a:t>
          </a:r>
          <a:r>
            <a:rPr lang="en-US" sz="1400" dirty="0"/>
            <a:t> de </a:t>
          </a:r>
          <a:r>
            <a:rPr lang="en-US" sz="1400" dirty="0" err="1"/>
            <a:t>l'Urbs</a:t>
          </a:r>
          <a:endParaRPr lang="en-US" sz="1400" dirty="0"/>
        </a:p>
        <a:p>
          <a:r>
            <a:rPr lang="en-US" sz="1400" dirty="0"/>
            <a:t>Le </a:t>
          </a:r>
          <a:r>
            <a:rPr lang="en-US" sz="1400" dirty="0" err="1"/>
            <a:t>pouvoir</a:t>
          </a:r>
          <a:r>
            <a:rPr lang="en-US" sz="1400" dirty="0"/>
            <a:t> </a:t>
          </a:r>
          <a:r>
            <a:rPr lang="en-US" sz="1400" dirty="0" err="1"/>
            <a:t>impérial</a:t>
          </a:r>
          <a:endParaRPr lang="en-US" sz="1400" dirty="0"/>
        </a:p>
        <a:p>
          <a:endParaRPr lang="en-US" sz="1400" dirty="0"/>
        </a:p>
      </dgm:t>
    </dgm:pt>
    <dgm:pt modelId="{C8C46196-B938-6748-B651-FFEB935C391D}" type="parTrans" cxnId="{A02F3320-4F7B-C74C-B181-02943A573461}">
      <dgm:prSet/>
      <dgm:spPr/>
      <dgm:t>
        <a:bodyPr/>
        <a:lstStyle/>
        <a:p>
          <a:endParaRPr lang="en-US" sz="1400"/>
        </a:p>
      </dgm:t>
    </dgm:pt>
    <dgm:pt modelId="{E51DC3C0-38E1-A844-B658-B3C4754ECC58}" type="sibTrans" cxnId="{A02F3320-4F7B-C74C-B181-02943A573461}">
      <dgm:prSet/>
      <dgm:spPr/>
      <dgm:t>
        <a:bodyPr/>
        <a:lstStyle/>
        <a:p>
          <a:endParaRPr lang="en-US" sz="1400"/>
        </a:p>
      </dgm:t>
    </dgm:pt>
    <dgm:pt modelId="{ADD8C73A-96FC-7C42-928C-FC00067AF40E}" type="pres">
      <dgm:prSet presAssocID="{A1D322A2-156B-7643-8B14-B3F7D8FEAF70}" presName="cycle" presStyleCnt="0">
        <dgm:presLayoutVars>
          <dgm:chMax val="1"/>
          <dgm:dir/>
          <dgm:animLvl val="ctr"/>
          <dgm:resizeHandles val="exact"/>
        </dgm:presLayoutVars>
      </dgm:prSet>
      <dgm:spPr/>
      <dgm:t>
        <a:bodyPr/>
        <a:lstStyle/>
        <a:p>
          <a:endParaRPr lang="en-US"/>
        </a:p>
      </dgm:t>
    </dgm:pt>
    <dgm:pt modelId="{CF3E39D1-3EDE-6549-8FB0-9032F9922BE0}" type="pres">
      <dgm:prSet presAssocID="{9682E5A7-4564-9A43-9D68-1ABE075B6667}" presName="centerShape" presStyleLbl="node0" presStyleIdx="0" presStyleCnt="1" custScaleX="100816" custScaleY="85850" custLinFactNeighborX="-2283" custLinFactNeighborY="7518"/>
      <dgm:spPr/>
      <dgm:t>
        <a:bodyPr/>
        <a:lstStyle/>
        <a:p>
          <a:endParaRPr lang="en-US"/>
        </a:p>
      </dgm:t>
    </dgm:pt>
    <dgm:pt modelId="{F7BD5483-1284-3F44-81B2-3431510EAE57}" type="pres">
      <dgm:prSet presAssocID="{E39BECE6-B672-F847-B843-CDA9F1C2F93D}" presName="parTrans" presStyleLbl="bgSibTrans2D1" presStyleIdx="0" presStyleCnt="2" custScaleX="98597" custLinFactY="34461" custLinFactNeighborX="-27890" custLinFactNeighborY="100000"/>
      <dgm:spPr/>
      <dgm:t>
        <a:bodyPr/>
        <a:lstStyle/>
        <a:p>
          <a:endParaRPr lang="en-US"/>
        </a:p>
      </dgm:t>
    </dgm:pt>
    <dgm:pt modelId="{BC4B43DB-0A5E-8743-9D93-9E98F28D2E24}" type="pres">
      <dgm:prSet presAssocID="{CEE02A47-EC71-3849-86CD-033502DF9142}" presName="node" presStyleLbl="node1" presStyleIdx="0" presStyleCnt="2" custScaleX="177650" custScaleY="140389" custRadScaleRad="95450" custRadScaleInc="15723">
        <dgm:presLayoutVars>
          <dgm:bulletEnabled val="1"/>
        </dgm:presLayoutVars>
      </dgm:prSet>
      <dgm:spPr/>
      <dgm:t>
        <a:bodyPr/>
        <a:lstStyle/>
        <a:p>
          <a:endParaRPr lang="en-US"/>
        </a:p>
      </dgm:t>
    </dgm:pt>
    <dgm:pt modelId="{E0AA4F19-67BC-8648-8DBE-234749BD7EAC}" type="pres">
      <dgm:prSet presAssocID="{C8C46196-B938-6748-B651-FFEB935C391D}" presName="parTrans" presStyleLbl="bgSibTrans2D1" presStyleIdx="1" presStyleCnt="2" custScaleX="92727" custLinFactY="45324" custLinFactNeighborX="23780" custLinFactNeighborY="100000" custRadScaleRad="36744"/>
      <dgm:spPr/>
      <dgm:t>
        <a:bodyPr/>
        <a:lstStyle/>
        <a:p>
          <a:endParaRPr lang="en-US"/>
        </a:p>
      </dgm:t>
    </dgm:pt>
    <dgm:pt modelId="{605FA206-0216-914E-AE92-F2775083A846}" type="pres">
      <dgm:prSet presAssocID="{6137D323-C1AD-804A-9439-E65ABB488004}" presName="node" presStyleLbl="node1" presStyleIdx="1" presStyleCnt="2" custScaleX="162924" custScaleY="140439" custRadScaleRad="92237" custRadScaleInc="-18445">
        <dgm:presLayoutVars>
          <dgm:bulletEnabled val="1"/>
        </dgm:presLayoutVars>
      </dgm:prSet>
      <dgm:spPr/>
      <dgm:t>
        <a:bodyPr/>
        <a:lstStyle/>
        <a:p>
          <a:endParaRPr lang="en-US"/>
        </a:p>
      </dgm:t>
    </dgm:pt>
  </dgm:ptLst>
  <dgm:cxnLst>
    <dgm:cxn modelId="{FEEF25D4-3ECE-8044-AEE8-C08C20745AC6}" type="presOf" srcId="{A1D322A2-156B-7643-8B14-B3F7D8FEAF70}" destId="{ADD8C73A-96FC-7C42-928C-FC00067AF40E}" srcOrd="0" destOrd="0" presId="urn:microsoft.com/office/officeart/2005/8/layout/radial4"/>
    <dgm:cxn modelId="{A02F3320-4F7B-C74C-B181-02943A573461}" srcId="{9682E5A7-4564-9A43-9D68-1ABE075B6667}" destId="{6137D323-C1AD-804A-9439-E65ABB488004}" srcOrd="1" destOrd="0" parTransId="{C8C46196-B938-6748-B651-FFEB935C391D}" sibTransId="{E51DC3C0-38E1-A844-B658-B3C4754ECC58}"/>
    <dgm:cxn modelId="{CA5FF404-A4A6-4F4C-BC2A-498A14AC8514}" type="presOf" srcId="{9682E5A7-4564-9A43-9D68-1ABE075B6667}" destId="{CF3E39D1-3EDE-6549-8FB0-9032F9922BE0}" srcOrd="0" destOrd="0" presId="urn:microsoft.com/office/officeart/2005/8/layout/radial4"/>
    <dgm:cxn modelId="{47587D91-19A2-9D4B-BF70-684E324835BA}" type="presOf" srcId="{CEE02A47-EC71-3849-86CD-033502DF9142}" destId="{BC4B43DB-0A5E-8743-9D93-9E98F28D2E24}" srcOrd="0" destOrd="0" presId="urn:microsoft.com/office/officeart/2005/8/layout/radial4"/>
    <dgm:cxn modelId="{50FB44FB-04FD-F74A-8910-CF7A5CE3A708}" type="presOf" srcId="{C8C46196-B938-6748-B651-FFEB935C391D}" destId="{E0AA4F19-67BC-8648-8DBE-234749BD7EAC}" srcOrd="0" destOrd="0" presId="urn:microsoft.com/office/officeart/2005/8/layout/radial4"/>
    <dgm:cxn modelId="{413B3F8A-F8DF-DE49-AD25-268C37E853B3}" srcId="{9682E5A7-4564-9A43-9D68-1ABE075B6667}" destId="{CEE02A47-EC71-3849-86CD-033502DF9142}" srcOrd="0" destOrd="0" parTransId="{E39BECE6-B672-F847-B843-CDA9F1C2F93D}" sibTransId="{A7BF7FCD-B5E9-3449-96ED-591B6AC4FF64}"/>
    <dgm:cxn modelId="{413BE4B5-495F-4E44-9ED6-F305CE287A07}" type="presOf" srcId="{6137D323-C1AD-804A-9439-E65ABB488004}" destId="{605FA206-0216-914E-AE92-F2775083A846}" srcOrd="0" destOrd="0" presId="urn:microsoft.com/office/officeart/2005/8/layout/radial4"/>
    <dgm:cxn modelId="{B9795321-FA6D-9D4C-8287-1E58AC0384F4}" srcId="{A1D322A2-156B-7643-8B14-B3F7D8FEAF70}" destId="{9682E5A7-4564-9A43-9D68-1ABE075B6667}" srcOrd="0" destOrd="0" parTransId="{6D663F35-3A07-1D46-9C9C-8EB48A4C1461}" sibTransId="{B9C018BC-E974-FC4D-A3FE-61E7C14EC7ED}"/>
    <dgm:cxn modelId="{5FF99900-3F24-BD4C-AE6A-94F34EDC3973}" type="presOf" srcId="{E39BECE6-B672-F847-B843-CDA9F1C2F93D}" destId="{F7BD5483-1284-3F44-81B2-3431510EAE57}" srcOrd="0" destOrd="0" presId="urn:microsoft.com/office/officeart/2005/8/layout/radial4"/>
    <dgm:cxn modelId="{452D97F4-D615-5D41-8419-C9D01BB32AD1}" type="presParOf" srcId="{ADD8C73A-96FC-7C42-928C-FC00067AF40E}" destId="{CF3E39D1-3EDE-6549-8FB0-9032F9922BE0}" srcOrd="0" destOrd="0" presId="urn:microsoft.com/office/officeart/2005/8/layout/radial4"/>
    <dgm:cxn modelId="{3EC56B3D-CF95-2E41-9567-C0D7B77D0BC1}" type="presParOf" srcId="{ADD8C73A-96FC-7C42-928C-FC00067AF40E}" destId="{F7BD5483-1284-3F44-81B2-3431510EAE57}" srcOrd="1" destOrd="0" presId="urn:microsoft.com/office/officeart/2005/8/layout/radial4"/>
    <dgm:cxn modelId="{8215FF39-DBF9-874E-9D6F-7E0486287936}" type="presParOf" srcId="{ADD8C73A-96FC-7C42-928C-FC00067AF40E}" destId="{BC4B43DB-0A5E-8743-9D93-9E98F28D2E24}" srcOrd="2" destOrd="0" presId="urn:microsoft.com/office/officeart/2005/8/layout/radial4"/>
    <dgm:cxn modelId="{A8B05679-2623-FA49-9319-1C451B90DFDC}" type="presParOf" srcId="{ADD8C73A-96FC-7C42-928C-FC00067AF40E}" destId="{E0AA4F19-67BC-8648-8DBE-234749BD7EAC}" srcOrd="3" destOrd="0" presId="urn:microsoft.com/office/officeart/2005/8/layout/radial4"/>
    <dgm:cxn modelId="{CA80784D-99BC-7544-86A9-A152C7937D1F}" type="presParOf" srcId="{ADD8C73A-96FC-7C42-928C-FC00067AF40E}" destId="{605FA206-0216-914E-AE92-F2775083A846}"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AB1D0-9135-B846-8666-728B63ED3DB7}">
      <dsp:nvSpPr>
        <dsp:cNvPr id="0" name=""/>
        <dsp:cNvSpPr/>
      </dsp:nvSpPr>
      <dsp:spPr>
        <a:xfrm>
          <a:off x="86417" y="1100"/>
          <a:ext cx="3858902" cy="5627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La </a:t>
          </a:r>
          <a:r>
            <a:rPr lang="en-US" sz="1400" kern="1200" dirty="0" err="1"/>
            <a:t>République</a:t>
          </a:r>
          <a:r>
            <a:rPr lang="en-US" sz="1400" kern="1200" dirty="0"/>
            <a:t> romaine (</a:t>
          </a:r>
          <a:r>
            <a:rPr lang="en-US" sz="1400" kern="1200" dirty="0" err="1"/>
            <a:t>fonctionnement</a:t>
          </a:r>
          <a:r>
            <a:rPr lang="en-US" sz="1400" kern="1200" dirty="0"/>
            <a:t> </a:t>
          </a:r>
          <a:r>
            <a:rPr lang="en-US" sz="1400" kern="1200" dirty="0" err="1"/>
            <a:t>politique</a:t>
          </a:r>
          <a:r>
            <a:rPr lang="en-US" sz="1400" kern="1200" dirty="0"/>
            <a:t> et </a:t>
          </a:r>
          <a:r>
            <a:rPr lang="en-US" sz="1400" kern="1200" dirty="0" err="1"/>
            <a:t>conquêtes</a:t>
          </a:r>
          <a:r>
            <a:rPr lang="en-US" sz="1400" kern="1200" dirty="0"/>
            <a:t> </a:t>
          </a:r>
          <a:r>
            <a:rPr lang="en-US" sz="1400" kern="1200" dirty="0" err="1"/>
            <a:t>à</a:t>
          </a:r>
          <a:r>
            <a:rPr lang="en-US" sz="1400" kern="1200" dirty="0"/>
            <a:t> travers </a:t>
          </a:r>
          <a:r>
            <a:rPr lang="en-US" sz="1400" kern="1200" dirty="0" smtClean="0"/>
            <a:t>la </a:t>
          </a:r>
          <a:r>
            <a:rPr lang="en-US" sz="1400" kern="1200" dirty="0"/>
            <a:t>figure de </a:t>
          </a:r>
          <a:r>
            <a:rPr lang="en-US" sz="1400" kern="1200" dirty="0" smtClean="0"/>
            <a:t>Jules César</a:t>
          </a:r>
          <a:r>
            <a:rPr lang="en-US" sz="1400" kern="1200" dirty="0"/>
            <a:t>)</a:t>
          </a:r>
        </a:p>
      </dsp:txBody>
      <dsp:txXfrm>
        <a:off x="102899" y="17582"/>
        <a:ext cx="3825938" cy="529781"/>
      </dsp:txXfrm>
    </dsp:sp>
    <dsp:sp modelId="{62FFB721-DE28-214F-A0A3-EB979C26F278}">
      <dsp:nvSpPr>
        <dsp:cNvPr id="0" name=""/>
        <dsp:cNvSpPr/>
      </dsp:nvSpPr>
      <dsp:spPr>
        <a:xfrm rot="5400000">
          <a:off x="1875186" y="577914"/>
          <a:ext cx="281365" cy="253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939898" y="563849"/>
        <a:ext cx="151941" cy="205395"/>
      </dsp:txXfrm>
    </dsp:sp>
    <dsp:sp modelId="{8B81B578-9731-EF4B-8DB6-82178A70EED1}">
      <dsp:nvSpPr>
        <dsp:cNvPr id="0" name=""/>
        <dsp:cNvSpPr/>
      </dsp:nvSpPr>
      <dsp:spPr>
        <a:xfrm>
          <a:off x="86417" y="845218"/>
          <a:ext cx="3858902" cy="5627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Les conséquence politiques et sociales des conquêtes : la crise de la République</a:t>
          </a:r>
        </a:p>
      </dsp:txBody>
      <dsp:txXfrm>
        <a:off x="102899" y="861700"/>
        <a:ext cx="3825938" cy="529781"/>
      </dsp:txXfrm>
    </dsp:sp>
    <dsp:sp modelId="{6EB4FD66-8FE9-854D-91E7-801C92ED2C73}">
      <dsp:nvSpPr>
        <dsp:cNvPr id="0" name=""/>
        <dsp:cNvSpPr/>
      </dsp:nvSpPr>
      <dsp:spPr>
        <a:xfrm rot="5400000">
          <a:off x="1875186" y="1422032"/>
          <a:ext cx="281365" cy="253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939898" y="1407967"/>
        <a:ext cx="151941" cy="205395"/>
      </dsp:txXfrm>
    </dsp:sp>
    <dsp:sp modelId="{A9E7044D-E6F8-9C48-A93A-DC201AF027EC}">
      <dsp:nvSpPr>
        <dsp:cNvPr id="0" name=""/>
        <dsp:cNvSpPr/>
      </dsp:nvSpPr>
      <dsp:spPr>
        <a:xfrm>
          <a:off x="86417" y="1689336"/>
          <a:ext cx="3858902" cy="56274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Le </a:t>
          </a:r>
          <a:r>
            <a:rPr lang="en-US" sz="1400" kern="1200" dirty="0" err="1"/>
            <a:t>résultat</a:t>
          </a:r>
          <a:r>
            <a:rPr lang="en-US" sz="1400" kern="1200" dirty="0"/>
            <a:t> de </a:t>
          </a:r>
          <a:r>
            <a:rPr lang="en-US" sz="1400" kern="1200" dirty="0" err="1"/>
            <a:t>cette</a:t>
          </a:r>
          <a:r>
            <a:rPr lang="en-US" sz="1400" kern="1200" dirty="0"/>
            <a:t> </a:t>
          </a:r>
          <a:r>
            <a:rPr lang="en-US" sz="1400" kern="1200" dirty="0" err="1"/>
            <a:t>crise</a:t>
          </a:r>
          <a:r>
            <a:rPr lang="en-US" sz="1400" kern="1200" dirty="0"/>
            <a:t> : la fin de la </a:t>
          </a:r>
          <a:r>
            <a:rPr lang="en-US" sz="1400" kern="1200" dirty="0" err="1"/>
            <a:t>République</a:t>
          </a:r>
          <a:r>
            <a:rPr lang="en-US" sz="1400" kern="1200" dirty="0"/>
            <a:t> et le début de </a:t>
          </a:r>
          <a:r>
            <a:rPr lang="en-US" sz="1400" kern="1200" dirty="0" err="1"/>
            <a:t>l'Empire</a:t>
          </a:r>
          <a:r>
            <a:rPr lang="en-US" sz="1400" kern="1200" dirty="0"/>
            <a:t> </a:t>
          </a:r>
          <a:r>
            <a:rPr lang="en-US" sz="1400" kern="1200" dirty="0" err="1"/>
            <a:t>à</a:t>
          </a:r>
          <a:r>
            <a:rPr lang="en-US" sz="1400" kern="1200" dirty="0"/>
            <a:t> </a:t>
          </a:r>
          <a:r>
            <a:rPr lang="en-US" sz="1400" kern="1200" dirty="0" err="1"/>
            <a:t>partir</a:t>
          </a:r>
          <a:r>
            <a:rPr lang="en-US" sz="1400" kern="1200" dirty="0"/>
            <a:t> de la figure </a:t>
          </a:r>
          <a:r>
            <a:rPr lang="en-US" sz="1400" kern="1200" dirty="0" err="1"/>
            <a:t>d'Auguste</a:t>
          </a:r>
          <a:endParaRPr lang="en-US" sz="1400" kern="1200" dirty="0"/>
        </a:p>
      </dsp:txBody>
      <dsp:txXfrm>
        <a:off x="102899" y="1705818"/>
        <a:ext cx="3825938" cy="529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E39D1-3EDE-6549-8FB0-9032F9922BE0}">
      <dsp:nvSpPr>
        <dsp:cNvPr id="0" name=""/>
        <dsp:cNvSpPr/>
      </dsp:nvSpPr>
      <dsp:spPr>
        <a:xfrm>
          <a:off x="1683676" y="1204007"/>
          <a:ext cx="1292673" cy="110077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a:t>L'empire romain, une société</a:t>
          </a:r>
        </a:p>
      </dsp:txBody>
      <dsp:txXfrm>
        <a:off x="1872984" y="1365212"/>
        <a:ext cx="914057" cy="778367"/>
      </dsp:txXfrm>
    </dsp:sp>
    <dsp:sp modelId="{F7BD5483-1284-3F44-81B2-3431510EAE57}">
      <dsp:nvSpPr>
        <dsp:cNvPr id="0" name=""/>
        <dsp:cNvSpPr/>
      </dsp:nvSpPr>
      <dsp:spPr>
        <a:xfrm rot="13484858">
          <a:off x="804365" y="1274070"/>
          <a:ext cx="932077" cy="365430"/>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C4B43DB-0A5E-8743-9D93-9E98F28D2E24}">
      <dsp:nvSpPr>
        <dsp:cNvPr id="0" name=""/>
        <dsp:cNvSpPr/>
      </dsp:nvSpPr>
      <dsp:spPr>
        <a:xfrm>
          <a:off x="116385" y="-51359"/>
          <a:ext cx="2163955" cy="136806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a:t>Facteurs de diversité</a:t>
          </a:r>
        </a:p>
        <a:p>
          <a:pPr lvl="0" algn="ctr" defTabSz="622300">
            <a:lnSpc>
              <a:spcPct val="90000"/>
            </a:lnSpc>
            <a:spcBef>
              <a:spcPct val="0"/>
            </a:spcBef>
            <a:spcAft>
              <a:spcPct val="35000"/>
            </a:spcAft>
          </a:pPr>
          <a:r>
            <a:rPr lang="en-US" sz="1400" kern="1200"/>
            <a:t>les conquêtes : un empire immense marqué par la diversité des sociétés et des cultures qui le composent</a:t>
          </a:r>
        </a:p>
      </dsp:txBody>
      <dsp:txXfrm>
        <a:off x="156454" y="-11290"/>
        <a:ext cx="2083817" cy="1287925"/>
      </dsp:txXfrm>
    </dsp:sp>
    <dsp:sp modelId="{E0AA4F19-67BC-8648-8DBE-234749BD7EAC}">
      <dsp:nvSpPr>
        <dsp:cNvPr id="0" name=""/>
        <dsp:cNvSpPr/>
      </dsp:nvSpPr>
      <dsp:spPr>
        <a:xfrm rot="19029717">
          <a:off x="2949876" y="1319488"/>
          <a:ext cx="923205" cy="365430"/>
        </a:xfrm>
        <a:prstGeom prst="leftArrow">
          <a:avLst>
            <a:gd name="adj1" fmla="val 60000"/>
            <a:gd name="adj2" fmla="val 50000"/>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05FA206-0216-914E-AE92-F2775083A846}">
      <dsp:nvSpPr>
        <dsp:cNvPr id="0" name=""/>
        <dsp:cNvSpPr/>
      </dsp:nvSpPr>
      <dsp:spPr>
        <a:xfrm>
          <a:off x="2547464" y="-51603"/>
          <a:ext cx="1984577" cy="1368550"/>
        </a:xfrm>
        <a:prstGeom prst="roundRect">
          <a:avLst>
            <a:gd name="adj" fmla="val 10000"/>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err="1"/>
            <a:t>Facteurs</a:t>
          </a:r>
          <a:r>
            <a:rPr lang="en-US" sz="1400" b="1" kern="1200" dirty="0"/>
            <a:t> </a:t>
          </a:r>
          <a:r>
            <a:rPr lang="en-US" sz="1400" b="1" kern="1200" dirty="0" err="1"/>
            <a:t>d'unité</a:t>
          </a:r>
          <a:endParaRPr lang="en-US" sz="1400" b="1" kern="1200" dirty="0"/>
        </a:p>
        <a:p>
          <a:pPr lvl="0" algn="ctr" defTabSz="622300">
            <a:lnSpc>
              <a:spcPct val="90000"/>
            </a:lnSpc>
            <a:spcBef>
              <a:spcPct val="0"/>
            </a:spcBef>
            <a:spcAft>
              <a:spcPct val="35000"/>
            </a:spcAft>
          </a:pPr>
          <a:r>
            <a:rPr lang="en-US" sz="1400" kern="1200" dirty="0" smtClean="0"/>
            <a:t>La </a:t>
          </a:r>
          <a:r>
            <a:rPr lang="en-US" sz="1400" kern="1200" dirty="0" err="1"/>
            <a:t>romanisation</a:t>
          </a:r>
          <a:endParaRPr lang="en-US" sz="1400" kern="1200" dirty="0"/>
        </a:p>
        <a:p>
          <a:pPr lvl="0" algn="ctr" defTabSz="622300">
            <a:lnSpc>
              <a:spcPct val="90000"/>
            </a:lnSpc>
            <a:spcBef>
              <a:spcPct val="0"/>
            </a:spcBef>
            <a:spcAft>
              <a:spcPct val="35000"/>
            </a:spcAft>
          </a:pPr>
          <a:r>
            <a:rPr lang="en-US" sz="1400" kern="1200" dirty="0"/>
            <a:t>Le </a:t>
          </a:r>
          <a:r>
            <a:rPr lang="en-US" sz="1400" kern="1200" dirty="0" err="1"/>
            <a:t>mythe</a:t>
          </a:r>
          <a:r>
            <a:rPr lang="en-US" sz="1400" kern="1200" dirty="0"/>
            <a:t> de </a:t>
          </a:r>
          <a:r>
            <a:rPr lang="en-US" sz="1400" kern="1200" dirty="0" err="1"/>
            <a:t>l'Urbs</a:t>
          </a:r>
          <a:endParaRPr lang="en-US" sz="1400" kern="1200" dirty="0"/>
        </a:p>
        <a:p>
          <a:pPr lvl="0" algn="ctr" defTabSz="622300">
            <a:lnSpc>
              <a:spcPct val="90000"/>
            </a:lnSpc>
            <a:spcBef>
              <a:spcPct val="0"/>
            </a:spcBef>
            <a:spcAft>
              <a:spcPct val="35000"/>
            </a:spcAft>
          </a:pPr>
          <a:r>
            <a:rPr lang="en-US" sz="1400" kern="1200" dirty="0"/>
            <a:t>Le </a:t>
          </a:r>
          <a:r>
            <a:rPr lang="en-US" sz="1400" kern="1200" dirty="0" err="1"/>
            <a:t>pouvoir</a:t>
          </a:r>
          <a:r>
            <a:rPr lang="en-US" sz="1400" kern="1200" dirty="0"/>
            <a:t> </a:t>
          </a:r>
          <a:r>
            <a:rPr lang="en-US" sz="1400" kern="1200" dirty="0" err="1"/>
            <a:t>impérial</a:t>
          </a:r>
          <a:endParaRPr lang="en-US" sz="1400" kern="1200" dirty="0"/>
        </a:p>
        <a:p>
          <a:pPr lvl="0" algn="ctr" defTabSz="622300">
            <a:lnSpc>
              <a:spcPct val="90000"/>
            </a:lnSpc>
            <a:spcBef>
              <a:spcPct val="0"/>
            </a:spcBef>
            <a:spcAft>
              <a:spcPct val="35000"/>
            </a:spcAft>
          </a:pPr>
          <a:endParaRPr lang="en-US" sz="1400" kern="1200" dirty="0"/>
        </a:p>
      </dsp:txBody>
      <dsp:txXfrm>
        <a:off x="2587547" y="-11520"/>
        <a:ext cx="1904411" cy="1288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111B3-E202-CA4F-A8A6-3E15485C03E9}" type="datetimeFigureOut">
              <a:rPr lang="en-US" smtClean="0"/>
              <a:t>13/04/16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6A8DF-3297-E541-8317-FAD746B5537B}" type="slidenum">
              <a:rPr lang="en-US" smtClean="0"/>
              <a:t>‹#›</a:t>
            </a:fld>
            <a:endParaRPr lang="en-US"/>
          </a:p>
        </p:txBody>
      </p:sp>
    </p:spTree>
    <p:extLst>
      <p:ext uri="{BB962C8B-B14F-4D97-AF65-F5344CB8AC3E}">
        <p14:creationId xmlns:p14="http://schemas.microsoft.com/office/powerpoint/2010/main" val="2646018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dirty="0" smtClean="0"/>
              <a:t>Réflexions</a:t>
            </a:r>
            <a:r>
              <a:rPr lang="fr-FR" u="sng" baseline="0" dirty="0" smtClean="0"/>
              <a:t> sur le titre </a:t>
            </a:r>
            <a:r>
              <a:rPr lang="fr-FR" baseline="0" dirty="0" smtClean="0"/>
              <a:t>:   « dans le monde antique » invite à une </a:t>
            </a:r>
            <a:r>
              <a:rPr lang="fr-FR" b="1" baseline="0" dirty="0" smtClean="0"/>
              <a:t>mise en perspective </a:t>
            </a:r>
            <a:r>
              <a:rPr lang="fr-FR" baseline="0" dirty="0" smtClean="0"/>
              <a:t>diachronique / synchronique.</a:t>
            </a:r>
          </a:p>
          <a:p>
            <a:r>
              <a:rPr lang="fr-FR" baseline="0" dirty="0" smtClean="0"/>
              <a:t>Dans le </a:t>
            </a:r>
            <a:r>
              <a:rPr lang="fr-FR" b="1" baseline="0" dirty="0" smtClean="0"/>
              <a:t>respect de l’approche géohistorique </a:t>
            </a:r>
            <a:r>
              <a:rPr lang="fr-FR" baseline="0" dirty="0" smtClean="0"/>
              <a:t>qui traverse l’ensemble du programme de 6</a:t>
            </a:r>
            <a:r>
              <a:rPr lang="fr-FR" baseline="30000" dirty="0" smtClean="0"/>
              <a:t>ème</a:t>
            </a:r>
            <a:r>
              <a:rPr lang="fr-FR" baseline="0" dirty="0" smtClean="0"/>
              <a:t>, il aboutit à un </a:t>
            </a:r>
            <a:r>
              <a:rPr lang="fr-FR" b="1" baseline="0" dirty="0" smtClean="0"/>
              <a:t>changement d’échelle </a:t>
            </a:r>
            <a:r>
              <a:rPr lang="fr-FR" baseline="0" dirty="0" smtClean="0"/>
              <a:t>(existence d’autres sociétés développées hors du bassin méditerranéen et contact les sociétés de l’ancien monde).</a:t>
            </a:r>
          </a:p>
          <a:p>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2</a:t>
            </a:fld>
            <a:endParaRPr lang="en-US"/>
          </a:p>
        </p:txBody>
      </p:sp>
    </p:spTree>
    <p:extLst>
      <p:ext uri="{BB962C8B-B14F-4D97-AF65-F5344CB8AC3E}">
        <p14:creationId xmlns:p14="http://schemas.microsoft.com/office/powerpoint/2010/main" val="305555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FR" sz="1200" b="1" kern="1200" dirty="0" smtClean="0">
                <a:solidFill>
                  <a:schemeClr val="tx1"/>
                </a:solidFill>
                <a:effectLst/>
                <a:latin typeface="+mn-lt"/>
                <a:ea typeface="+mn-ea"/>
                <a:cs typeface="+mn-cs"/>
              </a:rPr>
              <a:t>Changement d’approche </a:t>
            </a:r>
            <a:r>
              <a:rPr lang="fr-FR" sz="1200" kern="1200" dirty="0" smtClean="0">
                <a:solidFill>
                  <a:schemeClr val="tx1"/>
                </a:solidFill>
                <a:effectLst/>
                <a:latin typeface="+mn-lt"/>
                <a:ea typeface="+mn-ea"/>
                <a:cs typeface="+mn-cs"/>
              </a:rPr>
              <a:t>: on n’insiste moins sur le caractère « lointain » que sur les « relations ». </a:t>
            </a:r>
          </a:p>
          <a:p>
            <a:pPr marL="171450" indent="-171450">
              <a:buFont typeface="Arial"/>
              <a:buChar char="•"/>
            </a:pPr>
            <a:r>
              <a:rPr lang="fr-FR" sz="1200" kern="1200" dirty="0" smtClean="0">
                <a:solidFill>
                  <a:schemeClr val="tx1"/>
                </a:solidFill>
                <a:effectLst/>
                <a:latin typeface="+mn-lt"/>
                <a:ea typeface="+mn-ea"/>
                <a:cs typeface="+mn-cs"/>
              </a:rPr>
              <a:t>Là encore, on est dans une </a:t>
            </a:r>
            <a:r>
              <a:rPr lang="fr-FR" sz="1200" b="1" kern="1200" dirty="0" smtClean="0">
                <a:solidFill>
                  <a:schemeClr val="tx1"/>
                </a:solidFill>
                <a:effectLst/>
                <a:latin typeface="+mn-lt"/>
                <a:ea typeface="+mn-ea"/>
                <a:cs typeface="+mn-cs"/>
              </a:rPr>
              <a:t>approche géohistorique</a:t>
            </a:r>
            <a:r>
              <a:rPr lang="fr-FR" sz="1200" kern="1200" dirty="0" smtClean="0">
                <a:solidFill>
                  <a:schemeClr val="tx1"/>
                </a:solidFill>
                <a:effectLst/>
                <a:latin typeface="+mn-lt"/>
                <a:ea typeface="+mn-ea"/>
                <a:cs typeface="+mn-cs"/>
              </a:rPr>
              <a:t>, celle des contacts existants entre les deux extrémités de « l’Ancien Monde ». </a:t>
            </a:r>
          </a:p>
          <a:p>
            <a:pPr marL="171450" indent="-171450">
              <a:buFont typeface="Arial"/>
              <a:buChar char="•"/>
            </a:pPr>
            <a:r>
              <a:rPr lang="fr-FR" sz="1200" kern="1200" dirty="0" smtClean="0">
                <a:solidFill>
                  <a:schemeClr val="tx1"/>
                </a:solidFill>
                <a:effectLst/>
                <a:latin typeface="+mn-lt"/>
                <a:ea typeface="+mn-ea"/>
                <a:cs typeface="+mn-cs"/>
              </a:rPr>
              <a:t>Le programme de 2008 imposait l’étude de la Chine de Han sous le règne de l’empereur Wu (140-87 av JC), cela est impossible désormais puisqu’il faut étudier leur relation au moment de l’Empire. La période correspondante aux deux sociétés est celle du </a:t>
            </a:r>
            <a:r>
              <a:rPr lang="fr-FR" sz="1200" b="1" kern="1200" dirty="0" smtClean="0">
                <a:solidFill>
                  <a:schemeClr val="tx1"/>
                </a:solidFill>
                <a:effectLst/>
                <a:latin typeface="+mn-lt"/>
                <a:ea typeface="+mn-ea"/>
                <a:cs typeface="+mn-cs"/>
              </a:rPr>
              <a:t>Ier et IIe siècle </a:t>
            </a:r>
            <a:r>
              <a:rPr lang="fr-FR" sz="1200" b="1" kern="1200" dirty="0" err="1" smtClean="0">
                <a:solidFill>
                  <a:schemeClr val="tx1"/>
                </a:solidFill>
                <a:effectLst/>
                <a:latin typeface="+mn-lt"/>
                <a:ea typeface="+mn-ea"/>
                <a:cs typeface="+mn-cs"/>
              </a:rPr>
              <a:t>ap</a:t>
            </a:r>
            <a:r>
              <a:rPr lang="fr-FR" sz="1200" b="1" kern="1200" dirty="0" smtClean="0">
                <a:solidFill>
                  <a:schemeClr val="tx1"/>
                </a:solidFill>
                <a:effectLst/>
                <a:latin typeface="+mn-lt"/>
                <a:ea typeface="+mn-ea"/>
                <a:cs typeface="+mn-cs"/>
              </a:rPr>
              <a:t>. JC</a:t>
            </a:r>
            <a:r>
              <a:rPr lang="fr-FR" sz="1200" kern="1200" dirty="0" smtClean="0">
                <a:solidFill>
                  <a:schemeClr val="tx1"/>
                </a:solidFill>
                <a:effectLst/>
                <a:latin typeface="+mn-lt"/>
                <a:ea typeface="+mn-ea"/>
                <a:cs typeface="+mn-cs"/>
              </a:rPr>
              <a:t>. </a:t>
            </a: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12</a:t>
            </a:fld>
            <a:endParaRPr lang="en-US"/>
          </a:p>
        </p:txBody>
      </p:sp>
    </p:spTree>
    <p:extLst>
      <p:ext uri="{BB962C8B-B14F-4D97-AF65-F5344CB8AC3E}">
        <p14:creationId xmlns:p14="http://schemas.microsoft.com/office/powerpoint/2010/main" val="185164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Ancien Monde (ou </a:t>
            </a:r>
            <a:r>
              <a:rPr lang="fr-FR" dirty="0" err="1" smtClean="0"/>
              <a:t>Eufrasie</a:t>
            </a:r>
            <a:r>
              <a:rPr lang="fr-FR" dirty="0" smtClean="0"/>
              <a:t>)</a:t>
            </a:r>
            <a:r>
              <a:rPr lang="fr-FR" baseline="0" dirty="0" smtClean="0"/>
              <a:t> : Europe, Afrique, Asie</a:t>
            </a: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13</a:t>
            </a:fld>
            <a:endParaRPr lang="en-US"/>
          </a:p>
        </p:txBody>
      </p:sp>
    </p:spTree>
    <p:extLst>
      <p:ext uri="{BB962C8B-B14F-4D97-AF65-F5344CB8AC3E}">
        <p14:creationId xmlns:p14="http://schemas.microsoft.com/office/powerpoint/2010/main" val="10956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dirty="0" smtClean="0">
                <a:solidFill>
                  <a:schemeClr val="tx1"/>
                </a:solidFill>
                <a:effectLst/>
                <a:latin typeface="+mn-lt"/>
                <a:ea typeface="+mn-ea"/>
                <a:cs typeface="+mn-cs"/>
              </a:rPr>
              <a:t>Ce chapitre permet de boucler la boucle de la question de </a:t>
            </a:r>
            <a:r>
              <a:rPr lang="fr-FR" sz="1200" b="1" kern="1200" dirty="0" smtClean="0">
                <a:solidFill>
                  <a:schemeClr val="tx1"/>
                </a:solidFill>
                <a:effectLst/>
                <a:latin typeface="+mn-lt"/>
                <a:ea typeface="+mn-ea"/>
                <a:cs typeface="+mn-cs"/>
              </a:rPr>
              <a:t>l’inégal</a:t>
            </a:r>
            <a:r>
              <a:rPr lang="fr-FR" sz="1200" b="1" kern="1200" baseline="0" dirty="0" smtClean="0">
                <a:solidFill>
                  <a:schemeClr val="tx1"/>
                </a:solidFill>
                <a:effectLst/>
                <a:latin typeface="+mn-lt"/>
                <a:ea typeface="+mn-ea"/>
                <a:cs typeface="+mn-cs"/>
              </a:rPr>
              <a:t> peuplement </a:t>
            </a:r>
            <a:r>
              <a:rPr lang="fr-FR" sz="1200" kern="1200" baseline="0" dirty="0" smtClean="0">
                <a:solidFill>
                  <a:schemeClr val="tx1"/>
                </a:solidFill>
                <a:effectLst/>
                <a:latin typeface="+mn-lt"/>
                <a:ea typeface="+mn-ea"/>
                <a:cs typeface="+mn-cs"/>
              </a:rPr>
              <a:t>de la </a:t>
            </a:r>
            <a:r>
              <a:rPr lang="fr-FR" sz="1200" kern="1200" dirty="0" smtClean="0">
                <a:solidFill>
                  <a:schemeClr val="tx1"/>
                </a:solidFill>
                <a:effectLst/>
                <a:latin typeface="+mn-lt"/>
                <a:ea typeface="+mn-ea"/>
                <a:cs typeface="+mn-cs"/>
              </a:rPr>
              <a:t>la Terre.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dirty="0" smtClean="0">
                <a:solidFill>
                  <a:schemeClr val="tx1"/>
                </a:solidFill>
                <a:effectLst/>
                <a:latin typeface="+mn-lt"/>
                <a:ea typeface="+mn-ea"/>
                <a:cs typeface="+mn-cs"/>
              </a:rPr>
              <a:t>On </a:t>
            </a:r>
            <a:r>
              <a:rPr lang="fr-FR" sz="1200" b="1" kern="1200" dirty="0" smtClean="0">
                <a:solidFill>
                  <a:schemeClr val="tx1"/>
                </a:solidFill>
                <a:effectLst/>
                <a:latin typeface="+mn-lt"/>
                <a:ea typeface="+mn-ea"/>
                <a:cs typeface="+mn-cs"/>
              </a:rPr>
              <a:t>explique ainsi la présence d’autres grands foyers de peuplement</a:t>
            </a:r>
            <a:r>
              <a:rPr lang="fr-FR" sz="1200" kern="1200" dirty="0" smtClean="0">
                <a:solidFill>
                  <a:schemeClr val="tx1"/>
                </a:solidFill>
                <a:effectLst/>
                <a:latin typeface="+mn-lt"/>
                <a:ea typeface="+mn-ea"/>
                <a:cs typeface="+mn-cs"/>
              </a:rPr>
              <a:t> dans le monde, en montrant l’existence dans le monde antique d’autres sociétés organisées maitrisant notamment agriculture. </a:t>
            </a:r>
          </a:p>
          <a:p>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15</a:t>
            </a:fld>
            <a:endParaRPr lang="en-US"/>
          </a:p>
        </p:txBody>
      </p:sp>
    </p:spTree>
    <p:extLst>
      <p:ext uri="{BB962C8B-B14F-4D97-AF65-F5344CB8AC3E}">
        <p14:creationId xmlns:p14="http://schemas.microsoft.com/office/powerpoint/2010/main" val="214182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dirty="0" smtClean="0"/>
              <a:t>A première</a:t>
            </a:r>
            <a:r>
              <a:rPr lang="fr-FR" u="sng" baseline="0" dirty="0" smtClean="0"/>
              <a:t> vue </a:t>
            </a:r>
            <a:r>
              <a:rPr lang="fr-FR" baseline="0" dirty="0" smtClean="0"/>
              <a:t>: </a:t>
            </a:r>
            <a:r>
              <a:rPr lang="fr-FR" b="1" baseline="0" dirty="0" smtClean="0"/>
              <a:t>peu de changements </a:t>
            </a:r>
            <a:r>
              <a:rPr lang="fr-FR" baseline="0" dirty="0" smtClean="0"/>
              <a:t>(notions et thèmes qu’on connait déjà).</a:t>
            </a:r>
          </a:p>
          <a:p>
            <a:r>
              <a:rPr lang="fr-FR" u="sng" baseline="0" dirty="0" smtClean="0"/>
              <a:t>Mais</a:t>
            </a:r>
            <a:r>
              <a:rPr lang="fr-FR" baseline="0" dirty="0" smtClean="0"/>
              <a:t> : disparition du chapitre sur la République romaine qui entraîne un </a:t>
            </a:r>
            <a:r>
              <a:rPr lang="fr-FR" b="1" baseline="0" dirty="0" smtClean="0"/>
              <a:t>changement d’approche, du politique au sociétal</a:t>
            </a:r>
            <a:r>
              <a:rPr lang="fr-FR" baseline="0" dirty="0" smtClean="0"/>
              <a:t>. L’empire abordé comme l’</a:t>
            </a:r>
            <a:r>
              <a:rPr lang="fr-FR" b="1" baseline="0" dirty="0" smtClean="0"/>
              <a:t>aboutissement</a:t>
            </a:r>
            <a:r>
              <a:rPr lang="fr-FR" baseline="0" dirty="0" smtClean="0"/>
              <a:t> de la crise politique provoquée par les conquêtes (approche politique) et désormais un </a:t>
            </a:r>
            <a:r>
              <a:rPr lang="fr-FR" b="1" baseline="0" dirty="0" smtClean="0"/>
              <a:t>point de départ</a:t>
            </a:r>
            <a:r>
              <a:rPr lang="fr-FR" baseline="0" dirty="0" smtClean="0"/>
              <a:t>. L’étude des conquêtes permet de comprendre comment il s’est constitué et sa diversité. Approche sociétale/</a:t>
            </a:r>
            <a:r>
              <a:rPr lang="fr-FR" baseline="0" dirty="0" err="1" smtClean="0"/>
              <a:t>civilisationnelle</a:t>
            </a:r>
            <a:r>
              <a:rPr lang="fr-FR" baseline="0" dirty="0" smtClean="0"/>
              <a:t> (matérielle et culturelle).</a:t>
            </a: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4</a:t>
            </a:fld>
            <a:endParaRPr lang="en-US"/>
          </a:p>
        </p:txBody>
      </p:sp>
    </p:spTree>
    <p:extLst>
      <p:ext uri="{BB962C8B-B14F-4D97-AF65-F5344CB8AC3E}">
        <p14:creationId xmlns:p14="http://schemas.microsoft.com/office/powerpoint/2010/main" val="26036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problématique centrale du chapitre est celle du rapport entre </a:t>
            </a:r>
            <a:r>
              <a:rPr lang="fr-FR" sz="1200" b="1" kern="1200" dirty="0" smtClean="0">
                <a:solidFill>
                  <a:schemeClr val="tx1"/>
                </a:solidFill>
                <a:effectLst/>
                <a:latin typeface="+mn-lt"/>
                <a:ea typeface="+mn-ea"/>
                <a:cs typeface="+mn-cs"/>
              </a:rPr>
              <a:t>unité et diversité </a:t>
            </a:r>
            <a:r>
              <a:rPr lang="fr-FR" sz="1200" kern="1200" dirty="0" smtClean="0">
                <a:solidFill>
                  <a:schemeClr val="tx1"/>
                </a:solidFill>
                <a:effectLst/>
                <a:latin typeface="+mn-lt"/>
                <a:ea typeface="+mn-ea"/>
                <a:cs typeface="+mn-cs"/>
              </a:rPr>
              <a:t>de l’empire.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 Partir d’une carte de l’empire romain à son apogée pour introduire la problématique.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86A8DF-3297-E541-8317-FAD746B5537B}" type="slidenum">
              <a:rPr lang="en-US" smtClean="0"/>
              <a:t>5</a:t>
            </a:fld>
            <a:endParaRPr lang="en-US"/>
          </a:p>
        </p:txBody>
      </p:sp>
    </p:spTree>
    <p:extLst>
      <p:ext uri="{BB962C8B-B14F-4D97-AF65-F5344CB8AC3E}">
        <p14:creationId xmlns:p14="http://schemas.microsoft.com/office/powerpoint/2010/main" val="360478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FR" dirty="0" smtClean="0"/>
              <a:t>Logique</a:t>
            </a:r>
            <a:r>
              <a:rPr lang="fr-FR" baseline="0" dirty="0" smtClean="0"/>
              <a:t> de </a:t>
            </a:r>
            <a:r>
              <a:rPr lang="fr-FR" b="1" baseline="0" dirty="0" smtClean="0"/>
              <a:t>cycle </a:t>
            </a:r>
            <a:r>
              <a:rPr lang="fr-FR" baseline="0" dirty="0" smtClean="0"/>
              <a:t>: s’appuyer sur le programme de CM1 (ou ce qu’il en reste</a:t>
            </a:r>
            <a:r>
              <a:rPr lang="is-IS" baseline="0" dirty="0" smtClean="0"/>
              <a:t>…) </a:t>
            </a:r>
          </a:p>
          <a:p>
            <a:pPr marL="171450" indent="-171450">
              <a:buFont typeface="Arial"/>
              <a:buChar char="•"/>
            </a:pPr>
            <a:r>
              <a:rPr lang="is-IS" baseline="0" dirty="0" smtClean="0"/>
              <a:t>Autres objets d’étude nécessaires.</a:t>
            </a:r>
          </a:p>
          <a:p>
            <a:pPr marL="171450" indent="-171450">
              <a:buFont typeface="Arial"/>
              <a:buChar char="•"/>
            </a:pPr>
            <a:r>
              <a:rPr lang="is-IS" baseline="0" dirty="0" smtClean="0"/>
              <a:t>Replacer ces exemples dans le contexte plus large de la conquête romaine (carte classique des conquêtes).</a:t>
            </a:r>
          </a:p>
          <a:p>
            <a:r>
              <a:rPr lang="is-IS" baseline="0" dirty="0" smtClean="0"/>
              <a:t>Au terme du chapitre, les élèves doivent prendre conscience de </a:t>
            </a:r>
            <a:r>
              <a:rPr lang="is-IS" b="1" baseline="0" dirty="0" smtClean="0"/>
              <a:t>l’immensité spatiale </a:t>
            </a:r>
            <a:r>
              <a:rPr lang="is-IS" baseline="0" dirty="0" smtClean="0"/>
              <a:t>de l’empire et de la </a:t>
            </a:r>
            <a:r>
              <a:rPr lang="is-IS" b="1" baseline="0" dirty="0" smtClean="0"/>
              <a:t>diversité des sociétés qui le composent</a:t>
            </a:r>
            <a:r>
              <a:rPr lang="is-IS" baseline="0" dirty="0" smtClean="0"/>
              <a:t>. Cela permet d’introduire le second questionnement. </a:t>
            </a:r>
          </a:p>
        </p:txBody>
      </p:sp>
      <p:sp>
        <p:nvSpPr>
          <p:cNvPr id="4" name="Slide Number Placeholder 3"/>
          <p:cNvSpPr>
            <a:spLocks noGrp="1"/>
          </p:cNvSpPr>
          <p:nvPr>
            <p:ph type="sldNum" sz="quarter" idx="10"/>
          </p:nvPr>
        </p:nvSpPr>
        <p:spPr/>
        <p:txBody>
          <a:bodyPr/>
          <a:lstStyle/>
          <a:p>
            <a:fld id="{9E86A8DF-3297-E541-8317-FAD746B5537B}" type="slidenum">
              <a:rPr lang="en-US" smtClean="0"/>
              <a:t>6</a:t>
            </a:fld>
            <a:endParaRPr lang="en-US"/>
          </a:p>
        </p:txBody>
      </p:sp>
    </p:spTree>
    <p:extLst>
      <p:ext uri="{BB962C8B-B14F-4D97-AF65-F5344CB8AC3E}">
        <p14:creationId xmlns:p14="http://schemas.microsoft.com/office/powerpoint/2010/main" val="52745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Facteurs d’unité à étudier successivement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dirty="0" smtClean="0">
                <a:solidFill>
                  <a:schemeClr val="tx1"/>
                </a:solidFill>
                <a:effectLst/>
                <a:latin typeface="+mn-lt"/>
                <a:ea typeface="+mn-ea"/>
                <a:cs typeface="+mn-cs"/>
              </a:rPr>
              <a:t>Le </a:t>
            </a:r>
            <a:r>
              <a:rPr lang="fr-FR" sz="1200" b="1" kern="1200" dirty="0" smtClean="0">
                <a:solidFill>
                  <a:schemeClr val="tx1"/>
                </a:solidFill>
                <a:effectLst/>
                <a:latin typeface="+mn-lt"/>
                <a:ea typeface="+mn-ea"/>
                <a:cs typeface="+mn-cs"/>
              </a:rPr>
              <a:t>pouvoir impérial</a:t>
            </a:r>
            <a:r>
              <a:rPr lang="fr-FR" sz="1200" kern="1200" dirty="0" smtClean="0">
                <a:solidFill>
                  <a:schemeClr val="tx1"/>
                </a:solidFill>
                <a:effectLst/>
                <a:latin typeface="+mn-lt"/>
                <a:ea typeface="+mn-ea"/>
                <a:cs typeface="+mn-cs"/>
              </a:rPr>
              <a:t> (que l’on aborde donc impérativement sous cet angle), l’empereur est présenté comme le dirigeant et l’administrateur de l’empire, on insiste sur l’importance du culte impérial (religion romaine essentiellement civique).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dirty="0" smtClean="0">
                <a:solidFill>
                  <a:schemeClr val="tx1"/>
                </a:solidFill>
                <a:effectLst/>
                <a:latin typeface="+mn-lt"/>
                <a:ea typeface="+mn-ea"/>
                <a:cs typeface="+mn-cs"/>
              </a:rPr>
              <a:t>La</a:t>
            </a:r>
            <a:r>
              <a:rPr lang="fr-FR" sz="1200" b="1" kern="1200" dirty="0" smtClean="0">
                <a:solidFill>
                  <a:schemeClr val="tx1"/>
                </a:solidFill>
                <a:effectLst/>
                <a:latin typeface="+mn-lt"/>
                <a:ea typeface="+mn-ea"/>
                <a:cs typeface="+mn-cs"/>
              </a:rPr>
              <a:t> romanisation</a:t>
            </a:r>
            <a:r>
              <a:rPr lang="fr-FR" sz="1200" kern="1200" dirty="0" smtClean="0">
                <a:solidFill>
                  <a:schemeClr val="tx1"/>
                </a:solidFill>
                <a:effectLst/>
                <a:latin typeface="+mn-lt"/>
                <a:ea typeface="+mn-ea"/>
                <a:cs typeface="+mn-cs"/>
              </a:rPr>
              <a:t> en mettant en avant le mythe de l’</a:t>
            </a:r>
            <a:r>
              <a:rPr lang="fr-FR" sz="1200" kern="1200" dirty="0" err="1" smtClean="0">
                <a:solidFill>
                  <a:schemeClr val="tx1"/>
                </a:solidFill>
                <a:effectLst/>
                <a:latin typeface="+mn-lt"/>
                <a:ea typeface="+mn-ea"/>
                <a:cs typeface="+mn-cs"/>
              </a:rPr>
              <a:t>Urbs</a:t>
            </a:r>
            <a:r>
              <a:rPr lang="fr-FR" sz="1200" kern="1200" dirty="0" smtClean="0">
                <a:solidFill>
                  <a:schemeClr val="tx1"/>
                </a:solidFill>
                <a:effectLst/>
                <a:latin typeface="+mn-lt"/>
                <a:ea typeface="+mn-ea"/>
                <a:cs typeface="+mn-cs"/>
              </a:rPr>
              <a:t> et le modèle de Rome.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fr-FR" sz="1200" kern="1200" dirty="0" smtClean="0">
              <a:solidFill>
                <a:schemeClr val="tx1"/>
              </a:solidFill>
              <a:effectLst/>
              <a:latin typeface="+mn-lt"/>
              <a:ea typeface="+mn-ea"/>
              <a:cs typeface="+mn-cs"/>
            </a:endParaRPr>
          </a:p>
          <a:p>
            <a:pPr marL="171450" indent="-171450">
              <a:buFont typeface="Arial"/>
              <a:buChar char="•"/>
            </a:pP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7</a:t>
            </a:fld>
            <a:endParaRPr lang="en-US"/>
          </a:p>
        </p:txBody>
      </p:sp>
    </p:spTree>
    <p:extLst>
      <p:ext uri="{BB962C8B-B14F-4D97-AF65-F5344CB8AC3E}">
        <p14:creationId xmlns:p14="http://schemas.microsoft.com/office/powerpoint/2010/main" val="194717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FR" dirty="0" smtClean="0"/>
              <a:t>Là encore peu de changements.</a:t>
            </a:r>
            <a:r>
              <a:rPr lang="fr-FR" baseline="0" dirty="0" smtClean="0"/>
              <a:t> </a:t>
            </a:r>
          </a:p>
          <a:p>
            <a:pPr marL="171450" indent="-171450">
              <a:buFont typeface="Arial"/>
              <a:buChar char="•"/>
            </a:pPr>
            <a:r>
              <a:rPr lang="fr-FR" baseline="0" dirty="0" smtClean="0"/>
              <a:t>Insiste encore plus sur le </a:t>
            </a:r>
            <a:r>
              <a:rPr lang="fr-FR" b="1" baseline="0" dirty="0" smtClean="0"/>
              <a:t>contexte historique et culturel </a:t>
            </a:r>
            <a:r>
              <a:rPr lang="fr-FR" baseline="0" dirty="0" smtClean="0"/>
              <a:t>de l’apparition de cette religion.</a:t>
            </a:r>
          </a:p>
          <a:p>
            <a:pPr marL="171450" indent="-171450">
              <a:buFont typeface="Arial"/>
              <a:buChar char="•"/>
            </a:pPr>
            <a:r>
              <a:rPr lang="fr-FR" baseline="0" dirty="0" smtClean="0"/>
              <a:t>On respecte davantage une </a:t>
            </a:r>
            <a:r>
              <a:rPr lang="fr-FR" b="1" baseline="0" dirty="0" smtClean="0"/>
              <a:t>progression chronologique </a:t>
            </a:r>
            <a:r>
              <a:rPr lang="fr-FR" baseline="0" dirty="0" smtClean="0"/>
              <a:t>sur l’ensemble de l’année.</a:t>
            </a: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8</a:t>
            </a:fld>
            <a:endParaRPr lang="en-US"/>
          </a:p>
        </p:txBody>
      </p:sp>
    </p:spTree>
    <p:extLst>
      <p:ext uri="{BB962C8B-B14F-4D97-AF65-F5344CB8AC3E}">
        <p14:creationId xmlns:p14="http://schemas.microsoft.com/office/powerpoint/2010/main" val="403359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Prolongation</a:t>
            </a:r>
            <a:r>
              <a:rPr lang="fr-FR" baseline="0" dirty="0" smtClean="0"/>
              <a:t> de la problématique du chapitre précédent : unité/diversité.</a:t>
            </a:r>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9</a:t>
            </a:fld>
            <a:endParaRPr lang="en-US"/>
          </a:p>
        </p:txBody>
      </p:sp>
    </p:spTree>
    <p:extLst>
      <p:ext uri="{BB962C8B-B14F-4D97-AF65-F5344CB8AC3E}">
        <p14:creationId xmlns:p14="http://schemas.microsoft.com/office/powerpoint/2010/main" val="25280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Emergence</a:t>
            </a:r>
            <a:r>
              <a:rPr lang="fr-FR" sz="1200" b="1" kern="1200" baseline="0" dirty="0" smtClean="0">
                <a:solidFill>
                  <a:schemeClr val="tx1"/>
                </a:solidFill>
                <a:effectLst/>
                <a:latin typeface="+mn-lt"/>
                <a:ea typeface="+mn-ea"/>
                <a:cs typeface="+mn-cs"/>
              </a:rPr>
              <a:t> du </a:t>
            </a:r>
            <a:r>
              <a:rPr lang="fr-FR" sz="1200" b="1" kern="1200" dirty="0" smtClean="0">
                <a:solidFill>
                  <a:schemeClr val="tx1"/>
                </a:solidFill>
                <a:effectLst/>
                <a:latin typeface="+mn-lt"/>
                <a:ea typeface="+mn-ea"/>
                <a:cs typeface="+mn-cs"/>
              </a:rPr>
              <a:t>christianisme impérial</a:t>
            </a:r>
            <a:r>
              <a:rPr lang="fr-FR" sz="1200" b="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de facteur de division, le christianisme devient un facteur d’unité de l’empire lorsque la conversion des empereurs devient un impératif politique (à ce propos, </a:t>
            </a:r>
            <a:r>
              <a:rPr lang="fr-FR" sz="1200" b="1" kern="1200" dirty="0" smtClean="0">
                <a:solidFill>
                  <a:schemeClr val="tx1"/>
                </a:solidFill>
                <a:effectLst/>
                <a:latin typeface="+mn-lt"/>
                <a:ea typeface="+mn-ea"/>
                <a:cs typeface="+mn-cs"/>
              </a:rPr>
              <a:t>revient la distinction entre mythe et histoire</a:t>
            </a:r>
            <a:r>
              <a:rPr lang="fr-FR" sz="1200" kern="1200" dirty="0" smtClean="0">
                <a:solidFill>
                  <a:schemeClr val="tx1"/>
                </a:solidFill>
                <a:effectLst/>
                <a:latin typeface="+mn-lt"/>
                <a:ea typeface="+mn-ea"/>
                <a:cs typeface="+mn-cs"/>
              </a:rPr>
              <a:t>). </a:t>
            </a:r>
          </a:p>
          <a:p>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10</a:t>
            </a:fld>
            <a:endParaRPr lang="en-US"/>
          </a:p>
        </p:txBody>
      </p:sp>
    </p:spTree>
    <p:extLst>
      <p:ext uri="{BB962C8B-B14F-4D97-AF65-F5344CB8AC3E}">
        <p14:creationId xmlns:p14="http://schemas.microsoft.com/office/powerpoint/2010/main" val="368054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E86A8DF-3297-E541-8317-FAD746B5537B}" type="slidenum">
              <a:rPr lang="en-US" smtClean="0"/>
              <a:t>11</a:t>
            </a:fld>
            <a:endParaRPr lang="en-US"/>
          </a:p>
        </p:txBody>
      </p:sp>
    </p:spTree>
    <p:extLst>
      <p:ext uri="{BB962C8B-B14F-4D97-AF65-F5344CB8AC3E}">
        <p14:creationId xmlns:p14="http://schemas.microsoft.com/office/powerpoint/2010/main" val="191832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450C2-2038-1446-A8C0-CE93DCD031D2}" type="datetimeFigureOut">
              <a:rPr lang="en-US" smtClean="0"/>
              <a:t>13/04/16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312074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33A450C2-2038-1446-A8C0-CE93DCD031D2}" type="datetimeFigureOut">
              <a:rPr lang="en-US" smtClean="0"/>
              <a:t>13/04/16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26896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33A450C2-2038-1446-A8C0-CE93DCD031D2}" type="datetimeFigureOut">
              <a:rPr lang="en-US" smtClean="0"/>
              <a:t>13/04/16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340444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33A450C2-2038-1446-A8C0-CE93DCD031D2}" type="datetimeFigureOut">
              <a:rPr lang="en-US" smtClean="0"/>
              <a:t>13/04/16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41226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33A450C2-2038-1446-A8C0-CE93DCD031D2}" type="datetimeFigureOut">
              <a:rPr lang="en-US" smtClean="0"/>
              <a:t>13/04/16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188829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33A450C2-2038-1446-A8C0-CE93DCD031D2}" type="datetimeFigureOut">
              <a:rPr lang="en-US" smtClean="0"/>
              <a:t>13/04/16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305136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33A450C2-2038-1446-A8C0-CE93DCD031D2}" type="datetimeFigureOut">
              <a:rPr lang="en-US" smtClean="0"/>
              <a:t>13/04/16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227449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33A450C2-2038-1446-A8C0-CE93DCD031D2}" type="datetimeFigureOut">
              <a:rPr lang="en-US" smtClean="0"/>
              <a:t>13/04/16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238772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450C2-2038-1446-A8C0-CE93DCD031D2}" type="datetimeFigureOut">
              <a:rPr lang="en-US" smtClean="0"/>
              <a:t>13/04/16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315672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33A450C2-2038-1446-A8C0-CE93DCD031D2}" type="datetimeFigureOut">
              <a:rPr lang="en-US" smtClean="0"/>
              <a:t>13/04/16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233207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33A450C2-2038-1446-A8C0-CE93DCD031D2}" type="datetimeFigureOut">
              <a:rPr lang="en-US" smtClean="0"/>
              <a:t>13/04/16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2669-523F-DA41-BCBF-1DB0CDF11018}" type="slidenum">
              <a:rPr lang="en-US" smtClean="0"/>
              <a:t>‹#›</a:t>
            </a:fld>
            <a:endParaRPr lang="en-US"/>
          </a:p>
        </p:txBody>
      </p:sp>
    </p:spTree>
    <p:extLst>
      <p:ext uri="{BB962C8B-B14F-4D97-AF65-F5344CB8AC3E}">
        <p14:creationId xmlns:p14="http://schemas.microsoft.com/office/powerpoint/2010/main" val="13096975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3A450C2-2038-1446-A8C0-CE93DCD031D2}" type="datetimeFigureOut">
              <a:rPr lang="en-US" smtClean="0"/>
              <a:t>13/04/16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F52669-523F-DA41-BCBF-1DB0CDF11018}" type="slidenum">
              <a:rPr lang="en-US" smtClean="0"/>
              <a:t>‹#›</a:t>
            </a:fld>
            <a:endParaRPr lang="en-US"/>
          </a:p>
        </p:txBody>
      </p:sp>
    </p:spTree>
    <p:extLst>
      <p:ext uri="{BB962C8B-B14F-4D97-AF65-F5344CB8AC3E}">
        <p14:creationId xmlns:p14="http://schemas.microsoft.com/office/powerpoint/2010/main" val="4695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03798"/>
            <a:ext cx="7772400" cy="1426555"/>
          </a:xfrm>
          <a:ln w="28575">
            <a:noFill/>
          </a:ln>
        </p:spPr>
        <p:txBody>
          <a:bodyPr>
            <a:normAutofit/>
          </a:bodyPr>
          <a:lstStyle/>
          <a:p>
            <a:r>
              <a:rPr lang="fr-FR" sz="2800" b="1" i="1" dirty="0" smtClean="0"/>
              <a:t> De nouvelles problématiques,</a:t>
            </a:r>
            <a:br>
              <a:rPr lang="fr-FR" sz="2800" b="1" i="1" dirty="0" smtClean="0"/>
            </a:br>
            <a:r>
              <a:rPr lang="fr-FR" sz="2800" b="1" i="1" dirty="0" smtClean="0"/>
              <a:t>des démarches à privilégier </a:t>
            </a:r>
            <a:endParaRPr lang="fr-FR" sz="2800" b="1" i="1" dirty="0"/>
          </a:p>
        </p:txBody>
      </p:sp>
      <p:sp>
        <p:nvSpPr>
          <p:cNvPr id="3" name="Sous-titre 2"/>
          <p:cNvSpPr>
            <a:spLocks noGrp="1"/>
          </p:cNvSpPr>
          <p:nvPr>
            <p:ph type="subTitle" idx="1"/>
          </p:nvPr>
        </p:nvSpPr>
        <p:spPr>
          <a:xfrm>
            <a:off x="971600" y="1275606"/>
            <a:ext cx="7200800" cy="1296144"/>
          </a:xfrm>
          <a:ln w="38100">
            <a:solidFill>
              <a:srgbClr val="CC0000"/>
            </a:solidFill>
          </a:ln>
        </p:spPr>
        <p:txBody>
          <a:bodyPr>
            <a:noAutofit/>
          </a:bodyPr>
          <a:lstStyle/>
          <a:p>
            <a:r>
              <a:rPr lang="fr-FR" sz="2800" b="1" i="1" dirty="0" smtClean="0"/>
              <a:t>Thème 3</a:t>
            </a:r>
          </a:p>
          <a:p>
            <a:r>
              <a:rPr lang="fr-FR" sz="2800" b="1" dirty="0" smtClean="0"/>
              <a:t>L’Empire romain dans le monde antique</a:t>
            </a:r>
            <a:endParaRPr lang="fr-FR" sz="2800" dirty="0"/>
          </a:p>
        </p:txBody>
      </p:sp>
      <p:sp>
        <p:nvSpPr>
          <p:cNvPr id="4" name="ZoneTexte 3"/>
          <p:cNvSpPr txBox="1"/>
          <p:nvPr/>
        </p:nvSpPr>
        <p:spPr>
          <a:xfrm>
            <a:off x="323528" y="357505"/>
            <a:ext cx="8496944" cy="584775"/>
          </a:xfrm>
          <a:prstGeom prst="rect">
            <a:avLst/>
          </a:prstGeom>
          <a:solidFill>
            <a:schemeClr val="accent2"/>
          </a:solidFill>
        </p:spPr>
        <p:txBody>
          <a:bodyPr wrap="square" rtlCol="0">
            <a:spAutoFit/>
          </a:bodyPr>
          <a:lstStyle/>
          <a:p>
            <a:r>
              <a:rPr lang="fr-FR" sz="3200" b="1" dirty="0" smtClean="0">
                <a:solidFill>
                  <a:schemeClr val="bg1"/>
                </a:solidFill>
              </a:rPr>
              <a:t>Focus Histoire : des thèmes nouveaux ou revus… </a:t>
            </a:r>
          </a:p>
        </p:txBody>
      </p:sp>
    </p:spTree>
    <p:extLst>
      <p:ext uri="{BB962C8B-B14F-4D97-AF65-F5344CB8AC3E}">
        <p14:creationId xmlns:p14="http://schemas.microsoft.com/office/powerpoint/2010/main" val="22933304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2600" y="949123"/>
            <a:ext cx="8078801"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Le christianisme, issu du judaïsme se développe dans le monde grec et romain. Quels sont les fondements de ce nouveau monothéisme qui se réclame de Jésus ? Quelles sont ses relations avec l’Empire romain jusqu’à la mise en place d’un christianisme impérial ? » </a:t>
            </a:r>
            <a:endParaRPr lang="fr-FR" sz="1400" b="1" dirty="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6" name="TextBox 5"/>
          <p:cNvSpPr txBox="1"/>
          <p:nvPr/>
        </p:nvSpPr>
        <p:spPr>
          <a:xfrm>
            <a:off x="532600" y="1983802"/>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
        <p:nvSpPr>
          <p:cNvPr id="9" name="TextBox 8"/>
          <p:cNvSpPr txBox="1"/>
          <p:nvPr/>
        </p:nvSpPr>
        <p:spPr>
          <a:xfrm>
            <a:off x="532601" y="2247050"/>
            <a:ext cx="7976400" cy="523220"/>
          </a:xfrm>
          <a:prstGeom prst="rect">
            <a:avLst/>
          </a:prstGeom>
          <a:noFill/>
        </p:spPr>
        <p:txBody>
          <a:bodyPr wrap="square" rtlCol="0">
            <a:spAutoFit/>
          </a:bodyPr>
          <a:lstStyle/>
          <a:p>
            <a:pPr algn="just"/>
            <a:r>
              <a:rPr lang="fr-FR" sz="1400" dirty="0" smtClean="0"/>
              <a:t>On prolonge la problématique du chapitre précédent, </a:t>
            </a:r>
            <a:r>
              <a:rPr lang="fr-FR" sz="1400" b="1" dirty="0" smtClean="0"/>
              <a:t>en posant la question de la place des chrétiens dans l’empire, entre facteur de division et facteur d’unité. </a:t>
            </a:r>
          </a:p>
        </p:txBody>
      </p:sp>
      <p:sp>
        <p:nvSpPr>
          <p:cNvPr id="10" name="TextBox 9"/>
          <p:cNvSpPr txBox="1"/>
          <p:nvPr/>
        </p:nvSpPr>
        <p:spPr>
          <a:xfrm>
            <a:off x="457199" y="2999994"/>
            <a:ext cx="7026206" cy="307777"/>
          </a:xfrm>
          <a:prstGeom prst="rect">
            <a:avLst/>
          </a:prstGeom>
          <a:noFill/>
        </p:spPr>
        <p:txBody>
          <a:bodyPr wrap="square" rtlCol="0">
            <a:spAutoFit/>
          </a:bodyPr>
          <a:lstStyle/>
          <a:p>
            <a:pPr lvl="0"/>
            <a:r>
              <a:rPr lang="fr-FR" sz="1400" dirty="0" smtClean="0"/>
              <a:t>2. Comment </a:t>
            </a:r>
            <a:r>
              <a:rPr lang="fr-FR" sz="1400" dirty="0"/>
              <a:t>le christianisme devient-il religion impériale ?</a:t>
            </a:r>
          </a:p>
        </p:txBody>
      </p:sp>
      <p:sp>
        <p:nvSpPr>
          <p:cNvPr id="8" name="Rectangle 7"/>
          <p:cNvSpPr/>
          <p:nvPr/>
        </p:nvSpPr>
        <p:spPr>
          <a:xfrm>
            <a:off x="3659423" y="3456804"/>
            <a:ext cx="4746856" cy="738664"/>
          </a:xfrm>
          <a:prstGeom prst="rect">
            <a:avLst/>
          </a:prstGeom>
        </p:spPr>
        <p:txBody>
          <a:bodyPr wrap="square">
            <a:spAutoFit/>
          </a:bodyPr>
          <a:lstStyle/>
          <a:p>
            <a:pPr marL="285750" lvl="0" indent="-285750">
              <a:buFont typeface="Arial"/>
              <a:buChar char="•"/>
            </a:pPr>
            <a:r>
              <a:rPr lang="fr-FR" sz="1400" b="1" dirty="0"/>
              <a:t>D</a:t>
            </a:r>
            <a:r>
              <a:rPr lang="fr-FR" sz="1400" b="1" dirty="0" smtClean="0"/>
              <a:t>es </a:t>
            </a:r>
            <a:r>
              <a:rPr lang="fr-FR" sz="1400" b="1" dirty="0"/>
              <a:t>persécutions au christianisme impérial</a:t>
            </a:r>
            <a:r>
              <a:rPr lang="fr-FR" sz="1400" dirty="0"/>
              <a:t>. De facteur de division, le christianisme devient </a:t>
            </a:r>
            <a:r>
              <a:rPr lang="fr-FR" sz="1400" b="1" dirty="0" smtClean="0"/>
              <a:t>nouveau facteur </a:t>
            </a:r>
            <a:r>
              <a:rPr lang="fr-FR" sz="1400" b="1" dirty="0"/>
              <a:t>d’unité</a:t>
            </a:r>
            <a:r>
              <a:rPr lang="fr-FR" sz="1400" dirty="0"/>
              <a:t> de </a:t>
            </a:r>
            <a:r>
              <a:rPr lang="fr-FR" sz="1400" dirty="0" smtClean="0"/>
              <a:t>l’empire.</a:t>
            </a:r>
          </a:p>
        </p:txBody>
      </p:sp>
      <p:sp>
        <p:nvSpPr>
          <p:cNvPr id="11" name="Rectangle 10"/>
          <p:cNvSpPr/>
          <p:nvPr/>
        </p:nvSpPr>
        <p:spPr>
          <a:xfrm>
            <a:off x="3676938" y="4146826"/>
            <a:ext cx="4729341" cy="523220"/>
          </a:xfrm>
          <a:prstGeom prst="rect">
            <a:avLst/>
          </a:prstGeom>
        </p:spPr>
        <p:txBody>
          <a:bodyPr wrap="square">
            <a:spAutoFit/>
          </a:bodyPr>
          <a:lstStyle/>
          <a:p>
            <a:pPr marL="285750" lvl="0" indent="-285750">
              <a:buFont typeface="Arial"/>
              <a:buChar char="•"/>
            </a:pPr>
            <a:r>
              <a:rPr lang="fr-FR" sz="1400" dirty="0"/>
              <a:t>La figure de Constantin reste incontournable, de même que le repère de l’édit de Milan. </a:t>
            </a:r>
          </a:p>
        </p:txBody>
      </p:sp>
      <p:sp>
        <p:nvSpPr>
          <p:cNvPr id="14" name="TextBox 13"/>
          <p:cNvSpPr txBox="1"/>
          <p:nvPr/>
        </p:nvSpPr>
        <p:spPr>
          <a:xfrm>
            <a:off x="457200" y="2770485"/>
            <a:ext cx="7026206" cy="307777"/>
          </a:xfrm>
          <a:prstGeom prst="rect">
            <a:avLst/>
          </a:prstGeom>
          <a:noFill/>
        </p:spPr>
        <p:txBody>
          <a:bodyPr wrap="square" rtlCol="0">
            <a:spAutoFit/>
          </a:bodyPr>
          <a:lstStyle/>
          <a:p>
            <a:r>
              <a:rPr lang="fr-FR" sz="1400" dirty="0" smtClean="0"/>
              <a:t>1. Pourquoi des chrétiens sont-ils persécutés par l’empire romain ?</a:t>
            </a:r>
            <a:endParaRPr lang="fr-FR" sz="1400" dirty="0"/>
          </a:p>
        </p:txBody>
      </p:sp>
      <p:sp>
        <p:nvSpPr>
          <p:cNvPr id="15"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16"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Des chrétiens dans l’Empire</a:t>
            </a:r>
          </a:p>
        </p:txBody>
      </p:sp>
      <p:sp>
        <p:nvSpPr>
          <p:cNvPr id="13" name="Rounded Rectangle 12"/>
          <p:cNvSpPr/>
          <p:nvPr/>
        </p:nvSpPr>
        <p:spPr>
          <a:xfrm>
            <a:off x="532600" y="1440310"/>
            <a:ext cx="4090200" cy="220090"/>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nvGrpSpPr>
          <p:cNvPr id="5" name="Group 4"/>
          <p:cNvGrpSpPr/>
          <p:nvPr/>
        </p:nvGrpSpPr>
        <p:grpSpPr>
          <a:xfrm>
            <a:off x="589685" y="3273770"/>
            <a:ext cx="2940828" cy="1840463"/>
            <a:chOff x="589685" y="3273770"/>
            <a:chExt cx="2940828" cy="1840463"/>
          </a:xfrm>
        </p:grpSpPr>
        <p:sp>
          <p:nvSpPr>
            <p:cNvPr id="2" name="TextBox 1"/>
            <p:cNvSpPr txBox="1"/>
            <p:nvPr/>
          </p:nvSpPr>
          <p:spPr>
            <a:xfrm>
              <a:off x="719055" y="4698735"/>
              <a:ext cx="2811458" cy="415498"/>
            </a:xfrm>
            <a:prstGeom prst="rect">
              <a:avLst/>
            </a:prstGeom>
            <a:noFill/>
          </p:spPr>
          <p:txBody>
            <a:bodyPr wrap="square" rtlCol="0">
              <a:spAutoFit/>
            </a:bodyPr>
            <a:lstStyle/>
            <a:p>
              <a:pPr algn="ctr"/>
              <a:r>
                <a:rPr lang="fr-FR" sz="1050" dirty="0" smtClean="0"/>
                <a:t>Monnaie à l’effigie de Valentinien III, Ve siècle, musée archéologique de l’Oise.</a:t>
              </a:r>
              <a:endParaRPr lang="fr-FR" sz="1050" dirty="0"/>
            </a:p>
          </p:txBody>
        </p:sp>
        <p:pic>
          <p:nvPicPr>
            <p:cNvPr id="3" name="Picture 2"/>
            <p:cNvPicPr>
              <a:picLocks noChangeAspect="1"/>
            </p:cNvPicPr>
            <p:nvPr/>
          </p:nvPicPr>
          <p:blipFill rotWithShape="1">
            <a:blip r:embed="rId3"/>
            <a:srcRect t="18453" b="18432"/>
            <a:stretch/>
          </p:blipFill>
          <p:spPr>
            <a:xfrm>
              <a:off x="589685" y="3273770"/>
              <a:ext cx="2869942" cy="1482037"/>
            </a:xfrm>
            <a:prstGeom prst="rect">
              <a:avLst/>
            </a:prstGeom>
          </p:spPr>
        </p:pic>
      </p:grpSp>
    </p:spTree>
    <p:extLst>
      <p:ext uri="{BB962C8B-B14F-4D97-AF65-F5344CB8AC3E}">
        <p14:creationId xmlns:p14="http://schemas.microsoft.com/office/powerpoint/2010/main" val="3737009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2600" y="2422585"/>
            <a:ext cx="8078801" cy="523220"/>
          </a:xfrm>
          <a:prstGeom prst="rect">
            <a:avLst/>
          </a:prstGeom>
          <a:noFill/>
        </p:spPr>
        <p:txBody>
          <a:bodyPr wrap="square" rtlCol="0">
            <a:spAutoFit/>
          </a:bodyPr>
          <a:lstStyle/>
          <a:p>
            <a:pPr algn="just"/>
            <a:r>
              <a:rPr lang="fr-FR" sz="1400" dirty="0" smtClean="0"/>
              <a:t>Le </a:t>
            </a:r>
            <a:r>
              <a:rPr lang="fr-FR" sz="1400" dirty="0"/>
              <a:t>premier chapitre d’histoire du programme de 5</a:t>
            </a:r>
            <a:r>
              <a:rPr lang="fr-FR" sz="1400" baseline="30000" dirty="0"/>
              <a:t>ème</a:t>
            </a:r>
            <a:r>
              <a:rPr lang="fr-FR" sz="1400" dirty="0"/>
              <a:t>  pose la question du </a:t>
            </a:r>
            <a:r>
              <a:rPr lang="fr-FR" sz="1400" b="1" dirty="0"/>
              <a:t>rapport entre religion et organisation politique</a:t>
            </a:r>
            <a:r>
              <a:rPr lang="fr-FR" sz="1400" dirty="0"/>
              <a:t> au VIe-XIIIe siècle, avec la comparaison du </a:t>
            </a:r>
            <a:r>
              <a:rPr lang="fr-FR" sz="1400" i="1" dirty="0"/>
              <a:t>basileus</a:t>
            </a:r>
            <a:r>
              <a:rPr lang="fr-FR" sz="1400" dirty="0"/>
              <a:t>, de l’empereur et du calife. </a:t>
            </a:r>
            <a:endParaRPr lang="fr-FR" sz="1400" dirty="0" smtClean="0"/>
          </a:p>
        </p:txBody>
      </p:sp>
      <p:sp>
        <p:nvSpPr>
          <p:cNvPr id="8"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10"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Des chrétiens dans l’Empire</a:t>
            </a:r>
          </a:p>
        </p:txBody>
      </p:sp>
      <p:sp>
        <p:nvSpPr>
          <p:cNvPr id="11" name="Rectangle 10"/>
          <p:cNvSpPr/>
          <p:nvPr/>
        </p:nvSpPr>
        <p:spPr>
          <a:xfrm>
            <a:off x="532600" y="949123"/>
            <a:ext cx="8078801"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Le christianisme, issu du judaïsme se développe dans le monde grec et romain. Quels sont les fondements de ce nouveau monothéisme qui se réclame de Jésus ? Quelles sont ses relations avec l’Empire romain jusqu’à la mise en place d’un christianisme impérial ? » </a:t>
            </a:r>
            <a:endParaRPr lang="fr-FR" sz="1400" b="1" dirty="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12" name="TextBox 11"/>
          <p:cNvSpPr txBox="1"/>
          <p:nvPr/>
        </p:nvSpPr>
        <p:spPr>
          <a:xfrm>
            <a:off x="532600" y="2114808"/>
            <a:ext cx="6169601" cy="307777"/>
          </a:xfrm>
          <a:prstGeom prst="rect">
            <a:avLst/>
          </a:prstGeom>
          <a:noFill/>
        </p:spPr>
        <p:txBody>
          <a:bodyPr wrap="square" rtlCol="0">
            <a:spAutoFit/>
          </a:bodyPr>
          <a:lstStyle/>
          <a:p>
            <a:r>
              <a:rPr lang="fr-FR" sz="1400" b="1" dirty="0" smtClean="0">
                <a:solidFill>
                  <a:srgbClr val="7F7F7F"/>
                </a:solidFill>
              </a:rPr>
              <a:t>Lien avec le programme de 5</a:t>
            </a:r>
            <a:r>
              <a:rPr lang="fr-FR" sz="1400" b="1" baseline="30000" dirty="0" smtClean="0">
                <a:solidFill>
                  <a:srgbClr val="7F7F7F"/>
                </a:solidFill>
              </a:rPr>
              <a:t>ème</a:t>
            </a:r>
            <a:r>
              <a:rPr lang="fr-FR" sz="1400" b="1" dirty="0">
                <a:solidFill>
                  <a:srgbClr val="7F7F7F"/>
                </a:solidFill>
              </a:rPr>
              <a:t> </a:t>
            </a:r>
            <a:r>
              <a:rPr lang="fr-FR" sz="1400" b="1" dirty="0" smtClean="0">
                <a:solidFill>
                  <a:srgbClr val="7F7F7F"/>
                </a:solidFill>
              </a:rPr>
              <a:t>:</a:t>
            </a:r>
            <a:endParaRPr lang="fr-FR" sz="1600" b="1" dirty="0">
              <a:solidFill>
                <a:srgbClr val="7F7F7F"/>
              </a:solidFill>
            </a:endParaRPr>
          </a:p>
        </p:txBody>
      </p:sp>
      <p:sp>
        <p:nvSpPr>
          <p:cNvPr id="2" name="Rectangle 1"/>
          <p:cNvSpPr/>
          <p:nvPr/>
        </p:nvSpPr>
        <p:spPr>
          <a:xfrm>
            <a:off x="532600" y="3137585"/>
            <a:ext cx="5474500" cy="307777"/>
          </a:xfrm>
          <a:prstGeom prst="rect">
            <a:avLst/>
          </a:prstGeom>
        </p:spPr>
        <p:txBody>
          <a:bodyPr wrap="square">
            <a:spAutoFit/>
          </a:bodyPr>
          <a:lstStyle/>
          <a:p>
            <a:pPr algn="just"/>
            <a:r>
              <a:rPr lang="fr-FR" sz="1400" b="1" dirty="0" smtClean="0">
                <a:latin typeface="Wingdings"/>
                <a:ea typeface="Wingdings"/>
                <a:cs typeface="Wingdings"/>
                <a:sym typeface="Wingdings"/>
              </a:rPr>
              <a:t></a:t>
            </a:r>
            <a:r>
              <a:rPr lang="fr-FR" sz="1400" b="1" dirty="0">
                <a:sym typeface="Wingdings"/>
              </a:rPr>
              <a:t> </a:t>
            </a:r>
            <a:r>
              <a:rPr lang="fr-FR" sz="1400" b="1" dirty="0" smtClean="0"/>
              <a:t>une </a:t>
            </a:r>
            <a:r>
              <a:rPr lang="fr-FR" sz="1400" b="1" dirty="0"/>
              <a:t>transition et une progressivité des notions </a:t>
            </a:r>
            <a:r>
              <a:rPr lang="fr-FR" sz="1400" b="1" dirty="0" smtClean="0"/>
              <a:t>sont donc possibles</a:t>
            </a:r>
            <a:r>
              <a:rPr lang="fr-FR" sz="1400" b="1" dirty="0"/>
              <a:t>. </a:t>
            </a:r>
            <a:endParaRPr lang="fr-FR" sz="1400" b="1" dirty="0"/>
          </a:p>
        </p:txBody>
      </p:sp>
    </p:spTree>
    <p:extLst>
      <p:ext uri="{BB962C8B-B14F-4D97-AF65-F5344CB8AC3E}">
        <p14:creationId xmlns:p14="http://schemas.microsoft.com/office/powerpoint/2010/main" val="356205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027" y="2372458"/>
            <a:ext cx="8285773" cy="523220"/>
          </a:xfrm>
          <a:prstGeom prst="rect">
            <a:avLst/>
          </a:prstGeom>
        </p:spPr>
        <p:txBody>
          <a:bodyPr wrap="square">
            <a:spAutoFit/>
          </a:bodyPr>
          <a:lstStyle/>
          <a:p>
            <a:pPr marL="285750" indent="-285750" algn="just">
              <a:buFont typeface="Arial"/>
              <a:buChar char="•"/>
            </a:pPr>
            <a:r>
              <a:rPr lang="fr-FR" sz="1400" dirty="0" smtClean="0"/>
              <a:t>Disparition de « l’Inde des Gupta » et intégration </a:t>
            </a:r>
            <a:r>
              <a:rPr lang="fr-FR" sz="1400" dirty="0"/>
              <a:t>de « la Chine des Han » au chapitre sur l’empire </a:t>
            </a:r>
            <a:r>
              <a:rPr lang="fr-FR" sz="1400" dirty="0" smtClean="0"/>
              <a:t>romain : ce n’est plus le caractère « lointain » de ces sociétés qui est mis en avant, mais au contraire leurs relations.</a:t>
            </a:r>
          </a:p>
        </p:txBody>
      </p:sp>
      <p:sp>
        <p:nvSpPr>
          <p:cNvPr id="8" name="Rectangle 7"/>
          <p:cNvSpPr/>
          <p:nvPr/>
        </p:nvSpPr>
        <p:spPr>
          <a:xfrm>
            <a:off x="147027" y="2883374"/>
            <a:ext cx="8004065" cy="369332"/>
          </a:xfrm>
          <a:prstGeom prst="rect">
            <a:avLst/>
          </a:prstGeom>
        </p:spPr>
        <p:txBody>
          <a:bodyPr wrap="square">
            <a:spAutoFit/>
          </a:bodyPr>
          <a:lstStyle/>
          <a:p>
            <a:pPr marL="285750" indent="-285750" algn="just">
              <a:buFont typeface="Arial"/>
              <a:buChar char="•"/>
            </a:pPr>
            <a:endParaRPr lang="fr-FR" dirty="0"/>
          </a:p>
        </p:txBody>
      </p:sp>
      <p:sp>
        <p:nvSpPr>
          <p:cNvPr id="10" name="Rectangle 9"/>
          <p:cNvSpPr/>
          <p:nvPr/>
        </p:nvSpPr>
        <p:spPr>
          <a:xfrm>
            <a:off x="138099" y="2963922"/>
            <a:ext cx="7837547" cy="523220"/>
          </a:xfrm>
          <a:prstGeom prst="rect">
            <a:avLst/>
          </a:prstGeom>
        </p:spPr>
        <p:txBody>
          <a:bodyPr wrap="square">
            <a:spAutoFit/>
          </a:bodyPr>
          <a:lstStyle/>
          <a:p>
            <a:pPr marL="285750" indent="-285750" algn="just">
              <a:buFont typeface="Arial"/>
              <a:buChar char="•"/>
            </a:pPr>
            <a:r>
              <a:rPr lang="fr-FR" sz="1400" dirty="0"/>
              <a:t>Changement chronologique : on n’étudie plus la période du règne de l’empereur Wu (140-87 av JC) mais </a:t>
            </a:r>
            <a:r>
              <a:rPr lang="fr-FR" sz="1400" dirty="0" smtClean="0"/>
              <a:t>le </a:t>
            </a:r>
            <a:r>
              <a:rPr lang="fr-FR" sz="1400" dirty="0"/>
              <a:t>Ier et IIe </a:t>
            </a:r>
            <a:r>
              <a:rPr lang="fr-FR" sz="1400" dirty="0" smtClean="0"/>
              <a:t>siècle (seule période qui corresponde pour les deux société étudiées)</a:t>
            </a:r>
            <a:endParaRPr lang="fr-FR" sz="1400" dirty="0"/>
          </a:p>
        </p:txBody>
      </p:sp>
      <p:sp>
        <p:nvSpPr>
          <p:cNvPr id="11" name="Rectangle 10"/>
          <p:cNvSpPr/>
          <p:nvPr/>
        </p:nvSpPr>
        <p:spPr>
          <a:xfrm>
            <a:off x="138099" y="949123"/>
            <a:ext cx="8799715"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sz="1400" dirty="0"/>
              <a:t>« La route de la soie témoigne des contacts entre l’Empire romain et d’autres mondes anciens. Un commerce régulier entre Rome et la Chine existe depuis le 2</a:t>
            </a:r>
            <a:r>
              <a:rPr lang="fr-FR" sz="1400" baseline="30000" dirty="0"/>
              <a:t>ème</a:t>
            </a:r>
            <a:r>
              <a:rPr lang="fr-FR" sz="1400" dirty="0"/>
              <a:t> millénaire avant JC. C’est l’occasion de découvrir la civilisation de la Chine des Han. » </a:t>
            </a:r>
            <a:endParaRPr lang="fr-FR" sz="1400" dirty="0" smtClean="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12"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13" name="Title 1"/>
          <p:cNvSpPr txBox="1">
            <a:spLocks/>
          </p:cNvSpPr>
          <p:nvPr/>
        </p:nvSpPr>
        <p:spPr>
          <a:xfrm>
            <a:off x="457200" y="35738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Les relations de l’Empire romain avec les autres mondes anciens :</a:t>
            </a:r>
          </a:p>
          <a:p>
            <a:r>
              <a:rPr lang="fr-FR" sz="1600" b="1" dirty="0" smtClean="0">
                <a:solidFill>
                  <a:srgbClr val="7F7F7F"/>
                </a:solidFill>
              </a:rPr>
              <a:t> la route de la soie et la Chine des Han</a:t>
            </a:r>
            <a:endParaRPr lang="fr-FR" sz="1600" b="1" dirty="0">
              <a:solidFill>
                <a:srgbClr val="7F7F7F"/>
              </a:solidFill>
            </a:endParaRPr>
          </a:p>
        </p:txBody>
      </p:sp>
      <p:sp>
        <p:nvSpPr>
          <p:cNvPr id="14" name="TextBox 13"/>
          <p:cNvSpPr txBox="1"/>
          <p:nvPr/>
        </p:nvSpPr>
        <p:spPr>
          <a:xfrm>
            <a:off x="129402" y="1960920"/>
            <a:ext cx="6169601" cy="307777"/>
          </a:xfrm>
          <a:prstGeom prst="rect">
            <a:avLst/>
          </a:prstGeom>
          <a:noFill/>
        </p:spPr>
        <p:txBody>
          <a:bodyPr wrap="square" rtlCol="0">
            <a:spAutoFit/>
          </a:bodyPr>
          <a:lstStyle/>
          <a:p>
            <a:r>
              <a:rPr lang="fr-FR" sz="1400" b="1" dirty="0" smtClean="0">
                <a:solidFill>
                  <a:srgbClr val="7F7F7F"/>
                </a:solidFill>
              </a:rPr>
              <a:t>Changements par rapport au programme de 2008 :</a:t>
            </a:r>
            <a:endParaRPr lang="fr-FR" sz="1600" b="1" dirty="0">
              <a:solidFill>
                <a:srgbClr val="7F7F7F"/>
              </a:solidFill>
            </a:endParaRPr>
          </a:p>
        </p:txBody>
      </p:sp>
    </p:spTree>
    <p:extLst>
      <p:ext uri="{BB962C8B-B14F-4D97-AF65-F5344CB8AC3E}">
        <p14:creationId xmlns:p14="http://schemas.microsoft.com/office/powerpoint/2010/main" val="3403166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66" r="2697" b="2756"/>
          <a:stretch/>
        </p:blipFill>
        <p:spPr bwMode="auto">
          <a:xfrm>
            <a:off x="244855" y="3087416"/>
            <a:ext cx="1764433" cy="191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81520" y="3160328"/>
            <a:ext cx="6639162" cy="450617"/>
          </a:xfrm>
          <a:prstGeom prst="rect">
            <a:avLst/>
          </a:prstGeom>
        </p:spPr>
        <p:txBody>
          <a:bodyPr wrap="square">
            <a:spAutoFit/>
          </a:bodyPr>
          <a:lstStyle/>
          <a:p>
            <a:pPr marL="285750" lvl="0" indent="-285750" algn="just">
              <a:buFont typeface="Arial"/>
              <a:buChar char="•"/>
            </a:pPr>
            <a:r>
              <a:rPr lang="fr-FR" sz="1400" dirty="0" smtClean="0"/>
              <a:t>En partant de sources romaines, on constate </a:t>
            </a:r>
            <a:r>
              <a:rPr lang="fr-FR" sz="1400" b="1" dirty="0"/>
              <a:t>l’usage de la </a:t>
            </a:r>
            <a:r>
              <a:rPr lang="fr-FR" sz="1400" b="1" dirty="0" smtClean="0"/>
              <a:t>soie</a:t>
            </a:r>
            <a:endParaRPr lang="fr-FR" sz="1400" dirty="0"/>
          </a:p>
        </p:txBody>
      </p:sp>
      <p:sp>
        <p:nvSpPr>
          <p:cNvPr id="13" name="Rectangle 12"/>
          <p:cNvSpPr/>
          <p:nvPr/>
        </p:nvSpPr>
        <p:spPr>
          <a:xfrm>
            <a:off x="2277039" y="3847730"/>
            <a:ext cx="6639162" cy="766047"/>
          </a:xfrm>
          <a:prstGeom prst="rect">
            <a:avLst/>
          </a:prstGeom>
        </p:spPr>
        <p:txBody>
          <a:bodyPr wrap="square">
            <a:spAutoFit/>
          </a:bodyPr>
          <a:lstStyle/>
          <a:p>
            <a:pPr marL="285750" lvl="0" indent="-285750" algn="just">
              <a:buFont typeface="Arial"/>
              <a:buChar char="•"/>
            </a:pPr>
            <a:r>
              <a:rPr lang="fr-FR" sz="1400" dirty="0"/>
              <a:t>On s’interroge sur </a:t>
            </a:r>
            <a:r>
              <a:rPr lang="fr-FR" sz="1400" b="1" dirty="0"/>
              <a:t>les raisons et les moyens de ce commerce de très longue distance</a:t>
            </a:r>
            <a:r>
              <a:rPr lang="fr-FR" sz="1400" dirty="0"/>
              <a:t> (rareté du bien, intermédiaires</a:t>
            </a:r>
            <a:r>
              <a:rPr lang="is-IS" sz="1400" dirty="0"/>
              <a:t>…</a:t>
            </a:r>
            <a:r>
              <a:rPr lang="fr-FR" sz="1400" dirty="0"/>
              <a:t>).</a:t>
            </a:r>
          </a:p>
        </p:txBody>
      </p:sp>
      <p:sp>
        <p:nvSpPr>
          <p:cNvPr id="14" name="Rectangle 13"/>
          <p:cNvSpPr/>
          <p:nvPr/>
        </p:nvSpPr>
        <p:spPr>
          <a:xfrm>
            <a:off x="2286000" y="4305652"/>
            <a:ext cx="6625720" cy="523220"/>
          </a:xfrm>
          <a:prstGeom prst="rect">
            <a:avLst/>
          </a:prstGeom>
        </p:spPr>
        <p:txBody>
          <a:bodyPr wrap="square">
            <a:spAutoFit/>
          </a:bodyPr>
          <a:lstStyle/>
          <a:p>
            <a:pPr marL="285750" lvl="0" indent="-285750" algn="just">
              <a:buFont typeface="Arial"/>
              <a:buChar char="•"/>
            </a:pPr>
            <a:r>
              <a:rPr lang="fr-FR" sz="1400" dirty="0"/>
              <a:t>Cela permet d’attester de </a:t>
            </a:r>
            <a:r>
              <a:rPr lang="fr-FR" sz="1400" b="1" dirty="0"/>
              <a:t>relations </a:t>
            </a:r>
            <a:r>
              <a:rPr lang="fr-FR" sz="1400" b="1" dirty="0" smtClean="0"/>
              <a:t>durables </a:t>
            </a:r>
            <a:r>
              <a:rPr lang="fr-FR" sz="1400" dirty="0" smtClean="0"/>
              <a:t>entre les deux extrémités de l’« Ancien Monde » donc d’une première forme de mondialisation. </a:t>
            </a:r>
            <a:endParaRPr lang="fr-FR" sz="1400" dirty="0"/>
          </a:p>
        </p:txBody>
      </p:sp>
      <p:sp>
        <p:nvSpPr>
          <p:cNvPr id="15" name="Rectangle 14"/>
          <p:cNvSpPr/>
          <p:nvPr/>
        </p:nvSpPr>
        <p:spPr>
          <a:xfrm>
            <a:off x="2286000" y="3389809"/>
            <a:ext cx="6639162" cy="766047"/>
          </a:xfrm>
          <a:prstGeom prst="rect">
            <a:avLst/>
          </a:prstGeom>
        </p:spPr>
        <p:txBody>
          <a:bodyPr wrap="square">
            <a:spAutoFit/>
          </a:bodyPr>
          <a:lstStyle/>
          <a:p>
            <a:pPr marL="285750" lvl="0" indent="-285750" algn="just">
              <a:buFont typeface="Arial"/>
              <a:buChar char="•"/>
            </a:pPr>
            <a:r>
              <a:rPr lang="fr-FR" sz="1400" dirty="0"/>
              <a:t>On retrace ensuite l’itinéraire de ce produit en croisant les sources romaines, chinoises et archéologiques.</a:t>
            </a:r>
          </a:p>
        </p:txBody>
      </p:sp>
      <p:sp>
        <p:nvSpPr>
          <p:cNvPr id="19" name="Rectangle 18"/>
          <p:cNvSpPr/>
          <p:nvPr/>
        </p:nvSpPr>
        <p:spPr>
          <a:xfrm>
            <a:off x="138099" y="2178872"/>
            <a:ext cx="8773621" cy="523220"/>
          </a:xfrm>
          <a:prstGeom prst="rect">
            <a:avLst/>
          </a:prstGeom>
        </p:spPr>
        <p:txBody>
          <a:bodyPr wrap="square">
            <a:spAutoFit/>
          </a:bodyPr>
          <a:lstStyle/>
          <a:p>
            <a:pPr algn="just"/>
            <a:r>
              <a:rPr lang="fr-FR" sz="1400" dirty="0" smtClean="0"/>
              <a:t>Ce chapitre </a:t>
            </a:r>
            <a:r>
              <a:rPr lang="fr-FR" sz="1400" dirty="0" smtClean="0"/>
              <a:t>cl</a:t>
            </a:r>
            <a:r>
              <a:rPr lang="fr-FR" sz="1400" dirty="0" smtClean="0"/>
              <a:t>ôt </a:t>
            </a:r>
            <a:r>
              <a:rPr lang="fr-FR" sz="1400" dirty="0" smtClean="0"/>
              <a:t>le </a:t>
            </a:r>
            <a:r>
              <a:rPr lang="fr-FR" sz="1400" dirty="0" smtClean="0"/>
              <a:t>programme de </a:t>
            </a:r>
            <a:r>
              <a:rPr lang="fr-FR" sz="1400" dirty="0" smtClean="0"/>
              <a:t>l’année</a:t>
            </a:r>
            <a:r>
              <a:rPr lang="fr-FR" sz="1400" dirty="0"/>
              <a:t> </a:t>
            </a:r>
            <a:r>
              <a:rPr lang="fr-FR" sz="1400" dirty="0" smtClean="0"/>
              <a:t>et </a:t>
            </a:r>
            <a:r>
              <a:rPr lang="fr-FR" sz="1400" dirty="0" smtClean="0"/>
              <a:t>situe </a:t>
            </a:r>
            <a:r>
              <a:rPr lang="fr-FR" sz="1400" dirty="0" smtClean="0"/>
              <a:t>l’empire romain « dans le contexte du monde habité ». </a:t>
            </a:r>
            <a:endParaRPr lang="fr-FR" sz="1400" dirty="0"/>
          </a:p>
          <a:p>
            <a:pPr algn="just"/>
            <a:r>
              <a:rPr lang="fr-FR" sz="1400" dirty="0" smtClean="0"/>
              <a:t>Les </a:t>
            </a:r>
            <a:r>
              <a:rPr lang="fr-FR" sz="1400" dirty="0" smtClean="0"/>
              <a:t>élèves prennent ainsi </a:t>
            </a:r>
            <a:r>
              <a:rPr lang="fr-FR" sz="1400" b="1" dirty="0" smtClean="0"/>
              <a:t>conscience de la diversité des sociétés de l’Ancien Monde</a:t>
            </a:r>
            <a:r>
              <a:rPr lang="fr-FR" sz="1400" dirty="0" smtClean="0"/>
              <a:t> et de </a:t>
            </a:r>
            <a:r>
              <a:rPr lang="fr-FR" sz="1400" dirty="0" smtClean="0"/>
              <a:t>leurs </a:t>
            </a:r>
            <a:r>
              <a:rPr lang="fr-FR" sz="1400" b="1" dirty="0" smtClean="0"/>
              <a:t>relations</a:t>
            </a:r>
            <a:r>
              <a:rPr lang="fr-FR" sz="1400" dirty="0" smtClean="0"/>
              <a:t>.</a:t>
            </a:r>
            <a:endParaRPr lang="fr-FR" sz="1400" dirty="0"/>
          </a:p>
        </p:txBody>
      </p:sp>
      <p:sp>
        <p:nvSpPr>
          <p:cNvPr id="20" name="TextBox 19"/>
          <p:cNvSpPr txBox="1"/>
          <p:nvPr/>
        </p:nvSpPr>
        <p:spPr>
          <a:xfrm>
            <a:off x="129402" y="1960920"/>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
        <p:nvSpPr>
          <p:cNvPr id="21" name="Rectangle 20"/>
          <p:cNvSpPr/>
          <p:nvPr/>
        </p:nvSpPr>
        <p:spPr>
          <a:xfrm>
            <a:off x="879827" y="2712194"/>
            <a:ext cx="4572000" cy="307777"/>
          </a:xfrm>
          <a:prstGeom prst="rect">
            <a:avLst/>
          </a:prstGeom>
        </p:spPr>
        <p:txBody>
          <a:bodyPr>
            <a:spAutoFit/>
          </a:bodyPr>
          <a:lstStyle/>
          <a:p>
            <a:r>
              <a:rPr lang="fr-FR" sz="1400" dirty="0"/>
              <a:t>1. D’où vient la soie portée par les riches romains ?</a:t>
            </a:r>
          </a:p>
        </p:txBody>
      </p:sp>
      <p:sp>
        <p:nvSpPr>
          <p:cNvPr id="22" name="Rectangle 21"/>
          <p:cNvSpPr/>
          <p:nvPr/>
        </p:nvSpPr>
        <p:spPr>
          <a:xfrm>
            <a:off x="138099" y="949123"/>
            <a:ext cx="8799715"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sz="1400" dirty="0"/>
              <a:t>« La route de la soie témoigne des contacts entre l’Empire romain et d’autres mondes anciens. Un commerce régulier entre Rome et la Chine existe depuis le 2</a:t>
            </a:r>
            <a:r>
              <a:rPr lang="fr-FR" sz="1400" baseline="30000" dirty="0"/>
              <a:t>ème</a:t>
            </a:r>
            <a:r>
              <a:rPr lang="fr-FR" sz="1400" dirty="0"/>
              <a:t> millénaire avant JC. C’est l’occasion de découvrir la civilisation de la Chine des Han. » </a:t>
            </a:r>
            <a:endParaRPr lang="fr-FR" sz="1400" dirty="0" smtClean="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23"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4" name="Title 1"/>
          <p:cNvSpPr txBox="1">
            <a:spLocks/>
          </p:cNvSpPr>
          <p:nvPr/>
        </p:nvSpPr>
        <p:spPr>
          <a:xfrm>
            <a:off x="457200" y="35738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Les relations de l’Empire romain avec les autres mondes anciens :</a:t>
            </a:r>
          </a:p>
          <a:p>
            <a:r>
              <a:rPr lang="fr-FR" sz="1600" b="1" dirty="0" smtClean="0">
                <a:solidFill>
                  <a:srgbClr val="7F7F7F"/>
                </a:solidFill>
              </a:rPr>
              <a:t> la route de la soie et la Chine des Han</a:t>
            </a:r>
            <a:endParaRPr lang="fr-FR" sz="1600" b="1" dirty="0">
              <a:solidFill>
                <a:srgbClr val="7F7F7F"/>
              </a:solidFill>
            </a:endParaRPr>
          </a:p>
        </p:txBody>
      </p:sp>
    </p:spTree>
    <p:extLst>
      <p:ext uri="{BB962C8B-B14F-4D97-AF65-F5344CB8AC3E}">
        <p14:creationId xmlns:p14="http://schemas.microsoft.com/office/powerpoint/2010/main" val="154823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099" y="2178872"/>
            <a:ext cx="8773621" cy="523220"/>
          </a:xfrm>
          <a:prstGeom prst="rect">
            <a:avLst/>
          </a:prstGeom>
        </p:spPr>
        <p:txBody>
          <a:bodyPr wrap="square">
            <a:spAutoFit/>
          </a:bodyPr>
          <a:lstStyle/>
          <a:p>
            <a:pPr algn="just"/>
            <a:r>
              <a:rPr lang="fr-FR" sz="1400" dirty="0" smtClean="0"/>
              <a:t>Venant clore le programme de l’année, ce chapitre situe l’empire romain « dans le contexte du monde habité ». </a:t>
            </a:r>
            <a:endParaRPr lang="fr-FR" sz="1400" dirty="0" smtClean="0"/>
          </a:p>
          <a:p>
            <a:pPr algn="just"/>
            <a:r>
              <a:rPr lang="fr-FR" sz="1400" dirty="0" smtClean="0"/>
              <a:t>Les </a:t>
            </a:r>
            <a:r>
              <a:rPr lang="fr-FR" sz="1400" dirty="0" smtClean="0"/>
              <a:t>élèves prennent ainsi </a:t>
            </a:r>
            <a:r>
              <a:rPr lang="fr-FR" sz="1400" b="1" dirty="0" smtClean="0"/>
              <a:t>conscience de la diversité des sociétés de l’Ancien Monde</a:t>
            </a:r>
            <a:r>
              <a:rPr lang="fr-FR" sz="1400" dirty="0" smtClean="0"/>
              <a:t> et de </a:t>
            </a:r>
            <a:r>
              <a:rPr lang="fr-FR" sz="1400" dirty="0" smtClean="0"/>
              <a:t>leurs </a:t>
            </a:r>
            <a:r>
              <a:rPr lang="fr-FR" sz="1400" b="1" dirty="0" smtClean="0"/>
              <a:t>relations</a:t>
            </a:r>
            <a:r>
              <a:rPr lang="fr-FR" sz="1400" dirty="0" smtClean="0"/>
              <a:t>.</a:t>
            </a:r>
            <a:endParaRPr lang="fr-FR" sz="1400" dirty="0"/>
          </a:p>
        </p:txBody>
      </p:sp>
      <p:sp>
        <p:nvSpPr>
          <p:cNvPr id="19" name="TextBox 18"/>
          <p:cNvSpPr txBox="1"/>
          <p:nvPr/>
        </p:nvSpPr>
        <p:spPr>
          <a:xfrm>
            <a:off x="888524" y="2933395"/>
            <a:ext cx="7026206" cy="307777"/>
          </a:xfrm>
          <a:prstGeom prst="rect">
            <a:avLst/>
          </a:prstGeom>
          <a:noFill/>
        </p:spPr>
        <p:txBody>
          <a:bodyPr wrap="square" rtlCol="0">
            <a:spAutoFit/>
          </a:bodyPr>
          <a:lstStyle/>
          <a:p>
            <a:pPr lvl="0"/>
            <a:r>
              <a:rPr lang="fr-FR" sz="1400" dirty="0" smtClean="0"/>
              <a:t>2. Quelles </a:t>
            </a:r>
            <a:r>
              <a:rPr lang="fr-FR" sz="1400" dirty="0"/>
              <a:t>sont les caractéristiques de la civilisation de la Chine des Han ? </a:t>
            </a:r>
          </a:p>
        </p:txBody>
      </p:sp>
      <p:sp>
        <p:nvSpPr>
          <p:cNvPr id="20" name="Rectangle 19"/>
          <p:cNvSpPr/>
          <p:nvPr/>
        </p:nvSpPr>
        <p:spPr>
          <a:xfrm>
            <a:off x="2905209" y="3222692"/>
            <a:ext cx="6123539" cy="523220"/>
          </a:xfrm>
          <a:prstGeom prst="rect">
            <a:avLst/>
          </a:prstGeom>
        </p:spPr>
        <p:txBody>
          <a:bodyPr wrap="square">
            <a:spAutoFit/>
          </a:bodyPr>
          <a:lstStyle/>
          <a:p>
            <a:pPr marL="285750" lvl="0" indent="-285750" algn="just">
              <a:buFont typeface="Arial"/>
              <a:buChar char="•"/>
            </a:pPr>
            <a:r>
              <a:rPr lang="fr-FR" sz="1400" dirty="0"/>
              <a:t>Dans une </a:t>
            </a:r>
            <a:r>
              <a:rPr lang="fr-FR" sz="1400" b="1" dirty="0"/>
              <a:t>approche synchronique</a:t>
            </a:r>
            <a:r>
              <a:rPr lang="fr-FR" sz="1400" dirty="0"/>
              <a:t>, on peut aborder la civilisation de la Chine des Han en la comparant </a:t>
            </a:r>
            <a:r>
              <a:rPr lang="fr-FR" sz="1400" dirty="0" smtClean="0"/>
              <a:t>l’Empire </a:t>
            </a:r>
            <a:r>
              <a:rPr lang="fr-FR" sz="1400" dirty="0"/>
              <a:t>romain (points communs/différences)</a:t>
            </a:r>
            <a:r>
              <a:rPr lang="fr-FR" sz="1400" dirty="0" smtClean="0"/>
              <a:t>.</a:t>
            </a:r>
            <a:endParaRPr lang="fr-FR" sz="1400" dirty="0"/>
          </a:p>
        </p:txBody>
      </p:sp>
      <p:sp>
        <p:nvSpPr>
          <p:cNvPr id="22" name="Rectangle 21"/>
          <p:cNvSpPr/>
          <p:nvPr/>
        </p:nvSpPr>
        <p:spPr>
          <a:xfrm>
            <a:off x="2905209" y="3690341"/>
            <a:ext cx="6123539" cy="523220"/>
          </a:xfrm>
          <a:prstGeom prst="rect">
            <a:avLst/>
          </a:prstGeom>
        </p:spPr>
        <p:txBody>
          <a:bodyPr wrap="square">
            <a:spAutoFit/>
          </a:bodyPr>
          <a:lstStyle/>
          <a:p>
            <a:pPr marL="285750" lvl="0" indent="-285750" algn="just">
              <a:buFont typeface="Arial"/>
              <a:buChar char="•"/>
            </a:pPr>
            <a:r>
              <a:rPr lang="fr-FR" sz="1400" dirty="0"/>
              <a:t>La figure de l’empereur, la gestion de l’empire, les différences culturelles, religieuses ou techniques, sont autant d’objets d’étude possibles.</a:t>
            </a:r>
          </a:p>
        </p:txBody>
      </p:sp>
      <p:pic>
        <p:nvPicPr>
          <p:cNvPr id="24"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400" y="3240091"/>
            <a:ext cx="2603106" cy="1729534"/>
          </a:xfrm>
          <a:prstGeom prst="rect">
            <a:avLst/>
          </a:prstGeom>
        </p:spPr>
      </p:pic>
      <p:sp>
        <p:nvSpPr>
          <p:cNvPr id="25"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6" name="Rectangle 25"/>
          <p:cNvSpPr/>
          <p:nvPr/>
        </p:nvSpPr>
        <p:spPr>
          <a:xfrm>
            <a:off x="138099" y="949123"/>
            <a:ext cx="8799715"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sz="1400" dirty="0"/>
              <a:t>« La route de la soie témoigne des contacts entre l’Empire romain et d’autres mondes anciens. Un commerce régulier entre Rome et la Chine existe depuis le 2</a:t>
            </a:r>
            <a:r>
              <a:rPr lang="fr-FR" sz="1400" baseline="30000" dirty="0"/>
              <a:t>ème</a:t>
            </a:r>
            <a:r>
              <a:rPr lang="fr-FR" sz="1400" dirty="0"/>
              <a:t> millénaire avant JC. C’est l’occasion de découvrir la civilisation de la Chine des Han. » </a:t>
            </a:r>
            <a:endParaRPr lang="fr-FR" sz="1400" dirty="0" smtClean="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27" name="Title 1"/>
          <p:cNvSpPr txBox="1">
            <a:spLocks/>
          </p:cNvSpPr>
          <p:nvPr/>
        </p:nvSpPr>
        <p:spPr>
          <a:xfrm>
            <a:off x="457200" y="35738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Les relations de l’Empire romain avec les autres mondes anciens :</a:t>
            </a:r>
          </a:p>
          <a:p>
            <a:r>
              <a:rPr lang="fr-FR" sz="1600" b="1" dirty="0" smtClean="0">
                <a:solidFill>
                  <a:srgbClr val="7F7F7F"/>
                </a:solidFill>
              </a:rPr>
              <a:t> la route de la soie et la Chine des Han</a:t>
            </a:r>
            <a:endParaRPr lang="fr-FR" sz="1600" b="1" dirty="0">
              <a:solidFill>
                <a:srgbClr val="7F7F7F"/>
              </a:solidFill>
            </a:endParaRPr>
          </a:p>
        </p:txBody>
      </p:sp>
      <p:sp>
        <p:nvSpPr>
          <p:cNvPr id="28" name="TextBox 27"/>
          <p:cNvSpPr txBox="1"/>
          <p:nvPr/>
        </p:nvSpPr>
        <p:spPr>
          <a:xfrm>
            <a:off x="129402" y="1960920"/>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
        <p:nvSpPr>
          <p:cNvPr id="3" name="Rectangle 2"/>
          <p:cNvSpPr/>
          <p:nvPr/>
        </p:nvSpPr>
        <p:spPr>
          <a:xfrm>
            <a:off x="879826" y="2705448"/>
            <a:ext cx="4572000" cy="307777"/>
          </a:xfrm>
          <a:prstGeom prst="rect">
            <a:avLst/>
          </a:prstGeom>
        </p:spPr>
        <p:txBody>
          <a:bodyPr>
            <a:spAutoFit/>
          </a:bodyPr>
          <a:lstStyle/>
          <a:p>
            <a:r>
              <a:rPr lang="fr-FR" sz="1400" dirty="0"/>
              <a:t>1. D’où vient la soie portée par les riches romains ?</a:t>
            </a:r>
          </a:p>
        </p:txBody>
      </p:sp>
      <p:sp>
        <p:nvSpPr>
          <p:cNvPr id="29" name="Rectangle 28"/>
          <p:cNvSpPr/>
          <p:nvPr/>
        </p:nvSpPr>
        <p:spPr>
          <a:xfrm>
            <a:off x="2896506" y="4143969"/>
            <a:ext cx="6015214" cy="954107"/>
          </a:xfrm>
          <a:prstGeom prst="rect">
            <a:avLst/>
          </a:prstGeom>
        </p:spPr>
        <p:txBody>
          <a:bodyPr wrap="square">
            <a:spAutoFit/>
          </a:bodyPr>
          <a:lstStyle/>
          <a:p>
            <a:pPr marL="285750" lvl="0" indent="-285750" algn="just">
              <a:buFont typeface="Arial"/>
              <a:buChar char="•"/>
            </a:pPr>
            <a:r>
              <a:rPr lang="fr-FR" sz="1400" dirty="0" smtClean="0"/>
              <a:t>On peut se servir de la notion d’</a:t>
            </a:r>
            <a:r>
              <a:rPr lang="fr-FR" sz="1400" b="1" dirty="0" smtClean="0"/>
              <a:t>Empire-Monde </a:t>
            </a:r>
            <a:r>
              <a:rPr lang="fr-FR" sz="1400" dirty="0" smtClean="0"/>
              <a:t>: </a:t>
            </a:r>
            <a:r>
              <a:rPr lang="fr-FR" sz="1400" i="1" dirty="0" smtClean="0"/>
              <a:t>ensemble social de niveau immédiatement inférieur au Monde (ou « civilisation ») qui présente une unité politique récurrente </a:t>
            </a:r>
            <a:r>
              <a:rPr lang="fr-FR" sz="1400" dirty="0" smtClean="0"/>
              <a:t>(C. </a:t>
            </a:r>
            <a:r>
              <a:rPr lang="fr-FR" sz="1400" dirty="0" err="1" smtClean="0"/>
              <a:t>Grataloup</a:t>
            </a:r>
            <a:r>
              <a:rPr lang="fr-FR" sz="1400" dirty="0" smtClean="0"/>
              <a:t>, </a:t>
            </a:r>
            <a:r>
              <a:rPr lang="fr-FR" sz="1400" i="1" dirty="0" smtClean="0"/>
              <a:t>Introduction à la Géohistoire</a:t>
            </a:r>
            <a:r>
              <a:rPr lang="fr-FR" sz="1400" dirty="0" smtClean="0"/>
              <a:t>, Armand Colin, 2015)</a:t>
            </a:r>
            <a:endParaRPr lang="fr-FR" sz="1400" dirty="0"/>
          </a:p>
        </p:txBody>
      </p:sp>
      <p:sp>
        <p:nvSpPr>
          <p:cNvPr id="2" name="TextBox 1"/>
          <p:cNvSpPr txBox="1"/>
          <p:nvPr/>
        </p:nvSpPr>
        <p:spPr>
          <a:xfrm>
            <a:off x="258364" y="4899408"/>
            <a:ext cx="2448009" cy="261610"/>
          </a:xfrm>
          <a:prstGeom prst="rect">
            <a:avLst/>
          </a:prstGeom>
          <a:noFill/>
        </p:spPr>
        <p:txBody>
          <a:bodyPr wrap="square" rtlCol="0">
            <a:spAutoFit/>
          </a:bodyPr>
          <a:lstStyle/>
          <a:p>
            <a:r>
              <a:rPr lang="fr-FR" sz="1100" dirty="0" smtClean="0"/>
              <a:t>Source : L’</a:t>
            </a:r>
            <a:r>
              <a:rPr lang="fr-FR" sz="1100" i="1" dirty="0" smtClean="0"/>
              <a:t>Histoire</a:t>
            </a:r>
            <a:r>
              <a:rPr lang="fr-FR" sz="1100" dirty="0" smtClean="0"/>
              <a:t> n°420, février 2016</a:t>
            </a:r>
            <a:endParaRPr lang="fr-FR" sz="1100" dirty="0"/>
          </a:p>
        </p:txBody>
      </p:sp>
    </p:spTree>
    <p:extLst>
      <p:ext uri="{BB962C8B-B14F-4D97-AF65-F5344CB8AC3E}">
        <p14:creationId xmlns:p14="http://schemas.microsoft.com/office/powerpoint/2010/main" val="2754596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3"/>
            <a:ext cx="8229600" cy="591740"/>
          </a:xfrm>
        </p:spPr>
        <p:txBody>
          <a:bodyPr>
            <a:noAutofit/>
          </a:body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5" name="Rectangle 4"/>
          <p:cNvSpPr/>
          <p:nvPr/>
        </p:nvSpPr>
        <p:spPr>
          <a:xfrm>
            <a:off x="138099" y="949123"/>
            <a:ext cx="8799715"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r>
              <a:rPr lang="fr-FR" sz="1400" dirty="0"/>
              <a:t>« La route de la soie témoigne des contacts entre l’Empire romain et d’autres mondes anciens. Un commerce régulier entre Rome et la Chine existe depuis le 2</a:t>
            </a:r>
            <a:r>
              <a:rPr lang="fr-FR" sz="1400" baseline="30000" dirty="0"/>
              <a:t>ème</a:t>
            </a:r>
            <a:r>
              <a:rPr lang="fr-FR" sz="1400" dirty="0"/>
              <a:t> millénaire avant JC. C’est l’occasion de découvrir la civilisation de la Chine des Han. » </a:t>
            </a:r>
            <a:endParaRPr lang="fr-FR" sz="1400" dirty="0" smtClean="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6" name="TextBox 5"/>
          <p:cNvSpPr txBox="1"/>
          <p:nvPr/>
        </p:nvSpPr>
        <p:spPr>
          <a:xfrm>
            <a:off x="129402" y="2013114"/>
            <a:ext cx="6169601" cy="338554"/>
          </a:xfrm>
          <a:prstGeom prst="rect">
            <a:avLst/>
          </a:prstGeom>
          <a:noFill/>
        </p:spPr>
        <p:txBody>
          <a:bodyPr wrap="square" rtlCol="0">
            <a:spAutoFit/>
          </a:bodyPr>
          <a:lstStyle/>
          <a:p>
            <a:r>
              <a:rPr lang="fr-FR" sz="1600" b="1" dirty="0" smtClean="0">
                <a:solidFill>
                  <a:srgbClr val="7F7F7F"/>
                </a:solidFill>
              </a:rPr>
              <a:t>Conclusion :</a:t>
            </a:r>
            <a:endParaRPr lang="fr-FR" b="1" dirty="0">
              <a:solidFill>
                <a:srgbClr val="7F7F7F"/>
              </a:solidFill>
            </a:endParaRPr>
          </a:p>
        </p:txBody>
      </p:sp>
      <p:sp>
        <p:nvSpPr>
          <p:cNvPr id="7" name="Title 1"/>
          <p:cNvSpPr txBox="1">
            <a:spLocks/>
          </p:cNvSpPr>
          <p:nvPr/>
        </p:nvSpPr>
        <p:spPr>
          <a:xfrm>
            <a:off x="457200" y="35738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Les relations de l’Empire romain avec les autres mondes anciens :</a:t>
            </a:r>
          </a:p>
          <a:p>
            <a:r>
              <a:rPr lang="fr-FR" sz="1600" b="1" dirty="0" smtClean="0">
                <a:solidFill>
                  <a:srgbClr val="7F7F7F"/>
                </a:solidFill>
              </a:rPr>
              <a:t> la route de la soie et la Chine des Han</a:t>
            </a:r>
            <a:endParaRPr lang="fr-FR" sz="1600" b="1" dirty="0">
              <a:solidFill>
                <a:srgbClr val="7F7F7F"/>
              </a:solidFill>
            </a:endParaRPr>
          </a:p>
        </p:txBody>
      </p:sp>
      <p:sp>
        <p:nvSpPr>
          <p:cNvPr id="8" name="Rectangle 7"/>
          <p:cNvSpPr/>
          <p:nvPr/>
        </p:nvSpPr>
        <p:spPr>
          <a:xfrm>
            <a:off x="129402" y="2369066"/>
            <a:ext cx="3941363" cy="2246769"/>
          </a:xfrm>
          <a:prstGeom prst="rect">
            <a:avLst/>
          </a:prstGeom>
        </p:spPr>
        <p:txBody>
          <a:bodyPr wrap="square">
            <a:spAutoFit/>
          </a:bodyPr>
          <a:lstStyle/>
          <a:p>
            <a:pPr algn="just"/>
            <a:r>
              <a:rPr lang="fr-FR" sz="1400" dirty="0" smtClean="0"/>
              <a:t>Ce </a:t>
            </a:r>
            <a:r>
              <a:rPr lang="fr-FR" sz="1400" dirty="0"/>
              <a:t>chapitre permet </a:t>
            </a:r>
            <a:r>
              <a:rPr lang="fr-FR" sz="1400" dirty="0" smtClean="0"/>
              <a:t>de replacer l’empire romain dans le contexte du monde antique en </a:t>
            </a:r>
            <a:r>
              <a:rPr lang="fr-FR" sz="1400" b="1" dirty="0" smtClean="0"/>
              <a:t>montrant l’existence simultanée d’autres sociétés organisées</a:t>
            </a:r>
            <a:r>
              <a:rPr lang="fr-FR" sz="1400" dirty="0"/>
              <a:t> </a:t>
            </a:r>
            <a:r>
              <a:rPr lang="fr-FR" sz="1400" b="1" dirty="0" smtClean="0"/>
              <a:t>en états, maîtrisant notamment l’agriculture et aménageant leur territoire. </a:t>
            </a:r>
            <a:endParaRPr lang="fr-FR" sz="1400" b="1" dirty="0" smtClean="0"/>
          </a:p>
          <a:p>
            <a:pPr algn="just"/>
            <a:endParaRPr lang="fr-FR" sz="1400" b="1" dirty="0"/>
          </a:p>
          <a:p>
            <a:pPr algn="just"/>
            <a:r>
              <a:rPr lang="fr-FR" sz="1400" dirty="0" smtClean="0"/>
              <a:t>Dans </a:t>
            </a:r>
            <a:r>
              <a:rPr lang="fr-FR" sz="1400" dirty="0" smtClean="0"/>
              <a:t>une approche géohistorique, il vient ainsi éclairer les origines d’un autre grand foyer de peuplement à l’échelle mondiale, celui de l’Asie de l’Est. </a:t>
            </a:r>
          </a:p>
        </p:txBody>
      </p:sp>
      <p:pic>
        <p:nvPicPr>
          <p:cNvPr id="3" name="Picture 2"/>
          <p:cNvPicPr>
            <a:picLocks noChangeAspect="1"/>
          </p:cNvPicPr>
          <p:nvPr/>
        </p:nvPicPr>
        <p:blipFill>
          <a:blip r:embed="rId3"/>
          <a:stretch>
            <a:fillRect/>
          </a:stretch>
        </p:blipFill>
        <p:spPr>
          <a:xfrm>
            <a:off x="4227335" y="1987017"/>
            <a:ext cx="4838383" cy="3085636"/>
          </a:xfrm>
          <a:prstGeom prst="rect">
            <a:avLst/>
          </a:prstGeom>
        </p:spPr>
      </p:pic>
    </p:spTree>
    <p:extLst>
      <p:ext uri="{BB962C8B-B14F-4D97-AF65-F5344CB8AC3E}">
        <p14:creationId xmlns:p14="http://schemas.microsoft.com/office/powerpoint/2010/main" val="417163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chemeClr val="bg1">
                    <a:lumMod val="50000"/>
                  </a:schemeClr>
                </a:solidFill>
              </a:rPr>
              <a:t>Thème 3 </a:t>
            </a:r>
            <a:r>
              <a:rPr lang="fr-FR" sz="2000" b="1" dirty="0" smtClean="0">
                <a:solidFill>
                  <a:schemeClr val="bg1">
                    <a:lumMod val="50000"/>
                  </a:schemeClr>
                </a:solidFill>
              </a:rPr>
              <a:t>– L’empire romain dans le monde antique</a:t>
            </a:r>
            <a:endParaRPr lang="fr-FR" sz="2000" b="1" dirty="0">
              <a:solidFill>
                <a:schemeClr val="bg1">
                  <a:lumMod val="50000"/>
                </a:schemeClr>
              </a:solidFill>
            </a:endParaRPr>
          </a:p>
        </p:txBody>
      </p:sp>
      <p:sp>
        <p:nvSpPr>
          <p:cNvPr id="5" name="Rounded Rectangle 4"/>
          <p:cNvSpPr/>
          <p:nvPr/>
        </p:nvSpPr>
        <p:spPr>
          <a:xfrm>
            <a:off x="4796905" y="52924"/>
            <a:ext cx="2465384" cy="383695"/>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Rectangle 19"/>
          <p:cNvSpPr/>
          <p:nvPr/>
        </p:nvSpPr>
        <p:spPr>
          <a:xfrm>
            <a:off x="248228" y="762466"/>
            <a:ext cx="8636000" cy="523220"/>
          </a:xfrm>
          <a:prstGeom prst="rect">
            <a:avLst/>
          </a:prstGeom>
        </p:spPr>
        <p:txBody>
          <a:bodyPr wrap="square">
            <a:spAutoFit/>
          </a:bodyPr>
          <a:lstStyle/>
          <a:p>
            <a:pPr algn="just"/>
            <a:r>
              <a:rPr lang="fr-FR" sz="1400" dirty="0"/>
              <a:t>Dernier chapitre d’histoire de l’année, </a:t>
            </a:r>
            <a:r>
              <a:rPr lang="fr-FR" sz="1400" dirty="0" smtClean="0"/>
              <a:t>ce chapitre invite </a:t>
            </a:r>
            <a:r>
              <a:rPr lang="fr-FR" sz="1400" dirty="0"/>
              <a:t>clairement à </a:t>
            </a:r>
            <a:r>
              <a:rPr lang="fr-FR" sz="1400" b="1" dirty="0"/>
              <a:t>mettre en perspective l’empire romain dans le « monde </a:t>
            </a:r>
            <a:r>
              <a:rPr lang="fr-FR" sz="1400" b="1" dirty="0" smtClean="0"/>
              <a:t>habité » antique</a:t>
            </a:r>
            <a:r>
              <a:rPr lang="fr-FR" sz="1400" dirty="0" smtClean="0"/>
              <a:t> </a:t>
            </a:r>
            <a:r>
              <a:rPr lang="fr-FR" sz="1400" dirty="0"/>
              <a:t>:</a:t>
            </a:r>
          </a:p>
        </p:txBody>
      </p:sp>
      <p:sp>
        <p:nvSpPr>
          <p:cNvPr id="21" name="Rectangle 20"/>
          <p:cNvSpPr/>
          <p:nvPr/>
        </p:nvSpPr>
        <p:spPr>
          <a:xfrm>
            <a:off x="894774" y="1320811"/>
            <a:ext cx="7989455" cy="523220"/>
          </a:xfrm>
          <a:prstGeom prst="rect">
            <a:avLst/>
          </a:prstGeom>
        </p:spPr>
        <p:txBody>
          <a:bodyPr wrap="square">
            <a:spAutoFit/>
          </a:bodyPr>
          <a:lstStyle/>
          <a:p>
            <a:pPr marL="285750" lvl="0" indent="-285750" algn="just">
              <a:buFont typeface="Arial"/>
              <a:buChar char="•"/>
            </a:pPr>
            <a:r>
              <a:rPr lang="fr-FR" sz="1400" dirty="0"/>
              <a:t>D’un </a:t>
            </a:r>
            <a:r>
              <a:rPr lang="fr-FR" sz="1400" b="1" dirty="0"/>
              <a:t>point de vue diachronique</a:t>
            </a:r>
            <a:r>
              <a:rPr lang="fr-FR" sz="1400" dirty="0"/>
              <a:t> </a:t>
            </a:r>
            <a:r>
              <a:rPr lang="fr-FR" sz="1400" dirty="0" smtClean="0"/>
              <a:t>: en </a:t>
            </a:r>
            <a:r>
              <a:rPr lang="fr-FR" sz="1400" dirty="0"/>
              <a:t>montrant les spécificités de l’empire romain par rapport aux sociétés étudiées </a:t>
            </a:r>
            <a:r>
              <a:rPr lang="fr-FR" sz="1400" dirty="0" smtClean="0"/>
              <a:t>précédemment (thème 2)</a:t>
            </a:r>
            <a:endParaRPr lang="fr-FR" sz="1400" dirty="0"/>
          </a:p>
        </p:txBody>
      </p:sp>
      <p:sp>
        <p:nvSpPr>
          <p:cNvPr id="22" name="Rectangle 21"/>
          <p:cNvSpPr/>
          <p:nvPr/>
        </p:nvSpPr>
        <p:spPr>
          <a:xfrm>
            <a:off x="894773" y="1813001"/>
            <a:ext cx="7989455" cy="307777"/>
          </a:xfrm>
          <a:prstGeom prst="rect">
            <a:avLst/>
          </a:prstGeom>
        </p:spPr>
        <p:txBody>
          <a:bodyPr wrap="square">
            <a:spAutoFit/>
          </a:bodyPr>
          <a:lstStyle/>
          <a:p>
            <a:pPr marL="285750" lvl="0" indent="-285750" algn="just">
              <a:buFont typeface="Arial"/>
              <a:buChar char="•"/>
            </a:pPr>
            <a:r>
              <a:rPr lang="fr-FR" sz="1400" dirty="0" smtClean="0"/>
              <a:t>D’un </a:t>
            </a:r>
            <a:r>
              <a:rPr lang="fr-FR" sz="1400" b="1" dirty="0"/>
              <a:t>point de vue synchronique</a:t>
            </a:r>
            <a:r>
              <a:rPr lang="fr-FR" sz="1400" dirty="0"/>
              <a:t> </a:t>
            </a:r>
            <a:r>
              <a:rPr lang="fr-FR" sz="1400" dirty="0" smtClean="0"/>
              <a:t>: en </a:t>
            </a:r>
            <a:r>
              <a:rPr lang="fr-FR" sz="1400" dirty="0"/>
              <a:t>le comparant avec la Chine des </a:t>
            </a:r>
            <a:r>
              <a:rPr lang="fr-FR" sz="1400" dirty="0" smtClean="0"/>
              <a:t>Han. </a:t>
            </a:r>
            <a:endParaRPr lang="fr-FR" sz="1400" dirty="0"/>
          </a:p>
        </p:txBody>
      </p:sp>
    </p:spTree>
    <p:extLst>
      <p:ext uri="{BB962C8B-B14F-4D97-AF65-F5344CB8AC3E}">
        <p14:creationId xmlns:p14="http://schemas.microsoft.com/office/powerpoint/2010/main" val="1793437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586203427"/>
              </p:ext>
            </p:extLst>
          </p:nvPr>
        </p:nvGraphicFramePr>
        <p:xfrm>
          <a:off x="140603" y="833687"/>
          <a:ext cx="5169086" cy="3896273"/>
        </p:xfrm>
        <a:graphic>
          <a:graphicData uri="http://schemas.openxmlformats.org/drawingml/2006/table">
            <a:tbl>
              <a:tblPr firstRow="1" bandRow="1">
                <a:tableStyleId>{BDBED569-4797-4DF1-A0F4-6AAB3CD982D8}</a:tableStyleId>
              </a:tblPr>
              <a:tblGrid>
                <a:gridCol w="1904961"/>
                <a:gridCol w="3264125"/>
              </a:tblGrid>
              <a:tr h="3896273">
                <a:tc>
                  <a:txBody>
                    <a:bodyPr/>
                    <a:lstStyle/>
                    <a:p>
                      <a:pPr marL="285750" indent="-285750" algn="l">
                        <a:buFont typeface="Arial"/>
                        <a:buChar char="•"/>
                      </a:pPr>
                      <a:r>
                        <a:rPr lang="fr-FR" sz="1200" b="1" i="0" noProof="1" smtClean="0">
                          <a:latin typeface="+mn-lt"/>
                        </a:rPr>
                        <a:t>Conquêtes, paix</a:t>
                      </a:r>
                      <a:r>
                        <a:rPr lang="fr-FR" sz="1200" b="1" i="0" baseline="0" noProof="1" smtClean="0">
                          <a:latin typeface="+mn-lt"/>
                        </a:rPr>
                        <a:t> romaine et romanisation</a:t>
                      </a:r>
                    </a:p>
                    <a:p>
                      <a:pPr marL="285750" indent="-285750" algn="l">
                        <a:buFont typeface="Arial"/>
                        <a:buChar char="•"/>
                      </a:pPr>
                      <a:r>
                        <a:rPr lang="fr-FR" sz="1200" b="1" i="0" baseline="0" noProof="1" smtClean="0">
                          <a:latin typeface="+mn-lt"/>
                        </a:rPr>
                        <a:t>Des chrétiens dans l’Empire</a:t>
                      </a:r>
                    </a:p>
                    <a:p>
                      <a:pPr marL="285750" indent="-285750" algn="l">
                        <a:buFont typeface="Arial"/>
                        <a:buChar char="•"/>
                      </a:pPr>
                      <a:r>
                        <a:rPr lang="fr-FR" sz="1200" b="1" i="0" baseline="0" noProof="1" smtClean="0">
                          <a:latin typeface="+mn-lt"/>
                        </a:rPr>
                        <a:t>Les relations de l’Empire romain avec les autres mondes anciens : l’ancienne route de la soie et la Chine des Han</a:t>
                      </a:r>
                      <a:endParaRPr lang="fr-FR" sz="1200" b="1" i="0" noProof="1">
                        <a:latin typeface="+mn-lt"/>
                      </a:endParaRPr>
                    </a:p>
                  </a:txBody>
                  <a:tcPr marT="34290" marB="342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spcAft>
                          <a:spcPts val="600"/>
                        </a:spcAft>
                      </a:pPr>
                      <a:r>
                        <a:rPr lang="fr-FR" sz="1200" b="0" noProof="1" smtClean="0">
                          <a:latin typeface="+mn-lt"/>
                        </a:rPr>
                        <a:t>Lors</a:t>
                      </a:r>
                      <a:r>
                        <a:rPr lang="fr-FR" sz="1200" b="0" baseline="0" noProof="1" smtClean="0">
                          <a:latin typeface="+mn-lt"/>
                        </a:rPr>
                        <a:t> de la première année du cycle 3 a été abordée la conquête de la Gaule par César. L’enchaînement des conquêtes aboutit à la constitution d’un vaste empire marqué par la diversité des sociétés et des cultures qui le composent. Son unité est assurée par le pouvoir impérial, la romanisation et le mythe prestigieux de l’Urbs. </a:t>
                      </a:r>
                    </a:p>
                    <a:p>
                      <a:pPr algn="just">
                        <a:spcAft>
                          <a:spcPts val="600"/>
                        </a:spcAft>
                      </a:pPr>
                      <a:r>
                        <a:rPr lang="fr-FR" sz="1200" b="0" baseline="0" noProof="1" smtClean="0">
                          <a:latin typeface="+mn-lt"/>
                        </a:rPr>
                        <a:t>Le christianisme, issu du judaïsme se développe dans le monde grec et romain. Quels sont les fondements de ce nouveau monothéisme qui se réclame de Jésus ? Quelles sont ses relations avec l’Empire romain jusqu’à la mise en place d’un christianisme impérial ?</a:t>
                      </a:r>
                    </a:p>
                    <a:p>
                      <a:pPr algn="just">
                        <a:spcAft>
                          <a:spcPts val="600"/>
                        </a:spcAft>
                      </a:pPr>
                      <a:r>
                        <a:rPr lang="fr-FR" sz="1200" b="0" baseline="0" noProof="1" smtClean="0">
                          <a:latin typeface="+mn-lt"/>
                        </a:rPr>
                        <a:t>La route de la soie témoigne des contacts entre l’Empire romain et d’autres mondes anciens. Un commerce régulier entre Rome et la Chine existe depuis le 2</a:t>
                      </a:r>
                      <a:r>
                        <a:rPr lang="fr-FR" sz="1200" b="0" baseline="30000" noProof="1" smtClean="0">
                          <a:latin typeface="+mn-lt"/>
                        </a:rPr>
                        <a:t>ème</a:t>
                      </a:r>
                      <a:r>
                        <a:rPr lang="fr-FR" sz="1200" b="0" baseline="0" noProof="1" smtClean="0">
                          <a:latin typeface="+mn-lt"/>
                        </a:rPr>
                        <a:t> millénaire avant JC. C’est l’occasion de découvrir la civilisation de la Chine des Han. </a:t>
                      </a:r>
                    </a:p>
                  </a:txBody>
                  <a:tcPr marT="34290" marB="342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13" name="Right Brace 12"/>
          <p:cNvSpPr/>
          <p:nvPr/>
        </p:nvSpPr>
        <p:spPr>
          <a:xfrm>
            <a:off x="5406584" y="860895"/>
            <a:ext cx="326259" cy="1434519"/>
          </a:xfrm>
          <a:prstGeom prst="rightBrace">
            <a:avLst>
              <a:gd name="adj1" fmla="val 76183"/>
              <a:gd name="adj2" fmla="val 50000"/>
            </a:avLst>
          </a:prstGeom>
          <a:ln w="38100" cmpd="sng">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Right Brace 13"/>
          <p:cNvSpPr/>
          <p:nvPr/>
        </p:nvSpPr>
        <p:spPr>
          <a:xfrm>
            <a:off x="5406584" y="2388242"/>
            <a:ext cx="326259" cy="1187686"/>
          </a:xfrm>
          <a:prstGeom prst="rightBrace">
            <a:avLst>
              <a:gd name="adj1" fmla="val 76183"/>
              <a:gd name="adj2" fmla="val 50000"/>
            </a:avLst>
          </a:prstGeom>
          <a:ln w="38100" cmpd="sng">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Right Brace 14"/>
          <p:cNvSpPr/>
          <p:nvPr/>
        </p:nvSpPr>
        <p:spPr>
          <a:xfrm>
            <a:off x="5406584" y="3602390"/>
            <a:ext cx="326259" cy="1151030"/>
          </a:xfrm>
          <a:prstGeom prst="rightBrace">
            <a:avLst>
              <a:gd name="adj1" fmla="val 76183"/>
              <a:gd name="adj2" fmla="val 50000"/>
            </a:avLst>
          </a:prstGeom>
          <a:ln w="38100" cmpd="sng">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TextBox 16"/>
          <p:cNvSpPr txBox="1"/>
          <p:nvPr/>
        </p:nvSpPr>
        <p:spPr>
          <a:xfrm>
            <a:off x="5901831" y="1324172"/>
            <a:ext cx="2720915" cy="584776"/>
          </a:xfrm>
          <a:prstGeom prst="rect">
            <a:avLst/>
          </a:prstGeom>
          <a:noFill/>
        </p:spPr>
        <p:txBody>
          <a:bodyPr wrap="square" rtlCol="0">
            <a:spAutoFit/>
          </a:bodyPr>
          <a:lstStyle/>
          <a:p>
            <a:r>
              <a:rPr lang="fr-FR" sz="1600" b="1" dirty="0" smtClean="0"/>
              <a:t>Conquêtes, paix romaine et romanisation</a:t>
            </a:r>
            <a:endParaRPr lang="fr-FR" sz="1600" b="1" dirty="0"/>
          </a:p>
        </p:txBody>
      </p:sp>
      <p:sp>
        <p:nvSpPr>
          <p:cNvPr id="18" name="TextBox 17"/>
          <p:cNvSpPr txBox="1"/>
          <p:nvPr/>
        </p:nvSpPr>
        <p:spPr>
          <a:xfrm>
            <a:off x="5965885" y="2794159"/>
            <a:ext cx="2808160" cy="338554"/>
          </a:xfrm>
          <a:prstGeom prst="rect">
            <a:avLst/>
          </a:prstGeom>
          <a:noFill/>
        </p:spPr>
        <p:txBody>
          <a:bodyPr wrap="square" rtlCol="0">
            <a:spAutoFit/>
          </a:bodyPr>
          <a:lstStyle/>
          <a:p>
            <a:r>
              <a:rPr lang="fr-FR" sz="1600" b="1" dirty="0" smtClean="0"/>
              <a:t>Des chrétiens dans l’Empire</a:t>
            </a:r>
            <a:endParaRPr lang="fr-FR" sz="1600" b="1" dirty="0"/>
          </a:p>
        </p:txBody>
      </p:sp>
      <p:sp>
        <p:nvSpPr>
          <p:cNvPr id="19" name="TextBox 18"/>
          <p:cNvSpPr txBox="1"/>
          <p:nvPr/>
        </p:nvSpPr>
        <p:spPr>
          <a:xfrm>
            <a:off x="5926201" y="3652742"/>
            <a:ext cx="2808160" cy="1077218"/>
          </a:xfrm>
          <a:prstGeom prst="rect">
            <a:avLst/>
          </a:prstGeom>
          <a:noFill/>
        </p:spPr>
        <p:txBody>
          <a:bodyPr wrap="square" rtlCol="0">
            <a:spAutoFit/>
          </a:bodyPr>
          <a:lstStyle/>
          <a:p>
            <a:r>
              <a:rPr lang="fr-FR" sz="1600" b="1" dirty="0" smtClean="0"/>
              <a:t>Les relations de l’Empire romain avec les autres mondes anciens : l’ancienne route de la soie et la Chine des Han</a:t>
            </a:r>
            <a:endParaRPr lang="fr-FR" sz="1600" b="1" dirty="0"/>
          </a:p>
        </p:txBody>
      </p:sp>
      <p:sp>
        <p:nvSpPr>
          <p:cNvPr id="16"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5" name="Rounded Rectangle 4"/>
          <p:cNvSpPr/>
          <p:nvPr/>
        </p:nvSpPr>
        <p:spPr>
          <a:xfrm>
            <a:off x="4796905" y="52924"/>
            <a:ext cx="2465384" cy="383695"/>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685728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193" y="1970867"/>
            <a:ext cx="6169601" cy="307777"/>
          </a:xfrm>
          <a:prstGeom prst="rect">
            <a:avLst/>
          </a:prstGeom>
          <a:noFill/>
        </p:spPr>
        <p:txBody>
          <a:bodyPr wrap="square" rtlCol="0">
            <a:spAutoFit/>
          </a:bodyPr>
          <a:lstStyle/>
          <a:p>
            <a:r>
              <a:rPr lang="fr-FR" sz="1400" b="1" dirty="0" smtClean="0">
                <a:solidFill>
                  <a:srgbClr val="7F7F7F"/>
                </a:solidFill>
              </a:rPr>
              <a:t>Changements par rapport au programme de 2008</a:t>
            </a:r>
            <a:endParaRPr lang="fr-FR" sz="1400" b="1" dirty="0">
              <a:solidFill>
                <a:srgbClr val="7F7F7F"/>
              </a:solidFill>
            </a:endParaRPr>
          </a:p>
        </p:txBody>
      </p:sp>
      <p:graphicFrame>
        <p:nvGraphicFramePr>
          <p:cNvPr id="9" name="Diagram 8"/>
          <p:cNvGraphicFramePr/>
          <p:nvPr>
            <p:extLst>
              <p:ext uri="{D42A27DB-BD31-4B8C-83A1-F6EECF244321}">
                <p14:modId xmlns:p14="http://schemas.microsoft.com/office/powerpoint/2010/main" val="1469048957"/>
              </p:ext>
            </p:extLst>
          </p:nvPr>
        </p:nvGraphicFramePr>
        <p:xfrm>
          <a:off x="164193" y="2691163"/>
          <a:ext cx="4031738" cy="225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5"/>
          <p:cNvSpPr txBox="1"/>
          <p:nvPr/>
        </p:nvSpPr>
        <p:spPr>
          <a:xfrm>
            <a:off x="226284" y="2255000"/>
            <a:ext cx="4672513"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u="sng" dirty="0">
                <a:effectLst/>
                <a:latin typeface="Calibri"/>
                <a:ea typeface="ＭＳ 明朝"/>
                <a:cs typeface="Times New Roman"/>
              </a:rPr>
              <a:t>1. Ancien programme : une approche politique</a:t>
            </a:r>
            <a:endParaRPr lang="fr-FR" sz="1400" u="sng" dirty="0">
              <a:effectLst/>
              <a:latin typeface="Calibri"/>
              <a:ea typeface="ＭＳ 明朝"/>
              <a:cs typeface="Times New Roman"/>
            </a:endParaRPr>
          </a:p>
        </p:txBody>
      </p:sp>
      <p:sp>
        <p:nvSpPr>
          <p:cNvPr id="11" name="Text Box 6"/>
          <p:cNvSpPr txBox="1"/>
          <p:nvPr/>
        </p:nvSpPr>
        <p:spPr>
          <a:xfrm>
            <a:off x="4693374" y="2255000"/>
            <a:ext cx="4356227" cy="342900"/>
          </a:xfrm>
          <a:prstGeom prst="rect">
            <a:avLst/>
          </a:prstGeom>
          <a:solidFill>
            <a:schemeClr val="bg1"/>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u="sng" dirty="0">
                <a:effectLst/>
                <a:latin typeface="Calibri"/>
                <a:ea typeface="ＭＳ 明朝"/>
                <a:cs typeface="Times New Roman"/>
              </a:rPr>
              <a:t>2. Nouveau programme : une approche sociétale</a:t>
            </a:r>
            <a:endParaRPr lang="fr-FR" sz="1400" u="sng" dirty="0">
              <a:effectLst/>
              <a:latin typeface="Calibri"/>
              <a:ea typeface="ＭＳ 明朝"/>
              <a:cs typeface="Times New Roman"/>
            </a:endParaRPr>
          </a:p>
        </p:txBody>
      </p:sp>
      <p:graphicFrame>
        <p:nvGraphicFramePr>
          <p:cNvPr id="12" name="Diagram 11"/>
          <p:cNvGraphicFramePr/>
          <p:nvPr>
            <p:extLst>
              <p:ext uri="{D42A27DB-BD31-4B8C-83A1-F6EECF244321}">
                <p14:modId xmlns:p14="http://schemas.microsoft.com/office/powerpoint/2010/main" val="862848378"/>
              </p:ext>
            </p:extLst>
          </p:nvPr>
        </p:nvGraphicFramePr>
        <p:xfrm>
          <a:off x="4338849" y="2717626"/>
          <a:ext cx="4748929" cy="2253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angle 12"/>
          <p:cNvSpPr/>
          <p:nvPr/>
        </p:nvSpPr>
        <p:spPr>
          <a:xfrm>
            <a:off x="279650" y="908582"/>
            <a:ext cx="8506046"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Lors de la première année du cycle 3 a été abordée la conquête de la Gaule par César. L’enchaînement des conquêtes aboutit à la constitution d’un vaste empire marqué par la diversité des sociétés et des cultures qui le composent. Son unité est assurée par le pouvoir impérial, la romanisation et le mythe prestigieux de l’</a:t>
            </a:r>
            <a:r>
              <a:rPr lang="fr-FR" sz="1400" dirty="0" err="1"/>
              <a:t>Urbs</a:t>
            </a:r>
            <a:r>
              <a:rPr lang="fr-FR" sz="1400" dirty="0"/>
              <a:t>. » </a:t>
            </a:r>
          </a:p>
          <a:p>
            <a:pPr algn="r"/>
            <a:r>
              <a:rPr lang="fr-FR" sz="1400" b="1" dirty="0"/>
              <a:t>Extrait du BO, cycle 3, 6ème</a:t>
            </a:r>
            <a:endParaRPr lang="fr-FR" sz="1400" dirty="0"/>
          </a:p>
        </p:txBody>
      </p:sp>
      <p:sp>
        <p:nvSpPr>
          <p:cNvPr id="14"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15"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Conquêtes, paix romaine et romanisation</a:t>
            </a:r>
          </a:p>
        </p:txBody>
      </p:sp>
    </p:spTree>
    <p:extLst>
      <p:ext uri="{BB962C8B-B14F-4D97-AF65-F5344CB8AC3E}">
        <p14:creationId xmlns:p14="http://schemas.microsoft.com/office/powerpoint/2010/main" val="3392075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10" grpId="0"/>
      <p:bldP spid="11" grpId="0" animBg="1"/>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650" y="908582"/>
            <a:ext cx="8506046"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Lors de la première année du cycle 3 a été abordée la conquête de la Gaule par César. L’enchaînement des conquêtes aboutit à la constitution d’un vaste empire marqué par la diversité des sociétés et des cultures qui le composent. Son unité est assurée par le pouvoir impérial, la romanisation et le mythe prestigieux de l’</a:t>
            </a:r>
            <a:r>
              <a:rPr lang="fr-FR" sz="1400" dirty="0" err="1"/>
              <a:t>Urbs</a:t>
            </a:r>
            <a:r>
              <a:rPr lang="fr-FR" sz="1400" dirty="0"/>
              <a:t>. » </a:t>
            </a:r>
          </a:p>
          <a:p>
            <a:pPr algn="r"/>
            <a:r>
              <a:rPr lang="fr-FR" sz="1400" b="1" dirty="0"/>
              <a:t>Extrait du BO, cycle 3, 6ème</a:t>
            </a:r>
            <a:endParaRPr lang="fr-FR" sz="1400" dirty="0"/>
          </a:p>
        </p:txBody>
      </p:sp>
      <p:sp>
        <p:nvSpPr>
          <p:cNvPr id="18" name="Rounded Rectangle 17"/>
          <p:cNvSpPr/>
          <p:nvPr/>
        </p:nvSpPr>
        <p:spPr>
          <a:xfrm>
            <a:off x="5278056" y="1187312"/>
            <a:ext cx="873062" cy="217528"/>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9"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34" y="2791937"/>
            <a:ext cx="2883807" cy="2162855"/>
          </a:xfrm>
          <a:prstGeom prst="rect">
            <a:avLst/>
          </a:prstGeom>
        </p:spPr>
      </p:pic>
      <p:sp>
        <p:nvSpPr>
          <p:cNvPr id="21"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2"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Conquêtes, paix romaine et romanisation</a:t>
            </a:r>
          </a:p>
        </p:txBody>
      </p:sp>
      <p:sp>
        <p:nvSpPr>
          <p:cNvPr id="23" name="TextBox 22"/>
          <p:cNvSpPr txBox="1"/>
          <p:nvPr/>
        </p:nvSpPr>
        <p:spPr>
          <a:xfrm>
            <a:off x="214423" y="2229361"/>
            <a:ext cx="9005861" cy="307777"/>
          </a:xfrm>
          <a:prstGeom prst="rect">
            <a:avLst/>
          </a:prstGeom>
          <a:noFill/>
        </p:spPr>
        <p:txBody>
          <a:bodyPr wrap="square" rtlCol="0">
            <a:spAutoFit/>
          </a:bodyPr>
          <a:lstStyle/>
          <a:p>
            <a:r>
              <a:rPr lang="fr-FR" sz="1400" b="1" dirty="0" smtClean="0"/>
              <a:t>Qu’est-ce qui fait l’unité d’un empire aussi vaste et divers ?</a:t>
            </a:r>
            <a:endParaRPr lang="fr-FR" sz="1400" b="1" dirty="0"/>
          </a:p>
        </p:txBody>
      </p:sp>
      <p:sp>
        <p:nvSpPr>
          <p:cNvPr id="24" name="TextBox 23"/>
          <p:cNvSpPr txBox="1"/>
          <p:nvPr/>
        </p:nvSpPr>
        <p:spPr>
          <a:xfrm>
            <a:off x="514343" y="2457159"/>
            <a:ext cx="5222938" cy="307777"/>
          </a:xfrm>
          <a:prstGeom prst="rect">
            <a:avLst/>
          </a:prstGeom>
          <a:noFill/>
        </p:spPr>
        <p:txBody>
          <a:bodyPr wrap="square" rtlCol="0">
            <a:spAutoFit/>
          </a:bodyPr>
          <a:lstStyle/>
          <a:p>
            <a:r>
              <a:rPr lang="fr-FR" sz="1400" dirty="0" smtClean="0"/>
              <a:t>1. Comment se constitue un aussi vaste empire ?</a:t>
            </a:r>
            <a:endParaRPr lang="fr-FR" sz="1400" dirty="0"/>
          </a:p>
        </p:txBody>
      </p:sp>
      <p:sp>
        <p:nvSpPr>
          <p:cNvPr id="25" name="TextBox 24"/>
          <p:cNvSpPr txBox="1"/>
          <p:nvPr/>
        </p:nvSpPr>
        <p:spPr>
          <a:xfrm>
            <a:off x="164193" y="2009202"/>
            <a:ext cx="6169601" cy="307777"/>
          </a:xfrm>
          <a:prstGeom prst="rect">
            <a:avLst/>
          </a:prstGeom>
          <a:noFill/>
        </p:spPr>
        <p:txBody>
          <a:bodyPr wrap="square" rtlCol="0">
            <a:spAutoFit/>
          </a:bodyPr>
          <a:lstStyle/>
          <a:p>
            <a:r>
              <a:rPr lang="fr-FR" sz="1400" b="1" dirty="0" smtClean="0">
                <a:solidFill>
                  <a:schemeClr val="bg1">
                    <a:lumMod val="50000"/>
                  </a:schemeClr>
                </a:solidFill>
              </a:rPr>
              <a:t>Problématique(s) :</a:t>
            </a:r>
            <a:endParaRPr lang="fr-FR" sz="1600" b="1" dirty="0">
              <a:solidFill>
                <a:schemeClr val="bg1">
                  <a:lumMod val="50000"/>
                </a:schemeClr>
              </a:solidFill>
            </a:endParaRPr>
          </a:p>
        </p:txBody>
      </p:sp>
      <p:sp>
        <p:nvSpPr>
          <p:cNvPr id="26" name="Rounded Rectangle 25"/>
          <p:cNvSpPr/>
          <p:nvPr/>
        </p:nvSpPr>
        <p:spPr>
          <a:xfrm>
            <a:off x="1514906" y="1404840"/>
            <a:ext cx="482554" cy="217528"/>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7" name="Rounded Rectangle 26"/>
          <p:cNvSpPr/>
          <p:nvPr/>
        </p:nvSpPr>
        <p:spPr>
          <a:xfrm>
            <a:off x="319333" y="958385"/>
            <a:ext cx="6863583" cy="217528"/>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ZoneTexte 5"/>
          <p:cNvSpPr txBox="1"/>
          <p:nvPr/>
        </p:nvSpPr>
        <p:spPr>
          <a:xfrm>
            <a:off x="83203" y="4884235"/>
            <a:ext cx="3672840" cy="246221"/>
          </a:xfrm>
          <a:prstGeom prst="rect">
            <a:avLst/>
          </a:prstGeom>
          <a:noFill/>
        </p:spPr>
        <p:txBody>
          <a:bodyPr wrap="square" rtlCol="0">
            <a:spAutoFit/>
          </a:bodyPr>
          <a:lstStyle/>
          <a:p>
            <a:r>
              <a:rPr lang="fr-FR" sz="1000" dirty="0" smtClean="0"/>
              <a:t>Source</a:t>
            </a:r>
            <a:r>
              <a:rPr lang="fr-FR" sz="1000" dirty="0"/>
              <a:t>: http://</a:t>
            </a:r>
            <a:r>
              <a:rPr lang="fr-FR" sz="1000" dirty="0" err="1" smtClean="0"/>
              <a:t>www.larousse.fr</a:t>
            </a:r>
            <a:r>
              <a:rPr lang="fr-FR" sz="1000" dirty="0" smtClean="0"/>
              <a:t>/</a:t>
            </a:r>
            <a:r>
              <a:rPr lang="fr-FR" sz="1000" dirty="0" err="1" smtClean="0"/>
              <a:t>encyclopedie</a:t>
            </a:r>
            <a:endParaRPr lang="fr-FR" sz="1000" dirty="0"/>
          </a:p>
        </p:txBody>
      </p:sp>
    </p:spTree>
    <p:extLst>
      <p:ext uri="{BB962C8B-B14F-4D97-AF65-F5344CB8AC3E}">
        <p14:creationId xmlns:p14="http://schemas.microsoft.com/office/powerpoint/2010/main" val="3523714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P spid="26" grpId="0" animBg="1"/>
      <p:bldP spid="2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650" y="908582"/>
            <a:ext cx="8506046"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Lors de la première année du cycle 3 a été abordée la conquête de la Gaule par César. L’enchaînement des conquêtes aboutit à la constitution d’un vaste empire marqué par la diversité des sociétés et des cultures qui le composent. Son unité est assurée par le pouvoir impérial, la romanisation et le mythe prestigieux de l’</a:t>
            </a:r>
            <a:r>
              <a:rPr lang="fr-FR" sz="1400" dirty="0" err="1"/>
              <a:t>Urbs</a:t>
            </a:r>
            <a:r>
              <a:rPr lang="fr-FR" sz="1400" dirty="0"/>
              <a:t>. » </a:t>
            </a:r>
          </a:p>
          <a:p>
            <a:pPr algn="r"/>
            <a:r>
              <a:rPr lang="fr-FR" sz="1400" b="1" dirty="0"/>
              <a:t>Extrait du BO, cycle 3, 6ème</a:t>
            </a:r>
            <a:endParaRPr lang="fr-FR" sz="1400" dirty="0"/>
          </a:p>
        </p:txBody>
      </p:sp>
      <p:sp>
        <p:nvSpPr>
          <p:cNvPr id="15" name="Rectangle 14"/>
          <p:cNvSpPr/>
          <p:nvPr/>
        </p:nvSpPr>
        <p:spPr>
          <a:xfrm>
            <a:off x="140148" y="813491"/>
            <a:ext cx="8742703" cy="1169551"/>
          </a:xfrm>
          <a:prstGeom prst="rect">
            <a:avLst/>
          </a:prstGeom>
          <a:solidFill>
            <a:schemeClr val="accent3">
              <a:lumMod val="40000"/>
              <a:lumOff val="60000"/>
            </a:schemeClr>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fr-FR" sz="1400" b="1" dirty="0"/>
              <a:t>Celtes, Gaulois, Grecs et Romains : quels héritages des mondes anciens ? </a:t>
            </a:r>
            <a:endParaRPr lang="fr-FR" sz="1400" dirty="0"/>
          </a:p>
          <a:p>
            <a:r>
              <a:rPr lang="fr-FR" sz="1400" dirty="0"/>
              <a:t>L’histoire de la colonisation romaine des Gaules ne doit pas faire oublier que la civilisation gauloise, dont on garde des traces matérielles, ne connait pas de rupture brusque. Les apports de la romanité sont néanmoins nombreux : villes, routes, religion chrétienne (mais aussi judaïsme) en sont des exemples.</a:t>
            </a:r>
          </a:p>
          <a:p>
            <a:pPr algn="r"/>
            <a:r>
              <a:rPr lang="fr-FR" sz="1400" b="1" dirty="0"/>
              <a:t>Extrait du BO, Cycle 3, CM1</a:t>
            </a:r>
            <a:endParaRPr lang="fr-FR" sz="1400" dirty="0"/>
          </a:p>
        </p:txBody>
      </p:sp>
      <p:sp>
        <p:nvSpPr>
          <p:cNvPr id="16" name="Rounded Rectangle 15"/>
          <p:cNvSpPr/>
          <p:nvPr/>
        </p:nvSpPr>
        <p:spPr>
          <a:xfrm>
            <a:off x="164192" y="1056748"/>
            <a:ext cx="3539707" cy="223063"/>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Rounded Rectangle 16"/>
          <p:cNvSpPr/>
          <p:nvPr/>
        </p:nvSpPr>
        <p:spPr>
          <a:xfrm>
            <a:off x="2330715" y="1306274"/>
            <a:ext cx="1796486" cy="199244"/>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8" name="Rounded Rectangle 17"/>
          <p:cNvSpPr/>
          <p:nvPr/>
        </p:nvSpPr>
        <p:spPr>
          <a:xfrm>
            <a:off x="4409473" y="1296076"/>
            <a:ext cx="1741645" cy="217528"/>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TextBox 8"/>
          <p:cNvSpPr txBox="1"/>
          <p:nvPr/>
        </p:nvSpPr>
        <p:spPr>
          <a:xfrm>
            <a:off x="3381320" y="2874011"/>
            <a:ext cx="5277421" cy="523220"/>
          </a:xfrm>
          <a:prstGeom prst="rect">
            <a:avLst/>
          </a:prstGeom>
          <a:noFill/>
        </p:spPr>
        <p:txBody>
          <a:bodyPr wrap="square" rtlCol="0">
            <a:spAutoFit/>
          </a:bodyPr>
          <a:lstStyle/>
          <a:p>
            <a:pPr marL="285750" indent="-285750">
              <a:buFont typeface="Arial"/>
              <a:buChar char="•"/>
            </a:pPr>
            <a:r>
              <a:rPr lang="fr-FR" sz="1400" dirty="0" smtClean="0"/>
              <a:t>Réactivation des connaissances de CM1 sur la colonisation des Gaules.</a:t>
            </a:r>
          </a:p>
        </p:txBody>
      </p:sp>
      <p:sp>
        <p:nvSpPr>
          <p:cNvPr id="10" name="Rectangle 9"/>
          <p:cNvSpPr/>
          <p:nvPr/>
        </p:nvSpPr>
        <p:spPr>
          <a:xfrm>
            <a:off x="3384719" y="3364972"/>
            <a:ext cx="5400977" cy="523220"/>
          </a:xfrm>
          <a:prstGeom prst="rect">
            <a:avLst/>
          </a:prstGeom>
        </p:spPr>
        <p:txBody>
          <a:bodyPr wrap="square">
            <a:spAutoFit/>
          </a:bodyPr>
          <a:lstStyle/>
          <a:p>
            <a:pPr marL="285750" indent="-285750">
              <a:buFont typeface="Arial"/>
              <a:buChar char="•"/>
            </a:pPr>
            <a:r>
              <a:rPr lang="fr-FR" sz="1400" dirty="0"/>
              <a:t>Autre </a:t>
            </a:r>
            <a:r>
              <a:rPr lang="fr-FR" sz="1400" dirty="0" smtClean="0"/>
              <a:t>exemple de conquête (</a:t>
            </a:r>
            <a:r>
              <a:rPr lang="fr-FR" sz="1400" dirty="0"/>
              <a:t>Carthage</a:t>
            </a:r>
            <a:r>
              <a:rPr lang="fr-FR" sz="1400" dirty="0" smtClean="0"/>
              <a:t>? Grèce ? Egypte?) </a:t>
            </a:r>
            <a:r>
              <a:rPr lang="fr-FR" sz="1400" dirty="0"/>
              <a:t>pour montrer la diversité des sociétés conquises)</a:t>
            </a:r>
          </a:p>
        </p:txBody>
      </p:sp>
      <p:sp>
        <p:nvSpPr>
          <p:cNvPr id="11" name="Rectangle 10"/>
          <p:cNvSpPr/>
          <p:nvPr/>
        </p:nvSpPr>
        <p:spPr>
          <a:xfrm>
            <a:off x="3384719" y="3882395"/>
            <a:ext cx="4303942" cy="307777"/>
          </a:xfrm>
          <a:prstGeom prst="rect">
            <a:avLst/>
          </a:prstGeom>
        </p:spPr>
        <p:txBody>
          <a:bodyPr wrap="square">
            <a:spAutoFit/>
          </a:bodyPr>
          <a:lstStyle/>
          <a:p>
            <a:pPr marL="285750" indent="-285750">
              <a:buFont typeface="Arial"/>
              <a:buChar char="•"/>
            </a:pPr>
            <a:r>
              <a:rPr lang="fr-FR" sz="1400" dirty="0"/>
              <a:t>Mise en perspective (carte </a:t>
            </a:r>
            <a:r>
              <a:rPr lang="fr-FR" sz="1400" dirty="0" smtClean="0"/>
              <a:t>historique des conquêtes)</a:t>
            </a:r>
            <a:endParaRPr lang="fr-FR" sz="1400" dirty="0"/>
          </a:p>
        </p:txBody>
      </p:sp>
      <p:sp>
        <p:nvSpPr>
          <p:cNvPr id="12" name="Rectangle 11"/>
          <p:cNvSpPr/>
          <p:nvPr/>
        </p:nvSpPr>
        <p:spPr>
          <a:xfrm>
            <a:off x="3384720" y="4210836"/>
            <a:ext cx="3219666" cy="307777"/>
          </a:xfrm>
          <a:prstGeom prst="rect">
            <a:avLst/>
          </a:prstGeom>
        </p:spPr>
        <p:txBody>
          <a:bodyPr wrap="square">
            <a:spAutoFit/>
          </a:bodyPr>
          <a:lstStyle/>
          <a:p>
            <a:pPr marL="285750" indent="-285750">
              <a:buFont typeface="Arial"/>
              <a:buChar char="•"/>
            </a:pPr>
            <a:r>
              <a:rPr lang="fr-FR" sz="1400" dirty="0"/>
              <a:t>Conclusion : un empire vaste et divers</a:t>
            </a:r>
          </a:p>
        </p:txBody>
      </p:sp>
      <p:pic>
        <p:nvPicPr>
          <p:cNvPr id="19"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676" y="2774420"/>
            <a:ext cx="2910082" cy="2182560"/>
          </a:xfrm>
          <a:prstGeom prst="rect">
            <a:avLst/>
          </a:prstGeom>
        </p:spPr>
      </p:pic>
      <p:sp>
        <p:nvSpPr>
          <p:cNvPr id="21"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2"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Conquêtes, paix romaine et romanisation</a:t>
            </a:r>
          </a:p>
        </p:txBody>
      </p:sp>
      <p:sp>
        <p:nvSpPr>
          <p:cNvPr id="23" name="TextBox 22"/>
          <p:cNvSpPr txBox="1"/>
          <p:nvPr/>
        </p:nvSpPr>
        <p:spPr>
          <a:xfrm>
            <a:off x="214423" y="2229361"/>
            <a:ext cx="9005861" cy="307777"/>
          </a:xfrm>
          <a:prstGeom prst="rect">
            <a:avLst/>
          </a:prstGeom>
          <a:noFill/>
        </p:spPr>
        <p:txBody>
          <a:bodyPr wrap="square" rtlCol="0">
            <a:spAutoFit/>
          </a:bodyPr>
          <a:lstStyle/>
          <a:p>
            <a:r>
              <a:rPr lang="fr-FR" sz="1400" b="1" dirty="0" smtClean="0"/>
              <a:t>Qu’est-ce qui fait l’unité d’un empire aussi vaste et divers ?</a:t>
            </a:r>
            <a:endParaRPr lang="fr-FR" sz="1400" b="1" dirty="0"/>
          </a:p>
        </p:txBody>
      </p:sp>
      <p:sp>
        <p:nvSpPr>
          <p:cNvPr id="24" name="TextBox 23"/>
          <p:cNvSpPr txBox="1"/>
          <p:nvPr/>
        </p:nvSpPr>
        <p:spPr>
          <a:xfrm>
            <a:off x="514343" y="2457159"/>
            <a:ext cx="5222938" cy="307777"/>
          </a:xfrm>
          <a:prstGeom prst="rect">
            <a:avLst/>
          </a:prstGeom>
          <a:noFill/>
        </p:spPr>
        <p:txBody>
          <a:bodyPr wrap="square" rtlCol="0">
            <a:spAutoFit/>
          </a:bodyPr>
          <a:lstStyle/>
          <a:p>
            <a:r>
              <a:rPr lang="fr-FR" sz="1400" dirty="0" smtClean="0"/>
              <a:t>1. Comment se constitue un aussi vaste empire ?</a:t>
            </a:r>
            <a:endParaRPr lang="fr-FR" sz="1400" dirty="0"/>
          </a:p>
        </p:txBody>
      </p:sp>
      <p:sp>
        <p:nvSpPr>
          <p:cNvPr id="25" name="TextBox 24"/>
          <p:cNvSpPr txBox="1"/>
          <p:nvPr/>
        </p:nvSpPr>
        <p:spPr>
          <a:xfrm>
            <a:off x="164193" y="2009202"/>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
        <p:nvSpPr>
          <p:cNvPr id="20" name="ZoneTexte 5"/>
          <p:cNvSpPr txBox="1"/>
          <p:nvPr/>
        </p:nvSpPr>
        <p:spPr>
          <a:xfrm>
            <a:off x="83203" y="4884235"/>
            <a:ext cx="3672840" cy="246221"/>
          </a:xfrm>
          <a:prstGeom prst="rect">
            <a:avLst/>
          </a:prstGeom>
          <a:noFill/>
        </p:spPr>
        <p:txBody>
          <a:bodyPr wrap="square" rtlCol="0">
            <a:spAutoFit/>
          </a:bodyPr>
          <a:lstStyle/>
          <a:p>
            <a:r>
              <a:rPr lang="fr-FR" sz="1000" dirty="0" smtClean="0"/>
              <a:t>Source</a:t>
            </a:r>
            <a:r>
              <a:rPr lang="fr-FR" sz="1000" dirty="0"/>
              <a:t>: http://</a:t>
            </a:r>
            <a:r>
              <a:rPr lang="fr-FR" sz="1000" dirty="0" err="1" smtClean="0"/>
              <a:t>www.larousse.fr</a:t>
            </a:r>
            <a:r>
              <a:rPr lang="fr-FR" sz="1000" dirty="0" smtClean="0"/>
              <a:t>/</a:t>
            </a:r>
            <a:r>
              <a:rPr lang="fr-FR" sz="1000" dirty="0" err="1" smtClean="0"/>
              <a:t>encyclopedie</a:t>
            </a:r>
            <a:endParaRPr lang="fr-FR" sz="1000" dirty="0"/>
          </a:p>
        </p:txBody>
      </p:sp>
    </p:spTree>
    <p:extLst>
      <p:ext uri="{BB962C8B-B14F-4D97-AF65-F5344CB8AC3E}">
        <p14:creationId xmlns:p14="http://schemas.microsoft.com/office/powerpoint/2010/main" val="569920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094" y="819683"/>
            <a:ext cx="8532602"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Lors de la première année du cycle 3 a été abordée la conquête de la Gaule par César. L’enchaînement des conquêtes aboutit à la constitution d’un vaste empire marqué par la diversité des sociétés et des cultures qui le composent. Son unité est assurée par le pouvoir impérial, la romanisation et le mythe prestigieux de l’</a:t>
            </a:r>
            <a:r>
              <a:rPr lang="fr-FR" sz="1400" dirty="0" err="1"/>
              <a:t>Urbs</a:t>
            </a:r>
            <a:r>
              <a:rPr lang="fr-FR" sz="1400" dirty="0"/>
              <a:t>. » </a:t>
            </a:r>
          </a:p>
          <a:p>
            <a:pPr algn="r"/>
            <a:r>
              <a:rPr lang="fr-FR" sz="1400" b="1" dirty="0"/>
              <a:t>Extrait du BO, cycle 3, 6ème</a:t>
            </a:r>
            <a:endParaRPr lang="fr-FR" sz="1400" dirty="0"/>
          </a:p>
        </p:txBody>
      </p:sp>
      <p:sp>
        <p:nvSpPr>
          <p:cNvPr id="3" name="TextBox 2"/>
          <p:cNvSpPr txBox="1"/>
          <p:nvPr/>
        </p:nvSpPr>
        <p:spPr>
          <a:xfrm>
            <a:off x="303323" y="2229361"/>
            <a:ext cx="9005861" cy="307777"/>
          </a:xfrm>
          <a:prstGeom prst="rect">
            <a:avLst/>
          </a:prstGeom>
          <a:noFill/>
        </p:spPr>
        <p:txBody>
          <a:bodyPr wrap="square" rtlCol="0">
            <a:spAutoFit/>
          </a:bodyPr>
          <a:lstStyle/>
          <a:p>
            <a:r>
              <a:rPr lang="fr-FR" sz="1400" b="1" dirty="0" smtClean="0"/>
              <a:t>Qu’est-ce qui fait l’unité d’un empire aussi vaste et divers ?</a:t>
            </a:r>
            <a:endParaRPr lang="fr-FR" sz="1400" b="1" dirty="0"/>
          </a:p>
        </p:txBody>
      </p:sp>
      <p:sp>
        <p:nvSpPr>
          <p:cNvPr id="14" name="Rounded Rectangle 13"/>
          <p:cNvSpPr/>
          <p:nvPr/>
        </p:nvSpPr>
        <p:spPr>
          <a:xfrm>
            <a:off x="2971800" y="1101629"/>
            <a:ext cx="5257801" cy="206471"/>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Rounded Rectangle 18"/>
          <p:cNvSpPr/>
          <p:nvPr/>
        </p:nvSpPr>
        <p:spPr>
          <a:xfrm>
            <a:off x="1167156" y="1308100"/>
            <a:ext cx="7157037" cy="220090"/>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TextBox 19"/>
          <p:cNvSpPr txBox="1"/>
          <p:nvPr/>
        </p:nvSpPr>
        <p:spPr>
          <a:xfrm>
            <a:off x="602341" y="2681964"/>
            <a:ext cx="5222938" cy="307777"/>
          </a:xfrm>
          <a:prstGeom prst="rect">
            <a:avLst/>
          </a:prstGeom>
          <a:noFill/>
        </p:spPr>
        <p:txBody>
          <a:bodyPr wrap="square" rtlCol="0">
            <a:spAutoFit/>
          </a:bodyPr>
          <a:lstStyle/>
          <a:p>
            <a:r>
              <a:rPr lang="fr-FR" sz="1400" dirty="0" smtClean="0"/>
              <a:t>2. Sur quoi repose l’unité de cet empire ?</a:t>
            </a:r>
            <a:endParaRPr lang="fr-FR" sz="1400" dirty="0"/>
          </a:p>
        </p:txBody>
      </p:sp>
      <p:sp>
        <p:nvSpPr>
          <p:cNvPr id="21" name="TextBox 20"/>
          <p:cNvSpPr txBox="1"/>
          <p:nvPr/>
        </p:nvSpPr>
        <p:spPr>
          <a:xfrm>
            <a:off x="603243" y="2457159"/>
            <a:ext cx="5222938" cy="307777"/>
          </a:xfrm>
          <a:prstGeom prst="rect">
            <a:avLst/>
          </a:prstGeom>
          <a:noFill/>
        </p:spPr>
        <p:txBody>
          <a:bodyPr wrap="square" rtlCol="0">
            <a:spAutoFit/>
          </a:bodyPr>
          <a:lstStyle/>
          <a:p>
            <a:r>
              <a:rPr lang="fr-FR" sz="1400" dirty="0" smtClean="0"/>
              <a:t>1. Comment se constitue un aussi vaste empire ?</a:t>
            </a:r>
            <a:endParaRPr lang="fr-FR" sz="1400" dirty="0"/>
          </a:p>
        </p:txBody>
      </p:sp>
      <p:pic>
        <p:nvPicPr>
          <p:cNvPr id="10" name="Picture 9"/>
          <p:cNvPicPr>
            <a:picLocks noChangeAspect="1"/>
          </p:cNvPicPr>
          <p:nvPr/>
        </p:nvPicPr>
        <p:blipFill>
          <a:blip r:embed="rId3"/>
          <a:stretch>
            <a:fillRect/>
          </a:stretch>
        </p:blipFill>
        <p:spPr>
          <a:xfrm>
            <a:off x="457201" y="3079578"/>
            <a:ext cx="1508596" cy="1758901"/>
          </a:xfrm>
          <a:prstGeom prst="rect">
            <a:avLst/>
          </a:prstGeom>
        </p:spPr>
      </p:pic>
      <p:pic>
        <p:nvPicPr>
          <p:cNvPr id="11" name="Picture 10"/>
          <p:cNvPicPr>
            <a:picLocks noChangeAspect="1"/>
          </p:cNvPicPr>
          <p:nvPr/>
        </p:nvPicPr>
        <p:blipFill rotWithShape="1">
          <a:blip r:embed="rId4"/>
          <a:srcRect l="2160" t="1961" r="2087" b="3953"/>
          <a:stretch/>
        </p:blipFill>
        <p:spPr>
          <a:xfrm>
            <a:off x="2352306" y="3079577"/>
            <a:ext cx="3266742" cy="1769283"/>
          </a:xfrm>
          <a:prstGeom prst="rect">
            <a:avLst/>
          </a:prstGeom>
        </p:spPr>
      </p:pic>
      <p:pic>
        <p:nvPicPr>
          <p:cNvPr id="12" name="Picture 11"/>
          <p:cNvPicPr>
            <a:picLocks noChangeAspect="1"/>
          </p:cNvPicPr>
          <p:nvPr/>
        </p:nvPicPr>
        <p:blipFill>
          <a:blip r:embed="rId5"/>
          <a:stretch>
            <a:fillRect/>
          </a:stretch>
        </p:blipFill>
        <p:spPr>
          <a:xfrm>
            <a:off x="5873611" y="3114373"/>
            <a:ext cx="2912085" cy="1713845"/>
          </a:xfrm>
          <a:prstGeom prst="rect">
            <a:avLst/>
          </a:prstGeom>
        </p:spPr>
      </p:pic>
      <p:sp>
        <p:nvSpPr>
          <p:cNvPr id="22" name="TextBox 21"/>
          <p:cNvSpPr txBox="1"/>
          <p:nvPr/>
        </p:nvSpPr>
        <p:spPr>
          <a:xfrm>
            <a:off x="48734" y="4822614"/>
            <a:ext cx="2303572" cy="276999"/>
          </a:xfrm>
          <a:prstGeom prst="rect">
            <a:avLst/>
          </a:prstGeom>
          <a:noFill/>
        </p:spPr>
        <p:txBody>
          <a:bodyPr wrap="square" rtlCol="0">
            <a:spAutoFit/>
          </a:bodyPr>
          <a:lstStyle/>
          <a:p>
            <a:pPr algn="ctr"/>
            <a:r>
              <a:rPr lang="fr-FR" sz="1200" b="1" dirty="0"/>
              <a:t>L’empereur</a:t>
            </a:r>
          </a:p>
        </p:txBody>
      </p:sp>
      <p:sp>
        <p:nvSpPr>
          <p:cNvPr id="23" name="TextBox 22"/>
          <p:cNvSpPr txBox="1"/>
          <p:nvPr/>
        </p:nvSpPr>
        <p:spPr>
          <a:xfrm>
            <a:off x="2790731" y="4822614"/>
            <a:ext cx="2303572" cy="276999"/>
          </a:xfrm>
          <a:prstGeom prst="rect">
            <a:avLst/>
          </a:prstGeom>
          <a:noFill/>
        </p:spPr>
        <p:txBody>
          <a:bodyPr wrap="square" rtlCol="0">
            <a:spAutoFit/>
          </a:bodyPr>
          <a:lstStyle/>
          <a:p>
            <a:pPr algn="ctr"/>
            <a:r>
              <a:rPr lang="fr-FR" sz="1200" b="1" dirty="0" smtClean="0"/>
              <a:t>Le mythe de l’</a:t>
            </a:r>
            <a:r>
              <a:rPr lang="fr-FR" sz="1200" b="1" i="1" dirty="0" err="1" smtClean="0"/>
              <a:t>Urbs</a:t>
            </a:r>
            <a:endParaRPr lang="fr-FR" sz="1200" b="1" i="1" dirty="0"/>
          </a:p>
        </p:txBody>
      </p:sp>
      <p:sp>
        <p:nvSpPr>
          <p:cNvPr id="24" name="TextBox 23"/>
          <p:cNvSpPr txBox="1"/>
          <p:nvPr/>
        </p:nvSpPr>
        <p:spPr>
          <a:xfrm>
            <a:off x="6093532" y="4819520"/>
            <a:ext cx="2303572" cy="276999"/>
          </a:xfrm>
          <a:prstGeom prst="rect">
            <a:avLst/>
          </a:prstGeom>
          <a:noFill/>
        </p:spPr>
        <p:txBody>
          <a:bodyPr wrap="square" rtlCol="0">
            <a:spAutoFit/>
          </a:bodyPr>
          <a:lstStyle/>
          <a:p>
            <a:pPr algn="ctr"/>
            <a:r>
              <a:rPr lang="fr-FR" sz="1200" b="1" dirty="0" smtClean="0"/>
              <a:t>La romanisation</a:t>
            </a:r>
            <a:endParaRPr lang="fr-FR" sz="1200" b="1" dirty="0"/>
          </a:p>
        </p:txBody>
      </p:sp>
      <p:sp>
        <p:nvSpPr>
          <p:cNvPr id="27"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8"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Conquêtes, paix romaine et romanisation</a:t>
            </a:r>
          </a:p>
        </p:txBody>
      </p:sp>
      <p:sp>
        <p:nvSpPr>
          <p:cNvPr id="29" name="TextBox 28"/>
          <p:cNvSpPr txBox="1"/>
          <p:nvPr/>
        </p:nvSpPr>
        <p:spPr>
          <a:xfrm>
            <a:off x="253093" y="2009202"/>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Tree>
    <p:extLst>
      <p:ext uri="{BB962C8B-B14F-4D97-AF65-F5344CB8AC3E}">
        <p14:creationId xmlns:p14="http://schemas.microsoft.com/office/powerpoint/2010/main" val="812625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038" y="2464100"/>
            <a:ext cx="8522540" cy="307777"/>
          </a:xfrm>
          <a:prstGeom prst="rect">
            <a:avLst/>
          </a:prstGeom>
          <a:noFill/>
        </p:spPr>
        <p:txBody>
          <a:bodyPr wrap="square" rtlCol="0">
            <a:spAutoFit/>
          </a:bodyPr>
          <a:lstStyle/>
          <a:p>
            <a:pPr marL="285750" indent="-285750">
              <a:buFont typeface="Arial"/>
              <a:buChar char="•"/>
            </a:pPr>
            <a:r>
              <a:rPr lang="fr-FR" sz="1400" dirty="0" smtClean="0"/>
              <a:t>Intégration du chapitre « les débuts du christianisme » dans « l’empire romain ».</a:t>
            </a:r>
          </a:p>
        </p:txBody>
      </p:sp>
      <p:sp>
        <p:nvSpPr>
          <p:cNvPr id="3" name="Rectangle 2"/>
          <p:cNvSpPr/>
          <p:nvPr/>
        </p:nvSpPr>
        <p:spPr>
          <a:xfrm>
            <a:off x="566039" y="2771877"/>
            <a:ext cx="7117462" cy="738664"/>
          </a:xfrm>
          <a:prstGeom prst="rect">
            <a:avLst/>
          </a:prstGeom>
        </p:spPr>
        <p:txBody>
          <a:bodyPr wrap="square">
            <a:spAutoFit/>
          </a:bodyPr>
          <a:lstStyle/>
          <a:p>
            <a:pPr marL="285750" indent="-285750">
              <a:buFont typeface="Arial"/>
              <a:buChar char="•"/>
            </a:pPr>
            <a:r>
              <a:rPr lang="fr-FR" sz="1400" dirty="0"/>
              <a:t>On pousse ainsi plus loin la logique de 2008 (étudier les débuts du christianisme dans leur contexte historique et culturel), évitant </a:t>
            </a:r>
            <a:r>
              <a:rPr lang="fr-FR" sz="1400" dirty="0" smtClean="0"/>
              <a:t>: </a:t>
            </a:r>
            <a:r>
              <a:rPr lang="fr-FR" sz="1400" dirty="0"/>
              <a:t>l’étude « hors-sol » des faits religieux et les aller-retour chronologiques.</a:t>
            </a:r>
          </a:p>
        </p:txBody>
      </p:sp>
      <p:sp>
        <p:nvSpPr>
          <p:cNvPr id="9" name="Rectangle 8"/>
          <p:cNvSpPr/>
          <p:nvPr/>
        </p:nvSpPr>
        <p:spPr>
          <a:xfrm>
            <a:off x="526250" y="947353"/>
            <a:ext cx="8091501"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Le christianisme, issu du judaïsme se développe dans le monde grec et romain. Quels sont les fondements de ce nouveau monothéisme qui se réclame de Jésus ? Quelles sont ses relations avec l’Empire romain jusqu’à la mise en place d’un christianisme impérial ? » </a:t>
            </a:r>
            <a:endParaRPr lang="fr-FR" sz="1400" b="1" dirty="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10"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11"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Des chrétiens dans l’Empire</a:t>
            </a:r>
          </a:p>
        </p:txBody>
      </p:sp>
      <p:sp>
        <p:nvSpPr>
          <p:cNvPr id="13" name="TextBox 12"/>
          <p:cNvSpPr txBox="1"/>
          <p:nvPr/>
        </p:nvSpPr>
        <p:spPr>
          <a:xfrm>
            <a:off x="380093" y="2098102"/>
            <a:ext cx="6169601" cy="307777"/>
          </a:xfrm>
          <a:prstGeom prst="rect">
            <a:avLst/>
          </a:prstGeom>
          <a:noFill/>
        </p:spPr>
        <p:txBody>
          <a:bodyPr wrap="square" rtlCol="0">
            <a:spAutoFit/>
          </a:bodyPr>
          <a:lstStyle/>
          <a:p>
            <a:r>
              <a:rPr lang="fr-FR" sz="1400" b="1" dirty="0" smtClean="0">
                <a:solidFill>
                  <a:srgbClr val="7F7F7F"/>
                </a:solidFill>
              </a:rPr>
              <a:t>Changements par rapport au programme de 2008 :</a:t>
            </a:r>
            <a:endParaRPr lang="fr-FR" sz="1600" b="1" dirty="0">
              <a:solidFill>
                <a:srgbClr val="7F7F7F"/>
              </a:solidFill>
            </a:endParaRPr>
          </a:p>
        </p:txBody>
      </p:sp>
    </p:spTree>
    <p:extLst>
      <p:ext uri="{BB962C8B-B14F-4D97-AF65-F5344CB8AC3E}">
        <p14:creationId xmlns:p14="http://schemas.microsoft.com/office/powerpoint/2010/main" val="312425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6250" y="949123"/>
            <a:ext cx="8091501" cy="954107"/>
          </a:xfrm>
          <a:prstGeom prst="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algn="just"/>
            <a:r>
              <a:rPr lang="fr-FR" sz="1400" dirty="0"/>
              <a:t>« Le christianisme, issu du judaïsme se développe dans le monde grec et romain. Quels sont les fondements de ce nouveau monothéisme qui se réclame de Jésus ? Quelles sont ses relations avec l’Empire romain jusqu’à la mise en place d’un christianisme impérial ? » </a:t>
            </a:r>
            <a:endParaRPr lang="fr-FR" sz="1400" b="1" dirty="0"/>
          </a:p>
          <a:p>
            <a:pPr algn="r"/>
            <a:r>
              <a:rPr lang="fr-FR" sz="1400" b="1" dirty="0" smtClean="0"/>
              <a:t>Extrait </a:t>
            </a:r>
            <a:r>
              <a:rPr lang="fr-FR" sz="1400" b="1" dirty="0"/>
              <a:t>du BO, cycle 3, </a:t>
            </a:r>
            <a:r>
              <a:rPr lang="fr-FR" sz="1400" b="1" dirty="0" smtClean="0"/>
              <a:t>6</a:t>
            </a:r>
            <a:r>
              <a:rPr lang="fr-FR" sz="1400" b="1" baseline="30000" dirty="0" smtClean="0"/>
              <a:t>ème</a:t>
            </a:r>
            <a:endParaRPr lang="fr-FR" sz="1400" dirty="0"/>
          </a:p>
        </p:txBody>
      </p:sp>
      <p:sp>
        <p:nvSpPr>
          <p:cNvPr id="10" name="TextBox 9"/>
          <p:cNvSpPr txBox="1"/>
          <p:nvPr/>
        </p:nvSpPr>
        <p:spPr>
          <a:xfrm>
            <a:off x="457200" y="2761829"/>
            <a:ext cx="7026206" cy="307777"/>
          </a:xfrm>
          <a:prstGeom prst="rect">
            <a:avLst/>
          </a:prstGeom>
          <a:noFill/>
        </p:spPr>
        <p:txBody>
          <a:bodyPr wrap="square" rtlCol="0">
            <a:spAutoFit/>
          </a:bodyPr>
          <a:lstStyle/>
          <a:p>
            <a:r>
              <a:rPr lang="fr-FR" sz="1400" dirty="0" smtClean="0"/>
              <a:t>1. Pourquoi des chrétiens sont-ils persécutés par l’empire romain ?</a:t>
            </a:r>
            <a:endParaRPr lang="fr-FR" sz="1400" dirty="0"/>
          </a:p>
        </p:txBody>
      </p:sp>
      <p:pic>
        <p:nvPicPr>
          <p:cNvPr id="3" name="Picture 2"/>
          <p:cNvPicPr>
            <a:picLocks noChangeAspect="1"/>
          </p:cNvPicPr>
          <p:nvPr/>
        </p:nvPicPr>
        <p:blipFill>
          <a:blip r:embed="rId3"/>
          <a:stretch>
            <a:fillRect/>
          </a:stretch>
        </p:blipFill>
        <p:spPr>
          <a:xfrm>
            <a:off x="732492" y="3103009"/>
            <a:ext cx="1933691" cy="1773791"/>
          </a:xfrm>
          <a:prstGeom prst="rect">
            <a:avLst/>
          </a:prstGeom>
        </p:spPr>
      </p:pic>
      <p:sp>
        <p:nvSpPr>
          <p:cNvPr id="12" name="Rectangle 11"/>
          <p:cNvSpPr/>
          <p:nvPr/>
        </p:nvSpPr>
        <p:spPr>
          <a:xfrm>
            <a:off x="2672566" y="3242186"/>
            <a:ext cx="6265248" cy="523220"/>
          </a:xfrm>
          <a:prstGeom prst="rect">
            <a:avLst/>
          </a:prstGeom>
        </p:spPr>
        <p:txBody>
          <a:bodyPr wrap="square">
            <a:spAutoFit/>
          </a:bodyPr>
          <a:lstStyle/>
          <a:p>
            <a:pPr marL="285750" lvl="0" indent="-285750">
              <a:buFont typeface="Arial"/>
              <a:buChar char="•"/>
            </a:pPr>
            <a:r>
              <a:rPr lang="fr-FR" sz="1400" dirty="0" smtClean="0"/>
              <a:t>Point de départ : </a:t>
            </a:r>
            <a:r>
              <a:rPr lang="fr-FR" sz="1400" b="1" dirty="0"/>
              <a:t>épisode des </a:t>
            </a:r>
            <a:r>
              <a:rPr lang="fr-FR" sz="1400" b="1" dirty="0" smtClean="0"/>
              <a:t>persécutions</a:t>
            </a:r>
            <a:r>
              <a:rPr lang="fr-FR" sz="1400" dirty="0"/>
              <a:t> </a:t>
            </a:r>
            <a:r>
              <a:rPr lang="fr-FR" sz="1400" dirty="0" smtClean="0"/>
              <a:t>pour susciter un questionnement (pourquoi alors qu’une certaine diversité culturelle et religieuse est acceptée ?)</a:t>
            </a:r>
          </a:p>
        </p:txBody>
      </p:sp>
      <p:sp>
        <p:nvSpPr>
          <p:cNvPr id="14" name="Rectangle 13"/>
          <p:cNvSpPr/>
          <p:nvPr/>
        </p:nvSpPr>
        <p:spPr>
          <a:xfrm>
            <a:off x="2689730" y="3742720"/>
            <a:ext cx="6182450" cy="523220"/>
          </a:xfrm>
          <a:prstGeom prst="rect">
            <a:avLst/>
          </a:prstGeom>
        </p:spPr>
        <p:txBody>
          <a:bodyPr wrap="square">
            <a:spAutoFit/>
          </a:bodyPr>
          <a:lstStyle/>
          <a:p>
            <a:pPr marL="285750" lvl="0" indent="-285750">
              <a:buFont typeface="Arial"/>
              <a:buChar char="•"/>
            </a:pPr>
            <a:r>
              <a:rPr lang="fr-FR" sz="1400" dirty="0"/>
              <a:t>On aborde alors les </a:t>
            </a:r>
            <a:r>
              <a:rPr lang="fr-FR" sz="1400" b="1" dirty="0"/>
              <a:t>fondements du christianisme</a:t>
            </a:r>
            <a:r>
              <a:rPr lang="fr-FR" sz="1400" dirty="0"/>
              <a:t>, en partant du </a:t>
            </a:r>
            <a:r>
              <a:rPr lang="fr-FR" sz="1400" b="1" dirty="0"/>
              <a:t>rejet du culte impérial</a:t>
            </a:r>
            <a:r>
              <a:rPr lang="fr-FR" sz="1400" dirty="0"/>
              <a:t>. </a:t>
            </a:r>
          </a:p>
        </p:txBody>
      </p:sp>
      <p:sp>
        <p:nvSpPr>
          <p:cNvPr id="15" name="Rectangle 14"/>
          <p:cNvSpPr/>
          <p:nvPr/>
        </p:nvSpPr>
        <p:spPr>
          <a:xfrm>
            <a:off x="2689730" y="4243253"/>
            <a:ext cx="6182450" cy="523220"/>
          </a:xfrm>
          <a:prstGeom prst="rect">
            <a:avLst/>
          </a:prstGeom>
        </p:spPr>
        <p:txBody>
          <a:bodyPr wrap="square">
            <a:spAutoFit/>
          </a:bodyPr>
          <a:lstStyle/>
          <a:p>
            <a:pPr marL="285750" lvl="0" indent="-285750">
              <a:buFont typeface="Arial"/>
              <a:buChar char="•"/>
            </a:pPr>
            <a:r>
              <a:rPr lang="fr-FR" sz="1400" dirty="0"/>
              <a:t>L’étude de la diffusion de cette nouvelle religion dans l’empire permet ensuite de comprendre en quoi elle constitue </a:t>
            </a:r>
            <a:r>
              <a:rPr lang="fr-FR" sz="1400" b="1" dirty="0"/>
              <a:t>une menace</a:t>
            </a:r>
            <a:r>
              <a:rPr lang="fr-FR" sz="1400" dirty="0"/>
              <a:t> pour son unité.</a:t>
            </a:r>
          </a:p>
        </p:txBody>
      </p:sp>
      <p:sp>
        <p:nvSpPr>
          <p:cNvPr id="17" name="TextBox 16"/>
          <p:cNvSpPr txBox="1"/>
          <p:nvPr/>
        </p:nvSpPr>
        <p:spPr>
          <a:xfrm>
            <a:off x="526250" y="1964673"/>
            <a:ext cx="6169601" cy="307777"/>
          </a:xfrm>
          <a:prstGeom prst="rect">
            <a:avLst/>
          </a:prstGeom>
          <a:noFill/>
        </p:spPr>
        <p:txBody>
          <a:bodyPr wrap="square" rtlCol="0">
            <a:spAutoFit/>
          </a:bodyPr>
          <a:lstStyle/>
          <a:p>
            <a:r>
              <a:rPr lang="fr-FR" sz="1400" b="1" dirty="0" smtClean="0">
                <a:solidFill>
                  <a:srgbClr val="7F7F7F"/>
                </a:solidFill>
              </a:rPr>
              <a:t>Problématique(s) :</a:t>
            </a:r>
            <a:endParaRPr lang="fr-FR" sz="1600" b="1" dirty="0">
              <a:solidFill>
                <a:srgbClr val="7F7F7F"/>
              </a:solidFill>
            </a:endParaRPr>
          </a:p>
        </p:txBody>
      </p:sp>
      <p:sp>
        <p:nvSpPr>
          <p:cNvPr id="18" name="TextBox 17"/>
          <p:cNvSpPr txBox="1"/>
          <p:nvPr/>
        </p:nvSpPr>
        <p:spPr>
          <a:xfrm>
            <a:off x="526251" y="2238609"/>
            <a:ext cx="8091500" cy="523220"/>
          </a:xfrm>
          <a:prstGeom prst="rect">
            <a:avLst/>
          </a:prstGeom>
          <a:noFill/>
        </p:spPr>
        <p:txBody>
          <a:bodyPr wrap="square" rtlCol="0">
            <a:spAutoFit/>
          </a:bodyPr>
          <a:lstStyle/>
          <a:p>
            <a:pPr algn="just"/>
            <a:r>
              <a:rPr lang="fr-FR" sz="1400" dirty="0" smtClean="0"/>
              <a:t>On prolonge la problématique du chapitre précédent, </a:t>
            </a:r>
            <a:r>
              <a:rPr lang="fr-FR" sz="1400" b="1" dirty="0" smtClean="0"/>
              <a:t>en posant la question de la place des chrétiens dans l’empire, entre facteur de division et facteur d’unité. </a:t>
            </a:r>
          </a:p>
        </p:txBody>
      </p:sp>
      <p:sp>
        <p:nvSpPr>
          <p:cNvPr id="19" name="Title 1"/>
          <p:cNvSpPr txBox="1">
            <a:spLocks/>
          </p:cNvSpPr>
          <p:nvPr/>
        </p:nvSpPr>
        <p:spPr>
          <a:xfrm>
            <a:off x="457200" y="-77003"/>
            <a:ext cx="8229600" cy="591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rgbClr val="7F7F7F"/>
                </a:solidFill>
              </a:rPr>
              <a:t>Thème 3 </a:t>
            </a:r>
            <a:r>
              <a:rPr lang="fr-FR" sz="2000" b="1" dirty="0" smtClean="0">
                <a:solidFill>
                  <a:srgbClr val="7F7F7F"/>
                </a:solidFill>
              </a:rPr>
              <a:t>– L’empire romain dans le monde antique</a:t>
            </a:r>
            <a:endParaRPr lang="fr-FR" sz="2000" b="1" dirty="0">
              <a:solidFill>
                <a:srgbClr val="7F7F7F"/>
              </a:solidFill>
            </a:endParaRPr>
          </a:p>
        </p:txBody>
      </p:sp>
      <p:sp>
        <p:nvSpPr>
          <p:cNvPr id="20" name="Title 1"/>
          <p:cNvSpPr txBox="1">
            <a:spLocks/>
          </p:cNvSpPr>
          <p:nvPr/>
        </p:nvSpPr>
        <p:spPr>
          <a:xfrm>
            <a:off x="457200" y="357384"/>
            <a:ext cx="8229600" cy="2863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1600" b="1" dirty="0" smtClean="0">
                <a:solidFill>
                  <a:srgbClr val="7F7F7F"/>
                </a:solidFill>
              </a:rPr>
              <a:t>Des chrétiens dans l’Empire</a:t>
            </a:r>
          </a:p>
        </p:txBody>
      </p:sp>
      <p:sp>
        <p:nvSpPr>
          <p:cNvPr id="21" name="Rounded Rectangle 20"/>
          <p:cNvSpPr/>
          <p:nvPr/>
        </p:nvSpPr>
        <p:spPr>
          <a:xfrm>
            <a:off x="4848279" y="1216308"/>
            <a:ext cx="3769471" cy="220090"/>
          </a:xfrm>
          <a:prstGeom prst="roundRect">
            <a:avLst/>
          </a:prstGeom>
          <a:noFill/>
          <a:ln w="381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 name="Rectangle 1"/>
          <p:cNvSpPr/>
          <p:nvPr/>
        </p:nvSpPr>
        <p:spPr>
          <a:xfrm>
            <a:off x="617865" y="4758596"/>
            <a:ext cx="2333789" cy="415498"/>
          </a:xfrm>
          <a:prstGeom prst="rect">
            <a:avLst/>
          </a:prstGeom>
        </p:spPr>
        <p:txBody>
          <a:bodyPr wrap="square">
            <a:spAutoFit/>
          </a:bodyPr>
          <a:lstStyle/>
          <a:p>
            <a:r>
              <a:rPr lang="fr-FR" sz="1050" dirty="0"/>
              <a:t>Mosaïque romaine du IIe s av. J-C, musée archéologique, El Djem, Tunisie</a:t>
            </a:r>
          </a:p>
        </p:txBody>
      </p:sp>
    </p:spTree>
    <p:extLst>
      <p:ext uri="{BB962C8B-B14F-4D97-AF65-F5344CB8AC3E}">
        <p14:creationId xmlns:p14="http://schemas.microsoft.com/office/powerpoint/2010/main" val="3466253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7" grpId="0"/>
      <p:bldP spid="18" grpId="0"/>
      <p:bldP spid="21"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TotalTime>
  <Words>1977</Words>
  <Application>Microsoft Macintosh PowerPoint</Application>
  <PresentationFormat>On-screen Show (16:9)</PresentationFormat>
  <Paragraphs>185</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De nouvelles problématiques, des démarches à privilégier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Thème 3 – L’empire romain dans le monde antique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Pascanet</dc:creator>
  <cp:lastModifiedBy>Justine Pascanet</cp:lastModifiedBy>
  <cp:revision>75</cp:revision>
  <cp:lastPrinted>2016-02-08T12:07:17Z</cp:lastPrinted>
  <dcterms:created xsi:type="dcterms:W3CDTF">2016-02-08T11:21:06Z</dcterms:created>
  <dcterms:modified xsi:type="dcterms:W3CDTF">2016-04-13T17:27:44Z</dcterms:modified>
</cp:coreProperties>
</file>