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sldIdLst>
    <p:sldId id="336" r:id="rId2"/>
    <p:sldId id="337" r:id="rId3"/>
    <p:sldId id="275" r:id="rId4"/>
    <p:sldId id="330" r:id="rId5"/>
    <p:sldId id="331" r:id="rId6"/>
    <p:sldId id="332" r:id="rId7"/>
    <p:sldId id="333" r:id="rId8"/>
    <p:sldId id="334" r:id="rId9"/>
    <p:sldId id="335" r:id="rId10"/>
    <p:sldId id="295" r:id="rId11"/>
    <p:sldId id="276" r:id="rId12"/>
    <p:sldId id="300" r:id="rId13"/>
    <p:sldId id="280" r:id="rId14"/>
    <p:sldId id="279" r:id="rId15"/>
    <p:sldId id="301" r:id="rId16"/>
    <p:sldId id="262" r:id="rId17"/>
    <p:sldId id="302" r:id="rId18"/>
    <p:sldId id="305" r:id="rId19"/>
    <p:sldId id="306" r:id="rId20"/>
    <p:sldId id="307" r:id="rId21"/>
    <p:sldId id="308" r:id="rId22"/>
    <p:sldId id="309" r:id="rId23"/>
    <p:sldId id="310" r:id="rId24"/>
    <p:sldId id="311" r:id="rId25"/>
    <p:sldId id="339" r:id="rId26"/>
    <p:sldId id="312" r:id="rId27"/>
    <p:sldId id="313" r:id="rId28"/>
    <p:sldId id="314" r:id="rId29"/>
    <p:sldId id="338" r:id="rId30"/>
    <p:sldId id="315" r:id="rId31"/>
    <p:sldId id="316" r:id="rId32"/>
    <p:sldId id="340" r:id="rId33"/>
    <p:sldId id="317" r:id="rId34"/>
    <p:sldId id="318" r:id="rId35"/>
    <p:sldId id="319" r:id="rId36"/>
    <p:sldId id="320" r:id="rId37"/>
    <p:sldId id="341" r:id="rId38"/>
    <p:sldId id="321" r:id="rId39"/>
    <p:sldId id="322" r:id="rId40"/>
    <p:sldId id="323" r:id="rId41"/>
    <p:sldId id="324" r:id="rId42"/>
    <p:sldId id="325" r:id="rId43"/>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8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2"/>
    <p:restoredTop sz="94970"/>
  </p:normalViewPr>
  <p:slideViewPr>
    <p:cSldViewPr snapToGrid="0" snapToObjects="1">
      <p:cViewPr>
        <p:scale>
          <a:sx n="84" d="100"/>
          <a:sy n="84" d="100"/>
        </p:scale>
        <p:origin x="144" y="68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2A77E6-95FC-064F-A544-F5E67AA65128}" type="datetimeFigureOut">
              <a:rPr lang="fr-FR" smtClean="0"/>
              <a:t>20/05/2016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0D6935-C6EA-DB43-9906-4A8388006FDE}" type="slidenum">
              <a:rPr lang="fr-FR" smtClean="0"/>
              <a:t>‹#›</a:t>
            </a:fld>
            <a:endParaRPr lang="fr-FR"/>
          </a:p>
        </p:txBody>
      </p:sp>
    </p:spTree>
    <p:extLst>
      <p:ext uri="{BB962C8B-B14F-4D97-AF65-F5344CB8AC3E}">
        <p14:creationId xmlns:p14="http://schemas.microsoft.com/office/powerpoint/2010/main" val="53559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a:t>
            </a:fld>
            <a:endParaRPr lang="fr-FR"/>
          </a:p>
        </p:txBody>
      </p:sp>
    </p:spTree>
    <p:extLst>
      <p:ext uri="{BB962C8B-B14F-4D97-AF65-F5344CB8AC3E}">
        <p14:creationId xmlns:p14="http://schemas.microsoft.com/office/powerpoint/2010/main" val="447901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11</a:t>
            </a:fld>
            <a:endParaRPr lang="fr-FR"/>
          </a:p>
        </p:txBody>
      </p:sp>
    </p:spTree>
    <p:extLst>
      <p:ext uri="{BB962C8B-B14F-4D97-AF65-F5344CB8AC3E}">
        <p14:creationId xmlns:p14="http://schemas.microsoft.com/office/powerpoint/2010/main" val="1930674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Fil conducteur du programme de géo = </a:t>
            </a:r>
            <a:r>
              <a:rPr lang="fr-FR" b="1" dirty="0" smtClean="0"/>
              <a:t>La Terre,</a:t>
            </a:r>
            <a:r>
              <a:rPr lang="fr-FR" b="1" baseline="0" dirty="0" smtClean="0"/>
              <a:t> planète habitée</a:t>
            </a:r>
            <a:endParaRPr lang="fr-FR" b="1"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12</a:t>
            </a:fld>
            <a:endParaRPr lang="fr-FR"/>
          </a:p>
        </p:txBody>
      </p:sp>
    </p:spTree>
    <p:extLst>
      <p:ext uri="{BB962C8B-B14F-4D97-AF65-F5344CB8AC3E}">
        <p14:creationId xmlns:p14="http://schemas.microsoft.com/office/powerpoint/2010/main" val="941467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13</a:t>
            </a:fld>
            <a:endParaRPr lang="fr-FR"/>
          </a:p>
        </p:txBody>
      </p:sp>
    </p:spTree>
    <p:extLst>
      <p:ext uri="{BB962C8B-B14F-4D97-AF65-F5344CB8AC3E}">
        <p14:creationId xmlns:p14="http://schemas.microsoft.com/office/powerpoint/2010/main" val="367137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14</a:t>
            </a:fld>
            <a:endParaRPr lang="fr-FR"/>
          </a:p>
        </p:txBody>
      </p:sp>
    </p:spTree>
    <p:extLst>
      <p:ext uri="{BB962C8B-B14F-4D97-AF65-F5344CB8AC3E}">
        <p14:creationId xmlns:p14="http://schemas.microsoft.com/office/powerpoint/2010/main" val="767814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15</a:t>
            </a:fld>
            <a:endParaRPr lang="fr-FR"/>
          </a:p>
        </p:txBody>
      </p:sp>
    </p:spTree>
    <p:extLst>
      <p:ext uri="{BB962C8B-B14F-4D97-AF65-F5344CB8AC3E}">
        <p14:creationId xmlns:p14="http://schemas.microsoft.com/office/powerpoint/2010/main" val="429991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i="0" dirty="0" smtClean="0"/>
              <a:t>- Habiter décliné en </a:t>
            </a:r>
            <a:r>
              <a:rPr lang="fr-FR" b="1" i="0" dirty="0" smtClean="0"/>
              <a:t>verbes d’action</a:t>
            </a:r>
            <a:r>
              <a:rPr lang="fr-FR" i="0" dirty="0" smtClean="0"/>
              <a:t>: se loger, travailler, consommer, se déplacer ...</a:t>
            </a:r>
          </a:p>
          <a:p>
            <a:r>
              <a:rPr lang="fr-FR" i="1" dirty="0" smtClean="0"/>
              <a:t>« Les élèves découvrent ainsi que </a:t>
            </a:r>
            <a:r>
              <a:rPr lang="fr-FR" b="1" i="1" dirty="0" smtClean="0"/>
              <a:t>pratiquer un lieu, pour une personne, c’est en avoir l’usage </a:t>
            </a:r>
            <a:r>
              <a:rPr lang="fr-FR" i="1" dirty="0" smtClean="0"/>
              <a:t>et y accomplir des actes du quotidien comme le travail, les achats, les loisirs ... Il faut pour cela pouvoir y accéder, le parcourir, en connaître les fonctions, le partager avec d’autres. » (Introduction </a:t>
            </a:r>
            <a:r>
              <a:rPr lang="fr-FR" i="1" dirty="0" err="1" smtClean="0"/>
              <a:t>prog</a:t>
            </a:r>
            <a:r>
              <a:rPr lang="fr-FR" i="1" dirty="0" smtClean="0"/>
              <a:t> de géo)</a:t>
            </a:r>
          </a:p>
          <a:p>
            <a:endParaRPr lang="fr-FR" i="0" dirty="0" smtClean="0"/>
          </a:p>
          <a:p>
            <a:pPr marL="171450" indent="-171450">
              <a:buFontTx/>
              <a:buChar char="-"/>
            </a:pPr>
            <a:r>
              <a:rPr lang="fr-FR" b="1" i="0" baseline="0" dirty="0" smtClean="0"/>
              <a:t>Echelles d’étude</a:t>
            </a:r>
            <a:r>
              <a:rPr lang="fr-FR" i="0" baseline="0" dirty="0" smtClean="0"/>
              <a:t>: progression du CM1 à la 6</a:t>
            </a:r>
            <a:r>
              <a:rPr lang="fr-FR" i="0" baseline="30000" dirty="0" smtClean="0"/>
              <a:t>ème</a:t>
            </a:r>
          </a:p>
          <a:p>
            <a:pPr marL="171450" indent="-171450">
              <a:buFontTx/>
              <a:buChar char="-"/>
            </a:pPr>
            <a:endParaRPr lang="fr-FR" i="0" baseline="30000" dirty="0" smtClean="0"/>
          </a:p>
          <a:p>
            <a:pPr marL="0" indent="0">
              <a:buFontTx/>
              <a:buNone/>
            </a:pPr>
            <a:r>
              <a:rPr lang="fr-FR" b="1" i="0" baseline="0" dirty="0" smtClean="0"/>
              <a:t>Au final, on a bien les deux approches géographiques (= 2 raisonnements géographiques):</a:t>
            </a:r>
          </a:p>
          <a:p>
            <a:pPr marL="171450" indent="-171450">
              <a:buFontTx/>
              <a:buChar char="-"/>
            </a:pPr>
            <a:r>
              <a:rPr lang="fr-FR" i="0" baseline="0" dirty="0" smtClean="0"/>
              <a:t>Approche sociale: étude des relations entre les sociétés et leur territoire</a:t>
            </a:r>
          </a:p>
          <a:p>
            <a:pPr marL="171450" indent="-171450">
              <a:buFontTx/>
              <a:buChar char="-"/>
            </a:pPr>
            <a:r>
              <a:rPr lang="fr-FR" i="0" baseline="0" dirty="0" smtClean="0"/>
              <a:t>Approche spatiale: étude de l’organisation de l’espace (les pratiques des sociétés humaines se traduisent spatialement par une organisation particulière → ex: organisation auréolaire d’une métropole, organisation en bandes parallèle d’un littoral touristique ...)</a:t>
            </a:r>
          </a:p>
          <a:p>
            <a:pPr marL="171450" indent="-171450">
              <a:buFontTx/>
              <a:buChar char="-"/>
            </a:pPr>
            <a:endParaRPr lang="fr-FR" i="0" baseline="0" dirty="0" smtClean="0"/>
          </a:p>
          <a:p>
            <a:pPr marL="0" indent="0">
              <a:buFontTx/>
              <a:buNone/>
            </a:pPr>
            <a:r>
              <a:rPr lang="fr-FR" b="1" i="0" baseline="0" dirty="0" smtClean="0"/>
              <a:t>Tout espace géographique est une production:</a:t>
            </a:r>
          </a:p>
          <a:p>
            <a:pPr marL="171450" indent="-171450">
              <a:buFontTx/>
              <a:buChar char="-"/>
            </a:pPr>
            <a:r>
              <a:rPr lang="fr-FR" i="0" baseline="0" dirty="0" smtClean="0"/>
              <a:t>Un espace produit par qui ? Et pour qui ? plusieurs catégories d’acteurs potentiels (individus, groupes, entreprises, collectivités, Etat ...)</a:t>
            </a:r>
          </a:p>
          <a:p>
            <a:pPr marL="171450" indent="-171450">
              <a:buFontTx/>
              <a:buChar char="-"/>
            </a:pPr>
            <a:r>
              <a:rPr lang="fr-FR" i="0" baseline="0" dirty="0" smtClean="0"/>
              <a:t>Un espace produit pourquoi ? Pour quelle activité humaine (usages) ?</a:t>
            </a:r>
          </a:p>
          <a:p>
            <a:pPr marL="171450" indent="-171450">
              <a:buFontTx/>
              <a:buChar char="-"/>
            </a:pPr>
            <a:r>
              <a:rPr lang="fr-FR" i="0" baseline="0" dirty="0" smtClean="0"/>
              <a:t>Un espace produit comment ? Organisation spatiale</a:t>
            </a:r>
          </a:p>
          <a:p>
            <a:pPr marL="171450" indent="-171450">
              <a:buFontTx/>
              <a:buChar char="-"/>
            </a:pPr>
            <a:endParaRPr lang="fr-FR" i="0" baseline="0"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16</a:t>
            </a:fld>
            <a:endParaRPr lang="fr-FR"/>
          </a:p>
        </p:txBody>
      </p:sp>
    </p:spTree>
    <p:extLst>
      <p:ext uri="{BB962C8B-B14F-4D97-AF65-F5344CB8AC3E}">
        <p14:creationId xmlns:p14="http://schemas.microsoft.com/office/powerpoint/2010/main" val="1720983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17</a:t>
            </a:fld>
            <a:endParaRPr lang="fr-FR"/>
          </a:p>
        </p:txBody>
      </p:sp>
    </p:spTree>
    <p:extLst>
      <p:ext uri="{BB962C8B-B14F-4D97-AF65-F5344CB8AC3E}">
        <p14:creationId xmlns:p14="http://schemas.microsoft.com/office/powerpoint/2010/main" val="2026139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NB: on ne peut pas travailler toutes les compétences</a:t>
            </a:r>
            <a:r>
              <a:rPr lang="fr-FR" baseline="0" dirty="0" smtClean="0"/>
              <a:t> quand on traite une thème. Il faut donc faire des choix.</a:t>
            </a:r>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18</a:t>
            </a:fld>
            <a:endParaRPr lang="fr-FR"/>
          </a:p>
        </p:txBody>
      </p:sp>
    </p:spTree>
    <p:extLst>
      <p:ext uri="{BB962C8B-B14F-4D97-AF65-F5344CB8AC3E}">
        <p14:creationId xmlns:p14="http://schemas.microsoft.com/office/powerpoint/2010/main" val="1333956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19</a:t>
            </a:fld>
            <a:endParaRPr lang="fr-FR"/>
          </a:p>
        </p:txBody>
      </p:sp>
    </p:spTree>
    <p:extLst>
      <p:ext uri="{BB962C8B-B14F-4D97-AF65-F5344CB8AC3E}">
        <p14:creationId xmlns:p14="http://schemas.microsoft.com/office/powerpoint/2010/main" val="670453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Séparation de nos 2 disciplines = très ancienne question mais</a:t>
            </a:r>
            <a:r>
              <a:rPr lang="fr-FR" baseline="0" dirty="0" smtClean="0"/>
              <a:t> dans l’introduction du programme de cycle 3, on insiste sur les liens entre l’histoire et la géographie</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20</a:t>
            </a:fld>
            <a:endParaRPr lang="fr-FR"/>
          </a:p>
        </p:txBody>
      </p:sp>
    </p:spTree>
    <p:extLst>
      <p:ext uri="{BB962C8B-B14F-4D97-AF65-F5344CB8AC3E}">
        <p14:creationId xmlns:p14="http://schemas.microsoft.com/office/powerpoint/2010/main" val="108491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Les nouveaux programmes d’Histoire de la</a:t>
            </a:r>
            <a:r>
              <a:rPr lang="fr-FR" baseline="0" dirty="0" smtClean="0"/>
              <a:t> classe de 6° offrent des nouveautés par rapport à ceux de 2008. Celles-ci sont principalement dans les finalités de notre enseignement. Ces finalités entraînent des disparitions d’objets d’étude, la </a:t>
            </a:r>
            <a:r>
              <a:rPr lang="fr-FR" baseline="0" dirty="0" err="1" smtClean="0"/>
              <a:t>reproblématisation</a:t>
            </a:r>
            <a:r>
              <a:rPr lang="fr-FR" baseline="0" dirty="0" smtClean="0"/>
              <a:t> de certains  l’apparition de nouveautés.</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3</a:t>
            </a:fld>
            <a:endParaRPr lang="fr-FR"/>
          </a:p>
        </p:txBody>
      </p:sp>
    </p:spTree>
    <p:extLst>
      <p:ext uri="{BB962C8B-B14F-4D97-AF65-F5344CB8AC3E}">
        <p14:creationId xmlns:p14="http://schemas.microsoft.com/office/powerpoint/2010/main" val="1526019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 typeface="Arial" charset="0"/>
              <a:buChar char="•"/>
            </a:pPr>
            <a:r>
              <a:rPr lang="fr-FR" dirty="0" smtClean="0"/>
              <a:t>Notion commune = le </a:t>
            </a:r>
            <a:r>
              <a:rPr lang="fr-FR" b="1" dirty="0" smtClean="0"/>
              <a:t>peuplement</a:t>
            </a:r>
            <a:r>
              <a:rPr lang="fr-FR" dirty="0" smtClean="0"/>
              <a:t> (bleu)</a:t>
            </a:r>
          </a:p>
          <a:p>
            <a:pPr marL="171450" indent="-171450">
              <a:buFont typeface="Arial" charset="0"/>
              <a:buChar char="•"/>
            </a:pPr>
            <a:r>
              <a:rPr lang="fr-FR" dirty="0" smtClean="0"/>
              <a:t>Prise en compte de</a:t>
            </a:r>
            <a:r>
              <a:rPr lang="fr-FR" baseline="0" dirty="0" smtClean="0"/>
              <a:t> la </a:t>
            </a:r>
            <a:r>
              <a:rPr lang="fr-FR" dirty="0" smtClean="0"/>
              <a:t>dimension </a:t>
            </a:r>
            <a:r>
              <a:rPr lang="fr-FR" b="1" dirty="0" smtClean="0"/>
              <a:t>temporelle</a:t>
            </a:r>
            <a:r>
              <a:rPr lang="fr-FR" baseline="0" dirty="0" smtClean="0"/>
              <a:t> (orange) et de la dimension </a:t>
            </a:r>
            <a:r>
              <a:rPr lang="fr-FR" b="1" baseline="0" dirty="0" smtClean="0"/>
              <a:t>spatiale</a:t>
            </a:r>
            <a:r>
              <a:rPr lang="fr-FR" baseline="0" dirty="0" smtClean="0"/>
              <a:t> (violet)</a:t>
            </a:r>
          </a:p>
          <a:p>
            <a:endParaRPr lang="fr-FR" baseline="0" dirty="0" smtClean="0"/>
          </a:p>
          <a:p>
            <a:r>
              <a:rPr lang="fr-FR" baseline="0" dirty="0" smtClean="0"/>
              <a:t>NB: démarche « </a:t>
            </a:r>
            <a:r>
              <a:rPr lang="fr-FR" baseline="0" dirty="0" err="1" smtClean="0"/>
              <a:t>géohistorique</a:t>
            </a:r>
            <a:r>
              <a:rPr lang="fr-FR" baseline="0" dirty="0" smtClean="0"/>
              <a:t> » présente aussi dans le programme de </a:t>
            </a:r>
            <a:r>
              <a:rPr lang="fr-FR" b="1" baseline="0" dirty="0" smtClean="0"/>
              <a:t>Géo de 5</a:t>
            </a:r>
            <a:r>
              <a:rPr lang="fr-FR" b="1" baseline="30000" dirty="0" smtClean="0"/>
              <a:t>ème</a:t>
            </a:r>
            <a:r>
              <a:rPr lang="fr-FR" b="1" baseline="0" dirty="0" smtClean="0"/>
              <a:t> Thème 2</a:t>
            </a:r>
            <a:r>
              <a:rPr lang="fr-FR" baseline="0" dirty="0" smtClean="0"/>
              <a:t>: Des ressources limitées, à gérer et à renouveler</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21</a:t>
            </a:fld>
            <a:endParaRPr lang="fr-FR"/>
          </a:p>
        </p:txBody>
      </p:sp>
    </p:spTree>
    <p:extLst>
      <p:ext uri="{BB962C8B-B14F-4D97-AF65-F5344CB8AC3E}">
        <p14:creationId xmlns:p14="http://schemas.microsoft.com/office/powerpoint/2010/main" val="1709124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La démarche intellectuelle consistant à </a:t>
            </a:r>
            <a:r>
              <a:rPr lang="fr-FR" b="1" dirty="0" smtClean="0"/>
              <a:t>mettre en interaction constante l’espace et le temps des sociétés</a:t>
            </a:r>
            <a:r>
              <a:rPr lang="fr-FR" dirty="0" smtClean="0"/>
              <a:t>, c’est justement ce qu’on peut appeler géohistoire. » Extrait de</a:t>
            </a:r>
            <a:r>
              <a:rPr lang="fr-FR" baseline="0" dirty="0" smtClean="0"/>
              <a:t> </a:t>
            </a:r>
            <a:r>
              <a:rPr lang="fr-FR" dirty="0" smtClean="0"/>
              <a:t>Grataloup, </a:t>
            </a:r>
            <a:r>
              <a:rPr lang="fr-FR" i="1" dirty="0" smtClean="0"/>
              <a:t>Introduction à la géohistoire</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 Les divers processus historiques sont difficilement compréhensibles s’ils ne sont pas localisés. Réciproquement, les localisations des sociétés résultent de ces processus historiques. » Extrait de</a:t>
            </a:r>
            <a:r>
              <a:rPr lang="fr-FR" baseline="0" dirty="0" smtClean="0"/>
              <a:t> </a:t>
            </a:r>
            <a:r>
              <a:rPr lang="fr-FR" dirty="0" smtClean="0"/>
              <a:t>Grataloup, </a:t>
            </a:r>
            <a:r>
              <a:rPr lang="fr-FR" i="1" dirty="0" smtClean="0"/>
              <a:t>Introduction à la géohistoire</a:t>
            </a:r>
          </a:p>
          <a:p>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22</a:t>
            </a:fld>
            <a:endParaRPr lang="fr-FR"/>
          </a:p>
        </p:txBody>
      </p:sp>
    </p:spTree>
    <p:extLst>
      <p:ext uri="{BB962C8B-B14F-4D97-AF65-F5344CB8AC3E}">
        <p14:creationId xmlns:p14="http://schemas.microsoft.com/office/powerpoint/2010/main" val="6768601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NB: « En 6</a:t>
            </a:r>
            <a:r>
              <a:rPr lang="fr-FR" b="1" baseline="30000" dirty="0" smtClean="0"/>
              <a:t>ème</a:t>
            </a:r>
            <a:r>
              <a:rPr lang="fr-FR" b="1" dirty="0" smtClean="0"/>
              <a:t>,</a:t>
            </a:r>
            <a:r>
              <a:rPr lang="fr-FR" b="1" baseline="0" dirty="0" smtClean="0"/>
              <a:t> l</a:t>
            </a:r>
            <a:r>
              <a:rPr lang="fr-FR" b="1" dirty="0" smtClean="0"/>
              <a:t>e thème 4 peut être scindé</a:t>
            </a:r>
            <a:r>
              <a:rPr lang="fr-FR" b="1" baseline="0" dirty="0" smtClean="0"/>
              <a:t> et étudié de manière filée tout au long de l’année » (extrait </a:t>
            </a:r>
            <a:r>
              <a:rPr lang="fr-FR" b="1" baseline="0" dirty="0" err="1" smtClean="0"/>
              <a:t>prog</a:t>
            </a:r>
            <a:r>
              <a:rPr lang="fr-FR" b="1" baseline="0" dirty="0" smtClean="0"/>
              <a:t> Géo </a:t>
            </a:r>
            <a:r>
              <a:rPr lang="fr-FR" b="1" baseline="0" dirty="0" err="1" smtClean="0"/>
              <a:t>cyle</a:t>
            </a:r>
            <a:r>
              <a:rPr lang="fr-FR" b="1" baseline="0" dirty="0" smtClean="0"/>
              <a:t> 3)</a:t>
            </a:r>
          </a:p>
          <a:p>
            <a:endParaRPr lang="fr-FR" b="1" dirty="0" smtClean="0"/>
          </a:p>
          <a:p>
            <a:r>
              <a:rPr lang="fr-FR" b="1" dirty="0" smtClean="0"/>
              <a:t>Le terme de peuplement a une double signification</a:t>
            </a:r>
            <a:r>
              <a:rPr lang="fr-FR" b="1" baseline="0" dirty="0" smtClean="0"/>
              <a:t> </a:t>
            </a:r>
            <a:r>
              <a:rPr lang="fr-FR" baseline="0" dirty="0" smtClean="0"/>
              <a:t>:</a:t>
            </a:r>
          </a:p>
          <a:p>
            <a:r>
              <a:rPr lang="fr-FR" baseline="0" dirty="0" smtClean="0"/>
              <a:t>- il désigne la forme prise par la répartition de la population, c’est donc une configuration spatiale, un </a:t>
            </a:r>
            <a:r>
              <a:rPr lang="fr-FR" b="1" baseline="0" dirty="0" smtClean="0"/>
              <a:t>état de la distribution de la population</a:t>
            </a:r>
          </a:p>
          <a:p>
            <a:pPr marL="171450" indent="-171450">
              <a:buFontTx/>
              <a:buChar char="-"/>
            </a:pPr>
            <a:r>
              <a:rPr lang="fr-FR" baseline="0" dirty="0" smtClean="0"/>
              <a:t>mais cette configuration résulte de </a:t>
            </a:r>
            <a:r>
              <a:rPr lang="fr-FR" b="1" baseline="0" dirty="0" smtClean="0"/>
              <a:t>l’action d’occuper un territoire en le peuplant </a:t>
            </a:r>
            <a:r>
              <a:rPr lang="fr-FR" baseline="0" dirty="0" smtClean="0"/>
              <a:t>= un </a:t>
            </a:r>
            <a:r>
              <a:rPr lang="fr-FR" b="1" baseline="0" dirty="0" smtClean="0"/>
              <a:t>processus, une dynamique</a:t>
            </a:r>
          </a:p>
          <a:p>
            <a:pPr marL="171450" indent="-171450">
              <a:buFontTx/>
              <a:buChar char="-"/>
            </a:pPr>
            <a:endParaRPr lang="fr-FR" b="0" baseline="0" dirty="0" smtClean="0"/>
          </a:p>
          <a:p>
            <a:pPr marL="0" indent="0">
              <a:buFontTx/>
              <a:buNone/>
            </a:pPr>
            <a:r>
              <a:rPr lang="fr-FR" b="0" baseline="0" dirty="0" smtClean="0"/>
              <a:t>Donc pour répondre à la question « comment expliquer l’inégal peuplement de la Terre ? », il faut combiner :</a:t>
            </a:r>
          </a:p>
          <a:p>
            <a:pPr marL="171450" indent="-171450">
              <a:buFontTx/>
              <a:buChar char="-"/>
            </a:pPr>
            <a:r>
              <a:rPr lang="fr-FR" b="0" baseline="0" dirty="0" smtClean="0"/>
              <a:t>L’ analyse géographique: Comment ça fonctionne ?  A quoi ça sert ? Comment s’est organisé ?</a:t>
            </a:r>
          </a:p>
          <a:p>
            <a:pPr marL="0" indent="0">
              <a:buFontTx/>
              <a:buNone/>
            </a:pPr>
            <a:r>
              <a:rPr lang="fr-FR" b="0" baseline="0" dirty="0" smtClean="0"/>
              <a:t>ET</a:t>
            </a:r>
          </a:p>
          <a:p>
            <a:pPr marL="171450" indent="-171450">
              <a:buFontTx/>
              <a:buChar char="-"/>
            </a:pPr>
            <a:r>
              <a:rPr lang="fr-FR" b="0" baseline="0" dirty="0" smtClean="0"/>
              <a:t>L’ analyse historique: D’où ça sort ?  Comment ça s’est formé ? Quelles dynamiques temporelles ?</a:t>
            </a:r>
          </a:p>
          <a:p>
            <a:pPr marL="171450" indent="-171450">
              <a:buFontTx/>
              <a:buChar char="-"/>
            </a:pPr>
            <a:endParaRPr lang="fr-FR" b="0" baseline="0" dirty="0" smtClean="0"/>
          </a:p>
          <a:p>
            <a:pPr marL="171450" indent="-171450">
              <a:buFontTx/>
              <a:buChar char="-"/>
            </a:pPr>
            <a:r>
              <a:rPr lang="fr-FR" b="0" baseline="0" dirty="0" smtClean="0"/>
              <a:t>Le programme d’histoire et de géographie nous invite à travailler sur des types d’espace:</a:t>
            </a:r>
          </a:p>
          <a:p>
            <a:pPr marL="171450" indent="-171450">
              <a:buFontTx/>
              <a:buChar char="-"/>
            </a:pPr>
            <a:r>
              <a:rPr lang="fr-FR" b="0" baseline="0" dirty="0" smtClean="0"/>
              <a:t>Les pleins et les vides (nomades / sédentaires)</a:t>
            </a:r>
          </a:p>
          <a:p>
            <a:pPr marL="171450" indent="-171450">
              <a:buFontTx/>
              <a:buChar char="-"/>
            </a:pPr>
            <a:r>
              <a:rPr lang="fr-FR" b="0" baseline="0" dirty="0" smtClean="0"/>
              <a:t>Les espaces de faible densité</a:t>
            </a:r>
          </a:p>
          <a:p>
            <a:pPr marL="171450" indent="-171450">
              <a:buFontTx/>
              <a:buChar char="-"/>
            </a:pPr>
            <a:r>
              <a:rPr lang="fr-FR" b="0" baseline="0" dirty="0" smtClean="0"/>
              <a:t>Les littoraux et la Méditerranée</a:t>
            </a:r>
          </a:p>
          <a:p>
            <a:pPr marL="171450" indent="-171450">
              <a:buFontTx/>
              <a:buChar char="-"/>
            </a:pPr>
            <a:r>
              <a:rPr lang="fr-FR" b="0" baseline="0" dirty="0" smtClean="0"/>
              <a:t>Les villes et les sociétés urbaines (ex: Rome)</a:t>
            </a:r>
          </a:p>
          <a:p>
            <a:pPr marL="171450" indent="-171450">
              <a:buFontTx/>
              <a:buChar char="-"/>
            </a:pPr>
            <a:endParaRPr lang="fr-FR" b="0" baseline="0" dirty="0" smtClean="0"/>
          </a:p>
          <a:p>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23</a:t>
            </a:fld>
            <a:endParaRPr lang="fr-FR"/>
          </a:p>
        </p:txBody>
      </p:sp>
    </p:spTree>
    <p:extLst>
      <p:ext uri="{BB962C8B-B14F-4D97-AF65-F5344CB8AC3E}">
        <p14:creationId xmlns:p14="http://schemas.microsoft.com/office/powerpoint/2010/main" val="1614349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1° On décrit,</a:t>
            </a:r>
            <a:r>
              <a:rPr lang="fr-FR" b="1" baseline="0" dirty="0" smtClean="0"/>
              <a:t> on constate la distribution spatiale du peuplement</a:t>
            </a:r>
            <a:endParaRPr lang="fr-FR" b="1" dirty="0" smtClean="0"/>
          </a:p>
          <a:p>
            <a:pPr marL="171450" indent="-171450">
              <a:buFontTx/>
              <a:buChar char="-"/>
            </a:pPr>
            <a:r>
              <a:rPr lang="fr-FR" dirty="0" smtClean="0"/>
              <a:t>Une densité globale faible </a:t>
            </a:r>
          </a:p>
          <a:p>
            <a:pPr marL="171450" indent="-171450">
              <a:buFontTx/>
              <a:buChar char="-"/>
            </a:pPr>
            <a:r>
              <a:rPr lang="fr-FR" dirty="0" smtClean="0"/>
              <a:t>Une inégale répartition (des « pleins » et des « vides »)</a:t>
            </a:r>
          </a:p>
          <a:p>
            <a:pPr marL="171450" indent="-171450">
              <a:buFontTx/>
              <a:buChar char="-"/>
            </a:pPr>
            <a:endParaRPr lang="fr-FR" dirty="0" smtClean="0"/>
          </a:p>
          <a:p>
            <a:pPr marL="0" indent="0">
              <a:buFontTx/>
              <a:buNone/>
            </a:pPr>
            <a:r>
              <a:rPr lang="fr-FR" dirty="0" smtClean="0"/>
              <a:t>2° </a:t>
            </a:r>
            <a:r>
              <a:rPr lang="fr-FR" b="1" baseline="0" dirty="0" smtClean="0"/>
              <a:t>On pose les questions / problématiques de l’année: </a:t>
            </a:r>
          </a:p>
          <a:p>
            <a:pPr marL="171450" indent="-171450">
              <a:buFontTx/>
              <a:buChar char="-"/>
            </a:pPr>
            <a:r>
              <a:rPr lang="fr-FR" baseline="0" dirty="0" smtClean="0"/>
              <a:t>Comment expliquer l’inégal peuplement de la Terre ?</a:t>
            </a:r>
          </a:p>
          <a:p>
            <a:pPr marL="171450" indent="-171450">
              <a:buFontTx/>
              <a:buChar char="-"/>
            </a:pPr>
            <a:r>
              <a:rPr lang="fr-FR" baseline="0" dirty="0" smtClean="0"/>
              <a:t>Pourquoi il y a des hommes là et pas là ? Depuis quand ? Comment ça a évolué ?</a:t>
            </a:r>
          </a:p>
          <a:p>
            <a:pPr marL="171450" indent="-171450">
              <a:buFontTx/>
              <a:buChar char="-"/>
            </a:pPr>
            <a:r>
              <a:rPr lang="fr-FR" baseline="0" dirty="0" smtClean="0"/>
              <a:t>Là où il y a des hommes que </a:t>
            </a:r>
            <a:r>
              <a:rPr lang="fr-FR" baseline="0" dirty="0" err="1" smtClean="0"/>
              <a:t>font-ils</a:t>
            </a:r>
            <a:r>
              <a:rPr lang="fr-FR" baseline="0" dirty="0" smtClean="0"/>
              <a:t> ? Pourquoi ? Depuis quand ?</a:t>
            </a:r>
          </a:p>
          <a:p>
            <a:pPr marL="171450" indent="-171450">
              <a:buFontTx/>
              <a:buChar char="-"/>
            </a:pPr>
            <a:endParaRPr lang="fr-FR" dirty="0" smtClean="0"/>
          </a:p>
          <a:p>
            <a:pPr marL="0" indent="0">
              <a:buFontTx/>
              <a:buNone/>
            </a:pPr>
            <a:r>
              <a:rPr lang="fr-FR" b="1" dirty="0" smtClean="0"/>
              <a:t>Cette carte</a:t>
            </a:r>
            <a:r>
              <a:rPr lang="fr-FR" b="1" baseline="0" dirty="0" smtClean="0"/>
              <a:t> du peuplement est la carte de référence pendant toute l’année de 6ème</a:t>
            </a:r>
            <a:endParaRPr lang="fr-FR" b="1" dirty="0" smtClean="0"/>
          </a:p>
        </p:txBody>
      </p:sp>
      <p:sp>
        <p:nvSpPr>
          <p:cNvPr id="4" name="Espace réservé du numéro de diapositive 3"/>
          <p:cNvSpPr>
            <a:spLocks noGrp="1"/>
          </p:cNvSpPr>
          <p:nvPr>
            <p:ph type="sldNum" sz="quarter" idx="10"/>
          </p:nvPr>
        </p:nvSpPr>
        <p:spPr/>
        <p:txBody>
          <a:bodyPr/>
          <a:lstStyle/>
          <a:p>
            <a:fld id="{68D0E257-B3A7-C24A-AE27-59E10D297056}" type="slidenum">
              <a:rPr lang="fr-FR" smtClean="0"/>
              <a:t>24</a:t>
            </a:fld>
            <a:endParaRPr lang="fr-FR"/>
          </a:p>
        </p:txBody>
      </p:sp>
    </p:spTree>
    <p:extLst>
      <p:ext uri="{BB962C8B-B14F-4D97-AF65-F5344CB8AC3E}">
        <p14:creationId xmlns:p14="http://schemas.microsoft.com/office/powerpoint/2010/main" val="16003486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1" i="1" dirty="0" smtClean="0"/>
              <a:t>➔ Pourquoi y </a:t>
            </a:r>
            <a:r>
              <a:rPr lang="fr-FR" b="1" i="1" dirty="0" err="1" smtClean="0"/>
              <a:t>a-t-il</a:t>
            </a:r>
            <a:r>
              <a:rPr lang="fr-FR" b="1" i="1" dirty="0" smtClean="0"/>
              <a:t> des hommes partout sur la Terre ?</a:t>
            </a:r>
            <a:endParaRPr lang="fr-FR" dirty="0" smtClean="0"/>
          </a:p>
          <a:p>
            <a:r>
              <a:rPr lang="fr-FR" dirty="0" smtClean="0"/>
              <a:t>Extrait du </a:t>
            </a:r>
            <a:r>
              <a:rPr lang="fr-FR" dirty="0" err="1" smtClean="0"/>
              <a:t>prog</a:t>
            </a:r>
            <a:r>
              <a:rPr lang="fr-FR" dirty="0" smtClean="0"/>
              <a:t>: </a:t>
            </a:r>
            <a:r>
              <a:rPr lang="fr-FR" i="1" dirty="0" smtClean="0"/>
              <a:t>« L’histoire des 1ères grandes migrations de l’humanité</a:t>
            </a:r>
            <a:r>
              <a:rPr lang="fr-FR" i="1" baseline="0" dirty="0" smtClean="0"/>
              <a:t> peut être conduite rapidement à partir de l’observation de cartes et de la mention de quelques sites de fouilles et amène une </a:t>
            </a:r>
            <a:r>
              <a:rPr lang="fr-FR" b="1" i="1" baseline="0" dirty="0" smtClean="0"/>
              <a:t>1</a:t>
            </a:r>
            <a:r>
              <a:rPr lang="fr-FR" b="1" i="1" baseline="30000" dirty="0" smtClean="0"/>
              <a:t>ère</a:t>
            </a:r>
            <a:r>
              <a:rPr lang="fr-FR" b="1" i="1" baseline="0" dirty="0" smtClean="0"/>
              <a:t> réflexion sur l’histoire du peuplement à l’échelle mondiale</a:t>
            </a:r>
            <a:r>
              <a:rPr lang="fr-FR" i="1" baseline="0" dirty="0" smtClean="0"/>
              <a:t> » </a:t>
            </a:r>
            <a:endParaRPr lang="fr-FR" i="1" dirty="0" smtClean="0"/>
          </a:p>
          <a:p>
            <a:endParaRPr lang="fr-FR" dirty="0" smtClean="0"/>
          </a:p>
          <a:p>
            <a:r>
              <a:rPr lang="fr-FR" b="1" dirty="0" smtClean="0"/>
              <a:t>Le concept d’</a:t>
            </a:r>
            <a:r>
              <a:rPr lang="fr-FR" b="1" dirty="0" err="1" smtClean="0"/>
              <a:t>oekoumène</a:t>
            </a:r>
            <a:r>
              <a:rPr lang="fr-FR" dirty="0" smtClean="0"/>
              <a:t>: partie</a:t>
            </a:r>
            <a:r>
              <a:rPr lang="fr-FR" baseline="0" dirty="0" smtClean="0"/>
              <a:t> de la terre occupé par l’humanité, la « terre habitée » en grec. Ce concept est cependant devenu discutable, car les limites exactes de l’occupation humaine sont en réalités floues parce que difficiles à définir dans le détail. Les hommes sont en effet presque partout et le peuplement est discontinu à toutes les échelles. Il y a des zones de transition très peu peuplées, mais non des vides » </a:t>
            </a:r>
            <a:r>
              <a:rPr lang="fr-FR" dirty="0" err="1" smtClean="0"/>
              <a:t>Baudelle</a:t>
            </a:r>
            <a:r>
              <a:rPr lang="fr-FR" dirty="0" smtClean="0"/>
              <a:t>, </a:t>
            </a:r>
            <a:r>
              <a:rPr lang="fr-FR" i="1" dirty="0" smtClean="0"/>
              <a:t>Géographie du peuplement</a:t>
            </a:r>
            <a:r>
              <a:rPr lang="fr-FR" dirty="0" smtClean="0"/>
              <a:t>, p.31</a:t>
            </a:r>
          </a:p>
          <a:p>
            <a:endParaRPr lang="fr-FR" dirty="0" smtClean="0"/>
          </a:p>
          <a:p>
            <a:r>
              <a:rPr lang="fr-FR" b="1" dirty="0" smtClean="0"/>
              <a:t>La dispersion du paléolithique: une « anti-mondialisation » </a:t>
            </a:r>
            <a:r>
              <a:rPr lang="fr-FR" dirty="0" smtClean="0"/>
              <a:t>(Grataloup, Géohistoire de la mondialisation p.51) : « A mesure que s’est effectuée la diffusion des hommes sur la Terre, que l’écoumène s’est étendu, les distances maximales entre les hommes se sont accrues. Par là même, cette diffusion peut être considérée comme une antimondialisation.</a:t>
            </a:r>
            <a:r>
              <a:rPr lang="fr-FR" baseline="0" dirty="0" smtClean="0"/>
              <a:t> Plus l’humanité s’étendait, plus elle se fractionnait  »</a:t>
            </a:r>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26</a:t>
            </a:fld>
            <a:endParaRPr lang="fr-FR"/>
          </a:p>
        </p:txBody>
      </p:sp>
    </p:spTree>
    <p:extLst>
      <p:ext uri="{BB962C8B-B14F-4D97-AF65-F5344CB8AC3E}">
        <p14:creationId xmlns:p14="http://schemas.microsoft.com/office/powerpoint/2010/main" val="2026240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smtClean="0"/>
              <a:t>On travaille surtout sur les « </a:t>
            </a:r>
            <a:r>
              <a:rPr lang="fr-FR" b="1" dirty="0" smtClean="0"/>
              <a:t>pleins</a:t>
            </a:r>
            <a:r>
              <a:rPr lang="fr-FR" dirty="0" smtClean="0"/>
              <a:t> » c’est à dire les lieux de densification, les </a:t>
            </a:r>
            <a:r>
              <a:rPr lang="fr-FR" b="1" dirty="0" smtClean="0"/>
              <a:t>foyers de population </a:t>
            </a:r>
            <a:r>
              <a:rPr lang="fr-FR" dirty="0" smtClean="0"/>
              <a:t>(sédentaires, agriculture) / par opposition aux « vides » (élevage nomade ou chasseurs</a:t>
            </a:r>
            <a:r>
              <a:rPr lang="fr-FR" baseline="0" dirty="0" smtClean="0"/>
              <a:t> cueilleurs = activités moins </a:t>
            </a:r>
            <a:r>
              <a:rPr lang="fr-FR" baseline="0" dirty="0" err="1" smtClean="0"/>
              <a:t>peuplantes</a:t>
            </a:r>
            <a:r>
              <a:rPr lang="fr-FR" baseline="0" dirty="0" smtClean="0"/>
              <a:t>)</a:t>
            </a:r>
          </a:p>
          <a:p>
            <a:pPr marL="171450" indent="-171450">
              <a:buFontTx/>
              <a:buChar char="-"/>
            </a:pPr>
            <a:endParaRPr lang="fr-FR" dirty="0" smtClean="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27</a:t>
            </a:fld>
            <a:endParaRPr lang="fr-FR"/>
          </a:p>
        </p:txBody>
      </p:sp>
    </p:spTree>
    <p:extLst>
      <p:ext uri="{BB962C8B-B14F-4D97-AF65-F5344CB8AC3E}">
        <p14:creationId xmlns:p14="http://schemas.microsoft.com/office/powerpoint/2010/main" val="2007058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Sur le plan géographique,</a:t>
            </a:r>
            <a:r>
              <a:rPr lang="fr-FR" baseline="0" dirty="0" smtClean="0"/>
              <a:t> q</a:t>
            </a:r>
            <a:r>
              <a:rPr lang="fr-FR" dirty="0" smtClean="0"/>
              <a:t>uand on aborde l’Orient ancien</a:t>
            </a:r>
            <a:r>
              <a:rPr lang="fr-FR" baseline="0" dirty="0" smtClean="0"/>
              <a:t>, on met en évidence </a:t>
            </a:r>
            <a:r>
              <a:rPr lang="fr-FR" b="1" baseline="0" dirty="0" smtClean="0"/>
              <a:t>3 dynamiques socio-spatiales de très longue durée</a:t>
            </a:r>
            <a:r>
              <a:rPr lang="fr-FR" baseline="0" dirty="0" smtClean="0"/>
              <a:t>:</a:t>
            </a:r>
          </a:p>
          <a:p>
            <a:pPr marL="171450" indent="-171450">
              <a:buFont typeface="Arial" charset="0"/>
              <a:buChar char="•"/>
            </a:pPr>
            <a:r>
              <a:rPr lang="fr-FR" baseline="0" dirty="0" smtClean="0"/>
              <a:t>la sédentarisation</a:t>
            </a:r>
          </a:p>
          <a:p>
            <a:pPr marL="171450" indent="-171450">
              <a:buFont typeface="Arial" charset="0"/>
              <a:buChar char="•"/>
            </a:pPr>
            <a:r>
              <a:rPr lang="fr-FR" baseline="0" dirty="0" smtClean="0"/>
              <a:t>l’urbanisation</a:t>
            </a:r>
          </a:p>
          <a:p>
            <a:pPr marL="171450" indent="-171450">
              <a:buFont typeface="Arial" charset="0"/>
              <a:buChar char="•"/>
            </a:pPr>
            <a:r>
              <a:rPr lang="fr-FR" baseline="0" dirty="0" smtClean="0"/>
              <a:t>la naissance de sociétés organisées et différenciées</a:t>
            </a:r>
          </a:p>
          <a:p>
            <a:endParaRPr lang="fr-FR" baseline="0" dirty="0" smtClean="0"/>
          </a:p>
          <a:p>
            <a:r>
              <a:rPr lang="fr-FR" baseline="0" dirty="0" smtClean="0"/>
              <a:t> Ces dynamiques de très longue durée génèrent plusieurs </a:t>
            </a:r>
            <a:r>
              <a:rPr lang="fr-FR" b="1" baseline="0" dirty="0" smtClean="0"/>
              <a:t>grandes oppositions socio-spatiales</a:t>
            </a:r>
            <a:r>
              <a:rPr lang="fr-FR" baseline="0" dirty="0" smtClean="0"/>
              <a:t>: </a:t>
            </a:r>
          </a:p>
          <a:p>
            <a:r>
              <a:rPr lang="fr-FR" dirty="0" smtClean="0"/>
              <a:t>-   nomades / sédentaires (usages de l’espace)</a:t>
            </a:r>
          </a:p>
          <a:p>
            <a:pPr marL="171450" indent="-171450">
              <a:buFontTx/>
              <a:buChar char="-"/>
            </a:pPr>
            <a:r>
              <a:rPr lang="fr-FR" dirty="0" smtClean="0"/>
              <a:t>pleins</a:t>
            </a:r>
            <a:r>
              <a:rPr lang="fr-FR" baseline="0" dirty="0" smtClean="0"/>
              <a:t> / </a:t>
            </a:r>
            <a:r>
              <a:rPr lang="fr-FR" dirty="0" smtClean="0"/>
              <a:t>vides, </a:t>
            </a:r>
          </a:p>
          <a:p>
            <a:pPr marL="171450" indent="-171450">
              <a:buFontTx/>
              <a:buChar char="-"/>
            </a:pPr>
            <a:r>
              <a:rPr lang="fr-FR" baseline="0" dirty="0" smtClean="0"/>
              <a:t>territoire / réseaux (échanges commerciaux)</a:t>
            </a:r>
          </a:p>
          <a:p>
            <a:pPr marL="171450" indent="-171450">
              <a:buFontTx/>
              <a:buChar char="-"/>
            </a:pPr>
            <a:endParaRPr lang="fr-FR" baseline="0" dirty="0" smtClean="0"/>
          </a:p>
          <a:p>
            <a:pPr marL="0" indent="0">
              <a:buFontTx/>
              <a:buNone/>
            </a:pPr>
            <a:r>
              <a:rPr lang="fr-FR" baseline="0" dirty="0" smtClean="0"/>
              <a:t>Par ailleurs, on met en place tous les </a:t>
            </a:r>
            <a:r>
              <a:rPr lang="fr-FR" b="1" baseline="0" dirty="0" smtClean="0"/>
              <a:t>éléments fondamentaux des sociétés </a:t>
            </a:r>
            <a:r>
              <a:rPr lang="fr-FR" baseline="0" dirty="0" smtClean="0"/>
              <a:t>organisées: économique, politique, social, culturel</a:t>
            </a:r>
          </a:p>
          <a:p>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28</a:t>
            </a:fld>
            <a:endParaRPr lang="fr-FR"/>
          </a:p>
        </p:txBody>
      </p:sp>
    </p:spTree>
    <p:extLst>
      <p:ext uri="{BB962C8B-B14F-4D97-AF65-F5344CB8AC3E}">
        <p14:creationId xmlns:p14="http://schemas.microsoft.com/office/powerpoint/2010/main" val="7789505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FontTx/>
              <a:buNone/>
            </a:pPr>
            <a:r>
              <a:rPr lang="fr-FR" dirty="0" smtClean="0"/>
              <a:t>➔ On travaille maintenant sur les « </a:t>
            </a:r>
            <a:r>
              <a:rPr lang="fr-FR" b="1" dirty="0" smtClean="0"/>
              <a:t>vides</a:t>
            </a:r>
            <a:r>
              <a:rPr lang="fr-FR" dirty="0" smtClean="0"/>
              <a:t> » . Comment les expliquer ?</a:t>
            </a:r>
          </a:p>
          <a:p>
            <a:pPr marL="0" indent="0">
              <a:buFontTx/>
              <a:buNone/>
            </a:pPr>
            <a:endParaRPr lang="fr-FR" dirty="0" smtClean="0"/>
          </a:p>
          <a:p>
            <a:pPr marL="0" indent="0">
              <a:buFontTx/>
              <a:buNone/>
            </a:pPr>
            <a:r>
              <a:rPr lang="fr-FR" dirty="0" smtClean="0"/>
              <a:t>➔ Objectif = faire comprendre que « vide » ne veut</a:t>
            </a:r>
            <a:r>
              <a:rPr lang="fr-FR" baseline="0" dirty="0" smtClean="0"/>
              <a:t> pas forcément dire « délaissé », « à l’abandon » . Les « vides » peuvent être très aménagés.</a:t>
            </a:r>
            <a:endParaRPr lang="fr-FR" dirty="0" smtClean="0"/>
          </a:p>
          <a:p>
            <a:pPr marL="0" indent="0">
              <a:buFontTx/>
              <a:buNone/>
            </a:pPr>
            <a:endParaRPr lang="fr-FR" dirty="0" smtClean="0"/>
          </a:p>
          <a:p>
            <a:pPr marL="0" indent="0">
              <a:buFontTx/>
              <a:buNone/>
            </a:pPr>
            <a:r>
              <a:rPr lang="fr-FR" dirty="0" smtClean="0"/>
              <a:t>1ère explication :</a:t>
            </a:r>
            <a:r>
              <a:rPr lang="fr-FR" baseline="0" dirty="0" smtClean="0"/>
              <a:t> </a:t>
            </a:r>
            <a:r>
              <a:rPr lang="fr-FR" b="1" dirty="0" smtClean="0"/>
              <a:t>contraintes</a:t>
            </a:r>
            <a:r>
              <a:rPr lang="fr-FR" b="1" baseline="0" dirty="0" smtClean="0"/>
              <a:t> naturelles</a:t>
            </a:r>
            <a:r>
              <a:rPr lang="fr-FR" baseline="0" dirty="0" smtClean="0"/>
              <a:t>:</a:t>
            </a:r>
          </a:p>
          <a:p>
            <a:pPr marL="171450" indent="-171450">
              <a:buFont typeface="Arial" charset="0"/>
              <a:buChar char="•"/>
            </a:pPr>
            <a:r>
              <a:rPr lang="fr-FR" baseline="0" dirty="0" smtClean="0"/>
              <a:t>« contraintes naturelles » = notion </a:t>
            </a:r>
            <a:r>
              <a:rPr lang="fr-FR" u="sng" baseline="0" dirty="0" smtClean="0"/>
              <a:t>relative</a:t>
            </a:r>
            <a:r>
              <a:rPr lang="fr-FR" baseline="0" dirty="0" smtClean="0"/>
              <a:t> aux moyens dont disposent les sociétés (une contrainte peut devenir une ressource)</a:t>
            </a:r>
          </a:p>
          <a:p>
            <a:pPr marL="171450" indent="-171450">
              <a:buFont typeface="Arial" charset="0"/>
              <a:buChar char="•"/>
            </a:pPr>
            <a:r>
              <a:rPr lang="fr-FR" baseline="0" dirty="0" smtClean="0"/>
              <a:t>Thème à propos duquel nos élèves ont des représentations très ancrées et qui souvent correspondent à un déterminisme naturel (il fait chaud donc il n’y a pas d’hommes) </a:t>
            </a:r>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30</a:t>
            </a:fld>
            <a:endParaRPr lang="fr-FR"/>
          </a:p>
        </p:txBody>
      </p:sp>
    </p:spTree>
    <p:extLst>
      <p:ext uri="{BB962C8B-B14F-4D97-AF65-F5344CB8AC3E}">
        <p14:creationId xmlns:p14="http://schemas.microsoft.com/office/powerpoint/2010/main" val="1575644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2</a:t>
            </a:r>
            <a:r>
              <a:rPr lang="fr-FR" b="1" baseline="30000" dirty="0" smtClean="0"/>
              <a:t>ème</a:t>
            </a:r>
            <a:r>
              <a:rPr lang="fr-FR" b="1" dirty="0" smtClean="0"/>
              <a:t> explication</a:t>
            </a:r>
            <a:r>
              <a:rPr lang="fr-FR" dirty="0" smtClean="0"/>
              <a:t>: les usages de l’espace, les choix d’aménagement, les modes de production</a:t>
            </a:r>
          </a:p>
          <a:p>
            <a:r>
              <a:rPr lang="fr-FR" dirty="0" smtClean="0"/>
              <a:t>Différents cas possibles:</a:t>
            </a:r>
          </a:p>
          <a:p>
            <a:pPr marL="171450" indent="-171450">
              <a:buFont typeface="Arial" charset="0"/>
              <a:buChar char="•"/>
            </a:pPr>
            <a:r>
              <a:rPr lang="fr-FR" dirty="0" smtClean="0"/>
              <a:t>Espaces agricoles en déprise (ex: Massif central)</a:t>
            </a:r>
          </a:p>
          <a:p>
            <a:pPr marL="171450" indent="-171450">
              <a:buFont typeface="Arial" charset="0"/>
              <a:buChar char="•"/>
            </a:pPr>
            <a:r>
              <a:rPr lang="fr-FR" dirty="0" smtClean="0"/>
              <a:t>Espaces agricoles très productifs (ex: Grandes Plaines américaines)</a:t>
            </a:r>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31</a:t>
            </a:fld>
            <a:endParaRPr lang="fr-FR"/>
          </a:p>
        </p:txBody>
      </p:sp>
    </p:spTree>
    <p:extLst>
      <p:ext uri="{BB962C8B-B14F-4D97-AF65-F5344CB8AC3E}">
        <p14:creationId xmlns:p14="http://schemas.microsoft.com/office/powerpoint/2010/main" val="1147936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smtClean="0"/>
              <a:t>H2: Antiquité</a:t>
            </a:r>
            <a:r>
              <a:rPr lang="fr-FR" dirty="0" smtClean="0"/>
              <a:t> = une période et un espace</a:t>
            </a:r>
          </a:p>
          <a:p>
            <a:pPr marL="171450" indent="-171450">
              <a:buFont typeface="Arial" charset="0"/>
              <a:buChar char="•"/>
            </a:pPr>
            <a:r>
              <a:rPr lang="fr-FR" dirty="0" smtClean="0"/>
              <a:t>Un espace historique</a:t>
            </a:r>
            <a:r>
              <a:rPr lang="fr-FR" baseline="0" dirty="0" smtClean="0"/>
              <a:t> et/ou un moment géographique</a:t>
            </a:r>
          </a:p>
          <a:p>
            <a:pPr marL="171450" indent="-171450">
              <a:buFont typeface="Arial" charset="0"/>
              <a:buChar char="•"/>
            </a:pPr>
            <a:r>
              <a:rPr lang="fr-FR" baseline="0" dirty="0" smtClean="0"/>
              <a:t>La Médit en tant que lieu de civilisation</a:t>
            </a:r>
            <a:endParaRPr lang="fr-FR" dirty="0" smtClean="0"/>
          </a:p>
          <a:p>
            <a:endParaRPr lang="fr-FR" dirty="0" smtClean="0"/>
          </a:p>
          <a:p>
            <a:r>
              <a:rPr lang="fr-FR" b="1" dirty="0" smtClean="0"/>
              <a:t>1</a:t>
            </a:r>
            <a:r>
              <a:rPr lang="fr-FR" b="1" baseline="30000" dirty="0" smtClean="0"/>
              <a:t>er</a:t>
            </a:r>
            <a:r>
              <a:rPr lang="fr-FR" b="1" dirty="0" smtClean="0"/>
              <a:t> temps: le réseau</a:t>
            </a:r>
            <a:r>
              <a:rPr lang="fr-FR" b="1" baseline="0" dirty="0" smtClean="0"/>
              <a:t> des cités grecques</a:t>
            </a:r>
          </a:p>
          <a:p>
            <a:r>
              <a:rPr lang="fr-FR" baseline="0" dirty="0" smtClean="0"/>
              <a:t>Sur le plan géographique, on travaille la notion de réseau</a:t>
            </a:r>
            <a:endParaRPr lang="fr-FR" dirty="0" smtClean="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33</a:t>
            </a:fld>
            <a:endParaRPr lang="fr-FR"/>
          </a:p>
        </p:txBody>
      </p:sp>
    </p:spTree>
    <p:extLst>
      <p:ext uri="{BB962C8B-B14F-4D97-AF65-F5344CB8AC3E}">
        <p14:creationId xmlns:p14="http://schemas.microsoft.com/office/powerpoint/2010/main" val="274575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a:t>
            </a:r>
            <a:r>
              <a:rPr lang="fr-FR" baseline="0" dirty="0" smtClean="0"/>
              <a:t> lecture du paragraphe introductif du programme d’Histoire de cycle 3 met l’accent tout d’abord sur la nécessité de distinguer histoire et fictions en d’autres termes de distinguer les histoires et l’Histoire et donc de travailler avec nos élèves la démarche historique, notamment d’historiciser le fait religieux.</a:t>
            </a:r>
          </a:p>
          <a:p>
            <a:r>
              <a:rPr lang="fr-FR" baseline="0" dirty="0" smtClean="0"/>
              <a:t>Pour parvenir à cet objectif il nous est demandé de travailler sur les sources en confrontant le plus possible traces archéologiques, sources écrites et récits historiques. L’objectif est donc double: transmettre des connaissances mais aussi faire comprendre qu’en Histoire des connaissances non justifiées ou non valides scientifiquement parlant ne sont pas pertinentes. Ainsi par exemple pour enseigner le thème 1 la longue histoire de l’Humanité et des migrations nous devrons effectuer un travail de réactualisation des connaissances.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La finalité de distinguer Histoire et histoires nécessite de travailler les objectifs transversaux de notre programme puisque pour distinguer histoire et fiction il convient de travailler toutes les compétences définies en introduction du programme du cycle 3 d’Histoire Géographie et particulièrement</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Se repérer dans le temps et l’espace</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Raisonner et justifier une démarches et le choix effectués</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Comprendre un document</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Pratiquer différents langages</a:t>
            </a:r>
          </a:p>
          <a:p>
            <a:endParaRPr lang="fr-FR" dirty="0"/>
          </a:p>
        </p:txBody>
      </p:sp>
      <p:sp>
        <p:nvSpPr>
          <p:cNvPr id="4" name="Espace réservé du numéro de diapositive 3"/>
          <p:cNvSpPr>
            <a:spLocks noGrp="1"/>
          </p:cNvSpPr>
          <p:nvPr>
            <p:ph type="sldNum" sz="quarter" idx="10"/>
          </p:nvPr>
        </p:nvSpPr>
        <p:spPr/>
        <p:txBody>
          <a:bodyPr/>
          <a:lstStyle/>
          <a:p>
            <a:fld id="{65BC89BC-6BC3-3644-A5A6-B42729D3D1E7}" type="slidenum">
              <a:rPr lang="fr-FR" smtClean="0"/>
              <a:pPr/>
              <a:t>4</a:t>
            </a:fld>
            <a:endParaRPr lang="fr-FR"/>
          </a:p>
        </p:txBody>
      </p:sp>
    </p:spTree>
    <p:extLst>
      <p:ext uri="{BB962C8B-B14F-4D97-AF65-F5344CB8AC3E}">
        <p14:creationId xmlns:p14="http://schemas.microsoft.com/office/powerpoint/2010/main" val="9142095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2</a:t>
            </a:r>
            <a:r>
              <a:rPr lang="fr-FR" baseline="30000" dirty="0" smtClean="0"/>
              <a:t>ème</a:t>
            </a:r>
            <a:r>
              <a:rPr lang="fr-FR" dirty="0" smtClean="0"/>
              <a:t> temps: une cité, Rome</a:t>
            </a:r>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34</a:t>
            </a:fld>
            <a:endParaRPr lang="fr-FR"/>
          </a:p>
        </p:txBody>
      </p:sp>
    </p:spTree>
    <p:extLst>
      <p:ext uri="{BB962C8B-B14F-4D97-AF65-F5344CB8AC3E}">
        <p14:creationId xmlns:p14="http://schemas.microsoft.com/office/powerpoint/2010/main" val="355790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En</a:t>
            </a:r>
            <a:r>
              <a:rPr lang="fr-FR" baseline="0" dirty="0" smtClean="0"/>
              <a:t> marge de la Méditerranée, au cœur du Proche-Orient : la naissance du Judaïsme</a:t>
            </a:r>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35</a:t>
            </a:fld>
            <a:endParaRPr lang="fr-FR"/>
          </a:p>
        </p:txBody>
      </p:sp>
    </p:spTree>
    <p:extLst>
      <p:ext uri="{BB962C8B-B14F-4D97-AF65-F5344CB8AC3E}">
        <p14:creationId xmlns:p14="http://schemas.microsoft.com/office/powerpoint/2010/main" val="5142352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Littoralisation = processus entamé dès l’antiquité et qui se poursuit actuellement</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smtClean="0">
                <a:solidFill>
                  <a:schemeClr val="tx1"/>
                </a:solidFill>
                <a:effectLst/>
                <a:latin typeface="+mn-lt"/>
                <a:ea typeface="+mn-ea"/>
                <a:cs typeface="+mn-cs"/>
              </a:rPr>
              <a:t>Alors que plus de 50 % de la population mondiale vit dans les zones côtières à moins de 100 km du rivage au début du </a:t>
            </a:r>
            <a:r>
              <a:rPr lang="fr-FR" sz="1200" b="0" i="0" u="none" strike="noStrike" kern="1200" cap="small" dirty="0" smtClean="0">
                <a:solidFill>
                  <a:schemeClr val="tx1"/>
                </a:solidFill>
                <a:effectLst/>
                <a:latin typeface="+mn-lt"/>
                <a:ea typeface="+mn-ea"/>
                <a:cs typeface="+mn-cs"/>
              </a:rPr>
              <a:t>21</a:t>
            </a:r>
            <a:r>
              <a:rPr lang="fr-FR" sz="1200" b="0" i="0" u="none" strike="noStrike" kern="1200" cap="small" baseline="30000" dirty="0" smtClean="0">
                <a:solidFill>
                  <a:schemeClr val="tx1"/>
                </a:solidFill>
                <a:effectLst/>
                <a:latin typeface="+mn-lt"/>
                <a:ea typeface="+mn-ea"/>
                <a:cs typeface="+mn-cs"/>
              </a:rPr>
              <a:t>e</a:t>
            </a:r>
            <a:r>
              <a:rPr lang="fr-FR" sz="1200" b="0" i="0" u="none" strike="noStrike" kern="1200" cap="small" dirty="0" smtClean="0">
                <a:solidFill>
                  <a:schemeClr val="tx1"/>
                </a:solidFill>
                <a:effectLst/>
                <a:latin typeface="+mn-lt"/>
                <a:ea typeface="+mn-ea"/>
                <a:cs typeface="+mn-cs"/>
              </a:rPr>
              <a:t> siècle</a:t>
            </a:r>
            <a:r>
              <a:rPr lang="fr-FR" sz="1200" b="0" i="0" kern="1200" dirty="0" smtClean="0">
                <a:solidFill>
                  <a:schemeClr val="tx1"/>
                </a:solidFill>
                <a:effectLst/>
                <a:latin typeface="+mn-lt"/>
                <a:ea typeface="+mn-ea"/>
                <a:cs typeface="+mn-cs"/>
              </a:rPr>
              <a:t>, les projections démographiques  prévoient que plus de 75 % y vivra d'ici 2035</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36</a:t>
            </a:fld>
            <a:endParaRPr lang="fr-FR"/>
          </a:p>
        </p:txBody>
      </p:sp>
    </p:spTree>
    <p:extLst>
      <p:ext uri="{BB962C8B-B14F-4D97-AF65-F5344CB8AC3E}">
        <p14:creationId xmlns:p14="http://schemas.microsoft.com/office/powerpoint/2010/main" val="1360052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Sur le plan géographique, l’étude de l’empire romain permet de</a:t>
            </a:r>
            <a:r>
              <a:rPr lang="fr-FR" baseline="0" dirty="0" smtClean="0"/>
              <a:t> travailler sur : </a:t>
            </a:r>
            <a:endParaRPr lang="fr-FR" dirty="0" smtClean="0"/>
          </a:p>
          <a:p>
            <a:pPr marL="171450" indent="-171450">
              <a:buFont typeface="Arial" charset="0"/>
              <a:buChar char="•"/>
            </a:pPr>
            <a:r>
              <a:rPr lang="fr-FR" dirty="0" smtClean="0"/>
              <a:t>dynamique</a:t>
            </a:r>
            <a:r>
              <a:rPr lang="fr-FR" baseline="0" dirty="0" smtClean="0"/>
              <a:t>  de l’urbanisation (romanisation)</a:t>
            </a:r>
          </a:p>
          <a:p>
            <a:pPr marL="171450" indent="-171450">
              <a:buFont typeface="Arial" charset="0"/>
              <a:buChar char="•"/>
            </a:pPr>
            <a:r>
              <a:rPr lang="fr-FR" baseline="0" dirty="0" smtClean="0"/>
              <a:t>naissance d’une métropole (fonctions métropolitaines, de commandement) </a:t>
            </a:r>
          </a:p>
          <a:p>
            <a:pPr marL="171450" indent="-171450">
              <a:buFont typeface="Arial" charset="0"/>
              <a:buChar char="•"/>
            </a:pPr>
            <a:r>
              <a:rPr lang="fr-FR" baseline="0" dirty="0" smtClean="0"/>
              <a:t>organisation centre / périphérie</a:t>
            </a:r>
          </a:p>
          <a:p>
            <a:endParaRPr lang="fr-FR" baseline="0" dirty="0" smtClean="0"/>
          </a:p>
          <a:p>
            <a:r>
              <a:rPr lang="fr-FR" baseline="0" dirty="0" smtClean="0"/>
              <a:t>La construction et le contrôle du territoire passe par la mise en place de villes, de réseaux, et d’un système de protection des frontières</a:t>
            </a:r>
          </a:p>
          <a:p>
            <a:endParaRPr lang="fr-FR" baseline="0" dirty="0" smtClean="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38</a:t>
            </a:fld>
            <a:endParaRPr lang="fr-FR"/>
          </a:p>
        </p:txBody>
      </p:sp>
    </p:spTree>
    <p:extLst>
      <p:ext uri="{BB962C8B-B14F-4D97-AF65-F5344CB8AC3E}">
        <p14:creationId xmlns:p14="http://schemas.microsoft.com/office/powerpoint/2010/main" val="3639731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Sur le plan géographique: la christianisation passe par les villes et les réseaux = dynamique</a:t>
            </a:r>
            <a:r>
              <a:rPr lang="fr-FR" baseline="0" dirty="0" smtClean="0"/>
              <a:t> de diffusion spatiale Orient -&gt; Occident</a:t>
            </a:r>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39</a:t>
            </a:fld>
            <a:endParaRPr lang="fr-FR"/>
          </a:p>
        </p:txBody>
      </p:sp>
    </p:spTree>
    <p:extLst>
      <p:ext uri="{BB962C8B-B14F-4D97-AF65-F5344CB8AC3E}">
        <p14:creationId xmlns:p14="http://schemas.microsoft.com/office/powerpoint/2010/main" val="7712483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Sur le plan géographique</a:t>
            </a:r>
            <a:r>
              <a:rPr lang="fr-FR" baseline="0" dirty="0" smtClean="0"/>
              <a:t> : c’est la mise en réseau des territoires à l’échelle eurasiatique (donc une 1</a:t>
            </a:r>
            <a:r>
              <a:rPr lang="fr-FR" baseline="30000" dirty="0" smtClean="0"/>
              <a:t>ère</a:t>
            </a:r>
            <a:r>
              <a:rPr lang="fr-FR" baseline="0" dirty="0" smtClean="0"/>
              <a:t> forme de « mondialisation », à l’échelle continentale)</a:t>
            </a:r>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40</a:t>
            </a:fld>
            <a:endParaRPr lang="fr-FR"/>
          </a:p>
        </p:txBody>
      </p:sp>
    </p:spTree>
    <p:extLst>
      <p:ext uri="{BB962C8B-B14F-4D97-AF65-F5344CB8AC3E}">
        <p14:creationId xmlns:p14="http://schemas.microsoft.com/office/powerpoint/2010/main" val="1616386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41</a:t>
            </a:fld>
            <a:endParaRPr lang="fr-FR"/>
          </a:p>
        </p:txBody>
      </p:sp>
    </p:spTree>
    <p:extLst>
      <p:ext uri="{BB962C8B-B14F-4D97-AF65-F5344CB8AC3E}">
        <p14:creationId xmlns:p14="http://schemas.microsoft.com/office/powerpoint/2010/main" val="19042623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t>Les changements contemporains, c’est à dire urbanisation et littoralisation, ne sont que la poursuite de processus engagés depuis le néolithique.</a:t>
            </a:r>
            <a:endParaRPr lang="fr-FR" dirty="0" smtClean="0"/>
          </a:p>
          <a:p>
            <a:endParaRPr lang="fr-FR" dirty="0" smtClean="0"/>
          </a:p>
          <a:p>
            <a:r>
              <a:rPr lang="fr-FR" dirty="0" smtClean="0"/>
              <a:t>Conclusion de l’ouvrage de Guy</a:t>
            </a:r>
            <a:r>
              <a:rPr lang="fr-FR" baseline="0" dirty="0" smtClean="0"/>
              <a:t> </a:t>
            </a:r>
            <a:r>
              <a:rPr lang="fr-FR" baseline="0" dirty="0" err="1" smtClean="0"/>
              <a:t>Baudelle</a:t>
            </a:r>
            <a:r>
              <a:rPr lang="fr-FR" baseline="0" dirty="0" smtClean="0"/>
              <a:t>, </a:t>
            </a:r>
            <a:r>
              <a:rPr lang="fr-FR" i="1" baseline="0" dirty="0" smtClean="0"/>
              <a:t>Géographie du peuplement </a:t>
            </a:r>
            <a:r>
              <a:rPr lang="fr-FR" baseline="0" dirty="0" smtClean="0"/>
              <a:t>: « inertie du peuplement »</a:t>
            </a:r>
          </a:p>
          <a:p>
            <a:r>
              <a:rPr lang="fr-FR" baseline="0" dirty="0" smtClean="0"/>
              <a:t>« A l’échelle mondiale, la répartition géographique des populations reste et restera très stable ».</a:t>
            </a:r>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42</a:t>
            </a:fld>
            <a:endParaRPr lang="fr-FR"/>
          </a:p>
        </p:txBody>
      </p:sp>
    </p:spTree>
    <p:extLst>
      <p:ext uri="{BB962C8B-B14F-4D97-AF65-F5344CB8AC3E}">
        <p14:creationId xmlns:p14="http://schemas.microsoft.com/office/powerpoint/2010/main" val="1603355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Ce travail de distinguer histoires et histoire est mené tout au long du cycle 3.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Il est entamé dans les classes de CM1 et CM2 et réinvesti et approfondi tout au long du cycle. C’est pourquoi, nos programmes, comme tous les autres dorénavant sont </a:t>
            </a:r>
            <a:r>
              <a:rPr lang="fr-FR" baseline="0" dirty="0" err="1" smtClean="0"/>
              <a:t>spiralaires</a:t>
            </a:r>
            <a:r>
              <a:rPr lang="fr-FR"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Compte tenu de notre spécialisation disciplinaire et de nos compétences professionnelles, le programme nous demande plus particulièrement d’enseigner le fait religieux et de l’historiciser. C’est particulièrement l’objet du thème 2.</a:t>
            </a:r>
          </a:p>
          <a:p>
            <a:endParaRPr lang="fr-FR" dirty="0"/>
          </a:p>
        </p:txBody>
      </p:sp>
      <p:sp>
        <p:nvSpPr>
          <p:cNvPr id="4" name="Espace réservé du numéro de diapositive 3"/>
          <p:cNvSpPr>
            <a:spLocks noGrp="1"/>
          </p:cNvSpPr>
          <p:nvPr>
            <p:ph type="sldNum" sz="quarter" idx="10"/>
          </p:nvPr>
        </p:nvSpPr>
        <p:spPr/>
        <p:txBody>
          <a:bodyPr/>
          <a:lstStyle/>
          <a:p>
            <a:fld id="{65BC89BC-6BC3-3644-A5A6-B42729D3D1E7}" type="slidenum">
              <a:rPr lang="fr-FR" smtClean="0"/>
              <a:pPr/>
              <a:t>5</a:t>
            </a:fld>
            <a:endParaRPr lang="fr-FR"/>
          </a:p>
        </p:txBody>
      </p:sp>
    </p:spTree>
    <p:extLst>
      <p:ext uri="{BB962C8B-B14F-4D97-AF65-F5344CB8AC3E}">
        <p14:creationId xmlns:p14="http://schemas.microsoft.com/office/powerpoint/2010/main" val="619839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dirty="0" smtClean="0"/>
              <a:t>Outre la volonté</a:t>
            </a:r>
            <a:r>
              <a:rPr lang="fr-FR" baseline="0" dirty="0" smtClean="0"/>
              <a:t> de faire comprendre aux élèves la différence entre Histoire et fiction, trois autres finalités importantes sont pointées dans l’introduction du programme d’Histoire de cycle 3. Il ne s’agit pas de finalités secondaires, elles sont tout aussi importantes que distinguer histoire et fictions, elles sont d’ailleurs complémentaires.</a:t>
            </a:r>
          </a:p>
          <a:p>
            <a:pPr>
              <a:buFont typeface="Arial" pitchFamily="34" charset="0"/>
              <a:buChar char="•"/>
            </a:pPr>
            <a:r>
              <a:rPr lang="fr-FR" baseline="0" dirty="0" smtClean="0"/>
              <a:t>Travailler une histoire problématisée et de ne pas rechercher l’exhaustivité ou la linéarité. </a:t>
            </a:r>
          </a:p>
          <a:p>
            <a:pPr>
              <a:buFont typeface="Wingdings"/>
              <a:buChar char="è"/>
            </a:pPr>
            <a:r>
              <a:rPr lang="fr-FR" baseline="0" dirty="0" smtClean="0">
                <a:sym typeface="Wingdings" pitchFamily="2" charset="2"/>
              </a:rPr>
              <a:t>Etude des grands héritages pour notre société de 2016. </a:t>
            </a:r>
            <a:r>
              <a:rPr lang="fr-FR" baseline="0" dirty="0" smtClean="0"/>
              <a:t>L’objectif de notre matière est clairement civique</a:t>
            </a:r>
          </a:p>
          <a:p>
            <a:pPr>
              <a:buFont typeface="Arial" pitchFamily="34" charset="0"/>
              <a:buChar char="•"/>
            </a:pPr>
            <a:r>
              <a:rPr lang="fr-FR" baseline="0" dirty="0" smtClean="0"/>
              <a:t>Situer dans le temps et l’espace ces études.</a:t>
            </a:r>
          </a:p>
          <a:p>
            <a:pPr>
              <a:buFont typeface="Wingdings"/>
              <a:buChar char="è"/>
            </a:pPr>
            <a:r>
              <a:rPr lang="fr-FR" baseline="0" dirty="0" smtClean="0">
                <a:sym typeface="Wingdings" pitchFamily="2" charset="2"/>
              </a:rPr>
              <a:t>Nous travaillons ici des compétences disciplinaire au cœur de nos pratiques et essentielles pour ensuite construire au cycle 4 (systématiser le Où/quand?)</a:t>
            </a:r>
          </a:p>
          <a:p>
            <a:pPr>
              <a:buFont typeface="Arial" pitchFamily="34" charset="0"/>
              <a:buChar char="•"/>
            </a:pPr>
            <a:r>
              <a:rPr lang="fr-FR" baseline="0" dirty="0" smtClean="0">
                <a:sym typeface="Wingdings" pitchFamily="2" charset="2"/>
              </a:rPr>
              <a:t>Travailler avec  nos élèves la perception du temps (temps longs/courts) et faire comprendre l’importance de la longue durée. Comprendre aussi que ces héritages ne sont pas que récents, que certains ont traversé les siècles et qu’ils sont même </a:t>
            </a:r>
            <a:r>
              <a:rPr lang="fr-FR" baseline="0" dirty="0" err="1" smtClean="0">
                <a:sym typeface="Wingdings" pitchFamily="2" charset="2"/>
              </a:rPr>
              <a:t>pluri-millénaires</a:t>
            </a:r>
            <a:r>
              <a:rPr lang="fr-FR" baseline="0" dirty="0" smtClean="0">
                <a:sym typeface="Wingdings" pitchFamily="2" charset="2"/>
              </a:rPr>
              <a:t>. </a:t>
            </a: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fr-FR"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Ainsi ces 4 finalités du programme d’Histoire en cycle 3 (les 3 de la diapo et différencier histoire et fiction) nous permettent de travailler des compétences disciplinaires au service d’objectifs civiques et sociétaux:  </a:t>
            </a:r>
            <a:r>
              <a:rPr lang="fr-FR" sz="1200" i="1" kern="1200" dirty="0" smtClean="0">
                <a:solidFill>
                  <a:schemeClr val="tx1"/>
                </a:solidFill>
                <a:latin typeface="+mn-lt"/>
                <a:ea typeface="+mn-ea"/>
                <a:cs typeface="+mn-cs"/>
              </a:rPr>
              <a:t>Tout au long du cycle 3, les élèves acquièrent des compétences et des connaissances qu'ils pourront mobiliser dans la suite de leur scolarité et de leur vie personnelle. </a:t>
            </a:r>
            <a:r>
              <a:rPr lang="fr-FR" sz="1200" i="0" kern="1200" dirty="0" smtClean="0">
                <a:solidFill>
                  <a:schemeClr val="tx1"/>
                </a:solidFill>
                <a:latin typeface="+mn-lt"/>
                <a:ea typeface="+mn-ea"/>
                <a:cs typeface="+mn-cs"/>
              </a:rPr>
              <a:t>(dernière phrase de l’introduction aux programmes d’HG du cycle 3). Les passerelles avec l’EMC sont nombreuses et devront être empruntées le plus possible.</a:t>
            </a:r>
          </a:p>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65BC89BC-6BC3-3644-A5A6-B42729D3D1E7}" type="slidenum">
              <a:rPr lang="fr-FR" smtClean="0"/>
              <a:pPr/>
              <a:t>6</a:t>
            </a:fld>
            <a:endParaRPr lang="fr-FR"/>
          </a:p>
        </p:txBody>
      </p:sp>
    </p:spTree>
    <p:extLst>
      <p:ext uri="{BB962C8B-B14F-4D97-AF65-F5344CB8AC3E}">
        <p14:creationId xmlns:p14="http://schemas.microsoft.com/office/powerpoint/2010/main" val="5792480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En CM1 et CM2, l’accent est mis sur les héritages à l’échelle nationale.</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La temporalité s’inscrit de l’Antiquité à la période contemporaine. </a:t>
            </a:r>
          </a:p>
          <a:p>
            <a:endParaRPr lang="fr-FR" dirty="0" smtClean="0"/>
          </a:p>
          <a:p>
            <a:r>
              <a:rPr lang="fr-FR" dirty="0" smtClean="0"/>
              <a:t>Importance des traces: </a:t>
            </a:r>
          </a:p>
          <a:p>
            <a:r>
              <a:rPr lang="fr-FR" dirty="0" smtClean="0"/>
              <a:t>Moments forts</a:t>
            </a:r>
          </a:p>
          <a:p>
            <a:r>
              <a:rPr lang="fr-FR" dirty="0" smtClean="0"/>
              <a:t>Figures</a:t>
            </a:r>
            <a:r>
              <a:rPr lang="fr-FR" baseline="0" dirty="0" smtClean="0"/>
              <a:t> majeures / y compris figures féminines.</a:t>
            </a:r>
            <a:endParaRPr lang="fr-FR" dirty="0" smtClean="0"/>
          </a:p>
          <a:p>
            <a:r>
              <a:rPr lang="fr-FR" dirty="0" smtClean="0"/>
              <a:t>Enjeux: civiques (lien</a:t>
            </a:r>
            <a:r>
              <a:rPr lang="fr-FR" baseline="0" dirty="0" smtClean="0"/>
              <a:t>s avec </a:t>
            </a:r>
            <a:r>
              <a:rPr lang="fr-FR" dirty="0" smtClean="0"/>
              <a:t>EMC) et culturels</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CBDEA91F-EFE4-1741-AD81-9368337859F0}" type="slidenum">
              <a:rPr lang="fr-FR" smtClean="0"/>
              <a:pPr/>
              <a:t>7</a:t>
            </a:fld>
            <a:endParaRPr lang="fr-FR"/>
          </a:p>
        </p:txBody>
      </p:sp>
    </p:spTree>
    <p:extLst>
      <p:ext uri="{BB962C8B-B14F-4D97-AF65-F5344CB8AC3E}">
        <p14:creationId xmlns:p14="http://schemas.microsoft.com/office/powerpoint/2010/main" val="1057531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En classe de 6° nous changeons d’échelle en nous plaçant dans un premier temps à l’échelle de l’humanité pour ensuite axer nos études sur le monde antique (bassin méditerranéen) </a:t>
            </a:r>
            <a:r>
              <a:rPr lang="fr-FR" dirty="0" smtClean="0"/>
              <a:t>puis terminer par l’étude des relations entre l’empire romain (la méditerranée antique) et la Chine des Han (un autre empire-monde) et donc boucler la boucle.</a:t>
            </a:r>
            <a:r>
              <a:rPr lang="fr-FR"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L’importance du monde antique comme berceau de notre société est réaffirmée.</a:t>
            </a:r>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Nous travaillons sur les héritages inscrits dans un temps plus long (débuts de l’humanité/Antiquité) qu’en primaire</a:t>
            </a:r>
          </a:p>
          <a:p>
            <a:pPr marL="0" marR="0" indent="0" algn="l" defTabSz="457200" rtl="0" eaLnBrk="1" fontAlgn="auto" latinLnBrk="0" hangingPunct="1">
              <a:lnSpc>
                <a:spcPct val="100000"/>
              </a:lnSpc>
              <a:spcBef>
                <a:spcPts val="0"/>
              </a:spcBef>
              <a:spcAft>
                <a:spcPts val="0"/>
              </a:spcAft>
              <a:buClrTx/>
              <a:buSzTx/>
              <a:buFontTx/>
              <a:buNone/>
              <a:tabLst/>
              <a:defRPr/>
            </a:pPr>
            <a:r>
              <a:rPr lang="fr-FR" sz="1200" b="0" baseline="0" dirty="0" smtClean="0">
                <a:solidFill>
                  <a:schemeClr val="tx1"/>
                </a:solidFill>
                <a:sym typeface="Wingdings" pitchFamily="2" charset="2"/>
              </a:rPr>
              <a:t> </a:t>
            </a:r>
            <a:r>
              <a:rPr lang="fr-FR" sz="1200" b="0" dirty="0" smtClean="0">
                <a:solidFill>
                  <a:schemeClr val="tx1"/>
                </a:solidFill>
                <a:sym typeface="Wingdings" pitchFamily="2" charset="2"/>
              </a:rPr>
              <a:t>Approches synchroniques et diachroniques de ces objets</a:t>
            </a:r>
            <a:r>
              <a:rPr lang="fr-FR" sz="1200" b="0" baseline="0" dirty="0" smtClean="0">
                <a:solidFill>
                  <a:schemeClr val="tx1"/>
                </a:solidFill>
                <a:sym typeface="Wingdings" pitchFamily="2" charset="2"/>
              </a:rPr>
              <a:t> d’études</a:t>
            </a:r>
            <a:endParaRPr lang="fr-FR" b="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baseline="0" dirty="0" smtClean="0"/>
              <a:t>La lecture du programme sur le cycle est donc sensée. Un parcours </a:t>
            </a:r>
            <a:r>
              <a:rPr lang="fr-FR" baseline="0" dirty="0" err="1" smtClean="0"/>
              <a:t>multisclaire</a:t>
            </a:r>
            <a:r>
              <a:rPr lang="fr-FR" baseline="0" dirty="0" smtClean="0"/>
              <a:t> est proposé aux élèves. Ce parcours nous le terminons en assurant les parties les plus complexes.</a:t>
            </a:r>
          </a:p>
          <a:p>
            <a:endParaRPr lang="fr-FR" dirty="0" smtClean="0"/>
          </a:p>
        </p:txBody>
      </p:sp>
      <p:sp>
        <p:nvSpPr>
          <p:cNvPr id="4" name="Espace réservé du numéro de diapositive 3"/>
          <p:cNvSpPr>
            <a:spLocks noGrp="1"/>
          </p:cNvSpPr>
          <p:nvPr>
            <p:ph type="sldNum" sz="quarter" idx="10"/>
          </p:nvPr>
        </p:nvSpPr>
        <p:spPr/>
        <p:txBody>
          <a:bodyPr/>
          <a:lstStyle/>
          <a:p>
            <a:fld id="{65BC89BC-6BC3-3644-A5A6-B42729D3D1E7}" type="slidenum">
              <a:rPr lang="fr-FR" smtClean="0"/>
              <a:pPr/>
              <a:t>8</a:t>
            </a:fld>
            <a:endParaRPr lang="fr-FR"/>
          </a:p>
        </p:txBody>
      </p:sp>
    </p:spTree>
    <p:extLst>
      <p:ext uri="{BB962C8B-B14F-4D97-AF65-F5344CB8AC3E}">
        <p14:creationId xmlns:p14="http://schemas.microsoft.com/office/powerpoint/2010/main" val="484697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Pour</a:t>
            </a:r>
            <a:r>
              <a:rPr lang="fr-FR" baseline="0" dirty="0" smtClean="0"/>
              <a:t> conclure ces nouveaux programmes offrent une histoire problématisée et thématisée.</a:t>
            </a:r>
          </a:p>
          <a:p>
            <a:r>
              <a:rPr lang="fr-FR" baseline="0" dirty="0" smtClean="0"/>
              <a:t>Nous avons été contraint de faire des choix:</a:t>
            </a:r>
          </a:p>
          <a:p>
            <a:r>
              <a:rPr lang="fr-FR" baseline="0" dirty="0" smtClean="0"/>
              <a:t>Le thème 1 est une nouveauté au niveau des objets d’étude en grande partie et au niveau de la problématisation. </a:t>
            </a:r>
          </a:p>
          <a:p>
            <a:pPr>
              <a:buFont typeface="Wingdings"/>
              <a:buChar char="è"/>
            </a:pPr>
            <a:r>
              <a:rPr lang="fr-FR" baseline="0" dirty="0" smtClean="0">
                <a:sym typeface="Wingdings" pitchFamily="2" charset="2"/>
              </a:rPr>
              <a:t>Choix de faire un point détaillé sur les débuts de l’humanité et la « révolution » (les «  » sont importants) néolithique.</a:t>
            </a:r>
          </a:p>
          <a:p>
            <a:pPr>
              <a:buFont typeface="Wingdings"/>
              <a:buNone/>
            </a:pPr>
            <a:r>
              <a:rPr lang="fr-FR" baseline="0" dirty="0" smtClean="0">
                <a:sym typeface="Wingdings" pitchFamily="2" charset="2"/>
              </a:rPr>
              <a:t>Le thème 2 est construit autour d’objets d’études que nous connaissons et que nous enseignons mais la problématisation est nouvelle et l’approche différente de celle des programmes de 2008. </a:t>
            </a:r>
          </a:p>
          <a:p>
            <a:pPr>
              <a:buFont typeface="Wingdings"/>
              <a:buChar char="è"/>
            </a:pPr>
            <a:r>
              <a:rPr lang="fr-FR" baseline="0" dirty="0" smtClean="0">
                <a:sym typeface="Wingdings" pitchFamily="2" charset="2"/>
              </a:rPr>
              <a:t>Choix de présenter ce thème à fort enjeu de manière développée.</a:t>
            </a:r>
          </a:p>
          <a:p>
            <a:pPr>
              <a:buFont typeface="Wingdings"/>
              <a:buNone/>
            </a:pPr>
            <a:r>
              <a:rPr lang="fr-FR" baseline="0" dirty="0" smtClean="0">
                <a:sym typeface="Wingdings" pitchFamily="2" charset="2"/>
              </a:rPr>
              <a:t>Le thème 3 est partiellement nouveau puisque l’approche est désormais culturelle et beaucoup moins politique.</a:t>
            </a:r>
          </a:p>
          <a:p>
            <a:pPr>
              <a:buFont typeface="Wingdings"/>
              <a:buNone/>
            </a:pPr>
            <a:r>
              <a:rPr lang="fr-FR" baseline="0" dirty="0" smtClean="0">
                <a:sym typeface="Wingdings" pitchFamily="2" charset="2"/>
              </a:rPr>
              <a:t> Choix, si nous avons le temps, de présenter rapidement les nouveaux enjeux de ce thème.</a:t>
            </a:r>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65BC89BC-6BC3-3644-A5A6-B42729D3D1E7}" type="slidenum">
              <a:rPr lang="fr-FR" smtClean="0"/>
              <a:pPr/>
              <a:t>9</a:t>
            </a:fld>
            <a:endParaRPr lang="fr-FR"/>
          </a:p>
        </p:txBody>
      </p:sp>
    </p:spTree>
    <p:extLst>
      <p:ext uri="{BB962C8B-B14F-4D97-AF65-F5344CB8AC3E}">
        <p14:creationId xmlns:p14="http://schemas.microsoft.com/office/powerpoint/2010/main" val="1539374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3B0D6935-C6EA-DB43-9906-4A8388006FDE}" type="slidenum">
              <a:rPr lang="fr-FR" smtClean="0"/>
              <a:t>10</a:t>
            </a:fld>
            <a:endParaRPr lang="fr-FR"/>
          </a:p>
        </p:txBody>
      </p:sp>
    </p:spTree>
    <p:extLst>
      <p:ext uri="{BB962C8B-B14F-4D97-AF65-F5344CB8AC3E}">
        <p14:creationId xmlns:p14="http://schemas.microsoft.com/office/powerpoint/2010/main" val="2092144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5DD8078-F4B7-D44F-AA2A-DA5BF5AE5C30}" type="datetime1">
              <a:rPr lang="fr-FR" smtClean="0"/>
              <a:t>20/05/2016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3897359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3BF037D-D9BC-E44A-92B4-06044D0A387F}" type="datetime1">
              <a:rPr lang="fr-FR" smtClean="0"/>
              <a:t>20/05/2016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191377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B85EEA-C247-9047-8117-A8E81B9AD584}" type="datetime1">
              <a:rPr lang="fr-FR" smtClean="0"/>
              <a:t>20/05/2016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1951541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4C83001-9DAA-B341-AAAE-A2A3E2F6511C}" type="datetime1">
              <a:rPr lang="fr-FR" smtClean="0"/>
              <a:t>20/05/2016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467206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4782B8B-1F72-5D40-84BE-745ECB6BCE6D}" type="datetime1">
              <a:rPr lang="fr-FR" smtClean="0"/>
              <a:t>20/05/2016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1144322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CFC453B-D624-3345-BDA9-E18AAF475C95}" type="datetime1">
              <a:rPr lang="fr-FR" smtClean="0"/>
              <a:t>20/05/2016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1919005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256F7C1B-2EBE-AB42-995F-C6EC8FAC4FBA}" type="datetime1">
              <a:rPr lang="fr-FR" smtClean="0"/>
              <a:t>20/05/2016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1815187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9ED73136-3F9E-824A-BFBA-792154B7764A}" type="datetime1">
              <a:rPr lang="fr-FR" smtClean="0"/>
              <a:t>20/05/2016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703690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07D7CA55-ADAD-A646-8243-A2B02DE6028B}" type="datetime1">
              <a:rPr lang="fr-FR" smtClean="0"/>
              <a:t>20/05/2016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732881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CE51FB5-22CF-2042-B335-8569F7967780}" type="datetime1">
              <a:rPr lang="fr-FR" smtClean="0"/>
              <a:t>20/05/2016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172726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90B0350C-6DD1-A94D-A518-985F8217DE30}" type="datetime1">
              <a:rPr lang="fr-FR" smtClean="0"/>
              <a:t>20/05/2016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4E7B100-916E-8B41-BA14-234BDFBBFA12}" type="slidenum">
              <a:rPr lang="fr-FR" smtClean="0"/>
              <a:t>‹#›</a:t>
            </a:fld>
            <a:endParaRPr lang="fr-FR"/>
          </a:p>
        </p:txBody>
      </p:sp>
    </p:spTree>
    <p:extLst>
      <p:ext uri="{BB962C8B-B14F-4D97-AF65-F5344CB8AC3E}">
        <p14:creationId xmlns:p14="http://schemas.microsoft.com/office/powerpoint/2010/main" val="37666139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F2803-3977-5547-B817-2C688F4903ED}" type="datetime1">
              <a:rPr lang="fr-FR" smtClean="0"/>
              <a:t>20/05/2016</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7B100-916E-8B41-BA14-234BDFBBFA12}" type="slidenum">
              <a:rPr lang="fr-FR" smtClean="0"/>
              <a:t>‹#›</a:t>
            </a:fld>
            <a:endParaRPr lang="fr-FR"/>
          </a:p>
        </p:txBody>
      </p:sp>
    </p:spTree>
    <p:extLst>
      <p:ext uri="{BB962C8B-B14F-4D97-AF65-F5344CB8AC3E}">
        <p14:creationId xmlns:p14="http://schemas.microsoft.com/office/powerpoint/2010/main" val="89967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3.gif"/></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7.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443999" y="1236476"/>
            <a:ext cx="11528859" cy="4959372"/>
          </a:xfrm>
        </p:spPr>
        <p:txBody>
          <a:bodyPr>
            <a:noAutofit/>
          </a:bodyPr>
          <a:lstStyle/>
          <a:p>
            <a:r>
              <a:rPr lang="fr-FR" sz="2400" b="1" dirty="0" smtClean="0">
                <a:solidFill>
                  <a:schemeClr val="accent1">
                    <a:lumMod val="50000"/>
                  </a:schemeClr>
                </a:solidFill>
                <a:latin typeface="Calibri" panose="020F0502020204030204" pitchFamily="34" charset="0"/>
                <a:cs typeface="Calibri" panose="020F0502020204030204" pitchFamily="34" charset="0"/>
              </a:rPr>
              <a:t>1</a:t>
            </a:r>
            <a:r>
              <a:rPr lang="fr-FR" sz="2400" b="1" baseline="30000" dirty="0" smtClean="0">
                <a:solidFill>
                  <a:schemeClr val="accent1">
                    <a:lumMod val="50000"/>
                  </a:schemeClr>
                </a:solidFill>
                <a:latin typeface="Calibri" panose="020F0502020204030204" pitchFamily="34" charset="0"/>
                <a:cs typeface="Calibri" panose="020F0502020204030204" pitchFamily="34" charset="0"/>
              </a:rPr>
              <a:t>ère</a:t>
            </a:r>
            <a:r>
              <a:rPr lang="fr-FR" sz="2400" b="1" dirty="0" smtClean="0">
                <a:solidFill>
                  <a:schemeClr val="accent1">
                    <a:lumMod val="50000"/>
                  </a:schemeClr>
                </a:solidFill>
                <a:latin typeface="Calibri" panose="020F0502020204030204" pitchFamily="34" charset="0"/>
                <a:cs typeface="Calibri" panose="020F0502020204030204" pitchFamily="34" charset="0"/>
              </a:rPr>
              <a:t> partie : Les nouveaux programmes d’histoire et de géographie de 6</a:t>
            </a:r>
            <a:r>
              <a:rPr lang="fr-FR" sz="2400" b="1" baseline="30000" dirty="0" smtClean="0">
                <a:solidFill>
                  <a:schemeClr val="accent1">
                    <a:lumMod val="50000"/>
                  </a:schemeClr>
                </a:solidFill>
                <a:latin typeface="Calibri" panose="020F0502020204030204" pitchFamily="34" charset="0"/>
                <a:cs typeface="Calibri" panose="020F0502020204030204" pitchFamily="34" charset="0"/>
              </a:rPr>
              <a:t>ème</a:t>
            </a:r>
            <a:endParaRPr lang="fr-FR" sz="2400" b="1" dirty="0" smtClean="0">
              <a:solidFill>
                <a:schemeClr val="accent1">
                  <a:lumMod val="50000"/>
                </a:schemeClr>
              </a:solidFill>
              <a:latin typeface="Calibri" panose="020F0502020204030204" pitchFamily="34" charset="0"/>
              <a:cs typeface="Calibri" panose="020F0502020204030204" pitchFamily="34" charset="0"/>
            </a:endParaRPr>
          </a:p>
          <a:p>
            <a:pPr marL="361950" algn="l" defTabSz="361950"/>
            <a:r>
              <a:rPr lang="fr-FR" sz="1800" dirty="0" smtClean="0">
                <a:solidFill>
                  <a:schemeClr val="tx1">
                    <a:lumMod val="50000"/>
                    <a:lumOff val="50000"/>
                  </a:schemeClr>
                </a:solidFill>
                <a:latin typeface="Calibri" panose="020F0502020204030204" pitchFamily="34" charset="0"/>
                <a:cs typeface="Calibri" panose="020F0502020204030204" pitchFamily="34" charset="0"/>
              </a:rPr>
              <a:t>1. Les </a:t>
            </a:r>
            <a:r>
              <a:rPr lang="fr-FR" sz="1800" dirty="0">
                <a:solidFill>
                  <a:schemeClr val="tx1">
                    <a:lumMod val="50000"/>
                    <a:lumOff val="50000"/>
                  </a:schemeClr>
                </a:solidFill>
                <a:latin typeface="Calibri" panose="020F0502020204030204" pitchFamily="34" charset="0"/>
                <a:cs typeface="Calibri" panose="020F0502020204030204" pitchFamily="34" charset="0"/>
              </a:rPr>
              <a:t>grandes lignes du programme </a:t>
            </a:r>
            <a:r>
              <a:rPr lang="fr-FR" sz="1800" dirty="0" smtClean="0">
                <a:solidFill>
                  <a:schemeClr val="tx1">
                    <a:lumMod val="50000"/>
                    <a:lumOff val="50000"/>
                  </a:schemeClr>
                </a:solidFill>
                <a:latin typeface="Calibri" panose="020F0502020204030204" pitchFamily="34" charset="0"/>
                <a:cs typeface="Calibri" panose="020F0502020204030204" pitchFamily="34" charset="0"/>
              </a:rPr>
              <a:t>d’histoire</a:t>
            </a:r>
            <a:endParaRPr lang="fr-FR" sz="1800" dirty="0">
              <a:solidFill>
                <a:schemeClr val="tx1">
                  <a:lumMod val="50000"/>
                  <a:lumOff val="50000"/>
                </a:schemeClr>
              </a:solidFill>
              <a:latin typeface="Calibri" panose="020F0502020204030204" pitchFamily="34" charset="0"/>
              <a:cs typeface="Calibri" panose="020F0502020204030204" pitchFamily="34" charset="0"/>
            </a:endParaRPr>
          </a:p>
          <a:p>
            <a:pPr marL="361950" algn="l" defTabSz="361950"/>
            <a:r>
              <a:rPr lang="fr-FR" sz="1800" dirty="0" smtClean="0">
                <a:solidFill>
                  <a:schemeClr val="tx1">
                    <a:lumMod val="50000"/>
                    <a:lumOff val="50000"/>
                  </a:schemeClr>
                </a:solidFill>
                <a:latin typeface="Calibri" panose="020F0502020204030204" pitchFamily="34" charset="0"/>
                <a:cs typeface="Calibri" panose="020F0502020204030204" pitchFamily="34" charset="0"/>
              </a:rPr>
              <a:t>2. Les </a:t>
            </a:r>
            <a:r>
              <a:rPr lang="fr-FR" sz="1800" dirty="0">
                <a:solidFill>
                  <a:schemeClr val="tx1">
                    <a:lumMod val="50000"/>
                    <a:lumOff val="50000"/>
                  </a:schemeClr>
                </a:solidFill>
                <a:latin typeface="Calibri" panose="020F0502020204030204" pitchFamily="34" charset="0"/>
                <a:cs typeface="Calibri" panose="020F0502020204030204" pitchFamily="34" charset="0"/>
              </a:rPr>
              <a:t>grandes lignes du programme de </a:t>
            </a:r>
            <a:r>
              <a:rPr lang="fr-FR" sz="1800" dirty="0" smtClean="0">
                <a:solidFill>
                  <a:schemeClr val="tx1">
                    <a:lumMod val="50000"/>
                    <a:lumOff val="50000"/>
                  </a:schemeClr>
                </a:solidFill>
                <a:latin typeface="Calibri" panose="020F0502020204030204" pitchFamily="34" charset="0"/>
                <a:cs typeface="Calibri" panose="020F0502020204030204" pitchFamily="34" charset="0"/>
              </a:rPr>
              <a:t>géographie</a:t>
            </a:r>
            <a:endParaRPr lang="fr-FR" sz="1800" dirty="0">
              <a:solidFill>
                <a:schemeClr val="tx1">
                  <a:lumMod val="50000"/>
                  <a:lumOff val="50000"/>
                </a:schemeClr>
              </a:solidFill>
              <a:latin typeface="Calibri" panose="020F0502020204030204" pitchFamily="34" charset="0"/>
              <a:cs typeface="Calibri" panose="020F0502020204030204" pitchFamily="34" charset="0"/>
            </a:endParaRPr>
          </a:p>
          <a:p>
            <a:pPr marL="361950" algn="l" defTabSz="361950"/>
            <a:r>
              <a:rPr lang="fr-FR" sz="1800" dirty="0" smtClean="0">
                <a:solidFill>
                  <a:schemeClr val="tx1">
                    <a:lumMod val="50000"/>
                    <a:lumOff val="50000"/>
                  </a:schemeClr>
                </a:solidFill>
                <a:latin typeface="Calibri" panose="020F0502020204030204" pitchFamily="34" charset="0"/>
                <a:cs typeface="Calibri" panose="020F0502020204030204" pitchFamily="34" charset="0"/>
              </a:rPr>
              <a:t>3. Des </a:t>
            </a:r>
            <a:r>
              <a:rPr lang="fr-FR" sz="1800" dirty="0">
                <a:solidFill>
                  <a:schemeClr val="tx1">
                    <a:lumMod val="50000"/>
                    <a:lumOff val="50000"/>
                  </a:schemeClr>
                </a:solidFill>
                <a:latin typeface="Calibri" panose="020F0502020204030204" pitchFamily="34" charset="0"/>
                <a:cs typeface="Calibri" panose="020F0502020204030204" pitchFamily="34" charset="0"/>
              </a:rPr>
              <a:t>pistes de réflexion pour construire une </a:t>
            </a:r>
            <a:r>
              <a:rPr lang="fr-FR" sz="1800" dirty="0" smtClean="0">
                <a:solidFill>
                  <a:schemeClr val="tx1">
                    <a:lumMod val="50000"/>
                    <a:lumOff val="50000"/>
                  </a:schemeClr>
                </a:solidFill>
                <a:latin typeface="Calibri" panose="020F0502020204030204" pitchFamily="34" charset="0"/>
                <a:cs typeface="Calibri" panose="020F0502020204030204" pitchFamily="34" charset="0"/>
              </a:rPr>
              <a:t>programmation</a:t>
            </a:r>
          </a:p>
          <a:p>
            <a:pPr algn="l" defTabSz="361950">
              <a:spcBef>
                <a:spcPts val="0"/>
              </a:spcBef>
            </a:pPr>
            <a:endParaRPr lang="fr-FR" sz="1400" b="1" dirty="0" smtClean="0">
              <a:solidFill>
                <a:schemeClr val="accent1">
                  <a:lumMod val="50000"/>
                </a:schemeClr>
              </a:solidFill>
              <a:latin typeface="Calibri" panose="020F0502020204030204" pitchFamily="34" charset="0"/>
              <a:cs typeface="Calibri" panose="020F0502020204030204" pitchFamily="34" charset="0"/>
            </a:endParaRPr>
          </a:p>
          <a:p>
            <a:pPr>
              <a:spcBef>
                <a:spcPts val="0"/>
              </a:spcBef>
            </a:pPr>
            <a:r>
              <a:rPr lang="fr-FR" sz="2400" b="1" dirty="0" smtClean="0">
                <a:solidFill>
                  <a:schemeClr val="accent1">
                    <a:lumMod val="50000"/>
                  </a:schemeClr>
                </a:solidFill>
                <a:latin typeface="Calibri" panose="020F0502020204030204" pitchFamily="34" charset="0"/>
                <a:cs typeface="Calibri" panose="020F0502020204030204" pitchFamily="34" charset="0"/>
              </a:rPr>
              <a:t>2</a:t>
            </a:r>
            <a:r>
              <a:rPr lang="fr-FR" sz="2400" b="1" baseline="30000" dirty="0" smtClean="0">
                <a:solidFill>
                  <a:schemeClr val="accent1">
                    <a:lumMod val="50000"/>
                  </a:schemeClr>
                </a:solidFill>
                <a:latin typeface="Calibri" panose="020F0502020204030204" pitchFamily="34" charset="0"/>
                <a:cs typeface="Calibri" panose="020F0502020204030204" pitchFamily="34" charset="0"/>
              </a:rPr>
              <a:t>ème</a:t>
            </a:r>
            <a:r>
              <a:rPr lang="fr-FR" sz="2400" b="1" dirty="0" smtClean="0">
                <a:solidFill>
                  <a:schemeClr val="accent1">
                    <a:lumMod val="50000"/>
                  </a:schemeClr>
                </a:solidFill>
                <a:latin typeface="Calibri" panose="020F0502020204030204" pitchFamily="34" charset="0"/>
                <a:cs typeface="Calibri" panose="020F0502020204030204" pitchFamily="34" charset="0"/>
              </a:rPr>
              <a:t> partie : </a:t>
            </a:r>
            <a:r>
              <a:rPr lang="fr-FR" sz="2400" b="1" dirty="0">
                <a:solidFill>
                  <a:schemeClr val="accent1">
                    <a:lumMod val="50000"/>
                  </a:schemeClr>
                </a:solidFill>
                <a:latin typeface="Calibri" panose="020F0502020204030204" pitchFamily="34" charset="0"/>
                <a:cs typeface="Calibri" panose="020F0502020204030204" pitchFamily="34" charset="0"/>
              </a:rPr>
              <a:t>L’accompagnement personnalisé en classe de 6</a:t>
            </a:r>
            <a:r>
              <a:rPr lang="fr-FR" sz="2400" b="1" baseline="30000" dirty="0">
                <a:solidFill>
                  <a:schemeClr val="accent1">
                    <a:lumMod val="50000"/>
                  </a:schemeClr>
                </a:solidFill>
                <a:latin typeface="Calibri" panose="020F0502020204030204" pitchFamily="34" charset="0"/>
                <a:cs typeface="Calibri" panose="020F0502020204030204" pitchFamily="34" charset="0"/>
              </a:rPr>
              <a:t>ème</a:t>
            </a:r>
            <a:endParaRPr lang="fr-FR" sz="2400" b="1" dirty="0">
              <a:solidFill>
                <a:schemeClr val="accent1">
                  <a:lumMod val="50000"/>
                </a:schemeClr>
              </a:solidFill>
              <a:latin typeface="Calibri" panose="020F0502020204030204" pitchFamily="34" charset="0"/>
              <a:cs typeface="Calibri" panose="020F0502020204030204" pitchFamily="34" charset="0"/>
            </a:endParaRPr>
          </a:p>
          <a:p>
            <a:pPr algn="l"/>
            <a:endParaRPr lang="fr-FR" sz="1100" b="1" dirty="0" smtClean="0">
              <a:solidFill>
                <a:schemeClr val="accent1">
                  <a:lumMod val="50000"/>
                </a:schemeClr>
              </a:solidFill>
              <a:latin typeface="Calibri" panose="020F0502020204030204" pitchFamily="34" charset="0"/>
              <a:cs typeface="Calibri" panose="020F0502020204030204" pitchFamily="34" charset="0"/>
            </a:endParaRPr>
          </a:p>
          <a:p>
            <a:pPr>
              <a:spcBef>
                <a:spcPts val="0"/>
              </a:spcBef>
            </a:pPr>
            <a:r>
              <a:rPr lang="fr-FR" sz="2400" b="1" dirty="0">
                <a:solidFill>
                  <a:schemeClr val="accent1">
                    <a:lumMod val="50000"/>
                  </a:schemeClr>
                </a:solidFill>
                <a:latin typeface="Calibri" panose="020F0502020204030204" pitchFamily="34" charset="0"/>
                <a:cs typeface="Calibri" panose="020F0502020204030204" pitchFamily="34" charset="0"/>
              </a:rPr>
              <a:t>3</a:t>
            </a:r>
            <a:r>
              <a:rPr lang="fr-FR" sz="2400" b="1" baseline="30000" dirty="0">
                <a:solidFill>
                  <a:schemeClr val="accent1">
                    <a:lumMod val="50000"/>
                  </a:schemeClr>
                </a:solidFill>
                <a:latin typeface="Calibri" panose="020F0502020204030204" pitchFamily="34" charset="0"/>
                <a:cs typeface="Calibri" panose="020F0502020204030204" pitchFamily="34" charset="0"/>
              </a:rPr>
              <a:t>ème</a:t>
            </a:r>
            <a:r>
              <a:rPr lang="fr-FR" sz="2400" b="1" dirty="0">
                <a:solidFill>
                  <a:schemeClr val="accent1">
                    <a:lumMod val="50000"/>
                  </a:schemeClr>
                </a:solidFill>
                <a:latin typeface="Calibri" panose="020F0502020204030204" pitchFamily="34" charset="0"/>
                <a:cs typeface="Calibri" panose="020F0502020204030204" pitchFamily="34" charset="0"/>
              </a:rPr>
              <a:t> </a:t>
            </a:r>
            <a:r>
              <a:rPr lang="fr-FR" sz="2400" b="1" dirty="0" smtClean="0">
                <a:solidFill>
                  <a:schemeClr val="accent1">
                    <a:lumMod val="50000"/>
                  </a:schemeClr>
                </a:solidFill>
                <a:latin typeface="Calibri" panose="020F0502020204030204" pitchFamily="34" charset="0"/>
                <a:cs typeface="Calibri" panose="020F0502020204030204" pitchFamily="34" charset="0"/>
              </a:rPr>
              <a:t>partie : </a:t>
            </a:r>
            <a:r>
              <a:rPr lang="fr-FR" sz="2400" b="1" dirty="0">
                <a:solidFill>
                  <a:schemeClr val="accent1">
                    <a:lumMod val="50000"/>
                  </a:schemeClr>
                </a:solidFill>
                <a:latin typeface="Calibri" panose="020F0502020204030204" pitchFamily="34" charset="0"/>
                <a:cs typeface="Calibri" panose="020F0502020204030204" pitchFamily="34" charset="0"/>
              </a:rPr>
              <a:t>Focus </a:t>
            </a:r>
            <a:r>
              <a:rPr lang="fr-FR" sz="2400" b="1" dirty="0" smtClean="0">
                <a:solidFill>
                  <a:schemeClr val="accent1">
                    <a:lumMod val="50000"/>
                  </a:schemeClr>
                </a:solidFill>
                <a:latin typeface="Calibri" panose="020F0502020204030204" pitchFamily="34" charset="0"/>
                <a:cs typeface="Calibri" panose="020F0502020204030204" pitchFamily="34" charset="0"/>
              </a:rPr>
              <a:t>Géographie</a:t>
            </a:r>
          </a:p>
          <a:p>
            <a:pPr marL="361950" algn="l"/>
            <a:r>
              <a:rPr lang="fr-FR" sz="1800" dirty="0" smtClean="0">
                <a:solidFill>
                  <a:schemeClr val="tx1">
                    <a:lumMod val="50000"/>
                    <a:lumOff val="50000"/>
                  </a:schemeClr>
                </a:solidFill>
                <a:latin typeface="Calibri" panose="020F0502020204030204" pitchFamily="34" charset="0"/>
                <a:cs typeface="Calibri" panose="020F0502020204030204" pitchFamily="34" charset="0"/>
              </a:rPr>
              <a:t>1. Thème 1 : </a:t>
            </a:r>
            <a:r>
              <a:rPr lang="fr-FR" sz="1800" dirty="0">
                <a:solidFill>
                  <a:schemeClr val="tx1">
                    <a:lumMod val="50000"/>
                    <a:lumOff val="50000"/>
                  </a:schemeClr>
                </a:solidFill>
                <a:latin typeface="Calibri" panose="020F0502020204030204" pitchFamily="34" charset="0"/>
                <a:cs typeface="Calibri" panose="020F0502020204030204" pitchFamily="34" charset="0"/>
              </a:rPr>
              <a:t>Habiter une métropole: Les métropoles et leurs habitants</a:t>
            </a:r>
          </a:p>
          <a:p>
            <a:pPr marL="361950" algn="l"/>
            <a:r>
              <a:rPr lang="fr-FR" sz="1800" dirty="0" smtClean="0">
                <a:solidFill>
                  <a:schemeClr val="tx1">
                    <a:lumMod val="50000"/>
                    <a:lumOff val="50000"/>
                  </a:schemeClr>
                </a:solidFill>
                <a:latin typeface="Calibri" panose="020F0502020204030204" pitchFamily="34" charset="0"/>
                <a:cs typeface="Calibri" panose="020F0502020204030204" pitchFamily="34" charset="0"/>
              </a:rPr>
              <a:t>2. Thème 1 : </a:t>
            </a:r>
            <a:r>
              <a:rPr lang="fr-FR" sz="1800" dirty="0">
                <a:solidFill>
                  <a:schemeClr val="tx1">
                    <a:lumMod val="50000"/>
                    <a:lumOff val="50000"/>
                  </a:schemeClr>
                </a:solidFill>
                <a:latin typeface="Calibri" panose="020F0502020204030204" pitchFamily="34" charset="0"/>
                <a:cs typeface="Calibri" panose="020F0502020204030204" pitchFamily="34" charset="0"/>
              </a:rPr>
              <a:t>Habiter la ville de demain (la prospective territoriale)</a:t>
            </a:r>
          </a:p>
          <a:p>
            <a:pPr algn="l">
              <a:spcBef>
                <a:spcPts val="0"/>
              </a:spcBef>
            </a:pPr>
            <a:endParaRPr lang="fr-FR" sz="1400" b="1" dirty="0" smtClean="0">
              <a:solidFill>
                <a:schemeClr val="accent1">
                  <a:lumMod val="50000"/>
                </a:schemeClr>
              </a:solidFill>
              <a:latin typeface="Calibri" panose="020F0502020204030204" pitchFamily="34" charset="0"/>
              <a:cs typeface="Calibri" panose="020F0502020204030204" pitchFamily="34" charset="0"/>
            </a:endParaRPr>
          </a:p>
          <a:p>
            <a:pPr>
              <a:spcBef>
                <a:spcPts val="0"/>
              </a:spcBef>
            </a:pPr>
            <a:r>
              <a:rPr lang="fr-FR" sz="2400" b="1" dirty="0">
                <a:solidFill>
                  <a:schemeClr val="accent1">
                    <a:lumMod val="50000"/>
                  </a:schemeClr>
                </a:solidFill>
                <a:latin typeface="Calibri" panose="020F0502020204030204" pitchFamily="34" charset="0"/>
                <a:cs typeface="Calibri" panose="020F0502020204030204" pitchFamily="34" charset="0"/>
              </a:rPr>
              <a:t>4</a:t>
            </a:r>
            <a:r>
              <a:rPr lang="fr-FR" sz="2400" b="1" baseline="30000" dirty="0" smtClean="0">
                <a:solidFill>
                  <a:schemeClr val="accent1">
                    <a:lumMod val="50000"/>
                  </a:schemeClr>
                </a:solidFill>
                <a:latin typeface="Calibri" panose="020F0502020204030204" pitchFamily="34" charset="0"/>
                <a:cs typeface="Calibri" panose="020F0502020204030204" pitchFamily="34" charset="0"/>
              </a:rPr>
              <a:t>ème</a:t>
            </a:r>
            <a:r>
              <a:rPr lang="fr-FR" sz="2400" b="1" dirty="0" smtClean="0">
                <a:solidFill>
                  <a:schemeClr val="accent1">
                    <a:lumMod val="50000"/>
                  </a:schemeClr>
                </a:solidFill>
                <a:latin typeface="Calibri" panose="020F0502020204030204" pitchFamily="34" charset="0"/>
                <a:cs typeface="Calibri" panose="020F0502020204030204" pitchFamily="34" charset="0"/>
              </a:rPr>
              <a:t> partie : Focus Histoire</a:t>
            </a:r>
          </a:p>
          <a:p>
            <a:pPr marL="361950" algn="l"/>
            <a:r>
              <a:rPr lang="fr-FR" sz="1800" dirty="0" smtClean="0">
                <a:solidFill>
                  <a:schemeClr val="tx1">
                    <a:lumMod val="50000"/>
                    <a:lumOff val="50000"/>
                  </a:schemeClr>
                </a:solidFill>
                <a:latin typeface="Calibri" panose="020F0502020204030204" pitchFamily="34" charset="0"/>
                <a:cs typeface="Calibri" panose="020F0502020204030204" pitchFamily="34" charset="0"/>
              </a:rPr>
              <a:t>1. Thème 1 : La longue histoire de l’humanité et des migrations</a:t>
            </a:r>
          </a:p>
          <a:p>
            <a:pPr marL="361950" algn="l"/>
            <a:r>
              <a:rPr lang="fr-FR" sz="1800" dirty="0" smtClean="0">
                <a:solidFill>
                  <a:schemeClr val="tx1">
                    <a:lumMod val="50000"/>
                    <a:lumOff val="50000"/>
                  </a:schemeClr>
                </a:solidFill>
                <a:latin typeface="Calibri" panose="020F0502020204030204" pitchFamily="34" charset="0"/>
                <a:cs typeface="Calibri" panose="020F0502020204030204" pitchFamily="34" charset="0"/>
              </a:rPr>
              <a:t>2. Thème 2 : Récits fondateurs, croyances et citoyenneté dans la Méditerranée antique au I</a:t>
            </a:r>
            <a:r>
              <a:rPr lang="fr-FR" sz="1800" baseline="30000" dirty="0" smtClean="0">
                <a:solidFill>
                  <a:schemeClr val="tx1">
                    <a:lumMod val="50000"/>
                    <a:lumOff val="50000"/>
                  </a:schemeClr>
                </a:solidFill>
                <a:latin typeface="Calibri" panose="020F0502020204030204" pitchFamily="34" charset="0"/>
                <a:cs typeface="Calibri" panose="020F0502020204030204" pitchFamily="34" charset="0"/>
              </a:rPr>
              <a:t>er </a:t>
            </a:r>
            <a:r>
              <a:rPr lang="fr-FR" sz="1800" dirty="0" smtClean="0">
                <a:solidFill>
                  <a:schemeClr val="tx1">
                    <a:lumMod val="50000"/>
                    <a:lumOff val="50000"/>
                  </a:schemeClr>
                </a:solidFill>
                <a:latin typeface="Calibri" panose="020F0502020204030204" pitchFamily="34" charset="0"/>
                <a:cs typeface="Calibri" panose="020F0502020204030204" pitchFamily="34" charset="0"/>
              </a:rPr>
              <a:t>millénaire av. JC</a:t>
            </a:r>
          </a:p>
          <a:p>
            <a:pPr marL="361950" algn="l"/>
            <a:r>
              <a:rPr lang="fr-FR" sz="1800" dirty="0" smtClean="0">
                <a:solidFill>
                  <a:schemeClr val="tx1">
                    <a:lumMod val="50000"/>
                    <a:lumOff val="50000"/>
                  </a:schemeClr>
                </a:solidFill>
                <a:latin typeface="Calibri" panose="020F0502020204030204" pitchFamily="34" charset="0"/>
                <a:cs typeface="Calibri" panose="020F0502020204030204" pitchFamily="34" charset="0"/>
              </a:rPr>
              <a:t>3. Thème 3 : L’empire romain dans le monde antique</a:t>
            </a:r>
          </a:p>
        </p:txBody>
      </p:sp>
      <p:sp>
        <p:nvSpPr>
          <p:cNvPr id="4" name="ZoneTexte 3"/>
          <p:cNvSpPr txBox="1"/>
          <p:nvPr/>
        </p:nvSpPr>
        <p:spPr>
          <a:xfrm>
            <a:off x="219139" y="6195848"/>
            <a:ext cx="11753719" cy="584775"/>
          </a:xfrm>
          <a:prstGeom prst="rect">
            <a:avLst/>
          </a:prstGeom>
          <a:noFill/>
        </p:spPr>
        <p:txBody>
          <a:bodyPr wrap="square" rtlCol="0">
            <a:spAutoFit/>
          </a:bodyPr>
          <a:lstStyle/>
          <a:p>
            <a:pPr algn="ctr"/>
            <a:r>
              <a:rPr lang="fr-FR" sz="1600" i="1" dirty="0" smtClean="0">
                <a:solidFill>
                  <a:srgbClr val="0070C0"/>
                </a:solidFill>
                <a:latin typeface="Calibri" panose="020F0502020204030204" pitchFamily="34" charset="0"/>
                <a:cs typeface="Calibri" panose="020F0502020204030204" pitchFamily="34" charset="0"/>
              </a:rPr>
              <a:t>Formateurs de l’Académie de Strasbourg : </a:t>
            </a:r>
          </a:p>
          <a:p>
            <a:r>
              <a:rPr lang="fr-FR" sz="1600" i="1" dirty="0" smtClean="0">
                <a:solidFill>
                  <a:srgbClr val="0070C0"/>
                </a:solidFill>
                <a:latin typeface="Calibri" panose="020F0502020204030204" pitchFamily="34" charset="0"/>
                <a:cs typeface="Calibri" panose="020F0502020204030204" pitchFamily="34" charset="0"/>
              </a:rPr>
              <a:t>Claire Bernhard, Marie-Odile Betty, Lara </a:t>
            </a:r>
            <a:r>
              <a:rPr lang="fr-FR" sz="1600" i="1" dirty="0" err="1" smtClean="0">
                <a:solidFill>
                  <a:srgbClr val="0070C0"/>
                </a:solidFill>
                <a:latin typeface="Calibri" panose="020F0502020204030204" pitchFamily="34" charset="0"/>
                <a:cs typeface="Calibri" panose="020F0502020204030204" pitchFamily="34" charset="0"/>
              </a:rPr>
              <a:t>Calcavino</a:t>
            </a:r>
            <a:r>
              <a:rPr lang="fr-FR" sz="1600" i="1" dirty="0" smtClean="0">
                <a:solidFill>
                  <a:srgbClr val="0070C0"/>
                </a:solidFill>
                <a:latin typeface="Calibri" panose="020F0502020204030204" pitchFamily="34" charset="0"/>
                <a:cs typeface="Calibri" panose="020F0502020204030204" pitchFamily="34" charset="0"/>
              </a:rPr>
              <a:t>, Guillaume Doute, </a:t>
            </a:r>
            <a:r>
              <a:rPr lang="fr-FR" sz="1600" i="1" dirty="0">
                <a:solidFill>
                  <a:srgbClr val="0070C0"/>
                </a:solidFill>
                <a:latin typeface="Calibri" panose="020F0502020204030204" pitchFamily="34" charset="0"/>
                <a:cs typeface="Calibri" panose="020F0502020204030204" pitchFamily="34" charset="0"/>
              </a:rPr>
              <a:t>Marie </a:t>
            </a:r>
            <a:r>
              <a:rPr lang="fr-FR" sz="1600" i="1" dirty="0" err="1" smtClean="0">
                <a:solidFill>
                  <a:srgbClr val="0070C0"/>
                </a:solidFill>
                <a:latin typeface="Calibri" panose="020F0502020204030204" pitchFamily="34" charset="0"/>
                <a:cs typeface="Calibri" panose="020F0502020204030204" pitchFamily="34" charset="0"/>
              </a:rPr>
              <a:t>Ettwiller</a:t>
            </a:r>
            <a:r>
              <a:rPr lang="fr-FR" sz="1600" i="1" dirty="0" smtClean="0">
                <a:solidFill>
                  <a:srgbClr val="0070C0"/>
                </a:solidFill>
                <a:latin typeface="Calibri" panose="020F0502020204030204" pitchFamily="34" charset="0"/>
                <a:cs typeface="Calibri" panose="020F0502020204030204" pitchFamily="34" charset="0"/>
              </a:rPr>
              <a:t>, </a:t>
            </a:r>
            <a:r>
              <a:rPr lang="fr-FR" sz="1600" i="1" dirty="0">
                <a:solidFill>
                  <a:srgbClr val="0070C0"/>
                </a:solidFill>
                <a:latin typeface="Calibri" panose="020F0502020204030204" pitchFamily="34" charset="0"/>
                <a:cs typeface="Calibri" panose="020F0502020204030204" pitchFamily="34" charset="0"/>
              </a:rPr>
              <a:t>Bertrand </a:t>
            </a:r>
            <a:r>
              <a:rPr lang="fr-FR" sz="1600" i="1" dirty="0" err="1" smtClean="0">
                <a:solidFill>
                  <a:srgbClr val="0070C0"/>
                </a:solidFill>
                <a:latin typeface="Calibri" panose="020F0502020204030204" pitchFamily="34" charset="0"/>
                <a:cs typeface="Calibri" panose="020F0502020204030204" pitchFamily="34" charset="0"/>
              </a:rPr>
              <a:t>Lanot</a:t>
            </a:r>
            <a:r>
              <a:rPr lang="fr-FR" sz="1600" i="1" dirty="0" smtClean="0">
                <a:solidFill>
                  <a:srgbClr val="0070C0"/>
                </a:solidFill>
                <a:latin typeface="Calibri" panose="020F0502020204030204" pitchFamily="34" charset="0"/>
                <a:cs typeface="Calibri" panose="020F0502020204030204" pitchFamily="34" charset="0"/>
              </a:rPr>
              <a:t>, Justine </a:t>
            </a:r>
            <a:r>
              <a:rPr lang="fr-FR" sz="1600" i="1" dirty="0" err="1" smtClean="0">
                <a:solidFill>
                  <a:srgbClr val="0070C0"/>
                </a:solidFill>
                <a:latin typeface="Calibri" panose="020F0502020204030204" pitchFamily="34" charset="0"/>
                <a:cs typeface="Calibri" panose="020F0502020204030204" pitchFamily="34" charset="0"/>
              </a:rPr>
              <a:t>Pascanet</a:t>
            </a:r>
            <a:r>
              <a:rPr lang="fr-FR" sz="1600" i="1" dirty="0" smtClean="0">
                <a:solidFill>
                  <a:srgbClr val="0070C0"/>
                </a:solidFill>
                <a:latin typeface="Calibri" panose="020F0502020204030204" pitchFamily="34" charset="0"/>
                <a:cs typeface="Calibri" panose="020F0502020204030204" pitchFamily="34" charset="0"/>
              </a:rPr>
              <a:t>, Catherine Schmittbiel </a:t>
            </a:r>
            <a:endParaRPr lang="fr-FR" sz="1600" i="1" dirty="0">
              <a:solidFill>
                <a:srgbClr val="0070C0"/>
              </a:solidFill>
              <a:latin typeface="Calibri" panose="020F0502020204030204" pitchFamily="34" charset="0"/>
              <a:cs typeface="Calibri" panose="020F0502020204030204" pitchFamily="34" charset="0"/>
            </a:endParaRPr>
          </a:p>
        </p:txBody>
      </p:sp>
      <p:sp>
        <p:nvSpPr>
          <p:cNvPr id="5" name="Titre 1"/>
          <p:cNvSpPr txBox="1">
            <a:spLocks/>
          </p:cNvSpPr>
          <p:nvPr/>
        </p:nvSpPr>
        <p:spPr>
          <a:xfrm>
            <a:off x="219140" y="211786"/>
            <a:ext cx="11753719" cy="781444"/>
          </a:xfrm>
          <a:prstGeom prst="rect">
            <a:avLst/>
          </a:prstGeom>
          <a:ln w="76200" cap="flat" cmpd="sng" algn="ctr">
            <a:solidFill>
              <a:srgbClr val="7030A0"/>
            </a:solidFill>
            <a:prstDash val="solid"/>
          </a:ln>
        </p:spPr>
        <p:style>
          <a:lnRef idx="2">
            <a:schemeClr val="accent6"/>
          </a:lnRef>
          <a:fillRef idx="1">
            <a:schemeClr val="lt1"/>
          </a:fillRef>
          <a:effectRef idx="0">
            <a:schemeClr val="accent6"/>
          </a:effectRef>
          <a:fontRef idx="minor">
            <a:schemeClr val="dk1"/>
          </a:fontRef>
        </p:style>
        <p:txBody>
          <a:bodyPr vert="horz" lIns="36000" tIns="36000" rIns="36000" bIns="36000" rtlCol="0" anchor="ctr">
            <a:noAutofit/>
          </a:bodyPr>
          <a:lstStyle>
            <a:lvl1pPr algn="ctr" defTabSz="4572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fr-FR" b="1" spc="-90" dirty="0" smtClean="0">
                <a:latin typeface="Calibri" panose="020F0502020204030204" pitchFamily="34" charset="0"/>
                <a:ea typeface="Arial Unicode MS" panose="020B0604020202020204" pitchFamily="34" charset="-128"/>
                <a:cs typeface="Calibri" panose="020F0502020204030204" pitchFamily="34" charset="0"/>
              </a:rPr>
              <a:t>Enseigner l’histoire et la géographie en 6</a:t>
            </a:r>
            <a:r>
              <a:rPr lang="fr-FR" b="1" spc="-90" baseline="30000" dirty="0" smtClean="0">
                <a:latin typeface="Calibri" panose="020F0502020204030204" pitchFamily="34" charset="0"/>
                <a:ea typeface="Arial Unicode MS" panose="020B0604020202020204" pitchFamily="34" charset="-128"/>
                <a:cs typeface="Calibri" panose="020F0502020204030204" pitchFamily="34" charset="0"/>
              </a:rPr>
              <a:t>ème</a:t>
            </a:r>
            <a:r>
              <a:rPr lang="fr-FR" b="1" spc="-90" dirty="0" smtClean="0">
                <a:latin typeface="Calibri" panose="020F0502020204030204" pitchFamily="34" charset="0"/>
                <a:ea typeface="Arial Unicode MS" panose="020B0604020202020204" pitchFamily="34" charset="-128"/>
                <a:cs typeface="Calibri" panose="020F0502020204030204" pitchFamily="34" charset="0"/>
              </a:rPr>
              <a:t> </a:t>
            </a:r>
            <a:endParaRPr lang="fr-FR" b="1" spc="-90" dirty="0">
              <a:latin typeface="Calibri" panose="020F0502020204030204" pitchFamily="34" charset="0"/>
              <a:ea typeface="Arial Unicode MS" panose="020B0604020202020204" pitchFamily="34" charset="-128"/>
              <a:cs typeface="Calibri" panose="020F0502020204030204" pitchFamily="34" charset="0"/>
            </a:endParaRPr>
          </a:p>
        </p:txBody>
      </p:sp>
    </p:spTree>
    <p:extLst>
      <p:ext uri="{BB962C8B-B14F-4D97-AF65-F5344CB8AC3E}">
        <p14:creationId xmlns:p14="http://schemas.microsoft.com/office/powerpoint/2010/main" val="134432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solidFill>
            <a:srgbClr val="00B050"/>
          </a:solidFill>
        </p:spPr>
        <p:txBody>
          <a:bodyPr/>
          <a:lstStyle/>
          <a:p>
            <a:r>
              <a:rPr lang="fr-FR" b="1" dirty="0" smtClean="0">
                <a:solidFill>
                  <a:schemeClr val="bg1"/>
                </a:solidFill>
              </a:rPr>
              <a:t>II. Le nouveau programme de Géographie de 6ème</a:t>
            </a:r>
            <a:endParaRPr lang="fr-FR" b="1" dirty="0">
              <a:solidFill>
                <a:schemeClr val="bg1"/>
              </a:solidFill>
            </a:endParaRPr>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9221922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188917" y="6442422"/>
            <a:ext cx="2858946" cy="307777"/>
          </a:xfrm>
          <a:prstGeom prst="rect">
            <a:avLst/>
          </a:prstGeom>
          <a:solidFill>
            <a:schemeClr val="bg1">
              <a:lumMod val="75000"/>
            </a:schemeClr>
          </a:solidFill>
        </p:spPr>
        <p:txBody>
          <a:bodyPr wrap="square" rtlCol="0">
            <a:spAutoFit/>
          </a:bodyPr>
          <a:lstStyle/>
          <a:p>
            <a:pPr algn="ctr"/>
            <a:r>
              <a:rPr lang="fr-FR" sz="1400" b="1" i="1" dirty="0" smtClean="0"/>
              <a:t>B.O. spécial n°11 du 26-11-2015</a:t>
            </a:r>
            <a:endParaRPr lang="fr-FR" sz="1400" b="1" i="1" dirty="0"/>
          </a:p>
        </p:txBody>
      </p:sp>
      <p:sp>
        <p:nvSpPr>
          <p:cNvPr id="6" name="Titre 1"/>
          <p:cNvSpPr txBox="1">
            <a:spLocks/>
          </p:cNvSpPr>
          <p:nvPr/>
        </p:nvSpPr>
        <p:spPr>
          <a:xfrm>
            <a:off x="985428" y="116632"/>
            <a:ext cx="10221144" cy="864096"/>
          </a:xfrm>
          <a:prstGeom prst="rect">
            <a:avLst/>
          </a:prstGeom>
          <a:noFill/>
          <a:ln w="28575">
            <a:solidFill>
              <a:srgbClr val="C00000"/>
            </a:solidFill>
          </a:ln>
        </p:spPr>
        <p:txBody>
          <a:bodyP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dirty="0" smtClean="0"/>
              <a:t>A. Les finalités du cycle 3 en Géographie</a:t>
            </a:r>
            <a:endParaRPr lang="fr-FR" sz="3600" dirty="0"/>
          </a:p>
        </p:txBody>
      </p:sp>
      <p:sp>
        <p:nvSpPr>
          <p:cNvPr id="7" name="ZoneTexte 6"/>
          <p:cNvSpPr txBox="1"/>
          <p:nvPr/>
        </p:nvSpPr>
        <p:spPr>
          <a:xfrm>
            <a:off x="208188" y="1392208"/>
            <a:ext cx="3495132" cy="4708981"/>
          </a:xfrm>
          <a:prstGeom prst="rect">
            <a:avLst/>
          </a:prstGeom>
          <a:noFill/>
          <a:ln>
            <a:solidFill>
              <a:schemeClr val="accent2">
                <a:lumMod val="50000"/>
              </a:schemeClr>
            </a:solidFill>
          </a:ln>
        </p:spPr>
        <p:txBody>
          <a:bodyPr wrap="square" rtlCol="0">
            <a:spAutoFit/>
          </a:bodyPr>
          <a:lstStyle/>
          <a:p>
            <a:r>
              <a:rPr lang="fr-FR" sz="2000" dirty="0" smtClean="0">
                <a:solidFill>
                  <a:schemeClr val="accent2">
                    <a:lumMod val="50000"/>
                  </a:schemeClr>
                </a:solidFill>
              </a:rPr>
              <a:t>Domaine 5/ Les représentations du monde et l’activité humaine</a:t>
            </a:r>
          </a:p>
          <a:p>
            <a:endParaRPr lang="fr-FR" sz="2000" dirty="0" smtClean="0">
              <a:solidFill>
                <a:schemeClr val="accent2">
                  <a:lumMod val="50000"/>
                </a:schemeClr>
              </a:solidFill>
            </a:endParaRPr>
          </a:p>
          <a:p>
            <a:r>
              <a:rPr lang="fr-FR" sz="2000" dirty="0" smtClean="0"/>
              <a:t>(...) L’enseignement de la géographie aide l’élève à penser le monde. Il lui permet de vivre et d’analyser des expériences spatiales et le conduit à prendre conscience de la dimension géographique de son existence. Il participe donc à la construction de l’élève en tant qu’habitant. (...)</a:t>
            </a:r>
            <a:endParaRPr lang="fr-FR" sz="2000" dirty="0"/>
          </a:p>
        </p:txBody>
      </p:sp>
      <p:sp>
        <p:nvSpPr>
          <p:cNvPr id="8" name="ZoneTexte 7"/>
          <p:cNvSpPr txBox="1"/>
          <p:nvPr/>
        </p:nvSpPr>
        <p:spPr>
          <a:xfrm>
            <a:off x="4206240" y="1715829"/>
            <a:ext cx="5562600" cy="400110"/>
          </a:xfrm>
          <a:prstGeom prst="rect">
            <a:avLst/>
          </a:prstGeom>
          <a:noFill/>
          <a:ln w="38100">
            <a:solidFill>
              <a:srgbClr val="00B050"/>
            </a:solidFill>
          </a:ln>
        </p:spPr>
        <p:txBody>
          <a:bodyPr wrap="square" rtlCol="0">
            <a:spAutoFit/>
          </a:bodyPr>
          <a:lstStyle/>
          <a:p>
            <a:r>
              <a:rPr lang="fr-FR" sz="2000" dirty="0" smtClean="0"/>
              <a:t>➔ Etudier les modes d’habiter</a:t>
            </a:r>
            <a:endParaRPr lang="fr-FR" sz="2000" dirty="0"/>
          </a:p>
        </p:txBody>
      </p:sp>
      <p:sp>
        <p:nvSpPr>
          <p:cNvPr id="9" name="ZoneTexte 8"/>
          <p:cNvSpPr txBox="1"/>
          <p:nvPr/>
        </p:nvSpPr>
        <p:spPr>
          <a:xfrm>
            <a:off x="4206240" y="2479053"/>
            <a:ext cx="5547360" cy="1015663"/>
          </a:xfrm>
          <a:prstGeom prst="rect">
            <a:avLst/>
          </a:prstGeom>
          <a:noFill/>
          <a:ln w="38100">
            <a:solidFill>
              <a:srgbClr val="00B050"/>
            </a:solidFill>
          </a:ln>
        </p:spPr>
        <p:txBody>
          <a:bodyPr wrap="square" rtlCol="0">
            <a:spAutoFit/>
          </a:bodyPr>
          <a:lstStyle/>
          <a:p>
            <a:pPr lvl="0"/>
            <a:r>
              <a:rPr lang="fr-FR" sz="2000" dirty="0"/>
              <a:t>➔ </a:t>
            </a:r>
            <a:r>
              <a:rPr lang="fr-FR" sz="2000" dirty="0" smtClean="0"/>
              <a:t>Comprendre </a:t>
            </a:r>
            <a:r>
              <a:rPr lang="fr-FR" sz="2000" dirty="0"/>
              <a:t>l'impératif d'un développement durable et équitable de l'habitation humaine de la </a:t>
            </a:r>
            <a:r>
              <a:rPr lang="fr-FR" sz="2000" dirty="0" smtClean="0"/>
              <a:t>Terre</a:t>
            </a:r>
            <a:endParaRPr lang="fr-FR" sz="2000" dirty="0"/>
          </a:p>
        </p:txBody>
      </p:sp>
      <p:sp>
        <p:nvSpPr>
          <p:cNvPr id="10" name="ZoneTexte 9"/>
          <p:cNvSpPr txBox="1"/>
          <p:nvPr/>
        </p:nvSpPr>
        <p:spPr>
          <a:xfrm>
            <a:off x="4206240" y="3857830"/>
            <a:ext cx="5562600" cy="707886"/>
          </a:xfrm>
          <a:prstGeom prst="rect">
            <a:avLst/>
          </a:prstGeom>
          <a:noFill/>
          <a:ln w="38100">
            <a:solidFill>
              <a:schemeClr val="accent5">
                <a:lumMod val="75000"/>
              </a:schemeClr>
            </a:solidFill>
          </a:ln>
        </p:spPr>
        <p:txBody>
          <a:bodyPr wrap="square" rtlCol="0">
            <a:spAutoFit/>
          </a:bodyPr>
          <a:lstStyle/>
          <a:p>
            <a:pPr lvl="0"/>
            <a:r>
              <a:rPr lang="fr-FR" sz="2000" dirty="0"/>
              <a:t>➔ </a:t>
            </a:r>
            <a:r>
              <a:rPr lang="fr-FR" sz="2000" dirty="0" smtClean="0"/>
              <a:t>Acquérir </a:t>
            </a:r>
            <a:r>
              <a:rPr lang="fr-FR" sz="2000" dirty="0"/>
              <a:t>des connaissances et des méthodes pour comprendre l’espace </a:t>
            </a:r>
            <a:r>
              <a:rPr lang="fr-FR" sz="2000" dirty="0" smtClean="0"/>
              <a:t>social</a:t>
            </a:r>
            <a:endParaRPr lang="fr-FR" sz="2000" dirty="0"/>
          </a:p>
        </p:txBody>
      </p:sp>
      <p:sp>
        <p:nvSpPr>
          <p:cNvPr id="11" name="ZoneTexte 10"/>
          <p:cNvSpPr txBox="1"/>
          <p:nvPr/>
        </p:nvSpPr>
        <p:spPr>
          <a:xfrm>
            <a:off x="4206240" y="4928830"/>
            <a:ext cx="5562600" cy="1015663"/>
          </a:xfrm>
          <a:prstGeom prst="rect">
            <a:avLst/>
          </a:prstGeom>
          <a:noFill/>
          <a:ln w="38100">
            <a:solidFill>
              <a:schemeClr val="accent5">
                <a:lumMod val="75000"/>
              </a:schemeClr>
            </a:solidFill>
          </a:ln>
        </p:spPr>
        <p:txBody>
          <a:bodyPr wrap="square" rtlCol="0">
            <a:spAutoFit/>
          </a:bodyPr>
          <a:lstStyle/>
          <a:p>
            <a:pPr lvl="0"/>
            <a:r>
              <a:rPr lang="fr-FR" sz="2000" dirty="0"/>
              <a:t>➔ </a:t>
            </a:r>
            <a:r>
              <a:rPr lang="fr-FR" sz="2000" dirty="0" smtClean="0"/>
              <a:t>S'exercer </a:t>
            </a:r>
            <a:r>
              <a:rPr lang="fr-FR" sz="2000" dirty="0"/>
              <a:t>au raisonnement géographique à partir de cas très concrets (découvrir, analyser, comprendre</a:t>
            </a:r>
            <a:r>
              <a:rPr lang="fr-FR" sz="2000" dirty="0" smtClean="0"/>
              <a:t>)</a:t>
            </a:r>
            <a:endParaRPr lang="fr-FR" sz="2000" dirty="0"/>
          </a:p>
        </p:txBody>
      </p:sp>
      <p:sp>
        <p:nvSpPr>
          <p:cNvPr id="12" name="Rectangle 11"/>
          <p:cNvSpPr/>
          <p:nvPr/>
        </p:nvSpPr>
        <p:spPr>
          <a:xfrm>
            <a:off x="1493520" y="5113041"/>
            <a:ext cx="2042160" cy="281920"/>
          </a:xfrm>
          <a:prstGeom prst="rect">
            <a:avLst/>
          </a:prstGeom>
          <a:solidFill>
            <a:srgbClr val="00B050">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208188" y="5406182"/>
            <a:ext cx="3327492" cy="278338"/>
          </a:xfrm>
          <a:prstGeom prst="rect">
            <a:avLst/>
          </a:prstGeom>
          <a:solidFill>
            <a:srgbClr val="00B050">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208188" y="5734426"/>
            <a:ext cx="3327492" cy="278338"/>
          </a:xfrm>
          <a:prstGeom prst="rect">
            <a:avLst/>
          </a:prstGeom>
          <a:solidFill>
            <a:srgbClr val="00B050">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2362200" y="3620521"/>
            <a:ext cx="1341120" cy="288000"/>
          </a:xfrm>
          <a:prstGeom prst="rect">
            <a:avLst/>
          </a:prstGeom>
          <a:solidFill>
            <a:schemeClr val="accent5">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208188" y="3288695"/>
            <a:ext cx="2042160" cy="281920"/>
          </a:xfrm>
          <a:prstGeom prst="rect">
            <a:avLst/>
          </a:prstGeom>
          <a:solidFill>
            <a:schemeClr val="accent5">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1493520" y="4196810"/>
            <a:ext cx="1188000" cy="281920"/>
          </a:xfrm>
          <a:prstGeom prst="rect">
            <a:avLst/>
          </a:prstGeom>
          <a:solidFill>
            <a:schemeClr val="accent5">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289560" y="4501221"/>
            <a:ext cx="1296000" cy="281920"/>
          </a:xfrm>
          <a:prstGeom prst="rect">
            <a:avLst/>
          </a:prstGeom>
          <a:solidFill>
            <a:schemeClr val="accent5">
              <a:lumMod val="75000"/>
              <a:alpha val="4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ZoneTexte 18"/>
          <p:cNvSpPr txBox="1"/>
          <p:nvPr/>
        </p:nvSpPr>
        <p:spPr>
          <a:xfrm>
            <a:off x="4206240" y="1174565"/>
            <a:ext cx="5562600" cy="338554"/>
          </a:xfrm>
          <a:prstGeom prst="rect">
            <a:avLst/>
          </a:prstGeom>
          <a:noFill/>
        </p:spPr>
        <p:txBody>
          <a:bodyPr wrap="square" rtlCol="0">
            <a:spAutoFit/>
          </a:bodyPr>
          <a:lstStyle/>
          <a:p>
            <a:r>
              <a:rPr lang="fr-FR" sz="1600" i="1" dirty="0" smtClean="0"/>
              <a:t>Extraits de l’introduction du programme de Géographie : </a:t>
            </a:r>
            <a:endParaRPr lang="fr-FR" sz="1600" i="1" dirty="0"/>
          </a:p>
        </p:txBody>
      </p:sp>
      <p:sp>
        <p:nvSpPr>
          <p:cNvPr id="20" name="Accolade fermante 19"/>
          <p:cNvSpPr/>
          <p:nvPr/>
        </p:nvSpPr>
        <p:spPr>
          <a:xfrm>
            <a:off x="9804612" y="1513119"/>
            <a:ext cx="813778" cy="4588071"/>
          </a:xfrm>
          <a:prstGeom prst="rightBrace">
            <a:avLst/>
          </a:prstGeom>
          <a:ln w="38100">
            <a:solidFill>
              <a:schemeClr val="accent2">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1" name="Rectangle 20"/>
          <p:cNvSpPr/>
          <p:nvPr/>
        </p:nvSpPr>
        <p:spPr>
          <a:xfrm>
            <a:off x="10705054" y="3143865"/>
            <a:ext cx="1417320" cy="1347537"/>
          </a:xfrm>
          <a:prstGeom prst="rect">
            <a:avLst/>
          </a:prstGeom>
          <a:ln w="38100">
            <a:solidFill>
              <a:schemeClr val="accent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fr-FR" sz="2000" dirty="0" smtClean="0"/>
              <a:t>Un parcours du monde</a:t>
            </a:r>
            <a:endParaRPr lang="fr-FR" sz="2000" dirty="0"/>
          </a:p>
        </p:txBody>
      </p:sp>
    </p:spTree>
    <p:extLst>
      <p:ext uri="{BB962C8B-B14F-4D97-AF65-F5344CB8AC3E}">
        <p14:creationId xmlns:p14="http://schemas.microsoft.com/office/powerpoint/2010/main" val="169235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wipe(left)">
                                      <p:cBhvr>
                                        <p:cTn id="5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1003717" y="2890969"/>
            <a:ext cx="10718157" cy="1863524"/>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fr-FR" sz="2000" b="1" dirty="0" smtClean="0"/>
              <a:t>La notion d’habiter est centrale au cycle 3 </a:t>
            </a:r>
            <a:r>
              <a:rPr lang="fr-FR" sz="2000" dirty="0" smtClean="0"/>
              <a:t>(...) En géographie, habiter ne se réduit pas à résider, avoir son domicilie quelque part. S’intéresser à l’habiter consiste à observer les façons dont les humains organisent et pratiquent </a:t>
            </a:r>
            <a:r>
              <a:rPr lang="fr-FR" sz="2000" dirty="0" smtClean="0"/>
              <a:t>leurs </a:t>
            </a:r>
            <a:r>
              <a:rPr lang="fr-FR" sz="2000" dirty="0" smtClean="0"/>
              <a:t>espaces de vie à toute les échelles (...) La nécessité de faire comprendre aux élèves l’impératif d’un développement durable et équitable de l’habitation humaine de la Terre et les enjeux liés structure l’enseignement de géographie des cycles 3 et 4.</a:t>
            </a:r>
            <a:endParaRPr lang="fr-FR" sz="2000" dirty="0"/>
          </a:p>
        </p:txBody>
      </p:sp>
      <p:sp>
        <p:nvSpPr>
          <p:cNvPr id="4" name="Rectangle à coins arrondis 3"/>
          <p:cNvSpPr/>
          <p:nvPr/>
        </p:nvSpPr>
        <p:spPr>
          <a:xfrm>
            <a:off x="2153879" y="1137860"/>
            <a:ext cx="2268000" cy="810227"/>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smtClean="0"/>
              <a:t>Des acteurs</a:t>
            </a:r>
            <a:endParaRPr lang="fr-FR" sz="2000" dirty="0"/>
          </a:p>
        </p:txBody>
      </p:sp>
      <p:sp>
        <p:nvSpPr>
          <p:cNvPr id="5" name="Rectangle à coins arrondis 4"/>
          <p:cNvSpPr/>
          <p:nvPr/>
        </p:nvSpPr>
        <p:spPr>
          <a:xfrm>
            <a:off x="4512823" y="1137860"/>
            <a:ext cx="2268000" cy="810227"/>
          </a:xfrm>
          <a:prstGeom prst="roundRect">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smtClean="0"/>
              <a:t>Des usages</a:t>
            </a:r>
            <a:endParaRPr lang="fr-FR" sz="2000" dirty="0"/>
          </a:p>
        </p:txBody>
      </p:sp>
      <p:sp>
        <p:nvSpPr>
          <p:cNvPr id="6" name="Rectangle à coins arrondis 5"/>
          <p:cNvSpPr/>
          <p:nvPr/>
        </p:nvSpPr>
        <p:spPr>
          <a:xfrm>
            <a:off x="9185983" y="5260408"/>
            <a:ext cx="2268000" cy="810227"/>
          </a:xfrm>
          <a:prstGeom prst="roundRect">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smtClean="0"/>
              <a:t>Des  dynamiques</a:t>
            </a:r>
            <a:endParaRPr lang="fr-FR" sz="2000" dirty="0"/>
          </a:p>
        </p:txBody>
      </p:sp>
      <p:sp>
        <p:nvSpPr>
          <p:cNvPr id="7" name="Rectangle à coins arrondis 6"/>
          <p:cNvSpPr/>
          <p:nvPr/>
        </p:nvSpPr>
        <p:spPr>
          <a:xfrm>
            <a:off x="8410410" y="1098610"/>
            <a:ext cx="2268000" cy="810227"/>
          </a:xfrm>
          <a:prstGeom prst="round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smtClean="0"/>
              <a:t>Des espaces</a:t>
            </a:r>
            <a:endParaRPr lang="fr-FR" sz="2000" dirty="0"/>
          </a:p>
        </p:txBody>
      </p:sp>
      <p:sp>
        <p:nvSpPr>
          <p:cNvPr id="2" name="ZoneTexte 1"/>
          <p:cNvSpPr txBox="1"/>
          <p:nvPr/>
        </p:nvSpPr>
        <p:spPr>
          <a:xfrm>
            <a:off x="9269708" y="6273285"/>
            <a:ext cx="2858946" cy="307777"/>
          </a:xfrm>
          <a:prstGeom prst="rect">
            <a:avLst/>
          </a:prstGeom>
          <a:solidFill>
            <a:schemeClr val="bg1">
              <a:lumMod val="75000"/>
            </a:schemeClr>
          </a:solidFill>
        </p:spPr>
        <p:txBody>
          <a:bodyPr wrap="square" rtlCol="0">
            <a:spAutoFit/>
          </a:bodyPr>
          <a:lstStyle/>
          <a:p>
            <a:pPr algn="ctr"/>
            <a:r>
              <a:rPr lang="fr-FR" sz="1400" b="1" i="1" dirty="0" smtClean="0"/>
              <a:t>B.O. spécial n°11 du 26-11-2015</a:t>
            </a:r>
            <a:endParaRPr lang="fr-FR" sz="1400" b="1" i="1" dirty="0"/>
          </a:p>
        </p:txBody>
      </p:sp>
      <p:sp>
        <p:nvSpPr>
          <p:cNvPr id="8" name="Rectangle à coins arrondis 7"/>
          <p:cNvSpPr/>
          <p:nvPr/>
        </p:nvSpPr>
        <p:spPr>
          <a:xfrm>
            <a:off x="2560320" y="3491397"/>
            <a:ext cx="1455118" cy="350249"/>
          </a:xfrm>
          <a:prstGeom prst="roundRect">
            <a:avLst/>
          </a:prstGeom>
          <a:no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à coins arrondis 8"/>
          <p:cNvSpPr/>
          <p:nvPr/>
        </p:nvSpPr>
        <p:spPr>
          <a:xfrm>
            <a:off x="8564879" y="3822730"/>
            <a:ext cx="3103359" cy="324000"/>
          </a:xfrm>
          <a:prstGeom prst="round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4074022" y="3481646"/>
            <a:ext cx="2834961" cy="360000"/>
          </a:xfrm>
          <a:prstGeom prst="roundRect">
            <a:avLst/>
          </a:prstGeom>
          <a:noFill/>
          <a:ln w="3810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7395242" y="3470832"/>
            <a:ext cx="4187157" cy="332676"/>
          </a:xfrm>
          <a:prstGeom prst="round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3" name="Connecteur droit avec flèche 12"/>
          <p:cNvCxnSpPr/>
          <p:nvPr/>
        </p:nvCxnSpPr>
        <p:spPr>
          <a:xfrm flipV="1">
            <a:off x="3287879" y="1948087"/>
            <a:ext cx="0" cy="1492978"/>
          </a:xfrm>
          <a:prstGeom prst="straightConnector1">
            <a:avLst/>
          </a:prstGeom>
          <a:ln w="412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Connecteur droit avec flèche 13"/>
          <p:cNvCxnSpPr>
            <a:endCxn id="5" idx="2"/>
          </p:cNvCxnSpPr>
          <p:nvPr/>
        </p:nvCxnSpPr>
        <p:spPr>
          <a:xfrm flipV="1">
            <a:off x="5646823" y="1948087"/>
            <a:ext cx="0" cy="1492978"/>
          </a:xfrm>
          <a:prstGeom prst="straightConnector1">
            <a:avLst/>
          </a:prstGeom>
          <a:ln w="41275">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a:endCxn id="7" idx="2"/>
          </p:cNvCxnSpPr>
          <p:nvPr/>
        </p:nvCxnSpPr>
        <p:spPr>
          <a:xfrm flipH="1" flipV="1">
            <a:off x="9544410" y="1908837"/>
            <a:ext cx="0" cy="1468896"/>
          </a:xfrm>
          <a:prstGeom prst="straightConnector1">
            <a:avLst/>
          </a:prstGeom>
          <a:ln w="41275">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Connecteur droit avec flèche 15"/>
          <p:cNvCxnSpPr>
            <a:endCxn id="6" idx="0"/>
          </p:cNvCxnSpPr>
          <p:nvPr/>
        </p:nvCxnSpPr>
        <p:spPr>
          <a:xfrm>
            <a:off x="10319983" y="4146525"/>
            <a:ext cx="0" cy="1113883"/>
          </a:xfrm>
          <a:prstGeom prst="straightConnector1">
            <a:avLst/>
          </a:prstGeom>
          <a:ln w="41275">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Rectangle à coins arrondis 18"/>
          <p:cNvSpPr/>
          <p:nvPr/>
        </p:nvSpPr>
        <p:spPr>
          <a:xfrm>
            <a:off x="6637997" y="4128524"/>
            <a:ext cx="1276826" cy="387725"/>
          </a:xfrm>
          <a:prstGeom prst="roundRect">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Titre 1"/>
          <p:cNvSpPr txBox="1">
            <a:spLocks/>
          </p:cNvSpPr>
          <p:nvPr/>
        </p:nvSpPr>
        <p:spPr>
          <a:xfrm>
            <a:off x="609600" y="274638"/>
            <a:ext cx="109728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i="1" dirty="0" smtClean="0">
                <a:solidFill>
                  <a:srgbClr val="0070C0"/>
                </a:solidFill>
              </a:rPr>
              <a:t>➔ Quelle géographie enseigne-t-on en cycle 3 ?</a:t>
            </a:r>
            <a:endParaRPr lang="fr-FR" sz="3600" i="1" dirty="0">
              <a:solidFill>
                <a:srgbClr val="0070C0"/>
              </a:solidFill>
            </a:endParaRPr>
          </a:p>
        </p:txBody>
      </p:sp>
      <p:sp>
        <p:nvSpPr>
          <p:cNvPr id="18" name="Rectangle à coins arrondis 17"/>
          <p:cNvSpPr/>
          <p:nvPr/>
        </p:nvSpPr>
        <p:spPr>
          <a:xfrm>
            <a:off x="6142410" y="5292261"/>
            <a:ext cx="2268000" cy="810227"/>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dirty="0" smtClean="0"/>
              <a:t>Des  enjeux</a:t>
            </a:r>
            <a:endParaRPr lang="fr-FR" sz="2000" dirty="0"/>
          </a:p>
        </p:txBody>
      </p:sp>
      <p:cxnSp>
        <p:nvCxnSpPr>
          <p:cNvPr id="20" name="Connecteur droit avec flèche 19"/>
          <p:cNvCxnSpPr>
            <a:endCxn id="18" idx="0"/>
          </p:cNvCxnSpPr>
          <p:nvPr/>
        </p:nvCxnSpPr>
        <p:spPr>
          <a:xfrm>
            <a:off x="7274362" y="4535471"/>
            <a:ext cx="2048" cy="756790"/>
          </a:xfrm>
          <a:prstGeom prst="straightConnector1">
            <a:avLst/>
          </a:prstGeom>
          <a:ln w="41275">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à coins arrondis 21"/>
          <p:cNvSpPr/>
          <p:nvPr/>
        </p:nvSpPr>
        <p:spPr>
          <a:xfrm>
            <a:off x="1003717" y="4146525"/>
            <a:ext cx="1300923" cy="324000"/>
          </a:xfrm>
          <a:prstGeom prst="roundRect">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9820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strVal val="#ppt_w*0.70"/>
                                          </p:val>
                                        </p:tav>
                                        <p:tav tm="100000">
                                          <p:val>
                                            <p:strVal val="#ppt_w"/>
                                          </p:val>
                                        </p:tav>
                                      </p:tavLst>
                                    </p:anim>
                                    <p:anim calcmode="lin" valueType="num">
                                      <p:cBhvr>
                                        <p:cTn id="23" dur="1000" fill="hold"/>
                                        <p:tgtEl>
                                          <p:spTgt spid="10"/>
                                        </p:tgtEl>
                                        <p:attrNameLst>
                                          <p:attrName>ppt_h</p:attrName>
                                        </p:attrNameLst>
                                      </p:cBhvr>
                                      <p:tavLst>
                                        <p:tav tm="0">
                                          <p:val>
                                            <p:strVal val="#ppt_h"/>
                                          </p:val>
                                        </p:tav>
                                        <p:tav tm="100000">
                                          <p:val>
                                            <p:strVal val="#ppt_h"/>
                                          </p:val>
                                        </p:tav>
                                      </p:tavLst>
                                    </p:anim>
                                    <p:animEffect transition="in" filter="fade">
                                      <p:cBhvr>
                                        <p:cTn id="24" dur="1000"/>
                                        <p:tgtEl>
                                          <p:spTgt spid="10"/>
                                        </p:tgtEl>
                                      </p:cBhvr>
                                    </p:animEffect>
                                  </p:childTnLst>
                                </p:cTn>
                              </p:par>
                              <p:par>
                                <p:cTn id="25" presetID="55"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0.70"/>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0.70"/>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strVal val="#ppt_w*0.7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Effect transition="in" filter="fade">
                                      <p:cBhvr>
                                        <p:cTn id="41" dur="1000"/>
                                        <p:tgtEl>
                                          <p:spTgt spid="9"/>
                                        </p:tgtEl>
                                      </p:cBhvr>
                                    </p:animEffect>
                                  </p:childTnLst>
                                </p:cTn>
                              </p:par>
                              <p:par>
                                <p:cTn id="42" presetID="55"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1000" fill="hold"/>
                                        <p:tgtEl>
                                          <p:spTgt spid="16"/>
                                        </p:tgtEl>
                                        <p:attrNameLst>
                                          <p:attrName>ppt_w</p:attrName>
                                        </p:attrNameLst>
                                      </p:cBhvr>
                                      <p:tavLst>
                                        <p:tav tm="0">
                                          <p:val>
                                            <p:strVal val="#ppt_w*0.70"/>
                                          </p:val>
                                        </p:tav>
                                        <p:tav tm="100000">
                                          <p:val>
                                            <p:strVal val="#ppt_w"/>
                                          </p:val>
                                        </p:tav>
                                      </p:tavLst>
                                    </p:anim>
                                    <p:anim calcmode="lin" valueType="num">
                                      <p:cBhvr>
                                        <p:cTn id="45" dur="1000" fill="hold"/>
                                        <p:tgtEl>
                                          <p:spTgt spid="16"/>
                                        </p:tgtEl>
                                        <p:attrNameLst>
                                          <p:attrName>ppt_h</p:attrName>
                                        </p:attrNameLst>
                                      </p:cBhvr>
                                      <p:tavLst>
                                        <p:tav tm="0">
                                          <p:val>
                                            <p:strVal val="#ppt_h"/>
                                          </p:val>
                                        </p:tav>
                                        <p:tav tm="100000">
                                          <p:val>
                                            <p:strVal val="#ppt_h"/>
                                          </p:val>
                                        </p:tav>
                                      </p:tavLst>
                                    </p:anim>
                                    <p:animEffect transition="in" filter="fade">
                                      <p:cBhvr>
                                        <p:cTn id="46" dur="1000"/>
                                        <p:tgtEl>
                                          <p:spTgt spid="16"/>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strVal val="#ppt_w*0.70"/>
                                          </p:val>
                                        </p:tav>
                                        <p:tav tm="100000">
                                          <p:val>
                                            <p:strVal val="#ppt_w"/>
                                          </p:val>
                                        </p:tav>
                                      </p:tavLst>
                                    </p:anim>
                                    <p:anim calcmode="lin" valueType="num">
                                      <p:cBhvr>
                                        <p:cTn id="50" dur="1000" fill="hold"/>
                                        <p:tgtEl>
                                          <p:spTgt spid="6"/>
                                        </p:tgtEl>
                                        <p:attrNameLst>
                                          <p:attrName>ppt_h</p:attrName>
                                        </p:attrNameLst>
                                      </p:cBhvr>
                                      <p:tavLst>
                                        <p:tav tm="0">
                                          <p:val>
                                            <p:strVal val="#ppt_h"/>
                                          </p:val>
                                        </p:tav>
                                        <p:tav tm="100000">
                                          <p:val>
                                            <p:strVal val="#ppt_h"/>
                                          </p:val>
                                        </p:tav>
                                      </p:tavLst>
                                    </p:anim>
                                    <p:animEffect transition="in" filter="fade">
                                      <p:cBhvr>
                                        <p:cTn id="51" dur="1000"/>
                                        <p:tgtEl>
                                          <p:spTgt spid="6"/>
                                        </p:tgtEl>
                                      </p:cBhvr>
                                    </p:animEffect>
                                  </p:childTnLst>
                                </p:cTn>
                              </p:par>
                              <p:par>
                                <p:cTn id="52" presetID="55" presetClass="entr" presetSubtype="0" fill="hold" grpId="1" nodeType="withEffect">
                                  <p:stCondLst>
                                    <p:cond delay="0"/>
                                  </p:stCondLst>
                                  <p:childTnLst>
                                    <p:set>
                                      <p:cBhvr>
                                        <p:cTn id="53" dur="1" fill="hold">
                                          <p:stCondLst>
                                            <p:cond delay="0"/>
                                          </p:stCondLst>
                                        </p:cTn>
                                        <p:tgtEl>
                                          <p:spTgt spid="22"/>
                                        </p:tgtEl>
                                        <p:attrNameLst>
                                          <p:attrName>style.visibility</p:attrName>
                                        </p:attrNameLst>
                                      </p:cBhvr>
                                      <p:to>
                                        <p:strVal val="visible"/>
                                      </p:to>
                                    </p:set>
                                    <p:anim calcmode="lin" valueType="num">
                                      <p:cBhvr>
                                        <p:cTn id="54" dur="1000" fill="hold"/>
                                        <p:tgtEl>
                                          <p:spTgt spid="22"/>
                                        </p:tgtEl>
                                        <p:attrNameLst>
                                          <p:attrName>ppt_w</p:attrName>
                                        </p:attrNameLst>
                                      </p:cBhvr>
                                      <p:tavLst>
                                        <p:tav tm="0">
                                          <p:val>
                                            <p:strVal val="#ppt_w*0.70"/>
                                          </p:val>
                                        </p:tav>
                                        <p:tav tm="100000">
                                          <p:val>
                                            <p:strVal val="#ppt_w"/>
                                          </p:val>
                                        </p:tav>
                                      </p:tavLst>
                                    </p:anim>
                                    <p:anim calcmode="lin" valueType="num">
                                      <p:cBhvr>
                                        <p:cTn id="55" dur="1000" fill="hold"/>
                                        <p:tgtEl>
                                          <p:spTgt spid="22"/>
                                        </p:tgtEl>
                                        <p:attrNameLst>
                                          <p:attrName>ppt_h</p:attrName>
                                        </p:attrNameLst>
                                      </p:cBhvr>
                                      <p:tavLst>
                                        <p:tav tm="0">
                                          <p:val>
                                            <p:strVal val="#ppt_h"/>
                                          </p:val>
                                        </p:tav>
                                        <p:tav tm="100000">
                                          <p:val>
                                            <p:strVal val="#ppt_h"/>
                                          </p:val>
                                        </p:tav>
                                      </p:tavLst>
                                    </p:anim>
                                    <p:animEffect transition="in" filter="fade">
                                      <p:cBhvr>
                                        <p:cTn id="56" dur="10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strVal val="#ppt_w*0.70"/>
                                          </p:val>
                                        </p:tav>
                                        <p:tav tm="100000">
                                          <p:val>
                                            <p:strVal val="#ppt_w"/>
                                          </p:val>
                                        </p:tav>
                                      </p:tavLst>
                                    </p:anim>
                                    <p:anim calcmode="lin" valueType="num">
                                      <p:cBhvr>
                                        <p:cTn id="62" dur="1000" fill="hold"/>
                                        <p:tgtEl>
                                          <p:spTgt spid="19"/>
                                        </p:tgtEl>
                                        <p:attrNameLst>
                                          <p:attrName>ppt_h</p:attrName>
                                        </p:attrNameLst>
                                      </p:cBhvr>
                                      <p:tavLst>
                                        <p:tav tm="0">
                                          <p:val>
                                            <p:strVal val="#ppt_h"/>
                                          </p:val>
                                        </p:tav>
                                        <p:tav tm="100000">
                                          <p:val>
                                            <p:strVal val="#ppt_h"/>
                                          </p:val>
                                        </p:tav>
                                      </p:tavLst>
                                    </p:anim>
                                    <p:animEffect transition="in" filter="fade">
                                      <p:cBhvr>
                                        <p:cTn id="63" dur="1000"/>
                                        <p:tgtEl>
                                          <p:spTgt spid="19"/>
                                        </p:tgtEl>
                                      </p:cBhvr>
                                    </p:animEffect>
                                  </p:childTnLst>
                                </p:cTn>
                              </p:par>
                              <p:par>
                                <p:cTn id="64" presetID="55"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1000" fill="hold"/>
                                        <p:tgtEl>
                                          <p:spTgt spid="20"/>
                                        </p:tgtEl>
                                        <p:attrNameLst>
                                          <p:attrName>ppt_w</p:attrName>
                                        </p:attrNameLst>
                                      </p:cBhvr>
                                      <p:tavLst>
                                        <p:tav tm="0">
                                          <p:val>
                                            <p:strVal val="#ppt_w*0.70"/>
                                          </p:val>
                                        </p:tav>
                                        <p:tav tm="100000">
                                          <p:val>
                                            <p:strVal val="#ppt_w"/>
                                          </p:val>
                                        </p:tav>
                                      </p:tavLst>
                                    </p:anim>
                                    <p:anim calcmode="lin" valueType="num">
                                      <p:cBhvr>
                                        <p:cTn id="67" dur="1000" fill="hold"/>
                                        <p:tgtEl>
                                          <p:spTgt spid="20"/>
                                        </p:tgtEl>
                                        <p:attrNameLst>
                                          <p:attrName>ppt_h</p:attrName>
                                        </p:attrNameLst>
                                      </p:cBhvr>
                                      <p:tavLst>
                                        <p:tav tm="0">
                                          <p:val>
                                            <p:strVal val="#ppt_h"/>
                                          </p:val>
                                        </p:tav>
                                        <p:tav tm="100000">
                                          <p:val>
                                            <p:strVal val="#ppt_h"/>
                                          </p:val>
                                        </p:tav>
                                      </p:tavLst>
                                    </p:anim>
                                    <p:animEffect transition="in" filter="fade">
                                      <p:cBhvr>
                                        <p:cTn id="68" dur="1000"/>
                                        <p:tgtEl>
                                          <p:spTgt spid="20"/>
                                        </p:tgtEl>
                                      </p:cBhvr>
                                    </p:animEffect>
                                  </p:childTnLst>
                                </p:cTn>
                              </p:par>
                              <p:par>
                                <p:cTn id="69" presetID="55" presetClass="entr" presetSubtype="0" fill="hold" grpId="0" nodeType="with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p:cTn id="71" dur="1000" fill="hold"/>
                                        <p:tgtEl>
                                          <p:spTgt spid="18"/>
                                        </p:tgtEl>
                                        <p:attrNameLst>
                                          <p:attrName>ppt_w</p:attrName>
                                        </p:attrNameLst>
                                      </p:cBhvr>
                                      <p:tavLst>
                                        <p:tav tm="0">
                                          <p:val>
                                            <p:strVal val="#ppt_w*0.70"/>
                                          </p:val>
                                        </p:tav>
                                        <p:tav tm="100000">
                                          <p:val>
                                            <p:strVal val="#ppt_w"/>
                                          </p:val>
                                        </p:tav>
                                      </p:tavLst>
                                    </p:anim>
                                    <p:anim calcmode="lin" valueType="num">
                                      <p:cBhvr>
                                        <p:cTn id="72" dur="1000" fill="hold"/>
                                        <p:tgtEl>
                                          <p:spTgt spid="18"/>
                                        </p:tgtEl>
                                        <p:attrNameLst>
                                          <p:attrName>ppt_h</p:attrName>
                                        </p:attrNameLst>
                                      </p:cBhvr>
                                      <p:tavLst>
                                        <p:tav tm="0">
                                          <p:val>
                                            <p:strVal val="#ppt_h"/>
                                          </p:val>
                                        </p:tav>
                                        <p:tav tm="100000">
                                          <p:val>
                                            <p:strVal val="#ppt_h"/>
                                          </p:val>
                                        </p:tav>
                                      </p:tavLst>
                                    </p:anim>
                                    <p:animEffect transition="in" filter="fade">
                                      <p:cBhvr>
                                        <p:cTn id="73" dur="10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ntr" presetSubtype="0" fill="hold" grpId="0" nodeType="clickEffect">
                                  <p:stCondLst>
                                    <p:cond delay="0"/>
                                  </p:stCondLst>
                                  <p:childTnLst>
                                    <p:set>
                                      <p:cBhvr>
                                        <p:cTn id="77" dur="1" fill="hold">
                                          <p:stCondLst>
                                            <p:cond delay="0"/>
                                          </p:stCondLst>
                                        </p:cTn>
                                        <p:tgtEl>
                                          <p:spTgt spid="11"/>
                                        </p:tgtEl>
                                        <p:attrNameLst>
                                          <p:attrName>style.visibility</p:attrName>
                                        </p:attrNameLst>
                                      </p:cBhvr>
                                      <p:to>
                                        <p:strVal val="visible"/>
                                      </p:to>
                                    </p:set>
                                    <p:anim calcmode="lin" valueType="num">
                                      <p:cBhvr>
                                        <p:cTn id="78" dur="1000" fill="hold"/>
                                        <p:tgtEl>
                                          <p:spTgt spid="11"/>
                                        </p:tgtEl>
                                        <p:attrNameLst>
                                          <p:attrName>ppt_w</p:attrName>
                                        </p:attrNameLst>
                                      </p:cBhvr>
                                      <p:tavLst>
                                        <p:tav tm="0">
                                          <p:val>
                                            <p:strVal val="#ppt_w*0.70"/>
                                          </p:val>
                                        </p:tav>
                                        <p:tav tm="100000">
                                          <p:val>
                                            <p:strVal val="#ppt_w"/>
                                          </p:val>
                                        </p:tav>
                                      </p:tavLst>
                                    </p:anim>
                                    <p:anim calcmode="lin" valueType="num">
                                      <p:cBhvr>
                                        <p:cTn id="79" dur="1000" fill="hold"/>
                                        <p:tgtEl>
                                          <p:spTgt spid="11"/>
                                        </p:tgtEl>
                                        <p:attrNameLst>
                                          <p:attrName>ppt_h</p:attrName>
                                        </p:attrNameLst>
                                      </p:cBhvr>
                                      <p:tavLst>
                                        <p:tav tm="0">
                                          <p:val>
                                            <p:strVal val="#ppt_h"/>
                                          </p:val>
                                        </p:tav>
                                        <p:tav tm="100000">
                                          <p:val>
                                            <p:strVal val="#ppt_h"/>
                                          </p:val>
                                        </p:tav>
                                      </p:tavLst>
                                    </p:anim>
                                    <p:animEffect transition="in" filter="fade">
                                      <p:cBhvr>
                                        <p:cTn id="80" dur="1000"/>
                                        <p:tgtEl>
                                          <p:spTgt spid="11"/>
                                        </p:tgtEl>
                                      </p:cBhvr>
                                    </p:animEffect>
                                  </p:childTnLst>
                                </p:cTn>
                              </p:par>
                              <p:par>
                                <p:cTn id="81" presetID="55" presetClass="entr" presetSubtype="0"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1000" fill="hold"/>
                                        <p:tgtEl>
                                          <p:spTgt spid="15"/>
                                        </p:tgtEl>
                                        <p:attrNameLst>
                                          <p:attrName>ppt_w</p:attrName>
                                        </p:attrNameLst>
                                      </p:cBhvr>
                                      <p:tavLst>
                                        <p:tav tm="0">
                                          <p:val>
                                            <p:strVal val="#ppt_w*0.70"/>
                                          </p:val>
                                        </p:tav>
                                        <p:tav tm="100000">
                                          <p:val>
                                            <p:strVal val="#ppt_w"/>
                                          </p:val>
                                        </p:tav>
                                      </p:tavLst>
                                    </p:anim>
                                    <p:anim calcmode="lin" valueType="num">
                                      <p:cBhvr>
                                        <p:cTn id="84" dur="1000" fill="hold"/>
                                        <p:tgtEl>
                                          <p:spTgt spid="15"/>
                                        </p:tgtEl>
                                        <p:attrNameLst>
                                          <p:attrName>ppt_h</p:attrName>
                                        </p:attrNameLst>
                                      </p:cBhvr>
                                      <p:tavLst>
                                        <p:tav tm="0">
                                          <p:val>
                                            <p:strVal val="#ppt_h"/>
                                          </p:val>
                                        </p:tav>
                                        <p:tav tm="100000">
                                          <p:val>
                                            <p:strVal val="#ppt_h"/>
                                          </p:val>
                                        </p:tav>
                                      </p:tavLst>
                                    </p:anim>
                                    <p:animEffect transition="in" filter="fade">
                                      <p:cBhvr>
                                        <p:cTn id="85" dur="1000"/>
                                        <p:tgtEl>
                                          <p:spTgt spid="15"/>
                                        </p:tgtEl>
                                      </p:cBhvr>
                                    </p:animEffect>
                                  </p:childTnLst>
                                </p:cTn>
                              </p:par>
                              <p:par>
                                <p:cTn id="86" presetID="55" presetClass="entr" presetSubtype="0" fill="hold" grpId="0" nodeType="withEffect">
                                  <p:stCondLst>
                                    <p:cond delay="0"/>
                                  </p:stCondLst>
                                  <p:childTnLst>
                                    <p:set>
                                      <p:cBhvr>
                                        <p:cTn id="87" dur="1" fill="hold">
                                          <p:stCondLst>
                                            <p:cond delay="0"/>
                                          </p:stCondLst>
                                        </p:cTn>
                                        <p:tgtEl>
                                          <p:spTgt spid="7"/>
                                        </p:tgtEl>
                                        <p:attrNameLst>
                                          <p:attrName>style.visibility</p:attrName>
                                        </p:attrNameLst>
                                      </p:cBhvr>
                                      <p:to>
                                        <p:strVal val="visible"/>
                                      </p:to>
                                    </p:set>
                                    <p:anim calcmode="lin" valueType="num">
                                      <p:cBhvr>
                                        <p:cTn id="88" dur="1000" fill="hold"/>
                                        <p:tgtEl>
                                          <p:spTgt spid="7"/>
                                        </p:tgtEl>
                                        <p:attrNameLst>
                                          <p:attrName>ppt_w</p:attrName>
                                        </p:attrNameLst>
                                      </p:cBhvr>
                                      <p:tavLst>
                                        <p:tav tm="0">
                                          <p:val>
                                            <p:strVal val="#ppt_w*0.70"/>
                                          </p:val>
                                        </p:tav>
                                        <p:tav tm="100000">
                                          <p:val>
                                            <p:strVal val="#ppt_w"/>
                                          </p:val>
                                        </p:tav>
                                      </p:tavLst>
                                    </p:anim>
                                    <p:anim calcmode="lin" valueType="num">
                                      <p:cBhvr>
                                        <p:cTn id="89" dur="1000" fill="hold"/>
                                        <p:tgtEl>
                                          <p:spTgt spid="7"/>
                                        </p:tgtEl>
                                        <p:attrNameLst>
                                          <p:attrName>ppt_h</p:attrName>
                                        </p:attrNameLst>
                                      </p:cBhvr>
                                      <p:tavLst>
                                        <p:tav tm="0">
                                          <p:val>
                                            <p:strVal val="#ppt_h"/>
                                          </p:val>
                                        </p:tav>
                                        <p:tav tm="100000">
                                          <p:val>
                                            <p:strVal val="#ppt_h"/>
                                          </p:val>
                                        </p:tav>
                                      </p:tavLst>
                                    </p:anim>
                                    <p:animEffect transition="in" filter="fade">
                                      <p:cBhvr>
                                        <p:cTn id="9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9" grpId="0" animBg="1"/>
      <p:bldP spid="18" grpId="0" animBg="1"/>
      <p:bldP spid="2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0096" y="1112974"/>
            <a:ext cx="3964930" cy="687542"/>
          </a:xfrm>
        </p:spPr>
        <p:txBody>
          <a:bodyPr>
            <a:noAutofit/>
          </a:bodyPr>
          <a:lstStyle/>
          <a:p>
            <a:r>
              <a:rPr lang="fr-FR" sz="2400" i="1" dirty="0" smtClean="0">
                <a:solidFill>
                  <a:srgbClr val="C00000"/>
                </a:solidFill>
              </a:rPr>
              <a:t>Le cycle 3 prend appui sur les acquis du cycle 2</a:t>
            </a:r>
            <a:endParaRPr lang="fr-FR" sz="2400" i="1" dirty="0">
              <a:solidFill>
                <a:srgbClr val="C00000"/>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1863832949"/>
              </p:ext>
            </p:extLst>
          </p:nvPr>
        </p:nvGraphicFramePr>
        <p:xfrm>
          <a:off x="332124" y="2620305"/>
          <a:ext cx="11687176" cy="2992120"/>
        </p:xfrm>
        <a:graphic>
          <a:graphicData uri="http://schemas.openxmlformats.org/drawingml/2006/table">
            <a:tbl>
              <a:tblPr firstRow="1" bandRow="1">
                <a:tableStyleId>{21E4AEA4-8DFA-4A89-87EB-49C32662AFE0}</a:tableStyleId>
              </a:tblPr>
              <a:tblGrid>
                <a:gridCol w="2921794"/>
                <a:gridCol w="2921794"/>
                <a:gridCol w="2921794"/>
                <a:gridCol w="2921794"/>
              </a:tblGrid>
              <a:tr h="370840">
                <a:tc>
                  <a:txBody>
                    <a:bodyPr/>
                    <a:lstStyle/>
                    <a:p>
                      <a:pPr algn="ctr"/>
                      <a:r>
                        <a:rPr lang="fr-FR" sz="1600" dirty="0" smtClean="0">
                          <a:solidFill>
                            <a:schemeClr val="bg1"/>
                          </a:solidFill>
                        </a:rPr>
                        <a:t>Cycle 2</a:t>
                      </a:r>
                    </a:p>
                    <a:p>
                      <a:pPr algn="ctr"/>
                      <a:r>
                        <a:rPr lang="fr-FR" sz="1600" dirty="0" smtClean="0">
                          <a:solidFill>
                            <a:schemeClr val="bg1"/>
                          </a:solidFill>
                        </a:rPr>
                        <a:t>Questionner le monde</a:t>
                      </a:r>
                    </a:p>
                    <a:p>
                      <a:pPr algn="ctr"/>
                      <a:r>
                        <a:rPr lang="fr-FR" sz="1600" dirty="0" smtClean="0">
                          <a:solidFill>
                            <a:schemeClr val="bg1"/>
                          </a:solidFill>
                        </a:rPr>
                        <a:t>Questionner l’espace et le temps</a:t>
                      </a:r>
                      <a:endParaRPr lang="fr-FR"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a:r>
                        <a:rPr lang="fr-FR" sz="1600" dirty="0" smtClean="0">
                          <a:solidFill>
                            <a:schemeClr val="bg1"/>
                          </a:solidFill>
                        </a:rPr>
                        <a:t>Cycle 3</a:t>
                      </a:r>
                    </a:p>
                    <a:p>
                      <a:pPr algn="ctr"/>
                      <a:r>
                        <a:rPr lang="fr-FR" sz="1600" dirty="0" smtClean="0">
                          <a:solidFill>
                            <a:schemeClr val="bg1"/>
                          </a:solidFill>
                        </a:rPr>
                        <a:t>Géographie</a:t>
                      </a:r>
                      <a:endParaRPr lang="fr-FR"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gn="ctr"/>
                      <a:endParaRPr lang="fr-FR" dirty="0"/>
                    </a:p>
                  </a:txBody>
                  <a:tcPr/>
                </a:tc>
                <a:tc hMerge="1">
                  <a:txBody>
                    <a:bodyPr/>
                    <a:lstStyle/>
                    <a:p>
                      <a:pPr algn="ctr"/>
                      <a:endParaRPr lang="fr-FR" dirty="0"/>
                    </a:p>
                  </a:txBody>
                  <a:tcPr/>
                </a:tc>
              </a:tr>
              <a:tr h="370840">
                <a:tc>
                  <a:txBody>
                    <a:bodyPr/>
                    <a:lstStyle/>
                    <a:p>
                      <a:pPr algn="ctr"/>
                      <a:r>
                        <a:rPr lang="fr-FR" sz="1600" dirty="0" smtClean="0"/>
                        <a:t>CP-CE1-CE2</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fr-FR" sz="1600" dirty="0" smtClean="0"/>
                        <a:t>CM1</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fr-FR" sz="1600" dirty="0" smtClean="0"/>
                        <a:t>CM2</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fr-FR" sz="1600" dirty="0" smtClean="0"/>
                        <a:t>6e</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370840">
                <a:tc>
                  <a:txBody>
                    <a:bodyPr/>
                    <a:lstStyle/>
                    <a:p>
                      <a:pPr marL="285750" indent="-285750">
                        <a:buFont typeface="Arial" charset="0"/>
                        <a:buChar char="•"/>
                      </a:pPr>
                      <a:r>
                        <a:rPr lang="fr-FR" sz="1600" dirty="0" smtClean="0"/>
                        <a:t>Se situer dans l’espace</a:t>
                      </a:r>
                    </a:p>
                    <a:p>
                      <a:pPr marL="285750" indent="-285750">
                        <a:buFont typeface="Arial" charset="0"/>
                        <a:buChar char="•"/>
                      </a:pPr>
                      <a:r>
                        <a:rPr lang="fr-FR" sz="1600" dirty="0" smtClean="0"/>
                        <a:t>Se situer dans le temps</a:t>
                      </a:r>
                    </a:p>
                    <a:p>
                      <a:pPr marL="285750" indent="-285750">
                        <a:buFont typeface="Arial" charset="0"/>
                        <a:buChar char="•"/>
                      </a:pPr>
                      <a:r>
                        <a:rPr lang="fr-FR" sz="1600" dirty="0" smtClean="0"/>
                        <a:t>Explorer les organisations du monde</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42900" indent="-342900">
                        <a:buFont typeface="+mj-lt"/>
                        <a:buAutoNum type="arabicPeriod"/>
                      </a:pPr>
                      <a:r>
                        <a:rPr lang="fr-FR" sz="1600" dirty="0" smtClean="0"/>
                        <a:t>Découvrir le(s) lieux où j’habite</a:t>
                      </a:r>
                    </a:p>
                    <a:p>
                      <a:pPr marL="342900" indent="-342900">
                        <a:buFont typeface="+mj-lt"/>
                        <a:buAutoNum type="arabicPeriod"/>
                      </a:pPr>
                      <a:r>
                        <a:rPr lang="fr-FR" sz="1600" dirty="0" smtClean="0"/>
                        <a:t>Se loger, travailler, se cultiver, avoir des loisirs en France</a:t>
                      </a:r>
                    </a:p>
                    <a:p>
                      <a:pPr marL="342900" indent="-342900">
                        <a:buFont typeface="+mj-lt"/>
                        <a:buAutoNum type="arabicPeriod"/>
                      </a:pPr>
                      <a:r>
                        <a:rPr lang="fr-FR" sz="1600" dirty="0" smtClean="0"/>
                        <a:t>Consommer en France</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342900" indent="-342900">
                        <a:buFont typeface="+mj-lt"/>
                        <a:buAutoNum type="arabicPeriod"/>
                      </a:pPr>
                      <a:r>
                        <a:rPr lang="fr-FR" sz="1600" dirty="0" smtClean="0"/>
                        <a:t>Se déplacer</a:t>
                      </a:r>
                    </a:p>
                    <a:p>
                      <a:pPr marL="342900" indent="-342900">
                        <a:buFont typeface="+mj-lt"/>
                        <a:buAutoNum type="arabicPeriod"/>
                      </a:pPr>
                      <a:r>
                        <a:rPr lang="fr-FR" sz="1600" dirty="0" smtClean="0"/>
                        <a:t>Communiquer d’un bout à l’autre du monde grâce à l’Internet</a:t>
                      </a:r>
                    </a:p>
                    <a:p>
                      <a:pPr marL="342900" indent="-342900">
                        <a:buFont typeface="+mj-lt"/>
                        <a:buAutoNum type="arabicPeriod"/>
                      </a:pPr>
                      <a:r>
                        <a:rPr lang="fr-FR" sz="1600" dirty="0" smtClean="0"/>
                        <a:t>Mieux habiter</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342900" indent="-342900">
                        <a:buFont typeface="+mj-lt"/>
                        <a:buAutoNum type="arabicPeriod"/>
                      </a:pPr>
                      <a:r>
                        <a:rPr lang="fr-FR" sz="1600" dirty="0" smtClean="0"/>
                        <a:t>Habiter une métropole</a:t>
                      </a:r>
                    </a:p>
                    <a:p>
                      <a:pPr marL="342900" indent="-342900">
                        <a:buFont typeface="+mj-lt"/>
                        <a:buAutoNum type="arabicPeriod"/>
                      </a:pPr>
                      <a:r>
                        <a:rPr lang="fr-FR" sz="1600" dirty="0" smtClean="0"/>
                        <a:t>Habiter un espace de faible densité</a:t>
                      </a:r>
                    </a:p>
                    <a:p>
                      <a:pPr marL="342900" indent="-342900">
                        <a:buFont typeface="+mj-lt"/>
                        <a:buAutoNum type="arabicPeriod"/>
                      </a:pPr>
                      <a:r>
                        <a:rPr lang="fr-FR" sz="1600" dirty="0" smtClean="0"/>
                        <a:t>Habiter les littoraux</a:t>
                      </a:r>
                    </a:p>
                    <a:p>
                      <a:pPr marL="342900" indent="-342900">
                        <a:buFont typeface="+mj-lt"/>
                        <a:buAutoNum type="arabicPeriod"/>
                      </a:pPr>
                      <a:r>
                        <a:rPr lang="fr-FR" sz="1600" dirty="0" smtClean="0"/>
                        <a:t>Le monde habité</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sp>
        <p:nvSpPr>
          <p:cNvPr id="4" name="Flèche courbée vers la gauche 3"/>
          <p:cNvSpPr/>
          <p:nvPr/>
        </p:nvSpPr>
        <p:spPr>
          <a:xfrm rot="5400000" flipH="1">
            <a:off x="3346786" y="691493"/>
            <a:ext cx="971550" cy="3371850"/>
          </a:xfrm>
          <a:prstGeom prst="curvedLef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5" name="Titre 1"/>
          <p:cNvSpPr txBox="1">
            <a:spLocks/>
          </p:cNvSpPr>
          <p:nvPr/>
        </p:nvSpPr>
        <p:spPr>
          <a:xfrm>
            <a:off x="137160" y="116632"/>
            <a:ext cx="11882140" cy="864096"/>
          </a:xfrm>
          <a:prstGeom prst="rect">
            <a:avLst/>
          </a:prstGeom>
          <a:noFill/>
          <a:ln w="28575">
            <a:solidFill>
              <a:srgbClr val="C00000"/>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dirty="0" smtClean="0"/>
              <a:t>B. Un programme qui s’inscrit dans une logique de cycle</a:t>
            </a:r>
            <a:endParaRPr lang="fr-FR" sz="3600" dirty="0"/>
          </a:p>
        </p:txBody>
      </p:sp>
    </p:spTree>
    <p:extLst>
      <p:ext uri="{BB962C8B-B14F-4D97-AF65-F5344CB8AC3E}">
        <p14:creationId xmlns:p14="http://schemas.microsoft.com/office/powerpoint/2010/main" val="119235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943197827"/>
              </p:ext>
            </p:extLst>
          </p:nvPr>
        </p:nvGraphicFramePr>
        <p:xfrm>
          <a:off x="371476" y="1417638"/>
          <a:ext cx="11687176" cy="4663440"/>
        </p:xfrm>
        <a:graphic>
          <a:graphicData uri="http://schemas.openxmlformats.org/drawingml/2006/table">
            <a:tbl>
              <a:tblPr firstRow="1" bandRow="1">
                <a:tableStyleId>{21E4AEA4-8DFA-4A89-87EB-49C32662AFE0}</a:tableStyleId>
              </a:tblPr>
              <a:tblGrid>
                <a:gridCol w="2921794"/>
                <a:gridCol w="2921794"/>
                <a:gridCol w="2921794"/>
                <a:gridCol w="2921794"/>
              </a:tblGrid>
              <a:tr h="370840">
                <a:tc>
                  <a:txBody>
                    <a:bodyPr/>
                    <a:lstStyle/>
                    <a:p>
                      <a:pPr algn="ctr"/>
                      <a:r>
                        <a:rPr lang="fr-FR" sz="1600" dirty="0" smtClean="0">
                          <a:solidFill>
                            <a:schemeClr val="bg1"/>
                          </a:solidFill>
                        </a:rPr>
                        <a:t>Cycle 2</a:t>
                      </a:r>
                    </a:p>
                    <a:p>
                      <a:pPr algn="ctr"/>
                      <a:r>
                        <a:rPr lang="fr-FR" sz="1600" dirty="0" smtClean="0">
                          <a:solidFill>
                            <a:schemeClr val="bg1"/>
                          </a:solidFill>
                        </a:rPr>
                        <a:t>Questionner le monde</a:t>
                      </a:r>
                    </a:p>
                    <a:p>
                      <a:pPr algn="ctr"/>
                      <a:r>
                        <a:rPr lang="fr-FR" sz="1600" dirty="0" smtClean="0">
                          <a:solidFill>
                            <a:schemeClr val="bg1"/>
                          </a:solidFill>
                        </a:rPr>
                        <a:t>Questionner l’espace et le temps</a:t>
                      </a:r>
                      <a:endParaRPr lang="fr-FR"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a:r>
                        <a:rPr lang="fr-FR" sz="1600" dirty="0" smtClean="0">
                          <a:solidFill>
                            <a:schemeClr val="bg1"/>
                          </a:solidFill>
                        </a:rPr>
                        <a:t>Cycle 3</a:t>
                      </a:r>
                    </a:p>
                    <a:p>
                      <a:pPr algn="ctr"/>
                      <a:r>
                        <a:rPr lang="fr-FR" sz="1600" dirty="0" smtClean="0">
                          <a:solidFill>
                            <a:schemeClr val="bg1"/>
                          </a:solidFill>
                        </a:rPr>
                        <a:t>Géographie</a:t>
                      </a:r>
                      <a:endParaRPr lang="fr-FR"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gn="ctr"/>
                      <a:endParaRPr lang="fr-FR" dirty="0"/>
                    </a:p>
                  </a:txBody>
                  <a:tcPr/>
                </a:tc>
                <a:tc hMerge="1">
                  <a:txBody>
                    <a:bodyPr/>
                    <a:lstStyle/>
                    <a:p>
                      <a:pPr algn="ctr"/>
                      <a:endParaRPr lang="fr-FR" dirty="0"/>
                    </a:p>
                  </a:txBody>
                  <a:tcPr/>
                </a:tc>
              </a:tr>
              <a:tr h="370840">
                <a:tc>
                  <a:txBody>
                    <a:bodyPr/>
                    <a:lstStyle/>
                    <a:p>
                      <a:pPr algn="ctr"/>
                      <a:r>
                        <a:rPr lang="fr-FR" sz="1600" dirty="0" smtClean="0"/>
                        <a:t>CP-CE1-CE2</a:t>
                      </a:r>
                    </a:p>
                    <a:p>
                      <a:pPr algn="ctr"/>
                      <a:r>
                        <a:rPr lang="fr-FR" sz="1600" b="0" i="1" dirty="0" smtClean="0"/>
                        <a:t>(attendus de fin de cycle)</a:t>
                      </a:r>
                      <a:endParaRPr lang="fr-FR" sz="1600" b="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fr-FR" sz="1600" dirty="0" smtClean="0"/>
                        <a:t>CM1</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fr-FR" sz="1600" dirty="0" smtClean="0"/>
                        <a:t>CM2</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fr-FR" sz="1600" dirty="0" smtClean="0"/>
                        <a:t>6e</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370840">
                <a:tc>
                  <a:txBody>
                    <a:bodyPr/>
                    <a:lstStyle/>
                    <a:p>
                      <a:pPr marL="285750" indent="-285750">
                        <a:buFont typeface="Wingdings" charset="2"/>
                        <a:buChar char="q"/>
                      </a:pPr>
                      <a:r>
                        <a:rPr lang="fr-FR" sz="1600" b="1" dirty="0" smtClean="0"/>
                        <a:t>Se situer dans l’espace</a:t>
                      </a:r>
                    </a:p>
                    <a:p>
                      <a:pPr marL="285750" indent="-285750">
                        <a:buFont typeface="Arial" charset="0"/>
                        <a:buChar char="•"/>
                      </a:pPr>
                      <a:r>
                        <a:rPr lang="fr-FR" sz="1600" i="1" dirty="0" smtClean="0"/>
                        <a:t>Se repérer dans l’espace et le représenter</a:t>
                      </a:r>
                    </a:p>
                    <a:p>
                      <a:pPr marL="285750" indent="-285750">
                        <a:buFont typeface="Arial" charset="0"/>
                        <a:buChar char="•"/>
                      </a:pPr>
                      <a:r>
                        <a:rPr lang="fr-FR" sz="1600" i="1" dirty="0" smtClean="0"/>
                        <a:t>Situer un lieu sur une carte ou un globe</a:t>
                      </a:r>
                    </a:p>
                    <a:p>
                      <a:pPr marL="285750" indent="-285750">
                        <a:buFont typeface="Wingdings" charset="2"/>
                        <a:buChar char="q"/>
                      </a:pPr>
                      <a:r>
                        <a:rPr lang="fr-FR" sz="1600" b="1" dirty="0" smtClean="0"/>
                        <a:t>Explorer les organisations du monde</a:t>
                      </a:r>
                    </a:p>
                    <a:p>
                      <a:pPr marL="285750" indent="-285750">
                        <a:buFont typeface="Arial" charset="0"/>
                        <a:buChar char="•"/>
                      </a:pPr>
                      <a:r>
                        <a:rPr lang="fr-FR" sz="1600" i="1" dirty="0" smtClean="0"/>
                        <a:t>Comparer des modes de vie</a:t>
                      </a:r>
                    </a:p>
                    <a:p>
                      <a:pPr marL="285750" indent="-285750">
                        <a:buFont typeface="Arial" charset="0"/>
                        <a:buChar char="•"/>
                      </a:pPr>
                      <a:r>
                        <a:rPr lang="fr-FR" sz="1600" i="1" dirty="0" smtClean="0"/>
                        <a:t>Comprendre qu’un espace est organisé</a:t>
                      </a:r>
                    </a:p>
                    <a:p>
                      <a:pPr marL="285750" indent="-285750">
                        <a:buFont typeface="Arial" charset="0"/>
                        <a:buChar char="•"/>
                      </a:pPr>
                      <a:r>
                        <a:rPr lang="fr-FR" sz="1600" i="1" dirty="0" smtClean="0"/>
                        <a:t>Identifier des</a:t>
                      </a:r>
                      <a:r>
                        <a:rPr lang="fr-FR" sz="1600" i="1" baseline="0" dirty="0" smtClean="0"/>
                        <a:t> paysages</a:t>
                      </a:r>
                      <a:endParaRPr lang="fr-FR" sz="1600"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42900" indent="-342900">
                        <a:buFont typeface="+mj-lt"/>
                        <a:buAutoNum type="arabicPeriod"/>
                      </a:pPr>
                      <a:r>
                        <a:rPr lang="fr-FR" sz="1600" dirty="0" smtClean="0"/>
                        <a:t>Découvrir le(s) lieux où j’habite</a:t>
                      </a:r>
                    </a:p>
                    <a:p>
                      <a:pPr marL="342900" indent="-342900">
                        <a:buFont typeface="+mj-lt"/>
                        <a:buAutoNum type="arabicPeriod"/>
                      </a:pPr>
                      <a:r>
                        <a:rPr lang="fr-FR" sz="1600" dirty="0" smtClean="0"/>
                        <a:t>Se loger, travailler, se cultiver, avoir des loisirs en France</a:t>
                      </a:r>
                    </a:p>
                    <a:p>
                      <a:pPr marL="342900" indent="-342900">
                        <a:buFont typeface="+mj-lt"/>
                        <a:buAutoNum type="arabicPeriod"/>
                      </a:pPr>
                      <a:r>
                        <a:rPr lang="fr-FR" sz="1600" dirty="0" smtClean="0"/>
                        <a:t>Consommer en France</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342900" indent="-342900">
                        <a:buFont typeface="+mj-lt"/>
                        <a:buAutoNum type="arabicPeriod"/>
                      </a:pPr>
                      <a:r>
                        <a:rPr lang="fr-FR" sz="1600" dirty="0" smtClean="0"/>
                        <a:t>Se déplacer</a:t>
                      </a:r>
                    </a:p>
                    <a:p>
                      <a:pPr marL="342900" indent="-342900">
                        <a:buFont typeface="+mj-lt"/>
                        <a:buAutoNum type="arabicPeriod"/>
                      </a:pPr>
                      <a:r>
                        <a:rPr lang="fr-FR" sz="1600" dirty="0" smtClean="0"/>
                        <a:t>Communiquer d’un bout à l’autre du monde grâce à l’Internet</a:t>
                      </a:r>
                    </a:p>
                    <a:p>
                      <a:pPr marL="342900" indent="-342900">
                        <a:buFont typeface="+mj-lt"/>
                        <a:buAutoNum type="arabicPeriod"/>
                      </a:pPr>
                      <a:r>
                        <a:rPr lang="fr-FR" sz="1600" dirty="0" smtClean="0"/>
                        <a:t>Mieux habiter</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342900" indent="-342900">
                        <a:buFont typeface="+mj-lt"/>
                        <a:buAutoNum type="arabicPeriod"/>
                      </a:pPr>
                      <a:r>
                        <a:rPr lang="fr-FR" sz="1600" dirty="0" smtClean="0"/>
                        <a:t>Habiter une métropole</a:t>
                      </a:r>
                    </a:p>
                    <a:p>
                      <a:pPr marL="342900" indent="-342900">
                        <a:buFont typeface="+mj-lt"/>
                        <a:buAutoNum type="arabicPeriod"/>
                      </a:pPr>
                      <a:r>
                        <a:rPr lang="fr-FR" sz="1600" dirty="0" smtClean="0"/>
                        <a:t>Habiter un espace de faible densité</a:t>
                      </a:r>
                    </a:p>
                    <a:p>
                      <a:pPr marL="342900" indent="-342900">
                        <a:buFont typeface="+mj-lt"/>
                        <a:buAutoNum type="arabicPeriod"/>
                      </a:pPr>
                      <a:r>
                        <a:rPr lang="fr-FR" sz="1600" dirty="0" smtClean="0"/>
                        <a:t>Habiter les littoraux</a:t>
                      </a:r>
                    </a:p>
                    <a:p>
                      <a:pPr marL="342900" indent="-342900">
                        <a:buFont typeface="+mj-lt"/>
                        <a:buAutoNum type="arabicPeriod"/>
                      </a:pPr>
                      <a:r>
                        <a:rPr lang="fr-FR" sz="1600" dirty="0" smtClean="0"/>
                        <a:t>Le monde habité</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sp>
        <p:nvSpPr>
          <p:cNvPr id="3" name="Rectangle 2"/>
          <p:cNvSpPr/>
          <p:nvPr/>
        </p:nvSpPr>
        <p:spPr>
          <a:xfrm>
            <a:off x="3328988" y="1306354"/>
            <a:ext cx="8863012" cy="5297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à coins arrondis 3"/>
          <p:cNvSpPr/>
          <p:nvPr/>
        </p:nvSpPr>
        <p:spPr>
          <a:xfrm>
            <a:off x="3629025" y="2269597"/>
            <a:ext cx="8429627" cy="2810404"/>
          </a:xfrm>
          <a:prstGeom prst="round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ZapfDingbatsITC" charset="0"/>
              <a:buChar char="➔"/>
            </a:pPr>
            <a:r>
              <a:rPr lang="fr-FR" dirty="0" smtClean="0">
                <a:solidFill>
                  <a:schemeClr val="tx1"/>
                </a:solidFill>
              </a:rPr>
              <a:t>Les élèves passent progressivement d’un espace autocentré à un espace géographique. Cette capacité de </a:t>
            </a:r>
            <a:r>
              <a:rPr lang="fr-FR" b="1" dirty="0" smtClean="0">
                <a:solidFill>
                  <a:schemeClr val="tx1"/>
                </a:solidFill>
              </a:rPr>
              <a:t>décentration</a:t>
            </a:r>
            <a:r>
              <a:rPr lang="fr-FR" dirty="0" smtClean="0">
                <a:solidFill>
                  <a:schemeClr val="tx1"/>
                </a:solidFill>
              </a:rPr>
              <a:t> leur permet de comprendre (...) </a:t>
            </a:r>
            <a:r>
              <a:rPr lang="fr-FR" b="1" dirty="0" smtClean="0">
                <a:solidFill>
                  <a:schemeClr val="tx1"/>
                </a:solidFill>
              </a:rPr>
              <a:t>les interactions entre l’espace et les activités humaines</a:t>
            </a:r>
            <a:r>
              <a:rPr lang="fr-FR" dirty="0" smtClean="0">
                <a:solidFill>
                  <a:schemeClr val="tx1"/>
                </a:solidFill>
              </a:rPr>
              <a:t> et de </a:t>
            </a:r>
            <a:r>
              <a:rPr lang="fr-FR" b="1" dirty="0" smtClean="0">
                <a:solidFill>
                  <a:schemeClr val="tx1"/>
                </a:solidFill>
              </a:rPr>
              <a:t>comparer des espaces géographiques simples</a:t>
            </a:r>
            <a:r>
              <a:rPr lang="fr-FR" dirty="0" smtClean="0">
                <a:solidFill>
                  <a:schemeClr val="tx1"/>
                </a:solidFill>
              </a:rPr>
              <a:t>. En fin de cycle, les élèves commencent (...) à </a:t>
            </a:r>
            <a:r>
              <a:rPr lang="fr-FR" b="1" dirty="0" smtClean="0">
                <a:solidFill>
                  <a:schemeClr val="tx1"/>
                </a:solidFill>
              </a:rPr>
              <a:t>penser la planète, donc sa géographie, comme un tout dans sa variété et sa complexité.</a:t>
            </a:r>
          </a:p>
          <a:p>
            <a:pPr marL="285750" indent="-285750">
              <a:buFont typeface="ZapfDingbatsITC" charset="0"/>
              <a:buChar char="➔"/>
            </a:pPr>
            <a:endParaRPr lang="fr-FR" sz="1600" dirty="0"/>
          </a:p>
        </p:txBody>
      </p:sp>
      <p:sp>
        <p:nvSpPr>
          <p:cNvPr id="5" name="ZoneTexte 4"/>
          <p:cNvSpPr txBox="1"/>
          <p:nvPr/>
        </p:nvSpPr>
        <p:spPr>
          <a:xfrm>
            <a:off x="6386513" y="4632326"/>
            <a:ext cx="5186362" cy="276999"/>
          </a:xfrm>
          <a:prstGeom prst="rect">
            <a:avLst/>
          </a:prstGeom>
          <a:noFill/>
        </p:spPr>
        <p:txBody>
          <a:bodyPr wrap="square" rtlCol="0">
            <a:spAutoFit/>
          </a:bodyPr>
          <a:lstStyle/>
          <a:p>
            <a:r>
              <a:rPr lang="fr-FR" sz="1200" dirty="0" smtClean="0"/>
              <a:t>Programme pour le cycle 2, B.O. n°11 du 26 novembre 2015</a:t>
            </a:r>
            <a:endParaRPr lang="fr-FR" sz="1200" dirty="0"/>
          </a:p>
        </p:txBody>
      </p:sp>
      <p:sp>
        <p:nvSpPr>
          <p:cNvPr id="6" name="Titre 1"/>
          <p:cNvSpPr txBox="1">
            <a:spLocks/>
          </p:cNvSpPr>
          <p:nvPr/>
        </p:nvSpPr>
        <p:spPr>
          <a:xfrm>
            <a:off x="609600" y="274638"/>
            <a:ext cx="10972800" cy="1143000"/>
          </a:xfrm>
          <a:prstGeom prst="rect">
            <a:avLst/>
          </a:prstGeom>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i="1" dirty="0" smtClean="0">
                <a:solidFill>
                  <a:srgbClr val="0070C0"/>
                </a:solidFill>
              </a:rPr>
              <a:t>➔ Qu’est-ce que les élèves ont appris au cycle 2 ?</a:t>
            </a:r>
            <a:endParaRPr lang="fr-FR" sz="3600" i="1" dirty="0">
              <a:solidFill>
                <a:srgbClr val="0070C0"/>
              </a:solidFill>
            </a:endParaRPr>
          </a:p>
        </p:txBody>
      </p:sp>
    </p:spTree>
    <p:extLst>
      <p:ext uri="{BB962C8B-B14F-4D97-AF65-F5344CB8AC3E}">
        <p14:creationId xmlns:p14="http://schemas.microsoft.com/office/powerpoint/2010/main" val="18277000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50096" y="1112974"/>
            <a:ext cx="3964930" cy="687542"/>
          </a:xfrm>
        </p:spPr>
        <p:txBody>
          <a:bodyPr>
            <a:noAutofit/>
          </a:bodyPr>
          <a:lstStyle/>
          <a:p>
            <a:r>
              <a:rPr lang="fr-FR" sz="2400" i="1" dirty="0" smtClean="0">
                <a:solidFill>
                  <a:srgbClr val="C00000"/>
                </a:solidFill>
              </a:rPr>
              <a:t>Le cycle 3 prend appui sur les acquis du cycle 2</a:t>
            </a:r>
            <a:endParaRPr lang="fr-FR" sz="2400" i="1" dirty="0">
              <a:solidFill>
                <a:srgbClr val="C00000"/>
              </a:solidFill>
            </a:endParaRPr>
          </a:p>
        </p:txBody>
      </p:sp>
      <p:graphicFrame>
        <p:nvGraphicFramePr>
          <p:cNvPr id="3" name="Tableau 2"/>
          <p:cNvGraphicFramePr>
            <a:graphicFrameLocks noGrp="1"/>
          </p:cNvGraphicFramePr>
          <p:nvPr>
            <p:extLst/>
          </p:nvPr>
        </p:nvGraphicFramePr>
        <p:xfrm>
          <a:off x="332124" y="2620305"/>
          <a:ext cx="11687176" cy="2992120"/>
        </p:xfrm>
        <a:graphic>
          <a:graphicData uri="http://schemas.openxmlformats.org/drawingml/2006/table">
            <a:tbl>
              <a:tblPr firstRow="1" bandRow="1">
                <a:tableStyleId>{21E4AEA4-8DFA-4A89-87EB-49C32662AFE0}</a:tableStyleId>
              </a:tblPr>
              <a:tblGrid>
                <a:gridCol w="2921794"/>
                <a:gridCol w="2921794"/>
                <a:gridCol w="2921794"/>
                <a:gridCol w="2921794"/>
              </a:tblGrid>
              <a:tr h="370840">
                <a:tc>
                  <a:txBody>
                    <a:bodyPr/>
                    <a:lstStyle/>
                    <a:p>
                      <a:pPr algn="ctr"/>
                      <a:r>
                        <a:rPr lang="fr-FR" sz="1600" dirty="0" smtClean="0">
                          <a:solidFill>
                            <a:schemeClr val="bg1"/>
                          </a:solidFill>
                        </a:rPr>
                        <a:t>Cycle 2</a:t>
                      </a:r>
                    </a:p>
                    <a:p>
                      <a:pPr algn="ctr"/>
                      <a:r>
                        <a:rPr lang="fr-FR" sz="1600" dirty="0" smtClean="0">
                          <a:solidFill>
                            <a:schemeClr val="bg1"/>
                          </a:solidFill>
                        </a:rPr>
                        <a:t>Questionner le monde</a:t>
                      </a:r>
                    </a:p>
                    <a:p>
                      <a:pPr algn="ctr"/>
                      <a:r>
                        <a:rPr lang="fr-FR" sz="1600" dirty="0" smtClean="0">
                          <a:solidFill>
                            <a:schemeClr val="bg1"/>
                          </a:solidFill>
                        </a:rPr>
                        <a:t>Questionner l’espace et le temps</a:t>
                      </a:r>
                      <a:endParaRPr lang="fr-FR"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gridSpan="3">
                  <a:txBody>
                    <a:bodyPr/>
                    <a:lstStyle/>
                    <a:p>
                      <a:pPr algn="ctr"/>
                      <a:r>
                        <a:rPr lang="fr-FR" sz="1600" dirty="0" smtClean="0">
                          <a:solidFill>
                            <a:schemeClr val="bg1"/>
                          </a:solidFill>
                        </a:rPr>
                        <a:t>Cycle 3</a:t>
                      </a:r>
                    </a:p>
                    <a:p>
                      <a:pPr algn="ctr"/>
                      <a:r>
                        <a:rPr lang="fr-FR" sz="1600" dirty="0" smtClean="0">
                          <a:solidFill>
                            <a:schemeClr val="bg1"/>
                          </a:solidFill>
                        </a:rPr>
                        <a:t>Géographie</a:t>
                      </a:r>
                      <a:endParaRPr lang="fr-FR" sz="16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pPr algn="ctr"/>
                      <a:endParaRPr lang="fr-FR" dirty="0"/>
                    </a:p>
                  </a:txBody>
                  <a:tcPr/>
                </a:tc>
                <a:tc hMerge="1">
                  <a:txBody>
                    <a:bodyPr/>
                    <a:lstStyle/>
                    <a:p>
                      <a:pPr algn="ctr"/>
                      <a:endParaRPr lang="fr-FR" dirty="0"/>
                    </a:p>
                  </a:txBody>
                  <a:tcPr/>
                </a:tc>
              </a:tr>
              <a:tr h="370840">
                <a:tc>
                  <a:txBody>
                    <a:bodyPr/>
                    <a:lstStyle/>
                    <a:p>
                      <a:pPr algn="ctr"/>
                      <a:r>
                        <a:rPr lang="fr-FR" sz="1600" dirty="0" smtClean="0"/>
                        <a:t>CP-CE1-CE2</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lang="fr-FR" sz="1600" dirty="0" smtClean="0"/>
                        <a:t>CM1</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fr-FR" sz="1600" dirty="0" smtClean="0"/>
                        <a:t>CM2</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fr-FR" sz="1600" dirty="0" smtClean="0"/>
                        <a:t>6e</a:t>
                      </a:r>
                      <a:endParaRPr lang="fr-FR"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370840">
                <a:tc>
                  <a:txBody>
                    <a:bodyPr/>
                    <a:lstStyle/>
                    <a:p>
                      <a:pPr marL="285750" indent="-285750">
                        <a:buFont typeface="Arial" charset="0"/>
                        <a:buChar char="•"/>
                      </a:pPr>
                      <a:r>
                        <a:rPr lang="fr-FR" sz="1600" dirty="0" smtClean="0"/>
                        <a:t>Se situer dans l’espace</a:t>
                      </a:r>
                    </a:p>
                    <a:p>
                      <a:pPr marL="285750" indent="-285750">
                        <a:buFont typeface="Arial" charset="0"/>
                        <a:buChar char="•"/>
                      </a:pPr>
                      <a:r>
                        <a:rPr lang="fr-FR" sz="1600" dirty="0" smtClean="0"/>
                        <a:t>Se situer dans le temps</a:t>
                      </a:r>
                    </a:p>
                    <a:p>
                      <a:pPr marL="285750" indent="-285750">
                        <a:buFont typeface="Arial" charset="0"/>
                        <a:buChar char="•"/>
                      </a:pPr>
                      <a:r>
                        <a:rPr lang="fr-FR" sz="1600" dirty="0" smtClean="0"/>
                        <a:t>Explorer les organisations du monde</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342900" indent="-342900">
                        <a:buFont typeface="+mj-lt"/>
                        <a:buAutoNum type="arabicPeriod"/>
                      </a:pPr>
                      <a:r>
                        <a:rPr lang="fr-FR" sz="1600" dirty="0" smtClean="0"/>
                        <a:t>Découvrir le(s) lieux où j’habite</a:t>
                      </a:r>
                    </a:p>
                    <a:p>
                      <a:pPr marL="342900" indent="-342900">
                        <a:buFont typeface="+mj-lt"/>
                        <a:buAutoNum type="arabicPeriod"/>
                      </a:pPr>
                      <a:r>
                        <a:rPr lang="fr-FR" sz="1600" dirty="0" smtClean="0"/>
                        <a:t>Se loger, travailler, se cultiver, avoir des loisirs en France</a:t>
                      </a:r>
                    </a:p>
                    <a:p>
                      <a:pPr marL="342900" indent="-342900">
                        <a:buFont typeface="+mj-lt"/>
                        <a:buAutoNum type="arabicPeriod"/>
                      </a:pPr>
                      <a:r>
                        <a:rPr lang="fr-FR" sz="1600" dirty="0" smtClean="0"/>
                        <a:t>Consommer en France</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342900" indent="-342900">
                        <a:buFont typeface="+mj-lt"/>
                        <a:buAutoNum type="arabicPeriod"/>
                      </a:pPr>
                      <a:r>
                        <a:rPr lang="fr-FR" sz="1600" dirty="0" smtClean="0"/>
                        <a:t>Se déplacer</a:t>
                      </a:r>
                    </a:p>
                    <a:p>
                      <a:pPr marL="342900" indent="-342900">
                        <a:buFont typeface="+mj-lt"/>
                        <a:buAutoNum type="arabicPeriod"/>
                      </a:pPr>
                      <a:r>
                        <a:rPr lang="fr-FR" sz="1600" dirty="0" smtClean="0"/>
                        <a:t>Communiquer d’un bout à l’autre du monde grâce à l’Internet</a:t>
                      </a:r>
                    </a:p>
                    <a:p>
                      <a:pPr marL="342900" indent="-342900">
                        <a:buFont typeface="+mj-lt"/>
                        <a:buAutoNum type="arabicPeriod"/>
                      </a:pPr>
                      <a:r>
                        <a:rPr lang="fr-FR" sz="1600" dirty="0" smtClean="0"/>
                        <a:t>Mieux habiter</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342900" indent="-342900">
                        <a:buFont typeface="+mj-lt"/>
                        <a:buAutoNum type="arabicPeriod"/>
                      </a:pPr>
                      <a:r>
                        <a:rPr lang="fr-FR" sz="1600" dirty="0" smtClean="0"/>
                        <a:t>Habiter une métropole</a:t>
                      </a:r>
                    </a:p>
                    <a:p>
                      <a:pPr marL="342900" indent="-342900">
                        <a:buFont typeface="+mj-lt"/>
                        <a:buAutoNum type="arabicPeriod"/>
                      </a:pPr>
                      <a:r>
                        <a:rPr lang="fr-FR" sz="1600" dirty="0" smtClean="0"/>
                        <a:t>Habiter un espace de faible densité</a:t>
                      </a:r>
                    </a:p>
                    <a:p>
                      <a:pPr marL="342900" indent="-342900">
                        <a:buFont typeface="+mj-lt"/>
                        <a:buAutoNum type="arabicPeriod"/>
                      </a:pPr>
                      <a:r>
                        <a:rPr lang="fr-FR" sz="1600" dirty="0" smtClean="0"/>
                        <a:t>Habiter les littoraux</a:t>
                      </a:r>
                    </a:p>
                    <a:p>
                      <a:pPr marL="342900" indent="-342900">
                        <a:buFont typeface="+mj-lt"/>
                        <a:buAutoNum type="arabicPeriod"/>
                      </a:pPr>
                      <a:r>
                        <a:rPr lang="fr-FR" sz="1600" dirty="0" smtClean="0"/>
                        <a:t>Le monde habité</a:t>
                      </a:r>
                      <a:endParaRPr lang="fr-FR"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bl>
          </a:graphicData>
        </a:graphic>
      </p:graphicFrame>
      <p:sp>
        <p:nvSpPr>
          <p:cNvPr id="4" name="Flèche courbée vers la gauche 3"/>
          <p:cNvSpPr/>
          <p:nvPr/>
        </p:nvSpPr>
        <p:spPr>
          <a:xfrm rot="5400000" flipH="1">
            <a:off x="3171823" y="600366"/>
            <a:ext cx="971550" cy="3371850"/>
          </a:xfrm>
          <a:prstGeom prst="curvedLef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6" name="Flèche courbée vers la gauche 5"/>
          <p:cNvSpPr/>
          <p:nvPr/>
        </p:nvSpPr>
        <p:spPr>
          <a:xfrm rot="5400000" flipH="1">
            <a:off x="7237031" y="1121298"/>
            <a:ext cx="957239" cy="4258778"/>
          </a:xfrm>
          <a:prstGeom prst="curvedLeftArrow">
            <a:avLst>
              <a:gd name="adj1" fmla="val 25000"/>
              <a:gd name="adj2" fmla="val 50000"/>
              <a:gd name="adj3" fmla="val 20588"/>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7" name="Titre 1"/>
          <p:cNvSpPr txBox="1">
            <a:spLocks/>
          </p:cNvSpPr>
          <p:nvPr/>
        </p:nvSpPr>
        <p:spPr>
          <a:xfrm>
            <a:off x="5815026" y="1919718"/>
            <a:ext cx="3964930" cy="68754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400" i="1" dirty="0">
                <a:solidFill>
                  <a:srgbClr val="C00000"/>
                </a:solidFill>
              </a:rPr>
              <a:t>La classe de 6</a:t>
            </a:r>
            <a:r>
              <a:rPr lang="fr-FR" sz="2400" i="1" baseline="30000" dirty="0">
                <a:solidFill>
                  <a:srgbClr val="C00000"/>
                </a:solidFill>
              </a:rPr>
              <a:t>ème</a:t>
            </a:r>
            <a:r>
              <a:rPr lang="fr-FR" sz="2400" i="1" dirty="0">
                <a:solidFill>
                  <a:srgbClr val="C00000"/>
                </a:solidFill>
              </a:rPr>
              <a:t> est la dernière année du cycle 3</a:t>
            </a:r>
          </a:p>
        </p:txBody>
      </p:sp>
    </p:spTree>
    <p:extLst>
      <p:ext uri="{BB962C8B-B14F-4D97-AF65-F5344CB8AC3E}">
        <p14:creationId xmlns:p14="http://schemas.microsoft.com/office/powerpoint/2010/main" val="1324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2933" y="1250676"/>
            <a:ext cx="2908300" cy="4801314"/>
          </a:xfrm>
          <a:prstGeom prst="rect">
            <a:avLst/>
          </a:prstGeom>
          <a:noFill/>
          <a:ln>
            <a:solidFill>
              <a:schemeClr val="accent1"/>
            </a:solidFill>
          </a:ln>
        </p:spPr>
        <p:txBody>
          <a:bodyPr wrap="square" rtlCol="0">
            <a:spAutoFit/>
          </a:bodyPr>
          <a:lstStyle/>
          <a:p>
            <a:pPr algn="just"/>
            <a:r>
              <a:rPr lang="fr-FR" i="1" dirty="0" smtClean="0"/>
              <a:t>« Les </a:t>
            </a:r>
            <a:r>
              <a:rPr lang="fr-FR" i="1" dirty="0"/>
              <a:t>élèves découvrent ainsi que pratiquer un lieu, pour une personne, c’est en avoir l’usage </a:t>
            </a:r>
            <a:r>
              <a:rPr lang="fr-FR" i="1" dirty="0" smtClean="0"/>
              <a:t>(...)</a:t>
            </a:r>
          </a:p>
          <a:p>
            <a:pPr algn="just"/>
            <a:endParaRPr lang="fr-FR" b="1" i="1" dirty="0"/>
          </a:p>
          <a:p>
            <a:pPr algn="just"/>
            <a:r>
              <a:rPr lang="fr-FR" i="1" dirty="0" smtClean="0"/>
              <a:t>Les apprentissages </a:t>
            </a:r>
            <a:r>
              <a:rPr lang="fr-FR" i="1" dirty="0"/>
              <a:t>commencent par une investigation des lieux de vie du quotidien et de proximité; sont ensuite abordés d’autres échelles et d’autres « milieux » sociaux et culturels; enfin, la dernière année du cycle s’ouvre par l’analyse de la diversité des « habiter » dans le monde</a:t>
            </a:r>
            <a:r>
              <a:rPr lang="fr-FR" i="1" dirty="0" smtClean="0"/>
              <a:t>. »</a:t>
            </a:r>
            <a:endParaRPr lang="fr-FR" i="1" dirty="0"/>
          </a:p>
        </p:txBody>
      </p:sp>
      <p:graphicFrame>
        <p:nvGraphicFramePr>
          <p:cNvPr id="5" name="Tableau 4"/>
          <p:cNvGraphicFramePr>
            <a:graphicFrameLocks noGrp="1"/>
          </p:cNvGraphicFramePr>
          <p:nvPr>
            <p:extLst>
              <p:ext uri="{D42A27DB-BD31-4B8C-83A1-F6EECF244321}">
                <p14:modId xmlns:p14="http://schemas.microsoft.com/office/powerpoint/2010/main" val="1566159700"/>
              </p:ext>
            </p:extLst>
          </p:nvPr>
        </p:nvGraphicFramePr>
        <p:xfrm>
          <a:off x="4023283" y="697716"/>
          <a:ext cx="4635500" cy="5628640"/>
        </p:xfrm>
        <a:graphic>
          <a:graphicData uri="http://schemas.openxmlformats.org/drawingml/2006/table">
            <a:tbl>
              <a:tblPr firstRow="1" bandRow="1">
                <a:tableStyleId>{5C22544A-7EE6-4342-B048-85BDC9FD1C3A}</a:tableStyleId>
              </a:tblPr>
              <a:tblGrid>
                <a:gridCol w="4635500"/>
              </a:tblGrid>
              <a:tr h="370840">
                <a:tc>
                  <a:txBody>
                    <a:bodyPr/>
                    <a:lstStyle/>
                    <a:p>
                      <a:pPr algn="ctr"/>
                      <a:r>
                        <a:rPr lang="fr-FR" sz="1800" dirty="0" smtClean="0">
                          <a:solidFill>
                            <a:schemeClr val="tx1"/>
                          </a:solidFill>
                        </a:rPr>
                        <a:t>Classe de CM1</a:t>
                      </a:r>
                      <a:endParaRPr lang="fr-F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70840">
                <a:tc>
                  <a:txBody>
                    <a:bodyPr/>
                    <a:lstStyle/>
                    <a:p>
                      <a:r>
                        <a:rPr lang="fr-FR" sz="1800" dirty="0" smtClean="0">
                          <a:solidFill>
                            <a:schemeClr val="tx1"/>
                          </a:solidFill>
                        </a:rPr>
                        <a:t>Thème 1: </a:t>
                      </a:r>
                      <a:r>
                        <a:rPr lang="fr-FR" sz="1800" i="0" dirty="0" smtClean="0">
                          <a:solidFill>
                            <a:schemeClr val="tx1"/>
                          </a:solidFill>
                        </a:rPr>
                        <a:t>Découvrir le(s) lieu(x)</a:t>
                      </a:r>
                      <a:r>
                        <a:rPr lang="fr-FR" sz="1800" i="0" baseline="0" dirty="0" smtClean="0">
                          <a:solidFill>
                            <a:schemeClr val="tx1"/>
                          </a:solidFill>
                        </a:rPr>
                        <a:t> où j’habite</a:t>
                      </a:r>
                      <a:endParaRPr lang="fr-FR" sz="180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fr-FR" sz="1800" dirty="0" smtClean="0">
                          <a:solidFill>
                            <a:schemeClr val="tx1"/>
                          </a:solidFill>
                        </a:rPr>
                        <a:t>Thème 2: Se loger,</a:t>
                      </a:r>
                      <a:r>
                        <a:rPr lang="fr-FR" sz="1800" baseline="0" dirty="0" smtClean="0">
                          <a:solidFill>
                            <a:schemeClr val="tx1"/>
                          </a:solidFill>
                        </a:rPr>
                        <a:t> travailler, se cultiver, avoir des loisirs en France</a:t>
                      </a:r>
                      <a:r>
                        <a:rPr lang="fr-FR" sz="1800" dirty="0" smtClean="0">
                          <a:solidFill>
                            <a:schemeClr val="tx1"/>
                          </a:solidFill>
                        </a:rPr>
                        <a:t> </a:t>
                      </a:r>
                      <a:endParaRPr lang="fr-F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fr-FR" sz="1800" dirty="0" smtClean="0">
                          <a:solidFill>
                            <a:schemeClr val="tx1"/>
                          </a:solidFill>
                        </a:rPr>
                        <a:t>Thème 3: Consommer en France</a:t>
                      </a:r>
                      <a:endParaRPr lang="fr-F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fr-FR" sz="1800" b="1" dirty="0" smtClean="0">
                          <a:solidFill>
                            <a:schemeClr val="tx1"/>
                          </a:solidFill>
                        </a:rPr>
                        <a:t>Classe de CM2</a:t>
                      </a:r>
                      <a:endParaRPr lang="fr-FR"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370840">
                <a:tc>
                  <a:txBody>
                    <a:bodyPr/>
                    <a:lstStyle/>
                    <a:p>
                      <a:r>
                        <a:rPr lang="fr-FR" sz="1800" dirty="0" smtClean="0">
                          <a:solidFill>
                            <a:schemeClr val="tx1"/>
                          </a:solidFill>
                        </a:rPr>
                        <a:t>Thème 1: Se déplacer</a:t>
                      </a:r>
                      <a:endParaRPr lang="fr-F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fr-FR" sz="1800" dirty="0" smtClean="0">
                          <a:solidFill>
                            <a:schemeClr val="tx1"/>
                          </a:solidFill>
                        </a:rPr>
                        <a:t>Thème 2: Communiquer d’un bout à l’autre du monde grâce à l’Internet</a:t>
                      </a:r>
                      <a:endParaRPr lang="fr-F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fr-FR" sz="1800" dirty="0" smtClean="0">
                          <a:solidFill>
                            <a:schemeClr val="tx1"/>
                          </a:solidFill>
                        </a:rPr>
                        <a:t>Thème 3: Mieux habiter</a:t>
                      </a:r>
                      <a:endParaRPr lang="fr-F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pPr algn="ctr"/>
                      <a:r>
                        <a:rPr lang="fr-FR" sz="1800" b="1" dirty="0" smtClean="0">
                          <a:solidFill>
                            <a:schemeClr val="tx1"/>
                          </a:solidFill>
                        </a:rPr>
                        <a:t>Classe de 6ème</a:t>
                      </a:r>
                      <a:endParaRPr lang="fr-FR" sz="18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r>
              <a:tr h="370840">
                <a:tc>
                  <a:txBody>
                    <a:bodyPr/>
                    <a:lstStyle/>
                    <a:p>
                      <a:r>
                        <a:rPr lang="fr-FR" sz="1800" dirty="0" smtClean="0">
                          <a:solidFill>
                            <a:schemeClr val="tx1"/>
                          </a:solidFill>
                        </a:rPr>
                        <a:t>Thème 1: Habiter une métropole</a:t>
                      </a:r>
                      <a:endParaRPr lang="fr-F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fr-FR" sz="1800" dirty="0" smtClean="0">
                          <a:solidFill>
                            <a:schemeClr val="tx1"/>
                          </a:solidFill>
                        </a:rPr>
                        <a:t>Thème 2: Habiter un espace de faible densité</a:t>
                      </a:r>
                      <a:endParaRPr lang="fr-F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fr-FR" sz="1800" dirty="0" smtClean="0">
                          <a:solidFill>
                            <a:schemeClr val="tx1"/>
                          </a:solidFill>
                        </a:rPr>
                        <a:t>Thème 3: Habiter les littoraux</a:t>
                      </a:r>
                      <a:endParaRPr lang="fr-F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fr-FR" sz="1800" dirty="0" smtClean="0">
                          <a:solidFill>
                            <a:schemeClr val="tx1"/>
                          </a:solidFill>
                        </a:rPr>
                        <a:t>Thème 4: Le monde habité</a:t>
                      </a:r>
                      <a:endParaRPr lang="fr-FR" sz="18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7" name="Rectangle 6"/>
          <p:cNvSpPr/>
          <p:nvPr/>
        </p:nvSpPr>
        <p:spPr>
          <a:xfrm>
            <a:off x="212979" y="1250676"/>
            <a:ext cx="2972070" cy="1220747"/>
          </a:xfrm>
          <a:prstGeom prst="rect">
            <a:avLst/>
          </a:prstGeom>
          <a:solidFill>
            <a:srgbClr val="C00000">
              <a:alpha val="25000"/>
            </a:srgbClr>
          </a:solidFill>
          <a:ln>
            <a:solidFill>
              <a:srgbClr val="FF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5146440" y="1494519"/>
            <a:ext cx="3270250" cy="266700"/>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5108095" y="3896181"/>
            <a:ext cx="1463676" cy="248265"/>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5085726" y="2114460"/>
            <a:ext cx="1345554" cy="302601"/>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4066540" y="1761014"/>
            <a:ext cx="1617980" cy="319331"/>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5117033" y="2871076"/>
            <a:ext cx="1224000" cy="252000"/>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5108095" y="3248259"/>
            <a:ext cx="1496064" cy="318606"/>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 name="Connecteur droit avec flèche 15"/>
          <p:cNvCxnSpPr/>
          <p:nvPr/>
        </p:nvCxnSpPr>
        <p:spPr>
          <a:xfrm flipV="1">
            <a:off x="3145216" y="1203961"/>
            <a:ext cx="935731" cy="1667115"/>
          </a:xfrm>
          <a:prstGeom prst="straightConnector1">
            <a:avLst/>
          </a:prstGeom>
          <a:ln w="50800">
            <a:solidFill>
              <a:schemeClr val="accent3">
                <a:lumMod val="5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2" name="Parenthèse ouvrante 21"/>
          <p:cNvSpPr/>
          <p:nvPr/>
        </p:nvSpPr>
        <p:spPr>
          <a:xfrm>
            <a:off x="3781190" y="1630681"/>
            <a:ext cx="218277" cy="2513766"/>
          </a:xfrm>
          <a:prstGeom prst="leftBracket">
            <a:avLst/>
          </a:prstGeom>
          <a:ln w="50800">
            <a:solidFill>
              <a:schemeClr val="accent5"/>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23" name="Connecteur droit avec flèche 22"/>
          <p:cNvCxnSpPr/>
          <p:nvPr/>
        </p:nvCxnSpPr>
        <p:spPr>
          <a:xfrm flipV="1">
            <a:off x="3203063" y="3651333"/>
            <a:ext cx="515544" cy="662901"/>
          </a:xfrm>
          <a:prstGeom prst="straightConnector1">
            <a:avLst/>
          </a:prstGeom>
          <a:ln w="50800">
            <a:solidFill>
              <a:schemeClr val="accent5"/>
            </a:solidFill>
            <a:tailEnd type="triangle"/>
          </a:ln>
          <a:effectLst/>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261917" y="4854710"/>
            <a:ext cx="2908300" cy="1197280"/>
          </a:xfrm>
          <a:prstGeom prst="rect">
            <a:avLst/>
          </a:prstGeom>
          <a:solidFill>
            <a:srgbClr val="00B0F0">
              <a:alpha val="45000"/>
            </a:srgbClr>
          </a:solidFill>
          <a:ln>
            <a:solidFill>
              <a:srgbClr val="00B0F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Parenthèse ouvrante 25"/>
          <p:cNvSpPr/>
          <p:nvPr/>
        </p:nvSpPr>
        <p:spPr>
          <a:xfrm>
            <a:off x="3797154" y="4664455"/>
            <a:ext cx="200226" cy="1577789"/>
          </a:xfrm>
          <a:prstGeom prst="leftBracket">
            <a:avLst/>
          </a:prstGeom>
          <a:ln w="508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cxnSp>
        <p:nvCxnSpPr>
          <p:cNvPr id="27" name="Connecteur droit avec flèche 26"/>
          <p:cNvCxnSpPr>
            <a:stCxn id="25" idx="3"/>
            <a:endCxn id="26" idx="1"/>
          </p:cNvCxnSpPr>
          <p:nvPr/>
        </p:nvCxnSpPr>
        <p:spPr>
          <a:xfrm>
            <a:off x="3170217" y="5453350"/>
            <a:ext cx="626937" cy="0"/>
          </a:xfrm>
          <a:prstGeom prst="straightConnector1">
            <a:avLst/>
          </a:prstGeom>
          <a:ln w="50800">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5115293" y="4626393"/>
            <a:ext cx="800683" cy="290159"/>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Rectangle 31"/>
          <p:cNvSpPr/>
          <p:nvPr/>
        </p:nvSpPr>
        <p:spPr>
          <a:xfrm>
            <a:off x="5119932" y="5007635"/>
            <a:ext cx="796043" cy="272576"/>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Rectangle 32"/>
          <p:cNvSpPr/>
          <p:nvPr/>
        </p:nvSpPr>
        <p:spPr>
          <a:xfrm>
            <a:off x="5109924" y="5646496"/>
            <a:ext cx="758896" cy="226706"/>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Rectangle 33"/>
          <p:cNvSpPr/>
          <p:nvPr/>
        </p:nvSpPr>
        <p:spPr>
          <a:xfrm>
            <a:off x="6169338" y="5994763"/>
            <a:ext cx="804865" cy="267008"/>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Rectangle 34"/>
          <p:cNvSpPr/>
          <p:nvPr/>
        </p:nvSpPr>
        <p:spPr>
          <a:xfrm>
            <a:off x="7650480" y="1130487"/>
            <a:ext cx="877093" cy="328380"/>
          </a:xfrm>
          <a:prstGeom prst="rect">
            <a:avLst/>
          </a:prstGeom>
          <a:solidFill>
            <a:srgbClr val="C00000">
              <a:alpha val="25000"/>
            </a:srgbClr>
          </a:solidFill>
          <a:ln>
            <a:solidFill>
              <a:srgbClr val="C00000"/>
            </a:solidFill>
          </a:ln>
          <a:effectLst>
            <a:outerShdw dist="23000" sx="1000" sy="1000" rotWithShape="0">
              <a:srgbClr val="000000">
                <a:alpha val="28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Accolade fermante 39"/>
          <p:cNvSpPr/>
          <p:nvPr/>
        </p:nvSpPr>
        <p:spPr>
          <a:xfrm>
            <a:off x="8702040" y="1203960"/>
            <a:ext cx="542925" cy="2940486"/>
          </a:xfrm>
          <a:prstGeom prst="rightBrac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1" name="ZoneTexte 40"/>
          <p:cNvSpPr txBox="1"/>
          <p:nvPr/>
        </p:nvSpPr>
        <p:spPr>
          <a:xfrm>
            <a:off x="9244965" y="2265760"/>
            <a:ext cx="2786063" cy="861774"/>
          </a:xfrm>
          <a:prstGeom prst="rect">
            <a:avLst/>
          </a:prstGeom>
          <a:noFill/>
        </p:spPr>
        <p:txBody>
          <a:bodyPr wrap="square" rtlCol="0">
            <a:spAutoFit/>
          </a:bodyPr>
          <a:lstStyle/>
          <a:p>
            <a:pPr algn="ctr"/>
            <a:r>
              <a:rPr lang="fr-FR" sz="1600" b="1" dirty="0" smtClean="0">
                <a:solidFill>
                  <a:srgbClr val="C00000"/>
                </a:solidFill>
              </a:rPr>
              <a:t>Système de production de l’espace</a:t>
            </a:r>
          </a:p>
          <a:p>
            <a:pPr algn="ctr"/>
            <a:r>
              <a:rPr lang="fr-FR" sz="1600" b="1" dirty="0" smtClean="0">
                <a:solidFill>
                  <a:srgbClr val="C00000"/>
                </a:solidFill>
              </a:rPr>
              <a:t>(acteurs / usages)</a:t>
            </a:r>
            <a:endParaRPr lang="fr-FR" sz="1600" b="1" dirty="0">
              <a:solidFill>
                <a:srgbClr val="C00000"/>
              </a:solidFill>
            </a:endParaRPr>
          </a:p>
        </p:txBody>
      </p:sp>
      <p:sp>
        <p:nvSpPr>
          <p:cNvPr id="42" name="Accolade fermante 41"/>
          <p:cNvSpPr/>
          <p:nvPr/>
        </p:nvSpPr>
        <p:spPr>
          <a:xfrm>
            <a:off x="8665011" y="4650946"/>
            <a:ext cx="579954" cy="1610825"/>
          </a:xfrm>
          <a:prstGeom prst="rightBrac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3" name="ZoneTexte 42"/>
          <p:cNvSpPr txBox="1"/>
          <p:nvPr/>
        </p:nvSpPr>
        <p:spPr>
          <a:xfrm>
            <a:off x="9286369" y="5037850"/>
            <a:ext cx="2786063" cy="830997"/>
          </a:xfrm>
          <a:prstGeom prst="rect">
            <a:avLst/>
          </a:prstGeom>
          <a:noFill/>
        </p:spPr>
        <p:txBody>
          <a:bodyPr wrap="square" rtlCol="0">
            <a:spAutoFit/>
          </a:bodyPr>
          <a:lstStyle/>
          <a:p>
            <a:pPr algn="ctr"/>
            <a:r>
              <a:rPr lang="fr-FR" sz="1600" b="1" dirty="0" smtClean="0">
                <a:solidFill>
                  <a:srgbClr val="C00000"/>
                </a:solidFill>
              </a:rPr>
              <a:t>Organisation des espaces produits</a:t>
            </a:r>
          </a:p>
          <a:p>
            <a:pPr algn="ctr"/>
            <a:r>
              <a:rPr lang="fr-FR" sz="1600" b="1" dirty="0" smtClean="0">
                <a:solidFill>
                  <a:srgbClr val="C00000"/>
                </a:solidFill>
              </a:rPr>
              <a:t>(formes spatiales)</a:t>
            </a:r>
            <a:endParaRPr lang="fr-FR" sz="1600" b="1" dirty="0">
              <a:solidFill>
                <a:srgbClr val="C00000"/>
              </a:solidFill>
            </a:endParaRPr>
          </a:p>
        </p:txBody>
      </p:sp>
      <p:sp>
        <p:nvSpPr>
          <p:cNvPr id="19" name="Forme libre 18"/>
          <p:cNvSpPr/>
          <p:nvPr/>
        </p:nvSpPr>
        <p:spPr>
          <a:xfrm>
            <a:off x="257140" y="2654304"/>
            <a:ext cx="2910840" cy="1386840"/>
          </a:xfrm>
          <a:custGeom>
            <a:avLst/>
            <a:gdLst>
              <a:gd name="connsiteX0" fmla="*/ 15240 w 2910840"/>
              <a:gd name="connsiteY0" fmla="*/ 0 h 1386840"/>
              <a:gd name="connsiteX1" fmla="*/ 2910840 w 2910840"/>
              <a:gd name="connsiteY1" fmla="*/ 0 h 1386840"/>
              <a:gd name="connsiteX2" fmla="*/ 2910840 w 2910840"/>
              <a:gd name="connsiteY2" fmla="*/ 1127760 h 1386840"/>
              <a:gd name="connsiteX3" fmla="*/ 1143000 w 2910840"/>
              <a:gd name="connsiteY3" fmla="*/ 1143000 h 1386840"/>
              <a:gd name="connsiteX4" fmla="*/ 1143000 w 2910840"/>
              <a:gd name="connsiteY4" fmla="*/ 1386840 h 1386840"/>
              <a:gd name="connsiteX5" fmla="*/ 0 w 2910840"/>
              <a:gd name="connsiteY5" fmla="*/ 1386840 h 1386840"/>
              <a:gd name="connsiteX6" fmla="*/ 15240 w 2910840"/>
              <a:gd name="connsiteY6" fmla="*/ 0 h 1386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0840" h="1386840">
                <a:moveTo>
                  <a:pt x="15240" y="0"/>
                </a:moveTo>
                <a:lnTo>
                  <a:pt x="2910840" y="0"/>
                </a:lnTo>
                <a:lnTo>
                  <a:pt x="2910840" y="1127760"/>
                </a:lnTo>
                <a:lnTo>
                  <a:pt x="1143000" y="1143000"/>
                </a:lnTo>
                <a:lnTo>
                  <a:pt x="1143000" y="1386840"/>
                </a:lnTo>
                <a:lnTo>
                  <a:pt x="0" y="1386840"/>
                </a:lnTo>
                <a:lnTo>
                  <a:pt x="15240" y="0"/>
                </a:lnTo>
                <a:close/>
              </a:path>
            </a:pathLst>
          </a:custGeom>
          <a:solidFill>
            <a:srgbClr val="92D050">
              <a:alpha val="29000"/>
            </a:srgb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orme libre 20"/>
          <p:cNvSpPr/>
          <p:nvPr/>
        </p:nvSpPr>
        <p:spPr>
          <a:xfrm>
            <a:off x="257140" y="4071624"/>
            <a:ext cx="2926080" cy="807720"/>
          </a:xfrm>
          <a:custGeom>
            <a:avLst/>
            <a:gdLst>
              <a:gd name="connsiteX0" fmla="*/ 15240 w 2926080"/>
              <a:gd name="connsiteY0" fmla="*/ 15240 h 807720"/>
              <a:gd name="connsiteX1" fmla="*/ 2926080 w 2926080"/>
              <a:gd name="connsiteY1" fmla="*/ 0 h 807720"/>
              <a:gd name="connsiteX2" fmla="*/ 2910840 w 2926080"/>
              <a:gd name="connsiteY2" fmla="*/ 548640 h 807720"/>
              <a:gd name="connsiteX3" fmla="*/ 2118360 w 2926080"/>
              <a:gd name="connsiteY3" fmla="*/ 548640 h 807720"/>
              <a:gd name="connsiteX4" fmla="*/ 2118360 w 2926080"/>
              <a:gd name="connsiteY4" fmla="*/ 792480 h 807720"/>
              <a:gd name="connsiteX5" fmla="*/ 0 w 2926080"/>
              <a:gd name="connsiteY5" fmla="*/ 807720 h 807720"/>
              <a:gd name="connsiteX6" fmla="*/ 15240 w 2926080"/>
              <a:gd name="connsiteY6" fmla="*/ 15240 h 807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6080" h="807720">
                <a:moveTo>
                  <a:pt x="15240" y="15240"/>
                </a:moveTo>
                <a:lnTo>
                  <a:pt x="2926080" y="0"/>
                </a:lnTo>
                <a:lnTo>
                  <a:pt x="2910840" y="548640"/>
                </a:lnTo>
                <a:lnTo>
                  <a:pt x="2118360" y="548640"/>
                </a:lnTo>
                <a:lnTo>
                  <a:pt x="2118360" y="792480"/>
                </a:lnTo>
                <a:lnTo>
                  <a:pt x="0" y="807720"/>
                </a:lnTo>
                <a:lnTo>
                  <a:pt x="15240" y="15240"/>
                </a:lnTo>
                <a:close/>
              </a:path>
            </a:pathLst>
          </a:custGeom>
          <a:solidFill>
            <a:schemeClr val="accent5">
              <a:alpha val="36000"/>
            </a:schemeClr>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ZoneTexte 43"/>
          <p:cNvSpPr txBox="1"/>
          <p:nvPr/>
        </p:nvSpPr>
        <p:spPr>
          <a:xfrm>
            <a:off x="78622" y="851023"/>
            <a:ext cx="3505628" cy="307777"/>
          </a:xfrm>
          <a:prstGeom prst="rect">
            <a:avLst/>
          </a:prstGeom>
          <a:noFill/>
        </p:spPr>
        <p:txBody>
          <a:bodyPr wrap="square" rtlCol="0">
            <a:spAutoFit/>
          </a:bodyPr>
          <a:lstStyle/>
          <a:p>
            <a:r>
              <a:rPr lang="fr-FR" sz="1400" b="1" i="1" dirty="0"/>
              <a:t>B.O. spécial n°11 du 26 novembre 2015</a:t>
            </a:r>
          </a:p>
        </p:txBody>
      </p:sp>
    </p:spTree>
    <p:extLst>
      <p:ext uri="{BB962C8B-B14F-4D97-AF65-F5344CB8AC3E}">
        <p14:creationId xmlns:p14="http://schemas.microsoft.com/office/powerpoint/2010/main" val="39943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left)">
                                      <p:cBhvr>
                                        <p:cTn id="33" dur="500"/>
                                        <p:tgtEl>
                                          <p:spTgt spid="3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wipe(left)">
                                      <p:cBhvr>
                                        <p:cTn id="36" dur="500"/>
                                        <p:tgtEl>
                                          <p:spTgt spid="3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left)">
                                      <p:cBhvr>
                                        <p:cTn id="39" dur="500"/>
                                        <p:tgtEl>
                                          <p:spTgt spid="3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left)">
                                      <p:cBhvr>
                                        <p:cTn id="47" dur="500"/>
                                        <p:tgtEl>
                                          <p:spTgt spid="19"/>
                                        </p:tgtEl>
                                      </p:cBhvr>
                                    </p:animEffect>
                                  </p:childTnLst>
                                </p:cTn>
                              </p:par>
                              <p:par>
                                <p:cTn id="48" presetID="22" presetClass="entr" presetSubtype="8"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left)">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par>
                                <p:cTn id="56" presetID="22" presetClass="entr" presetSubtype="8"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500"/>
                                        <p:tgtEl>
                                          <p:spTgt spid="23"/>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left)">
                                      <p:cBhvr>
                                        <p:cTn id="66" dur="500"/>
                                        <p:tgtEl>
                                          <p:spTgt spid="25"/>
                                        </p:tgtEl>
                                      </p:cBhvr>
                                    </p:animEffect>
                                  </p:childTnLst>
                                </p:cTn>
                              </p:par>
                              <p:par>
                                <p:cTn id="67" presetID="22" presetClass="entr" presetSubtype="8"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wipe(left)">
                                      <p:cBhvr>
                                        <p:cTn id="69" dur="500"/>
                                        <p:tgtEl>
                                          <p:spTgt spid="27"/>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left)">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wipe(left)">
                                      <p:cBhvr>
                                        <p:cTn id="77" dur="500"/>
                                        <p:tgtEl>
                                          <p:spTgt spid="40"/>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wipe(left)">
                                      <p:cBhvr>
                                        <p:cTn id="80" dur="500"/>
                                        <p:tgtEl>
                                          <p:spTgt spid="4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wipe(left)">
                                      <p:cBhvr>
                                        <p:cTn id="85" dur="500"/>
                                        <p:tgtEl>
                                          <p:spTgt spid="42"/>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wipe(left)">
                                      <p:cBhvr>
                                        <p:cTn id="8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22" grpId="0" animBg="1"/>
      <p:bldP spid="25" grpId="0" animBg="1"/>
      <p:bldP spid="26" grpId="0" animBg="1"/>
      <p:bldP spid="31" grpId="0" animBg="1"/>
      <p:bldP spid="32" grpId="0" animBg="1"/>
      <p:bldP spid="33" grpId="0" animBg="1"/>
      <p:bldP spid="34" grpId="0" animBg="1"/>
      <p:bldP spid="35" grpId="0" animBg="1"/>
      <p:bldP spid="40" grpId="0" animBg="1"/>
      <p:bldP spid="41" grpId="0"/>
      <p:bldP spid="42" grpId="0" animBg="1"/>
      <p:bldP spid="43" grpId="0"/>
      <p:bldP spid="19"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1287383841"/>
              </p:ext>
            </p:extLst>
          </p:nvPr>
        </p:nvGraphicFramePr>
        <p:xfrm>
          <a:off x="504108" y="726369"/>
          <a:ext cx="11162804" cy="5846806"/>
        </p:xfrm>
        <a:graphic>
          <a:graphicData uri="http://schemas.openxmlformats.org/drawingml/2006/table">
            <a:tbl>
              <a:tblPr firstRow="1" bandRow="1">
                <a:tableStyleId>{5C22544A-7EE6-4342-B048-85BDC9FD1C3A}</a:tableStyleId>
              </a:tblPr>
              <a:tblGrid>
                <a:gridCol w="5581402"/>
                <a:gridCol w="5581402"/>
              </a:tblGrid>
              <a:tr h="406126">
                <a:tc>
                  <a:txBody>
                    <a:bodyPr/>
                    <a:lstStyle/>
                    <a:p>
                      <a:pPr algn="ctr"/>
                      <a:r>
                        <a:rPr lang="fr-FR" dirty="0" smtClean="0">
                          <a:solidFill>
                            <a:schemeClr val="tx1"/>
                          </a:solidFill>
                        </a:rPr>
                        <a:t>Programme 2008</a:t>
                      </a:r>
                      <a:endParaRPr lang="fr-FR"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fr-FR" dirty="0" smtClean="0">
                          <a:solidFill>
                            <a:schemeClr val="accent2">
                              <a:lumMod val="50000"/>
                            </a:schemeClr>
                          </a:solidFill>
                        </a:rPr>
                        <a:t>Programme 2015</a:t>
                      </a:r>
                      <a:endParaRPr lang="fr-FR" dirty="0">
                        <a:solidFill>
                          <a:schemeClr val="accent2">
                            <a:lumMod val="50000"/>
                          </a:schemeClr>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406126">
                <a:tc>
                  <a:txBody>
                    <a:bodyPr/>
                    <a:lstStyle/>
                    <a:p>
                      <a:pPr marL="400050" indent="-400050">
                        <a:lnSpc>
                          <a:spcPct val="150000"/>
                        </a:lnSpc>
                        <a:buAutoNum type="romanUcPeriod"/>
                      </a:pPr>
                      <a:r>
                        <a:rPr lang="fr-FR" b="1" dirty="0" smtClean="0"/>
                        <a:t>Mon espace proche: paysages et territoire</a:t>
                      </a:r>
                    </a:p>
                    <a:p>
                      <a:pPr marL="400050" indent="-400050">
                        <a:lnSpc>
                          <a:spcPct val="150000"/>
                        </a:lnSpc>
                        <a:buAutoNum type="romanUcPeriod"/>
                      </a:pPr>
                      <a:endParaRPr lang="fr-FR" b="1" dirty="0" smtClean="0"/>
                    </a:p>
                    <a:p>
                      <a:pPr marL="400050" indent="-400050">
                        <a:lnSpc>
                          <a:spcPct val="150000"/>
                        </a:lnSpc>
                        <a:buAutoNum type="romanUcPeriod"/>
                      </a:pPr>
                      <a:r>
                        <a:rPr lang="fr-FR" b="1" dirty="0" smtClean="0"/>
                        <a:t>Où sont les hommes sur la terre ?</a:t>
                      </a:r>
                    </a:p>
                    <a:p>
                      <a:pPr marL="400050" indent="-400050">
                        <a:lnSpc>
                          <a:spcPct val="150000"/>
                        </a:lnSpc>
                        <a:buAutoNum type="romanUcPeriod"/>
                      </a:pPr>
                      <a:endParaRPr lang="fr-FR" b="1" dirty="0" smtClean="0"/>
                    </a:p>
                    <a:p>
                      <a:pPr marL="400050" indent="-400050">
                        <a:lnSpc>
                          <a:spcPct val="150000"/>
                        </a:lnSpc>
                        <a:buAutoNum type="romanUcPeriod"/>
                      </a:pPr>
                      <a:r>
                        <a:rPr lang="fr-FR" b="1" dirty="0" smtClean="0"/>
                        <a:t>Habiter la ville</a:t>
                      </a:r>
                    </a:p>
                    <a:p>
                      <a:pPr marL="400050" indent="-400050">
                        <a:lnSpc>
                          <a:spcPct val="150000"/>
                        </a:lnSpc>
                        <a:buAutoNum type="romanUcPeriod"/>
                      </a:pPr>
                      <a:endParaRPr lang="fr-FR" b="1" dirty="0" smtClean="0"/>
                    </a:p>
                    <a:p>
                      <a:pPr marL="400050" indent="-400050">
                        <a:lnSpc>
                          <a:spcPct val="150000"/>
                        </a:lnSpc>
                        <a:buAutoNum type="romanUcPeriod"/>
                      </a:pPr>
                      <a:r>
                        <a:rPr lang="fr-FR" b="1" dirty="0" smtClean="0"/>
                        <a:t>Habiter le monde rural</a:t>
                      </a:r>
                    </a:p>
                    <a:p>
                      <a:pPr marL="400050" indent="-400050">
                        <a:lnSpc>
                          <a:spcPct val="150000"/>
                        </a:lnSpc>
                        <a:buAutoNum type="romanUcPeriod"/>
                      </a:pPr>
                      <a:endParaRPr lang="fr-FR" b="1" dirty="0" smtClean="0"/>
                    </a:p>
                    <a:p>
                      <a:pPr marL="400050" indent="-400050">
                        <a:lnSpc>
                          <a:spcPct val="150000"/>
                        </a:lnSpc>
                        <a:buAutoNum type="romanUcPeriod"/>
                      </a:pPr>
                      <a:r>
                        <a:rPr lang="fr-FR" b="1" dirty="0" smtClean="0"/>
                        <a:t>Habiter les littoraux</a:t>
                      </a:r>
                    </a:p>
                    <a:p>
                      <a:pPr marL="400050" indent="-400050">
                        <a:lnSpc>
                          <a:spcPct val="150000"/>
                        </a:lnSpc>
                        <a:buAutoNum type="romanUcPeriod"/>
                      </a:pPr>
                      <a:endParaRPr lang="fr-FR" b="1" dirty="0" smtClean="0"/>
                    </a:p>
                    <a:p>
                      <a:pPr marL="400050" indent="-400050">
                        <a:lnSpc>
                          <a:spcPct val="150000"/>
                        </a:lnSpc>
                        <a:buAutoNum type="romanUcPeriod"/>
                      </a:pPr>
                      <a:r>
                        <a:rPr lang="fr-FR" b="1" dirty="0" smtClean="0"/>
                        <a:t>Habiter des espaces à fortes contraintes</a:t>
                      </a:r>
                    </a:p>
                    <a:p>
                      <a:pPr marL="400050" indent="-400050">
                        <a:lnSpc>
                          <a:spcPct val="150000"/>
                        </a:lnSpc>
                        <a:buAutoNum type="romanUcPeriod"/>
                      </a:pPr>
                      <a:endParaRPr lang="fr-FR" b="1" dirty="0" smtClean="0"/>
                    </a:p>
                    <a:p>
                      <a:pPr marL="400050" indent="-400050">
                        <a:lnSpc>
                          <a:spcPct val="150000"/>
                        </a:lnSpc>
                        <a:buAutoNum type="romanUcPeriod"/>
                      </a:pPr>
                      <a:r>
                        <a:rPr lang="fr-FR" b="1" dirty="0" smtClean="0"/>
                        <a:t>Une question aux choix</a:t>
                      </a:r>
                      <a:endParaRPr lang="fr-FR" b="1" dirty="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fr-FR" b="1" dirty="0" smtClean="0">
                          <a:solidFill>
                            <a:schemeClr val="accent2">
                              <a:lumMod val="50000"/>
                            </a:schemeClr>
                          </a:solidFill>
                        </a:rPr>
                        <a:t>Thème 1: Habiter une métropole</a:t>
                      </a:r>
                    </a:p>
                    <a:p>
                      <a:pPr marL="285750" indent="-285750">
                        <a:buFont typeface="Arial" charset="0"/>
                        <a:buChar char="•"/>
                      </a:pPr>
                      <a:r>
                        <a:rPr lang="fr-FR" dirty="0" smtClean="0">
                          <a:solidFill>
                            <a:schemeClr val="accent2">
                              <a:lumMod val="50000"/>
                            </a:schemeClr>
                          </a:solidFill>
                        </a:rPr>
                        <a:t>Les métropoles et leurs habitants</a:t>
                      </a:r>
                    </a:p>
                    <a:p>
                      <a:pPr marL="285750" indent="-285750">
                        <a:buFont typeface="Arial" charset="0"/>
                        <a:buChar char="•"/>
                      </a:pPr>
                      <a:r>
                        <a:rPr lang="fr-FR" dirty="0" smtClean="0">
                          <a:solidFill>
                            <a:schemeClr val="accent2">
                              <a:lumMod val="50000"/>
                            </a:schemeClr>
                          </a:solidFill>
                        </a:rPr>
                        <a:t>La ville</a:t>
                      </a:r>
                      <a:r>
                        <a:rPr lang="fr-FR" baseline="0" dirty="0" smtClean="0">
                          <a:solidFill>
                            <a:schemeClr val="accent2">
                              <a:lumMod val="50000"/>
                            </a:schemeClr>
                          </a:solidFill>
                        </a:rPr>
                        <a:t> de demain (prospective territoriale)</a:t>
                      </a:r>
                    </a:p>
                    <a:p>
                      <a:endParaRPr lang="fr-FR" baseline="0" dirty="0" smtClean="0"/>
                    </a:p>
                    <a:p>
                      <a:r>
                        <a:rPr lang="fr-FR" b="1" baseline="0" dirty="0" smtClean="0">
                          <a:solidFill>
                            <a:schemeClr val="accent2">
                              <a:lumMod val="50000"/>
                            </a:schemeClr>
                          </a:solidFill>
                        </a:rPr>
                        <a:t>Thème 2: Habiter un espace à faible densité</a:t>
                      </a:r>
                    </a:p>
                    <a:p>
                      <a:pPr marL="285750" indent="-285750">
                        <a:buFont typeface="Arial" charset="0"/>
                        <a:buChar char="•"/>
                      </a:pPr>
                      <a:r>
                        <a:rPr lang="fr-FR" baseline="0" dirty="0" smtClean="0">
                          <a:solidFill>
                            <a:schemeClr val="accent2">
                              <a:lumMod val="50000"/>
                            </a:schemeClr>
                          </a:solidFill>
                        </a:rPr>
                        <a:t>Habiter un espace à forte(s) contrainte(s) naturelle(s) ou/et de grande biodiversité</a:t>
                      </a:r>
                    </a:p>
                    <a:p>
                      <a:pPr marL="285750" indent="-285750">
                        <a:buFont typeface="Arial" charset="0"/>
                        <a:buChar char="•"/>
                      </a:pPr>
                      <a:r>
                        <a:rPr lang="fr-FR" baseline="0" dirty="0" smtClean="0">
                          <a:solidFill>
                            <a:schemeClr val="accent2">
                              <a:lumMod val="50000"/>
                            </a:schemeClr>
                          </a:solidFill>
                        </a:rPr>
                        <a:t>Habiter un espace de faible densité à vocation agricole</a:t>
                      </a:r>
                    </a:p>
                    <a:p>
                      <a:endParaRPr lang="fr-FR" baseline="0" dirty="0" smtClean="0"/>
                    </a:p>
                    <a:p>
                      <a:r>
                        <a:rPr lang="fr-FR" b="1" baseline="0" dirty="0" smtClean="0">
                          <a:solidFill>
                            <a:schemeClr val="accent2">
                              <a:lumMod val="50000"/>
                            </a:schemeClr>
                          </a:solidFill>
                        </a:rPr>
                        <a:t>Thème 3: Habiter les littoraux</a:t>
                      </a:r>
                    </a:p>
                    <a:p>
                      <a:pPr marL="285750" indent="-285750">
                        <a:buFont typeface="Arial" charset="0"/>
                        <a:buChar char="•"/>
                      </a:pPr>
                      <a:r>
                        <a:rPr lang="fr-FR" baseline="0" dirty="0" smtClean="0">
                          <a:solidFill>
                            <a:schemeClr val="accent2">
                              <a:lumMod val="50000"/>
                            </a:schemeClr>
                          </a:solidFill>
                        </a:rPr>
                        <a:t>Littoral industrialo-portuaire, littoral touristique</a:t>
                      </a:r>
                    </a:p>
                    <a:p>
                      <a:endParaRPr lang="fr-FR" baseline="0" dirty="0" smtClean="0"/>
                    </a:p>
                    <a:p>
                      <a:r>
                        <a:rPr lang="fr-FR" b="1" baseline="0" dirty="0" smtClean="0">
                          <a:solidFill>
                            <a:schemeClr val="accent2">
                              <a:lumMod val="50000"/>
                            </a:schemeClr>
                          </a:solidFill>
                        </a:rPr>
                        <a:t>Thème 4: Le monde habité</a:t>
                      </a:r>
                    </a:p>
                    <a:p>
                      <a:pPr marL="285750" indent="-285750">
                        <a:buFont typeface="Arial" charset="0"/>
                        <a:buChar char="•"/>
                      </a:pPr>
                      <a:r>
                        <a:rPr lang="fr-FR" baseline="0" dirty="0" smtClean="0">
                          <a:solidFill>
                            <a:schemeClr val="accent2">
                              <a:lumMod val="50000"/>
                            </a:schemeClr>
                          </a:solidFill>
                        </a:rPr>
                        <a:t>La répartition de la population mondiale et ses dynamiques (approche </a:t>
                      </a:r>
                      <a:r>
                        <a:rPr lang="fr-FR" baseline="0" dirty="0" err="1" smtClean="0">
                          <a:solidFill>
                            <a:schemeClr val="accent2">
                              <a:lumMod val="50000"/>
                            </a:schemeClr>
                          </a:solidFill>
                        </a:rPr>
                        <a:t>géohistorique</a:t>
                      </a:r>
                      <a:r>
                        <a:rPr lang="fr-FR" baseline="0" dirty="0" smtClean="0">
                          <a:solidFill>
                            <a:schemeClr val="accent2">
                              <a:lumMod val="50000"/>
                            </a:schemeClr>
                          </a:solidFill>
                        </a:rPr>
                        <a:t>)</a:t>
                      </a:r>
                    </a:p>
                    <a:p>
                      <a:pPr marL="285750" indent="-285750">
                        <a:buFont typeface="Arial" charset="0"/>
                        <a:buChar char="•"/>
                      </a:pPr>
                      <a:r>
                        <a:rPr lang="fr-FR" baseline="0" dirty="0" smtClean="0">
                          <a:solidFill>
                            <a:schemeClr val="accent2">
                              <a:lumMod val="50000"/>
                            </a:schemeClr>
                          </a:solidFill>
                        </a:rPr>
                        <a:t>La variété des formes d’occupation spatiale dans le monde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
        <p:nvSpPr>
          <p:cNvPr id="4" name="Rectangle à coins arrondis 3"/>
          <p:cNvSpPr/>
          <p:nvPr/>
        </p:nvSpPr>
        <p:spPr>
          <a:xfrm>
            <a:off x="575062" y="1158240"/>
            <a:ext cx="5368537" cy="5029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i="1" dirty="0" smtClean="0">
                <a:solidFill>
                  <a:schemeClr val="accent2">
                    <a:lumMod val="50000"/>
                  </a:schemeClr>
                </a:solidFill>
              </a:rPr>
              <a:t>CM1: Découvrir les lieux où j’habite</a:t>
            </a:r>
            <a:endParaRPr lang="fr-FR" b="1" i="1" dirty="0">
              <a:solidFill>
                <a:schemeClr val="accent2">
                  <a:lumMod val="50000"/>
                </a:schemeClr>
              </a:solidFill>
            </a:endParaRPr>
          </a:p>
        </p:txBody>
      </p:sp>
      <p:sp>
        <p:nvSpPr>
          <p:cNvPr id="5" name="Rectangle à coins arrondis 4"/>
          <p:cNvSpPr/>
          <p:nvPr/>
        </p:nvSpPr>
        <p:spPr>
          <a:xfrm>
            <a:off x="575063" y="6005381"/>
            <a:ext cx="5368537" cy="50292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p:txBody>
      </p:sp>
      <p:sp>
        <p:nvSpPr>
          <p:cNvPr id="6" name="Rectangle à coins arrondis 5"/>
          <p:cNvSpPr/>
          <p:nvPr/>
        </p:nvSpPr>
        <p:spPr>
          <a:xfrm>
            <a:off x="504108" y="1965960"/>
            <a:ext cx="5439492" cy="50292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p:txBody>
      </p:sp>
      <p:sp>
        <p:nvSpPr>
          <p:cNvPr id="7" name="Rectangle à coins arrondis 6"/>
          <p:cNvSpPr/>
          <p:nvPr/>
        </p:nvSpPr>
        <p:spPr>
          <a:xfrm>
            <a:off x="6085510" y="4693920"/>
            <a:ext cx="5439492" cy="1615440"/>
          </a:xfrm>
          <a:prstGeom prst="round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p:txBody>
      </p:sp>
      <p:sp>
        <p:nvSpPr>
          <p:cNvPr id="8" name="Rectangle à coins arrondis 7"/>
          <p:cNvSpPr/>
          <p:nvPr/>
        </p:nvSpPr>
        <p:spPr>
          <a:xfrm>
            <a:off x="504108" y="2773680"/>
            <a:ext cx="5439492" cy="502920"/>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p:txBody>
      </p:sp>
      <p:sp>
        <p:nvSpPr>
          <p:cNvPr id="9" name="Rectangle à coins arrondis 8"/>
          <p:cNvSpPr/>
          <p:nvPr/>
        </p:nvSpPr>
        <p:spPr>
          <a:xfrm>
            <a:off x="6085510" y="1158240"/>
            <a:ext cx="5439492" cy="914400"/>
          </a:xfrm>
          <a:prstGeom prst="roundRect">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p:txBody>
      </p:sp>
      <p:sp>
        <p:nvSpPr>
          <p:cNvPr id="10" name="Rectangle à coins arrondis 9"/>
          <p:cNvSpPr/>
          <p:nvPr/>
        </p:nvSpPr>
        <p:spPr>
          <a:xfrm>
            <a:off x="504108" y="3649772"/>
            <a:ext cx="5439492" cy="502920"/>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p:txBody>
      </p:sp>
      <p:sp>
        <p:nvSpPr>
          <p:cNvPr id="11" name="Rectangle à coins arrondis 10"/>
          <p:cNvSpPr/>
          <p:nvPr/>
        </p:nvSpPr>
        <p:spPr>
          <a:xfrm>
            <a:off x="504108" y="5250180"/>
            <a:ext cx="5439492" cy="502920"/>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p:txBody>
      </p:sp>
      <p:sp>
        <p:nvSpPr>
          <p:cNvPr id="12" name="Rectangle à coins arrondis 11"/>
          <p:cNvSpPr/>
          <p:nvPr/>
        </p:nvSpPr>
        <p:spPr>
          <a:xfrm>
            <a:off x="6085510" y="2270760"/>
            <a:ext cx="5439492" cy="1379012"/>
          </a:xfrm>
          <a:prstGeom prst="roundRect">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p:txBody>
      </p:sp>
      <p:sp>
        <p:nvSpPr>
          <p:cNvPr id="13" name="Rectangle à coins arrondis 12"/>
          <p:cNvSpPr/>
          <p:nvPr/>
        </p:nvSpPr>
        <p:spPr>
          <a:xfrm>
            <a:off x="504108" y="4469847"/>
            <a:ext cx="5439492" cy="502920"/>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p:txBody>
      </p:sp>
      <p:sp>
        <p:nvSpPr>
          <p:cNvPr id="14" name="Rectangle à coins arrondis 13"/>
          <p:cNvSpPr/>
          <p:nvPr/>
        </p:nvSpPr>
        <p:spPr>
          <a:xfrm>
            <a:off x="6085510" y="3927184"/>
            <a:ext cx="5439492" cy="660055"/>
          </a:xfrm>
          <a:prstGeom prst="round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b="1" dirty="0">
              <a:solidFill>
                <a:schemeClr val="tx1"/>
              </a:solidFill>
            </a:endParaRPr>
          </a:p>
        </p:txBody>
      </p:sp>
      <p:sp>
        <p:nvSpPr>
          <p:cNvPr id="15" name="Titre 1"/>
          <p:cNvSpPr txBox="1">
            <a:spLocks/>
          </p:cNvSpPr>
          <p:nvPr/>
        </p:nvSpPr>
        <p:spPr>
          <a:xfrm>
            <a:off x="144440" y="53341"/>
            <a:ext cx="11882140" cy="619688"/>
          </a:xfrm>
          <a:prstGeom prst="rect">
            <a:avLst/>
          </a:prstGeom>
          <a:noFill/>
          <a:ln w="28575">
            <a:solidFill>
              <a:srgbClr val="C00000"/>
            </a:solidFill>
          </a:ln>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dirty="0" smtClean="0"/>
              <a:t>C. Des thèmes et des démarches familiers mais ...</a:t>
            </a:r>
            <a:endParaRPr lang="fr-FR" sz="3600" dirty="0"/>
          </a:p>
        </p:txBody>
      </p:sp>
      <p:sp>
        <p:nvSpPr>
          <p:cNvPr id="16" name="Rectangle 15"/>
          <p:cNvSpPr/>
          <p:nvPr/>
        </p:nvSpPr>
        <p:spPr>
          <a:xfrm>
            <a:off x="6305798" y="1725024"/>
            <a:ext cx="4529842" cy="347615"/>
          </a:xfrm>
          <a:prstGeom prst="rect">
            <a:avLst/>
          </a:prstGeom>
          <a:solidFill>
            <a:srgbClr val="FF0000">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8001000" y="1206904"/>
            <a:ext cx="1798320" cy="280800"/>
          </a:xfrm>
          <a:prstGeom prst="rect">
            <a:avLst/>
          </a:prstGeom>
          <a:solidFill>
            <a:srgbClr val="FF0000">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7772400" y="5306464"/>
            <a:ext cx="2545080" cy="301856"/>
          </a:xfrm>
          <a:prstGeom prst="rect">
            <a:avLst/>
          </a:prstGeom>
          <a:solidFill>
            <a:srgbClr val="FF0000">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2222170" y="5841655"/>
            <a:ext cx="7726680" cy="96012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marL="342900" indent="-342900" algn="ctr">
              <a:buFontTx/>
              <a:buChar char="-"/>
            </a:pPr>
            <a:r>
              <a:rPr lang="fr-FR" sz="2000" dirty="0" smtClean="0"/>
              <a:t>démarche inductive</a:t>
            </a:r>
          </a:p>
          <a:p>
            <a:pPr marL="342900" indent="-342900" algn="ctr">
              <a:buFontTx/>
              <a:buChar char="-"/>
            </a:pPr>
            <a:r>
              <a:rPr lang="fr-FR" sz="2000" dirty="0" smtClean="0"/>
              <a:t>très grande liberté des choix d’étude de cas</a:t>
            </a:r>
            <a:endParaRPr lang="fr-FR" sz="2000" dirty="0"/>
          </a:p>
        </p:txBody>
      </p:sp>
    </p:spTree>
    <p:extLst>
      <p:ext uri="{BB962C8B-B14F-4D97-AF65-F5344CB8AC3E}">
        <p14:creationId xmlns:p14="http://schemas.microsoft.com/office/powerpoint/2010/main" val="63764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left)">
                                      <p:cBhvr>
                                        <p:cTn id="57" dur="500"/>
                                        <p:tgtEl>
                                          <p:spTgt spid="13"/>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left)">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1000" fill="hold"/>
                                        <p:tgtEl>
                                          <p:spTgt spid="19"/>
                                        </p:tgtEl>
                                        <p:attrNameLst>
                                          <p:attrName>ppt_w</p:attrName>
                                        </p:attrNameLst>
                                      </p:cBhvr>
                                      <p:tavLst>
                                        <p:tav tm="0">
                                          <p:val>
                                            <p:strVal val="#ppt_w*0.70"/>
                                          </p:val>
                                        </p:tav>
                                        <p:tav tm="100000">
                                          <p:val>
                                            <p:strVal val="#ppt_w"/>
                                          </p:val>
                                        </p:tav>
                                      </p:tavLst>
                                    </p:anim>
                                    <p:anim calcmode="lin" valueType="num">
                                      <p:cBhvr>
                                        <p:cTn id="66" dur="1000" fill="hold"/>
                                        <p:tgtEl>
                                          <p:spTgt spid="19"/>
                                        </p:tgtEl>
                                        <p:attrNameLst>
                                          <p:attrName>ppt_h</p:attrName>
                                        </p:attrNameLst>
                                      </p:cBhvr>
                                      <p:tavLst>
                                        <p:tav tm="0">
                                          <p:val>
                                            <p:strVal val="#ppt_h"/>
                                          </p:val>
                                        </p:tav>
                                        <p:tav tm="100000">
                                          <p:val>
                                            <p:strVal val="#ppt_h"/>
                                          </p:val>
                                        </p:tav>
                                      </p:tavLst>
                                    </p:anim>
                                    <p:animEffect transition="in" filter="fade">
                                      <p:cBhvr>
                                        <p:cTn id="6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6" grpId="0" animBg="1"/>
      <p:bldP spid="17" grpId="0" animBg="1"/>
      <p:bldP spid="18"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2016745126"/>
              </p:ext>
            </p:extLst>
          </p:nvPr>
        </p:nvGraphicFramePr>
        <p:xfrm>
          <a:off x="504108" y="1015929"/>
          <a:ext cx="11162804" cy="3926566"/>
        </p:xfrm>
        <a:graphic>
          <a:graphicData uri="http://schemas.openxmlformats.org/drawingml/2006/table">
            <a:tbl>
              <a:tblPr firstRow="1" bandRow="1">
                <a:tableStyleId>{5C22544A-7EE6-4342-B048-85BDC9FD1C3A}</a:tableStyleId>
              </a:tblPr>
              <a:tblGrid>
                <a:gridCol w="5581402"/>
                <a:gridCol w="5581402"/>
              </a:tblGrid>
              <a:tr h="406126">
                <a:tc>
                  <a:txBody>
                    <a:bodyPr/>
                    <a:lstStyle/>
                    <a:p>
                      <a:pPr algn="ctr"/>
                      <a:r>
                        <a:rPr lang="fr-FR" dirty="0" smtClean="0">
                          <a:solidFill>
                            <a:schemeClr val="tx1"/>
                          </a:solidFill>
                        </a:rPr>
                        <a:t>Programme 2008</a:t>
                      </a:r>
                      <a:endParaRPr lang="fr-FR"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fr-FR" dirty="0" smtClean="0">
                          <a:solidFill>
                            <a:schemeClr val="accent2">
                              <a:lumMod val="50000"/>
                            </a:schemeClr>
                          </a:solidFill>
                        </a:rPr>
                        <a:t>Programme 2015</a:t>
                      </a:r>
                      <a:endParaRPr lang="fr-FR" dirty="0">
                        <a:solidFill>
                          <a:schemeClr val="accent2">
                            <a:lumMod val="50000"/>
                          </a:schemeClr>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406126">
                <a:tc>
                  <a:txBody>
                    <a:bodyPr/>
                    <a:lstStyle/>
                    <a:p>
                      <a:pPr marL="0" indent="0" algn="ctr">
                        <a:lnSpc>
                          <a:spcPct val="150000"/>
                        </a:lnSpc>
                        <a:buFontTx/>
                        <a:buNone/>
                      </a:pPr>
                      <a:r>
                        <a:rPr lang="fr-FR" b="1" dirty="0" smtClean="0"/>
                        <a:t>Des</a:t>
                      </a:r>
                      <a:r>
                        <a:rPr lang="fr-FR" b="1" baseline="0" dirty="0" smtClean="0"/>
                        <a:t> capacités explicites:</a:t>
                      </a:r>
                    </a:p>
                    <a:p>
                      <a:pPr marL="0" indent="0" algn="ctr">
                        <a:lnSpc>
                          <a:spcPct val="150000"/>
                        </a:lnSpc>
                        <a:buFontTx/>
                        <a:buNone/>
                      </a:pPr>
                      <a:endParaRPr lang="fr-FR" b="0" baseline="0" dirty="0" smtClean="0"/>
                    </a:p>
                    <a:p>
                      <a:pPr marL="0" indent="0" algn="ctr">
                        <a:lnSpc>
                          <a:spcPct val="150000"/>
                        </a:lnSpc>
                        <a:buFontTx/>
                        <a:buNone/>
                      </a:pPr>
                      <a:endParaRPr lang="fr-FR" b="0" baseline="0" dirty="0" smtClean="0"/>
                    </a:p>
                    <a:p>
                      <a:pPr marL="285750" indent="-285750">
                        <a:lnSpc>
                          <a:spcPct val="150000"/>
                        </a:lnSpc>
                        <a:buFont typeface="Wingdings" charset="2"/>
                        <a:buChar char="q"/>
                      </a:pPr>
                      <a:r>
                        <a:rPr lang="fr-FR" b="0" baseline="0" dirty="0" smtClean="0"/>
                        <a:t>Localiser et situer</a:t>
                      </a:r>
                    </a:p>
                    <a:p>
                      <a:pPr marL="285750" indent="-285750">
                        <a:lnSpc>
                          <a:spcPct val="150000"/>
                        </a:lnSpc>
                        <a:buFont typeface="Wingdings" charset="2"/>
                        <a:buChar char="q"/>
                      </a:pPr>
                      <a:r>
                        <a:rPr lang="fr-FR" b="0" baseline="0" dirty="0" smtClean="0"/>
                        <a:t>Décrire</a:t>
                      </a:r>
                    </a:p>
                    <a:p>
                      <a:pPr marL="285750" indent="-285750">
                        <a:lnSpc>
                          <a:spcPct val="150000"/>
                        </a:lnSpc>
                        <a:buFont typeface="Wingdings" charset="2"/>
                        <a:buChar char="q"/>
                      </a:pPr>
                      <a:r>
                        <a:rPr lang="fr-FR" b="0" baseline="0" dirty="0" smtClean="0"/>
                        <a:t>Réaliser un croquis simple</a:t>
                      </a:r>
                      <a:endParaRPr lang="fr-FR" b="0" dirty="0" smtClean="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pPr>
                      <a:r>
                        <a:rPr lang="fr-FR" b="1" baseline="0" dirty="0" smtClean="0">
                          <a:solidFill>
                            <a:schemeClr val="accent2">
                              <a:lumMod val="50000"/>
                            </a:schemeClr>
                          </a:solidFill>
                        </a:rPr>
                        <a:t>Des compétences à définir pour chaque thème en fonction de la problématique et des activités choisies</a:t>
                      </a:r>
                    </a:p>
                    <a:p>
                      <a:pPr algn="ctr">
                        <a:lnSpc>
                          <a:spcPct val="100000"/>
                        </a:lnSpc>
                      </a:pPr>
                      <a:endParaRPr lang="fr-FR" baseline="0" dirty="0" smtClean="0">
                        <a:solidFill>
                          <a:schemeClr val="accent2">
                            <a:lumMod val="50000"/>
                          </a:schemeClr>
                        </a:solidFill>
                      </a:endParaRPr>
                    </a:p>
                    <a:p>
                      <a:pPr marL="285750" indent="-285750">
                        <a:lnSpc>
                          <a:spcPct val="150000"/>
                        </a:lnSpc>
                        <a:buFont typeface="Wingdings" charset="2"/>
                        <a:buChar char="q"/>
                      </a:pPr>
                      <a:r>
                        <a:rPr lang="fr-FR" baseline="0" dirty="0" smtClean="0">
                          <a:solidFill>
                            <a:schemeClr val="accent2">
                              <a:lumMod val="50000"/>
                            </a:schemeClr>
                          </a:solidFill>
                        </a:rPr>
                        <a:t>Se repérer dans l’espace: construire des repères géographiques</a:t>
                      </a:r>
                    </a:p>
                    <a:p>
                      <a:pPr marL="285750" indent="-285750">
                        <a:lnSpc>
                          <a:spcPct val="150000"/>
                        </a:lnSpc>
                        <a:buFont typeface="Wingdings" charset="2"/>
                        <a:buChar char="q"/>
                      </a:pPr>
                      <a:r>
                        <a:rPr lang="fr-FR" baseline="0" dirty="0" smtClean="0">
                          <a:solidFill>
                            <a:schemeClr val="accent2">
                              <a:lumMod val="50000"/>
                            </a:schemeClr>
                          </a:solidFill>
                        </a:rPr>
                        <a:t>Raisonner, justifier une démarche et les choix effectués</a:t>
                      </a:r>
                    </a:p>
                    <a:p>
                      <a:pPr marL="285750" indent="-285750">
                        <a:lnSpc>
                          <a:spcPct val="150000"/>
                        </a:lnSpc>
                        <a:buFont typeface="Wingdings" charset="2"/>
                        <a:buChar char="q"/>
                      </a:pPr>
                      <a:r>
                        <a:rPr lang="fr-FR" baseline="0" dirty="0" smtClean="0">
                          <a:solidFill>
                            <a:schemeClr val="accent2">
                              <a:lumMod val="50000"/>
                            </a:schemeClr>
                          </a:solidFill>
                        </a:rPr>
                        <a:t>Pratiquer différents langages</a:t>
                      </a:r>
                    </a:p>
                    <a:p>
                      <a:endParaRPr lang="fr-FR" baseline="0" dirty="0" smtClean="0"/>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740714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solidFill>
            <a:srgbClr val="0070C0"/>
          </a:solidFill>
          <a:ln w="57150">
            <a:noFill/>
          </a:ln>
        </p:spPr>
        <p:txBody>
          <a:bodyPr/>
          <a:lstStyle/>
          <a:p>
            <a:r>
              <a:rPr lang="fr-FR" b="1" dirty="0" smtClean="0">
                <a:solidFill>
                  <a:schemeClr val="bg1"/>
                </a:solidFill>
              </a:rPr>
              <a:t>III. Pistes de réflexion pour construire</a:t>
            </a:r>
            <a:br>
              <a:rPr lang="fr-FR" b="1" dirty="0" smtClean="0">
                <a:solidFill>
                  <a:schemeClr val="bg1"/>
                </a:solidFill>
              </a:rPr>
            </a:br>
            <a:r>
              <a:rPr lang="fr-FR" b="1" dirty="0" smtClean="0">
                <a:solidFill>
                  <a:schemeClr val="bg1"/>
                </a:solidFill>
              </a:rPr>
              <a:t> une programmation</a:t>
            </a:r>
            <a:endParaRPr lang="fr-FR" b="1" dirty="0">
              <a:solidFill>
                <a:schemeClr val="bg1"/>
              </a:solidFill>
            </a:endParaRP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16459645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14400" y="716280"/>
            <a:ext cx="10363200" cy="2884171"/>
          </a:xfrm>
          <a:ln w="76200">
            <a:solidFill>
              <a:srgbClr val="7030A0"/>
            </a:solidFill>
          </a:ln>
        </p:spPr>
        <p:style>
          <a:lnRef idx="2">
            <a:schemeClr val="accent6"/>
          </a:lnRef>
          <a:fillRef idx="1">
            <a:schemeClr val="lt1"/>
          </a:fillRef>
          <a:effectRef idx="0">
            <a:schemeClr val="accent6"/>
          </a:effectRef>
          <a:fontRef idx="minor">
            <a:schemeClr val="dk1"/>
          </a:fontRef>
        </p:style>
        <p:txBody>
          <a:bodyPr>
            <a:normAutofit/>
          </a:bodyPr>
          <a:lstStyle/>
          <a:p>
            <a:r>
              <a:rPr lang="fr-FR" b="1" dirty="0" smtClean="0">
                <a:latin typeface="Calibri" panose="020F0502020204030204" pitchFamily="34" charset="0"/>
                <a:ea typeface="Arial Unicode MS" panose="020B0604020202020204" pitchFamily="34" charset="-128"/>
                <a:cs typeface="Calibri" panose="020F0502020204030204" pitchFamily="34" charset="0"/>
              </a:rPr>
              <a:t>1</a:t>
            </a:r>
            <a:r>
              <a:rPr lang="fr-FR" b="1" baseline="30000" dirty="0" smtClean="0">
                <a:latin typeface="Calibri" panose="020F0502020204030204" pitchFamily="34" charset="0"/>
                <a:ea typeface="Arial Unicode MS" panose="020B0604020202020204" pitchFamily="34" charset="-128"/>
                <a:cs typeface="Calibri" panose="020F0502020204030204" pitchFamily="34" charset="0"/>
              </a:rPr>
              <a:t>ère</a:t>
            </a:r>
            <a:r>
              <a:rPr lang="fr-FR" b="1" dirty="0" smtClean="0">
                <a:latin typeface="Calibri" panose="020F0502020204030204" pitchFamily="34" charset="0"/>
                <a:ea typeface="Arial Unicode MS" panose="020B0604020202020204" pitchFamily="34" charset="-128"/>
                <a:cs typeface="Calibri" panose="020F0502020204030204" pitchFamily="34" charset="0"/>
              </a:rPr>
              <a:t> partie: </a:t>
            </a:r>
            <a:br>
              <a:rPr lang="fr-FR" b="1" dirty="0" smtClean="0">
                <a:latin typeface="Calibri" panose="020F0502020204030204" pitchFamily="34" charset="0"/>
                <a:ea typeface="Arial Unicode MS" panose="020B0604020202020204" pitchFamily="34" charset="-128"/>
                <a:cs typeface="Calibri" panose="020F0502020204030204" pitchFamily="34" charset="0"/>
              </a:rPr>
            </a:br>
            <a:r>
              <a:rPr lang="fr-FR" b="1" dirty="0" smtClean="0">
                <a:latin typeface="Calibri" panose="020F0502020204030204" pitchFamily="34" charset="0"/>
                <a:ea typeface="Arial Unicode MS" panose="020B0604020202020204" pitchFamily="34" charset="-128"/>
                <a:cs typeface="Calibri" panose="020F0502020204030204" pitchFamily="34" charset="0"/>
              </a:rPr>
              <a:t>LES NOUVEAUX PROGRAMMES</a:t>
            </a:r>
            <a:br>
              <a:rPr lang="fr-FR" b="1" dirty="0" smtClean="0">
                <a:latin typeface="Calibri" panose="020F0502020204030204" pitchFamily="34" charset="0"/>
                <a:ea typeface="Arial Unicode MS" panose="020B0604020202020204" pitchFamily="34" charset="-128"/>
                <a:cs typeface="Calibri" panose="020F0502020204030204" pitchFamily="34" charset="0"/>
              </a:rPr>
            </a:br>
            <a:r>
              <a:rPr lang="fr-FR" b="1" dirty="0" smtClean="0">
                <a:latin typeface="Calibri" panose="020F0502020204030204" pitchFamily="34" charset="0"/>
                <a:ea typeface="Arial Unicode MS" panose="020B0604020202020204" pitchFamily="34" charset="-128"/>
                <a:cs typeface="Calibri" panose="020F0502020204030204" pitchFamily="34" charset="0"/>
              </a:rPr>
              <a:t>D’HISTOIRE ET DE GÉOGRAPHIE DE 6</a:t>
            </a:r>
            <a:r>
              <a:rPr lang="fr-FR" b="1" baseline="30000" dirty="0" smtClean="0">
                <a:latin typeface="Calibri" panose="020F0502020204030204" pitchFamily="34" charset="0"/>
                <a:ea typeface="Arial Unicode MS" panose="020B0604020202020204" pitchFamily="34" charset="-128"/>
                <a:cs typeface="Calibri" panose="020F0502020204030204" pitchFamily="34" charset="0"/>
              </a:rPr>
              <a:t>EME</a:t>
            </a:r>
            <a:r>
              <a:rPr lang="fr-FR" b="1" dirty="0" smtClean="0">
                <a:latin typeface="Calibri" panose="020F0502020204030204" pitchFamily="34" charset="0"/>
                <a:ea typeface="Arial Unicode MS" panose="020B0604020202020204" pitchFamily="34" charset="-128"/>
                <a:cs typeface="Calibri" panose="020F0502020204030204" pitchFamily="34" charset="0"/>
              </a:rPr>
              <a:t>  </a:t>
            </a:r>
            <a:endParaRPr lang="fr-FR" b="1" dirty="0">
              <a:latin typeface="Calibri" panose="020F0502020204030204" pitchFamily="34" charset="0"/>
              <a:ea typeface="Arial Unicode MS" panose="020B0604020202020204" pitchFamily="34" charset="-128"/>
              <a:cs typeface="Calibri" panose="020F0502020204030204" pitchFamily="34" charset="0"/>
            </a:endParaRPr>
          </a:p>
        </p:txBody>
      </p:sp>
      <p:sp>
        <p:nvSpPr>
          <p:cNvPr id="3" name="Sous-titre 2"/>
          <p:cNvSpPr>
            <a:spLocks noGrp="1"/>
          </p:cNvSpPr>
          <p:nvPr>
            <p:ph type="subTitle" idx="1"/>
          </p:nvPr>
        </p:nvSpPr>
        <p:spPr>
          <a:xfrm>
            <a:off x="914400" y="3886200"/>
            <a:ext cx="10591800" cy="1752600"/>
          </a:xfrm>
        </p:spPr>
        <p:txBody>
          <a:bodyPr>
            <a:normAutofit/>
          </a:bodyPr>
          <a:lstStyle/>
          <a:p>
            <a:pPr algn="l"/>
            <a:r>
              <a:rPr lang="fr-FR" dirty="0" smtClean="0">
                <a:latin typeface="Calibri" panose="020F0502020204030204" pitchFamily="34" charset="0"/>
                <a:cs typeface="Calibri" panose="020F0502020204030204" pitchFamily="34" charset="0"/>
              </a:rPr>
              <a:t>1. Les grandes lignes du programme d’histoire</a:t>
            </a:r>
          </a:p>
          <a:p>
            <a:pPr algn="l"/>
            <a:r>
              <a:rPr lang="fr-FR" dirty="0" smtClean="0">
                <a:latin typeface="Calibri" panose="020F0502020204030204" pitchFamily="34" charset="0"/>
                <a:cs typeface="Calibri" panose="020F0502020204030204" pitchFamily="34" charset="0"/>
              </a:rPr>
              <a:t>2. Les grandes lignes du programme de géographie</a:t>
            </a:r>
          </a:p>
          <a:p>
            <a:pPr algn="l"/>
            <a:r>
              <a:rPr lang="fr-FR" dirty="0" smtClean="0">
                <a:latin typeface="Calibri" panose="020F0502020204030204" pitchFamily="34" charset="0"/>
                <a:cs typeface="Calibri" panose="020F0502020204030204" pitchFamily="34" charset="0"/>
              </a:rPr>
              <a:t>3. Des pistes de réflexion pour construire une programmation</a:t>
            </a: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8966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859809" y="1021807"/>
            <a:ext cx="10372298" cy="1661993"/>
          </a:xfrm>
          <a:prstGeom prst="rect">
            <a:avLst/>
          </a:prstGeom>
          <a:solidFill>
            <a:schemeClr val="bg1">
              <a:lumMod val="95000"/>
            </a:schemeClr>
          </a:solidFill>
        </p:spPr>
        <p:txBody>
          <a:bodyPr wrap="square" rtlCol="0">
            <a:spAutoFit/>
          </a:bodyPr>
          <a:lstStyle/>
          <a:p>
            <a:pPr algn="just"/>
            <a:r>
              <a:rPr lang="fr-FR" dirty="0" smtClean="0"/>
              <a:t>« Les élèves poursuivent au cycle 3 la construction progressive et de plus en plus explicite de leur rapport au temps et à l’espace, à partir des contributions de </a:t>
            </a:r>
            <a:r>
              <a:rPr lang="fr-FR" b="1" dirty="0" smtClean="0">
                <a:solidFill>
                  <a:srgbClr val="00B0F0"/>
                </a:solidFill>
              </a:rPr>
              <a:t>deux enseignements disciplinaires liés</a:t>
            </a:r>
            <a:r>
              <a:rPr lang="fr-FR" dirty="0" smtClean="0"/>
              <a:t>, l’histoire et la géographie. Ces deux enseignements traitent de </a:t>
            </a:r>
            <a:r>
              <a:rPr lang="fr-FR" b="1" dirty="0" smtClean="0">
                <a:solidFill>
                  <a:srgbClr val="00B0F0"/>
                </a:solidFill>
              </a:rPr>
              <a:t>thématiques et de notions communes </a:t>
            </a:r>
            <a:r>
              <a:rPr lang="fr-FR" dirty="0" smtClean="0"/>
              <a:t>et partagent des outils et des méthodes. Leurs spécificités tiennent à leurs objets d’étude, le temps et l’espace, et aux modalités qu’ils mettent en œuvre pour les appréhender. »</a:t>
            </a:r>
          </a:p>
          <a:p>
            <a:pPr algn="r"/>
            <a:r>
              <a:rPr lang="fr-FR" sz="1200" i="1" dirty="0"/>
              <a:t>B.O. spécial n°11 du 26 novembre </a:t>
            </a:r>
            <a:r>
              <a:rPr lang="fr-FR" sz="1200" i="1" dirty="0" smtClean="0"/>
              <a:t>2015</a:t>
            </a:r>
            <a:endParaRPr lang="fr-FR" sz="1200" i="1"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70" y="0"/>
            <a:ext cx="3465584" cy="837141"/>
          </a:xfrm>
          <a:prstGeom prst="rect">
            <a:avLst/>
          </a:prstGeom>
        </p:spPr>
      </p:pic>
      <p:sp>
        <p:nvSpPr>
          <p:cNvPr id="6" name="ZoneTexte 5"/>
          <p:cNvSpPr txBox="1"/>
          <p:nvPr/>
        </p:nvSpPr>
        <p:spPr>
          <a:xfrm>
            <a:off x="1530374" y="3637195"/>
            <a:ext cx="9075761" cy="369332"/>
          </a:xfrm>
          <a:prstGeom prst="rect">
            <a:avLst/>
          </a:prstGeom>
          <a:noFill/>
          <a:ln w="57150">
            <a:solidFill>
              <a:srgbClr val="00B0F0"/>
            </a:solidFill>
          </a:ln>
        </p:spPr>
        <p:txBody>
          <a:bodyPr wrap="square" rtlCol="0">
            <a:spAutoFit/>
          </a:bodyPr>
          <a:lstStyle/>
          <a:p>
            <a:r>
              <a:rPr lang="fr-FR" dirty="0" smtClean="0"/>
              <a:t>En quoi le programme d’histoire et le programme de géographie de 6</a:t>
            </a:r>
            <a:r>
              <a:rPr lang="fr-FR" baseline="30000" dirty="0" smtClean="0"/>
              <a:t>ème</a:t>
            </a:r>
            <a:r>
              <a:rPr lang="fr-FR" dirty="0" smtClean="0"/>
              <a:t> sont-ils liés ?</a:t>
            </a:r>
            <a:endParaRPr lang="fr-FR" dirty="0"/>
          </a:p>
        </p:txBody>
      </p:sp>
      <p:sp>
        <p:nvSpPr>
          <p:cNvPr id="7" name="ZoneTexte 6"/>
          <p:cNvSpPr txBox="1"/>
          <p:nvPr/>
        </p:nvSpPr>
        <p:spPr>
          <a:xfrm>
            <a:off x="3638954" y="4872584"/>
            <a:ext cx="4858603" cy="369332"/>
          </a:xfrm>
          <a:prstGeom prst="rect">
            <a:avLst/>
          </a:prstGeom>
          <a:noFill/>
          <a:ln w="57150">
            <a:solidFill>
              <a:srgbClr val="00B0F0"/>
            </a:solidFill>
          </a:ln>
        </p:spPr>
        <p:txBody>
          <a:bodyPr wrap="square" rtlCol="0">
            <a:spAutoFit/>
          </a:bodyPr>
          <a:lstStyle/>
          <a:p>
            <a:r>
              <a:rPr lang="fr-FR" dirty="0" smtClean="0"/>
              <a:t>Quelles thématiques et notions communes ?</a:t>
            </a:r>
            <a:endParaRPr lang="fr-FR" dirty="0"/>
          </a:p>
        </p:txBody>
      </p:sp>
      <p:sp>
        <p:nvSpPr>
          <p:cNvPr id="8" name="Flèche vers le bas 7"/>
          <p:cNvSpPr/>
          <p:nvPr/>
        </p:nvSpPr>
        <p:spPr>
          <a:xfrm>
            <a:off x="5513696" y="2868466"/>
            <a:ext cx="955343" cy="450931"/>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Flèche vers le bas 8"/>
          <p:cNvSpPr/>
          <p:nvPr/>
        </p:nvSpPr>
        <p:spPr>
          <a:xfrm>
            <a:off x="5513696" y="4214090"/>
            <a:ext cx="955343" cy="450931"/>
          </a:xfrm>
          <a:prstGeom prst="downArrow">
            <a:avLst/>
          </a:prstGeom>
          <a:solidFill>
            <a:srgbClr val="00B0F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98962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nvPr>
        </p:nvGraphicFramePr>
        <p:xfrm>
          <a:off x="6134382" y="886852"/>
          <a:ext cx="5472000" cy="4846320"/>
        </p:xfrm>
        <a:graphic>
          <a:graphicData uri="http://schemas.openxmlformats.org/drawingml/2006/table">
            <a:tbl>
              <a:tblPr firstRow="1" bandRow="1">
                <a:tableStyleId>{5C22544A-7EE6-4342-B048-85BDC9FD1C3A}</a:tableStyleId>
              </a:tblPr>
              <a:tblGrid>
                <a:gridCol w="2628000"/>
                <a:gridCol w="2844000"/>
              </a:tblGrid>
              <a:tr h="302106">
                <a:tc gridSpan="2">
                  <a:txBody>
                    <a:bodyPr/>
                    <a:lstStyle/>
                    <a:p>
                      <a:pPr algn="ctr"/>
                      <a:r>
                        <a:rPr lang="fr-FR" sz="1800" dirty="0" smtClean="0">
                          <a:solidFill>
                            <a:schemeClr val="accent3">
                              <a:lumMod val="50000"/>
                            </a:schemeClr>
                          </a:solidFill>
                        </a:rPr>
                        <a:t>6</a:t>
                      </a:r>
                      <a:r>
                        <a:rPr lang="fr-FR" sz="1800" baseline="30000" dirty="0" smtClean="0">
                          <a:solidFill>
                            <a:schemeClr val="accent3">
                              <a:lumMod val="50000"/>
                            </a:schemeClr>
                          </a:solidFill>
                        </a:rPr>
                        <a:t>ème</a:t>
                      </a:r>
                      <a:r>
                        <a:rPr lang="fr-FR" sz="1800" dirty="0" smtClean="0">
                          <a:solidFill>
                            <a:schemeClr val="accent3">
                              <a:lumMod val="50000"/>
                            </a:schemeClr>
                          </a:solidFill>
                        </a:rPr>
                        <a:t> Géographie</a:t>
                      </a:r>
                      <a:endParaRPr lang="fr-FR" sz="1800" dirty="0">
                        <a:solidFill>
                          <a:schemeClr val="accent3">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1600" dirty="0"/>
                    </a:p>
                  </a:txBody>
                  <a:tcPr/>
                </a:tc>
              </a:tr>
              <a:tr h="2060940">
                <a:tc>
                  <a:txBody>
                    <a:bodyPr/>
                    <a:lstStyle/>
                    <a:p>
                      <a:r>
                        <a:rPr lang="fr-FR" sz="1800" b="1" dirty="0" smtClean="0">
                          <a:solidFill>
                            <a:schemeClr val="accent3">
                              <a:lumMod val="50000"/>
                            </a:schemeClr>
                          </a:solidFill>
                        </a:rPr>
                        <a:t>Thème 4</a:t>
                      </a:r>
                    </a:p>
                    <a:p>
                      <a:r>
                        <a:rPr lang="fr-FR" sz="1800" b="1" dirty="0" smtClean="0">
                          <a:solidFill>
                            <a:schemeClr val="accent3">
                              <a:lumMod val="50000"/>
                            </a:schemeClr>
                          </a:solidFill>
                        </a:rPr>
                        <a:t>Le monde habité</a:t>
                      </a:r>
                    </a:p>
                    <a:p>
                      <a:endParaRPr lang="fr-FR" sz="1800" b="1" dirty="0" smtClean="0"/>
                    </a:p>
                    <a:p>
                      <a:pPr marL="285750" indent="-285750">
                        <a:buFont typeface="Arial" charset="0"/>
                        <a:buChar char="•"/>
                      </a:pPr>
                      <a:r>
                        <a:rPr lang="fr-FR" sz="1800" dirty="0" smtClean="0"/>
                        <a:t>La répartition de la population mondiale et ses dynamiques</a:t>
                      </a:r>
                      <a:endParaRPr lang="fr-FR"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fr-FR" sz="1800" b="0" dirty="0" smtClean="0">
                          <a:solidFill>
                            <a:schemeClr val="tx1"/>
                          </a:solidFill>
                        </a:rPr>
                        <a:t>Où sont les femmes et les hommes sur la Terre ?</a:t>
                      </a:r>
                    </a:p>
                    <a:p>
                      <a:pPr algn="l"/>
                      <a:r>
                        <a:rPr lang="fr-FR" sz="1800" b="0" dirty="0" smtClean="0">
                          <a:solidFill>
                            <a:schemeClr val="tx1"/>
                          </a:solidFill>
                        </a:rPr>
                        <a:t>Comment expliquer l’inégal peuplement de la Terre ?</a:t>
                      </a:r>
                    </a:p>
                    <a:p>
                      <a:pPr algn="l"/>
                      <a:r>
                        <a:rPr lang="fr-FR" sz="1800" b="0" dirty="0" smtClean="0">
                          <a:solidFill>
                            <a:schemeClr val="tx1"/>
                          </a:solidFill>
                        </a:rPr>
                        <a:t>Quelles sont les dynamiques de peuplement en cours ?</a:t>
                      </a:r>
                    </a:p>
                    <a:p>
                      <a:pPr algn="l"/>
                      <a:r>
                        <a:rPr lang="fr-FR" sz="1800" b="0" dirty="0" smtClean="0">
                          <a:solidFill>
                            <a:schemeClr val="tx1"/>
                          </a:solidFill>
                        </a:rPr>
                        <a:t>Le thème est ainsi l’occasion de proposer une approche de géo-histoire en montrant les permanences des grands foyers de population et leurs évolution sur la longue durée. [...]</a:t>
                      </a:r>
                      <a:endParaRPr lang="fr-FR" sz="18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5" name="Tableau 4"/>
          <p:cNvGraphicFramePr>
            <a:graphicFrameLocks noGrp="1"/>
          </p:cNvGraphicFramePr>
          <p:nvPr>
            <p:extLst/>
          </p:nvPr>
        </p:nvGraphicFramePr>
        <p:xfrm>
          <a:off x="388036" y="875226"/>
          <a:ext cx="5229226" cy="4023360"/>
        </p:xfrm>
        <a:graphic>
          <a:graphicData uri="http://schemas.openxmlformats.org/drawingml/2006/table">
            <a:tbl>
              <a:tblPr firstRow="1" bandRow="1">
                <a:tableStyleId>{5C22544A-7EE6-4342-B048-85BDC9FD1C3A}</a:tableStyleId>
              </a:tblPr>
              <a:tblGrid>
                <a:gridCol w="2614613"/>
                <a:gridCol w="2614613"/>
              </a:tblGrid>
              <a:tr h="302106">
                <a:tc gridSpan="2">
                  <a:txBody>
                    <a:bodyPr/>
                    <a:lstStyle/>
                    <a:p>
                      <a:pPr algn="ctr"/>
                      <a:r>
                        <a:rPr lang="fr-FR" sz="1800" dirty="0" smtClean="0">
                          <a:solidFill>
                            <a:srgbClr val="C00000"/>
                          </a:solidFill>
                        </a:rPr>
                        <a:t>6</a:t>
                      </a:r>
                      <a:r>
                        <a:rPr lang="fr-FR" sz="1800" baseline="30000" dirty="0" smtClean="0">
                          <a:solidFill>
                            <a:srgbClr val="C00000"/>
                          </a:solidFill>
                        </a:rPr>
                        <a:t>ème</a:t>
                      </a:r>
                      <a:r>
                        <a:rPr lang="fr-FR" sz="1800" dirty="0" smtClean="0">
                          <a:solidFill>
                            <a:srgbClr val="C00000"/>
                          </a:solidFill>
                        </a:rPr>
                        <a:t> </a:t>
                      </a:r>
                      <a:r>
                        <a:rPr lang="fr-FR" sz="1800" baseline="0" dirty="0" smtClean="0">
                          <a:solidFill>
                            <a:srgbClr val="C00000"/>
                          </a:solidFill>
                        </a:rPr>
                        <a:t> </a:t>
                      </a:r>
                      <a:r>
                        <a:rPr lang="fr-FR" sz="1800" dirty="0" smtClean="0">
                          <a:solidFill>
                            <a:srgbClr val="C00000"/>
                          </a:solidFill>
                        </a:rPr>
                        <a:t>Histoire</a:t>
                      </a:r>
                      <a:endParaRPr lang="fr-FR" sz="18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sz="1600" dirty="0"/>
                    </a:p>
                  </a:txBody>
                  <a:tcPr/>
                </a:tc>
              </a:tr>
              <a:tr h="2060940">
                <a:tc>
                  <a:txBody>
                    <a:bodyPr/>
                    <a:lstStyle/>
                    <a:p>
                      <a:r>
                        <a:rPr lang="fr-FR" sz="1800" b="1" dirty="0" smtClean="0">
                          <a:solidFill>
                            <a:srgbClr val="C00000"/>
                          </a:solidFill>
                        </a:rPr>
                        <a:t>Thème 1</a:t>
                      </a:r>
                    </a:p>
                    <a:p>
                      <a:r>
                        <a:rPr lang="fr-FR" sz="1800" b="1" dirty="0" smtClean="0">
                          <a:solidFill>
                            <a:srgbClr val="C00000"/>
                          </a:solidFill>
                        </a:rPr>
                        <a:t>La longue histoire de l’humanité et des migrations</a:t>
                      </a:r>
                    </a:p>
                    <a:p>
                      <a:endParaRPr lang="fr-FR" sz="1800" b="1" dirty="0" smtClean="0"/>
                    </a:p>
                    <a:p>
                      <a:pPr marL="285750" indent="-285750">
                        <a:buFont typeface="Arial" charset="0"/>
                        <a:buChar char="•"/>
                      </a:pPr>
                      <a:r>
                        <a:rPr lang="fr-FR" sz="1800" dirty="0" smtClean="0"/>
                        <a:t>Les débuts de l’humanité</a:t>
                      </a:r>
                    </a:p>
                    <a:p>
                      <a:pPr marL="285750" indent="-285750">
                        <a:buFont typeface="Arial" charset="0"/>
                        <a:buChar char="•"/>
                      </a:pPr>
                      <a:endParaRPr lang="fr-FR" sz="18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0" dirty="0" smtClean="0"/>
                        <a:t>[...]</a:t>
                      </a:r>
                      <a:r>
                        <a:rPr lang="fr-FR" sz="1800" b="0" baseline="0" dirty="0" smtClean="0"/>
                        <a:t> </a:t>
                      </a:r>
                      <a:r>
                        <a:rPr lang="fr-FR" sz="1800" b="0" dirty="0" smtClean="0"/>
                        <a:t>L’histoire des premières grandes migrations de l’humanité </a:t>
                      </a:r>
                      <a:r>
                        <a:rPr lang="fr-FR" sz="1800" dirty="0" smtClean="0"/>
                        <a:t>peut être conduite rapidement à partir de l’observation de cartes et de la</a:t>
                      </a:r>
                      <a:r>
                        <a:rPr lang="fr-FR" sz="1800" baseline="0" dirty="0" smtClean="0"/>
                        <a:t> mention de quelques sites de fouilles et amène une </a:t>
                      </a:r>
                      <a:r>
                        <a:rPr lang="fr-FR" sz="1800" b="0" baseline="0" dirty="0" smtClean="0">
                          <a:solidFill>
                            <a:schemeClr val="tx1"/>
                          </a:solidFill>
                        </a:rPr>
                        <a:t>première réflexion sur l’histoire du peuplement à l’échelle mondiale</a:t>
                      </a:r>
                      <a:r>
                        <a:rPr lang="fr-FR" sz="1800" baseline="0" dirty="0" smtClean="0"/>
                        <a:t>.</a:t>
                      </a:r>
                      <a:r>
                        <a:rPr lang="fr-FR" sz="1800" b="0" dirty="0" smtClean="0"/>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 name="Rectangle 5"/>
          <p:cNvSpPr/>
          <p:nvPr/>
        </p:nvSpPr>
        <p:spPr>
          <a:xfrm>
            <a:off x="3354100" y="4305300"/>
            <a:ext cx="1261578" cy="292100"/>
          </a:xfrm>
          <a:prstGeom prst="rect">
            <a:avLst/>
          </a:prstGeom>
          <a:noFill/>
          <a:ln w="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9589800" y="2108200"/>
            <a:ext cx="1261578" cy="292100"/>
          </a:xfrm>
          <a:prstGeom prst="rect">
            <a:avLst/>
          </a:prstGeom>
          <a:noFill/>
          <a:ln w="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8802400" y="3225800"/>
            <a:ext cx="1261578" cy="292100"/>
          </a:xfrm>
          <a:prstGeom prst="rect">
            <a:avLst/>
          </a:prstGeom>
          <a:noFill/>
          <a:ln w="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788700" y="1549400"/>
            <a:ext cx="1700500" cy="292100"/>
          </a:xfrm>
          <a:prstGeom prst="rect">
            <a:avLst/>
          </a:prstGeom>
          <a:noFill/>
          <a:ln w="317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8802400" y="5441072"/>
            <a:ext cx="1421100" cy="292100"/>
          </a:xfrm>
          <a:prstGeom prst="rect">
            <a:avLst/>
          </a:prstGeom>
          <a:noFill/>
          <a:ln w="317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8802400" y="4593198"/>
            <a:ext cx="1421100" cy="305388"/>
          </a:xfrm>
          <a:prstGeom prst="rect">
            <a:avLst/>
          </a:prstGeom>
          <a:noFill/>
          <a:ln w="317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p:cNvSpPr/>
          <p:nvPr/>
        </p:nvSpPr>
        <p:spPr>
          <a:xfrm>
            <a:off x="1117601" y="2663386"/>
            <a:ext cx="812800" cy="295714"/>
          </a:xfrm>
          <a:prstGeom prst="rect">
            <a:avLst/>
          </a:prstGeom>
          <a:noFill/>
          <a:ln w="317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p:nvSpPr>
        <p:spPr>
          <a:xfrm>
            <a:off x="10086448" y="3225800"/>
            <a:ext cx="989300" cy="292100"/>
          </a:xfrm>
          <a:prstGeom prst="rect">
            <a:avLst/>
          </a:prstGeom>
          <a:noFill/>
          <a:ln w="317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3354100" y="2946400"/>
            <a:ext cx="722600" cy="279400"/>
          </a:xfrm>
          <a:prstGeom prst="rect">
            <a:avLst/>
          </a:prstGeom>
          <a:noFill/>
          <a:ln w="31750">
            <a:solidFill>
              <a:srgbClr val="9420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3002649" y="3486150"/>
            <a:ext cx="616851" cy="298450"/>
          </a:xfrm>
          <a:prstGeom prst="rect">
            <a:avLst/>
          </a:prstGeom>
          <a:noFill/>
          <a:ln w="31750">
            <a:solidFill>
              <a:srgbClr val="9420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p:cNvSpPr/>
          <p:nvPr/>
        </p:nvSpPr>
        <p:spPr>
          <a:xfrm>
            <a:off x="3984888" y="4609660"/>
            <a:ext cx="1006211" cy="288925"/>
          </a:xfrm>
          <a:prstGeom prst="rect">
            <a:avLst/>
          </a:prstGeom>
          <a:noFill/>
          <a:ln w="31750">
            <a:solidFill>
              <a:srgbClr val="9420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Rectangle 16"/>
          <p:cNvSpPr/>
          <p:nvPr/>
        </p:nvSpPr>
        <p:spPr>
          <a:xfrm>
            <a:off x="10365848" y="1562100"/>
            <a:ext cx="612000" cy="279400"/>
          </a:xfrm>
          <a:prstGeom prst="rect">
            <a:avLst/>
          </a:prstGeom>
          <a:noFill/>
          <a:ln w="31750">
            <a:solidFill>
              <a:srgbClr val="9420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Rectangle 17"/>
          <p:cNvSpPr/>
          <p:nvPr/>
        </p:nvSpPr>
        <p:spPr>
          <a:xfrm>
            <a:off x="8790350" y="4898585"/>
            <a:ext cx="671150" cy="283015"/>
          </a:xfrm>
          <a:prstGeom prst="rect">
            <a:avLst/>
          </a:prstGeom>
          <a:noFill/>
          <a:ln w="31750">
            <a:solidFill>
              <a:srgbClr val="94209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Rectangle 18"/>
          <p:cNvSpPr/>
          <p:nvPr/>
        </p:nvSpPr>
        <p:spPr>
          <a:xfrm>
            <a:off x="3066893" y="1841500"/>
            <a:ext cx="1124107" cy="266700"/>
          </a:xfrm>
          <a:prstGeom prst="rect">
            <a:avLst/>
          </a:prstGeom>
          <a:noFill/>
          <a:ln w="317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Rectangle 19"/>
          <p:cNvSpPr/>
          <p:nvPr/>
        </p:nvSpPr>
        <p:spPr>
          <a:xfrm>
            <a:off x="9375898" y="5165286"/>
            <a:ext cx="989950" cy="275786"/>
          </a:xfrm>
          <a:prstGeom prst="rect">
            <a:avLst/>
          </a:prstGeom>
          <a:noFill/>
          <a:ln w="317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ZoneTexte 20"/>
          <p:cNvSpPr txBox="1"/>
          <p:nvPr/>
        </p:nvSpPr>
        <p:spPr>
          <a:xfrm>
            <a:off x="8328289" y="135548"/>
            <a:ext cx="3784600" cy="338554"/>
          </a:xfrm>
          <a:prstGeom prst="rect">
            <a:avLst/>
          </a:prstGeom>
          <a:solidFill>
            <a:schemeClr val="bg1">
              <a:lumMod val="85000"/>
            </a:schemeClr>
          </a:solidFill>
        </p:spPr>
        <p:txBody>
          <a:bodyPr wrap="square" rtlCol="0">
            <a:spAutoFit/>
          </a:bodyPr>
          <a:lstStyle/>
          <a:p>
            <a:r>
              <a:rPr lang="fr-FR" sz="1600" i="1" dirty="0"/>
              <a:t>B.O. spécial n°11 du 26 novembre </a:t>
            </a:r>
            <a:r>
              <a:rPr lang="fr-FR" sz="1600" i="1" dirty="0" smtClean="0"/>
              <a:t>2015</a:t>
            </a:r>
            <a:endParaRPr lang="fr-FR" sz="1600" i="1" dirty="0"/>
          </a:p>
        </p:txBody>
      </p:sp>
      <p:sp>
        <p:nvSpPr>
          <p:cNvPr id="23" name="Rectangle 22"/>
          <p:cNvSpPr/>
          <p:nvPr/>
        </p:nvSpPr>
        <p:spPr>
          <a:xfrm>
            <a:off x="10565836" y="4045878"/>
            <a:ext cx="660964" cy="297521"/>
          </a:xfrm>
          <a:prstGeom prst="rect">
            <a:avLst/>
          </a:prstGeom>
          <a:solidFill>
            <a:srgbClr val="FF0000">
              <a:alpha val="39000"/>
            </a:srgbClr>
          </a:solid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Rectangle 23"/>
          <p:cNvSpPr/>
          <p:nvPr/>
        </p:nvSpPr>
        <p:spPr>
          <a:xfrm>
            <a:off x="8832164" y="4295676"/>
            <a:ext cx="757636" cy="297521"/>
          </a:xfrm>
          <a:prstGeom prst="rect">
            <a:avLst/>
          </a:prstGeom>
          <a:solidFill>
            <a:srgbClr val="FF0000">
              <a:alpha val="39000"/>
            </a:srgbClr>
          </a:solid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Rectangle 21"/>
          <p:cNvSpPr/>
          <p:nvPr/>
        </p:nvSpPr>
        <p:spPr>
          <a:xfrm>
            <a:off x="8809412" y="2907127"/>
            <a:ext cx="1254566" cy="270949"/>
          </a:xfrm>
          <a:prstGeom prst="rect">
            <a:avLst/>
          </a:prstGeom>
          <a:noFill/>
          <a:ln w="317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ZoneTexte 1"/>
          <p:cNvSpPr txBox="1"/>
          <p:nvPr/>
        </p:nvSpPr>
        <p:spPr>
          <a:xfrm>
            <a:off x="325662" y="5593014"/>
            <a:ext cx="4425838" cy="288000"/>
          </a:xfrm>
          <a:prstGeom prst="rect">
            <a:avLst/>
          </a:prstGeom>
          <a:noFill/>
          <a:ln w="31750"/>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600" dirty="0" smtClean="0">
                <a:solidFill>
                  <a:schemeClr val="tx1"/>
                </a:solidFill>
              </a:rPr>
              <a:t>Notion commune</a:t>
            </a:r>
            <a:r>
              <a:rPr lang="fr-FR" sz="1600" dirty="0">
                <a:solidFill>
                  <a:schemeClr val="tx1"/>
                </a:solidFill>
              </a:rPr>
              <a:t>: le peuplement</a:t>
            </a:r>
          </a:p>
        </p:txBody>
      </p:sp>
      <p:sp>
        <p:nvSpPr>
          <p:cNvPr id="25" name="ZoneTexte 24"/>
          <p:cNvSpPr txBox="1"/>
          <p:nvPr/>
        </p:nvSpPr>
        <p:spPr>
          <a:xfrm>
            <a:off x="325662" y="6425168"/>
            <a:ext cx="4425838" cy="288000"/>
          </a:xfrm>
          <a:prstGeom prst="rect">
            <a:avLst/>
          </a:prstGeom>
          <a:noFill/>
          <a:ln w="317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600" dirty="0" smtClean="0">
                <a:solidFill>
                  <a:schemeClr val="tx1"/>
                </a:solidFill>
              </a:rPr>
              <a:t>Dimension temporelle</a:t>
            </a:r>
            <a:endParaRPr lang="fr-FR" sz="1600" dirty="0">
              <a:solidFill>
                <a:schemeClr val="tx1"/>
              </a:solidFill>
            </a:endParaRPr>
          </a:p>
        </p:txBody>
      </p:sp>
      <p:sp>
        <p:nvSpPr>
          <p:cNvPr id="26" name="ZoneTexte 25"/>
          <p:cNvSpPr txBox="1"/>
          <p:nvPr/>
        </p:nvSpPr>
        <p:spPr>
          <a:xfrm>
            <a:off x="325662" y="6009091"/>
            <a:ext cx="4425838" cy="288000"/>
          </a:xfrm>
          <a:prstGeom prst="rect">
            <a:avLst/>
          </a:prstGeom>
          <a:noFill/>
          <a:ln w="31750">
            <a:solidFill>
              <a:srgbClr val="7030A0"/>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fr-FR" sz="1600" dirty="0" smtClean="0">
                <a:solidFill>
                  <a:schemeClr val="tx1"/>
                </a:solidFill>
              </a:rPr>
              <a:t>Dimension spatiale</a:t>
            </a:r>
            <a:endParaRPr lang="fr-FR" sz="1600" dirty="0">
              <a:solidFill>
                <a:schemeClr val="tx1"/>
              </a:solidFill>
            </a:endParaRPr>
          </a:p>
        </p:txBody>
      </p:sp>
      <p:sp>
        <p:nvSpPr>
          <p:cNvPr id="3" name="ZoneTexte 2"/>
          <p:cNvSpPr txBox="1"/>
          <p:nvPr/>
        </p:nvSpPr>
        <p:spPr>
          <a:xfrm>
            <a:off x="325662" y="5102518"/>
            <a:ext cx="3858368" cy="338554"/>
          </a:xfrm>
          <a:prstGeom prst="rect">
            <a:avLst/>
          </a:prstGeom>
          <a:noFill/>
        </p:spPr>
        <p:txBody>
          <a:bodyPr wrap="square" rtlCol="0">
            <a:spAutoFit/>
          </a:bodyPr>
          <a:lstStyle/>
          <a:p>
            <a:r>
              <a:rPr lang="fr-FR" sz="1600" i="1" dirty="0" smtClean="0"/>
              <a:t>Légende : </a:t>
            </a:r>
            <a:endParaRPr lang="fr-FR" sz="1600" i="1" dirty="0"/>
          </a:p>
        </p:txBody>
      </p:sp>
    </p:spTree>
    <p:extLst>
      <p:ext uri="{BB962C8B-B14F-4D97-AF65-F5344CB8AC3E}">
        <p14:creationId xmlns:p14="http://schemas.microsoft.com/office/powerpoint/2010/main" val="208229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55"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strVal val="#ppt_w*0.70"/>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Effect transition="in" filter="fade">
                                      <p:cBhvr>
                                        <p:cTn id="11" dur="1000"/>
                                        <p:tgtEl>
                                          <p:spTgt spid="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55"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000" fill="hold"/>
                                        <p:tgtEl>
                                          <p:spTgt spid="26"/>
                                        </p:tgtEl>
                                        <p:attrNameLst>
                                          <p:attrName>ppt_w</p:attrName>
                                        </p:attrNameLst>
                                      </p:cBhvr>
                                      <p:tavLst>
                                        <p:tav tm="0">
                                          <p:val>
                                            <p:strVal val="#ppt_w*0.70"/>
                                          </p:val>
                                        </p:tav>
                                        <p:tav tm="100000">
                                          <p:val>
                                            <p:strVal val="#ppt_w"/>
                                          </p:val>
                                        </p:tav>
                                      </p:tavLst>
                                    </p:anim>
                                    <p:anim calcmode="lin" valueType="num">
                                      <p:cBhvr>
                                        <p:cTn id="23" dur="1000" fill="hold"/>
                                        <p:tgtEl>
                                          <p:spTgt spid="26"/>
                                        </p:tgtEl>
                                        <p:attrNameLst>
                                          <p:attrName>ppt_h</p:attrName>
                                        </p:attrNameLst>
                                      </p:cBhvr>
                                      <p:tavLst>
                                        <p:tav tm="0">
                                          <p:val>
                                            <p:strVal val="#ppt_h"/>
                                          </p:val>
                                        </p:tav>
                                        <p:tav tm="100000">
                                          <p:val>
                                            <p:strVal val="#ppt_h"/>
                                          </p:val>
                                        </p:tav>
                                      </p:tavLst>
                                    </p:anim>
                                    <p:animEffect transition="in" filter="fade">
                                      <p:cBhvr>
                                        <p:cTn id="24" dur="1000"/>
                                        <p:tgtEl>
                                          <p:spTgt spid="26"/>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55"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000" fill="hold"/>
                                        <p:tgtEl>
                                          <p:spTgt spid="25"/>
                                        </p:tgtEl>
                                        <p:attrNameLst>
                                          <p:attrName>ppt_w</p:attrName>
                                        </p:attrNameLst>
                                      </p:cBhvr>
                                      <p:tavLst>
                                        <p:tav tm="0">
                                          <p:val>
                                            <p:strVal val="#ppt_w*0.70"/>
                                          </p:val>
                                        </p:tav>
                                        <p:tav tm="100000">
                                          <p:val>
                                            <p:strVal val="#ppt_w"/>
                                          </p:val>
                                        </p:tav>
                                      </p:tavLst>
                                    </p:anim>
                                    <p:anim calcmode="lin" valueType="num">
                                      <p:cBhvr>
                                        <p:cTn id="54" dur="1000" fill="hold"/>
                                        <p:tgtEl>
                                          <p:spTgt spid="25"/>
                                        </p:tgtEl>
                                        <p:attrNameLst>
                                          <p:attrName>ppt_h</p:attrName>
                                        </p:attrNameLst>
                                      </p:cBhvr>
                                      <p:tavLst>
                                        <p:tav tm="0">
                                          <p:val>
                                            <p:strVal val="#ppt_h"/>
                                          </p:val>
                                        </p:tav>
                                        <p:tav tm="100000">
                                          <p:val>
                                            <p:strVal val="#ppt_h"/>
                                          </p:val>
                                        </p:tav>
                                      </p:tavLst>
                                    </p:anim>
                                    <p:animEffect transition="in" filter="fade">
                                      <p:cBhvr>
                                        <p:cTn id="55" dur="10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p:cTn id="60" dur="1000" fill="hold"/>
                                        <p:tgtEl>
                                          <p:spTgt spid="23"/>
                                        </p:tgtEl>
                                        <p:attrNameLst>
                                          <p:attrName>ppt_w</p:attrName>
                                        </p:attrNameLst>
                                      </p:cBhvr>
                                      <p:tavLst>
                                        <p:tav tm="0">
                                          <p:val>
                                            <p:strVal val="#ppt_w*0.70"/>
                                          </p:val>
                                        </p:tav>
                                        <p:tav tm="100000">
                                          <p:val>
                                            <p:strVal val="#ppt_w"/>
                                          </p:val>
                                        </p:tav>
                                      </p:tavLst>
                                    </p:anim>
                                    <p:anim calcmode="lin" valueType="num">
                                      <p:cBhvr>
                                        <p:cTn id="61" dur="1000" fill="hold"/>
                                        <p:tgtEl>
                                          <p:spTgt spid="23"/>
                                        </p:tgtEl>
                                        <p:attrNameLst>
                                          <p:attrName>ppt_h</p:attrName>
                                        </p:attrNameLst>
                                      </p:cBhvr>
                                      <p:tavLst>
                                        <p:tav tm="0">
                                          <p:val>
                                            <p:strVal val="#ppt_h"/>
                                          </p:val>
                                        </p:tav>
                                        <p:tav tm="100000">
                                          <p:val>
                                            <p:strVal val="#ppt_h"/>
                                          </p:val>
                                        </p:tav>
                                      </p:tavLst>
                                    </p:anim>
                                    <p:animEffect transition="in" filter="fade">
                                      <p:cBhvr>
                                        <p:cTn id="62" dur="1000"/>
                                        <p:tgtEl>
                                          <p:spTgt spid="23"/>
                                        </p:tgtEl>
                                      </p:cBhvr>
                                    </p:animEffect>
                                  </p:childTnLst>
                                </p:cTn>
                              </p:par>
                              <p:par>
                                <p:cTn id="63" presetID="55"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1000" fill="hold"/>
                                        <p:tgtEl>
                                          <p:spTgt spid="24"/>
                                        </p:tgtEl>
                                        <p:attrNameLst>
                                          <p:attrName>ppt_w</p:attrName>
                                        </p:attrNameLst>
                                      </p:cBhvr>
                                      <p:tavLst>
                                        <p:tav tm="0">
                                          <p:val>
                                            <p:strVal val="#ppt_w*0.70"/>
                                          </p:val>
                                        </p:tav>
                                        <p:tav tm="100000">
                                          <p:val>
                                            <p:strVal val="#ppt_w"/>
                                          </p:val>
                                        </p:tav>
                                      </p:tavLst>
                                    </p:anim>
                                    <p:anim calcmode="lin" valueType="num">
                                      <p:cBhvr>
                                        <p:cTn id="66" dur="1000" fill="hold"/>
                                        <p:tgtEl>
                                          <p:spTgt spid="24"/>
                                        </p:tgtEl>
                                        <p:attrNameLst>
                                          <p:attrName>ppt_h</p:attrName>
                                        </p:attrNameLst>
                                      </p:cBhvr>
                                      <p:tavLst>
                                        <p:tav tm="0">
                                          <p:val>
                                            <p:strVal val="#ppt_h"/>
                                          </p:val>
                                        </p:tav>
                                        <p:tav tm="100000">
                                          <p:val>
                                            <p:strVal val="#ppt_h"/>
                                          </p:val>
                                        </p:tav>
                                      </p:tavLst>
                                    </p:anim>
                                    <p:animEffect transition="in" filter="fade">
                                      <p:cBhvr>
                                        <p:cTn id="6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3" grpId="0" animBg="1"/>
      <p:bldP spid="24" grpId="0" animBg="1"/>
      <p:bldP spid="22" grpId="0" animBg="1"/>
      <p:bldP spid="2" grpId="0" animBg="1"/>
      <p:bldP spid="25"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463040" y="640080"/>
            <a:ext cx="9662160" cy="2523768"/>
          </a:xfrm>
          <a:prstGeom prst="rect">
            <a:avLst/>
          </a:prstGeom>
          <a:noFill/>
          <a:ln>
            <a:solidFill>
              <a:schemeClr val="bg1">
                <a:lumMod val="50000"/>
              </a:schemeClr>
            </a:solidFill>
          </a:ln>
        </p:spPr>
        <p:txBody>
          <a:bodyPr wrap="square" rtlCol="0">
            <a:spAutoFit/>
          </a:bodyPr>
          <a:lstStyle/>
          <a:p>
            <a:pPr algn="just"/>
            <a:r>
              <a:rPr lang="fr-FR" sz="2000" dirty="0"/>
              <a:t>« </a:t>
            </a:r>
            <a:r>
              <a:rPr lang="fr-FR" sz="2000" b="1" dirty="0">
                <a:solidFill>
                  <a:srgbClr val="FF0000"/>
                </a:solidFill>
              </a:rPr>
              <a:t>Géohistoire</a:t>
            </a:r>
            <a:r>
              <a:rPr lang="fr-FR" sz="2000" dirty="0"/>
              <a:t> : approche intellectuelle des sociétés qui </a:t>
            </a:r>
            <a:r>
              <a:rPr lang="fr-FR" sz="2000" b="1" dirty="0"/>
              <a:t>ne privilégie ni la dimension temporelle (histoire), ni la dimension géographique, mais s’efforce de fusionner les deux types d’analyse</a:t>
            </a:r>
            <a:r>
              <a:rPr lang="fr-FR" sz="2000" dirty="0"/>
              <a:t>. L’hypothèse fondatrice est qu’un événement ne peut être compris s’il n’est situé </a:t>
            </a:r>
            <a:r>
              <a:rPr lang="fr-FR" sz="2000" dirty="0" smtClean="0"/>
              <a:t>géographiquement</a:t>
            </a:r>
            <a:r>
              <a:rPr lang="fr-FR" sz="2000" dirty="0"/>
              <a:t>, s’il n’est mis en position relative par rapport à d’autres lieux sociaux, et, réciproquement, qu’un lieu ne se comprend que dans un scénario l’articulant à d’autres moments. Le terme « géohistoire » a été forgé par Fernand Braudel. </a:t>
            </a:r>
            <a:r>
              <a:rPr lang="fr-FR" sz="2000" dirty="0" smtClean="0"/>
              <a:t>»</a:t>
            </a:r>
          </a:p>
          <a:p>
            <a:pPr algn="r"/>
            <a:r>
              <a:rPr lang="fr-FR" dirty="0" smtClean="0"/>
              <a:t>C. Grataloup, </a:t>
            </a:r>
            <a:r>
              <a:rPr lang="fr-FR" i="1" dirty="0" smtClean="0"/>
              <a:t>Introduction </a:t>
            </a:r>
            <a:r>
              <a:rPr lang="fr-FR" i="1" dirty="0"/>
              <a:t>à la </a:t>
            </a:r>
            <a:r>
              <a:rPr lang="fr-FR" i="1" dirty="0" smtClean="0"/>
              <a:t>géohistoire</a:t>
            </a:r>
            <a:r>
              <a:rPr lang="fr-FR" dirty="0" smtClean="0"/>
              <a:t>, A. Colin, 2015</a:t>
            </a:r>
            <a:endParaRPr lang="fr-FR" dirty="0"/>
          </a:p>
        </p:txBody>
      </p:sp>
      <p:sp>
        <p:nvSpPr>
          <p:cNvPr id="3" name="Rectangle 2"/>
          <p:cNvSpPr/>
          <p:nvPr/>
        </p:nvSpPr>
        <p:spPr>
          <a:xfrm>
            <a:off x="1859280" y="3589020"/>
            <a:ext cx="3154680" cy="2026920"/>
          </a:xfrm>
          <a:prstGeom prst="rect">
            <a:avLst/>
          </a:prstGeom>
          <a:solidFill>
            <a:srgbClr val="7030A0"/>
          </a:solidFill>
          <a:ln>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t>ESPACE</a:t>
            </a:r>
          </a:p>
          <a:p>
            <a:pPr algn="ctr"/>
            <a:endParaRPr lang="fr-FR" sz="2000" dirty="0"/>
          </a:p>
          <a:p>
            <a:pPr algn="ctr"/>
            <a:r>
              <a:rPr lang="fr-FR" sz="2000" dirty="0" smtClean="0"/>
              <a:t>Pourquoi est-ce là et pas ailleurs ?</a:t>
            </a:r>
            <a:endParaRPr lang="fr-FR" sz="2000" dirty="0"/>
          </a:p>
        </p:txBody>
      </p:sp>
      <p:sp>
        <p:nvSpPr>
          <p:cNvPr id="4" name="Rectangle 3"/>
          <p:cNvSpPr/>
          <p:nvPr/>
        </p:nvSpPr>
        <p:spPr>
          <a:xfrm>
            <a:off x="7299960" y="3589020"/>
            <a:ext cx="3154680" cy="2026920"/>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t>TEMPS</a:t>
            </a:r>
          </a:p>
          <a:p>
            <a:pPr algn="ctr"/>
            <a:endParaRPr lang="fr-FR" sz="2000" dirty="0"/>
          </a:p>
          <a:p>
            <a:pPr algn="ctr"/>
            <a:r>
              <a:rPr lang="fr-FR" sz="2000" dirty="0" smtClean="0"/>
              <a:t>Pourquoi à ce moment-là et pas à un autre ?</a:t>
            </a:r>
            <a:endParaRPr lang="fr-FR" sz="2000" dirty="0"/>
          </a:p>
        </p:txBody>
      </p:sp>
      <p:cxnSp>
        <p:nvCxnSpPr>
          <p:cNvPr id="6" name="Connecteur droit avec flèche 5"/>
          <p:cNvCxnSpPr/>
          <p:nvPr/>
        </p:nvCxnSpPr>
        <p:spPr>
          <a:xfrm>
            <a:off x="5090160" y="4152900"/>
            <a:ext cx="2103120" cy="0"/>
          </a:xfrm>
          <a:prstGeom prst="straightConnector1">
            <a:avLst/>
          </a:prstGeom>
          <a:ln w="1016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7" name="Connecteur droit avec flèche 6"/>
          <p:cNvCxnSpPr/>
          <p:nvPr/>
        </p:nvCxnSpPr>
        <p:spPr>
          <a:xfrm rot="10800000" flipV="1">
            <a:off x="5090160" y="5021580"/>
            <a:ext cx="2103120" cy="0"/>
          </a:xfrm>
          <a:prstGeom prst="straightConnector1">
            <a:avLst/>
          </a:prstGeom>
          <a:ln w="101600">
            <a:solidFill>
              <a:schemeClr val="accent5"/>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13049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2381250"/>
            <a:ext cx="2374900" cy="2095500"/>
          </a:xfrm>
          <a:prstGeom prst="rect">
            <a:avLst/>
          </a:prstGeom>
          <a:noFill/>
          <a:ln w="381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000" dirty="0" smtClean="0">
                <a:solidFill>
                  <a:srgbClr val="0070C0"/>
                </a:solidFill>
              </a:rPr>
              <a:t>Comment expliquer l’inégal peuplement de la Terre ?</a:t>
            </a:r>
          </a:p>
          <a:p>
            <a:pPr algn="ctr"/>
            <a:r>
              <a:rPr lang="fr-FR" dirty="0">
                <a:solidFill>
                  <a:schemeClr val="accent3">
                    <a:lumMod val="50000"/>
                  </a:schemeClr>
                </a:solidFill>
              </a:rPr>
              <a:t>G4: Le monde </a:t>
            </a:r>
            <a:r>
              <a:rPr lang="fr-FR" dirty="0" smtClean="0">
                <a:solidFill>
                  <a:schemeClr val="accent3">
                    <a:lumMod val="50000"/>
                  </a:schemeClr>
                </a:solidFill>
              </a:rPr>
              <a:t>habité</a:t>
            </a:r>
            <a:endParaRPr lang="fr-FR" dirty="0">
              <a:solidFill>
                <a:schemeClr val="accent3">
                  <a:lumMod val="50000"/>
                </a:schemeClr>
              </a:solidFill>
            </a:endParaRPr>
          </a:p>
        </p:txBody>
      </p:sp>
      <p:sp>
        <p:nvSpPr>
          <p:cNvPr id="5" name="Rectangle 4"/>
          <p:cNvSpPr/>
          <p:nvPr/>
        </p:nvSpPr>
        <p:spPr>
          <a:xfrm>
            <a:off x="2908300" y="328850"/>
            <a:ext cx="3213100" cy="1695450"/>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chemeClr val="accent3">
                    <a:lumMod val="50000"/>
                  </a:schemeClr>
                </a:solidFill>
              </a:rPr>
              <a:t>Géographie (Où ?)</a:t>
            </a:r>
          </a:p>
          <a:p>
            <a:pPr algn="ctr"/>
            <a:endParaRPr lang="fr-FR" dirty="0">
              <a:solidFill>
                <a:schemeClr val="accent3">
                  <a:lumMod val="50000"/>
                </a:schemeClr>
              </a:solidFill>
            </a:endParaRPr>
          </a:p>
          <a:p>
            <a:pPr algn="ctr"/>
            <a:r>
              <a:rPr lang="fr-FR" dirty="0" smtClean="0">
                <a:solidFill>
                  <a:schemeClr val="accent3">
                    <a:lumMod val="50000"/>
                  </a:schemeClr>
                </a:solidFill>
              </a:rPr>
              <a:t>Quels acteurs ? Quels usages ?</a:t>
            </a:r>
          </a:p>
          <a:p>
            <a:pPr algn="ctr"/>
            <a:r>
              <a:rPr lang="fr-FR" dirty="0" smtClean="0">
                <a:solidFill>
                  <a:schemeClr val="accent3">
                    <a:lumMod val="50000"/>
                  </a:schemeClr>
                </a:solidFill>
              </a:rPr>
              <a:t>Quelle organisation spatiale ?</a:t>
            </a:r>
            <a:endParaRPr lang="fr-FR" dirty="0">
              <a:solidFill>
                <a:schemeClr val="accent3">
                  <a:lumMod val="50000"/>
                </a:schemeClr>
              </a:solidFill>
            </a:endParaRPr>
          </a:p>
        </p:txBody>
      </p:sp>
      <p:sp>
        <p:nvSpPr>
          <p:cNvPr id="6" name="Rectangle 5"/>
          <p:cNvSpPr/>
          <p:nvPr/>
        </p:nvSpPr>
        <p:spPr>
          <a:xfrm>
            <a:off x="2908300" y="4953000"/>
            <a:ext cx="3211200" cy="169545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smtClean="0">
                <a:solidFill>
                  <a:srgbClr val="C00000"/>
                </a:solidFill>
              </a:rPr>
              <a:t>Histoire (Quand ?)</a:t>
            </a:r>
          </a:p>
          <a:p>
            <a:pPr algn="ctr"/>
            <a:endParaRPr lang="fr-FR" dirty="0">
              <a:solidFill>
                <a:srgbClr val="C00000"/>
              </a:solidFill>
            </a:endParaRPr>
          </a:p>
          <a:p>
            <a:pPr algn="ctr"/>
            <a:r>
              <a:rPr lang="fr-FR" dirty="0" smtClean="0">
                <a:solidFill>
                  <a:srgbClr val="C00000"/>
                </a:solidFill>
              </a:rPr>
              <a:t>Quelles origines ? Quelles dynamiques temporelles ?</a:t>
            </a:r>
            <a:endParaRPr lang="fr-FR" dirty="0">
              <a:solidFill>
                <a:srgbClr val="C00000"/>
              </a:solidFill>
            </a:endParaRPr>
          </a:p>
        </p:txBody>
      </p:sp>
      <p:sp>
        <p:nvSpPr>
          <p:cNvPr id="8" name="Rectangle 7"/>
          <p:cNvSpPr/>
          <p:nvPr/>
        </p:nvSpPr>
        <p:spPr>
          <a:xfrm>
            <a:off x="4953000" y="2857500"/>
            <a:ext cx="2133600" cy="1308100"/>
          </a:xfrm>
          <a:prstGeom prst="rect">
            <a:avLst/>
          </a:prstGeom>
          <a:solidFill>
            <a:srgbClr val="0070C0"/>
          </a:solidFill>
          <a:ln>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2400" b="1" dirty="0" smtClean="0"/>
              <a:t>Géohistoire</a:t>
            </a:r>
            <a:endParaRPr lang="fr-FR" sz="2400" b="1" dirty="0"/>
          </a:p>
        </p:txBody>
      </p:sp>
      <p:sp>
        <p:nvSpPr>
          <p:cNvPr id="9" name="Rectangle 8"/>
          <p:cNvSpPr/>
          <p:nvPr/>
        </p:nvSpPr>
        <p:spPr>
          <a:xfrm>
            <a:off x="8075400" y="207651"/>
            <a:ext cx="3886200" cy="1041400"/>
          </a:xfrm>
          <a:prstGeom prst="rect">
            <a:avLst/>
          </a:prstGeom>
          <a:noFill/>
          <a:ln w="381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solidFill>
                  <a:srgbClr val="0070C0"/>
                </a:solidFill>
              </a:rPr>
              <a:t>Comment les hommes ont-ils habité le monde au début de l’humanité </a:t>
            </a:r>
            <a:r>
              <a:rPr lang="fr-FR" dirty="0" smtClean="0">
                <a:solidFill>
                  <a:srgbClr val="0070C0"/>
                </a:solidFill>
              </a:rPr>
              <a:t>?</a:t>
            </a:r>
          </a:p>
          <a:p>
            <a:pPr algn="ctr"/>
            <a:r>
              <a:rPr lang="fr-FR" sz="1600" dirty="0" smtClean="0">
                <a:solidFill>
                  <a:srgbClr val="C00000"/>
                </a:solidFill>
              </a:rPr>
              <a:t>H1/ La longue histoire de l’humanité</a:t>
            </a:r>
            <a:endParaRPr lang="fr-FR" sz="1600" dirty="0">
              <a:solidFill>
                <a:srgbClr val="C00000"/>
              </a:solidFill>
            </a:endParaRPr>
          </a:p>
        </p:txBody>
      </p:sp>
      <p:sp>
        <p:nvSpPr>
          <p:cNvPr id="10" name="Rectangle 9"/>
          <p:cNvSpPr/>
          <p:nvPr/>
        </p:nvSpPr>
        <p:spPr>
          <a:xfrm>
            <a:off x="8073600" y="1471759"/>
            <a:ext cx="3888000" cy="1044000"/>
          </a:xfrm>
          <a:prstGeom prst="rect">
            <a:avLst/>
          </a:prstGeom>
          <a:noFill/>
          <a:ln w="381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solidFill>
                  <a:srgbClr val="0070C0"/>
                </a:solidFill>
              </a:rPr>
              <a:t>Comment les sociétés habitent-elles les espaces de faible </a:t>
            </a:r>
            <a:r>
              <a:rPr lang="fr-FR" dirty="0" smtClean="0">
                <a:solidFill>
                  <a:srgbClr val="0070C0"/>
                </a:solidFill>
              </a:rPr>
              <a:t>densité ?</a:t>
            </a:r>
          </a:p>
          <a:p>
            <a:pPr algn="ctr"/>
            <a:r>
              <a:rPr lang="fr-FR" sz="1600" dirty="0" smtClean="0">
                <a:solidFill>
                  <a:schemeClr val="accent3">
                    <a:lumMod val="50000"/>
                  </a:schemeClr>
                </a:solidFill>
              </a:rPr>
              <a:t>G2/ Habiter un espace de faible densité</a:t>
            </a:r>
            <a:endParaRPr lang="fr-FR" sz="1600" dirty="0">
              <a:solidFill>
                <a:schemeClr val="accent3">
                  <a:lumMod val="50000"/>
                </a:schemeClr>
              </a:solidFill>
            </a:endParaRPr>
          </a:p>
        </p:txBody>
      </p:sp>
      <p:sp>
        <p:nvSpPr>
          <p:cNvPr id="11" name="Rectangle 10"/>
          <p:cNvSpPr/>
          <p:nvPr/>
        </p:nvSpPr>
        <p:spPr>
          <a:xfrm>
            <a:off x="8073600" y="2738467"/>
            <a:ext cx="3888000" cy="2080824"/>
          </a:xfrm>
          <a:prstGeom prst="rect">
            <a:avLst/>
          </a:prstGeom>
          <a:noFill/>
          <a:ln w="381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solidFill>
                  <a:srgbClr val="0070C0"/>
                </a:solidFill>
              </a:rPr>
              <a:t>Pourquoi les hommes se concentrent-ils sur les littoraux </a:t>
            </a:r>
            <a:r>
              <a:rPr lang="fr-FR" dirty="0" smtClean="0">
                <a:solidFill>
                  <a:srgbClr val="0070C0"/>
                </a:solidFill>
              </a:rPr>
              <a:t>? </a:t>
            </a:r>
            <a:r>
              <a:rPr lang="fr-FR" dirty="0">
                <a:solidFill>
                  <a:srgbClr val="0070C0"/>
                </a:solidFill>
              </a:rPr>
              <a:t>Comment y habitent-ils </a:t>
            </a:r>
            <a:r>
              <a:rPr lang="fr-FR" dirty="0" smtClean="0">
                <a:solidFill>
                  <a:srgbClr val="0070C0"/>
                </a:solidFill>
              </a:rPr>
              <a:t>?</a:t>
            </a:r>
          </a:p>
          <a:p>
            <a:pPr algn="ctr"/>
            <a:r>
              <a:rPr lang="fr-FR" sz="1600" dirty="0" smtClean="0">
                <a:solidFill>
                  <a:srgbClr val="C00000"/>
                </a:solidFill>
              </a:rPr>
              <a:t>H2/ Récits fondateurs, croyances et </a:t>
            </a:r>
            <a:r>
              <a:rPr lang="fr-FR" sz="1600" dirty="0">
                <a:solidFill>
                  <a:srgbClr val="C00000"/>
                </a:solidFill>
              </a:rPr>
              <a:t>c</a:t>
            </a:r>
            <a:r>
              <a:rPr lang="fr-FR" sz="1600" dirty="0" smtClean="0">
                <a:solidFill>
                  <a:srgbClr val="C00000"/>
                </a:solidFill>
              </a:rPr>
              <a:t>itoyenneté dans la Méditerranée antique au Ier millénaire av. J-C</a:t>
            </a:r>
          </a:p>
          <a:p>
            <a:pPr algn="ctr"/>
            <a:r>
              <a:rPr lang="fr-FR" sz="1600" dirty="0" smtClean="0">
                <a:solidFill>
                  <a:schemeClr val="accent3">
                    <a:lumMod val="50000"/>
                  </a:schemeClr>
                </a:solidFill>
              </a:rPr>
              <a:t>G3/ Habiter les littoraux</a:t>
            </a:r>
            <a:endParaRPr lang="fr-FR" dirty="0">
              <a:solidFill>
                <a:srgbClr val="C00000"/>
              </a:solidFill>
            </a:endParaRPr>
          </a:p>
        </p:txBody>
      </p:sp>
      <p:sp>
        <p:nvSpPr>
          <p:cNvPr id="12" name="Rectangle 11"/>
          <p:cNvSpPr/>
          <p:nvPr/>
        </p:nvSpPr>
        <p:spPr>
          <a:xfrm>
            <a:off x="8073600" y="5041999"/>
            <a:ext cx="3888000" cy="1661538"/>
          </a:xfrm>
          <a:prstGeom prst="rect">
            <a:avLst/>
          </a:prstGeom>
          <a:noFill/>
          <a:ln w="38100">
            <a:solidFill>
              <a:srgbClr val="0070C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dirty="0">
                <a:solidFill>
                  <a:srgbClr val="0070C0"/>
                </a:solidFill>
              </a:rPr>
              <a:t>Pourquoi les hommes se concentrent-ils dans les villes ?</a:t>
            </a:r>
            <a:br>
              <a:rPr lang="fr-FR" dirty="0">
                <a:solidFill>
                  <a:srgbClr val="0070C0"/>
                </a:solidFill>
              </a:rPr>
            </a:br>
            <a:r>
              <a:rPr lang="fr-FR" dirty="0">
                <a:solidFill>
                  <a:srgbClr val="0070C0"/>
                </a:solidFill>
              </a:rPr>
              <a:t> Comment y habitent-ils </a:t>
            </a:r>
            <a:r>
              <a:rPr lang="fr-FR" dirty="0" smtClean="0">
                <a:solidFill>
                  <a:srgbClr val="0070C0"/>
                </a:solidFill>
              </a:rPr>
              <a:t>?</a:t>
            </a:r>
          </a:p>
          <a:p>
            <a:pPr algn="ctr"/>
            <a:r>
              <a:rPr lang="fr-FR" sz="1600" dirty="0" smtClean="0">
                <a:solidFill>
                  <a:srgbClr val="C00000"/>
                </a:solidFill>
              </a:rPr>
              <a:t>H3/ L’Empire romain dans le monde antique</a:t>
            </a:r>
          </a:p>
          <a:p>
            <a:pPr algn="ctr"/>
            <a:r>
              <a:rPr lang="fr-FR" sz="1600" dirty="0" smtClean="0">
                <a:solidFill>
                  <a:schemeClr val="accent3">
                    <a:lumMod val="50000"/>
                  </a:schemeClr>
                </a:solidFill>
              </a:rPr>
              <a:t>G1/ Habiter une métropole</a:t>
            </a:r>
            <a:endParaRPr lang="fr-FR" sz="1600" dirty="0">
              <a:solidFill>
                <a:schemeClr val="accent3">
                  <a:lumMod val="50000"/>
                </a:schemeClr>
              </a:solidFill>
            </a:endParaRPr>
          </a:p>
        </p:txBody>
      </p:sp>
      <p:cxnSp>
        <p:nvCxnSpPr>
          <p:cNvPr id="14" name="Connecteur droit avec flèche 13"/>
          <p:cNvCxnSpPr>
            <a:endCxn id="5" idx="1"/>
          </p:cNvCxnSpPr>
          <p:nvPr/>
        </p:nvCxnSpPr>
        <p:spPr>
          <a:xfrm flipV="1">
            <a:off x="1841500" y="1176575"/>
            <a:ext cx="1066800" cy="1204675"/>
          </a:xfrm>
          <a:prstGeom prst="straightConnector1">
            <a:avLst/>
          </a:prstGeom>
          <a:ln w="508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Connecteur droit avec flèche 14"/>
          <p:cNvCxnSpPr/>
          <p:nvPr/>
        </p:nvCxnSpPr>
        <p:spPr>
          <a:xfrm>
            <a:off x="1841500" y="4494451"/>
            <a:ext cx="1066800" cy="1411049"/>
          </a:xfrm>
          <a:prstGeom prst="straightConnector1">
            <a:avLst/>
          </a:prstGeom>
          <a:ln w="508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p:nvPr/>
        </p:nvCxnSpPr>
        <p:spPr>
          <a:xfrm>
            <a:off x="5433700" y="2054563"/>
            <a:ext cx="319400" cy="818475"/>
          </a:xfrm>
          <a:prstGeom prst="straightConnector1">
            <a:avLst/>
          </a:prstGeom>
          <a:ln w="50800">
            <a:solidFill>
              <a:srgbClr val="00B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p:nvPr/>
        </p:nvCxnSpPr>
        <p:spPr>
          <a:xfrm flipV="1">
            <a:off x="5433700" y="4165600"/>
            <a:ext cx="319400" cy="787400"/>
          </a:xfrm>
          <a:prstGeom prst="straightConnector1">
            <a:avLst/>
          </a:prstGeom>
          <a:ln w="50800">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4" name="Grouper 3"/>
          <p:cNvGrpSpPr/>
          <p:nvPr/>
        </p:nvGrpSpPr>
        <p:grpSpPr>
          <a:xfrm>
            <a:off x="7086600" y="763300"/>
            <a:ext cx="994300" cy="5154900"/>
            <a:chOff x="7086600" y="763300"/>
            <a:chExt cx="994300" cy="5154900"/>
          </a:xfrm>
        </p:grpSpPr>
        <p:cxnSp>
          <p:nvCxnSpPr>
            <p:cNvPr id="24" name="Connecteur droit 23"/>
            <p:cNvCxnSpPr/>
            <p:nvPr/>
          </p:nvCxnSpPr>
          <p:spPr>
            <a:xfrm flipH="1">
              <a:off x="7551100" y="763300"/>
              <a:ext cx="5400" cy="5142200"/>
            </a:xfrm>
            <a:prstGeom prst="line">
              <a:avLst/>
            </a:prstGeom>
            <a:ln w="444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flipH="1">
              <a:off x="7529350" y="781751"/>
              <a:ext cx="540000" cy="0"/>
            </a:xfrm>
            <a:prstGeom prst="line">
              <a:avLst/>
            </a:prstGeom>
            <a:ln w="444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flipH="1">
              <a:off x="7554700" y="2054563"/>
              <a:ext cx="518900" cy="0"/>
            </a:xfrm>
            <a:prstGeom prst="line">
              <a:avLst/>
            </a:prstGeom>
            <a:ln w="444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 name="Connecteur droit 27"/>
            <p:cNvCxnSpPr/>
            <p:nvPr/>
          </p:nvCxnSpPr>
          <p:spPr>
            <a:xfrm flipH="1">
              <a:off x="7562000" y="3779529"/>
              <a:ext cx="518900" cy="0"/>
            </a:xfrm>
            <a:prstGeom prst="line">
              <a:avLst/>
            </a:prstGeom>
            <a:ln w="444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flipH="1">
              <a:off x="7530000" y="5918200"/>
              <a:ext cx="540000" cy="0"/>
            </a:xfrm>
            <a:prstGeom prst="line">
              <a:avLst/>
            </a:prstGeom>
            <a:ln w="444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0" name="Connecteur droit 29"/>
            <p:cNvCxnSpPr/>
            <p:nvPr/>
          </p:nvCxnSpPr>
          <p:spPr>
            <a:xfrm flipH="1">
              <a:off x="7086600" y="3511550"/>
              <a:ext cx="468000" cy="0"/>
            </a:xfrm>
            <a:prstGeom prst="line">
              <a:avLst/>
            </a:prstGeom>
            <a:ln w="44450">
              <a:solidFill>
                <a:schemeClr val="accent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669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fill="hold"/>
                                        <p:tgtEl>
                                          <p:spTgt spid="9"/>
                                        </p:tgtEl>
                                        <p:attrNameLst>
                                          <p:attrName>ppt_w</p:attrName>
                                        </p:attrNameLst>
                                      </p:cBhvr>
                                      <p:tavLst>
                                        <p:tav tm="0">
                                          <p:val>
                                            <p:strVal val="#ppt_w*0.70"/>
                                          </p:val>
                                        </p:tav>
                                        <p:tav tm="100000">
                                          <p:val>
                                            <p:strVal val="#ppt_w"/>
                                          </p:val>
                                        </p:tav>
                                      </p:tavLst>
                                    </p:anim>
                                    <p:anim calcmode="lin" valueType="num">
                                      <p:cBhvr>
                                        <p:cTn id="40" dur="1000" fill="hold"/>
                                        <p:tgtEl>
                                          <p:spTgt spid="9"/>
                                        </p:tgtEl>
                                        <p:attrNameLst>
                                          <p:attrName>ppt_h</p:attrName>
                                        </p:attrNameLst>
                                      </p:cBhvr>
                                      <p:tavLst>
                                        <p:tav tm="0">
                                          <p:val>
                                            <p:strVal val="#ppt_h"/>
                                          </p:val>
                                        </p:tav>
                                        <p:tav tm="100000">
                                          <p:val>
                                            <p:strVal val="#ppt_h"/>
                                          </p:val>
                                        </p:tav>
                                      </p:tavLst>
                                    </p:anim>
                                    <p:animEffect transition="in" filter="fade">
                                      <p:cBhvr>
                                        <p:cTn id="41" dur="10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55" presetClass="entr"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1000" fill="hold"/>
                                        <p:tgtEl>
                                          <p:spTgt spid="11"/>
                                        </p:tgtEl>
                                        <p:attrNameLst>
                                          <p:attrName>ppt_w</p:attrName>
                                        </p:attrNameLst>
                                      </p:cBhvr>
                                      <p:tavLst>
                                        <p:tav tm="0">
                                          <p:val>
                                            <p:strVal val="#ppt_w*0.70"/>
                                          </p:val>
                                        </p:tav>
                                        <p:tav tm="100000">
                                          <p:val>
                                            <p:strVal val="#ppt_w"/>
                                          </p:val>
                                        </p:tav>
                                      </p:tavLst>
                                    </p:anim>
                                    <p:anim calcmode="lin" valueType="num">
                                      <p:cBhvr>
                                        <p:cTn id="54" dur="1000" fill="hold"/>
                                        <p:tgtEl>
                                          <p:spTgt spid="11"/>
                                        </p:tgtEl>
                                        <p:attrNameLst>
                                          <p:attrName>ppt_h</p:attrName>
                                        </p:attrNameLst>
                                      </p:cBhvr>
                                      <p:tavLst>
                                        <p:tav tm="0">
                                          <p:val>
                                            <p:strVal val="#ppt_h"/>
                                          </p:val>
                                        </p:tav>
                                        <p:tav tm="100000">
                                          <p:val>
                                            <p:strVal val="#ppt_h"/>
                                          </p:val>
                                        </p:tav>
                                      </p:tavLst>
                                    </p:anim>
                                    <p:animEffect transition="in" filter="fade">
                                      <p:cBhvr>
                                        <p:cTn id="55" dur="1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55"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1000" fill="hold"/>
                                        <p:tgtEl>
                                          <p:spTgt spid="12"/>
                                        </p:tgtEl>
                                        <p:attrNameLst>
                                          <p:attrName>ppt_w</p:attrName>
                                        </p:attrNameLst>
                                      </p:cBhvr>
                                      <p:tavLst>
                                        <p:tav tm="0">
                                          <p:val>
                                            <p:strVal val="#ppt_w*0.70"/>
                                          </p:val>
                                        </p:tav>
                                        <p:tav tm="100000">
                                          <p:val>
                                            <p:strVal val="#ppt_w"/>
                                          </p:val>
                                        </p:tav>
                                      </p:tavLst>
                                    </p:anim>
                                    <p:anim calcmode="lin" valueType="num">
                                      <p:cBhvr>
                                        <p:cTn id="61" dur="1000" fill="hold"/>
                                        <p:tgtEl>
                                          <p:spTgt spid="12"/>
                                        </p:tgtEl>
                                        <p:attrNameLst>
                                          <p:attrName>ppt_h</p:attrName>
                                        </p:attrNameLst>
                                      </p:cBhvr>
                                      <p:tavLst>
                                        <p:tav tm="0">
                                          <p:val>
                                            <p:strVal val="#ppt_h"/>
                                          </p:val>
                                        </p:tav>
                                        <p:tav tm="100000">
                                          <p:val>
                                            <p:strVal val="#ppt_h"/>
                                          </p:val>
                                        </p:tav>
                                      </p:tavLst>
                                    </p:anim>
                                    <p:animEffect transition="in" filter="fade">
                                      <p:cBhvr>
                                        <p:cTn id="6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R World_density_2010.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57500" y="785691"/>
            <a:ext cx="9144000" cy="4669858"/>
          </a:xfrm>
          <a:prstGeom prst="rect">
            <a:avLst/>
          </a:prstGeom>
        </p:spPr>
      </p:pic>
      <p:sp>
        <p:nvSpPr>
          <p:cNvPr id="7" name="ZoneTexte 6"/>
          <p:cNvSpPr txBox="1"/>
          <p:nvPr/>
        </p:nvSpPr>
        <p:spPr>
          <a:xfrm>
            <a:off x="8684021" y="2907842"/>
            <a:ext cx="1224000" cy="523220"/>
          </a:xfrm>
          <a:prstGeom prst="rect">
            <a:avLst/>
          </a:prstGeom>
          <a:solidFill>
            <a:srgbClr val="FF0000">
              <a:alpha val="45000"/>
            </a:srgbClr>
          </a:solidFill>
          <a:ln>
            <a:solidFill>
              <a:srgbClr val="FF0000"/>
            </a:solidFill>
          </a:ln>
        </p:spPr>
        <p:txBody>
          <a:bodyPr wrap="square" rtlCol="0">
            <a:spAutoFit/>
          </a:bodyPr>
          <a:lstStyle/>
          <a:p>
            <a:pPr algn="ctr"/>
            <a:r>
              <a:rPr lang="fr-FR" sz="1400" i="1" dirty="0"/>
              <a:t>Asie du Sud:</a:t>
            </a:r>
            <a:br>
              <a:rPr lang="fr-FR" sz="1400" i="1" dirty="0"/>
            </a:br>
            <a:r>
              <a:rPr lang="fr-FR" sz="1400" dirty="0" smtClean="0"/>
              <a:t>1,8 </a:t>
            </a:r>
            <a:r>
              <a:rPr lang="fr-FR" sz="1400" dirty="0"/>
              <a:t>milliards</a:t>
            </a:r>
          </a:p>
        </p:txBody>
      </p:sp>
      <p:sp>
        <p:nvSpPr>
          <p:cNvPr id="9" name="Ellipse 8"/>
          <p:cNvSpPr>
            <a:spLocks noChangeAspect="1"/>
          </p:cNvSpPr>
          <p:nvPr/>
        </p:nvSpPr>
        <p:spPr>
          <a:xfrm>
            <a:off x="4192433" y="5587276"/>
            <a:ext cx="699302" cy="323997"/>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ZoneTexte 9"/>
          <p:cNvSpPr txBox="1"/>
          <p:nvPr/>
        </p:nvSpPr>
        <p:spPr>
          <a:xfrm>
            <a:off x="4891735" y="5587276"/>
            <a:ext cx="3485444" cy="307777"/>
          </a:xfrm>
          <a:prstGeom prst="rect">
            <a:avLst/>
          </a:prstGeom>
          <a:noFill/>
        </p:spPr>
        <p:txBody>
          <a:bodyPr wrap="square" rtlCol="0">
            <a:spAutoFit/>
          </a:bodyPr>
          <a:lstStyle/>
          <a:p>
            <a:r>
              <a:rPr lang="fr-FR" sz="1400" b="1" dirty="0"/>
              <a:t>Les plus grands foyers de peuplement</a:t>
            </a:r>
          </a:p>
        </p:txBody>
      </p:sp>
      <p:sp>
        <p:nvSpPr>
          <p:cNvPr id="11" name="Ellipse 10"/>
          <p:cNvSpPr/>
          <p:nvPr/>
        </p:nvSpPr>
        <p:spPr>
          <a:xfrm rot="21437051">
            <a:off x="6974702" y="2636365"/>
            <a:ext cx="824512" cy="368807"/>
          </a:xfrm>
          <a:prstGeom prst="ellipse">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Ellipse 11"/>
          <p:cNvSpPr/>
          <p:nvPr/>
        </p:nvSpPr>
        <p:spPr>
          <a:xfrm rot="17770853">
            <a:off x="5912613" y="3466049"/>
            <a:ext cx="853785" cy="269452"/>
          </a:xfrm>
          <a:prstGeom prst="ellipse">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p:cNvSpPr/>
          <p:nvPr/>
        </p:nvSpPr>
        <p:spPr>
          <a:xfrm rot="3220604">
            <a:off x="5617832" y="1825626"/>
            <a:ext cx="179997" cy="277175"/>
          </a:xfrm>
          <a:prstGeom prst="ellipse">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p:cNvSpPr/>
          <p:nvPr/>
        </p:nvSpPr>
        <p:spPr>
          <a:xfrm rot="1952390">
            <a:off x="4758460" y="2572812"/>
            <a:ext cx="824512" cy="227268"/>
          </a:xfrm>
          <a:prstGeom prst="ellipse">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15" name="Ellipse 14"/>
          <p:cNvSpPr>
            <a:spLocks noChangeAspect="1"/>
          </p:cNvSpPr>
          <p:nvPr/>
        </p:nvSpPr>
        <p:spPr>
          <a:xfrm rot="21424999">
            <a:off x="4184412" y="6126962"/>
            <a:ext cx="716512" cy="320498"/>
          </a:xfrm>
          <a:prstGeom prst="ellipse">
            <a:avLst/>
          </a:prstGeom>
          <a:noFill/>
          <a:ln w="28575"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16" name="ZoneTexte 15"/>
          <p:cNvSpPr txBox="1"/>
          <p:nvPr/>
        </p:nvSpPr>
        <p:spPr>
          <a:xfrm>
            <a:off x="4925109" y="6022054"/>
            <a:ext cx="3485444" cy="523220"/>
          </a:xfrm>
          <a:prstGeom prst="rect">
            <a:avLst/>
          </a:prstGeom>
          <a:noFill/>
        </p:spPr>
        <p:txBody>
          <a:bodyPr wrap="square" rtlCol="0">
            <a:spAutoFit/>
          </a:bodyPr>
          <a:lstStyle/>
          <a:p>
            <a:r>
              <a:rPr lang="fr-FR" sz="1400" b="1" dirty="0"/>
              <a:t>Les autres foyers de peuplement situés en majorité sur les littoraux </a:t>
            </a:r>
          </a:p>
        </p:txBody>
      </p:sp>
      <p:sp>
        <p:nvSpPr>
          <p:cNvPr id="17" name="Forme libre 16"/>
          <p:cNvSpPr/>
          <p:nvPr/>
        </p:nvSpPr>
        <p:spPr>
          <a:xfrm>
            <a:off x="4917521" y="4968396"/>
            <a:ext cx="5523772" cy="449656"/>
          </a:xfrm>
          <a:custGeom>
            <a:avLst/>
            <a:gdLst>
              <a:gd name="connsiteX0" fmla="*/ 109381 w 5523772"/>
              <a:gd name="connsiteY0" fmla="*/ 449656 h 449656"/>
              <a:gd name="connsiteX1" fmla="*/ 5001171 w 5523772"/>
              <a:gd name="connsiteY1" fmla="*/ 443579 h 449656"/>
              <a:gd name="connsiteX2" fmla="*/ 5523772 w 5523772"/>
              <a:gd name="connsiteY2" fmla="*/ 103300 h 449656"/>
              <a:gd name="connsiteX3" fmla="*/ 4903942 w 5523772"/>
              <a:gd name="connsiteY3" fmla="*/ 0 h 449656"/>
              <a:gd name="connsiteX4" fmla="*/ 4812791 w 5523772"/>
              <a:gd name="connsiteY4" fmla="*/ 0 h 449656"/>
              <a:gd name="connsiteX5" fmla="*/ 3883047 w 5523772"/>
              <a:gd name="connsiteY5" fmla="*/ 66841 h 449656"/>
              <a:gd name="connsiteX6" fmla="*/ 3816203 w 5523772"/>
              <a:gd name="connsiteY6" fmla="*/ 91147 h 449656"/>
              <a:gd name="connsiteX7" fmla="*/ 3646054 w 5523772"/>
              <a:gd name="connsiteY7" fmla="*/ 157987 h 449656"/>
              <a:gd name="connsiteX8" fmla="*/ 3773666 w 5523772"/>
              <a:gd name="connsiteY8" fmla="*/ 36459 h 449656"/>
              <a:gd name="connsiteX9" fmla="*/ 3366523 w 5523772"/>
              <a:gd name="connsiteY9" fmla="*/ 18230 h 449656"/>
              <a:gd name="connsiteX10" fmla="*/ 3305755 w 5523772"/>
              <a:gd name="connsiteY10" fmla="*/ 48612 h 449656"/>
              <a:gd name="connsiteX11" fmla="*/ 3165990 w 5523772"/>
              <a:gd name="connsiteY11" fmla="*/ 103300 h 449656"/>
              <a:gd name="connsiteX12" fmla="*/ 2807461 w 5523772"/>
              <a:gd name="connsiteY12" fmla="*/ 97223 h 449656"/>
              <a:gd name="connsiteX13" fmla="*/ 2266630 w 5523772"/>
              <a:gd name="connsiteY13" fmla="*/ 109376 h 449656"/>
              <a:gd name="connsiteX14" fmla="*/ 2211939 w 5523772"/>
              <a:gd name="connsiteY14" fmla="*/ 157987 h 449656"/>
              <a:gd name="connsiteX15" fmla="*/ 1999253 w 5523772"/>
              <a:gd name="connsiteY15" fmla="*/ 309898 h 449656"/>
              <a:gd name="connsiteX16" fmla="*/ 1610340 w 5523772"/>
              <a:gd name="connsiteY16" fmla="*/ 352433 h 449656"/>
              <a:gd name="connsiteX17" fmla="*/ 1251812 w 5523772"/>
              <a:gd name="connsiteY17" fmla="*/ 303821 h 449656"/>
              <a:gd name="connsiteX18" fmla="*/ 1428037 w 5523772"/>
              <a:gd name="connsiteY18" fmla="*/ 200522 h 449656"/>
              <a:gd name="connsiteX19" fmla="*/ 1251812 w 5523772"/>
              <a:gd name="connsiteY19" fmla="*/ 0 h 449656"/>
              <a:gd name="connsiteX20" fmla="*/ 1203197 w 5523772"/>
              <a:gd name="connsiteY20" fmla="*/ 139758 h 449656"/>
              <a:gd name="connsiteX21" fmla="*/ 0 w 5523772"/>
              <a:gd name="connsiteY21" fmla="*/ 206599 h 449656"/>
              <a:gd name="connsiteX22" fmla="*/ 109381 w 5523772"/>
              <a:gd name="connsiteY22" fmla="*/ 449656 h 44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23772" h="449656">
                <a:moveTo>
                  <a:pt x="109381" y="449656"/>
                </a:moveTo>
                <a:lnTo>
                  <a:pt x="5001171" y="443579"/>
                </a:lnTo>
                <a:lnTo>
                  <a:pt x="5523772" y="103300"/>
                </a:lnTo>
                <a:lnTo>
                  <a:pt x="4903942" y="0"/>
                </a:lnTo>
                <a:lnTo>
                  <a:pt x="4812791" y="0"/>
                </a:lnTo>
                <a:lnTo>
                  <a:pt x="3883047" y="66841"/>
                </a:lnTo>
                <a:lnTo>
                  <a:pt x="3816203" y="91147"/>
                </a:lnTo>
                <a:lnTo>
                  <a:pt x="3646054" y="157987"/>
                </a:lnTo>
                <a:lnTo>
                  <a:pt x="3773666" y="36459"/>
                </a:lnTo>
                <a:lnTo>
                  <a:pt x="3366523" y="18230"/>
                </a:lnTo>
                <a:lnTo>
                  <a:pt x="3305755" y="48612"/>
                </a:lnTo>
                <a:lnTo>
                  <a:pt x="3165990" y="103300"/>
                </a:lnTo>
                <a:lnTo>
                  <a:pt x="2807461" y="97223"/>
                </a:lnTo>
                <a:lnTo>
                  <a:pt x="2266630" y="109376"/>
                </a:lnTo>
                <a:cubicBezTo>
                  <a:pt x="2220890" y="155114"/>
                  <a:pt x="2242028" y="142945"/>
                  <a:pt x="2211939" y="157987"/>
                </a:cubicBezTo>
                <a:lnTo>
                  <a:pt x="1999253" y="309898"/>
                </a:lnTo>
                <a:lnTo>
                  <a:pt x="1610340" y="352433"/>
                </a:lnTo>
                <a:lnTo>
                  <a:pt x="1251812" y="303821"/>
                </a:lnTo>
                <a:lnTo>
                  <a:pt x="1428037" y="200522"/>
                </a:lnTo>
                <a:lnTo>
                  <a:pt x="1251812" y="0"/>
                </a:lnTo>
                <a:lnTo>
                  <a:pt x="1203197" y="139758"/>
                </a:lnTo>
                <a:lnTo>
                  <a:pt x="0" y="206599"/>
                </a:lnTo>
                <a:lnTo>
                  <a:pt x="109381" y="449656"/>
                </a:lnTo>
                <a:close/>
              </a:path>
            </a:pathLst>
          </a:custGeom>
          <a:solidFill>
            <a:srgbClr val="FFFF00">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Forme libre 17"/>
          <p:cNvSpPr/>
          <p:nvPr/>
        </p:nvSpPr>
        <p:spPr>
          <a:xfrm>
            <a:off x="7542889" y="1017741"/>
            <a:ext cx="3391779" cy="646851"/>
          </a:xfrm>
          <a:custGeom>
            <a:avLst/>
            <a:gdLst>
              <a:gd name="connsiteX0" fmla="*/ 331290 w 3391779"/>
              <a:gd name="connsiteY0" fmla="*/ 141992 h 646851"/>
              <a:gd name="connsiteX1" fmla="*/ 0 w 3391779"/>
              <a:gd name="connsiteY1" fmla="*/ 386533 h 646851"/>
              <a:gd name="connsiteX2" fmla="*/ 836113 w 3391779"/>
              <a:gd name="connsiteY2" fmla="*/ 410198 h 646851"/>
              <a:gd name="connsiteX3" fmla="*/ 1553908 w 3391779"/>
              <a:gd name="connsiteY3" fmla="*/ 489083 h 646851"/>
              <a:gd name="connsiteX4" fmla="*/ 2303255 w 3391779"/>
              <a:gd name="connsiteY4" fmla="*/ 646851 h 646851"/>
              <a:gd name="connsiteX5" fmla="*/ 2815965 w 3391779"/>
              <a:gd name="connsiteY5" fmla="*/ 544302 h 646851"/>
              <a:gd name="connsiteX6" fmla="*/ 3068377 w 3391779"/>
              <a:gd name="connsiteY6" fmla="*/ 347091 h 646851"/>
              <a:gd name="connsiteX7" fmla="*/ 3391779 w 3391779"/>
              <a:gd name="connsiteY7" fmla="*/ 323426 h 646851"/>
              <a:gd name="connsiteX8" fmla="*/ 3139368 w 3391779"/>
              <a:gd name="connsiteY8" fmla="*/ 157769 h 646851"/>
              <a:gd name="connsiteX9" fmla="*/ 1593347 w 3391779"/>
              <a:gd name="connsiteY9" fmla="*/ 0 h 646851"/>
              <a:gd name="connsiteX10" fmla="*/ 812449 w 3391779"/>
              <a:gd name="connsiteY10" fmla="*/ 181434 h 646851"/>
              <a:gd name="connsiteX11" fmla="*/ 331290 w 3391779"/>
              <a:gd name="connsiteY11" fmla="*/ 141992 h 646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1779" h="646851">
                <a:moveTo>
                  <a:pt x="331290" y="141992"/>
                </a:moveTo>
                <a:lnTo>
                  <a:pt x="0" y="386533"/>
                </a:lnTo>
                <a:lnTo>
                  <a:pt x="836113" y="410198"/>
                </a:lnTo>
                <a:lnTo>
                  <a:pt x="1553908" y="489083"/>
                </a:lnTo>
                <a:lnTo>
                  <a:pt x="2303255" y="646851"/>
                </a:lnTo>
                <a:lnTo>
                  <a:pt x="2815965" y="544302"/>
                </a:lnTo>
                <a:lnTo>
                  <a:pt x="3068377" y="347091"/>
                </a:lnTo>
                <a:lnTo>
                  <a:pt x="3391779" y="323426"/>
                </a:lnTo>
                <a:lnTo>
                  <a:pt x="3139368" y="157769"/>
                </a:lnTo>
                <a:lnTo>
                  <a:pt x="1593347" y="0"/>
                </a:lnTo>
                <a:lnTo>
                  <a:pt x="812449" y="181434"/>
                </a:lnTo>
                <a:lnTo>
                  <a:pt x="331290" y="141992"/>
                </a:lnTo>
                <a:close/>
              </a:path>
            </a:pathLst>
          </a:custGeom>
          <a:solidFill>
            <a:srgbClr val="FFFF00">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Forme libre 18"/>
          <p:cNvSpPr/>
          <p:nvPr/>
        </p:nvSpPr>
        <p:spPr>
          <a:xfrm>
            <a:off x="4135334" y="1151845"/>
            <a:ext cx="2066619" cy="1285813"/>
          </a:xfrm>
          <a:custGeom>
            <a:avLst/>
            <a:gdLst>
              <a:gd name="connsiteX0" fmla="*/ 244524 w 2066619"/>
              <a:gd name="connsiteY0" fmla="*/ 23665 h 1120156"/>
              <a:gd name="connsiteX1" fmla="*/ 985982 w 2066619"/>
              <a:gd name="connsiteY1" fmla="*/ 0 h 1120156"/>
              <a:gd name="connsiteX2" fmla="*/ 1617011 w 2066619"/>
              <a:gd name="connsiteY2" fmla="*/ 7888 h 1120156"/>
              <a:gd name="connsiteX3" fmla="*/ 1719553 w 2066619"/>
              <a:gd name="connsiteY3" fmla="*/ 70995 h 1120156"/>
              <a:gd name="connsiteX4" fmla="*/ 1333048 w 2066619"/>
              <a:gd name="connsiteY4" fmla="*/ 291871 h 1120156"/>
              <a:gd name="connsiteX5" fmla="*/ 1546020 w 2066619"/>
              <a:gd name="connsiteY5" fmla="*/ 489082 h 1120156"/>
              <a:gd name="connsiteX6" fmla="*/ 1806320 w 2066619"/>
              <a:gd name="connsiteY6" fmla="*/ 181433 h 1120156"/>
              <a:gd name="connsiteX7" fmla="*/ 2066619 w 2066619"/>
              <a:gd name="connsiteY7" fmla="*/ 489082 h 1120156"/>
              <a:gd name="connsiteX8" fmla="*/ 1482917 w 2066619"/>
              <a:gd name="connsiteY8" fmla="*/ 678404 h 1120156"/>
              <a:gd name="connsiteX9" fmla="*/ 1135852 w 2066619"/>
              <a:gd name="connsiteY9" fmla="*/ 544301 h 1120156"/>
              <a:gd name="connsiteX10" fmla="*/ 867665 w 2066619"/>
              <a:gd name="connsiteY10" fmla="*/ 1120156 h 1120156"/>
              <a:gd name="connsiteX11" fmla="*/ 473272 w 2066619"/>
              <a:gd name="connsiteY11" fmla="*/ 978164 h 1120156"/>
              <a:gd name="connsiteX12" fmla="*/ 489047 w 2066619"/>
              <a:gd name="connsiteY12" fmla="*/ 702069 h 1120156"/>
              <a:gd name="connsiteX13" fmla="*/ 638917 w 2066619"/>
              <a:gd name="connsiteY13" fmla="*/ 552189 h 1120156"/>
              <a:gd name="connsiteX14" fmla="*/ 520599 w 2066619"/>
              <a:gd name="connsiteY14" fmla="*/ 473305 h 1120156"/>
              <a:gd name="connsiteX15" fmla="*/ 481159 w 2066619"/>
              <a:gd name="connsiteY15" fmla="*/ 260318 h 1120156"/>
              <a:gd name="connsiteX16" fmla="*/ 402281 w 2066619"/>
              <a:gd name="connsiteY16" fmla="*/ 236652 h 1120156"/>
              <a:gd name="connsiteX17" fmla="*/ 39439 w 2066619"/>
              <a:gd name="connsiteY17" fmla="*/ 339202 h 1120156"/>
              <a:gd name="connsiteX18" fmla="*/ 0 w 2066619"/>
              <a:gd name="connsiteY18" fmla="*/ 220875 h 1120156"/>
              <a:gd name="connsiteX19" fmla="*/ 315514 w 2066619"/>
              <a:gd name="connsiteY19" fmla="*/ 7888 h 1120156"/>
              <a:gd name="connsiteX20" fmla="*/ 315514 w 2066619"/>
              <a:gd name="connsiteY20" fmla="*/ 7888 h 1120156"/>
              <a:gd name="connsiteX0" fmla="*/ 244524 w 2066619"/>
              <a:gd name="connsiteY0" fmla="*/ 23665 h 1285813"/>
              <a:gd name="connsiteX1" fmla="*/ 985982 w 2066619"/>
              <a:gd name="connsiteY1" fmla="*/ 0 h 1285813"/>
              <a:gd name="connsiteX2" fmla="*/ 1617011 w 2066619"/>
              <a:gd name="connsiteY2" fmla="*/ 7888 h 1285813"/>
              <a:gd name="connsiteX3" fmla="*/ 1719553 w 2066619"/>
              <a:gd name="connsiteY3" fmla="*/ 70995 h 1285813"/>
              <a:gd name="connsiteX4" fmla="*/ 1333048 w 2066619"/>
              <a:gd name="connsiteY4" fmla="*/ 291871 h 1285813"/>
              <a:gd name="connsiteX5" fmla="*/ 1546020 w 2066619"/>
              <a:gd name="connsiteY5" fmla="*/ 489082 h 1285813"/>
              <a:gd name="connsiteX6" fmla="*/ 1806320 w 2066619"/>
              <a:gd name="connsiteY6" fmla="*/ 181433 h 1285813"/>
              <a:gd name="connsiteX7" fmla="*/ 2066619 w 2066619"/>
              <a:gd name="connsiteY7" fmla="*/ 489082 h 1285813"/>
              <a:gd name="connsiteX8" fmla="*/ 1482917 w 2066619"/>
              <a:gd name="connsiteY8" fmla="*/ 678404 h 1285813"/>
              <a:gd name="connsiteX9" fmla="*/ 1135852 w 2066619"/>
              <a:gd name="connsiteY9" fmla="*/ 544301 h 1285813"/>
              <a:gd name="connsiteX10" fmla="*/ 844002 w 2066619"/>
              <a:gd name="connsiteY10" fmla="*/ 1285813 h 1285813"/>
              <a:gd name="connsiteX11" fmla="*/ 473272 w 2066619"/>
              <a:gd name="connsiteY11" fmla="*/ 978164 h 1285813"/>
              <a:gd name="connsiteX12" fmla="*/ 489047 w 2066619"/>
              <a:gd name="connsiteY12" fmla="*/ 702069 h 1285813"/>
              <a:gd name="connsiteX13" fmla="*/ 638917 w 2066619"/>
              <a:gd name="connsiteY13" fmla="*/ 552189 h 1285813"/>
              <a:gd name="connsiteX14" fmla="*/ 520599 w 2066619"/>
              <a:gd name="connsiteY14" fmla="*/ 473305 h 1285813"/>
              <a:gd name="connsiteX15" fmla="*/ 481159 w 2066619"/>
              <a:gd name="connsiteY15" fmla="*/ 260318 h 1285813"/>
              <a:gd name="connsiteX16" fmla="*/ 402281 w 2066619"/>
              <a:gd name="connsiteY16" fmla="*/ 236652 h 1285813"/>
              <a:gd name="connsiteX17" fmla="*/ 39439 w 2066619"/>
              <a:gd name="connsiteY17" fmla="*/ 339202 h 1285813"/>
              <a:gd name="connsiteX18" fmla="*/ 0 w 2066619"/>
              <a:gd name="connsiteY18" fmla="*/ 220875 h 1285813"/>
              <a:gd name="connsiteX19" fmla="*/ 315514 w 2066619"/>
              <a:gd name="connsiteY19" fmla="*/ 7888 h 1285813"/>
              <a:gd name="connsiteX20" fmla="*/ 315514 w 2066619"/>
              <a:gd name="connsiteY20" fmla="*/ 7888 h 1285813"/>
              <a:gd name="connsiteX0" fmla="*/ 244524 w 2066619"/>
              <a:gd name="connsiteY0" fmla="*/ 23665 h 1285813"/>
              <a:gd name="connsiteX1" fmla="*/ 985982 w 2066619"/>
              <a:gd name="connsiteY1" fmla="*/ 0 h 1285813"/>
              <a:gd name="connsiteX2" fmla="*/ 1617011 w 2066619"/>
              <a:gd name="connsiteY2" fmla="*/ 7888 h 1285813"/>
              <a:gd name="connsiteX3" fmla="*/ 1719553 w 2066619"/>
              <a:gd name="connsiteY3" fmla="*/ 70995 h 1285813"/>
              <a:gd name="connsiteX4" fmla="*/ 1333048 w 2066619"/>
              <a:gd name="connsiteY4" fmla="*/ 291871 h 1285813"/>
              <a:gd name="connsiteX5" fmla="*/ 1546020 w 2066619"/>
              <a:gd name="connsiteY5" fmla="*/ 489082 h 1285813"/>
              <a:gd name="connsiteX6" fmla="*/ 1806320 w 2066619"/>
              <a:gd name="connsiteY6" fmla="*/ 181433 h 1285813"/>
              <a:gd name="connsiteX7" fmla="*/ 2066619 w 2066619"/>
              <a:gd name="connsiteY7" fmla="*/ 489082 h 1285813"/>
              <a:gd name="connsiteX8" fmla="*/ 1482917 w 2066619"/>
              <a:gd name="connsiteY8" fmla="*/ 678404 h 1285813"/>
              <a:gd name="connsiteX9" fmla="*/ 1135852 w 2066619"/>
              <a:gd name="connsiteY9" fmla="*/ 544301 h 1285813"/>
              <a:gd name="connsiteX10" fmla="*/ 844002 w 2066619"/>
              <a:gd name="connsiteY10" fmla="*/ 1285813 h 1285813"/>
              <a:gd name="connsiteX11" fmla="*/ 473272 w 2066619"/>
              <a:gd name="connsiteY11" fmla="*/ 978164 h 1285813"/>
              <a:gd name="connsiteX12" fmla="*/ 489047 w 2066619"/>
              <a:gd name="connsiteY12" fmla="*/ 702069 h 1285813"/>
              <a:gd name="connsiteX13" fmla="*/ 638917 w 2066619"/>
              <a:gd name="connsiteY13" fmla="*/ 552189 h 1285813"/>
              <a:gd name="connsiteX14" fmla="*/ 520599 w 2066619"/>
              <a:gd name="connsiteY14" fmla="*/ 473305 h 1285813"/>
              <a:gd name="connsiteX15" fmla="*/ 481159 w 2066619"/>
              <a:gd name="connsiteY15" fmla="*/ 260318 h 1285813"/>
              <a:gd name="connsiteX16" fmla="*/ 402281 w 2066619"/>
              <a:gd name="connsiteY16" fmla="*/ 236652 h 1285813"/>
              <a:gd name="connsiteX17" fmla="*/ 39439 w 2066619"/>
              <a:gd name="connsiteY17" fmla="*/ 339202 h 1285813"/>
              <a:gd name="connsiteX18" fmla="*/ 0 w 2066619"/>
              <a:gd name="connsiteY18" fmla="*/ 220875 h 1285813"/>
              <a:gd name="connsiteX19" fmla="*/ 315514 w 2066619"/>
              <a:gd name="connsiteY19" fmla="*/ 7888 h 1285813"/>
              <a:gd name="connsiteX20" fmla="*/ 315514 w 2066619"/>
              <a:gd name="connsiteY20" fmla="*/ 7888 h 1285813"/>
              <a:gd name="connsiteX0" fmla="*/ 244524 w 2066619"/>
              <a:gd name="connsiteY0" fmla="*/ 23665 h 1285813"/>
              <a:gd name="connsiteX1" fmla="*/ 985982 w 2066619"/>
              <a:gd name="connsiteY1" fmla="*/ 0 h 1285813"/>
              <a:gd name="connsiteX2" fmla="*/ 1617011 w 2066619"/>
              <a:gd name="connsiteY2" fmla="*/ 7888 h 1285813"/>
              <a:gd name="connsiteX3" fmla="*/ 1719553 w 2066619"/>
              <a:gd name="connsiteY3" fmla="*/ 70995 h 1285813"/>
              <a:gd name="connsiteX4" fmla="*/ 1333048 w 2066619"/>
              <a:gd name="connsiteY4" fmla="*/ 291871 h 1285813"/>
              <a:gd name="connsiteX5" fmla="*/ 1546020 w 2066619"/>
              <a:gd name="connsiteY5" fmla="*/ 489082 h 1285813"/>
              <a:gd name="connsiteX6" fmla="*/ 1806320 w 2066619"/>
              <a:gd name="connsiteY6" fmla="*/ 181433 h 1285813"/>
              <a:gd name="connsiteX7" fmla="*/ 2066619 w 2066619"/>
              <a:gd name="connsiteY7" fmla="*/ 489082 h 1285813"/>
              <a:gd name="connsiteX8" fmla="*/ 1482917 w 2066619"/>
              <a:gd name="connsiteY8" fmla="*/ 678404 h 1285813"/>
              <a:gd name="connsiteX9" fmla="*/ 1135852 w 2066619"/>
              <a:gd name="connsiteY9" fmla="*/ 544301 h 1285813"/>
              <a:gd name="connsiteX10" fmla="*/ 844002 w 2066619"/>
              <a:gd name="connsiteY10" fmla="*/ 1285813 h 1285813"/>
              <a:gd name="connsiteX11" fmla="*/ 473272 w 2066619"/>
              <a:gd name="connsiteY11" fmla="*/ 978164 h 1285813"/>
              <a:gd name="connsiteX12" fmla="*/ 489047 w 2066619"/>
              <a:gd name="connsiteY12" fmla="*/ 702069 h 1285813"/>
              <a:gd name="connsiteX13" fmla="*/ 638917 w 2066619"/>
              <a:gd name="connsiteY13" fmla="*/ 552189 h 1285813"/>
              <a:gd name="connsiteX14" fmla="*/ 520599 w 2066619"/>
              <a:gd name="connsiteY14" fmla="*/ 473305 h 1285813"/>
              <a:gd name="connsiteX15" fmla="*/ 481159 w 2066619"/>
              <a:gd name="connsiteY15" fmla="*/ 260318 h 1285813"/>
              <a:gd name="connsiteX16" fmla="*/ 402281 w 2066619"/>
              <a:gd name="connsiteY16" fmla="*/ 236652 h 1285813"/>
              <a:gd name="connsiteX17" fmla="*/ 39439 w 2066619"/>
              <a:gd name="connsiteY17" fmla="*/ 339202 h 1285813"/>
              <a:gd name="connsiteX18" fmla="*/ 0 w 2066619"/>
              <a:gd name="connsiteY18" fmla="*/ 220875 h 1285813"/>
              <a:gd name="connsiteX19" fmla="*/ 315514 w 2066619"/>
              <a:gd name="connsiteY19" fmla="*/ 7888 h 1285813"/>
              <a:gd name="connsiteX20" fmla="*/ 315514 w 2066619"/>
              <a:gd name="connsiteY20" fmla="*/ 7888 h 128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66619" h="1285813">
                <a:moveTo>
                  <a:pt x="244524" y="23665"/>
                </a:moveTo>
                <a:lnTo>
                  <a:pt x="985982" y="0"/>
                </a:lnTo>
                <a:lnTo>
                  <a:pt x="1617011" y="7888"/>
                </a:lnTo>
                <a:lnTo>
                  <a:pt x="1719553" y="70995"/>
                </a:lnTo>
                <a:lnTo>
                  <a:pt x="1333048" y="291871"/>
                </a:lnTo>
                <a:lnTo>
                  <a:pt x="1546020" y="489082"/>
                </a:lnTo>
                <a:lnTo>
                  <a:pt x="1806320" y="181433"/>
                </a:lnTo>
                <a:lnTo>
                  <a:pt x="2066619" y="489082"/>
                </a:lnTo>
                <a:lnTo>
                  <a:pt x="1482917" y="678404"/>
                </a:lnTo>
                <a:lnTo>
                  <a:pt x="1135852" y="544301"/>
                </a:lnTo>
                <a:lnTo>
                  <a:pt x="844002" y="1285813"/>
                </a:lnTo>
                <a:cubicBezTo>
                  <a:pt x="602107" y="1191151"/>
                  <a:pt x="596849" y="1080714"/>
                  <a:pt x="473272" y="978164"/>
                </a:cubicBezTo>
                <a:lnTo>
                  <a:pt x="489047" y="702069"/>
                </a:lnTo>
                <a:lnTo>
                  <a:pt x="638917" y="552189"/>
                </a:lnTo>
                <a:lnTo>
                  <a:pt x="520599" y="473305"/>
                </a:lnTo>
                <a:lnTo>
                  <a:pt x="481159" y="260318"/>
                </a:lnTo>
                <a:lnTo>
                  <a:pt x="402281" y="236652"/>
                </a:lnTo>
                <a:lnTo>
                  <a:pt x="39439" y="339202"/>
                </a:lnTo>
                <a:lnTo>
                  <a:pt x="0" y="220875"/>
                </a:lnTo>
                <a:lnTo>
                  <a:pt x="315514" y="7888"/>
                </a:lnTo>
                <a:lnTo>
                  <a:pt x="315514" y="7888"/>
                </a:lnTo>
              </a:path>
            </a:pathLst>
          </a:custGeom>
          <a:solidFill>
            <a:srgbClr val="FFFF00">
              <a:alpha val="78000"/>
            </a:srgbClr>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20" name="Forme libre 19"/>
          <p:cNvSpPr/>
          <p:nvPr/>
        </p:nvSpPr>
        <p:spPr>
          <a:xfrm>
            <a:off x="6272943" y="891525"/>
            <a:ext cx="859776" cy="504860"/>
          </a:xfrm>
          <a:custGeom>
            <a:avLst/>
            <a:gdLst>
              <a:gd name="connsiteX0" fmla="*/ 0 w 859776"/>
              <a:gd name="connsiteY0" fmla="*/ 70996 h 504860"/>
              <a:gd name="connsiteX1" fmla="*/ 859776 w 859776"/>
              <a:gd name="connsiteY1" fmla="*/ 0 h 504860"/>
              <a:gd name="connsiteX2" fmla="*/ 812449 w 859776"/>
              <a:gd name="connsiteY2" fmla="*/ 181434 h 504860"/>
              <a:gd name="connsiteX3" fmla="*/ 228748 w 859776"/>
              <a:gd name="connsiteY3" fmla="*/ 504860 h 504860"/>
              <a:gd name="connsiteX4" fmla="*/ 0 w 859776"/>
              <a:gd name="connsiteY4" fmla="*/ 70996 h 50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776" h="504860">
                <a:moveTo>
                  <a:pt x="0" y="70996"/>
                </a:moveTo>
                <a:lnTo>
                  <a:pt x="859776" y="0"/>
                </a:lnTo>
                <a:lnTo>
                  <a:pt x="812449" y="181434"/>
                </a:lnTo>
                <a:lnTo>
                  <a:pt x="228748" y="504860"/>
                </a:lnTo>
                <a:lnTo>
                  <a:pt x="0" y="70996"/>
                </a:lnTo>
                <a:close/>
              </a:path>
            </a:pathLst>
          </a:custGeom>
          <a:solidFill>
            <a:srgbClr val="FFFF00">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Forme libre 20"/>
          <p:cNvSpPr/>
          <p:nvPr/>
        </p:nvSpPr>
        <p:spPr>
          <a:xfrm>
            <a:off x="6990739" y="2216783"/>
            <a:ext cx="1388263" cy="704803"/>
          </a:xfrm>
          <a:custGeom>
            <a:avLst/>
            <a:gdLst>
              <a:gd name="connsiteX0" fmla="*/ 228748 w 1388263"/>
              <a:gd name="connsiteY0" fmla="*/ 0 h 481194"/>
              <a:gd name="connsiteX1" fmla="*/ 1222618 w 1388263"/>
              <a:gd name="connsiteY1" fmla="*/ 15777 h 481194"/>
              <a:gd name="connsiteX2" fmla="*/ 1388263 w 1388263"/>
              <a:gd name="connsiteY2" fmla="*/ 394421 h 481194"/>
              <a:gd name="connsiteX3" fmla="*/ 1049085 w 1388263"/>
              <a:gd name="connsiteY3" fmla="*/ 481194 h 481194"/>
              <a:gd name="connsiteX4" fmla="*/ 347066 w 1388263"/>
              <a:gd name="connsiteY4" fmla="*/ 394421 h 481194"/>
              <a:gd name="connsiteX5" fmla="*/ 0 w 1388263"/>
              <a:gd name="connsiteY5" fmla="*/ 441752 h 481194"/>
              <a:gd name="connsiteX6" fmla="*/ 15776 w 1388263"/>
              <a:gd name="connsiteY6" fmla="*/ 268206 h 481194"/>
              <a:gd name="connsiteX7" fmla="*/ 228748 w 1388263"/>
              <a:gd name="connsiteY7" fmla="*/ 0 h 481194"/>
              <a:gd name="connsiteX0" fmla="*/ 228748 w 1388263"/>
              <a:gd name="connsiteY0" fmla="*/ 0 h 528524"/>
              <a:gd name="connsiteX1" fmla="*/ 1222618 w 1388263"/>
              <a:gd name="connsiteY1" fmla="*/ 15777 h 528524"/>
              <a:gd name="connsiteX2" fmla="*/ 1388263 w 1388263"/>
              <a:gd name="connsiteY2" fmla="*/ 394421 h 528524"/>
              <a:gd name="connsiteX3" fmla="*/ 1072749 w 1388263"/>
              <a:gd name="connsiteY3" fmla="*/ 528524 h 528524"/>
              <a:gd name="connsiteX4" fmla="*/ 347066 w 1388263"/>
              <a:gd name="connsiteY4" fmla="*/ 394421 h 528524"/>
              <a:gd name="connsiteX5" fmla="*/ 0 w 1388263"/>
              <a:gd name="connsiteY5" fmla="*/ 441752 h 528524"/>
              <a:gd name="connsiteX6" fmla="*/ 15776 w 1388263"/>
              <a:gd name="connsiteY6" fmla="*/ 268206 h 528524"/>
              <a:gd name="connsiteX7" fmla="*/ 228748 w 1388263"/>
              <a:gd name="connsiteY7" fmla="*/ 0 h 528524"/>
              <a:gd name="connsiteX0" fmla="*/ 228748 w 1388263"/>
              <a:gd name="connsiteY0" fmla="*/ 0 h 534423"/>
              <a:gd name="connsiteX1" fmla="*/ 1222618 w 1388263"/>
              <a:gd name="connsiteY1" fmla="*/ 15777 h 534423"/>
              <a:gd name="connsiteX2" fmla="*/ 1388263 w 1388263"/>
              <a:gd name="connsiteY2" fmla="*/ 394421 h 534423"/>
              <a:gd name="connsiteX3" fmla="*/ 1072749 w 1388263"/>
              <a:gd name="connsiteY3" fmla="*/ 528524 h 534423"/>
              <a:gd name="connsiteX4" fmla="*/ 347066 w 1388263"/>
              <a:gd name="connsiteY4" fmla="*/ 394421 h 534423"/>
              <a:gd name="connsiteX5" fmla="*/ 0 w 1388263"/>
              <a:gd name="connsiteY5" fmla="*/ 441752 h 534423"/>
              <a:gd name="connsiteX6" fmla="*/ 15776 w 1388263"/>
              <a:gd name="connsiteY6" fmla="*/ 268206 h 534423"/>
              <a:gd name="connsiteX7" fmla="*/ 228748 w 1388263"/>
              <a:gd name="connsiteY7" fmla="*/ 0 h 534423"/>
              <a:gd name="connsiteX0" fmla="*/ 228748 w 1388263"/>
              <a:gd name="connsiteY0" fmla="*/ 0 h 611275"/>
              <a:gd name="connsiteX1" fmla="*/ 1222618 w 1388263"/>
              <a:gd name="connsiteY1" fmla="*/ 15777 h 611275"/>
              <a:gd name="connsiteX2" fmla="*/ 1388263 w 1388263"/>
              <a:gd name="connsiteY2" fmla="*/ 394421 h 611275"/>
              <a:gd name="connsiteX3" fmla="*/ 1056974 w 1388263"/>
              <a:gd name="connsiteY3" fmla="*/ 607408 h 611275"/>
              <a:gd name="connsiteX4" fmla="*/ 347066 w 1388263"/>
              <a:gd name="connsiteY4" fmla="*/ 394421 h 611275"/>
              <a:gd name="connsiteX5" fmla="*/ 0 w 1388263"/>
              <a:gd name="connsiteY5" fmla="*/ 441752 h 611275"/>
              <a:gd name="connsiteX6" fmla="*/ 15776 w 1388263"/>
              <a:gd name="connsiteY6" fmla="*/ 268206 h 611275"/>
              <a:gd name="connsiteX7" fmla="*/ 228748 w 1388263"/>
              <a:gd name="connsiteY7" fmla="*/ 0 h 611275"/>
              <a:gd name="connsiteX0" fmla="*/ 228748 w 1388263"/>
              <a:gd name="connsiteY0" fmla="*/ 0 h 704800"/>
              <a:gd name="connsiteX1" fmla="*/ 1222618 w 1388263"/>
              <a:gd name="connsiteY1" fmla="*/ 15777 h 704800"/>
              <a:gd name="connsiteX2" fmla="*/ 1388263 w 1388263"/>
              <a:gd name="connsiteY2" fmla="*/ 394421 h 704800"/>
              <a:gd name="connsiteX3" fmla="*/ 1056974 w 1388263"/>
              <a:gd name="connsiteY3" fmla="*/ 702069 h 704800"/>
              <a:gd name="connsiteX4" fmla="*/ 347066 w 1388263"/>
              <a:gd name="connsiteY4" fmla="*/ 394421 h 704800"/>
              <a:gd name="connsiteX5" fmla="*/ 0 w 1388263"/>
              <a:gd name="connsiteY5" fmla="*/ 441752 h 704800"/>
              <a:gd name="connsiteX6" fmla="*/ 15776 w 1388263"/>
              <a:gd name="connsiteY6" fmla="*/ 268206 h 704800"/>
              <a:gd name="connsiteX7" fmla="*/ 228748 w 1388263"/>
              <a:gd name="connsiteY7" fmla="*/ 0 h 704800"/>
              <a:gd name="connsiteX0" fmla="*/ 228748 w 1388263"/>
              <a:gd name="connsiteY0" fmla="*/ 0 h 704803"/>
              <a:gd name="connsiteX1" fmla="*/ 1222618 w 1388263"/>
              <a:gd name="connsiteY1" fmla="*/ 15777 h 704803"/>
              <a:gd name="connsiteX2" fmla="*/ 1388263 w 1388263"/>
              <a:gd name="connsiteY2" fmla="*/ 394421 h 704803"/>
              <a:gd name="connsiteX3" fmla="*/ 1056974 w 1388263"/>
              <a:gd name="connsiteY3" fmla="*/ 702069 h 704803"/>
              <a:gd name="connsiteX4" fmla="*/ 773010 w 1388263"/>
              <a:gd name="connsiteY4" fmla="*/ 489081 h 704803"/>
              <a:gd name="connsiteX5" fmla="*/ 347066 w 1388263"/>
              <a:gd name="connsiteY5" fmla="*/ 394421 h 704803"/>
              <a:gd name="connsiteX6" fmla="*/ 0 w 1388263"/>
              <a:gd name="connsiteY6" fmla="*/ 441752 h 704803"/>
              <a:gd name="connsiteX7" fmla="*/ 15776 w 1388263"/>
              <a:gd name="connsiteY7" fmla="*/ 268206 h 704803"/>
              <a:gd name="connsiteX8" fmla="*/ 228748 w 1388263"/>
              <a:gd name="connsiteY8" fmla="*/ 0 h 704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8263" h="704803">
                <a:moveTo>
                  <a:pt x="228748" y="0"/>
                </a:moveTo>
                <a:lnTo>
                  <a:pt x="1222618" y="15777"/>
                </a:lnTo>
                <a:lnTo>
                  <a:pt x="1388263" y="394421"/>
                </a:lnTo>
                <a:lnTo>
                  <a:pt x="1056974" y="702069"/>
                </a:lnTo>
                <a:cubicBezTo>
                  <a:pt x="938656" y="729678"/>
                  <a:pt x="891328" y="540356"/>
                  <a:pt x="773010" y="489081"/>
                </a:cubicBezTo>
                <a:cubicBezTo>
                  <a:pt x="654692" y="437806"/>
                  <a:pt x="460125" y="414142"/>
                  <a:pt x="347066" y="394421"/>
                </a:cubicBezTo>
                <a:lnTo>
                  <a:pt x="0" y="441752"/>
                </a:lnTo>
                <a:lnTo>
                  <a:pt x="15776" y="268206"/>
                </a:lnTo>
                <a:lnTo>
                  <a:pt x="228748" y="0"/>
                </a:lnTo>
                <a:close/>
              </a:path>
            </a:pathLst>
          </a:custGeom>
          <a:solidFill>
            <a:srgbClr val="FFFF00">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Forme libre 21"/>
          <p:cNvSpPr/>
          <p:nvPr/>
        </p:nvSpPr>
        <p:spPr>
          <a:xfrm>
            <a:off x="5492045" y="2887297"/>
            <a:ext cx="788786" cy="1774896"/>
          </a:xfrm>
          <a:custGeom>
            <a:avLst/>
            <a:gdLst>
              <a:gd name="connsiteX0" fmla="*/ 228748 w 788786"/>
              <a:gd name="connsiteY0" fmla="*/ 31554 h 1774896"/>
              <a:gd name="connsiteX1" fmla="*/ 441720 w 788786"/>
              <a:gd name="connsiteY1" fmla="*/ 0 h 1774896"/>
              <a:gd name="connsiteX2" fmla="*/ 749346 w 788786"/>
              <a:gd name="connsiteY2" fmla="*/ 244541 h 1774896"/>
              <a:gd name="connsiteX3" fmla="*/ 788786 w 788786"/>
              <a:gd name="connsiteY3" fmla="*/ 481194 h 1774896"/>
              <a:gd name="connsiteX4" fmla="*/ 615253 w 788786"/>
              <a:gd name="connsiteY4" fmla="*/ 844062 h 1774896"/>
              <a:gd name="connsiteX5" fmla="*/ 465383 w 788786"/>
              <a:gd name="connsiteY5" fmla="*/ 1049161 h 1774896"/>
              <a:gd name="connsiteX6" fmla="*/ 536374 w 788786"/>
              <a:gd name="connsiteY6" fmla="*/ 1270037 h 1774896"/>
              <a:gd name="connsiteX7" fmla="*/ 441720 w 788786"/>
              <a:gd name="connsiteY7" fmla="*/ 1774896 h 1774896"/>
              <a:gd name="connsiteX8" fmla="*/ 315514 w 788786"/>
              <a:gd name="connsiteY8" fmla="*/ 1467247 h 1774896"/>
              <a:gd name="connsiteX9" fmla="*/ 276075 w 788786"/>
              <a:gd name="connsiteY9" fmla="*/ 1025495 h 1774896"/>
              <a:gd name="connsiteX10" fmla="*/ 394393 w 788786"/>
              <a:gd name="connsiteY10" fmla="*/ 915058 h 1774896"/>
              <a:gd name="connsiteX11" fmla="*/ 347066 w 788786"/>
              <a:gd name="connsiteY11" fmla="*/ 678405 h 1774896"/>
              <a:gd name="connsiteX12" fmla="*/ 7888 w 788786"/>
              <a:gd name="connsiteY12" fmla="*/ 465417 h 1774896"/>
              <a:gd name="connsiteX13" fmla="*/ 0 w 788786"/>
              <a:gd name="connsiteY13" fmla="*/ 252430 h 1774896"/>
              <a:gd name="connsiteX14" fmla="*/ 228748 w 788786"/>
              <a:gd name="connsiteY14" fmla="*/ 31554 h 1774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786" h="1774896">
                <a:moveTo>
                  <a:pt x="228748" y="31554"/>
                </a:moveTo>
                <a:lnTo>
                  <a:pt x="441720" y="0"/>
                </a:lnTo>
                <a:lnTo>
                  <a:pt x="749346" y="244541"/>
                </a:lnTo>
                <a:lnTo>
                  <a:pt x="788786" y="481194"/>
                </a:lnTo>
                <a:lnTo>
                  <a:pt x="615253" y="844062"/>
                </a:lnTo>
                <a:lnTo>
                  <a:pt x="465383" y="1049161"/>
                </a:lnTo>
                <a:lnTo>
                  <a:pt x="536374" y="1270037"/>
                </a:lnTo>
                <a:lnTo>
                  <a:pt x="441720" y="1774896"/>
                </a:lnTo>
                <a:lnTo>
                  <a:pt x="315514" y="1467247"/>
                </a:lnTo>
                <a:lnTo>
                  <a:pt x="276075" y="1025495"/>
                </a:lnTo>
                <a:lnTo>
                  <a:pt x="394393" y="915058"/>
                </a:lnTo>
                <a:lnTo>
                  <a:pt x="347066" y="678405"/>
                </a:lnTo>
                <a:lnTo>
                  <a:pt x="7888" y="465417"/>
                </a:lnTo>
                <a:lnTo>
                  <a:pt x="0" y="252430"/>
                </a:lnTo>
                <a:lnTo>
                  <a:pt x="228748" y="31554"/>
                </a:lnTo>
                <a:close/>
              </a:path>
            </a:pathLst>
          </a:custGeom>
          <a:solidFill>
            <a:srgbClr val="FFFF00">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Forme libre 22"/>
          <p:cNvSpPr/>
          <p:nvPr/>
        </p:nvSpPr>
        <p:spPr>
          <a:xfrm>
            <a:off x="8410553" y="1514711"/>
            <a:ext cx="1648563" cy="741512"/>
          </a:xfrm>
          <a:custGeom>
            <a:avLst/>
            <a:gdLst>
              <a:gd name="connsiteX0" fmla="*/ 0 w 1648563"/>
              <a:gd name="connsiteY0" fmla="*/ 165657 h 741512"/>
              <a:gd name="connsiteX1" fmla="*/ 402281 w 1648563"/>
              <a:gd name="connsiteY1" fmla="*/ 31554 h 741512"/>
              <a:gd name="connsiteX2" fmla="*/ 702020 w 1648563"/>
              <a:gd name="connsiteY2" fmla="*/ 0 h 741512"/>
              <a:gd name="connsiteX3" fmla="*/ 1482918 w 1648563"/>
              <a:gd name="connsiteY3" fmla="*/ 149880 h 741512"/>
              <a:gd name="connsiteX4" fmla="*/ 1648563 w 1648563"/>
              <a:gd name="connsiteY4" fmla="*/ 228764 h 741512"/>
              <a:gd name="connsiteX5" fmla="*/ 1593348 w 1648563"/>
              <a:gd name="connsiteY5" fmla="*/ 425975 h 741512"/>
              <a:gd name="connsiteX6" fmla="*/ 1404039 w 1648563"/>
              <a:gd name="connsiteY6" fmla="*/ 709958 h 741512"/>
              <a:gd name="connsiteX7" fmla="*/ 1033310 w 1648563"/>
              <a:gd name="connsiteY7" fmla="*/ 741512 h 741512"/>
              <a:gd name="connsiteX8" fmla="*/ 836113 w 1648563"/>
              <a:gd name="connsiteY8" fmla="*/ 560078 h 741512"/>
              <a:gd name="connsiteX9" fmla="*/ 418057 w 1648563"/>
              <a:gd name="connsiteY9" fmla="*/ 370756 h 741512"/>
              <a:gd name="connsiteX10" fmla="*/ 181421 w 1648563"/>
              <a:gd name="connsiteY10" fmla="*/ 362868 h 741512"/>
              <a:gd name="connsiteX11" fmla="*/ 0 w 1648563"/>
              <a:gd name="connsiteY11" fmla="*/ 165657 h 74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48563" h="741512">
                <a:moveTo>
                  <a:pt x="0" y="165657"/>
                </a:moveTo>
                <a:lnTo>
                  <a:pt x="402281" y="31554"/>
                </a:lnTo>
                <a:lnTo>
                  <a:pt x="702020" y="0"/>
                </a:lnTo>
                <a:lnTo>
                  <a:pt x="1482918" y="149880"/>
                </a:lnTo>
                <a:lnTo>
                  <a:pt x="1648563" y="228764"/>
                </a:lnTo>
                <a:lnTo>
                  <a:pt x="1593348" y="425975"/>
                </a:lnTo>
                <a:lnTo>
                  <a:pt x="1404039" y="709958"/>
                </a:lnTo>
                <a:lnTo>
                  <a:pt x="1033310" y="741512"/>
                </a:lnTo>
                <a:lnTo>
                  <a:pt x="836113" y="560078"/>
                </a:lnTo>
                <a:lnTo>
                  <a:pt x="418057" y="370756"/>
                </a:lnTo>
                <a:lnTo>
                  <a:pt x="181421" y="362868"/>
                </a:lnTo>
                <a:lnTo>
                  <a:pt x="0" y="165657"/>
                </a:lnTo>
                <a:close/>
              </a:path>
            </a:pathLst>
          </a:custGeom>
          <a:solidFill>
            <a:srgbClr val="FFFF00">
              <a:alpha val="7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Forme libre 23"/>
          <p:cNvSpPr/>
          <p:nvPr/>
        </p:nvSpPr>
        <p:spPr>
          <a:xfrm>
            <a:off x="10208985" y="3400046"/>
            <a:ext cx="954431" cy="804619"/>
          </a:xfrm>
          <a:custGeom>
            <a:avLst/>
            <a:gdLst>
              <a:gd name="connsiteX0" fmla="*/ 536375 w 954431"/>
              <a:gd name="connsiteY0" fmla="*/ 55219 h 804619"/>
              <a:gd name="connsiteX1" fmla="*/ 220860 w 954431"/>
              <a:gd name="connsiteY1" fmla="*/ 276095 h 804619"/>
              <a:gd name="connsiteX2" fmla="*/ 0 w 954431"/>
              <a:gd name="connsiteY2" fmla="*/ 410198 h 804619"/>
              <a:gd name="connsiteX3" fmla="*/ 15776 w 954431"/>
              <a:gd name="connsiteY3" fmla="*/ 670516 h 804619"/>
              <a:gd name="connsiteX4" fmla="*/ 402281 w 954431"/>
              <a:gd name="connsiteY4" fmla="*/ 591632 h 804619"/>
              <a:gd name="connsiteX5" fmla="*/ 623141 w 954431"/>
              <a:gd name="connsiteY5" fmla="*/ 804619 h 804619"/>
              <a:gd name="connsiteX6" fmla="*/ 954431 w 954431"/>
              <a:gd name="connsiteY6" fmla="*/ 386533 h 804619"/>
              <a:gd name="connsiteX7" fmla="*/ 946543 w 954431"/>
              <a:gd name="connsiteY7" fmla="*/ 299760 h 804619"/>
              <a:gd name="connsiteX8" fmla="*/ 796674 w 954431"/>
              <a:gd name="connsiteY8" fmla="*/ 0 h 804619"/>
              <a:gd name="connsiteX9" fmla="*/ 765122 w 954431"/>
              <a:gd name="connsiteY9" fmla="*/ 78884 h 804619"/>
              <a:gd name="connsiteX10" fmla="*/ 741459 w 954431"/>
              <a:gd name="connsiteY10" fmla="*/ 141991 h 804619"/>
              <a:gd name="connsiteX11" fmla="*/ 725683 w 954431"/>
              <a:gd name="connsiteY11" fmla="*/ 189322 h 804619"/>
              <a:gd name="connsiteX12" fmla="*/ 725683 w 954431"/>
              <a:gd name="connsiteY12" fmla="*/ 189322 h 804619"/>
              <a:gd name="connsiteX13" fmla="*/ 583702 w 954431"/>
              <a:gd name="connsiteY13" fmla="*/ 157768 h 804619"/>
              <a:gd name="connsiteX14" fmla="*/ 536375 w 954431"/>
              <a:gd name="connsiteY14" fmla="*/ 55219 h 8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54431" h="804619">
                <a:moveTo>
                  <a:pt x="536375" y="55219"/>
                </a:moveTo>
                <a:lnTo>
                  <a:pt x="220860" y="276095"/>
                </a:lnTo>
                <a:lnTo>
                  <a:pt x="0" y="410198"/>
                </a:lnTo>
                <a:lnTo>
                  <a:pt x="15776" y="670516"/>
                </a:lnTo>
                <a:lnTo>
                  <a:pt x="402281" y="591632"/>
                </a:lnTo>
                <a:lnTo>
                  <a:pt x="623141" y="804619"/>
                </a:lnTo>
                <a:lnTo>
                  <a:pt x="954431" y="386533"/>
                </a:lnTo>
                <a:cubicBezTo>
                  <a:pt x="946281" y="305032"/>
                  <a:pt x="946543" y="334074"/>
                  <a:pt x="946543" y="299760"/>
                </a:cubicBezTo>
                <a:lnTo>
                  <a:pt x="796674" y="0"/>
                </a:lnTo>
                <a:cubicBezTo>
                  <a:pt x="786157" y="26295"/>
                  <a:pt x="774077" y="52017"/>
                  <a:pt x="765122" y="78884"/>
                </a:cubicBezTo>
                <a:cubicBezTo>
                  <a:pt x="742379" y="147119"/>
                  <a:pt x="773862" y="93384"/>
                  <a:pt x="741459" y="141991"/>
                </a:cubicBezTo>
                <a:lnTo>
                  <a:pt x="725683" y="189322"/>
                </a:lnTo>
                <a:lnTo>
                  <a:pt x="725683" y="189322"/>
                </a:lnTo>
                <a:lnTo>
                  <a:pt x="583702" y="157768"/>
                </a:lnTo>
                <a:lnTo>
                  <a:pt x="536375" y="55219"/>
                </a:lnTo>
                <a:close/>
              </a:path>
            </a:pathLst>
          </a:custGeom>
          <a:solidFill>
            <a:srgbClr val="FFFF00">
              <a:alpha val="78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Forme libre 24"/>
          <p:cNvSpPr/>
          <p:nvPr/>
        </p:nvSpPr>
        <p:spPr>
          <a:xfrm>
            <a:off x="8284348" y="2208894"/>
            <a:ext cx="591589" cy="441751"/>
          </a:xfrm>
          <a:custGeom>
            <a:avLst/>
            <a:gdLst>
              <a:gd name="connsiteX0" fmla="*/ 94654 w 591589"/>
              <a:gd name="connsiteY0" fmla="*/ 0 h 441751"/>
              <a:gd name="connsiteX1" fmla="*/ 0 w 591589"/>
              <a:gd name="connsiteY1" fmla="*/ 63107 h 441751"/>
              <a:gd name="connsiteX2" fmla="*/ 134093 w 591589"/>
              <a:gd name="connsiteY2" fmla="*/ 291871 h 441751"/>
              <a:gd name="connsiteX3" fmla="*/ 268187 w 591589"/>
              <a:gd name="connsiteY3" fmla="*/ 339202 h 441751"/>
              <a:gd name="connsiteX4" fmla="*/ 323402 w 591589"/>
              <a:gd name="connsiteY4" fmla="*/ 441751 h 441751"/>
              <a:gd name="connsiteX5" fmla="*/ 504823 w 591589"/>
              <a:gd name="connsiteY5" fmla="*/ 433863 h 441751"/>
              <a:gd name="connsiteX6" fmla="*/ 591589 w 591589"/>
              <a:gd name="connsiteY6" fmla="*/ 244541 h 441751"/>
              <a:gd name="connsiteX7" fmla="*/ 433832 w 591589"/>
              <a:gd name="connsiteY7" fmla="*/ 220875 h 441751"/>
              <a:gd name="connsiteX8" fmla="*/ 299738 w 591589"/>
              <a:gd name="connsiteY8" fmla="*/ 86772 h 441751"/>
              <a:gd name="connsiteX9" fmla="*/ 94654 w 591589"/>
              <a:gd name="connsiteY9" fmla="*/ 0 h 441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1589" h="441751">
                <a:moveTo>
                  <a:pt x="94654" y="0"/>
                </a:moveTo>
                <a:lnTo>
                  <a:pt x="0" y="63107"/>
                </a:lnTo>
                <a:lnTo>
                  <a:pt x="134093" y="291871"/>
                </a:lnTo>
                <a:lnTo>
                  <a:pt x="268187" y="339202"/>
                </a:lnTo>
                <a:lnTo>
                  <a:pt x="323402" y="441751"/>
                </a:lnTo>
                <a:lnTo>
                  <a:pt x="504823" y="433863"/>
                </a:lnTo>
                <a:lnTo>
                  <a:pt x="591589" y="244541"/>
                </a:lnTo>
                <a:lnTo>
                  <a:pt x="433832" y="220875"/>
                </a:lnTo>
                <a:lnTo>
                  <a:pt x="299738" y="86772"/>
                </a:lnTo>
                <a:lnTo>
                  <a:pt x="94654" y="0"/>
                </a:lnTo>
                <a:close/>
              </a:path>
            </a:pathLst>
          </a:custGeom>
          <a:solidFill>
            <a:srgbClr val="FFFF00">
              <a:alpha val="78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Forme libre 26"/>
          <p:cNvSpPr/>
          <p:nvPr/>
        </p:nvSpPr>
        <p:spPr>
          <a:xfrm>
            <a:off x="7755860" y="3360604"/>
            <a:ext cx="347066" cy="725735"/>
          </a:xfrm>
          <a:custGeom>
            <a:avLst/>
            <a:gdLst>
              <a:gd name="connsiteX0" fmla="*/ 157757 w 347066"/>
              <a:gd name="connsiteY0" fmla="*/ 0 h 725735"/>
              <a:gd name="connsiteX1" fmla="*/ 0 w 347066"/>
              <a:gd name="connsiteY1" fmla="*/ 228764 h 725735"/>
              <a:gd name="connsiteX2" fmla="*/ 102542 w 347066"/>
              <a:gd name="connsiteY2" fmla="*/ 678404 h 725735"/>
              <a:gd name="connsiteX3" fmla="*/ 189309 w 347066"/>
              <a:gd name="connsiteY3" fmla="*/ 709958 h 725735"/>
              <a:gd name="connsiteX4" fmla="*/ 307627 w 347066"/>
              <a:gd name="connsiteY4" fmla="*/ 725735 h 725735"/>
              <a:gd name="connsiteX5" fmla="*/ 331290 w 347066"/>
              <a:gd name="connsiteY5" fmla="*/ 591632 h 725735"/>
              <a:gd name="connsiteX6" fmla="*/ 347066 w 347066"/>
              <a:gd name="connsiteY6" fmla="*/ 347090 h 725735"/>
              <a:gd name="connsiteX7" fmla="*/ 283963 w 347066"/>
              <a:gd name="connsiteY7" fmla="*/ 118326 h 725735"/>
              <a:gd name="connsiteX8" fmla="*/ 157757 w 347066"/>
              <a:gd name="connsiteY8" fmla="*/ 0 h 72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066" h="725735">
                <a:moveTo>
                  <a:pt x="157757" y="0"/>
                </a:moveTo>
                <a:lnTo>
                  <a:pt x="0" y="228764"/>
                </a:lnTo>
                <a:lnTo>
                  <a:pt x="102542" y="678404"/>
                </a:lnTo>
                <a:lnTo>
                  <a:pt x="189309" y="709958"/>
                </a:lnTo>
                <a:lnTo>
                  <a:pt x="307627" y="725735"/>
                </a:lnTo>
                <a:lnTo>
                  <a:pt x="331290" y="591632"/>
                </a:lnTo>
                <a:lnTo>
                  <a:pt x="347066" y="347090"/>
                </a:lnTo>
                <a:lnTo>
                  <a:pt x="283963" y="118326"/>
                </a:lnTo>
                <a:lnTo>
                  <a:pt x="157757" y="0"/>
                </a:lnTo>
                <a:close/>
              </a:path>
            </a:pathLst>
          </a:custGeom>
          <a:solidFill>
            <a:srgbClr val="FFFF00">
              <a:alpha val="78000"/>
            </a:srgb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Rectangle 27"/>
          <p:cNvSpPr/>
          <p:nvPr/>
        </p:nvSpPr>
        <p:spPr>
          <a:xfrm>
            <a:off x="8385687" y="5626512"/>
            <a:ext cx="682807" cy="359449"/>
          </a:xfrm>
          <a:prstGeom prst="rec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9" name="ZoneTexte 28"/>
          <p:cNvSpPr txBox="1"/>
          <p:nvPr/>
        </p:nvSpPr>
        <p:spPr>
          <a:xfrm>
            <a:off x="9191946" y="5500226"/>
            <a:ext cx="3485444" cy="738664"/>
          </a:xfrm>
          <a:prstGeom prst="rect">
            <a:avLst/>
          </a:prstGeom>
          <a:noFill/>
        </p:spPr>
        <p:txBody>
          <a:bodyPr wrap="square" rtlCol="0">
            <a:spAutoFit/>
          </a:bodyPr>
          <a:lstStyle/>
          <a:p>
            <a:r>
              <a:rPr lang="fr-FR" sz="1400" b="1" dirty="0"/>
              <a:t>Les déserts humains situés:</a:t>
            </a:r>
            <a:br>
              <a:rPr lang="fr-FR" sz="1400" b="1" dirty="0"/>
            </a:br>
            <a:r>
              <a:rPr lang="fr-FR" sz="1400" b="1" dirty="0"/>
              <a:t>- au Nord et au Sud de la planète</a:t>
            </a:r>
            <a:br>
              <a:rPr lang="fr-FR" sz="1400" b="1" dirty="0"/>
            </a:br>
            <a:r>
              <a:rPr lang="fr-FR" sz="1400" b="1" dirty="0"/>
              <a:t>- à l’intérieur des continents</a:t>
            </a:r>
          </a:p>
        </p:txBody>
      </p:sp>
      <p:sp>
        <p:nvSpPr>
          <p:cNvPr id="3" name="Ellipse 2"/>
          <p:cNvSpPr/>
          <p:nvPr/>
        </p:nvSpPr>
        <p:spPr>
          <a:xfrm rot="16200000">
            <a:off x="9422560" y="1944416"/>
            <a:ext cx="1812634" cy="1160659"/>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Ellipse 3"/>
          <p:cNvSpPr/>
          <p:nvPr/>
        </p:nvSpPr>
        <p:spPr>
          <a:xfrm rot="14450801">
            <a:off x="8799896" y="2078674"/>
            <a:ext cx="1092725" cy="676966"/>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Ellipse 4"/>
          <p:cNvSpPr/>
          <p:nvPr/>
        </p:nvSpPr>
        <p:spPr>
          <a:xfrm rot="20670692">
            <a:off x="6996457" y="1500359"/>
            <a:ext cx="1630712" cy="645435"/>
          </a:xfrm>
          <a:prstGeom prst="ellipse">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10777500" y="2093818"/>
            <a:ext cx="1224000" cy="523220"/>
          </a:xfrm>
          <a:prstGeom prst="rect">
            <a:avLst/>
          </a:prstGeom>
          <a:solidFill>
            <a:srgbClr val="FF0000">
              <a:alpha val="45000"/>
            </a:srgbClr>
          </a:solidFill>
          <a:ln>
            <a:solidFill>
              <a:srgbClr val="FF0000"/>
            </a:solidFill>
          </a:ln>
        </p:spPr>
        <p:txBody>
          <a:bodyPr wrap="square" rtlCol="0">
            <a:spAutoFit/>
          </a:bodyPr>
          <a:lstStyle/>
          <a:p>
            <a:pPr algn="ctr"/>
            <a:r>
              <a:rPr lang="fr-FR" sz="1400" i="1" dirty="0"/>
              <a:t>Asie de l’Est:</a:t>
            </a:r>
            <a:br>
              <a:rPr lang="fr-FR" sz="1400" i="1" dirty="0"/>
            </a:br>
            <a:r>
              <a:rPr lang="fr-FR" sz="1400" dirty="0"/>
              <a:t>2,2 milliards</a:t>
            </a:r>
          </a:p>
        </p:txBody>
      </p:sp>
      <p:sp>
        <p:nvSpPr>
          <p:cNvPr id="8" name="ZoneTexte 7"/>
          <p:cNvSpPr txBox="1"/>
          <p:nvPr/>
        </p:nvSpPr>
        <p:spPr>
          <a:xfrm>
            <a:off x="6254087" y="1595595"/>
            <a:ext cx="1224000" cy="523220"/>
          </a:xfrm>
          <a:prstGeom prst="rect">
            <a:avLst/>
          </a:prstGeom>
          <a:solidFill>
            <a:srgbClr val="FF0000">
              <a:alpha val="45000"/>
            </a:srgbClr>
          </a:solidFill>
          <a:ln>
            <a:solidFill>
              <a:srgbClr val="FF0000"/>
            </a:solidFill>
          </a:ln>
        </p:spPr>
        <p:txBody>
          <a:bodyPr wrap="square" rtlCol="0">
            <a:spAutoFit/>
          </a:bodyPr>
          <a:lstStyle/>
          <a:p>
            <a:pPr algn="ctr"/>
            <a:r>
              <a:rPr lang="fr-FR" sz="1400" i="1" dirty="0"/>
              <a:t>Europe:</a:t>
            </a:r>
            <a:br>
              <a:rPr lang="fr-FR" sz="1400" i="1" dirty="0"/>
            </a:br>
            <a:r>
              <a:rPr lang="fr-FR" sz="1400" dirty="0"/>
              <a:t>740 millions</a:t>
            </a:r>
          </a:p>
        </p:txBody>
      </p:sp>
      <p:sp>
        <p:nvSpPr>
          <p:cNvPr id="26" name="ZoneTexte 25"/>
          <p:cNvSpPr txBox="1"/>
          <p:nvPr/>
        </p:nvSpPr>
        <p:spPr>
          <a:xfrm>
            <a:off x="1263000" y="114300"/>
            <a:ext cx="9666000" cy="523220"/>
          </a:xfrm>
          <a:prstGeom prst="rect">
            <a:avLst/>
          </a:prstGeom>
          <a:noFill/>
          <a:ln w="38100">
            <a:solidFill>
              <a:srgbClr val="0070C0"/>
            </a:solidFill>
          </a:ln>
        </p:spPr>
        <p:txBody>
          <a:bodyPr wrap="square" rtlCol="0">
            <a:spAutoFit/>
          </a:bodyPr>
          <a:lstStyle/>
          <a:p>
            <a:pPr algn="ctr"/>
            <a:r>
              <a:rPr lang="fr-FR" sz="2800" dirty="0" smtClean="0"/>
              <a:t>Où sont les hommes sur la Terre ?</a:t>
            </a:r>
            <a:endParaRPr lang="fr-FR" sz="2800" dirty="0"/>
          </a:p>
        </p:txBody>
      </p:sp>
      <p:sp>
        <p:nvSpPr>
          <p:cNvPr id="30" name="ZoneTexte 29"/>
          <p:cNvSpPr txBox="1"/>
          <p:nvPr/>
        </p:nvSpPr>
        <p:spPr>
          <a:xfrm>
            <a:off x="185027" y="2413338"/>
            <a:ext cx="2574930" cy="2031325"/>
          </a:xfrm>
          <a:prstGeom prst="rect">
            <a:avLst/>
          </a:prstGeom>
          <a:noFill/>
          <a:ln w="38100">
            <a:solidFill>
              <a:schemeClr val="accent3">
                <a:lumMod val="50000"/>
              </a:schemeClr>
            </a:solidFill>
          </a:ln>
        </p:spPr>
        <p:txBody>
          <a:bodyPr wrap="square" rtlCol="0">
            <a:spAutoFit/>
          </a:bodyPr>
          <a:lstStyle/>
          <a:p>
            <a:r>
              <a:rPr lang="fr-FR" b="1" dirty="0" smtClean="0"/>
              <a:t>Géographie</a:t>
            </a:r>
          </a:p>
          <a:p>
            <a:r>
              <a:rPr lang="fr-FR" b="1" dirty="0" smtClean="0">
                <a:solidFill>
                  <a:schemeClr val="accent3">
                    <a:lumMod val="50000"/>
                  </a:schemeClr>
                </a:solidFill>
              </a:rPr>
              <a:t>Thème 4</a:t>
            </a:r>
          </a:p>
          <a:p>
            <a:r>
              <a:rPr lang="fr-FR" b="1" dirty="0" smtClean="0">
                <a:solidFill>
                  <a:schemeClr val="accent3">
                    <a:lumMod val="50000"/>
                  </a:schemeClr>
                </a:solidFill>
              </a:rPr>
              <a:t>Le monde habité</a:t>
            </a:r>
          </a:p>
          <a:p>
            <a:endParaRPr lang="fr-FR" dirty="0" smtClean="0"/>
          </a:p>
          <a:p>
            <a:r>
              <a:rPr lang="fr-FR" dirty="0" smtClean="0"/>
              <a:t>➢  La répartition de la population mondiale</a:t>
            </a:r>
          </a:p>
          <a:p>
            <a:endParaRPr lang="fr-FR" dirty="0"/>
          </a:p>
        </p:txBody>
      </p:sp>
      <p:sp>
        <p:nvSpPr>
          <p:cNvPr id="31" name="ZoneTexte 30"/>
          <p:cNvSpPr txBox="1"/>
          <p:nvPr/>
        </p:nvSpPr>
        <p:spPr>
          <a:xfrm>
            <a:off x="6010817" y="6487045"/>
            <a:ext cx="5145967" cy="369332"/>
          </a:xfrm>
          <a:prstGeom prst="rect">
            <a:avLst/>
          </a:prstGeom>
          <a:noFill/>
        </p:spPr>
        <p:txBody>
          <a:bodyPr wrap="square" rtlCol="0">
            <a:spAutoFit/>
          </a:bodyPr>
          <a:lstStyle/>
          <a:p>
            <a:r>
              <a:rPr lang="fr-FR" i="1" dirty="0" smtClean="0">
                <a:solidFill>
                  <a:srgbClr val="FF0000"/>
                </a:solidFill>
              </a:rPr>
              <a:t>Plus de la moitié de l’humanité vit dans des villes</a:t>
            </a:r>
            <a:endParaRPr lang="fr-FR" i="1" dirty="0">
              <a:solidFill>
                <a:srgbClr val="FF0000"/>
              </a:solidFill>
            </a:endParaRPr>
          </a:p>
        </p:txBody>
      </p:sp>
    </p:spTree>
    <p:extLst>
      <p:ext uri="{BB962C8B-B14F-4D97-AF65-F5344CB8AC3E}">
        <p14:creationId xmlns:p14="http://schemas.microsoft.com/office/powerpoint/2010/main" val="106840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0.70"/>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0.70"/>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000" fill="hold"/>
                                        <p:tgtEl>
                                          <p:spTgt spid="5"/>
                                        </p:tgtEl>
                                        <p:attrNameLst>
                                          <p:attrName>ppt_w</p:attrName>
                                        </p:attrNameLst>
                                      </p:cBhvr>
                                      <p:tavLst>
                                        <p:tav tm="0">
                                          <p:val>
                                            <p:strVal val="#ppt_w*0.70"/>
                                          </p:val>
                                        </p:tav>
                                        <p:tav tm="100000">
                                          <p:val>
                                            <p:strVal val="#ppt_w"/>
                                          </p:val>
                                        </p:tav>
                                      </p:tavLst>
                                    </p:anim>
                                    <p:anim calcmode="lin" valueType="num">
                                      <p:cBhvr>
                                        <p:cTn id="38" dur="1000" fill="hold"/>
                                        <p:tgtEl>
                                          <p:spTgt spid="5"/>
                                        </p:tgtEl>
                                        <p:attrNameLst>
                                          <p:attrName>ppt_h</p:attrName>
                                        </p:attrNameLst>
                                      </p:cBhvr>
                                      <p:tavLst>
                                        <p:tav tm="0">
                                          <p:val>
                                            <p:strVal val="#ppt_h"/>
                                          </p:val>
                                        </p:tav>
                                        <p:tav tm="100000">
                                          <p:val>
                                            <p:strVal val="#ppt_h"/>
                                          </p:val>
                                        </p:tav>
                                      </p:tavLst>
                                    </p:anim>
                                    <p:animEffect transition="in" filter="fade">
                                      <p:cBhvr>
                                        <p:cTn id="39" dur="1000"/>
                                        <p:tgtEl>
                                          <p:spTgt spid="5"/>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1000" fill="hold"/>
                                        <p:tgtEl>
                                          <p:spTgt spid="8"/>
                                        </p:tgtEl>
                                        <p:attrNameLst>
                                          <p:attrName>ppt_w</p:attrName>
                                        </p:attrNameLst>
                                      </p:cBhvr>
                                      <p:tavLst>
                                        <p:tav tm="0">
                                          <p:val>
                                            <p:strVal val="#ppt_w*0.70"/>
                                          </p:val>
                                        </p:tav>
                                        <p:tav tm="100000">
                                          <p:val>
                                            <p:strVal val="#ppt_w"/>
                                          </p:val>
                                        </p:tav>
                                      </p:tavLst>
                                    </p:anim>
                                    <p:anim calcmode="lin" valueType="num">
                                      <p:cBhvr>
                                        <p:cTn id="43" dur="1000" fill="hold"/>
                                        <p:tgtEl>
                                          <p:spTgt spid="8"/>
                                        </p:tgtEl>
                                        <p:attrNameLst>
                                          <p:attrName>ppt_h</p:attrName>
                                        </p:attrNameLst>
                                      </p:cBhvr>
                                      <p:tavLst>
                                        <p:tav tm="0">
                                          <p:val>
                                            <p:strVal val="#ppt_h"/>
                                          </p:val>
                                        </p:tav>
                                        <p:tav tm="100000">
                                          <p:val>
                                            <p:strVal val="#ppt_h"/>
                                          </p:val>
                                        </p:tav>
                                      </p:tavLst>
                                    </p:anim>
                                    <p:animEffect transition="in" filter="fade">
                                      <p:cBhvr>
                                        <p:cTn id="44" dur="1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1000" fill="hold"/>
                                        <p:tgtEl>
                                          <p:spTgt spid="13"/>
                                        </p:tgtEl>
                                        <p:attrNameLst>
                                          <p:attrName>ppt_w</p:attrName>
                                        </p:attrNameLst>
                                      </p:cBhvr>
                                      <p:tavLst>
                                        <p:tav tm="0">
                                          <p:val>
                                            <p:strVal val="#ppt_w*0.70"/>
                                          </p:val>
                                        </p:tav>
                                        <p:tav tm="100000">
                                          <p:val>
                                            <p:strVal val="#ppt_w"/>
                                          </p:val>
                                        </p:tav>
                                      </p:tavLst>
                                    </p:anim>
                                    <p:anim calcmode="lin" valueType="num">
                                      <p:cBhvr>
                                        <p:cTn id="50" dur="1000" fill="hold"/>
                                        <p:tgtEl>
                                          <p:spTgt spid="13"/>
                                        </p:tgtEl>
                                        <p:attrNameLst>
                                          <p:attrName>ppt_h</p:attrName>
                                        </p:attrNameLst>
                                      </p:cBhvr>
                                      <p:tavLst>
                                        <p:tav tm="0">
                                          <p:val>
                                            <p:strVal val="#ppt_h"/>
                                          </p:val>
                                        </p:tav>
                                        <p:tav tm="100000">
                                          <p:val>
                                            <p:strVal val="#ppt_h"/>
                                          </p:val>
                                        </p:tav>
                                      </p:tavLst>
                                    </p:anim>
                                    <p:animEffect transition="in" filter="fade">
                                      <p:cBhvr>
                                        <p:cTn id="51" dur="1000"/>
                                        <p:tgtEl>
                                          <p:spTgt spid="13"/>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15"/>
                                        </p:tgtEl>
                                        <p:attrNameLst>
                                          <p:attrName>style.visibility</p:attrName>
                                        </p:attrNameLst>
                                      </p:cBhvr>
                                      <p:to>
                                        <p:strVal val="visible"/>
                                      </p:to>
                                    </p:set>
                                    <p:anim calcmode="lin" valueType="num">
                                      <p:cBhvr>
                                        <p:cTn id="54" dur="1000" fill="hold"/>
                                        <p:tgtEl>
                                          <p:spTgt spid="15"/>
                                        </p:tgtEl>
                                        <p:attrNameLst>
                                          <p:attrName>ppt_w</p:attrName>
                                        </p:attrNameLst>
                                      </p:cBhvr>
                                      <p:tavLst>
                                        <p:tav tm="0">
                                          <p:val>
                                            <p:strVal val="#ppt_w*0.70"/>
                                          </p:val>
                                        </p:tav>
                                        <p:tav tm="100000">
                                          <p:val>
                                            <p:strVal val="#ppt_w"/>
                                          </p:val>
                                        </p:tav>
                                      </p:tavLst>
                                    </p:anim>
                                    <p:anim calcmode="lin" valueType="num">
                                      <p:cBhvr>
                                        <p:cTn id="55" dur="1000" fill="hold"/>
                                        <p:tgtEl>
                                          <p:spTgt spid="15"/>
                                        </p:tgtEl>
                                        <p:attrNameLst>
                                          <p:attrName>ppt_h</p:attrName>
                                        </p:attrNameLst>
                                      </p:cBhvr>
                                      <p:tavLst>
                                        <p:tav tm="0">
                                          <p:val>
                                            <p:strVal val="#ppt_h"/>
                                          </p:val>
                                        </p:tav>
                                        <p:tav tm="100000">
                                          <p:val>
                                            <p:strVal val="#ppt_h"/>
                                          </p:val>
                                        </p:tav>
                                      </p:tavLst>
                                    </p:anim>
                                    <p:animEffect transition="in" filter="fade">
                                      <p:cBhvr>
                                        <p:cTn id="56" dur="1000"/>
                                        <p:tgtEl>
                                          <p:spTgt spid="15"/>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1000" fill="hold"/>
                                        <p:tgtEl>
                                          <p:spTgt spid="14"/>
                                        </p:tgtEl>
                                        <p:attrNameLst>
                                          <p:attrName>ppt_w</p:attrName>
                                        </p:attrNameLst>
                                      </p:cBhvr>
                                      <p:tavLst>
                                        <p:tav tm="0">
                                          <p:val>
                                            <p:strVal val="#ppt_w*0.70"/>
                                          </p:val>
                                        </p:tav>
                                        <p:tav tm="100000">
                                          <p:val>
                                            <p:strVal val="#ppt_w"/>
                                          </p:val>
                                        </p:tav>
                                      </p:tavLst>
                                    </p:anim>
                                    <p:anim calcmode="lin" valueType="num">
                                      <p:cBhvr>
                                        <p:cTn id="60" dur="1000" fill="hold"/>
                                        <p:tgtEl>
                                          <p:spTgt spid="14"/>
                                        </p:tgtEl>
                                        <p:attrNameLst>
                                          <p:attrName>ppt_h</p:attrName>
                                        </p:attrNameLst>
                                      </p:cBhvr>
                                      <p:tavLst>
                                        <p:tav tm="0">
                                          <p:val>
                                            <p:strVal val="#ppt_h"/>
                                          </p:val>
                                        </p:tav>
                                        <p:tav tm="100000">
                                          <p:val>
                                            <p:strVal val="#ppt_h"/>
                                          </p:val>
                                        </p:tav>
                                      </p:tavLst>
                                    </p:anim>
                                    <p:animEffect transition="in" filter="fade">
                                      <p:cBhvr>
                                        <p:cTn id="61" dur="1000"/>
                                        <p:tgtEl>
                                          <p:spTgt spid="14"/>
                                        </p:tgtEl>
                                      </p:cBhvr>
                                    </p:animEffect>
                                  </p:childTnLst>
                                </p:cTn>
                              </p:par>
                              <p:par>
                                <p:cTn id="62" presetID="55"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strVal val="#ppt_w*0.70"/>
                                          </p:val>
                                        </p:tav>
                                        <p:tav tm="100000">
                                          <p:val>
                                            <p:strVal val="#ppt_w"/>
                                          </p:val>
                                        </p:tav>
                                      </p:tavLst>
                                    </p:anim>
                                    <p:anim calcmode="lin" valueType="num">
                                      <p:cBhvr>
                                        <p:cTn id="65" dur="1000" fill="hold"/>
                                        <p:tgtEl>
                                          <p:spTgt spid="12"/>
                                        </p:tgtEl>
                                        <p:attrNameLst>
                                          <p:attrName>ppt_h</p:attrName>
                                        </p:attrNameLst>
                                      </p:cBhvr>
                                      <p:tavLst>
                                        <p:tav tm="0">
                                          <p:val>
                                            <p:strVal val="#ppt_h"/>
                                          </p:val>
                                        </p:tav>
                                        <p:tav tm="100000">
                                          <p:val>
                                            <p:strVal val="#ppt_h"/>
                                          </p:val>
                                        </p:tav>
                                      </p:tavLst>
                                    </p:anim>
                                    <p:animEffect transition="in" filter="fade">
                                      <p:cBhvr>
                                        <p:cTn id="66" dur="1000"/>
                                        <p:tgtEl>
                                          <p:spTgt spid="12"/>
                                        </p:tgtEl>
                                      </p:cBhvr>
                                    </p:animEffect>
                                  </p:childTnLst>
                                </p:cTn>
                              </p:par>
                              <p:par>
                                <p:cTn id="67" presetID="55"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anim calcmode="lin" valueType="num">
                                      <p:cBhvr>
                                        <p:cTn id="69" dur="1000" fill="hold"/>
                                        <p:tgtEl>
                                          <p:spTgt spid="11"/>
                                        </p:tgtEl>
                                        <p:attrNameLst>
                                          <p:attrName>ppt_w</p:attrName>
                                        </p:attrNameLst>
                                      </p:cBhvr>
                                      <p:tavLst>
                                        <p:tav tm="0">
                                          <p:val>
                                            <p:strVal val="#ppt_w*0.70"/>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Effect transition="in" filter="fade">
                                      <p:cBhvr>
                                        <p:cTn id="71" dur="1000"/>
                                        <p:tgtEl>
                                          <p:spTgt spid="11"/>
                                        </p:tgtEl>
                                      </p:cBhvr>
                                    </p:animEffect>
                                  </p:childTnLst>
                                </p:cTn>
                              </p:par>
                              <p:par>
                                <p:cTn id="72" presetID="55"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 calcmode="lin" valueType="num">
                                      <p:cBhvr>
                                        <p:cTn id="74" dur="1000" fill="hold"/>
                                        <p:tgtEl>
                                          <p:spTgt spid="16"/>
                                        </p:tgtEl>
                                        <p:attrNameLst>
                                          <p:attrName>ppt_w</p:attrName>
                                        </p:attrNameLst>
                                      </p:cBhvr>
                                      <p:tavLst>
                                        <p:tav tm="0">
                                          <p:val>
                                            <p:strVal val="#ppt_w*0.70"/>
                                          </p:val>
                                        </p:tav>
                                        <p:tav tm="100000">
                                          <p:val>
                                            <p:strVal val="#ppt_w"/>
                                          </p:val>
                                        </p:tav>
                                      </p:tavLst>
                                    </p:anim>
                                    <p:anim calcmode="lin" valueType="num">
                                      <p:cBhvr>
                                        <p:cTn id="75" dur="1000" fill="hold"/>
                                        <p:tgtEl>
                                          <p:spTgt spid="16"/>
                                        </p:tgtEl>
                                        <p:attrNameLst>
                                          <p:attrName>ppt_h</p:attrName>
                                        </p:attrNameLst>
                                      </p:cBhvr>
                                      <p:tavLst>
                                        <p:tav tm="0">
                                          <p:val>
                                            <p:strVal val="#ppt_h"/>
                                          </p:val>
                                        </p:tav>
                                        <p:tav tm="100000">
                                          <p:val>
                                            <p:strVal val="#ppt_h"/>
                                          </p:val>
                                        </p:tav>
                                      </p:tavLst>
                                    </p:anim>
                                    <p:animEffect transition="in" filter="fade">
                                      <p:cBhvr>
                                        <p:cTn id="76" dur="1000"/>
                                        <p:tgtEl>
                                          <p:spTgt spid="16"/>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strVal val="#ppt_w*0.70"/>
                                          </p:val>
                                        </p:tav>
                                        <p:tav tm="100000">
                                          <p:val>
                                            <p:strVal val="#ppt_w"/>
                                          </p:val>
                                        </p:tav>
                                      </p:tavLst>
                                    </p:anim>
                                    <p:anim calcmode="lin" valueType="num">
                                      <p:cBhvr>
                                        <p:cTn id="82" dur="1000" fill="hold"/>
                                        <p:tgtEl>
                                          <p:spTgt spid="19"/>
                                        </p:tgtEl>
                                        <p:attrNameLst>
                                          <p:attrName>ppt_h</p:attrName>
                                        </p:attrNameLst>
                                      </p:cBhvr>
                                      <p:tavLst>
                                        <p:tav tm="0">
                                          <p:val>
                                            <p:strVal val="#ppt_h"/>
                                          </p:val>
                                        </p:tav>
                                        <p:tav tm="100000">
                                          <p:val>
                                            <p:strVal val="#ppt_h"/>
                                          </p:val>
                                        </p:tav>
                                      </p:tavLst>
                                    </p:anim>
                                    <p:animEffect transition="in" filter="fade">
                                      <p:cBhvr>
                                        <p:cTn id="83" dur="1000"/>
                                        <p:tgtEl>
                                          <p:spTgt spid="19"/>
                                        </p:tgtEl>
                                      </p:cBhvr>
                                    </p:animEffect>
                                  </p:childTnLst>
                                </p:cTn>
                              </p:par>
                              <p:par>
                                <p:cTn id="84" presetID="55"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 calcmode="lin" valueType="num">
                                      <p:cBhvr>
                                        <p:cTn id="86" dur="1000" fill="hold"/>
                                        <p:tgtEl>
                                          <p:spTgt spid="28"/>
                                        </p:tgtEl>
                                        <p:attrNameLst>
                                          <p:attrName>ppt_w</p:attrName>
                                        </p:attrNameLst>
                                      </p:cBhvr>
                                      <p:tavLst>
                                        <p:tav tm="0">
                                          <p:val>
                                            <p:strVal val="#ppt_w*0.70"/>
                                          </p:val>
                                        </p:tav>
                                        <p:tav tm="100000">
                                          <p:val>
                                            <p:strVal val="#ppt_w"/>
                                          </p:val>
                                        </p:tav>
                                      </p:tavLst>
                                    </p:anim>
                                    <p:anim calcmode="lin" valueType="num">
                                      <p:cBhvr>
                                        <p:cTn id="87" dur="1000" fill="hold"/>
                                        <p:tgtEl>
                                          <p:spTgt spid="28"/>
                                        </p:tgtEl>
                                        <p:attrNameLst>
                                          <p:attrName>ppt_h</p:attrName>
                                        </p:attrNameLst>
                                      </p:cBhvr>
                                      <p:tavLst>
                                        <p:tav tm="0">
                                          <p:val>
                                            <p:strVal val="#ppt_h"/>
                                          </p:val>
                                        </p:tav>
                                        <p:tav tm="100000">
                                          <p:val>
                                            <p:strVal val="#ppt_h"/>
                                          </p:val>
                                        </p:tav>
                                      </p:tavLst>
                                    </p:anim>
                                    <p:animEffect transition="in" filter="fade">
                                      <p:cBhvr>
                                        <p:cTn id="88" dur="1000"/>
                                        <p:tgtEl>
                                          <p:spTgt spid="28"/>
                                        </p:tgtEl>
                                      </p:cBhvr>
                                    </p:animEffect>
                                  </p:childTnLst>
                                </p:cTn>
                              </p:par>
                              <p:par>
                                <p:cTn id="89" presetID="55"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 calcmode="lin" valueType="num">
                                      <p:cBhvr>
                                        <p:cTn id="91" dur="1000" fill="hold"/>
                                        <p:tgtEl>
                                          <p:spTgt spid="20"/>
                                        </p:tgtEl>
                                        <p:attrNameLst>
                                          <p:attrName>ppt_w</p:attrName>
                                        </p:attrNameLst>
                                      </p:cBhvr>
                                      <p:tavLst>
                                        <p:tav tm="0">
                                          <p:val>
                                            <p:strVal val="#ppt_w*0.70"/>
                                          </p:val>
                                        </p:tav>
                                        <p:tav tm="100000">
                                          <p:val>
                                            <p:strVal val="#ppt_w"/>
                                          </p:val>
                                        </p:tav>
                                      </p:tavLst>
                                    </p:anim>
                                    <p:anim calcmode="lin" valueType="num">
                                      <p:cBhvr>
                                        <p:cTn id="92" dur="1000" fill="hold"/>
                                        <p:tgtEl>
                                          <p:spTgt spid="20"/>
                                        </p:tgtEl>
                                        <p:attrNameLst>
                                          <p:attrName>ppt_h</p:attrName>
                                        </p:attrNameLst>
                                      </p:cBhvr>
                                      <p:tavLst>
                                        <p:tav tm="0">
                                          <p:val>
                                            <p:strVal val="#ppt_h"/>
                                          </p:val>
                                        </p:tav>
                                        <p:tav tm="100000">
                                          <p:val>
                                            <p:strVal val="#ppt_h"/>
                                          </p:val>
                                        </p:tav>
                                      </p:tavLst>
                                    </p:anim>
                                    <p:animEffect transition="in" filter="fade">
                                      <p:cBhvr>
                                        <p:cTn id="93" dur="1000"/>
                                        <p:tgtEl>
                                          <p:spTgt spid="20"/>
                                        </p:tgtEl>
                                      </p:cBhvr>
                                    </p:animEffect>
                                  </p:childTnLst>
                                </p:cTn>
                              </p:par>
                              <p:par>
                                <p:cTn id="94" presetID="55" presetClass="entr" presetSubtype="0" fill="hold" grpId="0" nodeType="with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1000" fill="hold"/>
                                        <p:tgtEl>
                                          <p:spTgt spid="18"/>
                                        </p:tgtEl>
                                        <p:attrNameLst>
                                          <p:attrName>ppt_w</p:attrName>
                                        </p:attrNameLst>
                                      </p:cBhvr>
                                      <p:tavLst>
                                        <p:tav tm="0">
                                          <p:val>
                                            <p:strVal val="#ppt_w*0.70"/>
                                          </p:val>
                                        </p:tav>
                                        <p:tav tm="100000">
                                          <p:val>
                                            <p:strVal val="#ppt_w"/>
                                          </p:val>
                                        </p:tav>
                                      </p:tavLst>
                                    </p:anim>
                                    <p:anim calcmode="lin" valueType="num">
                                      <p:cBhvr>
                                        <p:cTn id="97" dur="1000" fill="hold"/>
                                        <p:tgtEl>
                                          <p:spTgt spid="18"/>
                                        </p:tgtEl>
                                        <p:attrNameLst>
                                          <p:attrName>ppt_h</p:attrName>
                                        </p:attrNameLst>
                                      </p:cBhvr>
                                      <p:tavLst>
                                        <p:tav tm="0">
                                          <p:val>
                                            <p:strVal val="#ppt_h"/>
                                          </p:val>
                                        </p:tav>
                                        <p:tav tm="100000">
                                          <p:val>
                                            <p:strVal val="#ppt_h"/>
                                          </p:val>
                                        </p:tav>
                                      </p:tavLst>
                                    </p:anim>
                                    <p:animEffect transition="in" filter="fade">
                                      <p:cBhvr>
                                        <p:cTn id="98" dur="1000"/>
                                        <p:tgtEl>
                                          <p:spTgt spid="18"/>
                                        </p:tgtEl>
                                      </p:cBhvr>
                                    </p:animEffect>
                                  </p:childTnLst>
                                </p:cTn>
                              </p:par>
                              <p:par>
                                <p:cTn id="99" presetID="55" presetClass="entr" presetSubtype="0" fill="hold" grpId="0" nodeType="with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p:cTn id="101" dur="1000" fill="hold"/>
                                        <p:tgtEl>
                                          <p:spTgt spid="23"/>
                                        </p:tgtEl>
                                        <p:attrNameLst>
                                          <p:attrName>ppt_w</p:attrName>
                                        </p:attrNameLst>
                                      </p:cBhvr>
                                      <p:tavLst>
                                        <p:tav tm="0">
                                          <p:val>
                                            <p:strVal val="#ppt_w*0.70"/>
                                          </p:val>
                                        </p:tav>
                                        <p:tav tm="100000">
                                          <p:val>
                                            <p:strVal val="#ppt_w"/>
                                          </p:val>
                                        </p:tav>
                                      </p:tavLst>
                                    </p:anim>
                                    <p:anim calcmode="lin" valueType="num">
                                      <p:cBhvr>
                                        <p:cTn id="102" dur="1000" fill="hold"/>
                                        <p:tgtEl>
                                          <p:spTgt spid="23"/>
                                        </p:tgtEl>
                                        <p:attrNameLst>
                                          <p:attrName>ppt_h</p:attrName>
                                        </p:attrNameLst>
                                      </p:cBhvr>
                                      <p:tavLst>
                                        <p:tav tm="0">
                                          <p:val>
                                            <p:strVal val="#ppt_h"/>
                                          </p:val>
                                        </p:tav>
                                        <p:tav tm="100000">
                                          <p:val>
                                            <p:strVal val="#ppt_h"/>
                                          </p:val>
                                        </p:tav>
                                      </p:tavLst>
                                    </p:anim>
                                    <p:animEffect transition="in" filter="fade">
                                      <p:cBhvr>
                                        <p:cTn id="103" dur="1000"/>
                                        <p:tgtEl>
                                          <p:spTgt spid="23"/>
                                        </p:tgtEl>
                                      </p:cBhvr>
                                    </p:animEffect>
                                  </p:childTnLst>
                                </p:cTn>
                              </p:par>
                              <p:par>
                                <p:cTn id="104" presetID="55" presetClass="entr" presetSubtype="0"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 calcmode="lin" valueType="num">
                                      <p:cBhvr>
                                        <p:cTn id="106" dur="1000" fill="hold"/>
                                        <p:tgtEl>
                                          <p:spTgt spid="24"/>
                                        </p:tgtEl>
                                        <p:attrNameLst>
                                          <p:attrName>ppt_w</p:attrName>
                                        </p:attrNameLst>
                                      </p:cBhvr>
                                      <p:tavLst>
                                        <p:tav tm="0">
                                          <p:val>
                                            <p:strVal val="#ppt_w*0.70"/>
                                          </p:val>
                                        </p:tav>
                                        <p:tav tm="100000">
                                          <p:val>
                                            <p:strVal val="#ppt_w"/>
                                          </p:val>
                                        </p:tav>
                                      </p:tavLst>
                                    </p:anim>
                                    <p:anim calcmode="lin" valueType="num">
                                      <p:cBhvr>
                                        <p:cTn id="107" dur="1000" fill="hold"/>
                                        <p:tgtEl>
                                          <p:spTgt spid="24"/>
                                        </p:tgtEl>
                                        <p:attrNameLst>
                                          <p:attrName>ppt_h</p:attrName>
                                        </p:attrNameLst>
                                      </p:cBhvr>
                                      <p:tavLst>
                                        <p:tav tm="0">
                                          <p:val>
                                            <p:strVal val="#ppt_h"/>
                                          </p:val>
                                        </p:tav>
                                        <p:tav tm="100000">
                                          <p:val>
                                            <p:strVal val="#ppt_h"/>
                                          </p:val>
                                        </p:tav>
                                      </p:tavLst>
                                    </p:anim>
                                    <p:animEffect transition="in" filter="fade">
                                      <p:cBhvr>
                                        <p:cTn id="108" dur="1000"/>
                                        <p:tgtEl>
                                          <p:spTgt spid="24"/>
                                        </p:tgtEl>
                                      </p:cBhvr>
                                    </p:animEffect>
                                  </p:childTnLst>
                                </p:cTn>
                              </p:par>
                              <p:par>
                                <p:cTn id="109" presetID="55" presetClass="entr" presetSubtype="0" fill="hold" grpId="0" nodeType="with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par>
                                <p:cTn id="114" presetID="55" presetClass="entr" presetSubtype="0" fill="hold" grpId="0" nodeType="withEffect">
                                  <p:stCondLst>
                                    <p:cond delay="0"/>
                                  </p:stCondLst>
                                  <p:childTnLst>
                                    <p:set>
                                      <p:cBhvr>
                                        <p:cTn id="115" dur="1" fill="hold">
                                          <p:stCondLst>
                                            <p:cond delay="0"/>
                                          </p:stCondLst>
                                        </p:cTn>
                                        <p:tgtEl>
                                          <p:spTgt spid="25"/>
                                        </p:tgtEl>
                                        <p:attrNameLst>
                                          <p:attrName>style.visibility</p:attrName>
                                        </p:attrNameLst>
                                      </p:cBhvr>
                                      <p:to>
                                        <p:strVal val="visible"/>
                                      </p:to>
                                    </p:set>
                                    <p:anim calcmode="lin" valueType="num">
                                      <p:cBhvr>
                                        <p:cTn id="116" dur="1000" fill="hold"/>
                                        <p:tgtEl>
                                          <p:spTgt spid="25"/>
                                        </p:tgtEl>
                                        <p:attrNameLst>
                                          <p:attrName>ppt_w</p:attrName>
                                        </p:attrNameLst>
                                      </p:cBhvr>
                                      <p:tavLst>
                                        <p:tav tm="0">
                                          <p:val>
                                            <p:strVal val="#ppt_w*0.70"/>
                                          </p:val>
                                        </p:tav>
                                        <p:tav tm="100000">
                                          <p:val>
                                            <p:strVal val="#ppt_w"/>
                                          </p:val>
                                        </p:tav>
                                      </p:tavLst>
                                    </p:anim>
                                    <p:anim calcmode="lin" valueType="num">
                                      <p:cBhvr>
                                        <p:cTn id="117" dur="1000" fill="hold"/>
                                        <p:tgtEl>
                                          <p:spTgt spid="25"/>
                                        </p:tgtEl>
                                        <p:attrNameLst>
                                          <p:attrName>ppt_h</p:attrName>
                                        </p:attrNameLst>
                                      </p:cBhvr>
                                      <p:tavLst>
                                        <p:tav tm="0">
                                          <p:val>
                                            <p:strVal val="#ppt_h"/>
                                          </p:val>
                                        </p:tav>
                                        <p:tav tm="100000">
                                          <p:val>
                                            <p:strVal val="#ppt_h"/>
                                          </p:val>
                                        </p:tav>
                                      </p:tavLst>
                                    </p:anim>
                                    <p:animEffect transition="in" filter="fade">
                                      <p:cBhvr>
                                        <p:cTn id="118" dur="1000"/>
                                        <p:tgtEl>
                                          <p:spTgt spid="25"/>
                                        </p:tgtEl>
                                      </p:cBhvr>
                                    </p:animEffect>
                                  </p:childTnLst>
                                </p:cTn>
                              </p:par>
                              <p:par>
                                <p:cTn id="119" presetID="55" presetClass="entr" presetSubtype="0" fill="hold" grpId="0" nodeType="withEffect">
                                  <p:stCondLst>
                                    <p:cond delay="0"/>
                                  </p:stCondLst>
                                  <p:childTnLst>
                                    <p:set>
                                      <p:cBhvr>
                                        <p:cTn id="120" dur="1" fill="hold">
                                          <p:stCondLst>
                                            <p:cond delay="0"/>
                                          </p:stCondLst>
                                        </p:cTn>
                                        <p:tgtEl>
                                          <p:spTgt spid="27"/>
                                        </p:tgtEl>
                                        <p:attrNameLst>
                                          <p:attrName>style.visibility</p:attrName>
                                        </p:attrNameLst>
                                      </p:cBhvr>
                                      <p:to>
                                        <p:strVal val="visible"/>
                                      </p:to>
                                    </p:set>
                                    <p:anim calcmode="lin" valueType="num">
                                      <p:cBhvr>
                                        <p:cTn id="121" dur="1000" fill="hold"/>
                                        <p:tgtEl>
                                          <p:spTgt spid="27"/>
                                        </p:tgtEl>
                                        <p:attrNameLst>
                                          <p:attrName>ppt_w</p:attrName>
                                        </p:attrNameLst>
                                      </p:cBhvr>
                                      <p:tavLst>
                                        <p:tav tm="0">
                                          <p:val>
                                            <p:strVal val="#ppt_w*0.70"/>
                                          </p:val>
                                        </p:tav>
                                        <p:tav tm="100000">
                                          <p:val>
                                            <p:strVal val="#ppt_w"/>
                                          </p:val>
                                        </p:tav>
                                      </p:tavLst>
                                    </p:anim>
                                    <p:anim calcmode="lin" valueType="num">
                                      <p:cBhvr>
                                        <p:cTn id="122" dur="1000" fill="hold"/>
                                        <p:tgtEl>
                                          <p:spTgt spid="27"/>
                                        </p:tgtEl>
                                        <p:attrNameLst>
                                          <p:attrName>ppt_h</p:attrName>
                                        </p:attrNameLst>
                                      </p:cBhvr>
                                      <p:tavLst>
                                        <p:tav tm="0">
                                          <p:val>
                                            <p:strVal val="#ppt_h"/>
                                          </p:val>
                                        </p:tav>
                                        <p:tav tm="100000">
                                          <p:val>
                                            <p:strVal val="#ppt_h"/>
                                          </p:val>
                                        </p:tav>
                                      </p:tavLst>
                                    </p:anim>
                                    <p:animEffect transition="in" filter="fade">
                                      <p:cBhvr>
                                        <p:cTn id="123" dur="1000"/>
                                        <p:tgtEl>
                                          <p:spTgt spid="27"/>
                                        </p:tgtEl>
                                      </p:cBhvr>
                                    </p:animEffect>
                                  </p:childTnLst>
                                </p:cTn>
                              </p:par>
                              <p:par>
                                <p:cTn id="124" presetID="55" presetClass="entr" presetSubtype="0" fill="hold" grpId="0" nodeType="withEffect">
                                  <p:stCondLst>
                                    <p:cond delay="0"/>
                                  </p:stCondLst>
                                  <p:childTnLst>
                                    <p:set>
                                      <p:cBhvr>
                                        <p:cTn id="125" dur="1" fill="hold">
                                          <p:stCondLst>
                                            <p:cond delay="0"/>
                                          </p:stCondLst>
                                        </p:cTn>
                                        <p:tgtEl>
                                          <p:spTgt spid="22"/>
                                        </p:tgtEl>
                                        <p:attrNameLst>
                                          <p:attrName>style.visibility</p:attrName>
                                        </p:attrNameLst>
                                      </p:cBhvr>
                                      <p:to>
                                        <p:strVal val="visible"/>
                                      </p:to>
                                    </p:set>
                                    <p:anim calcmode="lin" valueType="num">
                                      <p:cBhvr>
                                        <p:cTn id="126" dur="1000" fill="hold"/>
                                        <p:tgtEl>
                                          <p:spTgt spid="22"/>
                                        </p:tgtEl>
                                        <p:attrNameLst>
                                          <p:attrName>ppt_w</p:attrName>
                                        </p:attrNameLst>
                                      </p:cBhvr>
                                      <p:tavLst>
                                        <p:tav tm="0">
                                          <p:val>
                                            <p:strVal val="#ppt_w*0.70"/>
                                          </p:val>
                                        </p:tav>
                                        <p:tav tm="100000">
                                          <p:val>
                                            <p:strVal val="#ppt_w"/>
                                          </p:val>
                                        </p:tav>
                                      </p:tavLst>
                                    </p:anim>
                                    <p:anim calcmode="lin" valueType="num">
                                      <p:cBhvr>
                                        <p:cTn id="127" dur="1000" fill="hold"/>
                                        <p:tgtEl>
                                          <p:spTgt spid="22"/>
                                        </p:tgtEl>
                                        <p:attrNameLst>
                                          <p:attrName>ppt_h</p:attrName>
                                        </p:attrNameLst>
                                      </p:cBhvr>
                                      <p:tavLst>
                                        <p:tav tm="0">
                                          <p:val>
                                            <p:strVal val="#ppt_h"/>
                                          </p:val>
                                        </p:tav>
                                        <p:tav tm="100000">
                                          <p:val>
                                            <p:strVal val="#ppt_h"/>
                                          </p:val>
                                        </p:tav>
                                      </p:tavLst>
                                    </p:anim>
                                    <p:animEffect transition="in" filter="fade">
                                      <p:cBhvr>
                                        <p:cTn id="128" dur="1000"/>
                                        <p:tgtEl>
                                          <p:spTgt spid="22"/>
                                        </p:tgtEl>
                                      </p:cBhvr>
                                    </p:animEffect>
                                  </p:childTnLst>
                                </p:cTn>
                              </p:par>
                              <p:par>
                                <p:cTn id="129" presetID="55" presetClass="entr" presetSubtype="0" fill="hold" grpId="0" nodeType="withEffect">
                                  <p:stCondLst>
                                    <p:cond delay="0"/>
                                  </p:stCondLst>
                                  <p:childTnLst>
                                    <p:set>
                                      <p:cBhvr>
                                        <p:cTn id="130" dur="1" fill="hold">
                                          <p:stCondLst>
                                            <p:cond delay="0"/>
                                          </p:stCondLst>
                                        </p:cTn>
                                        <p:tgtEl>
                                          <p:spTgt spid="17"/>
                                        </p:tgtEl>
                                        <p:attrNameLst>
                                          <p:attrName>style.visibility</p:attrName>
                                        </p:attrNameLst>
                                      </p:cBhvr>
                                      <p:to>
                                        <p:strVal val="visible"/>
                                      </p:to>
                                    </p:set>
                                    <p:anim calcmode="lin" valueType="num">
                                      <p:cBhvr>
                                        <p:cTn id="131" dur="1000" fill="hold"/>
                                        <p:tgtEl>
                                          <p:spTgt spid="17"/>
                                        </p:tgtEl>
                                        <p:attrNameLst>
                                          <p:attrName>ppt_w</p:attrName>
                                        </p:attrNameLst>
                                      </p:cBhvr>
                                      <p:tavLst>
                                        <p:tav tm="0">
                                          <p:val>
                                            <p:strVal val="#ppt_w*0.70"/>
                                          </p:val>
                                        </p:tav>
                                        <p:tav tm="100000">
                                          <p:val>
                                            <p:strVal val="#ppt_w"/>
                                          </p:val>
                                        </p:tav>
                                      </p:tavLst>
                                    </p:anim>
                                    <p:anim calcmode="lin" valueType="num">
                                      <p:cBhvr>
                                        <p:cTn id="132" dur="1000" fill="hold"/>
                                        <p:tgtEl>
                                          <p:spTgt spid="17"/>
                                        </p:tgtEl>
                                        <p:attrNameLst>
                                          <p:attrName>ppt_h</p:attrName>
                                        </p:attrNameLst>
                                      </p:cBhvr>
                                      <p:tavLst>
                                        <p:tav tm="0">
                                          <p:val>
                                            <p:strVal val="#ppt_h"/>
                                          </p:val>
                                        </p:tav>
                                        <p:tav tm="100000">
                                          <p:val>
                                            <p:strVal val="#ppt_h"/>
                                          </p:val>
                                        </p:tav>
                                      </p:tavLst>
                                    </p:anim>
                                    <p:animEffect transition="in" filter="fade">
                                      <p:cBhvr>
                                        <p:cTn id="133" dur="1000"/>
                                        <p:tgtEl>
                                          <p:spTgt spid="17"/>
                                        </p:tgtEl>
                                      </p:cBhvr>
                                    </p:animEffect>
                                  </p:childTnLst>
                                </p:cTn>
                              </p:par>
                              <p:par>
                                <p:cTn id="134" presetID="55" presetClass="entr" presetSubtype="0" fill="hold" grpId="0" nodeType="withEffect">
                                  <p:stCondLst>
                                    <p:cond delay="0"/>
                                  </p:stCondLst>
                                  <p:childTnLst>
                                    <p:set>
                                      <p:cBhvr>
                                        <p:cTn id="135" dur="1" fill="hold">
                                          <p:stCondLst>
                                            <p:cond delay="0"/>
                                          </p:stCondLst>
                                        </p:cTn>
                                        <p:tgtEl>
                                          <p:spTgt spid="29"/>
                                        </p:tgtEl>
                                        <p:attrNameLst>
                                          <p:attrName>style.visibility</p:attrName>
                                        </p:attrNameLst>
                                      </p:cBhvr>
                                      <p:to>
                                        <p:strVal val="visible"/>
                                      </p:to>
                                    </p:set>
                                    <p:anim calcmode="lin" valueType="num">
                                      <p:cBhvr>
                                        <p:cTn id="136" dur="1000" fill="hold"/>
                                        <p:tgtEl>
                                          <p:spTgt spid="29"/>
                                        </p:tgtEl>
                                        <p:attrNameLst>
                                          <p:attrName>ppt_w</p:attrName>
                                        </p:attrNameLst>
                                      </p:cBhvr>
                                      <p:tavLst>
                                        <p:tav tm="0">
                                          <p:val>
                                            <p:strVal val="#ppt_w*0.70"/>
                                          </p:val>
                                        </p:tav>
                                        <p:tav tm="100000">
                                          <p:val>
                                            <p:strVal val="#ppt_w"/>
                                          </p:val>
                                        </p:tav>
                                      </p:tavLst>
                                    </p:anim>
                                    <p:anim calcmode="lin" valueType="num">
                                      <p:cBhvr>
                                        <p:cTn id="137" dur="1000" fill="hold"/>
                                        <p:tgtEl>
                                          <p:spTgt spid="29"/>
                                        </p:tgtEl>
                                        <p:attrNameLst>
                                          <p:attrName>ppt_h</p:attrName>
                                        </p:attrNameLst>
                                      </p:cBhvr>
                                      <p:tavLst>
                                        <p:tav tm="0">
                                          <p:val>
                                            <p:strVal val="#ppt_h"/>
                                          </p:val>
                                        </p:tav>
                                        <p:tav tm="100000">
                                          <p:val>
                                            <p:strVal val="#ppt_h"/>
                                          </p:val>
                                        </p:tav>
                                      </p:tavLst>
                                    </p:anim>
                                    <p:animEffect transition="in" filter="fade">
                                      <p:cBhvr>
                                        <p:cTn id="138" dur="1000"/>
                                        <p:tgtEl>
                                          <p:spTgt spid="29"/>
                                        </p:tgtEl>
                                      </p:cBhvr>
                                    </p:animEffect>
                                  </p:childTnLst>
                                </p:cTn>
                              </p:par>
                            </p:childTnLst>
                          </p:cTn>
                        </p:par>
                      </p:childTnLst>
                    </p:cTn>
                  </p:par>
                  <p:par>
                    <p:cTn id="139" fill="hold">
                      <p:stCondLst>
                        <p:cond delay="indefinite"/>
                      </p:stCondLst>
                      <p:childTnLst>
                        <p:par>
                          <p:cTn id="140" fill="hold">
                            <p:stCondLst>
                              <p:cond delay="0"/>
                            </p:stCondLst>
                            <p:childTnLst>
                              <p:par>
                                <p:cTn id="141" presetID="55" presetClass="entr" presetSubtype="0" fill="hold" grpId="0" nodeType="clickEffect">
                                  <p:stCondLst>
                                    <p:cond delay="0"/>
                                  </p:stCondLst>
                                  <p:childTnLst>
                                    <p:set>
                                      <p:cBhvr>
                                        <p:cTn id="142" dur="1" fill="hold">
                                          <p:stCondLst>
                                            <p:cond delay="0"/>
                                          </p:stCondLst>
                                        </p:cTn>
                                        <p:tgtEl>
                                          <p:spTgt spid="31"/>
                                        </p:tgtEl>
                                        <p:attrNameLst>
                                          <p:attrName>style.visibility</p:attrName>
                                        </p:attrNameLst>
                                      </p:cBhvr>
                                      <p:to>
                                        <p:strVal val="visible"/>
                                      </p:to>
                                    </p:set>
                                    <p:anim calcmode="lin" valueType="num">
                                      <p:cBhvr>
                                        <p:cTn id="143" dur="1000" fill="hold"/>
                                        <p:tgtEl>
                                          <p:spTgt spid="31"/>
                                        </p:tgtEl>
                                        <p:attrNameLst>
                                          <p:attrName>ppt_w</p:attrName>
                                        </p:attrNameLst>
                                      </p:cBhvr>
                                      <p:tavLst>
                                        <p:tav tm="0">
                                          <p:val>
                                            <p:strVal val="#ppt_w*0.70"/>
                                          </p:val>
                                        </p:tav>
                                        <p:tav tm="100000">
                                          <p:val>
                                            <p:strVal val="#ppt_w"/>
                                          </p:val>
                                        </p:tav>
                                      </p:tavLst>
                                    </p:anim>
                                    <p:anim calcmode="lin" valueType="num">
                                      <p:cBhvr>
                                        <p:cTn id="144" dur="1000" fill="hold"/>
                                        <p:tgtEl>
                                          <p:spTgt spid="31"/>
                                        </p:tgtEl>
                                        <p:attrNameLst>
                                          <p:attrName>ppt_h</p:attrName>
                                        </p:attrNameLst>
                                      </p:cBhvr>
                                      <p:tavLst>
                                        <p:tav tm="0">
                                          <p:val>
                                            <p:strVal val="#ppt_h"/>
                                          </p:val>
                                        </p:tav>
                                        <p:tav tm="100000">
                                          <p:val>
                                            <p:strVal val="#ppt_h"/>
                                          </p:val>
                                        </p:tav>
                                      </p:tavLst>
                                    </p:anim>
                                    <p:animEffect transition="in" filter="fade">
                                      <p:cBhvr>
                                        <p:cTn id="145"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P spid="12" grpId="0" animBg="1"/>
      <p:bldP spid="13" grpId="0" animBg="1"/>
      <p:bldP spid="14" grpId="0" animBg="1"/>
      <p:bldP spid="15" grpId="0" animBg="1"/>
      <p:bldP spid="16" grpId="0"/>
      <p:bldP spid="17" grpId="0" animBg="1"/>
      <p:bldP spid="18"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p:bldP spid="3" grpId="0" animBg="1"/>
      <p:bldP spid="4" grpId="0" animBg="1"/>
      <p:bldP spid="5" grpId="0" animBg="1"/>
      <p:bldP spid="6" grpId="0" animBg="1"/>
      <p:bldP spid="8" grpId="0" animBg="1"/>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0" y="744220"/>
            <a:ext cx="8549640" cy="5676400"/>
          </a:xfrm>
          <a:prstGeom prst="rect">
            <a:avLst/>
          </a:prstGeom>
        </p:spPr>
      </p:pic>
      <p:sp>
        <p:nvSpPr>
          <p:cNvPr id="3" name="ZoneTexte 2"/>
          <p:cNvSpPr txBox="1"/>
          <p:nvPr/>
        </p:nvSpPr>
        <p:spPr>
          <a:xfrm>
            <a:off x="1263000" y="114300"/>
            <a:ext cx="9666000" cy="523220"/>
          </a:xfrm>
          <a:prstGeom prst="rect">
            <a:avLst/>
          </a:prstGeom>
          <a:noFill/>
          <a:ln w="38100">
            <a:solidFill>
              <a:srgbClr val="0070C0"/>
            </a:solidFill>
          </a:ln>
        </p:spPr>
        <p:txBody>
          <a:bodyPr wrap="square" rtlCol="0">
            <a:spAutoFit/>
          </a:bodyPr>
          <a:lstStyle/>
          <a:p>
            <a:pPr algn="ctr"/>
            <a:r>
              <a:rPr lang="fr-FR" sz="2800" dirty="0" smtClean="0"/>
              <a:t>Où sont les hommes sur la Terre ?</a:t>
            </a:r>
            <a:endParaRPr lang="fr-FR" sz="2800" dirty="0"/>
          </a:p>
        </p:txBody>
      </p:sp>
      <p:sp>
        <p:nvSpPr>
          <p:cNvPr id="4" name="Rectangle 3"/>
          <p:cNvSpPr/>
          <p:nvPr/>
        </p:nvSpPr>
        <p:spPr>
          <a:xfrm>
            <a:off x="2804160" y="5074920"/>
            <a:ext cx="3901440" cy="502920"/>
          </a:xfrm>
          <a:prstGeom prst="rect">
            <a:avLst/>
          </a:prstGeom>
          <a:solidFill>
            <a:schemeClr val="accent3">
              <a:lumMod val="75000"/>
              <a:alpha val="37000"/>
            </a:schemeClr>
          </a:solidFill>
          <a:ln w="57150">
            <a:solidFill>
              <a:schemeClr val="accent3">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3341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76969" y="2551837"/>
            <a:ext cx="2556000" cy="2308324"/>
          </a:xfrm>
          <a:prstGeom prst="rect">
            <a:avLst/>
          </a:prstGeom>
          <a:noFill/>
          <a:ln w="38100">
            <a:solidFill>
              <a:srgbClr val="C00000"/>
            </a:solidFill>
          </a:ln>
        </p:spPr>
        <p:txBody>
          <a:bodyPr wrap="square" rtlCol="0">
            <a:spAutoFit/>
          </a:bodyPr>
          <a:lstStyle/>
          <a:p>
            <a:r>
              <a:rPr lang="fr-FR" b="1" dirty="0" smtClean="0"/>
              <a:t>Histoire</a:t>
            </a:r>
          </a:p>
          <a:p>
            <a:r>
              <a:rPr lang="fr-FR" b="1" dirty="0" smtClean="0">
                <a:solidFill>
                  <a:schemeClr val="accent6">
                    <a:lumMod val="75000"/>
                  </a:schemeClr>
                </a:solidFill>
              </a:rPr>
              <a:t>Thème 1</a:t>
            </a:r>
          </a:p>
          <a:p>
            <a:r>
              <a:rPr lang="fr-FR" b="1" dirty="0" smtClean="0">
                <a:solidFill>
                  <a:schemeClr val="accent6">
                    <a:lumMod val="75000"/>
                  </a:schemeClr>
                </a:solidFill>
              </a:rPr>
              <a:t>La longue histoire de l’humanité et des migrations</a:t>
            </a:r>
          </a:p>
          <a:p>
            <a:endParaRPr lang="fr-FR" dirty="0" smtClean="0"/>
          </a:p>
          <a:p>
            <a:r>
              <a:rPr lang="fr-FR" dirty="0"/>
              <a:t>➢  </a:t>
            </a:r>
            <a:r>
              <a:rPr lang="fr-FR" dirty="0" smtClean="0"/>
              <a:t>Les débuts de l’humanité</a:t>
            </a: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300" y="680527"/>
            <a:ext cx="8775701" cy="5935525"/>
          </a:xfrm>
          <a:prstGeom prst="rect">
            <a:avLst/>
          </a:prstGeom>
        </p:spPr>
      </p:pic>
      <p:sp>
        <p:nvSpPr>
          <p:cNvPr id="7" name="ZoneTexte 6"/>
          <p:cNvSpPr txBox="1"/>
          <p:nvPr/>
        </p:nvSpPr>
        <p:spPr>
          <a:xfrm>
            <a:off x="9037320" y="6550223"/>
            <a:ext cx="3154680" cy="307777"/>
          </a:xfrm>
          <a:prstGeom prst="rect">
            <a:avLst/>
          </a:prstGeom>
          <a:noFill/>
        </p:spPr>
        <p:txBody>
          <a:bodyPr wrap="square" rtlCol="0">
            <a:spAutoFit/>
          </a:bodyPr>
          <a:lstStyle/>
          <a:p>
            <a:r>
              <a:rPr lang="fr-FR" sz="1400" dirty="0" smtClean="0"/>
              <a:t>Source: L’Histoire n°420</a:t>
            </a:r>
            <a:r>
              <a:rPr lang="fr-FR" sz="1400" smtClean="0"/>
              <a:t>, février 2016</a:t>
            </a:r>
            <a:endParaRPr lang="fr-FR" sz="1400" dirty="0"/>
          </a:p>
        </p:txBody>
      </p:sp>
      <p:sp>
        <p:nvSpPr>
          <p:cNvPr id="8" name="ZoneTexte 7"/>
          <p:cNvSpPr txBox="1"/>
          <p:nvPr/>
        </p:nvSpPr>
        <p:spPr>
          <a:xfrm>
            <a:off x="329785" y="157307"/>
            <a:ext cx="11532431" cy="523220"/>
          </a:xfrm>
          <a:prstGeom prst="rect">
            <a:avLst/>
          </a:prstGeom>
          <a:noFill/>
          <a:ln w="38100">
            <a:solidFill>
              <a:srgbClr val="0070C0"/>
            </a:solidFill>
          </a:ln>
        </p:spPr>
        <p:txBody>
          <a:bodyPr wrap="square" rtlCol="0">
            <a:spAutoFit/>
          </a:bodyPr>
          <a:lstStyle/>
          <a:p>
            <a:r>
              <a:rPr lang="fr-FR" sz="2800" dirty="0" smtClean="0"/>
              <a:t>Comment les hommes ont-ils habité le monde au début de l’humanité ?</a:t>
            </a:r>
            <a:endParaRPr lang="fr-FR" sz="2800" dirty="0"/>
          </a:p>
        </p:txBody>
      </p:sp>
      <p:sp>
        <p:nvSpPr>
          <p:cNvPr id="2" name="ZoneTexte 1"/>
          <p:cNvSpPr txBox="1"/>
          <p:nvPr/>
        </p:nvSpPr>
        <p:spPr>
          <a:xfrm>
            <a:off x="329785" y="1054100"/>
            <a:ext cx="2679700" cy="369332"/>
          </a:xfrm>
          <a:prstGeom prst="rect">
            <a:avLst/>
          </a:prstGeom>
          <a:noFill/>
        </p:spPr>
        <p:txBody>
          <a:bodyPr wrap="square" rtlCol="0">
            <a:spAutoFit/>
          </a:bodyPr>
          <a:lstStyle/>
          <a:p>
            <a:pPr algn="ctr"/>
            <a:endParaRPr lang="fr-FR" b="1" i="1" dirty="0"/>
          </a:p>
        </p:txBody>
      </p:sp>
    </p:spTree>
    <p:extLst>
      <p:ext uri="{BB962C8B-B14F-4D97-AF65-F5344CB8AC3E}">
        <p14:creationId xmlns:p14="http://schemas.microsoft.com/office/powerpoint/2010/main" val="1973960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44780" y="2274838"/>
            <a:ext cx="2556000" cy="2308324"/>
          </a:xfrm>
          <a:prstGeom prst="rect">
            <a:avLst/>
          </a:prstGeom>
          <a:noFill/>
          <a:ln w="38100">
            <a:solidFill>
              <a:srgbClr val="C00000"/>
            </a:solidFill>
          </a:ln>
        </p:spPr>
        <p:txBody>
          <a:bodyPr wrap="square" rtlCol="0">
            <a:spAutoFit/>
          </a:bodyPr>
          <a:lstStyle/>
          <a:p>
            <a:r>
              <a:rPr lang="fr-FR" b="1" dirty="0" smtClean="0"/>
              <a:t>Histoire</a:t>
            </a:r>
          </a:p>
          <a:p>
            <a:r>
              <a:rPr lang="fr-FR" b="1" dirty="0" smtClean="0">
                <a:solidFill>
                  <a:schemeClr val="accent6">
                    <a:lumMod val="75000"/>
                  </a:schemeClr>
                </a:solidFill>
              </a:rPr>
              <a:t>Thème 1</a:t>
            </a:r>
          </a:p>
          <a:p>
            <a:r>
              <a:rPr lang="fr-FR" b="1" dirty="0" smtClean="0">
                <a:solidFill>
                  <a:schemeClr val="accent6">
                    <a:lumMod val="75000"/>
                  </a:schemeClr>
                </a:solidFill>
              </a:rPr>
              <a:t>La longue histoire de l’humanité et des migrations</a:t>
            </a:r>
          </a:p>
          <a:p>
            <a:endParaRPr lang="fr-FR" dirty="0" smtClean="0"/>
          </a:p>
          <a:p>
            <a:r>
              <a:rPr lang="fr-FR" dirty="0" smtClean="0"/>
              <a:t>➢  La « révolution néolithique »</a:t>
            </a:r>
          </a:p>
        </p:txBody>
      </p:sp>
      <p:pic>
        <p:nvPicPr>
          <p:cNvPr id="6" name="Image 5"/>
          <p:cNvPicPr>
            <a:picLocks noChangeAspect="1"/>
          </p:cNvPicPr>
          <p:nvPr/>
        </p:nvPicPr>
        <p:blipFill>
          <a:blip r:embed="rId3"/>
          <a:stretch>
            <a:fillRect/>
          </a:stretch>
        </p:blipFill>
        <p:spPr>
          <a:xfrm>
            <a:off x="3002280" y="973498"/>
            <a:ext cx="9100904" cy="5607763"/>
          </a:xfrm>
          <a:prstGeom prst="rect">
            <a:avLst/>
          </a:prstGeom>
        </p:spPr>
      </p:pic>
      <p:sp>
        <p:nvSpPr>
          <p:cNvPr id="8" name="ZoneTexte 7"/>
          <p:cNvSpPr txBox="1"/>
          <p:nvPr/>
        </p:nvSpPr>
        <p:spPr>
          <a:xfrm>
            <a:off x="329785" y="157307"/>
            <a:ext cx="11532431" cy="523220"/>
          </a:xfrm>
          <a:prstGeom prst="rect">
            <a:avLst/>
          </a:prstGeom>
          <a:noFill/>
          <a:ln w="38100">
            <a:solidFill>
              <a:srgbClr val="0070C0"/>
            </a:solidFill>
          </a:ln>
        </p:spPr>
        <p:txBody>
          <a:bodyPr wrap="square" rtlCol="0">
            <a:spAutoFit/>
          </a:bodyPr>
          <a:lstStyle/>
          <a:p>
            <a:r>
              <a:rPr lang="fr-FR" sz="2800" smtClean="0"/>
              <a:t>Comment </a:t>
            </a:r>
            <a:r>
              <a:rPr lang="fr-FR" sz="2800" dirty="0" smtClean="0"/>
              <a:t>les hommes ont-ils habité le monde au début de l’humanité ?</a:t>
            </a:r>
            <a:endParaRPr lang="fr-FR" sz="2800" dirty="0"/>
          </a:p>
        </p:txBody>
      </p:sp>
    </p:spTree>
    <p:extLst>
      <p:ext uri="{BB962C8B-B14F-4D97-AF65-F5344CB8AC3E}">
        <p14:creationId xmlns:p14="http://schemas.microsoft.com/office/powerpoint/2010/main" val="2273001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85420" y="2136339"/>
            <a:ext cx="2573020" cy="2585323"/>
          </a:xfrm>
          <a:prstGeom prst="rect">
            <a:avLst/>
          </a:prstGeom>
          <a:noFill/>
          <a:ln w="38100">
            <a:solidFill>
              <a:srgbClr val="C00000"/>
            </a:solidFill>
          </a:ln>
        </p:spPr>
        <p:txBody>
          <a:bodyPr wrap="square" rtlCol="0">
            <a:spAutoFit/>
          </a:bodyPr>
          <a:lstStyle/>
          <a:p>
            <a:r>
              <a:rPr lang="fr-FR" b="1" dirty="0" smtClean="0"/>
              <a:t>Histoire</a:t>
            </a:r>
          </a:p>
          <a:p>
            <a:r>
              <a:rPr lang="fr-FR" b="1" dirty="0" smtClean="0">
                <a:solidFill>
                  <a:schemeClr val="accent6">
                    <a:lumMod val="75000"/>
                  </a:schemeClr>
                </a:solidFill>
              </a:rPr>
              <a:t>Thème 1</a:t>
            </a:r>
          </a:p>
          <a:p>
            <a:r>
              <a:rPr lang="fr-FR" b="1" dirty="0" smtClean="0">
                <a:solidFill>
                  <a:schemeClr val="accent6">
                    <a:lumMod val="75000"/>
                  </a:schemeClr>
                </a:solidFill>
              </a:rPr>
              <a:t>La longue histoire de l’humanité et des migrations</a:t>
            </a:r>
          </a:p>
          <a:p>
            <a:endParaRPr lang="fr-FR" dirty="0" smtClean="0"/>
          </a:p>
          <a:p>
            <a:endParaRPr lang="fr-FR" dirty="0"/>
          </a:p>
          <a:p>
            <a:r>
              <a:rPr lang="fr-FR" dirty="0"/>
              <a:t>➢  </a:t>
            </a:r>
            <a:r>
              <a:rPr lang="fr-FR" dirty="0" smtClean="0"/>
              <a:t>Premiers Etats, premières écritures</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4200" y="729123"/>
            <a:ext cx="6921500" cy="6128877"/>
          </a:xfrm>
          <a:prstGeom prst="rect">
            <a:avLst/>
          </a:prstGeom>
        </p:spPr>
      </p:pic>
      <p:sp>
        <p:nvSpPr>
          <p:cNvPr id="7" name="ZoneTexte 6"/>
          <p:cNvSpPr txBox="1"/>
          <p:nvPr/>
        </p:nvSpPr>
        <p:spPr>
          <a:xfrm>
            <a:off x="10119360" y="6221511"/>
            <a:ext cx="2072640" cy="523220"/>
          </a:xfrm>
          <a:prstGeom prst="rect">
            <a:avLst/>
          </a:prstGeom>
          <a:noFill/>
        </p:spPr>
        <p:txBody>
          <a:bodyPr wrap="square" rtlCol="0">
            <a:spAutoFit/>
          </a:bodyPr>
          <a:lstStyle/>
          <a:p>
            <a:pPr algn="r"/>
            <a:r>
              <a:rPr lang="fr-FR" sz="1400" dirty="0" smtClean="0"/>
              <a:t>Source: L’Histoire n°356, septembre 2010</a:t>
            </a:r>
            <a:endParaRPr lang="fr-FR" sz="1400" dirty="0"/>
          </a:p>
        </p:txBody>
      </p:sp>
      <p:sp>
        <p:nvSpPr>
          <p:cNvPr id="8" name="ZoneTexte 7"/>
          <p:cNvSpPr txBox="1"/>
          <p:nvPr/>
        </p:nvSpPr>
        <p:spPr>
          <a:xfrm>
            <a:off x="329785" y="157307"/>
            <a:ext cx="11532431" cy="523220"/>
          </a:xfrm>
          <a:prstGeom prst="rect">
            <a:avLst/>
          </a:prstGeom>
          <a:noFill/>
          <a:ln w="38100">
            <a:solidFill>
              <a:srgbClr val="0070C0"/>
            </a:solidFill>
          </a:ln>
        </p:spPr>
        <p:txBody>
          <a:bodyPr wrap="square" rtlCol="0">
            <a:spAutoFit/>
          </a:bodyPr>
          <a:lstStyle/>
          <a:p>
            <a:r>
              <a:rPr lang="fr-FR" sz="2800" smtClean="0"/>
              <a:t>Comment </a:t>
            </a:r>
            <a:r>
              <a:rPr lang="fr-FR" sz="2800" dirty="0" smtClean="0"/>
              <a:t>les hommes ont-ils habité le monde au début de l’humanité ?</a:t>
            </a:r>
            <a:endParaRPr lang="fr-FR" sz="2800" dirty="0"/>
          </a:p>
        </p:txBody>
      </p:sp>
    </p:spTree>
    <p:extLst>
      <p:ext uri="{BB962C8B-B14F-4D97-AF65-F5344CB8AC3E}">
        <p14:creationId xmlns:p14="http://schemas.microsoft.com/office/powerpoint/2010/main" val="20984650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0" y="744220"/>
            <a:ext cx="8549640" cy="5676400"/>
          </a:xfrm>
          <a:prstGeom prst="rect">
            <a:avLst/>
          </a:prstGeom>
        </p:spPr>
      </p:pic>
      <p:sp>
        <p:nvSpPr>
          <p:cNvPr id="3" name="ZoneTexte 2"/>
          <p:cNvSpPr txBox="1"/>
          <p:nvPr/>
        </p:nvSpPr>
        <p:spPr>
          <a:xfrm>
            <a:off x="1263000" y="114300"/>
            <a:ext cx="9666000" cy="523220"/>
          </a:xfrm>
          <a:prstGeom prst="rect">
            <a:avLst/>
          </a:prstGeom>
          <a:noFill/>
          <a:ln w="38100">
            <a:solidFill>
              <a:srgbClr val="0070C0"/>
            </a:solidFill>
          </a:ln>
        </p:spPr>
        <p:txBody>
          <a:bodyPr wrap="square" rtlCol="0">
            <a:spAutoFit/>
          </a:bodyPr>
          <a:lstStyle/>
          <a:p>
            <a:pPr algn="ctr"/>
            <a:r>
              <a:rPr lang="fr-FR" sz="2800" dirty="0" smtClean="0"/>
              <a:t>Où sont les hommes sur la Terre ?</a:t>
            </a:r>
            <a:endParaRPr lang="fr-FR" sz="2800" dirty="0"/>
          </a:p>
        </p:txBody>
      </p:sp>
      <p:sp>
        <p:nvSpPr>
          <p:cNvPr id="4" name="Rectangle 3"/>
          <p:cNvSpPr/>
          <p:nvPr/>
        </p:nvSpPr>
        <p:spPr>
          <a:xfrm>
            <a:off x="7513320" y="4922520"/>
            <a:ext cx="2895600" cy="1112520"/>
          </a:xfrm>
          <a:prstGeom prst="rect">
            <a:avLst/>
          </a:prstGeom>
          <a:solidFill>
            <a:schemeClr val="accent3">
              <a:lumMod val="75000"/>
              <a:alpha val="37000"/>
            </a:schemeClr>
          </a:solidFill>
          <a:ln w="57150">
            <a:solidFill>
              <a:schemeClr val="accent3">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442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solidFill>
            <a:schemeClr val="accent6">
              <a:lumMod val="75000"/>
            </a:schemeClr>
          </a:solidFill>
        </p:spPr>
        <p:txBody>
          <a:bodyPr/>
          <a:lstStyle/>
          <a:p>
            <a:r>
              <a:rPr lang="fr-FR" b="1" dirty="0" smtClean="0">
                <a:solidFill>
                  <a:schemeClr val="bg1"/>
                </a:solidFill>
              </a:rPr>
              <a:t>I. Le nouveau programme d’histoire de 6ème</a:t>
            </a:r>
            <a:endParaRPr lang="fr-FR" b="1" dirty="0">
              <a:solidFill>
                <a:schemeClr val="bg1"/>
              </a:solidFill>
            </a:endParaRPr>
          </a:p>
        </p:txBody>
      </p:sp>
      <p:sp>
        <p:nvSpPr>
          <p:cNvPr id="3" name="Sous-titre 2"/>
          <p:cNvSpPr>
            <a:spLocks noGrp="1"/>
          </p:cNvSpPr>
          <p:nvPr>
            <p:ph type="subTitle" idx="1"/>
          </p:nvPr>
        </p:nvSpPr>
        <p:spPr/>
        <p:txBody>
          <a:bodyPr/>
          <a:lstStyle/>
          <a:p>
            <a:endParaRPr lang="fr-FR" dirty="0"/>
          </a:p>
        </p:txBody>
      </p:sp>
    </p:spTree>
    <p:extLst>
      <p:ext uri="{BB962C8B-B14F-4D97-AF65-F5344CB8AC3E}">
        <p14:creationId xmlns:p14="http://schemas.microsoft.com/office/powerpoint/2010/main" val="12538748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2900" y="2136339"/>
            <a:ext cx="2565400" cy="2585323"/>
          </a:xfrm>
          <a:prstGeom prst="rect">
            <a:avLst/>
          </a:prstGeom>
          <a:noFill/>
          <a:ln w="38100">
            <a:solidFill>
              <a:schemeClr val="accent3">
                <a:lumMod val="50000"/>
              </a:schemeClr>
            </a:solidFill>
          </a:ln>
        </p:spPr>
        <p:txBody>
          <a:bodyPr wrap="square" rtlCol="0">
            <a:spAutoFit/>
          </a:bodyPr>
          <a:lstStyle/>
          <a:p>
            <a:r>
              <a:rPr lang="fr-FR" b="1" dirty="0" smtClean="0"/>
              <a:t>Géographie</a:t>
            </a:r>
          </a:p>
          <a:p>
            <a:r>
              <a:rPr lang="fr-FR" b="1" dirty="0" smtClean="0">
                <a:solidFill>
                  <a:schemeClr val="accent3">
                    <a:lumMod val="50000"/>
                  </a:schemeClr>
                </a:solidFill>
              </a:rPr>
              <a:t>Thème 2</a:t>
            </a:r>
          </a:p>
          <a:p>
            <a:r>
              <a:rPr lang="fr-FR" b="1" dirty="0" smtClean="0">
                <a:solidFill>
                  <a:schemeClr val="accent3">
                    <a:lumMod val="50000"/>
                  </a:schemeClr>
                </a:solidFill>
              </a:rPr>
              <a:t>Habiter un espace de faible densité</a:t>
            </a:r>
          </a:p>
          <a:p>
            <a:endParaRPr lang="fr-FR" dirty="0" smtClean="0"/>
          </a:p>
          <a:p>
            <a:r>
              <a:rPr lang="fr-FR" dirty="0" smtClean="0"/>
              <a:t>➢  Habiter un espace à forte(s) contraintes(s) naturelle(s) ou/et de grande biodiversité</a:t>
            </a:r>
          </a:p>
        </p:txBody>
      </p:sp>
      <p:sp>
        <p:nvSpPr>
          <p:cNvPr id="6" name="ZoneTexte 5"/>
          <p:cNvSpPr txBox="1"/>
          <p:nvPr/>
        </p:nvSpPr>
        <p:spPr>
          <a:xfrm>
            <a:off x="247650" y="114300"/>
            <a:ext cx="11696700" cy="523220"/>
          </a:xfrm>
          <a:prstGeom prst="rect">
            <a:avLst/>
          </a:prstGeom>
          <a:noFill/>
          <a:ln w="38100">
            <a:solidFill>
              <a:srgbClr val="0070C0"/>
            </a:solidFill>
          </a:ln>
        </p:spPr>
        <p:txBody>
          <a:bodyPr wrap="square" rtlCol="0">
            <a:spAutoFit/>
          </a:bodyPr>
          <a:lstStyle/>
          <a:p>
            <a:pPr algn="ctr"/>
            <a:r>
              <a:rPr lang="fr-FR" sz="2800" dirty="0" smtClean="0"/>
              <a:t>Comment les sociétés habitent-elles les espaces de faible densité ?</a:t>
            </a:r>
            <a:endParaRPr lang="fr-FR" sz="2800"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800099"/>
            <a:ext cx="8431353" cy="5764035"/>
          </a:xfrm>
          <a:prstGeom prst="rect">
            <a:avLst/>
          </a:prstGeom>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200" y="5076552"/>
            <a:ext cx="1714500" cy="1487581"/>
          </a:xfrm>
          <a:prstGeom prst="rect">
            <a:avLst/>
          </a:prstGeom>
        </p:spPr>
      </p:pic>
      <p:sp>
        <p:nvSpPr>
          <p:cNvPr id="9" name="ZoneTexte 8"/>
          <p:cNvSpPr txBox="1"/>
          <p:nvPr/>
        </p:nvSpPr>
        <p:spPr>
          <a:xfrm>
            <a:off x="8786953" y="800099"/>
            <a:ext cx="3149600" cy="338554"/>
          </a:xfrm>
          <a:prstGeom prst="rect">
            <a:avLst/>
          </a:prstGeom>
          <a:solidFill>
            <a:schemeClr val="bg1"/>
          </a:solidFill>
        </p:spPr>
        <p:txBody>
          <a:bodyPr wrap="square" rtlCol="0">
            <a:spAutoFit/>
          </a:bodyPr>
          <a:lstStyle/>
          <a:p>
            <a:r>
              <a:rPr lang="fr-FR" sz="1600" dirty="0" smtClean="0"/>
              <a:t>Les espaces à fortes contraintes</a:t>
            </a:r>
            <a:endParaRPr lang="fr-FR" sz="1600" dirty="0"/>
          </a:p>
        </p:txBody>
      </p:sp>
      <p:sp>
        <p:nvSpPr>
          <p:cNvPr id="10" name="ZoneTexte 9"/>
          <p:cNvSpPr txBox="1"/>
          <p:nvPr/>
        </p:nvSpPr>
        <p:spPr>
          <a:xfrm>
            <a:off x="10768153" y="6550223"/>
            <a:ext cx="1168400" cy="307777"/>
          </a:xfrm>
          <a:prstGeom prst="rect">
            <a:avLst/>
          </a:prstGeom>
          <a:noFill/>
        </p:spPr>
        <p:txBody>
          <a:bodyPr wrap="square" rtlCol="0">
            <a:spAutoFit/>
          </a:bodyPr>
          <a:lstStyle/>
          <a:p>
            <a:r>
              <a:rPr lang="fr-FR" sz="1400" dirty="0" smtClean="0"/>
              <a:t>Hatier, 2014</a:t>
            </a:r>
            <a:endParaRPr lang="fr-FR" sz="1400" dirty="0"/>
          </a:p>
        </p:txBody>
      </p:sp>
    </p:spTree>
    <p:extLst>
      <p:ext uri="{BB962C8B-B14F-4D97-AF65-F5344CB8AC3E}">
        <p14:creationId xmlns:p14="http://schemas.microsoft.com/office/powerpoint/2010/main" val="7623884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2900" y="2274838"/>
            <a:ext cx="2565400" cy="2308324"/>
          </a:xfrm>
          <a:prstGeom prst="rect">
            <a:avLst/>
          </a:prstGeom>
          <a:noFill/>
          <a:ln w="38100">
            <a:solidFill>
              <a:schemeClr val="accent3">
                <a:lumMod val="50000"/>
              </a:schemeClr>
            </a:solidFill>
          </a:ln>
        </p:spPr>
        <p:txBody>
          <a:bodyPr wrap="square" rtlCol="0">
            <a:spAutoFit/>
          </a:bodyPr>
          <a:lstStyle/>
          <a:p>
            <a:r>
              <a:rPr lang="fr-FR" b="1" dirty="0" smtClean="0"/>
              <a:t>Géographie</a:t>
            </a:r>
          </a:p>
          <a:p>
            <a:r>
              <a:rPr lang="fr-FR" b="1" dirty="0" smtClean="0">
                <a:solidFill>
                  <a:schemeClr val="accent3">
                    <a:lumMod val="50000"/>
                  </a:schemeClr>
                </a:solidFill>
              </a:rPr>
              <a:t>Thème 2</a:t>
            </a:r>
          </a:p>
          <a:p>
            <a:r>
              <a:rPr lang="fr-FR" b="1" dirty="0" smtClean="0">
                <a:solidFill>
                  <a:schemeClr val="accent3">
                    <a:lumMod val="50000"/>
                  </a:schemeClr>
                </a:solidFill>
              </a:rPr>
              <a:t>Habiter un espace de faible densité</a:t>
            </a:r>
          </a:p>
          <a:p>
            <a:endParaRPr lang="fr-FR" dirty="0"/>
          </a:p>
          <a:p>
            <a:r>
              <a:rPr lang="fr-FR" dirty="0"/>
              <a:t>➢  </a:t>
            </a:r>
            <a:r>
              <a:rPr lang="fr-FR" dirty="0" smtClean="0"/>
              <a:t>Habiter un espace de faible densité à vocation agricole</a:t>
            </a:r>
            <a:endParaRPr lang="fr-FR" dirty="0"/>
          </a:p>
        </p:txBody>
      </p:sp>
      <p:sp>
        <p:nvSpPr>
          <p:cNvPr id="6" name="ZoneTexte 5"/>
          <p:cNvSpPr txBox="1"/>
          <p:nvPr/>
        </p:nvSpPr>
        <p:spPr>
          <a:xfrm>
            <a:off x="247650" y="114300"/>
            <a:ext cx="11696700" cy="523220"/>
          </a:xfrm>
          <a:prstGeom prst="rect">
            <a:avLst/>
          </a:prstGeom>
          <a:noFill/>
          <a:ln w="38100">
            <a:solidFill>
              <a:srgbClr val="0070C0"/>
            </a:solidFill>
          </a:ln>
        </p:spPr>
        <p:txBody>
          <a:bodyPr wrap="square" rtlCol="0">
            <a:spAutoFit/>
          </a:bodyPr>
          <a:lstStyle/>
          <a:p>
            <a:pPr algn="ctr"/>
            <a:r>
              <a:rPr lang="fr-FR" sz="2800" dirty="0" smtClean="0"/>
              <a:t>Comment les sociétés habitent-elles les espaces de faible densité ?</a:t>
            </a:r>
            <a:endParaRPr lang="fr-FR" sz="28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0" y="1319092"/>
            <a:ext cx="8877300" cy="4644817"/>
          </a:xfrm>
          <a:prstGeom prst="rect">
            <a:avLst/>
          </a:prstGeom>
        </p:spPr>
      </p:pic>
      <p:sp>
        <p:nvSpPr>
          <p:cNvPr id="4" name="ZoneTexte 3"/>
          <p:cNvSpPr txBox="1"/>
          <p:nvPr/>
        </p:nvSpPr>
        <p:spPr>
          <a:xfrm>
            <a:off x="8013700" y="6426200"/>
            <a:ext cx="4102100" cy="307777"/>
          </a:xfrm>
          <a:prstGeom prst="rect">
            <a:avLst/>
          </a:prstGeom>
          <a:noFill/>
        </p:spPr>
        <p:txBody>
          <a:bodyPr wrap="square" rtlCol="0">
            <a:spAutoFit/>
          </a:bodyPr>
          <a:lstStyle/>
          <a:p>
            <a:r>
              <a:rPr lang="fr-FR" sz="1400" dirty="0" smtClean="0"/>
              <a:t>Source: Territoires 2040, Datar, 1</a:t>
            </a:r>
            <a:r>
              <a:rPr lang="fr-FR" sz="1400" baseline="30000" dirty="0" smtClean="0"/>
              <a:t>er</a:t>
            </a:r>
            <a:r>
              <a:rPr lang="fr-FR" sz="1400" dirty="0" smtClean="0"/>
              <a:t> semestre 2011</a:t>
            </a:r>
            <a:endParaRPr lang="fr-FR" sz="1400" dirty="0"/>
          </a:p>
        </p:txBody>
      </p:sp>
    </p:spTree>
    <p:extLst>
      <p:ext uri="{BB962C8B-B14F-4D97-AF65-F5344CB8AC3E}">
        <p14:creationId xmlns:p14="http://schemas.microsoft.com/office/powerpoint/2010/main" val="12365292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0" y="744220"/>
            <a:ext cx="8549640" cy="5676400"/>
          </a:xfrm>
          <a:prstGeom prst="rect">
            <a:avLst/>
          </a:prstGeom>
        </p:spPr>
      </p:pic>
      <p:sp>
        <p:nvSpPr>
          <p:cNvPr id="3" name="ZoneTexte 2"/>
          <p:cNvSpPr txBox="1"/>
          <p:nvPr/>
        </p:nvSpPr>
        <p:spPr>
          <a:xfrm>
            <a:off x="1263000" y="114300"/>
            <a:ext cx="9666000" cy="523220"/>
          </a:xfrm>
          <a:prstGeom prst="rect">
            <a:avLst/>
          </a:prstGeom>
          <a:noFill/>
          <a:ln w="38100">
            <a:solidFill>
              <a:srgbClr val="0070C0"/>
            </a:solidFill>
          </a:ln>
        </p:spPr>
        <p:txBody>
          <a:bodyPr wrap="square" rtlCol="0">
            <a:spAutoFit/>
          </a:bodyPr>
          <a:lstStyle/>
          <a:p>
            <a:pPr algn="ctr"/>
            <a:r>
              <a:rPr lang="fr-FR" sz="2800" dirty="0" smtClean="0"/>
              <a:t>Où sont les hommes sur la Terre ?</a:t>
            </a:r>
            <a:endParaRPr lang="fr-FR" sz="2800" dirty="0"/>
          </a:p>
        </p:txBody>
      </p:sp>
      <p:sp>
        <p:nvSpPr>
          <p:cNvPr id="4" name="Rectangle 3"/>
          <p:cNvSpPr/>
          <p:nvPr/>
        </p:nvSpPr>
        <p:spPr>
          <a:xfrm>
            <a:off x="2804160" y="5593080"/>
            <a:ext cx="3825240" cy="533400"/>
          </a:xfrm>
          <a:prstGeom prst="rect">
            <a:avLst/>
          </a:prstGeom>
          <a:solidFill>
            <a:schemeClr val="accent3">
              <a:lumMod val="75000"/>
              <a:alpha val="37000"/>
            </a:schemeClr>
          </a:solidFill>
          <a:ln w="57150">
            <a:solidFill>
              <a:schemeClr val="accent3">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30204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36220" y="2393542"/>
            <a:ext cx="2560320" cy="3139321"/>
          </a:xfrm>
          <a:prstGeom prst="rect">
            <a:avLst/>
          </a:prstGeom>
          <a:noFill/>
          <a:ln w="38100">
            <a:solidFill>
              <a:srgbClr val="C00000"/>
            </a:solidFill>
          </a:ln>
        </p:spPr>
        <p:txBody>
          <a:bodyPr wrap="square" rtlCol="0">
            <a:spAutoFit/>
          </a:bodyPr>
          <a:lstStyle/>
          <a:p>
            <a:r>
              <a:rPr lang="fr-FR" b="1" dirty="0" smtClean="0"/>
              <a:t>Histoire</a:t>
            </a:r>
          </a:p>
          <a:p>
            <a:r>
              <a:rPr lang="fr-FR" b="1" dirty="0" smtClean="0">
                <a:solidFill>
                  <a:srgbClr val="C00000"/>
                </a:solidFill>
              </a:rPr>
              <a:t>Thème 2</a:t>
            </a:r>
          </a:p>
          <a:p>
            <a:r>
              <a:rPr lang="fr-FR" b="1" dirty="0" smtClean="0">
                <a:solidFill>
                  <a:srgbClr val="C00000"/>
                </a:solidFill>
              </a:rPr>
              <a:t>Récits </a:t>
            </a:r>
            <a:r>
              <a:rPr lang="fr-FR" b="1" dirty="0">
                <a:solidFill>
                  <a:srgbClr val="C00000"/>
                </a:solidFill>
              </a:rPr>
              <a:t>fondateurs, croyances et citoyenneté dans la Méditerranée antique </a:t>
            </a:r>
            <a:r>
              <a:rPr lang="fr-FR" b="1" dirty="0" smtClean="0">
                <a:solidFill>
                  <a:srgbClr val="C00000"/>
                </a:solidFill>
              </a:rPr>
              <a:t>au 1</a:t>
            </a:r>
            <a:r>
              <a:rPr lang="fr-FR" b="1" baseline="30000" dirty="0" smtClean="0">
                <a:solidFill>
                  <a:srgbClr val="C00000"/>
                </a:solidFill>
              </a:rPr>
              <a:t>er</a:t>
            </a:r>
            <a:r>
              <a:rPr lang="fr-FR" b="1" dirty="0" smtClean="0">
                <a:solidFill>
                  <a:srgbClr val="C00000"/>
                </a:solidFill>
              </a:rPr>
              <a:t> millénaire avant J-C</a:t>
            </a:r>
            <a:endParaRPr lang="fr-FR" b="1" dirty="0">
              <a:solidFill>
                <a:srgbClr val="C00000"/>
              </a:solidFill>
            </a:endParaRPr>
          </a:p>
          <a:p>
            <a:endParaRPr lang="fr-FR" dirty="0" smtClean="0"/>
          </a:p>
          <a:p>
            <a:r>
              <a:rPr lang="fr-FR" dirty="0" smtClean="0"/>
              <a:t>➢  Le monde des cités grecques</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172" y="1222295"/>
            <a:ext cx="8772828" cy="5481816"/>
          </a:xfrm>
          <a:prstGeom prst="rect">
            <a:avLst/>
          </a:prstGeom>
        </p:spPr>
      </p:pic>
      <p:sp>
        <p:nvSpPr>
          <p:cNvPr id="3" name="ZoneTexte 2"/>
          <p:cNvSpPr txBox="1"/>
          <p:nvPr/>
        </p:nvSpPr>
        <p:spPr>
          <a:xfrm>
            <a:off x="9265920" y="6550223"/>
            <a:ext cx="2926080" cy="307777"/>
          </a:xfrm>
          <a:prstGeom prst="rect">
            <a:avLst/>
          </a:prstGeom>
          <a:noFill/>
        </p:spPr>
        <p:txBody>
          <a:bodyPr wrap="square" rtlCol="0">
            <a:spAutoFit/>
          </a:bodyPr>
          <a:lstStyle/>
          <a:p>
            <a:r>
              <a:rPr lang="fr-FR" sz="1400" dirty="0" smtClean="0"/>
              <a:t>Source: L’Histoire n°377, juin 2012</a:t>
            </a:r>
            <a:endParaRPr lang="fr-FR" sz="1400" dirty="0"/>
          </a:p>
        </p:txBody>
      </p:sp>
      <p:sp>
        <p:nvSpPr>
          <p:cNvPr id="6" name="ZoneTexte 5"/>
          <p:cNvSpPr txBox="1"/>
          <p:nvPr/>
        </p:nvSpPr>
        <p:spPr>
          <a:xfrm>
            <a:off x="342900" y="114300"/>
            <a:ext cx="11696700" cy="954107"/>
          </a:xfrm>
          <a:prstGeom prst="rect">
            <a:avLst/>
          </a:prstGeom>
          <a:noFill/>
          <a:ln w="38100">
            <a:solidFill>
              <a:srgbClr val="0070C0"/>
            </a:solidFill>
          </a:ln>
        </p:spPr>
        <p:txBody>
          <a:bodyPr wrap="square" rtlCol="0">
            <a:spAutoFit/>
          </a:bodyPr>
          <a:lstStyle/>
          <a:p>
            <a:pPr algn="ctr"/>
            <a:r>
              <a:rPr lang="fr-FR" sz="2800" dirty="0" smtClean="0"/>
              <a:t>Pourquoi les hommes se concentrent-ils sur les littoraux ?</a:t>
            </a:r>
            <a:br>
              <a:rPr lang="fr-FR" sz="2800" dirty="0" smtClean="0"/>
            </a:br>
            <a:r>
              <a:rPr lang="fr-FR" sz="2800" dirty="0" smtClean="0"/>
              <a:t> Comment y habitent-ils ?</a:t>
            </a:r>
            <a:endParaRPr lang="fr-FR" sz="2800" dirty="0"/>
          </a:p>
        </p:txBody>
      </p:sp>
    </p:spTree>
    <p:extLst>
      <p:ext uri="{BB962C8B-B14F-4D97-AF65-F5344CB8AC3E}">
        <p14:creationId xmlns:p14="http://schemas.microsoft.com/office/powerpoint/2010/main" val="3801415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58140" y="1757739"/>
            <a:ext cx="2560320" cy="3139321"/>
          </a:xfrm>
          <a:prstGeom prst="rect">
            <a:avLst/>
          </a:prstGeom>
          <a:noFill/>
          <a:ln w="38100">
            <a:solidFill>
              <a:srgbClr val="C00000"/>
            </a:solidFill>
          </a:ln>
        </p:spPr>
        <p:txBody>
          <a:bodyPr wrap="square" rtlCol="0">
            <a:spAutoFit/>
          </a:bodyPr>
          <a:lstStyle/>
          <a:p>
            <a:r>
              <a:rPr lang="fr-FR" b="1" dirty="0" smtClean="0"/>
              <a:t>Histoire</a:t>
            </a:r>
          </a:p>
          <a:p>
            <a:r>
              <a:rPr lang="fr-FR" b="1" dirty="0" smtClean="0">
                <a:solidFill>
                  <a:srgbClr val="C00000"/>
                </a:solidFill>
              </a:rPr>
              <a:t>Thème 2</a:t>
            </a:r>
          </a:p>
          <a:p>
            <a:r>
              <a:rPr lang="fr-FR" b="1" dirty="0" smtClean="0">
                <a:solidFill>
                  <a:srgbClr val="C00000"/>
                </a:solidFill>
              </a:rPr>
              <a:t>Récits </a:t>
            </a:r>
            <a:r>
              <a:rPr lang="fr-FR" b="1" dirty="0">
                <a:solidFill>
                  <a:srgbClr val="C00000"/>
                </a:solidFill>
              </a:rPr>
              <a:t>fondateurs, croyances et citoyenneté dans la Méditerranée antique </a:t>
            </a:r>
            <a:r>
              <a:rPr lang="fr-FR" b="1" dirty="0" smtClean="0">
                <a:solidFill>
                  <a:srgbClr val="C00000"/>
                </a:solidFill>
              </a:rPr>
              <a:t>au 1</a:t>
            </a:r>
            <a:r>
              <a:rPr lang="fr-FR" b="1" baseline="30000" dirty="0" smtClean="0">
                <a:solidFill>
                  <a:srgbClr val="C00000"/>
                </a:solidFill>
              </a:rPr>
              <a:t>er</a:t>
            </a:r>
            <a:r>
              <a:rPr lang="fr-FR" b="1" dirty="0" smtClean="0">
                <a:solidFill>
                  <a:srgbClr val="C00000"/>
                </a:solidFill>
              </a:rPr>
              <a:t> millénaire avant J-C</a:t>
            </a:r>
            <a:endParaRPr lang="fr-FR" b="1" dirty="0">
              <a:solidFill>
                <a:srgbClr val="C00000"/>
              </a:solidFill>
            </a:endParaRPr>
          </a:p>
          <a:p>
            <a:endParaRPr lang="fr-FR" dirty="0" smtClean="0"/>
          </a:p>
          <a:p>
            <a:r>
              <a:rPr lang="fr-FR" dirty="0" smtClean="0"/>
              <a:t>➢  Rome du mythe à l’histoire</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110" y="419100"/>
            <a:ext cx="8232490" cy="5816600"/>
          </a:xfrm>
          <a:prstGeom prst="rect">
            <a:avLst/>
          </a:prstGeom>
        </p:spPr>
      </p:pic>
    </p:spTree>
    <p:extLst>
      <p:ext uri="{BB962C8B-B14F-4D97-AF65-F5344CB8AC3E}">
        <p14:creationId xmlns:p14="http://schemas.microsoft.com/office/powerpoint/2010/main" val="20035044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81000" y="1663690"/>
            <a:ext cx="2560320" cy="3416320"/>
          </a:xfrm>
          <a:prstGeom prst="rect">
            <a:avLst/>
          </a:prstGeom>
          <a:noFill/>
          <a:ln w="38100">
            <a:solidFill>
              <a:srgbClr val="C00000"/>
            </a:solidFill>
          </a:ln>
        </p:spPr>
        <p:txBody>
          <a:bodyPr wrap="square" rtlCol="0">
            <a:spAutoFit/>
          </a:bodyPr>
          <a:lstStyle/>
          <a:p>
            <a:r>
              <a:rPr lang="fr-FR" b="1" dirty="0" smtClean="0"/>
              <a:t>Histoire</a:t>
            </a:r>
          </a:p>
          <a:p>
            <a:r>
              <a:rPr lang="fr-FR" b="1" dirty="0" smtClean="0">
                <a:solidFill>
                  <a:srgbClr val="C00000"/>
                </a:solidFill>
              </a:rPr>
              <a:t>Thème 2</a:t>
            </a:r>
          </a:p>
          <a:p>
            <a:r>
              <a:rPr lang="fr-FR" b="1" dirty="0" smtClean="0">
                <a:solidFill>
                  <a:srgbClr val="C00000"/>
                </a:solidFill>
              </a:rPr>
              <a:t>Récits </a:t>
            </a:r>
            <a:r>
              <a:rPr lang="fr-FR" b="1" dirty="0">
                <a:solidFill>
                  <a:srgbClr val="C00000"/>
                </a:solidFill>
              </a:rPr>
              <a:t>fondateurs, croyances et citoyenneté dans la Méditerranée antique </a:t>
            </a:r>
            <a:r>
              <a:rPr lang="fr-FR" b="1" dirty="0" smtClean="0">
                <a:solidFill>
                  <a:srgbClr val="C00000"/>
                </a:solidFill>
              </a:rPr>
              <a:t>au 1</a:t>
            </a:r>
            <a:r>
              <a:rPr lang="fr-FR" b="1" baseline="30000" dirty="0" smtClean="0">
                <a:solidFill>
                  <a:srgbClr val="C00000"/>
                </a:solidFill>
              </a:rPr>
              <a:t>er</a:t>
            </a:r>
            <a:r>
              <a:rPr lang="fr-FR" b="1" dirty="0" smtClean="0">
                <a:solidFill>
                  <a:srgbClr val="C00000"/>
                </a:solidFill>
              </a:rPr>
              <a:t> millénaire avant J-C</a:t>
            </a:r>
            <a:endParaRPr lang="fr-FR" b="1" dirty="0">
              <a:solidFill>
                <a:srgbClr val="C00000"/>
              </a:solidFill>
            </a:endParaRPr>
          </a:p>
          <a:p>
            <a:endParaRPr lang="fr-FR" dirty="0" smtClean="0"/>
          </a:p>
          <a:p>
            <a:r>
              <a:rPr lang="fr-FR" dirty="0" smtClean="0"/>
              <a:t>➢  La naissance du monothéisme juif dans un monde polythéiste</a:t>
            </a:r>
          </a:p>
        </p:txBody>
      </p:sp>
      <p:pic>
        <p:nvPicPr>
          <p:cNvPr id="3" name="Imag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01097" y="177800"/>
            <a:ext cx="7301618" cy="6388100"/>
          </a:xfrm>
          <a:prstGeom prst="rect">
            <a:avLst/>
          </a:prstGeom>
        </p:spPr>
      </p:pic>
    </p:spTree>
    <p:extLst>
      <p:ext uri="{BB962C8B-B14F-4D97-AF65-F5344CB8AC3E}">
        <p14:creationId xmlns:p14="http://schemas.microsoft.com/office/powerpoint/2010/main" val="11718383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9080" y="2413338"/>
            <a:ext cx="2560320" cy="2031325"/>
          </a:xfrm>
          <a:prstGeom prst="rect">
            <a:avLst/>
          </a:prstGeom>
          <a:noFill/>
          <a:ln w="38100">
            <a:solidFill>
              <a:schemeClr val="accent3">
                <a:lumMod val="50000"/>
              </a:schemeClr>
            </a:solidFill>
          </a:ln>
        </p:spPr>
        <p:txBody>
          <a:bodyPr wrap="square" rtlCol="0">
            <a:spAutoFit/>
          </a:bodyPr>
          <a:lstStyle/>
          <a:p>
            <a:r>
              <a:rPr lang="fr-FR" b="1" dirty="0" smtClean="0"/>
              <a:t>Géographie </a:t>
            </a:r>
          </a:p>
          <a:p>
            <a:r>
              <a:rPr lang="fr-FR" b="1" dirty="0" smtClean="0">
                <a:solidFill>
                  <a:schemeClr val="accent3">
                    <a:lumMod val="50000"/>
                  </a:schemeClr>
                </a:solidFill>
              </a:rPr>
              <a:t>Thème 3</a:t>
            </a:r>
          </a:p>
          <a:p>
            <a:r>
              <a:rPr lang="fr-FR" b="1" dirty="0" smtClean="0">
                <a:solidFill>
                  <a:schemeClr val="accent3">
                    <a:lumMod val="50000"/>
                  </a:schemeClr>
                </a:solidFill>
              </a:rPr>
              <a:t>Habiter les littoraux</a:t>
            </a:r>
            <a:endParaRPr lang="fr-FR" b="1" dirty="0">
              <a:solidFill>
                <a:schemeClr val="accent3">
                  <a:lumMod val="50000"/>
                </a:schemeClr>
              </a:solidFill>
            </a:endParaRPr>
          </a:p>
          <a:p>
            <a:endParaRPr lang="fr-FR" dirty="0" smtClean="0"/>
          </a:p>
          <a:p>
            <a:r>
              <a:rPr lang="fr-FR" dirty="0" smtClean="0"/>
              <a:t>➢  Littoral industrialo-portuaire, littoral touristique</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100" y="1230377"/>
            <a:ext cx="8318500" cy="5645583"/>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1100" y="5134729"/>
            <a:ext cx="1502088" cy="1723271"/>
          </a:xfrm>
          <a:prstGeom prst="rect">
            <a:avLst/>
          </a:prstGeom>
        </p:spPr>
      </p:pic>
      <p:sp>
        <p:nvSpPr>
          <p:cNvPr id="9" name="ZoneTexte 8"/>
          <p:cNvSpPr txBox="1"/>
          <p:nvPr/>
        </p:nvSpPr>
        <p:spPr>
          <a:xfrm>
            <a:off x="9321800" y="1233041"/>
            <a:ext cx="2717800" cy="338554"/>
          </a:xfrm>
          <a:prstGeom prst="rect">
            <a:avLst/>
          </a:prstGeom>
          <a:solidFill>
            <a:schemeClr val="bg1"/>
          </a:solidFill>
          <a:ln>
            <a:solidFill>
              <a:schemeClr val="bg1">
                <a:lumMod val="75000"/>
              </a:schemeClr>
            </a:solidFill>
          </a:ln>
        </p:spPr>
        <p:txBody>
          <a:bodyPr wrap="square" rtlCol="0">
            <a:spAutoFit/>
          </a:bodyPr>
          <a:lstStyle/>
          <a:p>
            <a:r>
              <a:rPr lang="fr-FR" sz="1600" dirty="0" smtClean="0"/>
              <a:t>Les littoraux dans le monde</a:t>
            </a:r>
            <a:endParaRPr lang="fr-FR" sz="1600" dirty="0"/>
          </a:p>
        </p:txBody>
      </p:sp>
      <p:sp>
        <p:nvSpPr>
          <p:cNvPr id="10" name="ZoneTexte 9"/>
          <p:cNvSpPr txBox="1"/>
          <p:nvPr/>
        </p:nvSpPr>
        <p:spPr>
          <a:xfrm>
            <a:off x="9321800" y="6550223"/>
            <a:ext cx="1168400" cy="307777"/>
          </a:xfrm>
          <a:prstGeom prst="rect">
            <a:avLst/>
          </a:prstGeom>
          <a:noFill/>
        </p:spPr>
        <p:txBody>
          <a:bodyPr wrap="square" rtlCol="0">
            <a:spAutoFit/>
          </a:bodyPr>
          <a:lstStyle/>
          <a:p>
            <a:r>
              <a:rPr lang="fr-FR" sz="1400" dirty="0" smtClean="0"/>
              <a:t>Hatier, 2014</a:t>
            </a:r>
            <a:endParaRPr lang="fr-FR" sz="1400" dirty="0"/>
          </a:p>
        </p:txBody>
      </p:sp>
      <p:sp>
        <p:nvSpPr>
          <p:cNvPr id="11" name="ZoneTexte 10"/>
          <p:cNvSpPr txBox="1"/>
          <p:nvPr/>
        </p:nvSpPr>
        <p:spPr>
          <a:xfrm>
            <a:off x="342900" y="114300"/>
            <a:ext cx="11696700" cy="954107"/>
          </a:xfrm>
          <a:prstGeom prst="rect">
            <a:avLst/>
          </a:prstGeom>
          <a:noFill/>
          <a:ln w="38100">
            <a:solidFill>
              <a:srgbClr val="0070C0"/>
            </a:solidFill>
          </a:ln>
        </p:spPr>
        <p:txBody>
          <a:bodyPr wrap="square" rtlCol="0">
            <a:spAutoFit/>
          </a:bodyPr>
          <a:lstStyle/>
          <a:p>
            <a:pPr algn="ctr"/>
            <a:r>
              <a:rPr lang="fr-FR" sz="2800" dirty="0" smtClean="0"/>
              <a:t>Pourquoi les hommes se concentrent-ils sur les littoraux ?</a:t>
            </a:r>
            <a:br>
              <a:rPr lang="fr-FR" sz="2800" dirty="0" smtClean="0"/>
            </a:br>
            <a:r>
              <a:rPr lang="fr-FR" sz="2800" dirty="0" smtClean="0"/>
              <a:t> Comment y habitent-ils ?</a:t>
            </a:r>
            <a:endParaRPr lang="fr-FR" sz="2800" dirty="0"/>
          </a:p>
        </p:txBody>
      </p:sp>
    </p:spTree>
    <p:extLst>
      <p:ext uri="{BB962C8B-B14F-4D97-AF65-F5344CB8AC3E}">
        <p14:creationId xmlns:p14="http://schemas.microsoft.com/office/powerpoint/2010/main" val="12776848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0" y="744220"/>
            <a:ext cx="8549640" cy="5676400"/>
          </a:xfrm>
          <a:prstGeom prst="rect">
            <a:avLst/>
          </a:prstGeom>
        </p:spPr>
      </p:pic>
      <p:sp>
        <p:nvSpPr>
          <p:cNvPr id="3" name="ZoneTexte 2"/>
          <p:cNvSpPr txBox="1"/>
          <p:nvPr/>
        </p:nvSpPr>
        <p:spPr>
          <a:xfrm>
            <a:off x="1263000" y="114300"/>
            <a:ext cx="9666000" cy="523220"/>
          </a:xfrm>
          <a:prstGeom prst="rect">
            <a:avLst/>
          </a:prstGeom>
          <a:noFill/>
          <a:ln w="38100">
            <a:solidFill>
              <a:srgbClr val="0070C0"/>
            </a:solidFill>
          </a:ln>
        </p:spPr>
        <p:txBody>
          <a:bodyPr wrap="square" rtlCol="0">
            <a:spAutoFit/>
          </a:bodyPr>
          <a:lstStyle/>
          <a:p>
            <a:pPr algn="ctr"/>
            <a:r>
              <a:rPr lang="fr-FR" sz="2800" dirty="0" smtClean="0"/>
              <a:t>Où sont les hommes sur la Terre ?</a:t>
            </a:r>
            <a:endParaRPr lang="fr-FR" sz="2800" dirty="0"/>
          </a:p>
        </p:txBody>
      </p:sp>
      <p:sp>
        <p:nvSpPr>
          <p:cNvPr id="4" name="Rectangle 3"/>
          <p:cNvSpPr/>
          <p:nvPr/>
        </p:nvSpPr>
        <p:spPr>
          <a:xfrm>
            <a:off x="4533900" y="6080760"/>
            <a:ext cx="4960620" cy="339860"/>
          </a:xfrm>
          <a:prstGeom prst="rect">
            <a:avLst/>
          </a:prstGeom>
          <a:solidFill>
            <a:schemeClr val="accent3">
              <a:lumMod val="75000"/>
              <a:alpha val="37000"/>
            </a:schemeClr>
          </a:solidFill>
          <a:ln w="57150">
            <a:solidFill>
              <a:schemeClr val="accent3">
                <a:lumMod val="50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2738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2900" y="2136339"/>
            <a:ext cx="2560320" cy="2585323"/>
          </a:xfrm>
          <a:prstGeom prst="rect">
            <a:avLst/>
          </a:prstGeom>
          <a:noFill/>
          <a:ln w="38100">
            <a:solidFill>
              <a:srgbClr val="C00000"/>
            </a:solidFill>
          </a:ln>
        </p:spPr>
        <p:txBody>
          <a:bodyPr wrap="square" rtlCol="0">
            <a:spAutoFit/>
          </a:bodyPr>
          <a:lstStyle/>
          <a:p>
            <a:r>
              <a:rPr lang="fr-FR" b="1" dirty="0" smtClean="0"/>
              <a:t>Histoire</a:t>
            </a:r>
          </a:p>
          <a:p>
            <a:r>
              <a:rPr lang="fr-FR" b="1" dirty="0" smtClean="0">
                <a:solidFill>
                  <a:srgbClr val="C00000"/>
                </a:solidFill>
              </a:rPr>
              <a:t>Thème 3</a:t>
            </a:r>
          </a:p>
          <a:p>
            <a:r>
              <a:rPr lang="fr-FR" b="1" dirty="0" smtClean="0">
                <a:solidFill>
                  <a:srgbClr val="C00000"/>
                </a:solidFill>
              </a:rPr>
              <a:t>L’Empire romain dans le monde antique</a:t>
            </a:r>
            <a:endParaRPr lang="fr-FR" b="1" dirty="0">
              <a:solidFill>
                <a:srgbClr val="C00000"/>
              </a:solidFill>
            </a:endParaRPr>
          </a:p>
          <a:p>
            <a:endParaRPr lang="fr-FR" dirty="0" smtClean="0"/>
          </a:p>
          <a:p>
            <a:r>
              <a:rPr lang="fr-FR" dirty="0" smtClean="0"/>
              <a:t>➢ Conquêtes, paix romaine et romanisation</a:t>
            </a:r>
          </a:p>
        </p:txBody>
      </p:sp>
      <p:pic>
        <p:nvPicPr>
          <p:cNvPr id="2" name="Image 1"/>
          <p:cNvPicPr>
            <a:picLocks noChangeAspect="1"/>
          </p:cNvPicPr>
          <p:nvPr/>
        </p:nvPicPr>
        <p:blipFill>
          <a:blip r:embed="rId3"/>
          <a:stretch>
            <a:fillRect/>
          </a:stretch>
        </p:blipFill>
        <p:spPr>
          <a:xfrm>
            <a:off x="4787900" y="1179373"/>
            <a:ext cx="7297419" cy="5473064"/>
          </a:xfrm>
          <a:prstGeom prst="rect">
            <a:avLst/>
          </a:prstGeom>
        </p:spPr>
      </p:pic>
      <p:sp>
        <p:nvSpPr>
          <p:cNvPr id="6" name="ZoneTexte 5"/>
          <p:cNvSpPr txBox="1"/>
          <p:nvPr/>
        </p:nvSpPr>
        <p:spPr>
          <a:xfrm>
            <a:off x="8412480" y="6498549"/>
            <a:ext cx="3672840" cy="307777"/>
          </a:xfrm>
          <a:prstGeom prst="rect">
            <a:avLst/>
          </a:prstGeom>
          <a:noFill/>
        </p:spPr>
        <p:txBody>
          <a:bodyPr wrap="square" rtlCol="0">
            <a:spAutoFit/>
          </a:bodyPr>
          <a:lstStyle/>
          <a:p>
            <a:r>
              <a:rPr lang="fr-FR" sz="1400" dirty="0" smtClean="0"/>
              <a:t>Source</a:t>
            </a:r>
            <a:r>
              <a:rPr lang="fr-FR" sz="1400" dirty="0"/>
              <a:t>: http://</a:t>
            </a:r>
            <a:r>
              <a:rPr lang="fr-FR" sz="1400" dirty="0" err="1" smtClean="0"/>
              <a:t>www.larousse.fr</a:t>
            </a:r>
            <a:r>
              <a:rPr lang="fr-FR" sz="1400" dirty="0" smtClean="0"/>
              <a:t>/</a:t>
            </a:r>
            <a:r>
              <a:rPr lang="fr-FR" sz="1400" dirty="0" err="1" smtClean="0"/>
              <a:t>encyclopedie</a:t>
            </a:r>
            <a:endParaRPr lang="fr-FR" sz="1400" dirty="0"/>
          </a:p>
        </p:txBody>
      </p:sp>
      <p:sp>
        <p:nvSpPr>
          <p:cNvPr id="8" name="ZoneTexte 7"/>
          <p:cNvSpPr txBox="1"/>
          <p:nvPr/>
        </p:nvSpPr>
        <p:spPr>
          <a:xfrm>
            <a:off x="342900" y="114300"/>
            <a:ext cx="11696700" cy="954107"/>
          </a:xfrm>
          <a:prstGeom prst="rect">
            <a:avLst/>
          </a:prstGeom>
          <a:noFill/>
          <a:ln w="38100">
            <a:solidFill>
              <a:srgbClr val="0070C0"/>
            </a:solidFill>
          </a:ln>
        </p:spPr>
        <p:txBody>
          <a:bodyPr wrap="square" rtlCol="0">
            <a:spAutoFit/>
          </a:bodyPr>
          <a:lstStyle/>
          <a:p>
            <a:pPr algn="ctr"/>
            <a:r>
              <a:rPr lang="fr-FR" sz="2800" dirty="0" smtClean="0"/>
              <a:t>Pourquoi les hommes se concentrent-ils dans les villes ?</a:t>
            </a:r>
            <a:br>
              <a:rPr lang="fr-FR" sz="2800" dirty="0" smtClean="0"/>
            </a:br>
            <a:r>
              <a:rPr lang="fr-FR" sz="2800" dirty="0" smtClean="0"/>
              <a:t> Comment y habitent-ils ?</a:t>
            </a:r>
            <a:endParaRPr lang="fr-FR" sz="2800" dirty="0"/>
          </a:p>
        </p:txBody>
      </p:sp>
    </p:spTree>
    <p:extLst>
      <p:ext uri="{BB962C8B-B14F-4D97-AF65-F5344CB8AC3E}">
        <p14:creationId xmlns:p14="http://schemas.microsoft.com/office/powerpoint/2010/main" val="5830506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2900" y="2274838"/>
            <a:ext cx="2560320" cy="2308324"/>
          </a:xfrm>
          <a:prstGeom prst="rect">
            <a:avLst/>
          </a:prstGeom>
          <a:noFill/>
          <a:ln w="38100">
            <a:solidFill>
              <a:srgbClr val="C00000"/>
            </a:solidFill>
          </a:ln>
        </p:spPr>
        <p:txBody>
          <a:bodyPr wrap="square" rtlCol="0">
            <a:spAutoFit/>
          </a:bodyPr>
          <a:lstStyle/>
          <a:p>
            <a:r>
              <a:rPr lang="fr-FR" b="1" dirty="0" smtClean="0"/>
              <a:t>Histoire</a:t>
            </a:r>
          </a:p>
          <a:p>
            <a:r>
              <a:rPr lang="fr-FR" b="1" dirty="0" smtClean="0">
                <a:solidFill>
                  <a:srgbClr val="C00000"/>
                </a:solidFill>
              </a:rPr>
              <a:t>Thème 3</a:t>
            </a:r>
          </a:p>
          <a:p>
            <a:r>
              <a:rPr lang="fr-FR" b="1" dirty="0" smtClean="0">
                <a:solidFill>
                  <a:srgbClr val="C00000"/>
                </a:solidFill>
              </a:rPr>
              <a:t>L’Empire romain dans le monde antique</a:t>
            </a:r>
            <a:endParaRPr lang="fr-FR" b="1" dirty="0">
              <a:solidFill>
                <a:srgbClr val="C00000"/>
              </a:solidFill>
            </a:endParaRPr>
          </a:p>
          <a:p>
            <a:endParaRPr lang="fr-FR" dirty="0" smtClean="0"/>
          </a:p>
          <a:p>
            <a:r>
              <a:rPr lang="fr-FR" dirty="0" smtClean="0"/>
              <a:t>➢ Des chrétiens dans l’Empire</a:t>
            </a:r>
          </a:p>
        </p:txBody>
      </p:sp>
      <p:sp>
        <p:nvSpPr>
          <p:cNvPr id="6" name="ZoneTexte 5"/>
          <p:cNvSpPr txBox="1"/>
          <p:nvPr/>
        </p:nvSpPr>
        <p:spPr>
          <a:xfrm>
            <a:off x="8397240" y="6026109"/>
            <a:ext cx="3672840" cy="307777"/>
          </a:xfrm>
          <a:prstGeom prst="rect">
            <a:avLst/>
          </a:prstGeom>
          <a:noFill/>
        </p:spPr>
        <p:txBody>
          <a:bodyPr wrap="square" rtlCol="0">
            <a:spAutoFit/>
          </a:bodyPr>
          <a:lstStyle/>
          <a:p>
            <a:r>
              <a:rPr lang="fr-FR" sz="1400" dirty="0" smtClean="0"/>
              <a:t>Source</a:t>
            </a:r>
            <a:r>
              <a:rPr lang="fr-FR" sz="1400" dirty="0"/>
              <a:t>: http://</a:t>
            </a:r>
            <a:r>
              <a:rPr lang="fr-FR" sz="1400" dirty="0" err="1"/>
              <a:t>www.assistancescolaire.com</a:t>
            </a:r>
            <a:r>
              <a:rPr lang="fr-FR" sz="1400" dirty="0"/>
              <a:t>/</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161" y="595967"/>
            <a:ext cx="7741920" cy="5450729"/>
          </a:xfrm>
          <a:prstGeom prst="rect">
            <a:avLst/>
          </a:prstGeom>
        </p:spPr>
      </p:pic>
    </p:spTree>
    <p:extLst>
      <p:ext uri="{BB962C8B-B14F-4D97-AF65-F5344CB8AC3E}">
        <p14:creationId xmlns:p14="http://schemas.microsoft.com/office/powerpoint/2010/main" val="12627003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116632"/>
            <a:ext cx="11412000" cy="900000"/>
          </a:xfrm>
          <a:noFill/>
          <a:ln w="28575">
            <a:solidFill>
              <a:srgbClr val="C00000"/>
            </a:solidFill>
          </a:ln>
        </p:spPr>
        <p:txBody>
          <a:bodyPr>
            <a:noAutofit/>
          </a:bodyPr>
          <a:lstStyle/>
          <a:p>
            <a:r>
              <a:rPr lang="fr-FR" sz="3200" dirty="0"/>
              <a:t>A. Les finalités du cycle 3 en Histoire : </a:t>
            </a:r>
            <a:br>
              <a:rPr lang="fr-FR" sz="3200" dirty="0"/>
            </a:br>
            <a:r>
              <a:rPr lang="fr-FR" sz="3200" dirty="0"/>
              <a:t>distinguer Histoire et histoires</a:t>
            </a:r>
          </a:p>
        </p:txBody>
      </p:sp>
      <p:sp>
        <p:nvSpPr>
          <p:cNvPr id="22529" name="Rectangle 1"/>
          <p:cNvSpPr>
            <a:spLocks noChangeArrowheads="1"/>
          </p:cNvSpPr>
          <p:nvPr/>
        </p:nvSpPr>
        <p:spPr bwMode="auto">
          <a:xfrm>
            <a:off x="1524000" y="898050"/>
            <a:ext cx="5796136"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fr-FR" sz="1600" dirty="0">
                <a:solidFill>
                  <a:srgbClr val="16808D"/>
                </a:solidFill>
                <a:latin typeface="Century Schoolbook" pitchFamily="18" charset="0"/>
                <a:ea typeface="Times New Roman" pitchFamily="18" charset="0"/>
                <a:cs typeface="Arial" pitchFamily="34" charset="0"/>
              </a:rPr>
              <a:t>Histoire</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En travaillant sur des faits historiques, les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l</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ves apprennent d'abord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distinguer l'histoire de la fiction et commencent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comprendre que le pass</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 est source d'interrogations.</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Si les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l</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ves sont dans un premier temps confront</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 aux traces concr</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tes de l'histoire et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leur sens, en lien avec leur environnement, ils sont peu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peu initi</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d'autres types de sources et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d'autres vestiges, qui parlent de mondes plus lointains dans le temps et l'espace. Ils comprennent que les 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cits de l'histoire sont constamment nourris et modifi</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 par de nouvelles 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couvertes arch</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ologiques et scientifiques et des lectures renouvel</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es du pass</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Les 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marches initi</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es d</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s le CM1 sont 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investies et enrichies</a:t>
            </a:r>
            <a:r>
              <a:rPr lang="fr-FR" sz="1600" dirty="0">
                <a:solidFill>
                  <a:srgbClr val="000000"/>
                </a:solidFill>
                <a:latin typeface="Calibri"/>
                <a:ea typeface="Times New Roman" pitchFamily="18" charset="0"/>
                <a:cs typeface="Arial" pitchFamily="34" charset="0"/>
              </a:rPr>
              <a:t> </a:t>
            </a:r>
            <a:r>
              <a:rPr lang="fr-FR" sz="1600" dirty="0">
                <a:solidFill>
                  <a:srgbClr val="000000"/>
                </a:solidFill>
                <a:latin typeface="Century Schoolbook" pitchFamily="18" charset="0"/>
                <a:ea typeface="Times New Roman" pitchFamily="18" charset="0"/>
                <a:cs typeface="Arial" pitchFamily="34" charset="0"/>
              </a:rPr>
              <a:t>: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partir de quelles sources se construit un 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cit de l'histoire des temps anciens</a:t>
            </a:r>
            <a:r>
              <a:rPr lang="fr-FR" sz="1600" dirty="0">
                <a:solidFill>
                  <a:srgbClr val="000000"/>
                </a:solidFill>
                <a:latin typeface="Calibri"/>
                <a:ea typeface="Times New Roman" pitchFamily="18" charset="0"/>
                <a:cs typeface="Arial" pitchFamily="34" charset="0"/>
              </a:rPr>
              <a:t> </a:t>
            </a:r>
            <a:r>
              <a:rPr lang="fr-FR" sz="1600" dirty="0">
                <a:solidFill>
                  <a:srgbClr val="000000"/>
                </a:solidFill>
                <a:latin typeface="Century Schoolbook" pitchFamily="18" charset="0"/>
                <a:ea typeface="Times New Roman" pitchFamily="18" charset="0"/>
                <a:cs typeface="Arial" pitchFamily="34" charset="0"/>
              </a:rPr>
              <a:t>? Comment confronter traces arch</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ologiques et sources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crites</a:t>
            </a:r>
            <a:r>
              <a:rPr lang="fr-FR" sz="1600" dirty="0">
                <a:solidFill>
                  <a:srgbClr val="000000"/>
                </a:solidFill>
                <a:latin typeface="Calibri"/>
                <a:ea typeface="Times New Roman" pitchFamily="18" charset="0"/>
                <a:cs typeface="Arial" pitchFamily="34" charset="0"/>
              </a:rPr>
              <a:t> </a:t>
            </a:r>
            <a:r>
              <a:rPr lang="fr-FR" sz="1600" dirty="0">
                <a:solidFill>
                  <a:srgbClr val="000000"/>
                </a:solidFill>
                <a:latin typeface="Century Schoolbook" pitchFamily="18" charset="0"/>
                <a:ea typeface="Times New Roman" pitchFamily="18" charset="0"/>
                <a:cs typeface="Arial" pitchFamily="34" charset="0"/>
              </a:rPr>
              <a:t>?</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Toujours dans le souci de distinguer histoire et fiction - objectif qui peut être abord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 en lien avec le programme de fran</a:t>
            </a:r>
            <a:r>
              <a:rPr lang="fr-FR" sz="1600" dirty="0">
                <a:solidFill>
                  <a:srgbClr val="000000"/>
                </a:solidFill>
                <a:latin typeface="Calibri"/>
                <a:ea typeface="Times New Roman" pitchFamily="18" charset="0"/>
                <a:cs typeface="Arial" pitchFamily="34" charset="0"/>
              </a:rPr>
              <a:t>ç</a:t>
            </a:r>
            <a:r>
              <a:rPr lang="fr-FR" sz="1600" dirty="0">
                <a:solidFill>
                  <a:srgbClr val="000000"/>
                </a:solidFill>
                <a:latin typeface="Century Schoolbook" pitchFamily="18" charset="0"/>
                <a:ea typeface="Times New Roman" pitchFamily="18" charset="0"/>
                <a:cs typeface="Arial" pitchFamily="34" charset="0"/>
              </a:rPr>
              <a:t>ais - et particuli</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rement en classe de sixi</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me en raison de l'importance qui y est accord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e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l'histoire des faits religieux, les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l</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ves ont l'occasion de confronter,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plusieurs reprises, faits historiques et croyances. […]</a:t>
            </a:r>
            <a:endParaRPr lang="fr-FR" sz="1600" dirty="0">
              <a:latin typeface="Arial" pitchFamily="34" charset="0"/>
              <a:cs typeface="Arial" pitchFamily="34" charset="0"/>
            </a:endParaRPr>
          </a:p>
        </p:txBody>
      </p:sp>
      <p:sp>
        <p:nvSpPr>
          <p:cNvPr id="4" name="ZoneTexte 3"/>
          <p:cNvSpPr txBox="1"/>
          <p:nvPr/>
        </p:nvSpPr>
        <p:spPr>
          <a:xfrm>
            <a:off x="7680176" y="1124744"/>
            <a:ext cx="3460264" cy="5632311"/>
          </a:xfrm>
          <a:prstGeom prst="rect">
            <a:avLst/>
          </a:prstGeom>
          <a:noFill/>
        </p:spPr>
        <p:txBody>
          <a:bodyPr wrap="square" rtlCol="0">
            <a:spAutoFit/>
          </a:bodyPr>
          <a:lstStyle/>
          <a:p>
            <a:r>
              <a:rPr lang="fr-FR" sz="2000" b="1" u="sng" dirty="0"/>
              <a:t>Distinguer histoires et Histoire</a:t>
            </a:r>
          </a:p>
          <a:p>
            <a:endParaRPr lang="fr-FR" sz="2000" b="1" u="sng" dirty="0"/>
          </a:p>
          <a:p>
            <a:pPr>
              <a:buFont typeface="Wingdings" pitchFamily="2" charset="2"/>
              <a:buChar char="è"/>
            </a:pPr>
            <a:r>
              <a:rPr lang="fr-FR" sz="2000" dirty="0">
                <a:sym typeface="Wingdings" pitchFamily="2" charset="2"/>
              </a:rPr>
              <a:t>Travailler la démarche historique et notamment </a:t>
            </a:r>
            <a:r>
              <a:rPr lang="fr-FR" sz="2000" b="1" dirty="0">
                <a:sym typeface="Wingdings" pitchFamily="2" charset="2"/>
              </a:rPr>
              <a:t>historiciser le fait religieux</a:t>
            </a:r>
          </a:p>
          <a:p>
            <a:endParaRPr lang="fr-FR" sz="2000" dirty="0">
              <a:sym typeface="Wingdings" pitchFamily="2" charset="2"/>
            </a:endParaRPr>
          </a:p>
          <a:p>
            <a:r>
              <a:rPr lang="fr-FR" sz="2000" dirty="0">
                <a:sym typeface="Wingdings" pitchFamily="2" charset="2"/>
              </a:rPr>
              <a:t>Grâce notamment </a:t>
            </a:r>
            <a:r>
              <a:rPr lang="fr-FR" sz="2000" dirty="0" smtClean="0">
                <a:sym typeface="Wingdings" pitchFamily="2" charset="2"/>
              </a:rPr>
              <a:t>à un </a:t>
            </a:r>
            <a:r>
              <a:rPr lang="fr-FR" sz="2000" b="1" dirty="0">
                <a:sym typeface="Wingdings" pitchFamily="2" charset="2"/>
              </a:rPr>
              <a:t>t</a:t>
            </a:r>
            <a:r>
              <a:rPr lang="fr-FR" sz="2000" b="1" dirty="0"/>
              <a:t>ravail sur les sources et leur </a:t>
            </a:r>
            <a:r>
              <a:rPr lang="fr-FR" sz="2000" b="1" dirty="0" smtClean="0"/>
              <a:t>utilisation</a:t>
            </a:r>
            <a:r>
              <a:rPr lang="fr-FR" sz="2000" dirty="0" smtClean="0"/>
              <a:t> :</a:t>
            </a:r>
            <a:endParaRPr lang="fr-FR" sz="2000" dirty="0"/>
          </a:p>
          <a:p>
            <a:pPr>
              <a:buFont typeface="Arial" pitchFamily="34" charset="0"/>
              <a:buChar char="•"/>
            </a:pPr>
            <a:r>
              <a:rPr lang="fr-FR" sz="2000" dirty="0"/>
              <a:t> </a:t>
            </a:r>
            <a:r>
              <a:rPr lang="fr-FR" sz="2000" dirty="0" smtClean="0"/>
              <a:t>confrontation </a:t>
            </a:r>
            <a:r>
              <a:rPr lang="fr-FR" sz="2000" b="1" dirty="0"/>
              <a:t>des  traces archéologiques et des sources écrites.</a:t>
            </a:r>
          </a:p>
          <a:p>
            <a:pPr>
              <a:buFont typeface="Arial" pitchFamily="34" charset="0"/>
              <a:buChar char="•"/>
            </a:pPr>
            <a:r>
              <a:rPr lang="fr-FR" sz="2000" dirty="0"/>
              <a:t> </a:t>
            </a:r>
            <a:r>
              <a:rPr lang="fr-FR" sz="2000" dirty="0" smtClean="0"/>
              <a:t>récits </a:t>
            </a:r>
            <a:r>
              <a:rPr lang="fr-FR" sz="2000" dirty="0"/>
              <a:t>historiques modifiés </a:t>
            </a:r>
            <a:r>
              <a:rPr lang="fr-FR" sz="2000" b="1" dirty="0"/>
              <a:t>par nouvelles découvertes ou des lectures différentes.</a:t>
            </a:r>
          </a:p>
          <a:p>
            <a:pPr>
              <a:buFont typeface="Wingdings" pitchFamily="2" charset="2"/>
              <a:buChar char="è"/>
            </a:pPr>
            <a:endParaRPr lang="fr-FR" sz="2000" dirty="0">
              <a:sym typeface="Wingdings" pitchFamily="2" charset="2"/>
            </a:endParaRPr>
          </a:p>
        </p:txBody>
      </p:sp>
      <p:sp>
        <p:nvSpPr>
          <p:cNvPr id="5" name="Rectangle 4"/>
          <p:cNvSpPr/>
          <p:nvPr/>
        </p:nvSpPr>
        <p:spPr>
          <a:xfrm>
            <a:off x="1524000" y="1196752"/>
            <a:ext cx="5724128" cy="288032"/>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1524000" y="1484784"/>
            <a:ext cx="5436096" cy="21602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392144" y="1268760"/>
            <a:ext cx="323528" cy="21602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1524000" y="2492896"/>
            <a:ext cx="5724128" cy="187220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a:off x="2639616" y="4653136"/>
            <a:ext cx="4608512" cy="21602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524000" y="4869160"/>
            <a:ext cx="5724128" cy="504056"/>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524000" y="5373216"/>
            <a:ext cx="5724128" cy="1484784"/>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2351584" y="2726918"/>
            <a:ext cx="3960440" cy="3170099"/>
          </a:xfrm>
          <a:prstGeom prst="rect">
            <a:avLst/>
          </a:prstGeom>
          <a:solidFill>
            <a:schemeClr val="bg1"/>
          </a:solidFill>
          <a:ln w="28575">
            <a:solidFill>
              <a:schemeClr val="tx1"/>
            </a:solidFill>
          </a:ln>
        </p:spPr>
        <p:txBody>
          <a:bodyPr wrap="square">
            <a:spAutoFit/>
          </a:bodyPr>
          <a:lstStyle/>
          <a:p>
            <a:pPr algn="ctr"/>
            <a:r>
              <a:rPr lang="fr-FR" sz="2000" b="1" dirty="0">
                <a:sym typeface="Wingdings" pitchFamily="2" charset="2"/>
              </a:rPr>
              <a:t>Objectifs transversaux induits, compétences particulièrement travaillées dans cette </a:t>
            </a:r>
            <a:r>
              <a:rPr lang="fr-FR" sz="2000" b="1" dirty="0" smtClean="0">
                <a:sym typeface="Wingdings" pitchFamily="2" charset="2"/>
              </a:rPr>
              <a:t>optique : </a:t>
            </a:r>
          </a:p>
          <a:p>
            <a:pPr algn="ctr"/>
            <a:endParaRPr lang="fr-FR" sz="2000" b="1" dirty="0">
              <a:sym typeface="Wingdings" pitchFamily="2" charset="2"/>
            </a:endParaRPr>
          </a:p>
          <a:p>
            <a:pPr>
              <a:buFont typeface="Arial" pitchFamily="34" charset="0"/>
              <a:buChar char="•"/>
            </a:pPr>
            <a:r>
              <a:rPr lang="fr-FR" sz="2000" dirty="0" smtClean="0">
                <a:sym typeface="Wingdings" pitchFamily="2" charset="2"/>
              </a:rPr>
              <a:t> Se </a:t>
            </a:r>
            <a:r>
              <a:rPr lang="fr-FR" sz="2000" dirty="0">
                <a:sym typeface="Wingdings" pitchFamily="2" charset="2"/>
              </a:rPr>
              <a:t>repérer dans le temps </a:t>
            </a:r>
          </a:p>
          <a:p>
            <a:pPr>
              <a:buFont typeface="Arial" pitchFamily="34" charset="0"/>
              <a:buChar char="•"/>
            </a:pPr>
            <a:r>
              <a:rPr lang="fr-FR" sz="2000" dirty="0" smtClean="0">
                <a:sym typeface="Wingdings" pitchFamily="2" charset="2"/>
              </a:rPr>
              <a:t> Se </a:t>
            </a:r>
            <a:r>
              <a:rPr lang="fr-FR" sz="2000" dirty="0">
                <a:sym typeface="Wingdings" pitchFamily="2" charset="2"/>
              </a:rPr>
              <a:t>repérer dans l’espace</a:t>
            </a:r>
          </a:p>
          <a:p>
            <a:pPr>
              <a:buFont typeface="Arial" pitchFamily="34" charset="0"/>
              <a:buChar char="•"/>
            </a:pPr>
            <a:r>
              <a:rPr lang="fr-FR" sz="2000" dirty="0" smtClean="0">
                <a:sym typeface="Wingdings" pitchFamily="2" charset="2"/>
              </a:rPr>
              <a:t> Raisonner</a:t>
            </a:r>
            <a:r>
              <a:rPr lang="fr-FR" sz="2000" dirty="0">
                <a:sym typeface="Wingdings" pitchFamily="2" charset="2"/>
              </a:rPr>
              <a:t>, justifier une démarche et les choix effectués.</a:t>
            </a:r>
          </a:p>
          <a:p>
            <a:pPr>
              <a:buFont typeface="Arial" pitchFamily="34" charset="0"/>
              <a:buChar char="•"/>
            </a:pPr>
            <a:r>
              <a:rPr lang="fr-FR" sz="2000" dirty="0" smtClean="0">
                <a:sym typeface="Wingdings" pitchFamily="2" charset="2"/>
              </a:rPr>
              <a:t> Comprendre </a:t>
            </a:r>
            <a:r>
              <a:rPr lang="fr-FR" sz="2000" dirty="0">
                <a:sym typeface="Wingdings" pitchFamily="2" charset="2"/>
              </a:rPr>
              <a:t>un document</a:t>
            </a:r>
          </a:p>
          <a:p>
            <a:pPr>
              <a:buFont typeface="Arial" pitchFamily="34" charset="0"/>
              <a:buChar char="•"/>
            </a:pPr>
            <a:r>
              <a:rPr lang="fr-FR" sz="2000" dirty="0" smtClean="0">
                <a:sym typeface="Wingdings" pitchFamily="2" charset="2"/>
              </a:rPr>
              <a:t> Pratiquer </a:t>
            </a:r>
            <a:r>
              <a:rPr lang="fr-FR" sz="2000" dirty="0">
                <a:sym typeface="Wingdings" pitchFamily="2" charset="2"/>
              </a:rPr>
              <a:t>différents langages.</a:t>
            </a:r>
            <a:endParaRPr lang="fr-FR" sz="2000" dirty="0"/>
          </a:p>
        </p:txBody>
      </p:sp>
    </p:spTree>
    <p:extLst>
      <p:ext uri="{BB962C8B-B14F-4D97-AF65-F5344CB8AC3E}">
        <p14:creationId xmlns:p14="http://schemas.microsoft.com/office/powerpoint/2010/main" val="79697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childTnLst>
                                </p:cTn>
                              </p:par>
                              <p:par>
                                <p:cTn id="25" presetID="2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p:cTn id="3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0" end="0"/>
                                            </p:txEl>
                                          </p:spTgt>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 calcmode="lin" valueType="num">
                                      <p:cBhvr>
                                        <p:cTn id="39"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p:cTn id="4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4">
                                            <p:txEl>
                                              <p:pRg st="4" end="4"/>
                                            </p:txEl>
                                          </p:spTgt>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4">
                                            <p:txEl>
                                              <p:pRg st="5" end="5"/>
                                            </p:txEl>
                                          </p:spTgt>
                                        </p:tgtEl>
                                        <p:attrNameLst>
                                          <p:attrName>style.visibility</p:attrName>
                                        </p:attrNameLst>
                                      </p:cBhvr>
                                      <p:to>
                                        <p:strVal val="visible"/>
                                      </p:to>
                                    </p:set>
                                    <p:anim calcmode="lin" valueType="num">
                                      <p:cBhvr>
                                        <p:cTn id="49"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nodeType="clickEffect">
                                  <p:stCondLst>
                                    <p:cond delay="0"/>
                                  </p:stCondLst>
                                  <p:childTnLst>
                                    <p:set>
                                      <p:cBhvr>
                                        <p:cTn id="54" dur="1" fill="hold">
                                          <p:stCondLst>
                                            <p:cond delay="0"/>
                                          </p:stCondLst>
                                        </p:cTn>
                                        <p:tgtEl>
                                          <p:spTgt spid="4">
                                            <p:txEl>
                                              <p:pRg st="6" end="6"/>
                                            </p:txEl>
                                          </p:spTgt>
                                        </p:tgtEl>
                                        <p:attrNameLst>
                                          <p:attrName>style.visibility</p:attrName>
                                        </p:attrNameLst>
                                      </p:cBhvr>
                                      <p:to>
                                        <p:strVal val="visible"/>
                                      </p:to>
                                    </p:set>
                                    <p:anim calcmode="lin" valueType="num">
                                      <p:cBhvr>
                                        <p:cTn id="5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6" dur="500" fill="hold"/>
                                        <p:tgtEl>
                                          <p:spTgt spid="4">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2900" y="1720840"/>
            <a:ext cx="2560320" cy="3416320"/>
          </a:xfrm>
          <a:prstGeom prst="rect">
            <a:avLst/>
          </a:prstGeom>
          <a:noFill/>
          <a:ln w="38100">
            <a:solidFill>
              <a:srgbClr val="C00000"/>
            </a:solidFill>
          </a:ln>
        </p:spPr>
        <p:txBody>
          <a:bodyPr wrap="square" rtlCol="0">
            <a:spAutoFit/>
          </a:bodyPr>
          <a:lstStyle/>
          <a:p>
            <a:r>
              <a:rPr lang="fr-FR" b="1" dirty="0" smtClean="0"/>
              <a:t>Histoire</a:t>
            </a:r>
          </a:p>
          <a:p>
            <a:r>
              <a:rPr lang="fr-FR" b="1" dirty="0" smtClean="0">
                <a:solidFill>
                  <a:srgbClr val="C00000"/>
                </a:solidFill>
              </a:rPr>
              <a:t>Thème 3</a:t>
            </a:r>
          </a:p>
          <a:p>
            <a:r>
              <a:rPr lang="fr-FR" b="1" dirty="0" smtClean="0">
                <a:solidFill>
                  <a:srgbClr val="C00000"/>
                </a:solidFill>
              </a:rPr>
              <a:t>L’Empire romain dans le monde antique</a:t>
            </a:r>
            <a:endParaRPr lang="fr-FR" b="1" dirty="0">
              <a:solidFill>
                <a:srgbClr val="C00000"/>
              </a:solidFill>
            </a:endParaRPr>
          </a:p>
          <a:p>
            <a:endParaRPr lang="fr-FR" dirty="0" smtClean="0"/>
          </a:p>
          <a:p>
            <a:r>
              <a:rPr lang="fr-FR" dirty="0" smtClean="0"/>
              <a:t>➢ Les relations de l’empire romain avec les autres mondes anciens: l’ancienne route de la soie et la Chine des Han</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749" y="611148"/>
            <a:ext cx="8482251" cy="5635704"/>
          </a:xfrm>
          <a:prstGeom prst="rect">
            <a:avLst/>
          </a:prstGeom>
        </p:spPr>
      </p:pic>
      <p:sp>
        <p:nvSpPr>
          <p:cNvPr id="6" name="ZoneTexte 5"/>
          <p:cNvSpPr txBox="1"/>
          <p:nvPr/>
        </p:nvSpPr>
        <p:spPr>
          <a:xfrm>
            <a:off x="9037320" y="6092963"/>
            <a:ext cx="3154680" cy="307777"/>
          </a:xfrm>
          <a:prstGeom prst="rect">
            <a:avLst/>
          </a:prstGeom>
          <a:noFill/>
        </p:spPr>
        <p:txBody>
          <a:bodyPr wrap="square" rtlCol="0">
            <a:spAutoFit/>
          </a:bodyPr>
          <a:lstStyle/>
          <a:p>
            <a:r>
              <a:rPr lang="fr-FR" sz="1400" dirty="0" smtClean="0"/>
              <a:t>Source: L’Histoire n°420</a:t>
            </a:r>
            <a:r>
              <a:rPr lang="fr-FR" sz="1400" smtClean="0"/>
              <a:t>, février 2016</a:t>
            </a:r>
            <a:endParaRPr lang="fr-FR" sz="1400" dirty="0"/>
          </a:p>
        </p:txBody>
      </p:sp>
    </p:spTree>
    <p:extLst>
      <p:ext uri="{BB962C8B-B14F-4D97-AF65-F5344CB8AC3E}">
        <p14:creationId xmlns:p14="http://schemas.microsoft.com/office/powerpoint/2010/main" val="15955708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342900" y="2136339"/>
            <a:ext cx="2585720" cy="2585323"/>
          </a:xfrm>
          <a:prstGeom prst="rect">
            <a:avLst/>
          </a:prstGeom>
          <a:noFill/>
          <a:ln w="38100">
            <a:solidFill>
              <a:schemeClr val="accent3">
                <a:lumMod val="50000"/>
              </a:schemeClr>
            </a:solidFill>
          </a:ln>
        </p:spPr>
        <p:txBody>
          <a:bodyPr wrap="square" rtlCol="0">
            <a:spAutoFit/>
          </a:bodyPr>
          <a:lstStyle/>
          <a:p>
            <a:r>
              <a:rPr lang="fr-FR" b="1" dirty="0" smtClean="0"/>
              <a:t>Géographie </a:t>
            </a:r>
          </a:p>
          <a:p>
            <a:r>
              <a:rPr lang="fr-FR" b="1" dirty="0" smtClean="0">
                <a:solidFill>
                  <a:schemeClr val="accent3">
                    <a:lumMod val="50000"/>
                  </a:schemeClr>
                </a:solidFill>
              </a:rPr>
              <a:t>Thème 1</a:t>
            </a:r>
          </a:p>
          <a:p>
            <a:r>
              <a:rPr lang="fr-FR" b="1" dirty="0" smtClean="0">
                <a:solidFill>
                  <a:schemeClr val="accent3">
                    <a:lumMod val="50000"/>
                  </a:schemeClr>
                </a:solidFill>
              </a:rPr>
              <a:t>Habiter une métropole</a:t>
            </a:r>
            <a:endParaRPr lang="fr-FR" b="1" dirty="0">
              <a:solidFill>
                <a:schemeClr val="accent3">
                  <a:lumMod val="50000"/>
                </a:schemeClr>
              </a:solidFill>
            </a:endParaRPr>
          </a:p>
          <a:p>
            <a:endParaRPr lang="fr-FR" dirty="0" smtClean="0"/>
          </a:p>
          <a:p>
            <a:r>
              <a:rPr lang="fr-FR" dirty="0" smtClean="0"/>
              <a:t>➢  Les métropoles et leurs habitants</a:t>
            </a:r>
          </a:p>
          <a:p>
            <a:endParaRPr lang="fr-FR" dirty="0"/>
          </a:p>
          <a:p>
            <a:r>
              <a:rPr lang="fr-FR" dirty="0"/>
              <a:t>➢  </a:t>
            </a:r>
            <a:r>
              <a:rPr lang="fr-FR" dirty="0" smtClean="0"/>
              <a:t>La ville de demain</a:t>
            </a:r>
          </a:p>
        </p:txBody>
      </p:sp>
      <p:pic>
        <p:nvPicPr>
          <p:cNvPr id="6" name="Image 5"/>
          <p:cNvPicPr>
            <a:picLocks noChangeAspect="1"/>
          </p:cNvPicPr>
          <p:nvPr/>
        </p:nvPicPr>
        <p:blipFill>
          <a:blip r:embed="rId3"/>
          <a:stretch>
            <a:fillRect/>
          </a:stretch>
        </p:blipFill>
        <p:spPr>
          <a:xfrm>
            <a:off x="3085474" y="1751945"/>
            <a:ext cx="8865226" cy="4210983"/>
          </a:xfrm>
          <a:prstGeom prst="rect">
            <a:avLst/>
          </a:prstGeom>
          <a:ln>
            <a:solidFill>
              <a:schemeClr val="bg1">
                <a:lumMod val="50000"/>
              </a:schemeClr>
            </a:solidFill>
          </a:ln>
        </p:spPr>
      </p:pic>
      <p:sp>
        <p:nvSpPr>
          <p:cNvPr id="2" name="ZoneTexte 1"/>
          <p:cNvSpPr txBox="1"/>
          <p:nvPr/>
        </p:nvSpPr>
        <p:spPr>
          <a:xfrm>
            <a:off x="7556500" y="6210300"/>
            <a:ext cx="4394200" cy="523220"/>
          </a:xfrm>
          <a:prstGeom prst="rect">
            <a:avLst/>
          </a:prstGeom>
          <a:noFill/>
        </p:spPr>
        <p:txBody>
          <a:bodyPr wrap="square" rtlCol="0">
            <a:spAutoFit/>
          </a:bodyPr>
          <a:lstStyle/>
          <a:p>
            <a:r>
              <a:rPr lang="fr-FR" sz="1400" dirty="0"/>
              <a:t>http://</a:t>
            </a:r>
            <a:r>
              <a:rPr lang="fr-FR" sz="1400" dirty="0" err="1"/>
              <a:t>www.unecartedumonde.fr</a:t>
            </a:r>
            <a:r>
              <a:rPr lang="fr-FR" sz="1400" dirty="0"/>
              <a:t>/2015/03/la-carte-du-monde-des-villes-de-plus-de-100-000-habitants/</a:t>
            </a:r>
          </a:p>
        </p:txBody>
      </p:sp>
      <p:sp>
        <p:nvSpPr>
          <p:cNvPr id="9" name="Rectangle 8"/>
          <p:cNvSpPr/>
          <p:nvPr/>
        </p:nvSpPr>
        <p:spPr>
          <a:xfrm>
            <a:off x="4093410" y="1413391"/>
            <a:ext cx="7273090" cy="338554"/>
          </a:xfrm>
          <a:prstGeom prst="rect">
            <a:avLst/>
          </a:prstGeom>
        </p:spPr>
        <p:txBody>
          <a:bodyPr wrap="square">
            <a:spAutoFit/>
          </a:bodyPr>
          <a:lstStyle/>
          <a:p>
            <a:r>
              <a:rPr lang="fr-FR" sz="1600" dirty="0"/>
              <a:t>Les villes de plus de 100 000 habitants dans le monde (cercles proportionnels)</a:t>
            </a:r>
          </a:p>
        </p:txBody>
      </p:sp>
      <p:sp>
        <p:nvSpPr>
          <p:cNvPr id="10" name="ZoneTexte 9"/>
          <p:cNvSpPr txBox="1"/>
          <p:nvPr/>
        </p:nvSpPr>
        <p:spPr>
          <a:xfrm>
            <a:off x="342900" y="114300"/>
            <a:ext cx="11696700" cy="954107"/>
          </a:xfrm>
          <a:prstGeom prst="rect">
            <a:avLst/>
          </a:prstGeom>
          <a:noFill/>
          <a:ln w="38100">
            <a:solidFill>
              <a:srgbClr val="0070C0"/>
            </a:solidFill>
          </a:ln>
        </p:spPr>
        <p:txBody>
          <a:bodyPr wrap="square" rtlCol="0">
            <a:spAutoFit/>
          </a:bodyPr>
          <a:lstStyle/>
          <a:p>
            <a:pPr algn="ctr"/>
            <a:r>
              <a:rPr lang="fr-FR" sz="2800" dirty="0" smtClean="0"/>
              <a:t>Pourquoi les hommes se concentrent-ils dans les villes ?</a:t>
            </a:r>
            <a:br>
              <a:rPr lang="fr-FR" sz="2800" dirty="0" smtClean="0"/>
            </a:br>
            <a:r>
              <a:rPr lang="fr-FR" sz="2800" dirty="0" smtClean="0"/>
              <a:t> Comment y habitent-ils ?</a:t>
            </a:r>
            <a:endParaRPr lang="fr-FR" sz="2800" dirty="0"/>
          </a:p>
        </p:txBody>
      </p:sp>
    </p:spTree>
    <p:extLst>
      <p:ext uri="{BB962C8B-B14F-4D97-AF65-F5344CB8AC3E}">
        <p14:creationId xmlns:p14="http://schemas.microsoft.com/office/powerpoint/2010/main" val="9407793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42900" y="114300"/>
            <a:ext cx="11696700" cy="954107"/>
          </a:xfrm>
          <a:prstGeom prst="rect">
            <a:avLst/>
          </a:prstGeom>
          <a:noFill/>
          <a:ln w="38100">
            <a:solidFill>
              <a:srgbClr val="0070C0"/>
            </a:solidFill>
          </a:ln>
        </p:spPr>
        <p:txBody>
          <a:bodyPr wrap="square" rtlCol="0">
            <a:spAutoFit/>
          </a:bodyPr>
          <a:lstStyle/>
          <a:p>
            <a:pPr algn="ctr"/>
            <a:r>
              <a:rPr lang="fr-FR" sz="2800" dirty="0"/>
              <a:t>Conclusion:</a:t>
            </a:r>
            <a:br>
              <a:rPr lang="fr-FR" sz="2800" dirty="0"/>
            </a:br>
            <a:r>
              <a:rPr lang="fr-FR" sz="2800" dirty="0"/>
              <a:t>La permanence des grands foyers de population</a:t>
            </a: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t="400" r="2213" b="77222"/>
          <a:stretch/>
        </p:blipFill>
        <p:spPr>
          <a:xfrm>
            <a:off x="256748" y="1179469"/>
            <a:ext cx="4027562" cy="2389231"/>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1420" t="22222" r="1538" b="51481"/>
          <a:stretch/>
        </p:blipFill>
        <p:spPr>
          <a:xfrm>
            <a:off x="342900" y="3568700"/>
            <a:ext cx="3941410" cy="2768600"/>
          </a:xfrm>
          <a:prstGeom prst="rect">
            <a:avLst/>
          </a:prstGeom>
        </p:spPr>
      </p:pic>
      <p:pic>
        <p:nvPicPr>
          <p:cNvPr id="32" name="Image 31"/>
          <p:cNvPicPr>
            <a:picLocks noChangeAspect="1"/>
          </p:cNvPicPr>
          <p:nvPr/>
        </p:nvPicPr>
        <p:blipFill rotWithShape="1">
          <a:blip r:embed="rId4">
            <a:extLst>
              <a:ext uri="{28A0092B-C50C-407E-A947-70E740481C1C}">
                <a14:useLocalDpi xmlns:a14="http://schemas.microsoft.com/office/drawing/2010/main" val="0"/>
              </a:ext>
            </a:extLst>
          </a:blip>
          <a:srcRect r="4105"/>
          <a:stretch/>
        </p:blipFill>
        <p:spPr>
          <a:xfrm>
            <a:off x="4496652" y="1333358"/>
            <a:ext cx="7695348" cy="5262822"/>
          </a:xfrm>
          <a:prstGeom prst="rect">
            <a:avLst/>
          </a:prstGeom>
        </p:spPr>
      </p:pic>
      <p:sp>
        <p:nvSpPr>
          <p:cNvPr id="33" name="ZoneTexte 32"/>
          <p:cNvSpPr txBox="1"/>
          <p:nvPr/>
        </p:nvSpPr>
        <p:spPr>
          <a:xfrm>
            <a:off x="917979" y="6237810"/>
            <a:ext cx="2705100" cy="307777"/>
          </a:xfrm>
          <a:prstGeom prst="rect">
            <a:avLst/>
          </a:prstGeom>
          <a:noFill/>
        </p:spPr>
        <p:txBody>
          <a:bodyPr wrap="square" rtlCol="0">
            <a:spAutoFit/>
          </a:bodyPr>
          <a:lstStyle/>
          <a:p>
            <a:r>
              <a:rPr lang="fr-FR" sz="1400" b="1" dirty="0" smtClean="0"/>
              <a:t>1 point = 1 million d’individus</a:t>
            </a:r>
            <a:endParaRPr lang="fr-FR" sz="1400" b="1" dirty="0"/>
          </a:p>
        </p:txBody>
      </p:sp>
      <p:sp>
        <p:nvSpPr>
          <p:cNvPr id="35" name="ZoneTexte 34"/>
          <p:cNvSpPr txBox="1"/>
          <p:nvPr/>
        </p:nvSpPr>
        <p:spPr>
          <a:xfrm>
            <a:off x="76626" y="6442291"/>
            <a:ext cx="3937000" cy="461665"/>
          </a:xfrm>
          <a:prstGeom prst="rect">
            <a:avLst/>
          </a:prstGeom>
          <a:noFill/>
        </p:spPr>
        <p:txBody>
          <a:bodyPr wrap="square" rtlCol="0">
            <a:spAutoFit/>
          </a:bodyPr>
          <a:lstStyle/>
          <a:p>
            <a:r>
              <a:rPr lang="fr-FR" sz="1200" dirty="0" smtClean="0"/>
              <a:t>Source: O. </a:t>
            </a:r>
            <a:r>
              <a:rPr lang="fr-FR" sz="1200" dirty="0" err="1" smtClean="0"/>
              <a:t>Dollfus</a:t>
            </a:r>
            <a:r>
              <a:rPr lang="fr-FR" sz="1200" dirty="0" smtClean="0"/>
              <a:t>, </a:t>
            </a:r>
            <a:r>
              <a:rPr lang="fr-FR" sz="1200" i="1" dirty="0" smtClean="0"/>
              <a:t>Mondes nouveaux</a:t>
            </a:r>
            <a:r>
              <a:rPr lang="fr-FR" sz="1200" dirty="0" smtClean="0"/>
              <a:t>, Belin-Reclus, Géographie Universelle, 1990</a:t>
            </a:r>
            <a:endParaRPr lang="fr-FR" sz="1200" dirty="0"/>
          </a:p>
        </p:txBody>
      </p:sp>
    </p:spTree>
    <p:extLst>
      <p:ext uri="{BB962C8B-B14F-4D97-AF65-F5344CB8AC3E}">
        <p14:creationId xmlns:p14="http://schemas.microsoft.com/office/powerpoint/2010/main" val="9889621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000" y="188640"/>
            <a:ext cx="11412000" cy="648072"/>
          </a:xfrm>
          <a:ln w="28575">
            <a:solidFill>
              <a:srgbClr val="C00000"/>
            </a:solidFill>
          </a:ln>
        </p:spPr>
        <p:txBody>
          <a:bodyPr>
            <a:normAutofit/>
          </a:bodyPr>
          <a:lstStyle/>
          <a:p>
            <a:r>
              <a:rPr lang="fr-FR" sz="3600" dirty="0"/>
              <a:t>... une finalité qui s’approfondit au cours du </a:t>
            </a:r>
            <a:r>
              <a:rPr lang="fr-FR" sz="3600" dirty="0" smtClean="0"/>
              <a:t>cycle 3</a:t>
            </a:r>
            <a:endParaRPr lang="fr-FR" sz="3600" dirty="0"/>
          </a:p>
        </p:txBody>
      </p:sp>
      <p:sp>
        <p:nvSpPr>
          <p:cNvPr id="22529" name="Rectangle 1"/>
          <p:cNvSpPr>
            <a:spLocks noChangeArrowheads="1"/>
          </p:cNvSpPr>
          <p:nvPr/>
        </p:nvSpPr>
        <p:spPr bwMode="auto">
          <a:xfrm>
            <a:off x="1775520" y="764705"/>
            <a:ext cx="6012160" cy="60016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fr-FR" sz="1600" dirty="0">
                <a:solidFill>
                  <a:srgbClr val="16808D"/>
                </a:solidFill>
                <a:latin typeface="Century Schoolbook" pitchFamily="18" charset="0"/>
                <a:ea typeface="Times New Roman" pitchFamily="18" charset="0"/>
                <a:cs typeface="Arial" pitchFamily="34" charset="0"/>
              </a:rPr>
              <a:t>Histoire</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En travaillant sur des faits historiques, les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l</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ves apprennent d'abord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distinguer l'histoire de la fiction et commencent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comprendre que le pass</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 est source d'interrogations.</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Si les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l</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ves sont dans un premier temps confront</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 aux traces concr</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tes de l'histoire et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leur sens, en lien avec leur environnement, ils sont peu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peu initi</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d'autres types de sources et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d'autres vestiges, qui parlent de mondes plus lointains dans le temps et l'espace. Ils comprennent que les 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cits de l'histoire sont constamment nourris et modifi</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 par de nouvelles 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couvertes arch</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ologiques et scientifiques et des lectures renouvel</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es du pass</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Les 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marches initi</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es d</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s le CM1 sont 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investies et enrichies</a:t>
            </a:r>
            <a:r>
              <a:rPr lang="fr-FR" sz="1600" dirty="0">
                <a:solidFill>
                  <a:srgbClr val="000000"/>
                </a:solidFill>
                <a:latin typeface="Calibri"/>
                <a:ea typeface="Times New Roman" pitchFamily="18" charset="0"/>
                <a:cs typeface="Arial" pitchFamily="34" charset="0"/>
              </a:rPr>
              <a:t> </a:t>
            </a:r>
            <a:r>
              <a:rPr lang="fr-FR" sz="1600" dirty="0">
                <a:solidFill>
                  <a:srgbClr val="000000"/>
                </a:solidFill>
                <a:latin typeface="Century Schoolbook" pitchFamily="18" charset="0"/>
                <a:ea typeface="Times New Roman" pitchFamily="18" charset="0"/>
                <a:cs typeface="Arial" pitchFamily="34" charset="0"/>
              </a:rPr>
              <a:t>: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partir de quelles sources se construit un 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cit de l'histoire des temps anciens</a:t>
            </a:r>
            <a:r>
              <a:rPr lang="fr-FR" sz="1600" dirty="0">
                <a:solidFill>
                  <a:srgbClr val="000000"/>
                </a:solidFill>
                <a:latin typeface="Calibri"/>
                <a:ea typeface="Times New Roman" pitchFamily="18" charset="0"/>
                <a:cs typeface="Arial" pitchFamily="34" charset="0"/>
              </a:rPr>
              <a:t> </a:t>
            </a:r>
            <a:r>
              <a:rPr lang="fr-FR" sz="1600" dirty="0">
                <a:solidFill>
                  <a:srgbClr val="000000"/>
                </a:solidFill>
                <a:latin typeface="Century Schoolbook" pitchFamily="18" charset="0"/>
                <a:ea typeface="Times New Roman" pitchFamily="18" charset="0"/>
                <a:cs typeface="Arial" pitchFamily="34" charset="0"/>
              </a:rPr>
              <a:t>? Comment confronter traces arch</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ologiques et sources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crites</a:t>
            </a:r>
            <a:r>
              <a:rPr lang="fr-FR" sz="1600" dirty="0">
                <a:solidFill>
                  <a:srgbClr val="000000"/>
                </a:solidFill>
                <a:latin typeface="Calibri"/>
                <a:ea typeface="Times New Roman" pitchFamily="18" charset="0"/>
                <a:cs typeface="Arial" pitchFamily="34" charset="0"/>
              </a:rPr>
              <a:t> </a:t>
            </a:r>
            <a:r>
              <a:rPr lang="fr-FR" sz="1600" dirty="0">
                <a:solidFill>
                  <a:srgbClr val="000000"/>
                </a:solidFill>
                <a:latin typeface="Century Schoolbook" pitchFamily="18" charset="0"/>
                <a:ea typeface="Times New Roman" pitchFamily="18" charset="0"/>
                <a:cs typeface="Arial" pitchFamily="34" charset="0"/>
              </a:rPr>
              <a:t>?</a:t>
            </a:r>
          </a:p>
          <a:p>
            <a:pPr algn="just" defTabSz="914400" eaLnBrk="0" fontAlgn="base" hangingPunct="0">
              <a:spcBef>
                <a:spcPct val="0"/>
              </a:spcBef>
              <a:spcAft>
                <a:spcPct val="0"/>
              </a:spcAft>
            </a:pP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Toujours dans le souci de distinguer histoire et fiction - objectif qui peut être abord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 en lien avec le programme de fran</a:t>
            </a:r>
            <a:r>
              <a:rPr lang="fr-FR" sz="1600" dirty="0">
                <a:solidFill>
                  <a:srgbClr val="000000"/>
                </a:solidFill>
                <a:latin typeface="Calibri"/>
                <a:ea typeface="Times New Roman" pitchFamily="18" charset="0"/>
                <a:cs typeface="Arial" pitchFamily="34" charset="0"/>
              </a:rPr>
              <a:t>ç</a:t>
            </a:r>
            <a:r>
              <a:rPr lang="fr-FR" sz="1600" dirty="0">
                <a:solidFill>
                  <a:srgbClr val="000000"/>
                </a:solidFill>
                <a:latin typeface="Century Schoolbook" pitchFamily="18" charset="0"/>
                <a:ea typeface="Times New Roman" pitchFamily="18" charset="0"/>
                <a:cs typeface="Arial" pitchFamily="34" charset="0"/>
              </a:rPr>
              <a:t>ais - et particuli</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rement en classe de sixi</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me en raison de l'importance qui y est accord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e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l'histoire des faits religieux, les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l</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ves ont l'occasion de confronter,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plusieurs reprises, faits historiques et croyances. […]</a:t>
            </a:r>
            <a:endParaRPr lang="fr-FR" sz="1600" dirty="0">
              <a:latin typeface="Arial" pitchFamily="34" charset="0"/>
              <a:cs typeface="Arial" pitchFamily="34" charset="0"/>
            </a:endParaRPr>
          </a:p>
        </p:txBody>
      </p:sp>
      <p:sp>
        <p:nvSpPr>
          <p:cNvPr id="4" name="ZoneTexte 3"/>
          <p:cNvSpPr txBox="1"/>
          <p:nvPr/>
        </p:nvSpPr>
        <p:spPr>
          <a:xfrm>
            <a:off x="7930078" y="917429"/>
            <a:ext cx="3073201" cy="1323439"/>
          </a:xfrm>
          <a:prstGeom prst="rect">
            <a:avLst/>
          </a:prstGeom>
          <a:noFill/>
        </p:spPr>
        <p:txBody>
          <a:bodyPr wrap="square" rtlCol="0">
            <a:spAutoFit/>
          </a:bodyPr>
          <a:lstStyle/>
          <a:p>
            <a:r>
              <a:rPr lang="fr-FR" sz="2000" u="sng" dirty="0"/>
              <a:t>Distinguer histoires et Histoire</a:t>
            </a:r>
          </a:p>
          <a:p>
            <a:pPr>
              <a:buFont typeface="Wingdings" pitchFamily="2" charset="2"/>
              <a:buChar char="è"/>
            </a:pPr>
            <a:r>
              <a:rPr lang="fr-FR" sz="2000" dirty="0">
                <a:sym typeface="Wingdings" pitchFamily="2" charset="2"/>
              </a:rPr>
              <a:t>Travailler la démarche historique </a:t>
            </a:r>
          </a:p>
        </p:txBody>
      </p:sp>
      <p:sp>
        <p:nvSpPr>
          <p:cNvPr id="8" name="Rectangle 7"/>
          <p:cNvSpPr/>
          <p:nvPr/>
        </p:nvSpPr>
        <p:spPr>
          <a:xfrm>
            <a:off x="1775520" y="1988840"/>
            <a:ext cx="6048672" cy="3096344"/>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1775520" y="5229200"/>
            <a:ext cx="6048672" cy="1484784"/>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8004212" y="2321585"/>
            <a:ext cx="2999068" cy="923330"/>
          </a:xfrm>
          <a:prstGeom prst="rect">
            <a:avLst/>
          </a:prstGeom>
          <a:noFill/>
          <a:ln w="28575">
            <a:solidFill>
              <a:srgbClr val="002060"/>
            </a:solidFill>
          </a:ln>
        </p:spPr>
        <p:txBody>
          <a:bodyPr wrap="square" rtlCol="0">
            <a:spAutoFit/>
          </a:bodyPr>
          <a:lstStyle/>
          <a:p>
            <a:pPr algn="ctr"/>
            <a:r>
              <a:rPr lang="fr-FR" dirty="0"/>
              <a:t>Intentions du programme: développer la démarche historique</a:t>
            </a:r>
          </a:p>
        </p:txBody>
      </p:sp>
      <p:sp>
        <p:nvSpPr>
          <p:cNvPr id="13" name="ZoneTexte 12"/>
          <p:cNvSpPr txBox="1"/>
          <p:nvPr/>
        </p:nvSpPr>
        <p:spPr>
          <a:xfrm>
            <a:off x="8004212" y="3537012"/>
            <a:ext cx="2999068" cy="1200329"/>
          </a:xfrm>
          <a:prstGeom prst="rect">
            <a:avLst/>
          </a:prstGeom>
          <a:noFill/>
          <a:ln w="28575">
            <a:solidFill>
              <a:srgbClr val="0070C0"/>
            </a:solidFill>
          </a:ln>
        </p:spPr>
        <p:txBody>
          <a:bodyPr wrap="square" rtlCol="0">
            <a:spAutoFit/>
          </a:bodyPr>
          <a:lstStyle/>
          <a:p>
            <a:pPr algn="ctr"/>
            <a:r>
              <a:rPr lang="fr-FR" dirty="0"/>
              <a:t>Progressivité dans la maîtrise de la démarche: </a:t>
            </a:r>
            <a:r>
              <a:rPr lang="fr-FR" b="1" u="sng" dirty="0"/>
              <a:t>des programmes </a:t>
            </a:r>
            <a:r>
              <a:rPr lang="fr-FR" b="1" u="sng" dirty="0" err="1"/>
              <a:t>spiralaires</a:t>
            </a:r>
            <a:endParaRPr lang="fr-FR" b="1" u="sng" dirty="0"/>
          </a:p>
        </p:txBody>
      </p:sp>
      <p:sp>
        <p:nvSpPr>
          <p:cNvPr id="14" name="ZoneTexte 13"/>
          <p:cNvSpPr txBox="1"/>
          <p:nvPr/>
        </p:nvSpPr>
        <p:spPr>
          <a:xfrm>
            <a:off x="8004212" y="5371427"/>
            <a:ext cx="2999068" cy="923330"/>
          </a:xfrm>
          <a:prstGeom prst="rect">
            <a:avLst/>
          </a:prstGeom>
          <a:noFill/>
          <a:ln w="28575">
            <a:solidFill>
              <a:srgbClr val="00B0F0"/>
            </a:solidFill>
          </a:ln>
        </p:spPr>
        <p:txBody>
          <a:bodyPr wrap="square" rtlCol="0">
            <a:spAutoFit/>
          </a:bodyPr>
          <a:lstStyle/>
          <a:p>
            <a:r>
              <a:rPr lang="fr-FR" dirty="0"/>
              <a:t>Spécificité en classe </a:t>
            </a:r>
            <a:r>
              <a:rPr lang="fr-FR"/>
              <a:t>de 6</a:t>
            </a:r>
            <a:r>
              <a:rPr lang="fr-FR" baseline="30000"/>
              <a:t>e</a:t>
            </a:r>
            <a:r>
              <a:rPr lang="fr-FR"/>
              <a:t> : </a:t>
            </a:r>
            <a:r>
              <a:rPr lang="fr-FR" dirty="0"/>
              <a:t>approfondir et confronter histoire et croyances</a:t>
            </a:r>
          </a:p>
        </p:txBody>
      </p:sp>
      <p:sp>
        <p:nvSpPr>
          <p:cNvPr id="16" name="Rectangle 15"/>
          <p:cNvSpPr/>
          <p:nvPr/>
        </p:nvSpPr>
        <p:spPr>
          <a:xfrm>
            <a:off x="1775520" y="1052736"/>
            <a:ext cx="6048672" cy="79208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2268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par>
                                <p:cTn id="19" presetID="23"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0000" y="116632"/>
            <a:ext cx="11412000" cy="900000"/>
          </a:xfrm>
          <a:ln w="28575">
            <a:solidFill>
              <a:srgbClr val="C00000"/>
            </a:solidFill>
          </a:ln>
        </p:spPr>
        <p:txBody>
          <a:bodyPr>
            <a:normAutofit/>
          </a:bodyPr>
          <a:lstStyle/>
          <a:p>
            <a:r>
              <a:rPr lang="fr-FR" sz="3600" dirty="0"/>
              <a:t>B. D’autres finalités </a:t>
            </a:r>
            <a:r>
              <a:rPr lang="fr-FR" sz="3600" dirty="0" smtClean="0"/>
              <a:t>tout </a:t>
            </a:r>
            <a:r>
              <a:rPr lang="fr-FR" sz="3600" dirty="0"/>
              <a:t>aussi importantes</a:t>
            </a:r>
          </a:p>
        </p:txBody>
      </p:sp>
      <p:sp>
        <p:nvSpPr>
          <p:cNvPr id="22529" name="Rectangle 1"/>
          <p:cNvSpPr>
            <a:spLocks noChangeArrowheads="1"/>
          </p:cNvSpPr>
          <p:nvPr/>
        </p:nvSpPr>
        <p:spPr bwMode="auto">
          <a:xfrm>
            <a:off x="1524000" y="1001633"/>
            <a:ext cx="6012160" cy="567847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pPr>
            <a:r>
              <a:rPr lang="fr-FR" sz="1100" dirty="0">
                <a:solidFill>
                  <a:srgbClr val="16808D"/>
                </a:solidFill>
                <a:latin typeface="Century Schoolbook" pitchFamily="18" charset="0"/>
                <a:ea typeface="Times New Roman" pitchFamily="18" charset="0"/>
                <a:cs typeface="Arial" pitchFamily="34" charset="0"/>
              </a:rPr>
              <a:t>Histoire</a:t>
            </a:r>
            <a:endParaRPr lang="fr-FR" sz="8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[…]Le projet de formation du cycle 3 ne vise pas une connaissance lin</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aire et exhaustive de l'histoire. Les moments historiques retenus ont pour objectif de mettre en place des rep</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res historiques communs,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labor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 progressivement et enrichis tout au long des cycles 3 et 4, qui permettent de comprendre que le monde d'aujourd'hui et la soci</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t</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 contemporaine sont les h</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ritiers de longs processus, de ruptures, de choix effectu</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 par les femmes et les hommes du pass</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[…]L'</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tude des faits religieux ancre syst</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matiquement ces faits dans leurs contextes culturel et g</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opolitique.</a:t>
            </a:r>
            <a:endParaRPr lang="fr-FR" sz="1600" dirty="0">
              <a:latin typeface="Arial" pitchFamily="34" charset="0"/>
              <a:cs typeface="Arial" pitchFamily="34" charset="0"/>
            </a:endParaRP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Si le programme offre parfois des sujets 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tude pr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cis, les professeurs veillent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permettre aux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l</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ves 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laborer des repr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sentations globales des mondes explor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a:t>
            </a: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 L'</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tude de cartes historiques dans chaque s</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quence est un moyen de </a:t>
            </a:r>
            <a:r>
              <a:rPr lang="fr-FR" sz="1600" dirty="0" err="1">
                <a:solidFill>
                  <a:srgbClr val="000000"/>
                </a:solidFill>
                <a:latin typeface="Century Schoolbook" pitchFamily="18" charset="0"/>
                <a:ea typeface="Times New Roman" pitchFamily="18" charset="0"/>
                <a:cs typeface="Arial" pitchFamily="34" charset="0"/>
              </a:rPr>
              <a:t>contextualiser</a:t>
            </a:r>
            <a:r>
              <a:rPr lang="fr-FR" sz="1600" dirty="0">
                <a:solidFill>
                  <a:srgbClr val="000000"/>
                </a:solidFill>
                <a:latin typeface="Century Schoolbook" pitchFamily="18" charset="0"/>
                <a:ea typeface="Times New Roman" pitchFamily="18" charset="0"/>
                <a:cs typeface="Arial" pitchFamily="34" charset="0"/>
              </a:rPr>
              <a:t> les sujets d'</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tude. Tous les espaces parcourus doivent être situ</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 dans le contexte du monde habit</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 dans la p</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riode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tudi</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e. </a:t>
            </a:r>
          </a:p>
          <a:p>
            <a:pPr algn="just" defTabSz="914400" eaLnBrk="0" fontAlgn="base" hangingPunct="0">
              <a:spcBef>
                <a:spcPct val="0"/>
              </a:spcBef>
              <a:spcAft>
                <a:spcPct val="0"/>
              </a:spcAft>
            </a:pPr>
            <a:r>
              <a:rPr lang="fr-FR" sz="1600" dirty="0">
                <a:solidFill>
                  <a:srgbClr val="000000"/>
                </a:solidFill>
                <a:latin typeface="Century Schoolbook" pitchFamily="18" charset="0"/>
                <a:ea typeface="Times New Roman" pitchFamily="18" charset="0"/>
                <a:cs typeface="Arial" pitchFamily="34" charset="0"/>
              </a:rPr>
              <a:t>Les professeurs s'attachent </a:t>
            </a:r>
            <a:r>
              <a:rPr lang="fr-FR" sz="1600" dirty="0">
                <a:solidFill>
                  <a:srgbClr val="000000"/>
                </a:solidFill>
                <a:latin typeface="Calibri"/>
                <a:ea typeface="Times New Roman" pitchFamily="18" charset="0"/>
                <a:cs typeface="Arial" pitchFamily="34" charset="0"/>
              </a:rPr>
              <a:t>à</a:t>
            </a:r>
            <a:r>
              <a:rPr lang="fr-FR" sz="1600" dirty="0">
                <a:solidFill>
                  <a:srgbClr val="000000"/>
                </a:solidFill>
                <a:latin typeface="Century Schoolbook" pitchFamily="18" charset="0"/>
                <a:ea typeface="Times New Roman" pitchFamily="18" charset="0"/>
                <a:cs typeface="Arial" pitchFamily="34" charset="0"/>
              </a:rPr>
              <a:t> montrer les dimensions synchronique ou diachronique des faits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tudi</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s. Les </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l</a:t>
            </a:r>
            <a:r>
              <a:rPr lang="fr-FR" sz="1600" dirty="0">
                <a:solidFill>
                  <a:srgbClr val="000000"/>
                </a:solidFill>
                <a:latin typeface="Calibri"/>
                <a:ea typeface="Times New Roman" pitchFamily="18" charset="0"/>
                <a:cs typeface="Arial" pitchFamily="34" charset="0"/>
              </a:rPr>
              <a:t>è</a:t>
            </a:r>
            <a:r>
              <a:rPr lang="fr-FR" sz="1600" dirty="0">
                <a:solidFill>
                  <a:srgbClr val="000000"/>
                </a:solidFill>
                <a:latin typeface="Century Schoolbook" pitchFamily="18" charset="0"/>
                <a:ea typeface="Times New Roman" pitchFamily="18" charset="0"/>
                <a:cs typeface="Arial" pitchFamily="34" charset="0"/>
              </a:rPr>
              <a:t>ves poursuivent ainsi la construction de leur perception de la longue dur</a:t>
            </a:r>
            <a:r>
              <a:rPr lang="fr-FR" sz="1600" dirty="0">
                <a:solidFill>
                  <a:srgbClr val="000000"/>
                </a:solidFill>
                <a:latin typeface="Calibri"/>
                <a:ea typeface="Times New Roman" pitchFamily="18" charset="0"/>
                <a:cs typeface="Arial" pitchFamily="34" charset="0"/>
              </a:rPr>
              <a:t>é</a:t>
            </a:r>
            <a:r>
              <a:rPr lang="fr-FR" sz="1600" dirty="0">
                <a:solidFill>
                  <a:srgbClr val="000000"/>
                </a:solidFill>
                <a:latin typeface="Century Schoolbook" pitchFamily="18" charset="0"/>
                <a:ea typeface="Times New Roman" pitchFamily="18" charset="0"/>
                <a:cs typeface="Arial" pitchFamily="34" charset="0"/>
              </a:rPr>
              <a:t>e.</a:t>
            </a:r>
            <a:endParaRPr lang="fr-FR" sz="1600" dirty="0">
              <a:latin typeface="Arial" pitchFamily="34" charset="0"/>
              <a:cs typeface="Arial" pitchFamily="34" charset="0"/>
            </a:endParaRPr>
          </a:p>
        </p:txBody>
      </p:sp>
      <p:sp>
        <p:nvSpPr>
          <p:cNvPr id="4" name="ZoneTexte 3"/>
          <p:cNvSpPr txBox="1"/>
          <p:nvPr/>
        </p:nvSpPr>
        <p:spPr>
          <a:xfrm>
            <a:off x="7968208" y="4987043"/>
            <a:ext cx="3833792" cy="1477328"/>
          </a:xfrm>
          <a:prstGeom prst="rect">
            <a:avLst/>
          </a:prstGeom>
          <a:noFill/>
        </p:spPr>
        <p:txBody>
          <a:bodyPr wrap="square" rtlCol="0">
            <a:spAutoFit/>
          </a:bodyPr>
          <a:lstStyle/>
          <a:p>
            <a:r>
              <a:rPr lang="fr-FR" dirty="0"/>
              <a:t>Travailler la perception du </a:t>
            </a:r>
            <a:r>
              <a:rPr lang="fr-FR" dirty="0" smtClean="0"/>
              <a:t>temps :</a:t>
            </a:r>
            <a:endParaRPr lang="fr-FR" dirty="0"/>
          </a:p>
          <a:p>
            <a:r>
              <a:rPr lang="fr-FR" dirty="0"/>
              <a:t>Synchronie ou diachronie (temps long)</a:t>
            </a:r>
          </a:p>
          <a:p>
            <a:r>
              <a:rPr lang="fr-FR" dirty="0">
                <a:sym typeface="Wingdings" pitchFamily="2" charset="2"/>
              </a:rPr>
              <a:t> Travailler pour percevoir  la longue durée.</a:t>
            </a:r>
            <a:endParaRPr lang="fr-FR" dirty="0"/>
          </a:p>
        </p:txBody>
      </p:sp>
      <p:sp>
        <p:nvSpPr>
          <p:cNvPr id="5" name="Rectangle 4"/>
          <p:cNvSpPr/>
          <p:nvPr/>
        </p:nvSpPr>
        <p:spPr>
          <a:xfrm>
            <a:off x="1524000" y="5589240"/>
            <a:ext cx="5940152" cy="1080120"/>
          </a:xfrm>
          <a:prstGeom prst="rect">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7932204" y="1216882"/>
            <a:ext cx="3833792" cy="1754326"/>
          </a:xfrm>
          <a:prstGeom prst="rect">
            <a:avLst/>
          </a:prstGeom>
          <a:noFill/>
        </p:spPr>
        <p:txBody>
          <a:bodyPr wrap="square" rtlCol="0">
            <a:spAutoFit/>
          </a:bodyPr>
          <a:lstStyle/>
          <a:p>
            <a:r>
              <a:rPr lang="fr-FR" dirty="0"/>
              <a:t>Des choix d’études qui donnent sens à notre </a:t>
            </a:r>
            <a:r>
              <a:rPr lang="fr-FR" dirty="0" smtClean="0"/>
              <a:t>monde : </a:t>
            </a:r>
            <a:r>
              <a:rPr lang="fr-FR" b="1" dirty="0"/>
              <a:t>pas d’exhaustivité ou de linéarité</a:t>
            </a:r>
            <a:r>
              <a:rPr lang="fr-FR" dirty="0"/>
              <a:t>. </a:t>
            </a:r>
          </a:p>
          <a:p>
            <a:r>
              <a:rPr lang="fr-FR" dirty="0"/>
              <a:t>La démarche vise à montrer </a:t>
            </a:r>
            <a:r>
              <a:rPr lang="fr-FR" b="1" dirty="0"/>
              <a:t>l’importance des héritages </a:t>
            </a:r>
            <a:r>
              <a:rPr lang="fr-FR" dirty="0"/>
              <a:t>de l’Humanité pour nos sociétés</a:t>
            </a:r>
            <a:r>
              <a:rPr lang="fr-FR" b="1" dirty="0"/>
              <a:t>.</a:t>
            </a:r>
          </a:p>
        </p:txBody>
      </p:sp>
      <p:sp>
        <p:nvSpPr>
          <p:cNvPr id="7" name="ZoneTexte 6"/>
          <p:cNvSpPr txBox="1"/>
          <p:nvPr/>
        </p:nvSpPr>
        <p:spPr>
          <a:xfrm>
            <a:off x="7968208" y="3463840"/>
            <a:ext cx="3833792" cy="1200329"/>
          </a:xfrm>
          <a:prstGeom prst="rect">
            <a:avLst/>
          </a:prstGeom>
          <a:noFill/>
        </p:spPr>
        <p:txBody>
          <a:bodyPr wrap="square" rtlCol="0">
            <a:spAutoFit/>
          </a:bodyPr>
          <a:lstStyle/>
          <a:p>
            <a:r>
              <a:rPr lang="fr-FR" dirty="0"/>
              <a:t>Une volonté de situer dans le temps et dans l’espace pour comprendre et situer les héritages de nos sociétés.</a:t>
            </a:r>
          </a:p>
        </p:txBody>
      </p:sp>
      <p:sp>
        <p:nvSpPr>
          <p:cNvPr id="8" name="Rectangle 7"/>
          <p:cNvSpPr/>
          <p:nvPr/>
        </p:nvSpPr>
        <p:spPr>
          <a:xfrm>
            <a:off x="1524000" y="1268760"/>
            <a:ext cx="5940152" cy="2160240"/>
          </a:xfrm>
          <a:prstGeom prst="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7572164" y="1288890"/>
            <a:ext cx="360040" cy="288032"/>
          </a:xfrm>
          <a:prstGeom prst="rect">
            <a:avLst/>
          </a:prstGeom>
          <a:solidFill>
            <a:srgbClr val="D883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p:cNvSpPr/>
          <p:nvPr/>
        </p:nvSpPr>
        <p:spPr>
          <a:xfrm>
            <a:off x="7608168" y="5085184"/>
            <a:ext cx="360040" cy="288032"/>
          </a:xfrm>
          <a:prstGeom prst="rect">
            <a:avLst/>
          </a:prstGeom>
          <a:solidFill>
            <a:schemeClr val="accent3">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p:cNvSpPr/>
          <p:nvPr/>
        </p:nvSpPr>
        <p:spPr>
          <a:xfrm>
            <a:off x="1524000" y="3429000"/>
            <a:ext cx="5940152" cy="2160240"/>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7608168" y="3501008"/>
            <a:ext cx="360040" cy="288032"/>
          </a:xfrm>
          <a:prstGeom prst="rect">
            <a:avLst/>
          </a:prstGeom>
          <a:solidFill>
            <a:schemeClr val="accent1">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2279576" y="2492896"/>
            <a:ext cx="4392488" cy="2862322"/>
          </a:xfrm>
          <a:prstGeom prst="rect">
            <a:avLst/>
          </a:prstGeom>
          <a:solidFill>
            <a:schemeClr val="bg1"/>
          </a:solidFill>
          <a:ln w="28575">
            <a:solidFill>
              <a:schemeClr val="tx1"/>
            </a:solidFill>
          </a:ln>
        </p:spPr>
        <p:txBody>
          <a:bodyPr wrap="square" rtlCol="0">
            <a:spAutoFit/>
          </a:bodyPr>
          <a:lstStyle/>
          <a:p>
            <a:pPr algn="ctr"/>
            <a:r>
              <a:rPr lang="fr-FR" sz="2000" b="1" dirty="0"/>
              <a:t>Objectifs transversaux induits, compétences particulièrement travaillées dans cette </a:t>
            </a:r>
            <a:r>
              <a:rPr lang="fr-FR" sz="2000" b="1" dirty="0" smtClean="0"/>
              <a:t>optique :</a:t>
            </a:r>
          </a:p>
          <a:p>
            <a:pPr algn="ctr"/>
            <a:endParaRPr lang="fr-FR" sz="2000" dirty="0"/>
          </a:p>
          <a:p>
            <a:pPr>
              <a:buFont typeface="Arial" pitchFamily="34" charset="0"/>
              <a:buChar char="•"/>
            </a:pPr>
            <a:r>
              <a:rPr lang="fr-FR" sz="2000" dirty="0" smtClean="0"/>
              <a:t> Se </a:t>
            </a:r>
            <a:r>
              <a:rPr lang="fr-FR" sz="2000" dirty="0"/>
              <a:t>repérer dans le temps</a:t>
            </a:r>
          </a:p>
          <a:p>
            <a:pPr>
              <a:buFont typeface="Arial" pitchFamily="34" charset="0"/>
              <a:buChar char="•"/>
            </a:pPr>
            <a:r>
              <a:rPr lang="fr-FR" sz="2000" dirty="0" smtClean="0"/>
              <a:t> Se </a:t>
            </a:r>
            <a:r>
              <a:rPr lang="fr-FR" sz="2000" dirty="0"/>
              <a:t>repérer dans l’espace</a:t>
            </a:r>
          </a:p>
          <a:p>
            <a:pPr>
              <a:buFont typeface="Arial" pitchFamily="34" charset="0"/>
              <a:buChar char="•"/>
            </a:pPr>
            <a:r>
              <a:rPr lang="fr-FR" sz="2000" dirty="0" smtClean="0"/>
              <a:t> Raisonner</a:t>
            </a:r>
            <a:r>
              <a:rPr lang="fr-FR" sz="2000" dirty="0"/>
              <a:t>, justifier une démarche et les choix effectués</a:t>
            </a:r>
          </a:p>
          <a:p>
            <a:pPr>
              <a:buFont typeface="Arial" pitchFamily="34" charset="0"/>
              <a:buChar char="•"/>
            </a:pPr>
            <a:r>
              <a:rPr lang="fr-FR" sz="2000" dirty="0" smtClean="0"/>
              <a:t> Pratiquer </a:t>
            </a:r>
            <a:r>
              <a:rPr lang="fr-FR" sz="2000" dirty="0"/>
              <a:t>différents </a:t>
            </a:r>
            <a:r>
              <a:rPr lang="fr-FR" sz="2000" dirty="0" smtClean="0"/>
              <a:t>langages</a:t>
            </a:r>
            <a:endParaRPr lang="fr-FR" dirty="0"/>
          </a:p>
        </p:txBody>
      </p:sp>
    </p:spTree>
    <p:extLst>
      <p:ext uri="{BB962C8B-B14F-4D97-AF65-F5344CB8AC3E}">
        <p14:creationId xmlns:p14="http://schemas.microsoft.com/office/powerpoint/2010/main" val="20396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p:cTn id="11"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 calcmode="lin" valueType="num">
                                      <p:cBhvr>
                                        <p:cTn id="2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childTnLst>
                                </p:cTn>
                              </p:par>
                              <p:par>
                                <p:cTn id="29" presetID="23" presetClass="entr" presetSubtype="16"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childTnLst>
                                </p:cTn>
                              </p:par>
                              <p:par>
                                <p:cTn id="33" presetID="23" presetClass="entr" presetSubtype="16"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childTnLst>
                                </p:cTn>
                              </p:par>
                              <p:par>
                                <p:cTn id="43" presetID="23" presetClass="entr" presetSubtype="16"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childTnLst>
                                </p:cTn>
                              </p:par>
                              <p:par>
                                <p:cTn id="47" presetID="23" presetClass="entr" presetSubtype="16"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build="allAtOnce"/>
      <p:bldP spid="7" grpId="0"/>
      <p:bldP spid="8" grpId="0" animBg="1"/>
      <p:bldP spid="10" grpId="0" animBg="1"/>
      <p:bldP spid="11" grpId="0" animBg="1"/>
      <p:bldP spid="12"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Capture d’écran 2016-02-16 à 09.55.34.png"/>
          <p:cNvPicPr>
            <a:picLocks noChangeAspect="1"/>
          </p:cNvPicPr>
          <p:nvPr/>
        </p:nvPicPr>
        <p:blipFill>
          <a:blip r:embed="rId3" cstate="print"/>
          <a:srcRect t="2990" r="5062" b="41862"/>
          <a:stretch>
            <a:fillRect/>
          </a:stretch>
        </p:blipFill>
        <p:spPr>
          <a:xfrm>
            <a:off x="8382000" y="1736061"/>
            <a:ext cx="3420000" cy="1681536"/>
          </a:xfrm>
          <a:prstGeom prst="rect">
            <a:avLst/>
          </a:prstGeom>
        </p:spPr>
      </p:pic>
      <p:pic>
        <p:nvPicPr>
          <p:cNvPr id="3" name="Image 2" descr="Capture d’écran 2016-02-16 à 09.51.57.png"/>
          <p:cNvPicPr>
            <a:picLocks noChangeAspect="1"/>
          </p:cNvPicPr>
          <p:nvPr/>
        </p:nvPicPr>
        <p:blipFill>
          <a:blip r:embed="rId4" cstate="print"/>
          <a:srcRect t="2705" b="8114"/>
          <a:stretch>
            <a:fillRect/>
          </a:stretch>
        </p:blipFill>
        <p:spPr>
          <a:xfrm>
            <a:off x="3594566" y="1721414"/>
            <a:ext cx="3420000" cy="2916424"/>
          </a:xfrm>
          <a:prstGeom prst="rect">
            <a:avLst/>
          </a:prstGeom>
        </p:spPr>
      </p:pic>
      <p:pic>
        <p:nvPicPr>
          <p:cNvPr id="4" name="Image 3" descr="Capture d’écran 2016-02-16 à 09.52.03.png"/>
          <p:cNvPicPr>
            <a:picLocks noChangeAspect="1"/>
          </p:cNvPicPr>
          <p:nvPr/>
        </p:nvPicPr>
        <p:blipFill>
          <a:blip r:embed="rId5" cstate="print"/>
          <a:srcRect t="7122" r="5269" b="17806"/>
          <a:stretch>
            <a:fillRect/>
          </a:stretch>
        </p:blipFill>
        <p:spPr>
          <a:xfrm>
            <a:off x="3594566" y="2576829"/>
            <a:ext cx="3420000" cy="2004975"/>
          </a:xfrm>
          <a:prstGeom prst="rect">
            <a:avLst/>
          </a:prstGeom>
        </p:spPr>
      </p:pic>
      <p:pic>
        <p:nvPicPr>
          <p:cNvPr id="5" name="Image 4" descr="Capture d’écran 2016-02-16 à 09.52.09.png"/>
          <p:cNvPicPr>
            <a:picLocks noChangeAspect="1"/>
          </p:cNvPicPr>
          <p:nvPr/>
        </p:nvPicPr>
        <p:blipFill>
          <a:blip r:embed="rId6" cstate="print"/>
          <a:srcRect t="4073" b="24437"/>
          <a:stretch>
            <a:fillRect/>
          </a:stretch>
        </p:blipFill>
        <p:spPr>
          <a:xfrm>
            <a:off x="3581418" y="3179626"/>
            <a:ext cx="3420000" cy="1541410"/>
          </a:xfrm>
          <a:prstGeom prst="rect">
            <a:avLst/>
          </a:prstGeom>
        </p:spPr>
      </p:pic>
      <p:pic>
        <p:nvPicPr>
          <p:cNvPr id="10" name="Image 9" descr="Capture d’écran 2016-02-16 à 09.56.27.png"/>
          <p:cNvPicPr>
            <a:picLocks noChangeAspect="1"/>
          </p:cNvPicPr>
          <p:nvPr/>
        </p:nvPicPr>
        <p:blipFill>
          <a:blip r:embed="rId7" cstate="print"/>
          <a:srcRect t="3831" r="10160" b="11492"/>
          <a:stretch>
            <a:fillRect/>
          </a:stretch>
        </p:blipFill>
        <p:spPr>
          <a:xfrm>
            <a:off x="8382000" y="2352763"/>
            <a:ext cx="3420000" cy="2137436"/>
          </a:xfrm>
          <a:prstGeom prst="rect">
            <a:avLst/>
          </a:prstGeom>
        </p:spPr>
      </p:pic>
      <p:pic>
        <p:nvPicPr>
          <p:cNvPr id="11" name="Image 10" descr="Capture d’écran 2016-02-16 à 09.56.42.png"/>
          <p:cNvPicPr>
            <a:picLocks noChangeAspect="1"/>
          </p:cNvPicPr>
          <p:nvPr/>
        </p:nvPicPr>
        <p:blipFill>
          <a:blip r:embed="rId8" cstate="print"/>
          <a:srcRect t="9642" r="7675" b="14463"/>
          <a:stretch>
            <a:fillRect/>
          </a:stretch>
        </p:blipFill>
        <p:spPr>
          <a:xfrm>
            <a:off x="8382000" y="3046372"/>
            <a:ext cx="3420000" cy="1491989"/>
          </a:xfrm>
          <a:prstGeom prst="rect">
            <a:avLst/>
          </a:prstGeom>
        </p:spPr>
      </p:pic>
      <p:sp>
        <p:nvSpPr>
          <p:cNvPr id="9" name="Rectangle 8"/>
          <p:cNvSpPr/>
          <p:nvPr/>
        </p:nvSpPr>
        <p:spPr>
          <a:xfrm>
            <a:off x="390000" y="1730426"/>
            <a:ext cx="2444640" cy="4608512"/>
          </a:xfrm>
          <a:prstGeom prst="rect">
            <a:avLst/>
          </a:prstGeom>
          <a:solidFill>
            <a:schemeClr val="bg1"/>
          </a:solidFill>
          <a:ln w="28575">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r>
              <a:rPr lang="fr-FR" sz="2400" b="1" u="sng" dirty="0">
                <a:solidFill>
                  <a:schemeClr val="tx1"/>
                </a:solidFill>
              </a:rPr>
              <a:t>CM1/CM2 : </a:t>
            </a:r>
          </a:p>
          <a:p>
            <a:endParaRPr lang="fr-FR" sz="2400" b="1" dirty="0">
              <a:solidFill>
                <a:schemeClr val="tx1"/>
              </a:solidFill>
            </a:endParaRPr>
          </a:p>
          <a:p>
            <a:pPr>
              <a:buFontTx/>
              <a:buChar char="-"/>
            </a:pPr>
            <a:r>
              <a:rPr lang="fr-FR" sz="2200" b="1" dirty="0">
                <a:solidFill>
                  <a:schemeClr val="tx1"/>
                </a:solidFill>
              </a:rPr>
              <a:t> Traces de l’histoire dans l’environnement  proche.</a:t>
            </a:r>
          </a:p>
          <a:p>
            <a:pPr>
              <a:buFontTx/>
              <a:buChar char="-"/>
            </a:pPr>
            <a:endParaRPr lang="fr-FR" sz="2200" b="1" dirty="0">
              <a:solidFill>
                <a:schemeClr val="tx1"/>
              </a:solidFill>
            </a:endParaRPr>
          </a:p>
          <a:p>
            <a:pPr>
              <a:buFontTx/>
              <a:buChar char="-"/>
            </a:pPr>
            <a:r>
              <a:rPr lang="fr-FR" sz="2200" b="1" dirty="0">
                <a:solidFill>
                  <a:schemeClr val="tx1"/>
                </a:solidFill>
              </a:rPr>
              <a:t> </a:t>
            </a:r>
            <a:r>
              <a:rPr lang="fr-FR" sz="2400" b="1" dirty="0">
                <a:solidFill>
                  <a:schemeClr val="tx1"/>
                </a:solidFill>
              </a:rPr>
              <a:t>Héritages </a:t>
            </a:r>
            <a:r>
              <a:rPr lang="fr-FR" sz="2400" b="1" u="sng" dirty="0">
                <a:solidFill>
                  <a:schemeClr val="tx1"/>
                </a:solidFill>
              </a:rPr>
              <a:t>nationaux</a:t>
            </a:r>
            <a:r>
              <a:rPr lang="fr-FR" sz="2400" b="1" dirty="0">
                <a:solidFill>
                  <a:schemeClr val="tx1"/>
                </a:solidFill>
              </a:rPr>
              <a:t> de nos sociétés.</a:t>
            </a:r>
          </a:p>
        </p:txBody>
      </p:sp>
      <p:sp>
        <p:nvSpPr>
          <p:cNvPr id="13" name="Titre 1"/>
          <p:cNvSpPr>
            <a:spLocks noGrp="1"/>
          </p:cNvSpPr>
          <p:nvPr>
            <p:ph type="title"/>
          </p:nvPr>
        </p:nvSpPr>
        <p:spPr>
          <a:xfrm>
            <a:off x="390000" y="188640"/>
            <a:ext cx="11412000" cy="1296000"/>
          </a:xfrm>
          <a:ln w="28575">
            <a:solidFill>
              <a:srgbClr val="C00000"/>
            </a:solidFill>
          </a:ln>
        </p:spPr>
        <p:txBody>
          <a:bodyPr>
            <a:noAutofit/>
          </a:bodyPr>
          <a:lstStyle/>
          <a:p>
            <a:r>
              <a:rPr lang="fr-FR" sz="3200" dirty="0"/>
              <a:t>C. Pourquoi ces thèmes ? U</a:t>
            </a:r>
            <a:r>
              <a:rPr lang="fr-FR" sz="3200" dirty="0" smtClean="0"/>
              <a:t>ne </a:t>
            </a:r>
            <a:r>
              <a:rPr lang="fr-FR" sz="3200" dirty="0"/>
              <a:t>démarche </a:t>
            </a:r>
            <a:r>
              <a:rPr lang="fr-FR" sz="3200" dirty="0" err="1"/>
              <a:t>multiscalaire</a:t>
            </a:r>
            <a:r>
              <a:rPr lang="fr-FR" sz="3200" dirty="0"/>
              <a:t> pour comprendre les héritages de nos </a:t>
            </a:r>
            <a:r>
              <a:rPr lang="fr-FR" sz="3200" dirty="0" smtClean="0"/>
              <a:t>sociétés</a:t>
            </a:r>
            <a:endParaRPr lang="fr-FR" sz="3200" dirty="0"/>
          </a:p>
        </p:txBody>
      </p:sp>
      <p:sp>
        <p:nvSpPr>
          <p:cNvPr id="12" name="ZoneTexte 11"/>
          <p:cNvSpPr txBox="1"/>
          <p:nvPr/>
        </p:nvSpPr>
        <p:spPr>
          <a:xfrm>
            <a:off x="9361904" y="6120638"/>
            <a:ext cx="1800200" cy="461665"/>
          </a:xfrm>
          <a:prstGeom prst="rect">
            <a:avLst/>
          </a:prstGeom>
          <a:noFill/>
          <a:ln w="28575">
            <a:solidFill>
              <a:schemeClr val="bg1">
                <a:lumMod val="50000"/>
              </a:schemeClr>
            </a:solidFill>
          </a:ln>
        </p:spPr>
        <p:txBody>
          <a:bodyPr wrap="square" rtlCol="0">
            <a:spAutoFit/>
          </a:bodyPr>
          <a:lstStyle/>
          <a:p>
            <a:pPr algn="ctr"/>
            <a:r>
              <a:rPr lang="fr-FR" sz="2400" dirty="0"/>
              <a:t>CM2</a:t>
            </a:r>
          </a:p>
        </p:txBody>
      </p:sp>
      <p:sp>
        <p:nvSpPr>
          <p:cNvPr id="14" name="ZoneTexte 13"/>
          <p:cNvSpPr txBox="1"/>
          <p:nvPr/>
        </p:nvSpPr>
        <p:spPr>
          <a:xfrm>
            <a:off x="4404466" y="6091963"/>
            <a:ext cx="1800200" cy="461665"/>
          </a:xfrm>
          <a:prstGeom prst="rect">
            <a:avLst/>
          </a:prstGeom>
          <a:noFill/>
          <a:ln w="28575">
            <a:solidFill>
              <a:schemeClr val="bg1">
                <a:lumMod val="50000"/>
              </a:schemeClr>
            </a:solidFill>
          </a:ln>
        </p:spPr>
        <p:txBody>
          <a:bodyPr wrap="square" rtlCol="0">
            <a:spAutoFit/>
          </a:bodyPr>
          <a:lstStyle/>
          <a:p>
            <a:pPr algn="ctr"/>
            <a:r>
              <a:rPr lang="fr-FR" sz="2400" dirty="0"/>
              <a:t>CM1</a:t>
            </a:r>
          </a:p>
        </p:txBody>
      </p:sp>
    </p:spTree>
    <p:extLst>
      <p:ext uri="{BB962C8B-B14F-4D97-AF65-F5344CB8AC3E}">
        <p14:creationId xmlns:p14="http://schemas.microsoft.com/office/powerpoint/2010/main" val="87914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1847528" y="1882130"/>
            <a:ext cx="2343150" cy="2266950"/>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4871865" y="1844825"/>
            <a:ext cx="2143125" cy="3133725"/>
          </a:xfrm>
          <a:prstGeom prst="rect">
            <a:avLst/>
          </a:prstGeom>
          <a:noFill/>
          <a:ln w="9525">
            <a:noFill/>
            <a:miter lim="800000"/>
            <a:headEnd/>
            <a:tailEnd/>
          </a:ln>
        </p:spPr>
      </p:pic>
      <p:pic>
        <p:nvPicPr>
          <p:cNvPr id="1031" name="Picture 7"/>
          <p:cNvPicPr>
            <a:picLocks noChangeAspect="1" noChangeArrowheads="1"/>
          </p:cNvPicPr>
          <p:nvPr/>
        </p:nvPicPr>
        <p:blipFill>
          <a:blip r:embed="rId5" cstate="print"/>
          <a:srcRect/>
          <a:stretch>
            <a:fillRect/>
          </a:stretch>
        </p:blipFill>
        <p:spPr bwMode="auto">
          <a:xfrm>
            <a:off x="7608169" y="1844825"/>
            <a:ext cx="2333625" cy="2886075"/>
          </a:xfrm>
          <a:prstGeom prst="rect">
            <a:avLst/>
          </a:prstGeom>
          <a:noFill/>
          <a:ln w="9525">
            <a:noFill/>
            <a:miter lim="800000"/>
            <a:headEnd/>
            <a:tailEnd/>
          </a:ln>
        </p:spPr>
      </p:pic>
      <p:sp>
        <p:nvSpPr>
          <p:cNvPr id="13" name="Flèche droite 12"/>
          <p:cNvSpPr/>
          <p:nvPr/>
        </p:nvSpPr>
        <p:spPr>
          <a:xfrm>
            <a:off x="1249680" y="4797152"/>
            <a:ext cx="9799320" cy="2060848"/>
          </a:xfrm>
          <a:prstGeom prst="rightArrow">
            <a:avLst>
              <a:gd name="adj1" fmla="val 79082"/>
              <a:gd name="adj2" fmla="val 52077"/>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p:cNvSpPr txBox="1"/>
          <p:nvPr/>
        </p:nvSpPr>
        <p:spPr>
          <a:xfrm>
            <a:off x="1847528" y="5157193"/>
            <a:ext cx="7416824" cy="646331"/>
          </a:xfrm>
          <a:prstGeom prst="rect">
            <a:avLst/>
          </a:prstGeom>
          <a:noFill/>
        </p:spPr>
        <p:txBody>
          <a:bodyPr wrap="square" rtlCol="0">
            <a:spAutoFit/>
          </a:bodyPr>
          <a:lstStyle/>
          <a:p>
            <a:r>
              <a:rPr lang="fr-FR" b="1" dirty="0"/>
              <a:t> - Nos sociétés sont inscrites dans l’histoire de l’humanité.</a:t>
            </a:r>
            <a:endParaRPr lang="fr-FR" dirty="0"/>
          </a:p>
          <a:p>
            <a:r>
              <a:rPr lang="fr-FR" b="1" dirty="0">
                <a:sym typeface="Wingdings"/>
              </a:rPr>
              <a:t></a:t>
            </a:r>
            <a:r>
              <a:rPr lang="fr-FR" b="1" dirty="0"/>
              <a:t> </a:t>
            </a:r>
            <a:r>
              <a:rPr lang="fr-FR" b="1" i="1" dirty="0"/>
              <a:t>Héritages universels </a:t>
            </a:r>
            <a:endParaRPr lang="fr-FR" i="1" dirty="0"/>
          </a:p>
        </p:txBody>
      </p:sp>
      <p:sp>
        <p:nvSpPr>
          <p:cNvPr id="15" name="ZoneTexte 14"/>
          <p:cNvSpPr txBox="1"/>
          <p:nvPr/>
        </p:nvSpPr>
        <p:spPr>
          <a:xfrm>
            <a:off x="1847528" y="5877272"/>
            <a:ext cx="8241352" cy="646331"/>
          </a:xfrm>
          <a:prstGeom prst="rect">
            <a:avLst/>
          </a:prstGeom>
          <a:noFill/>
        </p:spPr>
        <p:txBody>
          <a:bodyPr wrap="square" rtlCol="0">
            <a:spAutoFit/>
          </a:bodyPr>
          <a:lstStyle/>
          <a:p>
            <a:pPr lvl="0"/>
            <a:r>
              <a:rPr lang="fr-FR" b="1" dirty="0"/>
              <a:t>- Grands héritages du monde </a:t>
            </a:r>
            <a:r>
              <a:rPr lang="fr-FR" b="1" dirty="0" smtClean="0"/>
              <a:t>antique. </a:t>
            </a:r>
            <a:endParaRPr lang="fr-FR" dirty="0"/>
          </a:p>
          <a:p>
            <a:pPr lvl="0"/>
            <a:r>
              <a:rPr lang="fr-FR" b="1" dirty="0">
                <a:sym typeface="Wingdings" pitchFamily="2" charset="2"/>
              </a:rPr>
              <a:t> </a:t>
            </a:r>
            <a:r>
              <a:rPr lang="fr-FR" b="1" i="1" dirty="0"/>
              <a:t>Importance du berceau de la Méditerranée antique pour nos sociétés</a:t>
            </a:r>
            <a:endParaRPr lang="fr-FR" i="1" dirty="0"/>
          </a:p>
        </p:txBody>
      </p:sp>
      <p:sp>
        <p:nvSpPr>
          <p:cNvPr id="10" name="Titre 1"/>
          <p:cNvSpPr>
            <a:spLocks noGrp="1"/>
          </p:cNvSpPr>
          <p:nvPr>
            <p:ph type="title"/>
          </p:nvPr>
        </p:nvSpPr>
        <p:spPr>
          <a:xfrm>
            <a:off x="390000" y="188640"/>
            <a:ext cx="11412000" cy="1296000"/>
          </a:xfrm>
          <a:ln w="28575">
            <a:solidFill>
              <a:srgbClr val="C00000"/>
            </a:solidFill>
          </a:ln>
        </p:spPr>
        <p:txBody>
          <a:bodyPr>
            <a:noAutofit/>
          </a:bodyPr>
          <a:lstStyle/>
          <a:p>
            <a:r>
              <a:rPr lang="fr-FR" sz="3200" dirty="0"/>
              <a:t>C. Pourquoi ces thèmes ? U</a:t>
            </a:r>
            <a:r>
              <a:rPr lang="fr-FR" sz="3200" dirty="0" smtClean="0"/>
              <a:t>ne </a:t>
            </a:r>
            <a:r>
              <a:rPr lang="fr-FR" sz="3200" dirty="0"/>
              <a:t>démarche </a:t>
            </a:r>
            <a:r>
              <a:rPr lang="fr-FR" sz="3200" dirty="0" err="1"/>
              <a:t>multiscalaire</a:t>
            </a:r>
            <a:r>
              <a:rPr lang="fr-FR" sz="3200" dirty="0"/>
              <a:t> pour comprendre les héritages de nos </a:t>
            </a:r>
            <a:r>
              <a:rPr lang="fr-FR" sz="3200" dirty="0" smtClean="0"/>
              <a:t>sociétés</a:t>
            </a:r>
            <a:endParaRPr lang="fr-FR" sz="3200" dirty="0"/>
          </a:p>
        </p:txBody>
      </p:sp>
    </p:spTree>
    <p:extLst>
      <p:ext uri="{BB962C8B-B14F-4D97-AF65-F5344CB8AC3E}">
        <p14:creationId xmlns:p14="http://schemas.microsoft.com/office/powerpoint/2010/main" val="135391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p:cTn id="7" dur="500" fill="hold"/>
                                        <p:tgtEl>
                                          <p:spTgt spid="1029"/>
                                        </p:tgtEl>
                                        <p:attrNameLst>
                                          <p:attrName>ppt_w</p:attrName>
                                        </p:attrNameLst>
                                      </p:cBhvr>
                                      <p:tavLst>
                                        <p:tav tm="0">
                                          <p:val>
                                            <p:fltVal val="0"/>
                                          </p:val>
                                        </p:tav>
                                        <p:tav tm="100000">
                                          <p:val>
                                            <p:strVal val="#ppt_w"/>
                                          </p:val>
                                        </p:tav>
                                      </p:tavLst>
                                    </p:anim>
                                    <p:anim calcmode="lin" valueType="num">
                                      <p:cBhvr>
                                        <p:cTn id="8" dur="500" fill="hold"/>
                                        <p:tgtEl>
                                          <p:spTgt spid="102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p:cTn id="11" dur="500" fill="hold"/>
                                        <p:tgtEl>
                                          <p:spTgt spid="1030"/>
                                        </p:tgtEl>
                                        <p:attrNameLst>
                                          <p:attrName>ppt_w</p:attrName>
                                        </p:attrNameLst>
                                      </p:cBhvr>
                                      <p:tavLst>
                                        <p:tav tm="0">
                                          <p:val>
                                            <p:fltVal val="0"/>
                                          </p:val>
                                        </p:tav>
                                        <p:tav tm="100000">
                                          <p:val>
                                            <p:strVal val="#ppt_w"/>
                                          </p:val>
                                        </p:tav>
                                      </p:tavLst>
                                    </p:anim>
                                    <p:anim calcmode="lin" valueType="num">
                                      <p:cBhvr>
                                        <p:cTn id="12" dur="500" fill="hold"/>
                                        <p:tgtEl>
                                          <p:spTgt spid="103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031"/>
                                        </p:tgtEl>
                                        <p:attrNameLst>
                                          <p:attrName>style.visibility</p:attrName>
                                        </p:attrNameLst>
                                      </p:cBhvr>
                                      <p:to>
                                        <p:strVal val="visible"/>
                                      </p:to>
                                    </p:set>
                                    <p:anim calcmode="lin" valueType="num">
                                      <p:cBhvr>
                                        <p:cTn id="15" dur="500" fill="hold"/>
                                        <p:tgtEl>
                                          <p:spTgt spid="1031"/>
                                        </p:tgtEl>
                                        <p:attrNameLst>
                                          <p:attrName>ppt_w</p:attrName>
                                        </p:attrNameLst>
                                      </p:cBhvr>
                                      <p:tavLst>
                                        <p:tav tm="0">
                                          <p:val>
                                            <p:fltVal val="0"/>
                                          </p:val>
                                        </p:tav>
                                        <p:tav tm="100000">
                                          <p:val>
                                            <p:strVal val="#ppt_w"/>
                                          </p:val>
                                        </p:tav>
                                      </p:tavLst>
                                    </p:anim>
                                    <p:anim calcmode="lin" valueType="num">
                                      <p:cBhvr>
                                        <p:cTn id="16" dur="500" fill="hold"/>
                                        <p:tgtEl>
                                          <p:spTgt spid="1031"/>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0480" y="158160"/>
            <a:ext cx="11412000" cy="900000"/>
          </a:xfrm>
          <a:ln w="28575">
            <a:solidFill>
              <a:srgbClr val="C00000"/>
            </a:solidFill>
          </a:ln>
        </p:spPr>
        <p:txBody>
          <a:bodyPr>
            <a:noAutofit/>
          </a:bodyPr>
          <a:lstStyle/>
          <a:p>
            <a:r>
              <a:rPr lang="fr-FR" sz="3600" dirty="0"/>
              <a:t>D. Des thèmes nouveaux ou revus</a:t>
            </a:r>
          </a:p>
        </p:txBody>
      </p:sp>
      <p:pic>
        <p:nvPicPr>
          <p:cNvPr id="1033" name="Picture 9"/>
          <p:cNvPicPr>
            <a:picLocks noChangeAspect="1" noChangeArrowheads="1"/>
          </p:cNvPicPr>
          <p:nvPr/>
        </p:nvPicPr>
        <p:blipFill rotWithShape="1">
          <a:blip r:embed="rId3" cstate="print"/>
          <a:srcRect l="2435" t="2271" r="4343" b="5170"/>
          <a:stretch/>
        </p:blipFill>
        <p:spPr bwMode="auto">
          <a:xfrm>
            <a:off x="8732520" y="1484784"/>
            <a:ext cx="2382728" cy="2934816"/>
          </a:xfrm>
          <a:prstGeom prst="rect">
            <a:avLst/>
          </a:prstGeom>
          <a:noFill/>
          <a:ln w="9525">
            <a:noFill/>
            <a:miter lim="800000"/>
            <a:headEnd/>
            <a:tailEnd/>
          </a:ln>
          <a:effectLst/>
        </p:spPr>
      </p:pic>
      <p:sp>
        <p:nvSpPr>
          <p:cNvPr id="11" name="ZoneTexte 10"/>
          <p:cNvSpPr txBox="1"/>
          <p:nvPr/>
        </p:nvSpPr>
        <p:spPr>
          <a:xfrm>
            <a:off x="1263844" y="5153938"/>
            <a:ext cx="1728192" cy="923330"/>
          </a:xfrm>
          <a:prstGeom prst="rect">
            <a:avLst/>
          </a:prstGeom>
          <a:noFill/>
          <a:ln w="28575">
            <a:solidFill>
              <a:srgbClr val="C00000"/>
            </a:solidFill>
          </a:ln>
        </p:spPr>
        <p:txBody>
          <a:bodyPr wrap="square" rtlCol="0">
            <a:spAutoFit/>
          </a:bodyPr>
          <a:lstStyle/>
          <a:p>
            <a:pPr algn="ctr"/>
            <a:r>
              <a:rPr lang="fr-FR" dirty="0"/>
              <a:t>Nouveauté du programme 2016</a:t>
            </a:r>
          </a:p>
        </p:txBody>
      </p:sp>
      <p:sp>
        <p:nvSpPr>
          <p:cNvPr id="12" name="ZoneTexte 11"/>
          <p:cNvSpPr txBox="1"/>
          <p:nvPr/>
        </p:nvSpPr>
        <p:spPr>
          <a:xfrm>
            <a:off x="5075704" y="5153938"/>
            <a:ext cx="1728192" cy="923330"/>
          </a:xfrm>
          <a:prstGeom prst="rect">
            <a:avLst/>
          </a:prstGeom>
          <a:noFill/>
          <a:ln w="28575">
            <a:solidFill>
              <a:srgbClr val="002060"/>
            </a:solidFill>
          </a:ln>
        </p:spPr>
        <p:txBody>
          <a:bodyPr wrap="square" rtlCol="0">
            <a:spAutoFit/>
          </a:bodyPr>
          <a:lstStyle/>
          <a:p>
            <a:pPr algn="ctr"/>
            <a:r>
              <a:rPr lang="fr-FR" dirty="0"/>
              <a:t>Approche nouvelle des objets </a:t>
            </a:r>
            <a:r>
              <a:rPr lang="fr-FR" dirty="0" smtClean="0"/>
              <a:t>d’étude</a:t>
            </a:r>
            <a:endParaRPr lang="fr-FR" dirty="0"/>
          </a:p>
        </p:txBody>
      </p:sp>
      <p:sp>
        <p:nvSpPr>
          <p:cNvPr id="13" name="ZoneTexte 12"/>
          <p:cNvSpPr txBox="1"/>
          <p:nvPr/>
        </p:nvSpPr>
        <p:spPr>
          <a:xfrm>
            <a:off x="9243040" y="5153938"/>
            <a:ext cx="1872208" cy="923330"/>
          </a:xfrm>
          <a:prstGeom prst="rect">
            <a:avLst/>
          </a:prstGeom>
          <a:noFill/>
          <a:ln w="28575">
            <a:solidFill>
              <a:srgbClr val="00B0F0"/>
            </a:solidFill>
          </a:ln>
        </p:spPr>
        <p:txBody>
          <a:bodyPr wrap="square" rtlCol="0">
            <a:spAutoFit/>
          </a:bodyPr>
          <a:lstStyle/>
          <a:p>
            <a:pPr algn="ctr"/>
            <a:r>
              <a:rPr lang="fr-FR" dirty="0"/>
              <a:t>Approche  partiellement nouvelle</a:t>
            </a:r>
          </a:p>
        </p:txBody>
      </p:sp>
      <p:sp>
        <p:nvSpPr>
          <p:cNvPr id="14" name="Rectangle 13"/>
          <p:cNvSpPr/>
          <p:nvPr/>
        </p:nvSpPr>
        <p:spPr>
          <a:xfrm>
            <a:off x="664900" y="1412775"/>
            <a:ext cx="2941320" cy="271726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p:cNvSpPr/>
          <p:nvPr/>
        </p:nvSpPr>
        <p:spPr>
          <a:xfrm>
            <a:off x="4584160" y="1412775"/>
            <a:ext cx="2952000" cy="3601184"/>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8472264" y="1412775"/>
            <a:ext cx="2952000" cy="317073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4" cstate="print"/>
          <a:srcRect/>
          <a:stretch>
            <a:fillRect/>
          </a:stretch>
        </p:blipFill>
        <p:spPr bwMode="auto">
          <a:xfrm>
            <a:off x="939219" y="1484785"/>
            <a:ext cx="2556000" cy="2495845"/>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4831012" y="1484784"/>
            <a:ext cx="2556000" cy="3413990"/>
          </a:xfrm>
          <a:prstGeom prst="rect">
            <a:avLst/>
          </a:prstGeom>
          <a:noFill/>
          <a:ln w="9525">
            <a:noFill/>
            <a:miter lim="800000"/>
            <a:headEnd/>
            <a:tailEnd/>
          </a:ln>
        </p:spPr>
      </p:pic>
    </p:spTree>
    <p:extLst>
      <p:ext uri="{BB962C8B-B14F-4D97-AF65-F5344CB8AC3E}">
        <p14:creationId xmlns:p14="http://schemas.microsoft.com/office/powerpoint/2010/main" val="909325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500" fill="hold"/>
                                        <p:tgtEl>
                                          <p:spTgt spid="1027"/>
                                        </p:tgtEl>
                                        <p:attrNameLst>
                                          <p:attrName>ppt_w</p:attrName>
                                        </p:attrNameLst>
                                      </p:cBhvr>
                                      <p:tavLst>
                                        <p:tav tm="0">
                                          <p:val>
                                            <p:fltVal val="0"/>
                                          </p:val>
                                        </p:tav>
                                        <p:tav tm="100000">
                                          <p:val>
                                            <p:strVal val="#ppt_w"/>
                                          </p:val>
                                        </p:tav>
                                      </p:tavLst>
                                    </p:anim>
                                    <p:anim calcmode="lin" valueType="num">
                                      <p:cBhvr>
                                        <p:cTn id="22" dur="500" fill="hold"/>
                                        <p:tgtEl>
                                          <p:spTgt spid="1027"/>
                                        </p:tgtEl>
                                        <p:attrNameLst>
                                          <p:attrName>ppt_h</p:attrName>
                                        </p:attrNameLst>
                                      </p:cBhvr>
                                      <p:tavLst>
                                        <p:tav tm="0">
                                          <p:val>
                                            <p:fltVal val="0"/>
                                          </p:val>
                                        </p:tav>
                                        <p:tav tm="100000">
                                          <p:val>
                                            <p:strVal val="#ppt_h"/>
                                          </p:val>
                                        </p:tav>
                                      </p:tavLst>
                                    </p:anim>
                                  </p:childTnLst>
                                </p:cTn>
                              </p:par>
                              <p:par>
                                <p:cTn id="23" presetID="23" presetClass="entr" presetSubtype="16"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033"/>
                                        </p:tgtEl>
                                        <p:attrNameLst>
                                          <p:attrName>style.visibility</p:attrName>
                                        </p:attrNameLst>
                                      </p:cBhvr>
                                      <p:to>
                                        <p:strVal val="visible"/>
                                      </p:to>
                                    </p:set>
                                    <p:anim calcmode="lin" valueType="num">
                                      <p:cBhvr>
                                        <p:cTn id="39" dur="500" fill="hold"/>
                                        <p:tgtEl>
                                          <p:spTgt spid="1033"/>
                                        </p:tgtEl>
                                        <p:attrNameLst>
                                          <p:attrName>ppt_w</p:attrName>
                                        </p:attrNameLst>
                                      </p:cBhvr>
                                      <p:tavLst>
                                        <p:tav tm="0">
                                          <p:val>
                                            <p:fltVal val="0"/>
                                          </p:val>
                                        </p:tav>
                                        <p:tav tm="100000">
                                          <p:val>
                                            <p:strVal val="#ppt_w"/>
                                          </p:val>
                                        </p:tav>
                                      </p:tavLst>
                                    </p:anim>
                                    <p:anim calcmode="lin" valueType="num">
                                      <p:cBhvr>
                                        <p:cTn id="40" dur="500" fill="hold"/>
                                        <p:tgtEl>
                                          <p:spTgt spid="1033"/>
                                        </p:tgtEl>
                                        <p:attrNameLst>
                                          <p:attrName>ppt_h</p:attrName>
                                        </p:attrNameLst>
                                      </p:cBhvr>
                                      <p:tavLst>
                                        <p:tav tm="0">
                                          <p:val>
                                            <p:fltVal val="0"/>
                                          </p:val>
                                        </p:tav>
                                        <p:tav tm="100000">
                                          <p:val>
                                            <p:strVal val="#ppt_h"/>
                                          </p:val>
                                        </p:tav>
                                      </p:tavLst>
                                    </p:anim>
                                  </p:childTnLst>
                                </p:cTn>
                              </p:par>
                              <p:par>
                                <p:cTn id="41" presetID="2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theme/theme1.xml><?xml version="1.0" encoding="utf-8"?>
<a:theme xmlns:a="http://schemas.openxmlformats.org/drawingml/2006/main" name="Thème2">
  <a:themeElements>
    <a:clrScheme name="Sillage">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Thème2</Template>
  <TotalTime>3126</TotalTime>
  <Words>4113</Words>
  <Application>Microsoft Macintosh PowerPoint</Application>
  <PresentationFormat>Grand écran</PresentationFormat>
  <Paragraphs>598</Paragraphs>
  <Slides>42</Slides>
  <Notes>37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42</vt:i4>
      </vt:variant>
    </vt:vector>
  </HeadingPairs>
  <TitlesOfParts>
    <vt:vector size="50" baseType="lpstr">
      <vt:lpstr>Arial Unicode MS</vt:lpstr>
      <vt:lpstr>Calibri</vt:lpstr>
      <vt:lpstr>Century Schoolbook</vt:lpstr>
      <vt:lpstr>Times New Roman</vt:lpstr>
      <vt:lpstr>Wingdings</vt:lpstr>
      <vt:lpstr>ZapfDingbatsITC</vt:lpstr>
      <vt:lpstr>Arial</vt:lpstr>
      <vt:lpstr>Thème2</vt:lpstr>
      <vt:lpstr>Présentation PowerPoint</vt:lpstr>
      <vt:lpstr>1ère partie:  LES NOUVEAUX PROGRAMMES D’HISTOIRE ET DE GÉOGRAPHIE DE 6EME  </vt:lpstr>
      <vt:lpstr>I. Le nouveau programme d’histoire de 6ème</vt:lpstr>
      <vt:lpstr>A. Les finalités du cycle 3 en Histoire :  distinguer Histoire et histoires</vt:lpstr>
      <vt:lpstr>... une finalité qui s’approfondit au cours du cycle 3</vt:lpstr>
      <vt:lpstr>B. D’autres finalités tout aussi importantes</vt:lpstr>
      <vt:lpstr>C. Pourquoi ces thèmes ? Une démarche multiscalaire pour comprendre les héritages de nos sociétés</vt:lpstr>
      <vt:lpstr>C. Pourquoi ces thèmes ? Une démarche multiscalaire pour comprendre les héritages de nos sociétés</vt:lpstr>
      <vt:lpstr>D. Des thèmes nouveaux ou revus</vt:lpstr>
      <vt:lpstr>II. Le nouveau programme de Géographie de 6ème</vt:lpstr>
      <vt:lpstr>Présentation PowerPoint</vt:lpstr>
      <vt:lpstr>Présentation PowerPoint</vt:lpstr>
      <vt:lpstr>Le cycle 3 prend appui sur les acquis du cycle 2</vt:lpstr>
      <vt:lpstr>Présentation PowerPoint</vt:lpstr>
      <vt:lpstr>Le cycle 3 prend appui sur les acquis du cycle 2</vt:lpstr>
      <vt:lpstr>Présentation PowerPoint</vt:lpstr>
      <vt:lpstr>Présentation PowerPoint</vt:lpstr>
      <vt:lpstr>Présentation PowerPoint</vt:lpstr>
      <vt:lpstr>III. Pistes de réflexion pour construire  une programmation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Catherine Schmittbiel</dc:creator>
  <cp:lastModifiedBy>Catherine Schmittbiel</cp:lastModifiedBy>
  <cp:revision>217</cp:revision>
  <cp:lastPrinted>2016-04-16T16:40:35Z</cp:lastPrinted>
  <dcterms:created xsi:type="dcterms:W3CDTF">2016-02-22T14:51:55Z</dcterms:created>
  <dcterms:modified xsi:type="dcterms:W3CDTF">2016-05-20T09:00:37Z</dcterms:modified>
</cp:coreProperties>
</file>