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97" r:id="rId3"/>
    <p:sldId id="281" r:id="rId4"/>
    <p:sldId id="283" r:id="rId5"/>
    <p:sldId id="265" r:id="rId6"/>
    <p:sldId id="300" r:id="rId7"/>
    <p:sldId id="298" r:id="rId8"/>
    <p:sldId id="289" r:id="rId9"/>
    <p:sldId id="299" r:id="rId10"/>
    <p:sldId id="257" r:id="rId11"/>
    <p:sldId id="258" r:id="rId12"/>
    <p:sldId id="260" r:id="rId13"/>
    <p:sldId id="261"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7600"/>
    <a:srgbClr val="566F00"/>
    <a:srgbClr val="730D2F"/>
    <a:srgbClr val="2C3B00"/>
    <a:srgbClr val="F9D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47"/>
    <p:restoredTop sz="80371"/>
  </p:normalViewPr>
  <p:slideViewPr>
    <p:cSldViewPr snapToGrid="0" snapToObjects="1">
      <p:cViewPr varScale="1">
        <p:scale>
          <a:sx n="47" d="100"/>
          <a:sy n="47" d="100"/>
        </p:scale>
        <p:origin x="21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1E4DA8-CEEB-BC47-B996-94120D2BA993}" type="doc">
      <dgm:prSet loTypeId="urn:microsoft.com/office/officeart/2005/8/layout/hList1" loCatId="" qsTypeId="urn:microsoft.com/office/officeart/2005/8/quickstyle/simple4" qsCatId="simple" csTypeId="urn:microsoft.com/office/officeart/2005/8/colors/colorful1" csCatId="colorful" phldr="1"/>
      <dgm:spPr/>
      <dgm:t>
        <a:bodyPr/>
        <a:lstStyle/>
        <a:p>
          <a:endParaRPr lang="fr-FR"/>
        </a:p>
      </dgm:t>
    </dgm:pt>
    <dgm:pt modelId="{AEC141F7-7F44-AF4F-8BF4-E7F1D510B3E3}">
      <dgm:prSet phldrT="[Texte]"/>
      <dgm:spPr/>
      <dgm:t>
        <a:bodyPr/>
        <a:lstStyle/>
        <a:p>
          <a:r>
            <a:rPr lang="fr-FR" b="1" dirty="0" smtClean="0"/>
            <a:t>Notions</a:t>
          </a:r>
          <a:endParaRPr lang="fr-FR" b="1" dirty="0"/>
        </a:p>
      </dgm:t>
    </dgm:pt>
    <dgm:pt modelId="{60C78BAB-48A0-0C4E-91E1-128F8DD7D31C}" type="parTrans" cxnId="{94F4C545-0CB6-0948-A4C2-73171958713C}">
      <dgm:prSet/>
      <dgm:spPr/>
      <dgm:t>
        <a:bodyPr/>
        <a:lstStyle/>
        <a:p>
          <a:endParaRPr lang="fr-FR"/>
        </a:p>
      </dgm:t>
    </dgm:pt>
    <dgm:pt modelId="{3D23168C-70FA-8E44-902C-E63493F3DC7B}" type="sibTrans" cxnId="{94F4C545-0CB6-0948-A4C2-73171958713C}">
      <dgm:prSet/>
      <dgm:spPr/>
      <dgm:t>
        <a:bodyPr/>
        <a:lstStyle/>
        <a:p>
          <a:endParaRPr lang="fr-FR"/>
        </a:p>
      </dgm:t>
    </dgm:pt>
    <dgm:pt modelId="{3596C9EC-881D-8B47-8FAC-B59137F11125}">
      <dgm:prSet phldrT="[Texte]"/>
      <dgm:spPr/>
      <dgm:t>
        <a:bodyPr/>
        <a:lstStyle/>
        <a:p>
          <a:r>
            <a:rPr lang="fr-FR" dirty="0" smtClean="0"/>
            <a:t>Espaces et territoires</a:t>
          </a:r>
          <a:endParaRPr lang="fr-FR" dirty="0"/>
        </a:p>
      </dgm:t>
    </dgm:pt>
    <dgm:pt modelId="{C4FD1149-F912-1643-8ADA-471DDA4C162A}" type="parTrans" cxnId="{5B45CCD8-82D7-9F4D-ACEA-24413469ED59}">
      <dgm:prSet/>
      <dgm:spPr/>
      <dgm:t>
        <a:bodyPr/>
        <a:lstStyle/>
        <a:p>
          <a:endParaRPr lang="fr-FR"/>
        </a:p>
      </dgm:t>
    </dgm:pt>
    <dgm:pt modelId="{A7606B7B-4128-494C-865A-E04807FD9D85}" type="sibTrans" cxnId="{5B45CCD8-82D7-9F4D-ACEA-24413469ED59}">
      <dgm:prSet/>
      <dgm:spPr/>
      <dgm:t>
        <a:bodyPr/>
        <a:lstStyle/>
        <a:p>
          <a:endParaRPr lang="fr-FR"/>
        </a:p>
      </dgm:t>
    </dgm:pt>
    <dgm:pt modelId="{2E9FDEEC-3F77-574E-9476-CF43FFA1A02D}">
      <dgm:prSet phldrT="[Texte]"/>
      <dgm:spPr/>
      <dgm:t>
        <a:bodyPr/>
        <a:lstStyle/>
        <a:p>
          <a:r>
            <a:rPr lang="fr-FR" b="1" dirty="0" smtClean="0"/>
            <a:t>Démarches</a:t>
          </a:r>
          <a:endParaRPr lang="fr-FR" b="1" dirty="0"/>
        </a:p>
      </dgm:t>
    </dgm:pt>
    <dgm:pt modelId="{99962FAC-1105-B441-AD35-06362E168B52}" type="parTrans" cxnId="{5537FAE8-5A69-7A4B-9273-27BDA474F6B3}">
      <dgm:prSet/>
      <dgm:spPr/>
      <dgm:t>
        <a:bodyPr/>
        <a:lstStyle/>
        <a:p>
          <a:endParaRPr lang="fr-FR"/>
        </a:p>
      </dgm:t>
    </dgm:pt>
    <dgm:pt modelId="{83299490-35FB-AC46-8631-40BEDA2424C3}" type="sibTrans" cxnId="{5537FAE8-5A69-7A4B-9273-27BDA474F6B3}">
      <dgm:prSet/>
      <dgm:spPr/>
      <dgm:t>
        <a:bodyPr/>
        <a:lstStyle/>
        <a:p>
          <a:endParaRPr lang="fr-FR"/>
        </a:p>
      </dgm:t>
    </dgm:pt>
    <dgm:pt modelId="{DE6F259B-EBD4-794E-A0FF-8E4A31C4F5E7}">
      <dgm:prSet phldrT="[Texte]"/>
      <dgm:spPr/>
      <dgm:t>
        <a:bodyPr/>
        <a:lstStyle/>
        <a:p>
          <a:r>
            <a:rPr lang="fr-FR" dirty="0" smtClean="0"/>
            <a:t>Changement d'échelles</a:t>
          </a:r>
          <a:endParaRPr lang="fr-FR" dirty="0"/>
        </a:p>
      </dgm:t>
    </dgm:pt>
    <dgm:pt modelId="{466B82F7-E038-7F4A-BC7B-0CA644B5524B}" type="parTrans" cxnId="{5E9B31AF-DD09-7A4F-9E87-5926B5EC72C2}">
      <dgm:prSet/>
      <dgm:spPr/>
      <dgm:t>
        <a:bodyPr/>
        <a:lstStyle/>
        <a:p>
          <a:endParaRPr lang="fr-FR"/>
        </a:p>
      </dgm:t>
    </dgm:pt>
    <dgm:pt modelId="{DBEB2AA5-DD86-1740-959F-45284780444C}" type="sibTrans" cxnId="{5E9B31AF-DD09-7A4F-9E87-5926B5EC72C2}">
      <dgm:prSet/>
      <dgm:spPr/>
      <dgm:t>
        <a:bodyPr/>
        <a:lstStyle/>
        <a:p>
          <a:endParaRPr lang="fr-FR"/>
        </a:p>
      </dgm:t>
    </dgm:pt>
    <dgm:pt modelId="{F4B73453-3687-D340-8367-CDC4513CA436}">
      <dgm:prSet phldrT="[Texte]"/>
      <dgm:spPr/>
      <dgm:t>
        <a:bodyPr/>
        <a:lstStyle/>
        <a:p>
          <a:r>
            <a:rPr lang="fr-FR" b="1" dirty="0" smtClean="0"/>
            <a:t>Outils</a:t>
          </a:r>
          <a:endParaRPr lang="fr-FR" b="1" dirty="0"/>
        </a:p>
      </dgm:t>
    </dgm:pt>
    <dgm:pt modelId="{D6B7CE78-45C4-A74A-9FC8-AE962AFDE74B}" type="parTrans" cxnId="{D67974AB-0D7C-8641-9E7F-6F6431F0E1B5}">
      <dgm:prSet/>
      <dgm:spPr/>
      <dgm:t>
        <a:bodyPr/>
        <a:lstStyle/>
        <a:p>
          <a:endParaRPr lang="fr-FR"/>
        </a:p>
      </dgm:t>
    </dgm:pt>
    <dgm:pt modelId="{CDB3F973-9142-274C-8737-01DE2EE70033}" type="sibTrans" cxnId="{D67974AB-0D7C-8641-9E7F-6F6431F0E1B5}">
      <dgm:prSet/>
      <dgm:spPr/>
      <dgm:t>
        <a:bodyPr/>
        <a:lstStyle/>
        <a:p>
          <a:endParaRPr lang="fr-FR"/>
        </a:p>
      </dgm:t>
    </dgm:pt>
    <dgm:pt modelId="{5C85DFB4-D986-374F-A2B3-8D8F5DCF45DE}">
      <dgm:prSet phldrT="[Texte]"/>
      <dgm:spPr>
        <a:ln>
          <a:solidFill>
            <a:schemeClr val="accent4">
              <a:tint val="40000"/>
              <a:hueOff val="0"/>
              <a:satOff val="0"/>
              <a:lumOff val="0"/>
              <a:alpha val="69000"/>
            </a:schemeClr>
          </a:solidFill>
        </a:ln>
      </dgm:spPr>
      <dgm:t>
        <a:bodyPr/>
        <a:lstStyle/>
        <a:p>
          <a:pPr marL="228600" lvl="1" indent="0" algn="l" defTabSz="1066800">
            <a:lnSpc>
              <a:spcPct val="90000"/>
            </a:lnSpc>
            <a:spcBef>
              <a:spcPct val="0"/>
            </a:spcBef>
            <a:spcAft>
              <a:spcPct val="15000"/>
            </a:spcAft>
            <a:buNone/>
          </a:pPr>
          <a:r>
            <a:rPr lang="fr-FR" dirty="0" smtClean="0"/>
            <a:t>Cartes</a:t>
          </a:r>
          <a:endParaRPr lang="fr-FR" dirty="0"/>
        </a:p>
      </dgm:t>
    </dgm:pt>
    <dgm:pt modelId="{FEC53D48-29A5-EC43-83F1-A46192680130}" type="parTrans" cxnId="{4C55574B-4C57-9044-A62E-1303811E8328}">
      <dgm:prSet/>
      <dgm:spPr/>
      <dgm:t>
        <a:bodyPr/>
        <a:lstStyle/>
        <a:p>
          <a:endParaRPr lang="fr-FR"/>
        </a:p>
      </dgm:t>
    </dgm:pt>
    <dgm:pt modelId="{902F2516-6146-F148-96E9-0B5CF1818B5D}" type="sibTrans" cxnId="{4C55574B-4C57-9044-A62E-1303811E8328}">
      <dgm:prSet/>
      <dgm:spPr/>
      <dgm:t>
        <a:bodyPr/>
        <a:lstStyle/>
        <a:p>
          <a:endParaRPr lang="fr-FR"/>
        </a:p>
      </dgm:t>
    </dgm:pt>
    <dgm:pt modelId="{2C4984D0-611F-4B47-BDC4-7CB48E3AA809}">
      <dgm:prSet phldrT="[Texte]"/>
      <dgm:spPr>
        <a:ln>
          <a:solidFill>
            <a:schemeClr val="accent4">
              <a:tint val="40000"/>
              <a:hueOff val="0"/>
              <a:satOff val="0"/>
              <a:lumOff val="0"/>
              <a:alpha val="69000"/>
            </a:schemeClr>
          </a:solidFill>
        </a:ln>
      </dgm:spPr>
      <dgm:t>
        <a:bodyPr/>
        <a:lstStyle/>
        <a:p>
          <a:pPr marL="228600" lvl="1" indent="0" algn="l" defTabSz="1066800">
            <a:lnSpc>
              <a:spcPct val="90000"/>
            </a:lnSpc>
            <a:spcBef>
              <a:spcPct val="0"/>
            </a:spcBef>
            <a:spcAft>
              <a:spcPct val="15000"/>
            </a:spcAft>
            <a:buNone/>
          </a:pPr>
          <a:r>
            <a:rPr lang="fr-FR" dirty="0" smtClean="0"/>
            <a:t>Croquis, schémas</a:t>
          </a:r>
          <a:endParaRPr lang="fr-FR" dirty="0"/>
        </a:p>
      </dgm:t>
    </dgm:pt>
    <dgm:pt modelId="{F95092E9-A242-1E41-99F0-3531ADA840F4}" type="parTrans" cxnId="{49B2A1B1-0A27-2F4B-9673-1030DEC7E1E6}">
      <dgm:prSet/>
      <dgm:spPr/>
      <dgm:t>
        <a:bodyPr/>
        <a:lstStyle/>
        <a:p>
          <a:endParaRPr lang="fr-FR"/>
        </a:p>
      </dgm:t>
    </dgm:pt>
    <dgm:pt modelId="{7EB22908-92A9-3646-9113-D624688D2246}" type="sibTrans" cxnId="{49B2A1B1-0A27-2F4B-9673-1030DEC7E1E6}">
      <dgm:prSet/>
      <dgm:spPr/>
      <dgm:t>
        <a:bodyPr/>
        <a:lstStyle/>
        <a:p>
          <a:endParaRPr lang="fr-FR"/>
        </a:p>
      </dgm:t>
    </dgm:pt>
    <dgm:pt modelId="{9503BB9C-221F-A44A-999B-48D2A2FE1ECC}">
      <dgm:prSet phldrT="[Texte]"/>
      <dgm:spPr/>
      <dgm:t>
        <a:bodyPr/>
        <a:lstStyle/>
        <a:p>
          <a:r>
            <a:rPr lang="fr-FR" dirty="0" smtClean="0"/>
            <a:t>Mondialisation</a:t>
          </a:r>
          <a:endParaRPr lang="fr-FR" dirty="0"/>
        </a:p>
      </dgm:t>
    </dgm:pt>
    <dgm:pt modelId="{9886430B-FF0C-C042-83C8-FEF386948FA5}" type="parTrans" cxnId="{3355DD25-ECCC-214D-8E7F-42812DD559F5}">
      <dgm:prSet/>
      <dgm:spPr/>
      <dgm:t>
        <a:bodyPr/>
        <a:lstStyle/>
        <a:p>
          <a:endParaRPr lang="fr-FR"/>
        </a:p>
      </dgm:t>
    </dgm:pt>
    <dgm:pt modelId="{6D138C3A-A50A-A042-80DD-EE6993E4D624}" type="sibTrans" cxnId="{3355DD25-ECCC-214D-8E7F-42812DD559F5}">
      <dgm:prSet/>
      <dgm:spPr/>
      <dgm:t>
        <a:bodyPr/>
        <a:lstStyle/>
        <a:p>
          <a:endParaRPr lang="fr-FR"/>
        </a:p>
      </dgm:t>
    </dgm:pt>
    <dgm:pt modelId="{BE89218A-5BF9-114B-B3D9-100CCEF5F604}">
      <dgm:prSet phldrT="[Texte]"/>
      <dgm:spPr/>
      <dgm:t>
        <a:bodyPr/>
        <a:lstStyle/>
        <a:p>
          <a:r>
            <a:rPr lang="fr-FR" dirty="0" smtClean="0"/>
            <a:t>Développement</a:t>
          </a:r>
          <a:endParaRPr lang="fr-FR" dirty="0"/>
        </a:p>
      </dgm:t>
    </dgm:pt>
    <dgm:pt modelId="{367EE7E4-69D3-644E-ADA6-93164C7E9DB1}" type="parTrans" cxnId="{73439541-E5BE-3A44-A619-F63B1C3651F7}">
      <dgm:prSet/>
      <dgm:spPr/>
      <dgm:t>
        <a:bodyPr/>
        <a:lstStyle/>
        <a:p>
          <a:endParaRPr lang="fr-FR"/>
        </a:p>
      </dgm:t>
    </dgm:pt>
    <dgm:pt modelId="{8CEA65EA-8DA5-8A4B-860C-1E46E0A95B2D}" type="sibTrans" cxnId="{73439541-E5BE-3A44-A619-F63B1C3651F7}">
      <dgm:prSet/>
      <dgm:spPr/>
      <dgm:t>
        <a:bodyPr/>
        <a:lstStyle/>
        <a:p>
          <a:endParaRPr lang="fr-FR"/>
        </a:p>
      </dgm:t>
    </dgm:pt>
    <dgm:pt modelId="{77BFCC82-083A-6F49-AC06-09F45B458C9E}">
      <dgm:prSet phldrT="[Texte]"/>
      <dgm:spPr/>
      <dgm:t>
        <a:bodyPr/>
        <a:lstStyle/>
        <a:p>
          <a:r>
            <a:rPr lang="fr-FR" dirty="0" smtClean="0"/>
            <a:t>Changement global</a:t>
          </a:r>
          <a:endParaRPr lang="fr-FR" dirty="0"/>
        </a:p>
      </dgm:t>
    </dgm:pt>
    <dgm:pt modelId="{8CC078F4-DA31-954E-BF5B-2DA3AE8B83A6}" type="parTrans" cxnId="{00BC2C93-21B0-BF4F-B08D-75B437B7FACA}">
      <dgm:prSet/>
      <dgm:spPr/>
      <dgm:t>
        <a:bodyPr/>
        <a:lstStyle/>
        <a:p>
          <a:endParaRPr lang="fr-FR"/>
        </a:p>
      </dgm:t>
    </dgm:pt>
    <dgm:pt modelId="{000C2516-F705-CF4E-8879-88273E0EC2D5}" type="sibTrans" cxnId="{00BC2C93-21B0-BF4F-B08D-75B437B7FACA}">
      <dgm:prSet/>
      <dgm:spPr/>
      <dgm:t>
        <a:bodyPr/>
        <a:lstStyle/>
        <a:p>
          <a:endParaRPr lang="fr-FR"/>
        </a:p>
      </dgm:t>
    </dgm:pt>
    <dgm:pt modelId="{C4A7E1DB-EFEF-1C43-BC0D-2ADB29CEF21F}">
      <dgm:prSet phldrT="[Texte]"/>
      <dgm:spPr/>
      <dgm:t>
        <a:bodyPr/>
        <a:lstStyle/>
        <a:p>
          <a:r>
            <a:rPr lang="fr-FR" dirty="0" smtClean="0"/>
            <a:t>Ressources</a:t>
          </a:r>
          <a:endParaRPr lang="fr-FR" dirty="0"/>
        </a:p>
      </dgm:t>
    </dgm:pt>
    <dgm:pt modelId="{F7DED1C3-A2EA-2449-B2D9-1747F05FC2CD}" type="parTrans" cxnId="{804E72A7-524F-1D47-A890-DAD9D4176665}">
      <dgm:prSet/>
      <dgm:spPr/>
      <dgm:t>
        <a:bodyPr/>
        <a:lstStyle/>
        <a:p>
          <a:endParaRPr lang="fr-FR"/>
        </a:p>
      </dgm:t>
    </dgm:pt>
    <dgm:pt modelId="{658DE0D5-AEB2-2748-AAD1-5615FA1AA54F}" type="sibTrans" cxnId="{804E72A7-524F-1D47-A890-DAD9D4176665}">
      <dgm:prSet/>
      <dgm:spPr/>
      <dgm:t>
        <a:bodyPr/>
        <a:lstStyle/>
        <a:p>
          <a:endParaRPr lang="fr-FR"/>
        </a:p>
      </dgm:t>
    </dgm:pt>
    <dgm:pt modelId="{6E8632FB-C6E7-C24A-8EAE-6A6367D2C32A}">
      <dgm:prSet phldrT="[Texte]"/>
      <dgm:spPr/>
      <dgm:t>
        <a:bodyPr/>
        <a:lstStyle/>
        <a:p>
          <a:r>
            <a:rPr lang="fr-FR" dirty="0" smtClean="0"/>
            <a:t>Risques</a:t>
          </a:r>
          <a:endParaRPr lang="fr-FR" dirty="0"/>
        </a:p>
      </dgm:t>
    </dgm:pt>
    <dgm:pt modelId="{F9C078BA-9561-B44B-AD0F-36E39C5E39B0}" type="parTrans" cxnId="{FC4ED6EF-0AF1-E941-903F-F5D87F389DB7}">
      <dgm:prSet/>
      <dgm:spPr/>
      <dgm:t>
        <a:bodyPr/>
        <a:lstStyle/>
        <a:p>
          <a:endParaRPr lang="fr-FR"/>
        </a:p>
      </dgm:t>
    </dgm:pt>
    <dgm:pt modelId="{B11703E6-77C7-9445-8C8F-4319C17DE934}" type="sibTrans" cxnId="{FC4ED6EF-0AF1-E941-903F-F5D87F389DB7}">
      <dgm:prSet/>
      <dgm:spPr/>
      <dgm:t>
        <a:bodyPr/>
        <a:lstStyle/>
        <a:p>
          <a:endParaRPr lang="fr-FR"/>
        </a:p>
      </dgm:t>
    </dgm:pt>
    <dgm:pt modelId="{2323111A-9E45-314B-ACBA-53156F7E7631}">
      <dgm:prSet phldrT="[Texte]"/>
      <dgm:spPr/>
      <dgm:t>
        <a:bodyPr/>
        <a:lstStyle/>
        <a:p>
          <a:r>
            <a:rPr lang="fr-FR" dirty="0" smtClean="0"/>
            <a:t>Analyse géographique</a:t>
          </a:r>
          <a:endParaRPr lang="fr-FR" dirty="0"/>
        </a:p>
      </dgm:t>
    </dgm:pt>
    <dgm:pt modelId="{209DE9BD-A52B-FD4C-B3E4-96B37E911D91}" type="parTrans" cxnId="{65AA3F0E-0FD8-D241-8E18-A4A6AB160A3F}">
      <dgm:prSet/>
      <dgm:spPr/>
      <dgm:t>
        <a:bodyPr/>
        <a:lstStyle/>
        <a:p>
          <a:endParaRPr lang="fr-FR"/>
        </a:p>
      </dgm:t>
    </dgm:pt>
    <dgm:pt modelId="{B427E5A5-C9E4-B44E-BC2B-ABB87A922366}" type="sibTrans" cxnId="{65AA3F0E-0FD8-D241-8E18-A4A6AB160A3F}">
      <dgm:prSet/>
      <dgm:spPr/>
      <dgm:t>
        <a:bodyPr/>
        <a:lstStyle/>
        <a:p>
          <a:endParaRPr lang="fr-FR"/>
        </a:p>
      </dgm:t>
    </dgm:pt>
    <dgm:pt modelId="{837422C3-EDEF-7844-A4FA-0D000FD22C2F}">
      <dgm:prSet phldrT="[Texte]"/>
      <dgm:spPr/>
      <dgm:t>
        <a:bodyPr/>
        <a:lstStyle/>
        <a:p>
          <a:r>
            <a:rPr lang="fr-FR" dirty="0" smtClean="0"/>
            <a:t>Représentations</a:t>
          </a:r>
          <a:endParaRPr lang="fr-FR" dirty="0"/>
        </a:p>
      </dgm:t>
    </dgm:pt>
    <dgm:pt modelId="{49FEFA12-C2AA-EE4A-AA54-A87CD6CB6D93}" type="parTrans" cxnId="{7093FC5E-87C8-8749-B986-B8ED7783421C}">
      <dgm:prSet/>
      <dgm:spPr/>
      <dgm:t>
        <a:bodyPr/>
        <a:lstStyle/>
        <a:p>
          <a:endParaRPr lang="fr-FR"/>
        </a:p>
      </dgm:t>
    </dgm:pt>
    <dgm:pt modelId="{82F1A45F-A1C0-5049-BBED-63F82E9D2FE4}" type="sibTrans" cxnId="{7093FC5E-87C8-8749-B986-B8ED7783421C}">
      <dgm:prSet/>
      <dgm:spPr/>
      <dgm:t>
        <a:bodyPr/>
        <a:lstStyle/>
        <a:p>
          <a:endParaRPr lang="fr-FR"/>
        </a:p>
      </dgm:t>
    </dgm:pt>
    <dgm:pt modelId="{B7EDD074-1474-F545-8968-95472013341E}">
      <dgm:prSet phldrT="[Texte]"/>
      <dgm:spPr/>
      <dgm:t>
        <a:bodyPr/>
        <a:lstStyle/>
        <a:p>
          <a:r>
            <a:rPr lang="fr-FR" dirty="0" err="1" smtClean="0"/>
            <a:t>Géoprospective</a:t>
          </a:r>
          <a:endParaRPr lang="fr-FR" dirty="0"/>
        </a:p>
      </dgm:t>
    </dgm:pt>
    <dgm:pt modelId="{923DE86A-614F-704D-9831-A3E720572F73}" type="parTrans" cxnId="{F999D762-945A-4B42-A182-9C8D7A03E9E9}">
      <dgm:prSet/>
      <dgm:spPr/>
      <dgm:t>
        <a:bodyPr/>
        <a:lstStyle/>
        <a:p>
          <a:endParaRPr lang="fr-FR"/>
        </a:p>
      </dgm:t>
    </dgm:pt>
    <dgm:pt modelId="{E271523E-0C47-A54D-8B6C-F6E5544F841B}" type="sibTrans" cxnId="{F999D762-945A-4B42-A182-9C8D7A03E9E9}">
      <dgm:prSet/>
      <dgm:spPr/>
      <dgm:t>
        <a:bodyPr/>
        <a:lstStyle/>
        <a:p>
          <a:endParaRPr lang="fr-FR"/>
        </a:p>
      </dgm:t>
    </dgm:pt>
    <dgm:pt modelId="{C38253E0-308D-8542-9AD1-4DEE2B91EAC5}">
      <dgm:prSet phldrT="[Texte]"/>
      <dgm:spPr>
        <a:ln>
          <a:solidFill>
            <a:schemeClr val="accent4">
              <a:tint val="40000"/>
              <a:hueOff val="0"/>
              <a:satOff val="0"/>
              <a:lumOff val="0"/>
              <a:alpha val="69000"/>
            </a:schemeClr>
          </a:solidFill>
        </a:ln>
      </dgm:spPr>
      <dgm:t>
        <a:bodyPr/>
        <a:lstStyle/>
        <a:p>
          <a:pPr marL="228600" lvl="1" indent="0" algn="l" defTabSz="1066800">
            <a:lnSpc>
              <a:spcPct val="90000"/>
            </a:lnSpc>
            <a:spcBef>
              <a:spcPct val="0"/>
            </a:spcBef>
            <a:spcAft>
              <a:spcPct val="15000"/>
            </a:spcAft>
            <a:buNone/>
          </a:pPr>
          <a:r>
            <a:rPr lang="fr-FR" dirty="0" smtClean="0"/>
            <a:t>Imagerie numérique (globe virtuelle, SIG...)</a:t>
          </a:r>
          <a:endParaRPr lang="fr-FR" dirty="0"/>
        </a:p>
      </dgm:t>
    </dgm:pt>
    <dgm:pt modelId="{01B26DA4-BBC5-304D-8441-EF83ED7FF544}" type="parTrans" cxnId="{058558EE-C8FF-3046-A93C-C86B0421405A}">
      <dgm:prSet/>
      <dgm:spPr/>
      <dgm:t>
        <a:bodyPr/>
        <a:lstStyle/>
        <a:p>
          <a:endParaRPr lang="fr-FR"/>
        </a:p>
      </dgm:t>
    </dgm:pt>
    <dgm:pt modelId="{1477464D-3F4D-7346-9734-B13AEB6D8FBB}" type="sibTrans" cxnId="{058558EE-C8FF-3046-A93C-C86B0421405A}">
      <dgm:prSet/>
      <dgm:spPr/>
      <dgm:t>
        <a:bodyPr/>
        <a:lstStyle/>
        <a:p>
          <a:endParaRPr lang="fr-FR"/>
        </a:p>
      </dgm:t>
    </dgm:pt>
    <dgm:pt modelId="{5B8860E4-A7D8-2B4E-AAB4-D721361B5907}">
      <dgm:prSet phldrT="[Texte]"/>
      <dgm:spPr/>
      <dgm:t>
        <a:bodyPr/>
        <a:lstStyle/>
        <a:p>
          <a:r>
            <a:rPr lang="fr-FR" dirty="0" smtClean="0"/>
            <a:t>Sociétés</a:t>
          </a:r>
          <a:endParaRPr lang="fr-FR" dirty="0"/>
        </a:p>
      </dgm:t>
    </dgm:pt>
    <dgm:pt modelId="{BAACD6B5-7D3E-7848-BFC3-977E149874EE}" type="parTrans" cxnId="{73B8AA25-57F3-8942-A169-6C323B94296A}">
      <dgm:prSet/>
      <dgm:spPr/>
      <dgm:t>
        <a:bodyPr/>
        <a:lstStyle/>
        <a:p>
          <a:endParaRPr lang="fr-FR"/>
        </a:p>
      </dgm:t>
    </dgm:pt>
    <dgm:pt modelId="{D947F559-8DCC-0C41-ACD7-828EA6A14E4B}" type="sibTrans" cxnId="{73B8AA25-57F3-8942-A169-6C323B94296A}">
      <dgm:prSet/>
      <dgm:spPr/>
      <dgm:t>
        <a:bodyPr/>
        <a:lstStyle/>
        <a:p>
          <a:endParaRPr lang="fr-FR"/>
        </a:p>
      </dgm:t>
    </dgm:pt>
    <dgm:pt modelId="{372FFA83-0BAF-9F4D-94C9-CADB5B793849}">
      <dgm:prSet phldrT="[Texte]"/>
      <dgm:spPr/>
      <dgm:t>
        <a:bodyPr/>
        <a:lstStyle/>
        <a:p>
          <a:r>
            <a:rPr lang="fr-FR" dirty="0" smtClean="0"/>
            <a:t>Aménagement</a:t>
          </a:r>
          <a:endParaRPr lang="fr-FR" dirty="0"/>
        </a:p>
      </dgm:t>
    </dgm:pt>
    <dgm:pt modelId="{A3DB54F5-7A74-A747-970E-2540534D5F18}" type="parTrans" cxnId="{C3B2C78F-0DCB-EE41-B3EE-A2A6801526A4}">
      <dgm:prSet/>
      <dgm:spPr/>
      <dgm:t>
        <a:bodyPr/>
        <a:lstStyle/>
        <a:p>
          <a:endParaRPr lang="fr-FR"/>
        </a:p>
      </dgm:t>
    </dgm:pt>
    <dgm:pt modelId="{2E56E72D-94FB-D945-8413-E281C1848F0B}" type="sibTrans" cxnId="{C3B2C78F-0DCB-EE41-B3EE-A2A6801526A4}">
      <dgm:prSet/>
      <dgm:spPr/>
      <dgm:t>
        <a:bodyPr/>
        <a:lstStyle/>
        <a:p>
          <a:endParaRPr lang="fr-FR"/>
        </a:p>
      </dgm:t>
    </dgm:pt>
    <dgm:pt modelId="{9050BCB5-C86F-824E-A45D-8F89C9130AA9}">
      <dgm:prSet phldrT="[Texte]"/>
      <dgm:spPr/>
      <dgm:t>
        <a:bodyPr/>
        <a:lstStyle/>
        <a:p>
          <a:r>
            <a:rPr lang="fr-FR" dirty="0" smtClean="0"/>
            <a:t>Durabilité</a:t>
          </a:r>
          <a:endParaRPr lang="fr-FR" dirty="0"/>
        </a:p>
      </dgm:t>
    </dgm:pt>
    <dgm:pt modelId="{7F3669AA-959E-C34A-804B-348A3B26B62F}" type="parTrans" cxnId="{15FC1606-FBFA-CC44-8BB2-C1137A834C43}">
      <dgm:prSet/>
      <dgm:spPr/>
      <dgm:t>
        <a:bodyPr/>
        <a:lstStyle/>
        <a:p>
          <a:endParaRPr lang="fr-FR"/>
        </a:p>
      </dgm:t>
    </dgm:pt>
    <dgm:pt modelId="{047D4495-19A2-2D46-8D32-A96A6B39B6EE}" type="sibTrans" cxnId="{15FC1606-FBFA-CC44-8BB2-C1137A834C43}">
      <dgm:prSet/>
      <dgm:spPr/>
      <dgm:t>
        <a:bodyPr/>
        <a:lstStyle/>
        <a:p>
          <a:endParaRPr lang="fr-FR"/>
        </a:p>
      </dgm:t>
    </dgm:pt>
    <dgm:pt modelId="{C9DC4963-E35D-EC43-829A-FDD98DFAF0FA}">
      <dgm:prSet phldrT="[Texte]"/>
      <dgm:spPr/>
      <dgm:t>
        <a:bodyPr/>
        <a:lstStyle/>
        <a:p>
          <a:r>
            <a:rPr lang="fr-FR" dirty="0" smtClean="0"/>
            <a:t>Etude de cas</a:t>
          </a:r>
          <a:endParaRPr lang="fr-FR" dirty="0"/>
        </a:p>
      </dgm:t>
    </dgm:pt>
    <dgm:pt modelId="{9FBCFA4C-398F-4D42-A318-834315DF899D}" type="parTrans" cxnId="{58E715E3-C073-D64C-9F2D-8FBF07D44DE1}">
      <dgm:prSet/>
      <dgm:spPr/>
      <dgm:t>
        <a:bodyPr/>
        <a:lstStyle/>
        <a:p>
          <a:endParaRPr lang="fr-FR"/>
        </a:p>
      </dgm:t>
    </dgm:pt>
    <dgm:pt modelId="{90778786-D999-B54D-9B47-BEF798A4A297}" type="sibTrans" cxnId="{58E715E3-C073-D64C-9F2D-8FBF07D44DE1}">
      <dgm:prSet/>
      <dgm:spPr/>
      <dgm:t>
        <a:bodyPr/>
        <a:lstStyle/>
        <a:p>
          <a:endParaRPr lang="fr-FR"/>
        </a:p>
      </dgm:t>
    </dgm:pt>
    <dgm:pt modelId="{910F8100-E76F-4440-B85A-99ED9BC552E6}">
      <dgm:prSet phldrT="[Texte]"/>
      <dgm:spPr>
        <a:ln>
          <a:solidFill>
            <a:schemeClr val="accent4">
              <a:tint val="40000"/>
              <a:hueOff val="0"/>
              <a:satOff val="0"/>
              <a:lumOff val="0"/>
              <a:alpha val="69000"/>
            </a:schemeClr>
          </a:solidFill>
        </a:ln>
      </dgm:spPr>
      <dgm:t>
        <a:bodyPr/>
        <a:lstStyle/>
        <a:p>
          <a:pPr marL="228600" lvl="1" indent="0" algn="l" defTabSz="1066800">
            <a:lnSpc>
              <a:spcPct val="90000"/>
            </a:lnSpc>
            <a:spcBef>
              <a:spcPct val="0"/>
            </a:spcBef>
            <a:spcAft>
              <a:spcPct val="15000"/>
            </a:spcAft>
            <a:buNone/>
          </a:pPr>
          <a:r>
            <a:rPr lang="fr-FR" dirty="0" smtClean="0"/>
            <a:t>Paysages</a:t>
          </a:r>
          <a:endParaRPr lang="fr-FR" dirty="0"/>
        </a:p>
      </dgm:t>
    </dgm:pt>
    <dgm:pt modelId="{F85A5720-C1A5-C04C-A6A8-A794E16D0BF2}" type="parTrans" cxnId="{6AC6BDA1-9C7F-A046-943F-54C896AC3DAC}">
      <dgm:prSet/>
      <dgm:spPr/>
      <dgm:t>
        <a:bodyPr/>
        <a:lstStyle/>
        <a:p>
          <a:endParaRPr lang="fr-FR"/>
        </a:p>
      </dgm:t>
    </dgm:pt>
    <dgm:pt modelId="{391CEC57-6756-F64B-AD3F-BCA32B0470F7}" type="sibTrans" cxnId="{6AC6BDA1-9C7F-A046-943F-54C896AC3DAC}">
      <dgm:prSet/>
      <dgm:spPr/>
      <dgm:t>
        <a:bodyPr/>
        <a:lstStyle/>
        <a:p>
          <a:endParaRPr lang="fr-FR"/>
        </a:p>
      </dgm:t>
    </dgm:pt>
    <dgm:pt modelId="{DFD7E035-8D19-834D-9104-7EFA8CE82FEF}">
      <dgm:prSet phldrT="[Texte]"/>
      <dgm:spPr>
        <a:ln>
          <a:solidFill>
            <a:schemeClr val="accent4">
              <a:tint val="40000"/>
              <a:hueOff val="0"/>
              <a:satOff val="0"/>
              <a:lumOff val="0"/>
              <a:alpha val="69000"/>
            </a:schemeClr>
          </a:solidFill>
        </a:ln>
      </dgm:spPr>
      <dgm:t>
        <a:bodyPr/>
        <a:lstStyle/>
        <a:p>
          <a:pPr marL="228600" lvl="1" indent="0" algn="l" defTabSz="1066800">
            <a:lnSpc>
              <a:spcPct val="90000"/>
            </a:lnSpc>
            <a:spcBef>
              <a:spcPct val="0"/>
            </a:spcBef>
            <a:spcAft>
              <a:spcPct val="15000"/>
            </a:spcAft>
            <a:buNone/>
          </a:pPr>
          <a:r>
            <a:rPr lang="fr-FR" dirty="0" smtClean="0"/>
            <a:t>Données statistiques</a:t>
          </a:r>
          <a:endParaRPr lang="fr-FR" dirty="0"/>
        </a:p>
      </dgm:t>
    </dgm:pt>
    <dgm:pt modelId="{B01EF1AD-F7CB-4F49-999D-73847687FDDC}" type="parTrans" cxnId="{6FD2DCDC-10C3-574B-A7A8-22C2B4F56FF9}">
      <dgm:prSet/>
      <dgm:spPr/>
      <dgm:t>
        <a:bodyPr/>
        <a:lstStyle/>
        <a:p>
          <a:endParaRPr lang="fr-FR"/>
        </a:p>
      </dgm:t>
    </dgm:pt>
    <dgm:pt modelId="{EFE2C521-2352-704B-BF75-8E6C7D8A9B35}" type="sibTrans" cxnId="{6FD2DCDC-10C3-574B-A7A8-22C2B4F56FF9}">
      <dgm:prSet/>
      <dgm:spPr/>
      <dgm:t>
        <a:bodyPr/>
        <a:lstStyle/>
        <a:p>
          <a:endParaRPr lang="fr-FR"/>
        </a:p>
      </dgm:t>
    </dgm:pt>
    <dgm:pt modelId="{44FCC2E1-9BA2-8441-A40D-D2C4382C1067}">
      <dgm:prSet phldrT="[Texte]"/>
      <dgm:spPr>
        <a:ln>
          <a:solidFill>
            <a:schemeClr val="accent4">
              <a:tint val="40000"/>
              <a:hueOff val="0"/>
              <a:satOff val="0"/>
              <a:lumOff val="0"/>
              <a:alpha val="69000"/>
            </a:schemeClr>
          </a:solidFill>
        </a:ln>
      </dgm:spPr>
      <dgm:t>
        <a:bodyPr/>
        <a:lstStyle/>
        <a:p>
          <a:pPr marL="228600" lvl="1" indent="0" algn="l" defTabSz="1066800">
            <a:lnSpc>
              <a:spcPct val="90000"/>
            </a:lnSpc>
            <a:spcBef>
              <a:spcPct val="0"/>
            </a:spcBef>
            <a:spcAft>
              <a:spcPct val="15000"/>
            </a:spcAft>
            <a:buNone/>
          </a:pPr>
          <a:r>
            <a:rPr lang="fr-FR" dirty="0" smtClean="0"/>
            <a:t>Sources écrites :</a:t>
          </a:r>
          <a:r>
            <a:rPr lang="fr-FR" baseline="0" dirty="0" smtClean="0"/>
            <a:t> témoignages, extraits de rapports</a:t>
          </a:r>
          <a:r>
            <a:rPr lang="is-IS" baseline="0" dirty="0" smtClean="0"/>
            <a:t>…</a:t>
          </a:r>
          <a:endParaRPr lang="fr-FR" dirty="0"/>
        </a:p>
      </dgm:t>
    </dgm:pt>
    <dgm:pt modelId="{86EB612F-5F74-154B-A97B-7F01F60F4468}" type="parTrans" cxnId="{EAC431A6-2C43-B047-BA5B-C399E152AF7E}">
      <dgm:prSet/>
      <dgm:spPr/>
      <dgm:t>
        <a:bodyPr/>
        <a:lstStyle/>
        <a:p>
          <a:endParaRPr lang="fr-FR"/>
        </a:p>
      </dgm:t>
    </dgm:pt>
    <dgm:pt modelId="{BEBB6516-C6BE-064A-B4DE-329B02E339A5}" type="sibTrans" cxnId="{EAC431A6-2C43-B047-BA5B-C399E152AF7E}">
      <dgm:prSet/>
      <dgm:spPr/>
      <dgm:t>
        <a:bodyPr/>
        <a:lstStyle/>
        <a:p>
          <a:endParaRPr lang="fr-FR"/>
        </a:p>
      </dgm:t>
    </dgm:pt>
    <dgm:pt modelId="{3EE7B028-E048-B941-8637-06E64885D623}">
      <dgm:prSet phldrT="[Texte]"/>
      <dgm:spPr/>
      <dgm:t>
        <a:bodyPr/>
        <a:lstStyle/>
        <a:p>
          <a:r>
            <a:rPr lang="fr-FR" dirty="0" smtClean="0"/>
            <a:t>Approche systémique</a:t>
          </a:r>
          <a:endParaRPr lang="fr-FR" dirty="0"/>
        </a:p>
      </dgm:t>
    </dgm:pt>
    <dgm:pt modelId="{6C205C19-8EB0-7543-96B9-E6FEF32AF890}" type="parTrans" cxnId="{A903F941-BFFB-C944-A4BA-1B17C2FE8D90}">
      <dgm:prSet/>
      <dgm:spPr/>
      <dgm:t>
        <a:bodyPr/>
        <a:lstStyle/>
        <a:p>
          <a:endParaRPr lang="fr-FR"/>
        </a:p>
      </dgm:t>
    </dgm:pt>
    <dgm:pt modelId="{F9167446-E189-9C47-AF99-C05948D3942D}" type="sibTrans" cxnId="{A903F941-BFFB-C944-A4BA-1B17C2FE8D90}">
      <dgm:prSet/>
      <dgm:spPr/>
      <dgm:t>
        <a:bodyPr/>
        <a:lstStyle/>
        <a:p>
          <a:endParaRPr lang="fr-FR"/>
        </a:p>
      </dgm:t>
    </dgm:pt>
    <dgm:pt modelId="{A063A35D-98BB-8B4D-B59E-221460C039A0}">
      <dgm:prSet phldrT="[Texte]"/>
      <dgm:spPr/>
      <dgm:t>
        <a:bodyPr/>
        <a:lstStyle/>
        <a:p>
          <a:r>
            <a:rPr lang="fr-FR" dirty="0" smtClean="0"/>
            <a:t>Géohistoire</a:t>
          </a:r>
          <a:endParaRPr lang="fr-FR" dirty="0"/>
        </a:p>
      </dgm:t>
    </dgm:pt>
    <dgm:pt modelId="{8B61DD88-ED32-7340-BA9E-5F83C33DBAF6}" type="parTrans" cxnId="{CF45F0B5-5D49-E641-B13A-C1B5C49D5294}">
      <dgm:prSet/>
      <dgm:spPr/>
      <dgm:t>
        <a:bodyPr/>
        <a:lstStyle/>
        <a:p>
          <a:endParaRPr lang="fr-FR"/>
        </a:p>
      </dgm:t>
    </dgm:pt>
    <dgm:pt modelId="{28844F6F-B240-4743-BF4A-7F657865EA19}" type="sibTrans" cxnId="{CF45F0B5-5D49-E641-B13A-C1B5C49D5294}">
      <dgm:prSet/>
      <dgm:spPr/>
      <dgm:t>
        <a:bodyPr/>
        <a:lstStyle/>
        <a:p>
          <a:endParaRPr lang="fr-FR"/>
        </a:p>
      </dgm:t>
    </dgm:pt>
    <dgm:pt modelId="{61D71ACE-407E-AC40-972C-CC1BF4F3E255}" type="pres">
      <dgm:prSet presAssocID="{B81E4DA8-CEEB-BC47-B996-94120D2BA993}" presName="Name0" presStyleCnt="0">
        <dgm:presLayoutVars>
          <dgm:dir/>
          <dgm:animLvl val="lvl"/>
          <dgm:resizeHandles val="exact"/>
        </dgm:presLayoutVars>
      </dgm:prSet>
      <dgm:spPr/>
      <dgm:t>
        <a:bodyPr/>
        <a:lstStyle/>
        <a:p>
          <a:endParaRPr lang="fr-FR"/>
        </a:p>
      </dgm:t>
    </dgm:pt>
    <dgm:pt modelId="{9EA34671-2DF5-9842-B8C4-CF51DDBB76DA}" type="pres">
      <dgm:prSet presAssocID="{AEC141F7-7F44-AF4F-8BF4-E7F1D510B3E3}" presName="composite" presStyleCnt="0"/>
      <dgm:spPr/>
      <dgm:t>
        <a:bodyPr/>
        <a:lstStyle/>
        <a:p>
          <a:endParaRPr lang="fr-FR"/>
        </a:p>
      </dgm:t>
    </dgm:pt>
    <dgm:pt modelId="{6AA33B68-5BC9-C64A-A2A2-5EB945ECF505}" type="pres">
      <dgm:prSet presAssocID="{AEC141F7-7F44-AF4F-8BF4-E7F1D510B3E3}" presName="parTx" presStyleLbl="alignNode1" presStyleIdx="0" presStyleCnt="3" custLinFactNeighborX="-431" custLinFactNeighborY="4453">
        <dgm:presLayoutVars>
          <dgm:chMax val="0"/>
          <dgm:chPref val="0"/>
          <dgm:bulletEnabled val="1"/>
        </dgm:presLayoutVars>
      </dgm:prSet>
      <dgm:spPr/>
      <dgm:t>
        <a:bodyPr/>
        <a:lstStyle/>
        <a:p>
          <a:endParaRPr lang="fr-FR"/>
        </a:p>
      </dgm:t>
    </dgm:pt>
    <dgm:pt modelId="{A6F57D85-1CCB-8541-A313-1CE2BE339EC1}" type="pres">
      <dgm:prSet presAssocID="{AEC141F7-7F44-AF4F-8BF4-E7F1D510B3E3}" presName="desTx" presStyleLbl="alignAccFollowNode1" presStyleIdx="0" presStyleCnt="3">
        <dgm:presLayoutVars>
          <dgm:bulletEnabled val="1"/>
        </dgm:presLayoutVars>
      </dgm:prSet>
      <dgm:spPr/>
      <dgm:t>
        <a:bodyPr/>
        <a:lstStyle/>
        <a:p>
          <a:endParaRPr lang="fr-FR"/>
        </a:p>
      </dgm:t>
    </dgm:pt>
    <dgm:pt modelId="{439886A9-2F1F-AE47-825E-A72EA4797AE6}" type="pres">
      <dgm:prSet presAssocID="{3D23168C-70FA-8E44-902C-E63493F3DC7B}" presName="space" presStyleCnt="0"/>
      <dgm:spPr/>
      <dgm:t>
        <a:bodyPr/>
        <a:lstStyle/>
        <a:p>
          <a:endParaRPr lang="fr-FR"/>
        </a:p>
      </dgm:t>
    </dgm:pt>
    <dgm:pt modelId="{D37ECA2B-240C-B943-A946-6E2A6BBBAC77}" type="pres">
      <dgm:prSet presAssocID="{2E9FDEEC-3F77-574E-9476-CF43FFA1A02D}" presName="composite" presStyleCnt="0"/>
      <dgm:spPr/>
      <dgm:t>
        <a:bodyPr/>
        <a:lstStyle/>
        <a:p>
          <a:endParaRPr lang="fr-FR"/>
        </a:p>
      </dgm:t>
    </dgm:pt>
    <dgm:pt modelId="{AD3C9CB4-A100-D14B-AD5C-08BF4A9C79A0}" type="pres">
      <dgm:prSet presAssocID="{2E9FDEEC-3F77-574E-9476-CF43FFA1A02D}" presName="parTx" presStyleLbl="alignNode1" presStyleIdx="1" presStyleCnt="3">
        <dgm:presLayoutVars>
          <dgm:chMax val="0"/>
          <dgm:chPref val="0"/>
          <dgm:bulletEnabled val="1"/>
        </dgm:presLayoutVars>
      </dgm:prSet>
      <dgm:spPr/>
      <dgm:t>
        <a:bodyPr/>
        <a:lstStyle/>
        <a:p>
          <a:endParaRPr lang="fr-FR"/>
        </a:p>
      </dgm:t>
    </dgm:pt>
    <dgm:pt modelId="{5858B7BA-0D6E-614D-A556-9B71FC558727}" type="pres">
      <dgm:prSet presAssocID="{2E9FDEEC-3F77-574E-9476-CF43FFA1A02D}" presName="desTx" presStyleLbl="alignAccFollowNode1" presStyleIdx="1" presStyleCnt="3">
        <dgm:presLayoutVars>
          <dgm:bulletEnabled val="1"/>
        </dgm:presLayoutVars>
      </dgm:prSet>
      <dgm:spPr/>
      <dgm:t>
        <a:bodyPr/>
        <a:lstStyle/>
        <a:p>
          <a:endParaRPr lang="fr-FR"/>
        </a:p>
      </dgm:t>
    </dgm:pt>
    <dgm:pt modelId="{3E928AE7-EB8A-BD44-8456-9E423025CFDD}" type="pres">
      <dgm:prSet presAssocID="{83299490-35FB-AC46-8631-40BEDA2424C3}" presName="space" presStyleCnt="0"/>
      <dgm:spPr/>
      <dgm:t>
        <a:bodyPr/>
        <a:lstStyle/>
        <a:p>
          <a:endParaRPr lang="fr-FR"/>
        </a:p>
      </dgm:t>
    </dgm:pt>
    <dgm:pt modelId="{D4945170-CFC5-2649-8839-27BEAF0B1A3D}" type="pres">
      <dgm:prSet presAssocID="{F4B73453-3687-D340-8367-CDC4513CA436}" presName="composite" presStyleCnt="0"/>
      <dgm:spPr/>
      <dgm:t>
        <a:bodyPr/>
        <a:lstStyle/>
        <a:p>
          <a:endParaRPr lang="fr-FR"/>
        </a:p>
      </dgm:t>
    </dgm:pt>
    <dgm:pt modelId="{B941B0D4-99B3-4048-9155-ABF6ABC4AD08}" type="pres">
      <dgm:prSet presAssocID="{F4B73453-3687-D340-8367-CDC4513CA436}" presName="parTx" presStyleLbl="alignNode1" presStyleIdx="2" presStyleCnt="3">
        <dgm:presLayoutVars>
          <dgm:chMax val="0"/>
          <dgm:chPref val="0"/>
          <dgm:bulletEnabled val="1"/>
        </dgm:presLayoutVars>
      </dgm:prSet>
      <dgm:spPr/>
      <dgm:t>
        <a:bodyPr/>
        <a:lstStyle/>
        <a:p>
          <a:endParaRPr lang="fr-FR"/>
        </a:p>
      </dgm:t>
    </dgm:pt>
    <dgm:pt modelId="{EF5EB372-0214-384B-BC18-582B7CE9EDAA}" type="pres">
      <dgm:prSet presAssocID="{F4B73453-3687-D340-8367-CDC4513CA436}" presName="desTx" presStyleLbl="alignAccFollowNode1" presStyleIdx="2" presStyleCnt="3">
        <dgm:presLayoutVars>
          <dgm:bulletEnabled val="1"/>
        </dgm:presLayoutVars>
      </dgm:prSet>
      <dgm:spPr/>
      <dgm:t>
        <a:bodyPr/>
        <a:lstStyle/>
        <a:p>
          <a:endParaRPr lang="fr-FR"/>
        </a:p>
      </dgm:t>
    </dgm:pt>
  </dgm:ptLst>
  <dgm:cxnLst>
    <dgm:cxn modelId="{65AA3F0E-0FD8-D241-8E18-A4A6AB160A3F}" srcId="{2E9FDEEC-3F77-574E-9476-CF43FFA1A02D}" destId="{2323111A-9E45-314B-ACBA-53156F7E7631}" srcOrd="0" destOrd="0" parTransId="{209DE9BD-A52B-FD4C-B3E4-96B37E911D91}" sibTransId="{B427E5A5-C9E4-B44E-BC2B-ABB87A922366}"/>
    <dgm:cxn modelId="{00BC2C93-21B0-BF4F-B08D-75B437B7FACA}" srcId="{AEC141F7-7F44-AF4F-8BF4-E7F1D510B3E3}" destId="{77BFCC82-083A-6F49-AC06-09F45B458C9E}" srcOrd="6" destOrd="0" parTransId="{8CC078F4-DA31-954E-BF5B-2DA3AE8B83A6}" sibTransId="{000C2516-F705-CF4E-8879-88273E0EC2D5}"/>
    <dgm:cxn modelId="{5B45CCD8-82D7-9F4D-ACEA-24413469ED59}" srcId="{AEC141F7-7F44-AF4F-8BF4-E7F1D510B3E3}" destId="{3596C9EC-881D-8B47-8FAC-B59137F11125}" srcOrd="0" destOrd="0" parTransId="{C4FD1149-F912-1643-8ADA-471DDA4C162A}" sibTransId="{A7606B7B-4128-494C-865A-E04807FD9D85}"/>
    <dgm:cxn modelId="{F999D762-945A-4B42-A182-9C8D7A03E9E9}" srcId="{2E9FDEEC-3F77-574E-9476-CF43FFA1A02D}" destId="{B7EDD074-1474-F545-8968-95472013341E}" srcOrd="4" destOrd="0" parTransId="{923DE86A-614F-704D-9831-A3E720572F73}" sibTransId="{E271523E-0C47-A54D-8B6C-F6E5544F841B}"/>
    <dgm:cxn modelId="{6C157D93-E583-2349-94F7-D60AC95AF849}" type="presOf" srcId="{910F8100-E76F-4440-B85A-99ED9BC552E6}" destId="{EF5EB372-0214-384B-BC18-582B7CE9EDAA}" srcOrd="0" destOrd="1" presId="urn:microsoft.com/office/officeart/2005/8/layout/hList1"/>
    <dgm:cxn modelId="{1D72F0A4-62D0-8A46-A357-BDF7F7CB7D31}" type="presOf" srcId="{B81E4DA8-CEEB-BC47-B996-94120D2BA993}" destId="{61D71ACE-407E-AC40-972C-CC1BF4F3E255}" srcOrd="0" destOrd="0" presId="urn:microsoft.com/office/officeart/2005/8/layout/hList1"/>
    <dgm:cxn modelId="{3E82EE00-7252-8D40-8A67-5DDE258265B2}" type="presOf" srcId="{2E9FDEEC-3F77-574E-9476-CF43FFA1A02D}" destId="{AD3C9CB4-A100-D14B-AD5C-08BF4A9C79A0}" srcOrd="0" destOrd="0" presId="urn:microsoft.com/office/officeart/2005/8/layout/hList1"/>
    <dgm:cxn modelId="{DC737DB3-2760-464D-93A7-91306EF9B14E}" type="presOf" srcId="{77BFCC82-083A-6F49-AC06-09F45B458C9E}" destId="{A6F57D85-1CCB-8541-A313-1CE2BE339EC1}" srcOrd="0" destOrd="6" presId="urn:microsoft.com/office/officeart/2005/8/layout/hList1"/>
    <dgm:cxn modelId="{6FD2DCDC-10C3-574B-A7A8-22C2B4F56FF9}" srcId="{F4B73453-3687-D340-8367-CDC4513CA436}" destId="{DFD7E035-8D19-834D-9104-7EFA8CE82FEF}" srcOrd="2" destOrd="0" parTransId="{B01EF1AD-F7CB-4F49-999D-73847687FDDC}" sibTransId="{EFE2C521-2352-704B-BF75-8E6C7D8A9B35}"/>
    <dgm:cxn modelId="{CD1C01C2-1917-6644-8805-6BDD05CF4CFB}" type="presOf" srcId="{B7EDD074-1474-F545-8968-95472013341E}" destId="{5858B7BA-0D6E-614D-A556-9B71FC558727}" srcOrd="0" destOrd="4" presId="urn:microsoft.com/office/officeart/2005/8/layout/hList1"/>
    <dgm:cxn modelId="{C3B2C78F-0DCB-EE41-B3EE-A2A6801526A4}" srcId="{AEC141F7-7F44-AF4F-8BF4-E7F1D510B3E3}" destId="{372FFA83-0BAF-9F4D-94C9-CADB5B793849}" srcOrd="2" destOrd="0" parTransId="{A3DB54F5-7A74-A747-970E-2540534D5F18}" sibTransId="{2E56E72D-94FB-D945-8413-E281C1848F0B}"/>
    <dgm:cxn modelId="{87863DAC-B861-AF44-B058-C6E1CEA1B697}" type="presOf" srcId="{F4B73453-3687-D340-8367-CDC4513CA436}" destId="{B941B0D4-99B3-4048-9155-ABF6ABC4AD08}" srcOrd="0" destOrd="0" presId="urn:microsoft.com/office/officeart/2005/8/layout/hList1"/>
    <dgm:cxn modelId="{C346A660-933F-DC48-9DF4-861D5CFA02AB}" type="presOf" srcId="{C9DC4963-E35D-EC43-829A-FDD98DFAF0FA}" destId="{5858B7BA-0D6E-614D-A556-9B71FC558727}" srcOrd="0" destOrd="1" presId="urn:microsoft.com/office/officeart/2005/8/layout/hList1"/>
    <dgm:cxn modelId="{EAC431A6-2C43-B047-BA5B-C399E152AF7E}" srcId="{F4B73453-3687-D340-8367-CDC4513CA436}" destId="{44FCC2E1-9BA2-8441-A40D-D2C4382C1067}" srcOrd="3" destOrd="0" parTransId="{86EB612F-5F74-154B-A97B-7F01F60F4468}" sibTransId="{BEBB6516-C6BE-064A-B4DE-329B02E339A5}"/>
    <dgm:cxn modelId="{4BD0D18C-7A15-9C42-B6E3-D43F00CE99A6}" type="presOf" srcId="{372FFA83-0BAF-9F4D-94C9-CADB5B793849}" destId="{A6F57D85-1CCB-8541-A313-1CE2BE339EC1}" srcOrd="0" destOrd="2" presId="urn:microsoft.com/office/officeart/2005/8/layout/hList1"/>
    <dgm:cxn modelId="{CAD77193-3F58-4347-89EF-299CAFD97DED}" type="presOf" srcId="{3EE7B028-E048-B941-8637-06E64885D623}" destId="{5858B7BA-0D6E-614D-A556-9B71FC558727}" srcOrd="0" destOrd="6" presId="urn:microsoft.com/office/officeart/2005/8/layout/hList1"/>
    <dgm:cxn modelId="{7093FC5E-87C8-8749-B986-B8ED7783421C}" srcId="{2E9FDEEC-3F77-574E-9476-CF43FFA1A02D}" destId="{837422C3-EDEF-7844-A4FA-0D000FD22C2F}" srcOrd="3" destOrd="0" parTransId="{49FEFA12-C2AA-EE4A-AA54-A87CD6CB6D93}" sibTransId="{82F1A45F-A1C0-5049-BBED-63F82E9D2FE4}"/>
    <dgm:cxn modelId="{A903F941-BFFB-C944-A4BA-1B17C2FE8D90}" srcId="{2E9FDEEC-3F77-574E-9476-CF43FFA1A02D}" destId="{3EE7B028-E048-B941-8637-06E64885D623}" srcOrd="6" destOrd="0" parTransId="{6C205C19-8EB0-7543-96B9-E6FEF32AF890}" sibTransId="{F9167446-E189-9C47-AF99-C05948D3942D}"/>
    <dgm:cxn modelId="{25C1E459-D2D1-4F47-A99E-2EF7034D75FC}" type="presOf" srcId="{DE6F259B-EBD4-794E-A0FF-8E4A31C4F5E7}" destId="{5858B7BA-0D6E-614D-A556-9B71FC558727}" srcOrd="0" destOrd="2" presId="urn:microsoft.com/office/officeart/2005/8/layout/hList1"/>
    <dgm:cxn modelId="{47172BE2-95F8-D542-9969-B9E2F6A918AC}" type="presOf" srcId="{DFD7E035-8D19-834D-9104-7EFA8CE82FEF}" destId="{EF5EB372-0214-384B-BC18-582B7CE9EDAA}" srcOrd="0" destOrd="2" presId="urn:microsoft.com/office/officeart/2005/8/layout/hList1"/>
    <dgm:cxn modelId="{49B2A1B1-0A27-2F4B-9673-1030DEC7E1E6}" srcId="{F4B73453-3687-D340-8367-CDC4513CA436}" destId="{2C4984D0-611F-4B47-BDC4-7CB48E3AA809}" srcOrd="4" destOrd="0" parTransId="{F95092E9-A242-1E41-99F0-3531ADA840F4}" sibTransId="{7EB22908-92A9-3646-9113-D624688D2246}"/>
    <dgm:cxn modelId="{3355DD25-ECCC-214D-8E7F-42812DD559F5}" srcId="{AEC141F7-7F44-AF4F-8BF4-E7F1D510B3E3}" destId="{9503BB9C-221F-A44A-999B-48D2A2FE1ECC}" srcOrd="5" destOrd="0" parTransId="{9886430B-FF0C-C042-83C8-FEF386948FA5}" sibTransId="{6D138C3A-A50A-A042-80DD-EE6993E4D624}"/>
    <dgm:cxn modelId="{FB8238D7-9B55-DA46-A33C-DB25419D7C43}" type="presOf" srcId="{9050BCB5-C86F-824E-A45D-8F89C9130AA9}" destId="{A6F57D85-1CCB-8541-A313-1CE2BE339EC1}" srcOrd="0" destOrd="3" presId="urn:microsoft.com/office/officeart/2005/8/layout/hList1"/>
    <dgm:cxn modelId="{4C55574B-4C57-9044-A62E-1303811E8328}" srcId="{F4B73453-3687-D340-8367-CDC4513CA436}" destId="{5C85DFB4-D986-374F-A2B3-8D8F5DCF45DE}" srcOrd="0" destOrd="0" parTransId="{FEC53D48-29A5-EC43-83F1-A46192680130}" sibTransId="{902F2516-6146-F148-96E9-0B5CF1818B5D}"/>
    <dgm:cxn modelId="{94F4C545-0CB6-0948-A4C2-73171958713C}" srcId="{B81E4DA8-CEEB-BC47-B996-94120D2BA993}" destId="{AEC141F7-7F44-AF4F-8BF4-E7F1D510B3E3}" srcOrd="0" destOrd="0" parTransId="{60C78BAB-48A0-0C4E-91E1-128F8DD7D31C}" sibTransId="{3D23168C-70FA-8E44-902C-E63493F3DC7B}"/>
    <dgm:cxn modelId="{F1AFC210-C3DE-F047-875E-4AF7DAAA856F}" type="presOf" srcId="{6E8632FB-C6E7-C24A-8EAE-6A6367D2C32A}" destId="{A6F57D85-1CCB-8541-A313-1CE2BE339EC1}" srcOrd="0" destOrd="8" presId="urn:microsoft.com/office/officeart/2005/8/layout/hList1"/>
    <dgm:cxn modelId="{058558EE-C8FF-3046-A93C-C86B0421405A}" srcId="{F4B73453-3687-D340-8367-CDC4513CA436}" destId="{C38253E0-308D-8542-9AD1-4DEE2B91EAC5}" srcOrd="5" destOrd="0" parTransId="{01B26DA4-BBC5-304D-8441-EF83ED7FF544}" sibTransId="{1477464D-3F4D-7346-9734-B13AEB6D8FBB}"/>
    <dgm:cxn modelId="{25F4CA2B-DE2F-F648-985A-BCC96D2D7391}" type="presOf" srcId="{5B8860E4-A7D8-2B4E-AAB4-D721361B5907}" destId="{A6F57D85-1CCB-8541-A313-1CE2BE339EC1}" srcOrd="0" destOrd="1" presId="urn:microsoft.com/office/officeart/2005/8/layout/hList1"/>
    <dgm:cxn modelId="{6AC6BDA1-9C7F-A046-943F-54C896AC3DAC}" srcId="{F4B73453-3687-D340-8367-CDC4513CA436}" destId="{910F8100-E76F-4440-B85A-99ED9BC552E6}" srcOrd="1" destOrd="0" parTransId="{F85A5720-C1A5-C04C-A6A8-A794E16D0BF2}" sibTransId="{391CEC57-6756-F64B-AD3F-BCA32B0470F7}"/>
    <dgm:cxn modelId="{CF45F0B5-5D49-E641-B13A-C1B5C49D5294}" srcId="{2E9FDEEC-3F77-574E-9476-CF43FFA1A02D}" destId="{A063A35D-98BB-8B4D-B59E-221460C039A0}" srcOrd="5" destOrd="0" parTransId="{8B61DD88-ED32-7340-BA9E-5F83C33DBAF6}" sibTransId="{28844F6F-B240-4743-BF4A-7F657865EA19}"/>
    <dgm:cxn modelId="{BEEF7B6F-DBCF-4346-96BC-86CFEBA7CF5B}" type="presOf" srcId="{BE89218A-5BF9-114B-B3D9-100CCEF5F604}" destId="{A6F57D85-1CCB-8541-A313-1CE2BE339EC1}" srcOrd="0" destOrd="4" presId="urn:microsoft.com/office/officeart/2005/8/layout/hList1"/>
    <dgm:cxn modelId="{AB042D51-709B-904C-816A-9E2447956231}" type="presOf" srcId="{C4A7E1DB-EFEF-1C43-BC0D-2ADB29CEF21F}" destId="{A6F57D85-1CCB-8541-A313-1CE2BE339EC1}" srcOrd="0" destOrd="7" presId="urn:microsoft.com/office/officeart/2005/8/layout/hList1"/>
    <dgm:cxn modelId="{98A968EF-8286-5041-B76D-DD093AAD7477}" type="presOf" srcId="{2323111A-9E45-314B-ACBA-53156F7E7631}" destId="{5858B7BA-0D6E-614D-A556-9B71FC558727}" srcOrd="0" destOrd="0" presId="urn:microsoft.com/office/officeart/2005/8/layout/hList1"/>
    <dgm:cxn modelId="{32E44C36-A781-FA42-8C56-38EF494B3C1B}" type="presOf" srcId="{C38253E0-308D-8542-9AD1-4DEE2B91EAC5}" destId="{EF5EB372-0214-384B-BC18-582B7CE9EDAA}" srcOrd="0" destOrd="5" presId="urn:microsoft.com/office/officeart/2005/8/layout/hList1"/>
    <dgm:cxn modelId="{8D8C60D8-8017-E24B-A486-A9F911D2FC79}" type="presOf" srcId="{44FCC2E1-9BA2-8441-A40D-D2C4382C1067}" destId="{EF5EB372-0214-384B-BC18-582B7CE9EDAA}" srcOrd="0" destOrd="3" presId="urn:microsoft.com/office/officeart/2005/8/layout/hList1"/>
    <dgm:cxn modelId="{8656E8BE-A806-D84E-A3FA-8580D052C1E3}" type="presOf" srcId="{AEC141F7-7F44-AF4F-8BF4-E7F1D510B3E3}" destId="{6AA33B68-5BC9-C64A-A2A2-5EB945ECF505}" srcOrd="0" destOrd="0" presId="urn:microsoft.com/office/officeart/2005/8/layout/hList1"/>
    <dgm:cxn modelId="{84436371-A367-4341-A896-8B1E68D29DA1}" type="presOf" srcId="{5C85DFB4-D986-374F-A2B3-8D8F5DCF45DE}" destId="{EF5EB372-0214-384B-BC18-582B7CE9EDAA}" srcOrd="0" destOrd="0" presId="urn:microsoft.com/office/officeart/2005/8/layout/hList1"/>
    <dgm:cxn modelId="{FC4ED6EF-0AF1-E941-903F-F5D87F389DB7}" srcId="{AEC141F7-7F44-AF4F-8BF4-E7F1D510B3E3}" destId="{6E8632FB-C6E7-C24A-8EAE-6A6367D2C32A}" srcOrd="8" destOrd="0" parTransId="{F9C078BA-9561-B44B-AD0F-36E39C5E39B0}" sibTransId="{B11703E6-77C7-9445-8C8F-4319C17DE934}"/>
    <dgm:cxn modelId="{F4AC531D-2BA1-1D4B-B44B-7D115855F066}" type="presOf" srcId="{2C4984D0-611F-4B47-BDC4-7CB48E3AA809}" destId="{EF5EB372-0214-384B-BC18-582B7CE9EDAA}" srcOrd="0" destOrd="4" presId="urn:microsoft.com/office/officeart/2005/8/layout/hList1"/>
    <dgm:cxn modelId="{9DEE7830-8F02-1946-9EE2-CD41CA25D3C9}" type="presOf" srcId="{9503BB9C-221F-A44A-999B-48D2A2FE1ECC}" destId="{A6F57D85-1CCB-8541-A313-1CE2BE339EC1}" srcOrd="0" destOrd="5" presId="urn:microsoft.com/office/officeart/2005/8/layout/hList1"/>
    <dgm:cxn modelId="{73B8AA25-57F3-8942-A169-6C323B94296A}" srcId="{AEC141F7-7F44-AF4F-8BF4-E7F1D510B3E3}" destId="{5B8860E4-A7D8-2B4E-AAB4-D721361B5907}" srcOrd="1" destOrd="0" parTransId="{BAACD6B5-7D3E-7848-BFC3-977E149874EE}" sibTransId="{D947F559-8DCC-0C41-ACD7-828EA6A14E4B}"/>
    <dgm:cxn modelId="{15FC1606-FBFA-CC44-8BB2-C1137A834C43}" srcId="{AEC141F7-7F44-AF4F-8BF4-E7F1D510B3E3}" destId="{9050BCB5-C86F-824E-A45D-8F89C9130AA9}" srcOrd="3" destOrd="0" parTransId="{7F3669AA-959E-C34A-804B-348A3B26B62F}" sibTransId="{047D4495-19A2-2D46-8D32-A96A6B39B6EE}"/>
    <dgm:cxn modelId="{58E715E3-C073-D64C-9F2D-8FBF07D44DE1}" srcId="{2E9FDEEC-3F77-574E-9476-CF43FFA1A02D}" destId="{C9DC4963-E35D-EC43-829A-FDD98DFAF0FA}" srcOrd="1" destOrd="0" parTransId="{9FBCFA4C-398F-4D42-A318-834315DF899D}" sibTransId="{90778786-D999-B54D-9B47-BEF798A4A297}"/>
    <dgm:cxn modelId="{5A163161-5DF8-7149-8225-22A906A717DE}" type="presOf" srcId="{837422C3-EDEF-7844-A4FA-0D000FD22C2F}" destId="{5858B7BA-0D6E-614D-A556-9B71FC558727}" srcOrd="0" destOrd="3" presId="urn:microsoft.com/office/officeart/2005/8/layout/hList1"/>
    <dgm:cxn modelId="{804E72A7-524F-1D47-A890-DAD9D4176665}" srcId="{AEC141F7-7F44-AF4F-8BF4-E7F1D510B3E3}" destId="{C4A7E1DB-EFEF-1C43-BC0D-2ADB29CEF21F}" srcOrd="7" destOrd="0" parTransId="{F7DED1C3-A2EA-2449-B2D9-1747F05FC2CD}" sibTransId="{658DE0D5-AEB2-2748-AAD1-5615FA1AA54F}"/>
    <dgm:cxn modelId="{5E9B31AF-DD09-7A4F-9E87-5926B5EC72C2}" srcId="{2E9FDEEC-3F77-574E-9476-CF43FFA1A02D}" destId="{DE6F259B-EBD4-794E-A0FF-8E4A31C4F5E7}" srcOrd="2" destOrd="0" parTransId="{466B82F7-E038-7F4A-BC7B-0CA644B5524B}" sibTransId="{DBEB2AA5-DD86-1740-959F-45284780444C}"/>
    <dgm:cxn modelId="{7D8D94CA-8C41-8F43-8155-D7C2BB5F2DA6}" type="presOf" srcId="{A063A35D-98BB-8B4D-B59E-221460C039A0}" destId="{5858B7BA-0D6E-614D-A556-9B71FC558727}" srcOrd="0" destOrd="5" presId="urn:microsoft.com/office/officeart/2005/8/layout/hList1"/>
    <dgm:cxn modelId="{1FDA842D-7CAE-6541-BBCA-7A68F1F7C0CE}" type="presOf" srcId="{3596C9EC-881D-8B47-8FAC-B59137F11125}" destId="{A6F57D85-1CCB-8541-A313-1CE2BE339EC1}" srcOrd="0" destOrd="0" presId="urn:microsoft.com/office/officeart/2005/8/layout/hList1"/>
    <dgm:cxn modelId="{D67974AB-0D7C-8641-9E7F-6F6431F0E1B5}" srcId="{B81E4DA8-CEEB-BC47-B996-94120D2BA993}" destId="{F4B73453-3687-D340-8367-CDC4513CA436}" srcOrd="2" destOrd="0" parTransId="{D6B7CE78-45C4-A74A-9FC8-AE962AFDE74B}" sibTransId="{CDB3F973-9142-274C-8737-01DE2EE70033}"/>
    <dgm:cxn modelId="{73439541-E5BE-3A44-A619-F63B1C3651F7}" srcId="{AEC141F7-7F44-AF4F-8BF4-E7F1D510B3E3}" destId="{BE89218A-5BF9-114B-B3D9-100CCEF5F604}" srcOrd="4" destOrd="0" parTransId="{367EE7E4-69D3-644E-ADA6-93164C7E9DB1}" sibTransId="{8CEA65EA-8DA5-8A4B-860C-1E46E0A95B2D}"/>
    <dgm:cxn modelId="{5537FAE8-5A69-7A4B-9273-27BDA474F6B3}" srcId="{B81E4DA8-CEEB-BC47-B996-94120D2BA993}" destId="{2E9FDEEC-3F77-574E-9476-CF43FFA1A02D}" srcOrd="1" destOrd="0" parTransId="{99962FAC-1105-B441-AD35-06362E168B52}" sibTransId="{83299490-35FB-AC46-8631-40BEDA2424C3}"/>
    <dgm:cxn modelId="{4269203B-476B-F74B-9AB8-EFC11D1F0D46}" type="presParOf" srcId="{61D71ACE-407E-AC40-972C-CC1BF4F3E255}" destId="{9EA34671-2DF5-9842-B8C4-CF51DDBB76DA}" srcOrd="0" destOrd="0" presId="urn:microsoft.com/office/officeart/2005/8/layout/hList1"/>
    <dgm:cxn modelId="{719B3088-43C6-6344-BB75-AC729D95256D}" type="presParOf" srcId="{9EA34671-2DF5-9842-B8C4-CF51DDBB76DA}" destId="{6AA33B68-5BC9-C64A-A2A2-5EB945ECF505}" srcOrd="0" destOrd="0" presId="urn:microsoft.com/office/officeart/2005/8/layout/hList1"/>
    <dgm:cxn modelId="{2AD7CE8A-F2AA-F34E-A6B8-C1F7CA583494}" type="presParOf" srcId="{9EA34671-2DF5-9842-B8C4-CF51DDBB76DA}" destId="{A6F57D85-1CCB-8541-A313-1CE2BE339EC1}" srcOrd="1" destOrd="0" presId="urn:microsoft.com/office/officeart/2005/8/layout/hList1"/>
    <dgm:cxn modelId="{65640029-EE30-0D44-8AAC-5ADB677902EE}" type="presParOf" srcId="{61D71ACE-407E-AC40-972C-CC1BF4F3E255}" destId="{439886A9-2F1F-AE47-825E-A72EA4797AE6}" srcOrd="1" destOrd="0" presId="urn:microsoft.com/office/officeart/2005/8/layout/hList1"/>
    <dgm:cxn modelId="{660FDEA9-E86C-BD4D-9733-A516138EB9FD}" type="presParOf" srcId="{61D71ACE-407E-AC40-972C-CC1BF4F3E255}" destId="{D37ECA2B-240C-B943-A946-6E2A6BBBAC77}" srcOrd="2" destOrd="0" presId="urn:microsoft.com/office/officeart/2005/8/layout/hList1"/>
    <dgm:cxn modelId="{57626330-C545-B14A-B5B6-DB294CD3E4B3}" type="presParOf" srcId="{D37ECA2B-240C-B943-A946-6E2A6BBBAC77}" destId="{AD3C9CB4-A100-D14B-AD5C-08BF4A9C79A0}" srcOrd="0" destOrd="0" presId="urn:microsoft.com/office/officeart/2005/8/layout/hList1"/>
    <dgm:cxn modelId="{021D7526-1286-7645-A32A-B44EE95BE99F}" type="presParOf" srcId="{D37ECA2B-240C-B943-A946-6E2A6BBBAC77}" destId="{5858B7BA-0D6E-614D-A556-9B71FC558727}" srcOrd="1" destOrd="0" presId="urn:microsoft.com/office/officeart/2005/8/layout/hList1"/>
    <dgm:cxn modelId="{EAD51F82-FCBD-2447-AE32-68D4DD8777B0}" type="presParOf" srcId="{61D71ACE-407E-AC40-972C-CC1BF4F3E255}" destId="{3E928AE7-EB8A-BD44-8456-9E423025CFDD}" srcOrd="3" destOrd="0" presId="urn:microsoft.com/office/officeart/2005/8/layout/hList1"/>
    <dgm:cxn modelId="{DE491049-91C9-7A4E-9556-8039AB5A4629}" type="presParOf" srcId="{61D71ACE-407E-AC40-972C-CC1BF4F3E255}" destId="{D4945170-CFC5-2649-8839-27BEAF0B1A3D}" srcOrd="4" destOrd="0" presId="urn:microsoft.com/office/officeart/2005/8/layout/hList1"/>
    <dgm:cxn modelId="{79B5139A-F01F-DD4C-8709-CB759CC34384}" type="presParOf" srcId="{D4945170-CFC5-2649-8839-27BEAF0B1A3D}" destId="{B941B0D4-99B3-4048-9155-ABF6ABC4AD08}" srcOrd="0" destOrd="0" presId="urn:microsoft.com/office/officeart/2005/8/layout/hList1"/>
    <dgm:cxn modelId="{72A0ADE6-C8A8-9C43-88FC-4556253900B3}" type="presParOf" srcId="{D4945170-CFC5-2649-8839-27BEAF0B1A3D}" destId="{EF5EB372-0214-384B-BC18-582B7CE9EDA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C8F357-8656-2042-922E-08219460AAC7}" type="doc">
      <dgm:prSet loTypeId="urn:microsoft.com/office/officeart/2008/layout/HorizontalMultiLevelHierarchy" loCatId="" qsTypeId="urn:microsoft.com/office/officeart/2005/8/quickstyle/simple1" qsCatId="simple" csTypeId="urn:microsoft.com/office/officeart/2005/8/colors/colorful1" csCatId="colorful" phldr="1"/>
      <dgm:spPr/>
      <dgm:t>
        <a:bodyPr/>
        <a:lstStyle/>
        <a:p>
          <a:endParaRPr lang="fr-FR"/>
        </a:p>
      </dgm:t>
    </dgm:pt>
    <dgm:pt modelId="{39F0BF45-BB08-C843-91B7-88C97803A211}">
      <dgm:prSet phldrT="[Texte]"/>
      <dgm:spPr/>
      <dgm:t>
        <a:bodyPr/>
        <a:lstStyle/>
        <a:p>
          <a:r>
            <a:rPr lang="fr-FR" dirty="0" smtClean="0"/>
            <a:t>Développement</a:t>
          </a:r>
          <a:r>
            <a:rPr lang="fr-FR" baseline="0" dirty="0" smtClean="0"/>
            <a:t> durable</a:t>
          </a:r>
          <a:endParaRPr lang="fr-FR" dirty="0"/>
        </a:p>
      </dgm:t>
    </dgm:pt>
    <dgm:pt modelId="{DB6F9DD5-DCF0-A94C-8626-7986DBAE061A}" type="parTrans" cxnId="{91D9756A-90E4-0043-956E-A01D0D20DA47}">
      <dgm:prSet/>
      <dgm:spPr/>
      <dgm:t>
        <a:bodyPr/>
        <a:lstStyle/>
        <a:p>
          <a:endParaRPr lang="fr-FR"/>
        </a:p>
      </dgm:t>
    </dgm:pt>
    <dgm:pt modelId="{46DCD8D5-58D1-C74A-94EF-35C5EBF7D8FD}" type="sibTrans" cxnId="{91D9756A-90E4-0043-956E-A01D0D20DA47}">
      <dgm:prSet/>
      <dgm:spPr/>
      <dgm:t>
        <a:bodyPr/>
        <a:lstStyle/>
        <a:p>
          <a:endParaRPr lang="fr-FR"/>
        </a:p>
      </dgm:t>
    </dgm:pt>
    <dgm:pt modelId="{6AD85955-35CA-7742-B3A6-B37784ADA18A}">
      <dgm:prSet phldrT="[Texte]"/>
      <dgm:spPr/>
      <dgm:t>
        <a:bodyPr/>
        <a:lstStyle/>
        <a:p>
          <a:r>
            <a:rPr lang="fr-FR" dirty="0" smtClean="0"/>
            <a:t>Exercice de prospective</a:t>
          </a:r>
          <a:endParaRPr lang="fr-FR" dirty="0"/>
        </a:p>
      </dgm:t>
    </dgm:pt>
    <dgm:pt modelId="{5DFC441D-7184-EF40-9CEF-94C5E763211E}" type="parTrans" cxnId="{93E186C0-162E-8645-A661-B86026C0607B}">
      <dgm:prSet/>
      <dgm:spPr/>
      <dgm:t>
        <a:bodyPr/>
        <a:lstStyle/>
        <a:p>
          <a:endParaRPr lang="fr-FR"/>
        </a:p>
      </dgm:t>
    </dgm:pt>
    <dgm:pt modelId="{9FD5A277-29C3-DA48-8C5C-87D0DB23EAA5}" type="sibTrans" cxnId="{93E186C0-162E-8645-A661-B86026C0607B}">
      <dgm:prSet/>
      <dgm:spPr/>
      <dgm:t>
        <a:bodyPr/>
        <a:lstStyle/>
        <a:p>
          <a:endParaRPr lang="fr-FR"/>
        </a:p>
      </dgm:t>
    </dgm:pt>
    <dgm:pt modelId="{FE681499-A76D-1A4F-A910-C9A66E6A9FB2}">
      <dgm:prSet phldrT="[Texte]"/>
      <dgm:spPr/>
      <dgm:t>
        <a:bodyPr/>
        <a:lstStyle/>
        <a:p>
          <a:r>
            <a:rPr lang="fr-FR" dirty="0" smtClean="0"/>
            <a:t>Acteurs du changement</a:t>
          </a:r>
          <a:endParaRPr lang="fr-FR" dirty="0"/>
        </a:p>
      </dgm:t>
    </dgm:pt>
    <dgm:pt modelId="{5F47F9D1-FF3B-7C43-85A3-1BE24BC290A5}" type="parTrans" cxnId="{815D9296-FF83-5847-8399-71D1441C8774}">
      <dgm:prSet/>
      <dgm:spPr/>
      <dgm:t>
        <a:bodyPr/>
        <a:lstStyle/>
        <a:p>
          <a:endParaRPr lang="fr-FR"/>
        </a:p>
      </dgm:t>
    </dgm:pt>
    <dgm:pt modelId="{0286E780-9EDA-5548-A37B-5C0A5D23B244}" type="sibTrans" cxnId="{815D9296-FF83-5847-8399-71D1441C8774}">
      <dgm:prSet/>
      <dgm:spPr/>
      <dgm:t>
        <a:bodyPr/>
        <a:lstStyle/>
        <a:p>
          <a:endParaRPr lang="fr-FR"/>
        </a:p>
      </dgm:t>
    </dgm:pt>
    <dgm:pt modelId="{93E00EBA-6888-0C41-B529-BF04D55DBC7D}">
      <dgm:prSet phldrT="[Texte]"/>
      <dgm:spPr/>
      <dgm:t>
        <a:bodyPr/>
        <a:lstStyle/>
        <a:p>
          <a:r>
            <a:rPr lang="fr-FR" dirty="0" smtClean="0"/>
            <a:t>Défi citoyen et démocratique</a:t>
          </a:r>
          <a:endParaRPr lang="fr-FR" dirty="0"/>
        </a:p>
      </dgm:t>
    </dgm:pt>
    <dgm:pt modelId="{FF1B2017-F376-6646-B986-0ADF1DC60E35}" type="parTrans" cxnId="{3E006457-5877-7445-A52D-20499ECE559F}">
      <dgm:prSet/>
      <dgm:spPr/>
      <dgm:t>
        <a:bodyPr/>
        <a:lstStyle/>
        <a:p>
          <a:endParaRPr lang="fr-FR"/>
        </a:p>
      </dgm:t>
    </dgm:pt>
    <dgm:pt modelId="{7DEA8BAC-6972-3944-B250-52A9EADEC590}" type="sibTrans" cxnId="{3E006457-5877-7445-A52D-20499ECE559F}">
      <dgm:prSet/>
      <dgm:spPr/>
      <dgm:t>
        <a:bodyPr/>
        <a:lstStyle/>
        <a:p>
          <a:endParaRPr lang="fr-FR"/>
        </a:p>
      </dgm:t>
    </dgm:pt>
    <dgm:pt modelId="{53D6DC06-54E6-374D-9DD5-CEA1FD7123E0}" type="pres">
      <dgm:prSet presAssocID="{01C8F357-8656-2042-922E-08219460AAC7}" presName="Name0" presStyleCnt="0">
        <dgm:presLayoutVars>
          <dgm:chPref val="1"/>
          <dgm:dir/>
          <dgm:animOne val="branch"/>
          <dgm:animLvl val="lvl"/>
          <dgm:resizeHandles val="exact"/>
        </dgm:presLayoutVars>
      </dgm:prSet>
      <dgm:spPr/>
      <dgm:t>
        <a:bodyPr/>
        <a:lstStyle/>
        <a:p>
          <a:endParaRPr lang="fr-FR"/>
        </a:p>
      </dgm:t>
    </dgm:pt>
    <dgm:pt modelId="{8EA0E2A4-BA06-C047-8AE2-D2D7E598AD83}" type="pres">
      <dgm:prSet presAssocID="{39F0BF45-BB08-C843-91B7-88C97803A211}" presName="root1" presStyleCnt="0"/>
      <dgm:spPr/>
    </dgm:pt>
    <dgm:pt modelId="{301EBC17-91EF-6F47-BFFA-56F180ADD55D}" type="pres">
      <dgm:prSet presAssocID="{39F0BF45-BB08-C843-91B7-88C97803A211}" presName="LevelOneTextNode" presStyleLbl="node0" presStyleIdx="0" presStyleCnt="1">
        <dgm:presLayoutVars>
          <dgm:chPref val="3"/>
        </dgm:presLayoutVars>
      </dgm:prSet>
      <dgm:spPr/>
      <dgm:t>
        <a:bodyPr/>
        <a:lstStyle/>
        <a:p>
          <a:endParaRPr lang="fr-FR"/>
        </a:p>
      </dgm:t>
    </dgm:pt>
    <dgm:pt modelId="{137F2FCF-0826-BC40-85CC-A41E2A9C5EDF}" type="pres">
      <dgm:prSet presAssocID="{39F0BF45-BB08-C843-91B7-88C97803A211}" presName="level2hierChild" presStyleCnt="0"/>
      <dgm:spPr/>
    </dgm:pt>
    <dgm:pt modelId="{CBBEB242-DA5B-0140-B641-312BBEDF20AD}" type="pres">
      <dgm:prSet presAssocID="{5DFC441D-7184-EF40-9CEF-94C5E763211E}" presName="conn2-1" presStyleLbl="parChTrans1D2" presStyleIdx="0" presStyleCnt="3"/>
      <dgm:spPr/>
      <dgm:t>
        <a:bodyPr/>
        <a:lstStyle/>
        <a:p>
          <a:endParaRPr lang="fr-FR"/>
        </a:p>
      </dgm:t>
    </dgm:pt>
    <dgm:pt modelId="{4BC1B4CB-43FB-E646-A3DC-D52CAFAFE6E8}" type="pres">
      <dgm:prSet presAssocID="{5DFC441D-7184-EF40-9CEF-94C5E763211E}" presName="connTx" presStyleLbl="parChTrans1D2" presStyleIdx="0" presStyleCnt="3"/>
      <dgm:spPr/>
      <dgm:t>
        <a:bodyPr/>
        <a:lstStyle/>
        <a:p>
          <a:endParaRPr lang="fr-FR"/>
        </a:p>
      </dgm:t>
    </dgm:pt>
    <dgm:pt modelId="{BEDD7CC6-D057-FE43-847E-7F4951A81187}" type="pres">
      <dgm:prSet presAssocID="{6AD85955-35CA-7742-B3A6-B37784ADA18A}" presName="root2" presStyleCnt="0"/>
      <dgm:spPr/>
    </dgm:pt>
    <dgm:pt modelId="{3FF15742-5A35-084F-B85F-47B90FE5CBB4}" type="pres">
      <dgm:prSet presAssocID="{6AD85955-35CA-7742-B3A6-B37784ADA18A}" presName="LevelTwoTextNode" presStyleLbl="node2" presStyleIdx="0" presStyleCnt="3">
        <dgm:presLayoutVars>
          <dgm:chPref val="3"/>
        </dgm:presLayoutVars>
      </dgm:prSet>
      <dgm:spPr/>
      <dgm:t>
        <a:bodyPr/>
        <a:lstStyle/>
        <a:p>
          <a:endParaRPr lang="fr-FR"/>
        </a:p>
      </dgm:t>
    </dgm:pt>
    <dgm:pt modelId="{C020CB9B-C9F9-0E46-888A-41D8A42A9366}" type="pres">
      <dgm:prSet presAssocID="{6AD85955-35CA-7742-B3A6-B37784ADA18A}" presName="level3hierChild" presStyleCnt="0"/>
      <dgm:spPr/>
    </dgm:pt>
    <dgm:pt modelId="{4D0C58AB-3F63-D746-8B18-E3453649F1DD}" type="pres">
      <dgm:prSet presAssocID="{5F47F9D1-FF3B-7C43-85A3-1BE24BC290A5}" presName="conn2-1" presStyleLbl="parChTrans1D2" presStyleIdx="1" presStyleCnt="3"/>
      <dgm:spPr/>
      <dgm:t>
        <a:bodyPr/>
        <a:lstStyle/>
        <a:p>
          <a:endParaRPr lang="fr-FR"/>
        </a:p>
      </dgm:t>
    </dgm:pt>
    <dgm:pt modelId="{88A0ABD2-07A7-1446-B715-6616C49100A0}" type="pres">
      <dgm:prSet presAssocID="{5F47F9D1-FF3B-7C43-85A3-1BE24BC290A5}" presName="connTx" presStyleLbl="parChTrans1D2" presStyleIdx="1" presStyleCnt="3"/>
      <dgm:spPr/>
      <dgm:t>
        <a:bodyPr/>
        <a:lstStyle/>
        <a:p>
          <a:endParaRPr lang="fr-FR"/>
        </a:p>
      </dgm:t>
    </dgm:pt>
    <dgm:pt modelId="{4B91120C-3FDD-C64A-A94E-3B4223A006FA}" type="pres">
      <dgm:prSet presAssocID="{FE681499-A76D-1A4F-A910-C9A66E6A9FB2}" presName="root2" presStyleCnt="0"/>
      <dgm:spPr/>
    </dgm:pt>
    <dgm:pt modelId="{DECFEC5A-7F3E-D94A-B2B9-78033140FB1F}" type="pres">
      <dgm:prSet presAssocID="{FE681499-A76D-1A4F-A910-C9A66E6A9FB2}" presName="LevelTwoTextNode" presStyleLbl="node2" presStyleIdx="1" presStyleCnt="3">
        <dgm:presLayoutVars>
          <dgm:chPref val="3"/>
        </dgm:presLayoutVars>
      </dgm:prSet>
      <dgm:spPr/>
      <dgm:t>
        <a:bodyPr/>
        <a:lstStyle/>
        <a:p>
          <a:endParaRPr lang="fr-FR"/>
        </a:p>
      </dgm:t>
    </dgm:pt>
    <dgm:pt modelId="{27471519-ACC3-3E4D-A0E0-58061CD8FDEB}" type="pres">
      <dgm:prSet presAssocID="{FE681499-A76D-1A4F-A910-C9A66E6A9FB2}" presName="level3hierChild" presStyleCnt="0"/>
      <dgm:spPr/>
    </dgm:pt>
    <dgm:pt modelId="{E0559F6D-9A2C-354D-9EF0-81A8C3543372}" type="pres">
      <dgm:prSet presAssocID="{FF1B2017-F376-6646-B986-0ADF1DC60E35}" presName="conn2-1" presStyleLbl="parChTrans1D2" presStyleIdx="2" presStyleCnt="3"/>
      <dgm:spPr/>
      <dgm:t>
        <a:bodyPr/>
        <a:lstStyle/>
        <a:p>
          <a:endParaRPr lang="fr-FR"/>
        </a:p>
      </dgm:t>
    </dgm:pt>
    <dgm:pt modelId="{ACD8307B-5BCB-F94F-8A67-81A3544918C8}" type="pres">
      <dgm:prSet presAssocID="{FF1B2017-F376-6646-B986-0ADF1DC60E35}" presName="connTx" presStyleLbl="parChTrans1D2" presStyleIdx="2" presStyleCnt="3"/>
      <dgm:spPr/>
      <dgm:t>
        <a:bodyPr/>
        <a:lstStyle/>
        <a:p>
          <a:endParaRPr lang="fr-FR"/>
        </a:p>
      </dgm:t>
    </dgm:pt>
    <dgm:pt modelId="{9A032B12-27BF-4C4E-A337-85B0DEA9BFDC}" type="pres">
      <dgm:prSet presAssocID="{93E00EBA-6888-0C41-B529-BF04D55DBC7D}" presName="root2" presStyleCnt="0"/>
      <dgm:spPr/>
    </dgm:pt>
    <dgm:pt modelId="{7E717ED6-CD6D-DE44-AB13-FF56E708D3A1}" type="pres">
      <dgm:prSet presAssocID="{93E00EBA-6888-0C41-B529-BF04D55DBC7D}" presName="LevelTwoTextNode" presStyleLbl="node2" presStyleIdx="2" presStyleCnt="3">
        <dgm:presLayoutVars>
          <dgm:chPref val="3"/>
        </dgm:presLayoutVars>
      </dgm:prSet>
      <dgm:spPr/>
      <dgm:t>
        <a:bodyPr/>
        <a:lstStyle/>
        <a:p>
          <a:endParaRPr lang="fr-FR"/>
        </a:p>
      </dgm:t>
    </dgm:pt>
    <dgm:pt modelId="{AA417AFB-8C6F-434A-8AE0-3AD288073FF5}" type="pres">
      <dgm:prSet presAssocID="{93E00EBA-6888-0C41-B529-BF04D55DBC7D}" presName="level3hierChild" presStyleCnt="0"/>
      <dgm:spPr/>
    </dgm:pt>
  </dgm:ptLst>
  <dgm:cxnLst>
    <dgm:cxn modelId="{91D9756A-90E4-0043-956E-A01D0D20DA47}" srcId="{01C8F357-8656-2042-922E-08219460AAC7}" destId="{39F0BF45-BB08-C843-91B7-88C97803A211}" srcOrd="0" destOrd="0" parTransId="{DB6F9DD5-DCF0-A94C-8626-7986DBAE061A}" sibTransId="{46DCD8D5-58D1-C74A-94EF-35C5EBF7D8FD}"/>
    <dgm:cxn modelId="{86D66207-A84E-364F-B395-86DE4529A8D4}" type="presOf" srcId="{FE681499-A76D-1A4F-A910-C9A66E6A9FB2}" destId="{DECFEC5A-7F3E-D94A-B2B9-78033140FB1F}" srcOrd="0" destOrd="0" presId="urn:microsoft.com/office/officeart/2008/layout/HorizontalMultiLevelHierarchy"/>
    <dgm:cxn modelId="{3ECD08E4-DA51-6A44-AE7E-E454FC61FAF6}" type="presOf" srcId="{5DFC441D-7184-EF40-9CEF-94C5E763211E}" destId="{CBBEB242-DA5B-0140-B641-312BBEDF20AD}" srcOrd="0" destOrd="0" presId="urn:microsoft.com/office/officeart/2008/layout/HorizontalMultiLevelHierarchy"/>
    <dgm:cxn modelId="{F97E7E0D-83AB-4042-9239-92063C0FC119}" type="presOf" srcId="{FF1B2017-F376-6646-B986-0ADF1DC60E35}" destId="{E0559F6D-9A2C-354D-9EF0-81A8C3543372}" srcOrd="0" destOrd="0" presId="urn:microsoft.com/office/officeart/2008/layout/HorizontalMultiLevelHierarchy"/>
    <dgm:cxn modelId="{6F3C3522-7AD9-B94E-87EA-E3BCB1C6E71D}" type="presOf" srcId="{5DFC441D-7184-EF40-9CEF-94C5E763211E}" destId="{4BC1B4CB-43FB-E646-A3DC-D52CAFAFE6E8}" srcOrd="1" destOrd="0" presId="urn:microsoft.com/office/officeart/2008/layout/HorizontalMultiLevelHierarchy"/>
    <dgm:cxn modelId="{C5CDFA83-A30B-FB48-B7BD-58C0C35158ED}" type="presOf" srcId="{5F47F9D1-FF3B-7C43-85A3-1BE24BC290A5}" destId="{4D0C58AB-3F63-D746-8B18-E3453649F1DD}" srcOrd="0" destOrd="0" presId="urn:microsoft.com/office/officeart/2008/layout/HorizontalMultiLevelHierarchy"/>
    <dgm:cxn modelId="{8136BDF3-D6B1-D44E-8B8B-1D2AA59409CF}" type="presOf" srcId="{39F0BF45-BB08-C843-91B7-88C97803A211}" destId="{301EBC17-91EF-6F47-BFFA-56F180ADD55D}" srcOrd="0" destOrd="0" presId="urn:microsoft.com/office/officeart/2008/layout/HorizontalMultiLevelHierarchy"/>
    <dgm:cxn modelId="{BFD6C8C5-3675-B647-9B78-995E9C716CCE}" type="presOf" srcId="{FF1B2017-F376-6646-B986-0ADF1DC60E35}" destId="{ACD8307B-5BCB-F94F-8A67-81A3544918C8}" srcOrd="1" destOrd="0" presId="urn:microsoft.com/office/officeart/2008/layout/HorizontalMultiLevelHierarchy"/>
    <dgm:cxn modelId="{3FD7E628-6B81-254B-9C3B-16D546A287A5}" type="presOf" srcId="{93E00EBA-6888-0C41-B529-BF04D55DBC7D}" destId="{7E717ED6-CD6D-DE44-AB13-FF56E708D3A1}" srcOrd="0" destOrd="0" presId="urn:microsoft.com/office/officeart/2008/layout/HorizontalMultiLevelHierarchy"/>
    <dgm:cxn modelId="{6420A57D-EC3B-DD46-8B48-4EE505B83150}" type="presOf" srcId="{01C8F357-8656-2042-922E-08219460AAC7}" destId="{53D6DC06-54E6-374D-9DD5-CEA1FD7123E0}" srcOrd="0" destOrd="0" presId="urn:microsoft.com/office/officeart/2008/layout/HorizontalMultiLevelHierarchy"/>
    <dgm:cxn modelId="{A521D95B-8D98-6E4D-8678-94C618636191}" type="presOf" srcId="{5F47F9D1-FF3B-7C43-85A3-1BE24BC290A5}" destId="{88A0ABD2-07A7-1446-B715-6616C49100A0}" srcOrd="1" destOrd="0" presId="urn:microsoft.com/office/officeart/2008/layout/HorizontalMultiLevelHierarchy"/>
    <dgm:cxn modelId="{93E186C0-162E-8645-A661-B86026C0607B}" srcId="{39F0BF45-BB08-C843-91B7-88C97803A211}" destId="{6AD85955-35CA-7742-B3A6-B37784ADA18A}" srcOrd="0" destOrd="0" parTransId="{5DFC441D-7184-EF40-9CEF-94C5E763211E}" sibTransId="{9FD5A277-29C3-DA48-8C5C-87D0DB23EAA5}"/>
    <dgm:cxn modelId="{815D9296-FF83-5847-8399-71D1441C8774}" srcId="{39F0BF45-BB08-C843-91B7-88C97803A211}" destId="{FE681499-A76D-1A4F-A910-C9A66E6A9FB2}" srcOrd="1" destOrd="0" parTransId="{5F47F9D1-FF3B-7C43-85A3-1BE24BC290A5}" sibTransId="{0286E780-9EDA-5548-A37B-5C0A5D23B244}"/>
    <dgm:cxn modelId="{3E006457-5877-7445-A52D-20499ECE559F}" srcId="{39F0BF45-BB08-C843-91B7-88C97803A211}" destId="{93E00EBA-6888-0C41-B529-BF04D55DBC7D}" srcOrd="2" destOrd="0" parTransId="{FF1B2017-F376-6646-B986-0ADF1DC60E35}" sibTransId="{7DEA8BAC-6972-3944-B250-52A9EADEC590}"/>
    <dgm:cxn modelId="{0E5414EE-BB87-0F40-9FAA-4173DE5E7DA1}" type="presOf" srcId="{6AD85955-35CA-7742-B3A6-B37784ADA18A}" destId="{3FF15742-5A35-084F-B85F-47B90FE5CBB4}" srcOrd="0" destOrd="0" presId="urn:microsoft.com/office/officeart/2008/layout/HorizontalMultiLevelHierarchy"/>
    <dgm:cxn modelId="{8F392D99-79FF-D848-A9F7-646008140DB8}" type="presParOf" srcId="{53D6DC06-54E6-374D-9DD5-CEA1FD7123E0}" destId="{8EA0E2A4-BA06-C047-8AE2-D2D7E598AD83}" srcOrd="0" destOrd="0" presId="urn:microsoft.com/office/officeart/2008/layout/HorizontalMultiLevelHierarchy"/>
    <dgm:cxn modelId="{854F0792-E057-E54E-8C4A-49F1B244131E}" type="presParOf" srcId="{8EA0E2A4-BA06-C047-8AE2-D2D7E598AD83}" destId="{301EBC17-91EF-6F47-BFFA-56F180ADD55D}" srcOrd="0" destOrd="0" presId="urn:microsoft.com/office/officeart/2008/layout/HorizontalMultiLevelHierarchy"/>
    <dgm:cxn modelId="{822EC706-666D-9E40-91A6-AAF602478D9C}" type="presParOf" srcId="{8EA0E2A4-BA06-C047-8AE2-D2D7E598AD83}" destId="{137F2FCF-0826-BC40-85CC-A41E2A9C5EDF}" srcOrd="1" destOrd="0" presId="urn:microsoft.com/office/officeart/2008/layout/HorizontalMultiLevelHierarchy"/>
    <dgm:cxn modelId="{C1EB4047-8D41-2144-9C6B-ECE066DF95FD}" type="presParOf" srcId="{137F2FCF-0826-BC40-85CC-A41E2A9C5EDF}" destId="{CBBEB242-DA5B-0140-B641-312BBEDF20AD}" srcOrd="0" destOrd="0" presId="urn:microsoft.com/office/officeart/2008/layout/HorizontalMultiLevelHierarchy"/>
    <dgm:cxn modelId="{D3F9E15E-DF79-F349-8A4F-7E1350FB6C7A}" type="presParOf" srcId="{CBBEB242-DA5B-0140-B641-312BBEDF20AD}" destId="{4BC1B4CB-43FB-E646-A3DC-D52CAFAFE6E8}" srcOrd="0" destOrd="0" presId="urn:microsoft.com/office/officeart/2008/layout/HorizontalMultiLevelHierarchy"/>
    <dgm:cxn modelId="{FBB8406D-0AFD-2941-A583-68E0EE8B2189}" type="presParOf" srcId="{137F2FCF-0826-BC40-85CC-A41E2A9C5EDF}" destId="{BEDD7CC6-D057-FE43-847E-7F4951A81187}" srcOrd="1" destOrd="0" presId="urn:microsoft.com/office/officeart/2008/layout/HorizontalMultiLevelHierarchy"/>
    <dgm:cxn modelId="{4DC13DAC-D386-0840-9184-82C231735807}" type="presParOf" srcId="{BEDD7CC6-D057-FE43-847E-7F4951A81187}" destId="{3FF15742-5A35-084F-B85F-47B90FE5CBB4}" srcOrd="0" destOrd="0" presId="urn:microsoft.com/office/officeart/2008/layout/HorizontalMultiLevelHierarchy"/>
    <dgm:cxn modelId="{E81C6B80-11CF-C247-83C1-7A492213AE5C}" type="presParOf" srcId="{BEDD7CC6-D057-FE43-847E-7F4951A81187}" destId="{C020CB9B-C9F9-0E46-888A-41D8A42A9366}" srcOrd="1" destOrd="0" presId="urn:microsoft.com/office/officeart/2008/layout/HorizontalMultiLevelHierarchy"/>
    <dgm:cxn modelId="{6F935B93-228D-4B47-9C7C-8705196240AD}" type="presParOf" srcId="{137F2FCF-0826-BC40-85CC-A41E2A9C5EDF}" destId="{4D0C58AB-3F63-D746-8B18-E3453649F1DD}" srcOrd="2" destOrd="0" presId="urn:microsoft.com/office/officeart/2008/layout/HorizontalMultiLevelHierarchy"/>
    <dgm:cxn modelId="{42677A61-E361-9348-A50D-40B8113D690E}" type="presParOf" srcId="{4D0C58AB-3F63-D746-8B18-E3453649F1DD}" destId="{88A0ABD2-07A7-1446-B715-6616C49100A0}" srcOrd="0" destOrd="0" presId="urn:microsoft.com/office/officeart/2008/layout/HorizontalMultiLevelHierarchy"/>
    <dgm:cxn modelId="{29425470-0388-DD45-B9CD-8C4A9FF61406}" type="presParOf" srcId="{137F2FCF-0826-BC40-85CC-A41E2A9C5EDF}" destId="{4B91120C-3FDD-C64A-A94E-3B4223A006FA}" srcOrd="3" destOrd="0" presId="urn:microsoft.com/office/officeart/2008/layout/HorizontalMultiLevelHierarchy"/>
    <dgm:cxn modelId="{FE993178-B488-674A-9FF5-928028EC64A4}" type="presParOf" srcId="{4B91120C-3FDD-C64A-A94E-3B4223A006FA}" destId="{DECFEC5A-7F3E-D94A-B2B9-78033140FB1F}" srcOrd="0" destOrd="0" presId="urn:microsoft.com/office/officeart/2008/layout/HorizontalMultiLevelHierarchy"/>
    <dgm:cxn modelId="{5A203CE0-9D1B-984E-94DE-2D7D27550ADC}" type="presParOf" srcId="{4B91120C-3FDD-C64A-A94E-3B4223A006FA}" destId="{27471519-ACC3-3E4D-A0E0-58061CD8FDEB}" srcOrd="1" destOrd="0" presId="urn:microsoft.com/office/officeart/2008/layout/HorizontalMultiLevelHierarchy"/>
    <dgm:cxn modelId="{51411E24-CFAD-3048-906C-BB74581EC5D9}" type="presParOf" srcId="{137F2FCF-0826-BC40-85CC-A41E2A9C5EDF}" destId="{E0559F6D-9A2C-354D-9EF0-81A8C3543372}" srcOrd="4" destOrd="0" presId="urn:microsoft.com/office/officeart/2008/layout/HorizontalMultiLevelHierarchy"/>
    <dgm:cxn modelId="{1EFD7E8B-9BA7-684F-8250-6B0882A6E622}" type="presParOf" srcId="{E0559F6D-9A2C-354D-9EF0-81A8C3543372}" destId="{ACD8307B-5BCB-F94F-8A67-81A3544918C8}" srcOrd="0" destOrd="0" presId="urn:microsoft.com/office/officeart/2008/layout/HorizontalMultiLevelHierarchy"/>
    <dgm:cxn modelId="{BF3BE9C6-6027-9C41-B4E5-E95FFA0B209C}" type="presParOf" srcId="{137F2FCF-0826-BC40-85CC-A41E2A9C5EDF}" destId="{9A032B12-27BF-4C4E-A337-85B0DEA9BFDC}" srcOrd="5" destOrd="0" presId="urn:microsoft.com/office/officeart/2008/layout/HorizontalMultiLevelHierarchy"/>
    <dgm:cxn modelId="{617C9972-E221-3B43-810D-C508A384F69C}" type="presParOf" srcId="{9A032B12-27BF-4C4E-A337-85B0DEA9BFDC}" destId="{7E717ED6-CD6D-DE44-AB13-FF56E708D3A1}" srcOrd="0" destOrd="0" presId="urn:microsoft.com/office/officeart/2008/layout/HorizontalMultiLevelHierarchy"/>
    <dgm:cxn modelId="{B4C4EA8F-4E25-5649-BC65-FB26ADF268D3}" type="presParOf" srcId="{9A032B12-27BF-4C4E-A337-85B0DEA9BFDC}" destId="{AA417AFB-8C6F-434A-8AE0-3AD288073FF5}"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A33B68-5BC9-C64A-A2A2-5EB945ECF505}">
      <dsp:nvSpPr>
        <dsp:cNvPr id="0" name=""/>
        <dsp:cNvSpPr/>
      </dsp:nvSpPr>
      <dsp:spPr>
        <a:xfrm>
          <a:off x="0" y="38878"/>
          <a:ext cx="3421633" cy="60480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100" b="1" kern="1200" dirty="0" smtClean="0"/>
            <a:t>Notions</a:t>
          </a:r>
          <a:endParaRPr lang="fr-FR" sz="2100" b="1" kern="1200" dirty="0"/>
        </a:p>
      </dsp:txBody>
      <dsp:txXfrm>
        <a:off x="0" y="38878"/>
        <a:ext cx="3421633" cy="604800"/>
      </dsp:txXfrm>
    </dsp:sp>
    <dsp:sp modelId="{A6F57D85-1CCB-8541-A313-1CE2BE339EC1}">
      <dsp:nvSpPr>
        <dsp:cNvPr id="0" name=""/>
        <dsp:cNvSpPr/>
      </dsp:nvSpPr>
      <dsp:spPr>
        <a:xfrm>
          <a:off x="3509" y="616747"/>
          <a:ext cx="3421633" cy="3343410"/>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fr-FR" sz="2100" kern="1200" dirty="0" smtClean="0"/>
            <a:t>Espaces et territoires</a:t>
          </a:r>
          <a:endParaRPr lang="fr-FR" sz="2100" kern="1200" dirty="0"/>
        </a:p>
        <a:p>
          <a:pPr marL="228600" lvl="1" indent="-228600" algn="l" defTabSz="933450">
            <a:lnSpc>
              <a:spcPct val="90000"/>
            </a:lnSpc>
            <a:spcBef>
              <a:spcPct val="0"/>
            </a:spcBef>
            <a:spcAft>
              <a:spcPct val="15000"/>
            </a:spcAft>
            <a:buChar char="••"/>
          </a:pPr>
          <a:r>
            <a:rPr lang="fr-FR" sz="2100" kern="1200" dirty="0" smtClean="0"/>
            <a:t>Sociétés</a:t>
          </a:r>
          <a:endParaRPr lang="fr-FR" sz="2100" kern="1200" dirty="0"/>
        </a:p>
        <a:p>
          <a:pPr marL="228600" lvl="1" indent="-228600" algn="l" defTabSz="933450">
            <a:lnSpc>
              <a:spcPct val="90000"/>
            </a:lnSpc>
            <a:spcBef>
              <a:spcPct val="0"/>
            </a:spcBef>
            <a:spcAft>
              <a:spcPct val="15000"/>
            </a:spcAft>
            <a:buChar char="••"/>
          </a:pPr>
          <a:r>
            <a:rPr lang="fr-FR" sz="2100" kern="1200" dirty="0" smtClean="0"/>
            <a:t>Aménagement</a:t>
          </a:r>
          <a:endParaRPr lang="fr-FR" sz="2100" kern="1200" dirty="0"/>
        </a:p>
        <a:p>
          <a:pPr marL="228600" lvl="1" indent="-228600" algn="l" defTabSz="933450">
            <a:lnSpc>
              <a:spcPct val="90000"/>
            </a:lnSpc>
            <a:spcBef>
              <a:spcPct val="0"/>
            </a:spcBef>
            <a:spcAft>
              <a:spcPct val="15000"/>
            </a:spcAft>
            <a:buChar char="••"/>
          </a:pPr>
          <a:r>
            <a:rPr lang="fr-FR" sz="2100" kern="1200" dirty="0" smtClean="0"/>
            <a:t>Durabilité</a:t>
          </a:r>
          <a:endParaRPr lang="fr-FR" sz="2100" kern="1200" dirty="0"/>
        </a:p>
        <a:p>
          <a:pPr marL="228600" lvl="1" indent="-228600" algn="l" defTabSz="933450">
            <a:lnSpc>
              <a:spcPct val="90000"/>
            </a:lnSpc>
            <a:spcBef>
              <a:spcPct val="0"/>
            </a:spcBef>
            <a:spcAft>
              <a:spcPct val="15000"/>
            </a:spcAft>
            <a:buChar char="••"/>
          </a:pPr>
          <a:r>
            <a:rPr lang="fr-FR" sz="2100" kern="1200" dirty="0" smtClean="0"/>
            <a:t>Développement</a:t>
          </a:r>
          <a:endParaRPr lang="fr-FR" sz="2100" kern="1200" dirty="0"/>
        </a:p>
        <a:p>
          <a:pPr marL="228600" lvl="1" indent="-228600" algn="l" defTabSz="933450">
            <a:lnSpc>
              <a:spcPct val="90000"/>
            </a:lnSpc>
            <a:spcBef>
              <a:spcPct val="0"/>
            </a:spcBef>
            <a:spcAft>
              <a:spcPct val="15000"/>
            </a:spcAft>
            <a:buChar char="••"/>
          </a:pPr>
          <a:r>
            <a:rPr lang="fr-FR" sz="2100" kern="1200" dirty="0" smtClean="0"/>
            <a:t>Mondialisation</a:t>
          </a:r>
          <a:endParaRPr lang="fr-FR" sz="2100" kern="1200" dirty="0"/>
        </a:p>
        <a:p>
          <a:pPr marL="228600" lvl="1" indent="-228600" algn="l" defTabSz="933450">
            <a:lnSpc>
              <a:spcPct val="90000"/>
            </a:lnSpc>
            <a:spcBef>
              <a:spcPct val="0"/>
            </a:spcBef>
            <a:spcAft>
              <a:spcPct val="15000"/>
            </a:spcAft>
            <a:buChar char="••"/>
          </a:pPr>
          <a:r>
            <a:rPr lang="fr-FR" sz="2100" kern="1200" dirty="0" smtClean="0"/>
            <a:t>Changement global</a:t>
          </a:r>
          <a:endParaRPr lang="fr-FR" sz="2100" kern="1200" dirty="0"/>
        </a:p>
        <a:p>
          <a:pPr marL="228600" lvl="1" indent="-228600" algn="l" defTabSz="933450">
            <a:lnSpc>
              <a:spcPct val="90000"/>
            </a:lnSpc>
            <a:spcBef>
              <a:spcPct val="0"/>
            </a:spcBef>
            <a:spcAft>
              <a:spcPct val="15000"/>
            </a:spcAft>
            <a:buChar char="••"/>
          </a:pPr>
          <a:r>
            <a:rPr lang="fr-FR" sz="2100" kern="1200" dirty="0" smtClean="0"/>
            <a:t>Ressources</a:t>
          </a:r>
          <a:endParaRPr lang="fr-FR" sz="2100" kern="1200" dirty="0"/>
        </a:p>
        <a:p>
          <a:pPr marL="228600" lvl="1" indent="-228600" algn="l" defTabSz="933450">
            <a:lnSpc>
              <a:spcPct val="90000"/>
            </a:lnSpc>
            <a:spcBef>
              <a:spcPct val="0"/>
            </a:spcBef>
            <a:spcAft>
              <a:spcPct val="15000"/>
            </a:spcAft>
            <a:buChar char="••"/>
          </a:pPr>
          <a:r>
            <a:rPr lang="fr-FR" sz="2100" kern="1200" dirty="0" smtClean="0"/>
            <a:t>Risques</a:t>
          </a:r>
          <a:endParaRPr lang="fr-FR" sz="2100" kern="1200" dirty="0"/>
        </a:p>
      </dsp:txBody>
      <dsp:txXfrm>
        <a:off x="3509" y="616747"/>
        <a:ext cx="3421633" cy="3343410"/>
      </dsp:txXfrm>
    </dsp:sp>
    <dsp:sp modelId="{AD3C9CB4-A100-D14B-AD5C-08BF4A9C79A0}">
      <dsp:nvSpPr>
        <dsp:cNvPr id="0" name=""/>
        <dsp:cNvSpPr/>
      </dsp:nvSpPr>
      <dsp:spPr>
        <a:xfrm>
          <a:off x="3904170" y="11946"/>
          <a:ext cx="3421633" cy="604800"/>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100" b="1" kern="1200" dirty="0" smtClean="0"/>
            <a:t>Démarches</a:t>
          </a:r>
          <a:endParaRPr lang="fr-FR" sz="2100" b="1" kern="1200" dirty="0"/>
        </a:p>
      </dsp:txBody>
      <dsp:txXfrm>
        <a:off x="3904170" y="11946"/>
        <a:ext cx="3421633" cy="604800"/>
      </dsp:txXfrm>
    </dsp:sp>
    <dsp:sp modelId="{5858B7BA-0D6E-614D-A556-9B71FC558727}">
      <dsp:nvSpPr>
        <dsp:cNvPr id="0" name=""/>
        <dsp:cNvSpPr/>
      </dsp:nvSpPr>
      <dsp:spPr>
        <a:xfrm>
          <a:off x="3904170" y="616747"/>
          <a:ext cx="3421633" cy="3343410"/>
        </a:xfrm>
        <a:prstGeom prst="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fr-FR" sz="2100" kern="1200" dirty="0" smtClean="0"/>
            <a:t>Analyse géographique</a:t>
          </a:r>
          <a:endParaRPr lang="fr-FR" sz="2100" kern="1200" dirty="0"/>
        </a:p>
        <a:p>
          <a:pPr marL="228600" lvl="1" indent="-228600" algn="l" defTabSz="933450">
            <a:lnSpc>
              <a:spcPct val="90000"/>
            </a:lnSpc>
            <a:spcBef>
              <a:spcPct val="0"/>
            </a:spcBef>
            <a:spcAft>
              <a:spcPct val="15000"/>
            </a:spcAft>
            <a:buChar char="••"/>
          </a:pPr>
          <a:r>
            <a:rPr lang="fr-FR" sz="2100" kern="1200" dirty="0" smtClean="0"/>
            <a:t>Etude de cas</a:t>
          </a:r>
          <a:endParaRPr lang="fr-FR" sz="2100" kern="1200" dirty="0"/>
        </a:p>
        <a:p>
          <a:pPr marL="228600" lvl="1" indent="-228600" algn="l" defTabSz="933450">
            <a:lnSpc>
              <a:spcPct val="90000"/>
            </a:lnSpc>
            <a:spcBef>
              <a:spcPct val="0"/>
            </a:spcBef>
            <a:spcAft>
              <a:spcPct val="15000"/>
            </a:spcAft>
            <a:buChar char="••"/>
          </a:pPr>
          <a:r>
            <a:rPr lang="fr-FR" sz="2100" kern="1200" dirty="0" smtClean="0"/>
            <a:t>Changement d'échelles</a:t>
          </a:r>
          <a:endParaRPr lang="fr-FR" sz="2100" kern="1200" dirty="0"/>
        </a:p>
        <a:p>
          <a:pPr marL="228600" lvl="1" indent="-228600" algn="l" defTabSz="933450">
            <a:lnSpc>
              <a:spcPct val="90000"/>
            </a:lnSpc>
            <a:spcBef>
              <a:spcPct val="0"/>
            </a:spcBef>
            <a:spcAft>
              <a:spcPct val="15000"/>
            </a:spcAft>
            <a:buChar char="••"/>
          </a:pPr>
          <a:r>
            <a:rPr lang="fr-FR" sz="2100" kern="1200" dirty="0" smtClean="0"/>
            <a:t>Représentations</a:t>
          </a:r>
          <a:endParaRPr lang="fr-FR" sz="2100" kern="1200" dirty="0"/>
        </a:p>
        <a:p>
          <a:pPr marL="228600" lvl="1" indent="-228600" algn="l" defTabSz="933450">
            <a:lnSpc>
              <a:spcPct val="90000"/>
            </a:lnSpc>
            <a:spcBef>
              <a:spcPct val="0"/>
            </a:spcBef>
            <a:spcAft>
              <a:spcPct val="15000"/>
            </a:spcAft>
            <a:buChar char="••"/>
          </a:pPr>
          <a:r>
            <a:rPr lang="fr-FR" sz="2100" kern="1200" dirty="0" err="1" smtClean="0"/>
            <a:t>Géoprospective</a:t>
          </a:r>
          <a:endParaRPr lang="fr-FR" sz="2100" kern="1200" dirty="0"/>
        </a:p>
        <a:p>
          <a:pPr marL="228600" lvl="1" indent="-228600" algn="l" defTabSz="933450">
            <a:lnSpc>
              <a:spcPct val="90000"/>
            </a:lnSpc>
            <a:spcBef>
              <a:spcPct val="0"/>
            </a:spcBef>
            <a:spcAft>
              <a:spcPct val="15000"/>
            </a:spcAft>
            <a:buChar char="••"/>
          </a:pPr>
          <a:r>
            <a:rPr lang="fr-FR" sz="2100" kern="1200" dirty="0" smtClean="0"/>
            <a:t>Géohistoire</a:t>
          </a:r>
          <a:endParaRPr lang="fr-FR" sz="2100" kern="1200" dirty="0"/>
        </a:p>
        <a:p>
          <a:pPr marL="228600" lvl="1" indent="-228600" algn="l" defTabSz="933450">
            <a:lnSpc>
              <a:spcPct val="90000"/>
            </a:lnSpc>
            <a:spcBef>
              <a:spcPct val="0"/>
            </a:spcBef>
            <a:spcAft>
              <a:spcPct val="15000"/>
            </a:spcAft>
            <a:buChar char="••"/>
          </a:pPr>
          <a:r>
            <a:rPr lang="fr-FR" sz="2100" kern="1200" dirty="0" smtClean="0"/>
            <a:t>Approche systémique</a:t>
          </a:r>
          <a:endParaRPr lang="fr-FR" sz="2100" kern="1200" dirty="0"/>
        </a:p>
      </dsp:txBody>
      <dsp:txXfrm>
        <a:off x="3904170" y="616747"/>
        <a:ext cx="3421633" cy="3343410"/>
      </dsp:txXfrm>
    </dsp:sp>
    <dsp:sp modelId="{B941B0D4-99B3-4048-9155-ABF6ABC4AD08}">
      <dsp:nvSpPr>
        <dsp:cNvPr id="0" name=""/>
        <dsp:cNvSpPr/>
      </dsp:nvSpPr>
      <dsp:spPr>
        <a:xfrm>
          <a:off x="7804832" y="11946"/>
          <a:ext cx="3421633" cy="604800"/>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635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fr-FR" sz="2100" b="1" kern="1200" dirty="0" smtClean="0"/>
            <a:t>Outils</a:t>
          </a:r>
          <a:endParaRPr lang="fr-FR" sz="2100" b="1" kern="1200" dirty="0"/>
        </a:p>
      </dsp:txBody>
      <dsp:txXfrm>
        <a:off x="7804832" y="11946"/>
        <a:ext cx="3421633" cy="604800"/>
      </dsp:txXfrm>
    </dsp:sp>
    <dsp:sp modelId="{EF5EB372-0214-384B-BC18-582B7CE9EDAA}">
      <dsp:nvSpPr>
        <dsp:cNvPr id="0" name=""/>
        <dsp:cNvSpPr/>
      </dsp:nvSpPr>
      <dsp:spPr>
        <a:xfrm>
          <a:off x="7804832" y="616747"/>
          <a:ext cx="3421633" cy="3343410"/>
        </a:xfrm>
        <a:prstGeom prst="rect">
          <a:avLst/>
        </a:prstGeom>
        <a:solidFill>
          <a:schemeClr val="accent4">
            <a:tint val="40000"/>
            <a:alpha val="90000"/>
            <a:hueOff val="0"/>
            <a:satOff val="0"/>
            <a:lumOff val="0"/>
            <a:alphaOff val="0"/>
          </a:schemeClr>
        </a:solidFill>
        <a:ln w="6350" cap="flat" cmpd="sng" algn="ctr">
          <a:solidFill>
            <a:schemeClr val="accent4">
              <a:tint val="40000"/>
              <a:hueOff val="0"/>
              <a:satOff val="0"/>
              <a:lumOff val="0"/>
              <a:alpha val="6900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0" algn="l" defTabSz="1066800">
            <a:lnSpc>
              <a:spcPct val="90000"/>
            </a:lnSpc>
            <a:spcBef>
              <a:spcPct val="0"/>
            </a:spcBef>
            <a:spcAft>
              <a:spcPct val="15000"/>
            </a:spcAft>
            <a:buChar char="••"/>
          </a:pPr>
          <a:r>
            <a:rPr lang="fr-FR" sz="2100" kern="1200" dirty="0" smtClean="0"/>
            <a:t>Cartes</a:t>
          </a:r>
          <a:endParaRPr lang="fr-FR" sz="2100" kern="1200" dirty="0"/>
        </a:p>
        <a:p>
          <a:pPr marL="228600" lvl="1" indent="0" algn="l" defTabSz="1066800">
            <a:lnSpc>
              <a:spcPct val="90000"/>
            </a:lnSpc>
            <a:spcBef>
              <a:spcPct val="0"/>
            </a:spcBef>
            <a:spcAft>
              <a:spcPct val="15000"/>
            </a:spcAft>
            <a:buChar char="••"/>
          </a:pPr>
          <a:r>
            <a:rPr lang="fr-FR" sz="2100" kern="1200" dirty="0" smtClean="0"/>
            <a:t>Paysages</a:t>
          </a:r>
          <a:endParaRPr lang="fr-FR" sz="2100" kern="1200" dirty="0"/>
        </a:p>
        <a:p>
          <a:pPr marL="228600" lvl="1" indent="0" algn="l" defTabSz="1066800">
            <a:lnSpc>
              <a:spcPct val="90000"/>
            </a:lnSpc>
            <a:spcBef>
              <a:spcPct val="0"/>
            </a:spcBef>
            <a:spcAft>
              <a:spcPct val="15000"/>
            </a:spcAft>
            <a:buChar char="••"/>
          </a:pPr>
          <a:r>
            <a:rPr lang="fr-FR" sz="2100" kern="1200" dirty="0" smtClean="0"/>
            <a:t>Données statistiques</a:t>
          </a:r>
          <a:endParaRPr lang="fr-FR" sz="2100" kern="1200" dirty="0"/>
        </a:p>
        <a:p>
          <a:pPr marL="228600" lvl="1" indent="0" algn="l" defTabSz="1066800">
            <a:lnSpc>
              <a:spcPct val="90000"/>
            </a:lnSpc>
            <a:spcBef>
              <a:spcPct val="0"/>
            </a:spcBef>
            <a:spcAft>
              <a:spcPct val="15000"/>
            </a:spcAft>
            <a:buChar char="••"/>
          </a:pPr>
          <a:r>
            <a:rPr lang="fr-FR" sz="2100" kern="1200" dirty="0" smtClean="0"/>
            <a:t>Sources écrites :</a:t>
          </a:r>
          <a:r>
            <a:rPr lang="fr-FR" sz="2100" kern="1200" baseline="0" dirty="0" smtClean="0"/>
            <a:t> témoignages, extraits de rapports</a:t>
          </a:r>
          <a:r>
            <a:rPr lang="is-IS" sz="2100" kern="1200" baseline="0" dirty="0" smtClean="0"/>
            <a:t>…</a:t>
          </a:r>
          <a:endParaRPr lang="fr-FR" sz="2100" kern="1200" dirty="0"/>
        </a:p>
        <a:p>
          <a:pPr marL="228600" lvl="1" indent="0" algn="l" defTabSz="1066800">
            <a:lnSpc>
              <a:spcPct val="90000"/>
            </a:lnSpc>
            <a:spcBef>
              <a:spcPct val="0"/>
            </a:spcBef>
            <a:spcAft>
              <a:spcPct val="15000"/>
            </a:spcAft>
            <a:buChar char="••"/>
          </a:pPr>
          <a:r>
            <a:rPr lang="fr-FR" sz="2100" kern="1200" dirty="0" smtClean="0"/>
            <a:t>Croquis, schémas</a:t>
          </a:r>
          <a:endParaRPr lang="fr-FR" sz="2100" kern="1200" dirty="0"/>
        </a:p>
        <a:p>
          <a:pPr marL="228600" lvl="1" indent="0" algn="l" defTabSz="1066800">
            <a:lnSpc>
              <a:spcPct val="90000"/>
            </a:lnSpc>
            <a:spcBef>
              <a:spcPct val="0"/>
            </a:spcBef>
            <a:spcAft>
              <a:spcPct val="15000"/>
            </a:spcAft>
            <a:buChar char="••"/>
          </a:pPr>
          <a:r>
            <a:rPr lang="fr-FR" sz="2100" kern="1200" dirty="0" smtClean="0"/>
            <a:t>Imagerie numérique (globe virtuelle, SIG...)</a:t>
          </a:r>
          <a:endParaRPr lang="fr-FR" sz="2100" kern="1200" dirty="0"/>
        </a:p>
      </dsp:txBody>
      <dsp:txXfrm>
        <a:off x="7804832" y="616747"/>
        <a:ext cx="3421633" cy="3343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559F6D-9A2C-354D-9EF0-81A8C3543372}">
      <dsp:nvSpPr>
        <dsp:cNvPr id="0" name=""/>
        <dsp:cNvSpPr/>
      </dsp:nvSpPr>
      <dsp:spPr>
        <a:xfrm>
          <a:off x="2253410" y="2215870"/>
          <a:ext cx="552372" cy="1052538"/>
        </a:xfrm>
        <a:custGeom>
          <a:avLst/>
          <a:gdLst/>
          <a:ahLst/>
          <a:cxnLst/>
          <a:rect l="0" t="0" r="0" b="0"/>
          <a:pathLst>
            <a:path>
              <a:moveTo>
                <a:pt x="0" y="0"/>
              </a:moveTo>
              <a:lnTo>
                <a:pt x="276186" y="0"/>
              </a:lnTo>
              <a:lnTo>
                <a:pt x="276186" y="1052538"/>
              </a:lnTo>
              <a:lnTo>
                <a:pt x="552372" y="105253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499879" y="2712422"/>
        <a:ext cx="59433" cy="59433"/>
      </dsp:txXfrm>
    </dsp:sp>
    <dsp:sp modelId="{4D0C58AB-3F63-D746-8B18-E3453649F1DD}">
      <dsp:nvSpPr>
        <dsp:cNvPr id="0" name=""/>
        <dsp:cNvSpPr/>
      </dsp:nvSpPr>
      <dsp:spPr>
        <a:xfrm>
          <a:off x="2253410" y="2170150"/>
          <a:ext cx="552372" cy="91440"/>
        </a:xfrm>
        <a:custGeom>
          <a:avLst/>
          <a:gdLst/>
          <a:ahLst/>
          <a:cxnLst/>
          <a:rect l="0" t="0" r="0" b="0"/>
          <a:pathLst>
            <a:path>
              <a:moveTo>
                <a:pt x="0" y="45720"/>
              </a:moveTo>
              <a:lnTo>
                <a:pt x="552372" y="457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515787" y="2202061"/>
        <a:ext cx="27618" cy="27618"/>
      </dsp:txXfrm>
    </dsp:sp>
    <dsp:sp modelId="{CBBEB242-DA5B-0140-B641-312BBEDF20AD}">
      <dsp:nvSpPr>
        <dsp:cNvPr id="0" name=""/>
        <dsp:cNvSpPr/>
      </dsp:nvSpPr>
      <dsp:spPr>
        <a:xfrm>
          <a:off x="2253410" y="1163332"/>
          <a:ext cx="552372" cy="1052538"/>
        </a:xfrm>
        <a:custGeom>
          <a:avLst/>
          <a:gdLst/>
          <a:ahLst/>
          <a:cxnLst/>
          <a:rect l="0" t="0" r="0" b="0"/>
          <a:pathLst>
            <a:path>
              <a:moveTo>
                <a:pt x="0" y="1052538"/>
              </a:moveTo>
              <a:lnTo>
                <a:pt x="276186" y="1052538"/>
              </a:lnTo>
              <a:lnTo>
                <a:pt x="276186" y="0"/>
              </a:lnTo>
              <a:lnTo>
                <a:pt x="552372" y="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499879" y="1659884"/>
        <a:ext cx="59433" cy="59433"/>
      </dsp:txXfrm>
    </dsp:sp>
    <dsp:sp modelId="{301EBC17-91EF-6F47-BFFA-56F180ADD55D}">
      <dsp:nvSpPr>
        <dsp:cNvPr id="0" name=""/>
        <dsp:cNvSpPr/>
      </dsp:nvSpPr>
      <dsp:spPr>
        <a:xfrm rot="16200000">
          <a:off x="-383475" y="1794855"/>
          <a:ext cx="4431741" cy="84203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fr-FR" sz="3500" kern="1200" dirty="0" smtClean="0"/>
            <a:t>Développement</a:t>
          </a:r>
          <a:r>
            <a:rPr lang="fr-FR" sz="3500" kern="1200" baseline="0" dirty="0" smtClean="0"/>
            <a:t> durable</a:t>
          </a:r>
          <a:endParaRPr lang="fr-FR" sz="3500" kern="1200" dirty="0"/>
        </a:p>
      </dsp:txBody>
      <dsp:txXfrm>
        <a:off x="-383475" y="1794855"/>
        <a:ext cx="4431741" cy="842030"/>
      </dsp:txXfrm>
    </dsp:sp>
    <dsp:sp modelId="{3FF15742-5A35-084F-B85F-47B90FE5CBB4}">
      <dsp:nvSpPr>
        <dsp:cNvPr id="0" name=""/>
        <dsp:cNvSpPr/>
      </dsp:nvSpPr>
      <dsp:spPr>
        <a:xfrm>
          <a:off x="2805782" y="742316"/>
          <a:ext cx="2761860" cy="84203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fr-FR" sz="2800" kern="1200" dirty="0" smtClean="0"/>
            <a:t>Exercice de prospective</a:t>
          </a:r>
          <a:endParaRPr lang="fr-FR" sz="2800" kern="1200" dirty="0"/>
        </a:p>
      </dsp:txBody>
      <dsp:txXfrm>
        <a:off x="2805782" y="742316"/>
        <a:ext cx="2761860" cy="842030"/>
      </dsp:txXfrm>
    </dsp:sp>
    <dsp:sp modelId="{DECFEC5A-7F3E-D94A-B2B9-78033140FB1F}">
      <dsp:nvSpPr>
        <dsp:cNvPr id="0" name=""/>
        <dsp:cNvSpPr/>
      </dsp:nvSpPr>
      <dsp:spPr>
        <a:xfrm>
          <a:off x="2805782" y="1794855"/>
          <a:ext cx="2761860" cy="84203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fr-FR" sz="2800" kern="1200" dirty="0" smtClean="0"/>
            <a:t>Acteurs du changement</a:t>
          </a:r>
          <a:endParaRPr lang="fr-FR" sz="2800" kern="1200" dirty="0"/>
        </a:p>
      </dsp:txBody>
      <dsp:txXfrm>
        <a:off x="2805782" y="1794855"/>
        <a:ext cx="2761860" cy="842030"/>
      </dsp:txXfrm>
    </dsp:sp>
    <dsp:sp modelId="{7E717ED6-CD6D-DE44-AB13-FF56E708D3A1}">
      <dsp:nvSpPr>
        <dsp:cNvPr id="0" name=""/>
        <dsp:cNvSpPr/>
      </dsp:nvSpPr>
      <dsp:spPr>
        <a:xfrm>
          <a:off x="2805782" y="2847393"/>
          <a:ext cx="2761860" cy="84203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fr-FR" sz="2800" kern="1200" dirty="0" smtClean="0"/>
            <a:t>Défi citoyen et démocratique</a:t>
          </a:r>
          <a:endParaRPr lang="fr-FR" sz="2800" kern="1200" dirty="0"/>
        </a:p>
      </dsp:txBody>
      <dsp:txXfrm>
        <a:off x="2805782" y="2847393"/>
        <a:ext cx="2761860" cy="84203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D1B98A-E588-094C-9363-35FCFEE5E563}" type="datetimeFigureOut">
              <a:rPr lang="fr-FR" smtClean="0"/>
              <a:t>10/06/2016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13BD6E-AEE0-A445-A5AF-EC6F30CC39DD}" type="slidenum">
              <a:rPr lang="fr-FR" smtClean="0"/>
              <a:t>‹#›</a:t>
            </a:fld>
            <a:endParaRPr lang="fr-FR"/>
          </a:p>
        </p:txBody>
      </p:sp>
    </p:spTree>
    <p:extLst>
      <p:ext uri="{BB962C8B-B14F-4D97-AF65-F5344CB8AC3E}">
        <p14:creationId xmlns:p14="http://schemas.microsoft.com/office/powerpoint/2010/main" val="2069634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1</a:t>
            </a:fld>
            <a:endParaRPr lang="fr-FR"/>
          </a:p>
        </p:txBody>
      </p:sp>
    </p:spTree>
    <p:extLst>
      <p:ext uri="{BB962C8B-B14F-4D97-AF65-F5344CB8AC3E}">
        <p14:creationId xmlns:p14="http://schemas.microsoft.com/office/powerpoint/2010/main" val="18752343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Traduction littérale du terme anglais « global change » = grande nouveauté du programme de géographie</a:t>
            </a:r>
          </a:p>
          <a:p>
            <a:r>
              <a:rPr lang="fr-FR" dirty="0" smtClean="0"/>
              <a:t>Faire remarquer aux collègues que ce n’est pas</a:t>
            </a:r>
            <a:r>
              <a:rPr lang="fr-FR" baseline="0" dirty="0" smtClean="0"/>
              <a:t> à proprement parler une notion de géographes mais qu’elle est plutôt issue des sciences de l’environnement et des économistes qui tentent de faire partager cette notion avec l’ensemble des sciences humaines.</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10</a:t>
            </a:fld>
            <a:endParaRPr lang="fr-FR"/>
          </a:p>
        </p:txBody>
      </p:sp>
    </p:spTree>
    <p:extLst>
      <p:ext uri="{BB962C8B-B14F-4D97-AF65-F5344CB8AC3E}">
        <p14:creationId xmlns:p14="http://schemas.microsoft.com/office/powerpoint/2010/main" val="10661185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problèmes environnementaux sont reliés les uns aux autres : changement climatique, érosion de la diversité biologique, pénuries d’eau</a:t>
            </a:r>
            <a:r>
              <a:rPr lang="is-IS"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s-IS" dirty="0" smtClean="0"/>
              <a:t>Exemple : Accroissement des besoins en énergie = consommation des réserves d’énergies fossiles = émission de gaz à effet de serre = modifications du climat = impact sur les ressources agricoles = usage de molécules polluantes dans les activités agricoles et agroalimentaires = risques technologiques/sanitaires</a:t>
            </a:r>
          </a:p>
          <a:p>
            <a:pPr marL="0" marR="0" indent="0" algn="l" defTabSz="914400" rtl="0" eaLnBrk="1" fontAlgn="auto" latinLnBrk="0" hangingPunct="1">
              <a:lnSpc>
                <a:spcPct val="100000"/>
              </a:lnSpc>
              <a:spcBef>
                <a:spcPts val="0"/>
              </a:spcBef>
              <a:spcAft>
                <a:spcPts val="0"/>
              </a:spcAft>
              <a:buClrTx/>
              <a:buSzTx/>
              <a:buFontTx/>
              <a:buNone/>
              <a:tabLst/>
              <a:defRPr/>
            </a:pPr>
            <a:r>
              <a:rPr lang="is-IS" dirty="0" smtClean="0"/>
              <a:t>La</a:t>
            </a:r>
            <a:r>
              <a:rPr lang="is-IS" baseline="0" dirty="0" smtClean="0"/>
              <a:t> </a:t>
            </a:r>
            <a:r>
              <a:rPr lang="fr-FR" baseline="0" dirty="0" smtClean="0"/>
              <a:t>maîtrise de la demande en énergie (MDE) </a:t>
            </a:r>
            <a:r>
              <a:rPr lang="fr-FR" sz="1200" kern="1200" dirty="0" smtClean="0">
                <a:solidFill>
                  <a:schemeClr val="tx1"/>
                </a:solidFill>
                <a:latin typeface="+mn-lt"/>
                <a:ea typeface="+mn-ea"/>
                <a:cs typeface="+mn-cs"/>
              </a:rPr>
              <a:t>vise à diminuer la consommation générale d'énergie par la demande plutôt que par l'offre</a:t>
            </a:r>
            <a:r>
              <a:rPr lang="fr-FR" sz="1200" kern="1200" baseline="0" dirty="0" smtClean="0">
                <a:solidFill>
                  <a:schemeClr val="tx1"/>
                </a:solidFill>
                <a:latin typeface="+mn-lt"/>
                <a:ea typeface="+mn-ea"/>
                <a:cs typeface="+mn-cs"/>
              </a:rPr>
              <a:t> :</a:t>
            </a:r>
            <a:endParaRPr lang="fr-FR" i="1" dirty="0" smtClean="0">
              <a:solidFill>
                <a:srgbClr val="1C1C1C"/>
              </a:solidFill>
            </a:endParaRPr>
          </a:p>
          <a:p>
            <a:pPr marL="285750" indent="-285750">
              <a:buFont typeface="Arial" charset="0"/>
              <a:buChar char="•"/>
            </a:pPr>
            <a:r>
              <a:rPr lang="fr-FR" dirty="0" smtClean="0">
                <a:solidFill>
                  <a:srgbClr val="1C1C1C"/>
                </a:solidFill>
              </a:rPr>
              <a:t>diminuer le gaspillage énergétique</a:t>
            </a:r>
          </a:p>
          <a:p>
            <a:pPr marL="285750" indent="-285750">
              <a:buFont typeface="Arial" charset="0"/>
              <a:buChar char="•"/>
            </a:pPr>
            <a:r>
              <a:rPr lang="fr-FR" dirty="0" smtClean="0">
                <a:solidFill>
                  <a:srgbClr val="1C1C1C"/>
                </a:solidFill>
              </a:rPr>
              <a:t>diminuer les émissions de gaz à effet de serre</a:t>
            </a:r>
          </a:p>
          <a:p>
            <a:pPr marL="285750" indent="-285750">
              <a:buFont typeface="Arial" charset="0"/>
              <a:buChar char="•"/>
            </a:pPr>
            <a:r>
              <a:rPr lang="fr-FR" dirty="0" smtClean="0">
                <a:solidFill>
                  <a:srgbClr val="1C1C1C"/>
                </a:solidFill>
              </a:rPr>
              <a:t>diminuer la dépendance énergétique d'un pays ou d'une collectivité</a:t>
            </a:r>
          </a:p>
          <a:p>
            <a:pPr marL="285750" indent="-285750">
              <a:buFont typeface="Arial" charset="0"/>
              <a:buChar char="•"/>
            </a:pPr>
            <a:r>
              <a:rPr lang="fr-FR" dirty="0" smtClean="0">
                <a:solidFill>
                  <a:srgbClr val="1C1C1C"/>
                </a:solidFill>
              </a:rPr>
              <a:t>limiter les risques liés au nucléaire</a:t>
            </a:r>
          </a:p>
          <a:p>
            <a:pPr marL="285750" indent="-285750">
              <a:buFont typeface="Arial" charset="0"/>
              <a:buChar char="•"/>
            </a:pPr>
            <a:r>
              <a:rPr lang="fr-FR" dirty="0" smtClean="0">
                <a:solidFill>
                  <a:srgbClr val="1C1C1C"/>
                </a:solidFill>
              </a:rPr>
              <a:t>diminuer la précarité énergétique</a:t>
            </a:r>
          </a:p>
          <a:p>
            <a:pPr marL="0" marR="0" indent="0" algn="l" defTabSz="914400" rtl="0" eaLnBrk="1" fontAlgn="auto" latinLnBrk="0" hangingPunct="1">
              <a:lnSpc>
                <a:spcPct val="100000"/>
              </a:lnSpc>
              <a:spcBef>
                <a:spcPts val="0"/>
              </a:spcBef>
              <a:spcAft>
                <a:spcPts val="0"/>
              </a:spcAft>
              <a:buClrTx/>
              <a:buSzTx/>
              <a:buFontTx/>
              <a:buNone/>
              <a:tabLst/>
              <a:defRPr/>
            </a:pPr>
            <a:endParaRPr lang="is-IS" dirty="0" smtClean="0"/>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11</a:t>
            </a:fld>
            <a:endParaRPr lang="fr-FR"/>
          </a:p>
        </p:txBody>
      </p:sp>
    </p:spTree>
    <p:extLst>
      <p:ext uri="{BB962C8B-B14F-4D97-AF65-F5344CB8AC3E}">
        <p14:creationId xmlns:p14="http://schemas.microsoft.com/office/powerpoint/2010/main" val="2649274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développement durable = capacité pour les sociétés d’orienter les évolutions du système global de manière à assurer un futur acceptable, soutenable, viable et vivable</a:t>
            </a:r>
          </a:p>
          <a:p>
            <a:r>
              <a:rPr lang="fr-FR" dirty="0" smtClean="0"/>
              <a:t>Vision à l’horizon 2050-2070 pour les deux prochaines générations = exercice permanent de prospective attentive de manière à déterminer le cap des choix = nouvelle forme de planification</a:t>
            </a:r>
          </a:p>
          <a:p>
            <a:r>
              <a:rPr lang="fr-FR" dirty="0" smtClean="0"/>
              <a:t>Les acteurs du changement : mécanismes du marché international, les entrepreneurs, les acteurs publics, la société civile</a:t>
            </a:r>
            <a:r>
              <a:rPr lang="is-IS" dirty="0" smtClean="0"/>
              <a:t>…</a:t>
            </a:r>
          </a:p>
          <a:p>
            <a:r>
              <a:rPr lang="is-IS" dirty="0" smtClean="0"/>
              <a:t>Le défi citoyen et démocratique : amener les élèves vers un débat bien informé et organisé dans un cadre pluraliste</a:t>
            </a:r>
          </a:p>
          <a:p>
            <a:endParaRPr lang="is-IS" dirty="0" smtClean="0"/>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12</a:t>
            </a:fld>
            <a:endParaRPr lang="fr-FR"/>
          </a:p>
        </p:txBody>
      </p:sp>
    </p:spTree>
    <p:extLst>
      <p:ext uri="{BB962C8B-B14F-4D97-AF65-F5344CB8AC3E}">
        <p14:creationId xmlns:p14="http://schemas.microsoft.com/office/powerpoint/2010/main" val="20173077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13</a:t>
            </a:fld>
            <a:endParaRPr lang="fr-FR"/>
          </a:p>
        </p:txBody>
      </p:sp>
    </p:spTree>
    <p:extLst>
      <p:ext uri="{BB962C8B-B14F-4D97-AF65-F5344CB8AC3E}">
        <p14:creationId xmlns:p14="http://schemas.microsoft.com/office/powerpoint/2010/main" val="1067732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2</a:t>
            </a:fld>
            <a:endParaRPr lang="fr-FR"/>
          </a:p>
        </p:txBody>
      </p:sp>
    </p:spTree>
    <p:extLst>
      <p:ext uri="{BB962C8B-B14F-4D97-AF65-F5344CB8AC3E}">
        <p14:creationId xmlns:p14="http://schemas.microsoft.com/office/powerpoint/2010/main" val="164210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Conseils formateurs : ne pas lire toute la diapositive</a:t>
            </a:r>
            <a:r>
              <a:rPr lang="fr-FR" baseline="0" dirty="0" smtClean="0"/>
              <a:t> mais insister sur les éléments nouveaux, les disparitions et les réutilisations possibles, passer assez vite à la diapo suivante</a:t>
            </a:r>
            <a:endParaRPr lang="fr-FR" dirty="0"/>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3</a:t>
            </a:fld>
            <a:endParaRPr lang="fr-FR"/>
          </a:p>
        </p:txBody>
      </p:sp>
    </p:spTree>
    <p:extLst>
      <p:ext uri="{BB962C8B-B14F-4D97-AF65-F5344CB8AC3E}">
        <p14:creationId xmlns:p14="http://schemas.microsoft.com/office/powerpoint/2010/main" val="1062059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Fair</a:t>
            </a:r>
            <a:r>
              <a:rPr lang="fr-FR" baseline="0" dirty="0" smtClean="0"/>
              <a:t>e remarquer la disparition du terme « développement global » et sa position inversée dans les programmes. Là où on démarrait par la construction de la notion jusqu’ici, on la construit au fur et à mesure comme piste de réponse face au changement global sur lequel on termine l’année en géographie.</a:t>
            </a:r>
            <a:endParaRPr lang="fr-FR" dirty="0"/>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4</a:t>
            </a:fld>
            <a:endParaRPr lang="fr-FR"/>
          </a:p>
        </p:txBody>
      </p:sp>
    </p:spTree>
    <p:extLst>
      <p:ext uri="{BB962C8B-B14F-4D97-AF65-F5344CB8AC3E}">
        <p14:creationId xmlns:p14="http://schemas.microsoft.com/office/powerpoint/2010/main" val="581522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a:t>
            </a:r>
            <a:r>
              <a:rPr lang="fr-FR" baseline="0" dirty="0" smtClean="0"/>
              <a:t> compétences travaillées en HG depuis le cycle 3 sont réaffirmées au cycle 4 dans ce programme de 5</a:t>
            </a:r>
            <a:r>
              <a:rPr lang="fr-FR" baseline="30000" dirty="0" smtClean="0"/>
              <a:t>ème</a:t>
            </a:r>
            <a:r>
              <a:rPr lang="fr-FR" baseline="0" dirty="0" smtClean="0"/>
              <a:t> = rien de neuf</a:t>
            </a:r>
          </a:p>
          <a:p>
            <a:r>
              <a:rPr lang="fr-FR" baseline="0" dirty="0" smtClean="0"/>
              <a:t>Les notions sont pour la plus part déjà esquissées en 6</a:t>
            </a:r>
            <a:r>
              <a:rPr lang="fr-FR" baseline="30000" dirty="0" smtClean="0"/>
              <a:t>ème</a:t>
            </a:r>
            <a:r>
              <a:rPr lang="fr-FR" baseline="0" dirty="0" smtClean="0"/>
              <a:t> mais complexifiées ici. Certaines sont nouvelles</a:t>
            </a:r>
            <a:r>
              <a:rPr lang="is-IS" baseline="0" dirty="0" smtClean="0"/>
              <a:t>…</a:t>
            </a:r>
          </a:p>
          <a:p>
            <a:r>
              <a:rPr lang="is-IS" baseline="0" dirty="0" smtClean="0"/>
              <a:t>Les démarches ne changent pas profondément par rapport à ce qu’on fait depuis 2008 : démarche inductive privilégiée avec étude de cas. Par contre deux nouveautés à intégrer : géohistoire et géoprospective</a:t>
            </a:r>
          </a:p>
          <a:p>
            <a:r>
              <a:rPr lang="is-IS" baseline="0" dirty="0" smtClean="0"/>
              <a:t>Enfin les outils, mettre la focale sur les photos à vue d’homme, les cartes thématiques avec des indicateurs simples et des images numériques explicitement citées</a:t>
            </a:r>
            <a:endParaRPr lang="fr-FR" dirty="0" smtClean="0"/>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5</a:t>
            </a:fld>
            <a:endParaRPr lang="fr-FR"/>
          </a:p>
        </p:txBody>
      </p:sp>
    </p:spTree>
    <p:extLst>
      <p:ext uri="{BB962C8B-B14F-4D97-AF65-F5344CB8AC3E}">
        <p14:creationId xmlns:p14="http://schemas.microsoft.com/office/powerpoint/2010/main" val="1802289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a:t>
            </a:r>
            <a:r>
              <a:rPr lang="fr-FR" baseline="0" dirty="0" smtClean="0"/>
              <a:t> compétences travaillées en HG depuis le cycle 3 sont réaffirmées au cycle 4 dans ce programme de 5</a:t>
            </a:r>
            <a:r>
              <a:rPr lang="fr-FR" baseline="30000" dirty="0" smtClean="0"/>
              <a:t>ème</a:t>
            </a:r>
            <a:r>
              <a:rPr lang="fr-FR" baseline="0" dirty="0" smtClean="0"/>
              <a:t> = rien de neuf</a:t>
            </a:r>
          </a:p>
          <a:p>
            <a:r>
              <a:rPr lang="fr-FR" baseline="0" dirty="0" smtClean="0"/>
              <a:t>Les notions sont pour la plus part déjà esquissées en 6</a:t>
            </a:r>
            <a:r>
              <a:rPr lang="fr-FR" baseline="30000" dirty="0" smtClean="0"/>
              <a:t>ème</a:t>
            </a:r>
            <a:r>
              <a:rPr lang="fr-FR" baseline="0" dirty="0" smtClean="0"/>
              <a:t> mais complexifiées ici. Certaines sont nouvelles</a:t>
            </a:r>
            <a:r>
              <a:rPr lang="is-IS" baseline="0" dirty="0" smtClean="0"/>
              <a:t>…</a:t>
            </a:r>
          </a:p>
          <a:p>
            <a:r>
              <a:rPr lang="is-IS" baseline="0" dirty="0" smtClean="0"/>
              <a:t>Les démarches ne changent pas profondément par rapport à ce qu’on fait depuis 2008 : démarche inductive privilégiée avec étude de cas. Par contre deux nouveautés à intégrer : géohistoire et géoprospective</a:t>
            </a:r>
          </a:p>
          <a:p>
            <a:r>
              <a:rPr lang="is-IS" baseline="0" dirty="0" smtClean="0"/>
              <a:t>Enfin les outils, mettre la focale sur les photos à vue d’homme, les cartes thématiques avec des indicateurs simples et des images numériques explicitement citées</a:t>
            </a:r>
            <a:endParaRPr lang="fr-FR" dirty="0" smtClean="0"/>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6</a:t>
            </a:fld>
            <a:endParaRPr lang="fr-FR"/>
          </a:p>
        </p:txBody>
      </p:sp>
    </p:spTree>
    <p:extLst>
      <p:ext uri="{BB962C8B-B14F-4D97-AF65-F5344CB8AC3E}">
        <p14:creationId xmlns:p14="http://schemas.microsoft.com/office/powerpoint/2010/main" val="437670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7</a:t>
            </a:fld>
            <a:endParaRPr lang="fr-FR"/>
          </a:p>
        </p:txBody>
      </p:sp>
    </p:spTree>
    <p:extLst>
      <p:ext uri="{BB962C8B-B14F-4D97-AF65-F5344CB8AC3E}">
        <p14:creationId xmlns:p14="http://schemas.microsoft.com/office/powerpoint/2010/main" val="6959621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L'objectif de cette première partie du cycle est de sensibiliser les élèves aux problèmes posés aux espaces humains par le changement global et la tension concernant des ressources essentielles (énergie, eau, alimentation). </a:t>
            </a:r>
          </a:p>
          <a:p>
            <a:r>
              <a:rPr lang="fr-FR" dirty="0" smtClean="0"/>
              <a:t>Il s'agit de faire comprendre aux élèves la nécessité de prendre en compte la vulnérabilité des espaces humains, mais sans verser dans le catastrophisme et en insistant sur les capacités des sociétés à trouver les solutions permettant d'assurer un développement durable (au sens du mot anglais </a:t>
            </a:r>
            <a:r>
              <a:rPr lang="fr-FR" i="1" dirty="0" err="1" smtClean="0"/>
              <a:t>sustainable</a:t>
            </a:r>
            <a:r>
              <a:rPr lang="fr-FR" dirty="0" smtClean="0"/>
              <a:t>, dont il est la traduction) et équitable.</a:t>
            </a:r>
          </a:p>
          <a:p>
            <a:pPr marL="0" marR="0" indent="0" algn="l" defTabSz="914400" rtl="0" eaLnBrk="1" fontAlgn="auto" latinLnBrk="0" hangingPunct="1">
              <a:lnSpc>
                <a:spcPct val="100000"/>
              </a:lnSpc>
              <a:spcBef>
                <a:spcPts val="0"/>
              </a:spcBef>
              <a:spcAft>
                <a:spcPts val="0"/>
              </a:spcAft>
              <a:buClrTx/>
              <a:buSzTx/>
              <a:buFontTx/>
              <a:buNone/>
              <a:tabLst/>
              <a:defRPr/>
            </a:pPr>
            <a:r>
              <a:rPr lang="fr-FR" b="1" dirty="0" smtClean="0"/>
              <a:t>Objectifs dans la conception didactique</a:t>
            </a:r>
            <a:r>
              <a:rPr lang="fr-FR" dirty="0" smtClean="0"/>
              <a:t> : concevoir des aller-retours du local au global pour donner du sens à l’échelle mondiale comme échelon pertinent pour comprendre les problématiques actuelles et tendre vers une représentation dynamique du système-Monde.</a:t>
            </a:r>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8</a:t>
            </a:fld>
            <a:endParaRPr lang="fr-FR"/>
          </a:p>
        </p:txBody>
      </p:sp>
    </p:spTree>
    <p:extLst>
      <p:ext uri="{BB962C8B-B14F-4D97-AF65-F5344CB8AC3E}">
        <p14:creationId xmlns:p14="http://schemas.microsoft.com/office/powerpoint/2010/main" val="1476156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A13BD6E-AEE0-A445-A5AF-EC6F30CC39DD}" type="slidenum">
              <a:rPr lang="fr-FR" smtClean="0"/>
              <a:t>9</a:t>
            </a:fld>
            <a:endParaRPr lang="fr-FR"/>
          </a:p>
        </p:txBody>
      </p:sp>
    </p:spTree>
    <p:extLst>
      <p:ext uri="{BB962C8B-B14F-4D97-AF65-F5344CB8AC3E}">
        <p14:creationId xmlns:p14="http://schemas.microsoft.com/office/powerpoint/2010/main" val="654204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Cliquez et modifiez le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0E9602F-F587-6F47-982E-11E5D3045A43}" type="datetimeFigureOut">
              <a:rPr lang="fr-FR" smtClean="0"/>
              <a:t>10/06/2016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2117441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0E9602F-F587-6F47-982E-11E5D3045A43}" type="datetimeFigureOut">
              <a:rPr lang="fr-FR" smtClean="0"/>
              <a:t>10/06/2016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1458929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0E9602F-F587-6F47-982E-11E5D3045A43}" type="datetimeFigureOut">
              <a:rPr lang="fr-FR" smtClean="0"/>
              <a:t>10/06/2016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255959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0E9602F-F587-6F47-982E-11E5D3045A43}" type="datetimeFigureOut">
              <a:rPr lang="fr-FR" smtClean="0"/>
              <a:t>10/06/2016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1883338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Cliquez et modifiez le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0E9602F-F587-6F47-982E-11E5D3045A43}" type="datetimeFigureOut">
              <a:rPr lang="fr-FR" smtClean="0"/>
              <a:t>10/06/2016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150689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0E9602F-F587-6F47-982E-11E5D3045A43}" type="datetimeFigureOut">
              <a:rPr lang="fr-FR" smtClean="0"/>
              <a:t>10/06/2016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759845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Cliquez et modifiez le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0E9602F-F587-6F47-982E-11E5D3045A43}" type="datetimeFigureOut">
              <a:rPr lang="fr-FR" smtClean="0"/>
              <a:t>10/06/2016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178419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E0E9602F-F587-6F47-982E-11E5D3045A43}" type="datetimeFigureOut">
              <a:rPr lang="fr-FR" smtClean="0"/>
              <a:t>10/06/2016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160197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0E9602F-F587-6F47-982E-11E5D3045A43}" type="datetimeFigureOut">
              <a:rPr lang="fr-FR" smtClean="0"/>
              <a:t>10/06/2016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1378502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Cliquez et modifiez le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0E9602F-F587-6F47-982E-11E5D3045A43}" type="datetimeFigureOut">
              <a:rPr lang="fr-FR" smtClean="0"/>
              <a:t>10/06/2016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1429748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Cliquez et modifiez le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0E9602F-F587-6F47-982E-11E5D3045A43}" type="datetimeFigureOut">
              <a:rPr lang="fr-FR" smtClean="0"/>
              <a:t>10/06/2016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3D7C56-BE7C-164C-B99D-FF7FA2AC7DD6}" type="slidenum">
              <a:rPr lang="fr-FR" smtClean="0"/>
              <a:t>‹#›</a:t>
            </a:fld>
            <a:endParaRPr lang="fr-FR"/>
          </a:p>
        </p:txBody>
      </p:sp>
    </p:spTree>
    <p:extLst>
      <p:ext uri="{BB962C8B-B14F-4D97-AF65-F5344CB8AC3E}">
        <p14:creationId xmlns:p14="http://schemas.microsoft.com/office/powerpoint/2010/main" val="15911183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E9602F-F587-6F47-982E-11E5D3045A43}" type="datetimeFigureOut">
              <a:rPr lang="fr-FR" smtClean="0"/>
              <a:t>10/06/2016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3D7C56-BE7C-164C-B99D-FF7FA2AC7DD6}" type="slidenum">
              <a:rPr lang="fr-FR" smtClean="0"/>
              <a:t>‹#›</a:t>
            </a:fld>
            <a:endParaRPr lang="fr-FR"/>
          </a:p>
        </p:txBody>
      </p:sp>
    </p:spTree>
    <p:extLst>
      <p:ext uri="{BB962C8B-B14F-4D97-AF65-F5344CB8AC3E}">
        <p14:creationId xmlns:p14="http://schemas.microsoft.com/office/powerpoint/2010/main" val="718211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tif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hyperlink" Target="http://www.hypergeo.eu/"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8856" y="297712"/>
            <a:ext cx="11844669" cy="1658679"/>
          </a:xfrm>
        </p:spPr>
        <p:style>
          <a:lnRef idx="0">
            <a:schemeClr val="accent6"/>
          </a:lnRef>
          <a:fillRef idx="3">
            <a:schemeClr val="accent6"/>
          </a:fillRef>
          <a:effectRef idx="3">
            <a:schemeClr val="accent6"/>
          </a:effectRef>
          <a:fontRef idx="minor">
            <a:schemeClr val="lt1"/>
          </a:fontRef>
        </p:style>
        <p:txBody>
          <a:bodyPr>
            <a:normAutofit fontScale="90000"/>
          </a:bodyPr>
          <a:lstStyle/>
          <a:p>
            <a:r>
              <a:rPr lang="fr-FR" dirty="0" smtClean="0">
                <a:ln w="0"/>
                <a:effectLst>
                  <a:outerShdw blurRad="38100" dist="19050" dir="2700000" algn="tl" rotWithShape="0">
                    <a:schemeClr val="dk1">
                      <a:alpha val="40000"/>
                    </a:schemeClr>
                  </a:outerShdw>
                </a:effectLst>
              </a:rPr>
              <a:t>Introduction au programme </a:t>
            </a:r>
            <a:br>
              <a:rPr lang="fr-FR" dirty="0" smtClean="0">
                <a:ln w="0"/>
                <a:effectLst>
                  <a:outerShdw blurRad="38100" dist="19050" dir="2700000" algn="tl" rotWithShape="0">
                    <a:schemeClr val="dk1">
                      <a:alpha val="40000"/>
                    </a:schemeClr>
                  </a:outerShdw>
                </a:effectLst>
              </a:rPr>
            </a:br>
            <a:r>
              <a:rPr lang="fr-FR" dirty="0" smtClean="0">
                <a:ln w="0"/>
                <a:effectLst>
                  <a:outerShdw blurRad="38100" dist="19050" dir="2700000" algn="tl" rotWithShape="0">
                    <a:schemeClr val="dk1">
                      <a:alpha val="40000"/>
                    </a:schemeClr>
                  </a:outerShdw>
                </a:effectLst>
              </a:rPr>
              <a:t>de géographie en 5</a:t>
            </a:r>
            <a:r>
              <a:rPr lang="fr-FR" baseline="30000" dirty="0" smtClean="0">
                <a:ln w="0"/>
                <a:effectLst>
                  <a:outerShdw blurRad="38100" dist="19050" dir="2700000" algn="tl" rotWithShape="0">
                    <a:schemeClr val="dk1">
                      <a:alpha val="40000"/>
                    </a:schemeClr>
                  </a:outerShdw>
                </a:effectLst>
              </a:rPr>
              <a:t>ème</a:t>
            </a:r>
            <a:r>
              <a:rPr lang="fr-FR" dirty="0" smtClean="0">
                <a:ln w="0"/>
                <a:effectLst>
                  <a:outerShdw blurRad="38100" dist="19050" dir="2700000" algn="tl" rotWithShape="0">
                    <a:schemeClr val="dk1">
                      <a:alpha val="40000"/>
                    </a:schemeClr>
                  </a:outerShdw>
                </a:effectLst>
              </a:rPr>
              <a:t> </a:t>
            </a:r>
            <a:endParaRPr lang="fr-FR" dirty="0">
              <a:ln w="0"/>
              <a:effectLst>
                <a:outerShdw blurRad="38100" dist="19050" dir="2700000" algn="tl" rotWithShape="0">
                  <a:schemeClr val="dk1">
                    <a:alpha val="40000"/>
                  </a:schemeClr>
                </a:outerShdw>
              </a:effectLst>
            </a:endParaRPr>
          </a:p>
        </p:txBody>
      </p:sp>
      <p:pic>
        <p:nvPicPr>
          <p:cNvPr id="4" name="Image 3"/>
          <p:cNvPicPr>
            <a:picLocks noChangeAspect="1"/>
          </p:cNvPicPr>
          <p:nvPr/>
        </p:nvPicPr>
        <p:blipFill>
          <a:blip r:embed="rId3"/>
          <a:stretch>
            <a:fillRect/>
          </a:stretch>
        </p:blipFill>
        <p:spPr>
          <a:xfrm>
            <a:off x="1188752" y="2216493"/>
            <a:ext cx="9764876" cy="4457674"/>
          </a:xfrm>
          <a:prstGeom prst="rect">
            <a:avLst/>
          </a:prstGeom>
        </p:spPr>
      </p:pic>
    </p:spTree>
    <p:extLst>
      <p:ext uri="{BB962C8B-B14F-4D97-AF65-F5344CB8AC3E}">
        <p14:creationId xmlns:p14="http://schemas.microsoft.com/office/powerpoint/2010/main" val="18863978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4410" y="34644"/>
            <a:ext cx="11353800" cy="1325563"/>
          </a:xfrm>
        </p:spPr>
        <p:txBody>
          <a:bodyPr>
            <a:normAutofit/>
          </a:bodyPr>
          <a:lstStyle/>
          <a:p>
            <a:r>
              <a:rPr lang="fr-FR" dirty="0" smtClean="0"/>
              <a:t>Le changement global : une notion intégratrice</a:t>
            </a:r>
            <a:endParaRPr lang="fr-FR" dirty="0"/>
          </a:p>
        </p:txBody>
      </p:sp>
      <p:sp>
        <p:nvSpPr>
          <p:cNvPr id="10" name="ZoneTexte 9"/>
          <p:cNvSpPr txBox="1"/>
          <p:nvPr/>
        </p:nvSpPr>
        <p:spPr>
          <a:xfrm>
            <a:off x="5374486" y="1506022"/>
            <a:ext cx="1588448" cy="369332"/>
          </a:xfrm>
          <a:prstGeom prst="rect">
            <a:avLst/>
          </a:prstGeom>
          <a:noFill/>
        </p:spPr>
        <p:txBody>
          <a:bodyPr wrap="none" rtlCol="0">
            <a:spAutoFit/>
          </a:bodyPr>
          <a:lstStyle/>
          <a:p>
            <a:r>
              <a:rPr lang="fr-FR" smtClean="0"/>
              <a:t>Mondialisation</a:t>
            </a:r>
            <a:endParaRPr lang="fr-FR"/>
          </a:p>
        </p:txBody>
      </p:sp>
      <p:sp>
        <p:nvSpPr>
          <p:cNvPr id="11" name="ZoneTexte 10"/>
          <p:cNvSpPr txBox="1"/>
          <p:nvPr/>
        </p:nvSpPr>
        <p:spPr>
          <a:xfrm>
            <a:off x="3554651" y="1875354"/>
            <a:ext cx="710900" cy="369332"/>
          </a:xfrm>
          <a:prstGeom prst="rect">
            <a:avLst/>
          </a:prstGeom>
          <a:noFill/>
        </p:spPr>
        <p:txBody>
          <a:bodyPr wrap="none" rtlCol="0">
            <a:spAutoFit/>
          </a:bodyPr>
          <a:lstStyle/>
          <a:p>
            <a:r>
              <a:rPr lang="fr-FR" smtClean="0"/>
              <a:t>Santé</a:t>
            </a:r>
            <a:endParaRPr lang="fr-FR"/>
          </a:p>
        </p:txBody>
      </p:sp>
      <p:sp>
        <p:nvSpPr>
          <p:cNvPr id="12" name="ZoneTexte 11"/>
          <p:cNvSpPr txBox="1"/>
          <p:nvPr/>
        </p:nvSpPr>
        <p:spPr>
          <a:xfrm>
            <a:off x="941439" y="2767664"/>
            <a:ext cx="2559996" cy="369332"/>
          </a:xfrm>
          <a:prstGeom prst="rect">
            <a:avLst/>
          </a:prstGeom>
          <a:noFill/>
        </p:spPr>
        <p:txBody>
          <a:bodyPr wrap="none" rtlCol="0">
            <a:spAutoFit/>
          </a:bodyPr>
          <a:lstStyle/>
          <a:p>
            <a:r>
              <a:rPr lang="fr-FR" smtClean="0"/>
              <a:t>Ressources énergétiques</a:t>
            </a:r>
            <a:endParaRPr lang="fr-FR"/>
          </a:p>
        </p:txBody>
      </p:sp>
      <p:sp>
        <p:nvSpPr>
          <p:cNvPr id="13" name="ZoneTexte 12"/>
          <p:cNvSpPr txBox="1"/>
          <p:nvPr/>
        </p:nvSpPr>
        <p:spPr>
          <a:xfrm>
            <a:off x="994655" y="3517997"/>
            <a:ext cx="2419701" cy="369332"/>
          </a:xfrm>
          <a:prstGeom prst="rect">
            <a:avLst/>
          </a:prstGeom>
          <a:noFill/>
        </p:spPr>
        <p:txBody>
          <a:bodyPr wrap="none" rtlCol="0">
            <a:spAutoFit/>
          </a:bodyPr>
          <a:lstStyle/>
          <a:p>
            <a:r>
              <a:rPr lang="fr-FR" dirty="0" smtClean="0"/>
              <a:t>Changement climatique</a:t>
            </a:r>
            <a:endParaRPr lang="fr-FR" dirty="0"/>
          </a:p>
        </p:txBody>
      </p:sp>
      <p:sp>
        <p:nvSpPr>
          <p:cNvPr id="14" name="ZoneTexte 13"/>
          <p:cNvSpPr txBox="1"/>
          <p:nvPr/>
        </p:nvSpPr>
        <p:spPr>
          <a:xfrm>
            <a:off x="1580047" y="4560283"/>
            <a:ext cx="2489721" cy="369332"/>
          </a:xfrm>
          <a:prstGeom prst="rect">
            <a:avLst/>
          </a:prstGeom>
          <a:noFill/>
        </p:spPr>
        <p:txBody>
          <a:bodyPr wrap="none" rtlCol="0">
            <a:spAutoFit/>
          </a:bodyPr>
          <a:lstStyle/>
          <a:p>
            <a:r>
              <a:rPr lang="fr-FR" dirty="0" smtClean="0"/>
              <a:t>Population </a:t>
            </a:r>
            <a:r>
              <a:rPr lang="fr-FR" smtClean="0"/>
              <a:t>et migrations</a:t>
            </a:r>
            <a:endParaRPr lang="fr-FR" dirty="0"/>
          </a:p>
        </p:txBody>
      </p:sp>
      <p:sp>
        <p:nvSpPr>
          <p:cNvPr id="15" name="ZoneTexte 14"/>
          <p:cNvSpPr txBox="1"/>
          <p:nvPr/>
        </p:nvSpPr>
        <p:spPr>
          <a:xfrm>
            <a:off x="4338188" y="5154103"/>
            <a:ext cx="1391278" cy="369332"/>
          </a:xfrm>
          <a:prstGeom prst="rect">
            <a:avLst/>
          </a:prstGeom>
          <a:noFill/>
        </p:spPr>
        <p:txBody>
          <a:bodyPr wrap="none" rtlCol="0">
            <a:spAutoFit/>
          </a:bodyPr>
          <a:lstStyle/>
          <a:p>
            <a:r>
              <a:rPr lang="fr-FR" smtClean="0"/>
              <a:t>Urbanisation</a:t>
            </a:r>
            <a:endParaRPr lang="fr-FR" dirty="0"/>
          </a:p>
        </p:txBody>
      </p:sp>
      <p:sp>
        <p:nvSpPr>
          <p:cNvPr id="16" name="ZoneTexte 15"/>
          <p:cNvSpPr txBox="1"/>
          <p:nvPr/>
        </p:nvSpPr>
        <p:spPr>
          <a:xfrm>
            <a:off x="6494916" y="5168151"/>
            <a:ext cx="1464632" cy="369332"/>
          </a:xfrm>
          <a:prstGeom prst="rect">
            <a:avLst/>
          </a:prstGeom>
          <a:noFill/>
        </p:spPr>
        <p:txBody>
          <a:bodyPr wrap="none" rtlCol="0">
            <a:spAutoFit/>
          </a:bodyPr>
          <a:lstStyle/>
          <a:p>
            <a:r>
              <a:rPr lang="fr-FR" smtClean="0"/>
              <a:t>Déforestation</a:t>
            </a:r>
            <a:endParaRPr lang="fr-FR" dirty="0"/>
          </a:p>
        </p:txBody>
      </p:sp>
      <p:sp>
        <p:nvSpPr>
          <p:cNvPr id="17" name="ZoneTexte 16"/>
          <p:cNvSpPr txBox="1"/>
          <p:nvPr/>
        </p:nvSpPr>
        <p:spPr>
          <a:xfrm>
            <a:off x="8529904" y="4560283"/>
            <a:ext cx="1285673" cy="369332"/>
          </a:xfrm>
          <a:prstGeom prst="rect">
            <a:avLst/>
          </a:prstGeom>
          <a:noFill/>
        </p:spPr>
        <p:txBody>
          <a:bodyPr wrap="none" rtlCol="0">
            <a:spAutoFit/>
          </a:bodyPr>
          <a:lstStyle/>
          <a:p>
            <a:r>
              <a:rPr lang="fr-FR" dirty="0" smtClean="0"/>
              <a:t>Biodiversité</a:t>
            </a:r>
            <a:endParaRPr lang="fr-FR" dirty="0"/>
          </a:p>
        </p:txBody>
      </p:sp>
      <p:sp>
        <p:nvSpPr>
          <p:cNvPr id="18" name="ZoneTexte 17"/>
          <p:cNvSpPr txBox="1"/>
          <p:nvPr/>
        </p:nvSpPr>
        <p:spPr>
          <a:xfrm>
            <a:off x="9181345" y="3503095"/>
            <a:ext cx="1399294" cy="369332"/>
          </a:xfrm>
          <a:prstGeom prst="rect">
            <a:avLst/>
          </a:prstGeom>
          <a:noFill/>
        </p:spPr>
        <p:txBody>
          <a:bodyPr wrap="none" rtlCol="0">
            <a:spAutoFit/>
          </a:bodyPr>
          <a:lstStyle/>
          <a:p>
            <a:r>
              <a:rPr lang="fr-FR" smtClean="0"/>
              <a:t>Alimentation</a:t>
            </a:r>
            <a:endParaRPr lang="fr-FR" dirty="0"/>
          </a:p>
        </p:txBody>
      </p:sp>
      <p:sp>
        <p:nvSpPr>
          <p:cNvPr id="19" name="ZoneTexte 18"/>
          <p:cNvSpPr txBox="1"/>
          <p:nvPr/>
        </p:nvSpPr>
        <p:spPr>
          <a:xfrm>
            <a:off x="9094266" y="2815239"/>
            <a:ext cx="1111394" cy="369332"/>
          </a:xfrm>
          <a:prstGeom prst="rect">
            <a:avLst/>
          </a:prstGeom>
          <a:noFill/>
        </p:spPr>
        <p:txBody>
          <a:bodyPr wrap="none" rtlCol="0">
            <a:spAutoFit/>
          </a:bodyPr>
          <a:lstStyle/>
          <a:p>
            <a:r>
              <a:rPr lang="fr-FR" dirty="0" smtClean="0"/>
              <a:t>Pollutions</a:t>
            </a:r>
            <a:endParaRPr lang="fr-FR" dirty="0"/>
          </a:p>
        </p:txBody>
      </p:sp>
      <p:sp>
        <p:nvSpPr>
          <p:cNvPr id="20" name="ZoneTexte 19"/>
          <p:cNvSpPr txBox="1"/>
          <p:nvPr/>
        </p:nvSpPr>
        <p:spPr>
          <a:xfrm>
            <a:off x="8314336" y="1945987"/>
            <a:ext cx="1439368" cy="369332"/>
          </a:xfrm>
          <a:prstGeom prst="rect">
            <a:avLst/>
          </a:prstGeom>
          <a:noFill/>
        </p:spPr>
        <p:txBody>
          <a:bodyPr wrap="none" rtlCol="0">
            <a:spAutoFit/>
          </a:bodyPr>
          <a:lstStyle/>
          <a:p>
            <a:r>
              <a:rPr lang="fr-FR" dirty="0" smtClean="0"/>
              <a:t>Gouvernance</a:t>
            </a:r>
            <a:endParaRPr lang="fr-FR" dirty="0"/>
          </a:p>
        </p:txBody>
      </p:sp>
      <p:cxnSp>
        <p:nvCxnSpPr>
          <p:cNvPr id="22" name="Connecteur droit avec flèche 21"/>
          <p:cNvCxnSpPr>
            <a:stCxn id="10" idx="2"/>
          </p:cNvCxnSpPr>
          <p:nvPr/>
        </p:nvCxnSpPr>
        <p:spPr>
          <a:xfrm>
            <a:off x="6168710" y="1875354"/>
            <a:ext cx="12600" cy="62066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p:nvPr/>
        </p:nvCxnSpPr>
        <p:spPr>
          <a:xfrm flipH="1">
            <a:off x="5046427" y="4473952"/>
            <a:ext cx="328059" cy="56118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flipH="1">
            <a:off x="4049815" y="4073809"/>
            <a:ext cx="822648" cy="48647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H="1">
            <a:off x="3551509" y="3687761"/>
            <a:ext cx="1177518" cy="1490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flipH="1" flipV="1">
            <a:off x="3555117" y="2958772"/>
            <a:ext cx="1173910" cy="13516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flipH="1" flipV="1">
            <a:off x="4338188" y="2137886"/>
            <a:ext cx="695639" cy="48364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flipH="1" flipV="1">
            <a:off x="7632430" y="4076642"/>
            <a:ext cx="695639" cy="48364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p:nvPr/>
        </p:nvCxnSpPr>
        <p:spPr>
          <a:xfrm flipH="1">
            <a:off x="7782850" y="3695477"/>
            <a:ext cx="1177518" cy="1490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flipH="1">
            <a:off x="7394415" y="2328765"/>
            <a:ext cx="822648" cy="48647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p:nvPr/>
        </p:nvCxnSpPr>
        <p:spPr>
          <a:xfrm flipH="1">
            <a:off x="7700095" y="2996954"/>
            <a:ext cx="1260273" cy="24465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p:nvPr/>
        </p:nvCxnSpPr>
        <p:spPr>
          <a:xfrm flipH="1" flipV="1">
            <a:off x="6835874" y="4488696"/>
            <a:ext cx="389312" cy="53364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pic>
        <p:nvPicPr>
          <p:cNvPr id="42" name="Image 41"/>
          <p:cNvPicPr>
            <a:picLocks noChangeAspect="1"/>
          </p:cNvPicPr>
          <p:nvPr/>
        </p:nvPicPr>
        <p:blipFill>
          <a:blip r:embed="rId3"/>
          <a:stretch>
            <a:fillRect/>
          </a:stretch>
        </p:blipFill>
        <p:spPr>
          <a:xfrm>
            <a:off x="5012616" y="2641836"/>
            <a:ext cx="2110975" cy="2110975"/>
          </a:xfrm>
          <a:prstGeom prst="rect">
            <a:avLst/>
          </a:prstGeom>
        </p:spPr>
      </p:pic>
      <p:sp>
        <p:nvSpPr>
          <p:cNvPr id="44" name="ZoneTexte 43"/>
          <p:cNvSpPr txBox="1"/>
          <p:nvPr/>
        </p:nvSpPr>
        <p:spPr>
          <a:xfrm>
            <a:off x="5203467" y="3485001"/>
            <a:ext cx="1849112" cy="892552"/>
          </a:xfrm>
          <a:prstGeom prst="rect">
            <a:avLst/>
          </a:prstGeom>
          <a:noFill/>
          <a:effectLst>
            <a:reflection blurRad="1270000" stA="45000" endPos="65000" dist="50800" dir="5400000" sy="-100000" algn="bl" rotWithShape="0"/>
          </a:effectLst>
        </p:spPr>
        <p:txBody>
          <a:bodyPr wrap="none" rtlCol="0">
            <a:prstTxWarp prst="textInflateBottom">
              <a:avLst/>
            </a:prstTxWarp>
            <a:spAutoFit/>
          </a:bodyPr>
          <a:lstStyle/>
          <a:p>
            <a:r>
              <a:rPr lang="fr-FR" sz="2600" b="1" smtClean="0">
                <a:solidFill>
                  <a:schemeClr val="bg1"/>
                </a:solidFill>
              </a:rPr>
              <a:t>Changement </a:t>
            </a:r>
          </a:p>
          <a:p>
            <a:pPr algn="ctr"/>
            <a:r>
              <a:rPr lang="fr-FR" sz="2600" b="1" dirty="0" smtClean="0">
                <a:solidFill>
                  <a:schemeClr val="bg1"/>
                </a:solidFill>
              </a:rPr>
              <a:t>global</a:t>
            </a:r>
            <a:endParaRPr lang="fr-FR" sz="2600" b="1" dirty="0">
              <a:solidFill>
                <a:schemeClr val="bg1"/>
              </a:solidFill>
            </a:endParaRPr>
          </a:p>
        </p:txBody>
      </p:sp>
      <p:sp>
        <p:nvSpPr>
          <p:cNvPr id="3" name="Rectangle 2"/>
          <p:cNvSpPr/>
          <p:nvPr/>
        </p:nvSpPr>
        <p:spPr>
          <a:xfrm>
            <a:off x="659567" y="5935004"/>
            <a:ext cx="10694233" cy="707886"/>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fr-FR" sz="2000" smtClean="0">
                <a:solidFill>
                  <a:srgbClr val="FF0000"/>
                </a:solidFill>
                <a:sym typeface="Wingdings"/>
              </a:rPr>
              <a:t> </a:t>
            </a:r>
            <a:r>
              <a:rPr lang="fr-FR" sz="2000" smtClean="0">
                <a:solidFill>
                  <a:srgbClr val="FF0000"/>
                </a:solidFill>
              </a:rPr>
              <a:t>Le changement </a:t>
            </a:r>
            <a:r>
              <a:rPr lang="fr-FR" sz="2000" dirty="0" smtClean="0">
                <a:solidFill>
                  <a:srgbClr val="FF0000"/>
                </a:solidFill>
              </a:rPr>
              <a:t>global inclut </a:t>
            </a:r>
            <a:r>
              <a:rPr lang="fr-FR" sz="2000" dirty="0">
                <a:solidFill>
                  <a:srgbClr val="FF0000"/>
                </a:solidFill>
              </a:rPr>
              <a:t>le changement des sociétés à travers le processus de mondialisation = changements de la biosphère (comme le changement climatique) et changements des sociétés</a:t>
            </a:r>
          </a:p>
        </p:txBody>
      </p:sp>
    </p:spTree>
    <p:extLst>
      <p:ext uri="{BB962C8B-B14F-4D97-AF65-F5344CB8AC3E}">
        <p14:creationId xmlns:p14="http://schemas.microsoft.com/office/powerpoint/2010/main" val="151585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p:cTn id="7" dur="500" fill="hold"/>
                                        <p:tgtEl>
                                          <p:spTgt spid="42"/>
                                        </p:tgtEl>
                                        <p:attrNameLst>
                                          <p:attrName>ppt_w</p:attrName>
                                        </p:attrNameLst>
                                      </p:cBhvr>
                                      <p:tavLst>
                                        <p:tav tm="0">
                                          <p:val>
                                            <p:fltVal val="0"/>
                                          </p:val>
                                        </p:tav>
                                        <p:tav tm="100000">
                                          <p:val>
                                            <p:strVal val="#ppt_w"/>
                                          </p:val>
                                        </p:tav>
                                      </p:tavLst>
                                    </p:anim>
                                    <p:anim calcmode="lin" valueType="num">
                                      <p:cBhvr>
                                        <p:cTn id="8" dur="500" fill="hold"/>
                                        <p:tgtEl>
                                          <p:spTgt spid="42"/>
                                        </p:tgtEl>
                                        <p:attrNameLst>
                                          <p:attrName>ppt_h</p:attrName>
                                        </p:attrNameLst>
                                      </p:cBhvr>
                                      <p:tavLst>
                                        <p:tav tm="0">
                                          <p:val>
                                            <p:fltVal val="0"/>
                                          </p:val>
                                        </p:tav>
                                        <p:tav tm="100000">
                                          <p:val>
                                            <p:strVal val="#ppt_h"/>
                                          </p:val>
                                        </p:tav>
                                      </p:tavLst>
                                    </p:anim>
                                    <p:animEffect transition="in" filter="fade">
                                      <p:cBhvr>
                                        <p:cTn id="9" dur="500"/>
                                        <p:tgtEl>
                                          <p:spTgt spid="42"/>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4"/>
                                        </p:tgtEl>
                                        <p:attrNameLst>
                                          <p:attrName>style.visibility</p:attrName>
                                        </p:attrNameLst>
                                      </p:cBhvr>
                                      <p:to>
                                        <p:strVal val="visible"/>
                                      </p:to>
                                    </p:set>
                                    <p:anim calcmode="lin" valueType="num">
                                      <p:cBhvr>
                                        <p:cTn id="12" dur="500" fill="hold"/>
                                        <p:tgtEl>
                                          <p:spTgt spid="44"/>
                                        </p:tgtEl>
                                        <p:attrNameLst>
                                          <p:attrName>ppt_w</p:attrName>
                                        </p:attrNameLst>
                                      </p:cBhvr>
                                      <p:tavLst>
                                        <p:tav tm="0">
                                          <p:val>
                                            <p:fltVal val="0"/>
                                          </p:val>
                                        </p:tav>
                                        <p:tav tm="100000">
                                          <p:val>
                                            <p:strVal val="#ppt_w"/>
                                          </p:val>
                                        </p:tav>
                                      </p:tavLst>
                                    </p:anim>
                                    <p:anim calcmode="lin" valueType="num">
                                      <p:cBhvr>
                                        <p:cTn id="13" dur="500" fill="hold"/>
                                        <p:tgtEl>
                                          <p:spTgt spid="44"/>
                                        </p:tgtEl>
                                        <p:attrNameLst>
                                          <p:attrName>ppt_h</p:attrName>
                                        </p:attrNameLst>
                                      </p:cBhvr>
                                      <p:tavLst>
                                        <p:tav tm="0">
                                          <p:val>
                                            <p:fltVal val="0"/>
                                          </p:val>
                                        </p:tav>
                                        <p:tav tm="100000">
                                          <p:val>
                                            <p:strVal val="#ppt_h"/>
                                          </p:val>
                                        </p:tav>
                                      </p:tavLst>
                                    </p:anim>
                                    <p:animEffect transition="in" filter="fade">
                                      <p:cBhvr>
                                        <p:cTn id="14" dur="500"/>
                                        <p:tgtEl>
                                          <p:spTgt spid="44"/>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dissolve">
                                      <p:cBhvr>
                                        <p:cTn id="19" dur="500"/>
                                        <p:tgtEl>
                                          <p:spTgt spid="40"/>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dissolve">
                                      <p:cBhvr>
                                        <p:cTn id="22" dur="500"/>
                                        <p:tgtEl>
                                          <p:spTgt spid="16"/>
                                        </p:tgtEl>
                                      </p:cBhvr>
                                    </p:animEffect>
                                  </p:childTnLst>
                                </p:cTn>
                              </p:par>
                              <p:par>
                                <p:cTn id="23" presetID="9"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dissolve">
                                      <p:cBhvr>
                                        <p:cTn id="25" dur="500"/>
                                        <p:tgtEl>
                                          <p:spTgt spid="23"/>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dissolve">
                                      <p:cBhvr>
                                        <p:cTn id="28" dur="500"/>
                                        <p:tgtEl>
                                          <p:spTgt spid="15"/>
                                        </p:tgtEl>
                                      </p:cBhvr>
                                    </p:animEffect>
                                  </p:childTnLst>
                                </p:cTn>
                              </p:par>
                              <p:par>
                                <p:cTn id="29" presetID="9" presetClass="entr" presetSubtype="0" fill="hold"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dissolve">
                                      <p:cBhvr>
                                        <p:cTn id="31" dur="500"/>
                                        <p:tgtEl>
                                          <p:spTgt spid="25"/>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dissolve">
                                      <p:cBhvr>
                                        <p:cTn id="34" dur="500"/>
                                        <p:tgtEl>
                                          <p:spTgt spid="14"/>
                                        </p:tgtEl>
                                      </p:cBhvr>
                                    </p:animEffect>
                                  </p:childTnLst>
                                </p:cTn>
                              </p:par>
                              <p:par>
                                <p:cTn id="35" presetID="9" presetClass="entr" presetSubtype="0" fill="hold" nodeType="with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dissolve">
                                      <p:cBhvr>
                                        <p:cTn id="37" dur="500"/>
                                        <p:tgtEl>
                                          <p:spTgt spid="27"/>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dissolve">
                                      <p:cBhvr>
                                        <p:cTn id="40" dur="500"/>
                                        <p:tgtEl>
                                          <p:spTgt spid="13"/>
                                        </p:tgtEl>
                                      </p:cBhvr>
                                    </p:animEffect>
                                  </p:childTnLst>
                                </p:cTn>
                              </p:par>
                              <p:par>
                                <p:cTn id="41" presetID="9" presetClass="entr" presetSubtype="0" fill="hold" nodeType="withEffect">
                                  <p:stCondLst>
                                    <p:cond delay="0"/>
                                  </p:stCondLst>
                                  <p:childTnLst>
                                    <p:set>
                                      <p:cBhvr>
                                        <p:cTn id="42" dur="1" fill="hold">
                                          <p:stCondLst>
                                            <p:cond delay="0"/>
                                          </p:stCondLst>
                                        </p:cTn>
                                        <p:tgtEl>
                                          <p:spTgt spid="30"/>
                                        </p:tgtEl>
                                        <p:attrNameLst>
                                          <p:attrName>style.visibility</p:attrName>
                                        </p:attrNameLst>
                                      </p:cBhvr>
                                      <p:to>
                                        <p:strVal val="visible"/>
                                      </p:to>
                                    </p:set>
                                    <p:animEffect transition="in" filter="dissolve">
                                      <p:cBhvr>
                                        <p:cTn id="43" dur="500"/>
                                        <p:tgtEl>
                                          <p:spTgt spid="30"/>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dissolve">
                                      <p:cBhvr>
                                        <p:cTn id="46" dur="500"/>
                                        <p:tgtEl>
                                          <p:spTgt spid="12"/>
                                        </p:tgtEl>
                                      </p:cBhvr>
                                    </p:animEffect>
                                  </p:childTnLst>
                                </p:cTn>
                              </p:par>
                              <p:par>
                                <p:cTn id="47" presetID="9" presetClass="entr" presetSubtype="0" fill="hold" nodeType="withEffect">
                                  <p:stCondLst>
                                    <p:cond delay="0"/>
                                  </p:stCondLst>
                                  <p:childTnLst>
                                    <p:set>
                                      <p:cBhvr>
                                        <p:cTn id="48" dur="1" fill="hold">
                                          <p:stCondLst>
                                            <p:cond delay="0"/>
                                          </p:stCondLst>
                                        </p:cTn>
                                        <p:tgtEl>
                                          <p:spTgt spid="32"/>
                                        </p:tgtEl>
                                        <p:attrNameLst>
                                          <p:attrName>style.visibility</p:attrName>
                                        </p:attrNameLst>
                                      </p:cBhvr>
                                      <p:to>
                                        <p:strVal val="visible"/>
                                      </p:to>
                                    </p:set>
                                    <p:animEffect transition="in" filter="dissolve">
                                      <p:cBhvr>
                                        <p:cTn id="49" dur="500"/>
                                        <p:tgtEl>
                                          <p:spTgt spid="32"/>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dissolve">
                                      <p:cBhvr>
                                        <p:cTn id="52" dur="500"/>
                                        <p:tgtEl>
                                          <p:spTgt spid="11"/>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dissolve">
                                      <p:cBhvr>
                                        <p:cTn id="55" dur="500"/>
                                        <p:tgtEl>
                                          <p:spTgt spid="10"/>
                                        </p:tgtEl>
                                      </p:cBhvr>
                                    </p:animEffect>
                                  </p:childTnLst>
                                </p:cTn>
                              </p:par>
                              <p:par>
                                <p:cTn id="56" presetID="9" presetClass="entr" presetSubtype="0" fill="hold"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dissolve">
                                      <p:cBhvr>
                                        <p:cTn id="58" dur="500"/>
                                        <p:tgtEl>
                                          <p:spTgt spid="22"/>
                                        </p:tgtEl>
                                      </p:cBhvr>
                                    </p:animEffect>
                                  </p:childTnLst>
                                </p:cTn>
                              </p:par>
                              <p:par>
                                <p:cTn id="59" presetID="9" presetClass="entr" presetSubtype="0" fill="hold" nodeType="withEffect">
                                  <p:stCondLst>
                                    <p:cond delay="0"/>
                                  </p:stCondLst>
                                  <p:childTnLst>
                                    <p:set>
                                      <p:cBhvr>
                                        <p:cTn id="60" dur="1" fill="hold">
                                          <p:stCondLst>
                                            <p:cond delay="0"/>
                                          </p:stCondLst>
                                        </p:cTn>
                                        <p:tgtEl>
                                          <p:spTgt spid="37"/>
                                        </p:tgtEl>
                                        <p:attrNameLst>
                                          <p:attrName>style.visibility</p:attrName>
                                        </p:attrNameLst>
                                      </p:cBhvr>
                                      <p:to>
                                        <p:strVal val="visible"/>
                                      </p:to>
                                    </p:set>
                                    <p:animEffect transition="in" filter="dissolve">
                                      <p:cBhvr>
                                        <p:cTn id="61" dur="500"/>
                                        <p:tgtEl>
                                          <p:spTgt spid="37"/>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20"/>
                                        </p:tgtEl>
                                        <p:attrNameLst>
                                          <p:attrName>style.visibility</p:attrName>
                                        </p:attrNameLst>
                                      </p:cBhvr>
                                      <p:to>
                                        <p:strVal val="visible"/>
                                      </p:to>
                                    </p:set>
                                    <p:animEffect transition="in" filter="dissolve">
                                      <p:cBhvr>
                                        <p:cTn id="64" dur="500"/>
                                        <p:tgtEl>
                                          <p:spTgt spid="20"/>
                                        </p:tgtEl>
                                      </p:cBhvr>
                                    </p:animEffect>
                                  </p:childTnLst>
                                </p:cTn>
                              </p:par>
                              <p:par>
                                <p:cTn id="65" presetID="9" presetClass="entr" presetSubtype="0" fill="hold" nodeType="withEffect">
                                  <p:stCondLst>
                                    <p:cond delay="0"/>
                                  </p:stCondLst>
                                  <p:childTnLst>
                                    <p:set>
                                      <p:cBhvr>
                                        <p:cTn id="66" dur="1" fill="hold">
                                          <p:stCondLst>
                                            <p:cond delay="0"/>
                                          </p:stCondLst>
                                        </p:cTn>
                                        <p:tgtEl>
                                          <p:spTgt spid="38"/>
                                        </p:tgtEl>
                                        <p:attrNameLst>
                                          <p:attrName>style.visibility</p:attrName>
                                        </p:attrNameLst>
                                      </p:cBhvr>
                                      <p:to>
                                        <p:strVal val="visible"/>
                                      </p:to>
                                    </p:set>
                                    <p:animEffect transition="in" filter="dissolve">
                                      <p:cBhvr>
                                        <p:cTn id="67" dur="500"/>
                                        <p:tgtEl>
                                          <p:spTgt spid="38"/>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19"/>
                                        </p:tgtEl>
                                        <p:attrNameLst>
                                          <p:attrName>style.visibility</p:attrName>
                                        </p:attrNameLst>
                                      </p:cBhvr>
                                      <p:to>
                                        <p:strVal val="visible"/>
                                      </p:to>
                                    </p:set>
                                    <p:animEffect transition="in" filter="dissolve">
                                      <p:cBhvr>
                                        <p:cTn id="70" dur="500"/>
                                        <p:tgtEl>
                                          <p:spTgt spid="19"/>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dissolve">
                                      <p:cBhvr>
                                        <p:cTn id="73" dur="500"/>
                                        <p:tgtEl>
                                          <p:spTgt spid="18"/>
                                        </p:tgtEl>
                                      </p:cBhvr>
                                    </p:animEffect>
                                  </p:childTnLst>
                                </p:cTn>
                              </p:par>
                              <p:par>
                                <p:cTn id="74" presetID="9" presetClass="entr" presetSubtype="0" fill="hold" nodeType="withEffect">
                                  <p:stCondLst>
                                    <p:cond delay="0"/>
                                  </p:stCondLst>
                                  <p:childTnLst>
                                    <p:set>
                                      <p:cBhvr>
                                        <p:cTn id="75" dur="1" fill="hold">
                                          <p:stCondLst>
                                            <p:cond delay="0"/>
                                          </p:stCondLst>
                                        </p:cTn>
                                        <p:tgtEl>
                                          <p:spTgt spid="36"/>
                                        </p:tgtEl>
                                        <p:attrNameLst>
                                          <p:attrName>style.visibility</p:attrName>
                                        </p:attrNameLst>
                                      </p:cBhvr>
                                      <p:to>
                                        <p:strVal val="visible"/>
                                      </p:to>
                                    </p:set>
                                    <p:animEffect transition="in" filter="dissolve">
                                      <p:cBhvr>
                                        <p:cTn id="76" dur="500"/>
                                        <p:tgtEl>
                                          <p:spTgt spid="36"/>
                                        </p:tgtEl>
                                      </p:cBhvr>
                                    </p:animEffect>
                                  </p:childTnLst>
                                </p:cTn>
                              </p:par>
                              <p:par>
                                <p:cTn id="77" presetID="9" presetClass="entr" presetSubtype="0" fill="hold" grpId="0" nodeType="with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dissolve">
                                      <p:cBhvr>
                                        <p:cTn id="79" dur="500"/>
                                        <p:tgtEl>
                                          <p:spTgt spid="17"/>
                                        </p:tgtEl>
                                      </p:cBhvr>
                                    </p:animEffect>
                                  </p:childTnLst>
                                </p:cTn>
                              </p:par>
                              <p:par>
                                <p:cTn id="80" presetID="9" presetClass="entr" presetSubtype="0" fill="hold" nodeType="withEffect">
                                  <p:stCondLst>
                                    <p:cond delay="0"/>
                                  </p:stCondLst>
                                  <p:childTnLst>
                                    <p:set>
                                      <p:cBhvr>
                                        <p:cTn id="81" dur="1" fill="hold">
                                          <p:stCondLst>
                                            <p:cond delay="0"/>
                                          </p:stCondLst>
                                        </p:cTn>
                                        <p:tgtEl>
                                          <p:spTgt spid="34"/>
                                        </p:tgtEl>
                                        <p:attrNameLst>
                                          <p:attrName>style.visibility</p:attrName>
                                        </p:attrNameLst>
                                      </p:cBhvr>
                                      <p:to>
                                        <p:strVal val="visible"/>
                                      </p:to>
                                    </p:set>
                                    <p:animEffect transition="in" filter="dissolve">
                                      <p:cBhvr>
                                        <p:cTn id="82" dur="500"/>
                                        <p:tgtEl>
                                          <p:spTgt spid="34"/>
                                        </p:tgtEl>
                                      </p:cBhvr>
                                    </p:animEffect>
                                  </p:childTnLst>
                                </p:cTn>
                              </p:par>
                            </p:childTnLst>
                          </p:cTn>
                        </p:par>
                      </p:childTnLst>
                    </p:cTn>
                  </p:par>
                  <p:par>
                    <p:cTn id="83" fill="hold">
                      <p:stCondLst>
                        <p:cond delay="indefinite"/>
                      </p:stCondLst>
                      <p:childTnLst>
                        <p:par>
                          <p:cTn id="84" fill="hold">
                            <p:stCondLst>
                              <p:cond delay="0"/>
                            </p:stCondLst>
                            <p:childTnLst>
                              <p:par>
                                <p:cTn id="85" presetID="12" presetClass="entr" presetSubtype="4" fill="hold" grpId="0" nodeType="clickEffect">
                                  <p:stCondLst>
                                    <p:cond delay="0"/>
                                  </p:stCondLst>
                                  <p:childTnLst>
                                    <p:set>
                                      <p:cBhvr>
                                        <p:cTn id="86" dur="1" fill="hold">
                                          <p:stCondLst>
                                            <p:cond delay="0"/>
                                          </p:stCondLst>
                                        </p:cTn>
                                        <p:tgtEl>
                                          <p:spTgt spid="3"/>
                                        </p:tgtEl>
                                        <p:attrNameLst>
                                          <p:attrName>style.visibility</p:attrName>
                                        </p:attrNameLst>
                                      </p:cBhvr>
                                      <p:to>
                                        <p:strVal val="visible"/>
                                      </p:to>
                                    </p:set>
                                    <p:anim calcmode="lin" valueType="num">
                                      <p:cBhvr additive="base">
                                        <p:cTn id="87" dur="500"/>
                                        <p:tgtEl>
                                          <p:spTgt spid="3"/>
                                        </p:tgtEl>
                                        <p:attrNameLst>
                                          <p:attrName>ppt_y</p:attrName>
                                        </p:attrNameLst>
                                      </p:cBhvr>
                                      <p:tavLst>
                                        <p:tav tm="0">
                                          <p:val>
                                            <p:strVal val="#ppt_y+#ppt_h*1.125000"/>
                                          </p:val>
                                        </p:tav>
                                        <p:tav tm="100000">
                                          <p:val>
                                            <p:strVal val="#ppt_y"/>
                                          </p:val>
                                        </p:tav>
                                      </p:tavLst>
                                    </p:anim>
                                    <p:animEffect transition="in" filter="wipe(up)">
                                      <p:cBhvr>
                                        <p:cTn id="8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p:bldP spid="17" grpId="0"/>
      <p:bldP spid="18" grpId="0"/>
      <p:bldP spid="19" grpId="0"/>
      <p:bldP spid="20" grpId="0"/>
      <p:bldP spid="44" grpId="0"/>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7213" y="1207807"/>
            <a:ext cx="3751729" cy="1325563"/>
          </a:xfrm>
        </p:spPr>
        <p:txBody>
          <a:bodyPr>
            <a:normAutofit fontScale="90000"/>
          </a:bodyPr>
          <a:lstStyle/>
          <a:p>
            <a:r>
              <a:rPr lang="fr-FR" dirty="0" smtClean="0"/>
              <a:t>Le changement global : pour une approche systémique des processus planétaires</a:t>
            </a:r>
            <a:endParaRPr lang="fr-FR" dirty="0"/>
          </a:p>
        </p:txBody>
      </p:sp>
      <p:sp>
        <p:nvSpPr>
          <p:cNvPr id="4" name="Forme libre 3"/>
          <p:cNvSpPr/>
          <p:nvPr/>
        </p:nvSpPr>
        <p:spPr>
          <a:xfrm>
            <a:off x="7382922" y="0"/>
            <a:ext cx="1605083" cy="1099574"/>
          </a:xfrm>
          <a:custGeom>
            <a:avLst/>
            <a:gdLst>
              <a:gd name="connsiteX0" fmla="*/ 0 w 1184474"/>
              <a:gd name="connsiteY0" fmla="*/ 128321 h 769908"/>
              <a:gd name="connsiteX1" fmla="*/ 128321 w 1184474"/>
              <a:gd name="connsiteY1" fmla="*/ 0 h 769908"/>
              <a:gd name="connsiteX2" fmla="*/ 1056153 w 1184474"/>
              <a:gd name="connsiteY2" fmla="*/ 0 h 769908"/>
              <a:gd name="connsiteX3" fmla="*/ 1184474 w 1184474"/>
              <a:gd name="connsiteY3" fmla="*/ 128321 h 769908"/>
              <a:gd name="connsiteX4" fmla="*/ 1184474 w 1184474"/>
              <a:gd name="connsiteY4" fmla="*/ 641587 h 769908"/>
              <a:gd name="connsiteX5" fmla="*/ 1056153 w 1184474"/>
              <a:gd name="connsiteY5" fmla="*/ 769908 h 769908"/>
              <a:gd name="connsiteX6" fmla="*/ 128321 w 1184474"/>
              <a:gd name="connsiteY6" fmla="*/ 769908 h 769908"/>
              <a:gd name="connsiteX7" fmla="*/ 0 w 1184474"/>
              <a:gd name="connsiteY7" fmla="*/ 641587 h 769908"/>
              <a:gd name="connsiteX8" fmla="*/ 0 w 1184474"/>
              <a:gd name="connsiteY8" fmla="*/ 128321 h 769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474" h="769908">
                <a:moveTo>
                  <a:pt x="0" y="128321"/>
                </a:moveTo>
                <a:cubicBezTo>
                  <a:pt x="0" y="57451"/>
                  <a:pt x="57451" y="0"/>
                  <a:pt x="128321" y="0"/>
                </a:cubicBezTo>
                <a:lnTo>
                  <a:pt x="1056153" y="0"/>
                </a:lnTo>
                <a:cubicBezTo>
                  <a:pt x="1127023" y="0"/>
                  <a:pt x="1184474" y="57451"/>
                  <a:pt x="1184474" y="128321"/>
                </a:cubicBezTo>
                <a:lnTo>
                  <a:pt x="1184474" y="641587"/>
                </a:lnTo>
                <a:cubicBezTo>
                  <a:pt x="1184474" y="712457"/>
                  <a:pt x="1127023" y="769908"/>
                  <a:pt x="1056153" y="769908"/>
                </a:cubicBezTo>
                <a:lnTo>
                  <a:pt x="128321" y="769908"/>
                </a:lnTo>
                <a:cubicBezTo>
                  <a:pt x="57451" y="769908"/>
                  <a:pt x="0" y="712457"/>
                  <a:pt x="0" y="641587"/>
                </a:cubicBezTo>
                <a:lnTo>
                  <a:pt x="0" y="128321"/>
                </a:ln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83304" tIns="83304" rIns="83304" bIns="83304" numCol="1" spcCol="1270" anchor="ctr" anchorCtr="0">
            <a:noAutofit/>
          </a:bodyPr>
          <a:lstStyle/>
          <a:p>
            <a:pPr lvl="0" algn="ctr" defTabSz="533400">
              <a:lnSpc>
                <a:spcPct val="90000"/>
              </a:lnSpc>
              <a:spcBef>
                <a:spcPct val="0"/>
              </a:spcBef>
              <a:spcAft>
                <a:spcPct val="35000"/>
              </a:spcAft>
            </a:pPr>
            <a:r>
              <a:rPr lang="fr-FR" sz="1600" kern="1200" dirty="0" smtClean="0"/>
              <a:t>développement et mondialisation</a:t>
            </a:r>
            <a:endParaRPr lang="fr-FR" sz="1600" kern="1200" dirty="0"/>
          </a:p>
        </p:txBody>
      </p:sp>
      <p:sp>
        <p:nvSpPr>
          <p:cNvPr id="6" name="Forme libre 5"/>
          <p:cNvSpPr/>
          <p:nvPr/>
        </p:nvSpPr>
        <p:spPr>
          <a:xfrm>
            <a:off x="5181379" y="532607"/>
            <a:ext cx="5908182" cy="5908182"/>
          </a:xfrm>
          <a:custGeom>
            <a:avLst/>
            <a:gdLst/>
            <a:ahLst/>
            <a:cxnLst/>
            <a:rect l="0" t="0" r="0" b="0"/>
            <a:pathLst>
              <a:path>
                <a:moveTo>
                  <a:pt x="3694098" y="94188"/>
                </a:moveTo>
                <a:arcTo wR="2954091" hR="2954091" stAng="17070435" swAng="532039"/>
              </a:path>
            </a:pathLst>
          </a:custGeom>
          <a:noFill/>
          <a:ln>
            <a:tailEnd type="arrow"/>
          </a:ln>
        </p:spPr>
        <p:style>
          <a:lnRef idx="1">
            <a:schemeClr val="accent2">
              <a:hueOff val="0"/>
              <a:satOff val="0"/>
              <a:lumOff val="0"/>
              <a:alphaOff val="0"/>
            </a:schemeClr>
          </a:lnRef>
          <a:fillRef idx="0">
            <a:scrgbClr r="0" g="0" b="0"/>
          </a:fillRef>
          <a:effectRef idx="0">
            <a:schemeClr val="accent2">
              <a:hueOff val="0"/>
              <a:satOff val="0"/>
              <a:lumOff val="0"/>
              <a:alphaOff val="0"/>
            </a:schemeClr>
          </a:effectRef>
          <a:fontRef idx="minor">
            <a:schemeClr val="tx1">
              <a:hueOff val="0"/>
              <a:satOff val="0"/>
              <a:lumOff val="0"/>
              <a:alphaOff val="0"/>
            </a:schemeClr>
          </a:fontRef>
        </p:style>
      </p:sp>
      <p:sp>
        <p:nvSpPr>
          <p:cNvPr id="7" name="Forme libre 6"/>
          <p:cNvSpPr/>
          <p:nvPr/>
        </p:nvSpPr>
        <p:spPr>
          <a:xfrm>
            <a:off x="9206895" y="858813"/>
            <a:ext cx="1605083" cy="1099574"/>
          </a:xfrm>
          <a:custGeom>
            <a:avLst/>
            <a:gdLst>
              <a:gd name="connsiteX0" fmla="*/ 0 w 1184474"/>
              <a:gd name="connsiteY0" fmla="*/ 128321 h 769908"/>
              <a:gd name="connsiteX1" fmla="*/ 128321 w 1184474"/>
              <a:gd name="connsiteY1" fmla="*/ 0 h 769908"/>
              <a:gd name="connsiteX2" fmla="*/ 1056153 w 1184474"/>
              <a:gd name="connsiteY2" fmla="*/ 0 h 769908"/>
              <a:gd name="connsiteX3" fmla="*/ 1184474 w 1184474"/>
              <a:gd name="connsiteY3" fmla="*/ 128321 h 769908"/>
              <a:gd name="connsiteX4" fmla="*/ 1184474 w 1184474"/>
              <a:gd name="connsiteY4" fmla="*/ 641587 h 769908"/>
              <a:gd name="connsiteX5" fmla="*/ 1056153 w 1184474"/>
              <a:gd name="connsiteY5" fmla="*/ 769908 h 769908"/>
              <a:gd name="connsiteX6" fmla="*/ 128321 w 1184474"/>
              <a:gd name="connsiteY6" fmla="*/ 769908 h 769908"/>
              <a:gd name="connsiteX7" fmla="*/ 0 w 1184474"/>
              <a:gd name="connsiteY7" fmla="*/ 641587 h 769908"/>
              <a:gd name="connsiteX8" fmla="*/ 0 w 1184474"/>
              <a:gd name="connsiteY8" fmla="*/ 128321 h 769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474" h="769908">
                <a:moveTo>
                  <a:pt x="0" y="128321"/>
                </a:moveTo>
                <a:cubicBezTo>
                  <a:pt x="0" y="57451"/>
                  <a:pt x="57451" y="0"/>
                  <a:pt x="128321" y="0"/>
                </a:cubicBezTo>
                <a:lnTo>
                  <a:pt x="1056153" y="0"/>
                </a:lnTo>
                <a:cubicBezTo>
                  <a:pt x="1127023" y="0"/>
                  <a:pt x="1184474" y="57451"/>
                  <a:pt x="1184474" y="128321"/>
                </a:cubicBezTo>
                <a:lnTo>
                  <a:pt x="1184474" y="641587"/>
                </a:lnTo>
                <a:cubicBezTo>
                  <a:pt x="1184474" y="712457"/>
                  <a:pt x="1127023" y="769908"/>
                  <a:pt x="1056153" y="769908"/>
                </a:cubicBezTo>
                <a:lnTo>
                  <a:pt x="128321" y="769908"/>
                </a:lnTo>
                <a:cubicBezTo>
                  <a:pt x="57451" y="769908"/>
                  <a:pt x="0" y="712457"/>
                  <a:pt x="0" y="641587"/>
                </a:cubicBezTo>
                <a:lnTo>
                  <a:pt x="0" y="128321"/>
                </a:lnTo>
                <a:close/>
              </a:path>
            </a:pathLst>
          </a:custGeom>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83304" tIns="83304" rIns="83304" bIns="83304" numCol="1" spcCol="1270" anchor="ctr" anchorCtr="0">
            <a:noAutofit/>
          </a:bodyPr>
          <a:lstStyle/>
          <a:p>
            <a:pPr lvl="0" algn="ctr" defTabSz="533400">
              <a:lnSpc>
                <a:spcPct val="90000"/>
              </a:lnSpc>
              <a:spcBef>
                <a:spcPct val="0"/>
              </a:spcBef>
              <a:spcAft>
                <a:spcPct val="35000"/>
              </a:spcAft>
            </a:pPr>
            <a:r>
              <a:rPr lang="is-IS" sz="1600" kern="1200" dirty="0" smtClean="0"/>
              <a:t>accroissement des besoins en énergie </a:t>
            </a:r>
            <a:endParaRPr lang="fr-FR" sz="1600" kern="1200" dirty="0"/>
          </a:p>
        </p:txBody>
      </p:sp>
      <p:sp>
        <p:nvSpPr>
          <p:cNvPr id="8" name="Forme libre 7"/>
          <p:cNvSpPr/>
          <p:nvPr/>
        </p:nvSpPr>
        <p:spPr>
          <a:xfrm>
            <a:off x="5181379" y="317459"/>
            <a:ext cx="5908182" cy="5908182"/>
          </a:xfrm>
          <a:custGeom>
            <a:avLst/>
            <a:gdLst/>
            <a:ahLst/>
            <a:cxnLst/>
            <a:rect l="0" t="0" r="0" b="0"/>
            <a:pathLst>
              <a:path>
                <a:moveTo>
                  <a:pt x="5369653" y="1253586"/>
                </a:moveTo>
                <a:arcTo wR="2954091" hR="2954091" stAng="19491315" swAng="787173"/>
              </a:path>
            </a:pathLst>
          </a:custGeom>
          <a:noFill/>
          <a:ln>
            <a:tailEnd type="arrow"/>
          </a:ln>
        </p:spPr>
        <p:style>
          <a:lnRef idx="1">
            <a:schemeClr val="accent3">
              <a:hueOff val="0"/>
              <a:satOff val="0"/>
              <a:lumOff val="0"/>
              <a:alphaOff val="0"/>
            </a:schemeClr>
          </a:lnRef>
          <a:fillRef idx="0">
            <a:scrgbClr r="0" g="0" b="0"/>
          </a:fillRef>
          <a:effectRef idx="0">
            <a:schemeClr val="accent3">
              <a:hueOff val="0"/>
              <a:satOff val="0"/>
              <a:lumOff val="0"/>
              <a:alphaOff val="0"/>
            </a:schemeClr>
          </a:effectRef>
          <a:fontRef idx="minor">
            <a:schemeClr val="tx1">
              <a:hueOff val="0"/>
              <a:satOff val="0"/>
              <a:lumOff val="0"/>
              <a:alphaOff val="0"/>
            </a:schemeClr>
          </a:fontRef>
        </p:style>
      </p:sp>
      <p:sp>
        <p:nvSpPr>
          <p:cNvPr id="9" name="Forme libre 8"/>
          <p:cNvSpPr/>
          <p:nvPr/>
        </p:nvSpPr>
        <p:spPr>
          <a:xfrm>
            <a:off x="10200164" y="2461686"/>
            <a:ext cx="1605083" cy="1099574"/>
          </a:xfrm>
          <a:custGeom>
            <a:avLst/>
            <a:gdLst>
              <a:gd name="connsiteX0" fmla="*/ 0 w 1184474"/>
              <a:gd name="connsiteY0" fmla="*/ 128321 h 769908"/>
              <a:gd name="connsiteX1" fmla="*/ 128321 w 1184474"/>
              <a:gd name="connsiteY1" fmla="*/ 0 h 769908"/>
              <a:gd name="connsiteX2" fmla="*/ 1056153 w 1184474"/>
              <a:gd name="connsiteY2" fmla="*/ 0 h 769908"/>
              <a:gd name="connsiteX3" fmla="*/ 1184474 w 1184474"/>
              <a:gd name="connsiteY3" fmla="*/ 128321 h 769908"/>
              <a:gd name="connsiteX4" fmla="*/ 1184474 w 1184474"/>
              <a:gd name="connsiteY4" fmla="*/ 641587 h 769908"/>
              <a:gd name="connsiteX5" fmla="*/ 1056153 w 1184474"/>
              <a:gd name="connsiteY5" fmla="*/ 769908 h 769908"/>
              <a:gd name="connsiteX6" fmla="*/ 128321 w 1184474"/>
              <a:gd name="connsiteY6" fmla="*/ 769908 h 769908"/>
              <a:gd name="connsiteX7" fmla="*/ 0 w 1184474"/>
              <a:gd name="connsiteY7" fmla="*/ 641587 h 769908"/>
              <a:gd name="connsiteX8" fmla="*/ 0 w 1184474"/>
              <a:gd name="connsiteY8" fmla="*/ 128321 h 769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474" h="769908">
                <a:moveTo>
                  <a:pt x="0" y="128321"/>
                </a:moveTo>
                <a:cubicBezTo>
                  <a:pt x="0" y="57451"/>
                  <a:pt x="57451" y="0"/>
                  <a:pt x="128321" y="0"/>
                </a:cubicBezTo>
                <a:lnTo>
                  <a:pt x="1056153" y="0"/>
                </a:lnTo>
                <a:cubicBezTo>
                  <a:pt x="1127023" y="0"/>
                  <a:pt x="1184474" y="57451"/>
                  <a:pt x="1184474" y="128321"/>
                </a:cubicBezTo>
                <a:lnTo>
                  <a:pt x="1184474" y="641587"/>
                </a:lnTo>
                <a:cubicBezTo>
                  <a:pt x="1184474" y="712457"/>
                  <a:pt x="1127023" y="769908"/>
                  <a:pt x="1056153" y="769908"/>
                </a:cubicBezTo>
                <a:lnTo>
                  <a:pt x="128321" y="769908"/>
                </a:lnTo>
                <a:cubicBezTo>
                  <a:pt x="57451" y="769908"/>
                  <a:pt x="0" y="712457"/>
                  <a:pt x="0" y="641587"/>
                </a:cubicBezTo>
                <a:lnTo>
                  <a:pt x="0" y="128321"/>
                </a:lnTo>
                <a:close/>
              </a:path>
            </a:pathLst>
          </a:custGeom>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txBody>
          <a:bodyPr spcFirstLastPara="0" vert="horz" wrap="square" lIns="83304" tIns="83304" rIns="83304" bIns="83304" numCol="1" spcCol="1270" anchor="ctr" anchorCtr="0">
            <a:noAutofit/>
          </a:bodyPr>
          <a:lstStyle/>
          <a:p>
            <a:pPr lvl="0" algn="ctr" defTabSz="533400">
              <a:lnSpc>
                <a:spcPct val="90000"/>
              </a:lnSpc>
              <a:spcBef>
                <a:spcPct val="0"/>
              </a:spcBef>
              <a:spcAft>
                <a:spcPct val="35000"/>
              </a:spcAft>
            </a:pPr>
            <a:r>
              <a:rPr lang="is-IS" sz="1600" kern="1200" dirty="0" smtClean="0"/>
              <a:t>consommation des réserves d’énergies fossiles </a:t>
            </a:r>
            <a:endParaRPr lang="fr-FR" sz="1600" kern="1200" dirty="0"/>
          </a:p>
        </p:txBody>
      </p:sp>
      <p:sp>
        <p:nvSpPr>
          <p:cNvPr id="10" name="Forme libre 9"/>
          <p:cNvSpPr/>
          <p:nvPr/>
        </p:nvSpPr>
        <p:spPr>
          <a:xfrm>
            <a:off x="5181379" y="532607"/>
            <a:ext cx="5908182" cy="5908182"/>
          </a:xfrm>
          <a:custGeom>
            <a:avLst/>
            <a:gdLst/>
            <a:ahLst/>
            <a:cxnLst/>
            <a:rect l="0" t="0" r="0" b="0"/>
            <a:pathLst>
              <a:path>
                <a:moveTo>
                  <a:pt x="5905768" y="3073492"/>
                </a:moveTo>
                <a:arcTo wR="2954091" hR="2954091" stAng="21738988" swAng="874781"/>
              </a:path>
            </a:pathLst>
          </a:custGeom>
          <a:noFill/>
          <a:ln>
            <a:tailEnd type="arrow"/>
          </a:ln>
        </p:spPr>
        <p:style>
          <a:lnRef idx="1">
            <a:schemeClr val="accent4">
              <a:hueOff val="0"/>
              <a:satOff val="0"/>
              <a:lumOff val="0"/>
              <a:alphaOff val="0"/>
            </a:schemeClr>
          </a:lnRef>
          <a:fillRef idx="0">
            <a:scrgbClr r="0" g="0" b="0"/>
          </a:fillRef>
          <a:effectRef idx="0">
            <a:schemeClr val="accent4">
              <a:hueOff val="0"/>
              <a:satOff val="0"/>
              <a:lumOff val="0"/>
              <a:alphaOff val="0"/>
            </a:schemeClr>
          </a:effectRef>
          <a:fontRef idx="minor">
            <a:schemeClr val="tx1">
              <a:hueOff val="0"/>
              <a:satOff val="0"/>
              <a:lumOff val="0"/>
              <a:alphaOff val="0"/>
            </a:schemeClr>
          </a:fontRef>
        </p:style>
      </p:sp>
      <p:sp>
        <p:nvSpPr>
          <p:cNvPr id="11" name="Forme libre 10"/>
          <p:cNvSpPr/>
          <p:nvPr/>
        </p:nvSpPr>
        <p:spPr>
          <a:xfrm>
            <a:off x="9860235" y="4395279"/>
            <a:ext cx="1605083" cy="1099574"/>
          </a:xfrm>
          <a:custGeom>
            <a:avLst/>
            <a:gdLst>
              <a:gd name="connsiteX0" fmla="*/ 0 w 1184474"/>
              <a:gd name="connsiteY0" fmla="*/ 128321 h 769908"/>
              <a:gd name="connsiteX1" fmla="*/ 128321 w 1184474"/>
              <a:gd name="connsiteY1" fmla="*/ 0 h 769908"/>
              <a:gd name="connsiteX2" fmla="*/ 1056153 w 1184474"/>
              <a:gd name="connsiteY2" fmla="*/ 0 h 769908"/>
              <a:gd name="connsiteX3" fmla="*/ 1184474 w 1184474"/>
              <a:gd name="connsiteY3" fmla="*/ 128321 h 769908"/>
              <a:gd name="connsiteX4" fmla="*/ 1184474 w 1184474"/>
              <a:gd name="connsiteY4" fmla="*/ 641587 h 769908"/>
              <a:gd name="connsiteX5" fmla="*/ 1056153 w 1184474"/>
              <a:gd name="connsiteY5" fmla="*/ 769908 h 769908"/>
              <a:gd name="connsiteX6" fmla="*/ 128321 w 1184474"/>
              <a:gd name="connsiteY6" fmla="*/ 769908 h 769908"/>
              <a:gd name="connsiteX7" fmla="*/ 0 w 1184474"/>
              <a:gd name="connsiteY7" fmla="*/ 641587 h 769908"/>
              <a:gd name="connsiteX8" fmla="*/ 0 w 1184474"/>
              <a:gd name="connsiteY8" fmla="*/ 128321 h 769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474" h="769908">
                <a:moveTo>
                  <a:pt x="0" y="128321"/>
                </a:moveTo>
                <a:cubicBezTo>
                  <a:pt x="0" y="57451"/>
                  <a:pt x="57451" y="0"/>
                  <a:pt x="128321" y="0"/>
                </a:cubicBezTo>
                <a:lnTo>
                  <a:pt x="1056153" y="0"/>
                </a:lnTo>
                <a:cubicBezTo>
                  <a:pt x="1127023" y="0"/>
                  <a:pt x="1184474" y="57451"/>
                  <a:pt x="1184474" y="128321"/>
                </a:cubicBezTo>
                <a:lnTo>
                  <a:pt x="1184474" y="641587"/>
                </a:lnTo>
                <a:cubicBezTo>
                  <a:pt x="1184474" y="712457"/>
                  <a:pt x="1127023" y="769908"/>
                  <a:pt x="1056153" y="769908"/>
                </a:cubicBezTo>
                <a:lnTo>
                  <a:pt x="128321" y="769908"/>
                </a:lnTo>
                <a:cubicBezTo>
                  <a:pt x="57451" y="769908"/>
                  <a:pt x="0" y="712457"/>
                  <a:pt x="0" y="641587"/>
                </a:cubicBezTo>
                <a:lnTo>
                  <a:pt x="0" y="128321"/>
                </a:lnTo>
                <a:close/>
              </a:path>
            </a:pathLst>
          </a:cu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txBody>
          <a:bodyPr spcFirstLastPara="0" vert="horz" wrap="square" lIns="83304" tIns="83304" rIns="83304" bIns="83304" numCol="1" spcCol="1270" anchor="ctr" anchorCtr="0">
            <a:noAutofit/>
          </a:bodyPr>
          <a:lstStyle/>
          <a:p>
            <a:pPr lvl="0" algn="ctr" defTabSz="533400">
              <a:lnSpc>
                <a:spcPct val="90000"/>
              </a:lnSpc>
              <a:spcBef>
                <a:spcPct val="0"/>
              </a:spcBef>
              <a:spcAft>
                <a:spcPct val="35000"/>
              </a:spcAft>
            </a:pPr>
            <a:r>
              <a:rPr lang="is-IS" sz="1600" kern="1200" dirty="0" smtClean="0"/>
              <a:t>émission de gaz à effet de serre</a:t>
            </a:r>
            <a:endParaRPr lang="fr-FR" sz="1600" kern="1200" dirty="0"/>
          </a:p>
        </p:txBody>
      </p:sp>
      <p:sp>
        <p:nvSpPr>
          <p:cNvPr id="12" name="Forme libre 11"/>
          <p:cNvSpPr/>
          <p:nvPr/>
        </p:nvSpPr>
        <p:spPr>
          <a:xfrm>
            <a:off x="5181379" y="532607"/>
            <a:ext cx="5908182" cy="5908182"/>
          </a:xfrm>
          <a:custGeom>
            <a:avLst/>
            <a:gdLst/>
            <a:ahLst/>
            <a:cxnLst/>
            <a:rect l="0" t="0" r="0" b="0"/>
            <a:pathLst>
              <a:path>
                <a:moveTo>
                  <a:pt x="5126048" y="4956404"/>
                </a:moveTo>
                <a:arcTo wR="2954091" hR="2954091" stAng="2560366" swAng="652417"/>
              </a:path>
            </a:pathLst>
          </a:custGeom>
          <a:noFill/>
          <a:ln>
            <a:tailEnd type="arrow"/>
          </a:ln>
        </p:spPr>
        <p:style>
          <a:lnRef idx="1">
            <a:schemeClr val="accent5">
              <a:hueOff val="0"/>
              <a:satOff val="0"/>
              <a:lumOff val="0"/>
              <a:alphaOff val="0"/>
            </a:schemeClr>
          </a:lnRef>
          <a:fillRef idx="0">
            <a:scrgbClr r="0" g="0" b="0"/>
          </a:fillRef>
          <a:effectRef idx="0">
            <a:schemeClr val="accent5">
              <a:hueOff val="0"/>
              <a:satOff val="0"/>
              <a:lumOff val="0"/>
              <a:alphaOff val="0"/>
            </a:schemeClr>
          </a:effectRef>
          <a:fontRef idx="minor">
            <a:schemeClr val="tx1">
              <a:hueOff val="0"/>
              <a:satOff val="0"/>
              <a:lumOff val="0"/>
              <a:alphaOff val="0"/>
            </a:schemeClr>
          </a:fontRef>
        </p:style>
      </p:sp>
      <p:sp>
        <p:nvSpPr>
          <p:cNvPr id="13" name="Forme libre 12"/>
          <p:cNvSpPr/>
          <p:nvPr/>
        </p:nvSpPr>
        <p:spPr>
          <a:xfrm>
            <a:off x="8312276" y="5694171"/>
            <a:ext cx="1605083" cy="1099574"/>
          </a:xfrm>
          <a:custGeom>
            <a:avLst/>
            <a:gdLst>
              <a:gd name="connsiteX0" fmla="*/ 0 w 1184474"/>
              <a:gd name="connsiteY0" fmla="*/ 128321 h 769908"/>
              <a:gd name="connsiteX1" fmla="*/ 128321 w 1184474"/>
              <a:gd name="connsiteY1" fmla="*/ 0 h 769908"/>
              <a:gd name="connsiteX2" fmla="*/ 1056153 w 1184474"/>
              <a:gd name="connsiteY2" fmla="*/ 0 h 769908"/>
              <a:gd name="connsiteX3" fmla="*/ 1184474 w 1184474"/>
              <a:gd name="connsiteY3" fmla="*/ 128321 h 769908"/>
              <a:gd name="connsiteX4" fmla="*/ 1184474 w 1184474"/>
              <a:gd name="connsiteY4" fmla="*/ 641587 h 769908"/>
              <a:gd name="connsiteX5" fmla="*/ 1056153 w 1184474"/>
              <a:gd name="connsiteY5" fmla="*/ 769908 h 769908"/>
              <a:gd name="connsiteX6" fmla="*/ 128321 w 1184474"/>
              <a:gd name="connsiteY6" fmla="*/ 769908 h 769908"/>
              <a:gd name="connsiteX7" fmla="*/ 0 w 1184474"/>
              <a:gd name="connsiteY7" fmla="*/ 641587 h 769908"/>
              <a:gd name="connsiteX8" fmla="*/ 0 w 1184474"/>
              <a:gd name="connsiteY8" fmla="*/ 128321 h 769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474" h="769908">
                <a:moveTo>
                  <a:pt x="0" y="128321"/>
                </a:moveTo>
                <a:cubicBezTo>
                  <a:pt x="0" y="57451"/>
                  <a:pt x="57451" y="0"/>
                  <a:pt x="128321" y="0"/>
                </a:cubicBezTo>
                <a:lnTo>
                  <a:pt x="1056153" y="0"/>
                </a:lnTo>
                <a:cubicBezTo>
                  <a:pt x="1127023" y="0"/>
                  <a:pt x="1184474" y="57451"/>
                  <a:pt x="1184474" y="128321"/>
                </a:cubicBezTo>
                <a:lnTo>
                  <a:pt x="1184474" y="641587"/>
                </a:lnTo>
                <a:cubicBezTo>
                  <a:pt x="1184474" y="712457"/>
                  <a:pt x="1127023" y="769908"/>
                  <a:pt x="1056153" y="769908"/>
                </a:cubicBezTo>
                <a:lnTo>
                  <a:pt x="128321" y="769908"/>
                </a:lnTo>
                <a:cubicBezTo>
                  <a:pt x="57451" y="769908"/>
                  <a:pt x="0" y="712457"/>
                  <a:pt x="0" y="641587"/>
                </a:cubicBezTo>
                <a:lnTo>
                  <a:pt x="0" y="128321"/>
                </a:lnTo>
                <a:close/>
              </a:path>
            </a:pathLst>
          </a:custGeom>
        </p:spPr>
        <p:style>
          <a:lnRef idx="0">
            <a:schemeClr val="lt1">
              <a:hueOff val="0"/>
              <a:satOff val="0"/>
              <a:lumOff val="0"/>
              <a:alphaOff val="0"/>
            </a:schemeClr>
          </a:lnRef>
          <a:fillRef idx="3">
            <a:schemeClr val="accent6">
              <a:hueOff val="0"/>
              <a:satOff val="0"/>
              <a:lumOff val="0"/>
              <a:alphaOff val="0"/>
            </a:schemeClr>
          </a:fillRef>
          <a:effectRef idx="2">
            <a:schemeClr val="accent6">
              <a:hueOff val="0"/>
              <a:satOff val="0"/>
              <a:lumOff val="0"/>
              <a:alphaOff val="0"/>
            </a:schemeClr>
          </a:effectRef>
          <a:fontRef idx="minor">
            <a:schemeClr val="lt1"/>
          </a:fontRef>
        </p:style>
        <p:txBody>
          <a:bodyPr spcFirstLastPara="0" vert="horz" wrap="square" lIns="83304" tIns="83304" rIns="83304" bIns="83304" numCol="1" spcCol="1270" anchor="ctr" anchorCtr="0">
            <a:noAutofit/>
          </a:bodyPr>
          <a:lstStyle/>
          <a:p>
            <a:pPr lvl="0" algn="ctr" defTabSz="533400">
              <a:lnSpc>
                <a:spcPct val="90000"/>
              </a:lnSpc>
              <a:spcBef>
                <a:spcPct val="0"/>
              </a:spcBef>
              <a:spcAft>
                <a:spcPct val="35000"/>
              </a:spcAft>
            </a:pPr>
            <a:r>
              <a:rPr lang="is-IS" sz="1600" kern="1200" dirty="0" smtClean="0"/>
              <a:t>modifications du climat </a:t>
            </a:r>
            <a:endParaRPr lang="fr-FR" sz="1600" kern="1200" dirty="0"/>
          </a:p>
        </p:txBody>
      </p:sp>
      <p:sp>
        <p:nvSpPr>
          <p:cNvPr id="14" name="Forme libre 13"/>
          <p:cNvSpPr/>
          <p:nvPr/>
        </p:nvSpPr>
        <p:spPr>
          <a:xfrm>
            <a:off x="5181379" y="532607"/>
            <a:ext cx="5908182" cy="5908182"/>
          </a:xfrm>
          <a:custGeom>
            <a:avLst/>
            <a:gdLst/>
            <a:ahLst/>
            <a:cxnLst/>
            <a:rect l="0" t="0" r="0" b="0"/>
            <a:pathLst>
              <a:path>
                <a:moveTo>
                  <a:pt x="3206066" y="5897416"/>
                </a:moveTo>
                <a:arcTo wR="2954091" hR="2954091" stAng="5106414" swAng="587172"/>
              </a:path>
            </a:pathLst>
          </a:custGeom>
          <a:noFill/>
          <a:ln>
            <a:tailEnd type="arrow"/>
          </a:ln>
        </p:spPr>
        <p:style>
          <a:lnRef idx="1">
            <a:schemeClr val="accent6">
              <a:hueOff val="0"/>
              <a:satOff val="0"/>
              <a:lumOff val="0"/>
              <a:alphaOff val="0"/>
            </a:schemeClr>
          </a:lnRef>
          <a:fillRef idx="0">
            <a:scrgbClr r="0" g="0" b="0"/>
          </a:fillRef>
          <a:effectRef idx="0">
            <a:schemeClr val="accent6">
              <a:hueOff val="0"/>
              <a:satOff val="0"/>
              <a:lumOff val="0"/>
              <a:alphaOff val="0"/>
            </a:schemeClr>
          </a:effectRef>
          <a:fontRef idx="minor">
            <a:schemeClr val="tx1">
              <a:hueOff val="0"/>
              <a:satOff val="0"/>
              <a:lumOff val="0"/>
              <a:alphaOff val="0"/>
            </a:schemeClr>
          </a:fontRef>
        </p:style>
      </p:sp>
      <p:sp>
        <p:nvSpPr>
          <p:cNvPr id="15" name="Forme libre 14"/>
          <p:cNvSpPr/>
          <p:nvPr/>
        </p:nvSpPr>
        <p:spPr>
          <a:xfrm>
            <a:off x="6291558" y="5694171"/>
            <a:ext cx="1605083" cy="1099574"/>
          </a:xfrm>
          <a:custGeom>
            <a:avLst/>
            <a:gdLst>
              <a:gd name="connsiteX0" fmla="*/ 0 w 1184474"/>
              <a:gd name="connsiteY0" fmla="*/ 128321 h 769908"/>
              <a:gd name="connsiteX1" fmla="*/ 128321 w 1184474"/>
              <a:gd name="connsiteY1" fmla="*/ 0 h 769908"/>
              <a:gd name="connsiteX2" fmla="*/ 1056153 w 1184474"/>
              <a:gd name="connsiteY2" fmla="*/ 0 h 769908"/>
              <a:gd name="connsiteX3" fmla="*/ 1184474 w 1184474"/>
              <a:gd name="connsiteY3" fmla="*/ 128321 h 769908"/>
              <a:gd name="connsiteX4" fmla="*/ 1184474 w 1184474"/>
              <a:gd name="connsiteY4" fmla="*/ 641587 h 769908"/>
              <a:gd name="connsiteX5" fmla="*/ 1056153 w 1184474"/>
              <a:gd name="connsiteY5" fmla="*/ 769908 h 769908"/>
              <a:gd name="connsiteX6" fmla="*/ 128321 w 1184474"/>
              <a:gd name="connsiteY6" fmla="*/ 769908 h 769908"/>
              <a:gd name="connsiteX7" fmla="*/ 0 w 1184474"/>
              <a:gd name="connsiteY7" fmla="*/ 641587 h 769908"/>
              <a:gd name="connsiteX8" fmla="*/ 0 w 1184474"/>
              <a:gd name="connsiteY8" fmla="*/ 128321 h 769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474" h="769908">
                <a:moveTo>
                  <a:pt x="0" y="128321"/>
                </a:moveTo>
                <a:cubicBezTo>
                  <a:pt x="0" y="57451"/>
                  <a:pt x="57451" y="0"/>
                  <a:pt x="128321" y="0"/>
                </a:cubicBezTo>
                <a:lnTo>
                  <a:pt x="1056153" y="0"/>
                </a:lnTo>
                <a:cubicBezTo>
                  <a:pt x="1127023" y="0"/>
                  <a:pt x="1184474" y="57451"/>
                  <a:pt x="1184474" y="128321"/>
                </a:cubicBezTo>
                <a:lnTo>
                  <a:pt x="1184474" y="641587"/>
                </a:lnTo>
                <a:cubicBezTo>
                  <a:pt x="1184474" y="712457"/>
                  <a:pt x="1127023" y="769908"/>
                  <a:pt x="1056153" y="769908"/>
                </a:cubicBezTo>
                <a:lnTo>
                  <a:pt x="128321" y="769908"/>
                </a:lnTo>
                <a:cubicBezTo>
                  <a:pt x="57451" y="769908"/>
                  <a:pt x="0" y="712457"/>
                  <a:pt x="0" y="641587"/>
                </a:cubicBezTo>
                <a:lnTo>
                  <a:pt x="0" y="128321"/>
                </a:ln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83304" tIns="83304" rIns="83304" bIns="83304" numCol="1" spcCol="1270" anchor="ctr" anchorCtr="0">
            <a:noAutofit/>
          </a:bodyPr>
          <a:lstStyle/>
          <a:p>
            <a:pPr lvl="0" algn="ctr" defTabSz="533400">
              <a:lnSpc>
                <a:spcPct val="90000"/>
              </a:lnSpc>
              <a:spcBef>
                <a:spcPct val="0"/>
              </a:spcBef>
              <a:spcAft>
                <a:spcPct val="35000"/>
              </a:spcAft>
            </a:pPr>
            <a:r>
              <a:rPr lang="is-IS" sz="1600" kern="1200" dirty="0" smtClean="0"/>
              <a:t>impact sur les ressources agricoles </a:t>
            </a:r>
            <a:endParaRPr lang="fr-FR" sz="1600" kern="1200" dirty="0"/>
          </a:p>
        </p:txBody>
      </p:sp>
      <p:sp>
        <p:nvSpPr>
          <p:cNvPr id="16" name="Forme libre 15"/>
          <p:cNvSpPr/>
          <p:nvPr/>
        </p:nvSpPr>
        <p:spPr>
          <a:xfrm>
            <a:off x="5181379" y="532607"/>
            <a:ext cx="5908182" cy="5908182"/>
          </a:xfrm>
          <a:custGeom>
            <a:avLst/>
            <a:gdLst/>
            <a:ahLst/>
            <a:cxnLst/>
            <a:rect l="0" t="0" r="0" b="0"/>
            <a:pathLst>
              <a:path>
                <a:moveTo>
                  <a:pt x="1198853" y="5330179"/>
                </a:moveTo>
                <a:arcTo wR="2954091" hR="2954091" stAng="7587217" swAng="652417"/>
              </a:path>
            </a:pathLst>
          </a:custGeom>
          <a:noFill/>
          <a:ln>
            <a:tailEnd type="arrow"/>
          </a:ln>
        </p:spPr>
        <p:style>
          <a:lnRef idx="1">
            <a:schemeClr val="accent2">
              <a:hueOff val="0"/>
              <a:satOff val="0"/>
              <a:lumOff val="0"/>
              <a:alphaOff val="0"/>
            </a:schemeClr>
          </a:lnRef>
          <a:fillRef idx="0">
            <a:scrgbClr r="0" g="0" b="0"/>
          </a:fillRef>
          <a:effectRef idx="0">
            <a:schemeClr val="accent2">
              <a:hueOff val="0"/>
              <a:satOff val="0"/>
              <a:lumOff val="0"/>
              <a:alphaOff val="0"/>
            </a:schemeClr>
          </a:effectRef>
          <a:fontRef idx="minor">
            <a:schemeClr val="tx1">
              <a:hueOff val="0"/>
              <a:satOff val="0"/>
              <a:lumOff val="0"/>
              <a:alphaOff val="0"/>
            </a:schemeClr>
          </a:fontRef>
        </p:style>
      </p:sp>
      <p:sp>
        <p:nvSpPr>
          <p:cNvPr id="17" name="Forme libre 16"/>
          <p:cNvSpPr/>
          <p:nvPr/>
        </p:nvSpPr>
        <p:spPr>
          <a:xfrm>
            <a:off x="4743599" y="4395279"/>
            <a:ext cx="1605083" cy="1099574"/>
          </a:xfrm>
          <a:custGeom>
            <a:avLst/>
            <a:gdLst>
              <a:gd name="connsiteX0" fmla="*/ 0 w 1184474"/>
              <a:gd name="connsiteY0" fmla="*/ 128321 h 769908"/>
              <a:gd name="connsiteX1" fmla="*/ 128321 w 1184474"/>
              <a:gd name="connsiteY1" fmla="*/ 0 h 769908"/>
              <a:gd name="connsiteX2" fmla="*/ 1056153 w 1184474"/>
              <a:gd name="connsiteY2" fmla="*/ 0 h 769908"/>
              <a:gd name="connsiteX3" fmla="*/ 1184474 w 1184474"/>
              <a:gd name="connsiteY3" fmla="*/ 128321 h 769908"/>
              <a:gd name="connsiteX4" fmla="*/ 1184474 w 1184474"/>
              <a:gd name="connsiteY4" fmla="*/ 641587 h 769908"/>
              <a:gd name="connsiteX5" fmla="*/ 1056153 w 1184474"/>
              <a:gd name="connsiteY5" fmla="*/ 769908 h 769908"/>
              <a:gd name="connsiteX6" fmla="*/ 128321 w 1184474"/>
              <a:gd name="connsiteY6" fmla="*/ 769908 h 769908"/>
              <a:gd name="connsiteX7" fmla="*/ 0 w 1184474"/>
              <a:gd name="connsiteY7" fmla="*/ 641587 h 769908"/>
              <a:gd name="connsiteX8" fmla="*/ 0 w 1184474"/>
              <a:gd name="connsiteY8" fmla="*/ 128321 h 769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474" h="769908">
                <a:moveTo>
                  <a:pt x="0" y="128321"/>
                </a:moveTo>
                <a:cubicBezTo>
                  <a:pt x="0" y="57451"/>
                  <a:pt x="57451" y="0"/>
                  <a:pt x="128321" y="0"/>
                </a:cubicBezTo>
                <a:lnTo>
                  <a:pt x="1056153" y="0"/>
                </a:lnTo>
                <a:cubicBezTo>
                  <a:pt x="1127023" y="0"/>
                  <a:pt x="1184474" y="57451"/>
                  <a:pt x="1184474" y="128321"/>
                </a:cubicBezTo>
                <a:lnTo>
                  <a:pt x="1184474" y="641587"/>
                </a:lnTo>
                <a:cubicBezTo>
                  <a:pt x="1184474" y="712457"/>
                  <a:pt x="1127023" y="769908"/>
                  <a:pt x="1056153" y="769908"/>
                </a:cubicBezTo>
                <a:lnTo>
                  <a:pt x="128321" y="769908"/>
                </a:lnTo>
                <a:cubicBezTo>
                  <a:pt x="57451" y="769908"/>
                  <a:pt x="0" y="712457"/>
                  <a:pt x="0" y="641587"/>
                </a:cubicBezTo>
                <a:lnTo>
                  <a:pt x="0" y="128321"/>
                </a:lnTo>
                <a:close/>
              </a:path>
            </a:pathLst>
          </a:custGeom>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83304" tIns="83304" rIns="83304" bIns="83304" numCol="1" spcCol="1270" anchor="ctr" anchorCtr="0">
            <a:noAutofit/>
          </a:bodyPr>
          <a:lstStyle/>
          <a:p>
            <a:pPr lvl="0" algn="ctr" defTabSz="533400">
              <a:lnSpc>
                <a:spcPct val="90000"/>
              </a:lnSpc>
              <a:spcBef>
                <a:spcPct val="0"/>
              </a:spcBef>
              <a:spcAft>
                <a:spcPct val="35000"/>
              </a:spcAft>
            </a:pPr>
            <a:r>
              <a:rPr lang="is-IS" sz="1600" kern="1200" dirty="0" smtClean="0"/>
              <a:t>usage de molécules polluantes dans les activités agricoles</a:t>
            </a:r>
            <a:endParaRPr lang="fr-FR" sz="1600" kern="1200" dirty="0"/>
          </a:p>
        </p:txBody>
      </p:sp>
      <p:sp>
        <p:nvSpPr>
          <p:cNvPr id="18" name="Forme libre 17"/>
          <p:cNvSpPr/>
          <p:nvPr/>
        </p:nvSpPr>
        <p:spPr>
          <a:xfrm>
            <a:off x="5181379" y="532607"/>
            <a:ext cx="5908182" cy="5908182"/>
          </a:xfrm>
          <a:custGeom>
            <a:avLst/>
            <a:gdLst/>
            <a:ahLst/>
            <a:cxnLst/>
            <a:rect l="0" t="0" r="0" b="0"/>
            <a:pathLst>
              <a:path>
                <a:moveTo>
                  <a:pt x="127518" y="3812662"/>
                </a:moveTo>
                <a:arcTo wR="2954091" hR="2954091" stAng="9786231" swAng="874781"/>
              </a:path>
            </a:pathLst>
          </a:custGeom>
          <a:noFill/>
          <a:ln>
            <a:tailEnd type="arrow"/>
          </a:ln>
        </p:spPr>
        <p:style>
          <a:lnRef idx="1">
            <a:schemeClr val="accent3">
              <a:hueOff val="0"/>
              <a:satOff val="0"/>
              <a:lumOff val="0"/>
              <a:alphaOff val="0"/>
            </a:schemeClr>
          </a:lnRef>
          <a:fillRef idx="0">
            <a:scrgbClr r="0" g="0" b="0"/>
          </a:fillRef>
          <a:effectRef idx="0">
            <a:schemeClr val="accent3">
              <a:hueOff val="0"/>
              <a:satOff val="0"/>
              <a:lumOff val="0"/>
              <a:alphaOff val="0"/>
            </a:schemeClr>
          </a:effectRef>
          <a:fontRef idx="minor">
            <a:schemeClr val="tx1">
              <a:hueOff val="0"/>
              <a:satOff val="0"/>
              <a:lumOff val="0"/>
              <a:alphaOff val="0"/>
            </a:schemeClr>
          </a:fontRef>
        </p:style>
      </p:sp>
      <p:sp>
        <p:nvSpPr>
          <p:cNvPr id="19" name="Forme libre 18"/>
          <p:cNvSpPr/>
          <p:nvPr/>
        </p:nvSpPr>
        <p:spPr>
          <a:xfrm>
            <a:off x="4392705" y="2405261"/>
            <a:ext cx="1605083" cy="1099574"/>
          </a:xfrm>
          <a:custGeom>
            <a:avLst/>
            <a:gdLst>
              <a:gd name="connsiteX0" fmla="*/ 0 w 1184474"/>
              <a:gd name="connsiteY0" fmla="*/ 128321 h 769908"/>
              <a:gd name="connsiteX1" fmla="*/ 128321 w 1184474"/>
              <a:gd name="connsiteY1" fmla="*/ 0 h 769908"/>
              <a:gd name="connsiteX2" fmla="*/ 1056153 w 1184474"/>
              <a:gd name="connsiteY2" fmla="*/ 0 h 769908"/>
              <a:gd name="connsiteX3" fmla="*/ 1184474 w 1184474"/>
              <a:gd name="connsiteY3" fmla="*/ 128321 h 769908"/>
              <a:gd name="connsiteX4" fmla="*/ 1184474 w 1184474"/>
              <a:gd name="connsiteY4" fmla="*/ 641587 h 769908"/>
              <a:gd name="connsiteX5" fmla="*/ 1056153 w 1184474"/>
              <a:gd name="connsiteY5" fmla="*/ 769908 h 769908"/>
              <a:gd name="connsiteX6" fmla="*/ 128321 w 1184474"/>
              <a:gd name="connsiteY6" fmla="*/ 769908 h 769908"/>
              <a:gd name="connsiteX7" fmla="*/ 0 w 1184474"/>
              <a:gd name="connsiteY7" fmla="*/ 641587 h 769908"/>
              <a:gd name="connsiteX8" fmla="*/ 0 w 1184474"/>
              <a:gd name="connsiteY8" fmla="*/ 128321 h 769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474" h="769908">
                <a:moveTo>
                  <a:pt x="0" y="128321"/>
                </a:moveTo>
                <a:cubicBezTo>
                  <a:pt x="0" y="57451"/>
                  <a:pt x="57451" y="0"/>
                  <a:pt x="128321" y="0"/>
                </a:cubicBezTo>
                <a:lnTo>
                  <a:pt x="1056153" y="0"/>
                </a:lnTo>
                <a:cubicBezTo>
                  <a:pt x="1127023" y="0"/>
                  <a:pt x="1184474" y="57451"/>
                  <a:pt x="1184474" y="128321"/>
                </a:cubicBezTo>
                <a:lnTo>
                  <a:pt x="1184474" y="641587"/>
                </a:lnTo>
                <a:cubicBezTo>
                  <a:pt x="1184474" y="712457"/>
                  <a:pt x="1127023" y="769908"/>
                  <a:pt x="1056153" y="769908"/>
                </a:cubicBezTo>
                <a:lnTo>
                  <a:pt x="128321" y="769908"/>
                </a:lnTo>
                <a:cubicBezTo>
                  <a:pt x="57451" y="769908"/>
                  <a:pt x="0" y="712457"/>
                  <a:pt x="0" y="641587"/>
                </a:cubicBezTo>
                <a:lnTo>
                  <a:pt x="0" y="128321"/>
                </a:lnTo>
                <a:close/>
              </a:path>
            </a:pathLst>
          </a:custGeom>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txBody>
          <a:bodyPr spcFirstLastPara="0" vert="horz" wrap="square" lIns="83304" tIns="83304" rIns="83304" bIns="83304" numCol="1" spcCol="1270" anchor="ctr" anchorCtr="0">
            <a:noAutofit/>
          </a:bodyPr>
          <a:lstStyle/>
          <a:p>
            <a:pPr lvl="0" algn="ctr" defTabSz="533400">
              <a:lnSpc>
                <a:spcPct val="90000"/>
              </a:lnSpc>
              <a:spcBef>
                <a:spcPct val="0"/>
              </a:spcBef>
              <a:spcAft>
                <a:spcPct val="35000"/>
              </a:spcAft>
            </a:pPr>
            <a:r>
              <a:rPr lang="is-IS" sz="1600" kern="1200" dirty="0" smtClean="0"/>
              <a:t>risques technologiques</a:t>
            </a:r>
            <a:r>
              <a:rPr lang="is-IS" sz="1600" kern="1200" baseline="0" dirty="0" smtClean="0"/>
              <a:t> et </a:t>
            </a:r>
            <a:r>
              <a:rPr lang="is-IS" sz="1600" kern="1200" dirty="0" smtClean="0"/>
              <a:t>sanitaires</a:t>
            </a:r>
            <a:endParaRPr lang="fr-FR" sz="1600" kern="1200" dirty="0"/>
          </a:p>
        </p:txBody>
      </p:sp>
      <p:sp>
        <p:nvSpPr>
          <p:cNvPr id="20" name="Forme libre 19"/>
          <p:cNvSpPr/>
          <p:nvPr/>
        </p:nvSpPr>
        <p:spPr>
          <a:xfrm>
            <a:off x="5181379" y="532607"/>
            <a:ext cx="5908182" cy="5908182"/>
          </a:xfrm>
          <a:custGeom>
            <a:avLst/>
            <a:gdLst/>
            <a:ahLst/>
            <a:cxnLst/>
            <a:rect l="0" t="0" r="0" b="0"/>
            <a:pathLst>
              <a:path>
                <a:moveTo>
                  <a:pt x="215592" y="1846265"/>
                </a:moveTo>
                <a:arcTo wR="2954091" hR="2954091" stAng="12121512" swAng="787173"/>
              </a:path>
            </a:pathLst>
          </a:custGeom>
          <a:noFill/>
          <a:ln>
            <a:tailEnd type="arrow"/>
          </a:ln>
        </p:spPr>
        <p:style>
          <a:lnRef idx="1">
            <a:schemeClr val="accent4">
              <a:hueOff val="0"/>
              <a:satOff val="0"/>
              <a:lumOff val="0"/>
              <a:alphaOff val="0"/>
            </a:schemeClr>
          </a:lnRef>
          <a:fillRef idx="0">
            <a:scrgbClr r="0" g="0" b="0"/>
          </a:fillRef>
          <a:effectRef idx="0">
            <a:schemeClr val="accent4">
              <a:hueOff val="0"/>
              <a:satOff val="0"/>
              <a:lumOff val="0"/>
              <a:alphaOff val="0"/>
            </a:schemeClr>
          </a:effectRef>
          <a:fontRef idx="minor">
            <a:schemeClr val="tx1">
              <a:hueOff val="0"/>
              <a:satOff val="0"/>
              <a:lumOff val="0"/>
              <a:alphaOff val="0"/>
            </a:schemeClr>
          </a:fontRef>
        </p:style>
      </p:sp>
      <p:sp>
        <p:nvSpPr>
          <p:cNvPr id="21" name="Forme libre 20"/>
          <p:cNvSpPr/>
          <p:nvPr/>
        </p:nvSpPr>
        <p:spPr>
          <a:xfrm>
            <a:off x="5368508" y="613836"/>
            <a:ext cx="1605083" cy="1099574"/>
          </a:xfrm>
          <a:custGeom>
            <a:avLst/>
            <a:gdLst>
              <a:gd name="connsiteX0" fmla="*/ 0 w 1184474"/>
              <a:gd name="connsiteY0" fmla="*/ 128321 h 769908"/>
              <a:gd name="connsiteX1" fmla="*/ 128321 w 1184474"/>
              <a:gd name="connsiteY1" fmla="*/ 0 h 769908"/>
              <a:gd name="connsiteX2" fmla="*/ 1056153 w 1184474"/>
              <a:gd name="connsiteY2" fmla="*/ 0 h 769908"/>
              <a:gd name="connsiteX3" fmla="*/ 1184474 w 1184474"/>
              <a:gd name="connsiteY3" fmla="*/ 128321 h 769908"/>
              <a:gd name="connsiteX4" fmla="*/ 1184474 w 1184474"/>
              <a:gd name="connsiteY4" fmla="*/ 641587 h 769908"/>
              <a:gd name="connsiteX5" fmla="*/ 1056153 w 1184474"/>
              <a:gd name="connsiteY5" fmla="*/ 769908 h 769908"/>
              <a:gd name="connsiteX6" fmla="*/ 128321 w 1184474"/>
              <a:gd name="connsiteY6" fmla="*/ 769908 h 769908"/>
              <a:gd name="connsiteX7" fmla="*/ 0 w 1184474"/>
              <a:gd name="connsiteY7" fmla="*/ 641587 h 769908"/>
              <a:gd name="connsiteX8" fmla="*/ 0 w 1184474"/>
              <a:gd name="connsiteY8" fmla="*/ 128321 h 769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4474" h="769908">
                <a:moveTo>
                  <a:pt x="0" y="128321"/>
                </a:moveTo>
                <a:cubicBezTo>
                  <a:pt x="0" y="57451"/>
                  <a:pt x="57451" y="0"/>
                  <a:pt x="128321" y="0"/>
                </a:cubicBezTo>
                <a:lnTo>
                  <a:pt x="1056153" y="0"/>
                </a:lnTo>
                <a:cubicBezTo>
                  <a:pt x="1127023" y="0"/>
                  <a:pt x="1184474" y="57451"/>
                  <a:pt x="1184474" y="128321"/>
                </a:cubicBezTo>
                <a:lnTo>
                  <a:pt x="1184474" y="641587"/>
                </a:lnTo>
                <a:cubicBezTo>
                  <a:pt x="1184474" y="712457"/>
                  <a:pt x="1127023" y="769908"/>
                  <a:pt x="1056153" y="769908"/>
                </a:cubicBezTo>
                <a:lnTo>
                  <a:pt x="128321" y="769908"/>
                </a:lnTo>
                <a:cubicBezTo>
                  <a:pt x="57451" y="769908"/>
                  <a:pt x="0" y="712457"/>
                  <a:pt x="0" y="641587"/>
                </a:cubicBezTo>
                <a:lnTo>
                  <a:pt x="0" y="128321"/>
                </a:lnTo>
                <a:close/>
              </a:path>
            </a:pathLst>
          </a:cu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txBody>
          <a:bodyPr spcFirstLastPara="0" vert="horz" wrap="square" lIns="83304" tIns="83304" rIns="83304" bIns="83304" numCol="1" spcCol="1270" anchor="ctr" anchorCtr="0">
            <a:noAutofit/>
          </a:bodyPr>
          <a:lstStyle/>
          <a:p>
            <a:pPr lvl="0" algn="ctr" defTabSz="533400">
              <a:lnSpc>
                <a:spcPct val="90000"/>
              </a:lnSpc>
              <a:spcBef>
                <a:spcPct val="0"/>
              </a:spcBef>
              <a:spcAft>
                <a:spcPct val="35000"/>
              </a:spcAft>
            </a:pPr>
            <a:r>
              <a:rPr lang="fr-FR" sz="1600" kern="1200" dirty="0" smtClean="0"/>
              <a:t>inégalités </a:t>
            </a:r>
            <a:r>
              <a:rPr lang="fr-FR" sz="1600" dirty="0" smtClean="0"/>
              <a:t>croissantes face aux risques</a:t>
            </a:r>
            <a:endParaRPr lang="fr-FR" sz="1600" kern="1200" dirty="0"/>
          </a:p>
        </p:txBody>
      </p:sp>
      <p:sp>
        <p:nvSpPr>
          <p:cNvPr id="22" name="Forme libre 21"/>
          <p:cNvSpPr/>
          <p:nvPr/>
        </p:nvSpPr>
        <p:spPr>
          <a:xfrm>
            <a:off x="5181379" y="532607"/>
            <a:ext cx="5908182" cy="5908182"/>
          </a:xfrm>
          <a:custGeom>
            <a:avLst/>
            <a:gdLst/>
            <a:ahLst/>
            <a:cxnLst/>
            <a:rect l="0" t="0" r="0" b="0"/>
            <a:pathLst>
              <a:path>
                <a:moveTo>
                  <a:pt x="1782083" y="242439"/>
                </a:moveTo>
                <a:arcTo wR="2954091" hR="2954091" stAng="14797526" swAng="532039"/>
              </a:path>
            </a:pathLst>
          </a:custGeom>
          <a:noFill/>
          <a:ln>
            <a:tailEnd type="arrow"/>
          </a:ln>
        </p:spPr>
        <p:style>
          <a:lnRef idx="1">
            <a:schemeClr val="accent5">
              <a:hueOff val="0"/>
              <a:satOff val="0"/>
              <a:lumOff val="0"/>
              <a:alphaOff val="0"/>
            </a:schemeClr>
          </a:lnRef>
          <a:fillRef idx="0">
            <a:scrgbClr r="0" g="0" b="0"/>
          </a:fillRef>
          <a:effectRef idx="0">
            <a:schemeClr val="accent5">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1143562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ppt_y</p:attrName>
                                        </p:attrNameLst>
                                      </p:cBhvr>
                                      <p:tavLst>
                                        <p:tav tm="0">
                                          <p:val>
                                            <p:strVal val="#ppt_y+#ppt_h*1.125000"/>
                                          </p:val>
                                        </p:tav>
                                        <p:tav tm="100000">
                                          <p:val>
                                            <p:strVal val="#ppt_y"/>
                                          </p:val>
                                        </p:tav>
                                      </p:tavLst>
                                    </p:anim>
                                    <p:animEffect transition="in" filter="wipe(up)">
                                      <p:cBhvr>
                                        <p:cTn id="8" dur="500"/>
                                        <p:tgtEl>
                                          <p:spTgt spid="4"/>
                                        </p:tgtEl>
                                      </p:cBhvr>
                                    </p:animEffect>
                                  </p:childTnLst>
                                </p:cTn>
                              </p:par>
                              <p:par>
                                <p:cTn id="9" presetID="1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p:tgtEl>
                                          <p:spTgt spid="6"/>
                                        </p:tgtEl>
                                        <p:attrNameLst>
                                          <p:attrName>ppt_y</p:attrName>
                                        </p:attrNameLst>
                                      </p:cBhvr>
                                      <p:tavLst>
                                        <p:tav tm="0">
                                          <p:val>
                                            <p:strVal val="#ppt_y+#ppt_h*1.125000"/>
                                          </p:val>
                                        </p:tav>
                                        <p:tav tm="100000">
                                          <p:val>
                                            <p:strVal val="#ppt_y"/>
                                          </p:val>
                                        </p:tav>
                                      </p:tavLst>
                                    </p:anim>
                                    <p:animEffect transition="in" filter="wipe(up)">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p:tgtEl>
                                          <p:spTgt spid="7"/>
                                        </p:tgtEl>
                                        <p:attrNameLst>
                                          <p:attrName>ppt_y</p:attrName>
                                        </p:attrNameLst>
                                      </p:cBhvr>
                                      <p:tavLst>
                                        <p:tav tm="0">
                                          <p:val>
                                            <p:strVal val="#ppt_y+#ppt_h*1.125000"/>
                                          </p:val>
                                        </p:tav>
                                        <p:tav tm="100000">
                                          <p:val>
                                            <p:strVal val="#ppt_y"/>
                                          </p:val>
                                        </p:tav>
                                      </p:tavLst>
                                    </p:anim>
                                    <p:animEffect transition="in" filter="wipe(up)">
                                      <p:cBhvr>
                                        <p:cTn id="18" dur="500"/>
                                        <p:tgtEl>
                                          <p:spTgt spid="7"/>
                                        </p:tgtEl>
                                      </p:cBhvr>
                                    </p:animEffect>
                                  </p:childTnLst>
                                </p:cTn>
                              </p:par>
                              <p:par>
                                <p:cTn id="19" presetID="12" presetClass="entr" presetSubtype="4"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p:tgtEl>
                                          <p:spTgt spid="8"/>
                                        </p:tgtEl>
                                        <p:attrNameLst>
                                          <p:attrName>ppt_y</p:attrName>
                                        </p:attrNameLst>
                                      </p:cBhvr>
                                      <p:tavLst>
                                        <p:tav tm="0">
                                          <p:val>
                                            <p:strVal val="#ppt_y+#ppt_h*1.125000"/>
                                          </p:val>
                                        </p:tav>
                                        <p:tav tm="100000">
                                          <p:val>
                                            <p:strVal val="#ppt_y"/>
                                          </p:val>
                                        </p:tav>
                                      </p:tavLst>
                                    </p:anim>
                                    <p:animEffect transition="in" filter="wipe(up)">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p:tgtEl>
                                          <p:spTgt spid="9"/>
                                        </p:tgtEl>
                                        <p:attrNameLst>
                                          <p:attrName>ppt_y</p:attrName>
                                        </p:attrNameLst>
                                      </p:cBhvr>
                                      <p:tavLst>
                                        <p:tav tm="0">
                                          <p:val>
                                            <p:strVal val="#ppt_y+#ppt_h*1.125000"/>
                                          </p:val>
                                        </p:tav>
                                        <p:tav tm="100000">
                                          <p:val>
                                            <p:strVal val="#ppt_y"/>
                                          </p:val>
                                        </p:tav>
                                      </p:tavLst>
                                    </p:anim>
                                    <p:animEffect transition="in" filter="wipe(up)">
                                      <p:cBhvr>
                                        <p:cTn id="28" dur="500"/>
                                        <p:tgtEl>
                                          <p:spTgt spid="9"/>
                                        </p:tgtEl>
                                      </p:cBhvr>
                                    </p:animEffect>
                                  </p:childTnLst>
                                </p:cTn>
                              </p:par>
                              <p:par>
                                <p:cTn id="29" presetID="12" presetClass="entr" presetSubtype="4"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p:tgtEl>
                                          <p:spTgt spid="10"/>
                                        </p:tgtEl>
                                        <p:attrNameLst>
                                          <p:attrName>ppt_y</p:attrName>
                                        </p:attrNameLst>
                                      </p:cBhvr>
                                      <p:tavLst>
                                        <p:tav tm="0">
                                          <p:val>
                                            <p:strVal val="#ppt_y+#ppt_h*1.125000"/>
                                          </p:val>
                                        </p:tav>
                                        <p:tav tm="100000">
                                          <p:val>
                                            <p:strVal val="#ppt_y"/>
                                          </p:val>
                                        </p:tav>
                                      </p:tavLst>
                                    </p:anim>
                                    <p:animEffect transition="in" filter="wipe(up)">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p:tgtEl>
                                          <p:spTgt spid="11"/>
                                        </p:tgtEl>
                                        <p:attrNameLst>
                                          <p:attrName>ppt_y</p:attrName>
                                        </p:attrNameLst>
                                      </p:cBhvr>
                                      <p:tavLst>
                                        <p:tav tm="0">
                                          <p:val>
                                            <p:strVal val="#ppt_y+#ppt_h*1.125000"/>
                                          </p:val>
                                        </p:tav>
                                        <p:tav tm="100000">
                                          <p:val>
                                            <p:strVal val="#ppt_y"/>
                                          </p:val>
                                        </p:tav>
                                      </p:tavLst>
                                    </p:anim>
                                    <p:animEffect transition="in" filter="wipe(up)">
                                      <p:cBhvr>
                                        <p:cTn id="38" dur="500"/>
                                        <p:tgtEl>
                                          <p:spTgt spid="11"/>
                                        </p:tgtEl>
                                      </p:cBhvr>
                                    </p:animEffect>
                                  </p:childTnLst>
                                </p:cTn>
                              </p:par>
                              <p:par>
                                <p:cTn id="39" presetID="12" presetClass="entr" presetSubtype="4" fill="hold" nodeType="with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p:tgtEl>
                                          <p:spTgt spid="12"/>
                                        </p:tgtEl>
                                        <p:attrNameLst>
                                          <p:attrName>ppt_y</p:attrName>
                                        </p:attrNameLst>
                                      </p:cBhvr>
                                      <p:tavLst>
                                        <p:tav tm="0">
                                          <p:val>
                                            <p:strVal val="#ppt_y+#ppt_h*1.125000"/>
                                          </p:val>
                                        </p:tav>
                                        <p:tav tm="100000">
                                          <p:val>
                                            <p:strVal val="#ppt_y"/>
                                          </p:val>
                                        </p:tav>
                                      </p:tavLst>
                                    </p:anim>
                                    <p:animEffect transition="in" filter="wipe(up)">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p:tgtEl>
                                          <p:spTgt spid="13"/>
                                        </p:tgtEl>
                                        <p:attrNameLst>
                                          <p:attrName>ppt_y</p:attrName>
                                        </p:attrNameLst>
                                      </p:cBhvr>
                                      <p:tavLst>
                                        <p:tav tm="0">
                                          <p:val>
                                            <p:strVal val="#ppt_y+#ppt_h*1.125000"/>
                                          </p:val>
                                        </p:tav>
                                        <p:tav tm="100000">
                                          <p:val>
                                            <p:strVal val="#ppt_y"/>
                                          </p:val>
                                        </p:tav>
                                      </p:tavLst>
                                    </p:anim>
                                    <p:animEffect transition="in" filter="wipe(up)">
                                      <p:cBhvr>
                                        <p:cTn id="48" dur="500"/>
                                        <p:tgtEl>
                                          <p:spTgt spid="13"/>
                                        </p:tgtEl>
                                      </p:cBhvr>
                                    </p:animEffect>
                                  </p:childTnLst>
                                </p:cTn>
                              </p:par>
                              <p:par>
                                <p:cTn id="49" presetID="12" presetClass="entr" presetSubtype="4" fill="hold" nodeType="with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additive="base">
                                        <p:cTn id="51" dur="500"/>
                                        <p:tgtEl>
                                          <p:spTgt spid="14"/>
                                        </p:tgtEl>
                                        <p:attrNameLst>
                                          <p:attrName>ppt_y</p:attrName>
                                        </p:attrNameLst>
                                      </p:cBhvr>
                                      <p:tavLst>
                                        <p:tav tm="0">
                                          <p:val>
                                            <p:strVal val="#ppt_y+#ppt_h*1.125000"/>
                                          </p:val>
                                        </p:tav>
                                        <p:tav tm="100000">
                                          <p:val>
                                            <p:strVal val="#ppt_y"/>
                                          </p:val>
                                        </p:tav>
                                      </p:tavLst>
                                    </p:anim>
                                    <p:animEffect transition="in" filter="wipe(up)">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p:tgtEl>
                                          <p:spTgt spid="15"/>
                                        </p:tgtEl>
                                        <p:attrNameLst>
                                          <p:attrName>ppt_y</p:attrName>
                                        </p:attrNameLst>
                                      </p:cBhvr>
                                      <p:tavLst>
                                        <p:tav tm="0">
                                          <p:val>
                                            <p:strVal val="#ppt_y+#ppt_h*1.125000"/>
                                          </p:val>
                                        </p:tav>
                                        <p:tav tm="100000">
                                          <p:val>
                                            <p:strVal val="#ppt_y"/>
                                          </p:val>
                                        </p:tav>
                                      </p:tavLst>
                                    </p:anim>
                                    <p:animEffect transition="in" filter="wipe(up)">
                                      <p:cBhvr>
                                        <p:cTn id="58" dur="500"/>
                                        <p:tgtEl>
                                          <p:spTgt spid="15"/>
                                        </p:tgtEl>
                                      </p:cBhvr>
                                    </p:animEffect>
                                  </p:childTnLst>
                                </p:cTn>
                              </p:par>
                              <p:par>
                                <p:cTn id="59" presetID="12" presetClass="entr" presetSubtype="4" fill="hold" nodeType="withEffect">
                                  <p:stCondLst>
                                    <p:cond delay="0"/>
                                  </p:stCondLst>
                                  <p:childTnLst>
                                    <p:set>
                                      <p:cBhvr>
                                        <p:cTn id="60" dur="1" fill="hold">
                                          <p:stCondLst>
                                            <p:cond delay="0"/>
                                          </p:stCondLst>
                                        </p:cTn>
                                        <p:tgtEl>
                                          <p:spTgt spid="16"/>
                                        </p:tgtEl>
                                        <p:attrNameLst>
                                          <p:attrName>style.visibility</p:attrName>
                                        </p:attrNameLst>
                                      </p:cBhvr>
                                      <p:to>
                                        <p:strVal val="visible"/>
                                      </p:to>
                                    </p:set>
                                    <p:anim calcmode="lin" valueType="num">
                                      <p:cBhvr additive="base">
                                        <p:cTn id="61" dur="500"/>
                                        <p:tgtEl>
                                          <p:spTgt spid="16"/>
                                        </p:tgtEl>
                                        <p:attrNameLst>
                                          <p:attrName>ppt_y</p:attrName>
                                        </p:attrNameLst>
                                      </p:cBhvr>
                                      <p:tavLst>
                                        <p:tav tm="0">
                                          <p:val>
                                            <p:strVal val="#ppt_y+#ppt_h*1.125000"/>
                                          </p:val>
                                        </p:tav>
                                        <p:tav tm="100000">
                                          <p:val>
                                            <p:strVal val="#ppt_y"/>
                                          </p:val>
                                        </p:tav>
                                      </p:tavLst>
                                    </p:anim>
                                    <p:animEffect transition="in" filter="wipe(up)">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additive="base">
                                        <p:cTn id="67" dur="500"/>
                                        <p:tgtEl>
                                          <p:spTgt spid="17"/>
                                        </p:tgtEl>
                                        <p:attrNameLst>
                                          <p:attrName>ppt_y</p:attrName>
                                        </p:attrNameLst>
                                      </p:cBhvr>
                                      <p:tavLst>
                                        <p:tav tm="0">
                                          <p:val>
                                            <p:strVal val="#ppt_y+#ppt_h*1.125000"/>
                                          </p:val>
                                        </p:tav>
                                        <p:tav tm="100000">
                                          <p:val>
                                            <p:strVal val="#ppt_y"/>
                                          </p:val>
                                        </p:tav>
                                      </p:tavLst>
                                    </p:anim>
                                    <p:animEffect transition="in" filter="wipe(up)">
                                      <p:cBhvr>
                                        <p:cTn id="68" dur="500"/>
                                        <p:tgtEl>
                                          <p:spTgt spid="17"/>
                                        </p:tgtEl>
                                      </p:cBhvr>
                                    </p:animEffect>
                                  </p:childTnLst>
                                </p:cTn>
                              </p:par>
                              <p:par>
                                <p:cTn id="69" presetID="12" presetClass="entr" presetSubtype="4" fill="hold" nodeType="withEffect">
                                  <p:stCondLst>
                                    <p:cond delay="0"/>
                                  </p:stCondLst>
                                  <p:childTnLst>
                                    <p:set>
                                      <p:cBhvr>
                                        <p:cTn id="70" dur="1" fill="hold">
                                          <p:stCondLst>
                                            <p:cond delay="0"/>
                                          </p:stCondLst>
                                        </p:cTn>
                                        <p:tgtEl>
                                          <p:spTgt spid="18"/>
                                        </p:tgtEl>
                                        <p:attrNameLst>
                                          <p:attrName>style.visibility</p:attrName>
                                        </p:attrNameLst>
                                      </p:cBhvr>
                                      <p:to>
                                        <p:strVal val="visible"/>
                                      </p:to>
                                    </p:set>
                                    <p:anim calcmode="lin" valueType="num">
                                      <p:cBhvr additive="base">
                                        <p:cTn id="71" dur="500"/>
                                        <p:tgtEl>
                                          <p:spTgt spid="18"/>
                                        </p:tgtEl>
                                        <p:attrNameLst>
                                          <p:attrName>ppt_y</p:attrName>
                                        </p:attrNameLst>
                                      </p:cBhvr>
                                      <p:tavLst>
                                        <p:tav tm="0">
                                          <p:val>
                                            <p:strVal val="#ppt_y+#ppt_h*1.125000"/>
                                          </p:val>
                                        </p:tav>
                                        <p:tav tm="100000">
                                          <p:val>
                                            <p:strVal val="#ppt_y"/>
                                          </p:val>
                                        </p:tav>
                                      </p:tavLst>
                                    </p:anim>
                                    <p:animEffect transition="in" filter="wipe(up)">
                                      <p:cBhvr>
                                        <p:cTn id="72" dur="500"/>
                                        <p:tgtEl>
                                          <p:spTgt spid="18"/>
                                        </p:tgtEl>
                                      </p:cBhvr>
                                    </p:animEffect>
                                  </p:childTnLst>
                                </p:cTn>
                              </p:par>
                            </p:childTnLst>
                          </p:cTn>
                        </p:par>
                      </p:childTnLst>
                    </p:cTn>
                  </p:par>
                  <p:par>
                    <p:cTn id="73" fill="hold">
                      <p:stCondLst>
                        <p:cond delay="indefinite"/>
                      </p:stCondLst>
                      <p:childTnLst>
                        <p:par>
                          <p:cTn id="74" fill="hold">
                            <p:stCondLst>
                              <p:cond delay="0"/>
                            </p:stCondLst>
                            <p:childTnLst>
                              <p:par>
                                <p:cTn id="75" presetID="12" presetClass="entr" presetSubtype="4"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anim calcmode="lin" valueType="num">
                                      <p:cBhvr additive="base">
                                        <p:cTn id="77" dur="500"/>
                                        <p:tgtEl>
                                          <p:spTgt spid="19"/>
                                        </p:tgtEl>
                                        <p:attrNameLst>
                                          <p:attrName>ppt_y</p:attrName>
                                        </p:attrNameLst>
                                      </p:cBhvr>
                                      <p:tavLst>
                                        <p:tav tm="0">
                                          <p:val>
                                            <p:strVal val="#ppt_y+#ppt_h*1.125000"/>
                                          </p:val>
                                        </p:tav>
                                        <p:tav tm="100000">
                                          <p:val>
                                            <p:strVal val="#ppt_y"/>
                                          </p:val>
                                        </p:tav>
                                      </p:tavLst>
                                    </p:anim>
                                    <p:animEffect transition="in" filter="wipe(up)">
                                      <p:cBhvr>
                                        <p:cTn id="78" dur="500"/>
                                        <p:tgtEl>
                                          <p:spTgt spid="19"/>
                                        </p:tgtEl>
                                      </p:cBhvr>
                                    </p:animEffect>
                                  </p:childTnLst>
                                </p:cTn>
                              </p:par>
                              <p:par>
                                <p:cTn id="79" presetID="12" presetClass="entr" presetSubtype="4" fill="hold" nodeType="withEffect">
                                  <p:stCondLst>
                                    <p:cond delay="0"/>
                                  </p:stCondLst>
                                  <p:childTnLst>
                                    <p:set>
                                      <p:cBhvr>
                                        <p:cTn id="80" dur="1" fill="hold">
                                          <p:stCondLst>
                                            <p:cond delay="0"/>
                                          </p:stCondLst>
                                        </p:cTn>
                                        <p:tgtEl>
                                          <p:spTgt spid="20"/>
                                        </p:tgtEl>
                                        <p:attrNameLst>
                                          <p:attrName>style.visibility</p:attrName>
                                        </p:attrNameLst>
                                      </p:cBhvr>
                                      <p:to>
                                        <p:strVal val="visible"/>
                                      </p:to>
                                    </p:set>
                                    <p:anim calcmode="lin" valueType="num">
                                      <p:cBhvr additive="base">
                                        <p:cTn id="81" dur="500"/>
                                        <p:tgtEl>
                                          <p:spTgt spid="20"/>
                                        </p:tgtEl>
                                        <p:attrNameLst>
                                          <p:attrName>ppt_y</p:attrName>
                                        </p:attrNameLst>
                                      </p:cBhvr>
                                      <p:tavLst>
                                        <p:tav tm="0">
                                          <p:val>
                                            <p:strVal val="#ppt_y+#ppt_h*1.125000"/>
                                          </p:val>
                                        </p:tav>
                                        <p:tav tm="100000">
                                          <p:val>
                                            <p:strVal val="#ppt_y"/>
                                          </p:val>
                                        </p:tav>
                                      </p:tavLst>
                                    </p:anim>
                                    <p:animEffect transition="in" filter="wipe(up)">
                                      <p:cBhvr>
                                        <p:cTn id="82" dur="500"/>
                                        <p:tgtEl>
                                          <p:spTgt spid="20"/>
                                        </p:tgtEl>
                                      </p:cBhvr>
                                    </p:animEffect>
                                  </p:childTnLst>
                                </p:cTn>
                              </p:par>
                            </p:childTnLst>
                          </p:cTn>
                        </p:par>
                      </p:childTnLst>
                    </p:cTn>
                  </p:par>
                  <p:par>
                    <p:cTn id="83" fill="hold">
                      <p:stCondLst>
                        <p:cond delay="indefinite"/>
                      </p:stCondLst>
                      <p:childTnLst>
                        <p:par>
                          <p:cTn id="84" fill="hold">
                            <p:stCondLst>
                              <p:cond delay="0"/>
                            </p:stCondLst>
                            <p:childTnLst>
                              <p:par>
                                <p:cTn id="85" presetID="12" presetClass="entr" presetSubtype="4" fill="hold" grpId="0" nodeType="clickEffect">
                                  <p:stCondLst>
                                    <p:cond delay="0"/>
                                  </p:stCondLst>
                                  <p:childTnLst>
                                    <p:set>
                                      <p:cBhvr>
                                        <p:cTn id="86" dur="1" fill="hold">
                                          <p:stCondLst>
                                            <p:cond delay="0"/>
                                          </p:stCondLst>
                                        </p:cTn>
                                        <p:tgtEl>
                                          <p:spTgt spid="21"/>
                                        </p:tgtEl>
                                        <p:attrNameLst>
                                          <p:attrName>style.visibility</p:attrName>
                                        </p:attrNameLst>
                                      </p:cBhvr>
                                      <p:to>
                                        <p:strVal val="visible"/>
                                      </p:to>
                                    </p:set>
                                    <p:anim calcmode="lin" valueType="num">
                                      <p:cBhvr additive="base">
                                        <p:cTn id="87" dur="500"/>
                                        <p:tgtEl>
                                          <p:spTgt spid="21"/>
                                        </p:tgtEl>
                                        <p:attrNameLst>
                                          <p:attrName>ppt_y</p:attrName>
                                        </p:attrNameLst>
                                      </p:cBhvr>
                                      <p:tavLst>
                                        <p:tav tm="0">
                                          <p:val>
                                            <p:strVal val="#ppt_y+#ppt_h*1.125000"/>
                                          </p:val>
                                        </p:tav>
                                        <p:tav tm="100000">
                                          <p:val>
                                            <p:strVal val="#ppt_y"/>
                                          </p:val>
                                        </p:tav>
                                      </p:tavLst>
                                    </p:anim>
                                    <p:animEffect transition="in" filter="wipe(up)">
                                      <p:cBhvr>
                                        <p:cTn id="88" dur="500"/>
                                        <p:tgtEl>
                                          <p:spTgt spid="21"/>
                                        </p:tgtEl>
                                      </p:cBhvr>
                                    </p:animEffect>
                                  </p:childTnLst>
                                </p:cTn>
                              </p:par>
                              <p:par>
                                <p:cTn id="89" presetID="12" presetClass="entr" presetSubtype="4" fill="hold" nodeType="withEffect">
                                  <p:stCondLst>
                                    <p:cond delay="0"/>
                                  </p:stCondLst>
                                  <p:childTnLst>
                                    <p:set>
                                      <p:cBhvr>
                                        <p:cTn id="90" dur="1" fill="hold">
                                          <p:stCondLst>
                                            <p:cond delay="0"/>
                                          </p:stCondLst>
                                        </p:cTn>
                                        <p:tgtEl>
                                          <p:spTgt spid="22"/>
                                        </p:tgtEl>
                                        <p:attrNameLst>
                                          <p:attrName>style.visibility</p:attrName>
                                        </p:attrNameLst>
                                      </p:cBhvr>
                                      <p:to>
                                        <p:strVal val="visible"/>
                                      </p:to>
                                    </p:set>
                                    <p:anim calcmode="lin" valueType="num">
                                      <p:cBhvr additive="base">
                                        <p:cTn id="91" dur="500"/>
                                        <p:tgtEl>
                                          <p:spTgt spid="22"/>
                                        </p:tgtEl>
                                        <p:attrNameLst>
                                          <p:attrName>ppt_y</p:attrName>
                                        </p:attrNameLst>
                                      </p:cBhvr>
                                      <p:tavLst>
                                        <p:tav tm="0">
                                          <p:val>
                                            <p:strVal val="#ppt_y+#ppt_h*1.125000"/>
                                          </p:val>
                                        </p:tav>
                                        <p:tav tm="100000">
                                          <p:val>
                                            <p:strVal val="#ppt_y"/>
                                          </p:val>
                                        </p:tav>
                                      </p:tavLst>
                                    </p:anim>
                                    <p:animEffect transition="in" filter="wipe(up)">
                                      <p:cBhvr>
                                        <p:cTn id="9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P spid="11" grpId="0" animBg="1"/>
      <p:bldP spid="13" grpId="0" animBg="1"/>
      <p:bldP spid="15" grpId="0" animBg="1"/>
      <p:bldP spid="17" grpId="0" animBg="1"/>
      <p:bldP spid="19" grpId="0" animBg="1"/>
      <p:bldP spid="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50135"/>
            <a:ext cx="12192000" cy="1325563"/>
          </a:xfrm>
        </p:spPr>
        <p:txBody>
          <a:bodyPr/>
          <a:lstStyle/>
          <a:p>
            <a:r>
              <a:rPr lang="fr-FR" dirty="0" smtClean="0"/>
              <a:t>Le changement global : questionner le développement durable</a:t>
            </a:r>
            <a:endParaRPr lang="fr-FR"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04831418"/>
              </p:ext>
            </p:extLst>
          </p:nvPr>
        </p:nvGraphicFramePr>
        <p:xfrm>
          <a:off x="389965" y="1915271"/>
          <a:ext cx="6979024" cy="44317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Flèche vers le bas 15"/>
          <p:cNvSpPr/>
          <p:nvPr/>
        </p:nvSpPr>
        <p:spPr>
          <a:xfrm>
            <a:off x="8086165" y="1690688"/>
            <a:ext cx="1021976" cy="4656324"/>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7" name="Rectangle 6"/>
          <p:cNvSpPr/>
          <p:nvPr/>
        </p:nvSpPr>
        <p:spPr>
          <a:xfrm>
            <a:off x="6418729" y="2671482"/>
            <a:ext cx="4500282" cy="80682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dirty="0" smtClean="0"/>
              <a:t>Déterminer le cap des choix pour les deux prochaines générations</a:t>
            </a:r>
            <a:endParaRPr lang="fr-FR" dirty="0"/>
          </a:p>
        </p:txBody>
      </p:sp>
      <p:sp>
        <p:nvSpPr>
          <p:cNvPr id="8" name="Rectangle 7"/>
          <p:cNvSpPr/>
          <p:nvPr/>
        </p:nvSpPr>
        <p:spPr>
          <a:xfrm>
            <a:off x="6418729" y="3727729"/>
            <a:ext cx="4500282" cy="80682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dirty="0" smtClean="0"/>
              <a:t>Montrer le rôle des entrepreneurs, des acteurs publics, de la société civile</a:t>
            </a:r>
            <a:r>
              <a:rPr lang="is-IS" dirty="0" smtClean="0"/>
              <a:t>…</a:t>
            </a:r>
            <a:endParaRPr lang="fr-FR" dirty="0"/>
          </a:p>
        </p:txBody>
      </p:sp>
      <p:sp>
        <p:nvSpPr>
          <p:cNvPr id="9" name="Rectangle 8"/>
          <p:cNvSpPr/>
          <p:nvPr/>
        </p:nvSpPr>
        <p:spPr>
          <a:xfrm>
            <a:off x="6418729" y="4820301"/>
            <a:ext cx="4500282" cy="80682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dirty="0" smtClean="0"/>
              <a:t>Amener vers un débat bien informé et organisé dans un cadre pluraliste</a:t>
            </a:r>
            <a:endParaRPr lang="fr-FR" dirty="0"/>
          </a:p>
        </p:txBody>
      </p:sp>
      <p:sp>
        <p:nvSpPr>
          <p:cNvPr id="10" name="Flèche vers la droite 9"/>
          <p:cNvSpPr/>
          <p:nvPr/>
        </p:nvSpPr>
        <p:spPr>
          <a:xfrm>
            <a:off x="5773269" y="2868239"/>
            <a:ext cx="770965" cy="46616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14" name="Flèche vers la droite 13"/>
          <p:cNvSpPr/>
          <p:nvPr/>
        </p:nvSpPr>
        <p:spPr>
          <a:xfrm>
            <a:off x="5773269" y="3898059"/>
            <a:ext cx="770965" cy="46616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15" name="Flèche vers la droite 14"/>
          <p:cNvSpPr/>
          <p:nvPr/>
        </p:nvSpPr>
        <p:spPr>
          <a:xfrm>
            <a:off x="5773269" y="4990631"/>
            <a:ext cx="770965" cy="46616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17" name="ZoneTexte 16"/>
          <p:cNvSpPr txBox="1"/>
          <p:nvPr/>
        </p:nvSpPr>
        <p:spPr>
          <a:xfrm>
            <a:off x="6400797" y="6386463"/>
            <a:ext cx="4446498" cy="369332"/>
          </a:xfrm>
          <a:prstGeom prst="rect">
            <a:avLst/>
          </a:prstGeom>
          <a:noFill/>
        </p:spPr>
        <p:txBody>
          <a:bodyPr wrap="square" rtlCol="0">
            <a:spAutoFit/>
          </a:bodyPr>
          <a:lstStyle/>
          <a:p>
            <a:pPr algn="ctr"/>
            <a:r>
              <a:rPr lang="fr-FR" dirty="0" smtClean="0"/>
              <a:t>Un approche </a:t>
            </a:r>
            <a:r>
              <a:rPr lang="fr-FR" smtClean="0"/>
              <a:t>pour impliquer les </a:t>
            </a:r>
            <a:r>
              <a:rPr lang="fr-FR" dirty="0" smtClean="0"/>
              <a:t>élèves</a:t>
            </a:r>
            <a:endParaRPr lang="fr-FR" dirty="0"/>
          </a:p>
        </p:txBody>
      </p:sp>
      <p:sp>
        <p:nvSpPr>
          <p:cNvPr id="3" name="Rectangle 2"/>
          <p:cNvSpPr/>
          <p:nvPr/>
        </p:nvSpPr>
        <p:spPr>
          <a:xfrm>
            <a:off x="5773269" y="1024631"/>
            <a:ext cx="6096000" cy="646331"/>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a:spAutoFit/>
          </a:bodyPr>
          <a:lstStyle/>
          <a:p>
            <a:pPr>
              <a:defRPr/>
            </a:pPr>
            <a:r>
              <a:rPr lang="fr-FR" dirty="0" smtClean="0">
                <a:solidFill>
                  <a:srgbClr val="FF0000"/>
                </a:solidFill>
                <a:sym typeface="Wingdings"/>
              </a:rPr>
              <a:t> </a:t>
            </a:r>
            <a:r>
              <a:rPr lang="fr-FR" dirty="0">
                <a:solidFill>
                  <a:srgbClr val="FF0000"/>
                </a:solidFill>
                <a:sym typeface="Wingdings"/>
              </a:rPr>
              <a:t>L</a:t>
            </a:r>
            <a:r>
              <a:rPr lang="fr-FR" dirty="0" smtClean="0">
                <a:solidFill>
                  <a:srgbClr val="FF0000"/>
                </a:solidFill>
              </a:rPr>
              <a:t>e </a:t>
            </a:r>
            <a:r>
              <a:rPr lang="fr-FR" dirty="0">
                <a:solidFill>
                  <a:srgbClr val="FF0000"/>
                </a:solidFill>
              </a:rPr>
              <a:t>changement global est porteur de menaces, les réponses se résument dans le concept de développement durable</a:t>
            </a:r>
          </a:p>
        </p:txBody>
      </p:sp>
    </p:spTree>
    <p:extLst>
      <p:ext uri="{BB962C8B-B14F-4D97-AF65-F5344CB8AC3E}">
        <p14:creationId xmlns:p14="http://schemas.microsoft.com/office/powerpoint/2010/main" val="1696703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graphicEl>
                                              <a:dgm id="{301EBC17-91EF-6F47-BFFA-56F180ADD55D}"/>
                                            </p:graphicEl>
                                          </p:spTgt>
                                        </p:tgtEl>
                                        <p:attrNameLst>
                                          <p:attrName>style.visibility</p:attrName>
                                        </p:attrNameLst>
                                      </p:cBhvr>
                                      <p:to>
                                        <p:strVal val="visible"/>
                                      </p:to>
                                    </p:set>
                                    <p:animEffect transition="in" filter="fade">
                                      <p:cBhvr>
                                        <p:cTn id="13" dur="500"/>
                                        <p:tgtEl>
                                          <p:spTgt spid="6">
                                            <p:graphicEl>
                                              <a:dgm id="{301EBC17-91EF-6F47-BFFA-56F180ADD55D}"/>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graphicEl>
                                              <a:dgm id="{CBBEB242-DA5B-0140-B641-312BBEDF20AD}"/>
                                            </p:graphicEl>
                                          </p:spTgt>
                                        </p:tgtEl>
                                        <p:attrNameLst>
                                          <p:attrName>style.visibility</p:attrName>
                                        </p:attrNameLst>
                                      </p:cBhvr>
                                      <p:to>
                                        <p:strVal val="visible"/>
                                      </p:to>
                                    </p:set>
                                    <p:animEffect transition="in" filter="fade">
                                      <p:cBhvr>
                                        <p:cTn id="18" dur="500"/>
                                        <p:tgtEl>
                                          <p:spTgt spid="6">
                                            <p:graphicEl>
                                              <a:dgm id="{CBBEB242-DA5B-0140-B641-312BBEDF20AD}"/>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
                                            <p:graphicEl>
                                              <a:dgm id="{3FF15742-5A35-084F-B85F-47B90FE5CBB4}"/>
                                            </p:graphicEl>
                                          </p:spTgt>
                                        </p:tgtEl>
                                        <p:attrNameLst>
                                          <p:attrName>style.visibility</p:attrName>
                                        </p:attrNameLst>
                                      </p:cBhvr>
                                      <p:to>
                                        <p:strVal val="visible"/>
                                      </p:to>
                                    </p:set>
                                    <p:animEffect transition="in" filter="fade">
                                      <p:cBhvr>
                                        <p:cTn id="21" dur="500"/>
                                        <p:tgtEl>
                                          <p:spTgt spid="6">
                                            <p:graphicEl>
                                              <a:dgm id="{3FF15742-5A35-084F-B85F-47B90FE5CBB4}"/>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graphicEl>
                                              <a:dgm id="{4D0C58AB-3F63-D746-8B18-E3453649F1DD}"/>
                                            </p:graphicEl>
                                          </p:spTgt>
                                        </p:tgtEl>
                                        <p:attrNameLst>
                                          <p:attrName>style.visibility</p:attrName>
                                        </p:attrNameLst>
                                      </p:cBhvr>
                                      <p:to>
                                        <p:strVal val="visible"/>
                                      </p:to>
                                    </p:set>
                                    <p:animEffect transition="in" filter="fade">
                                      <p:cBhvr>
                                        <p:cTn id="26" dur="500"/>
                                        <p:tgtEl>
                                          <p:spTgt spid="6">
                                            <p:graphicEl>
                                              <a:dgm id="{4D0C58AB-3F63-D746-8B18-E3453649F1DD}"/>
                                            </p:graphic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
                                            <p:graphicEl>
                                              <a:dgm id="{DECFEC5A-7F3E-D94A-B2B9-78033140FB1F}"/>
                                            </p:graphicEl>
                                          </p:spTgt>
                                        </p:tgtEl>
                                        <p:attrNameLst>
                                          <p:attrName>style.visibility</p:attrName>
                                        </p:attrNameLst>
                                      </p:cBhvr>
                                      <p:to>
                                        <p:strVal val="visible"/>
                                      </p:to>
                                    </p:set>
                                    <p:animEffect transition="in" filter="fade">
                                      <p:cBhvr>
                                        <p:cTn id="29" dur="500"/>
                                        <p:tgtEl>
                                          <p:spTgt spid="6">
                                            <p:graphicEl>
                                              <a:dgm id="{DECFEC5A-7F3E-D94A-B2B9-78033140FB1F}"/>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
                                            <p:graphicEl>
                                              <a:dgm id="{E0559F6D-9A2C-354D-9EF0-81A8C3543372}"/>
                                            </p:graphicEl>
                                          </p:spTgt>
                                        </p:tgtEl>
                                        <p:attrNameLst>
                                          <p:attrName>style.visibility</p:attrName>
                                        </p:attrNameLst>
                                      </p:cBhvr>
                                      <p:to>
                                        <p:strVal val="visible"/>
                                      </p:to>
                                    </p:set>
                                    <p:animEffect transition="in" filter="fade">
                                      <p:cBhvr>
                                        <p:cTn id="34" dur="500"/>
                                        <p:tgtEl>
                                          <p:spTgt spid="6">
                                            <p:graphicEl>
                                              <a:dgm id="{E0559F6D-9A2C-354D-9EF0-81A8C3543372}"/>
                                            </p:graphic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6">
                                            <p:graphicEl>
                                              <a:dgm id="{7E717ED6-CD6D-DE44-AB13-FF56E708D3A1}"/>
                                            </p:graphicEl>
                                          </p:spTgt>
                                        </p:tgtEl>
                                        <p:attrNameLst>
                                          <p:attrName>style.visibility</p:attrName>
                                        </p:attrNameLst>
                                      </p:cBhvr>
                                      <p:to>
                                        <p:strVal val="visible"/>
                                      </p:to>
                                    </p:set>
                                    <p:animEffect transition="in" filter="fade">
                                      <p:cBhvr>
                                        <p:cTn id="37" dur="500"/>
                                        <p:tgtEl>
                                          <p:spTgt spid="6">
                                            <p:graphicEl>
                                              <a:dgm id="{7E717ED6-CD6D-DE44-AB13-FF56E708D3A1}"/>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left)">
                                      <p:cBhvr>
                                        <p:cTn id="42" dur="500"/>
                                        <p:tgtEl>
                                          <p:spTgt spid="10"/>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left)">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wipe(left)">
                                      <p:cBhvr>
                                        <p:cTn id="50" dur="500"/>
                                        <p:tgtEl>
                                          <p:spTgt spid="14"/>
                                        </p:tgtEl>
                                      </p:cBhvr>
                                    </p:animEffect>
                                  </p:childTnLst>
                                </p:cTn>
                              </p:par>
                              <p:par>
                                <p:cTn id="51" presetID="22" presetClass="entr" presetSubtype="8" fill="hold" grpId="0" nodeType="with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wipe(left)">
                                      <p:cBhvr>
                                        <p:cTn id="53" dur="500"/>
                                        <p:tgtEl>
                                          <p:spTgt spid="8"/>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wipe(left)">
                                      <p:cBhvr>
                                        <p:cTn id="58" dur="500"/>
                                        <p:tgtEl>
                                          <p:spTgt spid="15"/>
                                        </p:tgtEl>
                                      </p:cBhvr>
                                    </p:animEffect>
                                  </p:childTnLst>
                                </p:cTn>
                              </p:par>
                              <p:par>
                                <p:cTn id="59" presetID="22" presetClass="entr" presetSubtype="8" fill="hold" grpId="0" nodeType="with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wipe(left)">
                                      <p:cBhvr>
                                        <p:cTn id="61" dur="500"/>
                                        <p:tgtEl>
                                          <p:spTgt spid="9"/>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1" fill="hold" grpId="0" nodeType="click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wipe(up)">
                                      <p:cBhvr>
                                        <p:cTn id="66" dur="500"/>
                                        <p:tgtEl>
                                          <p:spTgt spid="16"/>
                                        </p:tgtEl>
                                      </p:cBhvr>
                                    </p:animEffect>
                                  </p:childTnLst>
                                </p:cTn>
                              </p:par>
                              <p:par>
                                <p:cTn id="67" presetID="22" presetClass="entr" presetSubtype="1" fill="hold" grpId="0" nodeType="withEffect">
                                  <p:stCondLst>
                                    <p:cond delay="0"/>
                                  </p:stCondLst>
                                  <p:childTnLst>
                                    <p:set>
                                      <p:cBhvr>
                                        <p:cTn id="68" dur="1" fill="hold">
                                          <p:stCondLst>
                                            <p:cond delay="0"/>
                                          </p:stCondLst>
                                        </p:cTn>
                                        <p:tgtEl>
                                          <p:spTgt spid="17"/>
                                        </p:tgtEl>
                                        <p:attrNameLst>
                                          <p:attrName>style.visibility</p:attrName>
                                        </p:attrNameLst>
                                      </p:cBhvr>
                                      <p:to>
                                        <p:strVal val="visible"/>
                                      </p:to>
                                    </p:set>
                                    <p:animEffect transition="in" filter="wipe(up)">
                                      <p:cBhvr>
                                        <p:cTn id="6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P spid="16" grpId="0" animBg="1"/>
      <p:bldP spid="7" grpId="0" animBg="1"/>
      <p:bldP spid="8" grpId="0" animBg="1"/>
      <p:bldP spid="9" grpId="0" animBg="1"/>
      <p:bldP spid="10" grpId="0" animBg="1"/>
      <p:bldP spid="14" grpId="0" animBg="1"/>
      <p:bldP spid="15" grpId="0" animBg="1"/>
      <p:bldP spid="17" grpId="0"/>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Bibliographie</a:t>
            </a:r>
            <a:endParaRPr lang="fr-FR" dirty="0"/>
          </a:p>
        </p:txBody>
      </p:sp>
      <p:sp>
        <p:nvSpPr>
          <p:cNvPr id="3" name="Espace réservé du contenu 2"/>
          <p:cNvSpPr>
            <a:spLocks noGrp="1"/>
          </p:cNvSpPr>
          <p:nvPr>
            <p:ph idx="1"/>
          </p:nvPr>
        </p:nvSpPr>
        <p:spPr>
          <a:xfrm>
            <a:off x="838200" y="1825625"/>
            <a:ext cx="10515600" cy="4778376"/>
          </a:xfrm>
        </p:spPr>
        <p:txBody>
          <a:bodyPr>
            <a:normAutofit fontScale="85000" lnSpcReduction="20000"/>
          </a:bodyPr>
          <a:lstStyle/>
          <a:p>
            <a:r>
              <a:rPr lang="fr-FR" dirty="0" smtClean="0"/>
              <a:t>Anne JEGOU (</a:t>
            </a:r>
            <a:r>
              <a:rPr lang="fr-FR" dirty="0" err="1" smtClean="0"/>
              <a:t>dir</a:t>
            </a:r>
            <a:r>
              <a:rPr lang="fr-FR" dirty="0" smtClean="0"/>
              <a:t>.), « </a:t>
            </a:r>
            <a:r>
              <a:rPr lang="fr-FR" b="1" dirty="0" smtClean="0"/>
              <a:t>Développement durable</a:t>
            </a:r>
            <a:r>
              <a:rPr lang="fr-FR" b="1" i="1" dirty="0" smtClean="0"/>
              <a:t> </a:t>
            </a:r>
            <a:r>
              <a:rPr lang="fr-FR" i="1" dirty="0" smtClean="0"/>
              <a:t>», L’information géographique</a:t>
            </a:r>
            <a:r>
              <a:rPr lang="fr-FR" dirty="0" smtClean="0"/>
              <a:t>, 2007</a:t>
            </a:r>
          </a:p>
          <a:p>
            <a:r>
              <a:rPr lang="fr-FR" dirty="0" smtClean="0"/>
              <a:t>Michel GRIFFON, « </a:t>
            </a:r>
            <a:r>
              <a:rPr lang="fr-FR" b="1" dirty="0" smtClean="0"/>
              <a:t>Un changement planétaire</a:t>
            </a:r>
            <a:r>
              <a:rPr lang="fr-FR" dirty="0" smtClean="0"/>
              <a:t> », </a:t>
            </a:r>
            <a:r>
              <a:rPr lang="fr-FR" i="1" dirty="0" smtClean="0"/>
              <a:t>La Revue Projet</a:t>
            </a:r>
            <a:r>
              <a:rPr lang="fr-FR" dirty="0" smtClean="0"/>
              <a:t>, 2007</a:t>
            </a:r>
          </a:p>
          <a:p>
            <a:r>
              <a:rPr lang="fr-FR" dirty="0" smtClean="0"/>
              <a:t>Jacques VERON, « </a:t>
            </a:r>
            <a:r>
              <a:rPr lang="fr-FR" b="1" dirty="0" smtClean="0"/>
              <a:t>Enjeux économiques, sociaux et environnementaux de l’urbanisation du monde</a:t>
            </a:r>
            <a:r>
              <a:rPr lang="fr-FR" dirty="0" smtClean="0"/>
              <a:t> », </a:t>
            </a:r>
            <a:r>
              <a:rPr lang="fr-FR" i="1" dirty="0" smtClean="0"/>
              <a:t>Population et développement</a:t>
            </a:r>
            <a:r>
              <a:rPr lang="fr-FR" dirty="0" smtClean="0"/>
              <a:t>, 2008.</a:t>
            </a:r>
          </a:p>
          <a:p>
            <a:r>
              <a:rPr lang="fr-FR" dirty="0" smtClean="0"/>
              <a:t>Michel et Florent GRIFFON, </a:t>
            </a:r>
            <a:r>
              <a:rPr lang="fr-FR" b="1" i="1" dirty="0" smtClean="0"/>
              <a:t>Pour un monde viable : changement global et viabilité planétaire</a:t>
            </a:r>
            <a:r>
              <a:rPr lang="fr-FR" dirty="0" smtClean="0"/>
              <a:t>, Odile Jacob, 2011.</a:t>
            </a:r>
          </a:p>
          <a:p>
            <a:r>
              <a:rPr lang="fr-FR" dirty="0" smtClean="0"/>
              <a:t>Delphine PIAZZA-MOREL « </a:t>
            </a:r>
            <a:r>
              <a:rPr lang="fr-FR" b="1" dirty="0" smtClean="0"/>
              <a:t>Changement global : état de la notion dans les différents champs disciplinaires et plus spécifiquement en SHS</a:t>
            </a:r>
            <a:r>
              <a:rPr lang="fr-FR" dirty="0" smtClean="0"/>
              <a:t> » , </a:t>
            </a:r>
            <a:r>
              <a:rPr lang="fr-FR" i="1" dirty="0" err="1" smtClean="0"/>
              <a:t>Labex</a:t>
            </a:r>
            <a:r>
              <a:rPr lang="fr-FR" i="1" dirty="0" smtClean="0"/>
              <a:t> Innovation et Territoire de Montagne</a:t>
            </a:r>
            <a:r>
              <a:rPr lang="fr-FR" dirty="0" smtClean="0"/>
              <a:t>, 2013</a:t>
            </a:r>
          </a:p>
          <a:p>
            <a:r>
              <a:rPr lang="fr-FR" dirty="0" smtClean="0"/>
              <a:t>Yann BERARD, « </a:t>
            </a:r>
            <a:r>
              <a:rPr lang="fr-FR" b="1" dirty="0" smtClean="0"/>
              <a:t>Le global, nouvelle grandeur politique de la nature</a:t>
            </a:r>
            <a:r>
              <a:rPr lang="fr-FR" dirty="0" smtClean="0"/>
              <a:t> », </a:t>
            </a:r>
            <a:r>
              <a:rPr lang="fr-FR" i="1" dirty="0" smtClean="0"/>
              <a:t>Nature, Sciences et sociétés</a:t>
            </a:r>
            <a:r>
              <a:rPr lang="fr-FR" dirty="0" smtClean="0"/>
              <a:t>, 2015.</a:t>
            </a:r>
          </a:p>
          <a:p>
            <a:r>
              <a:rPr lang="fr-FR" dirty="0" smtClean="0"/>
              <a:t>Jean-François LEGER, « </a:t>
            </a:r>
            <a:r>
              <a:rPr lang="fr-FR" b="1" dirty="0" smtClean="0"/>
              <a:t>Climat et dynamique démographique : le développement durable, impératif ou illusion ?</a:t>
            </a:r>
            <a:r>
              <a:rPr lang="fr-FR" dirty="0" smtClean="0"/>
              <a:t> », </a:t>
            </a:r>
            <a:r>
              <a:rPr lang="fr-FR" i="1" dirty="0" smtClean="0"/>
              <a:t>Population et Avenir</a:t>
            </a:r>
            <a:r>
              <a:rPr lang="fr-FR" dirty="0" smtClean="0"/>
              <a:t>, 2016.</a:t>
            </a:r>
          </a:p>
        </p:txBody>
      </p:sp>
    </p:spTree>
    <p:extLst>
      <p:ext uri="{BB962C8B-B14F-4D97-AF65-F5344CB8AC3E}">
        <p14:creationId xmlns:p14="http://schemas.microsoft.com/office/powerpoint/2010/main" val="17580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 y="2218545"/>
            <a:ext cx="12192000" cy="1540656"/>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fr-FR" smtClean="0">
                <a:ln w="0"/>
                <a:effectLst>
                  <a:outerShdw blurRad="38100" dist="19050" dir="2700000" algn="tl" rotWithShape="0">
                    <a:schemeClr val="dk1">
                      <a:alpha val="40000"/>
                    </a:schemeClr>
                  </a:outerShdw>
                </a:effectLst>
              </a:rPr>
              <a:t>Présentation détaillée du </a:t>
            </a:r>
            <a:r>
              <a:rPr lang="fr-FR" dirty="0" smtClean="0">
                <a:ln w="0"/>
                <a:effectLst>
                  <a:outerShdw blurRad="38100" dist="19050" dir="2700000" algn="tl" rotWithShape="0">
                    <a:schemeClr val="dk1">
                      <a:alpha val="40000"/>
                    </a:schemeClr>
                  </a:outerShdw>
                </a:effectLst>
              </a:rPr>
              <a:t>programme de géographie 5</a:t>
            </a:r>
            <a:r>
              <a:rPr lang="fr-FR" baseline="30000" dirty="0" smtClean="0">
                <a:ln w="0"/>
                <a:effectLst>
                  <a:outerShdw blurRad="38100" dist="19050" dir="2700000" algn="tl" rotWithShape="0">
                    <a:schemeClr val="dk1">
                      <a:alpha val="40000"/>
                    </a:schemeClr>
                  </a:outerShdw>
                </a:effectLst>
              </a:rPr>
              <a:t>ème</a:t>
            </a:r>
            <a:r>
              <a:rPr lang="fr-FR" dirty="0" smtClean="0">
                <a:ln w="0"/>
                <a:effectLst>
                  <a:outerShdw blurRad="38100" dist="19050" dir="2700000" algn="tl" rotWithShape="0">
                    <a:schemeClr val="dk1">
                      <a:alpha val="40000"/>
                    </a:schemeClr>
                  </a:outerShdw>
                </a:effectLst>
              </a:rPr>
              <a:t> </a:t>
            </a:r>
            <a:endParaRPr lang="fr-FR"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724692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199" y="-19439"/>
            <a:ext cx="10515600" cy="774812"/>
          </a:xfrm>
        </p:spPr>
        <p:txBody>
          <a:bodyPr/>
          <a:lstStyle/>
          <a:p>
            <a:r>
              <a:rPr lang="fr-FR" dirty="0" smtClean="0"/>
              <a:t>Un programme plus remanié qu’il n’y paraît</a:t>
            </a:r>
            <a:r>
              <a:rPr lang="is-IS" dirty="0" smtClean="0"/>
              <a:t>…</a:t>
            </a:r>
            <a:endParaRPr lang="fr-FR" dirty="0"/>
          </a:p>
        </p:txBody>
      </p:sp>
      <p:graphicFrame>
        <p:nvGraphicFramePr>
          <p:cNvPr id="3" name="Tableau 2"/>
          <p:cNvGraphicFramePr>
            <a:graphicFrameLocks noGrp="1"/>
          </p:cNvGraphicFramePr>
          <p:nvPr>
            <p:extLst>
              <p:ext uri="{D42A27DB-BD31-4B8C-83A1-F6EECF244321}">
                <p14:modId xmlns:p14="http://schemas.microsoft.com/office/powerpoint/2010/main" val="916982679"/>
              </p:ext>
            </p:extLst>
          </p:nvPr>
        </p:nvGraphicFramePr>
        <p:xfrm>
          <a:off x="-1" y="755373"/>
          <a:ext cx="12192000" cy="6092266"/>
        </p:xfrm>
        <a:graphic>
          <a:graphicData uri="http://schemas.openxmlformats.org/drawingml/2006/table">
            <a:tbl>
              <a:tblPr firstRow="1" bandRow="1">
                <a:tableStyleId>{5C22544A-7EE6-4342-B048-85BDC9FD1C3A}</a:tableStyleId>
              </a:tblPr>
              <a:tblGrid>
                <a:gridCol w="6096000"/>
                <a:gridCol w="6096000"/>
              </a:tblGrid>
              <a:tr h="331546">
                <a:tc>
                  <a:txBody>
                    <a:bodyPr/>
                    <a:lstStyle/>
                    <a:p>
                      <a:pPr algn="ctr"/>
                      <a:r>
                        <a:rPr lang="fr-FR" dirty="0" smtClean="0"/>
                        <a:t>PROGRAMME DE 2008</a:t>
                      </a:r>
                      <a:endParaRPr lang="fr-FR" dirty="0"/>
                    </a:p>
                  </a:txBody>
                  <a:tcPr/>
                </a:tc>
                <a:tc>
                  <a:txBody>
                    <a:bodyPr/>
                    <a:lstStyle/>
                    <a:p>
                      <a:pPr algn="ctr"/>
                      <a:r>
                        <a:rPr lang="fr-FR" dirty="0" smtClean="0"/>
                        <a:t>PROGRAMME DE 2016</a:t>
                      </a:r>
                      <a:endParaRPr lang="fr-FR" dirty="0"/>
                    </a:p>
                  </a:txBody>
                  <a:tcPr/>
                </a:tc>
              </a:tr>
              <a:tr h="1226265">
                <a:tc>
                  <a:txBody>
                    <a:bodyPr/>
                    <a:lstStyle/>
                    <a:p>
                      <a:r>
                        <a:rPr lang="fr-FR" sz="1400" b="1" dirty="0" smtClean="0"/>
                        <a:t>PARTIE 1 : LA QUESTION DU DÉVELOPPEMENT DURABLE</a:t>
                      </a:r>
                    </a:p>
                    <a:p>
                      <a:r>
                        <a:rPr lang="fr-FR" sz="1400" b="1" dirty="0" smtClean="0"/>
                        <a:t>Thème 1 : Les enjeux du développement durable</a:t>
                      </a:r>
                    </a:p>
                    <a:p>
                      <a:r>
                        <a:rPr lang="fr-FR" sz="1400" dirty="0" smtClean="0"/>
                        <a:t>EDC sur un enjeu d’aménagement</a:t>
                      </a:r>
                    </a:p>
                    <a:p>
                      <a:r>
                        <a:rPr lang="fr-FR" sz="1400" b="1" dirty="0" smtClean="0"/>
                        <a:t>Thème 2</a:t>
                      </a:r>
                      <a:r>
                        <a:rPr lang="fr-FR" sz="1400" b="1" baseline="0" dirty="0" smtClean="0"/>
                        <a:t> : Les dynamiques de la population et le développement durable</a:t>
                      </a:r>
                    </a:p>
                    <a:p>
                      <a:r>
                        <a:rPr lang="fr-FR" sz="1400" baseline="0" dirty="0" smtClean="0"/>
                        <a:t>EDC sur l’Inde ou la Chine</a:t>
                      </a:r>
                    </a:p>
                    <a:p>
                      <a:r>
                        <a:rPr lang="fr-FR" sz="1400" baseline="0" dirty="0" smtClean="0"/>
                        <a:t>EDC sur un front pionnier</a:t>
                      </a:r>
                      <a:endParaRPr lang="fr-FR" sz="1400" dirty="0"/>
                    </a:p>
                  </a:txBody>
                  <a:tcPr/>
                </a:tc>
                <a:tc>
                  <a:txBody>
                    <a:bodyPr/>
                    <a:lstStyle/>
                    <a:p>
                      <a:r>
                        <a:rPr lang="fr-FR" sz="1400" b="1" dirty="0" smtClean="0"/>
                        <a:t>THEME</a:t>
                      </a:r>
                      <a:r>
                        <a:rPr lang="fr-FR" sz="1400" b="1" baseline="0" dirty="0" smtClean="0"/>
                        <a:t> 1 : LA QUESTION DEMOGRAPHIQUE ET L’INEGAL DEVELOPPEMENT</a:t>
                      </a:r>
                    </a:p>
                    <a:p>
                      <a:r>
                        <a:rPr lang="fr-FR" sz="1400" b="1" dirty="0" smtClean="0"/>
                        <a:t>Sous-thème </a:t>
                      </a:r>
                      <a:r>
                        <a:rPr lang="fr-FR" sz="1400" b="1" baseline="0" dirty="0" smtClean="0"/>
                        <a:t>1 : La croissance démographique et ses effets</a:t>
                      </a:r>
                    </a:p>
                    <a:p>
                      <a:r>
                        <a:rPr lang="fr-FR" sz="1400" baseline="0" dirty="0" smtClean="0"/>
                        <a:t>EDC sur une puissance émergente (Chine ou Inde)</a:t>
                      </a:r>
                    </a:p>
                    <a:p>
                      <a:r>
                        <a:rPr lang="fr-FR" sz="1400" baseline="0" dirty="0" smtClean="0"/>
                        <a:t>EDC sur un pays d’Afrique au choix</a:t>
                      </a:r>
                    </a:p>
                    <a:p>
                      <a:r>
                        <a:rPr lang="fr-FR" sz="1400" b="1" dirty="0" smtClean="0"/>
                        <a:t>Sous-thème </a:t>
                      </a:r>
                      <a:r>
                        <a:rPr lang="fr-FR" sz="1400" b="1" baseline="0" dirty="0" smtClean="0"/>
                        <a:t>2 : Répartition de la richesse et de la pauvreté dans le monde</a:t>
                      </a:r>
                      <a:endParaRPr lang="fr-FR" sz="1400" b="1" dirty="0"/>
                    </a:p>
                  </a:txBody>
                  <a:tcPr/>
                </a:tc>
              </a:tr>
              <a:tr h="1417017">
                <a:tc>
                  <a:txBody>
                    <a:bodyPr/>
                    <a:lstStyle/>
                    <a:p>
                      <a:r>
                        <a:rPr lang="fr-FR" sz="1400" b="1" dirty="0" smtClean="0"/>
                        <a:t>PARTIE 2 : DES SOCIÉTÉS INÉGALEMENT DÉVELOPPÉES (2 questions sur 3)</a:t>
                      </a:r>
                    </a:p>
                    <a:p>
                      <a:r>
                        <a:rPr lang="fr-FR" sz="1400" b="1" dirty="0" smtClean="0"/>
                        <a:t>Thème</a:t>
                      </a:r>
                      <a:r>
                        <a:rPr lang="fr-FR" sz="1400" b="1" baseline="0" dirty="0" smtClean="0"/>
                        <a:t> 1 : Des inégalités devant la santé</a:t>
                      </a:r>
                    </a:p>
                    <a:p>
                      <a:r>
                        <a:rPr lang="fr-FR" sz="1400" baseline="0" dirty="0" smtClean="0"/>
                        <a:t>EDC une pandémie/une infrastructure sanitaire</a:t>
                      </a:r>
                    </a:p>
                    <a:p>
                      <a:r>
                        <a:rPr lang="fr-FR" sz="1400" b="1" baseline="0" dirty="0" smtClean="0"/>
                        <a:t>Thème 2 : Des inégalités devant l’alphabétisation</a:t>
                      </a:r>
                    </a:p>
                    <a:p>
                      <a:r>
                        <a:rPr lang="fr-FR" sz="1400" b="1" baseline="0" dirty="0" smtClean="0"/>
                        <a:t>Thème 3 : Des inégalités devant les risques</a:t>
                      </a:r>
                    </a:p>
                    <a:p>
                      <a:r>
                        <a:rPr lang="fr-FR" sz="1400" baseline="0" dirty="0" smtClean="0"/>
                        <a:t>EDC d’une catastrophe naturelle</a:t>
                      </a:r>
                    </a:p>
                    <a:p>
                      <a:r>
                        <a:rPr lang="fr-FR" sz="1400" b="1" baseline="0" dirty="0" smtClean="0"/>
                        <a:t>Thème 4 (obligatoire) : La pauvreté dans le monde</a:t>
                      </a:r>
                      <a:endParaRPr lang="fr-FR" sz="1400" b="1" dirty="0"/>
                    </a:p>
                  </a:txBody>
                  <a:tcPr/>
                </a:tc>
                <a:tc>
                  <a:txBody>
                    <a:bodyPr/>
                    <a:lstStyle/>
                    <a:p>
                      <a:r>
                        <a:rPr lang="fr-FR" sz="1400" b="1" dirty="0" smtClean="0"/>
                        <a:t>THEME</a:t>
                      </a:r>
                      <a:r>
                        <a:rPr lang="fr-FR" sz="1400" b="1" baseline="0" dirty="0" smtClean="0"/>
                        <a:t> 2 : DES RESSOURCES LIMITÉES À GÉRER ET À RENOUVELER</a:t>
                      </a:r>
                    </a:p>
                    <a:p>
                      <a:r>
                        <a:rPr lang="fr-FR" sz="1400" b="1" dirty="0" smtClean="0"/>
                        <a:t>Sous-thème </a:t>
                      </a:r>
                      <a:r>
                        <a:rPr lang="fr-FR" sz="1400" b="1" baseline="0" dirty="0" smtClean="0"/>
                        <a:t>1 : L’énergie, l’eau : des ressources à ménager et à mieux utiliser</a:t>
                      </a:r>
                    </a:p>
                    <a:p>
                      <a:r>
                        <a:rPr lang="fr-FR" sz="1400" baseline="0" dirty="0" smtClean="0"/>
                        <a:t>EDC au choix</a:t>
                      </a:r>
                    </a:p>
                    <a:p>
                      <a:r>
                        <a:rPr lang="fr-FR" sz="1400" b="1" dirty="0" smtClean="0"/>
                        <a:t>Sous-thème </a:t>
                      </a:r>
                      <a:r>
                        <a:rPr lang="fr-FR" sz="1400" b="1" baseline="0" dirty="0" smtClean="0"/>
                        <a:t>2 : L’alimentation : comment nourrir une humanité en croissance démographique et aux alimentaires accrus ?</a:t>
                      </a:r>
                    </a:p>
                    <a:p>
                      <a:r>
                        <a:rPr lang="fr-FR" sz="1400" baseline="0" dirty="0" smtClean="0"/>
                        <a:t>EDC au choix</a:t>
                      </a:r>
                      <a:endParaRPr lang="fr-FR" sz="1400" dirty="0"/>
                    </a:p>
                  </a:txBody>
                  <a:tcPr/>
                </a:tc>
              </a:tr>
              <a:tr h="2180027">
                <a:tc>
                  <a:txBody>
                    <a:bodyPr/>
                    <a:lstStyle/>
                    <a:p>
                      <a:r>
                        <a:rPr lang="fr-FR" sz="1400" b="1" dirty="0" smtClean="0"/>
                        <a:t>PARTIE 3 : DES HOMMES ET DES RESSOURCES (3 questions</a:t>
                      </a:r>
                      <a:r>
                        <a:rPr lang="fr-FR" sz="1400" b="1" baseline="0" dirty="0" smtClean="0"/>
                        <a:t> sur 4)</a:t>
                      </a:r>
                      <a:endParaRPr lang="fr-FR" sz="1400" b="1" dirty="0" smtClean="0"/>
                    </a:p>
                    <a:p>
                      <a:r>
                        <a:rPr lang="fr-FR" sz="1400" b="1" dirty="0" smtClean="0"/>
                        <a:t>Thème 1 : La</a:t>
                      </a:r>
                      <a:r>
                        <a:rPr lang="fr-FR" sz="1400" b="1" baseline="0" dirty="0" smtClean="0"/>
                        <a:t> question des ressources alimentaires</a:t>
                      </a:r>
                    </a:p>
                    <a:p>
                      <a:r>
                        <a:rPr lang="fr-FR" sz="1400" baseline="0" dirty="0" smtClean="0"/>
                        <a:t>EDC sur le Brésil</a:t>
                      </a:r>
                    </a:p>
                    <a:p>
                      <a:r>
                        <a:rPr lang="fr-FR" sz="1400" b="1" baseline="0" dirty="0" smtClean="0"/>
                        <a:t>Thème 2 : La question de l’accès à l’eau</a:t>
                      </a:r>
                    </a:p>
                    <a:p>
                      <a:r>
                        <a:rPr lang="fr-FR" sz="1400" baseline="0" dirty="0" smtClean="0"/>
                        <a:t>EDC sur un pays du Maghreb ou l’Australie</a:t>
                      </a:r>
                    </a:p>
                    <a:p>
                      <a:r>
                        <a:rPr lang="fr-FR" sz="1400" b="1" baseline="0" dirty="0" smtClean="0"/>
                        <a:t>Thème 3 : Gérer les océans et leurs ressources</a:t>
                      </a:r>
                    </a:p>
                    <a:p>
                      <a:r>
                        <a:rPr lang="fr-FR" sz="1400" baseline="0" dirty="0" smtClean="0"/>
                        <a:t>EDC sur une zone de pêche</a:t>
                      </a:r>
                    </a:p>
                    <a:p>
                      <a:r>
                        <a:rPr lang="fr-FR" sz="1400" b="1" baseline="0" dirty="0" smtClean="0"/>
                        <a:t>Thème 4 : Ménager l’atmosphère</a:t>
                      </a:r>
                    </a:p>
                    <a:p>
                      <a:r>
                        <a:rPr lang="fr-FR" sz="1400" baseline="0" dirty="0" smtClean="0"/>
                        <a:t>EDC sur une grande ville d’Amérique du Nord ou d’Europe</a:t>
                      </a:r>
                    </a:p>
                    <a:p>
                      <a:r>
                        <a:rPr lang="fr-FR" sz="1400" b="1" baseline="0" dirty="0" smtClean="0"/>
                        <a:t>Thème 5 : La question de l’énergie</a:t>
                      </a:r>
                    </a:p>
                    <a:p>
                      <a:r>
                        <a:rPr lang="fr-FR" sz="1400" baseline="0" dirty="0" smtClean="0"/>
                        <a:t>EDC sur la Russie ou le Moyen-Orient</a:t>
                      </a:r>
                      <a:endParaRPr lang="fr-FR" sz="1400" dirty="0"/>
                    </a:p>
                  </a:txBody>
                  <a:tcPr/>
                </a:tc>
                <a:tc>
                  <a:txBody>
                    <a:bodyPr/>
                    <a:lstStyle/>
                    <a:p>
                      <a:r>
                        <a:rPr lang="fr-FR" sz="1400" b="1" dirty="0" smtClean="0"/>
                        <a:t>THEME 3 : PRÉVENIR LES RISQUES, S’ADAPTER AU CHANGEMENT GLOBAL</a:t>
                      </a:r>
                      <a:endParaRPr lang="fr-FR" sz="1400" b="1" baseline="0" dirty="0" smtClean="0"/>
                    </a:p>
                    <a:p>
                      <a:r>
                        <a:rPr lang="fr-FR" sz="1400" b="1" dirty="0" smtClean="0"/>
                        <a:t>Sous-thème</a:t>
                      </a:r>
                      <a:r>
                        <a:rPr lang="fr-FR" sz="1400" b="1" baseline="0" dirty="0" smtClean="0"/>
                        <a:t> </a:t>
                      </a:r>
                      <a:r>
                        <a:rPr lang="fr-FR" sz="1400" b="1" dirty="0" smtClean="0"/>
                        <a:t>1 : Le changement global</a:t>
                      </a:r>
                      <a:r>
                        <a:rPr lang="fr-FR" sz="1400" b="1" baseline="0" dirty="0" smtClean="0"/>
                        <a:t> et ses principaux effets géographiques</a:t>
                      </a:r>
                    </a:p>
                    <a:p>
                      <a:r>
                        <a:rPr lang="fr-FR" sz="1400" baseline="0" dirty="0" smtClean="0"/>
                        <a:t>EDC sur les effets potentiels d’un changement climatique</a:t>
                      </a:r>
                    </a:p>
                    <a:p>
                      <a:r>
                        <a:rPr lang="fr-FR" sz="1400" b="1" dirty="0" smtClean="0"/>
                        <a:t>Sous-thème </a:t>
                      </a:r>
                      <a:r>
                        <a:rPr lang="fr-FR" sz="1400" b="1" baseline="0" dirty="0" smtClean="0"/>
                        <a:t>2 : Prévenir les risques industriels et technologiques</a:t>
                      </a:r>
                    </a:p>
                    <a:p>
                      <a:r>
                        <a:rPr lang="fr-FR" sz="1400" baseline="0" dirty="0" smtClean="0"/>
                        <a:t>EDC sur un risque industriel ou technologique</a:t>
                      </a:r>
                      <a:endParaRPr lang="fr-FR" sz="1400" dirty="0"/>
                    </a:p>
                  </a:txBody>
                  <a:tcPr/>
                </a:tc>
              </a:tr>
              <a:tr h="331546">
                <a:tc>
                  <a:txBody>
                    <a:bodyPr/>
                    <a:lstStyle/>
                    <a:p>
                      <a:r>
                        <a:rPr lang="fr-FR" sz="1400" b="1" dirty="0" smtClean="0"/>
                        <a:t>PARTIE 4 : UNE</a:t>
                      </a:r>
                      <a:r>
                        <a:rPr lang="fr-FR" sz="1400" b="1" baseline="0" dirty="0" smtClean="0"/>
                        <a:t> QUESTION AU CHOIX</a:t>
                      </a:r>
                      <a:endParaRPr lang="fr-FR" sz="1400" b="1" dirty="0"/>
                    </a:p>
                  </a:txBody>
                  <a:tcPr/>
                </a:tc>
                <a:tc>
                  <a:txBody>
                    <a:bodyPr/>
                    <a:lstStyle/>
                    <a:p>
                      <a:endParaRPr lang="fr-FR" sz="1400" dirty="0"/>
                    </a:p>
                  </a:txBody>
                  <a:tcPr/>
                </a:tc>
              </a:tr>
            </a:tbl>
          </a:graphicData>
        </a:graphic>
      </p:graphicFrame>
    </p:spTree>
    <p:extLst>
      <p:ext uri="{BB962C8B-B14F-4D97-AF65-F5344CB8AC3E}">
        <p14:creationId xmlns:p14="http://schemas.microsoft.com/office/powerpoint/2010/main" val="2121572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199" y="-19439"/>
            <a:ext cx="10515600" cy="774812"/>
          </a:xfrm>
        </p:spPr>
        <p:txBody>
          <a:bodyPr/>
          <a:lstStyle/>
          <a:p>
            <a:r>
              <a:rPr lang="fr-FR" dirty="0" smtClean="0"/>
              <a:t>Un programme plus remanié qu’il n’y paraît</a:t>
            </a:r>
            <a:r>
              <a:rPr lang="is-IS" dirty="0" smtClean="0"/>
              <a:t>…</a:t>
            </a:r>
            <a:endParaRPr lang="fr-FR" dirty="0"/>
          </a:p>
        </p:txBody>
      </p:sp>
      <p:graphicFrame>
        <p:nvGraphicFramePr>
          <p:cNvPr id="3" name="Tableau 2"/>
          <p:cNvGraphicFramePr>
            <a:graphicFrameLocks noGrp="1"/>
          </p:cNvGraphicFramePr>
          <p:nvPr>
            <p:extLst>
              <p:ext uri="{D42A27DB-BD31-4B8C-83A1-F6EECF244321}">
                <p14:modId xmlns:p14="http://schemas.microsoft.com/office/powerpoint/2010/main" val="618171595"/>
              </p:ext>
            </p:extLst>
          </p:nvPr>
        </p:nvGraphicFramePr>
        <p:xfrm>
          <a:off x="-1" y="755373"/>
          <a:ext cx="12192000" cy="6092266"/>
        </p:xfrm>
        <a:graphic>
          <a:graphicData uri="http://schemas.openxmlformats.org/drawingml/2006/table">
            <a:tbl>
              <a:tblPr firstRow="1" bandRow="1">
                <a:tableStyleId>{5C22544A-7EE6-4342-B048-85BDC9FD1C3A}</a:tableStyleId>
              </a:tblPr>
              <a:tblGrid>
                <a:gridCol w="6096000"/>
                <a:gridCol w="6096000"/>
              </a:tblGrid>
              <a:tr h="331546">
                <a:tc>
                  <a:txBody>
                    <a:bodyPr/>
                    <a:lstStyle/>
                    <a:p>
                      <a:pPr algn="ctr"/>
                      <a:r>
                        <a:rPr lang="fr-FR" dirty="0" smtClean="0"/>
                        <a:t>PROGRAMME DE 2008</a:t>
                      </a:r>
                      <a:endParaRPr lang="fr-FR" dirty="0"/>
                    </a:p>
                  </a:txBody>
                  <a:tcPr/>
                </a:tc>
                <a:tc>
                  <a:txBody>
                    <a:bodyPr/>
                    <a:lstStyle/>
                    <a:p>
                      <a:pPr algn="ctr"/>
                      <a:r>
                        <a:rPr lang="fr-FR" dirty="0" smtClean="0"/>
                        <a:t>PROGRAMME DE 2016</a:t>
                      </a:r>
                      <a:endParaRPr lang="fr-FR" dirty="0"/>
                    </a:p>
                  </a:txBody>
                  <a:tcPr/>
                </a:tc>
              </a:tr>
              <a:tr h="1226265">
                <a:tc>
                  <a:txBody>
                    <a:bodyPr/>
                    <a:lstStyle/>
                    <a:p>
                      <a:r>
                        <a:rPr lang="fr-FR" sz="1400" b="1" strike="sngStrike" dirty="0" smtClean="0"/>
                        <a:t>PARTIE 1 : LA QUESTION DU DÉVELOPPEMENT DURABLE</a:t>
                      </a:r>
                    </a:p>
                    <a:p>
                      <a:r>
                        <a:rPr lang="fr-FR" sz="1400" b="1" strike="sngStrike" dirty="0" smtClean="0"/>
                        <a:t>Thème 1 : Les enjeux du développement durable</a:t>
                      </a:r>
                    </a:p>
                    <a:p>
                      <a:r>
                        <a:rPr lang="fr-FR" sz="1400" strike="sngStrike" dirty="0" smtClean="0"/>
                        <a:t>EDC sur un enjeu d’aménagement</a:t>
                      </a:r>
                    </a:p>
                    <a:p>
                      <a:r>
                        <a:rPr lang="fr-FR" sz="1400" b="1" dirty="0" smtClean="0"/>
                        <a:t>Thème 2</a:t>
                      </a:r>
                      <a:r>
                        <a:rPr lang="fr-FR" sz="1400" b="1" baseline="0" dirty="0" smtClean="0"/>
                        <a:t> : Les dynamiques de la population </a:t>
                      </a:r>
                      <a:r>
                        <a:rPr lang="fr-FR" sz="1400" b="1" strike="sngStrike" baseline="0" dirty="0" smtClean="0"/>
                        <a:t>et le développement durable</a:t>
                      </a:r>
                    </a:p>
                    <a:p>
                      <a:r>
                        <a:rPr lang="fr-FR" sz="1400" baseline="0" dirty="0" smtClean="0">
                          <a:ln>
                            <a:noFill/>
                          </a:ln>
                          <a:solidFill>
                            <a:srgbClr val="FF0000"/>
                          </a:solidFill>
                        </a:rPr>
                        <a:t>EDC sur l’Inde ou la Chine</a:t>
                      </a:r>
                    </a:p>
                    <a:p>
                      <a:r>
                        <a:rPr lang="fr-FR" sz="1400" baseline="0" dirty="0" smtClean="0">
                          <a:solidFill>
                            <a:srgbClr val="FF0000"/>
                          </a:solidFill>
                        </a:rPr>
                        <a:t>EDC sur un front pionnier</a:t>
                      </a:r>
                      <a:endParaRPr lang="fr-FR" sz="1400" dirty="0">
                        <a:solidFill>
                          <a:srgbClr val="FF0000"/>
                        </a:solidFill>
                      </a:endParaRPr>
                    </a:p>
                  </a:txBody>
                  <a:tcPr/>
                </a:tc>
                <a:tc>
                  <a:txBody>
                    <a:bodyPr/>
                    <a:lstStyle/>
                    <a:p>
                      <a:r>
                        <a:rPr lang="fr-FR" sz="1400" b="1" dirty="0" smtClean="0"/>
                        <a:t>THEME</a:t>
                      </a:r>
                      <a:r>
                        <a:rPr lang="fr-FR" sz="1400" b="1" baseline="0" dirty="0" smtClean="0"/>
                        <a:t> 1 : LA QUESTION DEMOGRAPHIQUE ET L’INEGAL DEVELOPPEMENT</a:t>
                      </a:r>
                    </a:p>
                    <a:p>
                      <a:r>
                        <a:rPr lang="fr-FR" sz="1400" b="1" dirty="0" smtClean="0"/>
                        <a:t>Sous-thème </a:t>
                      </a:r>
                      <a:r>
                        <a:rPr lang="fr-FR" sz="1400" b="1" baseline="0" dirty="0" smtClean="0"/>
                        <a:t>1 : La croissance démographique et ses effets</a:t>
                      </a:r>
                    </a:p>
                    <a:p>
                      <a:r>
                        <a:rPr lang="fr-FR" sz="1400" baseline="0" dirty="0" smtClean="0"/>
                        <a:t>EDC sur une puissance émergente (Chine ou Inde)</a:t>
                      </a:r>
                    </a:p>
                    <a:p>
                      <a:r>
                        <a:rPr lang="fr-FR" sz="1400" b="0" baseline="0" dirty="0" smtClean="0">
                          <a:solidFill>
                            <a:schemeClr val="accent6"/>
                          </a:solidFill>
                        </a:rPr>
                        <a:t>EDC sur un pays d’Afrique au choix</a:t>
                      </a:r>
                    </a:p>
                    <a:p>
                      <a:r>
                        <a:rPr lang="fr-FR" sz="1400" b="1" dirty="0" smtClean="0"/>
                        <a:t>Sous-thème </a:t>
                      </a:r>
                      <a:r>
                        <a:rPr lang="fr-FR" sz="1400" b="1" baseline="0" dirty="0" smtClean="0"/>
                        <a:t>2 : Répartition de la richesse et de la pauvreté dans le monde</a:t>
                      </a:r>
                      <a:endParaRPr lang="fr-FR" sz="1400" b="1" dirty="0"/>
                    </a:p>
                  </a:txBody>
                  <a:tcPr/>
                </a:tc>
              </a:tr>
              <a:tr h="1417017">
                <a:tc>
                  <a:txBody>
                    <a:bodyPr/>
                    <a:lstStyle/>
                    <a:p>
                      <a:r>
                        <a:rPr lang="fr-FR" sz="1400" b="1" dirty="0" smtClean="0"/>
                        <a:t>PARTIE 2 : DES SOCIÉTÉS INÉGALEMENT DÉVELOPPÉES</a:t>
                      </a:r>
                    </a:p>
                    <a:p>
                      <a:r>
                        <a:rPr lang="fr-FR" sz="1400" b="1" dirty="0" smtClean="0">
                          <a:solidFill>
                            <a:srgbClr val="FF0000"/>
                          </a:solidFill>
                        </a:rPr>
                        <a:t>Thème</a:t>
                      </a:r>
                      <a:r>
                        <a:rPr lang="fr-FR" sz="1400" b="1" baseline="0" dirty="0" smtClean="0">
                          <a:solidFill>
                            <a:srgbClr val="FF0000"/>
                          </a:solidFill>
                        </a:rPr>
                        <a:t> 1 : Des inégalités devant la santé</a:t>
                      </a:r>
                    </a:p>
                    <a:p>
                      <a:r>
                        <a:rPr lang="fr-FR" sz="1400" baseline="0" dirty="0" smtClean="0">
                          <a:solidFill>
                            <a:srgbClr val="FF0000"/>
                          </a:solidFill>
                        </a:rPr>
                        <a:t>EDC une pandémie/une infrastructure sanitaire</a:t>
                      </a:r>
                    </a:p>
                    <a:p>
                      <a:r>
                        <a:rPr lang="fr-FR" sz="1400" b="1" baseline="0" dirty="0" smtClean="0">
                          <a:solidFill>
                            <a:srgbClr val="FF0000"/>
                          </a:solidFill>
                        </a:rPr>
                        <a:t>Thème 2 : Des inégalités devant l’alphabétisation</a:t>
                      </a:r>
                    </a:p>
                    <a:p>
                      <a:r>
                        <a:rPr lang="fr-FR" sz="1400" b="1" strike="sngStrike" baseline="0" dirty="0" smtClean="0">
                          <a:solidFill>
                            <a:schemeClr val="tx1"/>
                          </a:solidFill>
                        </a:rPr>
                        <a:t>Thème 3 : Des inégalités devant les risques</a:t>
                      </a:r>
                    </a:p>
                    <a:p>
                      <a:r>
                        <a:rPr lang="fr-FR" sz="1400" strike="sngStrike" baseline="0" dirty="0" smtClean="0">
                          <a:solidFill>
                            <a:schemeClr val="tx1"/>
                          </a:solidFill>
                        </a:rPr>
                        <a:t>EDC d’une catastrophe naturelle</a:t>
                      </a:r>
                    </a:p>
                    <a:p>
                      <a:r>
                        <a:rPr lang="fr-FR" sz="1400" b="1" baseline="0" dirty="0" smtClean="0">
                          <a:solidFill>
                            <a:srgbClr val="FF0000"/>
                          </a:solidFill>
                        </a:rPr>
                        <a:t>Thème 4 (obligatoire) : La pauvreté dans le monde</a:t>
                      </a:r>
                      <a:endParaRPr lang="fr-FR" sz="1400" b="1" dirty="0">
                        <a:solidFill>
                          <a:srgbClr val="FF0000"/>
                        </a:solidFill>
                      </a:endParaRPr>
                    </a:p>
                  </a:txBody>
                  <a:tcPr/>
                </a:tc>
                <a:tc>
                  <a:txBody>
                    <a:bodyPr/>
                    <a:lstStyle/>
                    <a:p>
                      <a:r>
                        <a:rPr lang="fr-FR" sz="1400" b="1" dirty="0" smtClean="0"/>
                        <a:t>THEME</a:t>
                      </a:r>
                      <a:r>
                        <a:rPr lang="fr-FR" sz="1400" b="1" baseline="0" dirty="0" smtClean="0"/>
                        <a:t> 2 : DES RESSOURCES LIMITÉES À GÉRER ET À RENOUVELER</a:t>
                      </a:r>
                    </a:p>
                    <a:p>
                      <a:r>
                        <a:rPr lang="fr-FR" sz="1400" b="1" dirty="0" smtClean="0"/>
                        <a:t>Sous-thème </a:t>
                      </a:r>
                      <a:r>
                        <a:rPr lang="fr-FR" sz="1400" b="1" baseline="0" dirty="0" smtClean="0"/>
                        <a:t>1 : L’énergie, l’eau : des ressources à ménager et à mieux utiliser</a:t>
                      </a:r>
                    </a:p>
                    <a:p>
                      <a:r>
                        <a:rPr lang="fr-FR" sz="1400" b="0" baseline="0" dirty="0" smtClean="0">
                          <a:solidFill>
                            <a:schemeClr val="accent6"/>
                          </a:solidFill>
                        </a:rPr>
                        <a:t>EDC au choix avec une approche géohistoire </a:t>
                      </a:r>
                    </a:p>
                    <a:p>
                      <a:r>
                        <a:rPr lang="fr-FR" sz="1400" b="1" dirty="0" smtClean="0"/>
                        <a:t>Sous-thème </a:t>
                      </a:r>
                      <a:r>
                        <a:rPr lang="fr-FR" sz="1400" b="1" baseline="0" dirty="0" smtClean="0"/>
                        <a:t>2 : L’alimentation : comment nourrir une humanité en croissance démographique et aux alimentaires accrus ?</a:t>
                      </a:r>
                    </a:p>
                    <a:p>
                      <a:r>
                        <a:rPr lang="fr-FR" sz="1400" b="0" baseline="0" dirty="0" smtClean="0">
                          <a:solidFill>
                            <a:schemeClr val="accent6"/>
                          </a:solidFill>
                        </a:rPr>
                        <a:t>EDC au choix avec une approche géohistoire</a:t>
                      </a:r>
                      <a:endParaRPr lang="fr-FR" sz="1400" b="0" dirty="0">
                        <a:solidFill>
                          <a:schemeClr val="accent6"/>
                        </a:solidFill>
                      </a:endParaRPr>
                    </a:p>
                  </a:txBody>
                  <a:tcPr/>
                </a:tc>
              </a:tr>
              <a:tr h="2180027">
                <a:tc>
                  <a:txBody>
                    <a:bodyPr/>
                    <a:lstStyle/>
                    <a:p>
                      <a:r>
                        <a:rPr lang="fr-FR" sz="1400" b="1" dirty="0" smtClean="0"/>
                        <a:t>PARTIE 3 : DES HOMMES ET DES RESSOURCES (3 questions</a:t>
                      </a:r>
                      <a:r>
                        <a:rPr lang="fr-FR" sz="1400" b="1" baseline="0" dirty="0" smtClean="0"/>
                        <a:t> sur 4)</a:t>
                      </a:r>
                      <a:endParaRPr lang="fr-FR" sz="1400" b="1" dirty="0" smtClean="0"/>
                    </a:p>
                    <a:p>
                      <a:r>
                        <a:rPr lang="fr-FR" sz="1400" b="1" dirty="0" smtClean="0">
                          <a:solidFill>
                            <a:srgbClr val="FF0000"/>
                          </a:solidFill>
                        </a:rPr>
                        <a:t>Thème 1 : La</a:t>
                      </a:r>
                      <a:r>
                        <a:rPr lang="fr-FR" sz="1400" b="1" baseline="0" dirty="0" smtClean="0">
                          <a:solidFill>
                            <a:srgbClr val="FF0000"/>
                          </a:solidFill>
                        </a:rPr>
                        <a:t> question des ressources alimentaires</a:t>
                      </a:r>
                    </a:p>
                    <a:p>
                      <a:r>
                        <a:rPr lang="fr-FR" sz="1400" baseline="0" dirty="0" smtClean="0">
                          <a:solidFill>
                            <a:srgbClr val="FF0000"/>
                          </a:solidFill>
                        </a:rPr>
                        <a:t>EDC sur le Brésil</a:t>
                      </a:r>
                    </a:p>
                    <a:p>
                      <a:r>
                        <a:rPr lang="fr-FR" sz="1400" b="1" baseline="0" dirty="0" smtClean="0">
                          <a:solidFill>
                            <a:srgbClr val="FF0000"/>
                          </a:solidFill>
                        </a:rPr>
                        <a:t>Thème 2 : La question de l’accès à l’eau</a:t>
                      </a:r>
                    </a:p>
                    <a:p>
                      <a:r>
                        <a:rPr lang="fr-FR" sz="1400" baseline="0" dirty="0" smtClean="0">
                          <a:solidFill>
                            <a:srgbClr val="FF0000"/>
                          </a:solidFill>
                        </a:rPr>
                        <a:t>EDC sur un pays du Maghreb ou l’Australie</a:t>
                      </a:r>
                    </a:p>
                    <a:p>
                      <a:r>
                        <a:rPr lang="fr-FR" sz="1400" b="1" strike="sngStrike" baseline="0" dirty="0" smtClean="0"/>
                        <a:t>Thème 3 : Gérer les océans et leurs ressources</a:t>
                      </a:r>
                    </a:p>
                    <a:p>
                      <a:r>
                        <a:rPr lang="fr-FR" sz="1400" strike="sngStrike" baseline="0" dirty="0" smtClean="0"/>
                        <a:t>EDC sur une zone de pêche</a:t>
                      </a:r>
                    </a:p>
                    <a:p>
                      <a:r>
                        <a:rPr lang="fr-FR" sz="1400" b="1" strike="sngStrike" baseline="0" dirty="0" smtClean="0"/>
                        <a:t>Thème 4 : Ménager l’atmosphère</a:t>
                      </a:r>
                    </a:p>
                    <a:p>
                      <a:r>
                        <a:rPr lang="fr-FR" sz="1400" strike="sngStrike" baseline="0" dirty="0" smtClean="0"/>
                        <a:t>EDC sur une grande ville d’Amérique du Nord ou d’Europe</a:t>
                      </a:r>
                    </a:p>
                    <a:p>
                      <a:r>
                        <a:rPr lang="fr-FR" sz="1400" b="1" baseline="0" dirty="0" smtClean="0">
                          <a:solidFill>
                            <a:srgbClr val="FF0000"/>
                          </a:solidFill>
                        </a:rPr>
                        <a:t>Thème 5 : La question de l’énergie</a:t>
                      </a:r>
                    </a:p>
                    <a:p>
                      <a:r>
                        <a:rPr lang="fr-FR" sz="1400" baseline="0" dirty="0" smtClean="0">
                          <a:solidFill>
                            <a:srgbClr val="FF0000"/>
                          </a:solidFill>
                        </a:rPr>
                        <a:t>EDC sur la Russie ou le Moyen-Orient</a:t>
                      </a:r>
                      <a:endParaRPr lang="fr-FR" sz="1400" dirty="0">
                        <a:solidFill>
                          <a:srgbClr val="FF0000"/>
                        </a:solidFill>
                      </a:endParaRPr>
                    </a:p>
                  </a:txBody>
                  <a:tcPr/>
                </a:tc>
                <a:tc>
                  <a:txBody>
                    <a:bodyPr/>
                    <a:lstStyle/>
                    <a:p>
                      <a:r>
                        <a:rPr lang="fr-FR" sz="1400" b="1" dirty="0" smtClean="0"/>
                        <a:t>THEME 3 : PRÉVENIR LES RISQUES, S’ADAPTER AU CHANGEMENT GLOBAL</a:t>
                      </a:r>
                      <a:endParaRPr lang="fr-FR" sz="1400" b="1" baseline="0" dirty="0" smtClean="0"/>
                    </a:p>
                    <a:p>
                      <a:r>
                        <a:rPr lang="fr-FR" sz="1400" b="1" dirty="0" smtClean="0">
                          <a:solidFill>
                            <a:schemeClr val="accent6"/>
                          </a:solidFill>
                        </a:rPr>
                        <a:t>Sous-thème</a:t>
                      </a:r>
                      <a:r>
                        <a:rPr lang="fr-FR" sz="1400" b="1" baseline="0" dirty="0" smtClean="0">
                          <a:solidFill>
                            <a:schemeClr val="accent6"/>
                          </a:solidFill>
                        </a:rPr>
                        <a:t> </a:t>
                      </a:r>
                      <a:r>
                        <a:rPr lang="fr-FR" sz="1400" b="1" dirty="0" smtClean="0">
                          <a:solidFill>
                            <a:schemeClr val="accent6"/>
                          </a:solidFill>
                        </a:rPr>
                        <a:t>1 : Le changement global</a:t>
                      </a:r>
                      <a:r>
                        <a:rPr lang="fr-FR" sz="1400" b="1" baseline="0" dirty="0" smtClean="0">
                          <a:solidFill>
                            <a:schemeClr val="accent6"/>
                          </a:solidFill>
                        </a:rPr>
                        <a:t> et ses principaux effets géographiques</a:t>
                      </a:r>
                    </a:p>
                    <a:p>
                      <a:r>
                        <a:rPr lang="fr-FR" sz="1400" b="0" baseline="0" dirty="0" smtClean="0">
                          <a:solidFill>
                            <a:schemeClr val="accent6"/>
                          </a:solidFill>
                        </a:rPr>
                        <a:t>EDC sur les effets potentiels d’un changement climatique</a:t>
                      </a:r>
                    </a:p>
                    <a:p>
                      <a:r>
                        <a:rPr lang="fr-FR" sz="1400" b="1" dirty="0" smtClean="0">
                          <a:solidFill>
                            <a:schemeClr val="accent6"/>
                          </a:solidFill>
                        </a:rPr>
                        <a:t>Sous-thème </a:t>
                      </a:r>
                      <a:r>
                        <a:rPr lang="fr-FR" sz="1400" b="1" baseline="0" dirty="0" smtClean="0">
                          <a:solidFill>
                            <a:schemeClr val="accent6"/>
                          </a:solidFill>
                        </a:rPr>
                        <a:t>2 : Prévenir les risques industriels et technologiques</a:t>
                      </a:r>
                    </a:p>
                    <a:p>
                      <a:r>
                        <a:rPr lang="fr-FR" sz="1400" b="0" baseline="0" dirty="0" smtClean="0">
                          <a:solidFill>
                            <a:schemeClr val="accent6"/>
                          </a:solidFill>
                        </a:rPr>
                        <a:t>EDC sur un risque industriel ou technologique</a:t>
                      </a:r>
                      <a:endParaRPr lang="fr-FR" sz="1400" b="0" dirty="0">
                        <a:solidFill>
                          <a:schemeClr val="accent6"/>
                        </a:solidFill>
                      </a:endParaRPr>
                    </a:p>
                  </a:txBody>
                  <a:tcPr/>
                </a:tc>
              </a:tr>
              <a:tr h="331546">
                <a:tc>
                  <a:txBody>
                    <a:bodyPr/>
                    <a:lstStyle/>
                    <a:p>
                      <a:r>
                        <a:rPr lang="fr-FR" sz="1400" b="1" dirty="0" smtClean="0"/>
                        <a:t>PARTIE 4 : UNE</a:t>
                      </a:r>
                      <a:r>
                        <a:rPr lang="fr-FR" sz="1400" b="1" baseline="0" dirty="0" smtClean="0"/>
                        <a:t> QUESTION AU CHOIX</a:t>
                      </a:r>
                      <a:endParaRPr lang="fr-FR" sz="1400" b="1" dirty="0"/>
                    </a:p>
                  </a:txBody>
                  <a:tcPr/>
                </a:tc>
                <a:tc>
                  <a:txBody>
                    <a:bodyPr/>
                    <a:lstStyle/>
                    <a:p>
                      <a:endParaRPr lang="fr-FR" sz="1400" dirty="0"/>
                    </a:p>
                  </a:txBody>
                  <a:tcPr/>
                </a:tc>
              </a:tr>
            </a:tbl>
          </a:graphicData>
        </a:graphic>
      </p:graphicFrame>
      <p:sp>
        <p:nvSpPr>
          <p:cNvPr id="4" name="Accolade fermante 3"/>
          <p:cNvSpPr/>
          <p:nvPr/>
        </p:nvSpPr>
        <p:spPr>
          <a:xfrm>
            <a:off x="4090086" y="2520778"/>
            <a:ext cx="284206" cy="1458098"/>
          </a:xfrm>
          <a:prstGeom prst="rightBrace">
            <a:avLst/>
          </a:prstGeom>
          <a:noFill/>
          <a:ln>
            <a:solidFill>
              <a:srgbClr val="FF0000"/>
            </a:solidFill>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fr-FR"/>
          </a:p>
        </p:txBody>
      </p:sp>
      <p:cxnSp>
        <p:nvCxnSpPr>
          <p:cNvPr id="6" name="Connecteur droit avec flèche 5"/>
          <p:cNvCxnSpPr/>
          <p:nvPr/>
        </p:nvCxnSpPr>
        <p:spPr>
          <a:xfrm flipV="1">
            <a:off x="4473146" y="2125363"/>
            <a:ext cx="1519881" cy="108739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V="1">
            <a:off x="2026508" y="1692876"/>
            <a:ext cx="3966519" cy="4324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Accolade fermante 14"/>
          <p:cNvSpPr/>
          <p:nvPr/>
        </p:nvSpPr>
        <p:spPr>
          <a:xfrm>
            <a:off x="4090085" y="4374291"/>
            <a:ext cx="271849" cy="704336"/>
          </a:xfrm>
          <a:prstGeom prst="rightBrace">
            <a:avLst/>
          </a:prstGeom>
          <a:noFill/>
          <a:ln>
            <a:solidFill>
              <a:srgbClr val="FF0000"/>
            </a:solidFill>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fr-FR"/>
          </a:p>
        </p:txBody>
      </p:sp>
      <p:sp>
        <p:nvSpPr>
          <p:cNvPr id="16" name="Accolade fermante 15"/>
          <p:cNvSpPr/>
          <p:nvPr/>
        </p:nvSpPr>
        <p:spPr>
          <a:xfrm>
            <a:off x="4090085" y="6116594"/>
            <a:ext cx="271849" cy="367039"/>
          </a:xfrm>
          <a:prstGeom prst="rightBrace">
            <a:avLst/>
          </a:prstGeom>
          <a:noFill/>
          <a:ln>
            <a:solidFill>
              <a:srgbClr val="FF0000"/>
            </a:solidFill>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fr-FR"/>
          </a:p>
        </p:txBody>
      </p:sp>
      <p:cxnSp>
        <p:nvCxnSpPr>
          <p:cNvPr id="17" name="Connecteur droit avec flèche 16"/>
          <p:cNvCxnSpPr/>
          <p:nvPr/>
        </p:nvCxnSpPr>
        <p:spPr>
          <a:xfrm flipV="1">
            <a:off x="4473146" y="3249827"/>
            <a:ext cx="1519881" cy="148281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flipV="1">
            <a:off x="4473146" y="3645243"/>
            <a:ext cx="1519881" cy="264434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2026507" y="2329250"/>
            <a:ext cx="3966520" cy="73361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6501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par>
                                <p:cTn id="8" presetID="22" presetClass="entr" presetSubtype="8"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wipe(left)">
                                      <p:cBhvr>
                                        <p:cTn id="10" dur="500"/>
                                        <p:tgtEl>
                                          <p:spTgt spid="2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par>
                                <p:cTn id="16" presetID="22" presetClass="entr" presetSubtype="8"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left)">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ipe(left)">
                                      <p:cBhvr>
                                        <p:cTn id="23" dur="500"/>
                                        <p:tgtEl>
                                          <p:spTgt spid="15"/>
                                        </p:tgtEl>
                                      </p:cBhvr>
                                    </p:animEffect>
                                  </p:childTnLst>
                                </p:cTn>
                              </p:par>
                              <p:par>
                                <p:cTn id="24" presetID="22" presetClass="entr" presetSubtype="8" fill="hold"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left)">
                                      <p:cBhvr>
                                        <p:cTn id="26" dur="500"/>
                                        <p:tgtEl>
                                          <p:spTgt spid="17"/>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wipe(down)">
                                      <p:cBhvr>
                                        <p:cTn id="31" dur="500"/>
                                        <p:tgtEl>
                                          <p:spTgt spid="16"/>
                                        </p:tgtEl>
                                      </p:cBhvr>
                                    </p:animEffect>
                                  </p:childTnLst>
                                </p:cTn>
                              </p:par>
                              <p:par>
                                <p:cTn id="32" presetID="22" presetClass="entr" presetSubtype="4" fill="hold"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wipe(down)">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0278" y="-71050"/>
            <a:ext cx="10515600" cy="829494"/>
          </a:xfrm>
        </p:spPr>
        <p:txBody>
          <a:bodyPr/>
          <a:lstStyle/>
          <a:p>
            <a:r>
              <a:rPr lang="fr-FR" dirty="0" smtClean="0"/>
              <a:t>Les enjeux de la géographie en 5</a:t>
            </a:r>
            <a:r>
              <a:rPr lang="fr-FR" baseline="30000" dirty="0" smtClean="0"/>
              <a:t>ème</a:t>
            </a:r>
            <a:r>
              <a:rPr lang="fr-FR" dirty="0" smtClean="0"/>
              <a:t> </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839215390"/>
              </p:ext>
            </p:extLst>
          </p:nvPr>
        </p:nvGraphicFramePr>
        <p:xfrm>
          <a:off x="542925" y="2414182"/>
          <a:ext cx="11229975" cy="3972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Texte 2"/>
          <p:cNvSpPr txBox="1"/>
          <p:nvPr/>
        </p:nvSpPr>
        <p:spPr>
          <a:xfrm>
            <a:off x="4906020" y="6386287"/>
            <a:ext cx="6866880" cy="369332"/>
          </a:xfrm>
          <a:prstGeom prst="rect">
            <a:avLst/>
          </a:prstGeom>
          <a:noFill/>
        </p:spPr>
        <p:txBody>
          <a:bodyPr wrap="none" rtlCol="0">
            <a:spAutoFit/>
          </a:bodyPr>
          <a:lstStyle/>
          <a:p>
            <a:r>
              <a:rPr lang="fr-FR" dirty="0" smtClean="0"/>
              <a:t>Pour une mise au point rapide sur </a:t>
            </a:r>
            <a:r>
              <a:rPr lang="fr-FR" dirty="0"/>
              <a:t>ces points : </a:t>
            </a:r>
            <a:r>
              <a:rPr lang="fr-FR" dirty="0">
                <a:hlinkClick r:id="rId8"/>
              </a:rPr>
              <a:t>http://</a:t>
            </a:r>
            <a:r>
              <a:rPr lang="fr-FR" dirty="0" smtClean="0">
                <a:hlinkClick r:id="rId8"/>
              </a:rPr>
              <a:t>www.hypergeo.eu</a:t>
            </a:r>
            <a:r>
              <a:rPr lang="fr-FR" dirty="0" smtClean="0"/>
              <a:t> </a:t>
            </a:r>
            <a:endParaRPr lang="fr-FR" dirty="0"/>
          </a:p>
        </p:txBody>
      </p:sp>
      <p:grpSp>
        <p:nvGrpSpPr>
          <p:cNvPr id="11" name="Grouper 10"/>
          <p:cNvGrpSpPr/>
          <p:nvPr/>
        </p:nvGrpSpPr>
        <p:grpSpPr>
          <a:xfrm>
            <a:off x="542925" y="1179870"/>
            <a:ext cx="5562907" cy="1106129"/>
            <a:chOff x="3509" y="668415"/>
            <a:chExt cx="3421633" cy="3661830"/>
          </a:xfrm>
        </p:grpSpPr>
        <p:sp>
          <p:nvSpPr>
            <p:cNvPr id="12" name="Rectangle 11"/>
            <p:cNvSpPr/>
            <p:nvPr/>
          </p:nvSpPr>
          <p:spPr>
            <a:xfrm>
              <a:off x="3509" y="668415"/>
              <a:ext cx="3421633" cy="3661830"/>
            </a:xfrm>
            <a:prstGeom prst="rect">
              <a:avLst/>
            </a:prstGeom>
            <a:solidFill>
              <a:schemeClr val="accent6">
                <a:lumMod val="20000"/>
                <a:lumOff val="80000"/>
                <a:alpha val="90000"/>
              </a:schemeClr>
            </a:solidFill>
          </p:spPr>
          <p:style>
            <a:lnRef idx="1">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3509" y="668415"/>
              <a:ext cx="3421633" cy="366183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fr-FR" sz="2000" kern="1200" dirty="0" smtClean="0"/>
                <a:t>Se repérer dans l’espace</a:t>
              </a:r>
              <a:r>
                <a:rPr lang="fr-FR" sz="2000" dirty="0"/>
                <a:t> </a:t>
              </a:r>
              <a:r>
                <a:rPr lang="fr-FR" sz="2000" dirty="0" smtClean="0"/>
                <a:t>et dans le temps</a:t>
              </a:r>
            </a:p>
            <a:p>
              <a:pPr marL="228600" lvl="1" indent="-228600" algn="l" defTabSz="1022350">
                <a:lnSpc>
                  <a:spcPct val="90000"/>
                </a:lnSpc>
                <a:spcBef>
                  <a:spcPct val="0"/>
                </a:spcBef>
                <a:spcAft>
                  <a:spcPct val="15000"/>
                </a:spcAft>
                <a:buChar char="••"/>
              </a:pPr>
              <a:r>
                <a:rPr lang="fr-FR" sz="2000" dirty="0" smtClean="0"/>
                <a:t>Raisonner, justifier une démarche</a:t>
              </a:r>
            </a:p>
            <a:p>
              <a:pPr marL="228600" lvl="1" indent="-228600" algn="l" defTabSz="1022350">
                <a:lnSpc>
                  <a:spcPct val="90000"/>
                </a:lnSpc>
                <a:spcBef>
                  <a:spcPct val="0"/>
                </a:spcBef>
                <a:spcAft>
                  <a:spcPct val="15000"/>
                </a:spcAft>
                <a:buChar char="••"/>
              </a:pPr>
              <a:r>
                <a:rPr lang="fr-FR" sz="2000" dirty="0" smtClean="0"/>
                <a:t>S’informer dans le monde du numérique</a:t>
              </a:r>
            </a:p>
            <a:p>
              <a:pPr marL="228600" lvl="1" indent="-228600" algn="l" defTabSz="1022350">
                <a:lnSpc>
                  <a:spcPct val="90000"/>
                </a:lnSpc>
                <a:spcBef>
                  <a:spcPct val="0"/>
                </a:spcBef>
                <a:spcAft>
                  <a:spcPct val="15000"/>
                </a:spcAft>
                <a:buChar char="••"/>
              </a:pPr>
              <a:endParaRPr lang="fr-FR" sz="2000" kern="1200" dirty="0" smtClean="0"/>
            </a:p>
          </p:txBody>
        </p:sp>
      </p:grpSp>
      <p:grpSp>
        <p:nvGrpSpPr>
          <p:cNvPr id="14" name="Grouper 13"/>
          <p:cNvGrpSpPr/>
          <p:nvPr/>
        </p:nvGrpSpPr>
        <p:grpSpPr>
          <a:xfrm>
            <a:off x="6202158" y="1179869"/>
            <a:ext cx="5562907" cy="1106129"/>
            <a:chOff x="3509" y="668415"/>
            <a:chExt cx="3421633" cy="3661830"/>
          </a:xfrm>
        </p:grpSpPr>
        <p:sp>
          <p:nvSpPr>
            <p:cNvPr id="15" name="Rectangle 14"/>
            <p:cNvSpPr/>
            <p:nvPr/>
          </p:nvSpPr>
          <p:spPr>
            <a:xfrm>
              <a:off x="3509" y="668415"/>
              <a:ext cx="3421633" cy="3661830"/>
            </a:xfrm>
            <a:prstGeom prst="rect">
              <a:avLst/>
            </a:prstGeom>
            <a:ln>
              <a:solidFill>
                <a:schemeClr val="accent6">
                  <a:lumMod val="20000"/>
                  <a:lumOff val="80000"/>
                  <a:alpha val="90000"/>
                </a:schemeClr>
              </a:solidFill>
            </a:ln>
          </p:spPr>
          <p:style>
            <a:lnRef idx="1">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6" name="Rectangle 15"/>
            <p:cNvSpPr/>
            <p:nvPr/>
          </p:nvSpPr>
          <p:spPr>
            <a:xfrm>
              <a:off x="3509" y="668415"/>
              <a:ext cx="3421633" cy="3661830"/>
            </a:xfrm>
            <a:prstGeom prst="rect">
              <a:avLst/>
            </a:prstGeom>
            <a:solidFill>
              <a:schemeClr val="accent6">
                <a:lumMod val="20000"/>
                <a:lumOff val="80000"/>
              </a:schemeClr>
            </a:solidFill>
            <a:ln>
              <a:solidFill>
                <a:schemeClr val="accent6">
                  <a:lumMod val="20000"/>
                  <a:lumOff val="8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fr-FR" sz="2000" kern="1200" dirty="0" smtClean="0"/>
                <a:t>Analyser et comprendre un document</a:t>
              </a:r>
            </a:p>
            <a:p>
              <a:pPr marL="228600" lvl="1" indent="-228600" algn="l" defTabSz="1022350">
                <a:lnSpc>
                  <a:spcPct val="90000"/>
                </a:lnSpc>
                <a:spcBef>
                  <a:spcPct val="0"/>
                </a:spcBef>
                <a:spcAft>
                  <a:spcPct val="15000"/>
                </a:spcAft>
                <a:buChar char="••"/>
              </a:pPr>
              <a:r>
                <a:rPr lang="fr-FR" sz="2000" kern="1200" dirty="0" smtClean="0"/>
                <a:t>Pratiquer différents langages</a:t>
              </a:r>
            </a:p>
            <a:p>
              <a:pPr marL="228600" lvl="1" indent="-228600" algn="l" defTabSz="1022350">
                <a:lnSpc>
                  <a:spcPct val="90000"/>
                </a:lnSpc>
                <a:spcBef>
                  <a:spcPct val="0"/>
                </a:spcBef>
                <a:spcAft>
                  <a:spcPct val="15000"/>
                </a:spcAft>
                <a:buChar char="••"/>
              </a:pPr>
              <a:r>
                <a:rPr lang="fr-FR" sz="2000" kern="1200" dirty="0" smtClean="0"/>
                <a:t>Coopérer et mutualiser</a:t>
              </a:r>
              <a:endParaRPr lang="fr-FR" sz="2000" kern="1200" dirty="0"/>
            </a:p>
          </p:txBody>
        </p:sp>
      </p:grpSp>
      <p:grpSp>
        <p:nvGrpSpPr>
          <p:cNvPr id="8" name="Grouper 7"/>
          <p:cNvGrpSpPr/>
          <p:nvPr/>
        </p:nvGrpSpPr>
        <p:grpSpPr>
          <a:xfrm>
            <a:off x="542925" y="741834"/>
            <a:ext cx="11229975" cy="438037"/>
            <a:chOff x="0" y="35512"/>
            <a:chExt cx="3421633" cy="662400"/>
          </a:xfrm>
        </p:grpSpPr>
        <p:sp>
          <p:nvSpPr>
            <p:cNvPr id="9" name="Rectangle 8"/>
            <p:cNvSpPr/>
            <p:nvPr/>
          </p:nvSpPr>
          <p:spPr>
            <a:xfrm>
              <a:off x="0" y="35512"/>
              <a:ext cx="3421633" cy="662400"/>
            </a:xfrm>
            <a:prstGeom prst="rect">
              <a:avLst/>
            </a:prstGeom>
            <a:solidFill>
              <a:schemeClr val="accent6"/>
            </a:solidFill>
            <a:ln>
              <a:solidFill>
                <a:schemeClr val="accent6"/>
              </a:solidFill>
            </a:ln>
          </p:spPr>
          <p:style>
            <a:lnRef idx="1">
              <a:schemeClr val="accent2">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0" name="Rectangle 9"/>
            <p:cNvSpPr/>
            <p:nvPr/>
          </p:nvSpPr>
          <p:spPr>
            <a:xfrm>
              <a:off x="0" y="35512"/>
              <a:ext cx="3421633" cy="6624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576" tIns="93472" rIns="163576" bIns="93472" numCol="1" spcCol="1270" anchor="ctr" anchorCtr="0">
              <a:noAutofit/>
            </a:bodyPr>
            <a:lstStyle/>
            <a:p>
              <a:pPr lvl="0" algn="ctr" defTabSz="1022350">
                <a:lnSpc>
                  <a:spcPct val="90000"/>
                </a:lnSpc>
                <a:spcBef>
                  <a:spcPct val="0"/>
                </a:spcBef>
                <a:spcAft>
                  <a:spcPct val="35000"/>
                </a:spcAft>
              </a:pPr>
              <a:r>
                <a:rPr lang="fr-FR" sz="2300" b="1" kern="1200" smtClean="0"/>
                <a:t>Compétences du socle</a:t>
              </a:r>
              <a:endParaRPr lang="fr-FR" sz="2300" b="1" kern="1200" dirty="0"/>
            </a:p>
          </p:txBody>
        </p:sp>
      </p:grpSp>
    </p:spTree>
    <p:extLst>
      <p:ext uri="{BB962C8B-B14F-4D97-AF65-F5344CB8AC3E}">
        <p14:creationId xmlns:p14="http://schemas.microsoft.com/office/powerpoint/2010/main" val="1774766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down)">
                                      <p:cBhvr>
                                        <p:cTn id="8" dur="500"/>
                                        <p:tgtEl>
                                          <p:spTgt spid="8"/>
                                        </p:tgtEl>
                                      </p:cBhvr>
                                    </p:animEffect>
                                  </p:childTnLst>
                                </p:cTn>
                              </p:par>
                              <p:par>
                                <p:cTn id="9" presetID="12" presetClass="entr" presetSubtype="1"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p:tgtEl>
                                          <p:spTgt spid="11"/>
                                        </p:tgtEl>
                                        <p:attrNameLst>
                                          <p:attrName>ppt_y</p:attrName>
                                        </p:attrNameLst>
                                      </p:cBhvr>
                                      <p:tavLst>
                                        <p:tav tm="0">
                                          <p:val>
                                            <p:strVal val="#ppt_y-#ppt_h*1.125000"/>
                                          </p:val>
                                        </p:tav>
                                        <p:tav tm="100000">
                                          <p:val>
                                            <p:strVal val="#ppt_y"/>
                                          </p:val>
                                        </p:tav>
                                      </p:tavLst>
                                    </p:anim>
                                    <p:animEffect transition="in" filter="wipe(down)">
                                      <p:cBhvr>
                                        <p:cTn id="12" dur="500"/>
                                        <p:tgtEl>
                                          <p:spTgt spid="11"/>
                                        </p:tgtEl>
                                      </p:cBhvr>
                                    </p:animEffect>
                                  </p:childTnLst>
                                </p:cTn>
                              </p:par>
                              <p:par>
                                <p:cTn id="13" presetID="12" presetClass="entr" presetSubtype="1"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p:tgtEl>
                                          <p:spTgt spid="14"/>
                                        </p:tgtEl>
                                        <p:attrNameLst>
                                          <p:attrName>ppt_y</p:attrName>
                                        </p:attrNameLst>
                                      </p:cBhvr>
                                      <p:tavLst>
                                        <p:tav tm="0">
                                          <p:val>
                                            <p:strVal val="#ppt_y-#ppt_h*1.125000"/>
                                          </p:val>
                                        </p:tav>
                                        <p:tav tm="100000">
                                          <p:val>
                                            <p:strVal val="#ppt_y"/>
                                          </p:val>
                                        </p:tav>
                                      </p:tavLst>
                                    </p:anim>
                                    <p:animEffect transition="in" filter="wipe(down)">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4">
                                            <p:graphicEl>
                                              <a:dgm id="{6AA33B68-5BC9-C64A-A2A2-5EB945ECF505}"/>
                                            </p:graphicEl>
                                          </p:spTgt>
                                        </p:tgtEl>
                                        <p:attrNameLst>
                                          <p:attrName>style.visibility</p:attrName>
                                        </p:attrNameLst>
                                      </p:cBhvr>
                                      <p:to>
                                        <p:strVal val="visible"/>
                                      </p:to>
                                    </p:set>
                                    <p:anim calcmode="lin" valueType="num">
                                      <p:cBhvr additive="base">
                                        <p:cTn id="21" dur="500"/>
                                        <p:tgtEl>
                                          <p:spTgt spid="4">
                                            <p:graphicEl>
                                              <a:dgm id="{6AA33B68-5BC9-C64A-A2A2-5EB945ECF505}"/>
                                            </p:graphicEl>
                                          </p:spTgt>
                                        </p:tgtEl>
                                        <p:attrNameLst>
                                          <p:attrName>ppt_y</p:attrName>
                                        </p:attrNameLst>
                                      </p:cBhvr>
                                      <p:tavLst>
                                        <p:tav tm="0">
                                          <p:val>
                                            <p:strVal val="#ppt_y-#ppt_h*1.125000"/>
                                          </p:val>
                                        </p:tav>
                                        <p:tav tm="100000">
                                          <p:val>
                                            <p:strVal val="#ppt_y"/>
                                          </p:val>
                                        </p:tav>
                                      </p:tavLst>
                                    </p:anim>
                                    <p:animEffect transition="in" filter="wipe(down)">
                                      <p:cBhvr>
                                        <p:cTn id="22" dur="500"/>
                                        <p:tgtEl>
                                          <p:spTgt spid="4">
                                            <p:graphicEl>
                                              <a:dgm id="{6AA33B68-5BC9-C64A-A2A2-5EB945ECF505}"/>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4">
                                            <p:graphicEl>
                                              <a:dgm id="{A6F57D85-1CCB-8541-A313-1CE2BE339EC1}"/>
                                            </p:graphicEl>
                                          </p:spTgt>
                                        </p:tgtEl>
                                        <p:attrNameLst>
                                          <p:attrName>style.visibility</p:attrName>
                                        </p:attrNameLst>
                                      </p:cBhvr>
                                      <p:to>
                                        <p:strVal val="visible"/>
                                      </p:to>
                                    </p:set>
                                    <p:anim calcmode="lin" valueType="num">
                                      <p:cBhvr additive="base">
                                        <p:cTn id="27" dur="500"/>
                                        <p:tgtEl>
                                          <p:spTgt spid="4">
                                            <p:graphicEl>
                                              <a:dgm id="{A6F57D85-1CCB-8541-A313-1CE2BE339EC1}"/>
                                            </p:graphicEl>
                                          </p:spTgt>
                                        </p:tgtEl>
                                        <p:attrNameLst>
                                          <p:attrName>ppt_y</p:attrName>
                                        </p:attrNameLst>
                                      </p:cBhvr>
                                      <p:tavLst>
                                        <p:tav tm="0">
                                          <p:val>
                                            <p:strVal val="#ppt_y-#ppt_h*1.125000"/>
                                          </p:val>
                                        </p:tav>
                                        <p:tav tm="100000">
                                          <p:val>
                                            <p:strVal val="#ppt_y"/>
                                          </p:val>
                                        </p:tav>
                                      </p:tavLst>
                                    </p:anim>
                                    <p:animEffect transition="in" filter="wipe(down)">
                                      <p:cBhvr>
                                        <p:cTn id="28" dur="500"/>
                                        <p:tgtEl>
                                          <p:spTgt spid="4">
                                            <p:graphicEl>
                                              <a:dgm id="{A6F57D85-1CCB-8541-A313-1CE2BE339EC1}"/>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1" fill="hold" grpId="0" nodeType="clickEffect">
                                  <p:stCondLst>
                                    <p:cond delay="0"/>
                                  </p:stCondLst>
                                  <p:childTnLst>
                                    <p:set>
                                      <p:cBhvr>
                                        <p:cTn id="32" dur="1" fill="hold">
                                          <p:stCondLst>
                                            <p:cond delay="0"/>
                                          </p:stCondLst>
                                        </p:cTn>
                                        <p:tgtEl>
                                          <p:spTgt spid="4">
                                            <p:graphicEl>
                                              <a:dgm id="{AD3C9CB4-A100-D14B-AD5C-08BF4A9C79A0}"/>
                                            </p:graphicEl>
                                          </p:spTgt>
                                        </p:tgtEl>
                                        <p:attrNameLst>
                                          <p:attrName>style.visibility</p:attrName>
                                        </p:attrNameLst>
                                      </p:cBhvr>
                                      <p:to>
                                        <p:strVal val="visible"/>
                                      </p:to>
                                    </p:set>
                                    <p:anim calcmode="lin" valueType="num">
                                      <p:cBhvr additive="base">
                                        <p:cTn id="33" dur="500"/>
                                        <p:tgtEl>
                                          <p:spTgt spid="4">
                                            <p:graphicEl>
                                              <a:dgm id="{AD3C9CB4-A100-D14B-AD5C-08BF4A9C79A0}"/>
                                            </p:graphicEl>
                                          </p:spTgt>
                                        </p:tgtEl>
                                        <p:attrNameLst>
                                          <p:attrName>ppt_y</p:attrName>
                                        </p:attrNameLst>
                                      </p:cBhvr>
                                      <p:tavLst>
                                        <p:tav tm="0">
                                          <p:val>
                                            <p:strVal val="#ppt_y-#ppt_h*1.125000"/>
                                          </p:val>
                                        </p:tav>
                                        <p:tav tm="100000">
                                          <p:val>
                                            <p:strVal val="#ppt_y"/>
                                          </p:val>
                                        </p:tav>
                                      </p:tavLst>
                                    </p:anim>
                                    <p:animEffect transition="in" filter="wipe(down)">
                                      <p:cBhvr>
                                        <p:cTn id="34" dur="500"/>
                                        <p:tgtEl>
                                          <p:spTgt spid="4">
                                            <p:graphicEl>
                                              <a:dgm id="{AD3C9CB4-A100-D14B-AD5C-08BF4A9C79A0}"/>
                                            </p:graphic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4">
                                            <p:graphicEl>
                                              <a:dgm id="{5858B7BA-0D6E-614D-A556-9B71FC558727}"/>
                                            </p:graphicEl>
                                          </p:spTgt>
                                        </p:tgtEl>
                                        <p:attrNameLst>
                                          <p:attrName>style.visibility</p:attrName>
                                        </p:attrNameLst>
                                      </p:cBhvr>
                                      <p:to>
                                        <p:strVal val="visible"/>
                                      </p:to>
                                    </p:set>
                                    <p:anim calcmode="lin" valueType="num">
                                      <p:cBhvr additive="base">
                                        <p:cTn id="39" dur="500"/>
                                        <p:tgtEl>
                                          <p:spTgt spid="4">
                                            <p:graphicEl>
                                              <a:dgm id="{5858B7BA-0D6E-614D-A556-9B71FC558727}"/>
                                            </p:graphicEl>
                                          </p:spTgt>
                                        </p:tgtEl>
                                        <p:attrNameLst>
                                          <p:attrName>ppt_y</p:attrName>
                                        </p:attrNameLst>
                                      </p:cBhvr>
                                      <p:tavLst>
                                        <p:tav tm="0">
                                          <p:val>
                                            <p:strVal val="#ppt_y-#ppt_h*1.125000"/>
                                          </p:val>
                                        </p:tav>
                                        <p:tav tm="100000">
                                          <p:val>
                                            <p:strVal val="#ppt_y"/>
                                          </p:val>
                                        </p:tav>
                                      </p:tavLst>
                                    </p:anim>
                                    <p:animEffect transition="in" filter="wipe(down)">
                                      <p:cBhvr>
                                        <p:cTn id="40" dur="500"/>
                                        <p:tgtEl>
                                          <p:spTgt spid="4">
                                            <p:graphicEl>
                                              <a:dgm id="{5858B7BA-0D6E-614D-A556-9B71FC558727}"/>
                                            </p:graphicEl>
                                          </p:spTgt>
                                        </p:tgtEl>
                                      </p:cBhvr>
                                    </p:animEffect>
                                  </p:childTnLst>
                                </p:cTn>
                              </p:par>
                            </p:childTnLst>
                          </p:cTn>
                        </p:par>
                      </p:childTnLst>
                    </p:cTn>
                  </p:par>
                  <p:par>
                    <p:cTn id="41" fill="hold">
                      <p:stCondLst>
                        <p:cond delay="indefinite"/>
                      </p:stCondLst>
                      <p:childTnLst>
                        <p:par>
                          <p:cTn id="42" fill="hold">
                            <p:stCondLst>
                              <p:cond delay="0"/>
                            </p:stCondLst>
                            <p:childTnLst>
                              <p:par>
                                <p:cTn id="43" presetID="12" presetClass="entr" presetSubtype="1" fill="hold" grpId="0" nodeType="clickEffect">
                                  <p:stCondLst>
                                    <p:cond delay="0"/>
                                  </p:stCondLst>
                                  <p:childTnLst>
                                    <p:set>
                                      <p:cBhvr>
                                        <p:cTn id="44" dur="1" fill="hold">
                                          <p:stCondLst>
                                            <p:cond delay="0"/>
                                          </p:stCondLst>
                                        </p:cTn>
                                        <p:tgtEl>
                                          <p:spTgt spid="4">
                                            <p:graphicEl>
                                              <a:dgm id="{B941B0D4-99B3-4048-9155-ABF6ABC4AD08}"/>
                                            </p:graphicEl>
                                          </p:spTgt>
                                        </p:tgtEl>
                                        <p:attrNameLst>
                                          <p:attrName>style.visibility</p:attrName>
                                        </p:attrNameLst>
                                      </p:cBhvr>
                                      <p:to>
                                        <p:strVal val="visible"/>
                                      </p:to>
                                    </p:set>
                                    <p:anim calcmode="lin" valueType="num">
                                      <p:cBhvr additive="base">
                                        <p:cTn id="45" dur="500"/>
                                        <p:tgtEl>
                                          <p:spTgt spid="4">
                                            <p:graphicEl>
                                              <a:dgm id="{B941B0D4-99B3-4048-9155-ABF6ABC4AD08}"/>
                                            </p:graphicEl>
                                          </p:spTgt>
                                        </p:tgtEl>
                                        <p:attrNameLst>
                                          <p:attrName>ppt_y</p:attrName>
                                        </p:attrNameLst>
                                      </p:cBhvr>
                                      <p:tavLst>
                                        <p:tav tm="0">
                                          <p:val>
                                            <p:strVal val="#ppt_y-#ppt_h*1.125000"/>
                                          </p:val>
                                        </p:tav>
                                        <p:tav tm="100000">
                                          <p:val>
                                            <p:strVal val="#ppt_y"/>
                                          </p:val>
                                        </p:tav>
                                      </p:tavLst>
                                    </p:anim>
                                    <p:animEffect transition="in" filter="wipe(down)">
                                      <p:cBhvr>
                                        <p:cTn id="46" dur="500"/>
                                        <p:tgtEl>
                                          <p:spTgt spid="4">
                                            <p:graphicEl>
                                              <a:dgm id="{B941B0D4-99B3-4048-9155-ABF6ABC4AD08}"/>
                                            </p:graphicEl>
                                          </p:spTgt>
                                        </p:tgtEl>
                                      </p:cBhvr>
                                    </p:animEffect>
                                  </p:childTnLst>
                                </p:cTn>
                              </p:par>
                            </p:childTnLst>
                          </p:cTn>
                        </p:par>
                      </p:childTnLst>
                    </p:cTn>
                  </p:par>
                  <p:par>
                    <p:cTn id="47" fill="hold">
                      <p:stCondLst>
                        <p:cond delay="indefinite"/>
                      </p:stCondLst>
                      <p:childTnLst>
                        <p:par>
                          <p:cTn id="48" fill="hold">
                            <p:stCondLst>
                              <p:cond delay="0"/>
                            </p:stCondLst>
                            <p:childTnLst>
                              <p:par>
                                <p:cTn id="49" presetID="12" presetClass="entr" presetSubtype="1" fill="hold" grpId="0" nodeType="clickEffect">
                                  <p:stCondLst>
                                    <p:cond delay="0"/>
                                  </p:stCondLst>
                                  <p:childTnLst>
                                    <p:set>
                                      <p:cBhvr>
                                        <p:cTn id="50" dur="1" fill="hold">
                                          <p:stCondLst>
                                            <p:cond delay="0"/>
                                          </p:stCondLst>
                                        </p:cTn>
                                        <p:tgtEl>
                                          <p:spTgt spid="4">
                                            <p:graphicEl>
                                              <a:dgm id="{EF5EB372-0214-384B-BC18-582B7CE9EDAA}"/>
                                            </p:graphicEl>
                                          </p:spTgt>
                                        </p:tgtEl>
                                        <p:attrNameLst>
                                          <p:attrName>style.visibility</p:attrName>
                                        </p:attrNameLst>
                                      </p:cBhvr>
                                      <p:to>
                                        <p:strVal val="visible"/>
                                      </p:to>
                                    </p:set>
                                    <p:anim calcmode="lin" valueType="num">
                                      <p:cBhvr additive="base">
                                        <p:cTn id="51" dur="500"/>
                                        <p:tgtEl>
                                          <p:spTgt spid="4">
                                            <p:graphicEl>
                                              <a:dgm id="{EF5EB372-0214-384B-BC18-582B7CE9EDAA}"/>
                                            </p:graphicEl>
                                          </p:spTgt>
                                        </p:tgtEl>
                                        <p:attrNameLst>
                                          <p:attrName>ppt_y</p:attrName>
                                        </p:attrNameLst>
                                      </p:cBhvr>
                                      <p:tavLst>
                                        <p:tav tm="0">
                                          <p:val>
                                            <p:strVal val="#ppt_y-#ppt_h*1.125000"/>
                                          </p:val>
                                        </p:tav>
                                        <p:tav tm="100000">
                                          <p:val>
                                            <p:strVal val="#ppt_y"/>
                                          </p:val>
                                        </p:tav>
                                      </p:tavLst>
                                    </p:anim>
                                    <p:animEffect transition="in" filter="wipe(down)">
                                      <p:cBhvr>
                                        <p:cTn id="52" dur="500"/>
                                        <p:tgtEl>
                                          <p:spTgt spid="4">
                                            <p:graphicEl>
                                              <a:dgm id="{EF5EB372-0214-384B-BC18-582B7CE9EDA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3405" y="233750"/>
            <a:ext cx="10515600" cy="829494"/>
          </a:xfrm>
        </p:spPr>
        <p:txBody>
          <a:bodyPr/>
          <a:lstStyle/>
          <a:p>
            <a:r>
              <a:rPr lang="fr-FR" dirty="0" smtClean="0"/>
              <a:t>Le programme </a:t>
            </a:r>
            <a:r>
              <a:rPr lang="fr-FR" dirty="0" smtClean="0"/>
              <a:t>de </a:t>
            </a:r>
            <a:r>
              <a:rPr lang="fr-FR" dirty="0" smtClean="0"/>
              <a:t>géographie </a:t>
            </a:r>
            <a:r>
              <a:rPr lang="fr-FR" dirty="0" smtClean="0"/>
              <a:t>en 5</a:t>
            </a:r>
            <a:r>
              <a:rPr lang="fr-FR" baseline="30000" dirty="0" smtClean="0"/>
              <a:t>ème</a:t>
            </a:r>
            <a:r>
              <a:rPr lang="fr-FR" dirty="0" smtClean="0"/>
              <a:t> </a:t>
            </a:r>
            <a:endParaRPr lang="fr-FR" dirty="0"/>
          </a:p>
        </p:txBody>
      </p:sp>
      <p:pic>
        <p:nvPicPr>
          <p:cNvPr id="6" name="Image 5"/>
          <p:cNvPicPr>
            <a:picLocks noChangeAspect="1"/>
          </p:cNvPicPr>
          <p:nvPr/>
        </p:nvPicPr>
        <p:blipFill>
          <a:blip r:embed="rId3"/>
          <a:stretch>
            <a:fillRect/>
          </a:stretch>
        </p:blipFill>
        <p:spPr>
          <a:xfrm>
            <a:off x="625476" y="1369000"/>
            <a:ext cx="3177882" cy="3313835"/>
          </a:xfrm>
          <a:prstGeom prst="rect">
            <a:avLst/>
          </a:prstGeom>
        </p:spPr>
      </p:pic>
      <p:pic>
        <p:nvPicPr>
          <p:cNvPr id="7" name="Image 6"/>
          <p:cNvPicPr>
            <a:picLocks noChangeAspect="1"/>
          </p:cNvPicPr>
          <p:nvPr/>
        </p:nvPicPr>
        <p:blipFill>
          <a:blip r:embed="rId4"/>
          <a:stretch>
            <a:fillRect/>
          </a:stretch>
        </p:blipFill>
        <p:spPr>
          <a:xfrm>
            <a:off x="4222829" y="1369000"/>
            <a:ext cx="3260739" cy="3895725"/>
          </a:xfrm>
          <a:prstGeom prst="rect">
            <a:avLst/>
          </a:prstGeom>
        </p:spPr>
      </p:pic>
      <p:pic>
        <p:nvPicPr>
          <p:cNvPr id="17" name="Image 16"/>
          <p:cNvPicPr>
            <a:picLocks noChangeAspect="1"/>
          </p:cNvPicPr>
          <p:nvPr/>
        </p:nvPicPr>
        <p:blipFill>
          <a:blip r:embed="rId5"/>
          <a:stretch>
            <a:fillRect/>
          </a:stretch>
        </p:blipFill>
        <p:spPr>
          <a:xfrm>
            <a:off x="7903039" y="1369000"/>
            <a:ext cx="3487429" cy="3748520"/>
          </a:xfrm>
          <a:prstGeom prst="rect">
            <a:avLst/>
          </a:prstGeom>
        </p:spPr>
      </p:pic>
    </p:spTree>
    <p:extLst>
      <p:ext uri="{BB962C8B-B14F-4D97-AF65-F5344CB8AC3E}">
        <p14:creationId xmlns:p14="http://schemas.microsoft.com/office/powerpoint/2010/main" val="1356977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 y="2218545"/>
            <a:ext cx="12192000" cy="1540656"/>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fr-FR" dirty="0" smtClean="0">
                <a:ln w="0"/>
                <a:effectLst>
                  <a:outerShdw blurRad="38100" dist="19050" dir="2700000" algn="tl" rotWithShape="0">
                    <a:schemeClr val="dk1">
                      <a:alpha val="40000"/>
                    </a:schemeClr>
                  </a:outerShdw>
                </a:effectLst>
              </a:rPr>
              <a:t>Problématisation du programme de géographie 5</a:t>
            </a:r>
            <a:r>
              <a:rPr lang="fr-FR" baseline="30000" dirty="0" smtClean="0">
                <a:ln w="0"/>
                <a:effectLst>
                  <a:outerShdw blurRad="38100" dist="19050" dir="2700000" algn="tl" rotWithShape="0">
                    <a:schemeClr val="dk1">
                      <a:alpha val="40000"/>
                    </a:schemeClr>
                  </a:outerShdw>
                </a:effectLst>
              </a:rPr>
              <a:t>ème</a:t>
            </a:r>
            <a:r>
              <a:rPr lang="fr-FR" dirty="0" smtClean="0">
                <a:ln w="0"/>
                <a:effectLst>
                  <a:outerShdw blurRad="38100" dist="19050" dir="2700000" algn="tl" rotWithShape="0">
                    <a:schemeClr val="dk1">
                      <a:alpha val="40000"/>
                    </a:schemeClr>
                  </a:outerShdw>
                </a:effectLst>
              </a:rPr>
              <a:t> </a:t>
            </a:r>
            <a:endParaRPr lang="fr-FR"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68201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Connecteur droit avec flèche 31"/>
          <p:cNvCxnSpPr/>
          <p:nvPr/>
        </p:nvCxnSpPr>
        <p:spPr>
          <a:xfrm flipV="1">
            <a:off x="1489107" y="1030563"/>
            <a:ext cx="6889591" cy="5686906"/>
          </a:xfrm>
          <a:prstGeom prst="straightConnector1">
            <a:avLst/>
          </a:prstGeom>
          <a:ln w="57150">
            <a:solidFill>
              <a:srgbClr val="FF0000"/>
            </a:solidFill>
            <a:prstDash val="dash"/>
            <a:tailEnd type="triangle"/>
          </a:ln>
        </p:spPr>
        <p:style>
          <a:lnRef idx="3">
            <a:schemeClr val="accent2"/>
          </a:lnRef>
          <a:fillRef idx="0">
            <a:schemeClr val="accent2"/>
          </a:fillRef>
          <a:effectRef idx="2">
            <a:schemeClr val="accent2"/>
          </a:effectRef>
          <a:fontRef idx="minor">
            <a:schemeClr val="tx1"/>
          </a:fontRef>
        </p:style>
      </p:cxnSp>
      <p:sp>
        <p:nvSpPr>
          <p:cNvPr id="7" name="Ellipse 6"/>
          <p:cNvSpPr/>
          <p:nvPr/>
        </p:nvSpPr>
        <p:spPr>
          <a:xfrm>
            <a:off x="1934693" y="1339975"/>
            <a:ext cx="2409372" cy="2148114"/>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dirty="0" smtClean="0"/>
              <a:t>Environnement</a:t>
            </a:r>
            <a:endParaRPr lang="fr-FR" dirty="0"/>
          </a:p>
        </p:txBody>
      </p:sp>
      <p:sp>
        <p:nvSpPr>
          <p:cNvPr id="8" name="Ellipse 7"/>
          <p:cNvSpPr/>
          <p:nvPr/>
        </p:nvSpPr>
        <p:spPr>
          <a:xfrm>
            <a:off x="3684765" y="4370249"/>
            <a:ext cx="2409372" cy="2148114"/>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Sociétés</a:t>
            </a:r>
            <a:endParaRPr lang="fr-FR" dirty="0"/>
          </a:p>
        </p:txBody>
      </p:sp>
      <p:sp>
        <p:nvSpPr>
          <p:cNvPr id="9" name="Ellipse 8"/>
          <p:cNvSpPr/>
          <p:nvPr/>
        </p:nvSpPr>
        <p:spPr>
          <a:xfrm>
            <a:off x="5717206" y="1401997"/>
            <a:ext cx="2409372" cy="21481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Economies</a:t>
            </a:r>
            <a:endParaRPr lang="fr-FR" dirty="0"/>
          </a:p>
        </p:txBody>
      </p:sp>
      <p:sp>
        <p:nvSpPr>
          <p:cNvPr id="12" name="Flèche vers la droite 11"/>
          <p:cNvSpPr/>
          <p:nvPr/>
        </p:nvSpPr>
        <p:spPr>
          <a:xfrm rot="10800000">
            <a:off x="4464735" y="2039228"/>
            <a:ext cx="852467" cy="362857"/>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3" name="Flèche vers la droite 12"/>
          <p:cNvSpPr/>
          <p:nvPr/>
        </p:nvSpPr>
        <p:spPr>
          <a:xfrm rot="14211469">
            <a:off x="3209610" y="3767195"/>
            <a:ext cx="491896" cy="362857"/>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4" name="ZoneTexte 13"/>
          <p:cNvSpPr txBox="1"/>
          <p:nvPr/>
        </p:nvSpPr>
        <p:spPr>
          <a:xfrm>
            <a:off x="6639936" y="4299162"/>
            <a:ext cx="1626088" cy="1169551"/>
          </a:xfrm>
          <a:prstGeom prst="rect">
            <a:avLst/>
          </a:prstGeom>
          <a:noFill/>
        </p:spPr>
        <p:txBody>
          <a:bodyPr wrap="square" rtlCol="0">
            <a:spAutoFit/>
          </a:bodyPr>
          <a:lstStyle/>
          <a:p>
            <a:pPr algn="ctr"/>
            <a:r>
              <a:rPr lang="fr-FR" sz="1400" dirty="0" smtClean="0"/>
              <a:t>Quels modèles de développement ? Quelles inégalités socio-spatiales ?</a:t>
            </a:r>
            <a:br>
              <a:rPr lang="fr-FR" sz="1400" dirty="0" smtClean="0"/>
            </a:br>
            <a:r>
              <a:rPr lang="fr-FR" sz="1400" dirty="0" smtClean="0"/>
              <a:t>(Thème 1)</a:t>
            </a:r>
            <a:endParaRPr lang="fr-FR" sz="1400" dirty="0"/>
          </a:p>
        </p:txBody>
      </p:sp>
      <p:sp>
        <p:nvSpPr>
          <p:cNvPr id="15" name="ZoneTexte 14"/>
          <p:cNvSpPr txBox="1"/>
          <p:nvPr/>
        </p:nvSpPr>
        <p:spPr>
          <a:xfrm>
            <a:off x="4217591" y="1030563"/>
            <a:ext cx="1778005" cy="954107"/>
          </a:xfrm>
          <a:prstGeom prst="rect">
            <a:avLst/>
          </a:prstGeom>
          <a:noFill/>
        </p:spPr>
        <p:txBody>
          <a:bodyPr wrap="square" rtlCol="0">
            <a:spAutoFit/>
          </a:bodyPr>
          <a:lstStyle/>
          <a:p>
            <a:pPr algn="ctr"/>
            <a:r>
              <a:rPr lang="fr-FR" sz="1400" dirty="0" smtClean="0"/>
              <a:t>Quelle pression sur les ressources ? Quelles contraintes ?</a:t>
            </a:r>
            <a:br>
              <a:rPr lang="fr-FR" sz="1400" dirty="0" smtClean="0"/>
            </a:br>
            <a:r>
              <a:rPr lang="fr-FR" sz="1400" dirty="0" smtClean="0"/>
              <a:t>(Thème 2)</a:t>
            </a:r>
            <a:endParaRPr lang="fr-FR" sz="1400" dirty="0"/>
          </a:p>
        </p:txBody>
      </p:sp>
      <p:sp>
        <p:nvSpPr>
          <p:cNvPr id="16" name="ZoneTexte 15"/>
          <p:cNvSpPr txBox="1"/>
          <p:nvPr/>
        </p:nvSpPr>
        <p:spPr>
          <a:xfrm>
            <a:off x="1482071" y="4051551"/>
            <a:ext cx="1777358" cy="738664"/>
          </a:xfrm>
          <a:prstGeom prst="rect">
            <a:avLst/>
          </a:prstGeom>
          <a:noFill/>
        </p:spPr>
        <p:txBody>
          <a:bodyPr wrap="square" rtlCol="0">
            <a:spAutoFit/>
          </a:bodyPr>
          <a:lstStyle/>
          <a:p>
            <a:pPr algn="ctr"/>
            <a:r>
              <a:rPr lang="fr-FR" sz="1400" dirty="0" smtClean="0"/>
              <a:t>Quels risques ? Quels aménagements ?</a:t>
            </a:r>
            <a:br>
              <a:rPr lang="fr-FR" sz="1400" dirty="0" smtClean="0"/>
            </a:br>
            <a:r>
              <a:rPr lang="fr-FR" sz="1400" dirty="0" smtClean="0"/>
              <a:t>(Thème 3)</a:t>
            </a:r>
            <a:endParaRPr lang="fr-FR" sz="1400" dirty="0"/>
          </a:p>
        </p:txBody>
      </p:sp>
      <p:sp>
        <p:nvSpPr>
          <p:cNvPr id="17" name="Flèche vers la droite 16"/>
          <p:cNvSpPr/>
          <p:nvPr/>
        </p:nvSpPr>
        <p:spPr>
          <a:xfrm rot="3370277">
            <a:off x="3629358" y="3917493"/>
            <a:ext cx="423878" cy="362857"/>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9" name="Flèche vers la droite 18"/>
          <p:cNvSpPr/>
          <p:nvPr/>
        </p:nvSpPr>
        <p:spPr>
          <a:xfrm>
            <a:off x="4795303" y="2291106"/>
            <a:ext cx="852467" cy="362857"/>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20" name="Flèche vers la droite 19"/>
          <p:cNvSpPr/>
          <p:nvPr/>
        </p:nvSpPr>
        <p:spPr>
          <a:xfrm rot="7781913">
            <a:off x="5867061" y="3996176"/>
            <a:ext cx="491896" cy="362857"/>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21" name="Flèche vers la droite 20"/>
          <p:cNvSpPr/>
          <p:nvPr/>
        </p:nvSpPr>
        <p:spPr>
          <a:xfrm rot="18540721">
            <a:off x="6302750" y="3955184"/>
            <a:ext cx="423878" cy="362857"/>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29" name="ZoneTexte 28"/>
          <p:cNvSpPr txBox="1"/>
          <p:nvPr/>
        </p:nvSpPr>
        <p:spPr>
          <a:xfrm>
            <a:off x="4065674" y="2927431"/>
            <a:ext cx="1863902" cy="1323439"/>
          </a:xfrm>
          <a:prstGeom prst="rect">
            <a:avLst/>
          </a:prstGeom>
          <a:noFill/>
        </p:spPr>
        <p:txBody>
          <a:bodyPr wrap="square" rtlCol="0">
            <a:spAutoFit/>
          </a:bodyPr>
          <a:lstStyle/>
          <a:p>
            <a:pPr algn="ctr"/>
            <a:r>
              <a:rPr lang="fr-FR" sz="1600" smtClean="0">
                <a:solidFill>
                  <a:srgbClr val="C00000"/>
                </a:solidFill>
              </a:rPr>
              <a:t>Des territoires vulnérables à la recherche d’un développement durable et équitable</a:t>
            </a:r>
            <a:endParaRPr lang="fr-FR" sz="1600" dirty="0">
              <a:solidFill>
                <a:srgbClr val="C00000"/>
              </a:solidFill>
            </a:endParaRPr>
          </a:p>
        </p:txBody>
      </p:sp>
      <p:cxnSp>
        <p:nvCxnSpPr>
          <p:cNvPr id="4" name="Connecteur droit avec flèche 3"/>
          <p:cNvCxnSpPr/>
          <p:nvPr/>
        </p:nvCxnSpPr>
        <p:spPr>
          <a:xfrm flipH="1" flipV="1">
            <a:off x="1479717" y="1030563"/>
            <a:ext cx="9390" cy="568690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flipV="1">
            <a:off x="1490522" y="6717470"/>
            <a:ext cx="7402286" cy="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rot="16200000">
            <a:off x="884270" y="1383864"/>
            <a:ext cx="832279" cy="369332"/>
          </a:xfrm>
          <a:prstGeom prst="rect">
            <a:avLst/>
          </a:prstGeom>
          <a:noFill/>
          <a:ln>
            <a:solidFill>
              <a:srgbClr val="FF0000"/>
            </a:solidFill>
          </a:ln>
        </p:spPr>
        <p:txBody>
          <a:bodyPr wrap="none" rtlCol="0">
            <a:spAutoFit/>
          </a:bodyPr>
          <a:lstStyle/>
          <a:p>
            <a:r>
              <a:rPr lang="fr-FR" smtClean="0">
                <a:solidFill>
                  <a:srgbClr val="FF0000"/>
                </a:solidFill>
              </a:rPr>
              <a:t>Espace</a:t>
            </a:r>
            <a:endParaRPr lang="fr-FR">
              <a:solidFill>
                <a:srgbClr val="FF0000"/>
              </a:solidFill>
            </a:endParaRPr>
          </a:p>
        </p:txBody>
      </p:sp>
      <p:sp>
        <p:nvSpPr>
          <p:cNvPr id="30" name="ZoneTexte 29"/>
          <p:cNvSpPr txBox="1"/>
          <p:nvPr/>
        </p:nvSpPr>
        <p:spPr>
          <a:xfrm>
            <a:off x="7985193" y="6348138"/>
            <a:ext cx="787010" cy="369332"/>
          </a:xfrm>
          <a:prstGeom prst="rect">
            <a:avLst/>
          </a:prstGeom>
          <a:noFill/>
          <a:ln>
            <a:solidFill>
              <a:srgbClr val="FF0000"/>
            </a:solidFill>
          </a:ln>
        </p:spPr>
        <p:txBody>
          <a:bodyPr wrap="none" rtlCol="0">
            <a:spAutoFit/>
          </a:bodyPr>
          <a:lstStyle/>
          <a:p>
            <a:r>
              <a:rPr lang="fr-FR" dirty="0" smtClean="0">
                <a:solidFill>
                  <a:srgbClr val="FF0000"/>
                </a:solidFill>
              </a:rPr>
              <a:t>Temps</a:t>
            </a:r>
            <a:endParaRPr lang="fr-FR" dirty="0">
              <a:solidFill>
                <a:srgbClr val="FF0000"/>
              </a:solidFill>
            </a:endParaRPr>
          </a:p>
        </p:txBody>
      </p:sp>
      <p:sp>
        <p:nvSpPr>
          <p:cNvPr id="2" name="Titre 1"/>
          <p:cNvSpPr>
            <a:spLocks noGrp="1"/>
          </p:cNvSpPr>
          <p:nvPr>
            <p:ph type="title"/>
          </p:nvPr>
        </p:nvSpPr>
        <p:spPr>
          <a:xfrm>
            <a:off x="0" y="13577"/>
            <a:ext cx="12192000" cy="817879"/>
          </a:xfrm>
        </p:spPr>
        <p:txBody>
          <a:bodyPr/>
          <a:lstStyle/>
          <a:p>
            <a:r>
              <a:rPr lang="fr-FR" dirty="0" smtClean="0"/>
              <a:t>Mise en problématique du programme</a:t>
            </a:r>
            <a:endParaRPr lang="fr-FR" dirty="0"/>
          </a:p>
        </p:txBody>
      </p:sp>
      <p:sp>
        <p:nvSpPr>
          <p:cNvPr id="35" name="ZoneTexte 34"/>
          <p:cNvSpPr txBox="1"/>
          <p:nvPr/>
        </p:nvSpPr>
        <p:spPr>
          <a:xfrm rot="19281967">
            <a:off x="1556113" y="5402192"/>
            <a:ext cx="2003369" cy="369332"/>
          </a:xfrm>
          <a:prstGeom prst="rect">
            <a:avLst/>
          </a:prstGeom>
          <a:noFill/>
        </p:spPr>
        <p:txBody>
          <a:bodyPr wrap="none" rtlCol="0">
            <a:spAutoFit/>
          </a:bodyPr>
          <a:lstStyle/>
          <a:p>
            <a:r>
              <a:rPr lang="fr-FR" smtClean="0">
                <a:solidFill>
                  <a:srgbClr val="FF0000"/>
                </a:solidFill>
              </a:rPr>
              <a:t>Changement global</a:t>
            </a:r>
            <a:endParaRPr lang="fr-FR">
              <a:solidFill>
                <a:srgbClr val="FF0000"/>
              </a:solidFill>
            </a:endParaRPr>
          </a:p>
        </p:txBody>
      </p:sp>
    </p:spTree>
    <p:extLst>
      <p:ext uri="{BB962C8B-B14F-4D97-AF65-F5344CB8AC3E}">
        <p14:creationId xmlns:p14="http://schemas.microsoft.com/office/powerpoint/2010/main" val="178648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heel(1)">
                                      <p:cBhvr>
                                        <p:cTn id="10" dur="2000"/>
                                        <p:tgtEl>
                                          <p:spTgt spid="9"/>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heel(1)">
                                      <p:cBhvr>
                                        <p:cTn id="13" dur="20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additive="base">
                                        <p:cTn id="18" dur="500"/>
                                        <p:tgtEl>
                                          <p:spTgt spid="20"/>
                                        </p:tgtEl>
                                        <p:attrNameLst>
                                          <p:attrName>ppt_y</p:attrName>
                                        </p:attrNameLst>
                                      </p:cBhvr>
                                      <p:tavLst>
                                        <p:tav tm="0">
                                          <p:val>
                                            <p:strVal val="#ppt_y+#ppt_h*1.125000"/>
                                          </p:val>
                                        </p:tav>
                                        <p:tav tm="100000">
                                          <p:val>
                                            <p:strVal val="#ppt_y"/>
                                          </p:val>
                                        </p:tav>
                                      </p:tavLst>
                                    </p:anim>
                                    <p:animEffect transition="in" filter="wipe(up)">
                                      <p:cBhvr>
                                        <p:cTn id="19" dur="500"/>
                                        <p:tgtEl>
                                          <p:spTgt spid="20"/>
                                        </p:tgtEl>
                                      </p:cBhvr>
                                    </p:animEffect>
                                  </p:childTnLst>
                                </p:cTn>
                              </p:par>
                              <p:par>
                                <p:cTn id="20" presetID="12" presetClass="entr" presetSubtype="4" fill="hold" grpId="0" nodeType="withEffect">
                                  <p:stCondLst>
                                    <p:cond delay="0"/>
                                  </p:stCondLst>
                                  <p:childTnLst>
                                    <p:set>
                                      <p:cBhvr>
                                        <p:cTn id="21" dur="1" fill="hold">
                                          <p:stCondLst>
                                            <p:cond delay="0"/>
                                          </p:stCondLst>
                                        </p:cTn>
                                        <p:tgtEl>
                                          <p:spTgt spid="21"/>
                                        </p:tgtEl>
                                        <p:attrNameLst>
                                          <p:attrName>style.visibility</p:attrName>
                                        </p:attrNameLst>
                                      </p:cBhvr>
                                      <p:to>
                                        <p:strVal val="visible"/>
                                      </p:to>
                                    </p:set>
                                    <p:anim calcmode="lin" valueType="num">
                                      <p:cBhvr additive="base">
                                        <p:cTn id="22" dur="500"/>
                                        <p:tgtEl>
                                          <p:spTgt spid="21"/>
                                        </p:tgtEl>
                                        <p:attrNameLst>
                                          <p:attrName>ppt_y</p:attrName>
                                        </p:attrNameLst>
                                      </p:cBhvr>
                                      <p:tavLst>
                                        <p:tav tm="0">
                                          <p:val>
                                            <p:strVal val="#ppt_y+#ppt_h*1.125000"/>
                                          </p:val>
                                        </p:tav>
                                        <p:tav tm="100000">
                                          <p:val>
                                            <p:strVal val="#ppt_y"/>
                                          </p:val>
                                        </p:tav>
                                      </p:tavLst>
                                    </p:anim>
                                    <p:animEffect transition="in" filter="wipe(up)">
                                      <p:cBhvr>
                                        <p:cTn id="23" dur="500"/>
                                        <p:tgtEl>
                                          <p:spTgt spid="21"/>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additive="base">
                                        <p:cTn id="26" dur="500"/>
                                        <p:tgtEl>
                                          <p:spTgt spid="14"/>
                                        </p:tgtEl>
                                        <p:attrNameLst>
                                          <p:attrName>ppt_y</p:attrName>
                                        </p:attrNameLst>
                                      </p:cBhvr>
                                      <p:tavLst>
                                        <p:tav tm="0">
                                          <p:val>
                                            <p:strVal val="#ppt_y+#ppt_h*1.125000"/>
                                          </p:val>
                                        </p:tav>
                                        <p:tav tm="100000">
                                          <p:val>
                                            <p:strVal val="#ppt_y"/>
                                          </p:val>
                                        </p:tav>
                                      </p:tavLst>
                                    </p:anim>
                                    <p:animEffect transition="in" filter="wipe(up)">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additive="base">
                                        <p:cTn id="32" dur="500"/>
                                        <p:tgtEl>
                                          <p:spTgt spid="15"/>
                                        </p:tgtEl>
                                        <p:attrNameLst>
                                          <p:attrName>ppt_y</p:attrName>
                                        </p:attrNameLst>
                                      </p:cBhvr>
                                      <p:tavLst>
                                        <p:tav tm="0">
                                          <p:val>
                                            <p:strVal val="#ppt_y+#ppt_h*1.125000"/>
                                          </p:val>
                                        </p:tav>
                                        <p:tav tm="100000">
                                          <p:val>
                                            <p:strVal val="#ppt_y"/>
                                          </p:val>
                                        </p:tav>
                                      </p:tavLst>
                                    </p:anim>
                                    <p:animEffect transition="in" filter="wipe(up)">
                                      <p:cBhvr>
                                        <p:cTn id="33" dur="500"/>
                                        <p:tgtEl>
                                          <p:spTgt spid="15"/>
                                        </p:tgtEl>
                                      </p:cBhvr>
                                    </p:animEffect>
                                  </p:childTnLst>
                                </p:cTn>
                              </p:par>
                              <p:par>
                                <p:cTn id="34" presetID="12" presetClass="entr" presetSubtype="4"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p:tgtEl>
                                          <p:spTgt spid="12"/>
                                        </p:tgtEl>
                                        <p:attrNameLst>
                                          <p:attrName>ppt_y</p:attrName>
                                        </p:attrNameLst>
                                      </p:cBhvr>
                                      <p:tavLst>
                                        <p:tav tm="0">
                                          <p:val>
                                            <p:strVal val="#ppt_y+#ppt_h*1.125000"/>
                                          </p:val>
                                        </p:tav>
                                        <p:tav tm="100000">
                                          <p:val>
                                            <p:strVal val="#ppt_y"/>
                                          </p:val>
                                        </p:tav>
                                      </p:tavLst>
                                    </p:anim>
                                    <p:animEffect transition="in" filter="wipe(up)">
                                      <p:cBhvr>
                                        <p:cTn id="37" dur="500"/>
                                        <p:tgtEl>
                                          <p:spTgt spid="12"/>
                                        </p:tgtEl>
                                      </p:cBhvr>
                                    </p:animEffect>
                                  </p:childTnLst>
                                </p:cTn>
                              </p:par>
                              <p:par>
                                <p:cTn id="38" presetID="12" presetClass="entr" presetSubtype="4"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 calcmode="lin" valueType="num">
                                      <p:cBhvr additive="base">
                                        <p:cTn id="40" dur="500"/>
                                        <p:tgtEl>
                                          <p:spTgt spid="19"/>
                                        </p:tgtEl>
                                        <p:attrNameLst>
                                          <p:attrName>ppt_y</p:attrName>
                                        </p:attrNameLst>
                                      </p:cBhvr>
                                      <p:tavLst>
                                        <p:tav tm="0">
                                          <p:val>
                                            <p:strVal val="#ppt_y+#ppt_h*1.125000"/>
                                          </p:val>
                                        </p:tav>
                                        <p:tav tm="100000">
                                          <p:val>
                                            <p:strVal val="#ppt_y"/>
                                          </p:val>
                                        </p:tav>
                                      </p:tavLst>
                                    </p:anim>
                                    <p:animEffect transition="in" filter="wipe(up)">
                                      <p:cBhvr>
                                        <p:cTn id="41" dur="500"/>
                                        <p:tgtEl>
                                          <p:spTgt spid="19"/>
                                        </p:tgtEl>
                                      </p:cBhvr>
                                    </p:animEffect>
                                  </p:childTnLst>
                                </p:cTn>
                              </p:par>
                            </p:childTnLst>
                          </p:cTn>
                        </p:par>
                      </p:childTnLst>
                    </p:cTn>
                  </p:par>
                  <p:par>
                    <p:cTn id="42" fill="hold">
                      <p:stCondLst>
                        <p:cond delay="indefinite"/>
                      </p:stCondLst>
                      <p:childTnLst>
                        <p:par>
                          <p:cTn id="43" fill="hold">
                            <p:stCondLst>
                              <p:cond delay="0"/>
                            </p:stCondLst>
                            <p:childTnLst>
                              <p:par>
                                <p:cTn id="44" presetID="1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p:tgtEl>
                                          <p:spTgt spid="16"/>
                                        </p:tgtEl>
                                        <p:attrNameLst>
                                          <p:attrName>ppt_y</p:attrName>
                                        </p:attrNameLst>
                                      </p:cBhvr>
                                      <p:tavLst>
                                        <p:tav tm="0">
                                          <p:val>
                                            <p:strVal val="#ppt_y+#ppt_h*1.125000"/>
                                          </p:val>
                                        </p:tav>
                                        <p:tav tm="100000">
                                          <p:val>
                                            <p:strVal val="#ppt_y"/>
                                          </p:val>
                                        </p:tav>
                                      </p:tavLst>
                                    </p:anim>
                                    <p:animEffect transition="in" filter="wipe(up)">
                                      <p:cBhvr>
                                        <p:cTn id="47" dur="500"/>
                                        <p:tgtEl>
                                          <p:spTgt spid="16"/>
                                        </p:tgtEl>
                                      </p:cBhvr>
                                    </p:animEffect>
                                  </p:childTnLst>
                                </p:cTn>
                              </p:par>
                              <p:par>
                                <p:cTn id="48" presetID="12" presetClass="entr" presetSubtype="4" fill="hold" grpId="0" nodeType="with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additive="base">
                                        <p:cTn id="50" dur="500"/>
                                        <p:tgtEl>
                                          <p:spTgt spid="13"/>
                                        </p:tgtEl>
                                        <p:attrNameLst>
                                          <p:attrName>ppt_y</p:attrName>
                                        </p:attrNameLst>
                                      </p:cBhvr>
                                      <p:tavLst>
                                        <p:tav tm="0">
                                          <p:val>
                                            <p:strVal val="#ppt_y+#ppt_h*1.125000"/>
                                          </p:val>
                                        </p:tav>
                                        <p:tav tm="100000">
                                          <p:val>
                                            <p:strVal val="#ppt_y"/>
                                          </p:val>
                                        </p:tav>
                                      </p:tavLst>
                                    </p:anim>
                                    <p:animEffect transition="in" filter="wipe(up)">
                                      <p:cBhvr>
                                        <p:cTn id="51" dur="500"/>
                                        <p:tgtEl>
                                          <p:spTgt spid="13"/>
                                        </p:tgtEl>
                                      </p:cBhvr>
                                    </p:animEffect>
                                  </p:childTnLst>
                                </p:cTn>
                              </p:par>
                              <p:par>
                                <p:cTn id="52" presetID="12" presetClass="entr" presetSubtype="4" fill="hold" grpId="0" nodeType="withEffect">
                                  <p:stCondLst>
                                    <p:cond delay="0"/>
                                  </p:stCondLst>
                                  <p:childTnLst>
                                    <p:set>
                                      <p:cBhvr>
                                        <p:cTn id="53" dur="1" fill="hold">
                                          <p:stCondLst>
                                            <p:cond delay="0"/>
                                          </p:stCondLst>
                                        </p:cTn>
                                        <p:tgtEl>
                                          <p:spTgt spid="17"/>
                                        </p:tgtEl>
                                        <p:attrNameLst>
                                          <p:attrName>style.visibility</p:attrName>
                                        </p:attrNameLst>
                                      </p:cBhvr>
                                      <p:to>
                                        <p:strVal val="visible"/>
                                      </p:to>
                                    </p:set>
                                    <p:anim calcmode="lin" valueType="num">
                                      <p:cBhvr additive="base">
                                        <p:cTn id="54" dur="500"/>
                                        <p:tgtEl>
                                          <p:spTgt spid="17"/>
                                        </p:tgtEl>
                                        <p:attrNameLst>
                                          <p:attrName>ppt_y</p:attrName>
                                        </p:attrNameLst>
                                      </p:cBhvr>
                                      <p:tavLst>
                                        <p:tav tm="0">
                                          <p:val>
                                            <p:strVal val="#ppt_y+#ppt_h*1.125000"/>
                                          </p:val>
                                        </p:tav>
                                        <p:tav tm="100000">
                                          <p:val>
                                            <p:strVal val="#ppt_y"/>
                                          </p:val>
                                        </p:tav>
                                      </p:tavLst>
                                    </p:anim>
                                    <p:animEffect transition="in" filter="wipe(up)">
                                      <p:cBhvr>
                                        <p:cTn id="55" dur="500"/>
                                        <p:tgtEl>
                                          <p:spTgt spid="17"/>
                                        </p:tgtEl>
                                      </p:cBhvr>
                                    </p:animEffect>
                                  </p:childTnLst>
                                </p:cTn>
                              </p:par>
                            </p:childTnLst>
                          </p:cTn>
                        </p:par>
                      </p:childTnLst>
                    </p:cTn>
                  </p:par>
                  <p:par>
                    <p:cTn id="56" fill="hold">
                      <p:stCondLst>
                        <p:cond delay="indefinite"/>
                      </p:stCondLst>
                      <p:childTnLst>
                        <p:par>
                          <p:cTn id="57" fill="hold">
                            <p:stCondLst>
                              <p:cond delay="0"/>
                            </p:stCondLst>
                            <p:childTnLst>
                              <p:par>
                                <p:cTn id="58" presetID="12" presetClass="entr" presetSubtype="4" fill="hold" grpId="0" nodeType="clickEffect">
                                  <p:stCondLst>
                                    <p:cond delay="0"/>
                                  </p:stCondLst>
                                  <p:childTnLst>
                                    <p:set>
                                      <p:cBhvr>
                                        <p:cTn id="59" dur="1" fill="hold">
                                          <p:stCondLst>
                                            <p:cond delay="0"/>
                                          </p:stCondLst>
                                        </p:cTn>
                                        <p:tgtEl>
                                          <p:spTgt spid="29"/>
                                        </p:tgtEl>
                                        <p:attrNameLst>
                                          <p:attrName>style.visibility</p:attrName>
                                        </p:attrNameLst>
                                      </p:cBhvr>
                                      <p:to>
                                        <p:strVal val="visible"/>
                                      </p:to>
                                    </p:set>
                                    <p:anim calcmode="lin" valueType="num">
                                      <p:cBhvr additive="base">
                                        <p:cTn id="60" dur="500"/>
                                        <p:tgtEl>
                                          <p:spTgt spid="29"/>
                                        </p:tgtEl>
                                        <p:attrNameLst>
                                          <p:attrName>ppt_y</p:attrName>
                                        </p:attrNameLst>
                                      </p:cBhvr>
                                      <p:tavLst>
                                        <p:tav tm="0">
                                          <p:val>
                                            <p:strVal val="#ppt_y+#ppt_h*1.125000"/>
                                          </p:val>
                                        </p:tav>
                                        <p:tav tm="100000">
                                          <p:val>
                                            <p:strVal val="#ppt_y"/>
                                          </p:val>
                                        </p:tav>
                                      </p:tavLst>
                                    </p:anim>
                                    <p:animEffect transition="in" filter="wipe(up)">
                                      <p:cBhvr>
                                        <p:cTn id="61" dur="500"/>
                                        <p:tgtEl>
                                          <p:spTgt spid="29"/>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4"/>
                                        </p:tgtEl>
                                        <p:attrNameLst>
                                          <p:attrName>style.visibility</p:attrName>
                                        </p:attrNameLst>
                                      </p:cBhvr>
                                      <p:to>
                                        <p:strVal val="visible"/>
                                      </p:to>
                                    </p:set>
                                    <p:animEffect transition="in" filter="wipe(left)">
                                      <p:cBhvr>
                                        <p:cTn id="66" dur="500"/>
                                        <p:tgtEl>
                                          <p:spTgt spid="4"/>
                                        </p:tgtEl>
                                      </p:cBhvr>
                                    </p:animEffect>
                                  </p:childTnLst>
                                </p:cTn>
                              </p:par>
                              <p:par>
                                <p:cTn id="67" presetID="22" presetClass="entr" presetSubtype="8" fill="hold" grpId="0" nodeType="withEffect">
                                  <p:stCondLst>
                                    <p:cond delay="0"/>
                                  </p:stCondLst>
                                  <p:childTnLst>
                                    <p:set>
                                      <p:cBhvr>
                                        <p:cTn id="68" dur="1" fill="hold">
                                          <p:stCondLst>
                                            <p:cond delay="0"/>
                                          </p:stCondLst>
                                        </p:cTn>
                                        <p:tgtEl>
                                          <p:spTgt spid="26"/>
                                        </p:tgtEl>
                                        <p:attrNameLst>
                                          <p:attrName>style.visibility</p:attrName>
                                        </p:attrNameLst>
                                      </p:cBhvr>
                                      <p:to>
                                        <p:strVal val="visible"/>
                                      </p:to>
                                    </p:set>
                                    <p:animEffect transition="in" filter="wipe(left)">
                                      <p:cBhvr>
                                        <p:cTn id="69" dur="500"/>
                                        <p:tgtEl>
                                          <p:spTgt spid="26"/>
                                        </p:tgtEl>
                                      </p:cBhvr>
                                    </p:animEffect>
                                  </p:childTnLst>
                                </p:cTn>
                              </p:par>
                              <p:par>
                                <p:cTn id="70" presetID="22" presetClass="entr" presetSubtype="8" fill="hold" nodeType="with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wipe(left)">
                                      <p:cBhvr>
                                        <p:cTn id="72" dur="500"/>
                                        <p:tgtEl>
                                          <p:spTgt spid="24"/>
                                        </p:tgtEl>
                                      </p:cBhvr>
                                    </p:animEffect>
                                  </p:childTnLst>
                                </p:cTn>
                              </p:par>
                              <p:par>
                                <p:cTn id="73" presetID="22" presetClass="entr" presetSubtype="8" fill="hold" grpId="0" nodeType="withEffect">
                                  <p:stCondLst>
                                    <p:cond delay="0"/>
                                  </p:stCondLst>
                                  <p:childTnLst>
                                    <p:set>
                                      <p:cBhvr>
                                        <p:cTn id="74" dur="1" fill="hold">
                                          <p:stCondLst>
                                            <p:cond delay="0"/>
                                          </p:stCondLst>
                                        </p:cTn>
                                        <p:tgtEl>
                                          <p:spTgt spid="30"/>
                                        </p:tgtEl>
                                        <p:attrNameLst>
                                          <p:attrName>style.visibility</p:attrName>
                                        </p:attrNameLst>
                                      </p:cBhvr>
                                      <p:to>
                                        <p:strVal val="visible"/>
                                      </p:to>
                                    </p:set>
                                    <p:animEffect transition="in" filter="wipe(left)">
                                      <p:cBhvr>
                                        <p:cTn id="75" dur="500"/>
                                        <p:tgtEl>
                                          <p:spTgt spid="30"/>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nodeType="clickEffect">
                                  <p:stCondLst>
                                    <p:cond delay="0"/>
                                  </p:stCondLst>
                                  <p:childTnLst>
                                    <p:set>
                                      <p:cBhvr>
                                        <p:cTn id="79" dur="1" fill="hold">
                                          <p:stCondLst>
                                            <p:cond delay="0"/>
                                          </p:stCondLst>
                                        </p:cTn>
                                        <p:tgtEl>
                                          <p:spTgt spid="32"/>
                                        </p:tgtEl>
                                        <p:attrNameLst>
                                          <p:attrName>style.visibility</p:attrName>
                                        </p:attrNameLst>
                                      </p:cBhvr>
                                      <p:to>
                                        <p:strVal val="visible"/>
                                      </p:to>
                                    </p:set>
                                    <p:animEffect transition="in" filter="wipe(down)">
                                      <p:cBhvr>
                                        <p:cTn id="80" dur="500"/>
                                        <p:tgtEl>
                                          <p:spTgt spid="32"/>
                                        </p:tgtEl>
                                      </p:cBhvr>
                                    </p:animEffect>
                                  </p:childTnLst>
                                </p:cTn>
                              </p:par>
                              <p:par>
                                <p:cTn id="81" presetID="22" presetClass="entr" presetSubtype="4" fill="hold" grpId="0" nodeType="with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wipe(down)">
                                      <p:cBhvr>
                                        <p:cTn id="83"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3" grpId="0" animBg="1"/>
      <p:bldP spid="14" grpId="0"/>
      <p:bldP spid="15" grpId="0"/>
      <p:bldP spid="16" grpId="0"/>
      <p:bldP spid="17" grpId="0" animBg="1"/>
      <p:bldP spid="19" grpId="0" animBg="1"/>
      <p:bldP spid="20" grpId="0" animBg="1"/>
      <p:bldP spid="21" grpId="0" animBg="1"/>
      <p:bldP spid="29" grpId="0"/>
      <p:bldP spid="26" grpId="0" animBg="1"/>
      <p:bldP spid="30" grpId="0" animBg="1"/>
      <p:bldP spid="3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 y="2218545"/>
            <a:ext cx="12192000" cy="1540656"/>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fr-FR" dirty="0" smtClean="0">
                <a:ln w="0"/>
                <a:effectLst>
                  <a:outerShdw blurRad="38100" dist="19050" dir="2700000" algn="tl" rotWithShape="0">
                    <a:schemeClr val="dk1">
                      <a:alpha val="40000"/>
                    </a:schemeClr>
                  </a:outerShdw>
                </a:effectLst>
              </a:rPr>
              <a:t>Mise à jour sur la notion de « changement global »</a:t>
            </a:r>
            <a:endParaRPr lang="fr-FR"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6593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3782</TotalTime>
  <Words>1698</Words>
  <Application>Microsoft Macintosh PowerPoint</Application>
  <PresentationFormat>Grand écran</PresentationFormat>
  <Paragraphs>219</Paragraphs>
  <Slides>13</Slides>
  <Notes>13</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Calibri Light</vt:lpstr>
      <vt:lpstr>Wingdings</vt:lpstr>
      <vt:lpstr>Arial</vt:lpstr>
      <vt:lpstr>Calibri</vt:lpstr>
      <vt:lpstr>Thème Office</vt:lpstr>
      <vt:lpstr>Introduction au programme  de géographie en 5ème </vt:lpstr>
      <vt:lpstr>Présentation PowerPoint</vt:lpstr>
      <vt:lpstr>Un programme plus remanié qu’il n’y paraît…</vt:lpstr>
      <vt:lpstr>Un programme plus remanié qu’il n’y paraît…</vt:lpstr>
      <vt:lpstr>Les enjeux de la géographie en 5ème </vt:lpstr>
      <vt:lpstr>Le programme de géographie en 5ème </vt:lpstr>
      <vt:lpstr>Présentation PowerPoint</vt:lpstr>
      <vt:lpstr>Mise en problématique du programme</vt:lpstr>
      <vt:lpstr>Présentation PowerPoint</vt:lpstr>
      <vt:lpstr>Le changement global : une notion intégratrice</vt:lpstr>
      <vt:lpstr>Le changement global : pour une approche systémique des processus planétaires</vt:lpstr>
      <vt:lpstr>Le changement global : questionner le développement durable</vt:lpstr>
      <vt:lpstr>Bibliographie</vt:lpstr>
    </vt:vector>
  </TitlesOfParts>
  <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JF Tavernier</dc:creator>
  <cp:lastModifiedBy>Jean-François Tavernier</cp:lastModifiedBy>
  <cp:revision>140</cp:revision>
  <cp:lastPrinted>2016-04-28T08:03:48Z</cp:lastPrinted>
  <dcterms:created xsi:type="dcterms:W3CDTF">2016-03-27T09:26:26Z</dcterms:created>
  <dcterms:modified xsi:type="dcterms:W3CDTF">2016-06-10T06:42:08Z</dcterms:modified>
</cp:coreProperties>
</file>