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300" r:id="rId4"/>
    <p:sldId id="301" r:id="rId5"/>
    <p:sldId id="302" r:id="rId6"/>
    <p:sldId id="306" r:id="rId7"/>
    <p:sldId id="303" r:id="rId8"/>
    <p:sldId id="304" r:id="rId9"/>
    <p:sldId id="30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600"/>
    <a:srgbClr val="566F00"/>
    <a:srgbClr val="730D2F"/>
    <a:srgbClr val="2C3B00"/>
    <a:srgbClr val="F9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80408"/>
  </p:normalViewPr>
  <p:slideViewPr>
    <p:cSldViewPr snapToGrid="0" snapToObjects="1">
      <p:cViewPr varScale="1">
        <p:scale>
          <a:sx n="87" d="100"/>
          <a:sy n="87" d="100"/>
        </p:scale>
        <p:origin x="1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B98A-E588-094C-9363-35FCFEE5E56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3BD6E-AEE0-A445-A5AF-EC6F30CC39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63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BD6E-AEE0-A445-A5AF-EC6F30CC39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23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BD6E-AEE0-A445-A5AF-EC6F30CC39D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3BD6E-AEE0-A445-A5AF-EC6F30CC39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3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</a:t>
            </a:r>
            <a:r>
              <a:rPr lang="fr-FR" baseline="0" dirty="0" smtClean="0"/>
              <a:t> programme long, qui court sur douze siècles 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Qui décloisonne les périodes (quand démarre la première mondialisation ? Quand s’arrête le Moyen Age ?)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Avec des références à l’Antiquité (La notion d’empire, la Renaissance…) </a:t>
            </a:r>
          </a:p>
          <a:p>
            <a:pPr marL="171450" indent="-171450">
              <a:buFontTx/>
              <a:buChar char="-"/>
            </a:pPr>
            <a:r>
              <a:rPr lang="fr-FR" baseline="0" dirty="0" smtClean="0"/>
              <a:t>Des notions récurrentes qui tournent autour des formes de pouvoir et de </a:t>
            </a:r>
            <a:r>
              <a:rPr lang="fr-FR" baseline="0" smtClean="0"/>
              <a:t>leur territorialisation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D40D8-DA72-45E0-AE99-C7CF838A76A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44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2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3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8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84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1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0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74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1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602F-F587-6F47-982E-11E5D3045A43}" type="datetimeFigureOut">
              <a:rPr lang="fr-FR" smtClean="0"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7C56-BE7C-164C-B99D-FF7FA2AC7D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21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856" y="297712"/>
            <a:ext cx="11844669" cy="165867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 au programme </a:t>
            </a:r>
            <a:b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d’histoire en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fr-FR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774" y="2136289"/>
            <a:ext cx="9070078" cy="47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" y="2218545"/>
            <a:ext cx="12192000" cy="1540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Présentation détaillée du programme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d’histoire de 5</a:t>
            </a:r>
            <a:r>
              <a:rPr lang="fr-FR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6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087601"/>
              </p:ext>
            </p:extLst>
          </p:nvPr>
        </p:nvGraphicFramePr>
        <p:xfrm>
          <a:off x="3335016" y="-22270"/>
          <a:ext cx="8856984" cy="688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29659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PROGRAMME DE 2008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PROGRAMME DE 2016</a:t>
                      </a:r>
                      <a:endParaRPr lang="fr-FR" sz="1200" dirty="0"/>
                    </a:p>
                  </a:txBody>
                  <a:tcPr/>
                </a:tc>
              </a:tr>
              <a:tr h="99955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PARTIE 1 : Les</a:t>
                      </a:r>
                      <a:r>
                        <a:rPr lang="fr-FR" sz="1200" b="1" baseline="0" dirty="0" smtClean="0"/>
                        <a:t> d</a:t>
                      </a:r>
                      <a:r>
                        <a:rPr lang="fr-FR" sz="1200" b="1" dirty="0" smtClean="0"/>
                        <a:t>ébuts</a:t>
                      </a:r>
                      <a:r>
                        <a:rPr lang="fr-FR" sz="1200" b="1" baseline="0" dirty="0" smtClean="0"/>
                        <a:t> de l’Islam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baseline="0" dirty="0" smtClean="0"/>
                        <a:t>La conquête des premiers empires arabes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baseline="0" dirty="0" smtClean="0"/>
                        <a:t>Des récits de la tradition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baseline="0" dirty="0" smtClean="0"/>
                        <a:t>L‘’extension de la diversité religieuse 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THEME</a:t>
                      </a:r>
                      <a:r>
                        <a:rPr lang="fr-FR" sz="1200" b="1" baseline="0" dirty="0" smtClean="0"/>
                        <a:t> 1 : Chrétientés et islam des monde en contact (VIème-XIIIème)</a:t>
                      </a:r>
                    </a:p>
                    <a:p>
                      <a:r>
                        <a:rPr lang="fr-FR" sz="1200" b="1" dirty="0" smtClean="0"/>
                        <a:t>Sous-thème </a:t>
                      </a:r>
                      <a:r>
                        <a:rPr lang="fr-FR" sz="1200" b="1" baseline="0" dirty="0" smtClean="0"/>
                        <a:t>1 : Byzance et l’Europe carolingienne </a:t>
                      </a:r>
                    </a:p>
                    <a:p>
                      <a:r>
                        <a:rPr lang="fr-FR" sz="1200" b="1" dirty="0" smtClean="0"/>
                        <a:t>Sous-thème </a:t>
                      </a:r>
                      <a:r>
                        <a:rPr lang="fr-FR" sz="1200" b="1" baseline="0" dirty="0" smtClean="0"/>
                        <a:t>2 : De la naissance de l’islam à la prise de Bagdad par les Mongols : pouvoirs, sociétés, cultures</a:t>
                      </a:r>
                      <a:endParaRPr lang="fr-FR" sz="1200" b="1" dirty="0"/>
                    </a:p>
                  </a:txBody>
                  <a:tcPr/>
                </a:tc>
              </a:tr>
              <a:tr h="128522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PARTIE 2 : L’Occident</a:t>
                      </a:r>
                      <a:r>
                        <a:rPr lang="fr-FR" sz="1200" b="1" baseline="0" dirty="0" smtClean="0"/>
                        <a:t> féodal, XIème-XVème </a:t>
                      </a:r>
                    </a:p>
                    <a:p>
                      <a:r>
                        <a:rPr lang="fr-FR" sz="1200" b="1" dirty="0" smtClean="0"/>
                        <a:t>Thème</a:t>
                      </a:r>
                      <a:r>
                        <a:rPr lang="fr-FR" sz="1200" b="1" baseline="0" dirty="0" smtClean="0"/>
                        <a:t> 1 : Paysans et seigneurs </a:t>
                      </a:r>
                    </a:p>
                    <a:p>
                      <a:r>
                        <a:rPr lang="fr-FR" sz="1200" baseline="0" dirty="0" smtClean="0"/>
                        <a:t>Exemple d’une seigneurie </a:t>
                      </a:r>
                    </a:p>
                    <a:p>
                      <a:r>
                        <a:rPr lang="fr-FR" sz="1200" b="1" baseline="0" dirty="0" smtClean="0"/>
                        <a:t>Thème 2 : Les rois et les seigneurs </a:t>
                      </a:r>
                    </a:p>
                    <a:p>
                      <a:r>
                        <a:rPr lang="fr-FR" sz="1200" b="0" baseline="0" dirty="0" smtClean="0"/>
                        <a:t>Exemple de personnages</a:t>
                      </a:r>
                    </a:p>
                    <a:p>
                      <a:r>
                        <a:rPr lang="fr-FR" sz="1200" b="0" baseline="0" dirty="0" smtClean="0"/>
                        <a:t>Exemple d’événements significatifs</a:t>
                      </a:r>
                    </a:p>
                    <a:p>
                      <a:r>
                        <a:rPr lang="fr-FR" sz="1200" b="1" baseline="0" dirty="0" smtClean="0"/>
                        <a:t>Thème 3 : La place de l’Eglise </a:t>
                      </a:r>
                    </a:p>
                    <a:p>
                      <a:r>
                        <a:rPr lang="fr-FR" sz="1200" b="0" baseline="0" dirty="0" smtClean="0"/>
                        <a:t>L’exemple d’une abbaye et de son ordre religieux </a:t>
                      </a:r>
                    </a:p>
                    <a:p>
                      <a:r>
                        <a:rPr lang="fr-FR" sz="1200" b="0" baseline="0" dirty="0" smtClean="0"/>
                        <a:t>L’exemple d’une église romane </a:t>
                      </a:r>
                    </a:p>
                    <a:p>
                      <a:r>
                        <a:rPr lang="fr-FR" sz="1200" b="0" baseline="0" dirty="0" smtClean="0"/>
                        <a:t>L’exemple d’une </a:t>
                      </a:r>
                      <a:r>
                        <a:rPr lang="fr-FR" sz="1200" b="0" baseline="0" dirty="0" err="1" smtClean="0"/>
                        <a:t>oeuvre</a:t>
                      </a:r>
                      <a:r>
                        <a:rPr lang="fr-FR" sz="1200" b="0" baseline="0" dirty="0" smtClean="0"/>
                        <a:t> d’art </a:t>
                      </a:r>
                    </a:p>
                    <a:p>
                      <a:r>
                        <a:rPr lang="fr-FR" sz="1200" b="0" baseline="0" dirty="0" smtClean="0"/>
                        <a:t>L’exemple d’un personnage </a:t>
                      </a:r>
                    </a:p>
                    <a:p>
                      <a:r>
                        <a:rPr lang="fr-FR" sz="1200" b="1" baseline="0" dirty="0" smtClean="0"/>
                        <a:t>Thème 4 : L’expansion de l’Occident </a:t>
                      </a:r>
                    </a:p>
                    <a:p>
                      <a:r>
                        <a:rPr lang="fr-FR" sz="1200" b="0" baseline="0" dirty="0" smtClean="0"/>
                        <a:t>L’exemple au choix d’un circuit commercial ou d’une famille de banquier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baseline="0" dirty="0" smtClean="0"/>
                        <a:t>L’exemple d’un grande ville et de son architecture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baseline="0" dirty="0" smtClean="0"/>
                        <a:t>L’exemple de l’expansion de la chrétienté occidentale</a:t>
                      </a:r>
                      <a:endParaRPr lang="fr-F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THEME</a:t>
                      </a:r>
                      <a:r>
                        <a:rPr lang="fr-FR" sz="1200" b="1" baseline="0" dirty="0" smtClean="0"/>
                        <a:t> 2 : Société, Eglise et pouvoir politique dans l’Occident féodal (XIème- XVème siècle)</a:t>
                      </a:r>
                    </a:p>
                    <a:p>
                      <a:r>
                        <a:rPr lang="fr-FR" sz="1200" b="1" dirty="0" smtClean="0"/>
                        <a:t>Sous-thème </a:t>
                      </a:r>
                      <a:r>
                        <a:rPr lang="fr-FR" sz="1200" b="1" baseline="0" dirty="0" smtClean="0"/>
                        <a:t>1 : L’ordre seigneurial : la formation et la domination des campagnes </a:t>
                      </a:r>
                      <a:endParaRPr lang="fr-FR" sz="1200" baseline="0" dirty="0" smtClean="0"/>
                    </a:p>
                    <a:p>
                      <a:r>
                        <a:rPr lang="fr-FR" sz="1200" b="1" dirty="0" smtClean="0"/>
                        <a:t>Sous-thème </a:t>
                      </a:r>
                      <a:r>
                        <a:rPr lang="fr-FR" sz="1200" b="1" baseline="0" dirty="0" smtClean="0"/>
                        <a:t>2 : L’émergence d’une nouvelle société urbaine</a:t>
                      </a:r>
                    </a:p>
                    <a:p>
                      <a:r>
                        <a:rPr lang="fr-FR" sz="1200" b="1" baseline="0" dirty="0" smtClean="0"/>
                        <a:t>Sous-thème 3 : L’affirmation de l’Etat monarchique dans les royaume des Capétiens et des Valois 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</a:tr>
              <a:tr h="1728722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PARTIE 4 : Vers la modernité,</a:t>
                      </a:r>
                      <a:r>
                        <a:rPr lang="fr-FR" sz="1200" b="1" baseline="0" dirty="0" smtClean="0"/>
                        <a:t> fin XVème – XVIIème siècle </a:t>
                      </a:r>
                    </a:p>
                    <a:p>
                      <a:r>
                        <a:rPr lang="fr-FR" sz="1200" b="1" baseline="0" dirty="0" smtClean="0"/>
                        <a:t>Thème 1 : Les bouleversements culturels et intellectuels </a:t>
                      </a:r>
                    </a:p>
                    <a:p>
                      <a:r>
                        <a:rPr lang="fr-FR" sz="1200" b="0" baseline="0" dirty="0" smtClean="0"/>
                        <a:t>Exemple d’un voyage de découverte et un épisode de la conquête </a:t>
                      </a:r>
                    </a:p>
                    <a:p>
                      <a:r>
                        <a:rPr lang="fr-FR" sz="1200" b="0" baseline="0" dirty="0" smtClean="0"/>
                        <a:t>Exemple de la vie et l’œuvre d’un artiste ou d’un mécène </a:t>
                      </a:r>
                    </a:p>
                    <a:p>
                      <a:r>
                        <a:rPr lang="fr-FR" sz="1200" b="0" baseline="0" dirty="0" smtClean="0"/>
                        <a:t>Un personnage lié aux Réformes ou aux événements </a:t>
                      </a:r>
                    </a:p>
                    <a:p>
                      <a:r>
                        <a:rPr lang="fr-FR" sz="1200" b="0" baseline="0" dirty="0" smtClean="0"/>
                        <a:t>La vie et l’œuvre d’un savant </a:t>
                      </a:r>
                    </a:p>
                    <a:p>
                      <a:r>
                        <a:rPr lang="fr-FR" sz="1200" b="1" baseline="0" dirty="0" smtClean="0"/>
                        <a:t>Thème 2 : L’émergence du roi absolu </a:t>
                      </a:r>
                    </a:p>
                    <a:p>
                      <a:r>
                        <a:rPr lang="fr-FR" sz="1200" b="0" baseline="0" dirty="0" smtClean="0"/>
                        <a:t>La vie et l’action d’un souverain </a:t>
                      </a:r>
                    </a:p>
                    <a:p>
                      <a:r>
                        <a:rPr lang="fr-FR" sz="1200" b="0" baseline="0" dirty="0" smtClean="0"/>
                        <a:t>Un événement significatif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THEME 3 : Transformation</a:t>
                      </a:r>
                      <a:r>
                        <a:rPr lang="fr-FR" sz="1200" b="1" baseline="0" dirty="0" smtClean="0"/>
                        <a:t> de l’Europe et ouverture sur le monde au XVIème et XVIIème  siècles </a:t>
                      </a:r>
                    </a:p>
                    <a:p>
                      <a:r>
                        <a:rPr lang="fr-FR" sz="1200" b="1" dirty="0" smtClean="0"/>
                        <a:t>Sous-thème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dirty="0" smtClean="0"/>
                        <a:t>1 : Le monde au temps de</a:t>
                      </a:r>
                      <a:r>
                        <a:rPr lang="fr-FR" sz="1200" b="1" baseline="0" dirty="0" smtClean="0"/>
                        <a:t> Charles Quint et Soliman le Magnifique </a:t>
                      </a:r>
                      <a:endParaRPr lang="fr-FR" sz="1200" baseline="0" dirty="0" smtClean="0"/>
                    </a:p>
                    <a:p>
                      <a:r>
                        <a:rPr lang="fr-FR" sz="1200" b="1" dirty="0" smtClean="0"/>
                        <a:t>Sous-thème </a:t>
                      </a:r>
                      <a:r>
                        <a:rPr lang="fr-FR" sz="1200" b="1" baseline="0" dirty="0" smtClean="0"/>
                        <a:t>2 : Humanisme, réformes et conflits religieux</a:t>
                      </a:r>
                    </a:p>
                    <a:p>
                      <a:r>
                        <a:rPr lang="fr-FR" sz="1200" b="1" baseline="0" dirty="0" smtClean="0"/>
                        <a:t>Sous-thème 3 : Du prince de la Renaissance au roi absolu (François Ier, Henri IV, Louis XIV)</a:t>
                      </a:r>
                      <a:endParaRPr lang="fr-FR" sz="1200" b="1" dirty="0"/>
                    </a:p>
                  </a:txBody>
                  <a:tcPr/>
                </a:tc>
              </a:tr>
              <a:tr h="268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PARTIE 3 : Regard sur</a:t>
                      </a:r>
                      <a:r>
                        <a:rPr lang="fr-FR" sz="1200" b="1" baseline="0" dirty="0" smtClean="0"/>
                        <a:t> l’Afrique </a:t>
                      </a:r>
                      <a:endParaRPr lang="fr-FR" sz="1200" b="1" dirty="0" smtClean="0"/>
                    </a:p>
                    <a:p>
                      <a:r>
                        <a:rPr lang="fr-FR" sz="1200" b="0" dirty="0" smtClean="0"/>
                        <a:t>L’exemple  d’une civilisation de l’Afrique </a:t>
                      </a:r>
                      <a:r>
                        <a:rPr lang="fr-FR" sz="1200" b="0" baseline="0" dirty="0" smtClean="0"/>
                        <a:t> </a:t>
                      </a:r>
                    </a:p>
                    <a:p>
                      <a:r>
                        <a:rPr lang="fr-FR" sz="1200" b="0" baseline="0" dirty="0" smtClean="0"/>
                        <a:t>L’exemple  d’une route ou d’un trafic des esclaves </a:t>
                      </a:r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63408" y="5666362"/>
            <a:ext cx="5328592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Un programme qui semble allégé… 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Une plus grande liberté car les exemples ne sont plus proposés 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La disparition de certaines parties.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Le retour d’un nouveau thème 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FF0000"/>
                </a:solidFill>
              </a:rPr>
              <a:t>Le faux sentiment d’un programme peu remanié 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7" name="Multiplier 6"/>
          <p:cNvSpPr/>
          <p:nvPr/>
        </p:nvSpPr>
        <p:spPr>
          <a:xfrm>
            <a:off x="3911080" y="5954394"/>
            <a:ext cx="1368152" cy="10081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197565"/>
            <a:ext cx="3264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+mj-lt"/>
              </a:rPr>
              <a:t>Quels </a:t>
            </a:r>
            <a:r>
              <a:rPr lang="fr-FR" sz="3200" dirty="0">
                <a:latin typeface="+mj-lt"/>
              </a:rPr>
              <a:t>sont les changements apportés </a:t>
            </a:r>
            <a:r>
              <a:rPr lang="fr-FR" sz="3200" dirty="0" smtClean="0">
                <a:latin typeface="+mj-lt"/>
              </a:rPr>
              <a:t>?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1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31780" r="62121" b="23750"/>
          <a:stretch/>
        </p:blipFill>
        <p:spPr bwMode="auto">
          <a:xfrm>
            <a:off x="7875633" y="1444009"/>
            <a:ext cx="2374806" cy="30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986" t="21318" r="71267" b="26695"/>
          <a:stretch/>
        </p:blipFill>
        <p:spPr>
          <a:xfrm>
            <a:off x="1631504" y="1449338"/>
            <a:ext cx="2592288" cy="30527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1505" y="1397152"/>
            <a:ext cx="2664296" cy="3104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908" t="60152" r="70610" b="515"/>
          <a:stretch/>
        </p:blipFill>
        <p:spPr>
          <a:xfrm>
            <a:off x="4799856" y="1397152"/>
            <a:ext cx="2276244" cy="32518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99856" y="1397152"/>
            <a:ext cx="2664296" cy="3104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31505" y="4853535"/>
            <a:ext cx="266429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nouveau  sous-thème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847528" y="2549279"/>
            <a:ext cx="2016224" cy="57606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31505" y="5389496"/>
            <a:ext cx="2664296" cy="1200329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nouveau  sous-thème qui n’apparaît pas : la Méditerranée comme espace de contact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847528" y="3125343"/>
            <a:ext cx="2376264" cy="1224136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631505" y="2225243"/>
            <a:ext cx="2376264" cy="324036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896200" y="1397152"/>
            <a:ext cx="2664296" cy="3104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828376" y="4821269"/>
            <a:ext cx="266429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Des sous-thèmes qui sont connues mais aborder de manière différente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842480" y="5897000"/>
            <a:ext cx="2664296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société urbaine est le nouveau sous-thème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7896200" y="4855277"/>
            <a:ext cx="266429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nouvelle manière de travailler ces thèmes ! 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370462" y="217385"/>
            <a:ext cx="1113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+mj-lt"/>
              </a:rPr>
              <a:t>Quels </a:t>
            </a:r>
            <a:r>
              <a:rPr lang="fr-FR" sz="3200" dirty="0">
                <a:latin typeface="+mj-lt"/>
              </a:rPr>
              <a:t>sont les changements apportés </a:t>
            </a:r>
            <a:r>
              <a:rPr lang="fr-FR" sz="3200" dirty="0" smtClean="0">
                <a:latin typeface="+mj-lt"/>
              </a:rPr>
              <a:t>?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9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31780" r="62121" b="23750"/>
          <a:stretch/>
        </p:blipFill>
        <p:spPr bwMode="auto">
          <a:xfrm>
            <a:off x="7890873" y="826475"/>
            <a:ext cx="2419143" cy="31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986" t="21318" r="71267" b="26695"/>
          <a:stretch/>
        </p:blipFill>
        <p:spPr>
          <a:xfrm>
            <a:off x="1631504" y="888899"/>
            <a:ext cx="2592288" cy="3052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1505" y="836713"/>
            <a:ext cx="2664296" cy="3104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908" t="60152" r="70610" b="515"/>
          <a:stretch/>
        </p:blipFill>
        <p:spPr>
          <a:xfrm>
            <a:off x="4799856" y="836713"/>
            <a:ext cx="2276244" cy="32518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9856" y="836713"/>
            <a:ext cx="2664296" cy="3104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896200" y="836713"/>
            <a:ext cx="2664296" cy="31049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1" t="19916" r="20909" b="56570"/>
          <a:stretch/>
        </p:blipFill>
        <p:spPr bwMode="auto">
          <a:xfrm>
            <a:off x="1524000" y="4149081"/>
            <a:ext cx="9036496" cy="269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0" y="4122018"/>
            <a:ext cx="9036496" cy="26937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31035" y="61359"/>
            <a:ext cx="982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+mj-lt"/>
              </a:rPr>
              <a:t>Quelle chronologie pour ce programme ?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21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" y="2218545"/>
            <a:ext cx="12192000" cy="1540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Problématisation du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programme 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d’histoire de 5</a:t>
            </a:r>
            <a:r>
              <a:rPr lang="fr-FR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3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>
            <a:off x="1596008" y="692696"/>
            <a:ext cx="9036496" cy="2448272"/>
          </a:xfrm>
          <a:prstGeom prst="rightArrow">
            <a:avLst>
              <a:gd name="adj1" fmla="val 60994"/>
              <a:gd name="adj2" fmla="val 27736"/>
            </a:avLst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07568" y="176962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Les empires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71192" y="1061301"/>
            <a:ext cx="17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L’empereur/le calife/ le basileus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752184" y="12767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Le prince/La figure royale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96008" y="3629342"/>
            <a:ext cx="753666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Comment passe-t-on d’empires à des Etats structurés ?</a:t>
            </a:r>
          </a:p>
          <a:p>
            <a:pPr algn="just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Dans quel cadre et sur quel territoire s’exerce leurs pouvoirs ?</a:t>
            </a:r>
          </a:p>
          <a:p>
            <a:pPr algn="just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Quelles organisations/institutions  ont été mises en place ?</a:t>
            </a:r>
          </a:p>
          <a:p>
            <a:pPr algn="just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Quelle est la place de la religion dans ce processus ? </a:t>
            </a:r>
          </a:p>
          <a:p>
            <a:pPr algn="just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211960" y="1152473"/>
            <a:ext cx="11832" cy="152871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068544" y="692696"/>
            <a:ext cx="17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Louis XIV (1661-1715)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51112" y="584974"/>
            <a:ext cx="17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Justinien </a:t>
            </a:r>
          </a:p>
          <a:p>
            <a:pPr algn="ctr"/>
            <a:r>
              <a:rPr lang="fr-FR" sz="1400" dirty="0">
                <a:latin typeface="Comic Sans MS" panose="030F0702030302020204" pitchFamily="66" charset="0"/>
              </a:rPr>
              <a:t>(527- 565)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824192" y="1144296"/>
            <a:ext cx="0" cy="1492617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596008" y="5661248"/>
            <a:ext cx="780078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Quels sont les changements opérés dans la construction de l’Etat à la Renaissance? Comment cet élargissement du monde et des idées influencent la construction de l’Etat ? </a:t>
            </a:r>
          </a:p>
          <a:p>
            <a:pPr algn="ctr"/>
            <a:endParaRPr lang="fr-FR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40104" y="2132856"/>
            <a:ext cx="17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Autour de la Méditerranée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67808" y="1276745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Des pouvoirs laïcs et ecclésiastiques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67808" y="227687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Les campagnes/Les mondes urbains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67808" y="178936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Société féodale/Etat moderne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9886" y="6588060"/>
            <a:ext cx="340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Empire = Etat = La </a:t>
            </a:r>
            <a:r>
              <a:rPr lang="fr-FR" dirty="0">
                <a:latin typeface="Comic Sans MS" panose="030F0702030302020204" pitchFamily="66" charset="0"/>
              </a:rPr>
              <a:t>monarchie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608168" y="227687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Première mondialisation/Espace méditerranéen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68080" y="836713"/>
            <a:ext cx="1704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1258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08168" y="178936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La monarchie absolue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703512" y="1700808"/>
            <a:ext cx="8496944" cy="376590"/>
          </a:xfrm>
          <a:prstGeom prst="roundRect">
            <a:avLst/>
          </a:prstGeom>
          <a:noFill/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1703512" y="2132856"/>
            <a:ext cx="8928992" cy="611778"/>
          </a:xfrm>
          <a:prstGeom prst="roundRect">
            <a:avLst/>
          </a:prstGeom>
          <a:noFill/>
          <a:ln>
            <a:solidFill>
              <a:srgbClr val="92D0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1703512" y="1116760"/>
            <a:ext cx="8496944" cy="512041"/>
          </a:xfrm>
          <a:prstGeom prst="roundRect">
            <a:avLst/>
          </a:prstGeom>
          <a:noFill/>
          <a:ln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5188910" y="6649035"/>
            <a:ext cx="95672" cy="24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5980030" y="6649035"/>
            <a:ext cx="95672" cy="247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6983760" y="744960"/>
            <a:ext cx="1704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Comic Sans MS" panose="030F0702030302020204" pitchFamily="66" charset="0"/>
              </a:rPr>
              <a:t>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28052" y="790005"/>
            <a:ext cx="154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Des acteurs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28971" y="2652195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Des territoires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2567" y="1516142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Des institutions 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87488" y="5718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latin typeface="+mj-lt"/>
              </a:rPr>
              <a:t>Quelles </a:t>
            </a:r>
            <a:r>
              <a:rPr lang="fr-FR" sz="2800" dirty="0">
                <a:latin typeface="+mj-lt"/>
              </a:rPr>
              <a:t>sont les principales problématiques ? </a:t>
            </a: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2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/>
      <p:bldP spid="23" grpId="0" animBg="1"/>
      <p:bldP spid="24" grpId="0" animBg="1"/>
      <p:bldP spid="26" grpId="0" animBg="1"/>
      <p:bldP spid="31" grpId="0"/>
      <p:bldP spid="32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8544272" y="5085185"/>
            <a:ext cx="2087216" cy="1728191"/>
          </a:xfrm>
          <a:prstGeom prst="roundRect">
            <a:avLst>
              <a:gd name="adj" fmla="val 8995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57" name="Rectangle à coins arrondis 56"/>
          <p:cNvSpPr/>
          <p:nvPr/>
        </p:nvSpPr>
        <p:spPr>
          <a:xfrm>
            <a:off x="6168008" y="5092735"/>
            <a:ext cx="2334736" cy="1720641"/>
          </a:xfrm>
          <a:prstGeom prst="roundRect">
            <a:avLst>
              <a:gd name="adj" fmla="val 8995"/>
            </a:avLst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50" name="Rectangle à coins arrondis 49"/>
          <p:cNvSpPr/>
          <p:nvPr/>
        </p:nvSpPr>
        <p:spPr>
          <a:xfrm>
            <a:off x="1559497" y="5070247"/>
            <a:ext cx="4566565" cy="1793650"/>
          </a:xfrm>
          <a:prstGeom prst="roundRect">
            <a:avLst>
              <a:gd name="adj" fmla="val 8995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38" name="Rectangle à coins arrondis 37"/>
          <p:cNvSpPr/>
          <p:nvPr/>
        </p:nvSpPr>
        <p:spPr>
          <a:xfrm>
            <a:off x="8513792" y="44624"/>
            <a:ext cx="2118712" cy="2714818"/>
          </a:xfrm>
          <a:prstGeom prst="roundRect">
            <a:avLst>
              <a:gd name="adj" fmla="val 8995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35" name="Rectangle à coins arrondis 34"/>
          <p:cNvSpPr/>
          <p:nvPr/>
        </p:nvSpPr>
        <p:spPr>
          <a:xfrm>
            <a:off x="6137528" y="66110"/>
            <a:ext cx="2334736" cy="2714818"/>
          </a:xfrm>
          <a:prstGeom prst="roundRect">
            <a:avLst>
              <a:gd name="adj" fmla="val 8995"/>
            </a:avLst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2" name="Rectangle à coins arrondis 21"/>
          <p:cNvSpPr/>
          <p:nvPr/>
        </p:nvSpPr>
        <p:spPr>
          <a:xfrm>
            <a:off x="1558058" y="66110"/>
            <a:ext cx="4537943" cy="2714818"/>
          </a:xfrm>
          <a:prstGeom prst="roundRect">
            <a:avLst>
              <a:gd name="adj" fmla="val 8995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39" name="Rectangle à coins arrondis 38"/>
          <p:cNvSpPr/>
          <p:nvPr/>
        </p:nvSpPr>
        <p:spPr>
          <a:xfrm>
            <a:off x="1544466" y="2924945"/>
            <a:ext cx="4566565" cy="2000351"/>
          </a:xfrm>
          <a:prstGeom prst="roundRect">
            <a:avLst>
              <a:gd name="adj" fmla="val 8995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4" name="Rectangle à coins arrondis 43"/>
          <p:cNvSpPr/>
          <p:nvPr/>
        </p:nvSpPr>
        <p:spPr>
          <a:xfrm>
            <a:off x="8513792" y="2924944"/>
            <a:ext cx="2117696" cy="1872208"/>
          </a:xfrm>
          <a:prstGeom prst="roundRect">
            <a:avLst>
              <a:gd name="adj" fmla="val 8995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" name="ZoneTexte 1"/>
          <p:cNvSpPr txBox="1"/>
          <p:nvPr/>
        </p:nvSpPr>
        <p:spPr>
          <a:xfrm>
            <a:off x="2423592" y="6611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Comic Sans MS" panose="030F0702030302020204" pitchFamily="66" charset="0"/>
              </a:rPr>
              <a:t>Des acteurs 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19736" y="779221"/>
            <a:ext cx="226231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Qu’est ce qu’un empereur ?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Un basileus ? </a:t>
            </a:r>
          </a:p>
          <a:p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>
                <a:latin typeface="Comic Sans MS" panose="030F0702030302020204" pitchFamily="66" charset="0"/>
              </a:rPr>
              <a:t>Un calife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67608" y="23703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Le calife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423592" y="59978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Le basileus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95600" y="148478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L’empereur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10664" y="405849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Des seigneurs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35560" y="640281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Le roi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63552" y="575474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L’humaniste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86532" y="337847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L’évêque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t="33795" r="59382" b="32769"/>
          <a:stretch/>
        </p:blipFill>
        <p:spPr bwMode="auto">
          <a:xfrm>
            <a:off x="1586492" y="320104"/>
            <a:ext cx="729089" cy="80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27578" r="51937" b="24559"/>
          <a:stretch/>
        </p:blipFill>
        <p:spPr bwMode="auto">
          <a:xfrm>
            <a:off x="1558057" y="5661580"/>
            <a:ext cx="356832" cy="50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36919" r="52811" b="31541"/>
          <a:stretch/>
        </p:blipFill>
        <p:spPr bwMode="auto">
          <a:xfrm>
            <a:off x="1600122" y="1418769"/>
            <a:ext cx="629537" cy="6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7" t="41141" r="57748" b="45424"/>
          <a:stretch/>
        </p:blipFill>
        <p:spPr bwMode="auto">
          <a:xfrm>
            <a:off x="1653248" y="3099622"/>
            <a:ext cx="482312" cy="7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8564586" y="3246075"/>
            <a:ext cx="206690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Comment ces territoires sont-ils administrés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27028" y="3091549"/>
            <a:ext cx="185718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Quels sont les points communs ?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latin typeface="Comic Sans MS" panose="030F0702030302020204" pitchFamily="66" charset="0"/>
              </a:rPr>
              <a:t> Quelles sont les différences ? 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latin typeface="Comic Sans MS" panose="030F0702030302020204" pitchFamily="66" charset="0"/>
              </a:rPr>
              <a:t>Quel rapport avec la religion ?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5" t="32916" r="52108" b="34169"/>
          <a:stretch/>
        </p:blipFill>
        <p:spPr bwMode="auto">
          <a:xfrm>
            <a:off x="1524001" y="6287065"/>
            <a:ext cx="427034" cy="5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2" t="49362" r="58392" b="40555"/>
          <a:stretch/>
        </p:blipFill>
        <p:spPr bwMode="auto">
          <a:xfrm>
            <a:off x="1558059" y="3933056"/>
            <a:ext cx="570139" cy="5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3" t="45821" r="53426" b="40555"/>
          <a:stretch/>
        </p:blipFill>
        <p:spPr bwMode="auto">
          <a:xfrm>
            <a:off x="1711896" y="2041284"/>
            <a:ext cx="351656" cy="73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1524000" y="2852936"/>
            <a:ext cx="914400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8549698" y="1457490"/>
            <a:ext cx="208280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Quel est le poids de la religion dans la constitution des empires et dans son unification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1487488" y="5013176"/>
            <a:ext cx="9144000" cy="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168008" y="509771"/>
            <a:ext cx="224063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Sur quels espaces s’exercent leur pouvoir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68008" y="1733907"/>
            <a:ext cx="21951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Quels liens ces espaces nouent-ils entre eux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549698" y="437763"/>
            <a:ext cx="208280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Comment ces territoires sont-ils administrés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278528" y="66111"/>
            <a:ext cx="197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omic Sans MS" panose="030F0702030302020204" pitchFamily="66" charset="0"/>
              </a:rPr>
              <a:t>Des territoires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8653776" y="27202"/>
            <a:ext cx="197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omic Sans MS" panose="030F0702030302020204" pitchFamily="66" charset="0"/>
              </a:rPr>
              <a:t>Des dynamiques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168008" y="2924944"/>
            <a:ext cx="2345784" cy="1944216"/>
          </a:xfrm>
          <a:prstGeom prst="roundRect">
            <a:avLst>
              <a:gd name="adj" fmla="val 8995"/>
            </a:avLst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41" name="ZoneTexte 40"/>
          <p:cNvSpPr txBox="1"/>
          <p:nvPr/>
        </p:nvSpPr>
        <p:spPr>
          <a:xfrm>
            <a:off x="6355962" y="2924945"/>
            <a:ext cx="197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omic Sans MS" panose="030F0702030302020204" pitchFamily="66" charset="0"/>
              </a:rPr>
              <a:t>Des territoires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223306" y="3212976"/>
            <a:ext cx="213988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Sur quels territoires s’exercent leur pouvoir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209946" y="4077072"/>
            <a:ext cx="215324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Comment ces territoires s’en trouvent transformés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645352" y="4140369"/>
            <a:ext cx="1851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Quel est le poids de la religion ?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8544272" y="2874423"/>
            <a:ext cx="197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omic Sans MS" panose="030F0702030302020204" pitchFamily="66" charset="0"/>
              </a:rPr>
              <a:t>Des dynamiques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135560" y="508518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L’explorateur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0" t="37652" r="53619" b="39160"/>
          <a:stretch/>
        </p:blipFill>
        <p:spPr bwMode="auto">
          <a:xfrm>
            <a:off x="1559497" y="5070248"/>
            <a:ext cx="588001" cy="51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2300549" y="293055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Comic Sans MS" panose="030F0702030302020204" pitchFamily="66" charset="0"/>
              </a:rPr>
              <a:t>Des acteurs 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278528" y="5049467"/>
            <a:ext cx="2037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Comic Sans MS" panose="030F0702030302020204" pitchFamily="66" charset="0"/>
              </a:rPr>
              <a:t>Des territoires 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855211" y="5448708"/>
            <a:ext cx="185718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Qui sont-ils ?</a:t>
            </a:r>
          </a:p>
          <a:p>
            <a:pPr algn="just"/>
            <a:endParaRPr lang="fr-FR" sz="1400" dirty="0">
              <a:latin typeface="Comic Sans MS" panose="030F0702030302020204" pitchFamily="66" charset="0"/>
            </a:endParaRPr>
          </a:p>
          <a:p>
            <a:pPr algn="just"/>
            <a:r>
              <a:rPr lang="fr-FR" sz="1400" dirty="0">
                <a:latin typeface="Comic Sans MS" panose="030F0702030302020204" pitchFamily="66" charset="0"/>
              </a:rPr>
              <a:t> Qu’apportent-ils de nouveau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223306" y="5373216"/>
            <a:ext cx="21103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Quels sont les nouveaux territoires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8450128" y="5301208"/>
            <a:ext cx="211036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Comment ces territoires sont-ils administrés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8445680" y="6204213"/>
            <a:ext cx="21103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latin typeface="Comic Sans MS" panose="030F0702030302020204" pitchFamily="66" charset="0"/>
              </a:rPr>
              <a:t>Quel est le poids de la religions ? 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574753" y="5034663"/>
            <a:ext cx="1949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latin typeface="Comic Sans MS" panose="030F0702030302020204" pitchFamily="66" charset="0"/>
              </a:rPr>
              <a:t>Des dynamiques</a:t>
            </a:r>
            <a:endParaRPr lang="fr-FR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 rot="16200000">
            <a:off x="-3956194" y="3218725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latin typeface="+mj-lt"/>
              </a:rPr>
              <a:t>Quelles </a:t>
            </a:r>
            <a:r>
              <a:rPr lang="fr-FR" sz="2800" dirty="0">
                <a:latin typeface="+mj-lt"/>
              </a:rPr>
              <a:t>sont les principales problématiques ? </a:t>
            </a:r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0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0" grpId="0" animBg="1"/>
      <p:bldP spid="38" grpId="0" animBg="1"/>
      <p:bldP spid="35" grpId="0" animBg="1"/>
      <p:bldP spid="22" grpId="0" animBg="1"/>
      <p:bldP spid="39" grpId="0" animBg="1"/>
      <p:bldP spid="44" grpId="0" animBg="1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4" grpId="0"/>
      <p:bldP spid="19" grpId="0" animBg="1"/>
      <p:bldP spid="20" grpId="0" animBg="1"/>
      <p:bldP spid="29" grpId="0" animBg="1"/>
      <p:bldP spid="31" grpId="0" animBg="1"/>
      <p:bldP spid="32" grpId="0" animBg="1"/>
      <p:bldP spid="33" grpId="0" animBg="1"/>
      <p:bldP spid="36" grpId="0"/>
      <p:bldP spid="37" grpId="0"/>
      <p:bldP spid="40" grpId="0" animBg="1"/>
      <p:bldP spid="41" grpId="0"/>
      <p:bldP spid="42" grpId="0" animBg="1"/>
      <p:bldP spid="43" grpId="0" animBg="1"/>
      <p:bldP spid="45" grpId="0" animBg="1"/>
      <p:bldP spid="46" grpId="0"/>
      <p:bldP spid="47" grpId="0"/>
      <p:bldP spid="49" grpId="0"/>
      <p:bldP spid="51" grpId="0"/>
      <p:bldP spid="52" grpId="0" animBg="1"/>
      <p:bldP spid="53" grpId="0" animBg="1"/>
      <p:bldP spid="54" grpId="0" animBg="1"/>
      <p:bldP spid="55" grpId="0" animBg="1"/>
      <p:bldP spid="60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t="29010" r="52473" b="25100"/>
          <a:stretch/>
        </p:blipFill>
        <p:spPr bwMode="auto">
          <a:xfrm>
            <a:off x="3016119" y="144017"/>
            <a:ext cx="2347993" cy="335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 t="18541" r="48243" b="14167"/>
          <a:stretch/>
        </p:blipFill>
        <p:spPr bwMode="auto">
          <a:xfrm>
            <a:off x="5680414" y="0"/>
            <a:ext cx="2791368" cy="398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8" t="33051" r="52355" b="26042"/>
          <a:stretch/>
        </p:blipFill>
        <p:spPr bwMode="auto">
          <a:xfrm>
            <a:off x="8893973" y="72009"/>
            <a:ext cx="2719307" cy="359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5" t="37204" r="55902" b="31862"/>
          <a:stretch/>
        </p:blipFill>
        <p:spPr bwMode="auto">
          <a:xfrm>
            <a:off x="3563911" y="3694190"/>
            <a:ext cx="1800200" cy="276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32785" r="53995" b="29036"/>
          <a:stretch/>
        </p:blipFill>
        <p:spPr bwMode="auto">
          <a:xfrm>
            <a:off x="8064851" y="3507210"/>
            <a:ext cx="2188775" cy="31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197565"/>
            <a:ext cx="3264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+mj-lt"/>
              </a:rPr>
              <a:t>Bibliographie sélective</a:t>
            </a:r>
            <a:endParaRPr lang="fr-F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820</Words>
  <Application>Microsoft Macintosh PowerPoint</Application>
  <PresentationFormat>Grand écran</PresentationFormat>
  <Paragraphs>137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Comic Sans MS</vt:lpstr>
      <vt:lpstr>Arial</vt:lpstr>
      <vt:lpstr>Thème Office</vt:lpstr>
      <vt:lpstr>Introduction au programme  d’histoire en 5ème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JF Tavernier</dc:creator>
  <cp:lastModifiedBy>Jean-François Tavernier</cp:lastModifiedBy>
  <cp:revision>144</cp:revision>
  <cp:lastPrinted>2016-04-28T08:03:48Z</cp:lastPrinted>
  <dcterms:created xsi:type="dcterms:W3CDTF">2016-03-27T09:26:26Z</dcterms:created>
  <dcterms:modified xsi:type="dcterms:W3CDTF">2016-05-19T19:18:37Z</dcterms:modified>
</cp:coreProperties>
</file>