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91" r:id="rId2"/>
    <p:sldId id="293" r:id="rId3"/>
    <p:sldId id="292" r:id="rId4"/>
    <p:sldId id="296" r:id="rId5"/>
    <p:sldId id="29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7600"/>
    <a:srgbClr val="566F00"/>
    <a:srgbClr val="730D2F"/>
    <a:srgbClr val="2C3B00"/>
    <a:srgbClr val="F9D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47"/>
    <p:restoredTop sz="80371"/>
  </p:normalViewPr>
  <p:slideViewPr>
    <p:cSldViewPr snapToGrid="0" snapToObjects="1">
      <p:cViewPr varScale="1">
        <p:scale>
          <a:sx n="47" d="100"/>
          <a:sy n="47" d="100"/>
        </p:scale>
        <p:origin x="21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1B98A-E588-094C-9363-35FCFEE5E563}" type="datetimeFigureOut">
              <a:rPr lang="fr-FR" smtClean="0"/>
              <a:t>10/06/2016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13BD6E-AEE0-A445-A5AF-EC6F30CC39D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9634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3BD6E-AEE0-A445-A5AF-EC6F30CC39D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3684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Conseil</a:t>
            </a:r>
            <a:r>
              <a:rPr lang="fr-FR" baseline="0" dirty="0" smtClean="0"/>
              <a:t> formateur : ne pas s’attarder sur cette diapo, juste rappeler qu’on démarre un nouveau cycle et que les compétences travaillées s’étalent sur trois années de collège</a:t>
            </a:r>
          </a:p>
          <a:p>
            <a:r>
              <a:rPr lang="fr-FR" baseline="0" dirty="0" smtClean="0"/>
              <a:t>Cette diapo a été vue lors de la première journée lors de la présentation des IPR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6BEDA-CACC-4200-A25C-D79F1841FCF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6946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Conseil</a:t>
            </a:r>
            <a:r>
              <a:rPr lang="fr-FR" baseline="0" dirty="0" smtClean="0"/>
              <a:t> formateur : ne pas s’attarder sur cette diapo, juste rappeler qu’on démarre un nouveau cycle et que les compétences travaillées s’étalent sur trois années de collège</a:t>
            </a:r>
          </a:p>
          <a:p>
            <a:r>
              <a:rPr lang="fr-FR" baseline="0" dirty="0" smtClean="0"/>
              <a:t>Cette diapo a été vue lors de la première journée lors de la présentation des IPR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6BEDA-CACC-4200-A25C-D79F1841FCF3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102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Cette diapo est aussi un extrait de la première demi-journée. Elle n’est pas forcément à lire entièrement puisque nous développons</a:t>
            </a:r>
            <a:r>
              <a:rPr lang="fr-FR" baseline="0" dirty="0" smtClean="0"/>
              <a:t> plus loin.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3BD6E-AEE0-A445-A5AF-EC6F30CC39DD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9597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Conseil</a:t>
            </a:r>
            <a:r>
              <a:rPr lang="fr-FR" baseline="0" dirty="0" smtClean="0"/>
              <a:t> formateur : présenter cette diapo comme une proposition de lecture des programmes et une mise en cohérence entre histoire et géographie.</a:t>
            </a:r>
          </a:p>
          <a:p>
            <a:r>
              <a:rPr lang="fr-FR" baseline="0" dirty="0" smtClean="0"/>
              <a:t>Ce n’est pas vraiment une progression mais une mise en relation des différents niveaux d’analyse.</a:t>
            </a:r>
          </a:p>
          <a:p>
            <a:r>
              <a:rPr lang="fr-FR" baseline="0" dirty="0" smtClean="0"/>
              <a:t>Attention en EMC, préciser qu’il s’agit de choix puisqu’il n’y a pas de programme par année, on peut donc penser la chose autrement.</a:t>
            </a:r>
          </a:p>
          <a:p>
            <a:endParaRPr lang="fr-FR" baseline="0" dirty="0" smtClean="0"/>
          </a:p>
          <a:p>
            <a:r>
              <a:rPr lang="fr-FR" dirty="0" smtClean="0"/>
              <a:t>Le cœur du programme consiste</a:t>
            </a:r>
            <a:r>
              <a:rPr lang="fr-FR" baseline="0" dirty="0" smtClean="0"/>
              <a:t> à faire comprendre « la construction des espaces sur la longue durée », donner de l’épaisseur au temps (objectif ambitieux pour des élèves de 5</a:t>
            </a:r>
            <a:r>
              <a:rPr lang="fr-FR" baseline="30000" dirty="0" smtClean="0"/>
              <a:t>ème</a:t>
            </a:r>
            <a:r>
              <a:rPr lang="fr-FR" baseline="0" dirty="0" smtClean="0"/>
              <a:t>) pour asseoir cette compétence, il s’agit d’user de deux approches : la géohistoire et la </a:t>
            </a:r>
            <a:r>
              <a:rPr lang="fr-FR" baseline="0" dirty="0" err="1" smtClean="0"/>
              <a:t>géoprospective</a:t>
            </a:r>
            <a:r>
              <a:rPr lang="fr-FR" baseline="0" dirty="0" smtClean="0"/>
              <a:t>. D’un côté il s’agit de placer l’élève comme « héritier » de lieux produits par des acteurs, de l’autre côté il s’agit de placer l’élève comme futur citoyen qui agit sur son environnement proche mais également plus lointain (</a:t>
            </a:r>
            <a:r>
              <a:rPr lang="fr-FR" baseline="0" dirty="0" err="1" smtClean="0"/>
              <a:t>cf</a:t>
            </a:r>
            <a:r>
              <a:rPr lang="fr-FR" baseline="0" smtClean="0"/>
              <a:t> changement global).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DB0B0-510F-FE47-A92C-0AF8AA9EBB4B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5864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602F-F587-6F47-982E-11E5D3045A43}" type="datetimeFigureOut">
              <a:rPr lang="fr-FR" smtClean="0"/>
              <a:t>10/06/2016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7C56-BE7C-164C-B99D-FF7FA2AC7D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744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602F-F587-6F47-982E-11E5D3045A43}" type="datetimeFigureOut">
              <a:rPr lang="fr-FR" smtClean="0"/>
              <a:t>10/06/2016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7C56-BE7C-164C-B99D-FF7FA2AC7D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8929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602F-F587-6F47-982E-11E5D3045A43}" type="datetimeFigureOut">
              <a:rPr lang="fr-FR" smtClean="0"/>
              <a:t>10/06/2016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7C56-BE7C-164C-B99D-FF7FA2AC7D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959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602F-F587-6F47-982E-11E5D3045A43}" type="datetimeFigureOut">
              <a:rPr lang="fr-FR" smtClean="0"/>
              <a:t>10/06/2016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7C56-BE7C-164C-B99D-FF7FA2AC7D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3338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602F-F587-6F47-982E-11E5D3045A43}" type="datetimeFigureOut">
              <a:rPr lang="fr-FR" smtClean="0"/>
              <a:t>10/06/2016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7C56-BE7C-164C-B99D-FF7FA2AC7D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689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602F-F587-6F47-982E-11E5D3045A43}" type="datetimeFigureOut">
              <a:rPr lang="fr-FR" smtClean="0"/>
              <a:t>10/06/2016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7C56-BE7C-164C-B99D-FF7FA2AC7D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9845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602F-F587-6F47-982E-11E5D3045A43}" type="datetimeFigureOut">
              <a:rPr lang="fr-FR" smtClean="0"/>
              <a:t>10/06/2016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7C56-BE7C-164C-B99D-FF7FA2AC7D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419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602F-F587-6F47-982E-11E5D3045A43}" type="datetimeFigureOut">
              <a:rPr lang="fr-FR" smtClean="0"/>
              <a:t>10/06/2016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7C56-BE7C-164C-B99D-FF7FA2AC7D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97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602F-F587-6F47-982E-11E5D3045A43}" type="datetimeFigureOut">
              <a:rPr lang="fr-FR" smtClean="0"/>
              <a:t>10/06/2016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7C56-BE7C-164C-B99D-FF7FA2AC7D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502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602F-F587-6F47-982E-11E5D3045A43}" type="datetimeFigureOut">
              <a:rPr lang="fr-FR" smtClean="0"/>
              <a:t>10/06/2016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7C56-BE7C-164C-B99D-FF7FA2AC7D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9748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602F-F587-6F47-982E-11E5D3045A43}" type="datetimeFigureOut">
              <a:rPr lang="fr-FR" smtClean="0"/>
              <a:t>10/06/2016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7C56-BE7C-164C-B99D-FF7FA2AC7D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1118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9602F-F587-6F47-982E-11E5D3045A43}" type="datetimeFigureOut">
              <a:rPr lang="fr-FR" smtClean="0"/>
              <a:t>10/06/2016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D7C56-BE7C-164C-B99D-FF7FA2AC7D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8211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032001"/>
            <a:ext cx="12192000" cy="1915886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Présentation </a:t>
            </a:r>
            <a:r>
              <a:rPr lang="fr-FR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des nouveaux programmes </a:t>
            </a:r>
            <a:r>
              <a:rPr lang="fr-F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 5</a:t>
            </a:r>
            <a:r>
              <a:rPr lang="fr-FR" baseline="30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ème</a:t>
            </a:r>
            <a:r>
              <a:rPr lang="fr-F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fr-F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562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350" y="307975"/>
            <a:ext cx="11334750" cy="91122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2800" b="1" i="1" dirty="0" smtClean="0"/>
              <a:t>LES OBJECTIFS DE LA FIN DE LA SCOLARITÉ OBLIGATOIRE EN HISTOIRE</a:t>
            </a:r>
            <a:r>
              <a:rPr lang="fr-FR" sz="3200" i="1" dirty="0" smtClean="0"/>
              <a:t/>
            </a:r>
            <a:br>
              <a:rPr lang="fr-FR" sz="3200" i="1" dirty="0" smtClean="0"/>
            </a:br>
            <a:r>
              <a:rPr lang="fr-FR" sz="2400" i="1" dirty="0" smtClean="0"/>
              <a:t>(d’après l’introduction du programme de cycle 4)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4350" y="1428750"/>
            <a:ext cx="11334750" cy="4953000"/>
          </a:xfr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fr-FR" b="1" dirty="0" smtClean="0"/>
              <a:t>Acquérir </a:t>
            </a:r>
            <a:r>
              <a:rPr lang="fr-FR" b="1" dirty="0"/>
              <a:t>les repères chronologiques fondamentaux sur le temps long de </a:t>
            </a:r>
            <a:r>
              <a:rPr lang="fr-FR" b="1" dirty="0" smtClean="0"/>
              <a:t>l’humanité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fr-FR" b="1" dirty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fr-FR" b="1" dirty="0" smtClean="0"/>
              <a:t>Connaître </a:t>
            </a:r>
            <a:r>
              <a:rPr lang="fr-FR" b="1" dirty="0"/>
              <a:t>les caractéristiques de chaque grande période </a:t>
            </a:r>
            <a:r>
              <a:rPr lang="fr-FR" b="1" dirty="0" smtClean="0"/>
              <a:t>historique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fr-FR" b="1" dirty="0" smtClean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fr-FR" b="1" dirty="0" smtClean="0"/>
              <a:t>Connaître </a:t>
            </a:r>
            <a:r>
              <a:rPr lang="fr-FR" b="1" dirty="0"/>
              <a:t>les grandes ruptures,  les grands tournants et les transitions entre les </a:t>
            </a:r>
            <a:r>
              <a:rPr lang="fr-FR" b="1" dirty="0" smtClean="0"/>
              <a:t>époques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fr-FR" b="1" dirty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fr-FR" b="1" dirty="0" smtClean="0"/>
              <a:t>Etre </a:t>
            </a:r>
            <a:r>
              <a:rPr lang="fr-FR" b="1" dirty="0"/>
              <a:t>capable de resituer l’histoire nationale dans une histoire plus </a:t>
            </a:r>
            <a:r>
              <a:rPr lang="fr-FR" b="1" dirty="0" smtClean="0"/>
              <a:t>globale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fr-FR" b="1" dirty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fr-FR" b="1" dirty="0" smtClean="0"/>
              <a:t>Connaître </a:t>
            </a:r>
            <a:r>
              <a:rPr lang="fr-FR" b="1" dirty="0"/>
              <a:t>les grands traits de l’histoire des connexions de l’Europe et des rapports des Européens avec le reste du </a:t>
            </a:r>
            <a:r>
              <a:rPr lang="fr-FR" b="1" dirty="0" smtClean="0"/>
              <a:t>monde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fr-FR" b="1" dirty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fr-FR" b="1" dirty="0" smtClean="0"/>
              <a:t>Comprendre </a:t>
            </a:r>
            <a:r>
              <a:rPr lang="fr-FR" b="1" dirty="0"/>
              <a:t>le fait religieux dans sa profondeur historique pour mieux comprendre les débats </a:t>
            </a:r>
            <a:r>
              <a:rPr lang="fr-FR" b="1" dirty="0" smtClean="0"/>
              <a:t>actuels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fr-FR" b="1" dirty="0" smtClean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fr-FR" b="1" dirty="0" smtClean="0"/>
              <a:t>Saisir </a:t>
            </a:r>
            <a:r>
              <a:rPr lang="fr-FR" b="1" dirty="0"/>
              <a:t>que l’histoire est mixte, </a:t>
            </a:r>
            <a:r>
              <a:rPr lang="fr-FR" b="1" dirty="0" smtClean="0"/>
              <a:t>et comprendre </a:t>
            </a:r>
            <a:r>
              <a:rPr lang="fr-FR" b="1" dirty="0"/>
              <a:t>que cet aspect est </a:t>
            </a:r>
            <a:r>
              <a:rPr lang="fr-FR" b="1" dirty="0" smtClean="0"/>
              <a:t>négligé</a:t>
            </a:r>
            <a:endParaRPr lang="fr-FR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730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350" y="307975"/>
            <a:ext cx="11334750" cy="911225"/>
          </a:xfr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2800" b="1" i="1" dirty="0" smtClean="0"/>
              <a:t>LES OBJECTIFS DE LA FIN DE LA SCOLARITÉ OBLIGATOIRE EN GEOGRAPHIE</a:t>
            </a:r>
            <a:r>
              <a:rPr lang="fr-FR" sz="3200" i="1" dirty="0" smtClean="0"/>
              <a:t/>
            </a:r>
            <a:br>
              <a:rPr lang="fr-FR" sz="3200" i="1" dirty="0" smtClean="0"/>
            </a:br>
            <a:r>
              <a:rPr lang="fr-FR" sz="2400" i="1" dirty="0" smtClean="0"/>
              <a:t>(d’après l’introduction du programme de cycle 4)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4350" y="1428750"/>
            <a:ext cx="11334750" cy="4953000"/>
          </a:xfrm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fr-FR" b="1" dirty="0"/>
              <a:t>Connaître les différentes manières d’habiter le </a:t>
            </a:r>
            <a:r>
              <a:rPr lang="fr-FR" b="1" dirty="0" smtClean="0"/>
              <a:t>Monde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fr-FR" b="1" dirty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fr-FR" b="1" dirty="0"/>
              <a:t>S’interroger </a:t>
            </a:r>
            <a:r>
              <a:rPr lang="fr-FR" b="1" dirty="0" smtClean="0"/>
              <a:t>tout </a:t>
            </a:r>
            <a:r>
              <a:rPr lang="fr-FR" b="1" dirty="0"/>
              <a:t>au long du collège sur la durabilité du développement des </a:t>
            </a:r>
            <a:r>
              <a:rPr lang="fr-FR" b="1" dirty="0" smtClean="0"/>
              <a:t>sociétés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fr-FR" b="1" dirty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fr-FR" b="1" dirty="0"/>
              <a:t>Comprendre que la mondialisation a des effets sur les territoires à toutes les </a:t>
            </a:r>
            <a:r>
              <a:rPr lang="fr-FR" b="1" dirty="0" smtClean="0"/>
              <a:t>échelles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fr-FR" b="1" dirty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fr-FR" b="1" dirty="0"/>
              <a:t>Savoir construire un raisonnement </a:t>
            </a:r>
            <a:r>
              <a:rPr lang="fr-FR" b="1" dirty="0" smtClean="0"/>
              <a:t>géographique à </a:t>
            </a:r>
            <a:r>
              <a:rPr lang="fr-FR" b="1" dirty="0"/>
              <a:t>plusieurs échelles (des territoires emboîtés dont les caractéristiques entrent en interaction de manière systémique</a:t>
            </a:r>
            <a:r>
              <a:rPr lang="fr-FR" b="1" dirty="0" smtClean="0"/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fr-FR" b="1" dirty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fr-FR" b="1" dirty="0" smtClean="0"/>
              <a:t>Apprendre </a:t>
            </a:r>
            <a:r>
              <a:rPr lang="fr-FR" b="1" dirty="0"/>
              <a:t>à utiliser, à leur niveau, les principaux outils du </a:t>
            </a:r>
            <a:r>
              <a:rPr lang="fr-FR" b="1" dirty="0" smtClean="0"/>
              <a:t>géographe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fr-FR" b="1" dirty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fr-FR" b="1" dirty="0"/>
              <a:t>Apprendre les grands principes de la cartographie et s'initier à l'imagerie géographique </a:t>
            </a:r>
            <a:r>
              <a:rPr lang="fr-FR" b="1" dirty="0" smtClean="0"/>
              <a:t>numérique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fr-FR" b="1" dirty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fr-FR" b="1" dirty="0"/>
              <a:t>Comprendre que la géographie permet de devenir un citoyen capable de penser et d’agir dans le monde aujourd’hui et </a:t>
            </a:r>
            <a:r>
              <a:rPr lang="fr-FR" b="1" dirty="0" smtClean="0"/>
              <a:t>demain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5406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571116"/>
              </p:ext>
            </p:extLst>
          </p:nvPr>
        </p:nvGraphicFramePr>
        <p:xfrm>
          <a:off x="330200" y="1520825"/>
          <a:ext cx="11552561" cy="234397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92462"/>
                <a:gridCol w="3073400"/>
                <a:gridCol w="1447800"/>
                <a:gridCol w="6438899"/>
              </a:tblGrid>
              <a:tr h="2343973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/>
                        <a:t>HISTOIRE</a:t>
                      </a:r>
                    </a:p>
                  </a:txBody>
                  <a:tcPr marL="45720" marR="4572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</a:t>
                      </a:r>
                      <a:r>
                        <a:rPr lang="fr-F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passage de</a:t>
                      </a:r>
                      <a:r>
                        <a:rPr lang="fr-FR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sociétés médiévales,</a:t>
                      </a:r>
                      <a:r>
                        <a:rPr lang="fr-F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marquées par l’empreinte religieuse, à la modernité et à un</a:t>
                      </a:r>
                      <a:r>
                        <a:rPr lang="fr-F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nouveau rapport</a:t>
                      </a:r>
                      <a:r>
                        <a:rPr lang="fr-FR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 monde</a:t>
                      </a:r>
                      <a:endParaRPr lang="fr-FR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 VI</a:t>
                      </a:r>
                      <a:r>
                        <a:rPr lang="fr-FR" sz="1600" b="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ème</a:t>
                      </a:r>
                      <a:r>
                        <a:rPr lang="fr-FR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 XVII</a:t>
                      </a:r>
                      <a:r>
                        <a:rPr lang="fr-FR" sz="1600" b="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ème</a:t>
                      </a:r>
                      <a:r>
                        <a:rPr lang="fr-FR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siècle 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Symbol" panose="05050102010706020507" pitchFamily="18" charset="2"/>
                        <a:buChar char="®"/>
                      </a:pPr>
                      <a:r>
                        <a:rPr lang="fr-FR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Mettre en évidence les </a:t>
                      </a:r>
                      <a:r>
                        <a:rPr lang="fr-F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points communs, les différences</a:t>
                      </a:r>
                      <a:r>
                        <a:rPr lang="fr-FR" sz="16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et les convergences entre les sociétés</a:t>
                      </a:r>
                      <a:r>
                        <a:rPr lang="fr-FR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la Méditerranée médiévale.</a:t>
                      </a:r>
                      <a:r>
                        <a:rPr lang="fr-FR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285750" indent="-285750" algn="l" defTabSz="914400" rtl="0" eaLnBrk="1" latinLnBrk="0" hangingPunct="1">
                        <a:buFont typeface="Symbol" panose="05050102010706020507" pitchFamily="18" charset="2"/>
                        <a:buChar char="®"/>
                      </a:pPr>
                      <a:endParaRPr lang="fr-FR" sz="10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Symbol" panose="05050102010706020507" pitchFamily="18" charset="2"/>
                        <a:buChar char="®"/>
                      </a:pPr>
                      <a:r>
                        <a:rPr lang="fr-FR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Etudier </a:t>
                      </a:r>
                      <a:r>
                        <a:rPr lang="fr-F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le rôle structurant de la religion </a:t>
                      </a:r>
                      <a:r>
                        <a:rPr lang="fr-FR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à l’époque médiévale,</a:t>
                      </a:r>
                      <a:r>
                        <a:rPr lang="fr-FR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particulier au sein de l’occident féodal.</a:t>
                      </a:r>
                    </a:p>
                    <a:p>
                      <a:pPr marL="285750" indent="-285750" algn="l" defTabSz="914400" rtl="0" eaLnBrk="1" latinLnBrk="0" hangingPunct="1">
                        <a:buFont typeface="Symbol" panose="05050102010706020507" pitchFamily="18" charset="2"/>
                        <a:buChar char="®"/>
                      </a:pPr>
                      <a:endParaRPr lang="fr-FR" sz="10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Symbol" panose="05050102010706020507" pitchFamily="18" charset="2"/>
                        <a:buChar char="®"/>
                      </a:pPr>
                      <a:r>
                        <a:rPr lang="fr-FR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Montrer </a:t>
                      </a:r>
                      <a:r>
                        <a:rPr lang="fr-F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le tournant que représente la Renaissance </a:t>
                      </a:r>
                      <a:r>
                        <a:rPr lang="fr-FR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pour l’Europe dans son rapport au monde et dans l’histoire des représentations.</a:t>
                      </a:r>
                    </a:p>
                    <a:p>
                      <a:pPr marL="285750" indent="-285750" algn="l" defTabSz="914400" rtl="0" eaLnBrk="1" latinLnBrk="0" hangingPunct="1">
                        <a:buFont typeface="Symbol" panose="05050102010706020507" pitchFamily="18" charset="2"/>
                        <a:buChar char="®"/>
                      </a:pPr>
                      <a:endParaRPr lang="fr-FR" sz="10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Symbol" panose="05050102010706020507" pitchFamily="18" charset="2"/>
                        <a:buChar char="®"/>
                      </a:pPr>
                      <a:r>
                        <a:rPr lang="fr-FR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Etudier les jalons de </a:t>
                      </a:r>
                      <a:r>
                        <a:rPr lang="fr-F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la construction de l’Etat monarchique en</a:t>
                      </a:r>
                      <a:r>
                        <a:rPr lang="fr-FR" sz="16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France</a:t>
                      </a:r>
                      <a:r>
                        <a:rPr lang="fr-FR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99248"/>
              </p:ext>
            </p:extLst>
          </p:nvPr>
        </p:nvGraphicFramePr>
        <p:xfrm>
          <a:off x="330200" y="4067998"/>
          <a:ext cx="11552561" cy="2308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92462"/>
                <a:gridCol w="2773569"/>
                <a:gridCol w="1493630"/>
                <a:gridCol w="6692900"/>
              </a:tblGrid>
              <a:tr h="2250154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/>
                        <a:t>EOGRAPHIE</a:t>
                      </a:r>
                    </a:p>
                  </a:txBody>
                  <a:tcPr marL="45720" marR="4572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 défis à relever aujourd’hui par les sociétés pour assurer leur développement dans la durée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EDC</a:t>
                      </a:r>
                      <a:r>
                        <a:rPr lang="fr-FR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contextualisées à l’échelle mondiale</a:t>
                      </a:r>
                      <a:endParaRPr lang="fr-FR" sz="16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Symbol" panose="05050102010706020507" pitchFamily="18" charset="2"/>
                        <a:buChar char="®"/>
                      </a:pPr>
                      <a:r>
                        <a:rPr lang="fr-FR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Montrer</a:t>
                      </a:r>
                      <a:r>
                        <a:rPr lang="fr-FR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l’importance des enjeux représentés par </a:t>
                      </a:r>
                      <a:r>
                        <a:rPr lang="fr-F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le changement global </a:t>
                      </a:r>
                      <a:r>
                        <a:rPr lang="fr-FR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 </a:t>
                      </a:r>
                      <a:r>
                        <a:rPr lang="fr-F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la tension concernant les principales ressources</a:t>
                      </a:r>
                      <a:r>
                        <a:rPr lang="fr-FR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compte-tenu de la </a:t>
                      </a:r>
                      <a:r>
                        <a:rPr lang="fr-F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croissance démographique </a:t>
                      </a:r>
                      <a:r>
                        <a:rPr lang="fr-FR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 du</a:t>
                      </a:r>
                      <a:r>
                        <a:rPr lang="fr-F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développement </a:t>
                      </a:r>
                      <a:r>
                        <a:rPr lang="fr-FR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 sociétés. </a:t>
                      </a:r>
                    </a:p>
                    <a:p>
                      <a:pPr marL="285750" indent="-285750" algn="l" defTabSz="914400" rtl="0" eaLnBrk="1" latinLnBrk="0" hangingPunct="1">
                        <a:buFont typeface="Symbol" panose="05050102010706020507" pitchFamily="18" charset="2"/>
                        <a:buChar char="®"/>
                      </a:pPr>
                      <a:endParaRPr lang="fr-FR" sz="700" b="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Symbol" panose="05050102010706020507" pitchFamily="18" charset="2"/>
                        <a:buChar char="®"/>
                      </a:pPr>
                      <a:r>
                        <a:rPr lang="fr-FR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Mettre en évidence </a:t>
                      </a:r>
                      <a:r>
                        <a:rPr lang="fr-F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la persistance des inégalités de développement </a:t>
                      </a:r>
                      <a:r>
                        <a:rPr lang="fr-FR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à toutes les échelles. </a:t>
                      </a:r>
                    </a:p>
                    <a:p>
                      <a:pPr marL="285750" indent="-285750" algn="l" defTabSz="914400" rtl="0" eaLnBrk="1" latinLnBrk="0" hangingPunct="1">
                        <a:buFont typeface="Symbol" panose="05050102010706020507" pitchFamily="18" charset="2"/>
                        <a:buChar char="®"/>
                      </a:pPr>
                      <a:endParaRPr lang="fr-FR" sz="700" b="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Symbol" panose="05050102010706020507" pitchFamily="18" charset="2"/>
                        <a:buChar char="®"/>
                      </a:pPr>
                      <a:r>
                        <a:rPr lang="fr-FR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Objectiver l’approche catastrophiste qui envahit les médias et les débats sur ces questions en montrant </a:t>
                      </a:r>
                      <a:r>
                        <a:rPr lang="fr-F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les capacités de résilience </a:t>
                      </a:r>
                      <a:r>
                        <a:rPr lang="fr-FR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 sociétés et </a:t>
                      </a:r>
                      <a:r>
                        <a:rPr lang="fr-F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d’adaptation aux risques</a:t>
                      </a:r>
                      <a:r>
                        <a:rPr lang="fr-FR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514350" y="307975"/>
            <a:ext cx="11334750" cy="911225"/>
          </a:xfr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2800" b="1" i="1" dirty="0" smtClean="0"/>
              <a:t>RAPPEL DES OBJECTIFS EN CLASSE DE 5</a:t>
            </a:r>
            <a:r>
              <a:rPr lang="fr-FR" sz="2800" b="1" i="1" baseline="30000" dirty="0" smtClean="0"/>
              <a:t>ème</a:t>
            </a:r>
            <a:r>
              <a:rPr lang="fr-FR" sz="2800" b="1" i="1" dirty="0" smtClean="0"/>
              <a:t>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68855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6611" y="62155"/>
            <a:ext cx="10516365" cy="1066663"/>
          </a:xfrm>
        </p:spPr>
        <p:txBody>
          <a:bodyPr/>
          <a:lstStyle/>
          <a:p>
            <a:r>
              <a:rPr lang="fr-FR" dirty="0" smtClean="0"/>
              <a:t>Proposition </a:t>
            </a:r>
            <a:r>
              <a:rPr lang="fr-FR" smtClean="0"/>
              <a:t>de lecture des </a:t>
            </a:r>
            <a:r>
              <a:rPr lang="fr-FR" dirty="0" smtClean="0"/>
              <a:t>programmes de 5e</a:t>
            </a:r>
            <a:endParaRPr lang="fr-FR" dirty="0"/>
          </a:p>
        </p:txBody>
      </p:sp>
      <p:cxnSp>
        <p:nvCxnSpPr>
          <p:cNvPr id="6" name="Connecteur en arc 5"/>
          <p:cNvCxnSpPr/>
          <p:nvPr/>
        </p:nvCxnSpPr>
        <p:spPr>
          <a:xfrm>
            <a:off x="1143000" y="2256899"/>
            <a:ext cx="9905999" cy="1332831"/>
          </a:xfrm>
          <a:prstGeom prst="curvedConnector3">
            <a:avLst/>
          </a:prstGeom>
          <a:ln w="762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300133" y="2323149"/>
            <a:ext cx="29951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7030A0"/>
                </a:solidFill>
              </a:rPr>
              <a:t>GEOHISTOIRE</a:t>
            </a:r>
            <a:r>
              <a:rPr lang="fr-FR" dirty="0" smtClean="0"/>
              <a:t> : « Le déroulement de </a:t>
            </a:r>
            <a:r>
              <a:rPr lang="fr-FR" b="1" dirty="0" smtClean="0">
                <a:solidFill>
                  <a:srgbClr val="C00000"/>
                </a:solidFill>
              </a:rPr>
              <a:t>l’histoire</a:t>
            </a:r>
            <a:r>
              <a:rPr lang="fr-FR" dirty="0" smtClean="0"/>
              <a:t> dans ses </a:t>
            </a:r>
            <a:r>
              <a:rPr lang="fr-FR" b="1" dirty="0" smtClean="0">
                <a:solidFill>
                  <a:schemeClr val="accent6"/>
                </a:solidFill>
              </a:rPr>
              <a:t>lieux</a:t>
            </a:r>
            <a:r>
              <a:rPr lang="fr-FR" dirty="0" smtClean="0"/>
              <a:t> »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8689910" y="2323149"/>
            <a:ext cx="3502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7030A0"/>
                </a:solidFill>
              </a:rPr>
              <a:t>GEOPROSPECTIVE</a:t>
            </a:r>
            <a:r>
              <a:rPr lang="fr-FR" dirty="0" smtClean="0"/>
              <a:t> : « </a:t>
            </a:r>
            <a:r>
              <a:rPr lang="fr-FR" b="1" dirty="0" smtClean="0">
                <a:solidFill>
                  <a:srgbClr val="C00000"/>
                </a:solidFill>
              </a:rPr>
              <a:t>Anticiper</a:t>
            </a:r>
            <a:r>
              <a:rPr lang="fr-FR" dirty="0" smtClean="0"/>
              <a:t> le </a:t>
            </a:r>
            <a:r>
              <a:rPr lang="fr-FR" b="1" dirty="0" smtClean="0">
                <a:solidFill>
                  <a:srgbClr val="C00000"/>
                </a:solidFill>
              </a:rPr>
              <a:t>futur</a:t>
            </a:r>
            <a:r>
              <a:rPr lang="fr-FR" dirty="0" smtClean="0"/>
              <a:t> et imaginer le </a:t>
            </a:r>
            <a:r>
              <a:rPr lang="fr-FR" b="1" dirty="0" smtClean="0">
                <a:solidFill>
                  <a:srgbClr val="C00000"/>
                </a:solidFill>
              </a:rPr>
              <a:t>devenir</a:t>
            </a:r>
            <a:r>
              <a:rPr lang="fr-FR" dirty="0" smtClean="0"/>
              <a:t> des </a:t>
            </a:r>
            <a:r>
              <a:rPr lang="fr-FR" b="1" dirty="0" smtClean="0">
                <a:solidFill>
                  <a:schemeClr val="accent6"/>
                </a:solidFill>
              </a:rPr>
              <a:t>territoires</a:t>
            </a:r>
            <a:r>
              <a:rPr lang="fr-FR" dirty="0" smtClean="0"/>
              <a:t> »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4598435" y="2461648"/>
            <a:ext cx="2995127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« La construction des </a:t>
            </a:r>
            <a:r>
              <a:rPr lang="fr-FR" b="1" dirty="0" smtClean="0">
                <a:solidFill>
                  <a:schemeClr val="accent6"/>
                </a:solidFill>
              </a:rPr>
              <a:t>espaces</a:t>
            </a:r>
            <a:r>
              <a:rPr lang="fr-FR" dirty="0" smtClean="0"/>
              <a:t> sur la </a:t>
            </a:r>
            <a:r>
              <a:rPr lang="fr-FR" b="1" dirty="0" smtClean="0">
                <a:solidFill>
                  <a:srgbClr val="C00000"/>
                </a:solidFill>
              </a:rPr>
              <a:t>longue durée</a:t>
            </a:r>
            <a:r>
              <a:rPr lang="fr-FR" dirty="0" smtClean="0"/>
              <a:t> »</a:t>
            </a:r>
            <a:endParaRPr lang="fr-FR" dirty="0"/>
          </a:p>
        </p:txBody>
      </p:sp>
      <p:cxnSp>
        <p:nvCxnSpPr>
          <p:cNvPr id="15" name="Connecteur en arc 14"/>
          <p:cNvCxnSpPr>
            <a:stCxn id="13" idx="2"/>
            <a:endCxn id="10" idx="2"/>
          </p:cNvCxnSpPr>
          <p:nvPr/>
        </p:nvCxnSpPr>
        <p:spPr>
          <a:xfrm rot="5400000">
            <a:off x="3877598" y="1028078"/>
            <a:ext cx="138500" cy="4298302"/>
          </a:xfrm>
          <a:prstGeom prst="curvedConnector3">
            <a:avLst>
              <a:gd name="adj1" fmla="val 472256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en arc 16"/>
          <p:cNvCxnSpPr>
            <a:stCxn id="13" idx="0"/>
            <a:endCxn id="12" idx="0"/>
          </p:cNvCxnSpPr>
          <p:nvPr/>
        </p:nvCxnSpPr>
        <p:spPr>
          <a:xfrm rot="5400000" flipH="1" flipV="1">
            <a:off x="8199228" y="219921"/>
            <a:ext cx="138499" cy="4344956"/>
          </a:xfrm>
          <a:prstGeom prst="curvedConnector3">
            <a:avLst>
              <a:gd name="adj1" fmla="val 406531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ZoneTexte 22"/>
          <p:cNvSpPr txBox="1"/>
          <p:nvPr/>
        </p:nvSpPr>
        <p:spPr>
          <a:xfrm>
            <a:off x="1719479" y="3808847"/>
            <a:ext cx="4174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B0F0"/>
                </a:solidFill>
              </a:rPr>
              <a:t>Hériter</a:t>
            </a:r>
            <a:r>
              <a:rPr lang="fr-FR" dirty="0" smtClean="0"/>
              <a:t> des </a:t>
            </a:r>
            <a:r>
              <a:rPr lang="fr-FR" b="1" dirty="0" smtClean="0">
                <a:solidFill>
                  <a:schemeClr val="accent6"/>
                </a:solidFill>
              </a:rPr>
              <a:t>lieux</a:t>
            </a:r>
            <a:r>
              <a:rPr lang="fr-FR" dirty="0" smtClean="0"/>
              <a:t> produits par des </a:t>
            </a:r>
            <a:r>
              <a:rPr lang="fr-FR" b="1" dirty="0" smtClean="0">
                <a:solidFill>
                  <a:schemeClr val="accent2"/>
                </a:solidFill>
              </a:rPr>
              <a:t>acteurs</a:t>
            </a:r>
            <a:endParaRPr lang="fr-FR" b="1" dirty="0">
              <a:solidFill>
                <a:schemeClr val="accent2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6670782" y="1445781"/>
            <a:ext cx="3917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B0F0"/>
                </a:solidFill>
              </a:rPr>
              <a:t>Devenir des citoyens </a:t>
            </a:r>
            <a:r>
              <a:rPr lang="fr-FR" b="1" dirty="0" smtClean="0">
                <a:solidFill>
                  <a:schemeClr val="accent2"/>
                </a:solidFill>
              </a:rPr>
              <a:t>acteurs</a:t>
            </a:r>
            <a:r>
              <a:rPr lang="fr-FR" dirty="0" smtClean="0"/>
              <a:t> du </a:t>
            </a:r>
            <a:r>
              <a:rPr lang="fr-FR" b="1" dirty="0" smtClean="0">
                <a:solidFill>
                  <a:schemeClr val="accent6"/>
                </a:solidFill>
              </a:rPr>
              <a:t>monde</a:t>
            </a:r>
            <a:endParaRPr lang="fr-FR" b="1" dirty="0">
              <a:solidFill>
                <a:schemeClr val="accent6"/>
              </a:solidFill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10086392" y="-13727"/>
            <a:ext cx="21056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="1" dirty="0" smtClean="0">
                <a:solidFill>
                  <a:srgbClr val="7030A0"/>
                </a:solidFill>
              </a:rPr>
              <a:t>APPROCHES</a:t>
            </a:r>
            <a:endParaRPr lang="fr-FR" b="1" dirty="0">
              <a:solidFill>
                <a:srgbClr val="7030A0"/>
              </a:solidFill>
            </a:endParaRPr>
          </a:p>
          <a:p>
            <a:pPr algn="r"/>
            <a:r>
              <a:rPr lang="fr-FR" b="1" dirty="0">
                <a:solidFill>
                  <a:schemeClr val="accent2"/>
                </a:solidFill>
              </a:rPr>
              <a:t>Acteurs</a:t>
            </a:r>
          </a:p>
          <a:p>
            <a:pPr algn="r"/>
            <a:r>
              <a:rPr lang="fr-FR" b="1" dirty="0">
                <a:solidFill>
                  <a:srgbClr val="C00000"/>
                </a:solidFill>
              </a:rPr>
              <a:t>Temps</a:t>
            </a:r>
          </a:p>
          <a:p>
            <a:pPr algn="r"/>
            <a:r>
              <a:rPr lang="fr-FR" b="1" dirty="0" smtClean="0">
                <a:solidFill>
                  <a:schemeClr val="accent6"/>
                </a:solidFill>
              </a:rPr>
              <a:t>Espace</a:t>
            </a:r>
          </a:p>
          <a:p>
            <a:pPr algn="r"/>
            <a:r>
              <a:rPr lang="fr-FR" b="1" dirty="0" smtClean="0">
                <a:solidFill>
                  <a:srgbClr val="00B0F0"/>
                </a:solidFill>
              </a:rPr>
              <a:t>Valeurs</a:t>
            </a:r>
            <a:endParaRPr lang="fr-FR" b="1" dirty="0">
              <a:solidFill>
                <a:srgbClr val="00B0F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86612" y="4777273"/>
            <a:ext cx="3620278" cy="1884784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Du Moyen-âge à la Renaissance : penser, voir, organiser et parcourir le monde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201886" y="4777273"/>
            <a:ext cx="3620278" cy="18847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6"/>
                </a:solidFill>
              </a:rPr>
              <a:t>Des espaces </a:t>
            </a:r>
            <a:r>
              <a:rPr lang="fr-FR" b="1" dirty="0" smtClean="0">
                <a:solidFill>
                  <a:schemeClr val="accent6"/>
                </a:solidFill>
              </a:rPr>
              <a:t>humains </a:t>
            </a:r>
            <a:r>
              <a:rPr lang="fr-FR" b="1" dirty="0">
                <a:solidFill>
                  <a:schemeClr val="accent6"/>
                </a:solidFill>
              </a:rPr>
              <a:t>vulnérables à la recherche d’un développement </a:t>
            </a:r>
            <a:r>
              <a:rPr lang="fr-FR" b="1" dirty="0" smtClean="0">
                <a:solidFill>
                  <a:schemeClr val="accent6"/>
                </a:solidFill>
              </a:rPr>
              <a:t>durable et équitable face </a:t>
            </a:r>
            <a:r>
              <a:rPr lang="fr-FR" b="1" dirty="0">
                <a:solidFill>
                  <a:schemeClr val="accent6"/>
                </a:solidFill>
              </a:rPr>
              <a:t>au changement global.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217160" y="4777273"/>
            <a:ext cx="3620278" cy="18847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Sentiment d’appartenance au destin commun de l’humanité, égalité, formes de discriminations, risques et sécurité (</a:t>
            </a:r>
            <a:r>
              <a:rPr lang="fr-FR" b="1" i="1" dirty="0" smtClean="0">
                <a:solidFill>
                  <a:schemeClr val="accent1"/>
                </a:solidFill>
              </a:rPr>
              <a:t>propositions issues du programme du cycle 4 en EMC</a:t>
            </a:r>
            <a:r>
              <a:rPr lang="fr-FR" b="1" dirty="0" smtClean="0">
                <a:solidFill>
                  <a:schemeClr val="accent1"/>
                </a:solidFill>
              </a:rPr>
              <a:t>)</a:t>
            </a:r>
            <a:endParaRPr lang="fr-FR" b="1" dirty="0">
              <a:solidFill>
                <a:schemeClr val="accent1"/>
              </a:solidFill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186612" y="4781970"/>
            <a:ext cx="14275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HISTOIRE</a:t>
            </a:r>
            <a:endParaRPr lang="fr-FR" dirty="0"/>
          </a:p>
        </p:txBody>
      </p:sp>
      <p:sp>
        <p:nvSpPr>
          <p:cNvPr id="38" name="ZoneTexte 37"/>
          <p:cNvSpPr txBox="1"/>
          <p:nvPr/>
        </p:nvSpPr>
        <p:spPr>
          <a:xfrm>
            <a:off x="4201886" y="4777273"/>
            <a:ext cx="14275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GEOGRAPHIE</a:t>
            </a:r>
            <a:endParaRPr lang="fr-FR" dirty="0"/>
          </a:p>
        </p:txBody>
      </p:sp>
      <p:sp>
        <p:nvSpPr>
          <p:cNvPr id="39" name="ZoneTexte 38"/>
          <p:cNvSpPr txBox="1"/>
          <p:nvPr/>
        </p:nvSpPr>
        <p:spPr>
          <a:xfrm>
            <a:off x="8217160" y="4777273"/>
            <a:ext cx="14275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EMC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02774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 animBg="1"/>
      <p:bldP spid="23" grpId="0"/>
      <p:bldP spid="25" grpId="0"/>
      <p:bldP spid="33" grpId="0"/>
      <p:bldP spid="34" grpId="0" animBg="1"/>
      <p:bldP spid="35" grpId="0" animBg="1"/>
      <p:bldP spid="36" grpId="0" animBg="1"/>
      <p:bldP spid="37" grpId="0"/>
      <p:bldP spid="38" grpId="0"/>
      <p:bldP spid="39" grpId="0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3558</TotalTime>
  <Words>701</Words>
  <Application>Microsoft Macintosh PowerPoint</Application>
  <PresentationFormat>Grand écran</PresentationFormat>
  <Paragraphs>80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Calibri Light</vt:lpstr>
      <vt:lpstr>Symbol</vt:lpstr>
      <vt:lpstr>Arial</vt:lpstr>
      <vt:lpstr>Calibri</vt:lpstr>
      <vt:lpstr>Thème Office</vt:lpstr>
      <vt:lpstr>Présentation des nouveaux programmes en 5ème </vt:lpstr>
      <vt:lpstr>LES OBJECTIFS DE LA FIN DE LA SCOLARITÉ OBLIGATOIRE EN HISTOIRE (d’après l’introduction du programme de cycle 4)</vt:lpstr>
      <vt:lpstr>LES OBJECTIFS DE LA FIN DE LA SCOLARITÉ OBLIGATOIRE EN GEOGRAPHIE (d’après l’introduction du programme de cycle 4)</vt:lpstr>
      <vt:lpstr>RAPPEL DES OBJECTIFS EN CLASSE DE 5ème </vt:lpstr>
      <vt:lpstr>Proposition de lecture des programmes de 5e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JF Tavernier</dc:creator>
  <cp:lastModifiedBy>Jean-François Tavernier</cp:lastModifiedBy>
  <cp:revision>138</cp:revision>
  <cp:lastPrinted>2016-04-28T08:03:48Z</cp:lastPrinted>
  <dcterms:created xsi:type="dcterms:W3CDTF">2016-03-27T09:26:26Z</dcterms:created>
  <dcterms:modified xsi:type="dcterms:W3CDTF">2016-06-10T08:41:18Z</dcterms:modified>
</cp:coreProperties>
</file>