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2" r:id="rId3"/>
    <p:sldId id="280" r:id="rId4"/>
    <p:sldId id="264" r:id="rId5"/>
    <p:sldId id="268" r:id="rId6"/>
    <p:sldId id="269" r:id="rId7"/>
    <p:sldId id="265" r:id="rId8"/>
    <p:sldId id="266" r:id="rId9"/>
    <p:sldId id="284" r:id="rId10"/>
    <p:sldId id="283" r:id="rId11"/>
    <p:sldId id="287" r:id="rId12"/>
    <p:sldId id="270" r:id="rId13"/>
    <p:sldId id="271" r:id="rId14"/>
    <p:sldId id="273" r:id="rId15"/>
    <p:sldId id="275" r:id="rId16"/>
    <p:sldId id="276" r:id="rId17"/>
    <p:sldId id="277" r:id="rId18"/>
    <p:sldId id="278" r:id="rId19"/>
    <p:sldId id="286" r:id="rId20"/>
    <p:sldId id="285" r:id="rId21"/>
    <p:sldId id="281"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401" autoAdjust="0"/>
    <p:restoredTop sz="94660"/>
  </p:normalViewPr>
  <p:slideViewPr>
    <p:cSldViewPr>
      <p:cViewPr>
        <p:scale>
          <a:sx n="95" d="100"/>
          <a:sy n="95" d="100"/>
        </p:scale>
        <p:origin x="-115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33E16E-1BBB-4059-AF1B-B313BDE507CE}" type="datetimeFigureOut">
              <a:rPr lang="fr-FR" smtClean="0"/>
              <a:pPr/>
              <a:t>10/10/2012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649063-A9F0-4736-B85D-97A76E97430B}" type="slidenum">
              <a:rPr lang="fr-FR" smtClean="0"/>
              <a:pPr/>
              <a:t>‹N°›</a:t>
            </a:fld>
            <a:endParaRPr lang="fr-FR"/>
          </a:p>
        </p:txBody>
      </p:sp>
    </p:spTree>
    <p:extLst>
      <p:ext uri="{BB962C8B-B14F-4D97-AF65-F5344CB8AC3E}">
        <p14:creationId xmlns:p14="http://schemas.microsoft.com/office/powerpoint/2010/main" val="149094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2649063-A9F0-4736-B85D-97A76E97430B}" type="slidenum">
              <a:rPr lang="fr-FR" smtClean="0"/>
              <a:pPr/>
              <a:t>4</a:t>
            </a:fld>
            <a:endParaRPr lang="fr-FR"/>
          </a:p>
        </p:txBody>
      </p:sp>
    </p:spTree>
    <p:extLst>
      <p:ext uri="{BB962C8B-B14F-4D97-AF65-F5344CB8AC3E}">
        <p14:creationId xmlns:p14="http://schemas.microsoft.com/office/powerpoint/2010/main" val="84995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3494497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3582553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1846217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2737244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3687127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1314519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921335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185484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351476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2931991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814C1EE-8B00-45D2-B4EB-3979307615C2}" type="datetimeFigureOut">
              <a:rPr lang="fr-FR" smtClean="0"/>
              <a:pPr/>
              <a:t>10/10/2012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79ECD1-BBDC-4305-93E8-DDEABB7C5322}" type="slidenum">
              <a:rPr lang="fr-FR" smtClean="0"/>
              <a:pPr/>
              <a:t>‹N°›</a:t>
            </a:fld>
            <a:endParaRPr lang="fr-FR"/>
          </a:p>
        </p:txBody>
      </p:sp>
    </p:spTree>
    <p:extLst>
      <p:ext uri="{BB962C8B-B14F-4D97-AF65-F5344CB8AC3E}">
        <p14:creationId xmlns:p14="http://schemas.microsoft.com/office/powerpoint/2010/main" val="2806534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4C1EE-8B00-45D2-B4EB-3979307615C2}" type="datetimeFigureOut">
              <a:rPr lang="fr-FR" smtClean="0"/>
              <a:pPr/>
              <a:t>10/10/2012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79ECD1-BBDC-4305-93E8-DDEABB7C5322}" type="slidenum">
              <a:rPr lang="fr-FR" smtClean="0"/>
              <a:pPr/>
              <a:t>‹N°›</a:t>
            </a:fld>
            <a:endParaRPr lang="fr-FR"/>
          </a:p>
        </p:txBody>
      </p:sp>
    </p:spTree>
    <p:extLst>
      <p:ext uri="{BB962C8B-B14F-4D97-AF65-F5344CB8AC3E}">
        <p14:creationId xmlns:p14="http://schemas.microsoft.com/office/powerpoint/2010/main" val="952679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www.education.gouv.fr/pid25535/bulletin_officiel.html?cid_bo=57474"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slide" Target="slide16.xml"/></Relationships>
</file>

<file path=ppt/slides/_rels/slide5.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7.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268760"/>
            <a:ext cx="7772400" cy="1470025"/>
          </a:xfrm>
        </p:spPr>
        <p:txBody>
          <a:bodyPr>
            <a:noAutofit/>
          </a:bodyPr>
          <a:lstStyle/>
          <a:p>
            <a:r>
              <a:rPr lang="fr-FR" sz="5400" b="1" dirty="0" smtClean="0"/>
              <a:t>Epreuves du bac </a:t>
            </a:r>
            <a:br>
              <a:rPr lang="fr-FR" sz="5400" b="1" dirty="0" smtClean="0"/>
            </a:br>
            <a:r>
              <a:rPr lang="fr-FR" sz="5400" b="1" dirty="0" smtClean="0"/>
              <a:t>pour la session 2013</a:t>
            </a:r>
            <a:endParaRPr lang="fr-FR" sz="5400" b="1" dirty="0"/>
          </a:p>
        </p:txBody>
      </p:sp>
      <p:sp>
        <p:nvSpPr>
          <p:cNvPr id="3" name="Sous-titre 2"/>
          <p:cNvSpPr>
            <a:spLocks noGrp="1"/>
          </p:cNvSpPr>
          <p:nvPr>
            <p:ph type="subTitle" idx="1"/>
          </p:nvPr>
        </p:nvSpPr>
        <p:spPr>
          <a:xfrm>
            <a:off x="1371600" y="3886200"/>
            <a:ext cx="6400800" cy="622920"/>
          </a:xfrm>
        </p:spPr>
        <p:txBody>
          <a:bodyPr>
            <a:noAutofit/>
          </a:bodyPr>
          <a:lstStyle/>
          <a:p>
            <a:r>
              <a:rPr lang="fr-FR" sz="3600" dirty="0" smtClean="0"/>
              <a:t>séries </a:t>
            </a:r>
            <a:r>
              <a:rPr lang="fr-FR" sz="3600" dirty="0" smtClean="0"/>
              <a:t>L et ES</a:t>
            </a:r>
          </a:p>
          <a:p>
            <a:endParaRPr lang="fr-FR" sz="3600" dirty="0"/>
          </a:p>
        </p:txBody>
      </p:sp>
    </p:spTree>
    <p:extLst>
      <p:ext uri="{BB962C8B-B14F-4D97-AF65-F5344CB8AC3E}">
        <p14:creationId xmlns:p14="http://schemas.microsoft.com/office/powerpoint/2010/main" val="3598508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836712"/>
            <a:ext cx="7236804"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332656"/>
            <a:ext cx="7220812" cy="576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4243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635896" y="1772816"/>
            <a:ext cx="2229778" cy="707886"/>
          </a:xfrm>
          <a:prstGeom prst="rect">
            <a:avLst/>
          </a:prstGeom>
          <a:noFill/>
        </p:spPr>
        <p:txBody>
          <a:bodyPr wrap="none" rtlCol="0">
            <a:spAutoFit/>
          </a:bodyPr>
          <a:lstStyle/>
          <a:p>
            <a:r>
              <a:rPr lang="fr-FR" sz="4000" b="1" dirty="0" smtClean="0"/>
              <a:t>Les sujets</a:t>
            </a:r>
            <a:endParaRPr lang="fr-FR" sz="4000" b="1" dirty="0"/>
          </a:p>
        </p:txBody>
      </p:sp>
    </p:spTree>
    <p:extLst>
      <p:ext uri="{BB962C8B-B14F-4D97-AF65-F5344CB8AC3E}">
        <p14:creationId xmlns:p14="http://schemas.microsoft.com/office/powerpoint/2010/main" val="3746387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44" y="32736"/>
            <a:ext cx="8078648" cy="2535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1187624" y="2204864"/>
            <a:ext cx="6696743"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Pour le sujet 1 : reprise de l’intitulé du chapitre sur une (longue) partie de la période</a:t>
            </a:r>
          </a:p>
          <a:p>
            <a:r>
              <a:rPr lang="fr-FR" i="1" dirty="0" smtClean="0"/>
              <a:t>Thème 4 : Les échelles de gouvernement dans le monde de la fin de la seconde guerre mondiale à nos jours</a:t>
            </a:r>
          </a:p>
          <a:p>
            <a:r>
              <a:rPr lang="fr-FR" i="1" dirty="0" smtClean="0"/>
              <a:t>Question 1 : l’échelle de l’Etat-nation : gouverner la France depuis 1946 : Etat, gouvernement et administration. Héritages et évolutions</a:t>
            </a:r>
            <a:endParaRPr lang="fr-FR" i="1" dirty="0"/>
          </a:p>
        </p:txBody>
      </p:sp>
      <p:sp>
        <p:nvSpPr>
          <p:cNvPr id="5" name="ZoneTexte 4"/>
          <p:cNvSpPr txBox="1"/>
          <p:nvPr/>
        </p:nvSpPr>
        <p:spPr>
          <a:xfrm>
            <a:off x="1403649" y="4437112"/>
            <a:ext cx="6696743"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Pour le sujet 2 : reprise de l’intitulé du chapitre </a:t>
            </a:r>
            <a:endParaRPr lang="fr-FR" dirty="0"/>
          </a:p>
          <a:p>
            <a:r>
              <a:rPr lang="fr-FR" i="1" dirty="0" smtClean="0"/>
              <a:t>Thème 1 : le rapport des sociétés à leur passé</a:t>
            </a:r>
          </a:p>
          <a:p>
            <a:r>
              <a:rPr lang="fr-FR" i="1" dirty="0" smtClean="0"/>
              <a:t>Question 1 :  Le patrimoine : lecture historique</a:t>
            </a:r>
          </a:p>
        </p:txBody>
      </p:sp>
      <p:sp>
        <p:nvSpPr>
          <p:cNvPr id="3" name="Bouton d'action : Retour 2">
            <a:hlinkClick r:id="" action="ppaction://hlinkshowjump?jump=lastslideviewed" highlightClick="1"/>
          </p:cNvPr>
          <p:cNvSpPr/>
          <p:nvPr/>
        </p:nvSpPr>
        <p:spPr>
          <a:xfrm>
            <a:off x="7668344" y="5805264"/>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3438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71" y="1"/>
            <a:ext cx="6804248" cy="498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544" y="413236"/>
            <a:ext cx="9036496" cy="18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323528" y="2257122"/>
            <a:ext cx="4536504" cy="412420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sz="1400" b="1" dirty="0"/>
              <a:t>Document 2 - Le téléphone portable en Afrique</a:t>
            </a:r>
          </a:p>
          <a:p>
            <a:r>
              <a:rPr lang="fr-FR" sz="800" dirty="0"/>
              <a:t>« Défiant les scénarios les plus optimistes, l’Afrique comptabilisait plus de 267 millions </a:t>
            </a:r>
            <a:r>
              <a:rPr lang="fr-FR" sz="800" dirty="0" smtClean="0"/>
              <a:t>d’abonnements au </a:t>
            </a:r>
            <a:r>
              <a:rPr lang="fr-FR" sz="800" dirty="0"/>
              <a:t>mobile fin 2007 et, compte tenu du taux de progression évalué encore aujourd'hui à 40 %, on </a:t>
            </a:r>
            <a:r>
              <a:rPr lang="fr-FR" sz="800" dirty="0" smtClean="0"/>
              <a:t>a sans </a:t>
            </a:r>
            <a:r>
              <a:rPr lang="fr-FR" sz="800" dirty="0"/>
              <a:t>doute déjà largement dépassé ce chiffre. […]</a:t>
            </a:r>
          </a:p>
          <a:p>
            <a:r>
              <a:rPr lang="fr-FR" sz="800" dirty="0"/>
              <a:t>Cela fait longtemps maintenant que le téléphone portable fait partie du paysage africain, avec </a:t>
            </a:r>
            <a:r>
              <a:rPr lang="fr-FR" sz="800" dirty="0" smtClean="0"/>
              <a:t>ses  surnoms </a:t>
            </a:r>
            <a:r>
              <a:rPr lang="fr-FR" sz="800" dirty="0"/>
              <a:t>et les nouvelles habitudes - et nuisances - que l'on trouve partout dans son sillage. En </a:t>
            </a:r>
            <a:r>
              <a:rPr lang="fr-FR" sz="800" dirty="0" smtClean="0"/>
              <a:t>avoir un </a:t>
            </a:r>
            <a:r>
              <a:rPr lang="fr-FR" sz="800" dirty="0"/>
              <a:t>serait même une « </a:t>
            </a:r>
            <a:r>
              <a:rPr lang="fr-FR" sz="800" i="1" dirty="0"/>
              <a:t>obligation </a:t>
            </a:r>
            <a:r>
              <a:rPr lang="fr-FR" sz="800" dirty="0"/>
              <a:t>», à lire le message de Charles de Kinshasa, « </a:t>
            </a:r>
            <a:r>
              <a:rPr lang="fr-FR" sz="800" i="1" dirty="0"/>
              <a:t>sinon on n’est </a:t>
            </a:r>
            <a:r>
              <a:rPr lang="fr-FR" sz="800" i="1" dirty="0" smtClean="0"/>
              <a:t>pas dans </a:t>
            </a:r>
            <a:r>
              <a:rPr lang="fr-FR" sz="800" i="1" dirty="0"/>
              <a:t>le réseau </a:t>
            </a:r>
            <a:r>
              <a:rPr lang="fr-FR" sz="800" dirty="0"/>
              <a:t>». Preuve s’il en était encore besoin de sa propagation fulgurante parmi </a:t>
            </a:r>
            <a:r>
              <a:rPr lang="fr-FR" sz="800" dirty="0" smtClean="0"/>
              <a:t>les populations </a:t>
            </a:r>
            <a:r>
              <a:rPr lang="fr-FR" sz="800" dirty="0"/>
              <a:t>urbaines africaines, tous les entretiens audio enregistrés lors de cette enquête ont </a:t>
            </a:r>
            <a:r>
              <a:rPr lang="fr-FR" sz="800" dirty="0" smtClean="0"/>
              <a:t>été réalisés </a:t>
            </a:r>
            <a:r>
              <a:rPr lang="fr-FR" sz="800" dirty="0"/>
              <a:t>grâce au cellulaire, nos témoins ne disposant d’aucun autre numéro pour </a:t>
            </a:r>
            <a:r>
              <a:rPr lang="fr-FR" sz="800" dirty="0" smtClean="0"/>
              <a:t>les joindre</a:t>
            </a:r>
            <a:r>
              <a:rPr lang="fr-FR" sz="800" dirty="0"/>
              <a:t>. « </a:t>
            </a:r>
            <a:r>
              <a:rPr lang="fr-FR" sz="800" i="1" dirty="0"/>
              <a:t>Imaginez à la maison, </a:t>
            </a:r>
            <a:r>
              <a:rPr lang="fr-FR" sz="800" dirty="0"/>
              <a:t>nous raconte Abdoulaye de Ndjamena, </a:t>
            </a:r>
            <a:r>
              <a:rPr lang="fr-FR" sz="800" i="1" dirty="0"/>
              <a:t>nous sommes dix et </a:t>
            </a:r>
            <a:r>
              <a:rPr lang="fr-FR" sz="800" i="1" dirty="0" smtClean="0"/>
              <a:t>sept ont </a:t>
            </a:r>
            <a:r>
              <a:rPr lang="fr-FR" sz="800" i="1" dirty="0"/>
              <a:t>un téléphone portable.» </a:t>
            </a:r>
            <a:r>
              <a:rPr lang="fr-FR" sz="800" dirty="0"/>
              <a:t>[…]</a:t>
            </a:r>
          </a:p>
          <a:p>
            <a:r>
              <a:rPr lang="fr-FR" sz="800" dirty="0"/>
              <a:t>Dans des pays où la téléphonie fixe est presque inexistante […] le mobile continue son </a:t>
            </a:r>
            <a:r>
              <a:rPr lang="fr-FR" sz="800" dirty="0" smtClean="0"/>
              <a:t>implacable  progression</a:t>
            </a:r>
            <a:r>
              <a:rPr lang="fr-FR" sz="800" dirty="0"/>
              <a:t>. L'association </a:t>
            </a:r>
            <a:r>
              <a:rPr lang="fr-FR" sz="800" i="1" dirty="0"/>
              <a:t>GSM</a:t>
            </a:r>
            <a:r>
              <a:rPr lang="fr-FR" sz="800" dirty="0"/>
              <a:t>, qui regroupe quelque 750 opérateurs à travers le monde, </a:t>
            </a:r>
            <a:r>
              <a:rPr lang="fr-FR" sz="800" dirty="0" smtClean="0"/>
              <a:t>affirme d'ailleurs </a:t>
            </a:r>
            <a:r>
              <a:rPr lang="fr-FR" sz="800" dirty="0"/>
              <a:t>vouloir investir 50 milliards de dollars supplémentaires en Afrique subsaharienne </a:t>
            </a:r>
            <a:r>
              <a:rPr lang="fr-FR" sz="800" dirty="0" smtClean="0"/>
              <a:t>pour « </a:t>
            </a:r>
            <a:r>
              <a:rPr lang="fr-FR" sz="800" i="1" dirty="0"/>
              <a:t>couvrir 90% de la population d'ici les cinq prochaines années</a:t>
            </a:r>
            <a:r>
              <a:rPr lang="fr-FR" sz="800" dirty="0"/>
              <a:t>. » Autre signe de la </a:t>
            </a:r>
            <a:r>
              <a:rPr lang="fr-FR" sz="800" dirty="0" smtClean="0"/>
              <a:t>concurrence entre </a:t>
            </a:r>
            <a:r>
              <a:rPr lang="fr-FR" sz="800" dirty="0"/>
              <a:t>les acteurs économiques sur cette zone, le rachat de 70% de </a:t>
            </a:r>
            <a:r>
              <a:rPr lang="fr-FR" sz="800" i="1" dirty="0"/>
              <a:t>Ghana Telecom </a:t>
            </a:r>
            <a:r>
              <a:rPr lang="fr-FR" sz="800" dirty="0"/>
              <a:t>par le </a:t>
            </a:r>
            <a:r>
              <a:rPr lang="fr-FR" sz="800" dirty="0" smtClean="0"/>
              <a:t>géant britannique </a:t>
            </a:r>
            <a:r>
              <a:rPr lang="fr-FR" sz="800" i="1" dirty="0"/>
              <a:t>Vodafone </a:t>
            </a:r>
            <a:r>
              <a:rPr lang="fr-FR" sz="800" dirty="0"/>
              <a:t>en juillet dernier pour la somme de 900 millions de dollars ! Marché </a:t>
            </a:r>
            <a:r>
              <a:rPr lang="fr-FR" sz="800" dirty="0" smtClean="0"/>
              <a:t>en formidable </a:t>
            </a:r>
            <a:r>
              <a:rPr lang="fr-FR" sz="800" dirty="0"/>
              <a:t>expansion, le secteur du mobile a en outre un impact beaucoup plus fort en </a:t>
            </a:r>
            <a:r>
              <a:rPr lang="fr-FR" sz="800" dirty="0" smtClean="0"/>
              <a:t>Afrique qu'ailleurs</a:t>
            </a:r>
            <a:r>
              <a:rPr lang="fr-FR" sz="800" dirty="0"/>
              <a:t>, selon Vanessa Gray du département des statistiques de </a:t>
            </a:r>
            <a:r>
              <a:rPr lang="fr-FR" sz="800" i="1" dirty="0"/>
              <a:t>l’Union Internationale </a:t>
            </a:r>
            <a:r>
              <a:rPr lang="fr-FR" sz="800" i="1" dirty="0" smtClean="0"/>
              <a:t>des Télécommunications</a:t>
            </a:r>
            <a:r>
              <a:rPr lang="fr-FR" sz="800" dirty="0"/>
              <a:t>.</a:t>
            </a:r>
          </a:p>
          <a:p>
            <a:r>
              <a:rPr lang="fr-FR" sz="800" dirty="0"/>
              <a:t>Bien sûr, le phénomène est très variable d’une région à l’autre. Comme pour l’internet, ce sont </a:t>
            </a:r>
            <a:r>
              <a:rPr lang="fr-FR" sz="800" dirty="0" smtClean="0"/>
              <a:t>les extrémités </a:t>
            </a:r>
            <a:r>
              <a:rPr lang="fr-FR" sz="800" dirty="0"/>
              <a:t>sud et nord du continent qui sont en tête pour le nombre d’abonnements </a:t>
            </a:r>
            <a:r>
              <a:rPr lang="fr-FR" sz="800" dirty="0" smtClean="0"/>
              <a:t>avec respectivement </a:t>
            </a:r>
            <a:r>
              <a:rPr lang="fr-FR" sz="800" dirty="0"/>
              <a:t>85% et 53% des personnes effectivement munies d’un téléphone contre un peu </a:t>
            </a:r>
            <a:r>
              <a:rPr lang="fr-FR" sz="800" dirty="0" smtClean="0"/>
              <a:t>plus de </a:t>
            </a:r>
            <a:r>
              <a:rPr lang="fr-FR" sz="800" dirty="0"/>
              <a:t>25% pour l’Afrique subsaharienne. Entre un pays et un autre les écarts ne sont pas </a:t>
            </a:r>
            <a:r>
              <a:rPr lang="fr-FR" sz="800" dirty="0" smtClean="0"/>
              <a:t>moins saisissants </a:t>
            </a:r>
            <a:r>
              <a:rPr lang="fr-FR" sz="800" dirty="0"/>
              <a:t>: moins de 2% d'abonnements en Ethiopie contre près de 90% au Gabon... […]</a:t>
            </a:r>
          </a:p>
          <a:p>
            <a:r>
              <a:rPr lang="fr-FR" sz="800" dirty="0"/>
              <a:t>Si les villes africaines résonnent de plus en plus des conversations bruyantes des abonnés au</a:t>
            </a:r>
          </a:p>
          <a:p>
            <a:r>
              <a:rPr lang="fr-FR" sz="800" dirty="0"/>
              <a:t>téléphone portable […], les campagnes africaines en revanche sont encore très calmes. En </a:t>
            </a:r>
            <a:r>
              <a:rPr lang="fr-FR" sz="800" dirty="0" smtClean="0"/>
              <a:t>2007 selon </a:t>
            </a:r>
            <a:r>
              <a:rPr lang="fr-FR" sz="800" i="1" dirty="0"/>
              <a:t>l’UIT</a:t>
            </a:r>
            <a:r>
              <a:rPr lang="fr-FR" sz="800" dirty="0"/>
              <a:t>, 7% des foyers africains disposent effectivement d’un téléphone mobile en zone rurale. </a:t>
            </a:r>
            <a:r>
              <a:rPr lang="fr-FR" sz="800" dirty="0" smtClean="0"/>
              <a:t>Et si </a:t>
            </a:r>
            <a:r>
              <a:rPr lang="fr-FR" sz="800" dirty="0"/>
              <a:t>les endroits où l’on peut capter le signal sont de plus en plus étendus, 40% de la population </a:t>
            </a:r>
            <a:r>
              <a:rPr lang="fr-FR" sz="800" dirty="0" smtClean="0"/>
              <a:t>n’est pas </a:t>
            </a:r>
            <a:r>
              <a:rPr lang="fr-FR" sz="800" dirty="0"/>
              <a:t>encore couverte par un réseau de téléphonie mobile, soit plus de 300 millions de personnes. »</a:t>
            </a:r>
          </a:p>
          <a:p>
            <a:r>
              <a:rPr lang="fr-FR" sz="800" dirty="0"/>
              <a:t>Article publié par Anne-Laure Marie sur le site internet de Radio France International (RFI) le </a:t>
            </a:r>
            <a:r>
              <a:rPr lang="fr-FR" sz="800" dirty="0" smtClean="0"/>
              <a:t>22 octobre </a:t>
            </a:r>
            <a:r>
              <a:rPr lang="fr-FR" sz="800" dirty="0"/>
              <a:t>2008</a:t>
            </a:r>
          </a:p>
          <a:p>
            <a:r>
              <a:rPr lang="fr-FR" sz="800" dirty="0"/>
              <a:t>Source : http://www.rfi.fr/actufr/articles/106/article_73839.asp</a:t>
            </a:r>
          </a:p>
        </p:txBody>
      </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0024" y="1772816"/>
            <a:ext cx="3659885" cy="5318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1043608" y="3212976"/>
            <a:ext cx="6696743"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r-FR" dirty="0" smtClean="0"/>
              <a:t>Reprise de l’intitulé du chapitre :</a:t>
            </a:r>
          </a:p>
          <a:p>
            <a:r>
              <a:rPr lang="fr-FR" i="1" dirty="0" smtClean="0"/>
              <a:t>Le continent africain face au développement et à la mondialisation</a:t>
            </a:r>
          </a:p>
          <a:p>
            <a:r>
              <a:rPr lang="fr-FR" i="1" dirty="0" smtClean="0"/>
              <a:t>Du thème 3 Dynamiques géographiques de grandes aires continentales </a:t>
            </a:r>
          </a:p>
          <a:p>
            <a:r>
              <a:rPr lang="fr-FR" i="1" dirty="0" smtClean="0"/>
              <a:t> de la Question 2 : L’Afrique : les défis du développement</a:t>
            </a:r>
          </a:p>
        </p:txBody>
      </p:sp>
      <p:sp>
        <p:nvSpPr>
          <p:cNvPr id="7" name="Bouton d'action : Retour 6">
            <a:hlinkClick r:id="" action="ppaction://hlinkshowjump?jump=lastslideviewed" highlightClick="1"/>
          </p:cNvPr>
          <p:cNvSpPr/>
          <p:nvPr/>
        </p:nvSpPr>
        <p:spPr>
          <a:xfrm>
            <a:off x="8387916" y="6136696"/>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9927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696"/>
            <a:ext cx="6400800"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838344" y="2338119"/>
            <a:ext cx="3456384" cy="4774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088" y="1659630"/>
            <a:ext cx="3127020" cy="4558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63246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ZoneTexte 5"/>
          <p:cNvSpPr txBox="1"/>
          <p:nvPr/>
        </p:nvSpPr>
        <p:spPr>
          <a:xfrm>
            <a:off x="35496" y="2130971"/>
            <a:ext cx="6696743"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r-FR" dirty="0" smtClean="0"/>
              <a:t>Reprise de l’intitulé du chapitre :</a:t>
            </a:r>
          </a:p>
          <a:p>
            <a:r>
              <a:rPr lang="fr-FR" i="1" dirty="0" smtClean="0"/>
              <a:t>Le bassin caraïbe : interface américaine, interface mondiale</a:t>
            </a:r>
          </a:p>
          <a:p>
            <a:r>
              <a:rPr lang="fr-FR" i="1" dirty="0" smtClean="0"/>
              <a:t>Du thème 3 Dynamiques géographiques de grandes aires </a:t>
            </a:r>
            <a:r>
              <a:rPr lang="fr-FR" i="1" dirty="0" err="1" smtClean="0"/>
              <a:t>contientales</a:t>
            </a:r>
            <a:endParaRPr lang="fr-FR" i="1" dirty="0" smtClean="0"/>
          </a:p>
        </p:txBody>
      </p:sp>
      <p:sp>
        <p:nvSpPr>
          <p:cNvPr id="7" name="Bouton d'action : Retour 6">
            <a:hlinkClick r:id="" action="ppaction://hlinkshowjump?jump=lastslideviewed" highlightClick="1"/>
          </p:cNvPr>
          <p:cNvSpPr/>
          <p:nvPr/>
        </p:nvSpPr>
        <p:spPr>
          <a:xfrm>
            <a:off x="8341512" y="6093296"/>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96716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7016"/>
            <a:ext cx="94773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588841"/>
            <a:ext cx="7747595" cy="1872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2348880"/>
            <a:ext cx="2995360" cy="4291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8888" y="2439847"/>
            <a:ext cx="2802410" cy="4085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Bouton d'action : Retour 5">
            <a:hlinkClick r:id="" action="ppaction://hlinkshowjump?jump=lastslideviewed" highlightClick="1"/>
          </p:cNvPr>
          <p:cNvSpPr/>
          <p:nvPr/>
        </p:nvSpPr>
        <p:spPr>
          <a:xfrm>
            <a:off x="8341512" y="6093296"/>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537047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8964488" cy="263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3376" y="0"/>
            <a:ext cx="8032279" cy="554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1043608" y="3212976"/>
            <a:ext cx="6696743"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Pour le sujet 1 : reprise de l’intitulé du chapitre </a:t>
            </a:r>
          </a:p>
          <a:p>
            <a:endParaRPr lang="fr-FR" i="1" dirty="0"/>
          </a:p>
          <a:p>
            <a:r>
              <a:rPr lang="fr-FR" i="1" dirty="0" smtClean="0"/>
              <a:t>Thème 2 : les dynamiques de la mondialisation</a:t>
            </a:r>
          </a:p>
          <a:p>
            <a:r>
              <a:rPr lang="fr-FR" i="1" dirty="0" smtClean="0"/>
              <a:t>Partie 1 : la mondialisation en fonctionnement</a:t>
            </a:r>
          </a:p>
          <a:p>
            <a:r>
              <a:rPr lang="fr-FR" i="1" dirty="0" err="1" smtClean="0"/>
              <a:t>Chap</a:t>
            </a:r>
            <a:r>
              <a:rPr lang="fr-FR" i="1" dirty="0" smtClean="0"/>
              <a:t> 2 : processus acteur de la mondialisation</a:t>
            </a:r>
            <a:endParaRPr lang="fr-FR" i="1" dirty="0"/>
          </a:p>
        </p:txBody>
      </p:sp>
      <p:sp>
        <p:nvSpPr>
          <p:cNvPr id="6" name="Bouton d'action : Retour 5">
            <a:hlinkClick r:id="" action="ppaction://hlinkshowjump?jump=lastslideviewed" highlightClick="1"/>
          </p:cNvPr>
          <p:cNvSpPr/>
          <p:nvPr/>
        </p:nvSpPr>
        <p:spPr>
          <a:xfrm>
            <a:off x="8341512" y="6093296"/>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354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7200"/>
            <a:ext cx="7524328" cy="1144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0"/>
            <a:ext cx="7026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3923938" y="1340768"/>
            <a:ext cx="5112568" cy="566308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sz="1100" b="1" dirty="0"/>
              <a:t>Document 2 - Un récit journalistique sur le renouveau chrétien dans les années 1980</a:t>
            </a:r>
            <a:r>
              <a:rPr lang="fr-FR" sz="1100" b="1" dirty="0" smtClean="0"/>
              <a:t>.</a:t>
            </a:r>
          </a:p>
          <a:p>
            <a:r>
              <a:rPr lang="fr-FR" sz="1000" dirty="0" smtClean="0"/>
              <a:t>Plus </a:t>
            </a:r>
            <a:r>
              <a:rPr lang="fr-FR" sz="1000" dirty="0"/>
              <a:t>généralement, Sheila en était venue à attribuer tout ce qu’il pouvait y avoir de positif dans sa </a:t>
            </a:r>
            <a:r>
              <a:rPr lang="fr-FR" sz="1000" dirty="0" smtClean="0"/>
              <a:t>vie à </a:t>
            </a:r>
            <a:r>
              <a:rPr lang="fr-FR" sz="1000" dirty="0"/>
              <a:t>son partenariat avec le Tout-Puissant. Lorsque je lui ai demandé si elle ne se reconnaissait </a:t>
            </a:r>
            <a:r>
              <a:rPr lang="fr-FR" sz="1000" dirty="0" smtClean="0"/>
              <a:t>donc aucun </a:t>
            </a:r>
            <a:r>
              <a:rPr lang="fr-FR" sz="1000" dirty="0"/>
              <a:t>mérite dans sa réussite au travail et en tant que mère, elle a levé les yeux de sa </a:t>
            </a:r>
            <a:r>
              <a:rPr lang="fr-FR" sz="1000" dirty="0" smtClean="0"/>
              <a:t>salade d’épinards </a:t>
            </a:r>
            <a:r>
              <a:rPr lang="fr-FR" sz="1000" dirty="0"/>
              <a:t>: « Vous ne comprenez pas. Quand j’ai appris que mon mari allait mourir, j’ai d’abord été</a:t>
            </a:r>
          </a:p>
          <a:p>
            <a:r>
              <a:rPr lang="fr-FR" sz="1000" dirty="0"/>
              <a:t>submergée de peur. Pas seulement à l’idée de devoir vivre sans Dave mais aussi en pensant </a:t>
            </a:r>
            <a:r>
              <a:rPr lang="fr-FR" sz="1000" dirty="0" smtClean="0"/>
              <a:t>que j’allais </a:t>
            </a:r>
            <a:r>
              <a:rPr lang="fr-FR" sz="1000" dirty="0"/>
              <a:t>être contrainte de prendre sur mes épaules toutes les responsabilités qu’il avait </a:t>
            </a:r>
            <a:r>
              <a:rPr lang="fr-FR" sz="1000" dirty="0" smtClean="0"/>
              <a:t>assumées jusque-là</a:t>
            </a:r>
            <a:r>
              <a:rPr lang="fr-FR" sz="1000" dirty="0"/>
              <a:t>. Mais maintenant, maintenant, je n’ai plus ces soucis. Je n’ai même pas à m’inquiéter de </a:t>
            </a:r>
            <a:r>
              <a:rPr lang="fr-FR" sz="1000" dirty="0" smtClean="0"/>
              <a:t>la journée </a:t>
            </a:r>
            <a:r>
              <a:rPr lang="fr-FR" sz="1000" dirty="0"/>
              <a:t>que je vais avoir, ni de rien, parce que le Seigneur est avec moi, tout le temps. Et quand il </a:t>
            </a:r>
            <a:r>
              <a:rPr lang="fr-FR" sz="1000" dirty="0" smtClean="0"/>
              <a:t>faut prendre </a:t>
            </a:r>
            <a:r>
              <a:rPr lang="fr-FR" sz="1000" dirty="0"/>
              <a:t>des décisions, eh bien, c’est Lui qui le fait pour moi. Maintenant, c’est Lui, l’homme </a:t>
            </a:r>
            <a:r>
              <a:rPr lang="fr-FR" sz="1000" dirty="0" smtClean="0"/>
              <a:t>qui s’occupe </a:t>
            </a:r>
            <a:r>
              <a:rPr lang="fr-FR" sz="1000" dirty="0"/>
              <a:t>de tout dans ma vie. Lui qui a le premier et le dernier mot. »</a:t>
            </a:r>
          </a:p>
          <a:p>
            <a:r>
              <a:rPr lang="fr-FR" sz="1000" dirty="0"/>
              <a:t>Sheila avait raison : je ne comprenais pas. Je ne comprenais pas qu’une femme aussi à l’aise </a:t>
            </a:r>
            <a:r>
              <a:rPr lang="fr-FR" sz="1000" dirty="0" smtClean="0"/>
              <a:t>dans l’univers </a:t>
            </a:r>
            <a:r>
              <a:rPr lang="fr-FR" sz="1000" dirty="0"/>
              <a:t>professionnel de Manhattan, où la compétition et le réalisme sont les deux maîtres mots</a:t>
            </a:r>
            <a:r>
              <a:rPr lang="fr-FR" sz="1000" dirty="0" smtClean="0"/>
              <a:t>, puisse </a:t>
            </a:r>
            <a:r>
              <a:rPr lang="fr-FR" sz="1000" dirty="0"/>
              <a:t>également évoquer des statues de la Vierge qui tournaient le dos à des disques diaboliques.</a:t>
            </a:r>
          </a:p>
          <a:p>
            <a:r>
              <a:rPr lang="fr-FR" sz="1000" dirty="0"/>
              <a:t>Je ne comprenais pas qu’une résidente de l’</a:t>
            </a:r>
            <a:r>
              <a:rPr lang="fr-FR" sz="1000" dirty="0" err="1"/>
              <a:t>Upper</a:t>
            </a:r>
            <a:r>
              <a:rPr lang="fr-FR" sz="1000" dirty="0"/>
              <a:t> East </a:t>
            </a:r>
            <a:r>
              <a:rPr lang="fr-FR" sz="1000" dirty="0" err="1"/>
              <a:t>Side</a:t>
            </a:r>
            <a:r>
              <a:rPr lang="fr-FR" sz="1000" dirty="0"/>
              <a:t>, ce quartier de buveurs de </a:t>
            </a:r>
            <a:r>
              <a:rPr lang="fr-FR" sz="1000" dirty="0" smtClean="0"/>
              <a:t>Perrier fringués </a:t>
            </a:r>
            <a:r>
              <a:rPr lang="fr-FR" sz="1000" dirty="0"/>
              <a:t>Ralph Lauren, soit une adepte assidue de la transe mystique. </a:t>
            </a:r>
            <a:r>
              <a:rPr lang="fr-FR" sz="1000" dirty="0" smtClean="0"/>
              <a:t>(…) </a:t>
            </a:r>
            <a:endParaRPr lang="fr-FR" sz="1000" dirty="0"/>
          </a:p>
          <a:p>
            <a:r>
              <a:rPr lang="fr-FR" sz="1000" dirty="0"/>
              <a:t>Bref, je ne comprenais pas du tout Sheila. Son histoire je l’aurais gobée si elle était venue, disons, </a:t>
            </a:r>
            <a:r>
              <a:rPr lang="fr-FR" sz="1000" dirty="0" smtClean="0"/>
              <a:t>de la </a:t>
            </a:r>
            <a:r>
              <a:rPr lang="fr-FR" sz="1000" dirty="0"/>
              <a:t>bouche forcément édentée d’une péquenaude illettrée du fin fond du Tennessee. Mais non, </a:t>
            </a:r>
            <a:r>
              <a:rPr lang="fr-FR" sz="1000" dirty="0" smtClean="0"/>
              <a:t>elle était </a:t>
            </a:r>
            <a:r>
              <a:rPr lang="fr-FR" sz="1000" dirty="0"/>
              <a:t>sortie des lèvres maquillées d’une New-Yorkaise en apparence très à l’aise avec son milieu </a:t>
            </a:r>
            <a:r>
              <a:rPr lang="fr-FR" sz="1000" dirty="0" smtClean="0"/>
              <a:t>et son </a:t>
            </a:r>
            <a:r>
              <a:rPr lang="fr-FR" sz="1000" dirty="0"/>
              <a:t>époque. Bientôt, cependant, je me suis rendu compte que cet a priori – l’idée qu’une religiosité</a:t>
            </a:r>
          </a:p>
          <a:p>
            <a:r>
              <a:rPr lang="fr-FR" sz="1000" dirty="0"/>
              <a:t>aussi baroque ne puisse appartenir qu’aux coins les plus reculés de l’Amérique – trahissait </a:t>
            </a:r>
            <a:r>
              <a:rPr lang="fr-FR" sz="1000" dirty="0" smtClean="0"/>
              <a:t>tout bonnement </a:t>
            </a:r>
            <a:r>
              <a:rPr lang="fr-FR" sz="1000" dirty="0"/>
              <a:t>mon ignorance du phénomène social que Sheila personnifiait. A en croire les sondages</a:t>
            </a:r>
            <a:r>
              <a:rPr lang="fr-FR" sz="1000" dirty="0" smtClean="0"/>
              <a:t>, en </a:t>
            </a:r>
            <a:r>
              <a:rPr lang="fr-FR" sz="1000" dirty="0"/>
              <a:t>effet, pas moins de vingt-cinq pour cent des Américains ont connu une expérience similaire à </a:t>
            </a:r>
            <a:r>
              <a:rPr lang="fr-FR" sz="1000" dirty="0" smtClean="0"/>
              <a:t>la sienne</a:t>
            </a:r>
            <a:r>
              <a:rPr lang="fr-FR" sz="1000" dirty="0"/>
              <a:t>, celle d’une « </a:t>
            </a:r>
            <a:r>
              <a:rPr lang="fr-FR" sz="1000" dirty="0" err="1"/>
              <a:t>re-naissance</a:t>
            </a:r>
            <a:r>
              <a:rPr lang="fr-FR" sz="1000" dirty="0"/>
              <a:t> » dans la foi chrétienne. Ce mouvement, devenu le symbole de la</a:t>
            </a:r>
          </a:p>
          <a:p>
            <a:r>
              <a:rPr lang="fr-FR" sz="1000" dirty="0"/>
              <a:t>résurgence religieuse aux Etats-Unis depuis le début des années 1980, est souvent associé </a:t>
            </a:r>
            <a:r>
              <a:rPr lang="fr-FR" sz="1000" dirty="0" smtClean="0"/>
              <a:t>à l’expansion </a:t>
            </a:r>
            <a:r>
              <a:rPr lang="fr-FR" sz="1000" dirty="0"/>
              <a:t>du </a:t>
            </a:r>
            <a:r>
              <a:rPr lang="fr-FR" sz="1000" dirty="0" err="1"/>
              <a:t>télévangélisme</a:t>
            </a:r>
            <a:r>
              <a:rPr lang="fr-FR" sz="1000" dirty="0"/>
              <a:t> et à l’influence grandissante des milieux fondamentalistes chrétiens.</a:t>
            </a:r>
          </a:p>
          <a:p>
            <a:r>
              <a:rPr lang="fr-FR" sz="1000" dirty="0"/>
              <a:t>Douglas Kennedy, </a:t>
            </a:r>
            <a:r>
              <a:rPr lang="fr-FR" sz="1000" i="1" dirty="0"/>
              <a:t>Au Pays de Dieu, Récit</a:t>
            </a:r>
            <a:r>
              <a:rPr lang="fr-FR" sz="1000" dirty="0"/>
              <a:t>, 1989 (Titre original : </a:t>
            </a:r>
            <a:r>
              <a:rPr lang="fr-FR" sz="1000" i="1" dirty="0"/>
              <a:t>In </a:t>
            </a:r>
            <a:r>
              <a:rPr lang="fr-FR" sz="1000" i="1" dirty="0" err="1"/>
              <a:t>God’s</a:t>
            </a:r>
            <a:r>
              <a:rPr lang="fr-FR" sz="1000" i="1" dirty="0"/>
              <a:t> country, </a:t>
            </a:r>
            <a:r>
              <a:rPr lang="fr-FR" sz="1000" i="1" dirty="0" err="1"/>
              <a:t>travels</a:t>
            </a:r>
            <a:r>
              <a:rPr lang="fr-FR" sz="1000" i="1" dirty="0"/>
              <a:t> in the Bible</a:t>
            </a:r>
          </a:p>
          <a:p>
            <a:r>
              <a:rPr lang="fr-FR" sz="1000" i="1" dirty="0" err="1"/>
              <a:t>Belt</a:t>
            </a:r>
            <a:r>
              <a:rPr lang="fr-FR" sz="1000" dirty="0"/>
              <a:t>, USA, 1989).</a:t>
            </a:r>
          </a:p>
        </p:txBody>
      </p:sp>
      <p:pic>
        <p:nvPicPr>
          <p:cNvPr id="1126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645024"/>
            <a:ext cx="3838540" cy="2522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ZoneTexte 2"/>
          <p:cNvSpPr txBox="1"/>
          <p:nvPr/>
        </p:nvSpPr>
        <p:spPr>
          <a:xfrm>
            <a:off x="395536" y="3083768"/>
            <a:ext cx="2865065" cy="461665"/>
          </a:xfrm>
          <a:prstGeom prst="rect">
            <a:avLst/>
          </a:prstGeom>
          <a:noFill/>
        </p:spPr>
        <p:txBody>
          <a:bodyPr wrap="square" rtlCol="0">
            <a:spAutoFit/>
          </a:bodyPr>
          <a:lstStyle/>
          <a:p>
            <a:r>
              <a:rPr lang="fr-FR" sz="1200" b="1" dirty="0" smtClean="0"/>
              <a:t>Document 1 : Serment d’investiture sur la bible de Barack Obama, le 20 janvier 2009</a:t>
            </a:r>
            <a:endParaRPr lang="fr-FR" sz="1200" b="1" dirty="0"/>
          </a:p>
        </p:txBody>
      </p:sp>
      <p:sp>
        <p:nvSpPr>
          <p:cNvPr id="9" name="ZoneTexte 8"/>
          <p:cNvSpPr txBox="1"/>
          <p:nvPr/>
        </p:nvSpPr>
        <p:spPr>
          <a:xfrm>
            <a:off x="1187624" y="2204864"/>
            <a:ext cx="6696743"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i="1" dirty="0" smtClean="0"/>
              <a:t>Thème 2 : Idéologies, opinions et croyances en Europe et aux Etats-Unis de la fin du XIXème  à nos jours</a:t>
            </a:r>
          </a:p>
          <a:p>
            <a:r>
              <a:rPr lang="fr-FR" i="1" dirty="0" smtClean="0"/>
              <a:t>Question 2 : Religion et société aux Etats-Unis depuis les années 1890</a:t>
            </a:r>
            <a:endParaRPr lang="fr-FR" i="1" dirty="0"/>
          </a:p>
        </p:txBody>
      </p:sp>
      <p:sp>
        <p:nvSpPr>
          <p:cNvPr id="10" name="Bouton d'action : Retour 9">
            <a:hlinkClick r:id="" action="ppaction://hlinkshowjump?jump=lastslideviewed" highlightClick="1"/>
          </p:cNvPr>
          <p:cNvSpPr/>
          <p:nvPr/>
        </p:nvSpPr>
        <p:spPr>
          <a:xfrm>
            <a:off x="3114092" y="6182104"/>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7511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19"/>
            <a:ext cx="6343650"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548680"/>
            <a:ext cx="623887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251520" y="1628800"/>
            <a:ext cx="8712968" cy="5078313"/>
          </a:xfrm>
          <a:prstGeom prst="rect">
            <a:avLst/>
          </a:prstGeom>
          <a:noFill/>
        </p:spPr>
        <p:txBody>
          <a:bodyPr wrap="square" rtlCol="0">
            <a:spAutoFit/>
          </a:bodyPr>
          <a:lstStyle/>
          <a:p>
            <a:r>
              <a:rPr lang="fr-FR" sz="1600" b="1" dirty="0"/>
              <a:t>Document - Extraits du discours prononcé par Winston Churchill au congrès de La Haye (7 </a:t>
            </a:r>
            <a:r>
              <a:rPr lang="fr-FR" sz="1600" b="1" dirty="0" smtClean="0"/>
              <a:t>mai 1948).</a:t>
            </a:r>
          </a:p>
          <a:p>
            <a:r>
              <a:rPr lang="fr-FR" sz="1100" dirty="0"/>
              <a:t>« […] Le mouvement pour l'unité européenne, ainsi que le constate notre projet de rapport, doit </a:t>
            </a:r>
            <a:r>
              <a:rPr lang="fr-FR" sz="1100" dirty="0" smtClean="0"/>
              <a:t>être un </a:t>
            </a:r>
            <a:r>
              <a:rPr lang="fr-FR" sz="1100" dirty="0"/>
              <a:t>élan positif, puisant sa force de notre sentiment commun des valeurs spirituelles. C'est </a:t>
            </a:r>
            <a:r>
              <a:rPr lang="fr-FR" sz="1100" dirty="0" smtClean="0"/>
              <a:t>l'expression dynamique </a:t>
            </a:r>
            <a:r>
              <a:rPr lang="fr-FR" sz="1100" dirty="0"/>
              <a:t>d'une foi démocratique basée sur des conceptions morales et inspirée par le </a:t>
            </a:r>
            <a:r>
              <a:rPr lang="fr-FR" sz="1100" dirty="0" smtClean="0"/>
              <a:t>sentiment d'une </a:t>
            </a:r>
            <a:r>
              <a:rPr lang="fr-FR" sz="1100" dirty="0"/>
              <a:t>mission. Au centre de notre mouvement il y a l’idée d’une charte des Droits de l'Homme</a:t>
            </a:r>
            <a:r>
              <a:rPr lang="fr-FR" sz="1100" dirty="0" smtClean="0"/>
              <a:t>, sauvegardés </a:t>
            </a:r>
            <a:r>
              <a:rPr lang="fr-FR" sz="1100" dirty="0"/>
              <a:t>par la liberté et soutenus par la loi. Il est impossible de séparer les </a:t>
            </a:r>
            <a:r>
              <a:rPr lang="fr-FR" sz="1100" dirty="0" smtClean="0"/>
              <a:t>problèmes d'économie </a:t>
            </a:r>
            <a:r>
              <a:rPr lang="fr-FR" sz="1100" dirty="0"/>
              <a:t>et de défense des problèmes de structure politique générale. L'aide mutuelle dans </a:t>
            </a:r>
            <a:r>
              <a:rPr lang="fr-FR" sz="1100" dirty="0" smtClean="0"/>
              <a:t>le domaine </a:t>
            </a:r>
            <a:r>
              <a:rPr lang="fr-FR" sz="1100" dirty="0"/>
              <a:t>économique et une organisation commune de défense militaire, doivent inévitablement </a:t>
            </a:r>
            <a:r>
              <a:rPr lang="fr-FR" sz="1100" dirty="0" smtClean="0"/>
              <a:t>être accompagnés </a:t>
            </a:r>
            <a:r>
              <a:rPr lang="fr-FR" sz="1100" dirty="0"/>
              <a:t>pas à pas d'un programme parallèle d'union politique plus étroite. D'aucuns </a:t>
            </a:r>
            <a:r>
              <a:rPr lang="fr-FR" sz="1100" dirty="0" smtClean="0"/>
              <a:t>prétendent qu'il </a:t>
            </a:r>
            <a:r>
              <a:rPr lang="fr-FR" sz="1100" dirty="0"/>
              <a:t>en résultera un sacrifice de la souveraineté nationale. Je préfère, pour ma part, voir </a:t>
            </a:r>
            <a:r>
              <a:rPr lang="fr-FR" sz="1100" dirty="0" smtClean="0"/>
              <a:t>l'acceptation progressive </a:t>
            </a:r>
            <a:r>
              <a:rPr lang="fr-FR" sz="1100" dirty="0"/>
              <a:t>par toutes les nations en cause de cette souveraineté plus large qui seule pourra </a:t>
            </a:r>
            <a:r>
              <a:rPr lang="fr-FR" sz="1100" dirty="0" smtClean="0"/>
              <a:t>protéger leurs </a:t>
            </a:r>
            <a:r>
              <a:rPr lang="fr-FR" sz="1100" dirty="0"/>
              <a:t>diverses coutumes distinctives, leurs caractéristiques et leurs traditions nationales qui, toutes,</a:t>
            </a:r>
          </a:p>
          <a:p>
            <a:r>
              <a:rPr lang="fr-FR" sz="1100" dirty="0"/>
              <a:t>disparaîtraient sous un système totalitaire, fut-il nazi, fasciste ou communiste</a:t>
            </a:r>
            <a:r>
              <a:rPr lang="fr-FR" sz="1100" dirty="0" smtClean="0"/>
              <a:t>. […]</a:t>
            </a:r>
            <a:endParaRPr lang="fr-FR" sz="1100" dirty="0"/>
          </a:p>
          <a:p>
            <a:r>
              <a:rPr lang="fr-FR" sz="1100" dirty="0"/>
              <a:t>L'Europe a besoin de tous les apports que peuvent lui donner les Français, les </a:t>
            </a:r>
            <a:r>
              <a:rPr lang="fr-FR" sz="1100" dirty="0" smtClean="0"/>
              <a:t> allemands</a:t>
            </a:r>
            <a:r>
              <a:rPr lang="fr-FR" sz="1100" dirty="0"/>
              <a:t>, et </a:t>
            </a:r>
            <a:r>
              <a:rPr lang="fr-FR" sz="1100" dirty="0" smtClean="0"/>
              <a:t>chacun de </a:t>
            </a:r>
            <a:r>
              <a:rPr lang="fr-FR" sz="1100" dirty="0"/>
              <a:t>nous. Je souhaite donc la bienvenue ici à la délégation allemande que nous avons conviée </a:t>
            </a:r>
            <a:r>
              <a:rPr lang="fr-FR" sz="1100" dirty="0" smtClean="0"/>
              <a:t>parmi nous</a:t>
            </a:r>
            <a:r>
              <a:rPr lang="fr-FR" sz="1100" dirty="0"/>
              <a:t>. Pour nous, le problème allemand est de restaurer la vie économique de l'Allemagne et </a:t>
            </a:r>
            <a:r>
              <a:rPr lang="fr-FR" sz="1100" dirty="0" smtClean="0"/>
              <a:t>de ranimer </a:t>
            </a:r>
            <a:r>
              <a:rPr lang="fr-FR" sz="1100" dirty="0"/>
              <a:t>l'ancienne renommée de la race allemande sans pour autant, exposer ses voisins et </a:t>
            </a:r>
            <a:r>
              <a:rPr lang="fr-FR" sz="1100" dirty="0" smtClean="0"/>
              <a:t>nous-mêmes à </a:t>
            </a:r>
            <a:r>
              <a:rPr lang="fr-FR" sz="1100" dirty="0"/>
              <a:t>la réaffirmation de sa puissance militaire. L'Europe unie constitue la seule solution </a:t>
            </a:r>
            <a:r>
              <a:rPr lang="fr-FR" sz="1100" dirty="0" smtClean="0"/>
              <a:t>qui réponde </a:t>
            </a:r>
            <a:r>
              <a:rPr lang="fr-FR" sz="1100" dirty="0"/>
              <a:t>à ce double problème ; et c'est aussi une solution qui peut être adoptée sans retard.</a:t>
            </a:r>
          </a:p>
          <a:p>
            <a:r>
              <a:rPr lang="fr-FR" sz="1100" dirty="0"/>
              <a:t>Il est nécessaire que le pouvoir exécutif des seize pays associés pour les projets du plan Marshall</a:t>
            </a:r>
            <a:r>
              <a:rPr lang="fr-FR" sz="1100" dirty="0" smtClean="0"/>
              <a:t>, prennent </a:t>
            </a:r>
            <a:r>
              <a:rPr lang="fr-FR" sz="1100" dirty="0"/>
              <a:t>des dispositions précises qui ne peuvent s'appliquer actuellement qu'à ce qu'il est </a:t>
            </a:r>
            <a:r>
              <a:rPr lang="fr-FR" sz="1100" dirty="0" smtClean="0"/>
              <a:t>convenu d'appeler </a:t>
            </a:r>
            <a:r>
              <a:rPr lang="fr-FR" sz="1100" dirty="0"/>
              <a:t>l'Europe occidentale. Nous leur souhaitons de mener à bien cette entreprise et nous </a:t>
            </a:r>
            <a:r>
              <a:rPr lang="fr-FR" sz="1100" dirty="0" smtClean="0"/>
              <a:t>leur donnerons </a:t>
            </a:r>
            <a:r>
              <a:rPr lang="fr-FR" sz="1100" dirty="0"/>
              <a:t>notre appui le plus loyal ; mais nos vues ne se bornent pas ici à l’Europe occidentale. </a:t>
            </a:r>
            <a:r>
              <a:rPr lang="fr-FR" sz="1100" dirty="0" smtClean="0"/>
              <a:t>Nous ne </a:t>
            </a:r>
            <a:r>
              <a:rPr lang="fr-FR" sz="1100" dirty="0"/>
              <a:t>visons rien moins que toute l'Europe. Des exilés de marque de la Tchécoslovaquie, de </a:t>
            </a:r>
            <a:r>
              <a:rPr lang="fr-FR" sz="1100" dirty="0" smtClean="0"/>
              <a:t>presque toutes </a:t>
            </a:r>
            <a:r>
              <a:rPr lang="fr-FR" sz="1100" dirty="0"/>
              <a:t>les nations de l'Europe orientale ainsi que l'Espagne sont ici parmi nous. Nous ne visons </a:t>
            </a:r>
            <a:r>
              <a:rPr lang="fr-FR" sz="1100" dirty="0" smtClean="0"/>
              <a:t>rien moins </a:t>
            </a:r>
            <a:r>
              <a:rPr lang="fr-FR" sz="1100" dirty="0"/>
              <a:t>que la participation par la suite, de tous les peuples du continent européen, dont la société et </a:t>
            </a:r>
            <a:r>
              <a:rPr lang="fr-FR" sz="1100" dirty="0" smtClean="0"/>
              <a:t>le mode </a:t>
            </a:r>
            <a:r>
              <a:rPr lang="fr-FR" sz="1100" dirty="0"/>
              <a:t>de vie ne sont pas opposés à une Charte des droits de l'Homme et à l'expression sincère de </a:t>
            </a:r>
            <a:r>
              <a:rPr lang="fr-FR" sz="1100" dirty="0" smtClean="0"/>
              <a:t>la démocratie </a:t>
            </a:r>
            <a:r>
              <a:rPr lang="fr-FR" sz="1100" dirty="0"/>
              <a:t>parlementaire. Nous accueillerons tout pays où le Gouvernement soit serviteur du </a:t>
            </a:r>
            <a:r>
              <a:rPr lang="fr-FR" sz="1100" dirty="0" smtClean="0"/>
              <a:t>peuple et </a:t>
            </a:r>
            <a:r>
              <a:rPr lang="fr-FR" sz="1100" dirty="0"/>
              <a:t>non le peuple serviteur du Gouvernement.</a:t>
            </a:r>
          </a:p>
          <a:p>
            <a:r>
              <a:rPr lang="fr-FR" sz="1100" dirty="0"/>
              <a:t>[…]</a:t>
            </a:r>
          </a:p>
          <a:p>
            <a:r>
              <a:rPr lang="fr-FR" sz="1100" dirty="0"/>
              <a:t>Je craignais d'abord que les États-Unis d'Amérique ne voient d'un </a:t>
            </a:r>
            <a:r>
              <a:rPr lang="fr-FR" sz="1100" dirty="0" err="1"/>
              <a:t>oeil</a:t>
            </a:r>
            <a:r>
              <a:rPr lang="fr-FR" sz="1100" dirty="0"/>
              <a:t> hostile la </a:t>
            </a:r>
            <a:r>
              <a:rPr lang="fr-FR" sz="1100" dirty="0" smtClean="0"/>
              <a:t> conception </a:t>
            </a:r>
            <a:r>
              <a:rPr lang="fr-FR" sz="1100" dirty="0"/>
              <a:t>des </a:t>
            </a:r>
            <a:r>
              <a:rPr lang="fr-FR" sz="1100" dirty="0" smtClean="0"/>
              <a:t>États- Unis </a:t>
            </a:r>
            <a:r>
              <a:rPr lang="fr-FR" sz="1100" dirty="0"/>
              <a:t>d'Europe. Mais je me réjouis que cette grande République, à l'heure où elle dirige le monde, </a:t>
            </a:r>
            <a:r>
              <a:rPr lang="fr-FR" sz="1100" dirty="0" smtClean="0"/>
              <a:t>ait pu </a:t>
            </a:r>
            <a:r>
              <a:rPr lang="fr-FR" sz="1100" dirty="0"/>
              <a:t>s'élever au dessus de ces mouvements d'humeur. </a:t>
            </a:r>
            <a:r>
              <a:rPr lang="fr-FR" sz="1100" dirty="0" smtClean="0"/>
              <a:t>Nous </a:t>
            </a:r>
            <a:r>
              <a:rPr lang="fr-FR" sz="1100" dirty="0"/>
              <a:t>tous qui sommes assis dans cette </a:t>
            </a:r>
            <a:r>
              <a:rPr lang="fr-FR" sz="1100" dirty="0" smtClean="0"/>
              <a:t>salle devons </a:t>
            </a:r>
            <a:r>
              <a:rPr lang="fr-FR" sz="1100" dirty="0"/>
              <a:t>nous réjouir que la nation qui a été appelée au sommet par la masse de ses moyens, par </a:t>
            </a:r>
            <a:r>
              <a:rPr lang="fr-FR" sz="1100" dirty="0" smtClean="0"/>
              <a:t>son énergie </a:t>
            </a:r>
            <a:r>
              <a:rPr lang="fr-FR" sz="1100" dirty="0"/>
              <a:t>et par sa puissance, n'ait pas failli à ces qualités de grandeur et de noblesse qui font </a:t>
            </a:r>
            <a:r>
              <a:rPr lang="fr-FR" sz="1100" dirty="0" smtClean="0"/>
              <a:t>la réputation </a:t>
            </a:r>
            <a:r>
              <a:rPr lang="fr-FR" sz="1100" dirty="0"/>
              <a:t>d'un pays dans l'histoire. Loin de prendre en mauvaise part la création d'une Europe unie,</a:t>
            </a:r>
          </a:p>
          <a:p>
            <a:r>
              <a:rPr lang="fr-FR" sz="1100" dirty="0"/>
              <a:t>le peuple américain accueille et soutient avec ardeur la résurrection de ce qu'on a appelé </a:t>
            </a:r>
            <a:r>
              <a:rPr lang="fr-FR" sz="1100" dirty="0" smtClean="0"/>
              <a:t>l'Ancien Monde</a:t>
            </a:r>
            <a:r>
              <a:rPr lang="fr-FR" sz="1100" dirty="0"/>
              <a:t>, un monde maintenant étroitement associé avec le nouveau. […]»</a:t>
            </a:r>
          </a:p>
        </p:txBody>
      </p:sp>
      <p:sp>
        <p:nvSpPr>
          <p:cNvPr id="5" name="Bouton d'action : Retour 4">
            <a:hlinkClick r:id="" action="ppaction://hlinkshowjump?jump=lastslideviewed" highlightClick="1"/>
          </p:cNvPr>
          <p:cNvSpPr/>
          <p:nvPr/>
        </p:nvSpPr>
        <p:spPr>
          <a:xfrm>
            <a:off x="8049420" y="1148755"/>
            <a:ext cx="648072" cy="36004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917072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31840" y="1484784"/>
            <a:ext cx="3969163" cy="523220"/>
          </a:xfrm>
          <a:prstGeom prst="rect">
            <a:avLst/>
          </a:prstGeom>
          <a:noFill/>
        </p:spPr>
        <p:txBody>
          <a:bodyPr wrap="none" rtlCol="0">
            <a:spAutoFit/>
          </a:bodyPr>
          <a:lstStyle/>
          <a:p>
            <a:r>
              <a:rPr lang="fr-FR" sz="2800" dirty="0" smtClean="0"/>
              <a:t>Documents à photocopier</a:t>
            </a:r>
            <a:endParaRPr lang="fr-FR" sz="2800" dirty="0"/>
          </a:p>
        </p:txBody>
      </p:sp>
    </p:spTree>
    <p:extLst>
      <p:ext uri="{BB962C8B-B14F-4D97-AF65-F5344CB8AC3E}">
        <p14:creationId xmlns:p14="http://schemas.microsoft.com/office/powerpoint/2010/main" val="14045333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88268" y="1480658"/>
            <a:ext cx="531983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b="1" dirty="0" smtClean="0">
                <a:solidFill>
                  <a:srgbClr val="FF0000"/>
                </a:solidFill>
              </a:rPr>
              <a:t>I- Objectifs de l'épreuve</a:t>
            </a:r>
          </a:p>
        </p:txBody>
      </p:sp>
      <p:sp>
        <p:nvSpPr>
          <p:cNvPr id="3" name="Rectangle 2"/>
          <p:cNvSpPr/>
          <p:nvPr/>
        </p:nvSpPr>
        <p:spPr>
          <a:xfrm>
            <a:off x="95454" y="3330"/>
            <a:ext cx="6838787" cy="1477328"/>
          </a:xfrm>
          <a:prstGeom prst="rect">
            <a:avLst/>
          </a:prstGeom>
        </p:spPr>
        <p:txBody>
          <a:bodyPr wrap="square">
            <a:spAutoFit/>
          </a:bodyPr>
          <a:lstStyle/>
          <a:p>
            <a:r>
              <a:rPr lang="fr-FR" b="1" dirty="0" smtClean="0">
                <a:solidFill>
                  <a:schemeClr val="accent4">
                    <a:lumMod val="50000"/>
                  </a:schemeClr>
                </a:solidFill>
              </a:rPr>
              <a:t>Bulletin officiel spécial n°7 du 6 octobre 2011</a:t>
            </a:r>
          </a:p>
          <a:p>
            <a:endParaRPr lang="fr-FR" b="1" dirty="0" smtClean="0">
              <a:solidFill>
                <a:schemeClr val="accent4">
                  <a:lumMod val="50000"/>
                </a:schemeClr>
              </a:solidFill>
            </a:endParaRPr>
          </a:p>
          <a:p>
            <a:r>
              <a:rPr lang="fr-FR" b="1" dirty="0" smtClean="0">
                <a:solidFill>
                  <a:schemeClr val="accent4">
                    <a:lumMod val="50000"/>
                  </a:schemeClr>
                </a:solidFill>
              </a:rPr>
              <a:t>Baccalauréat général, séries économique et sociale et littéraire : épreuve obligatoire d'histoire-géographie, applicable à compter de la session 2013</a:t>
            </a:r>
            <a:endParaRPr lang="fr-FR" b="1" dirty="0">
              <a:solidFill>
                <a:schemeClr val="accent4">
                  <a:lumMod val="50000"/>
                </a:schemeClr>
              </a:solidFill>
            </a:endParaRPr>
          </a:p>
        </p:txBody>
      </p:sp>
      <p:sp>
        <p:nvSpPr>
          <p:cNvPr id="4" name="ZoneTexte 3"/>
          <p:cNvSpPr txBox="1"/>
          <p:nvPr/>
        </p:nvSpPr>
        <p:spPr>
          <a:xfrm>
            <a:off x="179512" y="1966111"/>
            <a:ext cx="8640960" cy="452431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b="1" dirty="0" smtClean="0"/>
              <a:t>Maîtrise de capacités et compétences </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smtClean="0"/>
          </a:p>
        </p:txBody>
      </p:sp>
      <p:sp>
        <p:nvSpPr>
          <p:cNvPr id="5" name="Rectangle 4"/>
          <p:cNvSpPr/>
          <p:nvPr/>
        </p:nvSpPr>
        <p:spPr>
          <a:xfrm>
            <a:off x="323527" y="2636912"/>
            <a:ext cx="2520281"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fr-FR" b="1" dirty="0" smtClean="0">
                <a:solidFill>
                  <a:srgbClr val="FF0000"/>
                </a:solidFill>
              </a:rPr>
              <a:t>MOBILISER DES CONNAISSANCES</a:t>
            </a:r>
          </a:p>
          <a:p>
            <a:pPr algn="ctr"/>
            <a:endParaRPr lang="fr-FR" dirty="0">
              <a:solidFill>
                <a:srgbClr val="FF0000"/>
              </a:solidFill>
            </a:endParaRPr>
          </a:p>
          <a:p>
            <a:pPr algn="ctr"/>
            <a:endParaRPr lang="fr-FR" dirty="0" smtClean="0">
              <a:solidFill>
                <a:srgbClr val="FF0000"/>
              </a:solidFill>
            </a:endParaRPr>
          </a:p>
          <a:p>
            <a:pPr algn="ctr"/>
            <a:endParaRPr lang="fr-FR" dirty="0">
              <a:solidFill>
                <a:srgbClr val="FF0000"/>
              </a:solidFill>
            </a:endParaRPr>
          </a:p>
          <a:p>
            <a:pPr algn="ctr"/>
            <a:endParaRPr lang="fr-FR" dirty="0" smtClean="0">
              <a:solidFill>
                <a:srgbClr val="FF0000"/>
              </a:solidFill>
            </a:endParaRPr>
          </a:p>
          <a:p>
            <a:pPr algn="ctr"/>
            <a:r>
              <a:rPr lang="fr-FR" dirty="0" smtClean="0">
                <a:solidFill>
                  <a:prstClr val="black"/>
                </a:solidFill>
              </a:rPr>
              <a:t> </a:t>
            </a:r>
          </a:p>
          <a:p>
            <a:pPr algn="ctr"/>
            <a:endParaRPr lang="fr-FR" dirty="0">
              <a:solidFill>
                <a:prstClr val="black"/>
              </a:solidFill>
            </a:endParaRPr>
          </a:p>
          <a:p>
            <a:pPr algn="ctr"/>
            <a:endParaRPr lang="fr-FR" dirty="0" smtClean="0">
              <a:solidFill>
                <a:prstClr val="black"/>
              </a:solidFill>
            </a:endParaRPr>
          </a:p>
          <a:p>
            <a:pPr algn="ctr"/>
            <a:endParaRPr lang="fr-FR" dirty="0">
              <a:solidFill>
                <a:prstClr val="black"/>
              </a:solidFill>
            </a:endParaRPr>
          </a:p>
          <a:p>
            <a:pPr algn="ctr"/>
            <a:endParaRPr lang="fr-FR" dirty="0" smtClean="0">
              <a:solidFill>
                <a:prstClr val="black"/>
              </a:solidFill>
            </a:endParaRPr>
          </a:p>
          <a:p>
            <a:pPr algn="ctr"/>
            <a:endParaRPr lang="fr-FR" dirty="0">
              <a:solidFill>
                <a:prstClr val="black"/>
              </a:solidFill>
            </a:endParaRPr>
          </a:p>
        </p:txBody>
      </p:sp>
      <p:sp>
        <p:nvSpPr>
          <p:cNvPr id="7" name="Rectangle 6"/>
          <p:cNvSpPr/>
          <p:nvPr/>
        </p:nvSpPr>
        <p:spPr>
          <a:xfrm>
            <a:off x="418337" y="3319405"/>
            <a:ext cx="2287579"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ctr"/>
            <a:r>
              <a:rPr lang="fr-FR" dirty="0" smtClean="0">
                <a:solidFill>
                  <a:prstClr val="black"/>
                </a:solidFill>
              </a:rPr>
              <a:t>Au </a:t>
            </a:r>
            <a:r>
              <a:rPr lang="fr-FR" dirty="0">
                <a:solidFill>
                  <a:prstClr val="black"/>
                </a:solidFill>
              </a:rPr>
              <a:t>service d'une réflexion historique et géographique</a:t>
            </a:r>
          </a:p>
        </p:txBody>
      </p:sp>
      <p:sp>
        <p:nvSpPr>
          <p:cNvPr id="8" name="Rectangle 7"/>
          <p:cNvSpPr/>
          <p:nvPr/>
        </p:nvSpPr>
        <p:spPr>
          <a:xfrm>
            <a:off x="407159" y="5532365"/>
            <a:ext cx="230993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smtClean="0">
                <a:solidFill>
                  <a:prstClr val="black"/>
                </a:solidFill>
              </a:rPr>
              <a:t>Culture</a:t>
            </a:r>
            <a:endParaRPr lang="fr-FR" dirty="0"/>
          </a:p>
        </p:txBody>
      </p:sp>
      <p:sp>
        <p:nvSpPr>
          <p:cNvPr id="9" name="Rectangle 8"/>
          <p:cNvSpPr/>
          <p:nvPr/>
        </p:nvSpPr>
        <p:spPr>
          <a:xfrm>
            <a:off x="407160" y="4415935"/>
            <a:ext cx="2308358"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a:solidFill>
                  <a:prstClr val="black"/>
                </a:solidFill>
              </a:rPr>
              <a:t>Comprendre le monde </a:t>
            </a:r>
            <a:endParaRPr lang="fr-FR" dirty="0"/>
          </a:p>
        </p:txBody>
      </p:sp>
      <p:sp>
        <p:nvSpPr>
          <p:cNvPr id="10" name="Rectangle 9"/>
          <p:cNvSpPr/>
          <p:nvPr/>
        </p:nvSpPr>
        <p:spPr>
          <a:xfrm>
            <a:off x="397558" y="4974267"/>
            <a:ext cx="2308358"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ctr"/>
            <a:r>
              <a:rPr lang="fr-FR" dirty="0">
                <a:solidFill>
                  <a:prstClr val="black"/>
                </a:solidFill>
              </a:rPr>
              <a:t>Citoyenneté</a:t>
            </a:r>
          </a:p>
        </p:txBody>
      </p:sp>
      <p:sp>
        <p:nvSpPr>
          <p:cNvPr id="12" name="Rectangle 11"/>
          <p:cNvSpPr/>
          <p:nvPr/>
        </p:nvSpPr>
        <p:spPr>
          <a:xfrm>
            <a:off x="3569711" y="2636912"/>
            <a:ext cx="2442449"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fr-FR" b="1" dirty="0" smtClean="0">
                <a:solidFill>
                  <a:srgbClr val="FF0000"/>
                </a:solidFill>
              </a:rPr>
              <a:t>RAISONNER</a:t>
            </a: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p:txBody>
      </p:sp>
      <p:sp>
        <p:nvSpPr>
          <p:cNvPr id="15" name="Rectangle 14"/>
          <p:cNvSpPr/>
          <p:nvPr/>
        </p:nvSpPr>
        <p:spPr>
          <a:xfrm>
            <a:off x="3785735" y="3316342"/>
            <a:ext cx="2010401"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ctr"/>
            <a:r>
              <a:rPr lang="fr-FR" dirty="0">
                <a:solidFill>
                  <a:schemeClr val="tx1">
                    <a:lumMod val="95000"/>
                    <a:lumOff val="5000"/>
                  </a:schemeClr>
                </a:solidFill>
              </a:rPr>
              <a:t>Analyser </a:t>
            </a:r>
          </a:p>
        </p:txBody>
      </p:sp>
      <p:sp>
        <p:nvSpPr>
          <p:cNvPr id="16" name="Rectangle 15"/>
          <p:cNvSpPr/>
          <p:nvPr/>
        </p:nvSpPr>
        <p:spPr>
          <a:xfrm>
            <a:off x="3785735" y="4974267"/>
            <a:ext cx="2016321"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ctr"/>
            <a:r>
              <a:rPr lang="fr-FR" dirty="0">
                <a:solidFill>
                  <a:schemeClr val="tx1">
                    <a:lumMod val="95000"/>
                    <a:lumOff val="5000"/>
                  </a:schemeClr>
                </a:solidFill>
              </a:rPr>
              <a:t>Etude critique de documents</a:t>
            </a:r>
          </a:p>
        </p:txBody>
      </p:sp>
      <p:sp>
        <p:nvSpPr>
          <p:cNvPr id="17" name="Rectangle 16"/>
          <p:cNvSpPr/>
          <p:nvPr/>
        </p:nvSpPr>
        <p:spPr>
          <a:xfrm>
            <a:off x="3791655" y="3839874"/>
            <a:ext cx="2010401"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ctr"/>
            <a:r>
              <a:rPr lang="fr-FR" dirty="0">
                <a:solidFill>
                  <a:schemeClr val="tx1">
                    <a:lumMod val="95000"/>
                    <a:lumOff val="5000"/>
                  </a:schemeClr>
                </a:solidFill>
              </a:rPr>
              <a:t>Exploiter, organiser et confronter des informations</a:t>
            </a:r>
          </a:p>
        </p:txBody>
      </p:sp>
      <p:sp>
        <p:nvSpPr>
          <p:cNvPr id="18" name="Rectangle 17"/>
          <p:cNvSpPr/>
          <p:nvPr/>
        </p:nvSpPr>
        <p:spPr>
          <a:xfrm>
            <a:off x="6278446" y="2636912"/>
            <a:ext cx="2380266" cy="341632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fr-FR" b="1" dirty="0" smtClean="0">
                <a:solidFill>
                  <a:srgbClr val="FF0000"/>
                </a:solidFill>
              </a:rPr>
              <a:t>COMMUNIQUER</a:t>
            </a: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p:txBody>
      </p:sp>
      <p:sp>
        <p:nvSpPr>
          <p:cNvPr id="11" name="Rectangle 10"/>
          <p:cNvSpPr/>
          <p:nvPr/>
        </p:nvSpPr>
        <p:spPr>
          <a:xfrm>
            <a:off x="6444208" y="3516709"/>
            <a:ext cx="2088232"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smtClean="0">
                <a:solidFill>
                  <a:schemeClr val="tx1">
                    <a:lumMod val="95000"/>
                    <a:lumOff val="5000"/>
                  </a:schemeClr>
                </a:solidFill>
              </a:rPr>
              <a:t>Maîtriser la langue française</a:t>
            </a:r>
            <a:endParaRPr lang="fr-FR" dirty="0">
              <a:solidFill>
                <a:schemeClr val="tx1">
                  <a:lumMod val="95000"/>
                  <a:lumOff val="5000"/>
                </a:schemeClr>
              </a:solidFill>
            </a:endParaRPr>
          </a:p>
        </p:txBody>
      </p:sp>
      <p:sp>
        <p:nvSpPr>
          <p:cNvPr id="14" name="Rectangle 13"/>
          <p:cNvSpPr/>
          <p:nvPr/>
        </p:nvSpPr>
        <p:spPr>
          <a:xfrm>
            <a:off x="6444208" y="4575451"/>
            <a:ext cx="2088232"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smtClean="0">
                <a:solidFill>
                  <a:schemeClr val="tx1">
                    <a:lumMod val="95000"/>
                    <a:lumOff val="5000"/>
                  </a:schemeClr>
                </a:solidFill>
              </a:rPr>
              <a:t>Maîtriser des langages graphiques</a:t>
            </a:r>
            <a:endParaRPr lang="fr-FR" dirty="0">
              <a:solidFill>
                <a:schemeClr val="tx1">
                  <a:lumMod val="95000"/>
                  <a:lumOff val="5000"/>
                </a:schemeClr>
              </a:solidFill>
            </a:endParaRPr>
          </a:p>
        </p:txBody>
      </p:sp>
      <p:sp>
        <p:nvSpPr>
          <p:cNvPr id="22" name="Rectangle 21"/>
          <p:cNvSpPr/>
          <p:nvPr/>
        </p:nvSpPr>
        <p:spPr>
          <a:xfrm>
            <a:off x="1691680" y="2293884"/>
            <a:ext cx="5700600" cy="36933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lvl="0" algn="ctr"/>
            <a:r>
              <a:rPr lang="fr-FR" dirty="0">
                <a:solidFill>
                  <a:schemeClr val="bg1"/>
                </a:solidFill>
              </a:rPr>
              <a:t>Référentiel utilisé depuis la seconde</a:t>
            </a:r>
          </a:p>
        </p:txBody>
      </p:sp>
    </p:spTree>
    <p:extLst>
      <p:ext uri="{BB962C8B-B14F-4D97-AF65-F5344CB8AC3E}">
        <p14:creationId xmlns:p14="http://schemas.microsoft.com/office/powerpoint/2010/main" val="1563552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animBg="1"/>
      <p:bldP spid="7" grpId="0" animBg="1"/>
      <p:bldP spid="8" grpId="0" animBg="1"/>
      <p:bldP spid="9" grpId="0" animBg="1"/>
      <p:bldP spid="10" grpId="0" animBg="1"/>
      <p:bldP spid="12" grpId="0" animBg="1"/>
      <p:bldP spid="15" grpId="0" animBg="1"/>
      <p:bldP spid="16" grpId="0" animBg="1"/>
      <p:bldP spid="17" grpId="0" animBg="1"/>
      <p:bldP spid="18" grpId="0" animBg="1"/>
      <p:bldP spid="11" grpId="0" animBg="1"/>
      <p:bldP spid="14" grpId="0" animBg="1"/>
      <p:bldP spid="2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1281903" y="-733223"/>
            <a:ext cx="6328674" cy="8892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97430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rot="16200000">
            <a:off x="1064967" y="-768822"/>
            <a:ext cx="6471986" cy="8386911"/>
          </a:xfrm>
          <a:prstGeom prst="rect">
            <a:avLst/>
          </a:prstGeom>
          <a:noFill/>
        </p:spPr>
        <p:txBody>
          <a:bodyPr wrap="square" rtlCol="0">
            <a:spAutoFit/>
          </a:bodyPr>
          <a:lstStyle/>
          <a:p>
            <a:r>
              <a:rPr lang="fr-FR" sz="700" b="1" dirty="0" smtClean="0"/>
              <a:t>Baccalauréat général, séries économique et sociale et littéraire : épreuve obligatoire d'histoire-géographie, applicable à compter de la session 2013</a:t>
            </a:r>
          </a:p>
          <a:p>
            <a:r>
              <a:rPr lang="fr-FR" sz="700" dirty="0" smtClean="0"/>
              <a:t>La présente note de service abroge et remplace à compter de la session 2013 de l'examen la note de service n° 2004-021 du 2 février 2004 définissant l'épreuve obligatoire d'histoire-géographie du baccalauréat général, séries ES, L et S, applicable à compter de la session 2005 de l'examen. </a:t>
            </a:r>
            <a:r>
              <a:rPr lang="fr-FR" sz="700" dirty="0" smtClean="0">
                <a:hlinkClick r:id="rId2"/>
              </a:rPr>
              <a:t>http://www.education.gouv.fr/pid25535/bulletin_officiel.html?cid_bo=57474</a:t>
            </a:r>
            <a:r>
              <a:rPr lang="fr-FR" sz="700" dirty="0" smtClean="0"/>
              <a:t> </a:t>
            </a:r>
            <a:br>
              <a:rPr lang="fr-FR" sz="700" dirty="0" smtClean="0"/>
            </a:br>
            <a:r>
              <a:rPr lang="fr-FR" sz="700" dirty="0" smtClean="0"/>
              <a:t/>
            </a:r>
            <a:br>
              <a:rPr lang="fr-FR" sz="700" dirty="0" smtClean="0"/>
            </a:br>
            <a:r>
              <a:rPr lang="fr-FR" sz="700" dirty="0" smtClean="0"/>
              <a:t>Épreuve écrite</a:t>
            </a:r>
            <a:br>
              <a:rPr lang="fr-FR" sz="700" dirty="0" smtClean="0"/>
            </a:br>
            <a:r>
              <a:rPr lang="fr-FR" sz="700" dirty="0" smtClean="0"/>
              <a:t>- Série ES, durée 4 heures, coefficient 5</a:t>
            </a:r>
            <a:br>
              <a:rPr lang="fr-FR" sz="700" dirty="0" smtClean="0"/>
            </a:br>
            <a:r>
              <a:rPr lang="fr-FR" sz="700" dirty="0" smtClean="0"/>
              <a:t>- Série L, durée 4 heures, coefficient 4</a:t>
            </a:r>
            <a:br>
              <a:rPr lang="fr-FR" sz="700" dirty="0" smtClean="0"/>
            </a:br>
            <a:r>
              <a:rPr lang="fr-FR" sz="700" dirty="0" smtClean="0"/>
              <a:t>L'épreuve écrite d'histoire-géographie porte sur le programme de la classe de terminale des séries ES et L.</a:t>
            </a:r>
            <a:br>
              <a:rPr lang="fr-FR" sz="700" dirty="0" smtClean="0"/>
            </a:br>
            <a:r>
              <a:rPr lang="fr-FR" sz="700" dirty="0" smtClean="0"/>
              <a:t>Les modalités de l'épreuve sont communes à ces deux séries.</a:t>
            </a:r>
            <a:br>
              <a:rPr lang="fr-FR" sz="700" dirty="0" smtClean="0"/>
            </a:br>
            <a:r>
              <a:rPr lang="fr-FR" sz="700" dirty="0" smtClean="0"/>
              <a:t>Objectifs de l'épreuve</a:t>
            </a:r>
            <a:br>
              <a:rPr lang="fr-FR" sz="700" dirty="0" smtClean="0"/>
            </a:br>
            <a:r>
              <a:rPr lang="fr-FR" sz="700" dirty="0" err="1" smtClean="0"/>
              <a:t>L'épreuve</a:t>
            </a:r>
            <a:r>
              <a:rPr lang="fr-FR" sz="700" dirty="0" smtClean="0"/>
              <a:t> a pour objectif d'évaluer l'aptitude du candidat à :</a:t>
            </a:r>
            <a:br>
              <a:rPr lang="fr-FR" sz="700" dirty="0" smtClean="0"/>
            </a:br>
            <a:r>
              <a:rPr lang="fr-FR" sz="700" dirty="0" smtClean="0"/>
              <a:t>- mobiliser, au service d'une réflexion historique et géographique, des connaissances fondamentales pour la compréhension du monde et la formation civique et culturelle du citoyen ;</a:t>
            </a:r>
            <a:br>
              <a:rPr lang="fr-FR" sz="700" dirty="0" smtClean="0"/>
            </a:br>
            <a:r>
              <a:rPr lang="fr-FR" sz="700" dirty="0" smtClean="0"/>
              <a:t>- rédiger des réponses construites et argumentées, montrant une maîtrise correcte de la langue ;</a:t>
            </a:r>
            <a:br>
              <a:rPr lang="fr-FR" sz="700" dirty="0" smtClean="0"/>
            </a:br>
            <a:r>
              <a:rPr lang="fr-FR" sz="700" dirty="0" smtClean="0"/>
              <a:t>- exploiter, organiser et confronter des informations ;</a:t>
            </a:r>
            <a:br>
              <a:rPr lang="fr-FR" sz="700" dirty="0" smtClean="0"/>
            </a:br>
            <a:r>
              <a:rPr lang="fr-FR" sz="700" dirty="0" smtClean="0"/>
              <a:t>- analyser des documents de sources et de natures diverses et à en faire une étude critique ;</a:t>
            </a:r>
            <a:br>
              <a:rPr lang="fr-FR" sz="700" dirty="0" smtClean="0"/>
            </a:br>
            <a:r>
              <a:rPr lang="fr-FR" sz="700" dirty="0" smtClean="0"/>
              <a:t>- comprendre, interpréter et pratiquer différents langages graphiques.</a:t>
            </a:r>
            <a:br>
              <a:rPr lang="fr-FR" sz="700" dirty="0" smtClean="0"/>
            </a:br>
            <a:r>
              <a:rPr lang="fr-FR" sz="700" dirty="0" smtClean="0"/>
              <a:t>Structure de l'épreuve</a:t>
            </a:r>
            <a:br>
              <a:rPr lang="fr-FR" sz="700" dirty="0" smtClean="0"/>
            </a:br>
            <a:r>
              <a:rPr lang="fr-FR" sz="700" dirty="0" err="1" smtClean="0"/>
              <a:t>L'épreuve</a:t>
            </a:r>
            <a:r>
              <a:rPr lang="fr-FR" sz="700" dirty="0" smtClean="0"/>
              <a:t> est composée de deux parties.</a:t>
            </a:r>
            <a:br>
              <a:rPr lang="fr-FR" sz="700" dirty="0" smtClean="0"/>
            </a:br>
            <a:r>
              <a:rPr lang="fr-FR" sz="700" dirty="0" smtClean="0"/>
              <a:t>Sa durée totale est de quatre heures dont l'utilisation est laissée à la liberté du candidat, même s'il lui est conseillé de consacrer environ deux heures et demie à la première partie.</a:t>
            </a:r>
            <a:br>
              <a:rPr lang="fr-FR" sz="700" dirty="0" smtClean="0"/>
            </a:br>
            <a:r>
              <a:rPr lang="fr-FR" sz="700" dirty="0" smtClean="0"/>
              <a:t>Dans la première partie, le candidat rédige une composition en réponse à un sujet d'histoire ou de géographie.</a:t>
            </a:r>
            <a:br>
              <a:rPr lang="fr-FR" sz="700" dirty="0" smtClean="0"/>
            </a:br>
            <a:r>
              <a:rPr lang="fr-FR" sz="700" dirty="0" smtClean="0"/>
              <a:t>La deuxième partie se compose d'un exercice portant sur la discipline qui ne fait pas l'objet de la composition :</a:t>
            </a:r>
            <a:br>
              <a:rPr lang="fr-FR" sz="700" dirty="0" smtClean="0"/>
            </a:br>
            <a:r>
              <a:rPr lang="fr-FR" sz="700" dirty="0" smtClean="0"/>
              <a:t>- en histoire, une étude critique d'un ou de deux document(s) ;</a:t>
            </a:r>
            <a:br>
              <a:rPr lang="fr-FR" sz="700" dirty="0" smtClean="0"/>
            </a:br>
            <a:r>
              <a:rPr lang="fr-FR" sz="700" dirty="0" smtClean="0"/>
              <a:t>- en géographie, soit une étude critique d'un ou de deux document(s), soit une production graphique (réalisation d'un croquis ou d'un schéma d'organisation spatiale d'un territoire).</a:t>
            </a:r>
            <a:br>
              <a:rPr lang="fr-FR" sz="700" dirty="0" smtClean="0"/>
            </a:br>
            <a:r>
              <a:rPr lang="fr-FR" sz="700" dirty="0" smtClean="0"/>
              <a:t>Nature des exercices</a:t>
            </a:r>
            <a:br>
              <a:rPr lang="fr-FR" sz="700" dirty="0" smtClean="0"/>
            </a:br>
            <a:r>
              <a:rPr lang="fr-FR" sz="700" dirty="0" smtClean="0"/>
              <a:t>1. La composition</a:t>
            </a:r>
            <a:br>
              <a:rPr lang="fr-FR" sz="700" dirty="0" smtClean="0"/>
            </a:br>
            <a:r>
              <a:rPr lang="fr-FR" sz="700" dirty="0" smtClean="0"/>
              <a:t>Le candidat traite un sujet au choix parmi deux proposés dans la même discipline.</a:t>
            </a:r>
            <a:br>
              <a:rPr lang="fr-FR" sz="700" dirty="0" smtClean="0"/>
            </a:br>
            <a:r>
              <a:rPr lang="fr-FR" sz="700" dirty="0" smtClean="0"/>
              <a:t>Pour traiter le sujet choisi, en histoire comme en géographie :</a:t>
            </a:r>
            <a:br>
              <a:rPr lang="fr-FR" sz="700" dirty="0" smtClean="0"/>
            </a:br>
            <a:r>
              <a:rPr lang="fr-FR" sz="700" dirty="0" smtClean="0"/>
              <a:t>- il montre qu'il sait analyser un sujet, qu'il maîtrise les connaissances nécessaires et qu'il sait les organiser ;</a:t>
            </a:r>
            <a:br>
              <a:rPr lang="fr-FR" sz="700" dirty="0" smtClean="0"/>
            </a:br>
            <a:r>
              <a:rPr lang="fr-FR" sz="700" dirty="0" smtClean="0"/>
              <a:t>- il rédige un texte comportant une introduction (dégageant les enjeux du sujet et comportant une problématique), plusieurs parties structurées et une conclusion ;</a:t>
            </a:r>
            <a:br>
              <a:rPr lang="fr-FR" sz="700" dirty="0" smtClean="0"/>
            </a:br>
            <a:r>
              <a:rPr lang="fr-FR" sz="700" dirty="0" smtClean="0"/>
              <a:t>- il peut y intégrer une (ou des) productions(s) graphique(s).</a:t>
            </a:r>
            <a:br>
              <a:rPr lang="fr-FR" sz="700" dirty="0" smtClean="0"/>
            </a:br>
            <a:r>
              <a:rPr lang="fr-FR" sz="700" dirty="0" smtClean="0"/>
              <a:t>Le libellé du sujet peut prendre des formes diverses : reprise partielle ou totale d'intitulés du programme, question ou affirmation ; la problématique peut être explicite ou non.</a:t>
            </a:r>
            <a:br>
              <a:rPr lang="fr-FR" sz="700" dirty="0" smtClean="0"/>
            </a:br>
            <a:r>
              <a:rPr lang="fr-FR" sz="700" dirty="0" smtClean="0"/>
              <a:t>2. L'étude critique de document(s) ou production graphique (réalisation d'un croquis ou d'un schéma d'organisation spatiale d'un territoire)</a:t>
            </a:r>
            <a:br>
              <a:rPr lang="fr-FR" sz="700" dirty="0" smtClean="0"/>
            </a:br>
            <a:r>
              <a:rPr lang="fr-FR" sz="700" dirty="0" smtClean="0"/>
              <a:t>L'exercice d'étude critique de document(s), en histoire comme en géographie, comporte un titre, un ou deux document(s) et, si nécessaire, des notes explicatives. Il est accompagné d'une consigne visant à orienter le travail du candidat.</a:t>
            </a:r>
            <a:br>
              <a:rPr lang="fr-FR" sz="700" dirty="0" smtClean="0"/>
            </a:br>
            <a:r>
              <a:rPr lang="fr-FR" sz="700" dirty="0" smtClean="0"/>
              <a:t>En géographie, un exercice d'un autre type peut être proposé : la réalisation d'un croquis ou d'un schéma d'organisation spatiale d'un territoire.</a:t>
            </a:r>
            <a:br>
              <a:rPr lang="fr-FR" sz="700" dirty="0" smtClean="0"/>
            </a:br>
            <a:r>
              <a:rPr lang="fr-FR" sz="700" dirty="0" smtClean="0"/>
              <a:t>2.1 En histoire, l'étude critique d'un ou de deux document(s)</a:t>
            </a:r>
            <a:br>
              <a:rPr lang="fr-FR" sz="700" dirty="0" smtClean="0"/>
            </a:br>
            <a:r>
              <a:rPr lang="fr-FR" sz="700" dirty="0" smtClean="0"/>
              <a:t>Cette étude doit permettre au candidat de rendre compte du contenu du ou des document(s) proposé(s) et d'en dégager ce qu'il(s) apporte(nt) à la compréhension des situations, des phénomènes ou des processus historiques évoqués.</a:t>
            </a:r>
            <a:br>
              <a:rPr lang="fr-FR" sz="700" dirty="0" smtClean="0"/>
            </a:br>
            <a:r>
              <a:rPr lang="fr-FR" sz="700" dirty="0" smtClean="0"/>
              <a:t>Le candidat doit mettre en œuvre les démarches de l'étude de document en histoire :</a:t>
            </a:r>
            <a:br>
              <a:rPr lang="fr-FR" sz="700" dirty="0" smtClean="0"/>
            </a:br>
            <a:r>
              <a:rPr lang="fr-FR" sz="700" dirty="0" smtClean="0"/>
              <a:t>- en dégageant le sens général du ou des document(s) en relation avec la question historique à laquelle il(s) se rapporte(nt) ;</a:t>
            </a:r>
            <a:br>
              <a:rPr lang="fr-FR" sz="700" dirty="0" smtClean="0"/>
            </a:br>
            <a:r>
              <a:rPr lang="fr-FR" sz="700" dirty="0" smtClean="0"/>
              <a:t>- en montrant l'intérêt et les limites éventuelles du ou des document(s) pour la compréhension de cette question historique et en prenant la distance critique nécessaire ;</a:t>
            </a:r>
            <a:br>
              <a:rPr lang="fr-FR" sz="700" dirty="0" smtClean="0"/>
            </a:br>
            <a:r>
              <a:rPr lang="fr-FR" sz="700" dirty="0" smtClean="0"/>
              <a:t>- en montrant, le cas échéant, l'intérêt de la confrontation des documents.</a:t>
            </a:r>
            <a:br>
              <a:rPr lang="fr-FR" sz="700" dirty="0" smtClean="0"/>
            </a:br>
            <a:r>
              <a:rPr lang="fr-FR" sz="700" dirty="0" smtClean="0"/>
              <a:t>2.2 En géographie deux types d'exercices peuvent être proposés</a:t>
            </a:r>
            <a:br>
              <a:rPr lang="fr-FR" sz="700" dirty="0" smtClean="0"/>
            </a:br>
            <a:r>
              <a:rPr lang="fr-FR" sz="700" b="1" dirty="0" smtClean="0"/>
              <a:t>- soit l'étude critique d'un ou de deux document(s) :</a:t>
            </a:r>
            <a:br>
              <a:rPr lang="fr-FR" sz="700" b="1" dirty="0" smtClean="0"/>
            </a:br>
            <a:r>
              <a:rPr lang="fr-FR" sz="700" dirty="0" smtClean="0"/>
              <a:t>Cette étude doit permettre au candidat de rendre compte du contenu du ou des document(s) proposé(s) et d'en dégager ce qu'il(s) apporte(nt) à la compréhension des situations, des phénomènes ou des processus géographiques évoqués.</a:t>
            </a:r>
            <a:br>
              <a:rPr lang="fr-FR" sz="700" dirty="0" smtClean="0"/>
            </a:br>
            <a:r>
              <a:rPr lang="fr-FR" sz="700" dirty="0" smtClean="0"/>
              <a:t>Le candidat doit mettre en œuvre les démarches de l'étude de document(s) en géographie :</a:t>
            </a:r>
            <a:br>
              <a:rPr lang="fr-FR" sz="700" dirty="0" smtClean="0"/>
            </a:br>
            <a:r>
              <a:rPr lang="fr-FR" sz="700" b="1" dirty="0" smtClean="0"/>
              <a:t>. </a:t>
            </a:r>
            <a:r>
              <a:rPr lang="fr-FR" sz="700" dirty="0" smtClean="0"/>
              <a:t>en dégageant le sens général du ou des document(s) en relation avec l'objet géographique auquel il(s) se rapporte(nt),</a:t>
            </a:r>
            <a:br>
              <a:rPr lang="fr-FR" sz="700" dirty="0" smtClean="0"/>
            </a:br>
            <a:r>
              <a:rPr lang="fr-FR" sz="700" b="1" dirty="0" smtClean="0"/>
              <a:t>. </a:t>
            </a:r>
            <a:r>
              <a:rPr lang="fr-FR" sz="700" dirty="0" smtClean="0"/>
              <a:t>en faisant apparaître les enjeux spatiaux qu'il(s) exprime(nt) et la manière dont il(s) en rend(</a:t>
            </a:r>
            <a:r>
              <a:rPr lang="fr-FR" sz="700" dirty="0" err="1" smtClean="0"/>
              <a:t>ent</a:t>
            </a:r>
            <a:r>
              <a:rPr lang="fr-FR" sz="700" dirty="0" smtClean="0"/>
              <a:t>) compte,</a:t>
            </a:r>
            <a:br>
              <a:rPr lang="fr-FR" sz="700" dirty="0" smtClean="0"/>
            </a:br>
            <a:r>
              <a:rPr lang="fr-FR" sz="700" b="1" dirty="0" smtClean="0"/>
              <a:t>. </a:t>
            </a:r>
            <a:r>
              <a:rPr lang="fr-FR" sz="700" dirty="0" smtClean="0"/>
              <a:t>en montrant l'intérêt et les limites éventuelles du ou des document(s) pour la compréhension de cette question géographique et en prenant la distance critique nécessaire,</a:t>
            </a:r>
            <a:br>
              <a:rPr lang="fr-FR" sz="700" dirty="0" smtClean="0"/>
            </a:br>
            <a:r>
              <a:rPr lang="fr-FR" sz="700" b="1" dirty="0" smtClean="0"/>
              <a:t>. </a:t>
            </a:r>
            <a:r>
              <a:rPr lang="fr-FR" sz="700" dirty="0" smtClean="0"/>
              <a:t>en montrant, le cas échéant, l'intérêt de la confrontation des documents ;</a:t>
            </a:r>
            <a:br>
              <a:rPr lang="fr-FR" sz="700" dirty="0" smtClean="0"/>
            </a:br>
            <a:r>
              <a:rPr lang="fr-FR" sz="700" b="1" dirty="0" smtClean="0"/>
              <a:t>- soit la réalisation d'un croquis ou d'un schéma d'organisation spatiale d'un territoire en réponse à un sujet :</a:t>
            </a:r>
            <a:br>
              <a:rPr lang="fr-FR" sz="700" b="1" dirty="0" smtClean="0"/>
            </a:br>
            <a:r>
              <a:rPr lang="fr-FR" sz="700" dirty="0" smtClean="0"/>
              <a:t>Pour la réalisation d'un croquis, un fond de carte est fourni au candidat.</a:t>
            </a:r>
            <a:br>
              <a:rPr lang="fr-FR" sz="700" dirty="0" smtClean="0"/>
            </a:br>
            <a:r>
              <a:rPr lang="fr-FR" sz="700" dirty="0" smtClean="0"/>
              <a:t>Évaluation et notation</a:t>
            </a:r>
            <a:br>
              <a:rPr lang="fr-FR" sz="700" dirty="0" smtClean="0"/>
            </a:br>
            <a:r>
              <a:rPr lang="fr-FR" sz="700" dirty="0" smtClean="0"/>
              <a:t>L'évaluation de la copie du candidat est globale et doit utiliser tout l'éventail des notes de 0 à 20.</a:t>
            </a:r>
            <a:br>
              <a:rPr lang="fr-FR" sz="700" dirty="0" smtClean="0"/>
            </a:br>
            <a:r>
              <a:rPr lang="fr-FR" sz="700" dirty="0" smtClean="0"/>
              <a:t>À titre indicatif, la première partie peut compter pour 12 points et la deuxième partie pour 8 points.</a:t>
            </a:r>
            <a:br>
              <a:rPr lang="fr-FR" sz="700" dirty="0" smtClean="0"/>
            </a:br>
            <a:r>
              <a:rPr lang="fr-FR" sz="700" dirty="0" smtClean="0"/>
              <a:t>Cas des candidats handicapés</a:t>
            </a:r>
            <a:br>
              <a:rPr lang="fr-FR" sz="700" dirty="0" smtClean="0"/>
            </a:br>
            <a:r>
              <a:rPr lang="fr-FR" sz="700" dirty="0" smtClean="0"/>
              <a:t>Les candidats reconnus handicapés moteurs ou sensoriels peuvent demander à bénéficier, pour les exercices de géographie de la deuxième partie de l'épreuve, de l'adaptation suivante : à partir du même sujet, le candidat remplace l'exercice de réalisation d'un croquis ou d'un schéma d'organisation spatiale d'un territoire par une rédaction d'une page environ. </a:t>
            </a:r>
            <a:br>
              <a:rPr lang="fr-FR" sz="700" dirty="0" smtClean="0"/>
            </a:br>
            <a:r>
              <a:rPr lang="fr-FR" sz="700" dirty="0" smtClean="0"/>
              <a:t/>
            </a:r>
            <a:br>
              <a:rPr lang="fr-FR" sz="700" dirty="0" smtClean="0"/>
            </a:br>
            <a:r>
              <a:rPr lang="fr-FR" sz="700" dirty="0" smtClean="0"/>
              <a:t>Épreuve orale de contrôle</a:t>
            </a:r>
            <a:br>
              <a:rPr lang="fr-FR" sz="700" dirty="0" smtClean="0"/>
            </a:br>
            <a:r>
              <a:rPr lang="fr-FR" sz="700" dirty="0" smtClean="0"/>
              <a:t>Durée : 20 minutes</a:t>
            </a:r>
            <a:br>
              <a:rPr lang="fr-FR" sz="700" dirty="0" smtClean="0"/>
            </a:br>
            <a:r>
              <a:rPr lang="fr-FR" sz="700" dirty="0" smtClean="0"/>
              <a:t>Temps de préparation : 20 minutes</a:t>
            </a:r>
            <a:br>
              <a:rPr lang="fr-FR" sz="700" dirty="0" smtClean="0"/>
            </a:br>
            <a:r>
              <a:rPr lang="fr-FR" sz="700" dirty="0" smtClean="0"/>
              <a:t>L'épreuve porte à la fois sur le programme d'histoire et sur celui de géographie de la classe de terminale. Le candidat tire au sort un sujet. Chaque sujet comporte une question d'histoire et une question de géographie.</a:t>
            </a:r>
            <a:br>
              <a:rPr lang="fr-FR" sz="700" dirty="0" smtClean="0"/>
            </a:br>
            <a:r>
              <a:rPr lang="fr-FR" sz="700" dirty="0" smtClean="0"/>
              <a:t>Les questions du sujet portent sur des thèmes majeurs ou ensembles géographiques du programme. L'une des questions (histoire ou géographie) est accompagnée d'un document.</a:t>
            </a:r>
            <a:br>
              <a:rPr lang="fr-FR" sz="700" dirty="0" smtClean="0"/>
            </a:br>
            <a:r>
              <a:rPr lang="fr-FR" sz="700" dirty="0" smtClean="0"/>
              <a:t>L'évaluation des réponses de chaque candidat est globale et doit utiliser tout l'éventail des notes de 0 à 20. L'examinateur évalue la maîtrise des connaissances, la clarté de l'exposition et la capacité à tirer parti d'un document. Le questionnement qui suit l'exposé peut déborder le cadre strict des sujets proposés et porter sur la compréhension d'ensemble des questions étudiées.</a:t>
            </a:r>
          </a:p>
          <a:p>
            <a:endParaRPr lang="fr-FR" sz="700" dirty="0"/>
          </a:p>
        </p:txBody>
      </p:sp>
    </p:spTree>
    <p:extLst>
      <p:ext uri="{BB962C8B-B14F-4D97-AF65-F5344CB8AC3E}">
        <p14:creationId xmlns:p14="http://schemas.microsoft.com/office/powerpoint/2010/main" val="862595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oneTexte 28"/>
          <p:cNvSpPr txBox="1"/>
          <p:nvPr/>
        </p:nvSpPr>
        <p:spPr>
          <a:xfrm>
            <a:off x="4979704" y="1137225"/>
            <a:ext cx="3932059" cy="507831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defTabSz="893763"/>
            <a:r>
              <a:rPr lang="fr-FR" b="1" dirty="0" smtClean="0"/>
              <a:t>Configuration 2</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r>
              <a:rPr lang="fr-FR" dirty="0" smtClean="0"/>
              <a:t>4 heures</a:t>
            </a:r>
            <a:endParaRPr lang="fr-FR" dirty="0"/>
          </a:p>
        </p:txBody>
      </p:sp>
      <p:sp>
        <p:nvSpPr>
          <p:cNvPr id="28" name="ZoneTexte 27"/>
          <p:cNvSpPr txBox="1"/>
          <p:nvPr/>
        </p:nvSpPr>
        <p:spPr>
          <a:xfrm>
            <a:off x="283552" y="1124743"/>
            <a:ext cx="3932059" cy="507831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803275" lvl="2"/>
            <a:r>
              <a:rPr lang="fr-FR" b="1" dirty="0" smtClean="0"/>
              <a:t>Configuration 1</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r>
              <a:rPr lang="fr-FR" dirty="0" smtClean="0"/>
              <a:t>4 heures</a:t>
            </a:r>
            <a:endParaRPr lang="fr-FR" dirty="0"/>
          </a:p>
        </p:txBody>
      </p:sp>
      <p:sp>
        <p:nvSpPr>
          <p:cNvPr id="2" name="ZoneTexte 1"/>
          <p:cNvSpPr txBox="1"/>
          <p:nvPr/>
        </p:nvSpPr>
        <p:spPr>
          <a:xfrm>
            <a:off x="538278" y="1786717"/>
            <a:ext cx="3393630" cy="175432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fr-FR" dirty="0" smtClean="0"/>
              <a:t>Partie 1 : HISTOIRE</a:t>
            </a:r>
          </a:p>
          <a:p>
            <a:endParaRPr lang="fr-FR" dirty="0"/>
          </a:p>
          <a:p>
            <a:endParaRPr lang="fr-FR" dirty="0" smtClean="0"/>
          </a:p>
          <a:p>
            <a:endParaRPr lang="fr-FR" dirty="0"/>
          </a:p>
          <a:p>
            <a:endParaRPr lang="fr-FR" dirty="0" smtClean="0"/>
          </a:p>
          <a:p>
            <a:r>
              <a:rPr lang="fr-FR" dirty="0" smtClean="0"/>
              <a:t>Environ 2h30</a:t>
            </a:r>
            <a:endParaRPr lang="fr-FR" dirty="0"/>
          </a:p>
        </p:txBody>
      </p:sp>
      <p:sp>
        <p:nvSpPr>
          <p:cNvPr id="4" name="ZoneTexte 3"/>
          <p:cNvSpPr txBox="1"/>
          <p:nvPr/>
        </p:nvSpPr>
        <p:spPr>
          <a:xfrm>
            <a:off x="538278" y="3683138"/>
            <a:ext cx="3393629"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r-FR" dirty="0" smtClean="0"/>
              <a:t>Partie 2 : GEOGRAPHIE</a:t>
            </a:r>
          </a:p>
          <a:p>
            <a:endParaRPr lang="fr-FR" dirty="0"/>
          </a:p>
          <a:p>
            <a:endParaRPr lang="fr-FR" dirty="0" smtClean="0"/>
          </a:p>
          <a:p>
            <a:endParaRPr lang="fr-FR" dirty="0"/>
          </a:p>
          <a:p>
            <a:endParaRPr lang="fr-FR" dirty="0" smtClean="0"/>
          </a:p>
          <a:p>
            <a:endParaRPr lang="fr-FR" dirty="0"/>
          </a:p>
          <a:p>
            <a:r>
              <a:rPr lang="fr-FR" dirty="0" smtClean="0"/>
              <a:t>Environ 1h30</a:t>
            </a:r>
            <a:endParaRPr lang="fr-FR" dirty="0"/>
          </a:p>
        </p:txBody>
      </p:sp>
      <p:sp>
        <p:nvSpPr>
          <p:cNvPr id="5" name="ZoneTexte 4"/>
          <p:cNvSpPr txBox="1"/>
          <p:nvPr/>
        </p:nvSpPr>
        <p:spPr>
          <a:xfrm>
            <a:off x="859429" y="2294548"/>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COMPOSITION 1</a:t>
            </a:r>
            <a:endParaRPr lang="fr-FR" dirty="0"/>
          </a:p>
        </p:txBody>
      </p:sp>
      <p:sp>
        <p:nvSpPr>
          <p:cNvPr id="7" name="ZoneTexte 6"/>
          <p:cNvSpPr txBox="1"/>
          <p:nvPr/>
        </p:nvSpPr>
        <p:spPr>
          <a:xfrm>
            <a:off x="859429" y="2816280"/>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COMPOSITION 2</a:t>
            </a:r>
            <a:endParaRPr lang="fr-FR" dirty="0"/>
          </a:p>
        </p:txBody>
      </p:sp>
      <p:sp>
        <p:nvSpPr>
          <p:cNvPr id="6" name="ZoneTexte 5"/>
          <p:cNvSpPr txBox="1"/>
          <p:nvPr/>
        </p:nvSpPr>
        <p:spPr>
          <a:xfrm>
            <a:off x="2507780" y="2560184"/>
            <a:ext cx="1348430" cy="369332"/>
          </a:xfrm>
          <a:prstGeom prst="rect">
            <a:avLst/>
          </a:prstGeom>
        </p:spPr>
        <p:style>
          <a:lnRef idx="1">
            <a:schemeClr val="accent6"/>
          </a:lnRef>
          <a:fillRef idx="2">
            <a:schemeClr val="accent6"/>
          </a:fillRef>
          <a:effectRef idx="1">
            <a:schemeClr val="accent6"/>
          </a:effectRef>
          <a:fontRef idx="minor">
            <a:schemeClr val="dk1"/>
          </a:fontRef>
        </p:style>
        <p:txBody>
          <a:bodyPr wrap="square" lIns="36000" rIns="36000" rtlCol="0">
            <a:spAutoFit/>
          </a:bodyPr>
          <a:lstStyle/>
          <a:p>
            <a:pPr algn="ctr"/>
            <a:r>
              <a:rPr lang="fr-FR" dirty="0" smtClean="0"/>
              <a:t>Ou (au choix)</a:t>
            </a:r>
            <a:endParaRPr lang="fr-FR" dirty="0"/>
          </a:p>
        </p:txBody>
      </p:sp>
      <p:sp>
        <p:nvSpPr>
          <p:cNvPr id="8" name="ZoneTexte 7"/>
          <p:cNvSpPr txBox="1"/>
          <p:nvPr/>
        </p:nvSpPr>
        <p:spPr>
          <a:xfrm>
            <a:off x="887656" y="4049210"/>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Etude critique 1 ou 2 docs</a:t>
            </a:r>
            <a:endParaRPr lang="fr-FR" dirty="0"/>
          </a:p>
        </p:txBody>
      </p:sp>
      <p:sp>
        <p:nvSpPr>
          <p:cNvPr id="9" name="ZoneTexte 8"/>
          <p:cNvSpPr txBox="1"/>
          <p:nvPr/>
        </p:nvSpPr>
        <p:spPr>
          <a:xfrm>
            <a:off x="887656" y="4572567"/>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Production graphique</a:t>
            </a:r>
            <a:endParaRPr lang="fr-FR" dirty="0"/>
          </a:p>
        </p:txBody>
      </p:sp>
      <p:sp>
        <p:nvSpPr>
          <p:cNvPr id="10" name="ZoneTexte 9"/>
          <p:cNvSpPr txBox="1"/>
          <p:nvPr/>
        </p:nvSpPr>
        <p:spPr>
          <a:xfrm>
            <a:off x="3463839" y="4329468"/>
            <a:ext cx="432048"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fr-FR" dirty="0" smtClean="0"/>
              <a:t>ou</a:t>
            </a:r>
            <a:endParaRPr lang="fr-FR" dirty="0"/>
          </a:p>
        </p:txBody>
      </p:sp>
      <p:sp>
        <p:nvSpPr>
          <p:cNvPr id="11" name="ZoneTexte 10"/>
          <p:cNvSpPr txBox="1"/>
          <p:nvPr/>
        </p:nvSpPr>
        <p:spPr>
          <a:xfrm>
            <a:off x="2322981" y="4942819"/>
            <a:ext cx="1028588"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Croquis</a:t>
            </a:r>
            <a:endParaRPr lang="fr-FR" dirty="0"/>
          </a:p>
        </p:txBody>
      </p:sp>
      <p:sp>
        <p:nvSpPr>
          <p:cNvPr id="12" name="ZoneTexte 11"/>
          <p:cNvSpPr txBox="1"/>
          <p:nvPr/>
        </p:nvSpPr>
        <p:spPr>
          <a:xfrm>
            <a:off x="2322981" y="5341756"/>
            <a:ext cx="1028588"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Schéma</a:t>
            </a:r>
            <a:endParaRPr lang="fr-FR" dirty="0"/>
          </a:p>
        </p:txBody>
      </p:sp>
      <p:sp>
        <p:nvSpPr>
          <p:cNvPr id="13" name="ZoneTexte 12"/>
          <p:cNvSpPr txBox="1"/>
          <p:nvPr/>
        </p:nvSpPr>
        <p:spPr>
          <a:xfrm>
            <a:off x="3161680" y="5179040"/>
            <a:ext cx="432048"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fr-FR" dirty="0" smtClean="0"/>
              <a:t>ou</a:t>
            </a:r>
            <a:endParaRPr lang="fr-FR" dirty="0"/>
          </a:p>
        </p:txBody>
      </p:sp>
      <p:sp>
        <p:nvSpPr>
          <p:cNvPr id="14" name="ZoneTexte 13"/>
          <p:cNvSpPr txBox="1"/>
          <p:nvPr/>
        </p:nvSpPr>
        <p:spPr>
          <a:xfrm>
            <a:off x="5167786" y="1786717"/>
            <a:ext cx="3436662"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fr-FR" dirty="0" smtClean="0"/>
              <a:t>Partie 1 : GEOGRAPHIE</a:t>
            </a:r>
          </a:p>
          <a:p>
            <a:endParaRPr lang="fr-FR" dirty="0"/>
          </a:p>
          <a:p>
            <a:endParaRPr lang="fr-FR" dirty="0" smtClean="0"/>
          </a:p>
          <a:p>
            <a:endParaRPr lang="fr-FR" dirty="0"/>
          </a:p>
          <a:p>
            <a:endParaRPr lang="fr-FR" dirty="0" smtClean="0"/>
          </a:p>
          <a:p>
            <a:r>
              <a:rPr lang="fr-FR" dirty="0" smtClean="0"/>
              <a:t>Environ 2h30</a:t>
            </a:r>
            <a:endParaRPr lang="fr-FR" dirty="0"/>
          </a:p>
        </p:txBody>
      </p:sp>
      <p:sp>
        <p:nvSpPr>
          <p:cNvPr id="15" name="ZoneTexte 14"/>
          <p:cNvSpPr txBox="1"/>
          <p:nvPr/>
        </p:nvSpPr>
        <p:spPr>
          <a:xfrm>
            <a:off x="5167786" y="3717032"/>
            <a:ext cx="3364654" cy="203132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fr-FR" dirty="0" smtClean="0"/>
              <a:t>Partie 2 : HISTOIRE</a:t>
            </a:r>
          </a:p>
          <a:p>
            <a:endParaRPr lang="fr-FR" dirty="0" smtClean="0"/>
          </a:p>
          <a:p>
            <a:endParaRPr lang="fr-FR" dirty="0"/>
          </a:p>
          <a:p>
            <a:endParaRPr lang="fr-FR" dirty="0" smtClean="0"/>
          </a:p>
          <a:p>
            <a:endParaRPr lang="fr-FR" dirty="0"/>
          </a:p>
          <a:p>
            <a:endParaRPr lang="fr-FR" dirty="0" smtClean="0"/>
          </a:p>
          <a:p>
            <a:r>
              <a:rPr lang="fr-FR" dirty="0" smtClean="0"/>
              <a:t>Environ 1h30</a:t>
            </a:r>
            <a:endParaRPr lang="fr-FR" dirty="0"/>
          </a:p>
        </p:txBody>
      </p:sp>
      <p:sp>
        <p:nvSpPr>
          <p:cNvPr id="16" name="ZoneTexte 15"/>
          <p:cNvSpPr txBox="1"/>
          <p:nvPr/>
        </p:nvSpPr>
        <p:spPr>
          <a:xfrm>
            <a:off x="5468907" y="2308449"/>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COMPOSITION 1</a:t>
            </a:r>
            <a:endParaRPr lang="fr-FR" dirty="0"/>
          </a:p>
        </p:txBody>
      </p:sp>
      <p:sp>
        <p:nvSpPr>
          <p:cNvPr id="17" name="ZoneTexte 16"/>
          <p:cNvSpPr txBox="1"/>
          <p:nvPr/>
        </p:nvSpPr>
        <p:spPr>
          <a:xfrm>
            <a:off x="5472589" y="2830181"/>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COMPOSITION 2</a:t>
            </a:r>
            <a:endParaRPr lang="fr-FR" dirty="0"/>
          </a:p>
        </p:txBody>
      </p:sp>
      <p:sp>
        <p:nvSpPr>
          <p:cNvPr id="19" name="ZoneTexte 18"/>
          <p:cNvSpPr txBox="1"/>
          <p:nvPr/>
        </p:nvSpPr>
        <p:spPr>
          <a:xfrm>
            <a:off x="5447213" y="4441490"/>
            <a:ext cx="2736304"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Etude critique 1 ou 2 docs</a:t>
            </a:r>
            <a:endParaRPr lang="fr-FR" dirty="0"/>
          </a:p>
        </p:txBody>
      </p:sp>
      <p:sp>
        <p:nvSpPr>
          <p:cNvPr id="25" name="ZoneTexte 24"/>
          <p:cNvSpPr txBox="1"/>
          <p:nvPr/>
        </p:nvSpPr>
        <p:spPr>
          <a:xfrm>
            <a:off x="4419581" y="1340768"/>
            <a:ext cx="432048"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fr-FR" dirty="0" smtClean="0"/>
              <a:t>ou</a:t>
            </a:r>
            <a:endParaRPr lang="fr-FR" dirty="0"/>
          </a:p>
        </p:txBody>
      </p:sp>
      <p:sp>
        <p:nvSpPr>
          <p:cNvPr id="26" name="ZoneTexte 25"/>
          <p:cNvSpPr txBox="1"/>
          <p:nvPr/>
        </p:nvSpPr>
        <p:spPr>
          <a:xfrm>
            <a:off x="3285709" y="3402914"/>
            <a:ext cx="432048"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fr-FR" dirty="0" smtClean="0"/>
              <a:t>ET</a:t>
            </a:r>
            <a:endParaRPr lang="fr-FR" dirty="0"/>
          </a:p>
        </p:txBody>
      </p:sp>
      <p:sp>
        <p:nvSpPr>
          <p:cNvPr id="27" name="ZoneTexte 26"/>
          <p:cNvSpPr txBox="1"/>
          <p:nvPr/>
        </p:nvSpPr>
        <p:spPr>
          <a:xfrm>
            <a:off x="7956376" y="3429000"/>
            <a:ext cx="432048"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fr-FR" dirty="0" smtClean="0"/>
              <a:t>ET</a:t>
            </a:r>
            <a:endParaRPr lang="fr-FR" dirty="0"/>
          </a:p>
        </p:txBody>
      </p:sp>
      <p:sp>
        <p:nvSpPr>
          <p:cNvPr id="30" name="Rectangle 29"/>
          <p:cNvSpPr/>
          <p:nvPr/>
        </p:nvSpPr>
        <p:spPr>
          <a:xfrm>
            <a:off x="251520" y="188640"/>
            <a:ext cx="777686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b="1" dirty="0" smtClean="0">
                <a:solidFill>
                  <a:srgbClr val="FF0000"/>
                </a:solidFill>
              </a:rPr>
              <a:t>II- Structure de l'épreuve</a:t>
            </a:r>
            <a:endParaRPr lang="fr-FR" dirty="0" smtClean="0"/>
          </a:p>
        </p:txBody>
      </p:sp>
      <p:sp>
        <p:nvSpPr>
          <p:cNvPr id="31" name="ZoneTexte 30"/>
          <p:cNvSpPr txBox="1"/>
          <p:nvPr/>
        </p:nvSpPr>
        <p:spPr>
          <a:xfrm>
            <a:off x="702925" y="6426750"/>
            <a:ext cx="184731" cy="369332"/>
          </a:xfrm>
          <a:prstGeom prst="rect">
            <a:avLst/>
          </a:prstGeom>
          <a:noFill/>
        </p:spPr>
        <p:txBody>
          <a:bodyPr wrap="none" rtlCol="0">
            <a:spAutoFit/>
          </a:bodyPr>
          <a:lstStyle/>
          <a:p>
            <a:endParaRPr lang="fr-FR" dirty="0"/>
          </a:p>
        </p:txBody>
      </p:sp>
      <p:sp>
        <p:nvSpPr>
          <p:cNvPr id="32" name="Rectangle 31"/>
          <p:cNvSpPr/>
          <p:nvPr/>
        </p:nvSpPr>
        <p:spPr>
          <a:xfrm>
            <a:off x="2655385" y="557972"/>
            <a:ext cx="3960440" cy="646331"/>
          </a:xfrm>
          <a:prstGeom prst="rect">
            <a:avLst/>
          </a:prstGeom>
        </p:spPr>
        <p:style>
          <a:lnRef idx="0">
            <a:schemeClr val="accent1"/>
          </a:lnRef>
          <a:fillRef idx="3">
            <a:schemeClr val="accent1"/>
          </a:fillRef>
          <a:effectRef idx="3">
            <a:schemeClr val="accent1"/>
          </a:effectRef>
          <a:fontRef idx="minor">
            <a:schemeClr val="lt1"/>
          </a:fontRef>
        </p:style>
        <p:txBody>
          <a:bodyPr wrap="square" lIns="36000" rIns="36000">
            <a:spAutoFit/>
          </a:bodyPr>
          <a:lstStyle/>
          <a:p>
            <a:r>
              <a:rPr lang="fr-FR" dirty="0" smtClean="0"/>
              <a:t>Fin de l’épreuve « Etude de documents »</a:t>
            </a:r>
          </a:p>
          <a:p>
            <a:r>
              <a:rPr lang="fr-FR" dirty="0" smtClean="0"/>
              <a:t>Obligation de faire la composition </a:t>
            </a:r>
            <a:endParaRPr lang="fr-FR" dirty="0"/>
          </a:p>
        </p:txBody>
      </p:sp>
      <p:sp>
        <p:nvSpPr>
          <p:cNvPr id="34" name="Rectangle 33"/>
          <p:cNvSpPr/>
          <p:nvPr/>
        </p:nvSpPr>
        <p:spPr>
          <a:xfrm>
            <a:off x="1935813" y="5852287"/>
            <a:ext cx="2699792" cy="923330"/>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fr-FR" dirty="0" smtClean="0"/>
              <a:t>Nouvelle épreuve en géographie : analyse d’un ou plusieurs documents</a:t>
            </a:r>
            <a:endParaRPr lang="fr-FR" dirty="0"/>
          </a:p>
        </p:txBody>
      </p:sp>
      <p:sp>
        <p:nvSpPr>
          <p:cNvPr id="33" name="ZoneTexte 32"/>
          <p:cNvSpPr txBox="1"/>
          <p:nvPr/>
        </p:nvSpPr>
        <p:spPr>
          <a:xfrm>
            <a:off x="7164288" y="2537004"/>
            <a:ext cx="1368152" cy="369332"/>
          </a:xfrm>
          <a:prstGeom prst="rect">
            <a:avLst/>
          </a:prstGeom>
        </p:spPr>
        <p:style>
          <a:lnRef idx="1">
            <a:schemeClr val="accent6"/>
          </a:lnRef>
          <a:fillRef idx="2">
            <a:schemeClr val="accent6"/>
          </a:fillRef>
          <a:effectRef idx="1">
            <a:schemeClr val="accent6"/>
          </a:effectRef>
          <a:fontRef idx="minor">
            <a:schemeClr val="dk1"/>
          </a:fontRef>
        </p:style>
        <p:txBody>
          <a:bodyPr wrap="square" lIns="36000" rIns="36000" rtlCol="0">
            <a:spAutoFit/>
          </a:bodyPr>
          <a:lstStyle/>
          <a:p>
            <a:pPr algn="ctr"/>
            <a:r>
              <a:rPr lang="fr-FR" dirty="0" smtClean="0"/>
              <a:t>Ou (au choix)</a:t>
            </a:r>
            <a:endParaRPr lang="fr-FR" dirty="0"/>
          </a:p>
        </p:txBody>
      </p:sp>
    </p:spTree>
    <p:extLst>
      <p:ext uri="{BB962C8B-B14F-4D97-AF65-F5344CB8AC3E}">
        <p14:creationId xmlns:p14="http://schemas.microsoft.com/office/powerpoint/2010/main" val="156211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2"/>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34"/>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2" grpId="0" animBg="1"/>
      <p:bldP spid="4" grpId="0" animBg="1"/>
      <p:bldP spid="5" grpId="0" animBg="1"/>
      <p:bldP spid="7" grpId="0" animBg="1"/>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9" grpId="0" animBg="1"/>
      <p:bldP spid="25" grpId="0" animBg="1"/>
      <p:bldP spid="26" grpId="0" animBg="1"/>
      <p:bldP spid="27" grpId="0" animBg="1"/>
      <p:bldP spid="32" grpId="0" animBg="1"/>
      <p:bldP spid="34" grpId="0" animBg="1"/>
      <p:bldP spid="3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467544" y="1193937"/>
            <a:ext cx="4104456"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CAPACITES / COMPETENCES</a:t>
            </a:r>
          </a:p>
          <a:p>
            <a:endParaRPr lang="fr-FR" dirty="0"/>
          </a:p>
          <a:p>
            <a:endParaRPr lang="fr-FR" dirty="0" smtClean="0"/>
          </a:p>
          <a:p>
            <a:endParaRPr lang="fr-FR" dirty="0"/>
          </a:p>
          <a:p>
            <a:endParaRPr lang="fr-FR" dirty="0" smtClean="0"/>
          </a:p>
          <a:p>
            <a:endParaRPr lang="fr-FR" dirty="0"/>
          </a:p>
        </p:txBody>
      </p:sp>
      <p:sp>
        <p:nvSpPr>
          <p:cNvPr id="2" name="ZoneTexte 1"/>
          <p:cNvSpPr txBox="1"/>
          <p:nvPr/>
        </p:nvSpPr>
        <p:spPr>
          <a:xfrm>
            <a:off x="161627" y="107340"/>
            <a:ext cx="8154789"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b="1" dirty="0" smtClean="0">
                <a:solidFill>
                  <a:srgbClr val="FF0000"/>
                </a:solidFill>
              </a:rPr>
              <a:t>III- Nature des exercices</a:t>
            </a:r>
            <a:endParaRPr lang="fr-FR" dirty="0" smtClean="0"/>
          </a:p>
        </p:txBody>
      </p:sp>
      <p:sp>
        <p:nvSpPr>
          <p:cNvPr id="3" name="ZoneTexte 2"/>
          <p:cNvSpPr txBox="1"/>
          <p:nvPr/>
        </p:nvSpPr>
        <p:spPr>
          <a:xfrm>
            <a:off x="835968" y="1535556"/>
            <a:ext cx="1132105"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fr-FR" dirty="0" smtClean="0"/>
              <a:t>ANALYSER</a:t>
            </a:r>
          </a:p>
        </p:txBody>
      </p:sp>
      <p:sp>
        <p:nvSpPr>
          <p:cNvPr id="4" name="ZoneTexte 3"/>
          <p:cNvSpPr txBox="1"/>
          <p:nvPr/>
        </p:nvSpPr>
        <p:spPr>
          <a:xfrm>
            <a:off x="835968" y="1979548"/>
            <a:ext cx="3268652"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fr-FR" dirty="0" smtClean="0"/>
              <a:t>MAITRISER DES CONNAISSANCES</a:t>
            </a:r>
          </a:p>
        </p:txBody>
      </p:sp>
      <p:sp>
        <p:nvSpPr>
          <p:cNvPr id="5" name="ZoneTexte 4"/>
          <p:cNvSpPr txBox="1"/>
          <p:nvPr/>
        </p:nvSpPr>
        <p:spPr>
          <a:xfrm>
            <a:off x="835968" y="2411596"/>
            <a:ext cx="1288623"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fr-FR" dirty="0" smtClean="0"/>
              <a:t>ORGANISER</a:t>
            </a:r>
          </a:p>
        </p:txBody>
      </p:sp>
      <p:sp>
        <p:nvSpPr>
          <p:cNvPr id="7" name="ZoneTexte 6"/>
          <p:cNvSpPr txBox="1"/>
          <p:nvPr/>
        </p:nvSpPr>
        <p:spPr>
          <a:xfrm>
            <a:off x="4788024" y="1182611"/>
            <a:ext cx="4104456" cy="34163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MISE EN FORME</a:t>
            </a:r>
          </a:p>
          <a:p>
            <a:endParaRPr lang="fr-FR" dirty="0"/>
          </a:p>
          <a:p>
            <a:endParaRPr lang="fr-FR" dirty="0" smtClean="0"/>
          </a:p>
          <a:p>
            <a:endParaRPr lang="fr-FR" dirty="0" smtClean="0"/>
          </a:p>
          <a:p>
            <a:endParaRPr lang="fr-FR" dirty="0"/>
          </a:p>
          <a:p>
            <a:endParaRPr lang="fr-FR" dirty="0" smtClean="0"/>
          </a:p>
          <a:p>
            <a:endParaRPr lang="fr-FR" dirty="0"/>
          </a:p>
          <a:p>
            <a:endParaRPr lang="fr-FR" dirty="0"/>
          </a:p>
          <a:p>
            <a:endParaRPr lang="fr-FR" dirty="0" smtClean="0"/>
          </a:p>
          <a:p>
            <a:endParaRPr lang="fr-FR" dirty="0"/>
          </a:p>
          <a:p>
            <a:endParaRPr lang="fr-FR" dirty="0" smtClean="0"/>
          </a:p>
          <a:p>
            <a:endParaRPr lang="fr-FR" dirty="0"/>
          </a:p>
        </p:txBody>
      </p:sp>
      <p:sp>
        <p:nvSpPr>
          <p:cNvPr id="8" name="ZoneTexte 7"/>
          <p:cNvSpPr txBox="1"/>
          <p:nvPr/>
        </p:nvSpPr>
        <p:spPr>
          <a:xfrm>
            <a:off x="5086381" y="1535556"/>
            <a:ext cx="2306915"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dirty="0" smtClean="0"/>
              <a:t>INTRODUCTION</a:t>
            </a:r>
          </a:p>
        </p:txBody>
      </p:sp>
      <p:sp>
        <p:nvSpPr>
          <p:cNvPr id="9" name="ZoneTexte 8"/>
          <p:cNvSpPr txBox="1"/>
          <p:nvPr/>
        </p:nvSpPr>
        <p:spPr>
          <a:xfrm>
            <a:off x="5086382" y="2483771"/>
            <a:ext cx="2306914"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fr-FR" dirty="0" smtClean="0"/>
              <a:t>PARTIES STRUCTUREES</a:t>
            </a:r>
          </a:p>
        </p:txBody>
      </p:sp>
      <p:sp>
        <p:nvSpPr>
          <p:cNvPr id="10" name="ZoneTexte 9"/>
          <p:cNvSpPr txBox="1"/>
          <p:nvPr/>
        </p:nvSpPr>
        <p:spPr>
          <a:xfrm>
            <a:off x="5086382" y="2915819"/>
            <a:ext cx="230691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dirty="0" smtClean="0"/>
              <a:t>CONCLUSION</a:t>
            </a:r>
          </a:p>
        </p:txBody>
      </p:sp>
      <p:sp>
        <p:nvSpPr>
          <p:cNvPr id="11" name="ZoneTexte 10"/>
          <p:cNvSpPr txBox="1"/>
          <p:nvPr/>
        </p:nvSpPr>
        <p:spPr>
          <a:xfrm>
            <a:off x="7257831" y="1666437"/>
            <a:ext cx="1616533"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fr-FR" dirty="0" smtClean="0"/>
              <a:t>Enjeux du sujet</a:t>
            </a:r>
          </a:p>
        </p:txBody>
      </p:sp>
      <p:sp>
        <p:nvSpPr>
          <p:cNvPr id="12" name="ZoneTexte 11"/>
          <p:cNvSpPr txBox="1"/>
          <p:nvPr/>
        </p:nvSpPr>
        <p:spPr>
          <a:xfrm>
            <a:off x="7257830" y="2051723"/>
            <a:ext cx="1616533"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dirty="0" smtClean="0"/>
              <a:t>Problématique</a:t>
            </a:r>
          </a:p>
        </p:txBody>
      </p:sp>
      <p:sp>
        <p:nvSpPr>
          <p:cNvPr id="14" name="ZoneTexte 13"/>
          <p:cNvSpPr txBox="1"/>
          <p:nvPr/>
        </p:nvSpPr>
        <p:spPr>
          <a:xfrm>
            <a:off x="418066" y="3868132"/>
            <a:ext cx="4104456" cy="258532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dirty="0" smtClean="0"/>
              <a:t>LIBELLE DU SUJET</a:t>
            </a:r>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sp>
        <p:nvSpPr>
          <p:cNvPr id="15" name="Rectangle 14"/>
          <p:cNvSpPr/>
          <p:nvPr/>
        </p:nvSpPr>
        <p:spPr>
          <a:xfrm>
            <a:off x="688406" y="4237463"/>
            <a:ext cx="36901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dirty="0" smtClean="0">
                <a:solidFill>
                  <a:prstClr val="black"/>
                </a:solidFill>
              </a:rPr>
              <a:t>Reprise </a:t>
            </a:r>
            <a:r>
              <a:rPr lang="fr-FR" dirty="0">
                <a:solidFill>
                  <a:prstClr val="black"/>
                </a:solidFill>
              </a:rPr>
              <a:t>partielle ou totale d'intitulés du programme</a:t>
            </a:r>
            <a:endParaRPr lang="fr-FR" dirty="0"/>
          </a:p>
        </p:txBody>
      </p:sp>
      <p:sp>
        <p:nvSpPr>
          <p:cNvPr id="16" name="Rectangle 15"/>
          <p:cNvSpPr/>
          <p:nvPr/>
        </p:nvSpPr>
        <p:spPr>
          <a:xfrm>
            <a:off x="688406" y="4979704"/>
            <a:ext cx="36901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dirty="0" smtClean="0">
                <a:solidFill>
                  <a:prstClr val="black"/>
                </a:solidFill>
              </a:rPr>
              <a:t>Question </a:t>
            </a:r>
            <a:r>
              <a:rPr lang="fr-FR" dirty="0">
                <a:solidFill>
                  <a:prstClr val="black"/>
                </a:solidFill>
              </a:rPr>
              <a:t>ou affirmation </a:t>
            </a:r>
            <a:endParaRPr lang="fr-FR" dirty="0"/>
          </a:p>
        </p:txBody>
      </p:sp>
      <p:sp>
        <p:nvSpPr>
          <p:cNvPr id="17" name="Rectangle 16"/>
          <p:cNvSpPr/>
          <p:nvPr/>
        </p:nvSpPr>
        <p:spPr>
          <a:xfrm>
            <a:off x="688405" y="5483760"/>
            <a:ext cx="3690101" cy="64633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dirty="0" smtClean="0">
                <a:solidFill>
                  <a:prstClr val="black"/>
                </a:solidFill>
              </a:rPr>
              <a:t>La </a:t>
            </a:r>
            <a:r>
              <a:rPr lang="fr-FR" dirty="0">
                <a:solidFill>
                  <a:prstClr val="black"/>
                </a:solidFill>
              </a:rPr>
              <a:t>problématique peut être explicite ou non</a:t>
            </a:r>
            <a:endParaRPr lang="fr-FR" dirty="0"/>
          </a:p>
        </p:txBody>
      </p:sp>
      <p:sp>
        <p:nvSpPr>
          <p:cNvPr id="18" name="Rectangle 17"/>
          <p:cNvSpPr/>
          <p:nvPr/>
        </p:nvSpPr>
        <p:spPr>
          <a:xfrm>
            <a:off x="5080457" y="3356992"/>
            <a:ext cx="2286000" cy="92333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r>
              <a:rPr lang="fr-FR" dirty="0">
                <a:solidFill>
                  <a:prstClr val="black"/>
                </a:solidFill>
              </a:rPr>
              <a:t>une (ou des) productions(s) graphique(s).</a:t>
            </a:r>
            <a:endParaRPr lang="fr-FR" dirty="0"/>
          </a:p>
        </p:txBody>
      </p:sp>
      <p:sp>
        <p:nvSpPr>
          <p:cNvPr id="19" name="Rectangle 18"/>
          <p:cNvSpPr/>
          <p:nvPr/>
        </p:nvSpPr>
        <p:spPr>
          <a:xfrm>
            <a:off x="165547" y="539388"/>
            <a:ext cx="8150869"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b="1" dirty="0">
                <a:solidFill>
                  <a:srgbClr val="FF0000"/>
                </a:solidFill>
              </a:rPr>
              <a:t>1. Première partie : la composition </a:t>
            </a:r>
            <a:r>
              <a:rPr lang="fr-FR" dirty="0">
                <a:solidFill>
                  <a:prstClr val="black"/>
                </a:solidFill>
              </a:rPr>
              <a:t>en histoire comme en géographie </a:t>
            </a:r>
            <a:endParaRPr lang="fr-FR" dirty="0"/>
          </a:p>
        </p:txBody>
      </p:sp>
      <p:sp>
        <p:nvSpPr>
          <p:cNvPr id="20" name="ZoneTexte 19"/>
          <p:cNvSpPr txBox="1"/>
          <p:nvPr/>
        </p:nvSpPr>
        <p:spPr>
          <a:xfrm>
            <a:off x="4797172" y="4868417"/>
            <a:ext cx="204308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dirty="0" smtClean="0"/>
              <a:t>COMPOSITION EN HISTOIRE</a:t>
            </a:r>
          </a:p>
          <a:p>
            <a:pPr algn="ctr"/>
            <a:r>
              <a:rPr lang="fr-FR" dirty="0" smtClean="0">
                <a:hlinkClick r:id="rId3" action="ppaction://hlinksldjump"/>
              </a:rPr>
              <a:t>Compo </a:t>
            </a:r>
            <a:r>
              <a:rPr lang="fr-FR" dirty="0" err="1" smtClean="0">
                <a:hlinkClick r:id="rId3" action="ppaction://hlinksldjump"/>
              </a:rPr>
              <a:t>hist</a:t>
            </a:r>
            <a:r>
              <a:rPr lang="fr-FR" dirty="0" smtClean="0">
                <a:hlinkClick r:id="rId3" action="ppaction://hlinksldjump"/>
              </a:rPr>
              <a:t> Sujet 1, 1 bis et 1 ter</a:t>
            </a:r>
            <a:r>
              <a:rPr lang="fr-FR" dirty="0" smtClean="0"/>
              <a:t> </a:t>
            </a:r>
          </a:p>
        </p:txBody>
      </p:sp>
      <p:sp>
        <p:nvSpPr>
          <p:cNvPr id="21" name="ZoneTexte 20"/>
          <p:cNvSpPr txBox="1"/>
          <p:nvPr/>
        </p:nvSpPr>
        <p:spPr>
          <a:xfrm>
            <a:off x="7095701" y="4881032"/>
            <a:ext cx="1940795"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dirty="0" smtClean="0"/>
              <a:t>COMPOSITION EN GEOGRAPHIE</a:t>
            </a:r>
          </a:p>
          <a:p>
            <a:pPr algn="ctr"/>
            <a:r>
              <a:rPr lang="fr-FR" dirty="0" smtClean="0">
                <a:hlinkClick r:id="rId4" action="ppaction://hlinksldjump"/>
              </a:rPr>
              <a:t>Compo géo Sujet 2</a:t>
            </a:r>
            <a:endParaRPr lang="fr-FR" dirty="0" smtClean="0"/>
          </a:p>
          <a:p>
            <a:pPr algn="ctr"/>
            <a:r>
              <a:rPr lang="fr-FR" dirty="0" smtClean="0">
                <a:hlinkClick r:id="rId5" action="ppaction://hlinksldjump"/>
              </a:rPr>
              <a:t>Compo sujet 2 bis</a:t>
            </a:r>
            <a:endParaRPr lang="fr-FR" dirty="0" smtClean="0"/>
          </a:p>
          <a:p>
            <a:pPr algn="ctr"/>
            <a:endParaRPr lang="fr-FR" dirty="0"/>
          </a:p>
        </p:txBody>
      </p:sp>
    </p:spTree>
    <p:extLst>
      <p:ext uri="{BB962C8B-B14F-4D97-AF65-F5344CB8AC3E}">
        <p14:creationId xmlns:p14="http://schemas.microsoft.com/office/powerpoint/2010/main" val="850912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4" grpId="0" animBg="1"/>
      <p:bldP spid="5" grpId="0" animBg="1"/>
      <p:bldP spid="7" grpId="0" animBg="1"/>
      <p:bldP spid="8" grpId="0" animBg="1"/>
      <p:bldP spid="9" grpId="0" animBg="1"/>
      <p:bldP spid="10" grpId="0" animBg="1"/>
      <p:bldP spid="11" grpId="0" animBg="1"/>
      <p:bldP spid="12"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107340"/>
            <a:ext cx="864096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b="1" dirty="0" smtClean="0">
                <a:solidFill>
                  <a:srgbClr val="FF0000"/>
                </a:solidFill>
              </a:rPr>
              <a:t>2. Deuxième partie : Etude critique de document(s) et production graphique</a:t>
            </a:r>
            <a:endParaRPr lang="fr-FR" dirty="0"/>
          </a:p>
        </p:txBody>
      </p:sp>
      <p:sp>
        <p:nvSpPr>
          <p:cNvPr id="3" name="ZoneTexte 2"/>
          <p:cNvSpPr txBox="1"/>
          <p:nvPr/>
        </p:nvSpPr>
        <p:spPr>
          <a:xfrm>
            <a:off x="539550" y="764703"/>
            <a:ext cx="3168352" cy="313932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smtClean="0"/>
              <a:t>Etude critique de document(s)</a:t>
            </a:r>
            <a:r>
              <a:rPr lang="fr-FR" u="sng" dirty="0">
                <a:solidFill>
                  <a:prstClr val="black"/>
                </a:solidFill>
              </a:rPr>
              <a:t> histoire comme en géographie</a:t>
            </a:r>
            <a:endParaRPr lang="fr-FR" dirty="0" smtClean="0"/>
          </a:p>
          <a:p>
            <a:pPr algn="ctr"/>
            <a:endParaRPr lang="fr-FR" b="1" dirty="0" smtClean="0"/>
          </a:p>
          <a:p>
            <a:endParaRPr lang="fr-FR" dirty="0"/>
          </a:p>
          <a:p>
            <a:r>
              <a:rPr lang="fr-FR" dirty="0" smtClean="0"/>
              <a:t> </a:t>
            </a:r>
          </a:p>
          <a:p>
            <a:endParaRPr lang="fr-FR" dirty="0"/>
          </a:p>
          <a:p>
            <a:endParaRPr lang="fr-FR" dirty="0" smtClean="0"/>
          </a:p>
          <a:p>
            <a:endParaRPr lang="fr-FR" dirty="0"/>
          </a:p>
          <a:p>
            <a:endParaRPr lang="fr-FR" dirty="0" smtClean="0"/>
          </a:p>
          <a:p>
            <a:endParaRPr lang="fr-FR" dirty="0"/>
          </a:p>
          <a:p>
            <a:endParaRPr lang="fr-FR" dirty="0"/>
          </a:p>
        </p:txBody>
      </p:sp>
      <p:sp>
        <p:nvSpPr>
          <p:cNvPr id="4" name="Rectangle 3"/>
          <p:cNvSpPr/>
          <p:nvPr/>
        </p:nvSpPr>
        <p:spPr>
          <a:xfrm>
            <a:off x="1043608" y="2419700"/>
            <a:ext cx="202427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fr-FR" dirty="0" smtClean="0">
                <a:solidFill>
                  <a:prstClr val="black"/>
                </a:solidFill>
              </a:rPr>
              <a:t>Notes explicatives (si besoin) </a:t>
            </a:r>
            <a:endParaRPr lang="fr-FR" dirty="0"/>
          </a:p>
        </p:txBody>
      </p:sp>
      <p:sp>
        <p:nvSpPr>
          <p:cNvPr id="5" name="Rectangle 4"/>
          <p:cNvSpPr/>
          <p:nvPr/>
        </p:nvSpPr>
        <p:spPr>
          <a:xfrm>
            <a:off x="1043608" y="1559087"/>
            <a:ext cx="202427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fr-FR" dirty="0">
                <a:solidFill>
                  <a:prstClr val="black"/>
                </a:solidFill>
              </a:rPr>
              <a:t>Un ou Deux documents</a:t>
            </a:r>
          </a:p>
        </p:txBody>
      </p:sp>
      <p:sp>
        <p:nvSpPr>
          <p:cNvPr id="6" name="Rectangle 5"/>
          <p:cNvSpPr/>
          <p:nvPr/>
        </p:nvSpPr>
        <p:spPr>
          <a:xfrm>
            <a:off x="1371918" y="3215271"/>
            <a:ext cx="1503617"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algn="ctr"/>
            <a:r>
              <a:rPr lang="fr-FR" b="1" dirty="0" smtClean="0">
                <a:solidFill>
                  <a:srgbClr val="FF0000"/>
                </a:solidFill>
              </a:rPr>
              <a:t>Une </a:t>
            </a:r>
            <a:r>
              <a:rPr lang="fr-FR" b="1" dirty="0">
                <a:solidFill>
                  <a:srgbClr val="FF0000"/>
                </a:solidFill>
              </a:rPr>
              <a:t>consigne </a:t>
            </a:r>
            <a:endParaRPr lang="fr-FR" b="1" dirty="0"/>
          </a:p>
        </p:txBody>
      </p:sp>
      <p:sp>
        <p:nvSpPr>
          <p:cNvPr id="8" name="ZoneTexte 7"/>
          <p:cNvSpPr txBox="1"/>
          <p:nvPr/>
        </p:nvSpPr>
        <p:spPr>
          <a:xfrm>
            <a:off x="5292080" y="764704"/>
            <a:ext cx="3168352" cy="313932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smtClean="0"/>
              <a:t>Production graphique</a:t>
            </a:r>
          </a:p>
          <a:p>
            <a:pPr algn="ctr"/>
            <a:r>
              <a:rPr lang="fr-FR" u="sng" dirty="0" smtClean="0">
                <a:solidFill>
                  <a:prstClr val="black"/>
                </a:solidFill>
              </a:rPr>
              <a:t>géographie</a:t>
            </a:r>
            <a:endParaRPr lang="fr-FR" dirty="0" smtClean="0"/>
          </a:p>
          <a:p>
            <a:pPr algn="ctr"/>
            <a:endParaRPr lang="fr-FR" b="1" dirty="0" smtClean="0"/>
          </a:p>
          <a:p>
            <a:endParaRPr lang="fr-FR" dirty="0"/>
          </a:p>
          <a:p>
            <a:r>
              <a:rPr lang="fr-FR" dirty="0" smtClean="0"/>
              <a:t> </a:t>
            </a:r>
          </a:p>
          <a:p>
            <a:endParaRPr lang="fr-FR" dirty="0"/>
          </a:p>
          <a:p>
            <a:endParaRPr lang="fr-FR" dirty="0" smtClean="0"/>
          </a:p>
          <a:p>
            <a:endParaRPr lang="fr-FR" dirty="0"/>
          </a:p>
          <a:p>
            <a:endParaRPr lang="fr-FR" dirty="0" smtClean="0"/>
          </a:p>
          <a:p>
            <a:endParaRPr lang="fr-FR" dirty="0"/>
          </a:p>
          <a:p>
            <a:endParaRPr lang="fr-FR" dirty="0"/>
          </a:p>
        </p:txBody>
      </p:sp>
      <p:sp>
        <p:nvSpPr>
          <p:cNvPr id="9" name="Rectangle 8"/>
          <p:cNvSpPr/>
          <p:nvPr/>
        </p:nvSpPr>
        <p:spPr>
          <a:xfrm>
            <a:off x="5796136" y="2408113"/>
            <a:ext cx="2024270"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fr-FR" dirty="0" smtClean="0"/>
              <a:t>Un schéma d'organisation spatiale d'un territoire</a:t>
            </a:r>
            <a:endParaRPr lang="fr-FR" dirty="0"/>
          </a:p>
        </p:txBody>
      </p:sp>
      <p:sp>
        <p:nvSpPr>
          <p:cNvPr id="10" name="Rectangle 9"/>
          <p:cNvSpPr/>
          <p:nvPr/>
        </p:nvSpPr>
        <p:spPr>
          <a:xfrm>
            <a:off x="5796136" y="1547500"/>
            <a:ext cx="202427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fr-FR" dirty="0" smtClean="0"/>
              <a:t>Un croquis</a:t>
            </a:r>
            <a:endParaRPr lang="fr-FR" dirty="0">
              <a:solidFill>
                <a:prstClr val="black"/>
              </a:solidFill>
            </a:endParaRPr>
          </a:p>
        </p:txBody>
      </p:sp>
      <p:sp>
        <p:nvSpPr>
          <p:cNvPr id="12" name="Rectangle 11"/>
          <p:cNvSpPr/>
          <p:nvPr/>
        </p:nvSpPr>
        <p:spPr>
          <a:xfrm>
            <a:off x="773830" y="3789040"/>
            <a:ext cx="2699792" cy="120032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fr-FR" dirty="0" smtClean="0"/>
              <a:t>Nouvelle  forme de question, comme pour l’épreuve anticipée en première</a:t>
            </a:r>
            <a:endParaRPr lang="fr-FR" dirty="0"/>
          </a:p>
        </p:txBody>
      </p:sp>
      <p:sp>
        <p:nvSpPr>
          <p:cNvPr id="14" name="Rectangle 13"/>
          <p:cNvSpPr/>
          <p:nvPr/>
        </p:nvSpPr>
        <p:spPr>
          <a:xfrm>
            <a:off x="5458374" y="4005064"/>
            <a:ext cx="2858041" cy="646331"/>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fr-FR" dirty="0" smtClean="0"/>
              <a:t>Un seul sujet (pas de choix)</a:t>
            </a:r>
          </a:p>
          <a:p>
            <a:pPr algn="ctr"/>
            <a:r>
              <a:rPr lang="fr-FR" dirty="0" smtClean="0"/>
              <a:t>Nouveauté avec le schéma</a:t>
            </a:r>
            <a:endParaRPr lang="fr-FR" dirty="0"/>
          </a:p>
        </p:txBody>
      </p:sp>
      <p:sp>
        <p:nvSpPr>
          <p:cNvPr id="15" name="Rectangle 14"/>
          <p:cNvSpPr/>
          <p:nvPr/>
        </p:nvSpPr>
        <p:spPr>
          <a:xfrm>
            <a:off x="6504147" y="1976619"/>
            <a:ext cx="555611" cy="36933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lvl="0" algn="ctr"/>
            <a:r>
              <a:rPr lang="fr-FR" dirty="0" smtClean="0"/>
              <a:t>OU</a:t>
            </a:r>
            <a:endParaRPr lang="fr-FR" dirty="0">
              <a:solidFill>
                <a:prstClr val="black"/>
              </a:solidFill>
            </a:endParaRPr>
          </a:p>
        </p:txBody>
      </p:sp>
      <p:sp>
        <p:nvSpPr>
          <p:cNvPr id="16" name="Rectangle 15"/>
          <p:cNvSpPr/>
          <p:nvPr/>
        </p:nvSpPr>
        <p:spPr>
          <a:xfrm>
            <a:off x="4232413" y="1882252"/>
            <a:ext cx="555611" cy="369332"/>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lvl="0" algn="ctr"/>
            <a:r>
              <a:rPr lang="fr-FR" dirty="0" smtClean="0"/>
              <a:t>OU</a:t>
            </a:r>
            <a:endParaRPr lang="fr-FR" dirty="0">
              <a:solidFill>
                <a:prstClr val="black"/>
              </a:solidFill>
            </a:endParaRPr>
          </a:p>
        </p:txBody>
      </p:sp>
      <p:sp>
        <p:nvSpPr>
          <p:cNvPr id="17" name="ZoneTexte 16"/>
          <p:cNvSpPr txBox="1"/>
          <p:nvPr/>
        </p:nvSpPr>
        <p:spPr>
          <a:xfrm>
            <a:off x="107504" y="5229200"/>
            <a:ext cx="2376264"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dirty="0" smtClean="0"/>
              <a:t>Etude critique de document(s) en histoire</a:t>
            </a:r>
          </a:p>
          <a:p>
            <a:pPr algn="ctr"/>
            <a:r>
              <a:rPr lang="fr-FR" dirty="0" smtClean="0">
                <a:hlinkClick r:id="rId2" action="ppaction://hlinksldjump"/>
              </a:rPr>
              <a:t>ECD histoire sujet 2</a:t>
            </a:r>
            <a:endParaRPr lang="fr-FR" dirty="0" smtClean="0"/>
          </a:p>
          <a:p>
            <a:pPr algn="ctr"/>
            <a:r>
              <a:rPr lang="fr-FR" dirty="0" smtClean="0">
                <a:hlinkClick r:id="rId3" action="ppaction://hlinksldjump"/>
              </a:rPr>
              <a:t>ECD histoire sujet 2 bis</a:t>
            </a:r>
            <a:endParaRPr lang="fr-FR" dirty="0" smtClean="0"/>
          </a:p>
        </p:txBody>
      </p:sp>
      <p:sp>
        <p:nvSpPr>
          <p:cNvPr id="18" name="ZoneTexte 17"/>
          <p:cNvSpPr txBox="1"/>
          <p:nvPr/>
        </p:nvSpPr>
        <p:spPr>
          <a:xfrm>
            <a:off x="2659498" y="5240592"/>
            <a:ext cx="2096807"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dirty="0" smtClean="0"/>
              <a:t>Etude critique de document(s) en géographie</a:t>
            </a:r>
          </a:p>
          <a:p>
            <a:pPr algn="ctr"/>
            <a:r>
              <a:rPr lang="fr-FR" dirty="0" smtClean="0">
                <a:hlinkClick r:id="rId4" action="ppaction://hlinksldjump"/>
              </a:rPr>
              <a:t>ECD géographie sujet 1</a:t>
            </a:r>
            <a:endParaRPr lang="fr-FR" dirty="0" smtClean="0"/>
          </a:p>
        </p:txBody>
      </p:sp>
      <p:sp>
        <p:nvSpPr>
          <p:cNvPr id="19" name="ZoneTexte 18"/>
          <p:cNvSpPr txBox="1"/>
          <p:nvPr/>
        </p:nvSpPr>
        <p:spPr>
          <a:xfrm>
            <a:off x="5711098" y="5229199"/>
            <a:ext cx="2330315"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dirty="0" smtClean="0"/>
              <a:t>Production graphique</a:t>
            </a:r>
          </a:p>
          <a:p>
            <a:pPr algn="ctr"/>
            <a:r>
              <a:rPr lang="fr-FR" dirty="0" smtClean="0">
                <a:hlinkClick r:id="rId5" action="ppaction://hlinksldjump"/>
              </a:rPr>
              <a:t>Croquis sujet 1 bis</a:t>
            </a:r>
            <a:endParaRPr lang="fr-FR" dirty="0" smtClean="0"/>
          </a:p>
          <a:p>
            <a:pPr algn="ctr"/>
            <a:r>
              <a:rPr lang="fr-FR" dirty="0" smtClean="0">
                <a:hlinkClick r:id="rId6" action="ppaction://hlinksldjump"/>
              </a:rPr>
              <a:t>Schéma sujet 1 ter</a:t>
            </a:r>
            <a:endParaRPr lang="fr-FR" dirty="0" smtClean="0"/>
          </a:p>
          <a:p>
            <a:pPr algn="ctr"/>
            <a:endParaRPr lang="fr-FR" dirty="0" smtClean="0"/>
          </a:p>
        </p:txBody>
      </p:sp>
    </p:spTree>
    <p:extLst>
      <p:ext uri="{BB962C8B-B14F-4D97-AF65-F5344CB8AC3E}">
        <p14:creationId xmlns:p14="http://schemas.microsoft.com/office/powerpoint/2010/main" val="34511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9" grpId="0" animBg="1"/>
      <p:bldP spid="10" grpId="0" animBg="1"/>
      <p:bldP spid="12" grpId="0" animBg="1"/>
      <p:bldP spid="14" grpId="0" animBg="1"/>
      <p:bldP spid="15" grpId="0" animBg="1"/>
      <p:bldP spid="16"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68447" y="404664"/>
            <a:ext cx="6048672"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b="1" dirty="0" smtClean="0">
                <a:solidFill>
                  <a:srgbClr val="FF0000"/>
                </a:solidFill>
              </a:rPr>
              <a:t>2.1 En histoire, l'étude critique d'un ou de deux document(s)</a:t>
            </a:r>
          </a:p>
        </p:txBody>
      </p:sp>
      <p:sp>
        <p:nvSpPr>
          <p:cNvPr id="3" name="ZoneTexte 2"/>
          <p:cNvSpPr txBox="1"/>
          <p:nvPr/>
        </p:nvSpPr>
        <p:spPr>
          <a:xfrm>
            <a:off x="1315271" y="1470962"/>
            <a:ext cx="6952759" cy="397031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b="1" dirty="0" smtClean="0">
                <a:solidFill>
                  <a:srgbClr val="FF0000"/>
                </a:solidFill>
              </a:rPr>
              <a:t>Les attentes</a:t>
            </a: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p:txBody>
      </p:sp>
      <p:sp>
        <p:nvSpPr>
          <p:cNvPr id="4" name="ZoneTexte 3"/>
          <p:cNvSpPr txBox="1"/>
          <p:nvPr/>
        </p:nvSpPr>
        <p:spPr>
          <a:xfrm>
            <a:off x="1499279" y="1860303"/>
            <a:ext cx="3024336" cy="34163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b="1" dirty="0" smtClean="0"/>
              <a:t>Quels thèmes ?</a:t>
            </a:r>
          </a:p>
          <a:p>
            <a:pPr algn="ctr"/>
            <a:r>
              <a:rPr lang="fr-FR" dirty="0" smtClean="0"/>
              <a:t>Rendre compte du contenu</a:t>
            </a:r>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r>
              <a:rPr lang="fr-FR" dirty="0" smtClean="0"/>
              <a:t>   </a:t>
            </a:r>
            <a:endParaRPr lang="fr-FR" dirty="0"/>
          </a:p>
        </p:txBody>
      </p:sp>
      <p:sp>
        <p:nvSpPr>
          <p:cNvPr id="5" name="ZoneTexte 4"/>
          <p:cNvSpPr txBox="1"/>
          <p:nvPr/>
        </p:nvSpPr>
        <p:spPr>
          <a:xfrm>
            <a:off x="4739638" y="1868714"/>
            <a:ext cx="3240360" cy="34163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b="1" dirty="0" smtClean="0"/>
              <a:t>Quels apport pour l’histoire  ?</a:t>
            </a:r>
          </a:p>
          <a:p>
            <a:pPr algn="ctr"/>
            <a:r>
              <a:rPr lang="fr-FR" dirty="0" smtClean="0"/>
              <a:t>Comprendre des situations, des phénomènes ou des processus historiques</a:t>
            </a:r>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a:p>
        </p:txBody>
      </p:sp>
      <p:sp>
        <p:nvSpPr>
          <p:cNvPr id="6" name="Rectangle 5"/>
          <p:cNvSpPr/>
          <p:nvPr/>
        </p:nvSpPr>
        <p:spPr>
          <a:xfrm>
            <a:off x="1868447" y="2532791"/>
            <a:ext cx="2286000" cy="923330"/>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a:r>
              <a:rPr lang="fr-FR" dirty="0" smtClean="0">
                <a:solidFill>
                  <a:prstClr val="black"/>
                </a:solidFill>
              </a:rPr>
              <a:t>Dégager </a:t>
            </a:r>
            <a:r>
              <a:rPr lang="fr-FR" dirty="0">
                <a:solidFill>
                  <a:prstClr val="black"/>
                </a:solidFill>
              </a:rPr>
              <a:t>le </a:t>
            </a:r>
            <a:r>
              <a:rPr lang="fr-FR" u="sng" dirty="0">
                <a:solidFill>
                  <a:prstClr val="black"/>
                </a:solidFill>
              </a:rPr>
              <a:t>sens général </a:t>
            </a:r>
            <a:r>
              <a:rPr lang="fr-FR" dirty="0">
                <a:solidFill>
                  <a:prstClr val="black"/>
                </a:solidFill>
              </a:rPr>
              <a:t>du ou des document(s) </a:t>
            </a:r>
            <a:r>
              <a:rPr lang="fr-FR" dirty="0" smtClean="0">
                <a:solidFill>
                  <a:prstClr val="black"/>
                </a:solidFill>
              </a:rPr>
              <a:t>) </a:t>
            </a:r>
            <a:endParaRPr lang="fr-FR" dirty="0"/>
          </a:p>
        </p:txBody>
      </p:sp>
      <p:sp>
        <p:nvSpPr>
          <p:cNvPr id="7" name="Rectangle 6"/>
          <p:cNvSpPr/>
          <p:nvPr/>
        </p:nvSpPr>
        <p:spPr>
          <a:xfrm>
            <a:off x="5141351" y="3086789"/>
            <a:ext cx="2203104"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pPr algn="ctr"/>
            <a:r>
              <a:rPr lang="fr-FR" u="sng" dirty="0">
                <a:solidFill>
                  <a:prstClr val="black"/>
                </a:solidFill>
              </a:rPr>
              <a:t>l'intérêt et les limites </a:t>
            </a:r>
            <a:endParaRPr lang="fr-FR" dirty="0"/>
          </a:p>
        </p:txBody>
      </p:sp>
      <p:sp>
        <p:nvSpPr>
          <p:cNvPr id="8" name="Rectangle 7"/>
          <p:cNvSpPr/>
          <p:nvPr/>
        </p:nvSpPr>
        <p:spPr>
          <a:xfrm>
            <a:off x="5141351" y="3732511"/>
            <a:ext cx="2203103"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u="sng" dirty="0">
                <a:solidFill>
                  <a:prstClr val="black"/>
                </a:solidFill>
              </a:rPr>
              <a:t>distance critique </a:t>
            </a:r>
            <a:endParaRPr lang="fr-FR" dirty="0"/>
          </a:p>
        </p:txBody>
      </p:sp>
      <p:sp>
        <p:nvSpPr>
          <p:cNvPr id="10" name="Rectangle 9"/>
          <p:cNvSpPr/>
          <p:nvPr/>
        </p:nvSpPr>
        <p:spPr>
          <a:xfrm>
            <a:off x="1868447" y="3593917"/>
            <a:ext cx="2286000" cy="1200329"/>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a:r>
              <a:rPr lang="fr-FR" dirty="0">
                <a:solidFill>
                  <a:prstClr val="black"/>
                </a:solidFill>
              </a:rPr>
              <a:t>en relation avec la question historique à laquelle il(s) se </a:t>
            </a:r>
            <a:r>
              <a:rPr lang="fr-FR" dirty="0" smtClean="0">
                <a:solidFill>
                  <a:prstClr val="black"/>
                </a:solidFill>
              </a:rPr>
              <a:t>rapporte(nt)</a:t>
            </a:r>
            <a:endParaRPr lang="fr-FR" dirty="0"/>
          </a:p>
        </p:txBody>
      </p:sp>
      <p:sp>
        <p:nvSpPr>
          <p:cNvPr id="12" name="Rectangle 11"/>
          <p:cNvSpPr/>
          <p:nvPr/>
        </p:nvSpPr>
        <p:spPr>
          <a:xfrm>
            <a:off x="5141351" y="4194081"/>
            <a:ext cx="2203103"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u="sng" dirty="0">
                <a:solidFill>
                  <a:prstClr val="black"/>
                </a:solidFill>
              </a:rPr>
              <a:t>l'intérêt de </a:t>
            </a:r>
            <a:r>
              <a:rPr lang="fr-FR" u="sng" dirty="0" smtClean="0">
                <a:solidFill>
                  <a:prstClr val="black"/>
                </a:solidFill>
              </a:rPr>
              <a:t>la confrontation </a:t>
            </a:r>
            <a:r>
              <a:rPr lang="fr-FR" dirty="0">
                <a:solidFill>
                  <a:prstClr val="black"/>
                </a:solidFill>
              </a:rPr>
              <a:t>des </a:t>
            </a:r>
            <a:r>
              <a:rPr lang="fr-FR" dirty="0" smtClean="0">
                <a:solidFill>
                  <a:prstClr val="black"/>
                </a:solidFill>
              </a:rPr>
              <a:t>documents</a:t>
            </a:r>
            <a:endParaRPr lang="fr-FR" dirty="0"/>
          </a:p>
        </p:txBody>
      </p:sp>
    </p:spTree>
    <p:extLst>
      <p:ext uri="{BB962C8B-B14F-4D97-AF65-F5344CB8AC3E}">
        <p14:creationId xmlns:p14="http://schemas.microsoft.com/office/powerpoint/2010/main" val="2777090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0"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83568" y="6155"/>
            <a:ext cx="7488832"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b="1" dirty="0" smtClean="0">
                <a:solidFill>
                  <a:srgbClr val="FF0000"/>
                </a:solidFill>
              </a:rPr>
              <a:t>2.2 En géographie </a:t>
            </a:r>
            <a:r>
              <a:rPr lang="fr-FR" b="1" dirty="0" smtClean="0"/>
              <a:t>deux types d'exercices peuvent être proposés</a:t>
            </a:r>
            <a:endParaRPr lang="fr-FR" dirty="0"/>
          </a:p>
        </p:txBody>
      </p:sp>
      <p:sp>
        <p:nvSpPr>
          <p:cNvPr id="4" name="Rectangle 3"/>
          <p:cNvSpPr/>
          <p:nvPr/>
        </p:nvSpPr>
        <p:spPr>
          <a:xfrm>
            <a:off x="6278576" y="622253"/>
            <a:ext cx="2715400" cy="452431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b="1" dirty="0" smtClean="0">
                <a:solidFill>
                  <a:srgbClr val="FF0000"/>
                </a:solidFill>
              </a:rPr>
              <a:t>Un croquis </a:t>
            </a:r>
            <a:r>
              <a:rPr lang="fr-FR" b="1" dirty="0">
                <a:solidFill>
                  <a:srgbClr val="FF0000"/>
                </a:solidFill>
              </a:rPr>
              <a:t>ou d'un schéma d'organisation spatiale d'un territoire </a:t>
            </a:r>
            <a:endParaRPr lang="fr-FR" b="1" dirty="0" smtClean="0">
              <a:solidFill>
                <a:srgbClr val="FF0000"/>
              </a:solidFill>
            </a:endParaRPr>
          </a:p>
          <a:p>
            <a:pPr algn="ctr"/>
            <a:r>
              <a:rPr lang="fr-FR" b="1" dirty="0">
                <a:solidFill>
                  <a:srgbClr val="FF0000"/>
                </a:solidFill>
              </a:rPr>
              <a:t/>
            </a:r>
            <a:br>
              <a:rPr lang="fr-FR" b="1" dirty="0">
                <a:solidFill>
                  <a:srgbClr val="FF0000"/>
                </a:solidFill>
              </a:rPr>
            </a:b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dirty="0">
              <a:solidFill>
                <a:schemeClr val="tx1"/>
              </a:solidFill>
            </a:endParaRPr>
          </a:p>
        </p:txBody>
      </p:sp>
      <p:sp>
        <p:nvSpPr>
          <p:cNvPr id="5" name="ZoneTexte 4"/>
          <p:cNvSpPr txBox="1"/>
          <p:nvPr/>
        </p:nvSpPr>
        <p:spPr>
          <a:xfrm>
            <a:off x="107505" y="620688"/>
            <a:ext cx="5904656" cy="535531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b="1" dirty="0" smtClean="0">
                <a:solidFill>
                  <a:srgbClr val="FF0000"/>
                </a:solidFill>
              </a:rPr>
              <a:t>L'étude critique d'un ou de deux document(s) :</a:t>
            </a:r>
            <a:r>
              <a:rPr lang="fr-FR" b="1" dirty="0">
                <a:solidFill>
                  <a:prstClr val="black"/>
                </a:solidFill>
              </a:rPr>
              <a:t/>
            </a:r>
            <a:br>
              <a:rPr lang="fr-FR" b="1" dirty="0">
                <a:solidFill>
                  <a:prstClr val="black"/>
                </a:solidFill>
              </a:rPr>
            </a:br>
            <a:r>
              <a:rPr lang="fr-FR" b="1" dirty="0" smtClean="0">
                <a:solidFill>
                  <a:srgbClr val="FF0000"/>
                </a:solidFill>
              </a:rPr>
              <a:t>Les attentes</a:t>
            </a: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smtClean="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smtClean="0">
              <a:solidFill>
                <a:srgbClr val="FF0000"/>
              </a:solidFill>
            </a:endParaRPr>
          </a:p>
          <a:p>
            <a:pPr algn="ctr"/>
            <a:endParaRPr lang="fr-FR" b="1" dirty="0">
              <a:solidFill>
                <a:srgbClr val="FF0000"/>
              </a:solidFill>
            </a:endParaRPr>
          </a:p>
          <a:p>
            <a:pPr algn="ctr"/>
            <a:endParaRPr lang="fr-FR" b="1" dirty="0">
              <a:solidFill>
                <a:srgbClr val="FF0000"/>
              </a:solidFill>
            </a:endParaRPr>
          </a:p>
        </p:txBody>
      </p:sp>
      <p:sp>
        <p:nvSpPr>
          <p:cNvPr id="6" name="ZoneTexte 5"/>
          <p:cNvSpPr txBox="1"/>
          <p:nvPr/>
        </p:nvSpPr>
        <p:spPr>
          <a:xfrm>
            <a:off x="251520" y="1358741"/>
            <a:ext cx="2568428" cy="369331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b="1" dirty="0" smtClean="0"/>
              <a:t>Quels thèmes ?</a:t>
            </a:r>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r>
              <a:rPr lang="fr-FR" dirty="0" smtClean="0"/>
              <a:t>   </a:t>
            </a:r>
            <a:endParaRPr lang="fr-FR" dirty="0"/>
          </a:p>
        </p:txBody>
      </p:sp>
      <p:sp>
        <p:nvSpPr>
          <p:cNvPr id="7" name="ZoneTexte 6"/>
          <p:cNvSpPr txBox="1"/>
          <p:nvPr/>
        </p:nvSpPr>
        <p:spPr>
          <a:xfrm>
            <a:off x="3052040" y="1360917"/>
            <a:ext cx="2751888" cy="452431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b="1" dirty="0" smtClean="0"/>
              <a:t>Quels apports pour la géographie  ?</a:t>
            </a:r>
          </a:p>
          <a:p>
            <a:pPr algn="ctr"/>
            <a:endParaRPr lang="fr-FR" b="1" dirty="0" smtClean="0"/>
          </a:p>
          <a:p>
            <a:pPr algn="ctr"/>
            <a:endParaRPr lang="fr-FR" b="1" dirty="0"/>
          </a:p>
          <a:p>
            <a:pPr algn="ctr"/>
            <a:endParaRPr lang="fr-FR" b="1" dirty="0" smtClean="0"/>
          </a:p>
          <a:p>
            <a:pPr algn="ctr"/>
            <a:endParaRPr lang="fr-FR" b="1"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smtClean="0"/>
          </a:p>
          <a:p>
            <a:pPr algn="ctr"/>
            <a:endParaRPr lang="fr-FR" dirty="0"/>
          </a:p>
          <a:p>
            <a:pPr algn="ctr"/>
            <a:endParaRPr lang="fr-FR" dirty="0"/>
          </a:p>
        </p:txBody>
      </p:sp>
      <p:sp>
        <p:nvSpPr>
          <p:cNvPr id="8" name="Rectangle 7"/>
          <p:cNvSpPr/>
          <p:nvPr/>
        </p:nvSpPr>
        <p:spPr>
          <a:xfrm>
            <a:off x="392734" y="2554063"/>
            <a:ext cx="22860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smtClean="0">
                <a:solidFill>
                  <a:prstClr val="black"/>
                </a:solidFill>
              </a:rPr>
              <a:t>Dégager </a:t>
            </a:r>
            <a:r>
              <a:rPr lang="fr-FR" dirty="0">
                <a:solidFill>
                  <a:prstClr val="black"/>
                </a:solidFill>
              </a:rPr>
              <a:t>le </a:t>
            </a:r>
            <a:r>
              <a:rPr lang="fr-FR" u="sng" dirty="0">
                <a:solidFill>
                  <a:prstClr val="black"/>
                </a:solidFill>
              </a:rPr>
              <a:t>sens général </a:t>
            </a:r>
            <a:r>
              <a:rPr lang="fr-FR" dirty="0">
                <a:solidFill>
                  <a:prstClr val="black"/>
                </a:solidFill>
              </a:rPr>
              <a:t>du ou des document(s) </a:t>
            </a:r>
            <a:r>
              <a:rPr lang="fr-FR" dirty="0" smtClean="0">
                <a:solidFill>
                  <a:prstClr val="black"/>
                </a:solidFill>
              </a:rPr>
              <a:t>) </a:t>
            </a:r>
            <a:endParaRPr lang="fr-FR" dirty="0"/>
          </a:p>
        </p:txBody>
      </p:sp>
      <p:sp>
        <p:nvSpPr>
          <p:cNvPr id="9" name="Rectangle 8"/>
          <p:cNvSpPr/>
          <p:nvPr/>
        </p:nvSpPr>
        <p:spPr>
          <a:xfrm>
            <a:off x="3228439" y="3530025"/>
            <a:ext cx="243252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smtClean="0">
                <a:solidFill>
                  <a:prstClr val="black"/>
                </a:solidFill>
              </a:rPr>
              <a:t>l'intérêt et les limites </a:t>
            </a:r>
            <a:endParaRPr lang="fr-FR" dirty="0"/>
          </a:p>
        </p:txBody>
      </p:sp>
      <p:sp>
        <p:nvSpPr>
          <p:cNvPr id="10" name="Rectangle 9"/>
          <p:cNvSpPr/>
          <p:nvPr/>
        </p:nvSpPr>
        <p:spPr>
          <a:xfrm>
            <a:off x="3228439" y="3962073"/>
            <a:ext cx="243252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a:solidFill>
                  <a:prstClr val="black"/>
                </a:solidFill>
              </a:rPr>
              <a:t>distance critique </a:t>
            </a:r>
            <a:endParaRPr lang="fr-FR" dirty="0"/>
          </a:p>
        </p:txBody>
      </p:sp>
      <p:sp>
        <p:nvSpPr>
          <p:cNvPr id="11" name="Rectangle 10"/>
          <p:cNvSpPr/>
          <p:nvPr/>
        </p:nvSpPr>
        <p:spPr>
          <a:xfrm>
            <a:off x="392734" y="3611325"/>
            <a:ext cx="22860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a:solidFill>
                  <a:prstClr val="black"/>
                </a:solidFill>
              </a:rPr>
              <a:t>en relation avec </a:t>
            </a:r>
            <a:r>
              <a:rPr lang="fr-FR" dirty="0" smtClean="0">
                <a:solidFill>
                  <a:prstClr val="black"/>
                </a:solidFill>
              </a:rPr>
              <a:t>l’objet </a:t>
            </a:r>
            <a:r>
              <a:rPr lang="fr-FR" dirty="0" smtClean="0">
                <a:solidFill>
                  <a:prstClr val="black"/>
                </a:solidFill>
              </a:rPr>
              <a:t>géographique </a:t>
            </a:r>
            <a:r>
              <a:rPr lang="fr-FR" dirty="0" smtClean="0">
                <a:solidFill>
                  <a:prstClr val="black"/>
                </a:solidFill>
              </a:rPr>
              <a:t>auquel </a:t>
            </a:r>
            <a:r>
              <a:rPr lang="fr-FR" dirty="0">
                <a:solidFill>
                  <a:prstClr val="black"/>
                </a:solidFill>
              </a:rPr>
              <a:t>il(s) se </a:t>
            </a:r>
            <a:r>
              <a:rPr lang="fr-FR" dirty="0" smtClean="0">
                <a:solidFill>
                  <a:prstClr val="black"/>
                </a:solidFill>
              </a:rPr>
              <a:t>rapporte(nt)</a:t>
            </a:r>
            <a:endParaRPr lang="fr-FR" dirty="0"/>
          </a:p>
        </p:txBody>
      </p:sp>
      <p:sp>
        <p:nvSpPr>
          <p:cNvPr id="12" name="Rectangle 11"/>
          <p:cNvSpPr/>
          <p:nvPr/>
        </p:nvSpPr>
        <p:spPr>
          <a:xfrm>
            <a:off x="3234770" y="4848235"/>
            <a:ext cx="2426193"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a:solidFill>
                  <a:prstClr val="black"/>
                </a:solidFill>
              </a:rPr>
              <a:t>l'intérêt de </a:t>
            </a:r>
            <a:r>
              <a:rPr lang="fr-FR" dirty="0" smtClean="0">
                <a:solidFill>
                  <a:prstClr val="black"/>
                </a:solidFill>
              </a:rPr>
              <a:t>la confrontation </a:t>
            </a:r>
            <a:r>
              <a:rPr lang="fr-FR" dirty="0">
                <a:solidFill>
                  <a:prstClr val="black"/>
                </a:solidFill>
              </a:rPr>
              <a:t>des </a:t>
            </a:r>
            <a:r>
              <a:rPr lang="fr-FR" dirty="0" smtClean="0">
                <a:solidFill>
                  <a:prstClr val="black"/>
                </a:solidFill>
              </a:rPr>
              <a:t>documents</a:t>
            </a:r>
            <a:endParaRPr lang="fr-FR" dirty="0"/>
          </a:p>
        </p:txBody>
      </p:sp>
      <p:sp>
        <p:nvSpPr>
          <p:cNvPr id="13" name="Rectangle 12"/>
          <p:cNvSpPr/>
          <p:nvPr/>
        </p:nvSpPr>
        <p:spPr>
          <a:xfrm>
            <a:off x="3228439" y="4394121"/>
            <a:ext cx="243885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dirty="0" smtClean="0">
                <a:solidFill>
                  <a:prstClr val="black"/>
                </a:solidFill>
              </a:rPr>
              <a:t>Enjeux géographiques</a:t>
            </a:r>
            <a:endParaRPr lang="fr-FR" dirty="0"/>
          </a:p>
        </p:txBody>
      </p:sp>
      <p:sp>
        <p:nvSpPr>
          <p:cNvPr id="14" name="Rectangle 13"/>
          <p:cNvSpPr/>
          <p:nvPr/>
        </p:nvSpPr>
        <p:spPr>
          <a:xfrm>
            <a:off x="6493276" y="1770475"/>
            <a:ext cx="2261132" cy="369332"/>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fr-FR" dirty="0">
                <a:solidFill>
                  <a:prstClr val="black"/>
                </a:solidFill>
              </a:rPr>
              <a:t>en réponse à un sujet </a:t>
            </a:r>
            <a:endParaRPr lang="fr-FR" dirty="0"/>
          </a:p>
        </p:txBody>
      </p:sp>
      <p:sp>
        <p:nvSpPr>
          <p:cNvPr id="15" name="Rectangle 14"/>
          <p:cNvSpPr/>
          <p:nvPr/>
        </p:nvSpPr>
        <p:spPr>
          <a:xfrm>
            <a:off x="6493276" y="2400743"/>
            <a:ext cx="2286000" cy="1200329"/>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lvl="0" algn="ctr"/>
            <a:r>
              <a:rPr lang="fr-FR" dirty="0">
                <a:solidFill>
                  <a:prstClr val="black"/>
                </a:solidFill>
              </a:rPr>
              <a:t>Pour la réalisation d'un croquis, un fond de carte est fourni au candidat.</a:t>
            </a:r>
          </a:p>
        </p:txBody>
      </p:sp>
      <p:sp>
        <p:nvSpPr>
          <p:cNvPr id="16" name="Rectangle 15"/>
          <p:cNvSpPr/>
          <p:nvPr/>
        </p:nvSpPr>
        <p:spPr>
          <a:xfrm>
            <a:off x="392734" y="1739117"/>
            <a:ext cx="2286000" cy="646331"/>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lvl="0" algn="ctr"/>
            <a:r>
              <a:rPr lang="fr-FR" dirty="0">
                <a:solidFill>
                  <a:prstClr val="black"/>
                </a:solidFill>
              </a:rPr>
              <a:t>Rendre compte du contenu</a:t>
            </a:r>
          </a:p>
        </p:txBody>
      </p:sp>
      <p:sp>
        <p:nvSpPr>
          <p:cNvPr id="17" name="Rectangle 16"/>
          <p:cNvSpPr/>
          <p:nvPr/>
        </p:nvSpPr>
        <p:spPr>
          <a:xfrm>
            <a:off x="3208942" y="1955141"/>
            <a:ext cx="2452022"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ctr"/>
            <a:r>
              <a:rPr lang="fr-FR" dirty="0">
                <a:solidFill>
                  <a:prstClr val="black"/>
                </a:solidFill>
              </a:rPr>
              <a:t>Comprendre des situations, des phénomènes ou des processus géographiques</a:t>
            </a:r>
          </a:p>
        </p:txBody>
      </p:sp>
    </p:spTree>
    <p:extLst>
      <p:ext uri="{BB962C8B-B14F-4D97-AF65-F5344CB8AC3E}">
        <p14:creationId xmlns:p14="http://schemas.microsoft.com/office/powerpoint/2010/main" val="2017577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8894" y="765671"/>
            <a:ext cx="5040560" cy="369331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b="1" dirty="0" smtClean="0">
                <a:solidFill>
                  <a:srgbClr val="FF0000"/>
                </a:solidFill>
              </a:rPr>
              <a:t>IV- Évaluation et notation</a:t>
            </a:r>
          </a:p>
          <a:p>
            <a:endParaRPr lang="fr-FR" b="1" dirty="0">
              <a:solidFill>
                <a:srgbClr val="FF0000"/>
              </a:solidFill>
            </a:endParaRPr>
          </a:p>
          <a:p>
            <a:endParaRPr lang="fr-FR" b="1" dirty="0" smtClean="0">
              <a:solidFill>
                <a:srgbClr val="FF0000"/>
              </a:solidFill>
            </a:endParaRPr>
          </a:p>
          <a:p>
            <a:endParaRPr lang="fr-FR" b="1" dirty="0">
              <a:solidFill>
                <a:srgbClr val="FF0000"/>
              </a:solidFill>
            </a:endParaRPr>
          </a:p>
          <a:p>
            <a:endParaRPr lang="fr-FR" b="1" dirty="0" smtClean="0">
              <a:solidFill>
                <a:srgbClr val="FF0000"/>
              </a:solidFill>
            </a:endParaRPr>
          </a:p>
          <a:p>
            <a:r>
              <a:rPr lang="fr-FR" dirty="0" smtClean="0"/>
              <a:t/>
            </a:r>
            <a:br>
              <a:rPr lang="fr-FR" dirty="0" smtClean="0"/>
            </a:br>
            <a:r>
              <a:rPr lang="fr-FR" dirty="0" smtClean="0"/>
              <a:t/>
            </a:r>
            <a:br>
              <a:rPr lang="fr-FR" dirty="0" smtClean="0"/>
            </a:br>
            <a:endParaRPr lang="fr-FR" dirty="0" smtClean="0"/>
          </a:p>
          <a:p>
            <a:endParaRPr lang="fr-FR" dirty="0"/>
          </a:p>
          <a:p>
            <a:endParaRPr lang="fr-FR" dirty="0" smtClean="0"/>
          </a:p>
          <a:p>
            <a:endParaRPr lang="fr-FR" dirty="0"/>
          </a:p>
          <a:p>
            <a:endParaRPr lang="fr-FR" dirty="0" smtClean="0"/>
          </a:p>
          <a:p>
            <a:endParaRPr lang="fr-FR" dirty="0"/>
          </a:p>
        </p:txBody>
      </p:sp>
      <p:sp>
        <p:nvSpPr>
          <p:cNvPr id="3" name="Rectangle 2"/>
          <p:cNvSpPr/>
          <p:nvPr/>
        </p:nvSpPr>
        <p:spPr>
          <a:xfrm>
            <a:off x="1964273" y="1530923"/>
            <a:ext cx="406980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fr-FR" dirty="0">
                <a:solidFill>
                  <a:prstClr val="black"/>
                </a:solidFill>
              </a:rPr>
              <a:t>L'évaluation </a:t>
            </a:r>
            <a:r>
              <a:rPr lang="fr-FR" dirty="0" smtClean="0">
                <a:solidFill>
                  <a:prstClr val="black"/>
                </a:solidFill>
              </a:rPr>
              <a:t>est globale</a:t>
            </a:r>
            <a:endParaRPr lang="fr-FR" dirty="0"/>
          </a:p>
        </p:txBody>
      </p:sp>
      <p:sp>
        <p:nvSpPr>
          <p:cNvPr id="4" name="Rectangle 3"/>
          <p:cNvSpPr/>
          <p:nvPr/>
        </p:nvSpPr>
        <p:spPr>
          <a:xfrm>
            <a:off x="1964273" y="2060848"/>
            <a:ext cx="406980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fr-FR" dirty="0" smtClean="0">
                <a:solidFill>
                  <a:prstClr val="black"/>
                </a:solidFill>
              </a:rPr>
              <a:t>Utiliser </a:t>
            </a:r>
            <a:r>
              <a:rPr lang="fr-FR" dirty="0">
                <a:solidFill>
                  <a:prstClr val="black"/>
                </a:solidFill>
              </a:rPr>
              <a:t>tout l'éventail des notes de 0 à </a:t>
            </a:r>
            <a:r>
              <a:rPr lang="fr-FR" dirty="0" smtClean="0">
                <a:solidFill>
                  <a:prstClr val="black"/>
                </a:solidFill>
              </a:rPr>
              <a:t>20</a:t>
            </a:r>
            <a:endParaRPr lang="fr-FR" dirty="0">
              <a:solidFill>
                <a:prstClr val="black"/>
              </a:solidFill>
            </a:endParaRPr>
          </a:p>
        </p:txBody>
      </p:sp>
      <p:sp>
        <p:nvSpPr>
          <p:cNvPr id="5" name="Rectangle 4"/>
          <p:cNvSpPr/>
          <p:nvPr/>
        </p:nvSpPr>
        <p:spPr>
          <a:xfrm>
            <a:off x="1964273" y="2602040"/>
            <a:ext cx="4069802" cy="92333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a:r>
              <a:rPr lang="fr-FR" dirty="0">
                <a:solidFill>
                  <a:prstClr val="black"/>
                </a:solidFill>
              </a:rPr>
              <a:t>À titre indicatif, la première partie peut compter pour 12 points et la deuxième partie pour 8 points.</a:t>
            </a:r>
          </a:p>
        </p:txBody>
      </p:sp>
    </p:spTree>
    <p:extLst>
      <p:ext uri="{BB962C8B-B14F-4D97-AF65-F5344CB8AC3E}">
        <p14:creationId xmlns:p14="http://schemas.microsoft.com/office/powerpoint/2010/main" val="127232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16632"/>
            <a:ext cx="7580544"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1948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1592</TotalTime>
  <Words>2501</Words>
  <Application>Microsoft Office PowerPoint</Application>
  <PresentationFormat>Affichage à l'écran (4:3)</PresentationFormat>
  <Paragraphs>384</Paragraphs>
  <Slides>21</Slides>
  <Notes>1</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Epreuves du bac  pour la session 2013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Epreuves du bac  à partir de juin 2013</dc:title>
  <dc:creator>bellier</dc:creator>
  <cp:lastModifiedBy>@</cp:lastModifiedBy>
  <cp:revision>31</cp:revision>
  <dcterms:created xsi:type="dcterms:W3CDTF">2012-09-16T07:47:42Z</dcterms:created>
  <dcterms:modified xsi:type="dcterms:W3CDTF">2012-10-10T19:07:11Z</dcterms:modified>
</cp:coreProperties>
</file>