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56" r:id="rId2"/>
    <p:sldId id="341" r:id="rId3"/>
    <p:sldId id="318" r:id="rId4"/>
    <p:sldId id="321" r:id="rId5"/>
    <p:sldId id="349" r:id="rId6"/>
    <p:sldId id="357" r:id="rId7"/>
    <p:sldId id="355" r:id="rId8"/>
    <p:sldId id="356" r:id="rId9"/>
    <p:sldId id="322" r:id="rId10"/>
    <p:sldId id="350" r:id="rId11"/>
    <p:sldId id="351" r:id="rId12"/>
    <p:sldId id="352" r:id="rId13"/>
    <p:sldId id="353" r:id="rId14"/>
    <p:sldId id="354" r:id="rId15"/>
    <p:sldId id="257" r:id="rId16"/>
    <p:sldId id="361" r:id="rId17"/>
    <p:sldId id="362" r:id="rId18"/>
    <p:sldId id="260" r:id="rId19"/>
    <p:sldId id="358" r:id="rId20"/>
    <p:sldId id="359" r:id="rId21"/>
    <p:sldId id="363" r:id="rId22"/>
    <p:sldId id="364" r:id="rId23"/>
    <p:sldId id="365" r:id="rId24"/>
    <p:sldId id="340" r:id="rId25"/>
    <p:sldId id="273" r:id="rId26"/>
    <p:sldId id="276" r:id="rId27"/>
    <p:sldId id="275" r:id="rId28"/>
    <p:sldId id="277" r:id="rId29"/>
    <p:sldId id="274" r:id="rId30"/>
    <p:sldId id="283" r:id="rId31"/>
    <p:sldId id="286" r:id="rId32"/>
    <p:sldId id="282" r:id="rId33"/>
    <p:sldId id="287" r:id="rId34"/>
    <p:sldId id="285" r:id="rId35"/>
    <p:sldId id="288" r:id="rId36"/>
    <p:sldId id="284" r:id="rId37"/>
    <p:sldId id="289" r:id="rId38"/>
    <p:sldId id="290" r:id="rId39"/>
    <p:sldId id="291" r:id="rId40"/>
    <p:sldId id="296" r:id="rId41"/>
    <p:sldId id="292" r:id="rId42"/>
    <p:sldId id="293" r:id="rId43"/>
    <p:sldId id="302" r:id="rId44"/>
    <p:sldId id="343" r:id="rId45"/>
    <p:sldId id="344" r:id="rId46"/>
    <p:sldId id="345" r:id="rId47"/>
    <p:sldId id="346" r:id="rId48"/>
    <p:sldId id="347" r:id="rId49"/>
    <p:sldId id="348" r:id="rId50"/>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62" autoAdjust="0"/>
    <p:restoredTop sz="72262" autoAdjust="0"/>
  </p:normalViewPr>
  <p:slideViewPr>
    <p:cSldViewPr>
      <p:cViewPr varScale="1">
        <p:scale>
          <a:sx n="57" d="100"/>
          <a:sy n="57" d="100"/>
        </p:scale>
        <p:origin x="-1674"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21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AEE8D84-4F0F-4010-819B-2B10E41CCC93}" type="datetimeFigureOut">
              <a:rPr lang="fr-FR" smtClean="0"/>
              <a:pPr/>
              <a:t>28/10/2012</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EE51BED-A676-4BF8-A251-8C39576295CE}" type="slidenum">
              <a:rPr lang="fr-FR" smtClean="0"/>
              <a:pPr/>
              <a:t>‹N°›</a:t>
            </a:fld>
            <a:endParaRPr lang="fr-F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geographie-sociale.org/cartes-cartographie.php"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lnSpcReduction="10000"/>
          </a:bodyPr>
          <a:lstStyle/>
          <a:p>
            <a:r>
              <a:rPr lang="fr-FR" dirty="0" smtClean="0"/>
              <a:t>-</a:t>
            </a:r>
            <a:endParaRPr lang="fr-FR" b="1" i="1" u="sng" baseline="0" dirty="0" smtClean="0"/>
          </a:p>
        </p:txBody>
      </p:sp>
      <p:sp>
        <p:nvSpPr>
          <p:cNvPr id="4" name="Espace réservé du numéro de diapositive 3"/>
          <p:cNvSpPr>
            <a:spLocks noGrp="1"/>
          </p:cNvSpPr>
          <p:nvPr>
            <p:ph type="sldNum" sz="quarter" idx="10"/>
          </p:nvPr>
        </p:nvSpPr>
        <p:spPr/>
        <p:txBody>
          <a:bodyPr/>
          <a:lstStyle/>
          <a:p>
            <a:fld id="{DEE51BED-A676-4BF8-A251-8C39576295CE}" type="slidenum">
              <a:rPr lang="fr-FR" smtClean="0"/>
              <a:pPr/>
              <a:t>18</a:t>
            </a:fld>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baseline="0" dirty="0" smtClean="0"/>
              <a:t>-&gt; </a:t>
            </a:r>
            <a:r>
              <a:rPr lang="fr-FR" b="1" i="1" u="sng" baseline="0" dirty="0" smtClean="0"/>
              <a:t>carte densité et villes </a:t>
            </a:r>
            <a:r>
              <a:rPr lang="fr-FR" baseline="0" dirty="0" smtClean="0"/>
              <a:t>= densité plus forte en violet or environ 50 habitants/km² =&gt; du fait de la faible densité ; du fait de la discrétisations // polarisation accélérée en Russie donc aux échelles régionales, de forts contrastes de densités (campagnes désertifiées autour de Moscou avec écarts d 1 à 142 dans les zones les plu peuplés) ne sont pas visibles</a:t>
            </a:r>
            <a:endParaRPr lang="fr-FR" dirty="0"/>
          </a:p>
        </p:txBody>
      </p:sp>
      <p:sp>
        <p:nvSpPr>
          <p:cNvPr id="4" name="Espace réservé du numéro de diapositive 3"/>
          <p:cNvSpPr>
            <a:spLocks noGrp="1"/>
          </p:cNvSpPr>
          <p:nvPr>
            <p:ph type="sldNum" sz="quarter" idx="10"/>
          </p:nvPr>
        </p:nvSpPr>
        <p:spPr/>
        <p:txBody>
          <a:bodyPr/>
          <a:lstStyle/>
          <a:p>
            <a:fld id="{DEE51BED-A676-4BF8-A251-8C39576295CE}" type="slidenum">
              <a:rPr lang="fr-FR" smtClean="0"/>
              <a:pPr/>
              <a:t>25</a:t>
            </a:fld>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Réduction du nombre</a:t>
            </a:r>
            <a:r>
              <a:rPr lang="fr-FR" baseline="0" dirty="0" smtClean="0"/>
              <a:t> de classe (4 au lieu de 5) :</a:t>
            </a:r>
          </a:p>
          <a:p>
            <a:pPr>
              <a:buFontTx/>
              <a:buChar char="-"/>
            </a:pPr>
            <a:r>
              <a:rPr lang="fr-FR" baseline="0" dirty="0" smtClean="0"/>
              <a:t>donne l’impression d’une Russie moins densément peuplé</a:t>
            </a:r>
          </a:p>
          <a:p>
            <a:pPr>
              <a:buFontTx/>
              <a:buChar char="-"/>
            </a:pPr>
            <a:r>
              <a:rPr lang="fr-FR" baseline="0" dirty="0" smtClean="0"/>
              <a:t>Uniformise la Russie d’Europe</a:t>
            </a:r>
          </a:p>
          <a:p>
            <a:pPr>
              <a:buFontTx/>
              <a:buChar char="-"/>
            </a:pPr>
            <a:r>
              <a:rPr lang="fr-FR" baseline="0" dirty="0" smtClean="0"/>
              <a:t>En dessous de 10 </a:t>
            </a:r>
            <a:r>
              <a:rPr lang="fr-FR" baseline="0" dirty="0" err="1" smtClean="0"/>
              <a:t>hab</a:t>
            </a:r>
            <a:r>
              <a:rPr lang="fr-FR" baseline="0" dirty="0" smtClean="0"/>
              <a:t>/km² la représentation cartographique des densités n’a plus de sens ce que montre bien la comparaison de la situation en Sibérie dans les deux cartes</a:t>
            </a:r>
          </a:p>
        </p:txBody>
      </p:sp>
      <p:sp>
        <p:nvSpPr>
          <p:cNvPr id="4" name="Espace réservé du numéro de diapositive 3"/>
          <p:cNvSpPr>
            <a:spLocks noGrp="1"/>
          </p:cNvSpPr>
          <p:nvPr>
            <p:ph type="sldNum" sz="quarter" idx="10"/>
          </p:nvPr>
        </p:nvSpPr>
        <p:spPr/>
        <p:txBody>
          <a:bodyPr/>
          <a:lstStyle/>
          <a:p>
            <a:fld id="{DEE51BED-A676-4BF8-A251-8C39576295CE}" type="slidenum">
              <a:rPr lang="fr-FR" smtClean="0"/>
              <a:pPr/>
              <a:t>26</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Le passage à</a:t>
            </a:r>
            <a:r>
              <a:rPr lang="fr-FR" baseline="0" dirty="0" smtClean="0"/>
              <a:t> une cartographie par moyenne régionale des densités modifient de nombreux aspects de représentation de la répartition de la population :</a:t>
            </a:r>
          </a:p>
          <a:p>
            <a:r>
              <a:rPr lang="fr-FR" baseline="0" dirty="0" smtClean="0"/>
              <a:t>- Par exemple : le corridor méridional de peuplement disparaît</a:t>
            </a:r>
            <a:endParaRPr lang="fr-FR" dirty="0"/>
          </a:p>
        </p:txBody>
      </p:sp>
      <p:sp>
        <p:nvSpPr>
          <p:cNvPr id="4" name="Espace réservé du numéro de diapositive 3"/>
          <p:cNvSpPr>
            <a:spLocks noGrp="1"/>
          </p:cNvSpPr>
          <p:nvPr>
            <p:ph type="sldNum" sz="quarter" idx="10"/>
          </p:nvPr>
        </p:nvSpPr>
        <p:spPr/>
        <p:txBody>
          <a:bodyPr/>
          <a:lstStyle/>
          <a:p>
            <a:fld id="{DEE51BED-A676-4BF8-A251-8C39576295CE}" type="slidenum">
              <a:rPr lang="fr-FR" smtClean="0"/>
              <a:pPr/>
              <a:t>27</a:t>
            </a:fld>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Un</a:t>
            </a:r>
            <a:r>
              <a:rPr lang="fr-FR" baseline="0" dirty="0" smtClean="0"/>
              <a:t> même type de carte avec des choix de discrétisation différents modifient aussi les représentations :</a:t>
            </a:r>
          </a:p>
          <a:p>
            <a:pPr>
              <a:buFontTx/>
              <a:buChar char="-"/>
            </a:pPr>
            <a:r>
              <a:rPr lang="fr-FR" baseline="0" dirty="0" smtClean="0"/>
              <a:t> Valeur moyenne de la densité en Russie</a:t>
            </a:r>
          </a:p>
          <a:p>
            <a:pPr>
              <a:buFontTx/>
              <a:buChar char="-"/>
            </a:pPr>
            <a:r>
              <a:rPr lang="fr-FR" dirty="0" smtClean="0"/>
              <a:t> Situation des régions orientales</a:t>
            </a:r>
          </a:p>
          <a:p>
            <a:pPr>
              <a:buFontTx/>
              <a:buChar char="-"/>
            </a:pPr>
            <a:r>
              <a:rPr lang="fr-FR" dirty="0" smtClean="0"/>
              <a:t> Situation</a:t>
            </a:r>
            <a:r>
              <a:rPr lang="fr-FR" baseline="0" dirty="0" smtClean="0"/>
              <a:t> de la Russie d’Europe</a:t>
            </a:r>
          </a:p>
          <a:p>
            <a:pPr>
              <a:buFontTx/>
              <a:buChar char="-"/>
            </a:pPr>
            <a:r>
              <a:rPr lang="fr-FR" baseline="0" dirty="0" smtClean="0"/>
              <a:t> Ne modifient en rien de cartographier les très faibles densités</a:t>
            </a:r>
            <a:endParaRPr lang="fr-FR" dirty="0"/>
          </a:p>
        </p:txBody>
      </p:sp>
      <p:sp>
        <p:nvSpPr>
          <p:cNvPr id="4" name="Espace réservé du numéro de diapositive 3"/>
          <p:cNvSpPr>
            <a:spLocks noGrp="1"/>
          </p:cNvSpPr>
          <p:nvPr>
            <p:ph type="sldNum" sz="quarter" idx="10"/>
          </p:nvPr>
        </p:nvSpPr>
        <p:spPr/>
        <p:txBody>
          <a:bodyPr/>
          <a:lstStyle/>
          <a:p>
            <a:fld id="{DEE51BED-A676-4BF8-A251-8C39576295CE}" type="slidenum">
              <a:rPr lang="fr-FR" smtClean="0"/>
              <a:pPr/>
              <a:t>28</a:t>
            </a:fld>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Ne</a:t>
            </a:r>
            <a:r>
              <a:rPr lang="fr-FR" baseline="0" dirty="0" smtClean="0"/>
              <a:t> pas oublier un élément simple : la relativité des représentations :</a:t>
            </a:r>
          </a:p>
          <a:p>
            <a:r>
              <a:rPr lang="fr-FR" baseline="0" dirty="0" smtClean="0"/>
              <a:t>Les densités élevés en Russie sont faibles à l’échelle de l’Europe</a:t>
            </a:r>
          </a:p>
          <a:p>
            <a:r>
              <a:rPr lang="fr-FR" baseline="0" dirty="0" smtClean="0"/>
              <a:t>Moyenne des densités en Europe = 100 </a:t>
            </a:r>
            <a:r>
              <a:rPr lang="fr-FR" baseline="0" dirty="0" err="1" smtClean="0"/>
              <a:t>hab</a:t>
            </a:r>
            <a:r>
              <a:rPr lang="fr-FR" baseline="0" dirty="0" smtClean="0"/>
              <a:t>/km²</a:t>
            </a:r>
            <a:endParaRPr lang="fr-FR" dirty="0"/>
          </a:p>
        </p:txBody>
      </p:sp>
      <p:sp>
        <p:nvSpPr>
          <p:cNvPr id="4" name="Espace réservé du numéro de diapositive 3"/>
          <p:cNvSpPr>
            <a:spLocks noGrp="1"/>
          </p:cNvSpPr>
          <p:nvPr>
            <p:ph type="sldNum" sz="quarter" idx="10"/>
          </p:nvPr>
        </p:nvSpPr>
        <p:spPr/>
        <p:txBody>
          <a:bodyPr/>
          <a:lstStyle/>
          <a:p>
            <a:fld id="{DEE51BED-A676-4BF8-A251-8C39576295CE}" type="slidenum">
              <a:rPr lang="fr-FR" smtClean="0"/>
              <a:pPr/>
              <a:t>29</a:t>
            </a:fld>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http://help.arcgis.com</a:t>
            </a:r>
          </a:p>
          <a:p>
            <a:r>
              <a:rPr lang="fr-FR" sz="1200" u="sng" kern="1200" dirty="0" smtClean="0">
                <a:solidFill>
                  <a:schemeClr val="tx1"/>
                </a:solidFill>
                <a:latin typeface="+mn-lt"/>
                <a:ea typeface="+mn-ea"/>
                <a:cs typeface="+mn-cs"/>
                <a:hlinkClick r:id="rId3"/>
              </a:rPr>
              <a:t>http://www.geographie-sociale.org/cartes-cartographie.php#types_projections</a:t>
            </a:r>
            <a:r>
              <a:rPr lang="fr-FR" sz="1200" kern="1200" dirty="0" smtClean="0">
                <a:solidFill>
                  <a:schemeClr val="tx1"/>
                </a:solidFill>
                <a:latin typeface="+mn-lt"/>
                <a:ea typeface="+mn-ea"/>
                <a:cs typeface="+mn-cs"/>
              </a:rPr>
              <a:t> </a:t>
            </a:r>
            <a:endParaRPr lang="fr-FR" dirty="0"/>
          </a:p>
        </p:txBody>
      </p:sp>
      <p:sp>
        <p:nvSpPr>
          <p:cNvPr id="4" name="Espace réservé du numéro de diapositive 3"/>
          <p:cNvSpPr>
            <a:spLocks noGrp="1"/>
          </p:cNvSpPr>
          <p:nvPr>
            <p:ph type="sldNum" sz="quarter" idx="10"/>
          </p:nvPr>
        </p:nvSpPr>
        <p:spPr/>
        <p:txBody>
          <a:bodyPr/>
          <a:lstStyle/>
          <a:p>
            <a:fld id="{DEE51BED-A676-4BF8-A251-8C39576295CE}" type="slidenum">
              <a:rPr lang="fr-FR" smtClean="0"/>
              <a:pPr/>
              <a:t>30</a:t>
            </a:fld>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En 1973, le cartographe allemand Arno Peters critiqua la projection de Mercator, en la stigmatisant pour surreprésenter les surfaces des pays riches au détriment des pays pauvres. Il propose alors une nouvelle projection en décalant les longitudes de 45 degrés vers le sud, tout en gardant les latitudes en place. Il obtint donc </a:t>
            </a:r>
            <a:r>
              <a:rPr lang="fr-FR" b="1" dirty="0" smtClean="0"/>
              <a:t>une projection qui maintient la proportion entre les surfaces sur la carte et les surfaces réelles.</a:t>
            </a:r>
            <a:r>
              <a:rPr lang="fr-FR" dirty="0" smtClean="0"/>
              <a:t/>
            </a:r>
            <a:br>
              <a:rPr lang="fr-FR" dirty="0" smtClean="0"/>
            </a:br>
            <a:endParaRPr lang="fr-FR" dirty="0"/>
          </a:p>
        </p:txBody>
      </p:sp>
      <p:sp>
        <p:nvSpPr>
          <p:cNvPr id="4" name="Espace réservé du numéro de diapositive 3"/>
          <p:cNvSpPr>
            <a:spLocks noGrp="1"/>
          </p:cNvSpPr>
          <p:nvPr>
            <p:ph type="sldNum" sz="quarter" idx="10"/>
          </p:nvPr>
        </p:nvSpPr>
        <p:spPr/>
        <p:txBody>
          <a:bodyPr/>
          <a:lstStyle/>
          <a:p>
            <a:fld id="{DEE51BED-A676-4BF8-A251-8C39576295CE}" type="slidenum">
              <a:rPr lang="fr-FR" smtClean="0"/>
              <a:pPr/>
              <a:t>43</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3007DA98-733F-47AC-A6CB-09F079160021}" type="datetimeFigureOut">
              <a:rPr lang="fr-FR" smtClean="0"/>
              <a:pPr/>
              <a:t>28/10/2012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6AC2395-ECBB-4E7C-9CF3-BB964A3054DE}"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3007DA98-733F-47AC-A6CB-09F079160021}" type="datetimeFigureOut">
              <a:rPr lang="fr-FR" smtClean="0"/>
              <a:pPr/>
              <a:t>28/10/2012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6AC2395-ECBB-4E7C-9CF3-BB964A3054DE}"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3007DA98-733F-47AC-A6CB-09F079160021}" type="datetimeFigureOut">
              <a:rPr lang="fr-FR" smtClean="0"/>
              <a:pPr/>
              <a:t>28/10/2012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6AC2395-ECBB-4E7C-9CF3-BB964A3054DE}"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3007DA98-733F-47AC-A6CB-09F079160021}" type="datetimeFigureOut">
              <a:rPr lang="fr-FR" smtClean="0"/>
              <a:pPr/>
              <a:t>28/10/2012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6AC2395-ECBB-4E7C-9CF3-BB964A3054DE}"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3007DA98-733F-47AC-A6CB-09F079160021}" type="datetimeFigureOut">
              <a:rPr lang="fr-FR" smtClean="0"/>
              <a:pPr/>
              <a:t>28/10/2012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6AC2395-ECBB-4E7C-9CF3-BB964A3054DE}"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3007DA98-733F-47AC-A6CB-09F079160021}" type="datetimeFigureOut">
              <a:rPr lang="fr-FR" smtClean="0"/>
              <a:pPr/>
              <a:t>28/10/2012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6AC2395-ECBB-4E7C-9CF3-BB964A3054DE}"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3007DA98-733F-47AC-A6CB-09F079160021}" type="datetimeFigureOut">
              <a:rPr lang="fr-FR" smtClean="0"/>
              <a:pPr/>
              <a:t>28/10/2012</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86AC2395-ECBB-4E7C-9CF3-BB964A3054DE}"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3007DA98-733F-47AC-A6CB-09F079160021}" type="datetimeFigureOut">
              <a:rPr lang="fr-FR" smtClean="0"/>
              <a:pPr/>
              <a:t>28/10/2012</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86AC2395-ECBB-4E7C-9CF3-BB964A3054DE}"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3007DA98-733F-47AC-A6CB-09F079160021}" type="datetimeFigureOut">
              <a:rPr lang="fr-FR" smtClean="0"/>
              <a:pPr/>
              <a:t>28/10/2012</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86AC2395-ECBB-4E7C-9CF3-BB964A3054DE}"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3007DA98-733F-47AC-A6CB-09F079160021}" type="datetimeFigureOut">
              <a:rPr lang="fr-FR" smtClean="0"/>
              <a:pPr/>
              <a:t>28/10/2012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6AC2395-ECBB-4E7C-9CF3-BB964A3054DE}"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3007DA98-733F-47AC-A6CB-09F079160021}" type="datetimeFigureOut">
              <a:rPr lang="fr-FR" smtClean="0"/>
              <a:pPr/>
              <a:t>28/10/2012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6AC2395-ECBB-4E7C-9CF3-BB964A3054DE}"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07DA98-733F-47AC-A6CB-09F079160021}" type="datetimeFigureOut">
              <a:rPr lang="fr-FR" smtClean="0"/>
              <a:pPr/>
              <a:t>28/10/2012</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AC2395-ECBB-4E7C-9CF3-BB964A3054DE}"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blogs.histoireglobale.com/?tag=cartographie"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blog.mondediplo.net/2012-02-09-Le-Cachemire-un-casse-tete-cartographique"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slide" Target="slide48.xml"/><Relationship Id="rId3" Type="http://schemas.openxmlformats.org/officeDocument/2006/relationships/slide" Target="slide43.xml"/><Relationship Id="rId7" Type="http://schemas.openxmlformats.org/officeDocument/2006/relationships/slide" Target="slide25.xml"/><Relationship Id="rId2" Type="http://schemas.openxmlformats.org/officeDocument/2006/relationships/slide" Target="slide49.xml"/><Relationship Id="rId1" Type="http://schemas.openxmlformats.org/officeDocument/2006/relationships/slideLayout" Target="../slideLayouts/slideLayout2.xml"/><Relationship Id="rId6" Type="http://schemas.openxmlformats.org/officeDocument/2006/relationships/slide" Target="slide47.xml"/><Relationship Id="rId5" Type="http://schemas.openxmlformats.org/officeDocument/2006/relationships/slide" Target="slide45.xml"/><Relationship Id="rId10" Type="http://schemas.openxmlformats.org/officeDocument/2006/relationships/image" Target="../media/image14.jpeg"/><Relationship Id="rId4" Type="http://schemas.openxmlformats.org/officeDocument/2006/relationships/slide" Target="slide46.xml"/><Relationship Id="rId9" Type="http://schemas.openxmlformats.org/officeDocument/2006/relationships/slide" Target="slide44.xml"/></Relationships>
</file>

<file path=ppt/slides/_rels/slide17.xml.rels><?xml version="1.0" encoding="UTF-8" standalone="yes"?>
<Relationships xmlns="http://schemas.openxmlformats.org/package/2006/relationships"><Relationship Id="rId8" Type="http://schemas.openxmlformats.org/officeDocument/2006/relationships/slide" Target="slide48.xml"/><Relationship Id="rId3" Type="http://schemas.openxmlformats.org/officeDocument/2006/relationships/slide" Target="slide43.xml"/><Relationship Id="rId7" Type="http://schemas.openxmlformats.org/officeDocument/2006/relationships/slide" Target="slide25.xml"/><Relationship Id="rId2" Type="http://schemas.openxmlformats.org/officeDocument/2006/relationships/slide" Target="slide49.xml"/><Relationship Id="rId1" Type="http://schemas.openxmlformats.org/officeDocument/2006/relationships/slideLayout" Target="../slideLayouts/slideLayout2.xml"/><Relationship Id="rId6" Type="http://schemas.openxmlformats.org/officeDocument/2006/relationships/slide" Target="slide47.xml"/><Relationship Id="rId5" Type="http://schemas.openxmlformats.org/officeDocument/2006/relationships/slide" Target="slide45.xml"/><Relationship Id="rId10" Type="http://schemas.openxmlformats.org/officeDocument/2006/relationships/image" Target="../media/image14.jpeg"/><Relationship Id="rId4" Type="http://schemas.openxmlformats.org/officeDocument/2006/relationships/slide" Target="slide46.xml"/><Relationship Id="rId9" Type="http://schemas.openxmlformats.org/officeDocument/2006/relationships/slide" Target="slide4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slide" Target="slide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slide" Target="slide43.xml"/><Relationship Id="rId5" Type="http://schemas.openxmlformats.org/officeDocument/2006/relationships/image" Target="../media/image26.jpeg"/><Relationship Id="rId4" Type="http://schemas.openxmlformats.org/officeDocument/2006/relationships/image" Target="../media/image25.jpeg"/></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download.vikidia.org/vikidia/fr/images/5/53/Longitudes-projection_de_Mercator.jpg" TargetMode="External"/><Relationship Id="rId1" Type="http://schemas.openxmlformats.org/officeDocument/2006/relationships/slideLayout" Target="../slideLayouts/slideLayout6.xml"/><Relationship Id="rId4" Type="http://schemas.openxmlformats.org/officeDocument/2006/relationships/slide" Target="slide43.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upload.wikimedia.org/wikipedia/commons/7/70/Arno_Peters-Projektion.JPG" TargetMode="External"/><Relationship Id="rId1" Type="http://schemas.openxmlformats.org/officeDocument/2006/relationships/slideLayout" Target="../slideLayouts/slideLayout6.xml"/><Relationship Id="rId4" Type="http://schemas.openxmlformats.org/officeDocument/2006/relationships/slide" Target="slide43.xml"/></Relationships>
</file>

<file path=ppt/slides/_rels/slide33.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slide" Target="slide43.xml"/></Relationships>
</file>

<file path=ppt/slides/_rels/slide35.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image" Target="../media/image37.gif"/><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slide" Target="slide30.xml"/><Relationship Id="rId7" Type="http://schemas.openxmlformats.org/officeDocument/2006/relationships/slide" Target="slide3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slide" Target="slide32.xml"/><Relationship Id="rId11" Type="http://schemas.openxmlformats.org/officeDocument/2006/relationships/slide" Target="slide16.xml"/><Relationship Id="rId5" Type="http://schemas.openxmlformats.org/officeDocument/2006/relationships/slide" Target="slide34.xml"/><Relationship Id="rId10" Type="http://schemas.openxmlformats.org/officeDocument/2006/relationships/slide" Target="slide35.xml"/><Relationship Id="rId4" Type="http://schemas.openxmlformats.org/officeDocument/2006/relationships/slide" Target="slide31.xml"/><Relationship Id="rId9" Type="http://schemas.openxmlformats.org/officeDocument/2006/relationships/slide" Target="slide38.xml"/></Relationships>
</file>

<file path=ppt/slides/_rels/slide44.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slide" Target="slide1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 Target="slide1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slide" Target="slide1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 Target="slide1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hyperlink" Target="http://humanitaire.revues.org/index1299.html" TargetMode="Externa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 Target="slide16.xm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3568" y="620688"/>
            <a:ext cx="7772400" cy="2232248"/>
          </a:xfrm>
        </p:spPr>
        <p:style>
          <a:lnRef idx="1">
            <a:schemeClr val="accent2"/>
          </a:lnRef>
          <a:fillRef idx="2">
            <a:schemeClr val="accent2"/>
          </a:fillRef>
          <a:effectRef idx="1">
            <a:schemeClr val="accent2"/>
          </a:effectRef>
          <a:fontRef idx="minor">
            <a:schemeClr val="dk1"/>
          </a:fontRef>
        </p:style>
        <p:txBody>
          <a:bodyPr>
            <a:normAutofit fontScale="90000"/>
          </a:bodyPr>
          <a:lstStyle/>
          <a:p>
            <a:r>
              <a:rPr lang="fr-FR" dirty="0" smtClean="0"/>
              <a:t/>
            </a:r>
            <a:br>
              <a:rPr lang="fr-FR" dirty="0" smtClean="0"/>
            </a:br>
            <a:r>
              <a:rPr lang="fr-FR" b="1" i="1" dirty="0" smtClean="0"/>
              <a:t> LES CARTES, ENJEUX POLITIQUES : APPROCHE CRITIQUE</a:t>
            </a:r>
            <a:r>
              <a:rPr lang="fr-FR" dirty="0" smtClean="0"/>
              <a:t/>
            </a:r>
            <a:br>
              <a:rPr lang="fr-FR" dirty="0" smtClean="0"/>
            </a:br>
            <a:r>
              <a:rPr lang="fr-FR" dirty="0" smtClean="0"/>
              <a:t>	</a:t>
            </a:r>
          </a:p>
        </p:txBody>
      </p:sp>
      <p:sp>
        <p:nvSpPr>
          <p:cNvPr id="4" name="Rectangle 3"/>
          <p:cNvSpPr/>
          <p:nvPr/>
        </p:nvSpPr>
        <p:spPr>
          <a:xfrm>
            <a:off x="179512" y="188640"/>
            <a:ext cx="5760640" cy="369332"/>
          </a:xfrm>
          <a:prstGeom prst="rect">
            <a:avLst/>
          </a:prstGeom>
        </p:spPr>
        <p:txBody>
          <a:bodyPr wrap="square">
            <a:spAutoFit/>
          </a:bodyPr>
          <a:lstStyle/>
          <a:p>
            <a:r>
              <a:rPr lang="fr-FR" dirty="0" smtClean="0">
                <a:hlinkClick r:id="rId2"/>
              </a:rPr>
              <a:t>http://blogs.histoireglobale.com/?tag=cartographie</a:t>
            </a:r>
            <a:r>
              <a:rPr lang="fr-FR" dirty="0" smtClean="0"/>
              <a:t> </a:t>
            </a:r>
            <a:endParaRPr lang="fr-FR" dirty="0"/>
          </a:p>
        </p:txBody>
      </p:sp>
      <p:pic>
        <p:nvPicPr>
          <p:cNvPr id="5" name="Picture 3"/>
          <p:cNvPicPr>
            <a:picLocks noChangeAspect="1" noChangeArrowheads="1"/>
          </p:cNvPicPr>
          <p:nvPr/>
        </p:nvPicPr>
        <p:blipFill>
          <a:blip r:embed="rId3" cstate="email"/>
          <a:srcRect/>
          <a:stretch>
            <a:fillRect/>
          </a:stretch>
        </p:blipFill>
        <p:spPr bwMode="auto">
          <a:xfrm>
            <a:off x="251520" y="3645024"/>
            <a:ext cx="8680970" cy="228665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p:cNvPicPr>
            <a:picLocks noChangeAspect="1" noChangeArrowheads="1"/>
          </p:cNvPicPr>
          <p:nvPr/>
        </p:nvPicPr>
        <p:blipFill>
          <a:blip r:embed="rId2" cstate="email"/>
          <a:srcRect/>
          <a:stretch>
            <a:fillRect/>
          </a:stretch>
        </p:blipFill>
        <p:spPr bwMode="auto">
          <a:xfrm>
            <a:off x="0" y="-1"/>
            <a:ext cx="9144000" cy="676540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p:cNvPicPr>
            <a:picLocks noChangeAspect="1" noChangeArrowheads="1"/>
          </p:cNvPicPr>
          <p:nvPr/>
        </p:nvPicPr>
        <p:blipFill>
          <a:blip r:embed="rId2" cstate="email"/>
          <a:srcRect/>
          <a:stretch>
            <a:fillRect/>
          </a:stretch>
        </p:blipFill>
        <p:spPr bwMode="auto">
          <a:xfrm>
            <a:off x="0" y="1772816"/>
            <a:ext cx="4067944" cy="4785186"/>
          </a:xfrm>
          <a:prstGeom prst="rect">
            <a:avLst/>
          </a:prstGeom>
          <a:noFill/>
          <a:ln w="9525">
            <a:noFill/>
            <a:miter lim="800000"/>
            <a:headEnd/>
            <a:tailEnd/>
          </a:ln>
        </p:spPr>
      </p:pic>
      <p:sp>
        <p:nvSpPr>
          <p:cNvPr id="6" name="Rectangle 5"/>
          <p:cNvSpPr/>
          <p:nvPr/>
        </p:nvSpPr>
        <p:spPr>
          <a:xfrm>
            <a:off x="3995936" y="188640"/>
            <a:ext cx="5148064" cy="6486391"/>
          </a:xfrm>
          <a:prstGeom prst="rect">
            <a:avLst/>
          </a:prstGeom>
        </p:spPr>
        <p:txBody>
          <a:bodyPr wrap="square">
            <a:spAutoFit/>
          </a:bodyPr>
          <a:lstStyle/>
          <a:p>
            <a:pPr algn="just"/>
            <a:r>
              <a:rPr lang="fr-FR" sz="1300" dirty="0" smtClean="0"/>
              <a:t>L’Inde est une grande démocratie, où la liberté de la presse est garantie par l’article 19 1 (a) de la Constitution. Mais quand le magazine anglais </a:t>
            </a:r>
            <a:r>
              <a:rPr lang="fr-FR" sz="1300" i="1" dirty="0" smtClean="0"/>
              <a:t>The </a:t>
            </a:r>
            <a:r>
              <a:rPr lang="fr-FR" sz="1300" i="1" dirty="0" err="1" smtClean="0"/>
              <a:t>Economist</a:t>
            </a:r>
            <a:r>
              <a:rPr lang="fr-FR" sz="1300" dirty="0" smtClean="0"/>
              <a:t> a publié, en mai 2011, un long article d’analyse sur les relations et les rivalités indo-pakistanaises, la censure s’est abattue sur lui. Non pas à cause de l’article lui-même, mais en raison de son accompagnement cartographique — d’une facture très classique —, retraçant la géographie de ce conflit gelé depuis des décennies. La carte est pourtant plutôt modérée ; elle est très bien conçue, avec un souci de précision. Chaque élément est pensé en fonction de la situation politique : les limites du Cachemire contestées sont bien en pointillé, ainsi d’ailleurs que la « ligne de contrôle », aussi appelée « ligne de cessez-le-feu ». </a:t>
            </a:r>
            <a:r>
              <a:rPr lang="fr-FR" sz="1300" i="1" dirty="0" smtClean="0"/>
              <a:t>The </a:t>
            </a:r>
            <a:r>
              <a:rPr lang="fr-FR" sz="1300" i="1" dirty="0" err="1" smtClean="0"/>
              <a:t>Economist</a:t>
            </a:r>
            <a:r>
              <a:rPr lang="fr-FR" sz="1300" dirty="0" smtClean="0"/>
              <a:t> prend particulièrement soin de n’attribuer aucune partie de territoire à personne. Le journal se borne simplement à rendre compte d’une situation factuelle (portion de territoire administrée par l’Inde ; par le Pakistan ; territoire tenu par la Chine mais revendiqué par l’Inde ; ou, plus complexe encore, territoire cédé par le Pakistan à la Chine, mais revendiqué par l’Inde !). Les auteurs - prudents - ont même opté pour une version minimaliste : ils auraient aussi bien pu écrire, pour la partie sud du Cachemire, </a:t>
            </a:r>
            <a:r>
              <a:rPr lang="fr-FR" sz="1300" i="1" dirty="0" smtClean="0"/>
              <a:t>« administrée par l’Inde mais revendiquée par le Pakistan »,</a:t>
            </a:r>
            <a:r>
              <a:rPr lang="fr-FR" sz="1300" dirty="0" smtClean="0"/>
              <a:t> et vice-versa pour la partie nord. Pour finir, un détail, qui a toute son importance : </a:t>
            </a:r>
            <a:r>
              <a:rPr lang="fr-FR" sz="1300" i="1" dirty="0" smtClean="0"/>
              <a:t>The </a:t>
            </a:r>
            <a:r>
              <a:rPr lang="fr-FR" sz="1300" i="1" dirty="0" err="1" smtClean="0"/>
              <a:t>Economist</a:t>
            </a:r>
            <a:r>
              <a:rPr lang="fr-FR" sz="1300" dirty="0" smtClean="0"/>
              <a:t> pousse la subtilité jusqu’à arrêter la ligne de contrôle avant le glacier de </a:t>
            </a:r>
            <a:r>
              <a:rPr lang="fr-FR" sz="1300" dirty="0" err="1" smtClean="0"/>
              <a:t>Siachen</a:t>
            </a:r>
            <a:r>
              <a:rPr lang="fr-FR" sz="1300" dirty="0" smtClean="0"/>
              <a:t> (revendiqué par New Delhi et par Islamabad), mais sans le nommer. C’est dire si toutes les « précautions sémiologiques » ont été prises.</a:t>
            </a:r>
          </a:p>
          <a:p>
            <a:pPr algn="just"/>
            <a:r>
              <a:rPr lang="fr-FR" sz="1300" dirty="0" smtClean="0"/>
              <a:t>En dépit de cet excellent travail de recherche, et d’une carte présentant des faits exacts, la simple représentation cartographique d’un Cachemire potentiellement pakistanais (zone brune légèrement foncé) a suscité les foudres du gouvernement indien, qui a demandé aux autorités douanières de « retarder » l’entrée de 28 000 exemplaires du magazine, le temps qu’y soient apposés manuellement des autocollants blancs, afin de faire disparaître la carte.</a:t>
            </a:r>
            <a:endParaRPr lang="fr-FR" sz="1250" dirty="0" smtClean="0"/>
          </a:p>
          <a:p>
            <a:pPr algn="just"/>
            <a:endParaRPr lang="fr-FR" sz="1250" dirty="0"/>
          </a:p>
        </p:txBody>
      </p:sp>
      <p:sp>
        <p:nvSpPr>
          <p:cNvPr id="7" name="Rectangle 6"/>
          <p:cNvSpPr/>
          <p:nvPr/>
        </p:nvSpPr>
        <p:spPr>
          <a:xfrm>
            <a:off x="179512" y="260648"/>
            <a:ext cx="3744416" cy="1446550"/>
          </a:xfrm>
          <a:prstGeom prst="rect">
            <a:avLst/>
          </a:prstGeom>
        </p:spPr>
        <p:txBody>
          <a:bodyPr wrap="square">
            <a:spAutoFit/>
          </a:bodyPr>
          <a:lstStyle/>
          <a:p>
            <a:r>
              <a:rPr lang="fr-FR" b="1" dirty="0" smtClean="0"/>
              <a:t>Le Cachemire, un casse-tête cartographique </a:t>
            </a:r>
          </a:p>
          <a:p>
            <a:r>
              <a:rPr lang="fr-FR" sz="1200" dirty="0" smtClean="0"/>
              <a:t>Philippe </a:t>
            </a:r>
            <a:r>
              <a:rPr lang="fr-FR" sz="1200" dirty="0" err="1" smtClean="0"/>
              <a:t>Rekacewicz</a:t>
            </a:r>
            <a:r>
              <a:rPr lang="fr-FR" sz="1200" dirty="0" smtClean="0"/>
              <a:t>, 9 février 2012</a:t>
            </a:r>
          </a:p>
          <a:p>
            <a:pPr algn="just"/>
            <a:r>
              <a:rPr lang="fr-FR" sz="1100" dirty="0" smtClean="0">
                <a:hlinkClick r:id="rId3"/>
              </a:rPr>
              <a:t> http://blog.mondediplo.net/2012-02-09-Le-Cachemire-un-casse-tete-cartographique</a:t>
            </a:r>
            <a:endParaRPr lang="fr-FR" sz="1100" dirty="0" smtClean="0"/>
          </a:p>
          <a:p>
            <a:endParaRPr lang="fr-FR"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108548" name="Picture 4"/>
          <p:cNvPicPr>
            <a:picLocks noChangeAspect="1" noChangeArrowheads="1"/>
          </p:cNvPicPr>
          <p:nvPr/>
        </p:nvPicPr>
        <p:blipFill>
          <a:blip r:embed="rId2" cstate="email"/>
          <a:srcRect/>
          <a:stretch>
            <a:fillRect/>
          </a:stretch>
        </p:blipFill>
        <p:spPr bwMode="auto">
          <a:xfrm>
            <a:off x="0" y="545113"/>
            <a:ext cx="7956376" cy="6124248"/>
          </a:xfrm>
          <a:prstGeom prst="rect">
            <a:avLst/>
          </a:prstGeom>
          <a:noFill/>
          <a:ln w="9525">
            <a:noFill/>
            <a:miter lim="800000"/>
            <a:headEnd/>
            <a:tailEnd/>
          </a:ln>
        </p:spPr>
      </p:pic>
      <p:pic>
        <p:nvPicPr>
          <p:cNvPr id="108549" name="Picture 5"/>
          <p:cNvPicPr>
            <a:picLocks noChangeAspect="1" noChangeArrowheads="1"/>
          </p:cNvPicPr>
          <p:nvPr/>
        </p:nvPicPr>
        <p:blipFill>
          <a:blip r:embed="rId3" cstate="email"/>
          <a:srcRect/>
          <a:stretch>
            <a:fillRect/>
          </a:stretch>
        </p:blipFill>
        <p:spPr bwMode="auto">
          <a:xfrm>
            <a:off x="144016" y="-1"/>
            <a:ext cx="4716016" cy="61427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http://blog.mondediplo.net/IMG/jpg/courrier_amb-_inde_Page_2.jpg"/>
          <p:cNvPicPr>
            <a:picLocks noChangeAspect="1" noChangeArrowheads="1"/>
          </p:cNvPicPr>
          <p:nvPr/>
        </p:nvPicPr>
        <p:blipFill>
          <a:blip r:embed="rId2" cstate="email"/>
          <a:srcRect l="4840" t="14390" r="2320" b="5881"/>
          <a:stretch>
            <a:fillRect/>
          </a:stretch>
        </p:blipFill>
        <p:spPr bwMode="auto">
          <a:xfrm>
            <a:off x="0" y="0"/>
            <a:ext cx="5652120" cy="6833160"/>
          </a:xfrm>
          <a:prstGeom prst="rect">
            <a:avLst/>
          </a:prstGeom>
          <a:noFill/>
        </p:spPr>
      </p:pic>
      <p:sp>
        <p:nvSpPr>
          <p:cNvPr id="5" name="Rectangle 4"/>
          <p:cNvSpPr/>
          <p:nvPr/>
        </p:nvSpPr>
        <p:spPr>
          <a:xfrm>
            <a:off x="5796136" y="332656"/>
            <a:ext cx="3168352" cy="646331"/>
          </a:xfrm>
          <a:prstGeom prst="rect">
            <a:avLst/>
          </a:prstGeom>
        </p:spPr>
        <p:txBody>
          <a:bodyPr wrap="square">
            <a:spAutoFit/>
          </a:bodyPr>
          <a:lstStyle/>
          <a:p>
            <a:r>
              <a:rPr lang="fr-FR" b="1" dirty="0" smtClean="0"/>
              <a:t>Carte officielle transmise par l’ambassade d’Inde à Paris</a:t>
            </a:r>
            <a:endParaRPr lang="fr-FR"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369332"/>
          </a:xfrm>
          <a:prstGeom prst="rect">
            <a:avLst/>
          </a:prstGeom>
        </p:spPr>
        <p:txBody>
          <a:bodyPr wrap="square">
            <a:spAutoFit/>
          </a:bodyPr>
          <a:lstStyle/>
          <a:p>
            <a:r>
              <a:rPr lang="fr-FR" b="1" i="1" dirty="0" smtClean="0"/>
              <a:t>Le cachemire vu du Pakistan et de Chine</a:t>
            </a:r>
            <a:r>
              <a:rPr lang="fr-FR" dirty="0" smtClean="0"/>
              <a:t>, </a:t>
            </a:r>
            <a:r>
              <a:rPr lang="fr-FR" i="1" dirty="0" smtClean="0"/>
              <a:t>Courrier International, L‘Atlas des atlas </a:t>
            </a:r>
            <a:r>
              <a:rPr lang="fr-FR" dirty="0" smtClean="0"/>
              <a:t>mars-mai 2005</a:t>
            </a:r>
            <a:endParaRPr lang="fr-FR" dirty="0"/>
          </a:p>
        </p:txBody>
      </p:sp>
      <p:pic>
        <p:nvPicPr>
          <p:cNvPr id="110594" name="Picture 2"/>
          <p:cNvPicPr>
            <a:picLocks noChangeAspect="1" noChangeArrowheads="1"/>
          </p:cNvPicPr>
          <p:nvPr/>
        </p:nvPicPr>
        <p:blipFill>
          <a:blip r:embed="rId2" cstate="email"/>
          <a:srcRect r="3175"/>
          <a:stretch>
            <a:fillRect/>
          </a:stretch>
        </p:blipFill>
        <p:spPr bwMode="auto">
          <a:xfrm>
            <a:off x="4425439" y="908719"/>
            <a:ext cx="4718561" cy="5452825"/>
          </a:xfrm>
          <a:prstGeom prst="rect">
            <a:avLst/>
          </a:prstGeom>
          <a:noFill/>
          <a:ln w="9525">
            <a:noFill/>
            <a:miter lim="800000"/>
            <a:headEnd/>
            <a:tailEnd/>
          </a:ln>
          <a:effectLst/>
        </p:spPr>
      </p:pic>
      <p:pic>
        <p:nvPicPr>
          <p:cNvPr id="110595" name="Picture 3"/>
          <p:cNvPicPr>
            <a:picLocks noChangeAspect="1" noChangeArrowheads="1"/>
          </p:cNvPicPr>
          <p:nvPr/>
        </p:nvPicPr>
        <p:blipFill>
          <a:blip r:embed="rId3" cstate="email"/>
          <a:srcRect/>
          <a:stretch>
            <a:fillRect/>
          </a:stretch>
        </p:blipFill>
        <p:spPr bwMode="auto">
          <a:xfrm>
            <a:off x="0" y="1556792"/>
            <a:ext cx="4340042" cy="383210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a:xfrm>
            <a:off x="467544" y="2204864"/>
            <a:ext cx="8424936" cy="1470025"/>
          </a:xfrm>
        </p:spPr>
        <p:style>
          <a:lnRef idx="1">
            <a:schemeClr val="accent4"/>
          </a:lnRef>
          <a:fillRef idx="2">
            <a:schemeClr val="accent4"/>
          </a:fillRef>
          <a:effectRef idx="1">
            <a:schemeClr val="accent4"/>
          </a:effectRef>
          <a:fontRef idx="minor">
            <a:schemeClr val="dk1"/>
          </a:fontRef>
        </p:style>
        <p:txBody>
          <a:bodyPr>
            <a:normAutofit/>
          </a:bodyPr>
          <a:lstStyle/>
          <a:p>
            <a:r>
              <a:rPr lang="fr-FR" b="1" i="1" dirty="0" smtClean="0"/>
              <a:t>2. Il y a nécessité de s’interroger sur la conception des cartes</a:t>
            </a:r>
            <a:endParaRPr lang="fr-FR" b="1" i="1"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nvGraphicFramePr>
        <p:xfrm>
          <a:off x="0" y="-27384"/>
          <a:ext cx="9143999" cy="6898174"/>
        </p:xfrm>
        <a:graphic>
          <a:graphicData uri="http://schemas.openxmlformats.org/drawingml/2006/table">
            <a:tbl>
              <a:tblPr firstRow="1" bandRow="1">
                <a:tableStyleId>{5940675A-B579-460E-94D1-54222C63F5DA}</a:tableStyleId>
              </a:tblPr>
              <a:tblGrid>
                <a:gridCol w="395536"/>
                <a:gridCol w="1224136"/>
                <a:gridCol w="2508109"/>
                <a:gridCol w="2508109"/>
                <a:gridCol w="2508109"/>
              </a:tblGrid>
              <a:tr h="494200">
                <a:tc gridSpan="2">
                  <a:txBody>
                    <a:bodyPr/>
                    <a:lstStyle/>
                    <a:p>
                      <a:pPr algn="ctr"/>
                      <a:r>
                        <a:rPr lang="fr-FR" sz="1400" b="1" baseline="0" dirty="0" smtClean="0"/>
                        <a:t>Le discours CARTOGRAPHIQUE</a:t>
                      </a:r>
                      <a:endParaRPr lang="fr-FR" sz="1400" b="1" dirty="0"/>
                    </a:p>
                  </a:txBody>
                  <a:tcPr anchor="ctr"/>
                </a:tc>
                <a:tc hMerge="1">
                  <a:txBody>
                    <a:bodyPr/>
                    <a:lstStyle/>
                    <a:p>
                      <a:pPr algn="ctr"/>
                      <a:endParaRPr lang="fr-FR" dirty="0"/>
                    </a:p>
                  </a:txBody>
                  <a:tcPr/>
                </a:tc>
                <a:tc>
                  <a:txBody>
                    <a:bodyPr/>
                    <a:lstStyle/>
                    <a:p>
                      <a:pPr algn="ctr"/>
                      <a:r>
                        <a:rPr lang="fr-FR" sz="1400" b="1" dirty="0" smtClean="0"/>
                        <a:t>Définition </a:t>
                      </a:r>
                      <a:endParaRPr lang="fr-FR" sz="1400" b="1" dirty="0"/>
                    </a:p>
                  </a:txBody>
                  <a:tcPr anchor="ctr"/>
                </a:tc>
                <a:tc>
                  <a:txBody>
                    <a:bodyPr/>
                    <a:lstStyle/>
                    <a:p>
                      <a:pPr algn="ctr"/>
                      <a:r>
                        <a:rPr lang="fr-FR" sz="1100" b="1" dirty="0" smtClean="0"/>
                        <a:t>Problèmes généraux</a:t>
                      </a:r>
                      <a:endParaRPr lang="fr-FR" sz="1100" b="1" dirty="0"/>
                    </a:p>
                  </a:txBody>
                  <a:tcPr anchor="ctr"/>
                </a:tc>
                <a:tc>
                  <a:txBody>
                    <a:bodyPr/>
                    <a:lstStyle/>
                    <a:p>
                      <a:pPr algn="ctr"/>
                      <a:r>
                        <a:rPr lang="fr-FR" sz="1100" b="1" dirty="0" smtClean="0"/>
                        <a:t>Exemples caractéristiques d’un discours politique véhiculé par les</a:t>
                      </a:r>
                      <a:r>
                        <a:rPr lang="fr-FR" sz="1100" b="1" baseline="0" dirty="0" smtClean="0"/>
                        <a:t> cartes</a:t>
                      </a:r>
                      <a:endParaRPr lang="fr-FR" sz="1100" b="1" dirty="0"/>
                    </a:p>
                  </a:txBody>
                  <a:tcPr anchor="ctr"/>
                </a:tc>
              </a:tr>
              <a:tr h="777984">
                <a:tc rowSpan="5">
                  <a:txBody>
                    <a:bodyPr/>
                    <a:lstStyle/>
                    <a:p>
                      <a:pPr algn="ctr"/>
                      <a:r>
                        <a:rPr lang="fr-FR" sz="1400" b="1" dirty="0" smtClean="0"/>
                        <a:t>CHOIX</a:t>
                      </a:r>
                      <a:r>
                        <a:rPr lang="fr-FR" sz="1400" b="1" baseline="0" dirty="0" smtClean="0"/>
                        <a:t> TECHNIQUES </a:t>
                      </a:r>
                      <a:endParaRPr lang="fr-FR" sz="1400" b="1" dirty="0"/>
                    </a:p>
                  </a:txBody>
                  <a:tcPr vert="vert270" anchor="ctr"/>
                </a:tc>
                <a:tc>
                  <a:txBody>
                    <a:bodyPr/>
                    <a:lstStyle/>
                    <a:p>
                      <a:pPr algn="ctr"/>
                      <a:r>
                        <a:rPr lang="fr-FR" sz="1400" b="1" kern="1200" dirty="0" smtClean="0">
                          <a:solidFill>
                            <a:schemeClr val="tx1"/>
                          </a:solidFill>
                          <a:latin typeface="+mn-lt"/>
                          <a:ea typeface="+mn-ea"/>
                          <a:cs typeface="+mn-cs"/>
                        </a:rPr>
                        <a:t>Le choix</a:t>
                      </a:r>
                      <a:r>
                        <a:rPr lang="fr-FR" sz="1400" b="1" kern="1200" baseline="0" dirty="0" smtClean="0">
                          <a:solidFill>
                            <a:schemeClr val="tx1"/>
                          </a:solidFill>
                          <a:latin typeface="+mn-lt"/>
                          <a:ea typeface="+mn-ea"/>
                          <a:cs typeface="+mn-cs"/>
                        </a:rPr>
                        <a:t> de l’é</a:t>
                      </a:r>
                      <a:r>
                        <a:rPr lang="fr-FR" sz="1400" b="1" kern="1200" dirty="0" smtClean="0">
                          <a:solidFill>
                            <a:schemeClr val="tx1"/>
                          </a:solidFill>
                          <a:latin typeface="+mn-lt"/>
                          <a:ea typeface="+mn-ea"/>
                          <a:cs typeface="+mn-cs"/>
                        </a:rPr>
                        <a:t>chelle</a:t>
                      </a:r>
                      <a:endParaRPr lang="fr-FR" sz="1400" b="1" kern="1200" dirty="0">
                        <a:solidFill>
                          <a:schemeClr val="tx1"/>
                        </a:solidFill>
                        <a:latin typeface="+mn-lt"/>
                        <a:ea typeface="+mn-ea"/>
                        <a:cs typeface="+mn-cs"/>
                      </a:endParaRPr>
                    </a:p>
                  </a:txBody>
                  <a:tcPr anchor="ctr"/>
                </a:tc>
                <a:tc>
                  <a:txBody>
                    <a:bodyPr/>
                    <a:lstStyle/>
                    <a:p>
                      <a:pPr algn="ctr"/>
                      <a:r>
                        <a:rPr lang="fr-FR" sz="1400" b="1" i="1" kern="1200" baseline="0" dirty="0" smtClean="0">
                          <a:solidFill>
                            <a:schemeClr val="tx1"/>
                          </a:solidFill>
                          <a:latin typeface="+mn-lt"/>
                          <a:ea typeface="+mn-ea"/>
                          <a:cs typeface="+mn-cs"/>
                        </a:rPr>
                        <a:t>Rapport de réduction </a:t>
                      </a:r>
                      <a:r>
                        <a:rPr lang="fr-FR" sz="1400" kern="1200" baseline="0" dirty="0" smtClean="0">
                          <a:solidFill>
                            <a:schemeClr val="tx1"/>
                          </a:solidFill>
                          <a:latin typeface="+mn-lt"/>
                          <a:ea typeface="+mn-ea"/>
                          <a:cs typeface="+mn-cs"/>
                        </a:rPr>
                        <a:t>entre la longueur mesurée sur la carte et la mesure réelle effectuée sur le terrain</a:t>
                      </a:r>
                      <a:endParaRPr lang="fr-FR" sz="1400" kern="1200" baseline="0" dirty="0">
                        <a:solidFill>
                          <a:schemeClr val="tx1"/>
                        </a:solidFill>
                        <a:latin typeface="+mn-lt"/>
                        <a:ea typeface="+mn-ea"/>
                        <a:cs typeface="+mn-cs"/>
                      </a:endParaRPr>
                    </a:p>
                  </a:txBody>
                  <a:tcPr anchor="ctr"/>
                </a:tc>
                <a:tc>
                  <a:txBody>
                    <a:bodyPr/>
                    <a:lstStyle/>
                    <a:p>
                      <a:pPr algn="ctr"/>
                      <a:r>
                        <a:rPr lang="fr-FR" sz="1400" i="1" kern="1200" baseline="0" dirty="0" smtClean="0">
                          <a:solidFill>
                            <a:schemeClr val="tx1"/>
                          </a:solidFill>
                          <a:latin typeface="+mn-lt"/>
                          <a:ea typeface="+mn-ea"/>
                          <a:cs typeface="+mn-cs"/>
                        </a:rPr>
                        <a:t>Carte à petite échelle qui masque des phénomènes géographiques  observables à d’autres échelles</a:t>
                      </a:r>
                      <a:endParaRPr lang="fr-FR" sz="1400" i="1" kern="1200" baseline="0" dirty="0">
                        <a:solidFill>
                          <a:schemeClr val="tx1"/>
                        </a:solidFill>
                        <a:latin typeface="+mn-lt"/>
                        <a:ea typeface="+mn-ea"/>
                        <a:cs typeface="+mn-cs"/>
                      </a:endParaRPr>
                    </a:p>
                  </a:txBody>
                  <a:tcPr anchor="ctr"/>
                </a:tc>
                <a:tc>
                  <a:txBody>
                    <a:bodyPr/>
                    <a:lstStyle/>
                    <a:p>
                      <a:pPr algn="ctr"/>
                      <a:r>
                        <a:rPr lang="fr-FR" sz="1400" b="1" i="1" kern="1200" baseline="0" dirty="0" smtClean="0">
                          <a:solidFill>
                            <a:srgbClr val="C00000"/>
                          </a:solidFill>
                          <a:latin typeface="+mn-lt"/>
                          <a:ea typeface="+mn-ea"/>
                          <a:cs typeface="+mn-cs"/>
                          <a:hlinkClick r:id="rId2" action="ppaction://hlinksldjump"/>
                        </a:rPr>
                        <a:t>Les cartes des Etats multiethnique</a:t>
                      </a:r>
                      <a:r>
                        <a:rPr lang="fr-FR" sz="1400" b="1" i="1" kern="1200" baseline="0" dirty="0" smtClean="0">
                          <a:solidFill>
                            <a:srgbClr val="C00000"/>
                          </a:solidFill>
                          <a:latin typeface="+mn-lt"/>
                          <a:ea typeface="+mn-ea"/>
                          <a:cs typeface="+mn-cs"/>
                        </a:rPr>
                        <a:t>s, qui masquent à certaines échelles la mosaïque des peuples</a:t>
                      </a:r>
                      <a:endParaRPr lang="fr-FR" sz="1400" b="1" i="1" kern="1200" baseline="0" dirty="0">
                        <a:solidFill>
                          <a:srgbClr val="C00000"/>
                        </a:solidFill>
                        <a:latin typeface="+mn-lt"/>
                        <a:ea typeface="+mn-ea"/>
                        <a:cs typeface="+mn-cs"/>
                      </a:endParaRPr>
                    </a:p>
                  </a:txBody>
                  <a:tcPr anchor="ctr"/>
                </a:tc>
              </a:tr>
              <a:tr h="901188">
                <a:tc vMerge="1">
                  <a:txBody>
                    <a:bodyPr/>
                    <a:lstStyle/>
                    <a:p>
                      <a:endParaRPr lang="fr-FR" dirty="0"/>
                    </a:p>
                  </a:txBody>
                  <a:tcPr/>
                </a:tc>
                <a:tc>
                  <a:txBody>
                    <a:bodyPr/>
                    <a:lstStyle/>
                    <a:p>
                      <a:pPr algn="ctr"/>
                      <a:r>
                        <a:rPr lang="fr-FR" sz="1400" b="1" dirty="0" smtClean="0"/>
                        <a:t>Projection et point de vue</a:t>
                      </a:r>
                      <a:endParaRPr lang="fr-FR" sz="1400" b="1" dirty="0"/>
                    </a:p>
                  </a:txBody>
                  <a:tcPr anchor="ctr"/>
                </a:tc>
                <a:tc>
                  <a:txBody>
                    <a:bodyPr/>
                    <a:lstStyle/>
                    <a:p>
                      <a:pPr algn="ctr"/>
                      <a:r>
                        <a:rPr lang="fr-FR" sz="1400" b="1" i="1" kern="1200" baseline="0" dirty="0" smtClean="0">
                          <a:solidFill>
                            <a:schemeClr val="tx1"/>
                          </a:solidFill>
                          <a:latin typeface="+mn-lt"/>
                          <a:ea typeface="+mn-ea"/>
                          <a:cs typeface="+mn-cs"/>
                        </a:rPr>
                        <a:t>Système géométrique </a:t>
                      </a:r>
                      <a:r>
                        <a:rPr lang="fr-FR" sz="1400" kern="1200" baseline="0" dirty="0" smtClean="0">
                          <a:solidFill>
                            <a:schemeClr val="tx1"/>
                          </a:solidFill>
                          <a:latin typeface="+mn-lt"/>
                          <a:ea typeface="+mn-ea"/>
                          <a:cs typeface="+mn-cs"/>
                        </a:rPr>
                        <a:t>utilisé pour </a:t>
                      </a:r>
                      <a:r>
                        <a:rPr lang="fr-FR" sz="1400" b="1" i="1" kern="1200" baseline="0" dirty="0" smtClean="0">
                          <a:solidFill>
                            <a:schemeClr val="tx1"/>
                          </a:solidFill>
                          <a:latin typeface="+mn-lt"/>
                          <a:ea typeface="+mn-ea"/>
                          <a:cs typeface="+mn-cs"/>
                          <a:hlinkClick r:id="rId3" action="ppaction://hlinksldjump"/>
                        </a:rPr>
                        <a:t>convertir</a:t>
                      </a:r>
                      <a:r>
                        <a:rPr lang="fr-FR" sz="1400" kern="1200" baseline="0" dirty="0" smtClean="0">
                          <a:solidFill>
                            <a:schemeClr val="tx1"/>
                          </a:solidFill>
                          <a:latin typeface="+mn-lt"/>
                          <a:ea typeface="+mn-ea"/>
                          <a:cs typeface="+mn-cs"/>
                          <a:hlinkClick r:id="rId3" action="ppaction://hlinksldjump"/>
                        </a:rPr>
                        <a:t> la réalité sphérique du globe en une représentation plane</a:t>
                      </a:r>
                      <a:endParaRPr lang="fr-FR" sz="1400" kern="1200" baseline="0" dirty="0">
                        <a:solidFill>
                          <a:schemeClr val="tx1"/>
                        </a:solidFill>
                        <a:latin typeface="+mn-lt"/>
                        <a:ea typeface="+mn-ea"/>
                        <a:cs typeface="+mn-cs"/>
                      </a:endParaRPr>
                    </a:p>
                  </a:txBody>
                  <a:tcPr anchor="ctr"/>
                </a:tc>
                <a:tc>
                  <a:txBody>
                    <a:bodyPr/>
                    <a:lstStyle/>
                    <a:p>
                      <a:pPr algn="ctr"/>
                      <a:r>
                        <a:rPr lang="fr-FR" sz="1400" i="1" kern="1200" baseline="0" dirty="0" smtClean="0">
                          <a:solidFill>
                            <a:schemeClr val="tx1"/>
                          </a:solidFill>
                          <a:latin typeface="+mn-lt"/>
                          <a:ea typeface="+mn-ea"/>
                          <a:cs typeface="+mn-cs"/>
                        </a:rPr>
                        <a:t>Réalité sphérique </a:t>
                      </a:r>
                    </a:p>
                    <a:p>
                      <a:pPr algn="ctr"/>
                      <a:r>
                        <a:rPr lang="fr-FR" sz="1400" i="1" kern="1200" baseline="0" dirty="0" smtClean="0">
                          <a:solidFill>
                            <a:schemeClr val="tx1"/>
                          </a:solidFill>
                          <a:latin typeface="+mn-lt"/>
                          <a:ea typeface="+mn-ea"/>
                          <a:cs typeface="+mn-cs"/>
                        </a:rPr>
                        <a:t>impossible à respecter</a:t>
                      </a:r>
                    </a:p>
                    <a:p>
                      <a:pPr algn="ctr"/>
                      <a:r>
                        <a:rPr lang="fr-FR" sz="1400" i="1" kern="1200" baseline="0" dirty="0" smtClean="0">
                          <a:solidFill>
                            <a:schemeClr val="tx1"/>
                          </a:solidFill>
                          <a:latin typeface="+mn-lt"/>
                          <a:ea typeface="+mn-ea"/>
                          <a:cs typeface="+mn-cs"/>
                          <a:sym typeface="Wingdings 3"/>
                        </a:rPr>
                        <a:t> On choisit </a:t>
                      </a:r>
                      <a:r>
                        <a:rPr lang="fr-FR" sz="1400" i="1" kern="1200" baseline="0" dirty="0" smtClean="0">
                          <a:solidFill>
                            <a:schemeClr val="tx1"/>
                          </a:solidFill>
                          <a:latin typeface="+mn-lt"/>
                          <a:ea typeface="+mn-ea"/>
                          <a:cs typeface="+mn-cs"/>
                        </a:rPr>
                        <a:t>soit les distances soit les angles et les surfaces</a:t>
                      </a:r>
                      <a:endParaRPr lang="fr-FR" sz="1400" i="1" kern="1200" baseline="0" dirty="0">
                        <a:solidFill>
                          <a:schemeClr val="tx1"/>
                        </a:solidFill>
                        <a:latin typeface="+mn-lt"/>
                        <a:ea typeface="+mn-ea"/>
                        <a:cs typeface="+mn-cs"/>
                      </a:endParaRPr>
                    </a:p>
                  </a:txBody>
                  <a:tcPr anchor="ctr"/>
                </a:tc>
                <a:tc>
                  <a:txBody>
                    <a:bodyPr/>
                    <a:lstStyle/>
                    <a:p>
                      <a:pPr algn="ctr"/>
                      <a:r>
                        <a:rPr lang="fr-FR" sz="1400" b="1" i="1" kern="1200" baseline="0" dirty="0" smtClean="0">
                          <a:solidFill>
                            <a:srgbClr val="C00000"/>
                          </a:solidFill>
                          <a:latin typeface="+mn-lt"/>
                          <a:ea typeface="+mn-ea"/>
                          <a:cs typeface="+mn-cs"/>
                          <a:hlinkClick r:id="rId4" action="ppaction://hlinksldjump"/>
                        </a:rPr>
                        <a:t>Carte sino-centrée</a:t>
                      </a:r>
                      <a:endParaRPr lang="fr-FR" sz="1400" b="1" i="1" kern="1200" baseline="0" dirty="0" smtClean="0">
                        <a:solidFill>
                          <a:srgbClr val="C00000"/>
                        </a:solidFill>
                        <a:latin typeface="+mn-lt"/>
                        <a:ea typeface="+mn-ea"/>
                        <a:cs typeface="+mn-cs"/>
                      </a:endParaRPr>
                    </a:p>
                    <a:p>
                      <a:pPr algn="ctr"/>
                      <a:r>
                        <a:rPr lang="fr-FR" sz="1400" b="1" i="1" kern="1200" baseline="0" dirty="0" smtClean="0">
                          <a:solidFill>
                            <a:srgbClr val="C00000"/>
                          </a:solidFill>
                          <a:latin typeface="+mn-lt"/>
                          <a:ea typeface="+mn-ea"/>
                          <a:cs typeface="+mn-cs"/>
                          <a:hlinkClick r:id="rId5" action="ppaction://hlinksldjump"/>
                        </a:rPr>
                        <a:t>Monde vu de l’hémisphère sud</a:t>
                      </a:r>
                      <a:endParaRPr lang="fr-FR" sz="1400" b="1" i="1" kern="1200" baseline="0" dirty="0" smtClean="0">
                        <a:solidFill>
                          <a:srgbClr val="C00000"/>
                        </a:solidFill>
                        <a:latin typeface="+mn-lt"/>
                        <a:ea typeface="+mn-ea"/>
                        <a:cs typeface="+mn-cs"/>
                      </a:endParaRPr>
                    </a:p>
                    <a:p>
                      <a:pPr algn="ctr"/>
                      <a:r>
                        <a:rPr lang="fr-FR" sz="1400" b="1" i="1" kern="1200" baseline="0" dirty="0" smtClean="0">
                          <a:solidFill>
                            <a:srgbClr val="C00000"/>
                          </a:solidFill>
                          <a:latin typeface="+mn-lt"/>
                          <a:ea typeface="+mn-ea"/>
                          <a:cs typeface="+mn-cs"/>
                          <a:hlinkClick r:id="rId6" action="ppaction://hlinksldjump"/>
                        </a:rPr>
                        <a:t>Cartes américaines de la deuxième guerre mondiale</a:t>
                      </a:r>
                      <a:endParaRPr lang="fr-FR" sz="1400" b="1" i="1" kern="1200" baseline="0" dirty="0">
                        <a:solidFill>
                          <a:srgbClr val="C00000"/>
                        </a:solidFill>
                        <a:latin typeface="+mn-lt"/>
                        <a:ea typeface="+mn-ea"/>
                        <a:cs typeface="+mn-cs"/>
                      </a:endParaRPr>
                    </a:p>
                  </a:txBody>
                  <a:tcPr anchor="ctr"/>
                </a:tc>
              </a:tr>
              <a:tr h="1104682">
                <a:tc vMerge="1">
                  <a:txBody>
                    <a:bodyPr/>
                    <a:lstStyle/>
                    <a:p>
                      <a:endParaRPr lang="fr-FR" dirty="0"/>
                    </a:p>
                  </a:txBody>
                  <a:tcPr/>
                </a:tc>
                <a:tc>
                  <a:txBody>
                    <a:bodyPr/>
                    <a:lstStyle/>
                    <a:p>
                      <a:pPr algn="ctr"/>
                      <a:r>
                        <a:rPr lang="fr-FR" sz="1400" b="1" dirty="0" smtClean="0"/>
                        <a:t>Discrétisation des</a:t>
                      </a:r>
                      <a:r>
                        <a:rPr lang="fr-FR" sz="1400" b="1" baseline="0" dirty="0" smtClean="0"/>
                        <a:t> données</a:t>
                      </a:r>
                      <a:endParaRPr lang="fr-FR" sz="1400" b="1" dirty="0"/>
                    </a:p>
                  </a:txBody>
                  <a:tcPr anchor="ctr"/>
                </a:tc>
                <a:tc>
                  <a:txBody>
                    <a:bodyPr/>
                    <a:lstStyle/>
                    <a:p>
                      <a:pPr marL="0" algn="ctr" defTabSz="914400" rtl="0" eaLnBrk="1" latinLnBrk="0" hangingPunct="1"/>
                      <a:r>
                        <a:rPr lang="fr-FR" sz="1400" b="1" i="1" kern="1200" baseline="0" dirty="0" smtClean="0">
                          <a:solidFill>
                            <a:schemeClr val="tx1"/>
                          </a:solidFill>
                          <a:latin typeface="+mn-lt"/>
                          <a:ea typeface="+mn-ea"/>
                          <a:cs typeface="+mn-cs"/>
                        </a:rPr>
                        <a:t>Seuils de valeurs statistiques </a:t>
                      </a:r>
                      <a:r>
                        <a:rPr lang="fr-FR" sz="1400" kern="1200" baseline="0" dirty="0" smtClean="0">
                          <a:solidFill>
                            <a:schemeClr val="tx1"/>
                          </a:solidFill>
                          <a:latin typeface="+mn-lt"/>
                          <a:ea typeface="+mn-ea"/>
                          <a:cs typeface="+mn-cs"/>
                        </a:rPr>
                        <a:t>choisies pour réaliser la carte et les modalités du calcul de ces seuils </a:t>
                      </a:r>
                      <a:endParaRPr lang="fr-FR" sz="1400" kern="1200" baseline="0" dirty="0">
                        <a:solidFill>
                          <a:schemeClr val="tx1"/>
                        </a:solidFill>
                        <a:latin typeface="+mn-lt"/>
                        <a:ea typeface="+mn-ea"/>
                        <a:cs typeface="+mn-cs"/>
                      </a:endParaRPr>
                    </a:p>
                  </a:txBody>
                  <a:tcPr anchor="ctr"/>
                </a:tc>
                <a:tc>
                  <a:txBody>
                    <a:bodyPr/>
                    <a:lstStyle/>
                    <a:p>
                      <a:pPr marL="0" algn="ctr" defTabSz="914400" rtl="0" eaLnBrk="1" latinLnBrk="0" hangingPunct="1"/>
                      <a:r>
                        <a:rPr lang="fr-FR" sz="1400" i="1" kern="1200" baseline="0" dirty="0" smtClean="0">
                          <a:solidFill>
                            <a:schemeClr val="tx1"/>
                          </a:solidFill>
                          <a:latin typeface="+mn-lt"/>
                          <a:ea typeface="+mn-ea"/>
                          <a:cs typeface="+mn-cs"/>
                        </a:rPr>
                        <a:t>Choix qui accentuent ou minimisent les phénomènes géographiques mais dont les modalités de calculs sont rarement connues. </a:t>
                      </a:r>
                      <a:endParaRPr lang="fr-FR" sz="1400" i="1" kern="1200" baseline="0" dirty="0">
                        <a:solidFill>
                          <a:schemeClr val="tx1"/>
                        </a:solidFill>
                        <a:latin typeface="+mn-lt"/>
                        <a:ea typeface="+mn-ea"/>
                        <a:cs typeface="+mn-cs"/>
                      </a:endParaRPr>
                    </a:p>
                  </a:txBody>
                  <a:tcPr anchor="ctr"/>
                </a:tc>
                <a:tc>
                  <a:txBody>
                    <a:bodyPr/>
                    <a:lstStyle/>
                    <a:p>
                      <a:pPr algn="ctr"/>
                      <a:r>
                        <a:rPr lang="fr-FR" sz="1400" b="1" i="1" kern="1200" baseline="0" dirty="0" smtClean="0">
                          <a:solidFill>
                            <a:srgbClr val="C00000"/>
                          </a:solidFill>
                          <a:latin typeface="+mn-lt"/>
                          <a:ea typeface="+mn-ea"/>
                          <a:cs typeface="+mn-cs"/>
                          <a:hlinkClick r:id="rId7" action="ppaction://hlinksldjump"/>
                        </a:rPr>
                        <a:t>Une carte des densités</a:t>
                      </a:r>
                      <a:r>
                        <a:rPr lang="fr-FR" sz="1400" b="1" i="1" kern="1200" baseline="0" dirty="0" smtClean="0">
                          <a:solidFill>
                            <a:srgbClr val="C00000"/>
                          </a:solidFill>
                          <a:latin typeface="+mn-lt"/>
                          <a:ea typeface="+mn-ea"/>
                          <a:cs typeface="+mn-cs"/>
                        </a:rPr>
                        <a:t>, par exemple, est toujours très relative, alors que la densité semble une donnée assez objective de prime abord</a:t>
                      </a:r>
                    </a:p>
                  </a:txBody>
                  <a:tcPr anchor="ctr"/>
                </a:tc>
              </a:tr>
              <a:tr h="697694">
                <a:tc vMerge="1">
                  <a:txBody>
                    <a:bodyPr/>
                    <a:lstStyle/>
                    <a:p>
                      <a:endParaRPr lang="fr-FR" dirty="0"/>
                    </a:p>
                  </a:txBody>
                  <a:tcPr/>
                </a:tc>
                <a:tc>
                  <a:txBody>
                    <a:bodyPr/>
                    <a:lstStyle/>
                    <a:p>
                      <a:pPr algn="ctr"/>
                      <a:r>
                        <a:rPr lang="fr-FR" sz="1400" b="1" dirty="0" smtClean="0"/>
                        <a:t>Fiabilité des données</a:t>
                      </a:r>
                      <a:endParaRPr lang="fr-FR" sz="1400" b="1" dirty="0"/>
                    </a:p>
                  </a:txBody>
                  <a:tcPr anchor="ctr"/>
                </a:tc>
                <a:tc>
                  <a:txBody>
                    <a:bodyPr/>
                    <a:lstStyle/>
                    <a:p>
                      <a:pPr algn="ctr"/>
                      <a:r>
                        <a:rPr lang="fr-FR" sz="1400" kern="1200" baseline="0" dirty="0" smtClean="0">
                          <a:solidFill>
                            <a:schemeClr val="tx1"/>
                          </a:solidFill>
                          <a:latin typeface="+mn-lt"/>
                          <a:ea typeface="+mn-ea"/>
                          <a:cs typeface="+mn-cs"/>
                        </a:rPr>
                        <a:t>Toute carte est établie à partir de </a:t>
                      </a:r>
                      <a:r>
                        <a:rPr lang="fr-FR" sz="1400" b="1" i="1" kern="1200" baseline="0" dirty="0" smtClean="0">
                          <a:solidFill>
                            <a:schemeClr val="tx1"/>
                          </a:solidFill>
                          <a:latin typeface="+mn-lt"/>
                          <a:ea typeface="+mn-ea"/>
                          <a:cs typeface="+mn-cs"/>
                        </a:rPr>
                        <a:t>données statistiques</a:t>
                      </a:r>
                      <a:endParaRPr lang="fr-FR" sz="1400" b="1" i="1" kern="1200" baseline="0" dirty="0">
                        <a:solidFill>
                          <a:schemeClr val="tx1"/>
                        </a:solidFill>
                        <a:latin typeface="+mn-lt"/>
                        <a:ea typeface="+mn-ea"/>
                        <a:cs typeface="+mn-cs"/>
                      </a:endParaRPr>
                    </a:p>
                  </a:txBody>
                  <a:tcPr anchor="ctr"/>
                </a:tc>
                <a:tc>
                  <a:txBody>
                    <a:bodyPr/>
                    <a:lstStyle/>
                    <a:p>
                      <a:pPr algn="ctr"/>
                      <a:r>
                        <a:rPr lang="fr-FR" sz="1400" i="1" kern="1200" baseline="0" dirty="0" smtClean="0">
                          <a:solidFill>
                            <a:schemeClr val="tx1"/>
                          </a:solidFill>
                          <a:latin typeface="+mn-lt"/>
                          <a:ea typeface="+mn-ea"/>
                          <a:cs typeface="+mn-cs"/>
                        </a:rPr>
                        <a:t>Rarement la possibilité de vérifier la fiabilité des données statistiques</a:t>
                      </a:r>
                      <a:endParaRPr lang="fr-FR" sz="1400" i="1" kern="1200" baseline="0" dirty="0">
                        <a:solidFill>
                          <a:schemeClr val="tx1"/>
                        </a:solidFill>
                        <a:latin typeface="+mn-lt"/>
                        <a:ea typeface="+mn-ea"/>
                        <a:cs typeface="+mn-cs"/>
                      </a:endParaRPr>
                    </a:p>
                  </a:txBody>
                  <a:tcPr anchor="ctr"/>
                </a:tc>
                <a:tc>
                  <a:txBody>
                    <a:bodyPr/>
                    <a:lstStyle/>
                    <a:p>
                      <a:pPr algn="ctr"/>
                      <a:r>
                        <a:rPr lang="fr-FR" sz="1400" b="1" i="1" kern="1200" baseline="0" dirty="0" smtClean="0">
                          <a:solidFill>
                            <a:srgbClr val="C00000"/>
                          </a:solidFill>
                          <a:latin typeface="+mn-lt"/>
                          <a:ea typeface="+mn-ea"/>
                          <a:cs typeface="+mn-cs"/>
                          <a:hlinkClick r:id="rId8" action="ppaction://hlinksldjump"/>
                        </a:rPr>
                        <a:t>La cartographie de crise</a:t>
                      </a:r>
                      <a:endParaRPr lang="fr-FR" sz="1400" b="1" i="1" kern="1200" baseline="0" dirty="0">
                        <a:solidFill>
                          <a:srgbClr val="C00000"/>
                        </a:solidFill>
                        <a:latin typeface="+mn-lt"/>
                        <a:ea typeface="+mn-ea"/>
                        <a:cs typeface="+mn-cs"/>
                      </a:endParaRPr>
                    </a:p>
                  </a:txBody>
                  <a:tcPr anchor="ctr"/>
                </a:tc>
              </a:tr>
              <a:tr h="697694">
                <a:tc vMerge="1">
                  <a:txBody>
                    <a:bodyPr/>
                    <a:lstStyle/>
                    <a:p>
                      <a:endParaRPr lang="fr-FR" dirty="0"/>
                    </a:p>
                  </a:txBody>
                  <a:tcPr/>
                </a:tc>
                <a:tc>
                  <a:txBody>
                    <a:bodyPr/>
                    <a:lstStyle/>
                    <a:p>
                      <a:pPr algn="ctr"/>
                      <a:r>
                        <a:rPr lang="fr-FR" sz="1400" b="1" dirty="0" smtClean="0"/>
                        <a:t>Zonage</a:t>
                      </a:r>
                      <a:r>
                        <a:rPr lang="fr-FR" sz="1400" b="1" baseline="0" dirty="0" smtClean="0"/>
                        <a:t> </a:t>
                      </a:r>
                      <a:endParaRPr lang="fr-FR" sz="1400" b="1" dirty="0"/>
                    </a:p>
                  </a:txBody>
                  <a:tcPr anchor="ctr"/>
                </a:tc>
                <a:tc>
                  <a:txBody>
                    <a:bodyPr/>
                    <a:lstStyle/>
                    <a:p>
                      <a:pPr algn="ctr"/>
                      <a:r>
                        <a:rPr lang="fr-FR" sz="1400" kern="1200" baseline="0" dirty="0" smtClean="0">
                          <a:solidFill>
                            <a:schemeClr val="tx1"/>
                          </a:solidFill>
                          <a:latin typeface="+mn-lt"/>
                          <a:ea typeface="+mn-ea"/>
                          <a:cs typeface="+mn-cs"/>
                        </a:rPr>
                        <a:t>Découpage de l’espace en </a:t>
                      </a:r>
                      <a:r>
                        <a:rPr lang="fr-FR" sz="1400" b="1" i="1" kern="1200" baseline="0" dirty="0" smtClean="0">
                          <a:solidFill>
                            <a:schemeClr val="tx1"/>
                          </a:solidFill>
                          <a:latin typeface="+mn-lt"/>
                          <a:ea typeface="+mn-ea"/>
                          <a:cs typeface="+mn-cs"/>
                        </a:rPr>
                        <a:t>zones</a:t>
                      </a:r>
                      <a:r>
                        <a:rPr lang="fr-FR" sz="1400" kern="1200" baseline="0" dirty="0" smtClean="0">
                          <a:solidFill>
                            <a:schemeClr val="tx1"/>
                          </a:solidFill>
                          <a:latin typeface="+mn-lt"/>
                          <a:ea typeface="+mn-ea"/>
                          <a:cs typeface="+mn-cs"/>
                        </a:rPr>
                        <a:t> caractérisées par un </a:t>
                      </a:r>
                      <a:r>
                        <a:rPr lang="fr-FR" sz="1400" b="1" i="1" kern="1200" baseline="0" dirty="0" smtClean="0">
                          <a:solidFill>
                            <a:schemeClr val="tx1"/>
                          </a:solidFill>
                          <a:latin typeface="+mn-lt"/>
                          <a:ea typeface="+mn-ea"/>
                          <a:cs typeface="+mn-cs"/>
                        </a:rPr>
                        <a:t>critère dominant donné</a:t>
                      </a:r>
                      <a:endParaRPr lang="fr-FR" sz="1400" b="1" i="1" kern="1200" baseline="0" dirty="0">
                        <a:solidFill>
                          <a:schemeClr val="tx1"/>
                        </a:solidFill>
                        <a:latin typeface="+mn-lt"/>
                        <a:ea typeface="+mn-ea"/>
                        <a:cs typeface="+mn-cs"/>
                      </a:endParaRPr>
                    </a:p>
                  </a:txBody>
                  <a:tcPr anchor="ctr"/>
                </a:tc>
                <a:tc>
                  <a:txBody>
                    <a:bodyPr/>
                    <a:lstStyle/>
                    <a:p>
                      <a:pPr algn="ctr"/>
                      <a:r>
                        <a:rPr lang="fr-FR" sz="1400" i="1" kern="1200" baseline="0" dirty="0" smtClean="0">
                          <a:solidFill>
                            <a:schemeClr val="tx1"/>
                          </a:solidFill>
                          <a:latin typeface="+mn-lt"/>
                          <a:ea typeface="+mn-ea"/>
                          <a:cs typeface="+mn-cs"/>
                        </a:rPr>
                        <a:t>Ne rend pas compte de la complexité de la répartition des phénomènes spatiaux</a:t>
                      </a:r>
                      <a:endParaRPr lang="fr-FR" sz="1400" i="1" kern="1200" baseline="0" dirty="0">
                        <a:solidFill>
                          <a:schemeClr val="tx1"/>
                        </a:solidFill>
                        <a:latin typeface="+mn-lt"/>
                        <a:ea typeface="+mn-ea"/>
                        <a:cs typeface="+mn-cs"/>
                      </a:endParaRPr>
                    </a:p>
                  </a:txBody>
                  <a:tcPr anchor="ctr"/>
                </a:tc>
                <a:tc>
                  <a:txBody>
                    <a:bodyPr/>
                    <a:lstStyle/>
                    <a:p>
                      <a:pPr algn="ctr"/>
                      <a:r>
                        <a:rPr lang="fr-FR" sz="1400" b="1" i="1" kern="1200" baseline="0" dirty="0" smtClean="0">
                          <a:solidFill>
                            <a:srgbClr val="C00000"/>
                          </a:solidFill>
                          <a:latin typeface="+mn-lt"/>
                          <a:ea typeface="+mn-ea"/>
                          <a:cs typeface="+mn-cs"/>
                          <a:hlinkClick r:id="rId4" action="ppaction://hlinksldjump"/>
                        </a:rPr>
                        <a:t>La «</a:t>
                      </a:r>
                      <a:r>
                        <a:rPr lang="fr-FR" sz="1400" b="1" i="1" kern="1200" baseline="0" dirty="0" smtClean="0">
                          <a:solidFill>
                            <a:srgbClr val="C00000"/>
                          </a:solidFill>
                          <a:latin typeface="+mn-lt"/>
                          <a:ea typeface="+mn-ea"/>
                          <a:cs typeface="+mn-cs"/>
                          <a:hlinkClick r:id="rId9" action="ppaction://hlinksldjump"/>
                        </a:rPr>
                        <a:t> carte puzzle</a:t>
                      </a:r>
                      <a:r>
                        <a:rPr lang="fr-FR" sz="1400" b="1" i="1" u="none" kern="1200" baseline="0" dirty="0" smtClean="0">
                          <a:solidFill>
                            <a:srgbClr val="C00000"/>
                          </a:solidFill>
                          <a:latin typeface="+mn-lt"/>
                          <a:ea typeface="+mn-ea"/>
                          <a:cs typeface="+mn-cs"/>
                          <a:hlinkClick r:id="rId9" action="ppaction://hlinksldjump"/>
                        </a:rPr>
                        <a:t>» </a:t>
                      </a:r>
                      <a:r>
                        <a:rPr lang="fr-FR" sz="1400" b="1" i="1" u="none" kern="1200" baseline="0" dirty="0" smtClean="0">
                          <a:solidFill>
                            <a:srgbClr val="C00000"/>
                          </a:solidFill>
                          <a:latin typeface="+mn-lt"/>
                          <a:ea typeface="+mn-ea"/>
                          <a:cs typeface="+mn-cs"/>
                        </a:rPr>
                        <a:t>des Etats </a:t>
                      </a:r>
                      <a:r>
                        <a:rPr lang="fr-FR" sz="1400" b="1" i="1" kern="1200" baseline="0" dirty="0" smtClean="0">
                          <a:solidFill>
                            <a:srgbClr val="C00000"/>
                          </a:solidFill>
                          <a:latin typeface="+mn-lt"/>
                          <a:ea typeface="+mn-ea"/>
                          <a:cs typeface="+mn-cs"/>
                        </a:rPr>
                        <a:t>qui induit une vision dépassée du découpage du monde </a:t>
                      </a:r>
                      <a:endParaRPr lang="fr-FR" sz="1400" b="1" i="1" kern="1200" baseline="0" dirty="0">
                        <a:solidFill>
                          <a:srgbClr val="C00000"/>
                        </a:solidFill>
                        <a:latin typeface="+mn-lt"/>
                        <a:ea typeface="+mn-ea"/>
                        <a:cs typeface="+mn-cs"/>
                      </a:endParaRPr>
                    </a:p>
                  </a:txBody>
                  <a:tcPr anchor="ctr"/>
                </a:tc>
              </a:tr>
              <a:tr h="697694">
                <a:tc rowSpan="3">
                  <a:txBody>
                    <a:bodyPr/>
                    <a:lstStyle/>
                    <a:p>
                      <a:pPr algn="ctr"/>
                      <a:r>
                        <a:rPr lang="fr-FR" sz="1400" b="1" dirty="0" smtClean="0"/>
                        <a:t>CHOIX</a:t>
                      </a:r>
                      <a:r>
                        <a:rPr lang="fr-FR" sz="1400" b="1" baseline="0" dirty="0" smtClean="0"/>
                        <a:t> DE CONTENUS</a:t>
                      </a:r>
                      <a:endParaRPr lang="fr-FR" sz="1400" b="1" dirty="0"/>
                    </a:p>
                  </a:txBody>
                  <a:tcPr vert="vert270" anchor="ctr"/>
                </a:tc>
                <a:tc>
                  <a:txBody>
                    <a:bodyPr/>
                    <a:lstStyle/>
                    <a:p>
                      <a:pPr algn="ctr"/>
                      <a:r>
                        <a:rPr lang="fr-FR" sz="1400" b="1" dirty="0" smtClean="0"/>
                        <a:t>Sélection</a:t>
                      </a:r>
                      <a:r>
                        <a:rPr lang="fr-FR" sz="1400" b="1" baseline="0" dirty="0" smtClean="0"/>
                        <a:t> des informations</a:t>
                      </a:r>
                      <a:endParaRPr lang="fr-FR" sz="1400" b="1" dirty="0"/>
                    </a:p>
                  </a:txBody>
                  <a:tcPr anchor="ctr"/>
                </a:tc>
                <a:tc>
                  <a:txBody>
                    <a:bodyPr/>
                    <a:lstStyle/>
                    <a:p>
                      <a:pPr algn="ctr"/>
                      <a:r>
                        <a:rPr lang="fr-FR" sz="1400" kern="1200" baseline="0" dirty="0" smtClean="0">
                          <a:solidFill>
                            <a:schemeClr val="tx1"/>
                          </a:solidFill>
                          <a:latin typeface="+mn-lt"/>
                          <a:ea typeface="+mn-ea"/>
                          <a:cs typeface="+mn-cs"/>
                        </a:rPr>
                        <a:t>La carte ne dit jamais tout, elle </a:t>
                      </a:r>
                      <a:r>
                        <a:rPr lang="fr-FR" sz="1400" b="1" i="1" kern="1200" baseline="0" dirty="0" smtClean="0">
                          <a:solidFill>
                            <a:schemeClr val="tx1"/>
                          </a:solidFill>
                          <a:latin typeface="+mn-lt"/>
                          <a:ea typeface="+mn-ea"/>
                          <a:cs typeface="+mn-cs"/>
                        </a:rPr>
                        <a:t>informe partiellement </a:t>
                      </a:r>
                    </a:p>
                    <a:p>
                      <a:pPr algn="ctr"/>
                      <a:r>
                        <a:rPr lang="fr-FR" sz="1400" kern="1200" baseline="0" dirty="0" smtClean="0">
                          <a:solidFill>
                            <a:schemeClr val="tx1"/>
                          </a:solidFill>
                          <a:latin typeface="+mn-lt"/>
                          <a:ea typeface="+mn-ea"/>
                          <a:cs typeface="+mn-cs"/>
                        </a:rPr>
                        <a:t>sur la réalité</a:t>
                      </a:r>
                      <a:endParaRPr lang="fr-FR" sz="1400" kern="1200" baseline="0" dirty="0">
                        <a:solidFill>
                          <a:schemeClr val="tx1"/>
                        </a:solidFill>
                        <a:latin typeface="+mn-lt"/>
                        <a:ea typeface="+mn-ea"/>
                        <a:cs typeface="+mn-cs"/>
                      </a:endParaRPr>
                    </a:p>
                  </a:txBody>
                  <a:tcPr anchor="ctr"/>
                </a:tc>
                <a:tc>
                  <a:txBody>
                    <a:bodyPr/>
                    <a:lstStyle/>
                    <a:p>
                      <a:pPr algn="ctr"/>
                      <a:r>
                        <a:rPr lang="fr-FR" sz="1400" i="1" kern="1200" baseline="0" dirty="0" smtClean="0">
                          <a:solidFill>
                            <a:schemeClr val="tx1"/>
                          </a:solidFill>
                          <a:latin typeface="+mn-lt"/>
                          <a:ea typeface="+mn-ea"/>
                          <a:cs typeface="+mn-cs"/>
                        </a:rPr>
                        <a:t>« Mentir » par omission ou manipuler, exagérer ou minimiser des phénomènes … </a:t>
                      </a:r>
                      <a:endParaRPr lang="fr-FR" sz="1400" i="1" kern="1200" baseline="0" dirty="0">
                        <a:solidFill>
                          <a:schemeClr val="tx1"/>
                        </a:solidFill>
                        <a:latin typeface="+mn-lt"/>
                        <a:ea typeface="+mn-ea"/>
                        <a:cs typeface="+mn-cs"/>
                      </a:endParaRPr>
                    </a:p>
                  </a:txBody>
                  <a:tcPr anchor="ctr"/>
                </a:tc>
                <a:tc rowSpan="3">
                  <a:txBody>
                    <a:bodyPr/>
                    <a:lstStyle/>
                    <a:p>
                      <a:pPr algn="ctr"/>
                      <a:endParaRPr lang="fr-FR" sz="1400" kern="1200" baseline="0" dirty="0">
                        <a:solidFill>
                          <a:schemeClr val="tx1"/>
                        </a:solidFill>
                        <a:latin typeface="+mn-lt"/>
                        <a:ea typeface="+mn-ea"/>
                        <a:cs typeface="+mn-cs"/>
                      </a:endParaRPr>
                    </a:p>
                  </a:txBody>
                  <a:tcPr anchor="ctr"/>
                </a:tc>
              </a:tr>
              <a:tr h="568727">
                <a:tc vMerge="1">
                  <a:txBody>
                    <a:bodyPr/>
                    <a:lstStyle/>
                    <a:p>
                      <a:endParaRPr lang="fr-FR"/>
                    </a:p>
                  </a:txBody>
                  <a:tcPr/>
                </a:tc>
                <a:tc>
                  <a:txBody>
                    <a:bodyPr/>
                    <a:lstStyle/>
                    <a:p>
                      <a:pPr algn="ctr"/>
                      <a:r>
                        <a:rPr lang="fr-FR" sz="1400" b="1" baseline="0" dirty="0" smtClean="0"/>
                        <a:t>Légende</a:t>
                      </a:r>
                      <a:endParaRPr lang="fr-FR" sz="1400" b="1" dirty="0"/>
                    </a:p>
                  </a:txBody>
                  <a:tcPr anchor="ctr"/>
                </a:tc>
                <a:tc>
                  <a:txBody>
                    <a:bodyPr/>
                    <a:lstStyle/>
                    <a:p>
                      <a:pPr algn="ctr"/>
                      <a:r>
                        <a:rPr lang="fr-FR" sz="1400" kern="1200" baseline="0" dirty="0" smtClean="0">
                          <a:solidFill>
                            <a:schemeClr val="tx1"/>
                          </a:solidFill>
                          <a:latin typeface="+mn-lt"/>
                          <a:ea typeface="+mn-ea"/>
                          <a:cs typeface="+mn-cs"/>
                        </a:rPr>
                        <a:t>Indications pour lire la carte et lui donne une </a:t>
                      </a:r>
                      <a:r>
                        <a:rPr lang="fr-FR" sz="1400" b="1" i="1" kern="1200" baseline="0" dirty="0" smtClean="0">
                          <a:solidFill>
                            <a:schemeClr val="tx1"/>
                          </a:solidFill>
                          <a:latin typeface="+mn-lt"/>
                          <a:ea typeface="+mn-ea"/>
                          <a:cs typeface="+mn-cs"/>
                        </a:rPr>
                        <a:t>intelligibilité</a:t>
                      </a:r>
                      <a:endParaRPr lang="fr-FR" sz="1400" b="1" i="1" kern="1200" baseline="0" dirty="0">
                        <a:solidFill>
                          <a:schemeClr val="tx1"/>
                        </a:solidFill>
                        <a:latin typeface="+mn-lt"/>
                        <a:ea typeface="+mn-ea"/>
                        <a:cs typeface="+mn-cs"/>
                      </a:endParaRPr>
                    </a:p>
                  </a:txBody>
                  <a:tcPr anchor="ctr"/>
                </a:tc>
                <a:tc>
                  <a:txBody>
                    <a:bodyPr/>
                    <a:lstStyle/>
                    <a:p>
                      <a:pPr algn="ctr"/>
                      <a:r>
                        <a:rPr lang="fr-FR" sz="1400" i="1" kern="1200" baseline="0" dirty="0" smtClean="0">
                          <a:solidFill>
                            <a:schemeClr val="tx1"/>
                          </a:solidFill>
                          <a:latin typeface="+mn-lt"/>
                          <a:ea typeface="+mn-ea"/>
                          <a:cs typeface="+mn-cs"/>
                        </a:rPr>
                        <a:t>Elle induit une lecture orientée des informations de la carte</a:t>
                      </a:r>
                      <a:endParaRPr lang="fr-FR" sz="1400" i="1" kern="1200" baseline="0" dirty="0">
                        <a:solidFill>
                          <a:schemeClr val="tx1"/>
                        </a:solidFill>
                        <a:latin typeface="+mn-lt"/>
                        <a:ea typeface="+mn-ea"/>
                        <a:cs typeface="+mn-cs"/>
                      </a:endParaRPr>
                    </a:p>
                  </a:txBody>
                  <a:tcPr anchor="ctr"/>
                </a:tc>
                <a:tc vMerge="1">
                  <a:txBody>
                    <a:bodyPr/>
                    <a:lstStyle/>
                    <a:p>
                      <a:pPr algn="ctr"/>
                      <a:endParaRPr lang="fr-FR" dirty="0"/>
                    </a:p>
                  </a:txBody>
                  <a:tcPr anchor="ctr"/>
                </a:tc>
              </a:tr>
              <a:tr h="568727">
                <a:tc vMerge="1">
                  <a:txBody>
                    <a:bodyPr/>
                    <a:lstStyle/>
                    <a:p>
                      <a:endParaRPr lang="fr-FR"/>
                    </a:p>
                  </a:txBody>
                  <a:tcPr/>
                </a:tc>
                <a:tc>
                  <a:txBody>
                    <a:bodyPr/>
                    <a:lstStyle/>
                    <a:p>
                      <a:pPr algn="ctr"/>
                      <a:r>
                        <a:rPr lang="fr-FR" sz="1400" b="1" dirty="0" smtClean="0"/>
                        <a:t>Titre</a:t>
                      </a:r>
                      <a:endParaRPr lang="fr-FR" sz="1400" b="1" dirty="0"/>
                    </a:p>
                  </a:txBody>
                  <a:tcPr anchor="ctr"/>
                </a:tc>
                <a:tc>
                  <a:txBody>
                    <a:bodyPr/>
                    <a:lstStyle/>
                    <a:p>
                      <a:pPr algn="ctr"/>
                      <a:r>
                        <a:rPr lang="fr-FR" sz="1400" kern="1200" baseline="0" dirty="0" smtClean="0">
                          <a:solidFill>
                            <a:schemeClr val="tx1"/>
                          </a:solidFill>
                          <a:latin typeface="+mn-lt"/>
                          <a:ea typeface="+mn-ea"/>
                          <a:cs typeface="+mn-cs"/>
                        </a:rPr>
                        <a:t>Idée centrale que le cartographe </a:t>
                      </a:r>
                      <a:r>
                        <a:rPr lang="fr-FR" sz="1400" b="1" i="1" kern="1200" baseline="0" dirty="0" smtClean="0">
                          <a:solidFill>
                            <a:schemeClr val="tx1"/>
                          </a:solidFill>
                          <a:latin typeface="+mn-lt"/>
                          <a:ea typeface="+mn-ea"/>
                          <a:cs typeface="+mn-cs"/>
                        </a:rPr>
                        <a:t>veut démontrer</a:t>
                      </a:r>
                      <a:endParaRPr lang="fr-FR" sz="1400" b="1" i="1" kern="1200" baseline="0" dirty="0">
                        <a:solidFill>
                          <a:schemeClr val="tx1"/>
                        </a:solidFill>
                        <a:latin typeface="+mn-lt"/>
                        <a:ea typeface="+mn-ea"/>
                        <a:cs typeface="+mn-cs"/>
                      </a:endParaRPr>
                    </a:p>
                  </a:txBody>
                  <a:tcPr anchor="ctr"/>
                </a:tc>
                <a:tc>
                  <a:txBody>
                    <a:bodyPr/>
                    <a:lstStyle/>
                    <a:p>
                      <a:pPr algn="ctr"/>
                      <a:r>
                        <a:rPr lang="fr-FR" sz="1400" i="1" kern="1200" baseline="0" dirty="0" smtClean="0">
                          <a:solidFill>
                            <a:schemeClr val="tx1"/>
                          </a:solidFill>
                          <a:latin typeface="+mn-lt"/>
                          <a:ea typeface="+mn-ea"/>
                          <a:cs typeface="+mn-cs"/>
                        </a:rPr>
                        <a:t>Il problématise les informations dans un sens particulier</a:t>
                      </a:r>
                      <a:endParaRPr lang="fr-FR" sz="1400" i="1" kern="1200" baseline="0" dirty="0">
                        <a:solidFill>
                          <a:schemeClr val="tx1"/>
                        </a:solidFill>
                        <a:latin typeface="+mn-lt"/>
                        <a:ea typeface="+mn-ea"/>
                        <a:cs typeface="+mn-cs"/>
                      </a:endParaRPr>
                    </a:p>
                  </a:txBody>
                  <a:tcPr anchor="ctr"/>
                </a:tc>
                <a:tc vMerge="1">
                  <a:txBody>
                    <a:bodyPr/>
                    <a:lstStyle/>
                    <a:p>
                      <a:pPr algn="ctr"/>
                      <a:endParaRPr lang="fr-FR" dirty="0"/>
                    </a:p>
                  </a:txBody>
                  <a:tcPr anchor="ctr"/>
                </a:tc>
              </a:tr>
            </a:tbl>
          </a:graphicData>
        </a:graphic>
      </p:graphicFrame>
      <p:pic>
        <p:nvPicPr>
          <p:cNvPr id="3" name="Picture 2" descr="http://merigg.files.wordpress.com/2011/02/choque-de-civilizaciones-huntington.jpg"/>
          <p:cNvPicPr>
            <a:picLocks noChangeAspect="1" noChangeArrowheads="1"/>
          </p:cNvPicPr>
          <p:nvPr/>
        </p:nvPicPr>
        <p:blipFill>
          <a:blip r:embed="rId10" cstate="email"/>
          <a:srcRect/>
          <a:stretch>
            <a:fillRect/>
          </a:stretch>
        </p:blipFill>
        <p:spPr bwMode="auto">
          <a:xfrm>
            <a:off x="6859608" y="5229200"/>
            <a:ext cx="2085749" cy="1512168"/>
          </a:xfrm>
          <a:prstGeom prst="rect">
            <a:avLst/>
          </a:prstGeom>
          <a:noFill/>
        </p:spPr>
      </p:pic>
      <p:sp>
        <p:nvSpPr>
          <p:cNvPr id="5" name="Rectangle 4"/>
          <p:cNvSpPr/>
          <p:nvPr/>
        </p:nvSpPr>
        <p:spPr>
          <a:xfrm>
            <a:off x="1691680" y="548680"/>
            <a:ext cx="2376264"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4211960" y="548680"/>
            <a:ext cx="2376264"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6732240" y="548680"/>
            <a:ext cx="2376264"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1691680" y="1484784"/>
            <a:ext cx="2376264"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4211960" y="1484784"/>
            <a:ext cx="2376264"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6732240" y="1484784"/>
            <a:ext cx="2376264"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1691680" y="2492896"/>
            <a:ext cx="2376264"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4211960" y="2420888"/>
            <a:ext cx="2376264" cy="1080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p:nvSpPr>
        <p:spPr>
          <a:xfrm>
            <a:off x="6732240" y="2420888"/>
            <a:ext cx="2376264" cy="1080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p:nvSpPr>
        <p:spPr>
          <a:xfrm>
            <a:off x="1691680" y="3573016"/>
            <a:ext cx="2376264"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p:nvSpPr>
        <p:spPr>
          <a:xfrm>
            <a:off x="4211960" y="3573016"/>
            <a:ext cx="2376264"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p:cNvSpPr/>
          <p:nvPr/>
        </p:nvSpPr>
        <p:spPr>
          <a:xfrm>
            <a:off x="6732240" y="3573016"/>
            <a:ext cx="2376264"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p:nvSpPr>
        <p:spPr>
          <a:xfrm>
            <a:off x="1691680" y="4293096"/>
            <a:ext cx="2376264"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p:nvSpPr>
        <p:spPr>
          <a:xfrm>
            <a:off x="4211960" y="4293096"/>
            <a:ext cx="2376264"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p:cNvSpPr/>
          <p:nvPr/>
        </p:nvSpPr>
        <p:spPr>
          <a:xfrm>
            <a:off x="6732240" y="4293096"/>
            <a:ext cx="2376264"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p:cNvSpPr/>
          <p:nvPr/>
        </p:nvSpPr>
        <p:spPr>
          <a:xfrm>
            <a:off x="1763688" y="5085184"/>
            <a:ext cx="2232248"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p:cNvSpPr/>
          <p:nvPr/>
        </p:nvSpPr>
        <p:spPr>
          <a:xfrm>
            <a:off x="4283968" y="5013176"/>
            <a:ext cx="2232248"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p:cNvSpPr/>
          <p:nvPr/>
        </p:nvSpPr>
        <p:spPr>
          <a:xfrm>
            <a:off x="1763688" y="5805264"/>
            <a:ext cx="2232248"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p:cNvSpPr/>
          <p:nvPr/>
        </p:nvSpPr>
        <p:spPr>
          <a:xfrm>
            <a:off x="4283968" y="5805264"/>
            <a:ext cx="2232248"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p:cNvSpPr/>
          <p:nvPr/>
        </p:nvSpPr>
        <p:spPr>
          <a:xfrm>
            <a:off x="1763688" y="6381328"/>
            <a:ext cx="2232248"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p:cNvSpPr/>
          <p:nvPr/>
        </p:nvSpPr>
        <p:spPr>
          <a:xfrm>
            <a:off x="4211960" y="6381328"/>
            <a:ext cx="2304256"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0" nodeType="clickEffect">
                                  <p:stCondLst>
                                    <p:cond delay="0"/>
                                  </p:stCondLst>
                                  <p:childTnLst>
                                    <p:animEffect transition="out" filter="box(in)">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 presetClass="exit" presetSubtype="16" fill="hold" grpId="0" nodeType="clickEffect">
                                  <p:stCondLst>
                                    <p:cond delay="0"/>
                                  </p:stCondLst>
                                  <p:childTnLst>
                                    <p:animEffect transition="out" filter="box(in)">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 presetClass="exit" presetSubtype="16" fill="hold" grpId="0" nodeType="clickEffect">
                                  <p:stCondLst>
                                    <p:cond delay="0"/>
                                  </p:stCondLst>
                                  <p:childTnLst>
                                    <p:animEffect transition="out" filter="box(in)">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 presetClass="exit" presetSubtype="16" fill="hold" grpId="0" nodeType="clickEffect">
                                  <p:stCondLst>
                                    <p:cond delay="0"/>
                                  </p:stCondLst>
                                  <p:childTnLst>
                                    <p:animEffect transition="out" filter="box(in)">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 presetClass="exit" presetSubtype="16" fill="hold" grpId="0" nodeType="clickEffect">
                                  <p:stCondLst>
                                    <p:cond delay="0"/>
                                  </p:stCondLst>
                                  <p:childTnLst>
                                    <p:animEffect transition="out" filter="box(in)">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4" presetClass="exit" presetSubtype="16" fill="hold" grpId="0" nodeType="clickEffect">
                                  <p:stCondLst>
                                    <p:cond delay="0"/>
                                  </p:stCondLst>
                                  <p:childTnLst>
                                    <p:animEffect transition="out" filter="box(in)">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 presetClass="exit" presetSubtype="16" fill="hold" grpId="0" nodeType="clickEffect">
                                  <p:stCondLst>
                                    <p:cond delay="0"/>
                                  </p:stCondLst>
                                  <p:childTnLst>
                                    <p:animEffect transition="out" filter="box(in)">
                                      <p:cBhvr>
                                        <p:cTn id="41" dur="500"/>
                                        <p:tgtEl>
                                          <p:spTgt spid="12"/>
                                        </p:tgtEl>
                                      </p:cBhvr>
                                    </p:animEffect>
                                    <p:set>
                                      <p:cBhvr>
                                        <p:cTn id="42" dur="1" fill="hold">
                                          <p:stCondLst>
                                            <p:cond delay="499"/>
                                          </p:stCondLst>
                                        </p:cTn>
                                        <p:tgtEl>
                                          <p:spTgt spid="1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4" presetClass="exit" presetSubtype="16" fill="hold" grpId="0" nodeType="clickEffect">
                                  <p:stCondLst>
                                    <p:cond delay="0"/>
                                  </p:stCondLst>
                                  <p:childTnLst>
                                    <p:animEffect transition="out" filter="box(in)">
                                      <p:cBhvr>
                                        <p:cTn id="46" dur="500"/>
                                        <p:tgtEl>
                                          <p:spTgt spid="13"/>
                                        </p:tgtEl>
                                      </p:cBhvr>
                                    </p:animEffect>
                                    <p:set>
                                      <p:cBhvr>
                                        <p:cTn id="47" dur="1" fill="hold">
                                          <p:stCondLst>
                                            <p:cond delay="499"/>
                                          </p:stCondLst>
                                        </p:cTn>
                                        <p:tgtEl>
                                          <p:spTgt spid="13"/>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4" presetClass="exit" presetSubtype="16" fill="hold" grpId="0" nodeType="clickEffect">
                                  <p:stCondLst>
                                    <p:cond delay="0"/>
                                  </p:stCondLst>
                                  <p:childTnLst>
                                    <p:animEffect transition="out" filter="box(in)">
                                      <p:cBhvr>
                                        <p:cTn id="51" dur="500"/>
                                        <p:tgtEl>
                                          <p:spTgt spid="14"/>
                                        </p:tgtEl>
                                      </p:cBhvr>
                                    </p:animEffect>
                                    <p:set>
                                      <p:cBhvr>
                                        <p:cTn id="52" dur="1" fill="hold">
                                          <p:stCondLst>
                                            <p:cond delay="499"/>
                                          </p:stCondLst>
                                        </p:cTn>
                                        <p:tgtEl>
                                          <p:spTgt spid="14"/>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4" presetClass="exit" presetSubtype="16" fill="hold" grpId="0" nodeType="clickEffect">
                                  <p:stCondLst>
                                    <p:cond delay="0"/>
                                  </p:stCondLst>
                                  <p:childTnLst>
                                    <p:animEffect transition="out" filter="box(in)">
                                      <p:cBhvr>
                                        <p:cTn id="56" dur="500"/>
                                        <p:tgtEl>
                                          <p:spTgt spid="15"/>
                                        </p:tgtEl>
                                      </p:cBhvr>
                                    </p:animEffect>
                                    <p:set>
                                      <p:cBhvr>
                                        <p:cTn id="57" dur="1" fill="hold">
                                          <p:stCondLst>
                                            <p:cond delay="499"/>
                                          </p:stCondLst>
                                        </p:cTn>
                                        <p:tgtEl>
                                          <p:spTgt spid="15"/>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4" presetClass="exit" presetSubtype="16" fill="hold" grpId="0" nodeType="clickEffect">
                                  <p:stCondLst>
                                    <p:cond delay="0"/>
                                  </p:stCondLst>
                                  <p:childTnLst>
                                    <p:animEffect transition="out" filter="box(in)">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4" presetClass="exit" presetSubtype="16" fill="hold" grpId="0" nodeType="clickEffect">
                                  <p:stCondLst>
                                    <p:cond delay="0"/>
                                  </p:stCondLst>
                                  <p:childTnLst>
                                    <p:animEffect transition="out" filter="box(in)">
                                      <p:cBhvr>
                                        <p:cTn id="66" dur="500"/>
                                        <p:tgtEl>
                                          <p:spTgt spid="17"/>
                                        </p:tgtEl>
                                      </p:cBhvr>
                                    </p:animEffect>
                                    <p:set>
                                      <p:cBhvr>
                                        <p:cTn id="67" dur="1" fill="hold">
                                          <p:stCondLst>
                                            <p:cond delay="499"/>
                                          </p:stCondLst>
                                        </p:cTn>
                                        <p:tgtEl>
                                          <p:spTgt spid="17"/>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4" presetClass="exit" presetSubtype="16" fill="hold" grpId="0" nodeType="clickEffect">
                                  <p:stCondLst>
                                    <p:cond delay="0"/>
                                  </p:stCondLst>
                                  <p:childTnLst>
                                    <p:animEffect transition="out" filter="box(in)">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4" presetClass="exit" presetSubtype="16" fill="hold" grpId="0" nodeType="clickEffect">
                                  <p:stCondLst>
                                    <p:cond delay="0"/>
                                  </p:stCondLst>
                                  <p:childTnLst>
                                    <p:animEffect transition="out" filter="box(in)">
                                      <p:cBhvr>
                                        <p:cTn id="76" dur="500"/>
                                        <p:tgtEl>
                                          <p:spTgt spid="19"/>
                                        </p:tgtEl>
                                      </p:cBhvr>
                                    </p:animEffect>
                                    <p:set>
                                      <p:cBhvr>
                                        <p:cTn id="77" dur="1" fill="hold">
                                          <p:stCondLst>
                                            <p:cond delay="499"/>
                                          </p:stCondLst>
                                        </p:cTn>
                                        <p:tgtEl>
                                          <p:spTgt spid="19"/>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4" presetClass="exit" presetSubtype="16" fill="hold" grpId="0" nodeType="clickEffect">
                                  <p:stCondLst>
                                    <p:cond delay="0"/>
                                  </p:stCondLst>
                                  <p:childTnLst>
                                    <p:animEffect transition="out" filter="box(in)">
                                      <p:cBhvr>
                                        <p:cTn id="81" dur="500"/>
                                        <p:tgtEl>
                                          <p:spTgt spid="20"/>
                                        </p:tgtEl>
                                      </p:cBhvr>
                                    </p:animEffect>
                                    <p:set>
                                      <p:cBhvr>
                                        <p:cTn id="82" dur="1" fill="hold">
                                          <p:stCondLst>
                                            <p:cond delay="499"/>
                                          </p:stCondLst>
                                        </p:cTn>
                                        <p:tgtEl>
                                          <p:spTgt spid="20"/>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4" presetClass="exit" presetSubtype="16" fill="hold" grpId="0" nodeType="clickEffect">
                                  <p:stCondLst>
                                    <p:cond delay="0"/>
                                  </p:stCondLst>
                                  <p:childTnLst>
                                    <p:animEffect transition="out" filter="box(in)">
                                      <p:cBhvr>
                                        <p:cTn id="86" dur="500"/>
                                        <p:tgtEl>
                                          <p:spTgt spid="21"/>
                                        </p:tgtEl>
                                      </p:cBhvr>
                                    </p:animEffect>
                                    <p:set>
                                      <p:cBhvr>
                                        <p:cTn id="87" dur="1" fill="hold">
                                          <p:stCondLst>
                                            <p:cond delay="499"/>
                                          </p:stCondLst>
                                        </p:cTn>
                                        <p:tgtEl>
                                          <p:spTgt spid="21"/>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4" presetClass="exit" presetSubtype="16" fill="hold" grpId="0" nodeType="clickEffect">
                                  <p:stCondLst>
                                    <p:cond delay="0"/>
                                  </p:stCondLst>
                                  <p:childTnLst>
                                    <p:animEffect transition="out" filter="box(in)">
                                      <p:cBhvr>
                                        <p:cTn id="91" dur="500"/>
                                        <p:tgtEl>
                                          <p:spTgt spid="22"/>
                                        </p:tgtEl>
                                      </p:cBhvr>
                                    </p:animEffect>
                                    <p:set>
                                      <p:cBhvr>
                                        <p:cTn id="92" dur="1" fill="hold">
                                          <p:stCondLst>
                                            <p:cond delay="499"/>
                                          </p:stCondLst>
                                        </p:cTn>
                                        <p:tgtEl>
                                          <p:spTgt spid="22"/>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4" presetClass="exit" presetSubtype="16" fill="hold" grpId="0" nodeType="clickEffect">
                                  <p:stCondLst>
                                    <p:cond delay="0"/>
                                  </p:stCondLst>
                                  <p:childTnLst>
                                    <p:animEffect transition="out" filter="box(in)">
                                      <p:cBhvr>
                                        <p:cTn id="96" dur="500"/>
                                        <p:tgtEl>
                                          <p:spTgt spid="23"/>
                                        </p:tgtEl>
                                      </p:cBhvr>
                                    </p:animEffect>
                                    <p:set>
                                      <p:cBhvr>
                                        <p:cTn id="97" dur="1" fill="hold">
                                          <p:stCondLst>
                                            <p:cond delay="499"/>
                                          </p:stCondLst>
                                        </p:cTn>
                                        <p:tgtEl>
                                          <p:spTgt spid="23"/>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4" presetClass="exit" presetSubtype="16" fill="hold" grpId="0" nodeType="clickEffect">
                                  <p:stCondLst>
                                    <p:cond delay="0"/>
                                  </p:stCondLst>
                                  <p:childTnLst>
                                    <p:animEffect transition="out" filter="box(in)">
                                      <p:cBhvr>
                                        <p:cTn id="101" dur="500"/>
                                        <p:tgtEl>
                                          <p:spTgt spid="24"/>
                                        </p:tgtEl>
                                      </p:cBhvr>
                                    </p:animEffect>
                                    <p:set>
                                      <p:cBhvr>
                                        <p:cTn id="102" dur="1" fill="hold">
                                          <p:stCondLst>
                                            <p:cond delay="499"/>
                                          </p:stCondLst>
                                        </p:cTn>
                                        <p:tgtEl>
                                          <p:spTgt spid="24"/>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4" presetClass="exit" presetSubtype="16" fill="hold" grpId="0" nodeType="clickEffect">
                                  <p:stCondLst>
                                    <p:cond delay="0"/>
                                  </p:stCondLst>
                                  <p:childTnLst>
                                    <p:animEffect transition="out" filter="box(in)">
                                      <p:cBhvr>
                                        <p:cTn id="106" dur="500"/>
                                        <p:tgtEl>
                                          <p:spTgt spid="25"/>
                                        </p:tgtEl>
                                      </p:cBhvr>
                                    </p:animEffect>
                                    <p:set>
                                      <p:cBhvr>
                                        <p:cTn id="107"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nvGraphicFramePr>
        <p:xfrm>
          <a:off x="0" y="-27384"/>
          <a:ext cx="9143999" cy="6898174"/>
        </p:xfrm>
        <a:graphic>
          <a:graphicData uri="http://schemas.openxmlformats.org/drawingml/2006/table">
            <a:tbl>
              <a:tblPr firstRow="1" bandRow="1">
                <a:tableStyleId>{5940675A-B579-460E-94D1-54222C63F5DA}</a:tableStyleId>
              </a:tblPr>
              <a:tblGrid>
                <a:gridCol w="395536"/>
                <a:gridCol w="1224136"/>
                <a:gridCol w="2508109"/>
                <a:gridCol w="2508109"/>
                <a:gridCol w="2508109"/>
              </a:tblGrid>
              <a:tr h="494200">
                <a:tc gridSpan="2">
                  <a:txBody>
                    <a:bodyPr/>
                    <a:lstStyle/>
                    <a:p>
                      <a:pPr algn="ctr"/>
                      <a:r>
                        <a:rPr lang="fr-FR" sz="1400" b="1" baseline="0" dirty="0" smtClean="0"/>
                        <a:t>Le discours CARTOGRAPHIQUE</a:t>
                      </a:r>
                      <a:endParaRPr lang="fr-FR" sz="1400" b="1" dirty="0"/>
                    </a:p>
                  </a:txBody>
                  <a:tcPr anchor="ctr"/>
                </a:tc>
                <a:tc hMerge="1">
                  <a:txBody>
                    <a:bodyPr/>
                    <a:lstStyle/>
                    <a:p>
                      <a:pPr algn="ctr"/>
                      <a:endParaRPr lang="fr-FR" dirty="0"/>
                    </a:p>
                  </a:txBody>
                  <a:tcPr/>
                </a:tc>
                <a:tc>
                  <a:txBody>
                    <a:bodyPr/>
                    <a:lstStyle/>
                    <a:p>
                      <a:pPr algn="ctr"/>
                      <a:r>
                        <a:rPr lang="fr-FR" sz="1400" b="1" dirty="0" smtClean="0"/>
                        <a:t>Définition </a:t>
                      </a:r>
                      <a:endParaRPr lang="fr-FR" sz="1400" b="1" dirty="0"/>
                    </a:p>
                  </a:txBody>
                  <a:tcPr anchor="ctr"/>
                </a:tc>
                <a:tc>
                  <a:txBody>
                    <a:bodyPr/>
                    <a:lstStyle/>
                    <a:p>
                      <a:pPr algn="ctr"/>
                      <a:r>
                        <a:rPr lang="fr-FR" sz="1100" b="1" dirty="0" smtClean="0"/>
                        <a:t>Problèmes généraux</a:t>
                      </a:r>
                      <a:endParaRPr lang="fr-FR" sz="1100" b="1" dirty="0"/>
                    </a:p>
                  </a:txBody>
                  <a:tcPr anchor="ctr"/>
                </a:tc>
                <a:tc>
                  <a:txBody>
                    <a:bodyPr/>
                    <a:lstStyle/>
                    <a:p>
                      <a:pPr algn="ctr"/>
                      <a:r>
                        <a:rPr lang="fr-FR" sz="1100" b="1" dirty="0" smtClean="0"/>
                        <a:t>Exemples caractéristiques d’un discours politique véhiculé par les</a:t>
                      </a:r>
                      <a:r>
                        <a:rPr lang="fr-FR" sz="1100" b="1" baseline="0" dirty="0" smtClean="0"/>
                        <a:t> cartes</a:t>
                      </a:r>
                      <a:endParaRPr lang="fr-FR" sz="1100" b="1" dirty="0"/>
                    </a:p>
                  </a:txBody>
                  <a:tcPr anchor="ctr"/>
                </a:tc>
              </a:tr>
              <a:tr h="777984">
                <a:tc rowSpan="5">
                  <a:txBody>
                    <a:bodyPr/>
                    <a:lstStyle/>
                    <a:p>
                      <a:pPr algn="ctr"/>
                      <a:r>
                        <a:rPr lang="fr-FR" sz="1400" b="1" dirty="0" smtClean="0"/>
                        <a:t>CHOIX</a:t>
                      </a:r>
                      <a:r>
                        <a:rPr lang="fr-FR" sz="1400" b="1" baseline="0" dirty="0" smtClean="0"/>
                        <a:t> TECHNIQUES </a:t>
                      </a:r>
                      <a:endParaRPr lang="fr-FR" sz="1400" b="1" dirty="0"/>
                    </a:p>
                  </a:txBody>
                  <a:tcPr vert="vert270" anchor="ctr"/>
                </a:tc>
                <a:tc>
                  <a:txBody>
                    <a:bodyPr/>
                    <a:lstStyle/>
                    <a:p>
                      <a:pPr algn="ctr"/>
                      <a:r>
                        <a:rPr lang="fr-FR" sz="1400" b="1" kern="1200" dirty="0" smtClean="0">
                          <a:solidFill>
                            <a:schemeClr val="tx1"/>
                          </a:solidFill>
                          <a:latin typeface="+mn-lt"/>
                          <a:ea typeface="+mn-ea"/>
                          <a:cs typeface="+mn-cs"/>
                        </a:rPr>
                        <a:t>Le choix</a:t>
                      </a:r>
                      <a:r>
                        <a:rPr lang="fr-FR" sz="1400" b="1" kern="1200" baseline="0" dirty="0" smtClean="0">
                          <a:solidFill>
                            <a:schemeClr val="tx1"/>
                          </a:solidFill>
                          <a:latin typeface="+mn-lt"/>
                          <a:ea typeface="+mn-ea"/>
                          <a:cs typeface="+mn-cs"/>
                        </a:rPr>
                        <a:t> de l’é</a:t>
                      </a:r>
                      <a:r>
                        <a:rPr lang="fr-FR" sz="1400" b="1" kern="1200" dirty="0" smtClean="0">
                          <a:solidFill>
                            <a:schemeClr val="tx1"/>
                          </a:solidFill>
                          <a:latin typeface="+mn-lt"/>
                          <a:ea typeface="+mn-ea"/>
                          <a:cs typeface="+mn-cs"/>
                        </a:rPr>
                        <a:t>chelle</a:t>
                      </a:r>
                      <a:endParaRPr lang="fr-FR" sz="1400" b="1" kern="1200" dirty="0">
                        <a:solidFill>
                          <a:schemeClr val="tx1"/>
                        </a:solidFill>
                        <a:latin typeface="+mn-lt"/>
                        <a:ea typeface="+mn-ea"/>
                        <a:cs typeface="+mn-cs"/>
                      </a:endParaRPr>
                    </a:p>
                  </a:txBody>
                  <a:tcPr anchor="ctr"/>
                </a:tc>
                <a:tc>
                  <a:txBody>
                    <a:bodyPr/>
                    <a:lstStyle/>
                    <a:p>
                      <a:pPr algn="ctr"/>
                      <a:r>
                        <a:rPr lang="fr-FR" sz="1400" b="1" i="1" kern="1200" baseline="0" dirty="0" smtClean="0">
                          <a:solidFill>
                            <a:schemeClr val="tx1"/>
                          </a:solidFill>
                          <a:latin typeface="+mn-lt"/>
                          <a:ea typeface="+mn-ea"/>
                          <a:cs typeface="+mn-cs"/>
                        </a:rPr>
                        <a:t>Rapport de réduction </a:t>
                      </a:r>
                      <a:r>
                        <a:rPr lang="fr-FR" sz="1400" kern="1200" baseline="0" dirty="0" smtClean="0">
                          <a:solidFill>
                            <a:schemeClr val="tx1"/>
                          </a:solidFill>
                          <a:latin typeface="+mn-lt"/>
                          <a:ea typeface="+mn-ea"/>
                          <a:cs typeface="+mn-cs"/>
                        </a:rPr>
                        <a:t>entre la longueur mesurée sur la carte et la mesure réelle effectuée sur le terrain</a:t>
                      </a:r>
                      <a:endParaRPr lang="fr-FR" sz="1400" kern="1200" baseline="0" dirty="0">
                        <a:solidFill>
                          <a:schemeClr val="tx1"/>
                        </a:solidFill>
                        <a:latin typeface="+mn-lt"/>
                        <a:ea typeface="+mn-ea"/>
                        <a:cs typeface="+mn-cs"/>
                      </a:endParaRPr>
                    </a:p>
                  </a:txBody>
                  <a:tcPr anchor="ctr"/>
                </a:tc>
                <a:tc>
                  <a:txBody>
                    <a:bodyPr/>
                    <a:lstStyle/>
                    <a:p>
                      <a:pPr algn="ctr"/>
                      <a:r>
                        <a:rPr lang="fr-FR" sz="1400" i="1" kern="1200" baseline="0" dirty="0" smtClean="0">
                          <a:solidFill>
                            <a:schemeClr val="tx1"/>
                          </a:solidFill>
                          <a:latin typeface="+mn-lt"/>
                          <a:ea typeface="+mn-ea"/>
                          <a:cs typeface="+mn-cs"/>
                        </a:rPr>
                        <a:t>Carte à petite échelle qui masque des phénomènes géographiques  observables à d’autres échelles</a:t>
                      </a:r>
                      <a:endParaRPr lang="fr-FR" sz="1400" i="1" kern="1200" baseline="0" dirty="0">
                        <a:solidFill>
                          <a:schemeClr val="tx1"/>
                        </a:solidFill>
                        <a:latin typeface="+mn-lt"/>
                        <a:ea typeface="+mn-ea"/>
                        <a:cs typeface="+mn-cs"/>
                      </a:endParaRPr>
                    </a:p>
                  </a:txBody>
                  <a:tcPr anchor="ctr"/>
                </a:tc>
                <a:tc>
                  <a:txBody>
                    <a:bodyPr/>
                    <a:lstStyle/>
                    <a:p>
                      <a:pPr algn="ctr"/>
                      <a:r>
                        <a:rPr lang="fr-FR" sz="1400" b="1" i="1" kern="1200" baseline="0" dirty="0" smtClean="0">
                          <a:solidFill>
                            <a:srgbClr val="C00000"/>
                          </a:solidFill>
                          <a:latin typeface="+mn-lt"/>
                          <a:ea typeface="+mn-ea"/>
                          <a:cs typeface="+mn-cs"/>
                          <a:hlinkClick r:id="rId2" action="ppaction://hlinksldjump"/>
                        </a:rPr>
                        <a:t>Les cartes des Etats multiethnique</a:t>
                      </a:r>
                      <a:r>
                        <a:rPr lang="fr-FR" sz="1400" b="1" i="1" kern="1200" baseline="0" dirty="0" smtClean="0">
                          <a:solidFill>
                            <a:srgbClr val="C00000"/>
                          </a:solidFill>
                          <a:latin typeface="+mn-lt"/>
                          <a:ea typeface="+mn-ea"/>
                          <a:cs typeface="+mn-cs"/>
                        </a:rPr>
                        <a:t>s, qui masquent à certaines échelles la mosaïque des peuples</a:t>
                      </a:r>
                      <a:endParaRPr lang="fr-FR" sz="1400" b="1" i="1" kern="1200" baseline="0" dirty="0">
                        <a:solidFill>
                          <a:srgbClr val="C00000"/>
                        </a:solidFill>
                        <a:latin typeface="+mn-lt"/>
                        <a:ea typeface="+mn-ea"/>
                        <a:cs typeface="+mn-cs"/>
                      </a:endParaRPr>
                    </a:p>
                  </a:txBody>
                  <a:tcPr anchor="ctr"/>
                </a:tc>
              </a:tr>
              <a:tr h="901188">
                <a:tc vMerge="1">
                  <a:txBody>
                    <a:bodyPr/>
                    <a:lstStyle/>
                    <a:p>
                      <a:endParaRPr lang="fr-FR" dirty="0"/>
                    </a:p>
                  </a:txBody>
                  <a:tcPr/>
                </a:tc>
                <a:tc>
                  <a:txBody>
                    <a:bodyPr/>
                    <a:lstStyle/>
                    <a:p>
                      <a:pPr algn="ctr"/>
                      <a:r>
                        <a:rPr lang="fr-FR" sz="1400" b="1" dirty="0" smtClean="0"/>
                        <a:t>Projection et point de vue</a:t>
                      </a:r>
                      <a:endParaRPr lang="fr-FR" sz="1400" b="1" dirty="0"/>
                    </a:p>
                  </a:txBody>
                  <a:tcPr anchor="ctr"/>
                </a:tc>
                <a:tc>
                  <a:txBody>
                    <a:bodyPr/>
                    <a:lstStyle/>
                    <a:p>
                      <a:pPr algn="ctr"/>
                      <a:r>
                        <a:rPr lang="fr-FR" sz="1400" b="1" i="1" kern="1200" baseline="0" dirty="0" smtClean="0">
                          <a:solidFill>
                            <a:schemeClr val="tx1"/>
                          </a:solidFill>
                          <a:latin typeface="+mn-lt"/>
                          <a:ea typeface="+mn-ea"/>
                          <a:cs typeface="+mn-cs"/>
                        </a:rPr>
                        <a:t>Système géométrique </a:t>
                      </a:r>
                      <a:r>
                        <a:rPr lang="fr-FR" sz="1400" kern="1200" baseline="0" dirty="0" smtClean="0">
                          <a:solidFill>
                            <a:schemeClr val="tx1"/>
                          </a:solidFill>
                          <a:latin typeface="+mn-lt"/>
                          <a:ea typeface="+mn-ea"/>
                          <a:cs typeface="+mn-cs"/>
                        </a:rPr>
                        <a:t>utilisé pour </a:t>
                      </a:r>
                      <a:r>
                        <a:rPr lang="fr-FR" sz="1400" b="1" i="1" kern="1200" baseline="0" dirty="0" smtClean="0">
                          <a:solidFill>
                            <a:schemeClr val="tx1"/>
                          </a:solidFill>
                          <a:latin typeface="+mn-lt"/>
                          <a:ea typeface="+mn-ea"/>
                          <a:cs typeface="+mn-cs"/>
                          <a:hlinkClick r:id="rId3" action="ppaction://hlinksldjump"/>
                        </a:rPr>
                        <a:t>convertir</a:t>
                      </a:r>
                      <a:r>
                        <a:rPr lang="fr-FR" sz="1400" kern="1200" baseline="0" dirty="0" smtClean="0">
                          <a:solidFill>
                            <a:schemeClr val="tx1"/>
                          </a:solidFill>
                          <a:latin typeface="+mn-lt"/>
                          <a:ea typeface="+mn-ea"/>
                          <a:cs typeface="+mn-cs"/>
                          <a:hlinkClick r:id="rId3" action="ppaction://hlinksldjump"/>
                        </a:rPr>
                        <a:t> la réalité sphérique du globe en une représentation plane</a:t>
                      </a:r>
                      <a:endParaRPr lang="fr-FR" sz="1400" kern="1200" baseline="0" dirty="0">
                        <a:solidFill>
                          <a:schemeClr val="tx1"/>
                        </a:solidFill>
                        <a:latin typeface="+mn-lt"/>
                        <a:ea typeface="+mn-ea"/>
                        <a:cs typeface="+mn-cs"/>
                      </a:endParaRPr>
                    </a:p>
                  </a:txBody>
                  <a:tcPr anchor="ctr"/>
                </a:tc>
                <a:tc>
                  <a:txBody>
                    <a:bodyPr/>
                    <a:lstStyle/>
                    <a:p>
                      <a:pPr algn="ctr"/>
                      <a:r>
                        <a:rPr lang="fr-FR" sz="1400" i="1" kern="1200" baseline="0" dirty="0" smtClean="0">
                          <a:solidFill>
                            <a:schemeClr val="tx1"/>
                          </a:solidFill>
                          <a:latin typeface="+mn-lt"/>
                          <a:ea typeface="+mn-ea"/>
                          <a:cs typeface="+mn-cs"/>
                        </a:rPr>
                        <a:t>Réalité sphérique </a:t>
                      </a:r>
                    </a:p>
                    <a:p>
                      <a:pPr algn="ctr"/>
                      <a:r>
                        <a:rPr lang="fr-FR" sz="1400" i="1" kern="1200" baseline="0" dirty="0" smtClean="0">
                          <a:solidFill>
                            <a:schemeClr val="tx1"/>
                          </a:solidFill>
                          <a:latin typeface="+mn-lt"/>
                          <a:ea typeface="+mn-ea"/>
                          <a:cs typeface="+mn-cs"/>
                        </a:rPr>
                        <a:t>impossible à respecter</a:t>
                      </a:r>
                    </a:p>
                    <a:p>
                      <a:pPr algn="ctr"/>
                      <a:r>
                        <a:rPr lang="fr-FR" sz="1400" i="1" kern="1200" baseline="0" dirty="0" smtClean="0">
                          <a:solidFill>
                            <a:schemeClr val="tx1"/>
                          </a:solidFill>
                          <a:latin typeface="+mn-lt"/>
                          <a:ea typeface="+mn-ea"/>
                          <a:cs typeface="+mn-cs"/>
                          <a:sym typeface="Wingdings 3"/>
                        </a:rPr>
                        <a:t> On choisit </a:t>
                      </a:r>
                      <a:r>
                        <a:rPr lang="fr-FR" sz="1400" i="1" kern="1200" baseline="0" dirty="0" smtClean="0">
                          <a:solidFill>
                            <a:schemeClr val="tx1"/>
                          </a:solidFill>
                          <a:latin typeface="+mn-lt"/>
                          <a:ea typeface="+mn-ea"/>
                          <a:cs typeface="+mn-cs"/>
                        </a:rPr>
                        <a:t>soit les distances soit les angles et les surfaces</a:t>
                      </a:r>
                      <a:endParaRPr lang="fr-FR" sz="1400" i="1" kern="1200" baseline="0" dirty="0">
                        <a:solidFill>
                          <a:schemeClr val="tx1"/>
                        </a:solidFill>
                        <a:latin typeface="+mn-lt"/>
                        <a:ea typeface="+mn-ea"/>
                        <a:cs typeface="+mn-cs"/>
                      </a:endParaRPr>
                    </a:p>
                  </a:txBody>
                  <a:tcPr anchor="ctr"/>
                </a:tc>
                <a:tc>
                  <a:txBody>
                    <a:bodyPr/>
                    <a:lstStyle/>
                    <a:p>
                      <a:pPr algn="ctr"/>
                      <a:r>
                        <a:rPr lang="fr-FR" sz="1400" b="1" i="1" kern="1200" baseline="0" dirty="0" smtClean="0">
                          <a:solidFill>
                            <a:srgbClr val="C00000"/>
                          </a:solidFill>
                          <a:latin typeface="+mn-lt"/>
                          <a:ea typeface="+mn-ea"/>
                          <a:cs typeface="+mn-cs"/>
                          <a:hlinkClick r:id="rId4" action="ppaction://hlinksldjump"/>
                        </a:rPr>
                        <a:t>Carte sino-centrée</a:t>
                      </a:r>
                      <a:endParaRPr lang="fr-FR" sz="1400" b="1" i="1" kern="1200" baseline="0" dirty="0" smtClean="0">
                        <a:solidFill>
                          <a:srgbClr val="C00000"/>
                        </a:solidFill>
                        <a:latin typeface="+mn-lt"/>
                        <a:ea typeface="+mn-ea"/>
                        <a:cs typeface="+mn-cs"/>
                      </a:endParaRPr>
                    </a:p>
                    <a:p>
                      <a:pPr algn="ctr"/>
                      <a:r>
                        <a:rPr lang="fr-FR" sz="1400" b="1" i="1" kern="1200" baseline="0" dirty="0" smtClean="0">
                          <a:solidFill>
                            <a:srgbClr val="C00000"/>
                          </a:solidFill>
                          <a:latin typeface="+mn-lt"/>
                          <a:ea typeface="+mn-ea"/>
                          <a:cs typeface="+mn-cs"/>
                          <a:hlinkClick r:id="rId5" action="ppaction://hlinksldjump"/>
                        </a:rPr>
                        <a:t>Monde vu de l’hémisphère sud</a:t>
                      </a:r>
                      <a:endParaRPr lang="fr-FR" sz="1400" b="1" i="1" kern="1200" baseline="0" dirty="0" smtClean="0">
                        <a:solidFill>
                          <a:srgbClr val="C00000"/>
                        </a:solidFill>
                        <a:latin typeface="+mn-lt"/>
                        <a:ea typeface="+mn-ea"/>
                        <a:cs typeface="+mn-cs"/>
                      </a:endParaRPr>
                    </a:p>
                    <a:p>
                      <a:pPr algn="ctr"/>
                      <a:r>
                        <a:rPr lang="fr-FR" sz="1400" b="1" i="1" kern="1200" baseline="0" dirty="0" smtClean="0">
                          <a:solidFill>
                            <a:srgbClr val="C00000"/>
                          </a:solidFill>
                          <a:latin typeface="+mn-lt"/>
                          <a:ea typeface="+mn-ea"/>
                          <a:cs typeface="+mn-cs"/>
                          <a:hlinkClick r:id="rId6" action="ppaction://hlinksldjump"/>
                        </a:rPr>
                        <a:t>Cartes américaines de la deuxième guerre mondiale</a:t>
                      </a:r>
                      <a:endParaRPr lang="fr-FR" sz="1400" b="1" i="1" kern="1200" baseline="0" dirty="0">
                        <a:solidFill>
                          <a:srgbClr val="C00000"/>
                        </a:solidFill>
                        <a:latin typeface="+mn-lt"/>
                        <a:ea typeface="+mn-ea"/>
                        <a:cs typeface="+mn-cs"/>
                      </a:endParaRPr>
                    </a:p>
                  </a:txBody>
                  <a:tcPr anchor="ctr"/>
                </a:tc>
              </a:tr>
              <a:tr h="1104682">
                <a:tc vMerge="1">
                  <a:txBody>
                    <a:bodyPr/>
                    <a:lstStyle/>
                    <a:p>
                      <a:endParaRPr lang="fr-FR" dirty="0"/>
                    </a:p>
                  </a:txBody>
                  <a:tcPr/>
                </a:tc>
                <a:tc>
                  <a:txBody>
                    <a:bodyPr/>
                    <a:lstStyle/>
                    <a:p>
                      <a:pPr algn="ctr"/>
                      <a:r>
                        <a:rPr lang="fr-FR" sz="1400" b="1" dirty="0" smtClean="0"/>
                        <a:t>Discrétisation des</a:t>
                      </a:r>
                      <a:r>
                        <a:rPr lang="fr-FR" sz="1400" b="1" baseline="0" dirty="0" smtClean="0"/>
                        <a:t> données</a:t>
                      </a:r>
                      <a:endParaRPr lang="fr-FR" sz="1400" b="1" dirty="0"/>
                    </a:p>
                  </a:txBody>
                  <a:tcPr anchor="ctr"/>
                </a:tc>
                <a:tc>
                  <a:txBody>
                    <a:bodyPr/>
                    <a:lstStyle/>
                    <a:p>
                      <a:pPr marL="0" algn="ctr" defTabSz="914400" rtl="0" eaLnBrk="1" latinLnBrk="0" hangingPunct="1"/>
                      <a:r>
                        <a:rPr lang="fr-FR" sz="1400" b="1" i="1" kern="1200" baseline="0" dirty="0" smtClean="0">
                          <a:solidFill>
                            <a:schemeClr val="tx1"/>
                          </a:solidFill>
                          <a:latin typeface="+mn-lt"/>
                          <a:ea typeface="+mn-ea"/>
                          <a:cs typeface="+mn-cs"/>
                        </a:rPr>
                        <a:t>Seuils de valeurs statistiques </a:t>
                      </a:r>
                      <a:r>
                        <a:rPr lang="fr-FR" sz="1400" kern="1200" baseline="0" dirty="0" smtClean="0">
                          <a:solidFill>
                            <a:schemeClr val="tx1"/>
                          </a:solidFill>
                          <a:latin typeface="+mn-lt"/>
                          <a:ea typeface="+mn-ea"/>
                          <a:cs typeface="+mn-cs"/>
                        </a:rPr>
                        <a:t>choisies pour réaliser la carte et les modalités du calcul de ces seuils </a:t>
                      </a:r>
                      <a:endParaRPr lang="fr-FR" sz="1400" kern="1200" baseline="0" dirty="0">
                        <a:solidFill>
                          <a:schemeClr val="tx1"/>
                        </a:solidFill>
                        <a:latin typeface="+mn-lt"/>
                        <a:ea typeface="+mn-ea"/>
                        <a:cs typeface="+mn-cs"/>
                      </a:endParaRPr>
                    </a:p>
                  </a:txBody>
                  <a:tcPr anchor="ctr"/>
                </a:tc>
                <a:tc>
                  <a:txBody>
                    <a:bodyPr/>
                    <a:lstStyle/>
                    <a:p>
                      <a:pPr marL="0" algn="ctr" defTabSz="914400" rtl="0" eaLnBrk="1" latinLnBrk="0" hangingPunct="1"/>
                      <a:r>
                        <a:rPr lang="fr-FR" sz="1400" i="1" kern="1200" baseline="0" dirty="0" smtClean="0">
                          <a:solidFill>
                            <a:schemeClr val="tx1"/>
                          </a:solidFill>
                          <a:latin typeface="+mn-lt"/>
                          <a:ea typeface="+mn-ea"/>
                          <a:cs typeface="+mn-cs"/>
                        </a:rPr>
                        <a:t>Choix qui accentuent ou minimisent les phénomènes géographiques mais dont les modalités de calculs sont rarement connues. </a:t>
                      </a:r>
                      <a:endParaRPr lang="fr-FR" sz="1400" i="1" kern="1200" baseline="0" dirty="0">
                        <a:solidFill>
                          <a:schemeClr val="tx1"/>
                        </a:solidFill>
                        <a:latin typeface="+mn-lt"/>
                        <a:ea typeface="+mn-ea"/>
                        <a:cs typeface="+mn-cs"/>
                      </a:endParaRPr>
                    </a:p>
                  </a:txBody>
                  <a:tcPr anchor="ctr"/>
                </a:tc>
                <a:tc>
                  <a:txBody>
                    <a:bodyPr/>
                    <a:lstStyle/>
                    <a:p>
                      <a:pPr algn="ctr"/>
                      <a:r>
                        <a:rPr lang="fr-FR" sz="1400" b="1" i="1" kern="1200" baseline="0" dirty="0" smtClean="0">
                          <a:solidFill>
                            <a:srgbClr val="C00000"/>
                          </a:solidFill>
                          <a:latin typeface="+mn-lt"/>
                          <a:ea typeface="+mn-ea"/>
                          <a:cs typeface="+mn-cs"/>
                          <a:hlinkClick r:id="rId7" action="ppaction://hlinksldjump"/>
                        </a:rPr>
                        <a:t>Une carte des densités</a:t>
                      </a:r>
                      <a:r>
                        <a:rPr lang="fr-FR" sz="1400" b="1" i="1" kern="1200" baseline="0" dirty="0" smtClean="0">
                          <a:solidFill>
                            <a:srgbClr val="C00000"/>
                          </a:solidFill>
                          <a:latin typeface="+mn-lt"/>
                          <a:ea typeface="+mn-ea"/>
                          <a:cs typeface="+mn-cs"/>
                        </a:rPr>
                        <a:t>, par exemple, est toujours très relative, alors que la densité semble une donnée assez objective de prime abord</a:t>
                      </a:r>
                    </a:p>
                  </a:txBody>
                  <a:tcPr anchor="ctr"/>
                </a:tc>
              </a:tr>
              <a:tr h="697694">
                <a:tc vMerge="1">
                  <a:txBody>
                    <a:bodyPr/>
                    <a:lstStyle/>
                    <a:p>
                      <a:endParaRPr lang="fr-FR" dirty="0"/>
                    </a:p>
                  </a:txBody>
                  <a:tcPr/>
                </a:tc>
                <a:tc>
                  <a:txBody>
                    <a:bodyPr/>
                    <a:lstStyle/>
                    <a:p>
                      <a:pPr algn="ctr"/>
                      <a:r>
                        <a:rPr lang="fr-FR" sz="1400" b="1" dirty="0" smtClean="0"/>
                        <a:t>Fiabilité des données</a:t>
                      </a:r>
                      <a:endParaRPr lang="fr-FR" sz="1400" b="1" dirty="0"/>
                    </a:p>
                  </a:txBody>
                  <a:tcPr anchor="ctr"/>
                </a:tc>
                <a:tc>
                  <a:txBody>
                    <a:bodyPr/>
                    <a:lstStyle/>
                    <a:p>
                      <a:pPr algn="ctr"/>
                      <a:r>
                        <a:rPr lang="fr-FR" sz="1400" kern="1200" baseline="0" dirty="0" smtClean="0">
                          <a:solidFill>
                            <a:schemeClr val="tx1"/>
                          </a:solidFill>
                          <a:latin typeface="+mn-lt"/>
                          <a:ea typeface="+mn-ea"/>
                          <a:cs typeface="+mn-cs"/>
                        </a:rPr>
                        <a:t>Toute carte est établie à partir de </a:t>
                      </a:r>
                      <a:r>
                        <a:rPr lang="fr-FR" sz="1400" b="1" i="1" kern="1200" baseline="0" dirty="0" smtClean="0">
                          <a:solidFill>
                            <a:schemeClr val="tx1"/>
                          </a:solidFill>
                          <a:latin typeface="+mn-lt"/>
                          <a:ea typeface="+mn-ea"/>
                          <a:cs typeface="+mn-cs"/>
                        </a:rPr>
                        <a:t>données statistiques</a:t>
                      </a:r>
                      <a:endParaRPr lang="fr-FR" sz="1400" b="1" i="1" kern="1200" baseline="0" dirty="0">
                        <a:solidFill>
                          <a:schemeClr val="tx1"/>
                        </a:solidFill>
                        <a:latin typeface="+mn-lt"/>
                        <a:ea typeface="+mn-ea"/>
                        <a:cs typeface="+mn-cs"/>
                      </a:endParaRPr>
                    </a:p>
                  </a:txBody>
                  <a:tcPr anchor="ctr"/>
                </a:tc>
                <a:tc>
                  <a:txBody>
                    <a:bodyPr/>
                    <a:lstStyle/>
                    <a:p>
                      <a:pPr algn="ctr"/>
                      <a:r>
                        <a:rPr lang="fr-FR" sz="1400" i="1" kern="1200" baseline="0" dirty="0" smtClean="0">
                          <a:solidFill>
                            <a:schemeClr val="tx1"/>
                          </a:solidFill>
                          <a:latin typeface="+mn-lt"/>
                          <a:ea typeface="+mn-ea"/>
                          <a:cs typeface="+mn-cs"/>
                        </a:rPr>
                        <a:t>Rarement la possibilité de vérifier la fiabilité des données statistiques</a:t>
                      </a:r>
                      <a:endParaRPr lang="fr-FR" sz="1400" i="1" kern="1200" baseline="0" dirty="0">
                        <a:solidFill>
                          <a:schemeClr val="tx1"/>
                        </a:solidFill>
                        <a:latin typeface="+mn-lt"/>
                        <a:ea typeface="+mn-ea"/>
                        <a:cs typeface="+mn-cs"/>
                      </a:endParaRPr>
                    </a:p>
                  </a:txBody>
                  <a:tcPr anchor="ctr"/>
                </a:tc>
                <a:tc>
                  <a:txBody>
                    <a:bodyPr/>
                    <a:lstStyle/>
                    <a:p>
                      <a:pPr algn="ctr"/>
                      <a:r>
                        <a:rPr lang="fr-FR" sz="1400" b="1" i="1" kern="1200" baseline="0" dirty="0" smtClean="0">
                          <a:solidFill>
                            <a:srgbClr val="C00000"/>
                          </a:solidFill>
                          <a:latin typeface="+mn-lt"/>
                          <a:ea typeface="+mn-ea"/>
                          <a:cs typeface="+mn-cs"/>
                          <a:hlinkClick r:id="rId8" action="ppaction://hlinksldjump"/>
                        </a:rPr>
                        <a:t>La cartographie de crise</a:t>
                      </a:r>
                      <a:endParaRPr lang="fr-FR" sz="1400" b="1" i="1" kern="1200" baseline="0" dirty="0">
                        <a:solidFill>
                          <a:srgbClr val="C00000"/>
                        </a:solidFill>
                        <a:latin typeface="+mn-lt"/>
                        <a:ea typeface="+mn-ea"/>
                        <a:cs typeface="+mn-cs"/>
                      </a:endParaRPr>
                    </a:p>
                  </a:txBody>
                  <a:tcPr anchor="ctr"/>
                </a:tc>
              </a:tr>
              <a:tr h="697694">
                <a:tc vMerge="1">
                  <a:txBody>
                    <a:bodyPr/>
                    <a:lstStyle/>
                    <a:p>
                      <a:endParaRPr lang="fr-FR" dirty="0"/>
                    </a:p>
                  </a:txBody>
                  <a:tcPr/>
                </a:tc>
                <a:tc>
                  <a:txBody>
                    <a:bodyPr/>
                    <a:lstStyle/>
                    <a:p>
                      <a:pPr algn="ctr"/>
                      <a:r>
                        <a:rPr lang="fr-FR" sz="1400" b="1" dirty="0" smtClean="0"/>
                        <a:t>Zonage</a:t>
                      </a:r>
                      <a:r>
                        <a:rPr lang="fr-FR" sz="1400" b="1" baseline="0" dirty="0" smtClean="0"/>
                        <a:t> </a:t>
                      </a:r>
                      <a:endParaRPr lang="fr-FR" sz="1400" b="1" dirty="0"/>
                    </a:p>
                  </a:txBody>
                  <a:tcPr anchor="ctr"/>
                </a:tc>
                <a:tc>
                  <a:txBody>
                    <a:bodyPr/>
                    <a:lstStyle/>
                    <a:p>
                      <a:pPr algn="ctr"/>
                      <a:r>
                        <a:rPr lang="fr-FR" sz="1400" kern="1200" baseline="0" dirty="0" smtClean="0">
                          <a:solidFill>
                            <a:schemeClr val="tx1"/>
                          </a:solidFill>
                          <a:latin typeface="+mn-lt"/>
                          <a:ea typeface="+mn-ea"/>
                          <a:cs typeface="+mn-cs"/>
                        </a:rPr>
                        <a:t>Découpage de l’espace en </a:t>
                      </a:r>
                      <a:r>
                        <a:rPr lang="fr-FR" sz="1400" b="1" i="1" kern="1200" baseline="0" dirty="0" smtClean="0">
                          <a:solidFill>
                            <a:schemeClr val="tx1"/>
                          </a:solidFill>
                          <a:latin typeface="+mn-lt"/>
                          <a:ea typeface="+mn-ea"/>
                          <a:cs typeface="+mn-cs"/>
                        </a:rPr>
                        <a:t>zones</a:t>
                      </a:r>
                      <a:r>
                        <a:rPr lang="fr-FR" sz="1400" kern="1200" baseline="0" dirty="0" smtClean="0">
                          <a:solidFill>
                            <a:schemeClr val="tx1"/>
                          </a:solidFill>
                          <a:latin typeface="+mn-lt"/>
                          <a:ea typeface="+mn-ea"/>
                          <a:cs typeface="+mn-cs"/>
                        </a:rPr>
                        <a:t> caractérisées par un </a:t>
                      </a:r>
                      <a:r>
                        <a:rPr lang="fr-FR" sz="1400" b="1" i="1" kern="1200" baseline="0" dirty="0" smtClean="0">
                          <a:solidFill>
                            <a:schemeClr val="tx1"/>
                          </a:solidFill>
                          <a:latin typeface="+mn-lt"/>
                          <a:ea typeface="+mn-ea"/>
                          <a:cs typeface="+mn-cs"/>
                        </a:rPr>
                        <a:t>critère dominant donné</a:t>
                      </a:r>
                      <a:endParaRPr lang="fr-FR" sz="1400" b="1" i="1" kern="1200" baseline="0" dirty="0">
                        <a:solidFill>
                          <a:schemeClr val="tx1"/>
                        </a:solidFill>
                        <a:latin typeface="+mn-lt"/>
                        <a:ea typeface="+mn-ea"/>
                        <a:cs typeface="+mn-cs"/>
                      </a:endParaRPr>
                    </a:p>
                  </a:txBody>
                  <a:tcPr anchor="ctr"/>
                </a:tc>
                <a:tc>
                  <a:txBody>
                    <a:bodyPr/>
                    <a:lstStyle/>
                    <a:p>
                      <a:pPr algn="ctr"/>
                      <a:r>
                        <a:rPr lang="fr-FR" sz="1400" i="1" kern="1200" baseline="0" dirty="0" smtClean="0">
                          <a:solidFill>
                            <a:schemeClr val="tx1"/>
                          </a:solidFill>
                          <a:latin typeface="+mn-lt"/>
                          <a:ea typeface="+mn-ea"/>
                          <a:cs typeface="+mn-cs"/>
                        </a:rPr>
                        <a:t>Ne rend pas compte de la complexité de la répartition des phénomènes spatiaux</a:t>
                      </a:r>
                      <a:endParaRPr lang="fr-FR" sz="1400" i="1" kern="1200" baseline="0" dirty="0">
                        <a:solidFill>
                          <a:schemeClr val="tx1"/>
                        </a:solidFill>
                        <a:latin typeface="+mn-lt"/>
                        <a:ea typeface="+mn-ea"/>
                        <a:cs typeface="+mn-cs"/>
                      </a:endParaRPr>
                    </a:p>
                  </a:txBody>
                  <a:tcPr anchor="ctr"/>
                </a:tc>
                <a:tc>
                  <a:txBody>
                    <a:bodyPr/>
                    <a:lstStyle/>
                    <a:p>
                      <a:pPr algn="ctr"/>
                      <a:r>
                        <a:rPr lang="fr-FR" sz="1400" b="1" i="1" kern="1200" baseline="0" dirty="0" smtClean="0">
                          <a:solidFill>
                            <a:srgbClr val="C00000"/>
                          </a:solidFill>
                          <a:latin typeface="+mn-lt"/>
                          <a:ea typeface="+mn-ea"/>
                          <a:cs typeface="+mn-cs"/>
                          <a:hlinkClick r:id="rId4" action="ppaction://hlinksldjump"/>
                        </a:rPr>
                        <a:t>La «</a:t>
                      </a:r>
                      <a:r>
                        <a:rPr lang="fr-FR" sz="1400" b="1" i="1" kern="1200" baseline="0" dirty="0" smtClean="0">
                          <a:solidFill>
                            <a:srgbClr val="C00000"/>
                          </a:solidFill>
                          <a:latin typeface="+mn-lt"/>
                          <a:ea typeface="+mn-ea"/>
                          <a:cs typeface="+mn-cs"/>
                          <a:hlinkClick r:id="rId9" action="ppaction://hlinksldjump"/>
                        </a:rPr>
                        <a:t> carte puzzle</a:t>
                      </a:r>
                      <a:r>
                        <a:rPr lang="fr-FR" sz="1400" b="1" i="1" u="none" kern="1200" baseline="0" dirty="0" smtClean="0">
                          <a:solidFill>
                            <a:srgbClr val="C00000"/>
                          </a:solidFill>
                          <a:latin typeface="+mn-lt"/>
                          <a:ea typeface="+mn-ea"/>
                          <a:cs typeface="+mn-cs"/>
                          <a:hlinkClick r:id="rId9" action="ppaction://hlinksldjump"/>
                        </a:rPr>
                        <a:t>» </a:t>
                      </a:r>
                      <a:r>
                        <a:rPr lang="fr-FR" sz="1400" b="1" i="1" u="none" kern="1200" baseline="0" dirty="0" smtClean="0">
                          <a:solidFill>
                            <a:srgbClr val="C00000"/>
                          </a:solidFill>
                          <a:latin typeface="+mn-lt"/>
                          <a:ea typeface="+mn-ea"/>
                          <a:cs typeface="+mn-cs"/>
                        </a:rPr>
                        <a:t>des Etats </a:t>
                      </a:r>
                      <a:r>
                        <a:rPr lang="fr-FR" sz="1400" b="1" i="1" kern="1200" baseline="0" dirty="0" smtClean="0">
                          <a:solidFill>
                            <a:srgbClr val="C00000"/>
                          </a:solidFill>
                          <a:latin typeface="+mn-lt"/>
                          <a:ea typeface="+mn-ea"/>
                          <a:cs typeface="+mn-cs"/>
                        </a:rPr>
                        <a:t>qui induit une vision dépassée du découpage du monde </a:t>
                      </a:r>
                      <a:endParaRPr lang="fr-FR" sz="1400" b="1" i="1" kern="1200" baseline="0" dirty="0">
                        <a:solidFill>
                          <a:srgbClr val="C00000"/>
                        </a:solidFill>
                        <a:latin typeface="+mn-lt"/>
                        <a:ea typeface="+mn-ea"/>
                        <a:cs typeface="+mn-cs"/>
                      </a:endParaRPr>
                    </a:p>
                  </a:txBody>
                  <a:tcPr anchor="ctr"/>
                </a:tc>
              </a:tr>
              <a:tr h="697694">
                <a:tc rowSpan="3">
                  <a:txBody>
                    <a:bodyPr/>
                    <a:lstStyle/>
                    <a:p>
                      <a:pPr algn="ctr"/>
                      <a:r>
                        <a:rPr lang="fr-FR" sz="1400" b="1" dirty="0" smtClean="0"/>
                        <a:t>CHOIX</a:t>
                      </a:r>
                      <a:r>
                        <a:rPr lang="fr-FR" sz="1400" b="1" baseline="0" dirty="0" smtClean="0"/>
                        <a:t> DE CONTENUS</a:t>
                      </a:r>
                      <a:endParaRPr lang="fr-FR" sz="1400" b="1" dirty="0"/>
                    </a:p>
                  </a:txBody>
                  <a:tcPr vert="vert270" anchor="ctr"/>
                </a:tc>
                <a:tc>
                  <a:txBody>
                    <a:bodyPr/>
                    <a:lstStyle/>
                    <a:p>
                      <a:pPr algn="ctr"/>
                      <a:r>
                        <a:rPr lang="fr-FR" sz="1400" b="1" dirty="0" smtClean="0"/>
                        <a:t>Sélection</a:t>
                      </a:r>
                      <a:r>
                        <a:rPr lang="fr-FR" sz="1400" b="1" baseline="0" dirty="0" smtClean="0"/>
                        <a:t> des informations</a:t>
                      </a:r>
                      <a:endParaRPr lang="fr-FR" sz="1400" b="1" dirty="0"/>
                    </a:p>
                  </a:txBody>
                  <a:tcPr anchor="ctr"/>
                </a:tc>
                <a:tc>
                  <a:txBody>
                    <a:bodyPr/>
                    <a:lstStyle/>
                    <a:p>
                      <a:pPr algn="ctr"/>
                      <a:r>
                        <a:rPr lang="fr-FR" sz="1400" kern="1200" baseline="0" dirty="0" smtClean="0">
                          <a:solidFill>
                            <a:schemeClr val="tx1"/>
                          </a:solidFill>
                          <a:latin typeface="+mn-lt"/>
                          <a:ea typeface="+mn-ea"/>
                          <a:cs typeface="+mn-cs"/>
                        </a:rPr>
                        <a:t>La carte ne dit jamais tout, elle </a:t>
                      </a:r>
                      <a:r>
                        <a:rPr lang="fr-FR" sz="1400" b="1" i="1" kern="1200" baseline="0" dirty="0" smtClean="0">
                          <a:solidFill>
                            <a:schemeClr val="tx1"/>
                          </a:solidFill>
                          <a:latin typeface="+mn-lt"/>
                          <a:ea typeface="+mn-ea"/>
                          <a:cs typeface="+mn-cs"/>
                        </a:rPr>
                        <a:t>informe partiellement </a:t>
                      </a:r>
                    </a:p>
                    <a:p>
                      <a:pPr algn="ctr"/>
                      <a:r>
                        <a:rPr lang="fr-FR" sz="1400" kern="1200" baseline="0" dirty="0" smtClean="0">
                          <a:solidFill>
                            <a:schemeClr val="tx1"/>
                          </a:solidFill>
                          <a:latin typeface="+mn-lt"/>
                          <a:ea typeface="+mn-ea"/>
                          <a:cs typeface="+mn-cs"/>
                        </a:rPr>
                        <a:t>sur la réalité</a:t>
                      </a:r>
                      <a:endParaRPr lang="fr-FR" sz="1400" kern="1200" baseline="0" dirty="0">
                        <a:solidFill>
                          <a:schemeClr val="tx1"/>
                        </a:solidFill>
                        <a:latin typeface="+mn-lt"/>
                        <a:ea typeface="+mn-ea"/>
                        <a:cs typeface="+mn-cs"/>
                      </a:endParaRPr>
                    </a:p>
                  </a:txBody>
                  <a:tcPr anchor="ctr"/>
                </a:tc>
                <a:tc>
                  <a:txBody>
                    <a:bodyPr/>
                    <a:lstStyle/>
                    <a:p>
                      <a:pPr algn="ctr"/>
                      <a:r>
                        <a:rPr lang="fr-FR" sz="1400" i="1" kern="1200" baseline="0" dirty="0" smtClean="0">
                          <a:solidFill>
                            <a:schemeClr val="tx1"/>
                          </a:solidFill>
                          <a:latin typeface="+mn-lt"/>
                          <a:ea typeface="+mn-ea"/>
                          <a:cs typeface="+mn-cs"/>
                        </a:rPr>
                        <a:t>« Mentir » par omission ou manipuler, exagérer ou minimiser des phénomènes … </a:t>
                      </a:r>
                      <a:endParaRPr lang="fr-FR" sz="1400" i="1" kern="1200" baseline="0" dirty="0">
                        <a:solidFill>
                          <a:schemeClr val="tx1"/>
                        </a:solidFill>
                        <a:latin typeface="+mn-lt"/>
                        <a:ea typeface="+mn-ea"/>
                        <a:cs typeface="+mn-cs"/>
                      </a:endParaRPr>
                    </a:p>
                  </a:txBody>
                  <a:tcPr anchor="ctr"/>
                </a:tc>
                <a:tc rowSpan="3">
                  <a:txBody>
                    <a:bodyPr/>
                    <a:lstStyle/>
                    <a:p>
                      <a:pPr algn="ctr"/>
                      <a:endParaRPr lang="fr-FR" sz="1400" kern="1200" baseline="0" dirty="0">
                        <a:solidFill>
                          <a:schemeClr val="tx1"/>
                        </a:solidFill>
                        <a:latin typeface="+mn-lt"/>
                        <a:ea typeface="+mn-ea"/>
                        <a:cs typeface="+mn-cs"/>
                      </a:endParaRPr>
                    </a:p>
                  </a:txBody>
                  <a:tcPr anchor="ctr"/>
                </a:tc>
              </a:tr>
              <a:tr h="568727">
                <a:tc vMerge="1">
                  <a:txBody>
                    <a:bodyPr/>
                    <a:lstStyle/>
                    <a:p>
                      <a:endParaRPr lang="fr-FR"/>
                    </a:p>
                  </a:txBody>
                  <a:tcPr/>
                </a:tc>
                <a:tc>
                  <a:txBody>
                    <a:bodyPr/>
                    <a:lstStyle/>
                    <a:p>
                      <a:pPr algn="ctr"/>
                      <a:r>
                        <a:rPr lang="fr-FR" sz="1400" b="1" baseline="0" dirty="0" smtClean="0"/>
                        <a:t>Légende</a:t>
                      </a:r>
                      <a:endParaRPr lang="fr-FR" sz="1400" b="1" dirty="0"/>
                    </a:p>
                  </a:txBody>
                  <a:tcPr anchor="ctr"/>
                </a:tc>
                <a:tc>
                  <a:txBody>
                    <a:bodyPr/>
                    <a:lstStyle/>
                    <a:p>
                      <a:pPr algn="ctr"/>
                      <a:r>
                        <a:rPr lang="fr-FR" sz="1400" kern="1200" baseline="0" dirty="0" smtClean="0">
                          <a:solidFill>
                            <a:schemeClr val="tx1"/>
                          </a:solidFill>
                          <a:latin typeface="+mn-lt"/>
                          <a:ea typeface="+mn-ea"/>
                          <a:cs typeface="+mn-cs"/>
                        </a:rPr>
                        <a:t>Indications pour lire la carte et lui donne une </a:t>
                      </a:r>
                      <a:r>
                        <a:rPr lang="fr-FR" sz="1400" b="1" i="1" kern="1200" baseline="0" dirty="0" smtClean="0">
                          <a:solidFill>
                            <a:schemeClr val="tx1"/>
                          </a:solidFill>
                          <a:latin typeface="+mn-lt"/>
                          <a:ea typeface="+mn-ea"/>
                          <a:cs typeface="+mn-cs"/>
                        </a:rPr>
                        <a:t>intelligibilité</a:t>
                      </a:r>
                      <a:endParaRPr lang="fr-FR" sz="1400" b="1" i="1" kern="1200" baseline="0" dirty="0">
                        <a:solidFill>
                          <a:schemeClr val="tx1"/>
                        </a:solidFill>
                        <a:latin typeface="+mn-lt"/>
                        <a:ea typeface="+mn-ea"/>
                        <a:cs typeface="+mn-cs"/>
                      </a:endParaRPr>
                    </a:p>
                  </a:txBody>
                  <a:tcPr anchor="ctr"/>
                </a:tc>
                <a:tc>
                  <a:txBody>
                    <a:bodyPr/>
                    <a:lstStyle/>
                    <a:p>
                      <a:pPr algn="ctr"/>
                      <a:r>
                        <a:rPr lang="fr-FR" sz="1400" i="1" kern="1200" baseline="0" dirty="0" smtClean="0">
                          <a:solidFill>
                            <a:schemeClr val="tx1"/>
                          </a:solidFill>
                          <a:latin typeface="+mn-lt"/>
                          <a:ea typeface="+mn-ea"/>
                          <a:cs typeface="+mn-cs"/>
                        </a:rPr>
                        <a:t>Elle induit une lecture orientée des informations de la carte</a:t>
                      </a:r>
                      <a:endParaRPr lang="fr-FR" sz="1400" i="1" kern="1200" baseline="0" dirty="0">
                        <a:solidFill>
                          <a:schemeClr val="tx1"/>
                        </a:solidFill>
                        <a:latin typeface="+mn-lt"/>
                        <a:ea typeface="+mn-ea"/>
                        <a:cs typeface="+mn-cs"/>
                      </a:endParaRPr>
                    </a:p>
                  </a:txBody>
                  <a:tcPr anchor="ctr"/>
                </a:tc>
                <a:tc vMerge="1">
                  <a:txBody>
                    <a:bodyPr/>
                    <a:lstStyle/>
                    <a:p>
                      <a:pPr algn="ctr"/>
                      <a:endParaRPr lang="fr-FR" dirty="0"/>
                    </a:p>
                  </a:txBody>
                  <a:tcPr anchor="ctr"/>
                </a:tc>
              </a:tr>
              <a:tr h="568727">
                <a:tc vMerge="1">
                  <a:txBody>
                    <a:bodyPr/>
                    <a:lstStyle/>
                    <a:p>
                      <a:endParaRPr lang="fr-FR"/>
                    </a:p>
                  </a:txBody>
                  <a:tcPr/>
                </a:tc>
                <a:tc>
                  <a:txBody>
                    <a:bodyPr/>
                    <a:lstStyle/>
                    <a:p>
                      <a:pPr algn="ctr"/>
                      <a:r>
                        <a:rPr lang="fr-FR" sz="1400" b="1" dirty="0" smtClean="0"/>
                        <a:t>Titre</a:t>
                      </a:r>
                      <a:endParaRPr lang="fr-FR" sz="1400" b="1" dirty="0"/>
                    </a:p>
                  </a:txBody>
                  <a:tcPr anchor="ctr"/>
                </a:tc>
                <a:tc>
                  <a:txBody>
                    <a:bodyPr/>
                    <a:lstStyle/>
                    <a:p>
                      <a:pPr algn="ctr"/>
                      <a:r>
                        <a:rPr lang="fr-FR" sz="1400" kern="1200" baseline="0" dirty="0" smtClean="0">
                          <a:solidFill>
                            <a:schemeClr val="tx1"/>
                          </a:solidFill>
                          <a:latin typeface="+mn-lt"/>
                          <a:ea typeface="+mn-ea"/>
                          <a:cs typeface="+mn-cs"/>
                        </a:rPr>
                        <a:t>Idée centrale que le cartographe </a:t>
                      </a:r>
                      <a:r>
                        <a:rPr lang="fr-FR" sz="1400" b="1" i="1" kern="1200" baseline="0" dirty="0" smtClean="0">
                          <a:solidFill>
                            <a:schemeClr val="tx1"/>
                          </a:solidFill>
                          <a:latin typeface="+mn-lt"/>
                          <a:ea typeface="+mn-ea"/>
                          <a:cs typeface="+mn-cs"/>
                        </a:rPr>
                        <a:t>veut démontrer</a:t>
                      </a:r>
                      <a:endParaRPr lang="fr-FR" sz="1400" b="1" i="1" kern="1200" baseline="0" dirty="0">
                        <a:solidFill>
                          <a:schemeClr val="tx1"/>
                        </a:solidFill>
                        <a:latin typeface="+mn-lt"/>
                        <a:ea typeface="+mn-ea"/>
                        <a:cs typeface="+mn-cs"/>
                      </a:endParaRPr>
                    </a:p>
                  </a:txBody>
                  <a:tcPr anchor="ctr"/>
                </a:tc>
                <a:tc>
                  <a:txBody>
                    <a:bodyPr/>
                    <a:lstStyle/>
                    <a:p>
                      <a:pPr algn="ctr"/>
                      <a:r>
                        <a:rPr lang="fr-FR" sz="1400" i="1" kern="1200" baseline="0" dirty="0" smtClean="0">
                          <a:solidFill>
                            <a:schemeClr val="tx1"/>
                          </a:solidFill>
                          <a:latin typeface="+mn-lt"/>
                          <a:ea typeface="+mn-ea"/>
                          <a:cs typeface="+mn-cs"/>
                        </a:rPr>
                        <a:t>Il problématise les informations dans un sens particulier</a:t>
                      </a:r>
                      <a:endParaRPr lang="fr-FR" sz="1400" i="1" kern="1200" baseline="0" dirty="0">
                        <a:solidFill>
                          <a:schemeClr val="tx1"/>
                        </a:solidFill>
                        <a:latin typeface="+mn-lt"/>
                        <a:ea typeface="+mn-ea"/>
                        <a:cs typeface="+mn-cs"/>
                      </a:endParaRPr>
                    </a:p>
                  </a:txBody>
                  <a:tcPr anchor="ctr"/>
                </a:tc>
                <a:tc vMerge="1">
                  <a:txBody>
                    <a:bodyPr/>
                    <a:lstStyle/>
                    <a:p>
                      <a:pPr algn="ctr"/>
                      <a:endParaRPr lang="fr-FR" dirty="0"/>
                    </a:p>
                  </a:txBody>
                  <a:tcPr anchor="ctr"/>
                </a:tc>
              </a:tr>
            </a:tbl>
          </a:graphicData>
        </a:graphic>
      </p:graphicFrame>
      <p:pic>
        <p:nvPicPr>
          <p:cNvPr id="3" name="Picture 2" descr="http://merigg.files.wordpress.com/2011/02/choque-de-civilizaciones-huntington.jpg"/>
          <p:cNvPicPr>
            <a:picLocks noChangeAspect="1" noChangeArrowheads="1"/>
          </p:cNvPicPr>
          <p:nvPr/>
        </p:nvPicPr>
        <p:blipFill>
          <a:blip r:embed="rId10" cstate="email"/>
          <a:srcRect/>
          <a:stretch>
            <a:fillRect/>
          </a:stretch>
        </p:blipFill>
        <p:spPr bwMode="auto">
          <a:xfrm>
            <a:off x="6859608" y="5229200"/>
            <a:ext cx="2085749" cy="1512168"/>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a:xfrm>
            <a:off x="683568" y="1412776"/>
            <a:ext cx="7772400" cy="1470025"/>
          </a:xfrm>
        </p:spPr>
        <p:style>
          <a:lnRef idx="1">
            <a:schemeClr val="accent4"/>
          </a:lnRef>
          <a:fillRef idx="2">
            <a:schemeClr val="accent4"/>
          </a:fillRef>
          <a:effectRef idx="1">
            <a:schemeClr val="accent4"/>
          </a:effectRef>
          <a:fontRef idx="minor">
            <a:schemeClr val="dk1"/>
          </a:fontRef>
        </p:style>
        <p:txBody>
          <a:bodyPr>
            <a:normAutofit fontScale="90000"/>
          </a:bodyPr>
          <a:lstStyle/>
          <a:p>
            <a:r>
              <a:rPr lang="fr-FR" b="1" i="1" dirty="0" smtClean="0"/>
              <a:t>3. le découpage culturel du monde</a:t>
            </a:r>
            <a:br>
              <a:rPr lang="fr-FR" b="1" i="1" dirty="0" smtClean="0"/>
            </a:br>
            <a:r>
              <a:rPr lang="fr-FR" sz="3100" b="1" i="1" dirty="0" smtClean="0"/>
              <a:t>Un exemple de thème à fort enjeu cartographique </a:t>
            </a:r>
            <a:endParaRPr lang="fr-FR" b="1" i="1" dirty="0"/>
          </a:p>
        </p:txBody>
      </p:sp>
      <p:sp>
        <p:nvSpPr>
          <p:cNvPr id="3" name="Sous-titre 2"/>
          <p:cNvSpPr>
            <a:spLocks noGrp="1"/>
          </p:cNvSpPr>
          <p:nvPr>
            <p:ph type="subTitle" idx="1"/>
          </p:nvPr>
        </p:nvSpPr>
        <p:spPr>
          <a:xfrm>
            <a:off x="1115616" y="3573016"/>
            <a:ext cx="7128792" cy="2065784"/>
          </a:xfrm>
        </p:spPr>
        <p:txBody>
          <a:bodyPr>
            <a:noAutofit/>
          </a:bodyPr>
          <a:lstStyle/>
          <a:p>
            <a:pPr>
              <a:buFont typeface="Wingdings 3" pitchFamily="18" charset="2"/>
              <a:buChar char="["/>
            </a:pPr>
            <a:r>
              <a:rPr lang="fr-FR" sz="2400" b="1" i="1" dirty="0" smtClean="0"/>
              <a:t>Comparer deux cartes présentant des découpages en aires de civilisation différentes</a:t>
            </a:r>
          </a:p>
          <a:p>
            <a:endParaRPr lang="fr-FR" sz="2400" b="1" i="1" dirty="0" smtClean="0"/>
          </a:p>
          <a:p>
            <a:pPr>
              <a:buFont typeface="Wingdings 3" pitchFamily="18" charset="2"/>
              <a:buChar char="["/>
            </a:pPr>
            <a:r>
              <a:rPr lang="fr-FR" sz="2400" b="1" i="1" dirty="0" smtClean="0"/>
              <a:t>Identifier leurs différences et interpréter leurs messages sous-jacents</a:t>
            </a:r>
            <a:endParaRPr lang="fr-FR" sz="2400" b="1" i="1"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http://merigg.files.wordpress.com/2011/02/choque-de-civilizaciones-huntington.jpg"/>
          <p:cNvPicPr>
            <a:picLocks noChangeAspect="1" noChangeArrowheads="1"/>
          </p:cNvPicPr>
          <p:nvPr/>
        </p:nvPicPr>
        <p:blipFill>
          <a:blip r:embed="rId2" cstate="email"/>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solidFill>
            <a:schemeClr val="accent2">
              <a:lumMod val="20000"/>
              <a:lumOff val="80000"/>
            </a:schemeClr>
          </a:solidFill>
        </p:spPr>
        <p:txBody>
          <a:bodyPr/>
          <a:lstStyle/>
          <a:p>
            <a:r>
              <a:rPr lang="fr-FR" b="1" i="1" dirty="0" smtClean="0"/>
              <a:t>Problématiques</a:t>
            </a:r>
            <a:endParaRPr lang="fr-FR" b="1" i="1" dirty="0"/>
          </a:p>
        </p:txBody>
      </p:sp>
      <p:sp>
        <p:nvSpPr>
          <p:cNvPr id="3" name="Espace réservé du contenu 2"/>
          <p:cNvSpPr>
            <a:spLocks noGrp="1"/>
          </p:cNvSpPr>
          <p:nvPr>
            <p:ph idx="1"/>
          </p:nvPr>
        </p:nvSpPr>
        <p:spPr>
          <a:xfrm>
            <a:off x="457200" y="1412776"/>
            <a:ext cx="8229600" cy="4713387"/>
          </a:xfrm>
        </p:spPr>
        <p:txBody>
          <a:bodyPr>
            <a:normAutofit fontScale="77500" lnSpcReduction="20000"/>
          </a:bodyPr>
          <a:lstStyle/>
          <a:p>
            <a:pPr>
              <a:buNone/>
            </a:pPr>
            <a:endParaRPr lang="fr-FR" dirty="0" smtClean="0"/>
          </a:p>
          <a:p>
            <a:r>
              <a:rPr lang="fr-FR" dirty="0" smtClean="0"/>
              <a:t>Comment la carte construit-elle un </a:t>
            </a:r>
            <a:r>
              <a:rPr lang="fr-FR" b="1" i="1" dirty="0" smtClean="0"/>
              <a:t>discours politique</a:t>
            </a:r>
            <a:r>
              <a:rPr lang="fr-FR" dirty="0" smtClean="0"/>
              <a:t> sur les phénomènes qu’elle entend représenter ? </a:t>
            </a:r>
          </a:p>
          <a:p>
            <a:endParaRPr lang="fr-FR" dirty="0" smtClean="0"/>
          </a:p>
          <a:p>
            <a:r>
              <a:rPr lang="fr-FR" dirty="0" smtClean="0"/>
              <a:t>Quelle </a:t>
            </a:r>
            <a:r>
              <a:rPr lang="fr-FR" b="1" i="1" dirty="0" smtClean="0"/>
              <a:t>succession de choix</a:t>
            </a:r>
            <a:r>
              <a:rPr lang="fr-FR" dirty="0" smtClean="0"/>
              <a:t> le concepteur d’une carte est-il amené à opérer pour soutenir sa </a:t>
            </a:r>
            <a:r>
              <a:rPr lang="fr-FR" b="1" i="1" dirty="0" smtClean="0"/>
              <a:t>démonstration </a:t>
            </a:r>
            <a:r>
              <a:rPr lang="fr-FR" dirty="0" smtClean="0"/>
              <a:t>et répondre aux </a:t>
            </a:r>
            <a:r>
              <a:rPr lang="fr-FR" b="1" i="1" dirty="0" smtClean="0"/>
              <a:t>attentes du commanditaire ? </a:t>
            </a:r>
          </a:p>
          <a:p>
            <a:endParaRPr lang="fr-FR" dirty="0" smtClean="0"/>
          </a:p>
          <a:p>
            <a:r>
              <a:rPr lang="fr-FR" dirty="0" smtClean="0"/>
              <a:t>Quel </a:t>
            </a:r>
            <a:r>
              <a:rPr lang="fr-FR" b="1" i="1" dirty="0" smtClean="0"/>
              <a:t>regard critique</a:t>
            </a:r>
            <a:r>
              <a:rPr lang="fr-FR" dirty="0" smtClean="0"/>
              <a:t> peut-on poser sur la carte ? Quel discours politique peut-on identifier à travers la carte ? </a:t>
            </a:r>
          </a:p>
          <a:p>
            <a:endParaRPr lang="fr-FR" dirty="0" smtClean="0"/>
          </a:p>
          <a:p>
            <a:r>
              <a:rPr lang="fr-FR" dirty="0" smtClean="0"/>
              <a:t>Quelles </a:t>
            </a:r>
            <a:r>
              <a:rPr lang="fr-FR" b="1" i="1" dirty="0" smtClean="0"/>
              <a:t>précautions</a:t>
            </a:r>
            <a:r>
              <a:rPr lang="fr-FR" dirty="0" smtClean="0"/>
              <a:t> doivent être prises lorsqu’on utilise des cartes pour décrire et comprendre le monde ? </a:t>
            </a:r>
          </a:p>
          <a:p>
            <a:endParaRPr lang="fr-FR"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http://lewebpedagogique.com/hisgeoeachampofigeac/files/2008/09/les-aires-de-civilisations.jpg"/>
          <p:cNvPicPr>
            <a:picLocks noChangeAspect="1" noChangeArrowheads="1"/>
          </p:cNvPicPr>
          <p:nvPr/>
        </p:nvPicPr>
        <p:blipFill>
          <a:blip r:embed="rId2" cstate="email"/>
          <a:srcRect/>
          <a:stretch>
            <a:fillRect/>
          </a:stretch>
        </p:blipFill>
        <p:spPr bwMode="auto">
          <a:xfrm>
            <a:off x="0" y="765793"/>
            <a:ext cx="9144000" cy="5012087"/>
          </a:xfrm>
          <a:prstGeom prst="rect">
            <a:avLst/>
          </a:prstGeom>
          <a:noFill/>
        </p:spPr>
      </p:pic>
      <p:sp>
        <p:nvSpPr>
          <p:cNvPr id="5" name="ZoneTexte 4"/>
          <p:cNvSpPr txBox="1"/>
          <p:nvPr/>
        </p:nvSpPr>
        <p:spPr>
          <a:xfrm>
            <a:off x="3851920" y="6021288"/>
            <a:ext cx="4896544" cy="369332"/>
          </a:xfrm>
          <a:prstGeom prst="rect">
            <a:avLst/>
          </a:prstGeom>
          <a:noFill/>
        </p:spPr>
        <p:txBody>
          <a:bodyPr wrap="square" rtlCol="0">
            <a:spAutoFit/>
          </a:bodyPr>
          <a:lstStyle/>
          <a:p>
            <a:r>
              <a:rPr lang="fr-FR" b="1" i="1" dirty="0" smtClean="0"/>
              <a:t>Les aires culturelles d’après un manuel scolaire</a:t>
            </a:r>
            <a:endParaRPr lang="fr-FR" b="1" i="1"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nvGraphicFramePr>
        <p:xfrm>
          <a:off x="0" y="0"/>
          <a:ext cx="9144001" cy="6840666"/>
        </p:xfrm>
        <a:graphic>
          <a:graphicData uri="http://schemas.openxmlformats.org/drawingml/2006/table">
            <a:tbl>
              <a:tblPr firstRow="1" bandRow="1">
                <a:tableStyleId>{5940675A-B579-460E-94D1-54222C63F5DA}</a:tableStyleId>
              </a:tblPr>
              <a:tblGrid>
                <a:gridCol w="2039919"/>
                <a:gridCol w="3552041"/>
                <a:gridCol w="3552041"/>
              </a:tblGrid>
              <a:tr h="421055">
                <a:tc>
                  <a:txBody>
                    <a:bodyPr/>
                    <a:lstStyle/>
                    <a:p>
                      <a:endParaRPr lang="fr-FR" dirty="0"/>
                    </a:p>
                  </a:txBody>
                  <a:tcPr/>
                </a:tc>
                <a:tc>
                  <a:txBody>
                    <a:bodyPr/>
                    <a:lstStyle/>
                    <a:p>
                      <a:pPr algn="ctr"/>
                      <a:r>
                        <a:rPr lang="fr-FR" b="1" i="1" dirty="0" smtClean="0"/>
                        <a:t>SELON HUNTINGTON</a:t>
                      </a:r>
                      <a:endParaRPr lang="fr-FR" b="1" i="1" dirty="0"/>
                    </a:p>
                  </a:txBody>
                  <a:tcPr/>
                </a:tc>
                <a:tc>
                  <a:txBody>
                    <a:bodyPr/>
                    <a:lstStyle/>
                    <a:p>
                      <a:pPr algn="ctr"/>
                      <a:r>
                        <a:rPr lang="fr-FR" b="1" i="1" dirty="0" smtClean="0"/>
                        <a:t>SELON LACOSTE</a:t>
                      </a:r>
                      <a:endParaRPr lang="fr-FR" b="1" i="1" dirty="0"/>
                    </a:p>
                  </a:txBody>
                  <a:tcPr/>
                </a:tc>
              </a:tr>
              <a:tr h="775697">
                <a:tc>
                  <a:txBody>
                    <a:bodyPr/>
                    <a:lstStyle/>
                    <a:p>
                      <a:pPr algn="ctr"/>
                      <a:r>
                        <a:rPr lang="fr-FR" sz="1400" b="1" i="1" dirty="0" smtClean="0"/>
                        <a:t>Nombre</a:t>
                      </a:r>
                      <a:r>
                        <a:rPr lang="fr-FR" sz="1400" b="1" i="1" baseline="0" dirty="0" smtClean="0"/>
                        <a:t> de civilisations retenues</a:t>
                      </a:r>
                      <a:endParaRPr lang="fr-FR" sz="1400" b="1" i="1" dirty="0"/>
                    </a:p>
                  </a:txBody>
                  <a:tcPr anchor="ctr"/>
                </a:tc>
                <a:tc>
                  <a:txBody>
                    <a:bodyPr/>
                    <a:lstStyle/>
                    <a:p>
                      <a:endParaRPr lang="fr-FR"/>
                    </a:p>
                  </a:txBody>
                  <a:tcPr/>
                </a:tc>
                <a:tc>
                  <a:txBody>
                    <a:bodyPr/>
                    <a:lstStyle/>
                    <a:p>
                      <a:endParaRPr lang="fr-FR" dirty="0"/>
                    </a:p>
                  </a:txBody>
                  <a:tcPr/>
                </a:tc>
              </a:tr>
              <a:tr h="136815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b="1" i="1" dirty="0" smtClean="0"/>
                        <a:t>Spécificités</a:t>
                      </a:r>
                      <a:r>
                        <a:rPr lang="fr-FR" sz="1400" b="1" i="1" baseline="0" dirty="0" smtClean="0"/>
                        <a:t> </a:t>
                      </a:r>
                      <a:r>
                        <a:rPr lang="fr-FR" sz="1400" b="1" i="1" dirty="0" smtClean="0"/>
                        <a:t>Civilisations</a:t>
                      </a:r>
                      <a:r>
                        <a:rPr lang="fr-FR" sz="1400" b="1" i="1" baseline="0" dirty="0" smtClean="0"/>
                        <a:t> nommées uniquement dans cette carte (et pas dans l’autre)</a:t>
                      </a:r>
                      <a:endParaRPr lang="fr-FR" sz="1400" b="1" i="1" dirty="0" smtClean="0"/>
                    </a:p>
                  </a:txBody>
                  <a:tcPr anchor="ctr"/>
                </a:tc>
                <a:tc>
                  <a:txBody>
                    <a:bodyPr/>
                    <a:lstStyle/>
                    <a:p>
                      <a:endParaRPr lang="fr-FR"/>
                    </a:p>
                  </a:txBody>
                  <a:tcPr/>
                </a:tc>
                <a:tc>
                  <a:txBody>
                    <a:bodyPr/>
                    <a:lstStyle/>
                    <a:p>
                      <a:endParaRPr lang="fr-FR" dirty="0"/>
                    </a:p>
                  </a:txBody>
                  <a:tcPr/>
                </a:tc>
              </a:tr>
              <a:tr h="103821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b="1" i="1" dirty="0" smtClean="0"/>
                        <a:t>Définition de la notion de civilisation</a:t>
                      </a:r>
                    </a:p>
                  </a:txBody>
                  <a:tcPr anchor="ctr"/>
                </a:tc>
                <a:tc>
                  <a:txBody>
                    <a:bodyPr/>
                    <a:lstStyle/>
                    <a:p>
                      <a:endParaRPr lang="fr-FR" sz="1800" dirty="0" smtClean="0"/>
                    </a:p>
                    <a:p>
                      <a:endParaRPr lang="fr-FR" sz="1800" dirty="0" smtClean="0"/>
                    </a:p>
                    <a:p>
                      <a:endParaRPr lang="fr-FR" sz="1800" dirty="0" smtClean="0"/>
                    </a:p>
                    <a:p>
                      <a:endParaRPr lang="fr-FR" sz="1800" dirty="0"/>
                    </a:p>
                  </a:txBody>
                  <a:tcPr/>
                </a:tc>
                <a:tc>
                  <a:txBody>
                    <a:bodyPr/>
                    <a:lstStyle/>
                    <a:p>
                      <a:endParaRPr lang="fr-FR" dirty="0"/>
                    </a:p>
                  </a:txBody>
                  <a:tcPr/>
                </a:tc>
              </a:tr>
              <a:tr h="1349682">
                <a:tc>
                  <a:txBody>
                    <a:bodyPr/>
                    <a:lstStyle/>
                    <a:p>
                      <a:pPr algn="ctr"/>
                      <a:r>
                        <a:rPr lang="fr-FR" sz="1400" b="1" i="1" dirty="0" smtClean="0"/>
                        <a:t>Différences concernant</a:t>
                      </a:r>
                      <a:r>
                        <a:rPr lang="fr-FR" sz="1400" b="1" i="1" baseline="0" dirty="0" smtClean="0"/>
                        <a:t> la délimitation des aires de civilisation</a:t>
                      </a:r>
                      <a:endParaRPr lang="fr-FR" sz="1400" b="1" i="1" dirty="0"/>
                    </a:p>
                  </a:txBody>
                  <a:tcPr anchor="ctr"/>
                </a:tc>
                <a:tc gridSpan="2">
                  <a:txBody>
                    <a:bodyPr/>
                    <a:lstStyle/>
                    <a:p>
                      <a:endParaRPr lang="fr-FR" dirty="0"/>
                    </a:p>
                  </a:txBody>
                  <a:tcPr/>
                </a:tc>
                <a:tc hMerge="1">
                  <a:txBody>
                    <a:bodyPr/>
                    <a:lstStyle/>
                    <a:p>
                      <a:endParaRPr lang="fr-FR" dirty="0"/>
                    </a:p>
                  </a:txBody>
                  <a:tcPr/>
                </a:tc>
              </a:tr>
              <a:tr h="1349682">
                <a:tc>
                  <a:txBody>
                    <a:bodyPr/>
                    <a:lstStyle/>
                    <a:p>
                      <a:pPr algn="ctr"/>
                      <a:r>
                        <a:rPr lang="fr-FR" sz="1400" b="1" i="1" dirty="0" smtClean="0"/>
                        <a:t>Eléments</a:t>
                      </a:r>
                      <a:r>
                        <a:rPr lang="fr-FR" sz="1400" b="1" i="1" baseline="0" dirty="0" smtClean="0"/>
                        <a:t> idéologiques véhiculés par la carte</a:t>
                      </a:r>
                      <a:endParaRPr lang="fr-FR" sz="1400" b="1" i="1" dirty="0"/>
                    </a:p>
                  </a:txBody>
                  <a:tcPr anchor="ctr"/>
                </a:tc>
                <a:tc>
                  <a:txBody>
                    <a:bodyPr/>
                    <a:lstStyle/>
                    <a:p>
                      <a:endParaRPr lang="fr-FR" dirty="0" smtClean="0"/>
                    </a:p>
                    <a:p>
                      <a:endParaRPr lang="fr-FR" dirty="0" smtClean="0"/>
                    </a:p>
                    <a:p>
                      <a:endParaRPr lang="fr-FR" dirty="0" smtClean="0"/>
                    </a:p>
                    <a:p>
                      <a:endParaRPr lang="fr-FR" dirty="0" smtClean="0"/>
                    </a:p>
                    <a:p>
                      <a:endParaRPr lang="fr-FR" dirty="0" smtClean="0"/>
                    </a:p>
                    <a:p>
                      <a:endParaRPr lang="fr-FR" dirty="0"/>
                    </a:p>
                  </a:txBody>
                  <a:tcPr/>
                </a:tc>
                <a:tc>
                  <a:txBody>
                    <a:bodyPr/>
                    <a:lstStyle/>
                    <a:p>
                      <a:endParaRPr lang="fr-FR" dirty="0"/>
                    </a:p>
                  </a:txBody>
                  <a:tcPr/>
                </a:tc>
              </a:tr>
            </a:tbl>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ulien EBERSOLD\Contacts\Desktop\Formation TS\Aires de civilisations comparées.jpg"/>
          <p:cNvPicPr>
            <a:picLocks noChangeAspect="1" noChangeArrowheads="1"/>
          </p:cNvPicPr>
          <p:nvPr/>
        </p:nvPicPr>
        <p:blipFill>
          <a:blip r:embed="rId2" cstate="email"/>
          <a:srcRect/>
          <a:stretch>
            <a:fillRect/>
          </a:stretch>
        </p:blipFill>
        <p:spPr bwMode="auto">
          <a:xfrm>
            <a:off x="0" y="0"/>
            <a:ext cx="4988257" cy="6858000"/>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Julien EBERSOLD\Contacts\Desktop\Formation TS\Aires civilisation (Charvet).jpg"/>
          <p:cNvPicPr>
            <a:picLocks noChangeAspect="1" noChangeArrowheads="1"/>
          </p:cNvPicPr>
          <p:nvPr/>
        </p:nvPicPr>
        <p:blipFill>
          <a:blip r:embed="rId2" cstate="email">
            <a:lum bright="10000"/>
          </a:blip>
          <a:srcRect/>
          <a:stretch>
            <a:fillRect/>
          </a:stretch>
        </p:blipFill>
        <p:spPr bwMode="auto">
          <a:xfrm>
            <a:off x="0" y="0"/>
            <a:ext cx="9144000" cy="6858000"/>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2204864"/>
            <a:ext cx="8229600" cy="1143000"/>
          </a:xfrm>
        </p:spPr>
        <p:style>
          <a:lnRef idx="1">
            <a:schemeClr val="accent6"/>
          </a:lnRef>
          <a:fillRef idx="2">
            <a:schemeClr val="accent6"/>
          </a:fillRef>
          <a:effectRef idx="1">
            <a:schemeClr val="accent6"/>
          </a:effectRef>
          <a:fontRef idx="minor">
            <a:schemeClr val="dk1"/>
          </a:fontRef>
        </p:style>
        <p:txBody>
          <a:bodyPr/>
          <a:lstStyle/>
          <a:p>
            <a:r>
              <a:rPr lang="fr-FR" b="1" i="1" dirty="0" smtClean="0"/>
              <a:t>Documents</a:t>
            </a:r>
            <a:endParaRPr lang="fr-FR" b="1" i="1"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email"/>
          <a:srcRect/>
          <a:stretch>
            <a:fillRect/>
          </a:stretch>
        </p:blipFill>
        <p:spPr bwMode="auto">
          <a:xfrm>
            <a:off x="107504" y="517524"/>
            <a:ext cx="8939396" cy="507171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6146" name="Picture 2" descr="C:\Users\christophe\Desktop\cartes russie\densités russes 1.gif"/>
          <p:cNvPicPr>
            <a:picLocks noChangeAspect="1" noChangeArrowheads="1"/>
          </p:cNvPicPr>
          <p:nvPr/>
        </p:nvPicPr>
        <p:blipFill>
          <a:blip r:embed="rId3" cstate="email"/>
          <a:srcRect/>
          <a:stretch>
            <a:fillRect/>
          </a:stretch>
        </p:blipFill>
        <p:spPr bwMode="auto">
          <a:xfrm>
            <a:off x="179512" y="188640"/>
            <a:ext cx="8776824" cy="5472608"/>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5122" name="Picture 2" descr="C:\Users\christophe\Desktop\cartes russie\Densite-de-peuplement-en-Russie-en-2005_large_carte.jpg"/>
          <p:cNvPicPr>
            <a:picLocks noChangeAspect="1" noChangeArrowheads="1"/>
          </p:cNvPicPr>
          <p:nvPr/>
        </p:nvPicPr>
        <p:blipFill>
          <a:blip r:embed="rId3" cstate="email"/>
          <a:srcRect/>
          <a:stretch>
            <a:fillRect/>
          </a:stretch>
        </p:blipFill>
        <p:spPr bwMode="auto">
          <a:xfrm>
            <a:off x="179512" y="764704"/>
            <a:ext cx="8779833" cy="5184576"/>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cartographie.sciences-po.fr/sites/default/files/F01c_densite_pop_Russie_2008.jpg"/>
          <p:cNvPicPr>
            <a:picLocks noChangeAspect="1" noChangeArrowheads="1"/>
          </p:cNvPicPr>
          <p:nvPr/>
        </p:nvPicPr>
        <p:blipFill>
          <a:blip r:embed="rId3" cstate="email"/>
          <a:srcRect b="26595"/>
          <a:stretch>
            <a:fillRect/>
          </a:stretch>
        </p:blipFill>
        <p:spPr bwMode="auto">
          <a:xfrm>
            <a:off x="467544" y="116632"/>
            <a:ext cx="8482119" cy="6480720"/>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email"/>
          <a:srcRect/>
          <a:stretch>
            <a:fillRect/>
          </a:stretch>
        </p:blipFill>
        <p:spPr bwMode="auto">
          <a:xfrm>
            <a:off x="179512" y="548680"/>
            <a:ext cx="8706763" cy="5516785"/>
          </a:xfrm>
          <a:prstGeom prst="rect">
            <a:avLst/>
          </a:prstGeom>
          <a:noFill/>
          <a:ln w="9525">
            <a:noFill/>
            <a:miter lim="800000"/>
            <a:headEnd/>
            <a:tailEnd/>
          </a:ln>
          <a:effectLst/>
        </p:spPr>
      </p:pic>
      <p:sp>
        <p:nvSpPr>
          <p:cNvPr id="3" name="Bouton d'action : Personnalisé 2">
            <a:hlinkClick r:id="rId4" action="ppaction://hlinksldjump" highlightClick="1"/>
          </p:cNvPr>
          <p:cNvSpPr/>
          <p:nvPr/>
        </p:nvSpPr>
        <p:spPr>
          <a:xfrm>
            <a:off x="7668344" y="620688"/>
            <a:ext cx="936104" cy="576064"/>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tableau</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a:xfrm>
            <a:off x="683568" y="2391023"/>
            <a:ext cx="7772400" cy="1470025"/>
          </a:xfrm>
        </p:spPr>
        <p:style>
          <a:lnRef idx="1">
            <a:schemeClr val="accent4"/>
          </a:lnRef>
          <a:fillRef idx="2">
            <a:schemeClr val="accent4"/>
          </a:fillRef>
          <a:effectRef idx="1">
            <a:schemeClr val="accent4"/>
          </a:effectRef>
          <a:fontRef idx="minor">
            <a:schemeClr val="dk1"/>
          </a:fontRef>
        </p:style>
        <p:txBody>
          <a:bodyPr>
            <a:normAutofit/>
          </a:bodyPr>
          <a:lstStyle/>
          <a:p>
            <a:r>
              <a:rPr lang="fr-FR" b="1" i="1" dirty="0" smtClean="0"/>
              <a:t>1. Les cartes sont </a:t>
            </a:r>
            <a:br>
              <a:rPr lang="fr-FR" b="1" i="1" dirty="0" smtClean="0"/>
            </a:br>
            <a:r>
              <a:rPr lang="fr-FR" b="1" i="1" dirty="0" smtClean="0"/>
              <a:t>porteuses d’enjeux</a:t>
            </a:r>
            <a:endParaRPr lang="fr-FR" b="1" i="1"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upload.wikimedia.org/wikipedia/commons/5/52/Projection_cylindrique.jpg"/>
          <p:cNvPicPr>
            <a:picLocks noChangeAspect="1" noChangeArrowheads="1"/>
          </p:cNvPicPr>
          <p:nvPr/>
        </p:nvPicPr>
        <p:blipFill>
          <a:blip r:embed="rId3" cstate="email"/>
          <a:srcRect/>
          <a:stretch>
            <a:fillRect/>
          </a:stretch>
        </p:blipFill>
        <p:spPr bwMode="auto">
          <a:xfrm>
            <a:off x="395536" y="332656"/>
            <a:ext cx="3095625" cy="3333750"/>
          </a:xfrm>
          <a:prstGeom prst="rect">
            <a:avLst/>
          </a:prstGeom>
          <a:noFill/>
        </p:spPr>
      </p:pic>
      <p:pic>
        <p:nvPicPr>
          <p:cNvPr id="51204" name="Picture 4" descr="Fichier:Projection conique.jpg"/>
          <p:cNvPicPr>
            <a:picLocks noChangeAspect="1" noChangeArrowheads="1"/>
          </p:cNvPicPr>
          <p:nvPr/>
        </p:nvPicPr>
        <p:blipFill>
          <a:blip r:embed="rId4" cstate="email"/>
          <a:srcRect/>
          <a:stretch>
            <a:fillRect/>
          </a:stretch>
        </p:blipFill>
        <p:spPr bwMode="auto">
          <a:xfrm>
            <a:off x="5220072" y="476672"/>
            <a:ext cx="3527673" cy="3647072"/>
          </a:xfrm>
          <a:prstGeom prst="rect">
            <a:avLst/>
          </a:prstGeom>
          <a:noFill/>
        </p:spPr>
      </p:pic>
      <p:pic>
        <p:nvPicPr>
          <p:cNvPr id="51206" name="Picture 6" descr="Fichier:Projection azimutale stereographique.jpg">
            <a:hlinkClick r:id="" action="ppaction://hlinkshowjump?jump=lastslideviewed" highlightClick="1"/>
          </p:cNvPr>
          <p:cNvPicPr>
            <a:picLocks noChangeAspect="1" noChangeArrowheads="1"/>
          </p:cNvPicPr>
          <p:nvPr/>
        </p:nvPicPr>
        <p:blipFill>
          <a:blip r:embed="rId5" cstate="email"/>
          <a:srcRect/>
          <a:stretch>
            <a:fillRect/>
          </a:stretch>
        </p:blipFill>
        <p:spPr bwMode="auto">
          <a:xfrm>
            <a:off x="1403648" y="3789040"/>
            <a:ext cx="4320480" cy="2784311"/>
          </a:xfrm>
          <a:prstGeom prst="actionButtonReturn">
            <a:avLst/>
          </a:prstGeom>
          <a:noFill/>
        </p:spPr>
      </p:pic>
      <p:sp>
        <p:nvSpPr>
          <p:cNvPr id="7" name="ZoneTexte 6"/>
          <p:cNvSpPr txBox="1"/>
          <p:nvPr/>
        </p:nvSpPr>
        <p:spPr>
          <a:xfrm>
            <a:off x="2987824" y="404664"/>
            <a:ext cx="18002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fr-FR" dirty="0" smtClean="0"/>
              <a:t>Cylindrique</a:t>
            </a:r>
            <a:endParaRPr lang="fr-FR" dirty="0"/>
          </a:p>
        </p:txBody>
      </p:sp>
      <p:sp>
        <p:nvSpPr>
          <p:cNvPr id="8" name="ZoneTexte 7"/>
          <p:cNvSpPr txBox="1"/>
          <p:nvPr/>
        </p:nvSpPr>
        <p:spPr>
          <a:xfrm>
            <a:off x="7164288" y="548680"/>
            <a:ext cx="18002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fr-FR" dirty="0" smtClean="0"/>
              <a:t>Conique</a:t>
            </a:r>
            <a:endParaRPr lang="fr-FR" dirty="0"/>
          </a:p>
        </p:txBody>
      </p:sp>
      <p:sp>
        <p:nvSpPr>
          <p:cNvPr id="9" name="ZoneTexte 8"/>
          <p:cNvSpPr txBox="1"/>
          <p:nvPr/>
        </p:nvSpPr>
        <p:spPr>
          <a:xfrm>
            <a:off x="5292080" y="6165304"/>
            <a:ext cx="18002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fr-FR" dirty="0" smtClean="0"/>
              <a:t>Azimutale</a:t>
            </a:r>
            <a:endParaRPr lang="fr-FR" dirty="0"/>
          </a:p>
        </p:txBody>
      </p:sp>
      <p:sp>
        <p:nvSpPr>
          <p:cNvPr id="11" name="Bouton d'action : Retour 10">
            <a:hlinkClick r:id="rId6" action="ppaction://hlinksldjump" highlightClick="1"/>
          </p:cNvPr>
          <p:cNvSpPr/>
          <p:nvPr/>
        </p:nvSpPr>
        <p:spPr>
          <a:xfrm>
            <a:off x="7668344" y="5949280"/>
            <a:ext cx="1296144" cy="720080"/>
          </a:xfrm>
          <a:prstGeom prst="actionButtonReturn">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Fichier:Longitudes-projection de Mercator.jpg">
            <a:hlinkClick r:id="rId2"/>
          </p:cNvPr>
          <p:cNvPicPr>
            <a:picLocks noChangeAspect="1" noChangeArrowheads="1"/>
          </p:cNvPicPr>
          <p:nvPr/>
        </p:nvPicPr>
        <p:blipFill>
          <a:blip r:embed="rId3" cstate="email"/>
          <a:srcRect/>
          <a:stretch>
            <a:fillRect/>
          </a:stretch>
        </p:blipFill>
        <p:spPr bwMode="auto">
          <a:xfrm>
            <a:off x="0" y="332656"/>
            <a:ext cx="9144000" cy="5932171"/>
          </a:xfrm>
          <a:prstGeom prst="rect">
            <a:avLst/>
          </a:prstGeom>
          <a:noFill/>
        </p:spPr>
      </p:pic>
      <p:sp>
        <p:nvSpPr>
          <p:cNvPr id="3" name="Bouton d'action : Retour 2">
            <a:hlinkClick r:id="rId4" action="ppaction://hlinksldjump" highlightClick="1"/>
          </p:cNvPr>
          <p:cNvSpPr/>
          <p:nvPr/>
        </p:nvSpPr>
        <p:spPr>
          <a:xfrm>
            <a:off x="7668344" y="5949280"/>
            <a:ext cx="1296144" cy="720080"/>
          </a:xfrm>
          <a:prstGeom prst="actionButtonReturn">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chier:Arno Peters-Projektion.JPG">
            <a:hlinkClick r:id="rId2"/>
          </p:cNvPr>
          <p:cNvPicPr>
            <a:picLocks noChangeAspect="1" noChangeArrowheads="1"/>
          </p:cNvPicPr>
          <p:nvPr/>
        </p:nvPicPr>
        <p:blipFill>
          <a:blip r:embed="rId3" cstate="email"/>
          <a:srcRect/>
          <a:stretch>
            <a:fillRect/>
          </a:stretch>
        </p:blipFill>
        <p:spPr bwMode="auto">
          <a:xfrm>
            <a:off x="0" y="620688"/>
            <a:ext cx="9144000" cy="5772875"/>
          </a:xfrm>
          <a:prstGeom prst="rect">
            <a:avLst/>
          </a:prstGeom>
          <a:noFill/>
        </p:spPr>
      </p:pic>
      <p:sp>
        <p:nvSpPr>
          <p:cNvPr id="3" name="Bouton d'action : Retour 2">
            <a:hlinkClick r:id="rId4" action="ppaction://hlinksldjump" highlightClick="1"/>
          </p:cNvPr>
          <p:cNvSpPr/>
          <p:nvPr/>
        </p:nvSpPr>
        <p:spPr>
          <a:xfrm>
            <a:off x="7668344" y="5949280"/>
            <a:ext cx="1296144" cy="720080"/>
          </a:xfrm>
          <a:prstGeom prst="actionButtonReturn">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http://www.mgaqua.net/AquaDoc/Projections/img/Lambert%20Conformal%20Conic.jpg"/>
          <p:cNvPicPr>
            <a:picLocks noChangeAspect="1" noChangeArrowheads="1"/>
          </p:cNvPicPr>
          <p:nvPr/>
        </p:nvPicPr>
        <p:blipFill>
          <a:blip r:embed="rId2" cstate="email"/>
          <a:srcRect/>
          <a:stretch>
            <a:fillRect/>
          </a:stretch>
        </p:blipFill>
        <p:spPr bwMode="auto">
          <a:xfrm>
            <a:off x="971600" y="404663"/>
            <a:ext cx="7344816" cy="5921889"/>
          </a:xfrm>
          <a:prstGeom prst="rect">
            <a:avLst/>
          </a:prstGeom>
          <a:noFill/>
        </p:spPr>
      </p:pic>
      <p:sp>
        <p:nvSpPr>
          <p:cNvPr id="3" name="Bouton d'action : Retour 2">
            <a:hlinkClick r:id="rId3" action="ppaction://hlinksldjump" highlightClick="1"/>
          </p:cNvPr>
          <p:cNvSpPr/>
          <p:nvPr/>
        </p:nvSpPr>
        <p:spPr>
          <a:xfrm>
            <a:off x="7668344" y="5949280"/>
            <a:ext cx="1296144" cy="720080"/>
          </a:xfrm>
          <a:prstGeom prst="actionButtonReturn">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1"/>
          <p:cNvPicPr>
            <a:picLocks noChangeAspect="1" noChangeArrowheads="1"/>
          </p:cNvPicPr>
          <p:nvPr/>
        </p:nvPicPr>
        <p:blipFill>
          <a:blip r:embed="rId2" cstate="email"/>
          <a:srcRect/>
          <a:stretch>
            <a:fillRect/>
          </a:stretch>
        </p:blipFill>
        <p:spPr bwMode="auto">
          <a:xfrm>
            <a:off x="179512" y="188640"/>
            <a:ext cx="8856984" cy="6670868"/>
          </a:xfrm>
          <a:prstGeom prst="rect">
            <a:avLst/>
          </a:prstGeom>
          <a:noFill/>
          <a:ln w="9525">
            <a:noFill/>
            <a:miter lim="800000"/>
            <a:headEnd/>
            <a:tailEnd/>
          </a:ln>
        </p:spPr>
      </p:pic>
      <p:sp>
        <p:nvSpPr>
          <p:cNvPr id="29701" name="ZoneTexte 5"/>
          <p:cNvSpPr txBox="1">
            <a:spLocks noChangeArrowheads="1"/>
          </p:cNvSpPr>
          <p:nvPr/>
        </p:nvSpPr>
        <p:spPr bwMode="auto">
          <a:xfrm>
            <a:off x="1115616" y="0"/>
            <a:ext cx="6336704" cy="276999"/>
          </a:xfrm>
          <a:prstGeom prst="rect">
            <a:avLst/>
          </a:prstGeom>
          <a:solidFill>
            <a:schemeClr val="bg1"/>
          </a:solidFill>
          <a:ln w="9525">
            <a:noFill/>
            <a:miter lim="800000"/>
            <a:headEnd/>
            <a:tailEnd/>
          </a:ln>
        </p:spPr>
        <p:txBody>
          <a:bodyPr wrap="square">
            <a:spAutoFit/>
          </a:bodyPr>
          <a:lstStyle/>
          <a:p>
            <a:r>
              <a:rPr lang="fr-FR" sz="1200" b="1" dirty="0">
                <a:latin typeface="Georgia" pitchFamily="18" charset="0"/>
              </a:rPr>
              <a:t>Carte de </a:t>
            </a:r>
            <a:r>
              <a:rPr lang="fr-FR" sz="1200" b="1" dirty="0" smtClean="0">
                <a:latin typeface="Georgia" pitchFamily="18" charset="0"/>
              </a:rPr>
              <a:t>Walter </a:t>
            </a:r>
            <a:r>
              <a:rPr lang="fr-FR" sz="1200" b="1" dirty="0">
                <a:latin typeface="Georgia" pitchFamily="18" charset="0"/>
              </a:rPr>
              <a:t>Crane</a:t>
            </a:r>
            <a:r>
              <a:rPr lang="fr-FR" sz="1200" b="1" dirty="0" smtClean="0">
                <a:latin typeface="Georgia" pitchFamily="18" charset="0"/>
              </a:rPr>
              <a:t>, </a:t>
            </a:r>
            <a:r>
              <a:rPr lang="fr-FR" sz="1200" b="1" dirty="0">
                <a:latin typeface="Georgia" pitchFamily="18" charset="0"/>
              </a:rPr>
              <a:t>1886</a:t>
            </a:r>
          </a:p>
        </p:txBody>
      </p:sp>
      <p:pic>
        <p:nvPicPr>
          <p:cNvPr id="4" name="Picture 2"/>
          <p:cNvPicPr>
            <a:picLocks noChangeAspect="1" noChangeArrowheads="1"/>
          </p:cNvPicPr>
          <p:nvPr/>
        </p:nvPicPr>
        <p:blipFill>
          <a:blip r:embed="rId3" cstate="email"/>
          <a:srcRect/>
          <a:stretch>
            <a:fillRect/>
          </a:stretch>
        </p:blipFill>
        <p:spPr bwMode="auto">
          <a:xfrm>
            <a:off x="0" y="6129692"/>
            <a:ext cx="9144000" cy="728308"/>
          </a:xfrm>
          <a:prstGeom prst="rect">
            <a:avLst/>
          </a:prstGeom>
          <a:noFill/>
          <a:ln w="9525">
            <a:noFill/>
            <a:miter lim="800000"/>
            <a:headEnd/>
            <a:tailEnd/>
          </a:ln>
        </p:spPr>
      </p:pic>
      <p:sp>
        <p:nvSpPr>
          <p:cNvPr id="5" name="Bouton d'action : Retour 4">
            <a:hlinkClick r:id="rId4" action="ppaction://hlinksldjump" highlightClick="1"/>
          </p:cNvPr>
          <p:cNvSpPr/>
          <p:nvPr/>
        </p:nvSpPr>
        <p:spPr>
          <a:xfrm>
            <a:off x="7668344" y="5949280"/>
            <a:ext cx="1296144" cy="720080"/>
          </a:xfrm>
          <a:prstGeom prst="actionButtonReturn">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fr-F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http://www.lethist.lautre.net/img_cartes/projection_bertin_oblique.GIF"/>
          <p:cNvPicPr>
            <a:picLocks noChangeAspect="1" noChangeArrowheads="1"/>
          </p:cNvPicPr>
          <p:nvPr/>
        </p:nvPicPr>
        <p:blipFill>
          <a:blip r:embed="rId2" cstate="email"/>
          <a:srcRect/>
          <a:stretch>
            <a:fillRect/>
          </a:stretch>
        </p:blipFill>
        <p:spPr bwMode="auto">
          <a:xfrm>
            <a:off x="179512" y="288032"/>
            <a:ext cx="8776202" cy="6021288"/>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8" name="Picture 4" descr="http://www.lethist.lautre.net/img_cartes/projection_bertin.gif"/>
          <p:cNvPicPr>
            <a:picLocks noChangeAspect="1" noChangeArrowheads="1"/>
          </p:cNvPicPr>
          <p:nvPr/>
        </p:nvPicPr>
        <p:blipFill>
          <a:blip r:embed="rId2" cstate="email"/>
          <a:srcRect/>
          <a:stretch>
            <a:fillRect/>
          </a:stretch>
        </p:blipFill>
        <p:spPr bwMode="auto">
          <a:xfrm>
            <a:off x="56094" y="188640"/>
            <a:ext cx="8980402" cy="6336704"/>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cstate="email"/>
          <a:srcRect/>
          <a:stretch>
            <a:fillRect/>
          </a:stretch>
        </p:blipFill>
        <p:spPr bwMode="auto">
          <a:xfrm>
            <a:off x="1376363" y="166688"/>
            <a:ext cx="6391275" cy="6524625"/>
          </a:xfrm>
          <a:prstGeom prst="rect">
            <a:avLst/>
          </a:prstGeom>
          <a:noFill/>
          <a:ln w="9525">
            <a:noFill/>
            <a:miter lim="800000"/>
            <a:headEnd/>
            <a:tailEnd/>
          </a:ln>
        </p:spPr>
      </p:pic>
      <p:sp>
        <p:nvSpPr>
          <p:cNvPr id="3" name="Bouton d'action : Retour 2">
            <a:hlinkClick r:id="rId3" action="ppaction://hlinksldjump" highlightClick="1"/>
          </p:cNvPr>
          <p:cNvSpPr/>
          <p:nvPr/>
        </p:nvSpPr>
        <p:spPr>
          <a:xfrm>
            <a:off x="7668344" y="5949280"/>
            <a:ext cx="1296144" cy="720080"/>
          </a:xfrm>
          <a:prstGeom prst="actionButtonReturn">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http://lewebpedagogique.com/curiem/files/2008/03/h1formblocsevolutgfroide.jpg"/>
          <p:cNvPicPr>
            <a:picLocks noChangeAspect="1" noChangeArrowheads="1"/>
          </p:cNvPicPr>
          <p:nvPr/>
        </p:nvPicPr>
        <p:blipFill>
          <a:blip r:embed="rId2" cstate="email"/>
          <a:srcRect/>
          <a:stretch>
            <a:fillRect/>
          </a:stretch>
        </p:blipFill>
        <p:spPr bwMode="auto">
          <a:xfrm>
            <a:off x="179512" y="116632"/>
            <a:ext cx="8851420" cy="6624736"/>
          </a:xfrm>
          <a:prstGeom prst="rect">
            <a:avLst/>
          </a:prstGeom>
          <a:noFill/>
        </p:spPr>
      </p:pic>
      <p:sp>
        <p:nvSpPr>
          <p:cNvPr id="3" name="Bouton d'action : Retour 2">
            <a:hlinkClick r:id="rId3" action="ppaction://hlinksldjump" highlightClick="1"/>
          </p:cNvPr>
          <p:cNvSpPr/>
          <p:nvPr/>
        </p:nvSpPr>
        <p:spPr>
          <a:xfrm>
            <a:off x="7668344" y="3933056"/>
            <a:ext cx="1296144" cy="720080"/>
          </a:xfrm>
          <a:prstGeom prst="actionButtonReturn">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http://planetevivante.files.wordpress.com/2009/05/map_arctique.jpg"/>
          <p:cNvPicPr>
            <a:picLocks noChangeAspect="1" noChangeArrowheads="1"/>
          </p:cNvPicPr>
          <p:nvPr/>
        </p:nvPicPr>
        <p:blipFill>
          <a:blip r:embed="rId2" cstate="email"/>
          <a:srcRect/>
          <a:stretch>
            <a:fillRect/>
          </a:stretch>
        </p:blipFill>
        <p:spPr bwMode="auto">
          <a:xfrm>
            <a:off x="2123728" y="62984"/>
            <a:ext cx="5477146" cy="6750392"/>
          </a:xfrm>
          <a:prstGeom prst="rect">
            <a:avLst/>
          </a:prstGeom>
          <a:noFill/>
        </p:spPr>
      </p:pic>
      <p:sp>
        <p:nvSpPr>
          <p:cNvPr id="3" name="Bouton d'action : Retour 2">
            <a:hlinkClick r:id="rId3" action="ppaction://hlinksldjump" highlightClick="1"/>
          </p:cNvPr>
          <p:cNvSpPr/>
          <p:nvPr/>
        </p:nvSpPr>
        <p:spPr>
          <a:xfrm>
            <a:off x="7668344" y="5949280"/>
            <a:ext cx="1296144" cy="720080"/>
          </a:xfrm>
          <a:prstGeom prst="actionButtonReturn">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95536" y="332656"/>
            <a:ext cx="8352928" cy="3384376"/>
          </a:xfrm>
        </p:spPr>
        <p:txBody>
          <a:bodyPr>
            <a:noAutofit/>
          </a:bodyPr>
          <a:lstStyle/>
          <a:p>
            <a:pPr algn="just">
              <a:buNone/>
            </a:pPr>
            <a:endParaRPr lang="fr-FR" sz="800" dirty="0" smtClean="0"/>
          </a:p>
          <a:p>
            <a:pPr algn="just"/>
            <a:r>
              <a:rPr lang="fr-FR" sz="2000" dirty="0" smtClean="0"/>
              <a:t>Les cartes sont convoquées pour localiser des phénomènes mais aussi pour </a:t>
            </a:r>
            <a:r>
              <a:rPr lang="fr-FR" sz="2000" b="1" i="1" dirty="0" smtClean="0"/>
              <a:t>appuyer le raisonnement</a:t>
            </a:r>
            <a:r>
              <a:rPr lang="fr-FR" sz="2000" dirty="0" smtClean="0"/>
              <a:t>, pour </a:t>
            </a:r>
            <a:r>
              <a:rPr lang="fr-FR" sz="2000" b="1" i="1" dirty="0" smtClean="0"/>
              <a:t>illustrer</a:t>
            </a:r>
            <a:r>
              <a:rPr lang="fr-FR" sz="2000" dirty="0" smtClean="0"/>
              <a:t> une démonstration, pour </a:t>
            </a:r>
            <a:r>
              <a:rPr lang="fr-FR" sz="2000" b="1" i="1" dirty="0" smtClean="0"/>
              <a:t>prouver ou valider un propos</a:t>
            </a:r>
            <a:r>
              <a:rPr lang="fr-FR" sz="2000" dirty="0" smtClean="0"/>
              <a:t>. </a:t>
            </a:r>
          </a:p>
          <a:p>
            <a:pPr algn="just"/>
            <a:endParaRPr lang="fr-FR" sz="1200" dirty="0" smtClean="0"/>
          </a:p>
          <a:p>
            <a:pPr algn="just"/>
            <a:r>
              <a:rPr lang="fr-FR" sz="2000" dirty="0" smtClean="0"/>
              <a:t>On entend fréquemment des expressions comme </a:t>
            </a:r>
            <a:r>
              <a:rPr lang="fr-FR" sz="2000" b="1" i="1" dirty="0" smtClean="0"/>
              <a:t>« La carte montre … », « La carte dit que … »,  « La carte met bien en évidence … »</a:t>
            </a:r>
            <a:r>
              <a:rPr lang="fr-FR" sz="2000" dirty="0" smtClean="0"/>
              <a:t>. </a:t>
            </a:r>
          </a:p>
          <a:p>
            <a:pPr algn="just"/>
            <a:endParaRPr lang="fr-FR" sz="1000" dirty="0" smtClean="0"/>
          </a:p>
          <a:p>
            <a:pPr algn="just"/>
            <a:r>
              <a:rPr lang="fr-FR" sz="2000" dirty="0" smtClean="0"/>
              <a:t>Or la carte  est avant tout une production du cartographe qui l’a créée.  Elle n’est pas la réalité mais elle est au même titre qu’un texte </a:t>
            </a:r>
            <a:r>
              <a:rPr lang="fr-FR" sz="2000" b="1" i="1" dirty="0" smtClean="0"/>
              <a:t>un discours sur la réalité.</a:t>
            </a:r>
          </a:p>
          <a:p>
            <a:pPr algn="just"/>
            <a:endParaRPr lang="fr-FR" sz="900" dirty="0" smtClean="0"/>
          </a:p>
          <a:p>
            <a:pPr algn="just">
              <a:buNone/>
            </a:pPr>
            <a:endParaRPr lang="fr-FR" sz="1100" dirty="0"/>
          </a:p>
        </p:txBody>
      </p:sp>
      <p:sp>
        <p:nvSpPr>
          <p:cNvPr id="5" name="ZoneTexte 4"/>
          <p:cNvSpPr txBox="1"/>
          <p:nvPr/>
        </p:nvSpPr>
        <p:spPr>
          <a:xfrm>
            <a:off x="251520" y="3861048"/>
            <a:ext cx="8712968" cy="2677656"/>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fr-FR" sz="2400" i="1" dirty="0" smtClean="0">
                <a:solidFill>
                  <a:srgbClr val="7030A0"/>
                </a:solidFill>
              </a:rPr>
              <a:t>« La carte est un ensemble structuré d'informations : celui qui la propose à la lecture doit, pour ne pas rater sa cible, définir un message et adopter une stratégie de communication qui, comme toujours, demande une prise en compte des spécificités de l'émetteur, du récepteur et des conditions de la communication ».</a:t>
            </a:r>
          </a:p>
          <a:p>
            <a:pPr algn="just"/>
            <a:endParaRPr lang="fr-FR" sz="2400" dirty="0" smtClean="0">
              <a:solidFill>
                <a:srgbClr val="7030A0"/>
              </a:solidFill>
            </a:endParaRPr>
          </a:p>
          <a:p>
            <a:pPr algn="r"/>
            <a:r>
              <a:rPr lang="fr-FR" dirty="0" smtClean="0">
                <a:solidFill>
                  <a:srgbClr val="7030A0"/>
                </a:solidFill>
              </a:rPr>
              <a:t>M.F. DURAND, J. LEVY, D. RETAILLÉ, </a:t>
            </a:r>
            <a:r>
              <a:rPr lang="fr-FR" i="1" dirty="0" smtClean="0">
                <a:solidFill>
                  <a:srgbClr val="7030A0"/>
                </a:solidFill>
              </a:rPr>
              <a:t>Le Monde. Espaces et systèmes</a:t>
            </a:r>
            <a:endParaRPr lang="fr-FR" dirty="0">
              <a:solidFill>
                <a:srgbClr val="7030A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64514" name="Picture 2" descr="Carte du monde."/>
          <p:cNvPicPr>
            <a:picLocks noChangeAspect="1" noChangeArrowheads="1"/>
          </p:cNvPicPr>
          <p:nvPr/>
        </p:nvPicPr>
        <p:blipFill>
          <a:blip r:embed="rId2" cstate="email"/>
          <a:srcRect/>
          <a:stretch>
            <a:fillRect/>
          </a:stretch>
        </p:blipFill>
        <p:spPr bwMode="auto">
          <a:xfrm>
            <a:off x="1403648" y="188640"/>
            <a:ext cx="6480720" cy="6480721"/>
          </a:xfrm>
          <a:prstGeom prst="rect">
            <a:avLst/>
          </a:prstGeom>
          <a:noFill/>
        </p:spPr>
      </p:pic>
      <p:sp>
        <p:nvSpPr>
          <p:cNvPr id="4" name="Bouton d'action : Retour 3">
            <a:hlinkClick r:id="rId3" action="ppaction://hlinksldjump" highlightClick="1"/>
          </p:cNvPr>
          <p:cNvSpPr/>
          <p:nvPr/>
        </p:nvSpPr>
        <p:spPr>
          <a:xfrm>
            <a:off x="7668344" y="5949280"/>
            <a:ext cx="1296144" cy="720080"/>
          </a:xfrm>
          <a:prstGeom prst="actionButtonReturn">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20" name="Picture 4" descr="http://www.voyagesphotosmanu.com/Complet/images/carte_russie.gif"/>
          <p:cNvPicPr>
            <a:picLocks noChangeAspect="1" noChangeArrowheads="1"/>
          </p:cNvPicPr>
          <p:nvPr/>
        </p:nvPicPr>
        <p:blipFill>
          <a:blip r:embed="rId2" cstate="email"/>
          <a:srcRect/>
          <a:stretch>
            <a:fillRect/>
          </a:stretch>
        </p:blipFill>
        <p:spPr bwMode="auto">
          <a:xfrm>
            <a:off x="539552" y="188640"/>
            <a:ext cx="7928539" cy="6480720"/>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http://4.bp.blogspot.com/_ohNoyyjVlDk/TH_FIp8ckLI/AAAAAAAAAQ8/FNJOP47XaWw/s1600/Russie.jpg"/>
          <p:cNvPicPr>
            <a:picLocks noChangeAspect="1" noChangeArrowheads="1"/>
          </p:cNvPicPr>
          <p:nvPr/>
        </p:nvPicPr>
        <p:blipFill>
          <a:blip r:embed="rId2" cstate="email"/>
          <a:srcRect/>
          <a:stretch>
            <a:fillRect/>
          </a:stretch>
        </p:blipFill>
        <p:spPr bwMode="auto">
          <a:xfrm>
            <a:off x="179512" y="188640"/>
            <a:ext cx="4661680" cy="3096344"/>
          </a:xfrm>
          <a:prstGeom prst="rect">
            <a:avLst/>
          </a:prstGeom>
        </p:spPr>
        <p:style>
          <a:lnRef idx="2">
            <a:schemeClr val="dk1"/>
          </a:lnRef>
          <a:fillRef idx="1">
            <a:schemeClr val="lt1"/>
          </a:fillRef>
          <a:effectRef idx="0">
            <a:schemeClr val="dk1"/>
          </a:effectRef>
          <a:fontRef idx="minor">
            <a:schemeClr val="dk1"/>
          </a:fontRef>
        </p:style>
      </p:pic>
      <p:pic>
        <p:nvPicPr>
          <p:cNvPr id="61444" name="Picture 4" descr="http://www.mumuze.com/geo/russie/carte_russie_vierge.gif"/>
          <p:cNvPicPr>
            <a:picLocks noChangeAspect="1" noChangeArrowheads="1"/>
          </p:cNvPicPr>
          <p:nvPr/>
        </p:nvPicPr>
        <p:blipFill>
          <a:blip r:embed="rId3" cstate="email"/>
          <a:srcRect/>
          <a:stretch>
            <a:fillRect/>
          </a:stretch>
        </p:blipFill>
        <p:spPr bwMode="auto">
          <a:xfrm>
            <a:off x="4283968" y="3403760"/>
            <a:ext cx="4692799" cy="3311308"/>
          </a:xfrm>
          <a:prstGeom prst="rect">
            <a:avLst/>
          </a:prstGeom>
        </p:spPr>
        <p:style>
          <a:lnRef idx="2">
            <a:schemeClr val="dk1"/>
          </a:lnRef>
          <a:fillRef idx="1">
            <a:schemeClr val="lt1"/>
          </a:fillRef>
          <a:effectRef idx="0">
            <a:schemeClr val="dk1"/>
          </a:effectRef>
          <a:fontRef idx="minor">
            <a:schemeClr val="dk1"/>
          </a:fontRef>
        </p:style>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nvGraphicFramePr>
        <p:xfrm>
          <a:off x="0" y="-27383"/>
          <a:ext cx="9144000" cy="5974080"/>
        </p:xfrm>
        <a:graphic>
          <a:graphicData uri="http://schemas.openxmlformats.org/drawingml/2006/table">
            <a:tbl>
              <a:tblPr firstRow="1" bandRow="1">
                <a:tableStyleId>{5940675A-B579-460E-94D1-54222C63F5DA}</a:tableStyleId>
              </a:tblPr>
              <a:tblGrid>
                <a:gridCol w="1115616"/>
                <a:gridCol w="4014192"/>
                <a:gridCol w="4014192"/>
              </a:tblGrid>
              <a:tr h="684724">
                <a:tc>
                  <a:txBody>
                    <a:bodyPr/>
                    <a:lstStyle/>
                    <a:p>
                      <a:pPr algn="ctr"/>
                      <a:r>
                        <a:rPr lang="fr-FR" sz="1400" b="1" i="1" dirty="0" smtClean="0">
                          <a:hlinkClick r:id="rId3" action="ppaction://hlinksldjump"/>
                        </a:rPr>
                        <a:t>Exemples de </a:t>
                      </a:r>
                    </a:p>
                    <a:p>
                      <a:pPr algn="ctr"/>
                      <a:r>
                        <a:rPr lang="fr-FR" sz="1400" b="1" i="1" dirty="0" smtClean="0">
                          <a:hlinkClick r:id="rId3" action="ppaction://hlinksldjump"/>
                        </a:rPr>
                        <a:t>Type de projection</a:t>
                      </a:r>
                      <a:endParaRPr lang="fr-FR" sz="1400" b="1" i="1" dirty="0"/>
                    </a:p>
                  </a:txBody>
                  <a:tcPr anchor="ctr"/>
                </a:tc>
                <a:tc>
                  <a:txBody>
                    <a:bodyPr/>
                    <a:lstStyle/>
                    <a:p>
                      <a:pPr algn="ctr"/>
                      <a:r>
                        <a:rPr lang="fr-FR" sz="1800" b="1" i="1" dirty="0" smtClean="0"/>
                        <a:t>Avantages</a:t>
                      </a:r>
                      <a:r>
                        <a:rPr lang="fr-FR" sz="1800" b="1" i="1" baseline="0" dirty="0" smtClean="0"/>
                        <a:t> / Inconvénients</a:t>
                      </a:r>
                      <a:endParaRPr lang="fr-FR" sz="1800" b="1" i="1" dirty="0"/>
                    </a:p>
                  </a:txBody>
                  <a:tcPr anchor="ctr"/>
                </a:tc>
                <a:tc>
                  <a:txBody>
                    <a:bodyPr/>
                    <a:lstStyle/>
                    <a:p>
                      <a:pPr algn="ctr"/>
                      <a:r>
                        <a:rPr lang="fr-FR" sz="1800" b="1" i="1" dirty="0" smtClean="0"/>
                        <a:t>Contexte</a:t>
                      </a:r>
                      <a:r>
                        <a:rPr lang="fr-FR" sz="1800" b="1" i="1" baseline="0" dirty="0" smtClean="0"/>
                        <a:t> d’utilisation</a:t>
                      </a:r>
                      <a:endParaRPr lang="fr-FR" sz="1800" b="1" i="1" dirty="0"/>
                    </a:p>
                  </a:txBody>
                  <a:tcPr anchor="ctr"/>
                </a:tc>
              </a:tr>
              <a:tr h="1226798">
                <a:tc>
                  <a:txBody>
                    <a:bodyPr/>
                    <a:lstStyle/>
                    <a:p>
                      <a:pPr algn="ctr"/>
                      <a:r>
                        <a:rPr lang="fr-FR" sz="1800" b="1" i="1" dirty="0" smtClean="0">
                          <a:hlinkClick r:id="rId4" action="ppaction://hlinksldjump"/>
                        </a:rPr>
                        <a:t>Mercator</a:t>
                      </a:r>
                      <a:r>
                        <a:rPr lang="fr-FR" sz="1800" b="1" i="1" dirty="0" smtClean="0"/>
                        <a:t> (1569)</a:t>
                      </a:r>
                      <a:endParaRPr lang="fr-FR" sz="1800" b="1" i="1" dirty="0"/>
                    </a:p>
                  </a:txBody>
                  <a:tcPr anchor="ctr"/>
                </a:tc>
                <a:tc>
                  <a:txBody>
                    <a:bodyPr/>
                    <a:lstStyle/>
                    <a:p>
                      <a:pPr algn="ctr"/>
                      <a:r>
                        <a:rPr lang="fr-FR" sz="1600" b="1" i="1" dirty="0" smtClean="0"/>
                        <a:t>Projection dite cylindrique conforme</a:t>
                      </a:r>
                    </a:p>
                    <a:p>
                      <a:pPr algn="ctr"/>
                      <a:r>
                        <a:rPr lang="fr-FR" sz="1600" b="1" i="1" dirty="0" smtClean="0"/>
                        <a:t>Respecte</a:t>
                      </a:r>
                      <a:r>
                        <a:rPr lang="fr-FR" sz="1600" b="1" i="1" baseline="0" dirty="0" smtClean="0"/>
                        <a:t> les angles </a:t>
                      </a:r>
                      <a:r>
                        <a:rPr lang="fr-FR" sz="1600" baseline="0" dirty="0" smtClean="0"/>
                        <a:t>entre méridiens et parallèles </a:t>
                      </a:r>
                      <a:r>
                        <a:rPr lang="fr-FR" sz="1600" b="1" i="1" baseline="0" dirty="0" smtClean="0"/>
                        <a:t>mais déforme les surfaces</a:t>
                      </a:r>
                    </a:p>
                    <a:p>
                      <a:pPr algn="ctr"/>
                      <a:r>
                        <a:rPr lang="fr-FR" sz="1600" baseline="0" dirty="0" smtClean="0"/>
                        <a:t>Surreprésentation   de l’hémisphère nord et déformation considérable des pôles</a:t>
                      </a:r>
                    </a:p>
                  </a:txBody>
                  <a:tcPr anchor="ctr"/>
                </a:tc>
                <a:tc>
                  <a:txBody>
                    <a:bodyPr/>
                    <a:lstStyle/>
                    <a:p>
                      <a:pPr algn="ctr"/>
                      <a:r>
                        <a:rPr lang="fr-FR" sz="1600" dirty="0" smtClean="0"/>
                        <a:t>Répondre aux</a:t>
                      </a:r>
                      <a:r>
                        <a:rPr lang="fr-FR" sz="1600" baseline="0" dirty="0" smtClean="0"/>
                        <a:t> </a:t>
                      </a:r>
                      <a:r>
                        <a:rPr lang="fr-FR" sz="1600" b="1" i="1" baseline="0" dirty="0" smtClean="0"/>
                        <a:t>besoins de la n</a:t>
                      </a:r>
                      <a:r>
                        <a:rPr lang="fr-FR" sz="1600" baseline="0" dirty="0" smtClean="0"/>
                        <a:t>avigation dans les zones tropicales lors de la première mondialisation</a:t>
                      </a:r>
                    </a:p>
                    <a:p>
                      <a:pPr algn="ctr"/>
                      <a:r>
                        <a:rPr lang="fr-FR" sz="1600" b="1" i="1" baseline="0" dirty="0" smtClean="0">
                          <a:hlinkClick r:id="rId5" action="ppaction://hlinksldjump"/>
                        </a:rPr>
                        <a:t>Colonisation</a:t>
                      </a:r>
                      <a:r>
                        <a:rPr lang="fr-FR" sz="1600" baseline="0" dirty="0" smtClean="0">
                          <a:hlinkClick r:id="rId5" action="ppaction://hlinksldjump"/>
                        </a:rPr>
                        <a:t> et domination de l’Occident</a:t>
                      </a:r>
                      <a:endParaRPr lang="fr-FR" sz="1600" baseline="0" dirty="0" smtClean="0"/>
                    </a:p>
                    <a:p>
                      <a:pPr algn="ctr"/>
                      <a:r>
                        <a:rPr lang="fr-FR" sz="1600" b="1" i="1" baseline="0" dirty="0" smtClean="0"/>
                        <a:t>Domination du Nord sur le Sud</a:t>
                      </a:r>
                    </a:p>
                  </a:txBody>
                  <a:tcPr anchor="ctr"/>
                </a:tc>
              </a:tr>
              <a:tr h="1226798">
                <a:tc>
                  <a:txBody>
                    <a:bodyPr/>
                    <a:lstStyle/>
                    <a:p>
                      <a:pPr algn="ctr"/>
                      <a:r>
                        <a:rPr lang="fr-FR" sz="1800" b="1" i="1" dirty="0" smtClean="0">
                          <a:hlinkClick r:id="rId6" action="ppaction://hlinksldjump"/>
                        </a:rPr>
                        <a:t>Peters</a:t>
                      </a:r>
                      <a:endParaRPr lang="fr-FR" sz="1800" b="1" i="1" dirty="0" smtClean="0"/>
                    </a:p>
                    <a:p>
                      <a:pPr algn="ctr"/>
                      <a:r>
                        <a:rPr lang="fr-FR" sz="1800" b="1" i="1" dirty="0" smtClean="0"/>
                        <a:t>(1973)</a:t>
                      </a:r>
                      <a:endParaRPr lang="fr-FR" sz="1800" b="1" i="1" dirty="0"/>
                    </a:p>
                  </a:txBody>
                  <a:tcPr anchor="ctr"/>
                </a:tc>
                <a:tc>
                  <a:txBody>
                    <a:bodyPr/>
                    <a:lstStyle/>
                    <a:p>
                      <a:pPr algn="ctr"/>
                      <a:r>
                        <a:rPr lang="fr-FR" sz="1600" b="1" i="1" dirty="0" smtClean="0"/>
                        <a:t>Projection dite cylindrique</a:t>
                      </a:r>
                      <a:r>
                        <a:rPr lang="fr-FR" sz="1600" b="1" i="1" baseline="0" dirty="0" smtClean="0"/>
                        <a:t> équivalente</a:t>
                      </a:r>
                    </a:p>
                    <a:p>
                      <a:pPr algn="ctr"/>
                      <a:r>
                        <a:rPr lang="fr-FR" sz="1600" b="1" i="1" dirty="0" smtClean="0"/>
                        <a:t>Conserve les superficies</a:t>
                      </a:r>
                      <a:r>
                        <a:rPr lang="fr-FR" sz="1600" b="1" i="1" baseline="0" dirty="0" smtClean="0"/>
                        <a:t> relatives entre les continents mais modifie leurs formes </a:t>
                      </a:r>
                    </a:p>
                    <a:p>
                      <a:pPr algn="ctr"/>
                      <a:r>
                        <a:rPr lang="fr-FR" sz="1600" baseline="0" dirty="0" smtClean="0"/>
                        <a:t>Fréquemment corrigée par </a:t>
                      </a:r>
                      <a:r>
                        <a:rPr lang="fr-FR" sz="1600" baseline="0" dirty="0" err="1" smtClean="0"/>
                        <a:t>Behrmann</a:t>
                      </a:r>
                      <a:r>
                        <a:rPr lang="fr-FR" sz="1600" baseline="0" dirty="0" smtClean="0"/>
                        <a:t> pour rétablir les formes des continents du Sud</a:t>
                      </a:r>
                    </a:p>
                  </a:txBody>
                  <a:tcPr anchor="ctr"/>
                </a:tc>
                <a:tc>
                  <a:txBody>
                    <a:bodyPr/>
                    <a:lstStyle/>
                    <a:p>
                      <a:pPr algn="ctr"/>
                      <a:r>
                        <a:rPr lang="fr-FR" sz="1600" dirty="0" smtClean="0"/>
                        <a:t>Met en valeur le Tiers-monde </a:t>
                      </a:r>
                    </a:p>
                    <a:p>
                      <a:pPr algn="ctr"/>
                      <a:r>
                        <a:rPr lang="fr-FR" sz="1600" dirty="0" smtClean="0"/>
                        <a:t>Projections utilisées prioritairement</a:t>
                      </a:r>
                      <a:r>
                        <a:rPr lang="fr-FR" sz="1600" baseline="0" dirty="0" smtClean="0"/>
                        <a:t>  à l’époque du</a:t>
                      </a:r>
                      <a:r>
                        <a:rPr lang="fr-FR" sz="1600" b="1" i="1" baseline="0" dirty="0" smtClean="0"/>
                        <a:t> tiers-mondisme</a:t>
                      </a:r>
                    </a:p>
                  </a:txBody>
                  <a:tcPr anchor="ctr"/>
                </a:tc>
              </a:tr>
              <a:tr h="1226798">
                <a:tc>
                  <a:txBody>
                    <a:bodyPr/>
                    <a:lstStyle/>
                    <a:p>
                      <a:pPr algn="ctr"/>
                      <a:r>
                        <a:rPr lang="fr-FR" sz="1800" b="1" i="1" dirty="0" smtClean="0">
                          <a:hlinkClick r:id="rId7" action="ppaction://hlinksldjump"/>
                        </a:rPr>
                        <a:t>Lambert </a:t>
                      </a:r>
                      <a:r>
                        <a:rPr lang="fr-FR" sz="1800" b="1" i="1" dirty="0" smtClean="0"/>
                        <a:t>(1764)</a:t>
                      </a:r>
                      <a:endParaRPr lang="fr-FR" sz="1800" b="1" i="1" dirty="0"/>
                    </a:p>
                  </a:txBody>
                  <a:tcPr anchor="ctr"/>
                </a:tc>
                <a:tc>
                  <a:txBody>
                    <a:bodyPr/>
                    <a:lstStyle/>
                    <a:p>
                      <a:pPr algn="ctr"/>
                      <a:r>
                        <a:rPr lang="fr-FR" sz="1600" b="1" i="1" dirty="0" smtClean="0"/>
                        <a:t>Projection dite conique conforme</a:t>
                      </a:r>
                      <a:r>
                        <a:rPr lang="fr-FR" sz="1600" baseline="0" dirty="0" smtClean="0"/>
                        <a:t> avec des méridiens en droites concourantes </a:t>
                      </a:r>
                    </a:p>
                    <a:p>
                      <a:pPr algn="ctr"/>
                      <a:r>
                        <a:rPr lang="fr-FR" sz="1600" b="1" i="1" baseline="0" dirty="0" smtClean="0"/>
                        <a:t>Ne fausse pas les formes</a:t>
                      </a:r>
                    </a:p>
                    <a:p>
                      <a:pPr algn="ctr"/>
                      <a:r>
                        <a:rPr lang="fr-FR" sz="1600" b="1" i="1" baseline="0" dirty="0" smtClean="0"/>
                        <a:t>Déforme les méridiens les plus éloignés </a:t>
                      </a:r>
                      <a:r>
                        <a:rPr lang="fr-FR" sz="1600" baseline="0" dirty="0" smtClean="0"/>
                        <a:t>du méridien choisi comme origine</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600" baseline="0" dirty="0" smtClean="0"/>
                        <a:t>Permet l’étude des </a:t>
                      </a:r>
                      <a:r>
                        <a:rPr lang="fr-FR" sz="1600" baseline="0" dirty="0" smtClean="0">
                          <a:hlinkClick r:id="rId8" action="ppaction://hlinksldjump"/>
                        </a:rPr>
                        <a:t>zones polaires</a:t>
                      </a:r>
                      <a:endParaRPr lang="fr-FR" sz="1600" baseline="0"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fr-FR" sz="1600" baseline="0" dirty="0" smtClean="0"/>
                        <a:t>Utilisé dans le </a:t>
                      </a:r>
                      <a:r>
                        <a:rPr lang="fr-FR" sz="1600" b="1" i="1" baseline="0" dirty="0" smtClean="0">
                          <a:hlinkClick r:id="rId9" action="ppaction://hlinksldjump"/>
                        </a:rPr>
                        <a:t>contexte de la guerre froide </a:t>
                      </a:r>
                      <a:r>
                        <a:rPr lang="fr-FR" sz="1600" baseline="0" dirty="0" smtClean="0"/>
                        <a:t>qui opposait deux puissances nucléaires qui avaient pour frontière stratégique l’Arctique (missiles)</a:t>
                      </a:r>
                    </a:p>
                  </a:txBody>
                  <a:tcPr anchor="ctr"/>
                </a:tc>
              </a:tr>
              <a:tr h="1251505">
                <a:tc>
                  <a:txBody>
                    <a:bodyPr/>
                    <a:lstStyle/>
                    <a:p>
                      <a:pPr algn="ctr"/>
                      <a:r>
                        <a:rPr lang="fr-FR" sz="1800" b="1" i="1" dirty="0" smtClean="0">
                          <a:hlinkClick r:id="rId10" action="ppaction://hlinksldjump"/>
                        </a:rPr>
                        <a:t>Bertin </a:t>
                      </a:r>
                      <a:endParaRPr lang="fr-FR" sz="1800" b="1" i="1" dirty="0" smtClean="0"/>
                    </a:p>
                    <a:p>
                      <a:pPr algn="ctr"/>
                      <a:r>
                        <a:rPr lang="fr-FR" sz="1800" b="1" i="1" dirty="0" smtClean="0"/>
                        <a:t>(1950 &amp; 1953)</a:t>
                      </a:r>
                      <a:endParaRPr lang="fr-FR" sz="1800" b="1" i="1" dirty="0"/>
                    </a:p>
                  </a:txBody>
                  <a:tcPr anchor="ctr"/>
                </a:tc>
                <a:tc>
                  <a:txBody>
                    <a:bodyPr/>
                    <a:lstStyle/>
                    <a:p>
                      <a:pPr algn="ctr"/>
                      <a:r>
                        <a:rPr lang="fr-FR" sz="1600" b="1" i="1" dirty="0" smtClean="0"/>
                        <a:t>Relativement</a:t>
                      </a:r>
                      <a:r>
                        <a:rPr lang="fr-FR" sz="1600" b="1" i="1" baseline="0" dirty="0" smtClean="0"/>
                        <a:t> fidèle aux rapports de superficie entre les continents </a:t>
                      </a:r>
                    </a:p>
                    <a:p>
                      <a:pPr algn="ctr"/>
                      <a:r>
                        <a:rPr lang="fr-FR" sz="1600" baseline="0" dirty="0" smtClean="0"/>
                        <a:t>Rétablit l’idée de la sphéricité de la terre</a:t>
                      </a:r>
                    </a:p>
                  </a:txBody>
                  <a:tcPr anchor="ctr"/>
                </a:tc>
                <a:tc>
                  <a:txBody>
                    <a:bodyPr/>
                    <a:lstStyle/>
                    <a:p>
                      <a:pPr algn="ctr"/>
                      <a:r>
                        <a:rPr lang="fr-FR" sz="1600" dirty="0" smtClean="0"/>
                        <a:t>Utilisée</a:t>
                      </a:r>
                      <a:r>
                        <a:rPr lang="fr-FR" sz="1600" baseline="0" dirty="0" smtClean="0"/>
                        <a:t> pour la géographie de la </a:t>
                      </a:r>
                      <a:r>
                        <a:rPr lang="fr-FR" sz="1600" b="1" i="1" baseline="0" dirty="0" smtClean="0"/>
                        <a:t>mondialisation</a:t>
                      </a:r>
                    </a:p>
                    <a:p>
                      <a:pPr algn="ctr"/>
                      <a:r>
                        <a:rPr lang="fr-FR" sz="1600" b="1" i="1" dirty="0" smtClean="0"/>
                        <a:t>Décentre</a:t>
                      </a:r>
                      <a:r>
                        <a:rPr lang="fr-FR" sz="1600" baseline="0" dirty="0" smtClean="0"/>
                        <a:t> </a:t>
                      </a:r>
                      <a:r>
                        <a:rPr lang="fr-FR" sz="1600" b="1" i="1" baseline="0" dirty="0" smtClean="0"/>
                        <a:t>le regard </a:t>
                      </a:r>
                      <a:r>
                        <a:rPr lang="fr-FR" sz="1600" baseline="0" dirty="0" smtClean="0"/>
                        <a:t>par rapport aux visions </a:t>
                      </a:r>
                      <a:r>
                        <a:rPr lang="fr-FR" sz="1600" baseline="0" dirty="0" err="1" smtClean="0"/>
                        <a:t>occidentalo</a:t>
                      </a:r>
                      <a:r>
                        <a:rPr lang="fr-FR" sz="1600" baseline="0" dirty="0" smtClean="0"/>
                        <a:t>-centrées et  r</a:t>
                      </a:r>
                      <a:r>
                        <a:rPr lang="fr-FR" sz="1600" dirty="0" smtClean="0"/>
                        <a:t>end visible la </a:t>
                      </a:r>
                      <a:r>
                        <a:rPr lang="fr-FR" sz="1600" b="1" i="1" dirty="0" smtClean="0"/>
                        <a:t>proximité</a:t>
                      </a:r>
                      <a:r>
                        <a:rPr lang="fr-FR" sz="1600" b="1" i="1" baseline="0" dirty="0" smtClean="0"/>
                        <a:t> entre l’Asie et l’Amérique du Nord</a:t>
                      </a:r>
                      <a:endParaRPr lang="fr-FR" sz="1600" b="1" i="1" dirty="0" smtClean="0"/>
                    </a:p>
                  </a:txBody>
                  <a:tcPr anchor="ctr"/>
                </a:tc>
              </a:tr>
            </a:tbl>
          </a:graphicData>
        </a:graphic>
      </p:graphicFrame>
      <p:sp>
        <p:nvSpPr>
          <p:cNvPr id="3" name="Rectangle 2"/>
          <p:cNvSpPr/>
          <p:nvPr/>
        </p:nvSpPr>
        <p:spPr>
          <a:xfrm>
            <a:off x="179512" y="6095037"/>
            <a:ext cx="8856984"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fr-FR" b="1" i="1" dirty="0" smtClean="0">
                <a:solidFill>
                  <a:srgbClr val="C00000"/>
                </a:solidFill>
              </a:rPr>
              <a:t>Choix d’un </a:t>
            </a:r>
            <a:r>
              <a:rPr lang="fr-FR" b="1" i="1" dirty="0" smtClean="0">
                <a:solidFill>
                  <a:srgbClr val="C00000"/>
                </a:solidFill>
                <a:hlinkClick r:id="rId11" action="ppaction://hlinksldjump"/>
              </a:rPr>
              <a:t>type de projection </a:t>
            </a:r>
            <a:r>
              <a:rPr lang="fr-FR" b="1" i="1" dirty="0" smtClean="0">
                <a:solidFill>
                  <a:srgbClr val="C00000"/>
                </a:solidFill>
              </a:rPr>
              <a:t>n’est pas neutre : il  est porteur de postures idéologiques et influe sur la représentation qu’on peut se faire de la réalité du monde et de l’espace</a:t>
            </a:r>
            <a:endParaRPr lang="fr-FR" b="1" i="1" dirty="0">
              <a:solidFill>
                <a:srgbClr val="C00000"/>
              </a:solidFill>
            </a:endParaRPr>
          </a:p>
        </p:txBody>
      </p:sp>
      <p:sp>
        <p:nvSpPr>
          <p:cNvPr id="5" name="Rectangle 4"/>
          <p:cNvSpPr/>
          <p:nvPr/>
        </p:nvSpPr>
        <p:spPr>
          <a:xfrm>
            <a:off x="107504" y="836712"/>
            <a:ext cx="936104"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1187624" y="764704"/>
            <a:ext cx="3744416" cy="1224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5220072" y="764704"/>
            <a:ext cx="3744416" cy="1224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107504" y="2132856"/>
            <a:ext cx="936104"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1187624" y="2060848"/>
            <a:ext cx="3744416" cy="1224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5220072" y="2060848"/>
            <a:ext cx="3744416" cy="1224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107504" y="3429000"/>
            <a:ext cx="936104"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1187624" y="3356992"/>
            <a:ext cx="3744416" cy="1224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p:nvSpPr>
        <p:spPr>
          <a:xfrm>
            <a:off x="5220072" y="3356992"/>
            <a:ext cx="3923928" cy="1224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p:nvSpPr>
        <p:spPr>
          <a:xfrm>
            <a:off x="107504" y="4797152"/>
            <a:ext cx="936104"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p:nvSpPr>
        <p:spPr>
          <a:xfrm>
            <a:off x="1187624" y="4725144"/>
            <a:ext cx="3744416" cy="1224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p:cNvSpPr/>
          <p:nvPr/>
        </p:nvSpPr>
        <p:spPr>
          <a:xfrm>
            <a:off x="5220072" y="4725144"/>
            <a:ext cx="3923928" cy="1224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0" nodeType="clickEffect">
                                  <p:stCondLst>
                                    <p:cond delay="0"/>
                                  </p:stCondLst>
                                  <p:childTnLst>
                                    <p:animEffect transition="out" filter="box(in)">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 presetClass="exit" presetSubtype="16" fill="hold" grpId="0" nodeType="clickEffect">
                                  <p:stCondLst>
                                    <p:cond delay="0"/>
                                  </p:stCondLst>
                                  <p:childTnLst>
                                    <p:animEffect transition="out" filter="box(in)">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 presetClass="exit" presetSubtype="16" fill="hold" grpId="0" nodeType="clickEffect">
                                  <p:stCondLst>
                                    <p:cond delay="0"/>
                                  </p:stCondLst>
                                  <p:childTnLst>
                                    <p:animEffect transition="out" filter="box(in)">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 presetClass="exit" presetSubtype="16" fill="hold" grpId="0" nodeType="clickEffect">
                                  <p:stCondLst>
                                    <p:cond delay="0"/>
                                  </p:stCondLst>
                                  <p:childTnLst>
                                    <p:animEffect transition="out" filter="box(in)">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 presetClass="exit" presetSubtype="16" fill="hold" grpId="0" nodeType="clickEffect">
                                  <p:stCondLst>
                                    <p:cond delay="0"/>
                                  </p:stCondLst>
                                  <p:childTnLst>
                                    <p:animEffect transition="out" filter="box(in)">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4" presetClass="exit" presetSubtype="16" fill="hold" grpId="0" nodeType="clickEffect">
                                  <p:stCondLst>
                                    <p:cond delay="0"/>
                                  </p:stCondLst>
                                  <p:childTnLst>
                                    <p:animEffect transition="out" filter="box(in)">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 presetClass="exit" presetSubtype="16" fill="hold" grpId="0" nodeType="clickEffect">
                                  <p:stCondLst>
                                    <p:cond delay="0"/>
                                  </p:stCondLst>
                                  <p:childTnLst>
                                    <p:animEffect transition="out" filter="box(in)">
                                      <p:cBhvr>
                                        <p:cTn id="41" dur="500"/>
                                        <p:tgtEl>
                                          <p:spTgt spid="12"/>
                                        </p:tgtEl>
                                      </p:cBhvr>
                                    </p:animEffect>
                                    <p:set>
                                      <p:cBhvr>
                                        <p:cTn id="42" dur="1" fill="hold">
                                          <p:stCondLst>
                                            <p:cond delay="499"/>
                                          </p:stCondLst>
                                        </p:cTn>
                                        <p:tgtEl>
                                          <p:spTgt spid="1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4" presetClass="exit" presetSubtype="16" fill="hold" grpId="0" nodeType="clickEffect">
                                  <p:stCondLst>
                                    <p:cond delay="0"/>
                                  </p:stCondLst>
                                  <p:childTnLst>
                                    <p:animEffect transition="out" filter="box(in)">
                                      <p:cBhvr>
                                        <p:cTn id="46" dur="500"/>
                                        <p:tgtEl>
                                          <p:spTgt spid="13"/>
                                        </p:tgtEl>
                                      </p:cBhvr>
                                    </p:animEffect>
                                    <p:set>
                                      <p:cBhvr>
                                        <p:cTn id="47" dur="1" fill="hold">
                                          <p:stCondLst>
                                            <p:cond delay="499"/>
                                          </p:stCondLst>
                                        </p:cTn>
                                        <p:tgtEl>
                                          <p:spTgt spid="13"/>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4" presetClass="exit" presetSubtype="16" fill="hold" grpId="0" nodeType="clickEffect">
                                  <p:stCondLst>
                                    <p:cond delay="0"/>
                                  </p:stCondLst>
                                  <p:childTnLst>
                                    <p:animEffect transition="out" filter="box(in)">
                                      <p:cBhvr>
                                        <p:cTn id="51" dur="500"/>
                                        <p:tgtEl>
                                          <p:spTgt spid="14"/>
                                        </p:tgtEl>
                                      </p:cBhvr>
                                    </p:animEffect>
                                    <p:set>
                                      <p:cBhvr>
                                        <p:cTn id="52" dur="1" fill="hold">
                                          <p:stCondLst>
                                            <p:cond delay="499"/>
                                          </p:stCondLst>
                                        </p:cTn>
                                        <p:tgtEl>
                                          <p:spTgt spid="14"/>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4" presetClass="exit" presetSubtype="16" fill="hold" grpId="0" nodeType="clickEffect">
                                  <p:stCondLst>
                                    <p:cond delay="0"/>
                                  </p:stCondLst>
                                  <p:childTnLst>
                                    <p:animEffect transition="out" filter="box(in)">
                                      <p:cBhvr>
                                        <p:cTn id="56" dur="500"/>
                                        <p:tgtEl>
                                          <p:spTgt spid="15"/>
                                        </p:tgtEl>
                                      </p:cBhvr>
                                    </p:animEffect>
                                    <p:set>
                                      <p:cBhvr>
                                        <p:cTn id="57" dur="1" fill="hold">
                                          <p:stCondLst>
                                            <p:cond delay="499"/>
                                          </p:stCondLst>
                                        </p:cTn>
                                        <p:tgtEl>
                                          <p:spTgt spid="15"/>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4" presetClass="exit" presetSubtype="16" fill="hold" grpId="0" nodeType="clickEffect">
                                  <p:stCondLst>
                                    <p:cond delay="0"/>
                                  </p:stCondLst>
                                  <p:childTnLst>
                                    <p:animEffect transition="out" filter="box(in)">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grpId="0" nodeType="clickEffect">
                                  <p:stCondLst>
                                    <p:cond delay="0"/>
                                  </p:stCondLst>
                                  <p:childTnLst>
                                    <p:set>
                                      <p:cBhvr>
                                        <p:cTn id="66" dur="1" fill="hold">
                                          <p:stCondLst>
                                            <p:cond delay="0"/>
                                          </p:stCondLst>
                                        </p:cTn>
                                        <p:tgtEl>
                                          <p:spTgt spid="3"/>
                                        </p:tgtEl>
                                        <p:attrNameLst>
                                          <p:attrName>style.visibility</p:attrName>
                                        </p:attrNameLst>
                                      </p:cBhvr>
                                      <p:to>
                                        <p:strVal val="visible"/>
                                      </p:to>
                                    </p:set>
                                    <p:animEffect transition="in" filter="box(in)">
                                      <p:cBhvr>
                                        <p:cTn id="6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2050" name="Picture 2" descr="http://www3.ac-clermont.fr/etabliss/college-emile-guillaumin-moulins/cours/Le%20monde%20d'aujourd'hui/monde%20mercator%20politique.gif">
            <a:hlinkClick r:id="rId2" action="ppaction://hlinksldjump"/>
          </p:cNvPr>
          <p:cNvPicPr>
            <a:picLocks noChangeAspect="1" noChangeArrowheads="1"/>
          </p:cNvPicPr>
          <p:nvPr/>
        </p:nvPicPr>
        <p:blipFill>
          <a:blip r:embed="rId3" cstate="email"/>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102402" name="Picture 2" descr="http://www.youyouk.fr/wp-content/uploads/2009/09/Australie-640x409.jpg">
            <a:hlinkClick r:id="rId2" action="ppaction://hlinksldjump"/>
          </p:cNvPr>
          <p:cNvPicPr>
            <a:picLocks noChangeAspect="1" noChangeArrowheads="1"/>
          </p:cNvPicPr>
          <p:nvPr/>
        </p:nvPicPr>
        <p:blipFill>
          <a:blip r:embed="rId3" cstate="email"/>
          <a:srcRect/>
          <a:stretch>
            <a:fillRect/>
          </a:stretch>
        </p:blipFill>
        <p:spPr bwMode="auto">
          <a:xfrm>
            <a:off x="24472" y="360040"/>
            <a:ext cx="9084032" cy="5805264"/>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103426" name="Picture 2" descr="http://idata.over-blog.com/4/93/15/51/Divers/WORLD-SEEN-BY-CHINA-monde-vu-par-chinois.gif">
            <a:hlinkClick r:id="rId2" action="ppaction://hlinksldjump"/>
          </p:cNvPr>
          <p:cNvPicPr>
            <a:picLocks noChangeAspect="1" noChangeArrowheads="1"/>
          </p:cNvPicPr>
          <p:nvPr/>
        </p:nvPicPr>
        <p:blipFill>
          <a:blip r:embed="rId3" cstate="email"/>
          <a:srcRect/>
          <a:stretch>
            <a:fillRect/>
          </a:stretch>
        </p:blipFill>
        <p:spPr bwMode="auto">
          <a:xfrm>
            <a:off x="-1" y="44624"/>
            <a:ext cx="9072937" cy="6802811"/>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2" name="Picture 4" descr="http://blogs.histoireglobale.com/wp-content/uploads/2011/12/Harrison-1941.png">
            <a:hlinkClick r:id="rId2" action="ppaction://hlinksldjump"/>
          </p:cNvPr>
          <p:cNvPicPr>
            <a:picLocks noChangeAspect="1" noChangeArrowheads="1"/>
          </p:cNvPicPr>
          <p:nvPr/>
        </p:nvPicPr>
        <p:blipFill>
          <a:blip r:embed="rId3" cstate="email"/>
          <a:srcRect r="17131"/>
          <a:stretch>
            <a:fillRect/>
          </a:stretch>
        </p:blipFill>
        <p:spPr bwMode="auto">
          <a:xfrm>
            <a:off x="0" y="0"/>
            <a:ext cx="9400288" cy="6858000"/>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1520" y="116632"/>
            <a:ext cx="8568952" cy="923330"/>
          </a:xfrm>
          <a:prstGeom prst="rect">
            <a:avLst/>
          </a:prstGeom>
        </p:spPr>
        <p:txBody>
          <a:bodyPr wrap="square">
            <a:spAutoFit/>
          </a:bodyPr>
          <a:lstStyle/>
          <a:p>
            <a:r>
              <a:rPr lang="fr-FR" b="1" dirty="0" smtClean="0"/>
              <a:t>Myriam Dunn </a:t>
            </a:r>
            <a:r>
              <a:rPr lang="fr-FR" b="1" dirty="0" err="1" smtClean="0"/>
              <a:t>Cavelty</a:t>
            </a:r>
            <a:r>
              <a:rPr lang="fr-FR" b="1" dirty="0" smtClean="0"/>
              <a:t> et Jennifer Giroux</a:t>
            </a:r>
            <a:r>
              <a:rPr lang="fr-FR" dirty="0" smtClean="0"/>
              <a:t>, « La cartographie de crise : le phénomène et son utilité », </a:t>
            </a:r>
            <a:r>
              <a:rPr lang="fr-FR" i="1" dirty="0" smtClean="0"/>
              <a:t>Humanitaire</a:t>
            </a:r>
            <a:r>
              <a:rPr lang="fr-FR" dirty="0" smtClean="0"/>
              <a:t> [En ligne], 32 | 2012, mis en ligne le 30 juillet 2012, Consulté le 09 septembre 2012. URL : </a:t>
            </a:r>
            <a:r>
              <a:rPr lang="fr-FR" dirty="0" smtClean="0">
                <a:hlinkClick r:id="rId2"/>
              </a:rPr>
              <a:t>http://humanitaire.revues.org/index1299.html</a:t>
            </a:r>
            <a:r>
              <a:rPr lang="fr-FR" dirty="0" smtClean="0"/>
              <a:t> </a:t>
            </a:r>
            <a:endParaRPr lang="fr-FR" dirty="0"/>
          </a:p>
        </p:txBody>
      </p:sp>
      <p:pic>
        <p:nvPicPr>
          <p:cNvPr id="105474" name="Picture 2" descr="fuku_radio">
            <a:hlinkClick r:id="rId3" action="ppaction://hlinksldjump"/>
          </p:cNvPr>
          <p:cNvPicPr>
            <a:picLocks noChangeAspect="1" noChangeArrowheads="1"/>
          </p:cNvPicPr>
          <p:nvPr/>
        </p:nvPicPr>
        <p:blipFill>
          <a:blip r:embed="rId4" cstate="email"/>
          <a:srcRect/>
          <a:stretch>
            <a:fillRect/>
          </a:stretch>
        </p:blipFill>
        <p:spPr bwMode="auto">
          <a:xfrm>
            <a:off x="323528" y="1052736"/>
            <a:ext cx="5616624" cy="5585364"/>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500" name="Picture 4" descr="http://www.monde-diplomatique.fr/IMG/png/yougoGF-2.png">
            <a:hlinkClick r:id="rId2" action="ppaction://hlinksldjump"/>
          </p:cNvPr>
          <p:cNvPicPr>
            <a:picLocks noChangeAspect="1" noChangeArrowheads="1"/>
          </p:cNvPicPr>
          <p:nvPr/>
        </p:nvPicPr>
        <p:blipFill>
          <a:blip r:embed="rId3" cstate="email"/>
          <a:srcRect r="40583" b="2828"/>
          <a:stretch>
            <a:fillRect/>
          </a:stretch>
        </p:blipFill>
        <p:spPr bwMode="auto">
          <a:xfrm>
            <a:off x="3491880" y="0"/>
            <a:ext cx="5405022" cy="6868894"/>
          </a:xfrm>
          <a:prstGeom prst="rect">
            <a:avLst/>
          </a:prstGeom>
          <a:noFill/>
        </p:spPr>
      </p:pic>
      <p:pic>
        <p:nvPicPr>
          <p:cNvPr id="106498" name="Picture 2" descr="http://tateducaillou.files.wordpress.com/2010/11/bosnie-auj.jpg"/>
          <p:cNvPicPr>
            <a:picLocks noChangeAspect="1" noChangeArrowheads="1"/>
          </p:cNvPicPr>
          <p:nvPr/>
        </p:nvPicPr>
        <p:blipFill>
          <a:blip r:embed="rId4" cstate="email"/>
          <a:srcRect/>
          <a:stretch>
            <a:fillRect/>
          </a:stretch>
        </p:blipFill>
        <p:spPr bwMode="auto">
          <a:xfrm>
            <a:off x="-1" y="0"/>
            <a:ext cx="3519165" cy="3789040"/>
          </a:xfrm>
          <a:prstGeom prst="rect">
            <a:avLst/>
          </a:prstGeom>
          <a:noFill/>
        </p:spPr>
      </p:pic>
      <p:pic>
        <p:nvPicPr>
          <p:cNvPr id="106502" name="Picture 6" descr="http://img.webme.com/pic/g/geographie-ville-en-guerre/bosnie_ethnies_iep.jpg"/>
          <p:cNvPicPr>
            <a:picLocks noChangeAspect="1" noChangeArrowheads="1"/>
          </p:cNvPicPr>
          <p:nvPr/>
        </p:nvPicPr>
        <p:blipFill>
          <a:blip r:embed="rId5" cstate="email"/>
          <a:srcRect l="1432" t="22883" r="9797"/>
          <a:stretch>
            <a:fillRect/>
          </a:stretch>
        </p:blipFill>
        <p:spPr bwMode="auto">
          <a:xfrm>
            <a:off x="179512" y="3795389"/>
            <a:ext cx="3203848" cy="3062611"/>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laboiteverte.fr/wp-content/uploads/2010/12/europe-moscou.jpg"/>
          <p:cNvPicPr>
            <a:picLocks noChangeAspect="1" noChangeArrowheads="1"/>
          </p:cNvPicPr>
          <p:nvPr/>
        </p:nvPicPr>
        <p:blipFill>
          <a:blip r:embed="rId2" cstate="email"/>
          <a:srcRect/>
          <a:stretch>
            <a:fillRect/>
          </a:stretch>
        </p:blipFill>
        <p:spPr bwMode="auto">
          <a:xfrm>
            <a:off x="0" y="0"/>
            <a:ext cx="6057366" cy="6858000"/>
          </a:xfrm>
          <a:prstGeom prst="rect">
            <a:avLst/>
          </a:prstGeom>
          <a:noFill/>
        </p:spPr>
      </p:pic>
      <p:sp>
        <p:nvSpPr>
          <p:cNvPr id="5" name="ZoneTexte 4"/>
          <p:cNvSpPr txBox="1"/>
          <p:nvPr/>
        </p:nvSpPr>
        <p:spPr>
          <a:xfrm>
            <a:off x="6228184" y="548680"/>
            <a:ext cx="2520280" cy="1200329"/>
          </a:xfrm>
          <a:prstGeom prst="rect">
            <a:avLst/>
          </a:prstGeom>
          <a:noFill/>
        </p:spPr>
        <p:txBody>
          <a:bodyPr wrap="square" rtlCol="0">
            <a:spAutoFit/>
          </a:bodyPr>
          <a:lstStyle/>
          <a:p>
            <a:r>
              <a:rPr lang="fr-FR" b="1" i="1" dirty="0" smtClean="0"/>
              <a:t>L’Europe vue de Moscou </a:t>
            </a:r>
          </a:p>
          <a:p>
            <a:r>
              <a:rPr lang="fr-FR" dirty="0" smtClean="0"/>
              <a:t>Carte de </a:t>
            </a:r>
            <a:r>
              <a:rPr lang="fr-FR" dirty="0" err="1" smtClean="0"/>
              <a:t>Chapin</a:t>
            </a:r>
            <a:r>
              <a:rPr lang="fr-FR" dirty="0" smtClean="0"/>
              <a:t> Jr.</a:t>
            </a:r>
          </a:p>
          <a:p>
            <a:r>
              <a:rPr lang="fr-FR" dirty="0" smtClean="0"/>
              <a:t>Parue </a:t>
            </a:r>
            <a:r>
              <a:rPr lang="fr-FR" i="1" dirty="0" smtClean="0"/>
              <a:t>dans Le Time</a:t>
            </a:r>
          </a:p>
          <a:p>
            <a:r>
              <a:rPr lang="fr-FR" dirty="0" smtClean="0"/>
              <a:t>10 mars 1952</a:t>
            </a:r>
            <a:endParaRPr lang="fr-FR"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http://upload.wikimedia.org/wikipedia/commons/thumb/6/65/Imperial_Federation,_Map_of_the_World_Showing_the_Extent_of_the_British_Empire_in_1886_(levelled).jpg/800px-Imperial_Federation,_Map_of_the_World_Showing_the_Extent_of_the_British_Empire_in_1886_(levelled).jpg"/>
          <p:cNvPicPr>
            <a:picLocks noChangeAspect="1" noChangeArrowheads="1"/>
          </p:cNvPicPr>
          <p:nvPr/>
        </p:nvPicPr>
        <p:blipFill>
          <a:blip r:embed="rId2" cstate="email"/>
          <a:srcRect/>
          <a:stretch>
            <a:fillRect/>
          </a:stretch>
        </p:blipFill>
        <p:spPr bwMode="auto">
          <a:xfrm>
            <a:off x="72008" y="80836"/>
            <a:ext cx="8964488" cy="6660532"/>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http://fr.academic.ru/pictures/frwiki/71/GDR.png"/>
          <p:cNvPicPr>
            <a:picLocks noChangeAspect="1" noChangeArrowheads="1"/>
          </p:cNvPicPr>
          <p:nvPr/>
        </p:nvPicPr>
        <p:blipFill>
          <a:blip r:embed="rId2" cstate="email"/>
          <a:srcRect/>
          <a:stretch>
            <a:fillRect/>
          </a:stretch>
        </p:blipFill>
        <p:spPr bwMode="auto">
          <a:xfrm>
            <a:off x="576064" y="-12518"/>
            <a:ext cx="8244408" cy="6907476"/>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http://data.decalog.net/enap1/liens/iconographie/CARTE_1888_0002.jpg"/>
          <p:cNvPicPr>
            <a:picLocks noChangeAspect="1" noChangeArrowheads="1"/>
          </p:cNvPicPr>
          <p:nvPr/>
        </p:nvPicPr>
        <p:blipFill>
          <a:blip r:embed="rId2" cstate="email"/>
          <a:srcRect/>
          <a:stretch>
            <a:fillRect/>
          </a:stretch>
        </p:blipFill>
        <p:spPr bwMode="auto">
          <a:xfrm>
            <a:off x="0" y="0"/>
            <a:ext cx="5329146" cy="6858000"/>
          </a:xfrm>
          <a:prstGeom prst="rect">
            <a:avLst/>
          </a:prstGeom>
          <a:noFill/>
        </p:spPr>
      </p:pic>
      <p:pic>
        <p:nvPicPr>
          <p:cNvPr id="112644" name="Picture 4" descr="http://fr.academic.ru/pictures/frwiki/65/Alsace-lorraine.JPG"/>
          <p:cNvPicPr>
            <a:picLocks noChangeAspect="1" noChangeArrowheads="1"/>
          </p:cNvPicPr>
          <p:nvPr/>
        </p:nvPicPr>
        <p:blipFill>
          <a:blip r:embed="rId3" cstate="email"/>
          <a:srcRect/>
          <a:stretch>
            <a:fillRect/>
          </a:stretch>
        </p:blipFill>
        <p:spPr bwMode="auto">
          <a:xfrm>
            <a:off x="5364088" y="332656"/>
            <a:ext cx="3617874" cy="4797152"/>
          </a:xfrm>
          <a:prstGeom prst="rect">
            <a:avLst/>
          </a:prstGeom>
          <a:noFill/>
        </p:spPr>
      </p:pic>
      <p:sp>
        <p:nvSpPr>
          <p:cNvPr id="6" name="Rectangle 5"/>
          <p:cNvSpPr/>
          <p:nvPr/>
        </p:nvSpPr>
        <p:spPr>
          <a:xfrm>
            <a:off x="5652120" y="5229200"/>
            <a:ext cx="3168352" cy="646331"/>
          </a:xfrm>
          <a:prstGeom prst="rect">
            <a:avLst/>
          </a:prstGeom>
        </p:spPr>
        <p:txBody>
          <a:bodyPr wrap="square">
            <a:spAutoFit/>
          </a:bodyPr>
          <a:lstStyle/>
          <a:p>
            <a:r>
              <a:rPr lang="fr-FR" sz="1200" dirty="0" smtClean="0"/>
              <a:t>Carte de l'Alsace-Lorraine, extrait du livre scolaire "La deuxième année de géographie" de Pierre </a:t>
            </a:r>
            <a:r>
              <a:rPr lang="fr-FR" sz="1200" dirty="0" err="1" smtClean="0"/>
              <a:t>Foncin</a:t>
            </a:r>
            <a:r>
              <a:rPr lang="fr-FR" sz="1200" dirty="0" smtClean="0"/>
              <a:t>, publié en 1888</a:t>
            </a:r>
            <a:endParaRPr lang="fr-FR" sz="12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95536" y="332656"/>
            <a:ext cx="8352928" cy="3672408"/>
          </a:xfrm>
        </p:spPr>
        <p:txBody>
          <a:bodyPr>
            <a:noAutofit/>
          </a:bodyPr>
          <a:lstStyle/>
          <a:p>
            <a:pPr algn="just"/>
            <a:endParaRPr lang="fr-FR" sz="900" dirty="0" smtClean="0"/>
          </a:p>
          <a:p>
            <a:pPr algn="just"/>
            <a:r>
              <a:rPr lang="fr-FR" sz="2400" dirty="0" smtClean="0"/>
              <a:t>Ainsi </a:t>
            </a:r>
            <a:r>
              <a:rPr lang="fr-FR" sz="2400" b="1" i="1" dirty="0" smtClean="0"/>
              <a:t>la </a:t>
            </a:r>
            <a:r>
              <a:rPr lang="fr-FR" sz="2400" b="1" i="1" smtClean="0"/>
              <a:t>carte véhicule </a:t>
            </a:r>
            <a:r>
              <a:rPr lang="fr-FR" sz="2400" b="1" i="1" dirty="0" smtClean="0"/>
              <a:t>des représentations </a:t>
            </a:r>
            <a:r>
              <a:rPr lang="fr-FR" sz="2400" dirty="0" smtClean="0"/>
              <a:t>issues des choix opérés lors de son élaboration. </a:t>
            </a:r>
          </a:p>
          <a:p>
            <a:pPr algn="just"/>
            <a:endParaRPr lang="fr-FR" sz="2400" dirty="0" smtClean="0"/>
          </a:p>
          <a:p>
            <a:pPr algn="just"/>
            <a:r>
              <a:rPr lang="fr-FR" sz="2400" dirty="0" smtClean="0"/>
              <a:t>Elle véhicule </a:t>
            </a:r>
            <a:r>
              <a:rPr lang="fr-FR" sz="2400" b="1" i="1" dirty="0" smtClean="0"/>
              <a:t>un discours éminemment subjectif</a:t>
            </a:r>
            <a:r>
              <a:rPr lang="fr-FR" sz="2400" dirty="0" smtClean="0"/>
              <a:t>. </a:t>
            </a:r>
          </a:p>
          <a:p>
            <a:pPr algn="just">
              <a:buNone/>
            </a:pPr>
            <a:endParaRPr lang="fr-FR" sz="1000" dirty="0"/>
          </a:p>
          <a:p>
            <a:pPr algn="just"/>
            <a:r>
              <a:rPr lang="fr-FR" sz="2400" dirty="0" smtClean="0"/>
              <a:t>A ce titre, il y a nécessité de </a:t>
            </a:r>
            <a:r>
              <a:rPr lang="fr-FR" sz="2400" b="1" i="1" dirty="0" smtClean="0"/>
              <a:t>déconstruire les discours et les représentations </a:t>
            </a:r>
            <a:r>
              <a:rPr lang="fr-FR" sz="2400" dirty="0" smtClean="0"/>
              <a:t>que les cartes véhiculent. </a:t>
            </a:r>
          </a:p>
          <a:p>
            <a:pPr algn="just"/>
            <a:endParaRPr lang="fr-FR" sz="1000" dirty="0"/>
          </a:p>
          <a:p>
            <a:pPr algn="just"/>
            <a:r>
              <a:rPr lang="fr-FR" sz="2400" dirty="0" smtClean="0"/>
              <a:t>Il faut le faire en évitant </a:t>
            </a:r>
            <a:r>
              <a:rPr lang="fr-FR" sz="2400" b="1" i="1" dirty="0" smtClean="0"/>
              <a:t>un double écueil </a:t>
            </a:r>
            <a:endParaRPr lang="fr-FR" sz="2400" dirty="0" smtClean="0"/>
          </a:p>
          <a:p>
            <a:pPr algn="just"/>
            <a:endParaRPr lang="fr-FR" sz="1100" dirty="0"/>
          </a:p>
        </p:txBody>
      </p:sp>
      <p:sp>
        <p:nvSpPr>
          <p:cNvPr id="6" name="ZoneTexte 5"/>
          <p:cNvSpPr txBox="1"/>
          <p:nvPr/>
        </p:nvSpPr>
        <p:spPr>
          <a:xfrm>
            <a:off x="611560" y="4581128"/>
            <a:ext cx="7920880" cy="129266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fr-FR" sz="2400" i="1" dirty="0" smtClean="0">
                <a:solidFill>
                  <a:srgbClr val="7030A0"/>
                </a:solidFill>
              </a:rPr>
              <a:t>« Penser que toute carte est fausse, croire naïvement que la carte est une photographie parfaite du monde »</a:t>
            </a:r>
          </a:p>
          <a:p>
            <a:endParaRPr lang="fr-FR" sz="1050" i="1" dirty="0" smtClean="0">
              <a:solidFill>
                <a:srgbClr val="7030A0"/>
              </a:solidFill>
            </a:endParaRPr>
          </a:p>
          <a:p>
            <a:pPr algn="r"/>
            <a:r>
              <a:rPr lang="fr-FR" dirty="0" smtClean="0">
                <a:solidFill>
                  <a:srgbClr val="7030A0"/>
                </a:solidFill>
              </a:rPr>
              <a:t> Michel Foucher, </a:t>
            </a:r>
            <a:r>
              <a:rPr lang="fr-FR" i="1" dirty="0" smtClean="0">
                <a:solidFill>
                  <a:srgbClr val="7030A0"/>
                </a:solidFill>
              </a:rPr>
              <a:t>La bataille des cartes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1312</TotalTime>
  <Words>1946</Words>
  <Application>Microsoft Office PowerPoint</Application>
  <PresentationFormat>Affichage à l'écran (4:3)</PresentationFormat>
  <Paragraphs>208</Paragraphs>
  <Slides>49</Slides>
  <Notes>8</Notes>
  <HiddenSlides>0</HiddenSlides>
  <MMClips>0</MMClips>
  <ScaleCrop>false</ScaleCrop>
  <HeadingPairs>
    <vt:vector size="4" baseType="variant">
      <vt:variant>
        <vt:lpstr>Thème</vt:lpstr>
      </vt:variant>
      <vt:variant>
        <vt:i4>1</vt:i4>
      </vt:variant>
      <vt:variant>
        <vt:lpstr>Titres des diapositives</vt:lpstr>
      </vt:variant>
      <vt:variant>
        <vt:i4>49</vt:i4>
      </vt:variant>
    </vt:vector>
  </HeadingPairs>
  <TitlesOfParts>
    <vt:vector size="50" baseType="lpstr">
      <vt:lpstr>Thème Office</vt:lpstr>
      <vt:lpstr>  LES CARTES, ENJEUX POLITIQUES : APPROCHE CRITIQUE  </vt:lpstr>
      <vt:lpstr>Problématiques</vt:lpstr>
      <vt:lpstr>1. Les cartes sont  porteuses d’enjeux</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lpstr>2. Il y a nécessité de s’interroger sur la conception des cartes</vt:lpstr>
      <vt:lpstr>Diapositive 16</vt:lpstr>
      <vt:lpstr>Diapositive 17</vt:lpstr>
      <vt:lpstr>3. le découpage culturel du monde Un exemple de thème à fort enjeu cartographique </vt:lpstr>
      <vt:lpstr>Diapositive 19</vt:lpstr>
      <vt:lpstr>Diapositive 20</vt:lpstr>
      <vt:lpstr>Diapositive 21</vt:lpstr>
      <vt:lpstr>Diapositive 22</vt:lpstr>
      <vt:lpstr>Diapositive 23</vt:lpstr>
      <vt:lpstr>Documents</vt:lpstr>
      <vt:lpstr>Diapositive 25</vt:lpstr>
      <vt:lpstr>Diapositive 26</vt:lpstr>
      <vt:lpstr>Diapositive 27</vt:lpstr>
      <vt:lpstr>Diapositive 28</vt:lpstr>
      <vt:lpstr>Diapositive 29</vt:lpstr>
      <vt:lpstr>Diapositive 30</vt:lpstr>
      <vt:lpstr>Diapositive 31</vt:lpstr>
      <vt:lpstr>Diapositive 32</vt:lpstr>
      <vt:lpstr>Diapositive 33</vt:lpstr>
      <vt:lpstr>Diapositive 34</vt:lpstr>
      <vt:lpstr>Diapositive 35</vt:lpstr>
      <vt:lpstr>Diapositive 36</vt:lpstr>
      <vt:lpstr>Diapositive 37</vt:lpstr>
      <vt:lpstr>Diapositive 38</vt:lpstr>
      <vt:lpstr>Diapositive 39</vt:lpstr>
      <vt:lpstr>Diapositive 40</vt:lpstr>
      <vt:lpstr>Diapositive 41</vt:lpstr>
      <vt:lpstr>Diapositive 42</vt:lpstr>
      <vt:lpstr>Diapositive 43</vt:lpstr>
      <vt:lpstr>Diapositive 44</vt:lpstr>
      <vt:lpstr>Diapositive 45</vt:lpstr>
      <vt:lpstr>Diapositive 46</vt:lpstr>
      <vt:lpstr>Diapositive 47</vt:lpstr>
      <vt:lpstr>Diapositive 48</vt:lpstr>
      <vt:lpstr>Diapositive 49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Géopolitique de la Russie : une approche critique des cartes</dc:title>
  <dc:creator>christophe</dc:creator>
  <cp:lastModifiedBy>Julien EBERSOLD</cp:lastModifiedBy>
  <cp:revision>195</cp:revision>
  <dcterms:created xsi:type="dcterms:W3CDTF">2012-02-01T07:49:35Z</dcterms:created>
  <dcterms:modified xsi:type="dcterms:W3CDTF">2012-10-28T16:50:35Z</dcterms:modified>
</cp:coreProperties>
</file>