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9" r:id="rId2"/>
    <p:sldId id="257" r:id="rId3"/>
    <p:sldId id="261" r:id="rId4"/>
    <p:sldId id="268" r:id="rId5"/>
    <p:sldId id="263" r:id="rId6"/>
    <p:sldId id="269" r:id="rId7"/>
    <p:sldId id="290" r:id="rId8"/>
    <p:sldId id="297" r:id="rId9"/>
    <p:sldId id="298" r:id="rId10"/>
    <p:sldId id="278" r:id="rId11"/>
    <p:sldId id="300" r:id="rId12"/>
    <p:sldId id="299" r:id="rId13"/>
    <p:sldId id="270" r:id="rId14"/>
    <p:sldId id="271" r:id="rId15"/>
    <p:sldId id="292" r:id="rId16"/>
    <p:sldId id="273" r:id="rId17"/>
    <p:sldId id="272" r:id="rId18"/>
    <p:sldId id="293" r:id="rId19"/>
    <p:sldId id="274" r:id="rId20"/>
    <p:sldId id="275" r:id="rId21"/>
    <p:sldId id="294" r:id="rId22"/>
    <p:sldId id="276" r:id="rId23"/>
    <p:sldId id="277" r:id="rId24"/>
    <p:sldId id="301" r:id="rId25"/>
    <p:sldId id="280" r:id="rId26"/>
    <p:sldId id="302" r:id="rId27"/>
    <p:sldId id="296" r:id="rId28"/>
    <p:sldId id="283" r:id="rId29"/>
    <p:sldId id="303" r:id="rId30"/>
    <p:sldId id="287" r:id="rId31"/>
    <p:sldId id="288" r:id="rId32"/>
    <p:sldId id="258" r:id="rId33"/>
    <p:sldId id="259" r:id="rId34"/>
    <p:sldId id="260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36309-D71C-4B81-A779-FCE22BFADBC8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85E3-983B-44EF-94A5-2FEFC07256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51761-21D0-4046-BF4B-ACA39A048F8A}" type="datetimeFigureOut">
              <a:rPr lang="fr-FR" smtClean="0"/>
              <a:pPr/>
              <a:t>01/07/2012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39F87-AA8E-4D9B-B44C-CB7F857CA7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seeprotestant.org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Un réformateur et son rôle dans l’essor du protestantisme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- </a:t>
            </a:r>
            <a:br>
              <a:rPr lang="fr-FR" b="1" dirty="0" smtClean="0">
                <a:solidFill>
                  <a:srgbClr val="FF000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« Etude» de Luther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Réalisation d’une biographie de Luther par les élèves en amont du cours en classe </a:t>
            </a:r>
          </a:p>
          <a:p>
            <a:pPr marL="342900" indent="-342900"/>
            <a:endParaRPr lang="fr-FR" sz="2400" dirty="0" smtClean="0">
              <a:sym typeface="Wingdings" pitchFamily="2" charset="2"/>
            </a:endParaRPr>
          </a:p>
          <a:p>
            <a:pPr marL="342900" indent="-342900"/>
            <a:r>
              <a:rPr lang="fr-FR" sz="2400" b="1" i="1" dirty="0" smtClean="0">
                <a:sym typeface="Wingdings" pitchFamily="2" charset="2"/>
              </a:rPr>
              <a:t>Difficulté – Ce qu’il ne faut pas faire:</a:t>
            </a:r>
            <a:r>
              <a:rPr lang="fr-FR" sz="2400" dirty="0" smtClean="0">
                <a:sym typeface="Wingdings" pitchFamily="2" charset="2"/>
              </a:rPr>
              <a:t> </a:t>
            </a:r>
          </a:p>
          <a:p>
            <a:pPr marL="342900" indent="-342900"/>
            <a:r>
              <a:rPr lang="fr-FR" sz="2400" dirty="0" smtClean="0">
                <a:sym typeface="Wingdings" pitchFamily="2" charset="2"/>
              </a:rPr>
              <a:t>Faire une liste des épisodes de la vie de Luther, sans lien avec la </a:t>
            </a:r>
          </a:p>
          <a:p>
            <a:pPr marL="342900" indent="-342900"/>
            <a:r>
              <a:rPr lang="fr-FR" sz="2400" dirty="0" smtClean="0">
                <a:sym typeface="Wingdings" pitchFamily="2" charset="2"/>
              </a:rPr>
              <a:t>problématique </a:t>
            </a:r>
          </a:p>
          <a:p>
            <a:pPr marL="342900" indent="-342900"/>
            <a:endParaRPr lang="fr-FR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/>
            <a:r>
              <a:rPr lang="fr-FR" sz="2400" i="1" dirty="0" smtClean="0">
                <a:sym typeface="Wingdings" pitchFamily="2" charset="2"/>
              </a:rPr>
              <a:t> Biographie guidée par les consignes du professeur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-243408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fr-FR" sz="2400" dirty="0" smtClean="0">
              <a:sym typeface="Wingdings" pitchFamily="2" charset="2"/>
            </a:endParaRPr>
          </a:p>
          <a:p>
            <a:pPr marL="342900" indent="-342900"/>
            <a:endParaRPr lang="fr-FR" sz="2400" b="1" i="1" dirty="0" smtClean="0">
              <a:sym typeface="Wingdings" pitchFamily="2" charset="2"/>
            </a:endParaRPr>
          </a:p>
          <a:p>
            <a:pPr marL="342900" indent="-342900"/>
            <a:r>
              <a:rPr lang="fr-FR" sz="2400" b="1" i="1" dirty="0" smtClean="0">
                <a:sym typeface="Wingdings" pitchFamily="2" charset="2"/>
              </a:rPr>
              <a:t>Consignes : </a:t>
            </a:r>
          </a:p>
          <a:p>
            <a:pPr marL="342900" indent="-342900"/>
            <a:endParaRPr lang="fr-FR" sz="2400" dirty="0" smtClean="0">
              <a:sym typeface="Wingdings" pitchFamily="2" charset="2"/>
            </a:endParaRPr>
          </a:p>
          <a:p>
            <a:pPr marL="342900" indent="-342900"/>
            <a:r>
              <a:rPr lang="fr-FR" sz="2400" dirty="0" smtClean="0">
                <a:sym typeface="Wingdings" pitchFamily="2" charset="2"/>
              </a:rPr>
              <a:t>Grâce à une recherche Internet, réalisez une biographie de Luther en</a:t>
            </a:r>
          </a:p>
          <a:p>
            <a:pPr marL="342900" indent="-342900"/>
            <a:r>
              <a:rPr lang="fr-FR" sz="2400" dirty="0" smtClean="0">
                <a:sym typeface="Wingdings" pitchFamily="2" charset="2"/>
              </a:rPr>
              <a:t>relevant les épisodes de sa vie permettant de mettre en évidence les </a:t>
            </a:r>
          </a:p>
          <a:p>
            <a:pPr marL="342900" indent="-342900"/>
            <a:r>
              <a:rPr lang="fr-FR" sz="2400" dirty="0" smtClean="0">
                <a:sym typeface="Wingdings" pitchFamily="2" charset="2"/>
              </a:rPr>
              <a:t>caractéristiques suivantes : </a:t>
            </a:r>
          </a:p>
          <a:p>
            <a:pPr marL="342900" indent="-342900"/>
            <a:endParaRPr lang="fr-FR" sz="2400" dirty="0" smtClean="0">
              <a:sym typeface="Wingdings" pitchFamily="2" charset="2"/>
            </a:endParaRPr>
          </a:p>
          <a:p>
            <a:pPr lvl="1">
              <a:buFontTx/>
              <a:buChar char="-"/>
            </a:pPr>
            <a:r>
              <a:rPr lang="fr-FR" sz="2400" dirty="0" smtClean="0"/>
              <a:t> Un homme qui est spécialiste de la religion chrétienne et membre du clergé catholique</a:t>
            </a:r>
          </a:p>
          <a:p>
            <a:pPr lvl="1"/>
            <a:endParaRPr lang="fr-FR" sz="24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Un homme qui conteste l’Eglise catholique</a:t>
            </a:r>
          </a:p>
          <a:p>
            <a:pPr lvl="1"/>
            <a:endParaRPr lang="fr-FR" sz="24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Un homme qui définit un nouveau rapport à la foi et diffuse ses idées</a:t>
            </a:r>
          </a:p>
          <a:p>
            <a:pPr lvl="1">
              <a:buFontTx/>
              <a:buChar char="-"/>
            </a:pPr>
            <a:endParaRPr lang="fr-FR" sz="2400" dirty="0" smtClean="0"/>
          </a:p>
          <a:p>
            <a:pPr lvl="1">
              <a:buFontTx/>
              <a:buChar char="-"/>
            </a:pPr>
            <a:r>
              <a:rPr lang="fr-FR" sz="2400" dirty="0" smtClean="0"/>
              <a:t> Un homme qui reçoit le soutien de princes du Saint-Empire</a:t>
            </a:r>
            <a:endParaRPr lang="fr-FR" sz="2400" b="1" i="1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fr-FR" sz="2800" dirty="0" smtClean="0">
              <a:sym typeface="Wingdings" pitchFamily="2" charset="2"/>
            </a:endParaRPr>
          </a:p>
          <a:p>
            <a:pPr marL="342900" indent="-342900"/>
            <a:r>
              <a:rPr lang="fr-FR" sz="2800" b="1" i="1" dirty="0" smtClean="0">
                <a:sym typeface="Wingdings" pitchFamily="2" charset="2"/>
              </a:rPr>
              <a:t>Méthode pour la recherche Internet : </a:t>
            </a:r>
          </a:p>
          <a:p>
            <a:pPr marL="342900" indent="-342900"/>
            <a:endParaRPr lang="fr-FR" sz="2800" b="1" i="1" dirty="0" smtClean="0">
              <a:sym typeface="Wingdings" pitchFamily="2" charset="2"/>
            </a:endParaRPr>
          </a:p>
          <a:p>
            <a:pPr marL="342900" indent="-342900"/>
            <a:r>
              <a:rPr lang="fr-FR" sz="2800" b="1" i="1" dirty="0" smtClean="0">
                <a:sym typeface="Wingdings" pitchFamily="2" charset="2"/>
              </a:rPr>
              <a:t>      - </a:t>
            </a:r>
            <a:r>
              <a:rPr lang="fr-FR" sz="2800" dirty="0" smtClean="0">
                <a:sym typeface="Wingdings" pitchFamily="2" charset="2"/>
              </a:rPr>
              <a:t>Consultez les 4 premiers sites apparaissant dans le moteur de recherche Google en réponse à la requête « Luther »</a:t>
            </a:r>
            <a:endParaRPr lang="fr-FR" sz="2400" dirty="0" smtClean="0">
              <a:sym typeface="Wingdings" pitchFamily="2" charset="2"/>
            </a:endParaRPr>
          </a:p>
          <a:p>
            <a:pPr marL="342900" indent="-342900"/>
            <a:endParaRPr lang="fr-FR" sz="2800" dirty="0" smtClean="0"/>
          </a:p>
          <a:p>
            <a:pPr marL="449263">
              <a:buFontTx/>
              <a:buChar char="-"/>
            </a:pPr>
            <a:r>
              <a:rPr lang="fr-FR" sz="2800" dirty="0" smtClean="0"/>
              <a:t>Indiquez la fiabilité de chacun de ces sites en vous renseignant sur les auteurs </a:t>
            </a:r>
          </a:p>
          <a:p>
            <a:pPr marL="449263"/>
            <a:r>
              <a:rPr lang="fr-FR" sz="2800" i="1" dirty="0" smtClean="0"/>
              <a:t>(Page d’accueil ou Sommaire </a:t>
            </a:r>
            <a:r>
              <a:rPr lang="fr-FR" sz="2800" i="1" dirty="0" smtClean="0">
                <a:sym typeface="Wingdings" pitchFamily="2" charset="2"/>
              </a:rPr>
              <a:t> </a:t>
            </a:r>
            <a:r>
              <a:rPr lang="fr-FR" sz="2800" i="1" dirty="0" smtClean="0"/>
              <a:t>onglet « Qui sommes-nous ? », « Les auteurs »…)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217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47664" y="2132856"/>
            <a:ext cx="511256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228184" y="1556792"/>
            <a:ext cx="2448272" cy="3888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6516216" y="2348880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092280" y="3212976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6444208" y="3356992"/>
            <a:ext cx="6480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444208" y="5229200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217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47664" y="2996952"/>
            <a:ext cx="51125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708" b="6250"/>
          <a:stretch>
            <a:fillRect/>
          </a:stretch>
        </p:blipFill>
        <p:spPr bwMode="auto">
          <a:xfrm>
            <a:off x="0" y="0"/>
            <a:ext cx="9144000" cy="647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5229200"/>
            <a:ext cx="4176464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3907"/>
          <a:stretch>
            <a:fillRect/>
          </a:stretch>
        </p:blipFill>
        <p:spPr bwMode="auto">
          <a:xfrm>
            <a:off x="0" y="0"/>
            <a:ext cx="9144000" cy="659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5576" y="2276872"/>
            <a:ext cx="2232248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217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3717032"/>
            <a:ext cx="51125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44000" cy="62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44008" y="5813884"/>
            <a:ext cx="1656184" cy="42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821" t="21282" r="18426" b="9813"/>
          <a:stretch>
            <a:fillRect/>
          </a:stretch>
        </p:blipFill>
        <p:spPr bwMode="auto">
          <a:xfrm>
            <a:off x="467544" y="0"/>
            <a:ext cx="801107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75856" y="4437112"/>
            <a:ext cx="38164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331640" y="4509120"/>
            <a:ext cx="13681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27584" y="620688"/>
            <a:ext cx="69847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7164288" y="620688"/>
            <a:ext cx="64807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-1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8829"/>
          <a:stretch>
            <a:fillRect/>
          </a:stretch>
        </p:blipFill>
        <p:spPr bwMode="auto">
          <a:xfrm>
            <a:off x="0" y="0"/>
            <a:ext cx="912175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19672" y="4509120"/>
            <a:ext cx="51125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83968" y="6093296"/>
            <a:ext cx="792088" cy="423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7807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ym typeface="Wingdings" pitchFamily="2" charset="2"/>
              </a:rPr>
              <a:t>Mise en œuvre pédagogique</a:t>
            </a:r>
          </a:p>
          <a:p>
            <a:endParaRPr lang="fr-FR" sz="28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Réalisation d’une biographie de Luther par les élèves en amont du cours en classe</a:t>
            </a:r>
          </a:p>
          <a:p>
            <a:pPr marL="342900" indent="-342900">
              <a:buAutoNum type="arabicParenR"/>
            </a:pPr>
            <a:endParaRPr lang="fr-FR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Correction en classe avec distribution de la biographie effectuée par le professeur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1520" y="764704"/>
            <a:ext cx="8542659" cy="6093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Biographie de Luther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Vers 1483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Naissance de Luther à Eisleben, en Saxe, dans le Saint-Empire Germanique.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1502-1505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Etudes à l’université d’Erfurt où il étudie la culture médiévale et découvre les auteurs humanistes.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1507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: Devient prêtre au couvent des Augustins d’Erfurt.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1512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: Obtient le grade de docteur en théologie, qui lui permet d’enseigner la Bible à l’université de Wittenberg (Saxe). Il devient également prédicateur à l’Eglise de Wittenberg. Il étudie intensément la Bible pour trouver comment Dieu accorde le Salut.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1517 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Il publie ses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« 95 thèses contre les indulgences»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qui marquent le début de la Réforme (</a:t>
            </a:r>
            <a:r>
              <a:rPr lang="fr-FR" sz="1200" i="1" u="sng" dirty="0" smtClean="0">
                <a:cs typeface="Arial" pitchFamily="34" charset="0"/>
              </a:rPr>
              <a:t>v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oir extrait</a:t>
            </a:r>
            <a:r>
              <a:rPr kumimoji="0" lang="fr-FR" sz="1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endParaRPr kumimoji="0" lang="fr-FR" sz="12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Succès rapide des thèses de Luther en Allemagne grâce à l’imprimerie qui permet de produire de nombreuses lettres dans lesquelles il explique ses idées. Il écrit plusieurs ouvrages dans lesquels il développe ses idées :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Œuvres 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 la liberté du chrétien 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1520 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Excommunication de Luther, jugé hérétique par le Pape Léon X.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1521 :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L’Empereur Charles Quint, allié au Pape Léon X met Luther au ban de l’Empire (Edit de Worms), ce qui signifie qu’il pouvait être tué par n’importe qui. Il survit grâce à la protection de Frédéric le Sage, prince de Saxe, qui l’héberge dans son château. Luther compose alors des chants de messe dans lesquels il explique ses idées.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1522 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Luther traduit pour la première fois la Bible en allemand, à partir des textes de l’Antiquité en hébreu et en grec.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1529 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Publication du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« Petit catéchisme »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pour expliquer ses idées au plus grand nombre.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’empereur Charles Quint tente d’interdire la pensée luthérienne dans l’Empire, mais il se heurte à six princes et quatorze villes du Saint-Empire germanique qui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protestent.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1530 :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Confession d’Augsbourg 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texte qui clarifie les thèses luthériennes et qui est très fortement critiqué par les princes restés catholiques et fidèles à l’Empereur. Pour se protéger contre les princes catholiques restés fidèles à l’Empereur, </a:t>
            </a:r>
            <a:r>
              <a:rPr lang="fr-FR" sz="1200" dirty="0" smtClean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es princes protestants forment la Ligue de Smalkalde en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1531.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1546 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Mort de Luther.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42493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4117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rgbClr val="FF0000"/>
                </a:solidFill>
              </a:rPr>
              <a:t>Un homme qui est spécialiste de la religion chrétienne et membre du clergé catholique</a:t>
            </a:r>
            <a:endParaRPr lang="fr-FR" sz="14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492896"/>
            <a:ext cx="6624736" cy="2160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3528" y="3645024"/>
            <a:ext cx="4392488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2780928"/>
            <a:ext cx="842493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3528" y="4725144"/>
            <a:ext cx="7488832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3528" y="3861048"/>
            <a:ext cx="8424936" cy="792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3528" y="5229200"/>
            <a:ext cx="8424936" cy="5040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3528" y="6093296"/>
            <a:ext cx="8424936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411760" y="0"/>
            <a:ext cx="2088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400" b="1" i="1" dirty="0" smtClean="0">
                <a:solidFill>
                  <a:schemeClr val="tx2"/>
                </a:solidFill>
              </a:rPr>
              <a:t>Un homme qui conteste l’Eglise catholique</a:t>
            </a:r>
          </a:p>
          <a:p>
            <a:pPr algn="ctr"/>
            <a:endParaRPr lang="fr-FR" b="1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283968" y="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400" b="1" i="1" dirty="0" smtClean="0">
                <a:solidFill>
                  <a:srgbClr val="00B050"/>
                </a:solidFill>
              </a:rPr>
              <a:t>Un homme qui définit un nouveau rapport à la foi et diffuse ses idées</a:t>
            </a:r>
          </a:p>
          <a:p>
            <a:pPr algn="ctr"/>
            <a:endParaRPr lang="fr-FR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444208" y="0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400" b="1" i="1" dirty="0" smtClean="0">
                <a:solidFill>
                  <a:srgbClr val="FFFF00"/>
                </a:solidFill>
              </a:rPr>
              <a:t>Un homme qui reçoit le soutien de princes du Saint-Empire</a:t>
            </a:r>
            <a:endParaRPr lang="fr-FR" sz="14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algn="ctr"/>
            <a:endParaRPr lang="fr-FR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5805264"/>
            <a:ext cx="532859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ym typeface="Wingdings" pitchFamily="2" charset="2"/>
              </a:rPr>
              <a:t>Mise en œuvre pédagogique</a:t>
            </a:r>
          </a:p>
          <a:p>
            <a:endParaRPr lang="fr-FR" sz="2800" b="1" i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Réalisation d’une biographie de Luther par les élèves en amont du cours en classe</a:t>
            </a:r>
          </a:p>
          <a:p>
            <a:pPr marL="342900" indent="-342900">
              <a:buAutoNum type="arabicParenR"/>
            </a:pPr>
            <a:endParaRPr lang="fr-FR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Correction en classe avec distribution de la biographie effectuée par le professeur</a:t>
            </a:r>
          </a:p>
          <a:p>
            <a:pPr marL="342900" indent="-342900">
              <a:buAutoNum type="arabicParenR"/>
            </a:pPr>
            <a:endParaRPr lang="fr-FR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Travail des élèves en classe sur un questionnaire basé sur la biographie, accompagnée de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2266" r="34668" b="20641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3) Travail des élèves en classe sur un questionnaire basé sur la biographie, accompagnée de documents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88024" y="4965174"/>
            <a:ext cx="3995936" cy="18928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Questionnaire:</a:t>
            </a:r>
          </a:p>
          <a:p>
            <a:pPr marL="342900" indent="-342900">
              <a:buAutoNum type="arabicParenR"/>
            </a:pPr>
            <a:r>
              <a:rPr lang="fr-FR" sz="900" b="1" i="1" dirty="0" smtClean="0"/>
              <a:t>Un nouveau rapport à Dieu : en quoi les idées de </a:t>
            </a:r>
          </a:p>
          <a:p>
            <a:pPr marL="342900" indent="-342900"/>
            <a:r>
              <a:rPr lang="fr-FR" sz="900" b="1" i="1" dirty="0" smtClean="0"/>
              <a:t>Luther s’opposent-elle à l’Eglise et au Pape ?</a:t>
            </a:r>
          </a:p>
          <a:p>
            <a:pPr marL="342900" indent="-342900"/>
            <a:r>
              <a:rPr lang="fr-FR" sz="900" dirty="0" smtClean="0"/>
              <a:t>- Luther a-t-il toujours été opposé à l’Eglise catholique ?</a:t>
            </a:r>
          </a:p>
          <a:p>
            <a:pPr marL="88900" indent="-88900">
              <a:buFontTx/>
              <a:buChar char="-"/>
            </a:pPr>
            <a:r>
              <a:rPr lang="fr-FR" sz="900" dirty="0" smtClean="0"/>
              <a:t>Quel texte marque la rupture avec l’Eglise ?</a:t>
            </a:r>
          </a:p>
          <a:p>
            <a:pPr marL="88900" indent="-88900">
              <a:buFontTx/>
              <a:buChar char="-"/>
            </a:pPr>
            <a:r>
              <a:rPr lang="fr-FR" sz="900" dirty="0" smtClean="0"/>
              <a:t>Quelles idées de Luther s’opposent à l’Eglise ?</a:t>
            </a:r>
          </a:p>
          <a:p>
            <a:pPr marL="342900" indent="-342900">
              <a:buAutoNum type="arabicParenR"/>
            </a:pPr>
            <a:endParaRPr lang="fr-FR" sz="900" dirty="0" smtClean="0"/>
          </a:p>
          <a:p>
            <a:pPr marL="342900" indent="-342900"/>
            <a:r>
              <a:rPr lang="fr-FR" sz="900" b="1" i="1" dirty="0" smtClean="0"/>
              <a:t>2) Des idées qui rencontrent un succès important : </a:t>
            </a:r>
          </a:p>
          <a:p>
            <a:pPr marL="342900" indent="-342900"/>
            <a:r>
              <a:rPr lang="fr-FR" sz="900" b="1" i="1" dirty="0" smtClean="0"/>
              <a:t>comment le message de Luther se diffuse-t-il ?</a:t>
            </a:r>
          </a:p>
          <a:p>
            <a:pPr marL="88900" indent="-88900">
              <a:buFontTx/>
              <a:buChar char="-"/>
            </a:pPr>
            <a:r>
              <a:rPr lang="fr-FR" sz="900" dirty="0" smtClean="0"/>
              <a:t>Dans quelles régions les idées de Luther se diffusent-elles ?</a:t>
            </a:r>
          </a:p>
          <a:p>
            <a:pPr marL="88900" indent="-88900">
              <a:buFontTx/>
              <a:buChar char="-"/>
            </a:pPr>
            <a:r>
              <a:rPr lang="fr-FR" sz="900" dirty="0" smtClean="0"/>
              <a:t>Comment le Pape tente-t-il d’étouffer le message de Luther?</a:t>
            </a:r>
          </a:p>
          <a:p>
            <a:pPr marL="88900" indent="-88900">
              <a:buFontTx/>
              <a:buChar char="-"/>
            </a:pPr>
            <a:r>
              <a:rPr lang="fr-FR" sz="900" dirty="0" smtClean="0"/>
              <a:t>Comment Luther parvient-il cependant à diffuser ses idées ?</a:t>
            </a:r>
          </a:p>
          <a:p>
            <a:pPr marL="88900" indent="-88900">
              <a:buFontTx/>
              <a:buChar char="-"/>
            </a:pP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:\Users\Olivier\Documents\Travail\Cours\2nde\NouveauxProgrammes2nde\ElargisssementHorizons\Luther\docs\RejetOeuvr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1809750" cy="22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:\Users\Olivier\Documents\Travail\Cours\2nde\NouveauxProgrammes2nde\ElargisssementHorizons\Luther\docs\RejetClergé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1667082" cy="230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Olivier\Documents\Travail\Cours\2nde\NouveauxProgrammes2nde\ElargisssementHorizons\Luther\docs\RejetRit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3755509" cy="20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C:\Users\Olivier\Documents\Travail\Cours\2nde\NouveauxProgrammes2nde\ElargisssementHorizons\Luther\docs\95Thèses.jpg"/>
          <p:cNvPicPr/>
          <p:nvPr/>
        </p:nvPicPr>
        <p:blipFill>
          <a:blip r:embed="rId5" cstate="print"/>
          <a:srcRect l="3075" t="7452" r="2747" b="3125"/>
          <a:stretch>
            <a:fillRect/>
          </a:stretch>
        </p:blipFill>
        <p:spPr bwMode="auto">
          <a:xfrm>
            <a:off x="467544" y="3232298"/>
            <a:ext cx="2702885" cy="36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03848" y="3284984"/>
            <a:ext cx="594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Questionnaire:</a:t>
            </a:r>
          </a:p>
          <a:p>
            <a:pPr marL="342900" indent="-342900">
              <a:buAutoNum type="arabicParenR"/>
            </a:pPr>
            <a:r>
              <a:rPr lang="fr-FR" b="1" i="1" dirty="0" smtClean="0"/>
              <a:t>Un nouveau rapport à Dieu : en quoi les idées de </a:t>
            </a:r>
          </a:p>
          <a:p>
            <a:pPr marL="342900" indent="-342900"/>
            <a:r>
              <a:rPr lang="fr-FR" b="1" i="1" dirty="0" smtClean="0"/>
              <a:t>Luther s’opposent-elle à l’Eglise et au Pape ?</a:t>
            </a:r>
          </a:p>
          <a:p>
            <a:pPr marL="342900" indent="-342900"/>
            <a:r>
              <a:rPr lang="fr-FR" dirty="0" smtClean="0"/>
              <a:t>- Luther a-t-il toujours été opposé à l’Eglise catholique ?</a:t>
            </a:r>
          </a:p>
          <a:p>
            <a:pPr marL="88900" indent="-88900">
              <a:buFontTx/>
              <a:buChar char="-"/>
            </a:pPr>
            <a:r>
              <a:rPr lang="fr-FR" dirty="0" smtClean="0"/>
              <a:t>Quel texte marque la rupture avec l’Eglise ?</a:t>
            </a:r>
          </a:p>
          <a:p>
            <a:pPr marL="88900" indent="-88900">
              <a:buFontTx/>
              <a:buChar char="-"/>
            </a:pPr>
            <a:r>
              <a:rPr lang="fr-FR" dirty="0" smtClean="0"/>
              <a:t>Quelles idées de Luther s’opposent à l’Eglise ?</a:t>
            </a:r>
          </a:p>
          <a:p>
            <a:pPr marL="342900" indent="-342900">
              <a:buAutoNum type="arabicParenR"/>
            </a:pPr>
            <a:endParaRPr lang="fr-FR" dirty="0" smtClean="0"/>
          </a:p>
          <a:p>
            <a:pPr marL="342900" indent="-342900"/>
            <a:r>
              <a:rPr lang="fr-FR" b="1" i="1" dirty="0" smtClean="0"/>
              <a:t>2) Des idées qui rencontrent un succès important : </a:t>
            </a:r>
          </a:p>
          <a:p>
            <a:pPr marL="342900" indent="-342900"/>
            <a:r>
              <a:rPr lang="fr-FR" b="1" i="1" dirty="0" smtClean="0"/>
              <a:t>comment le message de Luther se diffuse-t-il ?</a:t>
            </a:r>
          </a:p>
          <a:p>
            <a:pPr marL="88900" indent="-88900">
              <a:buFontTx/>
              <a:buChar char="-"/>
            </a:pPr>
            <a:r>
              <a:rPr lang="fr-FR" dirty="0" smtClean="0"/>
              <a:t>Dans quelles régions les idées de Luther se diffusent-elles ?</a:t>
            </a:r>
          </a:p>
          <a:p>
            <a:pPr marL="88900" indent="-88900">
              <a:buFontTx/>
              <a:buChar char="-"/>
            </a:pPr>
            <a:r>
              <a:rPr lang="fr-FR" dirty="0" smtClean="0"/>
              <a:t>Comment le Pape tente-t-il d’étouffer le message de Luther?</a:t>
            </a:r>
          </a:p>
          <a:p>
            <a:pPr marL="88900" indent="-88900">
              <a:buFontTx/>
              <a:buChar char="-"/>
            </a:pPr>
            <a:r>
              <a:rPr lang="fr-FR" dirty="0" smtClean="0"/>
              <a:t>Comment Luther parvient-il cependant à diffuser ses idées ?</a:t>
            </a:r>
          </a:p>
          <a:p>
            <a:pPr marL="88900" indent="-88900">
              <a:buFontTx/>
              <a:buChar char="-"/>
            </a:pPr>
            <a:endParaRPr lang="fr-FR" dirty="0"/>
          </a:p>
        </p:txBody>
      </p:sp>
      <p:sp>
        <p:nvSpPr>
          <p:cNvPr id="8" name="Rectangle à coins arrondis 7">
            <a:hlinkClick r:id="rId6" action="ppaction://hlinksldjump"/>
          </p:cNvPr>
          <p:cNvSpPr/>
          <p:nvPr/>
        </p:nvSpPr>
        <p:spPr>
          <a:xfrm>
            <a:off x="8388424" y="6597352"/>
            <a:ext cx="755576" cy="26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51520" y="764704"/>
            <a:ext cx="8542659" cy="60932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Biographie de Luther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Vers 1483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Naissance de Luther à Eisleben, en Saxe, dans le Saint-Empire Germanique.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1502-1505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Etudes à l’université d’Erfurt où il étudie la culture médiévale et découvre les auteurs humanistes.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1507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: Devient prêtre au couvent des Augustins d’Erfurt.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1512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: Obtient le grade de docteur en théologie, qui lui permet d’enseigner la Bible à l’université de Wittenberg (Saxe). Il devient également prédicateur à l’Eglise de Wittenberg. Il étudie intensément la Bible pour trouver comment Dieu accorde le Salut.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1517 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Il publie ses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« 95 thèses contre les indulgences»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qui marquent le début de la Réforme (</a:t>
            </a:r>
            <a:r>
              <a:rPr lang="fr-FR" sz="1200" i="1" u="sng" dirty="0" smtClean="0">
                <a:cs typeface="Arial" pitchFamily="34" charset="0"/>
              </a:rPr>
              <a:t>v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oir extrait</a:t>
            </a:r>
            <a:r>
              <a:rPr kumimoji="0" lang="fr-FR" sz="1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endParaRPr kumimoji="0" lang="fr-FR" sz="1200" b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Succès rapide des thèses de Luther en Allemagne grâce à l’imprimerie qui permet de produire de nombreuses lettres dans lesquelles il explique ses idées. Il écrit plusieurs ouvrages dans lesquels il développe ses idées :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Œuvres 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,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De la liberté du chrétien 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1520 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Excommunication de Luther, jugé hérétique par le Pape Léon X.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1521 :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L’Empereur Charles Quint, allié au Pape Léon X met Luther au ban de l’Empire (Edit de Worms), ce qui signifie qu’il pouvait être tué par n’importe qui. Il survit grâce à la protection de Frédéric le Sage, prince de Saxe, qui l’héberge dans son château. Luther compose alors des chants de messe dans lesquels il explique ses idées.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1522 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Luther traduit pour la première fois la Bible en allemand, à partir des textes de l’Antiquité en hébreu et en grec.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1529 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Publication du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« Petit catéchisme » 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pour expliquer ses idées au plus grand nombre.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       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’empereur Charles Quint tente d’interdire la pensée luthérienne dans l’Empire, mais il se heurte à six princes et quatorze villes du Saint-Empire germanique qui 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protestent.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1530 :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Confession d’Augsbourg 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(</a:t>
            </a:r>
            <a:r>
              <a:rPr kumimoji="0" lang="fr-FR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voir extrait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)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texte qui clarifie les thèses luthériennes et qui est très fortement critiqué par les princes restés catholiques et fidèles à l’Empereur. Pour se protéger contre les princes catholiques restés fidèles à l’Empereur, </a:t>
            </a:r>
            <a:r>
              <a:rPr lang="fr-FR" sz="1200" dirty="0" smtClean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es princes protestants forment la Ligue de Smalkalde en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1531.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1546 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: Mort de Luther.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24744"/>
            <a:ext cx="8424936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24117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Un homme qui est spécialiste de la religion chrétienne et membre du clergé catholique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564904"/>
            <a:ext cx="6624736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3528" y="3645024"/>
            <a:ext cx="4392488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23528" y="2780928"/>
            <a:ext cx="842493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3528" y="4725144"/>
            <a:ext cx="7488832" cy="5040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23528" y="3861048"/>
            <a:ext cx="8424936" cy="79208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23528" y="5301208"/>
            <a:ext cx="8424936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3528" y="6093296"/>
            <a:ext cx="8424936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411760" y="0"/>
            <a:ext cx="2088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400" dirty="0" smtClean="0">
                <a:solidFill>
                  <a:schemeClr val="tx2"/>
                </a:solidFill>
              </a:rPr>
              <a:t>Un homme qui conteste l’Eglise catholique</a:t>
            </a: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283968" y="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400" dirty="0" smtClean="0">
                <a:solidFill>
                  <a:srgbClr val="00B050"/>
                </a:solidFill>
              </a:rPr>
              <a:t>Un homme qui définit un nouveau rapport à la foi et diffuse ses idées</a:t>
            </a:r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444208" y="0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400" dirty="0" smtClean="0">
                <a:solidFill>
                  <a:srgbClr val="FFFF00"/>
                </a:solidFill>
              </a:rPr>
              <a:t>Un homme qui reçoit le soutien de princes du Saint-Empire</a:t>
            </a:r>
            <a:endParaRPr lang="fr-FR" sz="1400" b="1" i="1" dirty="0" smtClean="0">
              <a:solidFill>
                <a:srgbClr val="FFFF00"/>
              </a:solidFill>
              <a:sym typeface="Wingdings" pitchFamily="2" charset="2"/>
            </a:endParaRPr>
          </a:p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23528" y="5805264"/>
            <a:ext cx="5328592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>
            <a:hlinkClick r:id="rId2" action="ppaction://hlinksldjump"/>
          </p:cNvPr>
          <p:cNvSpPr/>
          <p:nvPr/>
        </p:nvSpPr>
        <p:spPr>
          <a:xfrm>
            <a:off x="8388424" y="6597352"/>
            <a:ext cx="755576" cy="26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Accompagnements :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23528" y="1052736"/>
            <a:ext cx="8568952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Fiche « Démarche pour la mise en œuvre du programme d’histoire »</a:t>
            </a:r>
          </a:p>
          <a:p>
            <a:pPr algn="just"/>
            <a:endParaRPr lang="fr-FR" dirty="0" smtClean="0"/>
          </a:p>
          <a:p>
            <a:pPr algn="just"/>
            <a:r>
              <a:rPr lang="fr-FR" sz="2400" dirty="0" smtClean="0"/>
              <a:t>Les « études » </a:t>
            </a:r>
            <a:r>
              <a:rPr lang="fr-FR" sz="2400" dirty="0"/>
              <a:t>sont inséparables d’une </a:t>
            </a:r>
            <a:r>
              <a:rPr lang="fr-FR" sz="2400" i="1" u="sng" dirty="0"/>
              <a:t>mise en perspective </a:t>
            </a:r>
            <a:r>
              <a:rPr lang="fr-FR" sz="2400" dirty="0"/>
              <a:t>et doivent être sous-tendues par </a:t>
            </a:r>
            <a:r>
              <a:rPr lang="fr-FR" sz="2400" dirty="0" smtClean="0"/>
              <a:t>une </a:t>
            </a:r>
            <a:r>
              <a:rPr lang="fr-FR" sz="2400" i="1" u="sng" dirty="0" smtClean="0"/>
              <a:t>problématique</a:t>
            </a:r>
            <a:r>
              <a:rPr lang="fr-FR" sz="2400" dirty="0"/>
              <a:t>. Il ne s’agit pas de dérouler un fil chronologique mais de resituer chaque étude </a:t>
            </a:r>
            <a:r>
              <a:rPr lang="fr-FR" sz="2400" dirty="0" smtClean="0"/>
              <a:t>dans son </a:t>
            </a:r>
            <a:r>
              <a:rPr lang="fr-FR" sz="2400" i="1" u="sng" dirty="0"/>
              <a:t>contexte</a:t>
            </a:r>
            <a:r>
              <a:rPr lang="fr-FR" sz="2400" dirty="0"/>
              <a:t>, dans le temps, dans l’espace et dans son </a:t>
            </a:r>
            <a:r>
              <a:rPr lang="fr-FR" sz="2400" dirty="0" smtClean="0"/>
              <a:t>époque.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Elles relèvent d’objectifs fondamentalement pédagogiques : il s’agit </a:t>
            </a:r>
            <a:r>
              <a:rPr lang="fr-FR" sz="2400" dirty="0" smtClean="0"/>
              <a:t>simplement de </a:t>
            </a:r>
            <a:r>
              <a:rPr lang="fr-FR" sz="2400" dirty="0"/>
              <a:t>donner à la fois de la chair et du sens à la leçon </a:t>
            </a:r>
            <a:r>
              <a:rPr lang="fr-FR" sz="2400" dirty="0" smtClean="0"/>
              <a:t>d’histoire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88640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En conclusion, ouverture sur les autres courants de la réforme protestante</a:t>
            </a:r>
            <a:endParaRPr lang="fr-F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5801" t="22266" r="18426" b="12766"/>
          <a:stretch>
            <a:fillRect/>
          </a:stretch>
        </p:blipFill>
        <p:spPr bwMode="auto">
          <a:xfrm>
            <a:off x="1115616" y="764704"/>
            <a:ext cx="5690353" cy="60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39552" y="548681"/>
          <a:ext cx="8352927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478955">
                <a:tc>
                  <a:txBody>
                    <a:bodyPr/>
                    <a:lstStyle/>
                    <a:p>
                      <a:r>
                        <a:rPr lang="fr-FR" dirty="0" smtClean="0"/>
                        <a:t>Religions protestantes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Régions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Réformateurs</a:t>
                      </a:r>
                      <a:endParaRPr lang="fr-FR" dirty="0"/>
                    </a:p>
                  </a:txBody>
                  <a:tcPr/>
                </a:tc>
              </a:tr>
              <a:tr h="398311">
                <a:tc>
                  <a:txBody>
                    <a:bodyPr/>
                    <a:lstStyle/>
                    <a:p>
                      <a:r>
                        <a:rPr lang="fr-FR" dirty="0" smtClean="0"/>
                        <a:t>Luthérianisme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Allemagne et Scandinavie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Luther</a:t>
                      </a:r>
                      <a:endParaRPr lang="fr-FR" dirty="0"/>
                    </a:p>
                  </a:txBody>
                  <a:tcPr/>
                </a:tc>
              </a:tr>
              <a:tr h="884662">
                <a:tc>
                  <a:txBody>
                    <a:bodyPr/>
                    <a:lstStyle/>
                    <a:p>
                      <a:r>
                        <a:rPr lang="fr-FR" dirty="0" smtClean="0"/>
                        <a:t>Calvinisme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Suisse, Ecosse, Pays-Bas,</a:t>
                      </a:r>
                      <a:r>
                        <a:rPr lang="fr-FR" baseline="0" dirty="0" smtClean="0"/>
                        <a:t> quelques régions françaises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Calvin</a:t>
                      </a:r>
                      <a:endParaRPr lang="fr-FR" dirty="0"/>
                    </a:p>
                  </a:txBody>
                  <a:tcPr/>
                </a:tc>
              </a:tr>
              <a:tr h="398311">
                <a:tc>
                  <a:txBody>
                    <a:bodyPr/>
                    <a:lstStyle/>
                    <a:p>
                      <a:r>
                        <a:rPr lang="fr-FR" dirty="0" smtClean="0"/>
                        <a:t>Anglicanisme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Angleterre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Henri</a:t>
                      </a:r>
                      <a:r>
                        <a:rPr lang="fr-FR" baseline="0" dirty="0" smtClean="0"/>
                        <a:t> VIII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572000" y="407707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 </a:t>
            </a:r>
            <a:r>
              <a:rPr lang="fr-FR" dirty="0" smtClean="0"/>
              <a:t>Guerres de religion en Allemagne, en France et aux Pays-Bas.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1052736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47864" y="1052736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084168" y="1052736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39552" y="1484784"/>
            <a:ext cx="28083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47864" y="1484784"/>
            <a:ext cx="28083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84168" y="1484784"/>
            <a:ext cx="28083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39552" y="2348880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347864" y="2348880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084168" y="2348880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35801" t="22266" r="18426" b="12766"/>
          <a:stretch>
            <a:fillRect/>
          </a:stretch>
        </p:blipFill>
        <p:spPr bwMode="auto">
          <a:xfrm>
            <a:off x="539553" y="3025316"/>
            <a:ext cx="3600400" cy="38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36047" r="10305" b="25563"/>
          <a:stretch>
            <a:fillRect/>
          </a:stretch>
        </p:blipFill>
        <p:spPr bwMode="auto">
          <a:xfrm>
            <a:off x="0" y="1196752"/>
            <a:ext cx="915648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15816" y="2132856"/>
            <a:ext cx="56166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800" b="1" dirty="0" smtClean="0">
                <a:solidFill>
                  <a:srgbClr val="FF0000"/>
                </a:solidFill>
              </a:rPr>
              <a:t>Les capacités et méthodes mobilisées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5219" r="12520" b="13751"/>
          <a:stretch>
            <a:fillRect/>
          </a:stretch>
        </p:blipFill>
        <p:spPr bwMode="auto">
          <a:xfrm>
            <a:off x="251519" y="260648"/>
            <a:ext cx="8738519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59832" y="1196752"/>
            <a:ext cx="58326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59832" y="3140968"/>
            <a:ext cx="58326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059832" y="5085184"/>
            <a:ext cx="58326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36047" r="11044" b="23594"/>
          <a:stretch>
            <a:fillRect/>
          </a:stretch>
        </p:blipFill>
        <p:spPr bwMode="auto">
          <a:xfrm>
            <a:off x="-1" y="692696"/>
            <a:ext cx="922404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15816" y="1052736"/>
            <a:ext cx="60486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915816" y="3284984"/>
            <a:ext cx="60486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915816" y="1916832"/>
            <a:ext cx="604867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8864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FF0000"/>
                </a:solidFill>
              </a:rPr>
              <a:t>Les idées importantes à faire acquérir aux élèves concernant la Réforme (d’après les accompagnements)</a:t>
            </a:r>
          </a:p>
          <a:p>
            <a:pPr marL="342900" indent="-342900">
              <a:buAutoNum type="arabicParenR"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25689"/>
            <a:ext cx="8640960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400" b="1" dirty="0" smtClean="0"/>
              <a:t>-  Le caractère avant tout spirituel de la Réforme </a:t>
            </a:r>
            <a:r>
              <a:rPr lang="fr-FR" sz="2400" i="1" dirty="0" smtClean="0"/>
              <a:t>(recherche du salut, justification par la foi seule, sacerdoce universel)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− </a:t>
            </a:r>
            <a:r>
              <a:rPr lang="fr-FR" sz="2400" b="1" dirty="0" smtClean="0"/>
              <a:t>Le bouleversement de la chrétienté </a:t>
            </a:r>
            <a:r>
              <a:rPr lang="fr-FR" sz="2400" dirty="0" smtClean="0"/>
              <a:t>(</a:t>
            </a:r>
            <a:r>
              <a:rPr lang="fr-FR" sz="2400" i="1" dirty="0" smtClean="0"/>
              <a:t>division avec apparition du protestantisme, rejet de l’autorité du Pape et de l’encadrement de la société par le clergé)</a:t>
            </a:r>
          </a:p>
          <a:p>
            <a:endParaRPr lang="fr-FR" sz="2400" dirty="0" smtClean="0"/>
          </a:p>
          <a:p>
            <a:r>
              <a:rPr lang="fr-FR" sz="2400" b="1" dirty="0" smtClean="0"/>
              <a:t>− La territorialisation progressive des choix confessionnels qui est au cœur des conflits politiques du XVIe siècle </a:t>
            </a:r>
            <a:r>
              <a:rPr lang="fr-FR" sz="2400" i="1" dirty="0" smtClean="0"/>
              <a:t>(soutien de certains princes allemands face au Pape et à l’Empereur, Guerres de religion)</a:t>
            </a:r>
          </a:p>
          <a:p>
            <a:endParaRPr lang="fr-FR" sz="2400" dirty="0" smtClean="0"/>
          </a:p>
          <a:p>
            <a:r>
              <a:rPr lang="fr-FR" sz="2400" b="1" dirty="0" smtClean="0"/>
              <a:t>- La dimension sociale des engagements religieux </a:t>
            </a:r>
            <a:r>
              <a:rPr lang="fr-FR" sz="2400" dirty="0" smtClean="0"/>
              <a:t>(</a:t>
            </a:r>
            <a:r>
              <a:rPr lang="fr-FR" sz="2400" i="1" dirty="0" smtClean="0"/>
              <a:t>attachement à un contrôle des structures ecclésiastiques par l’Etat)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Bibliographie</a:t>
            </a:r>
          </a:p>
          <a:p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Delumeau </a:t>
            </a:r>
            <a:r>
              <a:rPr lang="fr-FR" sz="2400" dirty="0"/>
              <a:t>J., </a:t>
            </a:r>
            <a:r>
              <a:rPr lang="fr-FR" sz="2400" dirty="0" err="1"/>
              <a:t>Wangffellen</a:t>
            </a:r>
            <a:r>
              <a:rPr lang="fr-FR" sz="2400" dirty="0"/>
              <a:t> T., </a:t>
            </a:r>
            <a:r>
              <a:rPr lang="fr-FR" sz="2400" i="1" dirty="0"/>
              <a:t>Naissance et affirmation de la Réforme, Paris, PUF, </a:t>
            </a:r>
            <a:r>
              <a:rPr lang="fr-FR" sz="2400" i="1" dirty="0" smtClean="0"/>
              <a:t>1997</a:t>
            </a:r>
          </a:p>
          <a:p>
            <a:pPr>
              <a:buFont typeface="Arial" pitchFamily="34" charset="0"/>
              <a:buChar char="•"/>
            </a:pPr>
            <a:endParaRPr lang="fr-FR" sz="2400" i="1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/>
              <a:t>Le site du musée virtuel du </a:t>
            </a:r>
            <a:r>
              <a:rPr lang="fr-FR" sz="2400"/>
              <a:t>protestantisme </a:t>
            </a:r>
            <a:r>
              <a:rPr lang="fr-FR" sz="2400" smtClean="0"/>
              <a:t>français </a:t>
            </a:r>
            <a:r>
              <a:rPr lang="fr-FR" sz="2400" smtClean="0">
                <a:hlinkClick r:id="rId2"/>
              </a:rPr>
              <a:t>www.museeprotestant.org</a:t>
            </a:r>
            <a:endParaRPr lang="fr-FR" sz="2400" dirty="0" smtClean="0"/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« Le mystère Calvin », </a:t>
            </a:r>
            <a:r>
              <a:rPr lang="fr-FR" sz="2400" i="1" dirty="0" smtClean="0"/>
              <a:t>L’Histoire</a:t>
            </a:r>
            <a:r>
              <a:rPr lang="fr-FR" sz="2400" dirty="0" smtClean="0"/>
              <a:t>, n°340, mars 2009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« Les guerres de religion », </a:t>
            </a:r>
            <a:r>
              <a:rPr lang="fr-FR" sz="2400" i="1" dirty="0" smtClean="0"/>
              <a:t>Les Collections de l’Histoire</a:t>
            </a:r>
            <a:r>
              <a:rPr lang="fr-FR" sz="2400" dirty="0" smtClean="0"/>
              <a:t>, n°17, 2002</a:t>
            </a:r>
          </a:p>
          <a:p>
            <a:pPr>
              <a:buFont typeface="Arial" pitchFamily="34" charset="0"/>
              <a:buChar char="•"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48680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2400" b="1" dirty="0" smtClean="0">
                <a:solidFill>
                  <a:srgbClr val="FF0000"/>
                </a:solidFill>
              </a:rPr>
              <a:t> Transmettre ces idées aux élèves par « l’étude » de Luther :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en quoi la vie de Luther permet-elle de comprendre la Réforme ?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i="1" dirty="0" smtClean="0">
                <a:sym typeface="Wingdings" pitchFamily="2" charset="2"/>
              </a:rPr>
              <a:t>Accroche</a:t>
            </a:r>
            <a:r>
              <a:rPr lang="fr-FR" sz="2400" i="1" dirty="0" smtClean="0">
                <a:sym typeface="Wingdings" pitchFamily="2" charset="2"/>
              </a:rPr>
              <a:t> : </a:t>
            </a:r>
            <a:r>
              <a:rPr lang="fr-FR" sz="2400" dirty="0" smtClean="0">
                <a:sym typeface="Wingdings" pitchFamily="2" charset="2"/>
              </a:rPr>
              <a:t>comparaison d’une carte religieuse de l’Europe avant et après  la Réforme</a:t>
            </a:r>
          </a:p>
          <a:p>
            <a:pPr marL="342900" indent="-342900"/>
            <a:endParaRPr lang="fr-FR" sz="2400" b="1" i="1" dirty="0">
              <a:sym typeface="Wingdings" pitchFamily="2" charset="2"/>
            </a:endParaRPr>
          </a:p>
          <a:p>
            <a:pPr marL="342900" indent="-342900"/>
            <a:endParaRPr lang="fr-FR" sz="2400" dirty="0" smtClean="0"/>
          </a:p>
          <a:p>
            <a:pPr>
              <a:buFontTx/>
              <a:buChar char="-"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ivier\Pictures\img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90610" cy="429309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5801" t="22266" r="18426" b="12766"/>
          <a:stretch>
            <a:fillRect/>
          </a:stretch>
        </p:blipFill>
        <p:spPr bwMode="auto">
          <a:xfrm>
            <a:off x="4502296" y="1916832"/>
            <a:ext cx="464170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436510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Occident uni autour du christianisme au XIIe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475656" y="57332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Occident divisé au XVIe avec l’apparition de 3 nouvelles religions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48680"/>
            <a:ext cx="8568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fr-FR" sz="2400" b="1" dirty="0" smtClean="0">
                <a:solidFill>
                  <a:srgbClr val="FF0000"/>
                </a:solidFill>
              </a:rPr>
              <a:t> Transmettre ces idées aux élèves par « l’étude » de Luther : </a:t>
            </a:r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en quoi la vie de Luther permet-elle de comprendre la Réforme ? </a:t>
            </a:r>
            <a:endParaRPr lang="fr-FR" sz="2400" b="1" dirty="0" smtClean="0">
              <a:solidFill>
                <a:srgbClr val="FF0000"/>
              </a:solidFill>
            </a:endParaRPr>
          </a:p>
          <a:p>
            <a:endParaRPr lang="fr-FR" sz="2400" dirty="0" smtClean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b="1" i="1" dirty="0" smtClean="0">
                <a:sym typeface="Wingdings" pitchFamily="2" charset="2"/>
              </a:rPr>
              <a:t>Accroche</a:t>
            </a:r>
            <a:r>
              <a:rPr lang="fr-FR" sz="2400" i="1" dirty="0" smtClean="0">
                <a:sym typeface="Wingdings" pitchFamily="2" charset="2"/>
              </a:rPr>
              <a:t> : </a:t>
            </a:r>
            <a:r>
              <a:rPr lang="fr-FR" sz="2400" dirty="0" smtClean="0">
                <a:sym typeface="Wingdings" pitchFamily="2" charset="2"/>
              </a:rPr>
              <a:t>comparaison d’une carte religieuse de l’Europe avant et après  la Réforme</a:t>
            </a:r>
          </a:p>
          <a:p>
            <a:endParaRPr lang="fr-FR" sz="2400" dirty="0" smtClean="0">
              <a:sym typeface="Wingdings" pitchFamily="2" charset="2"/>
            </a:endParaRPr>
          </a:p>
          <a:p>
            <a:endParaRPr lang="fr-FR" sz="2400" dirty="0" smtClean="0">
              <a:sym typeface="Wingdings" pitchFamily="2" charset="2"/>
            </a:endParaRPr>
          </a:p>
          <a:p>
            <a:pPr>
              <a:buFont typeface="Wingdings"/>
              <a:buChar char="è"/>
            </a:pPr>
            <a:r>
              <a:rPr lang="fr-FR" sz="2400" dirty="0" smtClean="0">
                <a:sym typeface="Wingdings" pitchFamily="2" charset="2"/>
              </a:rPr>
              <a:t>Au XVIe, avec la création de la religion protestante, l’Europe connait un bouleversement religieux : la </a:t>
            </a:r>
            <a:r>
              <a:rPr lang="fr-FR" sz="2400" b="1" dirty="0" smtClean="0">
                <a:sym typeface="Wingdings" pitchFamily="2" charset="2"/>
              </a:rPr>
              <a:t>Réforme</a:t>
            </a:r>
            <a:r>
              <a:rPr lang="fr-FR" sz="2400" dirty="0" smtClean="0">
                <a:sym typeface="Wingdings" pitchFamily="2" charset="2"/>
              </a:rPr>
              <a:t>, dont un acteur majeur est </a:t>
            </a:r>
            <a:r>
              <a:rPr lang="fr-FR" sz="2400" b="1" dirty="0" smtClean="0">
                <a:sym typeface="Wingdings" pitchFamily="2" charset="2"/>
              </a:rPr>
              <a:t>Martin Luther</a:t>
            </a:r>
            <a:r>
              <a:rPr lang="fr-FR" sz="2400" dirty="0" smtClean="0">
                <a:sym typeface="Wingdings" pitchFamily="2" charset="2"/>
              </a:rPr>
              <a:t>.</a:t>
            </a:r>
          </a:p>
          <a:p>
            <a:endParaRPr lang="fr-FR" sz="2400" i="1" dirty="0" smtClean="0">
              <a:sym typeface="Wingdings" pitchFamily="2" charset="2"/>
            </a:endParaRPr>
          </a:p>
          <a:p>
            <a:endParaRPr lang="fr-FR" sz="2400" i="1" dirty="0" smtClean="0">
              <a:sym typeface="Wingdings" pitchFamily="2" charset="2"/>
            </a:endParaRPr>
          </a:p>
          <a:p>
            <a:r>
              <a:rPr lang="fr-FR" sz="2400" b="1" i="1" dirty="0" smtClean="0">
                <a:sym typeface="Wingdings" pitchFamily="2" charset="2"/>
              </a:rPr>
              <a:t>Problématique pour les élèves : </a:t>
            </a:r>
            <a:r>
              <a:rPr lang="fr-FR" sz="2400" dirty="0" smtClean="0">
                <a:sym typeface="Wingdings" pitchFamily="2" charset="2"/>
              </a:rPr>
              <a:t>Quels épisodes de la vie de Luther sont importants pour comprendre la Réforme ?</a:t>
            </a:r>
          </a:p>
          <a:p>
            <a:pPr marL="342900" indent="-342900"/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ym typeface="Wingdings" pitchFamily="2" charset="2"/>
              </a:rPr>
              <a:t>Mise en œuvre pédagogique</a:t>
            </a:r>
          </a:p>
          <a:p>
            <a:endParaRPr lang="fr-FR" sz="2800" b="1" i="1" dirty="0" smtClean="0"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fr-FR" sz="2800" dirty="0" smtClean="0">
                <a:solidFill>
                  <a:srgbClr val="FF0000"/>
                </a:solidFill>
                <a:sym typeface="Wingdings" pitchFamily="2" charset="2"/>
              </a:rPr>
              <a:t>Réalisation d’une biographie de Luther par les élèves en amont du cours en classe</a:t>
            </a:r>
          </a:p>
          <a:p>
            <a:pPr marL="342900" indent="-342900">
              <a:buAutoNum type="arabicParenR"/>
            </a:pPr>
            <a:endParaRPr lang="fr-FR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800</Words>
  <Application>Microsoft Office PowerPoint</Application>
  <PresentationFormat>Affichage à l'écran (4:3)</PresentationFormat>
  <Paragraphs>162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Un réformateur et son rôle dans l’essor du protestantisme -  « Etude» de Luther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</dc:creator>
  <cp:lastModifiedBy>Julien EBERSOLD</cp:lastModifiedBy>
  <cp:revision>135</cp:revision>
  <dcterms:created xsi:type="dcterms:W3CDTF">2010-10-05T19:30:06Z</dcterms:created>
  <dcterms:modified xsi:type="dcterms:W3CDTF">2012-07-01T17:14:06Z</dcterms:modified>
</cp:coreProperties>
</file>