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8" r:id="rId2"/>
    <p:sldId id="259" r:id="rId3"/>
    <p:sldId id="265" r:id="rId4"/>
    <p:sldId id="330" r:id="rId5"/>
    <p:sldId id="338" r:id="rId6"/>
    <p:sldId id="289" r:id="rId7"/>
    <p:sldId id="290" r:id="rId8"/>
    <p:sldId id="337" r:id="rId9"/>
    <p:sldId id="262" r:id="rId10"/>
    <p:sldId id="294" r:id="rId11"/>
    <p:sldId id="291" r:id="rId12"/>
    <p:sldId id="292" r:id="rId13"/>
    <p:sldId id="293" r:id="rId14"/>
    <p:sldId id="295" r:id="rId15"/>
    <p:sldId id="296" r:id="rId16"/>
    <p:sldId id="339" r:id="rId17"/>
    <p:sldId id="340" r:id="rId18"/>
    <p:sldId id="263" r:id="rId19"/>
    <p:sldId id="287" r:id="rId20"/>
    <p:sldId id="326" r:id="rId21"/>
    <p:sldId id="260" r:id="rId22"/>
    <p:sldId id="266" r:id="rId23"/>
    <p:sldId id="346" r:id="rId24"/>
    <p:sldId id="299" r:id="rId25"/>
    <p:sldId id="300" r:id="rId26"/>
    <p:sldId id="301" r:id="rId27"/>
    <p:sldId id="342" r:id="rId28"/>
    <p:sldId id="269" r:id="rId29"/>
    <p:sldId id="305" r:id="rId30"/>
    <p:sldId id="304" r:id="rId31"/>
    <p:sldId id="343" r:id="rId32"/>
    <p:sldId id="306" r:id="rId33"/>
    <p:sldId id="270" r:id="rId34"/>
    <p:sldId id="344" r:id="rId35"/>
    <p:sldId id="261" r:id="rId36"/>
    <p:sldId id="267" r:id="rId37"/>
    <p:sldId id="274" r:id="rId38"/>
    <p:sldId id="354" r:id="rId39"/>
    <p:sldId id="308" r:id="rId40"/>
    <p:sldId id="310" r:id="rId41"/>
    <p:sldId id="311" r:id="rId42"/>
    <p:sldId id="355" r:id="rId43"/>
    <p:sldId id="365" r:id="rId44"/>
    <p:sldId id="361" r:id="rId45"/>
    <p:sldId id="276" r:id="rId46"/>
    <p:sldId id="362" r:id="rId47"/>
    <p:sldId id="363" r:id="rId48"/>
    <p:sldId id="364" r:id="rId49"/>
    <p:sldId id="318" r:id="rId50"/>
    <p:sldId id="281" r:id="rId51"/>
    <p:sldId id="282" r:id="rId52"/>
    <p:sldId id="285" r:id="rId53"/>
    <p:sldId id="288" r:id="rId54"/>
    <p:sldId id="303" r:id="rId55"/>
    <p:sldId id="271" r:id="rId56"/>
    <p:sldId id="369" r:id="rId57"/>
    <p:sldId id="320" r:id="rId58"/>
    <p:sldId id="313" r:id="rId59"/>
    <p:sldId id="367" r:id="rId60"/>
    <p:sldId id="366" r:id="rId61"/>
    <p:sldId id="370" r:id="rId62"/>
    <p:sldId id="351" r:id="rId63"/>
    <p:sldId id="350" r:id="rId64"/>
    <p:sldId id="328" r:id="rId65"/>
    <p:sldId id="359" r:id="rId66"/>
    <p:sldId id="368" r:id="rId6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CCFF"/>
    <a:srgbClr val="FF9900"/>
    <a:srgbClr val="04F6FC"/>
    <a:srgbClr val="33CCFF"/>
    <a:srgbClr val="00FF00"/>
    <a:srgbClr val="99FF99"/>
    <a:srgbClr val="FFFF66"/>
    <a:srgbClr val="FFFFCC"/>
    <a:srgbClr val="CCFF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246" autoAdjust="0"/>
    <p:restoredTop sz="88351" autoAdjust="0"/>
  </p:normalViewPr>
  <p:slideViewPr>
    <p:cSldViewPr>
      <p:cViewPr>
        <p:scale>
          <a:sx n="66" d="100"/>
          <a:sy n="66" d="100"/>
        </p:scale>
        <p:origin x="-138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DAC8F-6064-454D-9334-8A7DC80AB437}" type="datetimeFigureOut">
              <a:rPr lang="fr-FR" smtClean="0"/>
              <a:pPr/>
              <a:t>10/02/2011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56B85-F9EA-4477-9206-5E5EC88FF13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buFontTx/>
              <a:buNone/>
            </a:pPr>
            <a:r>
              <a:rPr lang="fr-FR" baseline="0" dirty="0" smtClean="0"/>
              <a:t>Le point sur la guerre en Afghanistan</a:t>
            </a:r>
          </a:p>
          <a:p>
            <a:pPr lvl="0">
              <a:buFontTx/>
              <a:buNone/>
            </a:pPr>
            <a:endParaRPr lang="fr-FR" baseline="0" dirty="0" smtClean="0"/>
          </a:p>
          <a:p>
            <a:pPr lvl="0">
              <a:buFontTx/>
              <a:buChar char="-"/>
            </a:pPr>
            <a:r>
              <a:rPr lang="fr-FR" baseline="0" dirty="0" smtClean="0"/>
              <a:t>Cartographier = construire des supports de cours, des documents cartographiques et schématiques à l’aide des TICE ; support de réflexion …</a:t>
            </a:r>
          </a:p>
          <a:p>
            <a:pPr lvl="0">
              <a:buFontTx/>
              <a:buChar char="-"/>
            </a:pPr>
            <a:endParaRPr lang="fr-FR" baseline="0" dirty="0" smtClean="0"/>
          </a:p>
          <a:p>
            <a:pPr lvl="0">
              <a:buFontTx/>
              <a:buNone/>
            </a:pPr>
            <a:r>
              <a:rPr lang="fr-FR" baseline="0" dirty="0" smtClean="0"/>
              <a:t>- Pas un thème en tant que tel des programmes mais un exemple, une étude de cas qui peut être pertinente pour aborder en 3</a:t>
            </a:r>
            <a:r>
              <a:rPr lang="fr-FR" baseline="30000" dirty="0" smtClean="0"/>
              <a:t>e</a:t>
            </a:r>
            <a:r>
              <a:rPr lang="fr-FR" baseline="0" dirty="0" smtClean="0"/>
              <a:t> le thème de la sécurité collective et la notion de défense globale. Pas un cours à faire ainsi aux élèves mais des supports qui pourront être utilisés au besoin par les enseignants.</a:t>
            </a:r>
          </a:p>
          <a:p>
            <a:pPr lvl="0">
              <a:buFontTx/>
              <a:buNone/>
            </a:pPr>
            <a:endParaRPr lang="fr-FR" baseline="0" dirty="0" smtClean="0"/>
          </a:p>
          <a:p>
            <a:pPr>
              <a:buFontTx/>
              <a:buChar char="-"/>
            </a:pPr>
            <a:r>
              <a:rPr lang="fr-FR" baseline="0" dirty="0" smtClean="0"/>
              <a:t> </a:t>
            </a:r>
            <a:r>
              <a:rPr lang="fr-FR" dirty="0" smtClean="0"/>
              <a:t> Montrer</a:t>
            </a:r>
            <a:r>
              <a:rPr lang="fr-FR" baseline="0" dirty="0" smtClean="0"/>
              <a:t> la complexité du conflit en Afghanistan (il ne s’agit pas de simplifier la réalité du conflit mais d’en montrer la complexité)</a:t>
            </a:r>
          </a:p>
          <a:p>
            <a:pPr lvl="1">
              <a:buFontTx/>
              <a:buNone/>
            </a:pPr>
            <a:r>
              <a:rPr lang="fr-FR" baseline="0" dirty="0" smtClean="0"/>
              <a:t>	Par la prise en compte de facteurs multiples qui permettraient de comprendre les ressorts de l’enlisement actuel. </a:t>
            </a:r>
          </a:p>
          <a:p>
            <a:pPr lvl="1">
              <a:buFontTx/>
              <a:buNone/>
            </a:pPr>
            <a:r>
              <a:rPr lang="fr-FR" baseline="0" dirty="0" smtClean="0"/>
              <a:t>	Comme toute question d’</a:t>
            </a:r>
            <a:r>
              <a:rPr lang="fr-FR" baseline="0" dirty="0" err="1" smtClean="0"/>
              <a:t>hyperactualité</a:t>
            </a:r>
            <a:r>
              <a:rPr lang="fr-FR" baseline="0" dirty="0" smtClean="0"/>
              <a:t> et de géopolitique, nécessite recul historique (jouer sur les temporalités) et de mettre dans son 	contexte (jouer sur les échelles)  : </a:t>
            </a:r>
          </a:p>
          <a:p>
            <a:pPr lvl="0">
              <a:buFontTx/>
              <a:buNone/>
            </a:pPr>
            <a:r>
              <a:rPr lang="fr-FR" baseline="0" dirty="0" smtClean="0"/>
              <a:t>	Jouer sur les types d’approches : géo historique (comprendre les structures sur le temps long dont on observe les traces, les héritages dans le conflit actuel), chronologique (les crises successives des 30 dernières années montrant l’instabilité du pays) et  géopolitique (l’impact mais aussi les enjeux du conflit aux différentes échelles)</a:t>
            </a:r>
          </a:p>
          <a:p>
            <a:pPr lvl="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AL QUAIDA – réseau afghan</a:t>
            </a:r>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45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MENACES TERRORISTES MONDIALES</a:t>
            </a:r>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46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Diversité </a:t>
            </a:r>
            <a:r>
              <a:rPr lang="fr-FR" dirty="0" err="1" smtClean="0"/>
              <a:t>socio-culturel</a:t>
            </a:r>
            <a:r>
              <a:rPr lang="fr-FR" baseline="0" dirty="0" smtClean="0"/>
              <a:t> Afghan</a:t>
            </a:r>
          </a:p>
          <a:p>
            <a:pPr>
              <a:buFontTx/>
              <a:buChar char="-"/>
            </a:pPr>
            <a:r>
              <a:rPr lang="fr-FR" baseline="0" dirty="0" smtClean="0"/>
              <a:t>3 aires culturelles</a:t>
            </a:r>
          </a:p>
          <a:p>
            <a:pPr>
              <a:buFontTx/>
              <a:buChar char="-"/>
            </a:pPr>
            <a:r>
              <a:rPr lang="fr-FR" baseline="0" dirty="0" smtClean="0"/>
              <a:t>Diversité ethnique or dimension importante pour comprendre situation actuelle de l’Afghanistan</a:t>
            </a:r>
          </a:p>
          <a:p>
            <a:pPr>
              <a:buFontTx/>
              <a:buNone/>
            </a:pPr>
            <a:r>
              <a:rPr lang="fr-FR" baseline="0" dirty="0" smtClean="0"/>
              <a:t>	Mosaïque : poids démo et politique</a:t>
            </a:r>
          </a:p>
          <a:p>
            <a:pPr>
              <a:buFontTx/>
              <a:buNone/>
            </a:pPr>
            <a:r>
              <a:rPr lang="fr-FR" baseline="0" dirty="0" smtClean="0"/>
              <a:t>	Poids des intérêts ethniques et tribaux</a:t>
            </a:r>
          </a:p>
          <a:p>
            <a:pPr>
              <a:buFontTx/>
              <a:buNone/>
            </a:pPr>
            <a:r>
              <a:rPr lang="fr-FR" baseline="0" dirty="0" smtClean="0"/>
              <a:t>	Solidarités =&gt; transfrontalières </a:t>
            </a:r>
          </a:p>
          <a:p>
            <a:pPr>
              <a:buFontTx/>
              <a:buNone/>
            </a:pPr>
            <a:r>
              <a:rPr lang="fr-FR" baseline="0" dirty="0" smtClean="0"/>
              <a:t>	Clivages</a:t>
            </a:r>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50</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Grand</a:t>
            </a:r>
            <a:r>
              <a:rPr lang="fr-FR" baseline="0" dirty="0" smtClean="0"/>
              <a:t> jeu</a:t>
            </a:r>
          </a:p>
          <a:p>
            <a:r>
              <a:rPr lang="fr-FR" baseline="0" dirty="0" smtClean="0"/>
              <a:t>Ambitions de chaque </a:t>
            </a:r>
          </a:p>
          <a:p>
            <a:r>
              <a:rPr lang="fr-FR" baseline="0" dirty="0" smtClean="0"/>
              <a:t>Echec de tentative d’invasion britannique</a:t>
            </a:r>
          </a:p>
          <a:p>
            <a:r>
              <a:rPr lang="fr-FR" baseline="0" dirty="0" smtClean="0"/>
              <a:t>Mais un territoire sous influence : émir afghan allié des </a:t>
            </a:r>
            <a:r>
              <a:rPr lang="fr-FR" baseline="0" dirty="0" err="1" smtClean="0"/>
              <a:t>Brit</a:t>
            </a:r>
            <a:r>
              <a:rPr lang="fr-FR" baseline="0" dirty="0" smtClean="0"/>
              <a:t> </a:t>
            </a:r>
            <a:r>
              <a:rPr lang="fr-FR" baseline="0" dirty="0" err="1" smtClean="0"/>
              <a:t>Abdur</a:t>
            </a:r>
            <a:r>
              <a:rPr lang="fr-FR" baseline="0" dirty="0" smtClean="0"/>
              <a:t> Rahman = permettre aux GB de contrôler politique étrangère afghane</a:t>
            </a:r>
          </a:p>
          <a:p>
            <a:r>
              <a:rPr lang="fr-FR" baseline="0" dirty="0" smtClean="0"/>
              <a:t>Devient Etat tampon</a:t>
            </a:r>
          </a:p>
          <a:p>
            <a:r>
              <a:rPr lang="fr-FR" baseline="0" dirty="0" smtClean="0"/>
              <a:t>Frontière nord et est fixés par </a:t>
            </a:r>
            <a:r>
              <a:rPr lang="fr-FR" baseline="0" dirty="0" err="1" smtClean="0"/>
              <a:t>puissabnce</a:t>
            </a:r>
            <a:r>
              <a:rPr lang="fr-FR" baseline="0" dirty="0" smtClean="0"/>
              <a:t> = ligne Durand 1893 ou corridor de Wakhan 1905</a:t>
            </a:r>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51</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Afghanistan</a:t>
            </a:r>
            <a:r>
              <a:rPr lang="fr-FR" baseline="0" dirty="0" smtClean="0"/>
              <a:t> = massif montagneux, pays de montagne </a:t>
            </a:r>
          </a:p>
          <a:p>
            <a:r>
              <a:rPr lang="fr-FR" baseline="0" dirty="0" smtClean="0"/>
              <a:t>	Périphéries = plaines fertiles au Nord / plaines aride au sud-ouest</a:t>
            </a:r>
          </a:p>
          <a:p>
            <a:r>
              <a:rPr lang="fr-FR" baseline="0" dirty="0" smtClean="0"/>
              <a:t>	Htes montagnes ; Hindou </a:t>
            </a:r>
            <a:r>
              <a:rPr lang="fr-FR" baseline="0" dirty="0" err="1" smtClean="0"/>
              <a:t>Kouch</a:t>
            </a:r>
            <a:r>
              <a:rPr lang="fr-FR" baseline="0" dirty="0" smtClean="0"/>
              <a:t> =&gt; fait partie Himalaya </a:t>
            </a:r>
          </a:p>
          <a:p>
            <a:r>
              <a:rPr lang="fr-FR" baseline="0" dirty="0" smtClean="0"/>
              <a:t>	Montagne </a:t>
            </a:r>
            <a:r>
              <a:rPr lang="fr-FR" baseline="0" dirty="0" err="1" smtClean="0"/>
              <a:t>Mowshak</a:t>
            </a:r>
            <a:r>
              <a:rPr lang="fr-FR" baseline="0" dirty="0" smtClean="0"/>
              <a:t> 7486 m ; Kaboul 1790 m</a:t>
            </a:r>
          </a:p>
          <a:p>
            <a:r>
              <a:rPr lang="fr-FR" baseline="0" dirty="0" smtClean="0"/>
              <a:t>	Montagnes </a:t>
            </a:r>
            <a:r>
              <a:rPr lang="fr-FR" baseline="0" dirty="0" err="1" smtClean="0"/>
              <a:t>pélées</a:t>
            </a:r>
            <a:r>
              <a:rPr lang="fr-FR" baseline="0" dirty="0" smtClean="0"/>
              <a:t>, couvertes neiges éternelles </a:t>
            </a:r>
          </a:p>
          <a:p>
            <a:endParaRPr lang="fr-FR" baseline="0" dirty="0" smtClean="0"/>
          </a:p>
          <a:p>
            <a:r>
              <a:rPr lang="fr-FR" baseline="0" dirty="0" smtClean="0"/>
              <a:t>Rareté ressource en eau + </a:t>
            </a:r>
            <a:r>
              <a:rPr lang="fr-FR" baseline="0" dirty="0" err="1" smtClean="0"/>
              <a:t>stt</a:t>
            </a:r>
            <a:r>
              <a:rPr lang="fr-FR" baseline="0" dirty="0" smtClean="0"/>
              <a:t> terre </a:t>
            </a:r>
          </a:p>
          <a:p>
            <a:r>
              <a:rPr lang="fr-FR" baseline="0" dirty="0" smtClean="0"/>
              <a:t>	Opposition entre partie pop pasteurs : Hazaras et Pashtounes =&gt; violents affrontements</a:t>
            </a:r>
          </a:p>
          <a:p>
            <a:r>
              <a:rPr lang="fr-FR" baseline="0" dirty="0" smtClean="0"/>
              <a:t>	Repli sur montages des Hazaras devant poussée pachtounes au XVIII et XIX</a:t>
            </a:r>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52</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rares villes = autour de ce massif montagneux</a:t>
            </a:r>
            <a:r>
              <a:rPr lang="fr-FR" baseline="0" dirty="0" smtClean="0"/>
              <a:t>, relié par un route circulaire qui contourne cette montagne barrière</a:t>
            </a:r>
          </a:p>
          <a:p>
            <a:r>
              <a:rPr lang="fr-FR" baseline="0" dirty="0" smtClean="0"/>
              <a:t>Deux grands axes = axe N Kan – </a:t>
            </a:r>
            <a:r>
              <a:rPr lang="fr-FR" baseline="0" dirty="0" err="1" smtClean="0"/>
              <a:t>Kab</a:t>
            </a:r>
            <a:r>
              <a:rPr lang="fr-FR" baseline="0" dirty="0" smtClean="0"/>
              <a:t> – Kun / S </a:t>
            </a:r>
            <a:r>
              <a:rPr lang="fr-FR" baseline="0" dirty="0" err="1" smtClean="0"/>
              <a:t>Kand</a:t>
            </a:r>
            <a:r>
              <a:rPr lang="fr-FR" baseline="0" dirty="0" smtClean="0"/>
              <a:t> _ Herat</a:t>
            </a:r>
          </a:p>
          <a:p>
            <a:endParaRPr lang="fr-FR" baseline="0" dirty="0" smtClean="0"/>
          </a:p>
          <a:p>
            <a:r>
              <a:rPr lang="fr-FR" baseline="0" dirty="0" smtClean="0"/>
              <a:t>Point de passage : contourner l’</a:t>
            </a:r>
            <a:r>
              <a:rPr lang="fr-FR" baseline="0" dirty="0" err="1" smtClean="0"/>
              <a:t>himalaya</a:t>
            </a:r>
            <a:r>
              <a:rPr lang="fr-FR" baseline="0" dirty="0" smtClean="0"/>
              <a:t> par l’Ouest ; Afghanistan pas pays enclavé </a:t>
            </a:r>
            <a:r>
              <a:rPr lang="fr-FR" baseline="0" dirty="0" err="1" smtClean="0"/>
              <a:t>pcq</a:t>
            </a:r>
            <a:r>
              <a:rPr lang="fr-FR" baseline="0" dirty="0" smtClean="0"/>
              <a:t> montagneux mais </a:t>
            </a:r>
            <a:r>
              <a:rPr lang="fr-FR" baseline="0" dirty="0" err="1" smtClean="0"/>
              <a:t>charière</a:t>
            </a:r>
            <a:r>
              <a:rPr lang="fr-FR" baseline="0" dirty="0" smtClean="0"/>
              <a:t> entre monde iranien, indien et d’</a:t>
            </a:r>
            <a:r>
              <a:rPr lang="fr-FR" baseline="0" dirty="0" err="1" smtClean="0"/>
              <a:t>asie</a:t>
            </a:r>
            <a:r>
              <a:rPr lang="fr-FR" baseline="0" dirty="0" smtClean="0"/>
              <a:t> centrale</a:t>
            </a:r>
          </a:p>
          <a:p>
            <a:endParaRPr lang="fr-FR" baseline="0" dirty="0" smtClean="0"/>
          </a:p>
          <a:p>
            <a:r>
              <a:rPr lang="fr-FR" baseline="0" dirty="0" smtClean="0"/>
              <a:t>Importance stratégique des passes, pont, tunnel</a:t>
            </a:r>
          </a:p>
          <a:p>
            <a:r>
              <a:rPr lang="fr-FR" baseline="0" dirty="0" smtClean="0"/>
              <a:t>	Passe + tunnel de Salang = </a:t>
            </a:r>
            <a:r>
              <a:rPr lang="fr-FR" baseline="0" dirty="0" err="1" smtClean="0"/>
              <a:t>Kab</a:t>
            </a:r>
            <a:r>
              <a:rPr lang="fr-FR" baseline="0" dirty="0" smtClean="0"/>
              <a:t> – Nord pays</a:t>
            </a:r>
          </a:p>
          <a:p>
            <a:r>
              <a:rPr lang="fr-FR" baseline="0" dirty="0" smtClean="0"/>
              <a:t>	Passe d’</a:t>
            </a:r>
            <a:r>
              <a:rPr lang="fr-FR" baseline="0" dirty="0" err="1" smtClean="0"/>
              <a:t>Unai</a:t>
            </a:r>
            <a:r>
              <a:rPr lang="fr-FR" baseline="0" dirty="0" smtClean="0"/>
              <a:t> =&gt; Hazaras</a:t>
            </a:r>
          </a:p>
          <a:p>
            <a:r>
              <a:rPr lang="fr-FR" baseline="0" dirty="0" smtClean="0"/>
              <a:t>	Passe de </a:t>
            </a:r>
            <a:r>
              <a:rPr lang="fr-FR" baseline="0" dirty="0" err="1" smtClean="0"/>
              <a:t>Dorah</a:t>
            </a:r>
            <a:r>
              <a:rPr lang="fr-FR" baseline="0" dirty="0" smtClean="0"/>
              <a:t> entre </a:t>
            </a:r>
            <a:r>
              <a:rPr lang="fr-FR" baseline="0" dirty="0" err="1" smtClean="0"/>
              <a:t>Panjshir</a:t>
            </a:r>
            <a:r>
              <a:rPr lang="fr-FR" baseline="0" dirty="0" smtClean="0"/>
              <a:t> et Pakistan</a:t>
            </a:r>
          </a:p>
          <a:p>
            <a:r>
              <a:rPr lang="fr-FR" baseline="0" dirty="0" smtClean="0"/>
              <a:t>	Passe de Khyber </a:t>
            </a:r>
            <a:r>
              <a:rPr lang="fr-FR" baseline="0" dirty="0" err="1" smtClean="0"/>
              <a:t>Jala</a:t>
            </a:r>
            <a:r>
              <a:rPr lang="fr-FR" baseline="0" dirty="0" smtClean="0"/>
              <a:t> – Pakistan</a:t>
            </a:r>
          </a:p>
          <a:p>
            <a:endParaRPr lang="fr-FR" baseline="0" dirty="0" smtClean="0"/>
          </a:p>
          <a:p>
            <a:r>
              <a:rPr lang="fr-FR" baseline="0" dirty="0" smtClean="0"/>
              <a:t>Pas déterminisme mais vallées =&gt; microsociétés isolées, cloisonnées, particularisme</a:t>
            </a:r>
          </a:p>
          <a:p>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53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Structures =&gt; problématique</a:t>
            </a:r>
            <a:r>
              <a:rPr lang="fr-FR" baseline="0" dirty="0" smtClean="0"/>
              <a:t> territoriale, faible territorialisation de l’Afghanistan, </a:t>
            </a:r>
            <a:r>
              <a:rPr lang="fr-FR" baseline="0" dirty="0" err="1" smtClean="0"/>
              <a:t>pb</a:t>
            </a:r>
            <a:r>
              <a:rPr lang="fr-FR" baseline="0" dirty="0" smtClean="0"/>
              <a:t> frontières, internes et étatiques …)</a:t>
            </a:r>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Carte finie</a:t>
            </a:r>
          </a:p>
          <a:p>
            <a:endParaRPr lang="fr-FR" dirty="0" smtClean="0"/>
          </a:p>
          <a:p>
            <a:r>
              <a:rPr lang="fr-FR" dirty="0" smtClean="0"/>
              <a:t>Essayer dégager un</a:t>
            </a:r>
            <a:r>
              <a:rPr lang="fr-FR" baseline="0" dirty="0" smtClean="0"/>
              <a:t> premier élément pour répondre question posée : « qu’est-ce qui fait de l’</a:t>
            </a:r>
            <a:r>
              <a:rPr lang="fr-FR" baseline="0" dirty="0" err="1" smtClean="0"/>
              <a:t>Afgahnstan</a:t>
            </a:r>
            <a:r>
              <a:rPr lang="fr-FR" baseline="0" dirty="0" smtClean="0"/>
              <a:t> un territoire aux frontières complexes » ?</a:t>
            </a:r>
          </a:p>
          <a:p>
            <a:r>
              <a:rPr lang="fr-FR" baseline="0" dirty="0" smtClean="0"/>
              <a:t>Comprendre la complexité des frontières = manque de cohésion du territoire, frontières internes </a:t>
            </a:r>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Logique = absence de cohérence</a:t>
            </a:r>
            <a:r>
              <a:rPr lang="fr-FR" baseline="0" dirty="0" smtClean="0"/>
              <a:t> territoriale, pas nation, pas Etat-nation </a:t>
            </a:r>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15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Faiblesse</a:t>
            </a:r>
            <a:r>
              <a:rPr lang="fr-FR" baseline="0" dirty="0" smtClean="0"/>
              <a:t> de l’Etat = déficit de légitimité de l’Etat =&gt; poids forces centrifuges (ethniques, cadre naturel) / refus d’une </a:t>
            </a:r>
            <a:r>
              <a:rPr lang="fr-FR" baseline="0" dirty="0" err="1" smtClean="0"/>
              <a:t>pachtounisation</a:t>
            </a:r>
            <a:r>
              <a:rPr lang="fr-FR" baseline="0" dirty="0" smtClean="0"/>
              <a:t> de l’Afghanistan es autres ethnies / Pa + </a:t>
            </a:r>
            <a:r>
              <a:rPr lang="fr-FR" baseline="0" dirty="0" err="1" smtClean="0"/>
              <a:t>Tadj</a:t>
            </a:r>
            <a:r>
              <a:rPr lang="fr-FR" baseline="0" dirty="0" smtClean="0"/>
              <a:t> se disputent l’Etat</a:t>
            </a:r>
          </a:p>
          <a:p>
            <a:endParaRPr lang="fr-FR" baseline="0" dirty="0" smtClean="0"/>
          </a:p>
          <a:p>
            <a:r>
              <a:rPr lang="fr-FR" baseline="0" dirty="0" smtClean="0"/>
              <a:t>Pas réussi à </a:t>
            </a:r>
            <a:r>
              <a:rPr lang="fr-FR" baseline="0" dirty="0" err="1" smtClean="0"/>
              <a:t>faife</a:t>
            </a:r>
            <a:r>
              <a:rPr lang="fr-FR" baseline="0" dirty="0" smtClean="0"/>
              <a:t> émerger conscience nationale propre / pas de nationalisme </a:t>
            </a:r>
            <a:r>
              <a:rPr lang="fr-FR" baseline="0" dirty="0" err="1" smtClean="0"/>
              <a:t>agfghan</a:t>
            </a:r>
            <a:endParaRPr lang="fr-FR" baseline="0" dirty="0" smtClean="0"/>
          </a:p>
          <a:p>
            <a:r>
              <a:rPr lang="fr-FR" baseline="0" dirty="0" smtClean="0"/>
              <a:t>Majorité </a:t>
            </a:r>
            <a:r>
              <a:rPr lang="fr-FR" baseline="0" dirty="0" err="1" smtClean="0"/>
              <a:t>peupke</a:t>
            </a:r>
            <a:r>
              <a:rPr lang="fr-FR" baseline="0" dirty="0" smtClean="0"/>
              <a:t> transfrontalier = limite construction identité nationale propre</a:t>
            </a:r>
          </a:p>
          <a:p>
            <a:endParaRPr lang="fr-FR" baseline="0" dirty="0" smtClean="0"/>
          </a:p>
          <a:p>
            <a:r>
              <a:rPr lang="fr-FR" baseline="0" dirty="0" smtClean="0"/>
              <a:t>Convoitises </a:t>
            </a:r>
            <a:r>
              <a:rPr lang="fr-FR" baseline="0" dirty="0" err="1" smtClean="0"/>
              <a:t>ext</a:t>
            </a:r>
            <a:r>
              <a:rPr lang="fr-FR" baseline="0" dirty="0" smtClean="0"/>
              <a:t> = ressources + raison stratégiques, lutte d’influence or pays pivot entre MO </a:t>
            </a:r>
            <a:r>
              <a:rPr lang="fr-FR" baseline="0" dirty="0" err="1" smtClean="0"/>
              <a:t>ASCentr</a:t>
            </a:r>
            <a:r>
              <a:rPr lang="fr-FR" baseline="0" dirty="0" smtClean="0"/>
              <a:t> et sous-continent indien</a:t>
            </a:r>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20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26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4049FD-55B7-4FE7-AC32-97C36119350F}" type="slidenum">
              <a:rPr lang="fr-FR" smtClean="0"/>
              <a:pPr/>
              <a:t>40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24049FD-55B7-4FE7-AC32-97C36119350F}" type="slidenum">
              <a:rPr lang="fr-FR" smtClean="0"/>
              <a:pPr/>
              <a:t>41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MOYEN ORIENT</a:t>
            </a:r>
            <a:r>
              <a:rPr lang="fr-FR" baseline="0" dirty="0" smtClean="0"/>
              <a:t> DESTABILISE – nombreuses interventions ONU ou pas / ressources / montée fondamentalisme / crise sociale / effets crise éco.</a:t>
            </a:r>
            <a:endParaRPr lang="fr-FR" dirty="0"/>
          </a:p>
        </p:txBody>
      </p:sp>
      <p:sp>
        <p:nvSpPr>
          <p:cNvPr id="4" name="Espace réservé du numéro de diapositive 3"/>
          <p:cNvSpPr>
            <a:spLocks noGrp="1"/>
          </p:cNvSpPr>
          <p:nvPr>
            <p:ph type="sldNum" sz="quarter" idx="10"/>
          </p:nvPr>
        </p:nvSpPr>
        <p:spPr/>
        <p:txBody>
          <a:bodyPr/>
          <a:lstStyle/>
          <a:p>
            <a:fld id="{61F56B85-F9EA-4477-9206-5E5EC88FF13F}" type="slidenum">
              <a:rPr lang="fr-FR" smtClean="0"/>
              <a:pPr/>
              <a:t>44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479F08A-F19D-45A2-88DE-A23135D5734B}" type="datetimeFigureOut">
              <a:rPr lang="fr-FR" smtClean="0"/>
              <a:pPr/>
              <a:t>10/02/2011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AFEFB4-8B03-455E-A868-AFF3979D21A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9F08A-F19D-45A2-88DE-A23135D5734B}" type="datetimeFigureOut">
              <a:rPr lang="fr-FR" smtClean="0"/>
              <a:pPr/>
              <a:t>10/02/2011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FEFB4-8B03-455E-A868-AFF3979D21A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5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5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5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5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5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2.png"/><Relationship Id="rId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slide" Target="slide5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slide" Target="slide6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slide" Target="slide55.xml"/></Relationships>
</file>

<file path=ppt/slides/_rels/slide3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slide" Target="slide57.xml"/></Relationships>
</file>

<file path=ppt/slides/_rels/slide41.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image" Target="../media/image60.png"/><Relationship Id="rId4" Type="http://schemas.openxmlformats.org/officeDocument/2006/relationships/slide" Target="slide58.xml"/><Relationship Id="rId9"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 Target="slide52.xml"/></Relationships>
</file>

<file path=ppt/slides/_rels/slide5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image" Target="../media/image3.gif"/><Relationship Id="rId4" Type="http://schemas.openxmlformats.org/officeDocument/2006/relationships/slide" Target="slide53.xml"/></Relationships>
</file>

<file path=ppt/slides/_rels/slide6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29.png"/><Relationship Id="rId12"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3.png"/><Relationship Id="rId5" Type="http://schemas.openxmlformats.org/officeDocument/2006/relationships/image" Target="../media/image22.png"/><Relationship Id="rId10" Type="http://schemas.openxmlformats.org/officeDocument/2006/relationships/image" Target="../media/image32.png"/><Relationship Id="rId4" Type="http://schemas.openxmlformats.org/officeDocument/2006/relationships/image" Target="../media/image12.png"/><Relationship Id="rId9"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5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7.png"/><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51.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685800" y="2130425"/>
            <a:ext cx="7772400" cy="1082551"/>
          </a:xfrm>
        </p:spPr>
        <p:style>
          <a:lnRef idx="1">
            <a:schemeClr val="accent4"/>
          </a:lnRef>
          <a:fillRef idx="2">
            <a:schemeClr val="accent4"/>
          </a:fillRef>
          <a:effectRef idx="1">
            <a:schemeClr val="accent4"/>
          </a:effectRef>
          <a:fontRef idx="minor">
            <a:schemeClr val="dk1"/>
          </a:fontRef>
        </p:style>
        <p:txBody>
          <a:bodyPr>
            <a:normAutofit/>
          </a:bodyPr>
          <a:lstStyle/>
          <a:p>
            <a:r>
              <a:rPr lang="fr-FR" sz="4000" b="1" dirty="0" smtClean="0"/>
              <a:t>CARTOGRAPHIER L’ENJEU AFGHAN </a:t>
            </a:r>
            <a:endParaRPr lang="fr-FR" sz="4000" b="1" dirty="0"/>
          </a:p>
        </p:txBody>
      </p:sp>
      <p:sp>
        <p:nvSpPr>
          <p:cNvPr id="7" name="Sous-titre 6"/>
          <p:cNvSpPr>
            <a:spLocks noGrp="1"/>
          </p:cNvSpPr>
          <p:nvPr>
            <p:ph type="subTitle" idx="1"/>
          </p:nvPr>
        </p:nvSpPr>
        <p:spPr>
          <a:xfrm>
            <a:off x="1331640" y="3645024"/>
            <a:ext cx="6400800" cy="576064"/>
          </a:xfrm>
        </p:spPr>
        <p:txBody>
          <a:bodyPr>
            <a:normAutofit lnSpcReduction="10000"/>
          </a:bodyPr>
          <a:lstStyle/>
          <a:p>
            <a:r>
              <a:rPr lang="fr-FR" b="1" i="1" dirty="0" smtClean="0"/>
              <a:t>Pour nos élèves</a:t>
            </a:r>
            <a:endParaRPr lang="fr-FR"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a:t>Les héritages </a:t>
            </a:r>
            <a:r>
              <a:rPr lang="fr-FR" sz="3600" b="1" i="1" dirty="0" smtClean="0"/>
              <a:t>des </a:t>
            </a:r>
            <a:r>
              <a:rPr lang="fr-FR" sz="3600" b="1" i="1" dirty="0"/>
              <a:t>ambitions coloniales</a:t>
            </a:r>
          </a:p>
        </p:txBody>
      </p:sp>
      <p:pic>
        <p:nvPicPr>
          <p:cNvPr id="6146" name="Picture 2" descr="C:\Users\christophe\Desktop\Cartographie l'enjeu afghan\CAR Double choc des empires.gif">
            <a:hlinkClick r:id="rId2" action="ppaction://hlinksldjump"/>
          </p:cNvPr>
          <p:cNvPicPr>
            <a:picLocks noChangeAspect="1" noChangeArrowheads="1"/>
          </p:cNvPicPr>
          <p:nvPr/>
        </p:nvPicPr>
        <p:blipFill>
          <a:blip r:embed="rId3" cstate="print"/>
          <a:srcRect/>
          <a:stretch>
            <a:fillRect/>
          </a:stretch>
        </p:blipFill>
        <p:spPr bwMode="auto">
          <a:xfrm>
            <a:off x="467544" y="1052736"/>
            <a:ext cx="3456384" cy="3462145"/>
          </a:xfrm>
          <a:prstGeom prst="rect">
            <a:avLst/>
          </a:prstGeom>
          <a:noFill/>
        </p:spPr>
      </p:pic>
      <p:sp>
        <p:nvSpPr>
          <p:cNvPr id="7" name="Espace réservé du contenu 2"/>
          <p:cNvSpPr>
            <a:spLocks noGrp="1"/>
          </p:cNvSpPr>
          <p:nvPr>
            <p:ph idx="1"/>
          </p:nvPr>
        </p:nvSpPr>
        <p:spPr>
          <a:xfrm>
            <a:off x="4283968" y="4437112"/>
            <a:ext cx="4860032" cy="2448272"/>
          </a:xfrm>
          <a:ln>
            <a:solidFill>
              <a:schemeClr val="bg1"/>
            </a:solidFill>
          </a:ln>
        </p:spPr>
        <p:txBody>
          <a:bodyPr>
            <a:noAutofit/>
          </a:bodyPr>
          <a:lstStyle/>
          <a:p>
            <a:pPr algn="just">
              <a:buNone/>
            </a:pPr>
            <a:r>
              <a:rPr lang="fr-FR" sz="1400" b="1" i="1" dirty="0" smtClean="0"/>
              <a:t>Deux empires coloniaux concurrents dans les années 1870-1910</a:t>
            </a:r>
          </a:p>
          <a:p>
            <a:pPr algn="just">
              <a:buNone/>
            </a:pPr>
            <a:r>
              <a:rPr lang="fr-FR" sz="1400" b="1" i="1" dirty="0" smtClean="0"/>
              <a:t>	</a:t>
            </a:r>
            <a:r>
              <a:rPr lang="fr-FR" sz="1400" i="1" dirty="0" smtClean="0"/>
              <a:t>Empire russe </a:t>
            </a:r>
          </a:p>
          <a:p>
            <a:pPr algn="just">
              <a:buNone/>
            </a:pPr>
            <a:endParaRPr lang="fr-FR" sz="400" b="1" i="1" dirty="0" smtClean="0"/>
          </a:p>
          <a:p>
            <a:pPr algn="just">
              <a:buNone/>
            </a:pPr>
            <a:r>
              <a:rPr lang="fr-FR" sz="1400" b="1" i="1" dirty="0" smtClean="0"/>
              <a:t>	</a:t>
            </a:r>
          </a:p>
          <a:p>
            <a:pPr algn="just">
              <a:buNone/>
            </a:pPr>
            <a:endParaRPr lang="fr-FR" sz="400" b="1" i="1" dirty="0" smtClean="0"/>
          </a:p>
          <a:p>
            <a:pPr algn="just">
              <a:buNone/>
            </a:pPr>
            <a:r>
              <a:rPr lang="fr-FR" sz="1400" b="1" i="1" dirty="0" smtClean="0"/>
              <a:t>	</a:t>
            </a:r>
            <a:endParaRPr lang="fr-FR" sz="1400" b="1" i="1" dirty="0"/>
          </a:p>
          <a:p>
            <a:pPr algn="just">
              <a:buNone/>
            </a:pPr>
            <a:endParaRPr lang="fr-FR" sz="1400" b="1" i="1" dirty="0" smtClean="0"/>
          </a:p>
          <a:p>
            <a:pPr algn="just">
              <a:buNone/>
            </a:pPr>
            <a:endParaRPr lang="fr-FR" sz="1400" b="1" i="1" dirty="0" smtClean="0"/>
          </a:p>
          <a:p>
            <a:pPr algn="just">
              <a:buNone/>
            </a:pPr>
            <a:endParaRPr lang="fr-FR" sz="1400" b="1" i="1" dirty="0"/>
          </a:p>
          <a:p>
            <a:pPr algn="just">
              <a:buNone/>
            </a:pPr>
            <a:endParaRPr lang="fr-FR" sz="1400" b="1" i="1" dirty="0"/>
          </a:p>
        </p:txBody>
      </p:sp>
      <p:sp>
        <p:nvSpPr>
          <p:cNvPr id="9" name="Rectangle 8"/>
          <p:cNvSpPr/>
          <p:nvPr/>
        </p:nvSpPr>
        <p:spPr>
          <a:xfrm>
            <a:off x="4283968" y="4797152"/>
            <a:ext cx="288032" cy="144016"/>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4" cstate="email"/>
          <a:srcRect/>
          <a:stretch>
            <a:fillRect/>
          </a:stretch>
        </p:blipFill>
        <p:spPr bwMode="auto">
          <a:xfrm>
            <a:off x="4211960" y="1069901"/>
            <a:ext cx="4400550" cy="315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a:t>Les héritages </a:t>
            </a:r>
            <a:r>
              <a:rPr lang="fr-FR" sz="3600" b="1" i="1" dirty="0" smtClean="0"/>
              <a:t>des </a:t>
            </a:r>
            <a:r>
              <a:rPr lang="fr-FR" sz="3600" b="1" i="1" dirty="0"/>
              <a:t>ambitions coloniales</a:t>
            </a:r>
          </a:p>
        </p:txBody>
      </p:sp>
      <p:pic>
        <p:nvPicPr>
          <p:cNvPr id="6146" name="Picture 2" descr="C:\Users\christophe\Desktop\Cartographie l'enjeu afghan\CAR Double choc des empires.gif">
            <a:hlinkClick r:id="rId2" action="ppaction://hlinksldjump"/>
          </p:cNvPr>
          <p:cNvPicPr>
            <a:picLocks noChangeAspect="1" noChangeArrowheads="1"/>
          </p:cNvPicPr>
          <p:nvPr/>
        </p:nvPicPr>
        <p:blipFill>
          <a:blip r:embed="rId3" cstate="print"/>
          <a:srcRect/>
          <a:stretch>
            <a:fillRect/>
          </a:stretch>
        </p:blipFill>
        <p:spPr bwMode="auto">
          <a:xfrm>
            <a:off x="467544" y="1052736"/>
            <a:ext cx="3456384" cy="3462145"/>
          </a:xfrm>
          <a:prstGeom prst="rect">
            <a:avLst/>
          </a:prstGeom>
          <a:noFill/>
        </p:spPr>
      </p:pic>
      <p:pic>
        <p:nvPicPr>
          <p:cNvPr id="3074" name="Picture 2"/>
          <p:cNvPicPr>
            <a:picLocks noChangeAspect="1" noChangeArrowheads="1"/>
          </p:cNvPicPr>
          <p:nvPr/>
        </p:nvPicPr>
        <p:blipFill>
          <a:blip r:embed="rId4" cstate="email"/>
          <a:srcRect/>
          <a:stretch>
            <a:fillRect/>
          </a:stretch>
        </p:blipFill>
        <p:spPr bwMode="auto">
          <a:xfrm>
            <a:off x="4211960" y="1069901"/>
            <a:ext cx="4400550" cy="3151187"/>
          </a:xfrm>
          <a:prstGeom prst="rect">
            <a:avLst/>
          </a:prstGeom>
          <a:noFill/>
          <a:ln w="9525">
            <a:noFill/>
            <a:miter lim="800000"/>
            <a:headEnd/>
            <a:tailEnd/>
          </a:ln>
        </p:spPr>
      </p:pic>
      <p:sp>
        <p:nvSpPr>
          <p:cNvPr id="12" name="Forme libre 11"/>
          <p:cNvSpPr/>
          <p:nvPr/>
        </p:nvSpPr>
        <p:spPr>
          <a:xfrm>
            <a:off x="4400550" y="1543050"/>
            <a:ext cx="3943350" cy="2609850"/>
          </a:xfrm>
          <a:custGeom>
            <a:avLst/>
            <a:gdLst>
              <a:gd name="connsiteX0" fmla="*/ 0 w 3943350"/>
              <a:gd name="connsiteY0" fmla="*/ 2447925 h 2668587"/>
              <a:gd name="connsiteX1" fmla="*/ 209550 w 3943350"/>
              <a:gd name="connsiteY1" fmla="*/ 2552700 h 2668587"/>
              <a:gd name="connsiteX2" fmla="*/ 400050 w 3943350"/>
              <a:gd name="connsiteY2" fmla="*/ 2600325 h 2668587"/>
              <a:gd name="connsiteX3" fmla="*/ 590550 w 3943350"/>
              <a:gd name="connsiteY3" fmla="*/ 2667000 h 2668587"/>
              <a:gd name="connsiteX4" fmla="*/ 1095375 w 3943350"/>
              <a:gd name="connsiteY4" fmla="*/ 2609850 h 2668587"/>
              <a:gd name="connsiteX5" fmla="*/ 1485900 w 3943350"/>
              <a:gd name="connsiteY5" fmla="*/ 2562225 h 2668587"/>
              <a:gd name="connsiteX6" fmla="*/ 1647825 w 3943350"/>
              <a:gd name="connsiteY6" fmla="*/ 2457450 h 2668587"/>
              <a:gd name="connsiteX7" fmla="*/ 1647825 w 3943350"/>
              <a:gd name="connsiteY7" fmla="*/ 2352675 h 2668587"/>
              <a:gd name="connsiteX8" fmla="*/ 1657350 w 3943350"/>
              <a:gd name="connsiteY8" fmla="*/ 2219325 h 2668587"/>
              <a:gd name="connsiteX9" fmla="*/ 1733550 w 3943350"/>
              <a:gd name="connsiteY9" fmla="*/ 2085975 h 2668587"/>
              <a:gd name="connsiteX10" fmla="*/ 2114550 w 3943350"/>
              <a:gd name="connsiteY10" fmla="*/ 1962150 h 2668587"/>
              <a:gd name="connsiteX11" fmla="*/ 2495550 w 3943350"/>
              <a:gd name="connsiteY11" fmla="*/ 1895475 h 2668587"/>
              <a:gd name="connsiteX12" fmla="*/ 2600325 w 3943350"/>
              <a:gd name="connsiteY12" fmla="*/ 1533525 h 2668587"/>
              <a:gd name="connsiteX13" fmla="*/ 2619375 w 3943350"/>
              <a:gd name="connsiteY13" fmla="*/ 1438275 h 2668587"/>
              <a:gd name="connsiteX14" fmla="*/ 2762250 w 3943350"/>
              <a:gd name="connsiteY14" fmla="*/ 1295400 h 2668587"/>
              <a:gd name="connsiteX15" fmla="*/ 2657475 w 3943350"/>
              <a:gd name="connsiteY15" fmla="*/ 1133475 h 2668587"/>
              <a:gd name="connsiteX16" fmla="*/ 2781300 w 3943350"/>
              <a:gd name="connsiteY16" fmla="*/ 1095375 h 2668587"/>
              <a:gd name="connsiteX17" fmla="*/ 2962275 w 3943350"/>
              <a:gd name="connsiteY17" fmla="*/ 1076325 h 2668587"/>
              <a:gd name="connsiteX18" fmla="*/ 3114675 w 3943350"/>
              <a:gd name="connsiteY18" fmla="*/ 819150 h 2668587"/>
              <a:gd name="connsiteX19" fmla="*/ 3152775 w 3943350"/>
              <a:gd name="connsiteY19" fmla="*/ 638175 h 2668587"/>
              <a:gd name="connsiteX20" fmla="*/ 3028950 w 3943350"/>
              <a:gd name="connsiteY20" fmla="*/ 495300 h 2668587"/>
              <a:gd name="connsiteX21" fmla="*/ 3076575 w 3943350"/>
              <a:gd name="connsiteY21" fmla="*/ 295275 h 2668587"/>
              <a:gd name="connsiteX22" fmla="*/ 3286125 w 3943350"/>
              <a:gd name="connsiteY22" fmla="*/ 161925 h 2668587"/>
              <a:gd name="connsiteX23" fmla="*/ 3609975 w 3943350"/>
              <a:gd name="connsiteY23" fmla="*/ 85725 h 2668587"/>
              <a:gd name="connsiteX24" fmla="*/ 3829050 w 3943350"/>
              <a:gd name="connsiteY24" fmla="*/ 85725 h 2668587"/>
              <a:gd name="connsiteX25" fmla="*/ 3943350 w 3943350"/>
              <a:gd name="connsiteY25" fmla="*/ 0 h 2668587"/>
              <a:gd name="connsiteX26" fmla="*/ 3943350 w 3943350"/>
              <a:gd name="connsiteY26" fmla="*/ 0 h 2668587"/>
              <a:gd name="connsiteX27" fmla="*/ 3933825 w 3943350"/>
              <a:gd name="connsiteY27" fmla="*/ 9525 h 2668587"/>
              <a:gd name="connsiteX0" fmla="*/ 0 w 3943350"/>
              <a:gd name="connsiteY0" fmla="*/ 2447925 h 2668587"/>
              <a:gd name="connsiteX1" fmla="*/ 209550 w 3943350"/>
              <a:gd name="connsiteY1" fmla="*/ 2552700 h 2668587"/>
              <a:gd name="connsiteX2" fmla="*/ 400050 w 3943350"/>
              <a:gd name="connsiteY2" fmla="*/ 2600325 h 2668587"/>
              <a:gd name="connsiteX3" fmla="*/ 590550 w 3943350"/>
              <a:gd name="connsiteY3" fmla="*/ 2667000 h 2668587"/>
              <a:gd name="connsiteX4" fmla="*/ 1095375 w 3943350"/>
              <a:gd name="connsiteY4" fmla="*/ 2609850 h 2668587"/>
              <a:gd name="connsiteX5" fmla="*/ 1485900 w 3943350"/>
              <a:gd name="connsiteY5" fmla="*/ 2562225 h 2668587"/>
              <a:gd name="connsiteX6" fmla="*/ 1647825 w 3943350"/>
              <a:gd name="connsiteY6" fmla="*/ 2457450 h 2668587"/>
              <a:gd name="connsiteX7" fmla="*/ 1647825 w 3943350"/>
              <a:gd name="connsiteY7" fmla="*/ 2352675 h 2668587"/>
              <a:gd name="connsiteX8" fmla="*/ 1657350 w 3943350"/>
              <a:gd name="connsiteY8" fmla="*/ 2219325 h 2668587"/>
              <a:gd name="connsiteX9" fmla="*/ 1733550 w 3943350"/>
              <a:gd name="connsiteY9" fmla="*/ 2085975 h 2668587"/>
              <a:gd name="connsiteX10" fmla="*/ 2114550 w 3943350"/>
              <a:gd name="connsiteY10" fmla="*/ 1962150 h 2668587"/>
              <a:gd name="connsiteX11" fmla="*/ 2475706 w 3943350"/>
              <a:gd name="connsiteY11" fmla="*/ 1885950 h 2668587"/>
              <a:gd name="connsiteX12" fmla="*/ 2600325 w 3943350"/>
              <a:gd name="connsiteY12" fmla="*/ 1533525 h 2668587"/>
              <a:gd name="connsiteX13" fmla="*/ 2619375 w 3943350"/>
              <a:gd name="connsiteY13" fmla="*/ 1438275 h 2668587"/>
              <a:gd name="connsiteX14" fmla="*/ 2762250 w 3943350"/>
              <a:gd name="connsiteY14" fmla="*/ 1295400 h 2668587"/>
              <a:gd name="connsiteX15" fmla="*/ 2657475 w 3943350"/>
              <a:gd name="connsiteY15" fmla="*/ 1133475 h 2668587"/>
              <a:gd name="connsiteX16" fmla="*/ 2781300 w 3943350"/>
              <a:gd name="connsiteY16" fmla="*/ 1095375 h 2668587"/>
              <a:gd name="connsiteX17" fmla="*/ 2962275 w 3943350"/>
              <a:gd name="connsiteY17" fmla="*/ 1076325 h 2668587"/>
              <a:gd name="connsiteX18" fmla="*/ 3114675 w 3943350"/>
              <a:gd name="connsiteY18" fmla="*/ 819150 h 2668587"/>
              <a:gd name="connsiteX19" fmla="*/ 3152775 w 3943350"/>
              <a:gd name="connsiteY19" fmla="*/ 638175 h 2668587"/>
              <a:gd name="connsiteX20" fmla="*/ 3028950 w 3943350"/>
              <a:gd name="connsiteY20" fmla="*/ 495300 h 2668587"/>
              <a:gd name="connsiteX21" fmla="*/ 3076575 w 3943350"/>
              <a:gd name="connsiteY21" fmla="*/ 295275 h 2668587"/>
              <a:gd name="connsiteX22" fmla="*/ 3286125 w 3943350"/>
              <a:gd name="connsiteY22" fmla="*/ 161925 h 2668587"/>
              <a:gd name="connsiteX23" fmla="*/ 3609975 w 3943350"/>
              <a:gd name="connsiteY23" fmla="*/ 85725 h 2668587"/>
              <a:gd name="connsiteX24" fmla="*/ 3829050 w 3943350"/>
              <a:gd name="connsiteY24" fmla="*/ 85725 h 2668587"/>
              <a:gd name="connsiteX25" fmla="*/ 3943350 w 3943350"/>
              <a:gd name="connsiteY25" fmla="*/ 0 h 2668587"/>
              <a:gd name="connsiteX26" fmla="*/ 3943350 w 3943350"/>
              <a:gd name="connsiteY26" fmla="*/ 0 h 2668587"/>
              <a:gd name="connsiteX27" fmla="*/ 3933825 w 3943350"/>
              <a:gd name="connsiteY27" fmla="*/ 9525 h 2668587"/>
              <a:gd name="connsiteX0" fmla="*/ 0 w 3943350"/>
              <a:gd name="connsiteY0" fmla="*/ 2447925 h 2609850"/>
              <a:gd name="connsiteX1" fmla="*/ 209550 w 3943350"/>
              <a:gd name="connsiteY1" fmla="*/ 2552700 h 2609850"/>
              <a:gd name="connsiteX2" fmla="*/ 400050 w 3943350"/>
              <a:gd name="connsiteY2" fmla="*/ 2600325 h 2609850"/>
              <a:gd name="connsiteX3" fmla="*/ 675506 w 3943350"/>
              <a:gd name="connsiteY3" fmla="*/ 2606030 h 2609850"/>
              <a:gd name="connsiteX4" fmla="*/ 1095375 w 3943350"/>
              <a:gd name="connsiteY4" fmla="*/ 2609850 h 2609850"/>
              <a:gd name="connsiteX5" fmla="*/ 1485900 w 3943350"/>
              <a:gd name="connsiteY5" fmla="*/ 2562225 h 2609850"/>
              <a:gd name="connsiteX6" fmla="*/ 1647825 w 3943350"/>
              <a:gd name="connsiteY6" fmla="*/ 2457450 h 2609850"/>
              <a:gd name="connsiteX7" fmla="*/ 1647825 w 3943350"/>
              <a:gd name="connsiteY7" fmla="*/ 2352675 h 2609850"/>
              <a:gd name="connsiteX8" fmla="*/ 1657350 w 3943350"/>
              <a:gd name="connsiteY8" fmla="*/ 2219325 h 2609850"/>
              <a:gd name="connsiteX9" fmla="*/ 1733550 w 3943350"/>
              <a:gd name="connsiteY9" fmla="*/ 2085975 h 2609850"/>
              <a:gd name="connsiteX10" fmla="*/ 2114550 w 3943350"/>
              <a:gd name="connsiteY10" fmla="*/ 1962150 h 2609850"/>
              <a:gd name="connsiteX11" fmla="*/ 2475706 w 3943350"/>
              <a:gd name="connsiteY11" fmla="*/ 1885950 h 2609850"/>
              <a:gd name="connsiteX12" fmla="*/ 2600325 w 3943350"/>
              <a:gd name="connsiteY12" fmla="*/ 1533525 h 2609850"/>
              <a:gd name="connsiteX13" fmla="*/ 2619375 w 3943350"/>
              <a:gd name="connsiteY13" fmla="*/ 1438275 h 2609850"/>
              <a:gd name="connsiteX14" fmla="*/ 2762250 w 3943350"/>
              <a:gd name="connsiteY14" fmla="*/ 1295400 h 2609850"/>
              <a:gd name="connsiteX15" fmla="*/ 2657475 w 3943350"/>
              <a:gd name="connsiteY15" fmla="*/ 1133475 h 2609850"/>
              <a:gd name="connsiteX16" fmla="*/ 2781300 w 3943350"/>
              <a:gd name="connsiteY16" fmla="*/ 1095375 h 2609850"/>
              <a:gd name="connsiteX17" fmla="*/ 2962275 w 3943350"/>
              <a:gd name="connsiteY17" fmla="*/ 1076325 h 2609850"/>
              <a:gd name="connsiteX18" fmla="*/ 3114675 w 3943350"/>
              <a:gd name="connsiteY18" fmla="*/ 819150 h 2609850"/>
              <a:gd name="connsiteX19" fmla="*/ 3152775 w 3943350"/>
              <a:gd name="connsiteY19" fmla="*/ 638175 h 2609850"/>
              <a:gd name="connsiteX20" fmla="*/ 3028950 w 3943350"/>
              <a:gd name="connsiteY20" fmla="*/ 495300 h 2609850"/>
              <a:gd name="connsiteX21" fmla="*/ 3076575 w 3943350"/>
              <a:gd name="connsiteY21" fmla="*/ 295275 h 2609850"/>
              <a:gd name="connsiteX22" fmla="*/ 3286125 w 3943350"/>
              <a:gd name="connsiteY22" fmla="*/ 161925 h 2609850"/>
              <a:gd name="connsiteX23" fmla="*/ 3609975 w 3943350"/>
              <a:gd name="connsiteY23" fmla="*/ 85725 h 2609850"/>
              <a:gd name="connsiteX24" fmla="*/ 3829050 w 3943350"/>
              <a:gd name="connsiteY24" fmla="*/ 85725 h 2609850"/>
              <a:gd name="connsiteX25" fmla="*/ 3943350 w 3943350"/>
              <a:gd name="connsiteY25" fmla="*/ 0 h 2609850"/>
              <a:gd name="connsiteX26" fmla="*/ 3943350 w 3943350"/>
              <a:gd name="connsiteY26" fmla="*/ 0 h 2609850"/>
              <a:gd name="connsiteX27" fmla="*/ 3933825 w 3943350"/>
              <a:gd name="connsiteY27" fmla="*/ 9525 h 2609850"/>
              <a:gd name="connsiteX0" fmla="*/ 0 w 3943350"/>
              <a:gd name="connsiteY0" fmla="*/ 2447925 h 2609850"/>
              <a:gd name="connsiteX1" fmla="*/ 209550 w 3943350"/>
              <a:gd name="connsiteY1" fmla="*/ 2552700 h 2609850"/>
              <a:gd name="connsiteX2" fmla="*/ 400050 w 3943350"/>
              <a:gd name="connsiteY2" fmla="*/ 2600325 h 2609850"/>
              <a:gd name="connsiteX3" fmla="*/ 675506 w 3943350"/>
              <a:gd name="connsiteY3" fmla="*/ 2606030 h 2609850"/>
              <a:gd name="connsiteX4" fmla="*/ 1095375 w 3943350"/>
              <a:gd name="connsiteY4" fmla="*/ 2609850 h 2609850"/>
              <a:gd name="connsiteX5" fmla="*/ 1485900 w 3943350"/>
              <a:gd name="connsiteY5" fmla="*/ 2562225 h 2609850"/>
              <a:gd name="connsiteX6" fmla="*/ 1647825 w 3943350"/>
              <a:gd name="connsiteY6" fmla="*/ 2457450 h 2609850"/>
              <a:gd name="connsiteX7" fmla="*/ 1647825 w 3943350"/>
              <a:gd name="connsiteY7" fmla="*/ 2352675 h 2609850"/>
              <a:gd name="connsiteX8" fmla="*/ 1657350 w 3943350"/>
              <a:gd name="connsiteY8" fmla="*/ 2219325 h 2609850"/>
              <a:gd name="connsiteX9" fmla="*/ 1733550 w 3943350"/>
              <a:gd name="connsiteY9" fmla="*/ 2085975 h 2609850"/>
              <a:gd name="connsiteX10" fmla="*/ 2114550 w 3943350"/>
              <a:gd name="connsiteY10" fmla="*/ 1962150 h 2609850"/>
              <a:gd name="connsiteX11" fmla="*/ 2475706 w 3943350"/>
              <a:gd name="connsiteY11" fmla="*/ 1885950 h 2609850"/>
              <a:gd name="connsiteX12" fmla="*/ 2600325 w 3943350"/>
              <a:gd name="connsiteY12" fmla="*/ 1533525 h 2609850"/>
              <a:gd name="connsiteX13" fmla="*/ 2619375 w 3943350"/>
              <a:gd name="connsiteY13" fmla="*/ 1438275 h 2609850"/>
              <a:gd name="connsiteX14" fmla="*/ 2762250 w 3943350"/>
              <a:gd name="connsiteY14" fmla="*/ 1295400 h 2609850"/>
              <a:gd name="connsiteX15" fmla="*/ 2657475 w 3943350"/>
              <a:gd name="connsiteY15" fmla="*/ 1133475 h 2609850"/>
              <a:gd name="connsiteX16" fmla="*/ 2781300 w 3943350"/>
              <a:gd name="connsiteY16" fmla="*/ 1095375 h 2609850"/>
              <a:gd name="connsiteX17" fmla="*/ 2962275 w 3943350"/>
              <a:gd name="connsiteY17" fmla="*/ 1076325 h 2609850"/>
              <a:gd name="connsiteX18" fmla="*/ 3114675 w 3943350"/>
              <a:gd name="connsiteY18" fmla="*/ 819150 h 2609850"/>
              <a:gd name="connsiteX19" fmla="*/ 3152775 w 3943350"/>
              <a:gd name="connsiteY19" fmla="*/ 638175 h 2609850"/>
              <a:gd name="connsiteX20" fmla="*/ 3028950 w 3943350"/>
              <a:gd name="connsiteY20" fmla="*/ 495300 h 2609850"/>
              <a:gd name="connsiteX21" fmla="*/ 3076575 w 3943350"/>
              <a:gd name="connsiteY21" fmla="*/ 295275 h 2609850"/>
              <a:gd name="connsiteX22" fmla="*/ 3286125 w 3943350"/>
              <a:gd name="connsiteY22" fmla="*/ 161925 h 2609850"/>
              <a:gd name="connsiteX23" fmla="*/ 3609975 w 3943350"/>
              <a:gd name="connsiteY23" fmla="*/ 85725 h 2609850"/>
              <a:gd name="connsiteX24" fmla="*/ 3829050 w 3943350"/>
              <a:gd name="connsiteY24" fmla="*/ 85725 h 2609850"/>
              <a:gd name="connsiteX25" fmla="*/ 3943350 w 3943350"/>
              <a:gd name="connsiteY25" fmla="*/ 0 h 2609850"/>
              <a:gd name="connsiteX26" fmla="*/ 3943350 w 3943350"/>
              <a:gd name="connsiteY26" fmla="*/ 0 h 2609850"/>
              <a:gd name="connsiteX27" fmla="*/ 3933825 w 3943350"/>
              <a:gd name="connsiteY27" fmla="*/ 9525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43350" h="2609850">
                <a:moveTo>
                  <a:pt x="0" y="2447925"/>
                </a:moveTo>
                <a:cubicBezTo>
                  <a:pt x="71437" y="2487612"/>
                  <a:pt x="142875" y="2527300"/>
                  <a:pt x="209550" y="2552700"/>
                </a:cubicBezTo>
                <a:cubicBezTo>
                  <a:pt x="276225" y="2578100"/>
                  <a:pt x="322391" y="2591437"/>
                  <a:pt x="400050" y="2600325"/>
                </a:cubicBezTo>
                <a:cubicBezTo>
                  <a:pt x="477709" y="2609213"/>
                  <a:pt x="559619" y="2604443"/>
                  <a:pt x="675506" y="2606030"/>
                </a:cubicBezTo>
                <a:lnTo>
                  <a:pt x="1095375" y="2609850"/>
                </a:lnTo>
                <a:cubicBezTo>
                  <a:pt x="1244600" y="2592387"/>
                  <a:pt x="1393825" y="2587625"/>
                  <a:pt x="1485900" y="2562225"/>
                </a:cubicBezTo>
                <a:cubicBezTo>
                  <a:pt x="1577975" y="2536825"/>
                  <a:pt x="1620838" y="2492375"/>
                  <a:pt x="1647825" y="2457450"/>
                </a:cubicBezTo>
                <a:cubicBezTo>
                  <a:pt x="1674813" y="2422525"/>
                  <a:pt x="1646238" y="2392362"/>
                  <a:pt x="1647825" y="2352675"/>
                </a:cubicBezTo>
                <a:cubicBezTo>
                  <a:pt x="1649412" y="2312988"/>
                  <a:pt x="1643063" y="2263775"/>
                  <a:pt x="1657350" y="2219325"/>
                </a:cubicBezTo>
                <a:cubicBezTo>
                  <a:pt x="1671637" y="2174875"/>
                  <a:pt x="1657350" y="2128838"/>
                  <a:pt x="1733550" y="2085975"/>
                </a:cubicBezTo>
                <a:cubicBezTo>
                  <a:pt x="1809750" y="2043113"/>
                  <a:pt x="1990857" y="1995487"/>
                  <a:pt x="2114550" y="1962150"/>
                </a:cubicBezTo>
                <a:cubicBezTo>
                  <a:pt x="2238243" y="1928813"/>
                  <a:pt x="2394744" y="1957388"/>
                  <a:pt x="2475706" y="1885950"/>
                </a:cubicBezTo>
                <a:cubicBezTo>
                  <a:pt x="2556669" y="1814513"/>
                  <a:pt x="2576380" y="1608137"/>
                  <a:pt x="2600325" y="1533525"/>
                </a:cubicBezTo>
                <a:cubicBezTo>
                  <a:pt x="2624270" y="1458913"/>
                  <a:pt x="2592388" y="1477963"/>
                  <a:pt x="2619375" y="1438275"/>
                </a:cubicBezTo>
                <a:cubicBezTo>
                  <a:pt x="2646363" y="1398588"/>
                  <a:pt x="2755900" y="1346200"/>
                  <a:pt x="2762250" y="1295400"/>
                </a:cubicBezTo>
                <a:cubicBezTo>
                  <a:pt x="2768600" y="1244600"/>
                  <a:pt x="2654300" y="1166812"/>
                  <a:pt x="2657475" y="1133475"/>
                </a:cubicBezTo>
                <a:cubicBezTo>
                  <a:pt x="2660650" y="1100138"/>
                  <a:pt x="2730500" y="1104900"/>
                  <a:pt x="2781300" y="1095375"/>
                </a:cubicBezTo>
                <a:cubicBezTo>
                  <a:pt x="2832100" y="1085850"/>
                  <a:pt x="2906713" y="1122362"/>
                  <a:pt x="2962275" y="1076325"/>
                </a:cubicBezTo>
                <a:cubicBezTo>
                  <a:pt x="3017837" y="1030288"/>
                  <a:pt x="3082925" y="892175"/>
                  <a:pt x="3114675" y="819150"/>
                </a:cubicBezTo>
                <a:cubicBezTo>
                  <a:pt x="3146425" y="746125"/>
                  <a:pt x="3167063" y="692150"/>
                  <a:pt x="3152775" y="638175"/>
                </a:cubicBezTo>
                <a:cubicBezTo>
                  <a:pt x="3138488" y="584200"/>
                  <a:pt x="3041650" y="552450"/>
                  <a:pt x="3028950" y="495300"/>
                </a:cubicBezTo>
                <a:cubicBezTo>
                  <a:pt x="3016250" y="438150"/>
                  <a:pt x="3033713" y="350838"/>
                  <a:pt x="3076575" y="295275"/>
                </a:cubicBezTo>
                <a:cubicBezTo>
                  <a:pt x="3119438" y="239713"/>
                  <a:pt x="3197225" y="196850"/>
                  <a:pt x="3286125" y="161925"/>
                </a:cubicBezTo>
                <a:cubicBezTo>
                  <a:pt x="3375025" y="127000"/>
                  <a:pt x="3519488" y="98425"/>
                  <a:pt x="3609975" y="85725"/>
                </a:cubicBezTo>
                <a:cubicBezTo>
                  <a:pt x="3700462" y="73025"/>
                  <a:pt x="3773488" y="100013"/>
                  <a:pt x="3829050" y="85725"/>
                </a:cubicBezTo>
                <a:cubicBezTo>
                  <a:pt x="3884613" y="71438"/>
                  <a:pt x="3943350" y="0"/>
                  <a:pt x="3943350" y="0"/>
                </a:cubicBezTo>
                <a:lnTo>
                  <a:pt x="3943350" y="0"/>
                </a:lnTo>
                <a:lnTo>
                  <a:pt x="3933825" y="9525"/>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Espace réservé du contenu 2"/>
          <p:cNvSpPr>
            <a:spLocks noGrp="1"/>
          </p:cNvSpPr>
          <p:nvPr>
            <p:ph idx="1"/>
          </p:nvPr>
        </p:nvSpPr>
        <p:spPr>
          <a:xfrm>
            <a:off x="4283968" y="4437112"/>
            <a:ext cx="4860032" cy="2448272"/>
          </a:xfrm>
          <a:ln>
            <a:solidFill>
              <a:schemeClr val="bg1"/>
            </a:solidFill>
          </a:ln>
        </p:spPr>
        <p:txBody>
          <a:bodyPr>
            <a:noAutofit/>
          </a:bodyPr>
          <a:lstStyle/>
          <a:p>
            <a:pPr algn="just">
              <a:buNone/>
            </a:pPr>
            <a:r>
              <a:rPr lang="fr-FR" sz="1400" b="1" i="1" dirty="0" smtClean="0"/>
              <a:t>Deux empires coloniaux concurrents dans les années 1870-1910</a:t>
            </a:r>
          </a:p>
          <a:p>
            <a:pPr algn="just">
              <a:buNone/>
            </a:pPr>
            <a:r>
              <a:rPr lang="fr-FR" sz="1400" b="1" i="1" dirty="0" smtClean="0"/>
              <a:t>	</a:t>
            </a:r>
            <a:r>
              <a:rPr lang="fr-FR" sz="1400" i="1" dirty="0" smtClean="0"/>
              <a:t>Empire russe </a:t>
            </a:r>
          </a:p>
          <a:p>
            <a:pPr algn="just">
              <a:buNone/>
            </a:pPr>
            <a:r>
              <a:rPr lang="fr-FR" sz="1400" i="1" dirty="0"/>
              <a:t>	</a:t>
            </a:r>
            <a:r>
              <a:rPr lang="fr-FR" sz="1400" i="1" dirty="0" smtClean="0"/>
              <a:t>Empire britannique </a:t>
            </a:r>
            <a:endParaRPr lang="fr-FR" sz="1400" i="1" dirty="0"/>
          </a:p>
          <a:p>
            <a:pPr algn="just">
              <a:buNone/>
            </a:pPr>
            <a:endParaRPr lang="fr-FR" sz="400" b="1" i="1" dirty="0" smtClean="0"/>
          </a:p>
          <a:p>
            <a:pPr algn="just">
              <a:buNone/>
            </a:pPr>
            <a:r>
              <a:rPr lang="fr-FR" sz="1400" b="1" i="1" dirty="0" smtClean="0"/>
              <a:t>	La ligne Durand de 1893 à la suite des échecs des tentatives d’invasion britannique </a:t>
            </a:r>
          </a:p>
          <a:p>
            <a:pPr algn="just">
              <a:buNone/>
            </a:pPr>
            <a:endParaRPr lang="fr-FR" sz="400" b="1" i="1" dirty="0" smtClean="0"/>
          </a:p>
          <a:p>
            <a:pPr algn="just">
              <a:buNone/>
            </a:pPr>
            <a:r>
              <a:rPr lang="fr-FR" sz="1400" b="1" i="1" dirty="0" smtClean="0"/>
              <a:t>	</a:t>
            </a:r>
            <a:endParaRPr lang="fr-FR" sz="1400" b="1" i="1" dirty="0"/>
          </a:p>
          <a:p>
            <a:pPr algn="just">
              <a:buNone/>
            </a:pPr>
            <a:endParaRPr lang="fr-FR" sz="1400" b="1" i="1" dirty="0"/>
          </a:p>
        </p:txBody>
      </p:sp>
      <p:sp>
        <p:nvSpPr>
          <p:cNvPr id="20" name="Rectangle 19"/>
          <p:cNvSpPr/>
          <p:nvPr/>
        </p:nvSpPr>
        <p:spPr>
          <a:xfrm>
            <a:off x="4283968" y="4797152"/>
            <a:ext cx="288032" cy="144016"/>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283968" y="5013176"/>
            <a:ext cx="288032" cy="144016"/>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p:nvPr/>
        </p:nvCxnSpPr>
        <p:spPr>
          <a:xfrm>
            <a:off x="4283968" y="5445224"/>
            <a:ext cx="288032" cy="720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par>
                                <p:cTn id="11" presetID="4" presetClass="entr" presetSubtype="16"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animEffect transition="in" filter="box(in)">
                                      <p:cBhvr>
                                        <p:cTn id="13"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a:t>Les héritages </a:t>
            </a:r>
            <a:r>
              <a:rPr lang="fr-FR" sz="3600" b="1" i="1" dirty="0" smtClean="0"/>
              <a:t>des </a:t>
            </a:r>
            <a:r>
              <a:rPr lang="fr-FR" sz="3600" b="1" i="1" dirty="0"/>
              <a:t>ambitions coloniales</a:t>
            </a:r>
          </a:p>
        </p:txBody>
      </p:sp>
      <p:pic>
        <p:nvPicPr>
          <p:cNvPr id="6146" name="Picture 2" descr="C:\Users\christophe\Desktop\Cartographie l'enjeu afghan\CAR Double choc des empires.gif">
            <a:hlinkClick r:id="rId2" action="ppaction://hlinksldjump"/>
          </p:cNvPr>
          <p:cNvPicPr>
            <a:picLocks noChangeAspect="1" noChangeArrowheads="1"/>
          </p:cNvPicPr>
          <p:nvPr/>
        </p:nvPicPr>
        <p:blipFill>
          <a:blip r:embed="rId3" cstate="print"/>
          <a:srcRect/>
          <a:stretch>
            <a:fillRect/>
          </a:stretch>
        </p:blipFill>
        <p:spPr bwMode="auto">
          <a:xfrm>
            <a:off x="467544" y="1052736"/>
            <a:ext cx="3456384" cy="3462145"/>
          </a:xfrm>
          <a:prstGeom prst="rect">
            <a:avLst/>
          </a:prstGeom>
          <a:noFill/>
        </p:spPr>
      </p:pic>
      <p:pic>
        <p:nvPicPr>
          <p:cNvPr id="4098" name="Picture 2"/>
          <p:cNvPicPr>
            <a:picLocks noChangeAspect="1" noChangeArrowheads="1"/>
          </p:cNvPicPr>
          <p:nvPr/>
        </p:nvPicPr>
        <p:blipFill>
          <a:blip r:embed="rId4" cstate="email"/>
          <a:srcRect/>
          <a:stretch>
            <a:fillRect/>
          </a:stretch>
        </p:blipFill>
        <p:spPr bwMode="auto">
          <a:xfrm>
            <a:off x="4211960" y="1069901"/>
            <a:ext cx="4400550" cy="3151187"/>
          </a:xfrm>
          <a:prstGeom prst="rect">
            <a:avLst/>
          </a:prstGeom>
          <a:noFill/>
          <a:ln w="9525">
            <a:noFill/>
            <a:miter lim="800000"/>
            <a:headEnd/>
            <a:tailEnd/>
          </a:ln>
        </p:spPr>
      </p:pic>
      <p:sp>
        <p:nvSpPr>
          <p:cNvPr id="19" name="Espace réservé du contenu 2"/>
          <p:cNvSpPr>
            <a:spLocks noGrp="1"/>
          </p:cNvSpPr>
          <p:nvPr>
            <p:ph idx="1"/>
          </p:nvPr>
        </p:nvSpPr>
        <p:spPr>
          <a:xfrm>
            <a:off x="4283968" y="4437112"/>
            <a:ext cx="4860032" cy="2448272"/>
          </a:xfrm>
          <a:ln>
            <a:solidFill>
              <a:schemeClr val="bg1"/>
            </a:solidFill>
          </a:ln>
        </p:spPr>
        <p:txBody>
          <a:bodyPr>
            <a:noAutofit/>
          </a:bodyPr>
          <a:lstStyle/>
          <a:p>
            <a:pPr algn="just">
              <a:buNone/>
            </a:pPr>
            <a:r>
              <a:rPr lang="fr-FR" sz="1400" b="1" i="1" dirty="0" smtClean="0"/>
              <a:t>Deux empires coloniaux concurrents dans les années 1870-1910</a:t>
            </a:r>
          </a:p>
          <a:p>
            <a:pPr algn="just">
              <a:buNone/>
            </a:pPr>
            <a:r>
              <a:rPr lang="fr-FR" sz="1400" b="1" i="1" dirty="0" smtClean="0"/>
              <a:t>	</a:t>
            </a:r>
            <a:r>
              <a:rPr lang="fr-FR" sz="1400" i="1" dirty="0" smtClean="0"/>
              <a:t>Empire russe </a:t>
            </a:r>
          </a:p>
          <a:p>
            <a:pPr algn="just">
              <a:buNone/>
            </a:pPr>
            <a:r>
              <a:rPr lang="fr-FR" sz="1400" i="1" dirty="0"/>
              <a:t>	</a:t>
            </a:r>
            <a:r>
              <a:rPr lang="fr-FR" sz="1400" i="1" dirty="0" smtClean="0"/>
              <a:t>Empire britannique </a:t>
            </a:r>
            <a:endParaRPr lang="fr-FR" sz="1400" i="1" dirty="0"/>
          </a:p>
          <a:p>
            <a:pPr algn="just">
              <a:buNone/>
            </a:pPr>
            <a:endParaRPr lang="fr-FR" sz="400" b="1" i="1" dirty="0" smtClean="0"/>
          </a:p>
          <a:p>
            <a:pPr algn="just">
              <a:buNone/>
            </a:pPr>
            <a:r>
              <a:rPr lang="fr-FR" sz="1400" b="1" i="1" dirty="0" smtClean="0"/>
              <a:t>	La ligne Durand de 1893 à la suite des échecs des tentatives d’invasion britannique </a:t>
            </a:r>
          </a:p>
          <a:p>
            <a:pPr algn="just">
              <a:buNone/>
            </a:pPr>
            <a:endParaRPr lang="fr-FR" sz="400" b="1" i="1" dirty="0" smtClean="0"/>
          </a:p>
          <a:p>
            <a:pPr algn="just">
              <a:buNone/>
            </a:pPr>
            <a:r>
              <a:rPr lang="fr-FR" sz="1400" b="1" i="1" dirty="0" smtClean="0"/>
              <a:t>	Un Etat-tampon, reconnu indépendant en 1919.</a:t>
            </a:r>
            <a:endParaRPr lang="fr-FR" sz="1400" b="1" i="1" dirty="0"/>
          </a:p>
          <a:p>
            <a:pPr algn="just">
              <a:buNone/>
            </a:pPr>
            <a:endParaRPr lang="fr-FR" sz="400" b="1" i="1" dirty="0" smtClean="0"/>
          </a:p>
          <a:p>
            <a:pPr algn="just">
              <a:buNone/>
            </a:pPr>
            <a:endParaRPr lang="fr-FR" sz="1400" b="1" i="1" dirty="0"/>
          </a:p>
          <a:p>
            <a:pPr algn="just">
              <a:buNone/>
            </a:pPr>
            <a:endParaRPr lang="fr-FR" sz="1400" b="1" i="1" dirty="0"/>
          </a:p>
        </p:txBody>
      </p:sp>
      <p:sp>
        <p:nvSpPr>
          <p:cNvPr id="20" name="Rectangle 19"/>
          <p:cNvSpPr/>
          <p:nvPr/>
        </p:nvSpPr>
        <p:spPr>
          <a:xfrm>
            <a:off x="4283968" y="4797152"/>
            <a:ext cx="288032" cy="144016"/>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283968" y="5013176"/>
            <a:ext cx="288032" cy="144016"/>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4283968" y="5877272"/>
            <a:ext cx="288032" cy="144016"/>
          </a:xfrm>
          <a:prstGeom prst="rect">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p:nvPr/>
        </p:nvCxnSpPr>
        <p:spPr>
          <a:xfrm>
            <a:off x="4283968" y="5445224"/>
            <a:ext cx="288032" cy="720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4400550" y="1543050"/>
            <a:ext cx="3943350" cy="2609850"/>
          </a:xfrm>
          <a:custGeom>
            <a:avLst/>
            <a:gdLst>
              <a:gd name="connsiteX0" fmla="*/ 0 w 3943350"/>
              <a:gd name="connsiteY0" fmla="*/ 2447925 h 2668587"/>
              <a:gd name="connsiteX1" fmla="*/ 209550 w 3943350"/>
              <a:gd name="connsiteY1" fmla="*/ 2552700 h 2668587"/>
              <a:gd name="connsiteX2" fmla="*/ 400050 w 3943350"/>
              <a:gd name="connsiteY2" fmla="*/ 2600325 h 2668587"/>
              <a:gd name="connsiteX3" fmla="*/ 590550 w 3943350"/>
              <a:gd name="connsiteY3" fmla="*/ 2667000 h 2668587"/>
              <a:gd name="connsiteX4" fmla="*/ 1095375 w 3943350"/>
              <a:gd name="connsiteY4" fmla="*/ 2609850 h 2668587"/>
              <a:gd name="connsiteX5" fmla="*/ 1485900 w 3943350"/>
              <a:gd name="connsiteY5" fmla="*/ 2562225 h 2668587"/>
              <a:gd name="connsiteX6" fmla="*/ 1647825 w 3943350"/>
              <a:gd name="connsiteY6" fmla="*/ 2457450 h 2668587"/>
              <a:gd name="connsiteX7" fmla="*/ 1647825 w 3943350"/>
              <a:gd name="connsiteY7" fmla="*/ 2352675 h 2668587"/>
              <a:gd name="connsiteX8" fmla="*/ 1657350 w 3943350"/>
              <a:gd name="connsiteY8" fmla="*/ 2219325 h 2668587"/>
              <a:gd name="connsiteX9" fmla="*/ 1733550 w 3943350"/>
              <a:gd name="connsiteY9" fmla="*/ 2085975 h 2668587"/>
              <a:gd name="connsiteX10" fmla="*/ 2114550 w 3943350"/>
              <a:gd name="connsiteY10" fmla="*/ 1962150 h 2668587"/>
              <a:gd name="connsiteX11" fmla="*/ 2495550 w 3943350"/>
              <a:gd name="connsiteY11" fmla="*/ 1895475 h 2668587"/>
              <a:gd name="connsiteX12" fmla="*/ 2600325 w 3943350"/>
              <a:gd name="connsiteY12" fmla="*/ 1533525 h 2668587"/>
              <a:gd name="connsiteX13" fmla="*/ 2619375 w 3943350"/>
              <a:gd name="connsiteY13" fmla="*/ 1438275 h 2668587"/>
              <a:gd name="connsiteX14" fmla="*/ 2762250 w 3943350"/>
              <a:gd name="connsiteY14" fmla="*/ 1295400 h 2668587"/>
              <a:gd name="connsiteX15" fmla="*/ 2657475 w 3943350"/>
              <a:gd name="connsiteY15" fmla="*/ 1133475 h 2668587"/>
              <a:gd name="connsiteX16" fmla="*/ 2781300 w 3943350"/>
              <a:gd name="connsiteY16" fmla="*/ 1095375 h 2668587"/>
              <a:gd name="connsiteX17" fmla="*/ 2962275 w 3943350"/>
              <a:gd name="connsiteY17" fmla="*/ 1076325 h 2668587"/>
              <a:gd name="connsiteX18" fmla="*/ 3114675 w 3943350"/>
              <a:gd name="connsiteY18" fmla="*/ 819150 h 2668587"/>
              <a:gd name="connsiteX19" fmla="*/ 3152775 w 3943350"/>
              <a:gd name="connsiteY19" fmla="*/ 638175 h 2668587"/>
              <a:gd name="connsiteX20" fmla="*/ 3028950 w 3943350"/>
              <a:gd name="connsiteY20" fmla="*/ 495300 h 2668587"/>
              <a:gd name="connsiteX21" fmla="*/ 3076575 w 3943350"/>
              <a:gd name="connsiteY21" fmla="*/ 295275 h 2668587"/>
              <a:gd name="connsiteX22" fmla="*/ 3286125 w 3943350"/>
              <a:gd name="connsiteY22" fmla="*/ 161925 h 2668587"/>
              <a:gd name="connsiteX23" fmla="*/ 3609975 w 3943350"/>
              <a:gd name="connsiteY23" fmla="*/ 85725 h 2668587"/>
              <a:gd name="connsiteX24" fmla="*/ 3829050 w 3943350"/>
              <a:gd name="connsiteY24" fmla="*/ 85725 h 2668587"/>
              <a:gd name="connsiteX25" fmla="*/ 3943350 w 3943350"/>
              <a:gd name="connsiteY25" fmla="*/ 0 h 2668587"/>
              <a:gd name="connsiteX26" fmla="*/ 3943350 w 3943350"/>
              <a:gd name="connsiteY26" fmla="*/ 0 h 2668587"/>
              <a:gd name="connsiteX27" fmla="*/ 3933825 w 3943350"/>
              <a:gd name="connsiteY27" fmla="*/ 9525 h 2668587"/>
              <a:gd name="connsiteX0" fmla="*/ 0 w 3943350"/>
              <a:gd name="connsiteY0" fmla="*/ 2447925 h 2668587"/>
              <a:gd name="connsiteX1" fmla="*/ 209550 w 3943350"/>
              <a:gd name="connsiteY1" fmla="*/ 2552700 h 2668587"/>
              <a:gd name="connsiteX2" fmla="*/ 400050 w 3943350"/>
              <a:gd name="connsiteY2" fmla="*/ 2600325 h 2668587"/>
              <a:gd name="connsiteX3" fmla="*/ 590550 w 3943350"/>
              <a:gd name="connsiteY3" fmla="*/ 2667000 h 2668587"/>
              <a:gd name="connsiteX4" fmla="*/ 1095375 w 3943350"/>
              <a:gd name="connsiteY4" fmla="*/ 2609850 h 2668587"/>
              <a:gd name="connsiteX5" fmla="*/ 1485900 w 3943350"/>
              <a:gd name="connsiteY5" fmla="*/ 2562225 h 2668587"/>
              <a:gd name="connsiteX6" fmla="*/ 1647825 w 3943350"/>
              <a:gd name="connsiteY6" fmla="*/ 2457450 h 2668587"/>
              <a:gd name="connsiteX7" fmla="*/ 1647825 w 3943350"/>
              <a:gd name="connsiteY7" fmla="*/ 2352675 h 2668587"/>
              <a:gd name="connsiteX8" fmla="*/ 1657350 w 3943350"/>
              <a:gd name="connsiteY8" fmla="*/ 2219325 h 2668587"/>
              <a:gd name="connsiteX9" fmla="*/ 1733550 w 3943350"/>
              <a:gd name="connsiteY9" fmla="*/ 2085975 h 2668587"/>
              <a:gd name="connsiteX10" fmla="*/ 2114550 w 3943350"/>
              <a:gd name="connsiteY10" fmla="*/ 1962150 h 2668587"/>
              <a:gd name="connsiteX11" fmla="*/ 2475706 w 3943350"/>
              <a:gd name="connsiteY11" fmla="*/ 1885950 h 2668587"/>
              <a:gd name="connsiteX12" fmla="*/ 2600325 w 3943350"/>
              <a:gd name="connsiteY12" fmla="*/ 1533525 h 2668587"/>
              <a:gd name="connsiteX13" fmla="*/ 2619375 w 3943350"/>
              <a:gd name="connsiteY13" fmla="*/ 1438275 h 2668587"/>
              <a:gd name="connsiteX14" fmla="*/ 2762250 w 3943350"/>
              <a:gd name="connsiteY14" fmla="*/ 1295400 h 2668587"/>
              <a:gd name="connsiteX15" fmla="*/ 2657475 w 3943350"/>
              <a:gd name="connsiteY15" fmla="*/ 1133475 h 2668587"/>
              <a:gd name="connsiteX16" fmla="*/ 2781300 w 3943350"/>
              <a:gd name="connsiteY16" fmla="*/ 1095375 h 2668587"/>
              <a:gd name="connsiteX17" fmla="*/ 2962275 w 3943350"/>
              <a:gd name="connsiteY17" fmla="*/ 1076325 h 2668587"/>
              <a:gd name="connsiteX18" fmla="*/ 3114675 w 3943350"/>
              <a:gd name="connsiteY18" fmla="*/ 819150 h 2668587"/>
              <a:gd name="connsiteX19" fmla="*/ 3152775 w 3943350"/>
              <a:gd name="connsiteY19" fmla="*/ 638175 h 2668587"/>
              <a:gd name="connsiteX20" fmla="*/ 3028950 w 3943350"/>
              <a:gd name="connsiteY20" fmla="*/ 495300 h 2668587"/>
              <a:gd name="connsiteX21" fmla="*/ 3076575 w 3943350"/>
              <a:gd name="connsiteY21" fmla="*/ 295275 h 2668587"/>
              <a:gd name="connsiteX22" fmla="*/ 3286125 w 3943350"/>
              <a:gd name="connsiteY22" fmla="*/ 161925 h 2668587"/>
              <a:gd name="connsiteX23" fmla="*/ 3609975 w 3943350"/>
              <a:gd name="connsiteY23" fmla="*/ 85725 h 2668587"/>
              <a:gd name="connsiteX24" fmla="*/ 3829050 w 3943350"/>
              <a:gd name="connsiteY24" fmla="*/ 85725 h 2668587"/>
              <a:gd name="connsiteX25" fmla="*/ 3943350 w 3943350"/>
              <a:gd name="connsiteY25" fmla="*/ 0 h 2668587"/>
              <a:gd name="connsiteX26" fmla="*/ 3943350 w 3943350"/>
              <a:gd name="connsiteY26" fmla="*/ 0 h 2668587"/>
              <a:gd name="connsiteX27" fmla="*/ 3933825 w 3943350"/>
              <a:gd name="connsiteY27" fmla="*/ 9525 h 2668587"/>
              <a:gd name="connsiteX0" fmla="*/ 0 w 3943350"/>
              <a:gd name="connsiteY0" fmla="*/ 2447925 h 2609850"/>
              <a:gd name="connsiteX1" fmla="*/ 209550 w 3943350"/>
              <a:gd name="connsiteY1" fmla="*/ 2552700 h 2609850"/>
              <a:gd name="connsiteX2" fmla="*/ 400050 w 3943350"/>
              <a:gd name="connsiteY2" fmla="*/ 2600325 h 2609850"/>
              <a:gd name="connsiteX3" fmla="*/ 675506 w 3943350"/>
              <a:gd name="connsiteY3" fmla="*/ 2606030 h 2609850"/>
              <a:gd name="connsiteX4" fmla="*/ 1095375 w 3943350"/>
              <a:gd name="connsiteY4" fmla="*/ 2609850 h 2609850"/>
              <a:gd name="connsiteX5" fmla="*/ 1485900 w 3943350"/>
              <a:gd name="connsiteY5" fmla="*/ 2562225 h 2609850"/>
              <a:gd name="connsiteX6" fmla="*/ 1647825 w 3943350"/>
              <a:gd name="connsiteY6" fmla="*/ 2457450 h 2609850"/>
              <a:gd name="connsiteX7" fmla="*/ 1647825 w 3943350"/>
              <a:gd name="connsiteY7" fmla="*/ 2352675 h 2609850"/>
              <a:gd name="connsiteX8" fmla="*/ 1657350 w 3943350"/>
              <a:gd name="connsiteY8" fmla="*/ 2219325 h 2609850"/>
              <a:gd name="connsiteX9" fmla="*/ 1733550 w 3943350"/>
              <a:gd name="connsiteY9" fmla="*/ 2085975 h 2609850"/>
              <a:gd name="connsiteX10" fmla="*/ 2114550 w 3943350"/>
              <a:gd name="connsiteY10" fmla="*/ 1962150 h 2609850"/>
              <a:gd name="connsiteX11" fmla="*/ 2475706 w 3943350"/>
              <a:gd name="connsiteY11" fmla="*/ 1885950 h 2609850"/>
              <a:gd name="connsiteX12" fmla="*/ 2600325 w 3943350"/>
              <a:gd name="connsiteY12" fmla="*/ 1533525 h 2609850"/>
              <a:gd name="connsiteX13" fmla="*/ 2619375 w 3943350"/>
              <a:gd name="connsiteY13" fmla="*/ 1438275 h 2609850"/>
              <a:gd name="connsiteX14" fmla="*/ 2762250 w 3943350"/>
              <a:gd name="connsiteY14" fmla="*/ 1295400 h 2609850"/>
              <a:gd name="connsiteX15" fmla="*/ 2657475 w 3943350"/>
              <a:gd name="connsiteY15" fmla="*/ 1133475 h 2609850"/>
              <a:gd name="connsiteX16" fmla="*/ 2781300 w 3943350"/>
              <a:gd name="connsiteY16" fmla="*/ 1095375 h 2609850"/>
              <a:gd name="connsiteX17" fmla="*/ 2962275 w 3943350"/>
              <a:gd name="connsiteY17" fmla="*/ 1076325 h 2609850"/>
              <a:gd name="connsiteX18" fmla="*/ 3114675 w 3943350"/>
              <a:gd name="connsiteY18" fmla="*/ 819150 h 2609850"/>
              <a:gd name="connsiteX19" fmla="*/ 3152775 w 3943350"/>
              <a:gd name="connsiteY19" fmla="*/ 638175 h 2609850"/>
              <a:gd name="connsiteX20" fmla="*/ 3028950 w 3943350"/>
              <a:gd name="connsiteY20" fmla="*/ 495300 h 2609850"/>
              <a:gd name="connsiteX21" fmla="*/ 3076575 w 3943350"/>
              <a:gd name="connsiteY21" fmla="*/ 295275 h 2609850"/>
              <a:gd name="connsiteX22" fmla="*/ 3286125 w 3943350"/>
              <a:gd name="connsiteY22" fmla="*/ 161925 h 2609850"/>
              <a:gd name="connsiteX23" fmla="*/ 3609975 w 3943350"/>
              <a:gd name="connsiteY23" fmla="*/ 85725 h 2609850"/>
              <a:gd name="connsiteX24" fmla="*/ 3829050 w 3943350"/>
              <a:gd name="connsiteY24" fmla="*/ 85725 h 2609850"/>
              <a:gd name="connsiteX25" fmla="*/ 3943350 w 3943350"/>
              <a:gd name="connsiteY25" fmla="*/ 0 h 2609850"/>
              <a:gd name="connsiteX26" fmla="*/ 3943350 w 3943350"/>
              <a:gd name="connsiteY26" fmla="*/ 0 h 2609850"/>
              <a:gd name="connsiteX27" fmla="*/ 3933825 w 3943350"/>
              <a:gd name="connsiteY27" fmla="*/ 9525 h 2609850"/>
              <a:gd name="connsiteX0" fmla="*/ 0 w 3943350"/>
              <a:gd name="connsiteY0" fmla="*/ 2447925 h 2609850"/>
              <a:gd name="connsiteX1" fmla="*/ 209550 w 3943350"/>
              <a:gd name="connsiteY1" fmla="*/ 2552700 h 2609850"/>
              <a:gd name="connsiteX2" fmla="*/ 400050 w 3943350"/>
              <a:gd name="connsiteY2" fmla="*/ 2600325 h 2609850"/>
              <a:gd name="connsiteX3" fmla="*/ 675506 w 3943350"/>
              <a:gd name="connsiteY3" fmla="*/ 2606030 h 2609850"/>
              <a:gd name="connsiteX4" fmla="*/ 1095375 w 3943350"/>
              <a:gd name="connsiteY4" fmla="*/ 2609850 h 2609850"/>
              <a:gd name="connsiteX5" fmla="*/ 1485900 w 3943350"/>
              <a:gd name="connsiteY5" fmla="*/ 2562225 h 2609850"/>
              <a:gd name="connsiteX6" fmla="*/ 1647825 w 3943350"/>
              <a:gd name="connsiteY6" fmla="*/ 2457450 h 2609850"/>
              <a:gd name="connsiteX7" fmla="*/ 1647825 w 3943350"/>
              <a:gd name="connsiteY7" fmla="*/ 2352675 h 2609850"/>
              <a:gd name="connsiteX8" fmla="*/ 1657350 w 3943350"/>
              <a:gd name="connsiteY8" fmla="*/ 2219325 h 2609850"/>
              <a:gd name="connsiteX9" fmla="*/ 1733550 w 3943350"/>
              <a:gd name="connsiteY9" fmla="*/ 2085975 h 2609850"/>
              <a:gd name="connsiteX10" fmla="*/ 2114550 w 3943350"/>
              <a:gd name="connsiteY10" fmla="*/ 1962150 h 2609850"/>
              <a:gd name="connsiteX11" fmla="*/ 2475706 w 3943350"/>
              <a:gd name="connsiteY11" fmla="*/ 1885950 h 2609850"/>
              <a:gd name="connsiteX12" fmla="*/ 2600325 w 3943350"/>
              <a:gd name="connsiteY12" fmla="*/ 1533525 h 2609850"/>
              <a:gd name="connsiteX13" fmla="*/ 2619375 w 3943350"/>
              <a:gd name="connsiteY13" fmla="*/ 1438275 h 2609850"/>
              <a:gd name="connsiteX14" fmla="*/ 2762250 w 3943350"/>
              <a:gd name="connsiteY14" fmla="*/ 1295400 h 2609850"/>
              <a:gd name="connsiteX15" fmla="*/ 2657475 w 3943350"/>
              <a:gd name="connsiteY15" fmla="*/ 1133475 h 2609850"/>
              <a:gd name="connsiteX16" fmla="*/ 2781300 w 3943350"/>
              <a:gd name="connsiteY16" fmla="*/ 1095375 h 2609850"/>
              <a:gd name="connsiteX17" fmla="*/ 2962275 w 3943350"/>
              <a:gd name="connsiteY17" fmla="*/ 1076325 h 2609850"/>
              <a:gd name="connsiteX18" fmla="*/ 3114675 w 3943350"/>
              <a:gd name="connsiteY18" fmla="*/ 819150 h 2609850"/>
              <a:gd name="connsiteX19" fmla="*/ 3152775 w 3943350"/>
              <a:gd name="connsiteY19" fmla="*/ 638175 h 2609850"/>
              <a:gd name="connsiteX20" fmla="*/ 3028950 w 3943350"/>
              <a:gd name="connsiteY20" fmla="*/ 495300 h 2609850"/>
              <a:gd name="connsiteX21" fmla="*/ 3076575 w 3943350"/>
              <a:gd name="connsiteY21" fmla="*/ 295275 h 2609850"/>
              <a:gd name="connsiteX22" fmla="*/ 3286125 w 3943350"/>
              <a:gd name="connsiteY22" fmla="*/ 161925 h 2609850"/>
              <a:gd name="connsiteX23" fmla="*/ 3609975 w 3943350"/>
              <a:gd name="connsiteY23" fmla="*/ 85725 h 2609850"/>
              <a:gd name="connsiteX24" fmla="*/ 3829050 w 3943350"/>
              <a:gd name="connsiteY24" fmla="*/ 85725 h 2609850"/>
              <a:gd name="connsiteX25" fmla="*/ 3943350 w 3943350"/>
              <a:gd name="connsiteY25" fmla="*/ 0 h 2609850"/>
              <a:gd name="connsiteX26" fmla="*/ 3943350 w 3943350"/>
              <a:gd name="connsiteY26" fmla="*/ 0 h 2609850"/>
              <a:gd name="connsiteX27" fmla="*/ 3933825 w 3943350"/>
              <a:gd name="connsiteY27" fmla="*/ 9525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43350" h="2609850">
                <a:moveTo>
                  <a:pt x="0" y="2447925"/>
                </a:moveTo>
                <a:cubicBezTo>
                  <a:pt x="71437" y="2487612"/>
                  <a:pt x="142875" y="2527300"/>
                  <a:pt x="209550" y="2552700"/>
                </a:cubicBezTo>
                <a:cubicBezTo>
                  <a:pt x="276225" y="2578100"/>
                  <a:pt x="322391" y="2591437"/>
                  <a:pt x="400050" y="2600325"/>
                </a:cubicBezTo>
                <a:cubicBezTo>
                  <a:pt x="477709" y="2609213"/>
                  <a:pt x="559619" y="2604443"/>
                  <a:pt x="675506" y="2606030"/>
                </a:cubicBezTo>
                <a:lnTo>
                  <a:pt x="1095375" y="2609850"/>
                </a:lnTo>
                <a:cubicBezTo>
                  <a:pt x="1244600" y="2592387"/>
                  <a:pt x="1393825" y="2587625"/>
                  <a:pt x="1485900" y="2562225"/>
                </a:cubicBezTo>
                <a:cubicBezTo>
                  <a:pt x="1577975" y="2536825"/>
                  <a:pt x="1620838" y="2492375"/>
                  <a:pt x="1647825" y="2457450"/>
                </a:cubicBezTo>
                <a:cubicBezTo>
                  <a:pt x="1674813" y="2422525"/>
                  <a:pt x="1646238" y="2392362"/>
                  <a:pt x="1647825" y="2352675"/>
                </a:cubicBezTo>
                <a:cubicBezTo>
                  <a:pt x="1649412" y="2312988"/>
                  <a:pt x="1643063" y="2263775"/>
                  <a:pt x="1657350" y="2219325"/>
                </a:cubicBezTo>
                <a:cubicBezTo>
                  <a:pt x="1671637" y="2174875"/>
                  <a:pt x="1657350" y="2128838"/>
                  <a:pt x="1733550" y="2085975"/>
                </a:cubicBezTo>
                <a:cubicBezTo>
                  <a:pt x="1809750" y="2043113"/>
                  <a:pt x="1990857" y="1995487"/>
                  <a:pt x="2114550" y="1962150"/>
                </a:cubicBezTo>
                <a:cubicBezTo>
                  <a:pt x="2238243" y="1928813"/>
                  <a:pt x="2394744" y="1957388"/>
                  <a:pt x="2475706" y="1885950"/>
                </a:cubicBezTo>
                <a:cubicBezTo>
                  <a:pt x="2556669" y="1814513"/>
                  <a:pt x="2576380" y="1608137"/>
                  <a:pt x="2600325" y="1533525"/>
                </a:cubicBezTo>
                <a:cubicBezTo>
                  <a:pt x="2624270" y="1458913"/>
                  <a:pt x="2592388" y="1477963"/>
                  <a:pt x="2619375" y="1438275"/>
                </a:cubicBezTo>
                <a:cubicBezTo>
                  <a:pt x="2646363" y="1398588"/>
                  <a:pt x="2755900" y="1346200"/>
                  <a:pt x="2762250" y="1295400"/>
                </a:cubicBezTo>
                <a:cubicBezTo>
                  <a:pt x="2768600" y="1244600"/>
                  <a:pt x="2654300" y="1166812"/>
                  <a:pt x="2657475" y="1133475"/>
                </a:cubicBezTo>
                <a:cubicBezTo>
                  <a:pt x="2660650" y="1100138"/>
                  <a:pt x="2730500" y="1104900"/>
                  <a:pt x="2781300" y="1095375"/>
                </a:cubicBezTo>
                <a:cubicBezTo>
                  <a:pt x="2832100" y="1085850"/>
                  <a:pt x="2906713" y="1122362"/>
                  <a:pt x="2962275" y="1076325"/>
                </a:cubicBezTo>
                <a:cubicBezTo>
                  <a:pt x="3017837" y="1030288"/>
                  <a:pt x="3082925" y="892175"/>
                  <a:pt x="3114675" y="819150"/>
                </a:cubicBezTo>
                <a:cubicBezTo>
                  <a:pt x="3146425" y="746125"/>
                  <a:pt x="3167063" y="692150"/>
                  <a:pt x="3152775" y="638175"/>
                </a:cubicBezTo>
                <a:cubicBezTo>
                  <a:pt x="3138488" y="584200"/>
                  <a:pt x="3041650" y="552450"/>
                  <a:pt x="3028950" y="495300"/>
                </a:cubicBezTo>
                <a:cubicBezTo>
                  <a:pt x="3016250" y="438150"/>
                  <a:pt x="3033713" y="350838"/>
                  <a:pt x="3076575" y="295275"/>
                </a:cubicBezTo>
                <a:cubicBezTo>
                  <a:pt x="3119438" y="239713"/>
                  <a:pt x="3197225" y="196850"/>
                  <a:pt x="3286125" y="161925"/>
                </a:cubicBezTo>
                <a:cubicBezTo>
                  <a:pt x="3375025" y="127000"/>
                  <a:pt x="3519488" y="98425"/>
                  <a:pt x="3609975" y="85725"/>
                </a:cubicBezTo>
                <a:cubicBezTo>
                  <a:pt x="3700462" y="73025"/>
                  <a:pt x="3773488" y="100013"/>
                  <a:pt x="3829050" y="85725"/>
                </a:cubicBezTo>
                <a:cubicBezTo>
                  <a:pt x="3884613" y="71438"/>
                  <a:pt x="3943350" y="0"/>
                  <a:pt x="3943350" y="0"/>
                </a:cubicBezTo>
                <a:lnTo>
                  <a:pt x="3943350" y="0"/>
                </a:lnTo>
                <a:lnTo>
                  <a:pt x="3933825" y="9525"/>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email"/>
          <a:srcRect/>
          <a:stretch>
            <a:fillRect/>
          </a:stretch>
        </p:blipFill>
        <p:spPr bwMode="auto">
          <a:xfrm>
            <a:off x="4211960" y="1069901"/>
            <a:ext cx="4400550" cy="3151187"/>
          </a:xfrm>
          <a:prstGeom prst="rect">
            <a:avLst/>
          </a:prstGeom>
          <a:noFill/>
          <a:ln w="9525">
            <a:noFill/>
            <a:miter lim="800000"/>
            <a:headEnd/>
            <a:tailEnd/>
          </a:ln>
        </p:spPr>
      </p:pic>
      <p:sp>
        <p:nvSpPr>
          <p:cNvPr id="2" name="Titre 1"/>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a:t>Les héritages </a:t>
            </a:r>
            <a:r>
              <a:rPr lang="fr-FR" sz="3600" b="1" i="1" dirty="0" smtClean="0"/>
              <a:t>des </a:t>
            </a:r>
            <a:r>
              <a:rPr lang="fr-FR" sz="3600" b="1" i="1" dirty="0"/>
              <a:t>ambitions coloniales</a:t>
            </a:r>
          </a:p>
        </p:txBody>
      </p:sp>
      <p:pic>
        <p:nvPicPr>
          <p:cNvPr id="6146" name="Picture 2" descr="C:\Users\christophe\Desktop\Cartographie l'enjeu afghan\CAR Double choc des empires.gif">
            <a:hlinkClick r:id="rId3" action="ppaction://hlinksldjump"/>
          </p:cNvPr>
          <p:cNvPicPr>
            <a:picLocks noChangeAspect="1" noChangeArrowheads="1"/>
          </p:cNvPicPr>
          <p:nvPr/>
        </p:nvPicPr>
        <p:blipFill>
          <a:blip r:embed="rId4" cstate="print"/>
          <a:srcRect/>
          <a:stretch>
            <a:fillRect/>
          </a:stretch>
        </p:blipFill>
        <p:spPr bwMode="auto">
          <a:xfrm>
            <a:off x="467544" y="1052736"/>
            <a:ext cx="3456384" cy="3462145"/>
          </a:xfrm>
          <a:prstGeom prst="rect">
            <a:avLst/>
          </a:prstGeom>
          <a:noFill/>
        </p:spPr>
      </p:pic>
      <p:sp>
        <p:nvSpPr>
          <p:cNvPr id="7" name="Espace réservé du contenu 2"/>
          <p:cNvSpPr>
            <a:spLocks noGrp="1"/>
          </p:cNvSpPr>
          <p:nvPr>
            <p:ph idx="1"/>
          </p:nvPr>
        </p:nvSpPr>
        <p:spPr>
          <a:xfrm>
            <a:off x="4283968" y="4437112"/>
            <a:ext cx="4860032" cy="2448272"/>
          </a:xfrm>
          <a:ln>
            <a:solidFill>
              <a:schemeClr val="bg1"/>
            </a:solidFill>
          </a:ln>
        </p:spPr>
        <p:txBody>
          <a:bodyPr>
            <a:noAutofit/>
          </a:bodyPr>
          <a:lstStyle/>
          <a:p>
            <a:pPr algn="just">
              <a:buNone/>
            </a:pPr>
            <a:r>
              <a:rPr lang="fr-FR" sz="1400" b="1" i="1" dirty="0" smtClean="0"/>
              <a:t>Deux empires coloniaux concurrents dans les années 1870-1910</a:t>
            </a:r>
          </a:p>
          <a:p>
            <a:pPr algn="just">
              <a:buNone/>
            </a:pPr>
            <a:r>
              <a:rPr lang="fr-FR" sz="1400" b="1" i="1" dirty="0" smtClean="0"/>
              <a:t>	</a:t>
            </a:r>
            <a:r>
              <a:rPr lang="fr-FR" sz="1400" i="1" dirty="0" smtClean="0"/>
              <a:t>Empire russe </a:t>
            </a:r>
          </a:p>
          <a:p>
            <a:pPr algn="just">
              <a:buNone/>
            </a:pPr>
            <a:r>
              <a:rPr lang="fr-FR" sz="1400" i="1" dirty="0"/>
              <a:t>	</a:t>
            </a:r>
            <a:r>
              <a:rPr lang="fr-FR" sz="1400" i="1" dirty="0" smtClean="0"/>
              <a:t>Empire britannique </a:t>
            </a:r>
            <a:endParaRPr lang="fr-FR" sz="1400" i="1" dirty="0"/>
          </a:p>
          <a:p>
            <a:pPr algn="just">
              <a:buNone/>
            </a:pPr>
            <a:endParaRPr lang="fr-FR" sz="400" b="1" i="1" dirty="0" smtClean="0"/>
          </a:p>
          <a:p>
            <a:pPr algn="just">
              <a:buNone/>
            </a:pPr>
            <a:r>
              <a:rPr lang="fr-FR" sz="1400" b="1" i="1" dirty="0" smtClean="0"/>
              <a:t>	La ligne Durand de 1893 à la suite des échecs des tentatives d’invasion britannique </a:t>
            </a:r>
          </a:p>
          <a:p>
            <a:pPr algn="just">
              <a:buNone/>
            </a:pPr>
            <a:endParaRPr lang="fr-FR" sz="400" b="1" i="1" dirty="0" smtClean="0"/>
          </a:p>
          <a:p>
            <a:pPr algn="just">
              <a:buNone/>
            </a:pPr>
            <a:r>
              <a:rPr lang="fr-FR" sz="1400" b="1" i="1" dirty="0" smtClean="0"/>
              <a:t>	Un Etat-tampon, reconnu indépendant en 1919.</a:t>
            </a:r>
            <a:endParaRPr lang="fr-FR" sz="1400" b="1" i="1" dirty="0"/>
          </a:p>
          <a:p>
            <a:pPr algn="just">
              <a:buNone/>
            </a:pPr>
            <a:endParaRPr lang="fr-FR" sz="400" b="1" i="1" dirty="0" smtClean="0"/>
          </a:p>
          <a:p>
            <a:pPr algn="just">
              <a:buNone/>
            </a:pPr>
            <a:r>
              <a:rPr lang="fr-FR" sz="1400" b="1" i="1" dirty="0" smtClean="0"/>
              <a:t>          Sous influence britannique</a:t>
            </a:r>
          </a:p>
          <a:p>
            <a:pPr algn="just">
              <a:buNone/>
            </a:pPr>
            <a:endParaRPr lang="fr-FR" sz="1400" b="1" i="1" dirty="0"/>
          </a:p>
          <a:p>
            <a:pPr algn="just">
              <a:buNone/>
            </a:pPr>
            <a:endParaRPr lang="fr-FR" sz="1400" b="1" i="1" dirty="0"/>
          </a:p>
        </p:txBody>
      </p:sp>
      <p:sp>
        <p:nvSpPr>
          <p:cNvPr id="9" name="Rectangle 8"/>
          <p:cNvSpPr/>
          <p:nvPr/>
        </p:nvSpPr>
        <p:spPr>
          <a:xfrm>
            <a:off x="4283968" y="4797152"/>
            <a:ext cx="288032" cy="144016"/>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5013176"/>
            <a:ext cx="288032" cy="144016"/>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283968" y="5877272"/>
            <a:ext cx="288032" cy="144016"/>
          </a:xfrm>
          <a:prstGeom prst="rect">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4283968" y="5445224"/>
            <a:ext cx="288032" cy="720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a:off x="5940152" y="2276872"/>
            <a:ext cx="1584176" cy="1080120"/>
          </a:xfrm>
          <a:prstGeom prst="arc">
            <a:avLst/>
          </a:prstGeom>
          <a:ln w="7620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rc 15"/>
          <p:cNvSpPr/>
          <p:nvPr/>
        </p:nvSpPr>
        <p:spPr>
          <a:xfrm>
            <a:off x="5148064" y="3356992"/>
            <a:ext cx="1440160" cy="1080120"/>
          </a:xfrm>
          <a:prstGeom prst="arc">
            <a:avLst>
              <a:gd name="adj1" fmla="val 15436544"/>
              <a:gd name="adj2" fmla="val 0"/>
            </a:avLst>
          </a:prstGeom>
          <a:ln w="7620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Arc 16"/>
          <p:cNvSpPr/>
          <p:nvPr/>
        </p:nvSpPr>
        <p:spPr>
          <a:xfrm>
            <a:off x="3563888" y="6317940"/>
            <a:ext cx="1440160" cy="1080120"/>
          </a:xfrm>
          <a:prstGeom prst="arc">
            <a:avLst>
              <a:gd name="adj1" fmla="val 15436544"/>
              <a:gd name="adj2" fmla="val 18585210"/>
            </a:avLst>
          </a:prstGeom>
          <a:ln w="7620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Forme libre 18"/>
          <p:cNvSpPr/>
          <p:nvPr/>
        </p:nvSpPr>
        <p:spPr>
          <a:xfrm>
            <a:off x="4400550" y="1543050"/>
            <a:ext cx="3943350" cy="2609850"/>
          </a:xfrm>
          <a:custGeom>
            <a:avLst/>
            <a:gdLst>
              <a:gd name="connsiteX0" fmla="*/ 0 w 3943350"/>
              <a:gd name="connsiteY0" fmla="*/ 2447925 h 2668587"/>
              <a:gd name="connsiteX1" fmla="*/ 209550 w 3943350"/>
              <a:gd name="connsiteY1" fmla="*/ 2552700 h 2668587"/>
              <a:gd name="connsiteX2" fmla="*/ 400050 w 3943350"/>
              <a:gd name="connsiteY2" fmla="*/ 2600325 h 2668587"/>
              <a:gd name="connsiteX3" fmla="*/ 590550 w 3943350"/>
              <a:gd name="connsiteY3" fmla="*/ 2667000 h 2668587"/>
              <a:gd name="connsiteX4" fmla="*/ 1095375 w 3943350"/>
              <a:gd name="connsiteY4" fmla="*/ 2609850 h 2668587"/>
              <a:gd name="connsiteX5" fmla="*/ 1485900 w 3943350"/>
              <a:gd name="connsiteY5" fmla="*/ 2562225 h 2668587"/>
              <a:gd name="connsiteX6" fmla="*/ 1647825 w 3943350"/>
              <a:gd name="connsiteY6" fmla="*/ 2457450 h 2668587"/>
              <a:gd name="connsiteX7" fmla="*/ 1647825 w 3943350"/>
              <a:gd name="connsiteY7" fmla="*/ 2352675 h 2668587"/>
              <a:gd name="connsiteX8" fmla="*/ 1657350 w 3943350"/>
              <a:gd name="connsiteY8" fmla="*/ 2219325 h 2668587"/>
              <a:gd name="connsiteX9" fmla="*/ 1733550 w 3943350"/>
              <a:gd name="connsiteY9" fmla="*/ 2085975 h 2668587"/>
              <a:gd name="connsiteX10" fmla="*/ 2114550 w 3943350"/>
              <a:gd name="connsiteY10" fmla="*/ 1962150 h 2668587"/>
              <a:gd name="connsiteX11" fmla="*/ 2495550 w 3943350"/>
              <a:gd name="connsiteY11" fmla="*/ 1895475 h 2668587"/>
              <a:gd name="connsiteX12" fmla="*/ 2600325 w 3943350"/>
              <a:gd name="connsiteY12" fmla="*/ 1533525 h 2668587"/>
              <a:gd name="connsiteX13" fmla="*/ 2619375 w 3943350"/>
              <a:gd name="connsiteY13" fmla="*/ 1438275 h 2668587"/>
              <a:gd name="connsiteX14" fmla="*/ 2762250 w 3943350"/>
              <a:gd name="connsiteY14" fmla="*/ 1295400 h 2668587"/>
              <a:gd name="connsiteX15" fmla="*/ 2657475 w 3943350"/>
              <a:gd name="connsiteY15" fmla="*/ 1133475 h 2668587"/>
              <a:gd name="connsiteX16" fmla="*/ 2781300 w 3943350"/>
              <a:gd name="connsiteY16" fmla="*/ 1095375 h 2668587"/>
              <a:gd name="connsiteX17" fmla="*/ 2962275 w 3943350"/>
              <a:gd name="connsiteY17" fmla="*/ 1076325 h 2668587"/>
              <a:gd name="connsiteX18" fmla="*/ 3114675 w 3943350"/>
              <a:gd name="connsiteY18" fmla="*/ 819150 h 2668587"/>
              <a:gd name="connsiteX19" fmla="*/ 3152775 w 3943350"/>
              <a:gd name="connsiteY19" fmla="*/ 638175 h 2668587"/>
              <a:gd name="connsiteX20" fmla="*/ 3028950 w 3943350"/>
              <a:gd name="connsiteY20" fmla="*/ 495300 h 2668587"/>
              <a:gd name="connsiteX21" fmla="*/ 3076575 w 3943350"/>
              <a:gd name="connsiteY21" fmla="*/ 295275 h 2668587"/>
              <a:gd name="connsiteX22" fmla="*/ 3286125 w 3943350"/>
              <a:gd name="connsiteY22" fmla="*/ 161925 h 2668587"/>
              <a:gd name="connsiteX23" fmla="*/ 3609975 w 3943350"/>
              <a:gd name="connsiteY23" fmla="*/ 85725 h 2668587"/>
              <a:gd name="connsiteX24" fmla="*/ 3829050 w 3943350"/>
              <a:gd name="connsiteY24" fmla="*/ 85725 h 2668587"/>
              <a:gd name="connsiteX25" fmla="*/ 3943350 w 3943350"/>
              <a:gd name="connsiteY25" fmla="*/ 0 h 2668587"/>
              <a:gd name="connsiteX26" fmla="*/ 3943350 w 3943350"/>
              <a:gd name="connsiteY26" fmla="*/ 0 h 2668587"/>
              <a:gd name="connsiteX27" fmla="*/ 3933825 w 3943350"/>
              <a:gd name="connsiteY27" fmla="*/ 9525 h 2668587"/>
              <a:gd name="connsiteX0" fmla="*/ 0 w 3943350"/>
              <a:gd name="connsiteY0" fmla="*/ 2447925 h 2668587"/>
              <a:gd name="connsiteX1" fmla="*/ 209550 w 3943350"/>
              <a:gd name="connsiteY1" fmla="*/ 2552700 h 2668587"/>
              <a:gd name="connsiteX2" fmla="*/ 400050 w 3943350"/>
              <a:gd name="connsiteY2" fmla="*/ 2600325 h 2668587"/>
              <a:gd name="connsiteX3" fmla="*/ 590550 w 3943350"/>
              <a:gd name="connsiteY3" fmla="*/ 2667000 h 2668587"/>
              <a:gd name="connsiteX4" fmla="*/ 1095375 w 3943350"/>
              <a:gd name="connsiteY4" fmla="*/ 2609850 h 2668587"/>
              <a:gd name="connsiteX5" fmla="*/ 1485900 w 3943350"/>
              <a:gd name="connsiteY5" fmla="*/ 2562225 h 2668587"/>
              <a:gd name="connsiteX6" fmla="*/ 1647825 w 3943350"/>
              <a:gd name="connsiteY6" fmla="*/ 2457450 h 2668587"/>
              <a:gd name="connsiteX7" fmla="*/ 1647825 w 3943350"/>
              <a:gd name="connsiteY7" fmla="*/ 2352675 h 2668587"/>
              <a:gd name="connsiteX8" fmla="*/ 1657350 w 3943350"/>
              <a:gd name="connsiteY8" fmla="*/ 2219325 h 2668587"/>
              <a:gd name="connsiteX9" fmla="*/ 1733550 w 3943350"/>
              <a:gd name="connsiteY9" fmla="*/ 2085975 h 2668587"/>
              <a:gd name="connsiteX10" fmla="*/ 2114550 w 3943350"/>
              <a:gd name="connsiteY10" fmla="*/ 1962150 h 2668587"/>
              <a:gd name="connsiteX11" fmla="*/ 2475706 w 3943350"/>
              <a:gd name="connsiteY11" fmla="*/ 1885950 h 2668587"/>
              <a:gd name="connsiteX12" fmla="*/ 2600325 w 3943350"/>
              <a:gd name="connsiteY12" fmla="*/ 1533525 h 2668587"/>
              <a:gd name="connsiteX13" fmla="*/ 2619375 w 3943350"/>
              <a:gd name="connsiteY13" fmla="*/ 1438275 h 2668587"/>
              <a:gd name="connsiteX14" fmla="*/ 2762250 w 3943350"/>
              <a:gd name="connsiteY14" fmla="*/ 1295400 h 2668587"/>
              <a:gd name="connsiteX15" fmla="*/ 2657475 w 3943350"/>
              <a:gd name="connsiteY15" fmla="*/ 1133475 h 2668587"/>
              <a:gd name="connsiteX16" fmla="*/ 2781300 w 3943350"/>
              <a:gd name="connsiteY16" fmla="*/ 1095375 h 2668587"/>
              <a:gd name="connsiteX17" fmla="*/ 2962275 w 3943350"/>
              <a:gd name="connsiteY17" fmla="*/ 1076325 h 2668587"/>
              <a:gd name="connsiteX18" fmla="*/ 3114675 w 3943350"/>
              <a:gd name="connsiteY18" fmla="*/ 819150 h 2668587"/>
              <a:gd name="connsiteX19" fmla="*/ 3152775 w 3943350"/>
              <a:gd name="connsiteY19" fmla="*/ 638175 h 2668587"/>
              <a:gd name="connsiteX20" fmla="*/ 3028950 w 3943350"/>
              <a:gd name="connsiteY20" fmla="*/ 495300 h 2668587"/>
              <a:gd name="connsiteX21" fmla="*/ 3076575 w 3943350"/>
              <a:gd name="connsiteY21" fmla="*/ 295275 h 2668587"/>
              <a:gd name="connsiteX22" fmla="*/ 3286125 w 3943350"/>
              <a:gd name="connsiteY22" fmla="*/ 161925 h 2668587"/>
              <a:gd name="connsiteX23" fmla="*/ 3609975 w 3943350"/>
              <a:gd name="connsiteY23" fmla="*/ 85725 h 2668587"/>
              <a:gd name="connsiteX24" fmla="*/ 3829050 w 3943350"/>
              <a:gd name="connsiteY24" fmla="*/ 85725 h 2668587"/>
              <a:gd name="connsiteX25" fmla="*/ 3943350 w 3943350"/>
              <a:gd name="connsiteY25" fmla="*/ 0 h 2668587"/>
              <a:gd name="connsiteX26" fmla="*/ 3943350 w 3943350"/>
              <a:gd name="connsiteY26" fmla="*/ 0 h 2668587"/>
              <a:gd name="connsiteX27" fmla="*/ 3933825 w 3943350"/>
              <a:gd name="connsiteY27" fmla="*/ 9525 h 2668587"/>
              <a:gd name="connsiteX0" fmla="*/ 0 w 3943350"/>
              <a:gd name="connsiteY0" fmla="*/ 2447925 h 2609850"/>
              <a:gd name="connsiteX1" fmla="*/ 209550 w 3943350"/>
              <a:gd name="connsiteY1" fmla="*/ 2552700 h 2609850"/>
              <a:gd name="connsiteX2" fmla="*/ 400050 w 3943350"/>
              <a:gd name="connsiteY2" fmla="*/ 2600325 h 2609850"/>
              <a:gd name="connsiteX3" fmla="*/ 675506 w 3943350"/>
              <a:gd name="connsiteY3" fmla="*/ 2606030 h 2609850"/>
              <a:gd name="connsiteX4" fmla="*/ 1095375 w 3943350"/>
              <a:gd name="connsiteY4" fmla="*/ 2609850 h 2609850"/>
              <a:gd name="connsiteX5" fmla="*/ 1485900 w 3943350"/>
              <a:gd name="connsiteY5" fmla="*/ 2562225 h 2609850"/>
              <a:gd name="connsiteX6" fmla="*/ 1647825 w 3943350"/>
              <a:gd name="connsiteY6" fmla="*/ 2457450 h 2609850"/>
              <a:gd name="connsiteX7" fmla="*/ 1647825 w 3943350"/>
              <a:gd name="connsiteY7" fmla="*/ 2352675 h 2609850"/>
              <a:gd name="connsiteX8" fmla="*/ 1657350 w 3943350"/>
              <a:gd name="connsiteY8" fmla="*/ 2219325 h 2609850"/>
              <a:gd name="connsiteX9" fmla="*/ 1733550 w 3943350"/>
              <a:gd name="connsiteY9" fmla="*/ 2085975 h 2609850"/>
              <a:gd name="connsiteX10" fmla="*/ 2114550 w 3943350"/>
              <a:gd name="connsiteY10" fmla="*/ 1962150 h 2609850"/>
              <a:gd name="connsiteX11" fmla="*/ 2475706 w 3943350"/>
              <a:gd name="connsiteY11" fmla="*/ 1885950 h 2609850"/>
              <a:gd name="connsiteX12" fmla="*/ 2600325 w 3943350"/>
              <a:gd name="connsiteY12" fmla="*/ 1533525 h 2609850"/>
              <a:gd name="connsiteX13" fmla="*/ 2619375 w 3943350"/>
              <a:gd name="connsiteY13" fmla="*/ 1438275 h 2609850"/>
              <a:gd name="connsiteX14" fmla="*/ 2762250 w 3943350"/>
              <a:gd name="connsiteY14" fmla="*/ 1295400 h 2609850"/>
              <a:gd name="connsiteX15" fmla="*/ 2657475 w 3943350"/>
              <a:gd name="connsiteY15" fmla="*/ 1133475 h 2609850"/>
              <a:gd name="connsiteX16" fmla="*/ 2781300 w 3943350"/>
              <a:gd name="connsiteY16" fmla="*/ 1095375 h 2609850"/>
              <a:gd name="connsiteX17" fmla="*/ 2962275 w 3943350"/>
              <a:gd name="connsiteY17" fmla="*/ 1076325 h 2609850"/>
              <a:gd name="connsiteX18" fmla="*/ 3114675 w 3943350"/>
              <a:gd name="connsiteY18" fmla="*/ 819150 h 2609850"/>
              <a:gd name="connsiteX19" fmla="*/ 3152775 w 3943350"/>
              <a:gd name="connsiteY19" fmla="*/ 638175 h 2609850"/>
              <a:gd name="connsiteX20" fmla="*/ 3028950 w 3943350"/>
              <a:gd name="connsiteY20" fmla="*/ 495300 h 2609850"/>
              <a:gd name="connsiteX21" fmla="*/ 3076575 w 3943350"/>
              <a:gd name="connsiteY21" fmla="*/ 295275 h 2609850"/>
              <a:gd name="connsiteX22" fmla="*/ 3286125 w 3943350"/>
              <a:gd name="connsiteY22" fmla="*/ 161925 h 2609850"/>
              <a:gd name="connsiteX23" fmla="*/ 3609975 w 3943350"/>
              <a:gd name="connsiteY23" fmla="*/ 85725 h 2609850"/>
              <a:gd name="connsiteX24" fmla="*/ 3829050 w 3943350"/>
              <a:gd name="connsiteY24" fmla="*/ 85725 h 2609850"/>
              <a:gd name="connsiteX25" fmla="*/ 3943350 w 3943350"/>
              <a:gd name="connsiteY25" fmla="*/ 0 h 2609850"/>
              <a:gd name="connsiteX26" fmla="*/ 3943350 w 3943350"/>
              <a:gd name="connsiteY26" fmla="*/ 0 h 2609850"/>
              <a:gd name="connsiteX27" fmla="*/ 3933825 w 3943350"/>
              <a:gd name="connsiteY27" fmla="*/ 9525 h 2609850"/>
              <a:gd name="connsiteX0" fmla="*/ 0 w 3943350"/>
              <a:gd name="connsiteY0" fmla="*/ 2447925 h 2609850"/>
              <a:gd name="connsiteX1" fmla="*/ 209550 w 3943350"/>
              <a:gd name="connsiteY1" fmla="*/ 2552700 h 2609850"/>
              <a:gd name="connsiteX2" fmla="*/ 400050 w 3943350"/>
              <a:gd name="connsiteY2" fmla="*/ 2600325 h 2609850"/>
              <a:gd name="connsiteX3" fmla="*/ 675506 w 3943350"/>
              <a:gd name="connsiteY3" fmla="*/ 2606030 h 2609850"/>
              <a:gd name="connsiteX4" fmla="*/ 1095375 w 3943350"/>
              <a:gd name="connsiteY4" fmla="*/ 2609850 h 2609850"/>
              <a:gd name="connsiteX5" fmla="*/ 1485900 w 3943350"/>
              <a:gd name="connsiteY5" fmla="*/ 2562225 h 2609850"/>
              <a:gd name="connsiteX6" fmla="*/ 1647825 w 3943350"/>
              <a:gd name="connsiteY6" fmla="*/ 2457450 h 2609850"/>
              <a:gd name="connsiteX7" fmla="*/ 1647825 w 3943350"/>
              <a:gd name="connsiteY7" fmla="*/ 2352675 h 2609850"/>
              <a:gd name="connsiteX8" fmla="*/ 1657350 w 3943350"/>
              <a:gd name="connsiteY8" fmla="*/ 2219325 h 2609850"/>
              <a:gd name="connsiteX9" fmla="*/ 1733550 w 3943350"/>
              <a:gd name="connsiteY9" fmla="*/ 2085975 h 2609850"/>
              <a:gd name="connsiteX10" fmla="*/ 2114550 w 3943350"/>
              <a:gd name="connsiteY10" fmla="*/ 1962150 h 2609850"/>
              <a:gd name="connsiteX11" fmla="*/ 2475706 w 3943350"/>
              <a:gd name="connsiteY11" fmla="*/ 1885950 h 2609850"/>
              <a:gd name="connsiteX12" fmla="*/ 2600325 w 3943350"/>
              <a:gd name="connsiteY12" fmla="*/ 1533525 h 2609850"/>
              <a:gd name="connsiteX13" fmla="*/ 2619375 w 3943350"/>
              <a:gd name="connsiteY13" fmla="*/ 1438275 h 2609850"/>
              <a:gd name="connsiteX14" fmla="*/ 2762250 w 3943350"/>
              <a:gd name="connsiteY14" fmla="*/ 1295400 h 2609850"/>
              <a:gd name="connsiteX15" fmla="*/ 2657475 w 3943350"/>
              <a:gd name="connsiteY15" fmla="*/ 1133475 h 2609850"/>
              <a:gd name="connsiteX16" fmla="*/ 2781300 w 3943350"/>
              <a:gd name="connsiteY16" fmla="*/ 1095375 h 2609850"/>
              <a:gd name="connsiteX17" fmla="*/ 2962275 w 3943350"/>
              <a:gd name="connsiteY17" fmla="*/ 1076325 h 2609850"/>
              <a:gd name="connsiteX18" fmla="*/ 3114675 w 3943350"/>
              <a:gd name="connsiteY18" fmla="*/ 819150 h 2609850"/>
              <a:gd name="connsiteX19" fmla="*/ 3152775 w 3943350"/>
              <a:gd name="connsiteY19" fmla="*/ 638175 h 2609850"/>
              <a:gd name="connsiteX20" fmla="*/ 3028950 w 3943350"/>
              <a:gd name="connsiteY20" fmla="*/ 495300 h 2609850"/>
              <a:gd name="connsiteX21" fmla="*/ 3076575 w 3943350"/>
              <a:gd name="connsiteY21" fmla="*/ 295275 h 2609850"/>
              <a:gd name="connsiteX22" fmla="*/ 3286125 w 3943350"/>
              <a:gd name="connsiteY22" fmla="*/ 161925 h 2609850"/>
              <a:gd name="connsiteX23" fmla="*/ 3609975 w 3943350"/>
              <a:gd name="connsiteY23" fmla="*/ 85725 h 2609850"/>
              <a:gd name="connsiteX24" fmla="*/ 3829050 w 3943350"/>
              <a:gd name="connsiteY24" fmla="*/ 85725 h 2609850"/>
              <a:gd name="connsiteX25" fmla="*/ 3943350 w 3943350"/>
              <a:gd name="connsiteY25" fmla="*/ 0 h 2609850"/>
              <a:gd name="connsiteX26" fmla="*/ 3943350 w 3943350"/>
              <a:gd name="connsiteY26" fmla="*/ 0 h 2609850"/>
              <a:gd name="connsiteX27" fmla="*/ 3933825 w 3943350"/>
              <a:gd name="connsiteY27" fmla="*/ 9525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43350" h="2609850">
                <a:moveTo>
                  <a:pt x="0" y="2447925"/>
                </a:moveTo>
                <a:cubicBezTo>
                  <a:pt x="71437" y="2487612"/>
                  <a:pt x="142875" y="2527300"/>
                  <a:pt x="209550" y="2552700"/>
                </a:cubicBezTo>
                <a:cubicBezTo>
                  <a:pt x="276225" y="2578100"/>
                  <a:pt x="322391" y="2591437"/>
                  <a:pt x="400050" y="2600325"/>
                </a:cubicBezTo>
                <a:cubicBezTo>
                  <a:pt x="477709" y="2609213"/>
                  <a:pt x="559619" y="2604443"/>
                  <a:pt x="675506" y="2606030"/>
                </a:cubicBezTo>
                <a:lnTo>
                  <a:pt x="1095375" y="2609850"/>
                </a:lnTo>
                <a:cubicBezTo>
                  <a:pt x="1244600" y="2592387"/>
                  <a:pt x="1393825" y="2587625"/>
                  <a:pt x="1485900" y="2562225"/>
                </a:cubicBezTo>
                <a:cubicBezTo>
                  <a:pt x="1577975" y="2536825"/>
                  <a:pt x="1620838" y="2492375"/>
                  <a:pt x="1647825" y="2457450"/>
                </a:cubicBezTo>
                <a:cubicBezTo>
                  <a:pt x="1674813" y="2422525"/>
                  <a:pt x="1646238" y="2392362"/>
                  <a:pt x="1647825" y="2352675"/>
                </a:cubicBezTo>
                <a:cubicBezTo>
                  <a:pt x="1649412" y="2312988"/>
                  <a:pt x="1643063" y="2263775"/>
                  <a:pt x="1657350" y="2219325"/>
                </a:cubicBezTo>
                <a:cubicBezTo>
                  <a:pt x="1671637" y="2174875"/>
                  <a:pt x="1657350" y="2128838"/>
                  <a:pt x="1733550" y="2085975"/>
                </a:cubicBezTo>
                <a:cubicBezTo>
                  <a:pt x="1809750" y="2043113"/>
                  <a:pt x="1990857" y="1995487"/>
                  <a:pt x="2114550" y="1962150"/>
                </a:cubicBezTo>
                <a:cubicBezTo>
                  <a:pt x="2238243" y="1928813"/>
                  <a:pt x="2394744" y="1957388"/>
                  <a:pt x="2475706" y="1885950"/>
                </a:cubicBezTo>
                <a:cubicBezTo>
                  <a:pt x="2556669" y="1814513"/>
                  <a:pt x="2576380" y="1608137"/>
                  <a:pt x="2600325" y="1533525"/>
                </a:cubicBezTo>
                <a:cubicBezTo>
                  <a:pt x="2624270" y="1458913"/>
                  <a:pt x="2592388" y="1477963"/>
                  <a:pt x="2619375" y="1438275"/>
                </a:cubicBezTo>
                <a:cubicBezTo>
                  <a:pt x="2646363" y="1398588"/>
                  <a:pt x="2755900" y="1346200"/>
                  <a:pt x="2762250" y="1295400"/>
                </a:cubicBezTo>
                <a:cubicBezTo>
                  <a:pt x="2768600" y="1244600"/>
                  <a:pt x="2654300" y="1166812"/>
                  <a:pt x="2657475" y="1133475"/>
                </a:cubicBezTo>
                <a:cubicBezTo>
                  <a:pt x="2660650" y="1100138"/>
                  <a:pt x="2730500" y="1104900"/>
                  <a:pt x="2781300" y="1095375"/>
                </a:cubicBezTo>
                <a:cubicBezTo>
                  <a:pt x="2832100" y="1085850"/>
                  <a:pt x="2906713" y="1122362"/>
                  <a:pt x="2962275" y="1076325"/>
                </a:cubicBezTo>
                <a:cubicBezTo>
                  <a:pt x="3017837" y="1030288"/>
                  <a:pt x="3082925" y="892175"/>
                  <a:pt x="3114675" y="819150"/>
                </a:cubicBezTo>
                <a:cubicBezTo>
                  <a:pt x="3146425" y="746125"/>
                  <a:pt x="3167063" y="692150"/>
                  <a:pt x="3152775" y="638175"/>
                </a:cubicBezTo>
                <a:cubicBezTo>
                  <a:pt x="3138488" y="584200"/>
                  <a:pt x="3041650" y="552450"/>
                  <a:pt x="3028950" y="495300"/>
                </a:cubicBezTo>
                <a:cubicBezTo>
                  <a:pt x="3016250" y="438150"/>
                  <a:pt x="3033713" y="350838"/>
                  <a:pt x="3076575" y="295275"/>
                </a:cubicBezTo>
                <a:cubicBezTo>
                  <a:pt x="3119438" y="239713"/>
                  <a:pt x="3197225" y="196850"/>
                  <a:pt x="3286125" y="161925"/>
                </a:cubicBezTo>
                <a:cubicBezTo>
                  <a:pt x="3375025" y="127000"/>
                  <a:pt x="3519488" y="98425"/>
                  <a:pt x="3609975" y="85725"/>
                </a:cubicBezTo>
                <a:cubicBezTo>
                  <a:pt x="3700462" y="73025"/>
                  <a:pt x="3773488" y="100013"/>
                  <a:pt x="3829050" y="85725"/>
                </a:cubicBezTo>
                <a:cubicBezTo>
                  <a:pt x="3884613" y="71438"/>
                  <a:pt x="3943350" y="0"/>
                  <a:pt x="3943350" y="0"/>
                </a:cubicBezTo>
                <a:lnTo>
                  <a:pt x="3943350" y="0"/>
                </a:lnTo>
                <a:lnTo>
                  <a:pt x="3933825" y="9525"/>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email"/>
          <a:srcRect/>
          <a:stretch>
            <a:fillRect/>
          </a:stretch>
        </p:blipFill>
        <p:spPr bwMode="auto">
          <a:xfrm>
            <a:off x="4211960" y="1069901"/>
            <a:ext cx="4400550" cy="3151187"/>
          </a:xfrm>
          <a:prstGeom prst="rect">
            <a:avLst/>
          </a:prstGeom>
          <a:noFill/>
          <a:ln w="9525">
            <a:noFill/>
            <a:miter lim="800000"/>
            <a:headEnd/>
            <a:tailEnd/>
          </a:ln>
        </p:spPr>
      </p:pic>
      <p:sp>
        <p:nvSpPr>
          <p:cNvPr id="2" name="Titre 1"/>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a:t>Les héritages </a:t>
            </a:r>
            <a:r>
              <a:rPr lang="fr-FR" sz="3600" b="1" i="1" dirty="0" smtClean="0"/>
              <a:t>des </a:t>
            </a:r>
            <a:r>
              <a:rPr lang="fr-FR" sz="3600" b="1" i="1" dirty="0"/>
              <a:t>ambitions coloniales</a:t>
            </a:r>
          </a:p>
        </p:txBody>
      </p:sp>
      <p:pic>
        <p:nvPicPr>
          <p:cNvPr id="6146" name="Picture 2" descr="C:\Users\christophe\Desktop\Cartographie l'enjeu afghan\CAR Double choc des empires.gif">
            <a:hlinkClick r:id="rId3" action="ppaction://hlinksldjump"/>
          </p:cNvPr>
          <p:cNvPicPr>
            <a:picLocks noChangeAspect="1" noChangeArrowheads="1"/>
          </p:cNvPicPr>
          <p:nvPr/>
        </p:nvPicPr>
        <p:blipFill>
          <a:blip r:embed="rId4" cstate="print"/>
          <a:srcRect/>
          <a:stretch>
            <a:fillRect/>
          </a:stretch>
        </p:blipFill>
        <p:spPr bwMode="auto">
          <a:xfrm>
            <a:off x="467544" y="1052736"/>
            <a:ext cx="3456384" cy="3462145"/>
          </a:xfrm>
          <a:prstGeom prst="rect">
            <a:avLst/>
          </a:prstGeom>
          <a:noFill/>
        </p:spPr>
      </p:pic>
      <p:sp>
        <p:nvSpPr>
          <p:cNvPr id="7" name="Espace réservé du contenu 2"/>
          <p:cNvSpPr>
            <a:spLocks noGrp="1"/>
          </p:cNvSpPr>
          <p:nvPr>
            <p:ph idx="1"/>
          </p:nvPr>
        </p:nvSpPr>
        <p:spPr>
          <a:xfrm>
            <a:off x="4283968" y="4437112"/>
            <a:ext cx="4860032" cy="2448272"/>
          </a:xfrm>
          <a:ln>
            <a:solidFill>
              <a:schemeClr val="bg1"/>
            </a:solidFill>
          </a:ln>
        </p:spPr>
        <p:txBody>
          <a:bodyPr>
            <a:noAutofit/>
          </a:bodyPr>
          <a:lstStyle/>
          <a:p>
            <a:pPr algn="just">
              <a:buNone/>
            </a:pPr>
            <a:r>
              <a:rPr lang="fr-FR" sz="1400" b="1" i="1" dirty="0" smtClean="0"/>
              <a:t>Deux empires coloniaux concurrents dans les années 1870-1910</a:t>
            </a:r>
          </a:p>
          <a:p>
            <a:pPr algn="just">
              <a:buNone/>
            </a:pPr>
            <a:r>
              <a:rPr lang="fr-FR" sz="1400" b="1" i="1" dirty="0" smtClean="0"/>
              <a:t>	</a:t>
            </a:r>
            <a:r>
              <a:rPr lang="fr-FR" sz="1400" i="1" dirty="0" smtClean="0"/>
              <a:t>Empire russe </a:t>
            </a:r>
          </a:p>
          <a:p>
            <a:pPr algn="just">
              <a:buNone/>
            </a:pPr>
            <a:r>
              <a:rPr lang="fr-FR" sz="1400" i="1" dirty="0"/>
              <a:t>	</a:t>
            </a:r>
            <a:r>
              <a:rPr lang="fr-FR" sz="1400" i="1" dirty="0" smtClean="0"/>
              <a:t>Empire britannique </a:t>
            </a:r>
            <a:endParaRPr lang="fr-FR" sz="1400" i="1" dirty="0"/>
          </a:p>
          <a:p>
            <a:pPr algn="just">
              <a:buNone/>
            </a:pPr>
            <a:endParaRPr lang="fr-FR" sz="400" b="1" i="1" dirty="0" smtClean="0"/>
          </a:p>
          <a:p>
            <a:pPr algn="just">
              <a:buNone/>
            </a:pPr>
            <a:r>
              <a:rPr lang="fr-FR" sz="1400" b="1" i="1" dirty="0" smtClean="0"/>
              <a:t>	La ligne Durand de 1893 à la suite des échecs des tentatives d’invasion britannique </a:t>
            </a:r>
          </a:p>
          <a:p>
            <a:pPr algn="just">
              <a:buNone/>
            </a:pPr>
            <a:endParaRPr lang="fr-FR" sz="400" b="1" i="1" dirty="0" smtClean="0"/>
          </a:p>
          <a:p>
            <a:pPr algn="just">
              <a:buNone/>
            </a:pPr>
            <a:r>
              <a:rPr lang="fr-FR" sz="1400" b="1" i="1" dirty="0" smtClean="0"/>
              <a:t>	Un Etat-tampon, reconnu indépendant en 1919.</a:t>
            </a:r>
            <a:endParaRPr lang="fr-FR" sz="1400" b="1" i="1" dirty="0"/>
          </a:p>
          <a:p>
            <a:pPr algn="just">
              <a:buNone/>
            </a:pPr>
            <a:endParaRPr lang="fr-FR" sz="400" b="1" i="1" dirty="0" smtClean="0"/>
          </a:p>
          <a:p>
            <a:pPr algn="just">
              <a:buNone/>
            </a:pPr>
            <a:r>
              <a:rPr lang="fr-FR" sz="1400" b="1" i="1" dirty="0" smtClean="0"/>
              <a:t>          Sous influence britannique</a:t>
            </a:r>
          </a:p>
          <a:p>
            <a:pPr algn="just">
              <a:buNone/>
            </a:pPr>
            <a:r>
              <a:rPr lang="fr-FR" sz="1400" b="1" i="1" dirty="0" smtClean="0"/>
              <a:t>          Comportant  un No man’s land anglo-russe depuis 1905</a:t>
            </a:r>
          </a:p>
          <a:p>
            <a:pPr algn="just">
              <a:buNone/>
            </a:pPr>
            <a:endParaRPr lang="fr-FR" sz="1400" b="1" i="1" dirty="0"/>
          </a:p>
          <a:p>
            <a:pPr algn="just">
              <a:buNone/>
            </a:pPr>
            <a:endParaRPr lang="fr-FR" sz="1400" b="1" i="1" dirty="0"/>
          </a:p>
        </p:txBody>
      </p:sp>
      <p:sp>
        <p:nvSpPr>
          <p:cNvPr id="9" name="Rectangle 8"/>
          <p:cNvSpPr/>
          <p:nvPr/>
        </p:nvSpPr>
        <p:spPr>
          <a:xfrm>
            <a:off x="4283968" y="4797152"/>
            <a:ext cx="288032" cy="144016"/>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5013176"/>
            <a:ext cx="288032" cy="144016"/>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283968" y="5877272"/>
            <a:ext cx="288032" cy="144016"/>
          </a:xfrm>
          <a:prstGeom prst="rect">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4283968" y="5445224"/>
            <a:ext cx="288032" cy="720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a:off x="5940152" y="2276872"/>
            <a:ext cx="1584176" cy="1080120"/>
          </a:xfrm>
          <a:prstGeom prst="arc">
            <a:avLst/>
          </a:prstGeom>
          <a:ln w="7620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rc 15"/>
          <p:cNvSpPr/>
          <p:nvPr/>
        </p:nvSpPr>
        <p:spPr>
          <a:xfrm>
            <a:off x="5148064" y="3356992"/>
            <a:ext cx="1440160" cy="1080120"/>
          </a:xfrm>
          <a:prstGeom prst="arc">
            <a:avLst>
              <a:gd name="adj1" fmla="val 15436544"/>
              <a:gd name="adj2" fmla="val 0"/>
            </a:avLst>
          </a:prstGeom>
          <a:ln w="7620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Arc 16"/>
          <p:cNvSpPr/>
          <p:nvPr/>
        </p:nvSpPr>
        <p:spPr>
          <a:xfrm>
            <a:off x="3563888" y="6317940"/>
            <a:ext cx="1440160" cy="1080120"/>
          </a:xfrm>
          <a:prstGeom prst="arc">
            <a:avLst>
              <a:gd name="adj1" fmla="val 15436544"/>
              <a:gd name="adj2" fmla="val 18585210"/>
            </a:avLst>
          </a:prstGeom>
          <a:ln w="7620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Ellipse 17"/>
          <p:cNvSpPr/>
          <p:nvPr/>
        </p:nvSpPr>
        <p:spPr>
          <a:xfrm rot="20826166">
            <a:off x="4368415" y="6555671"/>
            <a:ext cx="288032"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4400550" y="1543050"/>
            <a:ext cx="3943350" cy="2609850"/>
          </a:xfrm>
          <a:custGeom>
            <a:avLst/>
            <a:gdLst>
              <a:gd name="connsiteX0" fmla="*/ 0 w 3943350"/>
              <a:gd name="connsiteY0" fmla="*/ 2447925 h 2668587"/>
              <a:gd name="connsiteX1" fmla="*/ 209550 w 3943350"/>
              <a:gd name="connsiteY1" fmla="*/ 2552700 h 2668587"/>
              <a:gd name="connsiteX2" fmla="*/ 400050 w 3943350"/>
              <a:gd name="connsiteY2" fmla="*/ 2600325 h 2668587"/>
              <a:gd name="connsiteX3" fmla="*/ 590550 w 3943350"/>
              <a:gd name="connsiteY3" fmla="*/ 2667000 h 2668587"/>
              <a:gd name="connsiteX4" fmla="*/ 1095375 w 3943350"/>
              <a:gd name="connsiteY4" fmla="*/ 2609850 h 2668587"/>
              <a:gd name="connsiteX5" fmla="*/ 1485900 w 3943350"/>
              <a:gd name="connsiteY5" fmla="*/ 2562225 h 2668587"/>
              <a:gd name="connsiteX6" fmla="*/ 1647825 w 3943350"/>
              <a:gd name="connsiteY6" fmla="*/ 2457450 h 2668587"/>
              <a:gd name="connsiteX7" fmla="*/ 1647825 w 3943350"/>
              <a:gd name="connsiteY7" fmla="*/ 2352675 h 2668587"/>
              <a:gd name="connsiteX8" fmla="*/ 1657350 w 3943350"/>
              <a:gd name="connsiteY8" fmla="*/ 2219325 h 2668587"/>
              <a:gd name="connsiteX9" fmla="*/ 1733550 w 3943350"/>
              <a:gd name="connsiteY9" fmla="*/ 2085975 h 2668587"/>
              <a:gd name="connsiteX10" fmla="*/ 2114550 w 3943350"/>
              <a:gd name="connsiteY10" fmla="*/ 1962150 h 2668587"/>
              <a:gd name="connsiteX11" fmla="*/ 2495550 w 3943350"/>
              <a:gd name="connsiteY11" fmla="*/ 1895475 h 2668587"/>
              <a:gd name="connsiteX12" fmla="*/ 2600325 w 3943350"/>
              <a:gd name="connsiteY12" fmla="*/ 1533525 h 2668587"/>
              <a:gd name="connsiteX13" fmla="*/ 2619375 w 3943350"/>
              <a:gd name="connsiteY13" fmla="*/ 1438275 h 2668587"/>
              <a:gd name="connsiteX14" fmla="*/ 2762250 w 3943350"/>
              <a:gd name="connsiteY14" fmla="*/ 1295400 h 2668587"/>
              <a:gd name="connsiteX15" fmla="*/ 2657475 w 3943350"/>
              <a:gd name="connsiteY15" fmla="*/ 1133475 h 2668587"/>
              <a:gd name="connsiteX16" fmla="*/ 2781300 w 3943350"/>
              <a:gd name="connsiteY16" fmla="*/ 1095375 h 2668587"/>
              <a:gd name="connsiteX17" fmla="*/ 2962275 w 3943350"/>
              <a:gd name="connsiteY17" fmla="*/ 1076325 h 2668587"/>
              <a:gd name="connsiteX18" fmla="*/ 3114675 w 3943350"/>
              <a:gd name="connsiteY18" fmla="*/ 819150 h 2668587"/>
              <a:gd name="connsiteX19" fmla="*/ 3152775 w 3943350"/>
              <a:gd name="connsiteY19" fmla="*/ 638175 h 2668587"/>
              <a:gd name="connsiteX20" fmla="*/ 3028950 w 3943350"/>
              <a:gd name="connsiteY20" fmla="*/ 495300 h 2668587"/>
              <a:gd name="connsiteX21" fmla="*/ 3076575 w 3943350"/>
              <a:gd name="connsiteY21" fmla="*/ 295275 h 2668587"/>
              <a:gd name="connsiteX22" fmla="*/ 3286125 w 3943350"/>
              <a:gd name="connsiteY22" fmla="*/ 161925 h 2668587"/>
              <a:gd name="connsiteX23" fmla="*/ 3609975 w 3943350"/>
              <a:gd name="connsiteY23" fmla="*/ 85725 h 2668587"/>
              <a:gd name="connsiteX24" fmla="*/ 3829050 w 3943350"/>
              <a:gd name="connsiteY24" fmla="*/ 85725 h 2668587"/>
              <a:gd name="connsiteX25" fmla="*/ 3943350 w 3943350"/>
              <a:gd name="connsiteY25" fmla="*/ 0 h 2668587"/>
              <a:gd name="connsiteX26" fmla="*/ 3943350 w 3943350"/>
              <a:gd name="connsiteY26" fmla="*/ 0 h 2668587"/>
              <a:gd name="connsiteX27" fmla="*/ 3933825 w 3943350"/>
              <a:gd name="connsiteY27" fmla="*/ 9525 h 2668587"/>
              <a:gd name="connsiteX0" fmla="*/ 0 w 3943350"/>
              <a:gd name="connsiteY0" fmla="*/ 2447925 h 2668587"/>
              <a:gd name="connsiteX1" fmla="*/ 209550 w 3943350"/>
              <a:gd name="connsiteY1" fmla="*/ 2552700 h 2668587"/>
              <a:gd name="connsiteX2" fmla="*/ 400050 w 3943350"/>
              <a:gd name="connsiteY2" fmla="*/ 2600325 h 2668587"/>
              <a:gd name="connsiteX3" fmla="*/ 590550 w 3943350"/>
              <a:gd name="connsiteY3" fmla="*/ 2667000 h 2668587"/>
              <a:gd name="connsiteX4" fmla="*/ 1095375 w 3943350"/>
              <a:gd name="connsiteY4" fmla="*/ 2609850 h 2668587"/>
              <a:gd name="connsiteX5" fmla="*/ 1485900 w 3943350"/>
              <a:gd name="connsiteY5" fmla="*/ 2562225 h 2668587"/>
              <a:gd name="connsiteX6" fmla="*/ 1647825 w 3943350"/>
              <a:gd name="connsiteY6" fmla="*/ 2457450 h 2668587"/>
              <a:gd name="connsiteX7" fmla="*/ 1647825 w 3943350"/>
              <a:gd name="connsiteY7" fmla="*/ 2352675 h 2668587"/>
              <a:gd name="connsiteX8" fmla="*/ 1657350 w 3943350"/>
              <a:gd name="connsiteY8" fmla="*/ 2219325 h 2668587"/>
              <a:gd name="connsiteX9" fmla="*/ 1733550 w 3943350"/>
              <a:gd name="connsiteY9" fmla="*/ 2085975 h 2668587"/>
              <a:gd name="connsiteX10" fmla="*/ 2114550 w 3943350"/>
              <a:gd name="connsiteY10" fmla="*/ 1962150 h 2668587"/>
              <a:gd name="connsiteX11" fmla="*/ 2475706 w 3943350"/>
              <a:gd name="connsiteY11" fmla="*/ 1885950 h 2668587"/>
              <a:gd name="connsiteX12" fmla="*/ 2600325 w 3943350"/>
              <a:gd name="connsiteY12" fmla="*/ 1533525 h 2668587"/>
              <a:gd name="connsiteX13" fmla="*/ 2619375 w 3943350"/>
              <a:gd name="connsiteY13" fmla="*/ 1438275 h 2668587"/>
              <a:gd name="connsiteX14" fmla="*/ 2762250 w 3943350"/>
              <a:gd name="connsiteY14" fmla="*/ 1295400 h 2668587"/>
              <a:gd name="connsiteX15" fmla="*/ 2657475 w 3943350"/>
              <a:gd name="connsiteY15" fmla="*/ 1133475 h 2668587"/>
              <a:gd name="connsiteX16" fmla="*/ 2781300 w 3943350"/>
              <a:gd name="connsiteY16" fmla="*/ 1095375 h 2668587"/>
              <a:gd name="connsiteX17" fmla="*/ 2962275 w 3943350"/>
              <a:gd name="connsiteY17" fmla="*/ 1076325 h 2668587"/>
              <a:gd name="connsiteX18" fmla="*/ 3114675 w 3943350"/>
              <a:gd name="connsiteY18" fmla="*/ 819150 h 2668587"/>
              <a:gd name="connsiteX19" fmla="*/ 3152775 w 3943350"/>
              <a:gd name="connsiteY19" fmla="*/ 638175 h 2668587"/>
              <a:gd name="connsiteX20" fmla="*/ 3028950 w 3943350"/>
              <a:gd name="connsiteY20" fmla="*/ 495300 h 2668587"/>
              <a:gd name="connsiteX21" fmla="*/ 3076575 w 3943350"/>
              <a:gd name="connsiteY21" fmla="*/ 295275 h 2668587"/>
              <a:gd name="connsiteX22" fmla="*/ 3286125 w 3943350"/>
              <a:gd name="connsiteY22" fmla="*/ 161925 h 2668587"/>
              <a:gd name="connsiteX23" fmla="*/ 3609975 w 3943350"/>
              <a:gd name="connsiteY23" fmla="*/ 85725 h 2668587"/>
              <a:gd name="connsiteX24" fmla="*/ 3829050 w 3943350"/>
              <a:gd name="connsiteY24" fmla="*/ 85725 h 2668587"/>
              <a:gd name="connsiteX25" fmla="*/ 3943350 w 3943350"/>
              <a:gd name="connsiteY25" fmla="*/ 0 h 2668587"/>
              <a:gd name="connsiteX26" fmla="*/ 3943350 w 3943350"/>
              <a:gd name="connsiteY26" fmla="*/ 0 h 2668587"/>
              <a:gd name="connsiteX27" fmla="*/ 3933825 w 3943350"/>
              <a:gd name="connsiteY27" fmla="*/ 9525 h 2668587"/>
              <a:gd name="connsiteX0" fmla="*/ 0 w 3943350"/>
              <a:gd name="connsiteY0" fmla="*/ 2447925 h 2609850"/>
              <a:gd name="connsiteX1" fmla="*/ 209550 w 3943350"/>
              <a:gd name="connsiteY1" fmla="*/ 2552700 h 2609850"/>
              <a:gd name="connsiteX2" fmla="*/ 400050 w 3943350"/>
              <a:gd name="connsiteY2" fmla="*/ 2600325 h 2609850"/>
              <a:gd name="connsiteX3" fmla="*/ 675506 w 3943350"/>
              <a:gd name="connsiteY3" fmla="*/ 2606030 h 2609850"/>
              <a:gd name="connsiteX4" fmla="*/ 1095375 w 3943350"/>
              <a:gd name="connsiteY4" fmla="*/ 2609850 h 2609850"/>
              <a:gd name="connsiteX5" fmla="*/ 1485900 w 3943350"/>
              <a:gd name="connsiteY5" fmla="*/ 2562225 h 2609850"/>
              <a:gd name="connsiteX6" fmla="*/ 1647825 w 3943350"/>
              <a:gd name="connsiteY6" fmla="*/ 2457450 h 2609850"/>
              <a:gd name="connsiteX7" fmla="*/ 1647825 w 3943350"/>
              <a:gd name="connsiteY7" fmla="*/ 2352675 h 2609850"/>
              <a:gd name="connsiteX8" fmla="*/ 1657350 w 3943350"/>
              <a:gd name="connsiteY8" fmla="*/ 2219325 h 2609850"/>
              <a:gd name="connsiteX9" fmla="*/ 1733550 w 3943350"/>
              <a:gd name="connsiteY9" fmla="*/ 2085975 h 2609850"/>
              <a:gd name="connsiteX10" fmla="*/ 2114550 w 3943350"/>
              <a:gd name="connsiteY10" fmla="*/ 1962150 h 2609850"/>
              <a:gd name="connsiteX11" fmla="*/ 2475706 w 3943350"/>
              <a:gd name="connsiteY11" fmla="*/ 1885950 h 2609850"/>
              <a:gd name="connsiteX12" fmla="*/ 2600325 w 3943350"/>
              <a:gd name="connsiteY12" fmla="*/ 1533525 h 2609850"/>
              <a:gd name="connsiteX13" fmla="*/ 2619375 w 3943350"/>
              <a:gd name="connsiteY13" fmla="*/ 1438275 h 2609850"/>
              <a:gd name="connsiteX14" fmla="*/ 2762250 w 3943350"/>
              <a:gd name="connsiteY14" fmla="*/ 1295400 h 2609850"/>
              <a:gd name="connsiteX15" fmla="*/ 2657475 w 3943350"/>
              <a:gd name="connsiteY15" fmla="*/ 1133475 h 2609850"/>
              <a:gd name="connsiteX16" fmla="*/ 2781300 w 3943350"/>
              <a:gd name="connsiteY16" fmla="*/ 1095375 h 2609850"/>
              <a:gd name="connsiteX17" fmla="*/ 2962275 w 3943350"/>
              <a:gd name="connsiteY17" fmla="*/ 1076325 h 2609850"/>
              <a:gd name="connsiteX18" fmla="*/ 3114675 w 3943350"/>
              <a:gd name="connsiteY18" fmla="*/ 819150 h 2609850"/>
              <a:gd name="connsiteX19" fmla="*/ 3152775 w 3943350"/>
              <a:gd name="connsiteY19" fmla="*/ 638175 h 2609850"/>
              <a:gd name="connsiteX20" fmla="*/ 3028950 w 3943350"/>
              <a:gd name="connsiteY20" fmla="*/ 495300 h 2609850"/>
              <a:gd name="connsiteX21" fmla="*/ 3076575 w 3943350"/>
              <a:gd name="connsiteY21" fmla="*/ 295275 h 2609850"/>
              <a:gd name="connsiteX22" fmla="*/ 3286125 w 3943350"/>
              <a:gd name="connsiteY22" fmla="*/ 161925 h 2609850"/>
              <a:gd name="connsiteX23" fmla="*/ 3609975 w 3943350"/>
              <a:gd name="connsiteY23" fmla="*/ 85725 h 2609850"/>
              <a:gd name="connsiteX24" fmla="*/ 3829050 w 3943350"/>
              <a:gd name="connsiteY24" fmla="*/ 85725 h 2609850"/>
              <a:gd name="connsiteX25" fmla="*/ 3943350 w 3943350"/>
              <a:gd name="connsiteY25" fmla="*/ 0 h 2609850"/>
              <a:gd name="connsiteX26" fmla="*/ 3943350 w 3943350"/>
              <a:gd name="connsiteY26" fmla="*/ 0 h 2609850"/>
              <a:gd name="connsiteX27" fmla="*/ 3933825 w 3943350"/>
              <a:gd name="connsiteY27" fmla="*/ 9525 h 2609850"/>
              <a:gd name="connsiteX0" fmla="*/ 0 w 3943350"/>
              <a:gd name="connsiteY0" fmla="*/ 2447925 h 2609850"/>
              <a:gd name="connsiteX1" fmla="*/ 209550 w 3943350"/>
              <a:gd name="connsiteY1" fmla="*/ 2552700 h 2609850"/>
              <a:gd name="connsiteX2" fmla="*/ 400050 w 3943350"/>
              <a:gd name="connsiteY2" fmla="*/ 2600325 h 2609850"/>
              <a:gd name="connsiteX3" fmla="*/ 675506 w 3943350"/>
              <a:gd name="connsiteY3" fmla="*/ 2606030 h 2609850"/>
              <a:gd name="connsiteX4" fmla="*/ 1095375 w 3943350"/>
              <a:gd name="connsiteY4" fmla="*/ 2609850 h 2609850"/>
              <a:gd name="connsiteX5" fmla="*/ 1485900 w 3943350"/>
              <a:gd name="connsiteY5" fmla="*/ 2562225 h 2609850"/>
              <a:gd name="connsiteX6" fmla="*/ 1647825 w 3943350"/>
              <a:gd name="connsiteY6" fmla="*/ 2457450 h 2609850"/>
              <a:gd name="connsiteX7" fmla="*/ 1647825 w 3943350"/>
              <a:gd name="connsiteY7" fmla="*/ 2352675 h 2609850"/>
              <a:gd name="connsiteX8" fmla="*/ 1657350 w 3943350"/>
              <a:gd name="connsiteY8" fmla="*/ 2219325 h 2609850"/>
              <a:gd name="connsiteX9" fmla="*/ 1733550 w 3943350"/>
              <a:gd name="connsiteY9" fmla="*/ 2085975 h 2609850"/>
              <a:gd name="connsiteX10" fmla="*/ 2114550 w 3943350"/>
              <a:gd name="connsiteY10" fmla="*/ 1962150 h 2609850"/>
              <a:gd name="connsiteX11" fmla="*/ 2475706 w 3943350"/>
              <a:gd name="connsiteY11" fmla="*/ 1885950 h 2609850"/>
              <a:gd name="connsiteX12" fmla="*/ 2600325 w 3943350"/>
              <a:gd name="connsiteY12" fmla="*/ 1533525 h 2609850"/>
              <a:gd name="connsiteX13" fmla="*/ 2619375 w 3943350"/>
              <a:gd name="connsiteY13" fmla="*/ 1438275 h 2609850"/>
              <a:gd name="connsiteX14" fmla="*/ 2762250 w 3943350"/>
              <a:gd name="connsiteY14" fmla="*/ 1295400 h 2609850"/>
              <a:gd name="connsiteX15" fmla="*/ 2657475 w 3943350"/>
              <a:gd name="connsiteY15" fmla="*/ 1133475 h 2609850"/>
              <a:gd name="connsiteX16" fmla="*/ 2781300 w 3943350"/>
              <a:gd name="connsiteY16" fmla="*/ 1095375 h 2609850"/>
              <a:gd name="connsiteX17" fmla="*/ 2962275 w 3943350"/>
              <a:gd name="connsiteY17" fmla="*/ 1076325 h 2609850"/>
              <a:gd name="connsiteX18" fmla="*/ 3114675 w 3943350"/>
              <a:gd name="connsiteY18" fmla="*/ 819150 h 2609850"/>
              <a:gd name="connsiteX19" fmla="*/ 3152775 w 3943350"/>
              <a:gd name="connsiteY19" fmla="*/ 638175 h 2609850"/>
              <a:gd name="connsiteX20" fmla="*/ 3028950 w 3943350"/>
              <a:gd name="connsiteY20" fmla="*/ 495300 h 2609850"/>
              <a:gd name="connsiteX21" fmla="*/ 3076575 w 3943350"/>
              <a:gd name="connsiteY21" fmla="*/ 295275 h 2609850"/>
              <a:gd name="connsiteX22" fmla="*/ 3286125 w 3943350"/>
              <a:gd name="connsiteY22" fmla="*/ 161925 h 2609850"/>
              <a:gd name="connsiteX23" fmla="*/ 3609975 w 3943350"/>
              <a:gd name="connsiteY23" fmla="*/ 85725 h 2609850"/>
              <a:gd name="connsiteX24" fmla="*/ 3829050 w 3943350"/>
              <a:gd name="connsiteY24" fmla="*/ 85725 h 2609850"/>
              <a:gd name="connsiteX25" fmla="*/ 3943350 w 3943350"/>
              <a:gd name="connsiteY25" fmla="*/ 0 h 2609850"/>
              <a:gd name="connsiteX26" fmla="*/ 3943350 w 3943350"/>
              <a:gd name="connsiteY26" fmla="*/ 0 h 2609850"/>
              <a:gd name="connsiteX27" fmla="*/ 3933825 w 3943350"/>
              <a:gd name="connsiteY27" fmla="*/ 9525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43350" h="2609850">
                <a:moveTo>
                  <a:pt x="0" y="2447925"/>
                </a:moveTo>
                <a:cubicBezTo>
                  <a:pt x="71437" y="2487612"/>
                  <a:pt x="142875" y="2527300"/>
                  <a:pt x="209550" y="2552700"/>
                </a:cubicBezTo>
                <a:cubicBezTo>
                  <a:pt x="276225" y="2578100"/>
                  <a:pt x="322391" y="2591437"/>
                  <a:pt x="400050" y="2600325"/>
                </a:cubicBezTo>
                <a:cubicBezTo>
                  <a:pt x="477709" y="2609213"/>
                  <a:pt x="559619" y="2604443"/>
                  <a:pt x="675506" y="2606030"/>
                </a:cubicBezTo>
                <a:lnTo>
                  <a:pt x="1095375" y="2609850"/>
                </a:lnTo>
                <a:cubicBezTo>
                  <a:pt x="1244600" y="2592387"/>
                  <a:pt x="1393825" y="2587625"/>
                  <a:pt x="1485900" y="2562225"/>
                </a:cubicBezTo>
                <a:cubicBezTo>
                  <a:pt x="1577975" y="2536825"/>
                  <a:pt x="1620838" y="2492375"/>
                  <a:pt x="1647825" y="2457450"/>
                </a:cubicBezTo>
                <a:cubicBezTo>
                  <a:pt x="1674813" y="2422525"/>
                  <a:pt x="1646238" y="2392362"/>
                  <a:pt x="1647825" y="2352675"/>
                </a:cubicBezTo>
                <a:cubicBezTo>
                  <a:pt x="1649412" y="2312988"/>
                  <a:pt x="1643063" y="2263775"/>
                  <a:pt x="1657350" y="2219325"/>
                </a:cubicBezTo>
                <a:cubicBezTo>
                  <a:pt x="1671637" y="2174875"/>
                  <a:pt x="1657350" y="2128838"/>
                  <a:pt x="1733550" y="2085975"/>
                </a:cubicBezTo>
                <a:cubicBezTo>
                  <a:pt x="1809750" y="2043113"/>
                  <a:pt x="1990857" y="1995487"/>
                  <a:pt x="2114550" y="1962150"/>
                </a:cubicBezTo>
                <a:cubicBezTo>
                  <a:pt x="2238243" y="1928813"/>
                  <a:pt x="2394744" y="1957388"/>
                  <a:pt x="2475706" y="1885950"/>
                </a:cubicBezTo>
                <a:cubicBezTo>
                  <a:pt x="2556669" y="1814513"/>
                  <a:pt x="2576380" y="1608137"/>
                  <a:pt x="2600325" y="1533525"/>
                </a:cubicBezTo>
                <a:cubicBezTo>
                  <a:pt x="2624270" y="1458913"/>
                  <a:pt x="2592388" y="1477963"/>
                  <a:pt x="2619375" y="1438275"/>
                </a:cubicBezTo>
                <a:cubicBezTo>
                  <a:pt x="2646363" y="1398588"/>
                  <a:pt x="2755900" y="1346200"/>
                  <a:pt x="2762250" y="1295400"/>
                </a:cubicBezTo>
                <a:cubicBezTo>
                  <a:pt x="2768600" y="1244600"/>
                  <a:pt x="2654300" y="1166812"/>
                  <a:pt x="2657475" y="1133475"/>
                </a:cubicBezTo>
                <a:cubicBezTo>
                  <a:pt x="2660650" y="1100138"/>
                  <a:pt x="2730500" y="1104900"/>
                  <a:pt x="2781300" y="1095375"/>
                </a:cubicBezTo>
                <a:cubicBezTo>
                  <a:pt x="2832100" y="1085850"/>
                  <a:pt x="2906713" y="1122362"/>
                  <a:pt x="2962275" y="1076325"/>
                </a:cubicBezTo>
                <a:cubicBezTo>
                  <a:pt x="3017837" y="1030288"/>
                  <a:pt x="3082925" y="892175"/>
                  <a:pt x="3114675" y="819150"/>
                </a:cubicBezTo>
                <a:cubicBezTo>
                  <a:pt x="3146425" y="746125"/>
                  <a:pt x="3167063" y="692150"/>
                  <a:pt x="3152775" y="638175"/>
                </a:cubicBezTo>
                <a:cubicBezTo>
                  <a:pt x="3138488" y="584200"/>
                  <a:pt x="3041650" y="552450"/>
                  <a:pt x="3028950" y="495300"/>
                </a:cubicBezTo>
                <a:cubicBezTo>
                  <a:pt x="3016250" y="438150"/>
                  <a:pt x="3033713" y="350838"/>
                  <a:pt x="3076575" y="295275"/>
                </a:cubicBezTo>
                <a:cubicBezTo>
                  <a:pt x="3119438" y="239713"/>
                  <a:pt x="3197225" y="196850"/>
                  <a:pt x="3286125" y="161925"/>
                </a:cubicBezTo>
                <a:cubicBezTo>
                  <a:pt x="3375025" y="127000"/>
                  <a:pt x="3519488" y="98425"/>
                  <a:pt x="3609975" y="85725"/>
                </a:cubicBezTo>
                <a:cubicBezTo>
                  <a:pt x="3700462" y="73025"/>
                  <a:pt x="3773488" y="100013"/>
                  <a:pt x="3829050" y="85725"/>
                </a:cubicBezTo>
                <a:cubicBezTo>
                  <a:pt x="3884613" y="71438"/>
                  <a:pt x="3943350" y="0"/>
                  <a:pt x="3943350" y="0"/>
                </a:cubicBezTo>
                <a:lnTo>
                  <a:pt x="3943350" y="0"/>
                </a:lnTo>
                <a:lnTo>
                  <a:pt x="3933825" y="9525"/>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5"/>
          <p:cNvSpPr/>
          <p:nvPr/>
        </p:nvSpPr>
        <p:spPr>
          <a:xfrm rot="16014939">
            <a:off x="741521" y="300934"/>
            <a:ext cx="5808028" cy="6196467"/>
          </a:xfrm>
          <a:prstGeom prst="arc">
            <a:avLst>
              <a:gd name="adj1" fmla="val 14800648"/>
              <a:gd name="adj2" fmla="val 1528883"/>
            </a:avLst>
          </a:prstGeom>
          <a:noFill/>
          <a:ln w="762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Ellipse 4"/>
          <p:cNvSpPr/>
          <p:nvPr/>
        </p:nvSpPr>
        <p:spPr>
          <a:xfrm rot="2806805">
            <a:off x="1262154" y="353436"/>
            <a:ext cx="2070958" cy="3742329"/>
          </a:xfrm>
          <a:prstGeom prst="ellipse">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c 6"/>
          <p:cNvSpPr/>
          <p:nvPr/>
        </p:nvSpPr>
        <p:spPr>
          <a:xfrm rot="6449846">
            <a:off x="-2029606" y="-2234581"/>
            <a:ext cx="7378242" cy="5291605"/>
          </a:xfrm>
          <a:prstGeom prst="arc">
            <a:avLst>
              <a:gd name="adj1" fmla="val 14813286"/>
              <a:gd name="adj2" fmla="val 577065"/>
            </a:avLst>
          </a:prstGeom>
          <a:noFill/>
          <a:ln w="762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Ellipse 8"/>
          <p:cNvSpPr/>
          <p:nvPr/>
        </p:nvSpPr>
        <p:spPr>
          <a:xfrm rot="18980982">
            <a:off x="454467" y="1182734"/>
            <a:ext cx="3684220" cy="207690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rot="18980982">
            <a:off x="5091967" y="653208"/>
            <a:ext cx="879704" cy="3984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084168" y="548680"/>
            <a:ext cx="2808312" cy="646331"/>
          </a:xfrm>
          <a:prstGeom prst="rect">
            <a:avLst/>
          </a:prstGeom>
          <a:noFill/>
        </p:spPr>
        <p:txBody>
          <a:bodyPr wrap="square" rtlCol="0">
            <a:spAutoFit/>
          </a:bodyPr>
          <a:lstStyle/>
          <a:p>
            <a:pPr algn="ctr"/>
            <a:r>
              <a:rPr lang="fr-FR" b="1" dirty="0" smtClean="0"/>
              <a:t>Un espace peu homogène  difficilement  contrôlable </a:t>
            </a:r>
            <a:endParaRPr lang="fr-FR" b="1" dirty="0"/>
          </a:p>
        </p:txBody>
      </p:sp>
      <p:pic>
        <p:nvPicPr>
          <p:cNvPr id="6146" name="Picture 2"/>
          <p:cNvPicPr>
            <a:picLocks noChangeAspect="1" noChangeArrowheads="1"/>
          </p:cNvPicPr>
          <p:nvPr/>
        </p:nvPicPr>
        <p:blipFill>
          <a:blip r:embed="rId3" cstate="email"/>
          <a:srcRect/>
          <a:stretch>
            <a:fillRect/>
          </a:stretch>
        </p:blipFill>
        <p:spPr bwMode="auto">
          <a:xfrm>
            <a:off x="4572000" y="1628800"/>
            <a:ext cx="1415490" cy="1437134"/>
          </a:xfrm>
          <a:prstGeom prst="rect">
            <a:avLst/>
          </a:prstGeom>
          <a:noFill/>
          <a:ln w="9525">
            <a:noFill/>
            <a:miter lim="800000"/>
            <a:headEnd/>
            <a:tailEnd/>
          </a:ln>
        </p:spPr>
      </p:pic>
      <p:sp>
        <p:nvSpPr>
          <p:cNvPr id="14" name="ZoneTexte 13"/>
          <p:cNvSpPr txBox="1"/>
          <p:nvPr/>
        </p:nvSpPr>
        <p:spPr>
          <a:xfrm>
            <a:off x="6084168" y="1988840"/>
            <a:ext cx="2808312" cy="923330"/>
          </a:xfrm>
          <a:prstGeom prst="rect">
            <a:avLst/>
          </a:prstGeom>
          <a:noFill/>
        </p:spPr>
        <p:txBody>
          <a:bodyPr wrap="square" rtlCol="0">
            <a:spAutoFit/>
          </a:bodyPr>
          <a:lstStyle/>
          <a:p>
            <a:pPr algn="ctr"/>
            <a:r>
              <a:rPr lang="fr-FR" b="1" dirty="0" smtClean="0"/>
              <a:t>… Entre deux zones d’influence de grandes puissances antagonistes … </a:t>
            </a:r>
            <a:endParaRPr lang="fr-FR" b="1" dirty="0"/>
          </a:p>
        </p:txBody>
      </p:sp>
      <p:sp>
        <p:nvSpPr>
          <p:cNvPr id="15" name="Ellipse 14"/>
          <p:cNvSpPr/>
          <p:nvPr/>
        </p:nvSpPr>
        <p:spPr>
          <a:xfrm rot="2806805">
            <a:off x="4919769" y="3559632"/>
            <a:ext cx="600606" cy="1016606"/>
          </a:xfrm>
          <a:prstGeom prst="ellipse">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084168" y="3573016"/>
            <a:ext cx="2376264" cy="923330"/>
          </a:xfrm>
          <a:prstGeom prst="rect">
            <a:avLst/>
          </a:prstGeom>
          <a:noFill/>
        </p:spPr>
        <p:txBody>
          <a:bodyPr wrap="square" rtlCol="0">
            <a:spAutoFit/>
          </a:bodyPr>
          <a:lstStyle/>
          <a:p>
            <a:pPr algn="ctr"/>
            <a:r>
              <a:rPr lang="fr-FR" b="1" dirty="0" smtClean="0"/>
              <a:t>… et qui devient un Etat-nation artificiel de part leur volonté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par>
                                <p:cTn id="22" presetID="4" presetClass="entr" presetSubtype="16" fill="hold" nodeType="with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box(in)">
                                      <p:cBhvr>
                                        <p:cTn id="24" dur="500"/>
                                        <p:tgtEl>
                                          <p:spTgt spid="614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ox(in)">
                                      <p:cBhvr>
                                        <p:cTn id="35" dur="500"/>
                                        <p:tgtEl>
                                          <p:spTgt spid="15"/>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ox(in)">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9" grpId="0" animBg="1"/>
      <p:bldP spid="10" grpId="0" animBg="1"/>
      <p:bldP spid="11" grpId="0"/>
      <p:bldP spid="14"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1" y="332656"/>
          <a:ext cx="9144000" cy="6525344"/>
        </p:xfrm>
        <a:graphic>
          <a:graphicData uri="http://schemas.openxmlformats.org/drawingml/2006/table">
            <a:tbl>
              <a:tblPr firstRow="1" bandRow="1">
                <a:tableStyleId>{073A0DAA-6AF3-43AB-8588-CEC1D06C72B9}</a:tableStyleId>
              </a:tblPr>
              <a:tblGrid>
                <a:gridCol w="3048000"/>
                <a:gridCol w="3048000"/>
                <a:gridCol w="3048000"/>
              </a:tblGrid>
              <a:tr h="281924">
                <a:tc>
                  <a:txBody>
                    <a:bodyPr/>
                    <a:lstStyle/>
                    <a:p>
                      <a:pPr algn="ctr"/>
                      <a:r>
                        <a:rPr lang="fr-FR" sz="1100" b="1" kern="1200" dirty="0" smtClean="0">
                          <a:solidFill>
                            <a:schemeClr val="tx1"/>
                          </a:solidFill>
                          <a:latin typeface="+mn-lt"/>
                          <a:ea typeface="+mn-ea"/>
                          <a:cs typeface="+mn-cs"/>
                        </a:rPr>
                        <a:t>L’impact du cadre naturel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Les héritages  des</a:t>
                      </a:r>
                      <a:r>
                        <a:rPr lang="fr-FR" sz="1100" b="1" kern="1200" baseline="0" dirty="0" smtClean="0">
                          <a:solidFill>
                            <a:schemeClr val="tx1"/>
                          </a:solidFill>
                          <a:latin typeface="+mn-lt"/>
                          <a:ea typeface="+mn-ea"/>
                          <a:cs typeface="+mn-cs"/>
                        </a:rPr>
                        <a:t> ambitions coloniales</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La complexité</a:t>
                      </a:r>
                      <a:r>
                        <a:rPr lang="fr-FR" sz="1100" b="1" kern="1200" baseline="0" dirty="0" smtClean="0">
                          <a:solidFill>
                            <a:schemeClr val="tx1"/>
                          </a:solidFill>
                          <a:latin typeface="+mn-lt"/>
                          <a:ea typeface="+mn-ea"/>
                          <a:cs typeface="+mn-cs"/>
                        </a:rPr>
                        <a:t> ethnique</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132901">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74935">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2988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5701">
                <a:tc gridSpan="3">
                  <a:txBody>
                    <a:bodyPr/>
                    <a:lstStyle/>
                    <a:p>
                      <a:pPr lvl="2" algn="ctr">
                        <a:buFont typeface="Wingdings 3" pitchFamily="18" charset="2"/>
                        <a:buNone/>
                      </a:pPr>
                      <a:endParaRPr lang="fr-FR" sz="1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ous-titre 4"/>
          <p:cNvSpPr txBox="1">
            <a:spLocks/>
          </p:cNvSpPr>
          <p:nvPr/>
        </p:nvSpPr>
        <p:spPr>
          <a:xfrm>
            <a:off x="0" y="0"/>
            <a:ext cx="9144000" cy="3600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200" b="1" i="1" u="none" strike="noStrike" kern="1200" cap="none" spc="0" normalizeH="0" baseline="0" noProof="0" dirty="0" smtClean="0">
                <a:ln>
                  <a:noFill/>
                </a:ln>
                <a:solidFill>
                  <a:schemeClr val="tx1"/>
                </a:solidFill>
                <a:effectLst/>
                <a:uLnTx/>
                <a:uFillTx/>
                <a:latin typeface="+mn-lt"/>
                <a:ea typeface="+mn-ea"/>
                <a:cs typeface="+mn-cs"/>
              </a:rPr>
              <a:t>UNE</a:t>
            </a:r>
            <a:r>
              <a:rPr kumimoji="0" lang="fr-FR" sz="1200" b="1" i="1" u="none" strike="noStrike" kern="1200" cap="none" spc="0" normalizeH="0" noProof="0" dirty="0" smtClean="0">
                <a:ln>
                  <a:noFill/>
                </a:ln>
                <a:solidFill>
                  <a:schemeClr val="tx1"/>
                </a:solidFill>
                <a:effectLst/>
                <a:uLnTx/>
                <a:uFillTx/>
                <a:latin typeface="+mn-lt"/>
                <a:ea typeface="+mn-ea"/>
                <a:cs typeface="+mn-cs"/>
              </a:rPr>
              <a:t> APPROCHE GEOHISTORIQUE : </a:t>
            </a:r>
            <a:r>
              <a:rPr kumimoji="0" lang="fr-FR" sz="1400" b="1" i="1" u="none" strike="noStrike" kern="1200" cap="none" spc="0" normalizeH="0" baseline="0" noProof="0" dirty="0" smtClean="0">
                <a:ln>
                  <a:noFill/>
                </a:ln>
                <a:solidFill>
                  <a:schemeClr val="tx1"/>
                </a:solidFill>
                <a:effectLst/>
                <a:uLnTx/>
                <a:uFillTx/>
                <a:latin typeface="+mn-lt"/>
                <a:ea typeface="+mn-ea"/>
                <a:cs typeface="+mn-cs"/>
              </a:rPr>
              <a:t>Qu’est-ce qui fait de l’Afghanistan un</a:t>
            </a:r>
            <a:r>
              <a:rPr kumimoji="0" lang="fr-FR" sz="1400" b="1" i="1" u="none" strike="noStrike" kern="1200" cap="none" spc="0" normalizeH="0" noProof="0" dirty="0" smtClean="0">
                <a:ln>
                  <a:noFill/>
                </a:ln>
                <a:solidFill>
                  <a:schemeClr val="tx1"/>
                </a:solidFill>
                <a:effectLst/>
                <a:uLnTx/>
                <a:uFillTx/>
                <a:latin typeface="+mn-lt"/>
                <a:ea typeface="+mn-ea"/>
                <a:cs typeface="+mn-cs"/>
              </a:rPr>
              <a:t> </a:t>
            </a:r>
            <a:r>
              <a:rPr kumimoji="0" lang="fr-FR" sz="1400" b="1" i="1" u="none" strike="noStrike" kern="1200" cap="none" spc="0" normalizeH="0" baseline="0" noProof="0" dirty="0" smtClean="0">
                <a:ln>
                  <a:noFill/>
                </a:ln>
                <a:solidFill>
                  <a:schemeClr val="tx1"/>
                </a:solidFill>
                <a:effectLst/>
                <a:uLnTx/>
                <a:uFillTx/>
                <a:latin typeface="+mn-lt"/>
                <a:ea typeface="+mn-ea"/>
                <a:cs typeface="+mn-cs"/>
              </a:rPr>
              <a:t>territoire aux frontières complexes ? </a:t>
            </a:r>
          </a:p>
        </p:txBody>
      </p:sp>
      <p:pic>
        <p:nvPicPr>
          <p:cNvPr id="7170" name="Picture 2"/>
          <p:cNvPicPr>
            <a:picLocks noChangeAspect="1" noChangeArrowheads="1"/>
          </p:cNvPicPr>
          <p:nvPr/>
        </p:nvPicPr>
        <p:blipFill>
          <a:blip r:embed="rId2" cstate="email"/>
          <a:srcRect/>
          <a:stretch>
            <a:fillRect/>
          </a:stretch>
        </p:blipFill>
        <p:spPr bwMode="auto">
          <a:xfrm>
            <a:off x="46311" y="620688"/>
            <a:ext cx="2941513" cy="2129602"/>
          </a:xfrm>
          <a:prstGeom prst="rect">
            <a:avLst/>
          </a:prstGeom>
          <a:noFill/>
          <a:ln w="9525">
            <a:noFill/>
            <a:miter lim="800000"/>
            <a:headEnd/>
            <a:tailEnd/>
          </a:ln>
        </p:spPr>
      </p:pic>
      <p:pic>
        <p:nvPicPr>
          <p:cNvPr id="7171" name="Picture 3"/>
          <p:cNvPicPr>
            <a:picLocks noChangeAspect="1" noChangeArrowheads="1"/>
          </p:cNvPicPr>
          <p:nvPr/>
        </p:nvPicPr>
        <p:blipFill>
          <a:blip r:embed="rId3" cstate="email"/>
          <a:srcRect/>
          <a:stretch>
            <a:fillRect/>
          </a:stretch>
        </p:blipFill>
        <p:spPr bwMode="auto">
          <a:xfrm>
            <a:off x="251520" y="2780928"/>
            <a:ext cx="2680914" cy="1296144"/>
          </a:xfrm>
          <a:prstGeom prst="rect">
            <a:avLst/>
          </a:prstGeom>
          <a:noFill/>
          <a:ln w="9525">
            <a:noFill/>
            <a:miter lim="800000"/>
            <a:headEnd/>
            <a:tailEnd/>
          </a:ln>
        </p:spPr>
      </p:pic>
      <p:pic>
        <p:nvPicPr>
          <p:cNvPr id="7173" name="Picture 5"/>
          <p:cNvPicPr>
            <a:picLocks noChangeAspect="1" noChangeArrowheads="1"/>
          </p:cNvPicPr>
          <p:nvPr/>
        </p:nvPicPr>
        <p:blipFill>
          <a:blip r:embed="rId4" cstate="email"/>
          <a:srcRect/>
          <a:stretch>
            <a:fillRect/>
          </a:stretch>
        </p:blipFill>
        <p:spPr bwMode="auto">
          <a:xfrm>
            <a:off x="251520" y="4149080"/>
            <a:ext cx="2520280" cy="1568744"/>
          </a:xfrm>
          <a:prstGeom prst="rect">
            <a:avLst/>
          </a:prstGeom>
          <a:noFill/>
          <a:ln w="9525">
            <a:noFill/>
            <a:miter lim="800000"/>
            <a:headEnd/>
            <a:tailEnd/>
          </a:ln>
        </p:spPr>
      </p:pic>
      <p:pic>
        <p:nvPicPr>
          <p:cNvPr id="7175" name="Picture 7"/>
          <p:cNvPicPr>
            <a:picLocks noChangeAspect="1" noChangeArrowheads="1"/>
          </p:cNvPicPr>
          <p:nvPr/>
        </p:nvPicPr>
        <p:blipFill>
          <a:blip r:embed="rId5" cstate="email"/>
          <a:srcRect/>
          <a:stretch>
            <a:fillRect/>
          </a:stretch>
        </p:blipFill>
        <p:spPr bwMode="auto">
          <a:xfrm>
            <a:off x="3131840" y="620689"/>
            <a:ext cx="2880320" cy="2101076"/>
          </a:xfrm>
          <a:prstGeom prst="rect">
            <a:avLst/>
          </a:prstGeom>
          <a:noFill/>
          <a:ln w="9525">
            <a:noFill/>
            <a:miter lim="800000"/>
            <a:headEnd/>
            <a:tailEnd/>
          </a:ln>
        </p:spPr>
      </p:pic>
      <p:pic>
        <p:nvPicPr>
          <p:cNvPr id="7176" name="Picture 8"/>
          <p:cNvPicPr>
            <a:picLocks noChangeAspect="1" noChangeArrowheads="1"/>
          </p:cNvPicPr>
          <p:nvPr/>
        </p:nvPicPr>
        <p:blipFill>
          <a:blip r:embed="rId6" cstate="print"/>
          <a:srcRect/>
          <a:stretch>
            <a:fillRect/>
          </a:stretch>
        </p:blipFill>
        <p:spPr bwMode="auto">
          <a:xfrm>
            <a:off x="3131840" y="2780928"/>
            <a:ext cx="2821019" cy="1296144"/>
          </a:xfrm>
          <a:prstGeom prst="rect">
            <a:avLst/>
          </a:prstGeom>
          <a:noFill/>
          <a:ln w="9525">
            <a:noFill/>
            <a:miter lim="800000"/>
            <a:headEnd/>
            <a:tailEnd/>
          </a:ln>
        </p:spPr>
      </p:pic>
      <p:pic>
        <p:nvPicPr>
          <p:cNvPr id="1026" name="Picture 2"/>
          <p:cNvPicPr>
            <a:picLocks noChangeAspect="1" noChangeArrowheads="1"/>
          </p:cNvPicPr>
          <p:nvPr/>
        </p:nvPicPr>
        <p:blipFill>
          <a:blip r:embed="rId7" cstate="email"/>
          <a:srcRect/>
          <a:stretch>
            <a:fillRect/>
          </a:stretch>
        </p:blipFill>
        <p:spPr bwMode="auto">
          <a:xfrm>
            <a:off x="3059832" y="4149080"/>
            <a:ext cx="2986022" cy="1584176"/>
          </a:xfrm>
          <a:prstGeom prst="rect">
            <a:avLst/>
          </a:prstGeom>
          <a:noFill/>
          <a:ln w="9525">
            <a:noFill/>
            <a:miter lim="800000"/>
            <a:headEnd/>
            <a:tailEnd/>
          </a:ln>
        </p:spPr>
      </p:pic>
      <p:pic>
        <p:nvPicPr>
          <p:cNvPr id="16" name="Picture 3"/>
          <p:cNvPicPr>
            <a:picLocks noChangeAspect="1" noChangeArrowheads="1"/>
          </p:cNvPicPr>
          <p:nvPr/>
        </p:nvPicPr>
        <p:blipFill>
          <a:blip r:embed="rId8" cstate="email"/>
          <a:srcRect/>
          <a:stretch>
            <a:fillRect/>
          </a:stretch>
        </p:blipFill>
        <p:spPr bwMode="auto">
          <a:xfrm>
            <a:off x="6215074" y="642918"/>
            <a:ext cx="2880320"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smtClean="0"/>
              <a:t>La complexité ethnique</a:t>
            </a:r>
            <a:endParaRPr lang="fr-FR" sz="3600" b="1" i="1" dirty="0"/>
          </a:p>
        </p:txBody>
      </p:sp>
      <p:pic>
        <p:nvPicPr>
          <p:cNvPr id="5122" name="Picture 2" descr="C:\Users\christophe\Desktop\Cartographie l'enjeu afghan\CAR Groupes ethnolinguistiques.jpg">
            <a:hlinkClick r:id="rId2" action="ppaction://hlinksldjump"/>
          </p:cNvPr>
          <p:cNvPicPr>
            <a:picLocks noChangeAspect="1" noChangeArrowheads="1"/>
          </p:cNvPicPr>
          <p:nvPr/>
        </p:nvPicPr>
        <p:blipFill>
          <a:blip r:embed="rId3" cstate="email"/>
          <a:srcRect/>
          <a:stretch>
            <a:fillRect/>
          </a:stretch>
        </p:blipFill>
        <p:spPr bwMode="auto">
          <a:xfrm>
            <a:off x="179512" y="1124744"/>
            <a:ext cx="4175228" cy="3096344"/>
          </a:xfrm>
          <a:prstGeom prst="rect">
            <a:avLst/>
          </a:prstGeom>
          <a:noFill/>
        </p:spPr>
      </p:pic>
      <p:pic>
        <p:nvPicPr>
          <p:cNvPr id="14" name="Picture 3"/>
          <p:cNvPicPr>
            <a:picLocks noChangeAspect="1" noChangeArrowheads="1"/>
          </p:cNvPicPr>
          <p:nvPr/>
        </p:nvPicPr>
        <p:blipFill>
          <a:blip r:embed="rId4" cstate="email"/>
          <a:srcRect/>
          <a:stretch>
            <a:fillRect/>
          </a:stretch>
        </p:blipFill>
        <p:spPr bwMode="auto">
          <a:xfrm>
            <a:off x="4572000" y="1071546"/>
            <a:ext cx="4286280"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smtClean="0"/>
              <a:t>La complexité ethnique</a:t>
            </a:r>
            <a:endParaRPr lang="fr-FR" sz="3600" b="1" i="1" dirty="0"/>
          </a:p>
        </p:txBody>
      </p:sp>
      <p:sp>
        <p:nvSpPr>
          <p:cNvPr id="3" name="Espace réservé du contenu 2"/>
          <p:cNvSpPr>
            <a:spLocks noGrp="1"/>
          </p:cNvSpPr>
          <p:nvPr>
            <p:ph idx="1"/>
          </p:nvPr>
        </p:nvSpPr>
        <p:spPr>
          <a:xfrm>
            <a:off x="3923928" y="4293096"/>
            <a:ext cx="5040560" cy="2448272"/>
          </a:xfrm>
          <a:ln>
            <a:solidFill>
              <a:schemeClr val="bg1"/>
            </a:solidFill>
          </a:ln>
        </p:spPr>
        <p:txBody>
          <a:bodyPr>
            <a:noAutofit/>
          </a:bodyPr>
          <a:lstStyle/>
          <a:p>
            <a:pPr algn="just">
              <a:buNone/>
            </a:pPr>
            <a:r>
              <a:rPr lang="fr-FR" sz="1400" b="1" i="1" dirty="0" smtClean="0"/>
              <a:t>	Les Pachtounes (40 % des Afghans) contrôlent le pays et entretiennent des solidarités transfrontalières fortes </a:t>
            </a:r>
          </a:p>
          <a:p>
            <a:pPr algn="just">
              <a:buNone/>
            </a:pPr>
            <a:endParaRPr lang="fr-FR" sz="500" b="1" i="1" dirty="0"/>
          </a:p>
          <a:p>
            <a:pPr algn="just">
              <a:buNone/>
            </a:pPr>
            <a:r>
              <a:rPr lang="fr-FR" sz="1400" b="1" i="1" dirty="0" smtClean="0"/>
              <a:t>	Les Tadjiks (30 %) concurrencent les </a:t>
            </a:r>
            <a:r>
              <a:rPr lang="fr-FR" sz="1400" b="1" i="1" dirty="0" err="1" smtClean="0"/>
              <a:t>Patchounes</a:t>
            </a:r>
            <a:r>
              <a:rPr lang="fr-FR" sz="1400" b="1" i="1" dirty="0" smtClean="0"/>
              <a:t> depuis le nord du pays.</a:t>
            </a:r>
          </a:p>
          <a:p>
            <a:pPr algn="just">
              <a:buNone/>
            </a:pPr>
            <a:endParaRPr lang="fr-FR" sz="500" b="1" i="1" dirty="0"/>
          </a:p>
          <a:p>
            <a:pPr algn="just">
              <a:buNone/>
            </a:pPr>
            <a:r>
              <a:rPr lang="fr-FR" sz="1400" b="1" i="1" dirty="0" smtClean="0"/>
              <a:t>	Les Hazaras constituent une ethnie minoritaire, enclavée et oppressée </a:t>
            </a:r>
          </a:p>
          <a:p>
            <a:pPr algn="just">
              <a:buNone/>
            </a:pPr>
            <a:endParaRPr lang="fr-FR" sz="500" b="1" i="1" dirty="0"/>
          </a:p>
          <a:p>
            <a:pPr algn="just">
              <a:buNone/>
            </a:pPr>
            <a:r>
              <a:rPr lang="fr-FR" sz="1400" b="1" i="1" dirty="0" smtClean="0"/>
              <a:t>	Les autres minorités sont marginalisées</a:t>
            </a:r>
          </a:p>
          <a:p>
            <a:pPr algn="just">
              <a:buNone/>
            </a:pPr>
            <a:r>
              <a:rPr lang="fr-FR" sz="1400" b="1" i="1" dirty="0" smtClean="0"/>
              <a:t>		</a:t>
            </a:r>
            <a:r>
              <a:rPr lang="fr-FR" sz="1400" i="1" dirty="0" smtClean="0"/>
              <a:t>Turcophones </a:t>
            </a:r>
          </a:p>
          <a:p>
            <a:pPr algn="just">
              <a:buNone/>
            </a:pPr>
            <a:r>
              <a:rPr lang="fr-FR" sz="1400" i="1" dirty="0" smtClean="0"/>
              <a:t>		Iraniennes </a:t>
            </a:r>
          </a:p>
          <a:p>
            <a:pPr algn="just">
              <a:buNone/>
            </a:pPr>
            <a:endParaRPr lang="fr-FR" sz="1400" b="1" i="1" dirty="0"/>
          </a:p>
          <a:p>
            <a:pPr algn="just">
              <a:buNone/>
            </a:pPr>
            <a:endParaRPr lang="fr-FR" sz="1400" b="1" i="1" dirty="0" smtClean="0"/>
          </a:p>
          <a:p>
            <a:pPr algn="just">
              <a:buNone/>
            </a:pPr>
            <a:endParaRPr lang="fr-FR" sz="1400" b="1" i="1" dirty="0" smtClean="0"/>
          </a:p>
          <a:p>
            <a:pPr algn="just">
              <a:buNone/>
            </a:pPr>
            <a:endParaRPr lang="fr-FR" sz="1400" b="1" i="1" dirty="0"/>
          </a:p>
          <a:p>
            <a:pPr algn="just">
              <a:buNone/>
            </a:pPr>
            <a:endParaRPr lang="fr-FR" sz="1400" b="1" i="1" dirty="0"/>
          </a:p>
        </p:txBody>
      </p:sp>
      <p:pic>
        <p:nvPicPr>
          <p:cNvPr id="5122" name="Picture 2" descr="C:\Users\christophe\Desktop\Cartographie l'enjeu afghan\CAR Groupes ethnolinguistiques.jpg">
            <a:hlinkClick r:id="rId2" action="ppaction://hlinksldjump"/>
          </p:cNvPr>
          <p:cNvPicPr>
            <a:picLocks noChangeAspect="1" noChangeArrowheads="1"/>
          </p:cNvPicPr>
          <p:nvPr/>
        </p:nvPicPr>
        <p:blipFill>
          <a:blip r:embed="rId3" cstate="email"/>
          <a:srcRect/>
          <a:stretch>
            <a:fillRect/>
          </a:stretch>
        </p:blipFill>
        <p:spPr bwMode="auto">
          <a:xfrm>
            <a:off x="179512" y="1124744"/>
            <a:ext cx="4175228" cy="3096344"/>
          </a:xfrm>
          <a:prstGeom prst="rect">
            <a:avLst/>
          </a:prstGeom>
          <a:noFill/>
        </p:spPr>
      </p:pic>
      <p:sp>
        <p:nvSpPr>
          <p:cNvPr id="8" name="Rectangle 7"/>
          <p:cNvSpPr/>
          <p:nvPr/>
        </p:nvSpPr>
        <p:spPr>
          <a:xfrm>
            <a:off x="3923928" y="4437112"/>
            <a:ext cx="288032" cy="144016"/>
          </a:xfrm>
          <a:prstGeom prst="rect">
            <a:avLst/>
          </a:prstGeom>
          <a:solidFill>
            <a:srgbClr val="F3EB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923928" y="5013176"/>
            <a:ext cx="288032" cy="144016"/>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923928" y="5589240"/>
            <a:ext cx="288032" cy="144016"/>
          </a:xfrm>
          <a:prstGeom prst="rect">
            <a:avLst/>
          </a:prstGeom>
          <a:solidFill>
            <a:srgbClr val="00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499992" y="6309320"/>
            <a:ext cx="288032" cy="14401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499992" y="6597352"/>
            <a:ext cx="288032" cy="144016"/>
          </a:xfrm>
          <a:prstGeom prst="rect">
            <a:avLst/>
          </a:prstGeom>
          <a:solidFill>
            <a:srgbClr val="66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C:\Users\christophe\Desktop\Image7.png"/>
          <p:cNvPicPr>
            <a:picLocks noChangeAspect="1" noChangeArrowheads="1"/>
          </p:cNvPicPr>
          <p:nvPr/>
        </p:nvPicPr>
        <p:blipFill>
          <a:blip r:embed="rId4" cstate="email"/>
          <a:srcRect/>
          <a:stretch>
            <a:fillRect/>
          </a:stretch>
        </p:blipFill>
        <p:spPr bwMode="auto">
          <a:xfrm>
            <a:off x="4572000" y="1052736"/>
            <a:ext cx="4315612" cy="31269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ox(in)">
                                      <p:cBhvr>
                                        <p:cTn id="36" dur="500"/>
                                        <p:tgtEl>
                                          <p:spTgt spid="3">
                                            <p:txEl>
                                              <p:pRg st="7" end="7"/>
                                            </p:txEl>
                                          </p:spTgt>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ox(in)">
                                      <p:cBhvr>
                                        <p:cTn id="44" dur="500"/>
                                        <p:tgtEl>
                                          <p:spTgt spid="3">
                                            <p:txEl>
                                              <p:pRg st="8" end="8"/>
                                            </p:tx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christophe\Desktop\Image7.png"/>
          <p:cNvPicPr>
            <a:picLocks noChangeAspect="1" noChangeArrowheads="1"/>
          </p:cNvPicPr>
          <p:nvPr/>
        </p:nvPicPr>
        <p:blipFill>
          <a:blip r:embed="rId2" cstate="email"/>
          <a:srcRect/>
          <a:stretch>
            <a:fillRect/>
          </a:stretch>
        </p:blipFill>
        <p:spPr bwMode="auto">
          <a:xfrm>
            <a:off x="251520" y="260648"/>
            <a:ext cx="4024421" cy="2916000"/>
          </a:xfrm>
          <a:prstGeom prst="rect">
            <a:avLst/>
          </a:prstGeom>
          <a:noFill/>
        </p:spPr>
      </p:pic>
      <p:sp>
        <p:nvSpPr>
          <p:cNvPr id="25" name="Oval 46"/>
          <p:cNvSpPr>
            <a:spLocks noChangeArrowheads="1"/>
          </p:cNvSpPr>
          <p:nvPr/>
        </p:nvSpPr>
        <p:spPr bwMode="auto">
          <a:xfrm>
            <a:off x="5724128" y="1340768"/>
            <a:ext cx="2160587" cy="2016224"/>
          </a:xfrm>
          <a:prstGeom prst="ellipse">
            <a:avLst/>
          </a:prstGeom>
          <a:solidFill>
            <a:srgbClr val="FFFF00"/>
          </a:solidFill>
          <a:ln w="9525">
            <a:solidFill>
              <a:schemeClr val="tx1"/>
            </a:solidFill>
            <a:round/>
            <a:headEnd/>
            <a:tailEnd/>
          </a:ln>
        </p:spPr>
        <p:txBody>
          <a:bodyPr wrap="none" anchor="ctr"/>
          <a:lstStyle/>
          <a:p>
            <a:endParaRPr lang="fr-FR"/>
          </a:p>
        </p:txBody>
      </p:sp>
      <p:sp>
        <p:nvSpPr>
          <p:cNvPr id="26" name="Line 47"/>
          <p:cNvSpPr>
            <a:spLocks noChangeShapeType="1"/>
          </p:cNvSpPr>
          <p:nvPr/>
        </p:nvSpPr>
        <p:spPr bwMode="auto">
          <a:xfrm flipH="1">
            <a:off x="5940152" y="908720"/>
            <a:ext cx="1728192" cy="2808312"/>
          </a:xfrm>
          <a:prstGeom prst="line">
            <a:avLst/>
          </a:prstGeom>
          <a:noFill/>
          <a:ln w="57150">
            <a:solidFill>
              <a:srgbClr val="FF0000"/>
            </a:solidFill>
            <a:prstDash val="dash"/>
            <a:round/>
            <a:headEnd/>
            <a:tailEnd/>
          </a:ln>
        </p:spPr>
        <p:txBody>
          <a:bodyPr/>
          <a:lstStyle/>
          <a:p>
            <a:endParaRPr lang="fr-FR"/>
          </a:p>
        </p:txBody>
      </p:sp>
      <p:sp>
        <p:nvSpPr>
          <p:cNvPr id="29" name="Line 48"/>
          <p:cNvSpPr>
            <a:spLocks noChangeShapeType="1"/>
          </p:cNvSpPr>
          <p:nvPr/>
        </p:nvSpPr>
        <p:spPr bwMode="auto">
          <a:xfrm>
            <a:off x="6732240" y="1772816"/>
            <a:ext cx="792088" cy="432048"/>
          </a:xfrm>
          <a:prstGeom prst="line">
            <a:avLst/>
          </a:prstGeom>
          <a:noFill/>
          <a:ln w="57150">
            <a:solidFill>
              <a:srgbClr val="FF0000"/>
            </a:solidFill>
            <a:round/>
            <a:headEnd type="triangle" w="med" len="med"/>
            <a:tailEnd type="triangle" w="med" len="med"/>
          </a:ln>
        </p:spPr>
        <p:txBody>
          <a:bodyPr/>
          <a:lstStyle/>
          <a:p>
            <a:endParaRPr lang="fr-FR"/>
          </a:p>
        </p:txBody>
      </p:sp>
      <p:sp>
        <p:nvSpPr>
          <p:cNvPr id="34" name="Line 50"/>
          <p:cNvSpPr>
            <a:spLocks noChangeShapeType="1"/>
          </p:cNvSpPr>
          <p:nvPr/>
        </p:nvSpPr>
        <p:spPr bwMode="auto">
          <a:xfrm flipH="1" flipV="1">
            <a:off x="6372200" y="980728"/>
            <a:ext cx="216024" cy="576064"/>
          </a:xfrm>
          <a:prstGeom prst="line">
            <a:avLst/>
          </a:prstGeom>
          <a:noFill/>
          <a:ln w="114300">
            <a:solidFill>
              <a:schemeClr val="tx1"/>
            </a:solidFill>
            <a:round/>
            <a:headEnd/>
            <a:tailEnd type="triangle" w="med" len="med"/>
          </a:ln>
        </p:spPr>
        <p:txBody>
          <a:bodyPr/>
          <a:lstStyle/>
          <a:p>
            <a:endParaRPr lang="fr-FR"/>
          </a:p>
        </p:txBody>
      </p:sp>
      <p:sp>
        <p:nvSpPr>
          <p:cNvPr id="35" name="Line 51"/>
          <p:cNvSpPr>
            <a:spLocks noChangeShapeType="1"/>
          </p:cNvSpPr>
          <p:nvPr/>
        </p:nvSpPr>
        <p:spPr bwMode="auto">
          <a:xfrm flipH="1">
            <a:off x="5292080" y="2564904"/>
            <a:ext cx="720080" cy="72008"/>
          </a:xfrm>
          <a:prstGeom prst="line">
            <a:avLst/>
          </a:prstGeom>
          <a:noFill/>
          <a:ln w="114300">
            <a:solidFill>
              <a:schemeClr val="tx1"/>
            </a:solidFill>
            <a:round/>
            <a:headEnd/>
            <a:tailEnd type="triangle" w="med" len="med"/>
          </a:ln>
        </p:spPr>
        <p:txBody>
          <a:bodyPr/>
          <a:lstStyle/>
          <a:p>
            <a:endParaRPr lang="fr-FR"/>
          </a:p>
        </p:txBody>
      </p:sp>
      <p:sp>
        <p:nvSpPr>
          <p:cNvPr id="37" name="ZoneTexte 36"/>
          <p:cNvSpPr txBox="1"/>
          <p:nvPr/>
        </p:nvSpPr>
        <p:spPr>
          <a:xfrm>
            <a:off x="5364088" y="332656"/>
            <a:ext cx="3024336" cy="369332"/>
          </a:xfrm>
          <a:prstGeom prst="rect">
            <a:avLst/>
          </a:prstGeom>
          <a:noFill/>
          <a:ln>
            <a:solidFill>
              <a:schemeClr val="tx1"/>
            </a:solidFill>
          </a:ln>
        </p:spPr>
        <p:txBody>
          <a:bodyPr wrap="square" rtlCol="0">
            <a:spAutoFit/>
          </a:bodyPr>
          <a:lstStyle/>
          <a:p>
            <a:pPr algn="ctr"/>
            <a:r>
              <a:rPr lang="fr-FR" b="1" i="1" dirty="0" smtClean="0"/>
              <a:t>Les Pachtounes </a:t>
            </a:r>
            <a:endParaRPr lang="fr-FR" b="1" i="1" dirty="0"/>
          </a:p>
        </p:txBody>
      </p:sp>
      <p:sp>
        <p:nvSpPr>
          <p:cNvPr id="38" name="Line 48"/>
          <p:cNvSpPr>
            <a:spLocks noChangeShapeType="1"/>
          </p:cNvSpPr>
          <p:nvPr/>
        </p:nvSpPr>
        <p:spPr bwMode="auto">
          <a:xfrm>
            <a:off x="6228184" y="2564904"/>
            <a:ext cx="792088" cy="432048"/>
          </a:xfrm>
          <a:prstGeom prst="line">
            <a:avLst/>
          </a:prstGeom>
          <a:noFill/>
          <a:ln w="57150">
            <a:solidFill>
              <a:srgbClr val="FF0000"/>
            </a:solidFill>
            <a:round/>
            <a:headEnd type="triangle" w="med" len="med"/>
            <a:tailEnd type="triangle" w="med" len="med"/>
          </a:ln>
        </p:spPr>
        <p:txBody>
          <a:bodyPr/>
          <a:lstStyle/>
          <a:p>
            <a:endParaRPr lang="fr-FR"/>
          </a:p>
        </p:txBody>
      </p:sp>
      <p:sp>
        <p:nvSpPr>
          <p:cNvPr id="39" name="Line 50"/>
          <p:cNvSpPr>
            <a:spLocks noChangeShapeType="1"/>
          </p:cNvSpPr>
          <p:nvPr/>
        </p:nvSpPr>
        <p:spPr bwMode="auto">
          <a:xfrm>
            <a:off x="7524328" y="2708920"/>
            <a:ext cx="576064" cy="360040"/>
          </a:xfrm>
          <a:prstGeom prst="line">
            <a:avLst/>
          </a:prstGeom>
          <a:noFill/>
          <a:ln w="76200">
            <a:solidFill>
              <a:schemeClr val="tx1"/>
            </a:solidFill>
            <a:round/>
            <a:headEnd/>
            <a:tailEnd type="triangle" w="med" len="med"/>
          </a:ln>
        </p:spPr>
        <p:txBody>
          <a:bodyPr/>
          <a:lstStyle/>
          <a:p>
            <a:endParaRPr lang="fr-FR"/>
          </a:p>
        </p:txBody>
      </p:sp>
      <p:sp>
        <p:nvSpPr>
          <p:cNvPr id="40" name="Oval 8"/>
          <p:cNvSpPr>
            <a:spLocks noChangeArrowheads="1"/>
          </p:cNvSpPr>
          <p:nvPr/>
        </p:nvSpPr>
        <p:spPr bwMode="auto">
          <a:xfrm rot="19912480">
            <a:off x="2624086" y="3928890"/>
            <a:ext cx="792163" cy="793750"/>
          </a:xfrm>
          <a:prstGeom prst="ellipse">
            <a:avLst/>
          </a:prstGeom>
          <a:solidFill>
            <a:srgbClr val="FFC000"/>
          </a:solidFill>
          <a:ln w="9525">
            <a:solidFill>
              <a:schemeClr val="tx1"/>
            </a:solidFill>
            <a:round/>
            <a:headEnd/>
            <a:tailEnd/>
          </a:ln>
        </p:spPr>
        <p:txBody>
          <a:bodyPr wrap="none" anchor="ctr"/>
          <a:lstStyle/>
          <a:p>
            <a:endParaRPr lang="fr-FR"/>
          </a:p>
        </p:txBody>
      </p:sp>
      <p:sp>
        <p:nvSpPr>
          <p:cNvPr id="41" name="Oval 9"/>
          <p:cNvSpPr>
            <a:spLocks noChangeArrowheads="1"/>
          </p:cNvSpPr>
          <p:nvPr/>
        </p:nvSpPr>
        <p:spPr bwMode="auto">
          <a:xfrm rot="19912480">
            <a:off x="1314399" y="4382915"/>
            <a:ext cx="792162" cy="793750"/>
          </a:xfrm>
          <a:prstGeom prst="ellipse">
            <a:avLst/>
          </a:prstGeom>
          <a:solidFill>
            <a:srgbClr val="FFC000"/>
          </a:solidFill>
          <a:ln w="9525">
            <a:solidFill>
              <a:schemeClr val="tx1"/>
            </a:solidFill>
            <a:round/>
            <a:headEnd/>
            <a:tailEnd/>
          </a:ln>
        </p:spPr>
        <p:txBody>
          <a:bodyPr wrap="none" anchor="ctr"/>
          <a:lstStyle/>
          <a:p>
            <a:endParaRPr lang="fr-FR"/>
          </a:p>
        </p:txBody>
      </p:sp>
      <p:sp>
        <p:nvSpPr>
          <p:cNvPr id="42" name="Oval 10"/>
          <p:cNvSpPr>
            <a:spLocks noChangeArrowheads="1"/>
          </p:cNvSpPr>
          <p:nvPr/>
        </p:nvSpPr>
        <p:spPr bwMode="auto">
          <a:xfrm rot="19912480">
            <a:off x="535853" y="5513065"/>
            <a:ext cx="792162" cy="793750"/>
          </a:xfrm>
          <a:prstGeom prst="ellipse">
            <a:avLst/>
          </a:prstGeom>
          <a:solidFill>
            <a:srgbClr val="FFC000"/>
          </a:solidFill>
          <a:ln w="9525">
            <a:solidFill>
              <a:schemeClr val="tx1"/>
            </a:solidFill>
            <a:round/>
            <a:headEnd/>
            <a:tailEnd/>
          </a:ln>
        </p:spPr>
        <p:txBody>
          <a:bodyPr wrap="none" anchor="ctr"/>
          <a:lstStyle/>
          <a:p>
            <a:endParaRPr lang="fr-FR"/>
          </a:p>
        </p:txBody>
      </p:sp>
      <p:sp>
        <p:nvSpPr>
          <p:cNvPr id="43" name="Line 11"/>
          <p:cNvSpPr>
            <a:spLocks noChangeShapeType="1"/>
          </p:cNvSpPr>
          <p:nvPr/>
        </p:nvSpPr>
        <p:spPr bwMode="auto">
          <a:xfrm rot="19912480" flipH="1">
            <a:off x="674800" y="5051870"/>
            <a:ext cx="1241672" cy="642691"/>
          </a:xfrm>
          <a:prstGeom prst="line">
            <a:avLst/>
          </a:prstGeom>
          <a:noFill/>
          <a:ln w="57150">
            <a:solidFill>
              <a:srgbClr val="C00000"/>
            </a:solidFill>
            <a:prstDash val="sysDash"/>
            <a:round/>
            <a:headEnd type="triangle" w="med" len="med"/>
            <a:tailEnd type="triangle" w="med" len="med"/>
          </a:ln>
        </p:spPr>
        <p:txBody>
          <a:bodyPr/>
          <a:lstStyle/>
          <a:p>
            <a:endParaRPr lang="fr-FR"/>
          </a:p>
        </p:txBody>
      </p:sp>
      <p:sp>
        <p:nvSpPr>
          <p:cNvPr id="44" name="Line 12"/>
          <p:cNvSpPr>
            <a:spLocks noChangeShapeType="1"/>
          </p:cNvSpPr>
          <p:nvPr/>
        </p:nvSpPr>
        <p:spPr bwMode="auto">
          <a:xfrm rot="19912480">
            <a:off x="1789163" y="4478861"/>
            <a:ext cx="1317201" cy="132525"/>
          </a:xfrm>
          <a:prstGeom prst="line">
            <a:avLst/>
          </a:prstGeom>
          <a:noFill/>
          <a:ln w="57150">
            <a:solidFill>
              <a:srgbClr val="C00000"/>
            </a:solidFill>
            <a:prstDash val="sysDash"/>
            <a:round/>
            <a:headEnd type="triangle" w="med" len="med"/>
            <a:tailEnd type="triangle" w="med" len="med"/>
          </a:ln>
        </p:spPr>
        <p:txBody>
          <a:bodyPr/>
          <a:lstStyle/>
          <a:p>
            <a:endParaRPr lang="fr-FR"/>
          </a:p>
        </p:txBody>
      </p:sp>
      <p:sp>
        <p:nvSpPr>
          <p:cNvPr id="47" name="ZoneTexte 46"/>
          <p:cNvSpPr txBox="1"/>
          <p:nvPr/>
        </p:nvSpPr>
        <p:spPr>
          <a:xfrm>
            <a:off x="323528" y="3429000"/>
            <a:ext cx="3024336" cy="369332"/>
          </a:xfrm>
          <a:prstGeom prst="rect">
            <a:avLst/>
          </a:prstGeom>
          <a:noFill/>
          <a:ln>
            <a:solidFill>
              <a:schemeClr val="tx1"/>
            </a:solidFill>
          </a:ln>
        </p:spPr>
        <p:txBody>
          <a:bodyPr wrap="square" rtlCol="0">
            <a:spAutoFit/>
          </a:bodyPr>
          <a:lstStyle/>
          <a:p>
            <a:pPr algn="ctr"/>
            <a:r>
              <a:rPr lang="fr-FR" b="1" i="1" dirty="0" smtClean="0"/>
              <a:t>Les Tadjiks</a:t>
            </a:r>
            <a:endParaRPr lang="fr-FR" b="1" i="1" dirty="0"/>
          </a:p>
        </p:txBody>
      </p:sp>
      <p:sp>
        <p:nvSpPr>
          <p:cNvPr id="48" name="Line 50"/>
          <p:cNvSpPr>
            <a:spLocks noChangeShapeType="1"/>
          </p:cNvSpPr>
          <p:nvPr/>
        </p:nvSpPr>
        <p:spPr bwMode="auto">
          <a:xfrm>
            <a:off x="3059832" y="4509120"/>
            <a:ext cx="0" cy="576064"/>
          </a:xfrm>
          <a:prstGeom prst="line">
            <a:avLst/>
          </a:prstGeom>
          <a:noFill/>
          <a:ln w="57150">
            <a:solidFill>
              <a:schemeClr val="tx1"/>
            </a:solidFill>
            <a:round/>
            <a:headEnd/>
            <a:tailEnd type="triangle" w="med" len="med"/>
          </a:ln>
        </p:spPr>
        <p:txBody>
          <a:bodyPr/>
          <a:lstStyle/>
          <a:p>
            <a:endParaRPr lang="fr-FR"/>
          </a:p>
        </p:txBody>
      </p:sp>
      <p:sp>
        <p:nvSpPr>
          <p:cNvPr id="49" name="Line 50"/>
          <p:cNvSpPr>
            <a:spLocks noChangeShapeType="1"/>
          </p:cNvSpPr>
          <p:nvPr/>
        </p:nvSpPr>
        <p:spPr bwMode="auto">
          <a:xfrm>
            <a:off x="1907704" y="4941168"/>
            <a:ext cx="360040" cy="432048"/>
          </a:xfrm>
          <a:prstGeom prst="line">
            <a:avLst/>
          </a:prstGeom>
          <a:noFill/>
          <a:ln w="57150">
            <a:solidFill>
              <a:schemeClr val="tx1"/>
            </a:solidFill>
            <a:round/>
            <a:headEnd/>
            <a:tailEnd type="triangle" w="med" len="med"/>
          </a:ln>
        </p:spPr>
        <p:txBody>
          <a:bodyPr/>
          <a:lstStyle/>
          <a:p>
            <a:endParaRPr lang="fr-FR"/>
          </a:p>
        </p:txBody>
      </p:sp>
      <p:sp>
        <p:nvSpPr>
          <p:cNvPr id="50" name="Line 50"/>
          <p:cNvSpPr>
            <a:spLocks noChangeShapeType="1"/>
          </p:cNvSpPr>
          <p:nvPr/>
        </p:nvSpPr>
        <p:spPr bwMode="auto">
          <a:xfrm>
            <a:off x="1187624" y="5949280"/>
            <a:ext cx="504056" cy="144016"/>
          </a:xfrm>
          <a:prstGeom prst="line">
            <a:avLst/>
          </a:prstGeom>
          <a:noFill/>
          <a:ln w="57150">
            <a:solidFill>
              <a:schemeClr val="tx1"/>
            </a:solidFill>
            <a:round/>
            <a:headEnd/>
            <a:tailEnd type="triangle" w="med" len="med"/>
          </a:ln>
        </p:spPr>
        <p:txBody>
          <a:bodyPr/>
          <a:lstStyle/>
          <a:p>
            <a:endParaRPr lang="fr-FR"/>
          </a:p>
        </p:txBody>
      </p:sp>
      <p:sp>
        <p:nvSpPr>
          <p:cNvPr id="51" name="ZoneTexte 50"/>
          <p:cNvSpPr txBox="1"/>
          <p:nvPr/>
        </p:nvSpPr>
        <p:spPr>
          <a:xfrm>
            <a:off x="5292080" y="4005064"/>
            <a:ext cx="3024336" cy="369332"/>
          </a:xfrm>
          <a:prstGeom prst="rect">
            <a:avLst/>
          </a:prstGeom>
          <a:noFill/>
          <a:ln>
            <a:solidFill>
              <a:schemeClr val="tx1"/>
            </a:solidFill>
          </a:ln>
        </p:spPr>
        <p:txBody>
          <a:bodyPr wrap="square" rtlCol="0">
            <a:spAutoFit/>
          </a:bodyPr>
          <a:lstStyle/>
          <a:p>
            <a:pPr algn="ctr"/>
            <a:r>
              <a:rPr lang="fr-FR" b="1" i="1" dirty="0" smtClean="0"/>
              <a:t>Les Hazaras</a:t>
            </a:r>
            <a:endParaRPr lang="fr-FR" b="1" i="1" dirty="0"/>
          </a:p>
        </p:txBody>
      </p:sp>
      <p:sp>
        <p:nvSpPr>
          <p:cNvPr id="52" name="Oval 6"/>
          <p:cNvSpPr>
            <a:spLocks noChangeArrowheads="1"/>
          </p:cNvSpPr>
          <p:nvPr/>
        </p:nvSpPr>
        <p:spPr bwMode="auto">
          <a:xfrm>
            <a:off x="5940152" y="4797152"/>
            <a:ext cx="1511300" cy="1512888"/>
          </a:xfrm>
          <a:prstGeom prst="ellipse">
            <a:avLst/>
          </a:prstGeom>
          <a:noFill/>
          <a:ln w="38100">
            <a:solidFill>
              <a:schemeClr val="tx1"/>
            </a:solidFill>
            <a:prstDash val="dash"/>
            <a:round/>
            <a:headEnd/>
            <a:tailEnd/>
          </a:ln>
        </p:spPr>
        <p:txBody>
          <a:bodyPr wrap="none" anchor="ctr"/>
          <a:lstStyle/>
          <a:p>
            <a:endParaRPr lang="fr-FR"/>
          </a:p>
        </p:txBody>
      </p:sp>
      <p:sp>
        <p:nvSpPr>
          <p:cNvPr id="53" name="Oval 5"/>
          <p:cNvSpPr>
            <a:spLocks noChangeArrowheads="1"/>
          </p:cNvSpPr>
          <p:nvPr/>
        </p:nvSpPr>
        <p:spPr bwMode="auto">
          <a:xfrm>
            <a:off x="6298927" y="5157515"/>
            <a:ext cx="792163" cy="793750"/>
          </a:xfrm>
          <a:prstGeom prst="ellipse">
            <a:avLst/>
          </a:prstGeom>
          <a:solidFill>
            <a:srgbClr val="00FF00"/>
          </a:solidFill>
          <a:ln w="9525">
            <a:solidFill>
              <a:schemeClr val="tx1"/>
            </a:solidFill>
            <a:round/>
            <a:headEnd/>
            <a:tailEnd/>
          </a:ln>
        </p:spPr>
        <p:txBody>
          <a:bodyPr wrap="none" anchor="ctr"/>
          <a:lstStyle/>
          <a:p>
            <a:endParaRPr lang="fr-FR"/>
          </a:p>
        </p:txBody>
      </p:sp>
      <p:sp>
        <p:nvSpPr>
          <p:cNvPr id="54" name="Line 54"/>
          <p:cNvSpPr>
            <a:spLocks noChangeShapeType="1"/>
          </p:cNvSpPr>
          <p:nvPr/>
        </p:nvSpPr>
        <p:spPr bwMode="auto">
          <a:xfrm flipH="1">
            <a:off x="6660232" y="4797152"/>
            <a:ext cx="432048" cy="720081"/>
          </a:xfrm>
          <a:prstGeom prst="line">
            <a:avLst/>
          </a:prstGeom>
          <a:noFill/>
          <a:ln w="57150">
            <a:solidFill>
              <a:schemeClr val="tx1"/>
            </a:solidFill>
            <a:round/>
            <a:headEnd/>
            <a:tailEnd type="triangle" w="med" len="med"/>
          </a:ln>
        </p:spPr>
        <p:txBody>
          <a:bodyPr/>
          <a:lstStyle/>
          <a:p>
            <a:endParaRPr lang="fr-FR"/>
          </a:p>
        </p:txBody>
      </p:sp>
      <p:sp>
        <p:nvSpPr>
          <p:cNvPr id="55" name="Line 55"/>
          <p:cNvSpPr>
            <a:spLocks noChangeShapeType="1"/>
          </p:cNvSpPr>
          <p:nvPr/>
        </p:nvSpPr>
        <p:spPr bwMode="auto">
          <a:xfrm flipH="1" flipV="1">
            <a:off x="6732240" y="5589240"/>
            <a:ext cx="648072" cy="576064"/>
          </a:xfrm>
          <a:prstGeom prst="line">
            <a:avLst/>
          </a:prstGeom>
          <a:noFill/>
          <a:ln w="57150">
            <a:solidFill>
              <a:schemeClr val="tx1"/>
            </a:solidFill>
            <a:round/>
            <a:headEnd/>
            <a:tailEnd type="triangle" w="med" len="med"/>
          </a:ln>
        </p:spPr>
        <p:txBody>
          <a:bodyPr/>
          <a:lstStyle/>
          <a:p>
            <a:endParaRPr lang="fr-FR"/>
          </a:p>
        </p:txBody>
      </p:sp>
      <p:sp>
        <p:nvSpPr>
          <p:cNvPr id="56" name="Line 56"/>
          <p:cNvSpPr>
            <a:spLocks noChangeShapeType="1"/>
          </p:cNvSpPr>
          <p:nvPr/>
        </p:nvSpPr>
        <p:spPr bwMode="auto">
          <a:xfrm>
            <a:off x="5796136" y="5589240"/>
            <a:ext cx="792088" cy="0"/>
          </a:xfrm>
          <a:prstGeom prst="line">
            <a:avLst/>
          </a:prstGeom>
          <a:noFill/>
          <a:ln w="57150">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ox(i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ox(in)">
                                      <p:cBhvr>
                                        <p:cTn id="22" dur="500"/>
                                        <p:tgtEl>
                                          <p:spTgt spid="2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ox(in)">
                                      <p:cBhvr>
                                        <p:cTn id="30" dur="500"/>
                                        <p:tgtEl>
                                          <p:spTgt spid="3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ox(in)">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ox(in)">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box(in)">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heckerboard(across)">
                                      <p:cBhvr>
                                        <p:cTn id="48" dur="500"/>
                                        <p:tgtEl>
                                          <p:spTgt spid="40"/>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checkerboard(across)">
                                      <p:cBhvr>
                                        <p:cTn id="51" dur="500"/>
                                        <p:tgtEl>
                                          <p:spTgt spid="41"/>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checkerboard(across)">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ox(in)">
                                      <p:cBhvr>
                                        <p:cTn id="59" dur="500"/>
                                        <p:tgtEl>
                                          <p:spTgt spid="44"/>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ox(i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ox(in)">
                                      <p:cBhvr>
                                        <p:cTn id="67" dur="500"/>
                                        <p:tgtEl>
                                          <p:spTgt spid="48"/>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box(in)">
                                      <p:cBhvr>
                                        <p:cTn id="70" dur="500"/>
                                        <p:tgtEl>
                                          <p:spTgt spid="49"/>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box(in)">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ox(in)">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box(in)">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box(in)">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box(in)">
                                      <p:cBhvr>
                                        <p:cTn id="93" dur="500"/>
                                        <p:tgtEl>
                                          <p:spTgt spid="56"/>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box(in)">
                                      <p:cBhvr>
                                        <p:cTn id="98" dur="500"/>
                                        <p:tgtEl>
                                          <p:spTgt spid="54"/>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box(in)">
                                      <p:cBhvr>
                                        <p:cTn id="10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755576" y="2060848"/>
            <a:ext cx="7772400" cy="1082551"/>
          </a:xfrm>
        </p:spPr>
        <p:style>
          <a:lnRef idx="1">
            <a:schemeClr val="accent2"/>
          </a:lnRef>
          <a:fillRef idx="2">
            <a:schemeClr val="accent2"/>
          </a:fillRef>
          <a:effectRef idx="1">
            <a:schemeClr val="accent2"/>
          </a:effectRef>
          <a:fontRef idx="minor">
            <a:schemeClr val="dk1"/>
          </a:fontRef>
        </p:style>
        <p:txBody>
          <a:bodyPr/>
          <a:lstStyle/>
          <a:p>
            <a:r>
              <a:rPr lang="fr-FR" b="1" i="1" dirty="0" smtClean="0"/>
              <a:t>I. Les structures des conflits</a:t>
            </a:r>
            <a:endParaRPr lang="fr-FR" b="1" i="1" dirty="0"/>
          </a:p>
        </p:txBody>
      </p:sp>
      <p:sp>
        <p:nvSpPr>
          <p:cNvPr id="8" name="Sous-titre 7"/>
          <p:cNvSpPr>
            <a:spLocks noGrp="1"/>
          </p:cNvSpPr>
          <p:nvPr>
            <p:ph type="subTitle" idx="1"/>
          </p:nvPr>
        </p:nvSpPr>
        <p:spPr>
          <a:xfrm>
            <a:off x="1371600" y="3886200"/>
            <a:ext cx="6400800" cy="838944"/>
          </a:xfrm>
        </p:spPr>
        <p:txBody>
          <a:bodyPr/>
          <a:lstStyle/>
          <a:p>
            <a:r>
              <a:rPr lang="fr-FR" b="1" i="1" dirty="0" smtClean="0">
                <a:solidFill>
                  <a:schemeClr val="tx1">
                    <a:tint val="75000"/>
                  </a:schemeClr>
                </a:solidFill>
              </a:rPr>
              <a:t>Approche </a:t>
            </a:r>
            <a:r>
              <a:rPr lang="fr-FR" b="1" i="1" dirty="0" err="1" smtClean="0">
                <a:solidFill>
                  <a:schemeClr val="tx1">
                    <a:tint val="75000"/>
                  </a:schemeClr>
                </a:solidFill>
              </a:rPr>
              <a:t>géohistorique</a:t>
            </a:r>
            <a:endParaRPr lang="fr-FR" b="1" i="1" dirty="0" smtClean="0">
              <a:solidFill>
                <a:schemeClr val="tx1">
                  <a:tint val="75000"/>
                </a:schemeClr>
              </a:solidFill>
            </a:endParaRP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1" y="332656"/>
          <a:ext cx="9144000" cy="6525344"/>
        </p:xfrm>
        <a:graphic>
          <a:graphicData uri="http://schemas.openxmlformats.org/drawingml/2006/table">
            <a:tbl>
              <a:tblPr firstRow="1" bandRow="1">
                <a:tableStyleId>{073A0DAA-6AF3-43AB-8588-CEC1D06C72B9}</a:tableStyleId>
              </a:tblPr>
              <a:tblGrid>
                <a:gridCol w="3048000"/>
                <a:gridCol w="3048000"/>
                <a:gridCol w="3048000"/>
              </a:tblGrid>
              <a:tr h="281924">
                <a:tc>
                  <a:txBody>
                    <a:bodyPr/>
                    <a:lstStyle/>
                    <a:p>
                      <a:pPr algn="ctr"/>
                      <a:r>
                        <a:rPr lang="fr-FR" sz="1100" b="1" kern="1200" dirty="0" smtClean="0">
                          <a:solidFill>
                            <a:schemeClr val="tx1"/>
                          </a:solidFill>
                          <a:latin typeface="+mn-lt"/>
                          <a:ea typeface="+mn-ea"/>
                          <a:cs typeface="+mn-cs"/>
                        </a:rPr>
                        <a:t>L’impact du cadre naturel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Les héritages  des</a:t>
                      </a:r>
                      <a:r>
                        <a:rPr lang="fr-FR" sz="1100" b="1" kern="1200" baseline="0" dirty="0" smtClean="0">
                          <a:solidFill>
                            <a:schemeClr val="tx1"/>
                          </a:solidFill>
                          <a:latin typeface="+mn-lt"/>
                          <a:ea typeface="+mn-ea"/>
                          <a:cs typeface="+mn-cs"/>
                        </a:rPr>
                        <a:t> ambitions coloniales</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La complexité</a:t>
                      </a:r>
                      <a:r>
                        <a:rPr lang="fr-FR" sz="1100" b="1" kern="1200" baseline="0" dirty="0" smtClean="0">
                          <a:solidFill>
                            <a:schemeClr val="tx1"/>
                          </a:solidFill>
                          <a:latin typeface="+mn-lt"/>
                          <a:ea typeface="+mn-ea"/>
                          <a:cs typeface="+mn-cs"/>
                        </a:rPr>
                        <a:t> ethnique</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132901">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74935">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2988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5701">
                <a:tc gridSpan="3">
                  <a:txBody>
                    <a:bodyPr/>
                    <a:lstStyle/>
                    <a:p>
                      <a:pPr lvl="2" algn="ctr">
                        <a:buFont typeface="Wingdings 3" pitchFamily="18" charset="2"/>
                        <a:buChar char=""/>
                      </a:pPr>
                      <a:r>
                        <a:rPr lang="fr-FR" sz="1600" b="1" i="1" dirty="0" smtClean="0">
                          <a:solidFill>
                            <a:srgbClr val="FF0000"/>
                          </a:solidFill>
                        </a:rPr>
                        <a:t>Faiblesse de l’Etat</a:t>
                      </a:r>
                    </a:p>
                    <a:p>
                      <a:pPr lvl="2" algn="ctr">
                        <a:buFont typeface="Wingdings 3" pitchFamily="18" charset="2"/>
                        <a:buChar char=""/>
                      </a:pPr>
                      <a:r>
                        <a:rPr lang="fr-FR" sz="1600" b="1" i="1" dirty="0" smtClean="0">
                          <a:solidFill>
                            <a:srgbClr val="FF0000"/>
                          </a:solidFill>
                        </a:rPr>
                        <a:t>Absence de réel sentiment d’</a:t>
                      </a:r>
                      <a:r>
                        <a:rPr lang="fr-FR" sz="1600" b="1" i="1" baseline="0" dirty="0" smtClean="0">
                          <a:solidFill>
                            <a:srgbClr val="FF0000"/>
                          </a:solidFill>
                        </a:rPr>
                        <a:t>appartenance national</a:t>
                      </a:r>
                    </a:p>
                    <a:p>
                      <a:pPr lvl="2" algn="ctr">
                        <a:buFont typeface="Wingdings 3" pitchFamily="18" charset="2"/>
                        <a:buChar char=""/>
                      </a:pPr>
                      <a:r>
                        <a:rPr lang="fr-FR" sz="1600" b="1" i="1" baseline="0" dirty="0" smtClean="0">
                          <a:solidFill>
                            <a:srgbClr val="FF0000"/>
                          </a:solidFill>
                        </a:rPr>
                        <a:t>Fortes tensions entre différentes ethnies</a:t>
                      </a:r>
                    </a:p>
                    <a:p>
                      <a:pPr lvl="2" algn="ctr">
                        <a:buFont typeface="Wingdings 3" pitchFamily="18" charset="2"/>
                        <a:buChar char=""/>
                      </a:pPr>
                      <a:r>
                        <a:rPr lang="fr-FR" sz="1600" b="1" i="1" baseline="0" dirty="0" smtClean="0">
                          <a:solidFill>
                            <a:srgbClr val="FF0000"/>
                          </a:solidFill>
                        </a:rPr>
                        <a:t>Convoitises extérieures </a:t>
                      </a:r>
                      <a:endParaRPr lang="fr-FR" sz="1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ous-titre 4"/>
          <p:cNvSpPr txBox="1">
            <a:spLocks/>
          </p:cNvSpPr>
          <p:nvPr/>
        </p:nvSpPr>
        <p:spPr>
          <a:xfrm>
            <a:off x="0" y="0"/>
            <a:ext cx="9144000" cy="3600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200" b="1" i="1" u="none" strike="noStrike" kern="1200" cap="none" spc="0" normalizeH="0" baseline="0" noProof="0" dirty="0" smtClean="0">
                <a:ln>
                  <a:noFill/>
                </a:ln>
                <a:solidFill>
                  <a:schemeClr val="tx1"/>
                </a:solidFill>
                <a:effectLst/>
                <a:uLnTx/>
                <a:uFillTx/>
                <a:latin typeface="+mn-lt"/>
                <a:ea typeface="+mn-ea"/>
                <a:cs typeface="+mn-cs"/>
              </a:rPr>
              <a:t>UNE</a:t>
            </a:r>
            <a:r>
              <a:rPr kumimoji="0" lang="fr-FR" sz="1200" b="1" i="1" u="none" strike="noStrike" kern="1200" cap="none" spc="0" normalizeH="0" noProof="0" dirty="0" smtClean="0">
                <a:ln>
                  <a:noFill/>
                </a:ln>
                <a:solidFill>
                  <a:schemeClr val="tx1"/>
                </a:solidFill>
                <a:effectLst/>
                <a:uLnTx/>
                <a:uFillTx/>
                <a:latin typeface="+mn-lt"/>
                <a:ea typeface="+mn-ea"/>
                <a:cs typeface="+mn-cs"/>
              </a:rPr>
              <a:t> APPROCHE GEOHISTORIQUE : </a:t>
            </a:r>
            <a:r>
              <a:rPr kumimoji="0" lang="fr-FR" sz="1400" b="1" i="1" u="none" strike="noStrike" kern="1200" cap="none" spc="0" normalizeH="0" baseline="0" noProof="0" dirty="0" smtClean="0">
                <a:ln>
                  <a:noFill/>
                </a:ln>
                <a:solidFill>
                  <a:schemeClr val="tx1"/>
                </a:solidFill>
                <a:effectLst/>
                <a:uLnTx/>
                <a:uFillTx/>
                <a:latin typeface="+mn-lt"/>
                <a:ea typeface="+mn-ea"/>
                <a:cs typeface="+mn-cs"/>
              </a:rPr>
              <a:t>Qu’est-ce qui fait de l’Afghanistan un</a:t>
            </a:r>
            <a:r>
              <a:rPr kumimoji="0" lang="fr-FR" sz="1400" b="1" i="1" u="none" strike="noStrike" kern="1200" cap="none" spc="0" normalizeH="0" noProof="0" dirty="0" smtClean="0">
                <a:ln>
                  <a:noFill/>
                </a:ln>
                <a:solidFill>
                  <a:schemeClr val="tx1"/>
                </a:solidFill>
                <a:effectLst/>
                <a:uLnTx/>
                <a:uFillTx/>
                <a:latin typeface="+mn-lt"/>
                <a:ea typeface="+mn-ea"/>
                <a:cs typeface="+mn-cs"/>
              </a:rPr>
              <a:t> </a:t>
            </a:r>
            <a:r>
              <a:rPr kumimoji="0" lang="fr-FR" sz="1400" b="1" i="1" u="none" strike="noStrike" kern="1200" cap="none" spc="0" normalizeH="0" baseline="0" noProof="0" dirty="0" smtClean="0">
                <a:ln>
                  <a:noFill/>
                </a:ln>
                <a:solidFill>
                  <a:schemeClr val="tx1"/>
                </a:solidFill>
                <a:effectLst/>
                <a:uLnTx/>
                <a:uFillTx/>
                <a:latin typeface="+mn-lt"/>
                <a:ea typeface="+mn-ea"/>
                <a:cs typeface="+mn-cs"/>
              </a:rPr>
              <a:t>territoire aux frontières complexes ? </a:t>
            </a:r>
          </a:p>
        </p:txBody>
      </p:sp>
      <p:pic>
        <p:nvPicPr>
          <p:cNvPr id="7170" name="Picture 2"/>
          <p:cNvPicPr>
            <a:picLocks noChangeAspect="1" noChangeArrowheads="1"/>
          </p:cNvPicPr>
          <p:nvPr/>
        </p:nvPicPr>
        <p:blipFill>
          <a:blip r:embed="rId3" cstate="email"/>
          <a:srcRect/>
          <a:stretch>
            <a:fillRect/>
          </a:stretch>
        </p:blipFill>
        <p:spPr bwMode="auto">
          <a:xfrm>
            <a:off x="46311" y="620688"/>
            <a:ext cx="2941513" cy="2129602"/>
          </a:xfrm>
          <a:prstGeom prst="rect">
            <a:avLst/>
          </a:prstGeom>
          <a:noFill/>
          <a:ln w="9525">
            <a:noFill/>
            <a:miter lim="800000"/>
            <a:headEnd/>
            <a:tailEnd/>
          </a:ln>
        </p:spPr>
      </p:pic>
      <p:pic>
        <p:nvPicPr>
          <p:cNvPr id="7171" name="Picture 3"/>
          <p:cNvPicPr>
            <a:picLocks noChangeAspect="1" noChangeArrowheads="1"/>
          </p:cNvPicPr>
          <p:nvPr/>
        </p:nvPicPr>
        <p:blipFill>
          <a:blip r:embed="rId4" cstate="email"/>
          <a:srcRect/>
          <a:stretch>
            <a:fillRect/>
          </a:stretch>
        </p:blipFill>
        <p:spPr bwMode="auto">
          <a:xfrm>
            <a:off x="251520" y="2780928"/>
            <a:ext cx="2680914" cy="1296144"/>
          </a:xfrm>
          <a:prstGeom prst="rect">
            <a:avLst/>
          </a:prstGeom>
          <a:noFill/>
          <a:ln w="9525">
            <a:noFill/>
            <a:miter lim="800000"/>
            <a:headEnd/>
            <a:tailEnd/>
          </a:ln>
        </p:spPr>
      </p:pic>
      <p:pic>
        <p:nvPicPr>
          <p:cNvPr id="7173" name="Picture 5"/>
          <p:cNvPicPr>
            <a:picLocks noChangeAspect="1" noChangeArrowheads="1"/>
          </p:cNvPicPr>
          <p:nvPr/>
        </p:nvPicPr>
        <p:blipFill>
          <a:blip r:embed="rId5" cstate="email"/>
          <a:srcRect/>
          <a:stretch>
            <a:fillRect/>
          </a:stretch>
        </p:blipFill>
        <p:spPr bwMode="auto">
          <a:xfrm>
            <a:off x="251520" y="4149080"/>
            <a:ext cx="2520280" cy="1568744"/>
          </a:xfrm>
          <a:prstGeom prst="rect">
            <a:avLst/>
          </a:prstGeom>
          <a:noFill/>
          <a:ln w="9525">
            <a:noFill/>
            <a:miter lim="800000"/>
            <a:headEnd/>
            <a:tailEnd/>
          </a:ln>
        </p:spPr>
      </p:pic>
      <p:pic>
        <p:nvPicPr>
          <p:cNvPr id="7175" name="Picture 7"/>
          <p:cNvPicPr>
            <a:picLocks noChangeAspect="1" noChangeArrowheads="1"/>
          </p:cNvPicPr>
          <p:nvPr/>
        </p:nvPicPr>
        <p:blipFill>
          <a:blip r:embed="rId6" cstate="email"/>
          <a:srcRect/>
          <a:stretch>
            <a:fillRect/>
          </a:stretch>
        </p:blipFill>
        <p:spPr bwMode="auto">
          <a:xfrm>
            <a:off x="3131840" y="620689"/>
            <a:ext cx="2880320" cy="2101076"/>
          </a:xfrm>
          <a:prstGeom prst="rect">
            <a:avLst/>
          </a:prstGeom>
          <a:noFill/>
          <a:ln w="9525">
            <a:noFill/>
            <a:miter lim="800000"/>
            <a:headEnd/>
            <a:tailEnd/>
          </a:ln>
        </p:spPr>
      </p:pic>
      <p:pic>
        <p:nvPicPr>
          <p:cNvPr id="7176" name="Picture 8"/>
          <p:cNvPicPr>
            <a:picLocks noChangeAspect="1" noChangeArrowheads="1"/>
          </p:cNvPicPr>
          <p:nvPr/>
        </p:nvPicPr>
        <p:blipFill>
          <a:blip r:embed="rId7" cstate="print"/>
          <a:srcRect/>
          <a:stretch>
            <a:fillRect/>
          </a:stretch>
        </p:blipFill>
        <p:spPr bwMode="auto">
          <a:xfrm>
            <a:off x="3131840" y="2780928"/>
            <a:ext cx="2821019" cy="1296144"/>
          </a:xfrm>
          <a:prstGeom prst="rect">
            <a:avLst/>
          </a:prstGeom>
          <a:noFill/>
          <a:ln w="9525">
            <a:noFill/>
            <a:miter lim="800000"/>
            <a:headEnd/>
            <a:tailEnd/>
          </a:ln>
        </p:spPr>
      </p:pic>
      <p:pic>
        <p:nvPicPr>
          <p:cNvPr id="7177" name="Picture 9"/>
          <p:cNvPicPr>
            <a:picLocks noChangeAspect="1" noChangeArrowheads="1"/>
          </p:cNvPicPr>
          <p:nvPr/>
        </p:nvPicPr>
        <p:blipFill>
          <a:blip r:embed="rId8" cstate="email"/>
          <a:srcRect/>
          <a:stretch>
            <a:fillRect/>
          </a:stretch>
        </p:blipFill>
        <p:spPr bwMode="auto">
          <a:xfrm>
            <a:off x="6156176" y="620688"/>
            <a:ext cx="2894216" cy="2088232"/>
          </a:xfrm>
          <a:prstGeom prst="rect">
            <a:avLst/>
          </a:prstGeom>
          <a:noFill/>
          <a:ln w="9525">
            <a:noFill/>
            <a:miter lim="800000"/>
            <a:headEnd/>
            <a:tailEnd/>
          </a:ln>
        </p:spPr>
      </p:pic>
      <p:pic>
        <p:nvPicPr>
          <p:cNvPr id="7178" name="Picture 10"/>
          <p:cNvPicPr>
            <a:picLocks noChangeAspect="1" noChangeArrowheads="1"/>
          </p:cNvPicPr>
          <p:nvPr/>
        </p:nvPicPr>
        <p:blipFill>
          <a:blip r:embed="rId9" cstate="email"/>
          <a:srcRect/>
          <a:stretch>
            <a:fillRect/>
          </a:stretch>
        </p:blipFill>
        <p:spPr bwMode="auto">
          <a:xfrm>
            <a:off x="6156176" y="2780929"/>
            <a:ext cx="2808312" cy="1311548"/>
          </a:xfrm>
          <a:prstGeom prst="rect">
            <a:avLst/>
          </a:prstGeom>
          <a:noFill/>
          <a:ln w="9525">
            <a:noFill/>
            <a:miter lim="800000"/>
            <a:headEnd/>
            <a:tailEnd/>
          </a:ln>
        </p:spPr>
      </p:pic>
      <p:pic>
        <p:nvPicPr>
          <p:cNvPr id="7179" name="Picture 11"/>
          <p:cNvPicPr>
            <a:picLocks noChangeAspect="1" noChangeArrowheads="1"/>
          </p:cNvPicPr>
          <p:nvPr/>
        </p:nvPicPr>
        <p:blipFill>
          <a:blip r:embed="rId10" cstate="email"/>
          <a:srcRect/>
          <a:stretch>
            <a:fillRect/>
          </a:stretch>
        </p:blipFill>
        <p:spPr bwMode="auto">
          <a:xfrm>
            <a:off x="8028384" y="4365104"/>
            <a:ext cx="1008174" cy="1080120"/>
          </a:xfrm>
          <a:prstGeom prst="rect">
            <a:avLst/>
          </a:prstGeom>
          <a:noFill/>
          <a:ln w="9525">
            <a:noFill/>
            <a:miter lim="800000"/>
            <a:headEnd/>
            <a:tailEnd/>
          </a:ln>
        </p:spPr>
      </p:pic>
      <p:pic>
        <p:nvPicPr>
          <p:cNvPr id="7180" name="Picture 12"/>
          <p:cNvPicPr>
            <a:picLocks noChangeAspect="1" noChangeArrowheads="1"/>
          </p:cNvPicPr>
          <p:nvPr/>
        </p:nvPicPr>
        <p:blipFill>
          <a:blip r:embed="rId11" cstate="email"/>
          <a:srcRect/>
          <a:stretch>
            <a:fillRect/>
          </a:stretch>
        </p:blipFill>
        <p:spPr bwMode="auto">
          <a:xfrm>
            <a:off x="6156472" y="4221088"/>
            <a:ext cx="1003964" cy="1008112"/>
          </a:xfrm>
          <a:prstGeom prst="rect">
            <a:avLst/>
          </a:prstGeom>
          <a:noFill/>
          <a:ln w="9525">
            <a:noFill/>
            <a:miter lim="800000"/>
            <a:headEnd/>
            <a:tailEnd/>
          </a:ln>
        </p:spPr>
      </p:pic>
      <p:pic>
        <p:nvPicPr>
          <p:cNvPr id="7181" name="Picture 13"/>
          <p:cNvPicPr>
            <a:picLocks noChangeAspect="1" noChangeArrowheads="1"/>
          </p:cNvPicPr>
          <p:nvPr/>
        </p:nvPicPr>
        <p:blipFill>
          <a:blip r:embed="rId12" cstate="email"/>
          <a:srcRect/>
          <a:stretch>
            <a:fillRect/>
          </a:stretch>
        </p:blipFill>
        <p:spPr bwMode="auto">
          <a:xfrm>
            <a:off x="7020272" y="4869160"/>
            <a:ext cx="1008112" cy="834300"/>
          </a:xfrm>
          <a:prstGeom prst="rect">
            <a:avLst/>
          </a:prstGeom>
          <a:noFill/>
          <a:ln w="9525">
            <a:noFill/>
            <a:miter lim="800000"/>
            <a:headEnd/>
            <a:tailEnd/>
          </a:ln>
        </p:spPr>
      </p:pic>
      <p:pic>
        <p:nvPicPr>
          <p:cNvPr id="1026" name="Picture 2"/>
          <p:cNvPicPr>
            <a:picLocks noChangeAspect="1" noChangeArrowheads="1"/>
          </p:cNvPicPr>
          <p:nvPr/>
        </p:nvPicPr>
        <p:blipFill>
          <a:blip r:embed="rId13" cstate="email"/>
          <a:srcRect/>
          <a:stretch>
            <a:fillRect/>
          </a:stretch>
        </p:blipFill>
        <p:spPr bwMode="auto">
          <a:xfrm>
            <a:off x="3059832" y="4149080"/>
            <a:ext cx="2986022" cy="1584176"/>
          </a:xfrm>
          <a:prstGeom prst="rect">
            <a:avLst/>
          </a:prstGeom>
          <a:noFill/>
          <a:ln w="9525">
            <a:noFill/>
            <a:miter lim="800000"/>
            <a:headEnd/>
            <a:tailEnd/>
          </a:ln>
        </p:spPr>
      </p:pic>
      <p:sp>
        <p:nvSpPr>
          <p:cNvPr id="15" name="Rectangle 14"/>
          <p:cNvSpPr/>
          <p:nvPr/>
        </p:nvSpPr>
        <p:spPr>
          <a:xfrm>
            <a:off x="2428860" y="5786454"/>
            <a:ext cx="5000660" cy="1071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2130425"/>
            <a:ext cx="7772400" cy="1082551"/>
          </a:xfrm>
        </p:spPr>
        <p:style>
          <a:lnRef idx="1">
            <a:schemeClr val="accent2"/>
          </a:lnRef>
          <a:fillRef idx="2">
            <a:schemeClr val="accent2"/>
          </a:fillRef>
          <a:effectRef idx="1">
            <a:schemeClr val="accent2"/>
          </a:effectRef>
          <a:fontRef idx="minor">
            <a:schemeClr val="dk1"/>
          </a:fontRef>
        </p:style>
        <p:txBody>
          <a:bodyPr/>
          <a:lstStyle/>
          <a:p>
            <a:r>
              <a:rPr lang="fr-FR" b="1" i="1" dirty="0" smtClean="0"/>
              <a:t>II. Les crises successives</a:t>
            </a:r>
            <a:endParaRPr lang="fr-FR" b="1" i="1" dirty="0"/>
          </a:p>
        </p:txBody>
      </p:sp>
      <p:sp>
        <p:nvSpPr>
          <p:cNvPr id="5" name="Sous-titre 4"/>
          <p:cNvSpPr>
            <a:spLocks noGrp="1"/>
          </p:cNvSpPr>
          <p:nvPr>
            <p:ph type="subTitle" idx="1"/>
          </p:nvPr>
        </p:nvSpPr>
        <p:spPr>
          <a:xfrm>
            <a:off x="683568" y="3645024"/>
            <a:ext cx="7848872" cy="576064"/>
          </a:xfrm>
        </p:spPr>
        <p:txBody>
          <a:bodyPr>
            <a:normAutofit/>
          </a:bodyPr>
          <a:lstStyle/>
          <a:p>
            <a:r>
              <a:rPr lang="fr-FR" sz="2800" b="1" i="1" dirty="0" smtClean="0"/>
              <a:t>Approche chronologique </a:t>
            </a:r>
            <a:endParaRPr lang="fr-FR" sz="28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4"/>
          <p:cNvSpPr txBox="1">
            <a:spLocks/>
          </p:cNvSpPr>
          <p:nvPr/>
        </p:nvSpPr>
        <p:spPr>
          <a:xfrm>
            <a:off x="395536" y="2276872"/>
            <a:ext cx="8136904" cy="108012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fr-FR" sz="3000" b="1" i="1" dirty="0"/>
              <a:t>Quels événements ont plongé le pays dans </a:t>
            </a:r>
            <a:r>
              <a:rPr lang="fr-FR" sz="3000" b="1" i="1" dirty="0" smtClean="0"/>
              <a:t>une situation d’instabilité depuis plus de 30 ans </a:t>
            </a:r>
            <a:r>
              <a:rPr lang="fr-FR" sz="3000" b="1" i="1"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2" y="332656"/>
          <a:ext cx="9144003" cy="6565918"/>
        </p:xfrm>
        <a:graphic>
          <a:graphicData uri="http://schemas.openxmlformats.org/drawingml/2006/table">
            <a:tbl>
              <a:tblPr firstRow="1" bandRow="1">
                <a:tableStyleId>{073A0DAA-6AF3-43AB-8588-CEC1D06C72B9}</a:tableStyleId>
              </a:tblPr>
              <a:tblGrid>
                <a:gridCol w="3048001"/>
                <a:gridCol w="3048001"/>
                <a:gridCol w="3048001"/>
              </a:tblGrid>
              <a:tr h="298760">
                <a:tc>
                  <a:txBody>
                    <a:bodyPr/>
                    <a:lstStyle/>
                    <a:p>
                      <a:pPr algn="ctr"/>
                      <a:r>
                        <a:rPr lang="fr-FR" sz="1100" b="1" kern="1200" dirty="0" smtClean="0">
                          <a:solidFill>
                            <a:schemeClr val="tx1"/>
                          </a:solidFill>
                          <a:latin typeface="+mn-lt"/>
                          <a:ea typeface="+mn-ea"/>
                          <a:cs typeface="+mn-cs"/>
                        </a:rPr>
                        <a:t>L’invasion soviétique</a:t>
                      </a:r>
                      <a:r>
                        <a:rPr lang="fr-FR" sz="1100" b="1" kern="1200" baseline="0" dirty="0" smtClean="0">
                          <a:solidFill>
                            <a:schemeClr val="tx1"/>
                          </a:solidFill>
                          <a:latin typeface="+mn-lt"/>
                          <a:ea typeface="+mn-ea"/>
                          <a:cs typeface="+mn-cs"/>
                        </a:rPr>
                        <a:t> (1979-1989)</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L’impossible stabilité (1989-2001)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L’intervention</a:t>
                      </a:r>
                      <a:r>
                        <a:rPr lang="fr-FR" sz="1100" b="1" kern="1200" baseline="0" dirty="0" smtClean="0">
                          <a:solidFill>
                            <a:schemeClr val="tx1"/>
                          </a:solidFill>
                          <a:latin typeface="+mn-lt"/>
                          <a:ea typeface="+mn-ea"/>
                          <a:cs typeface="+mn-cs"/>
                        </a:rPr>
                        <a:t> de l’OTAN (2001)</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003455">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22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6000">
                <a:tc gridSpan="3">
                  <a:txBody>
                    <a:bodyPr/>
                    <a:lstStyle/>
                    <a:p>
                      <a:pPr algn="ctr">
                        <a:buFont typeface="Wingdings 3" pitchFamily="18" charset="2"/>
                        <a:buNone/>
                      </a:pPr>
                      <a:r>
                        <a:rPr lang="fr-FR" sz="1000" b="1" i="1" dirty="0" smtClean="0"/>
                        <a:t>LES CAUSES DE L’INSTABILITÉ ET L’ÉCHEC DES INTERVENTIONS SUCCESSIVES</a:t>
                      </a:r>
                      <a:r>
                        <a:rPr lang="fr-FR" sz="1000" b="1" i="1" baseline="0" dirty="0" smtClean="0"/>
                        <a:t> </a:t>
                      </a:r>
                      <a:r>
                        <a:rPr lang="fr-FR" sz="1000" b="1" i="1" dirty="0" smtClean="0"/>
                        <a:t> </a:t>
                      </a:r>
                      <a:endParaRPr lang="fr-FR" sz="1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FR" sz="1200" b="1" i="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buFont typeface="Wingdings 3" pitchFamily="18" charset="2"/>
                        <a:buChar char=""/>
                      </a:pPr>
                      <a:endParaRPr lang="fr-FR" sz="1200" b="1" i="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84000">
                <a:tc>
                  <a:txBody>
                    <a:bodyPr/>
                    <a:lstStyle/>
                    <a:p>
                      <a:pPr algn="just">
                        <a:buFont typeface="Wingdings 3" pitchFamily="18" charset="2"/>
                        <a:buNone/>
                      </a:pPr>
                      <a:endParaRPr lang="fr-FR" sz="1200" b="1" i="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buFont typeface="Wingdings 3" pitchFamily="18" charset="2"/>
                        <a:buChar char=""/>
                      </a:pPr>
                      <a:endParaRPr lang="fr-FR" sz="1200" b="1" i="1"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buFont typeface="Wingdings 3" pitchFamily="18" charset="2"/>
                        <a:buChar char=""/>
                      </a:pPr>
                      <a:endParaRPr lang="fr-FR" sz="1200" b="1" i="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3622">
                <a:tc gridSpan="3">
                  <a:txBody>
                    <a:bodyPr/>
                    <a:lstStyle/>
                    <a:p>
                      <a:pPr algn="ctr">
                        <a:buFont typeface="Wingdings 3" pitchFamily="18" charset="2"/>
                        <a:buChar char="&quot;"/>
                      </a:pPr>
                      <a:endParaRPr lang="fr-FR" sz="1600" b="1" i="1" kern="1200" baseline="0" dirty="0" smtClean="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ous-titre 4"/>
          <p:cNvSpPr txBox="1">
            <a:spLocks/>
          </p:cNvSpPr>
          <p:nvPr/>
        </p:nvSpPr>
        <p:spPr>
          <a:xfrm>
            <a:off x="0" y="0"/>
            <a:ext cx="9144000" cy="360040"/>
          </a:xfrm>
          <a:prstGeom prst="rect">
            <a:avLst/>
          </a:prstGeom>
        </p:spPr>
        <p:txBody>
          <a:bodyPr vert="horz" lIns="91440" tIns="45720" rIns="91440" bIns="45720" rtlCol="0">
            <a:noAutofit/>
          </a:bodyPr>
          <a:lstStyle/>
          <a:p>
            <a:pPr marL="342900" indent="-342900" algn="ctr">
              <a:spcBef>
                <a:spcPct val="20000"/>
              </a:spcBef>
            </a:pPr>
            <a:r>
              <a:rPr lang="fr-FR" sz="1200" b="1" i="1" dirty="0" smtClean="0"/>
              <a:t>UNE APPROCHE CHRONOLOGIQUE : Quels </a:t>
            </a:r>
            <a:r>
              <a:rPr lang="fr-FR" sz="1200" b="1" i="1" dirty="0"/>
              <a:t>événements </a:t>
            </a:r>
            <a:r>
              <a:rPr lang="fr-FR" sz="1200" b="1" i="1" dirty="0" smtClean="0"/>
              <a:t>ont plongé </a:t>
            </a:r>
            <a:r>
              <a:rPr lang="fr-FR" sz="1200" b="1" i="1" dirty="0"/>
              <a:t>le pays dans une situation </a:t>
            </a:r>
            <a:r>
              <a:rPr lang="fr-FR" sz="1200" b="1" i="1" dirty="0" smtClean="0"/>
              <a:t>d’instabilité depuis plus de 30 ans ? </a:t>
            </a:r>
            <a:endParaRPr lang="fr-FR" sz="12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200" b="1" i="1"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11" name="Picture 5"/>
          <p:cNvPicPr>
            <a:picLocks noChangeAspect="1" noChangeArrowheads="1"/>
          </p:cNvPicPr>
          <p:nvPr/>
        </p:nvPicPr>
        <p:blipFill>
          <a:blip r:embed="rId2" cstate="print"/>
          <a:srcRect l="16852" t="5612" r="14717" b="6396"/>
          <a:stretch>
            <a:fillRect/>
          </a:stretch>
        </p:blipFill>
        <p:spPr bwMode="auto">
          <a:xfrm>
            <a:off x="96601" y="642918"/>
            <a:ext cx="2903763" cy="1928826"/>
          </a:xfrm>
          <a:prstGeom prst="rect">
            <a:avLst/>
          </a:prstGeom>
          <a:noFill/>
          <a:ln w="9525">
            <a:noFill/>
            <a:miter lim="800000"/>
            <a:headEnd/>
            <a:tailEnd/>
          </a:ln>
        </p:spPr>
      </p:pic>
      <p:pic>
        <p:nvPicPr>
          <p:cNvPr id="12" name="Picture 3"/>
          <p:cNvPicPr>
            <a:picLocks noChangeAspect="1" noChangeArrowheads="1"/>
          </p:cNvPicPr>
          <p:nvPr/>
        </p:nvPicPr>
        <p:blipFill>
          <a:blip r:embed="rId3" cstate="email"/>
          <a:srcRect/>
          <a:stretch>
            <a:fillRect/>
          </a:stretch>
        </p:blipFill>
        <p:spPr bwMode="auto">
          <a:xfrm>
            <a:off x="3071802" y="642918"/>
            <a:ext cx="2990845" cy="1928826"/>
          </a:xfrm>
          <a:prstGeom prst="rect">
            <a:avLst/>
          </a:prstGeom>
          <a:noFill/>
          <a:ln w="9525">
            <a:noFill/>
            <a:miter lim="800000"/>
            <a:headEnd/>
            <a:tailEnd/>
          </a:ln>
        </p:spPr>
      </p:pic>
      <p:pic>
        <p:nvPicPr>
          <p:cNvPr id="13" name="Picture 3"/>
          <p:cNvPicPr>
            <a:picLocks noChangeAspect="1" noChangeArrowheads="1"/>
          </p:cNvPicPr>
          <p:nvPr/>
        </p:nvPicPr>
        <p:blipFill>
          <a:blip r:embed="rId3" cstate="email"/>
          <a:srcRect/>
          <a:stretch>
            <a:fillRect/>
          </a:stretch>
        </p:blipFill>
        <p:spPr bwMode="auto">
          <a:xfrm>
            <a:off x="6153187" y="642918"/>
            <a:ext cx="2990845"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67544" y="116632"/>
            <a:ext cx="8229600" cy="720080"/>
          </a:xfrm>
        </p:spPr>
        <p:style>
          <a:lnRef idx="1">
            <a:schemeClr val="accent1"/>
          </a:lnRef>
          <a:fillRef idx="2">
            <a:schemeClr val="accent1"/>
          </a:fillRef>
          <a:effectRef idx="1">
            <a:schemeClr val="accent1"/>
          </a:effectRef>
          <a:fontRef idx="minor">
            <a:schemeClr val="dk1"/>
          </a:fontRef>
        </p:style>
        <p:txBody>
          <a:bodyPr>
            <a:noAutofit/>
          </a:bodyPr>
          <a:lstStyle/>
          <a:p>
            <a:pPr eaLnBrk="1" hangingPunct="1">
              <a:defRPr/>
            </a:pPr>
            <a:r>
              <a:rPr lang="fr-FR" sz="3600" b="1" i="1" dirty="0" smtClean="0">
                <a:solidFill>
                  <a:srgbClr val="000000"/>
                </a:solidFill>
              </a:rPr>
              <a:t>L’invasion soviétique (1979-1989)</a:t>
            </a:r>
          </a:p>
        </p:txBody>
      </p:sp>
      <p:sp>
        <p:nvSpPr>
          <p:cNvPr id="7171" name="Rectangle 6"/>
          <p:cNvSpPr>
            <a:spLocks noGrp="1" noChangeArrowheads="1"/>
          </p:cNvSpPr>
          <p:nvPr>
            <p:ph type="body" idx="1"/>
          </p:nvPr>
        </p:nvSpPr>
        <p:spPr>
          <a:xfrm>
            <a:off x="2267744" y="4005064"/>
            <a:ext cx="5832648" cy="2708920"/>
          </a:xfrm>
        </p:spPr>
        <p:txBody>
          <a:bodyPr>
            <a:noAutofit/>
          </a:bodyPr>
          <a:lstStyle/>
          <a:p>
            <a:pPr eaLnBrk="1" hangingPunct="1">
              <a:lnSpc>
                <a:spcPct val="140000"/>
              </a:lnSpc>
              <a:buFontTx/>
              <a:buNone/>
            </a:pPr>
            <a:r>
              <a:rPr lang="fr-FR" sz="1200" b="1" i="1" dirty="0" smtClean="0">
                <a:latin typeface="Calibri" pitchFamily="34" charset="0"/>
              </a:rPr>
              <a:t>Coup de « Kaboul »  : arrivée au pouvoir du PDPA marqué par des rivalités internes. </a:t>
            </a:r>
          </a:p>
          <a:p>
            <a:pPr eaLnBrk="1" hangingPunct="1">
              <a:lnSpc>
                <a:spcPct val="140000"/>
              </a:lnSpc>
              <a:buFontTx/>
              <a:buNone/>
            </a:pPr>
            <a:r>
              <a:rPr lang="fr-FR" sz="1200" i="1" dirty="0" smtClean="0">
                <a:latin typeface="Calibri" pitchFamily="34" charset="0"/>
              </a:rPr>
              <a:t>Insurrections traditionnalistes contre les réformes du parti au pouvoir</a:t>
            </a:r>
          </a:p>
          <a:p>
            <a:pPr>
              <a:lnSpc>
                <a:spcPct val="140000"/>
              </a:lnSpc>
              <a:buNone/>
            </a:pPr>
            <a:r>
              <a:rPr lang="fr-FR" sz="1200" b="1" i="1" dirty="0" smtClean="0">
                <a:latin typeface="Calibri" pitchFamily="34" charset="0"/>
              </a:rPr>
              <a:t>Invasion de l’Armée rouge </a:t>
            </a:r>
          </a:p>
        </p:txBody>
      </p:sp>
      <p:pic>
        <p:nvPicPr>
          <p:cNvPr id="7173" name="Picture 5"/>
          <p:cNvPicPr>
            <a:picLocks noChangeAspect="1" noChangeArrowheads="1"/>
          </p:cNvPicPr>
          <p:nvPr/>
        </p:nvPicPr>
        <p:blipFill>
          <a:blip r:embed="rId2" cstate="print"/>
          <a:srcRect l="16852" t="5612" r="14717" b="6396"/>
          <a:stretch>
            <a:fillRect/>
          </a:stretch>
        </p:blipFill>
        <p:spPr bwMode="auto">
          <a:xfrm>
            <a:off x="4283968" y="908720"/>
            <a:ext cx="4153760" cy="3096344"/>
          </a:xfrm>
          <a:prstGeom prst="rect">
            <a:avLst/>
          </a:prstGeom>
          <a:noFill/>
          <a:ln w="9525">
            <a:noFill/>
            <a:miter lim="800000"/>
            <a:headEnd/>
            <a:tailEnd/>
          </a:ln>
        </p:spPr>
      </p:pic>
      <p:sp>
        <p:nvSpPr>
          <p:cNvPr id="10" name="Flèche vers le bas 9"/>
          <p:cNvSpPr/>
          <p:nvPr/>
        </p:nvSpPr>
        <p:spPr>
          <a:xfrm>
            <a:off x="1187624" y="4149080"/>
            <a:ext cx="216024" cy="2448272"/>
          </a:xfrm>
          <a:prstGeom prst="downArrow">
            <a:avLst/>
          </a:prstGeom>
          <a:gradFill flip="none" rotWithShape="1">
            <a:gsLst>
              <a:gs pos="0">
                <a:srgbClr val="000082">
                  <a:alpha val="49000"/>
                </a:srgbClr>
              </a:gs>
              <a:gs pos="30000">
                <a:srgbClr val="66008F"/>
              </a:gs>
              <a:gs pos="64999">
                <a:srgbClr val="BA0066"/>
              </a:gs>
              <a:gs pos="89999">
                <a:srgbClr val="FF0000"/>
              </a:gs>
              <a:gs pos="100000">
                <a:srgbClr val="FF82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39552" y="4077072"/>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1978</a:t>
            </a:r>
            <a:endParaRPr lang="fr-FR" sz="1100" b="1" i="1" dirty="0">
              <a:effectLst>
                <a:outerShdw blurRad="38100" dist="38100" dir="2700000" algn="tl">
                  <a:srgbClr val="000000">
                    <a:alpha val="43137"/>
                  </a:srgbClr>
                </a:outerShdw>
              </a:effectLst>
            </a:endParaRPr>
          </a:p>
        </p:txBody>
      </p:sp>
      <p:sp>
        <p:nvSpPr>
          <p:cNvPr id="16" name="Explosion 1 15"/>
          <p:cNvSpPr/>
          <p:nvPr/>
        </p:nvSpPr>
        <p:spPr>
          <a:xfrm>
            <a:off x="1547664" y="4365104"/>
            <a:ext cx="395536" cy="216024"/>
          </a:xfrm>
          <a:prstGeom prst="irregularSeal1">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à 5 branches 17"/>
          <p:cNvSpPr/>
          <p:nvPr/>
        </p:nvSpPr>
        <p:spPr>
          <a:xfrm>
            <a:off x="1619672" y="4005064"/>
            <a:ext cx="288032" cy="216024"/>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8" name="Étoile à 5 branches 37"/>
          <p:cNvSpPr/>
          <p:nvPr/>
        </p:nvSpPr>
        <p:spPr>
          <a:xfrm>
            <a:off x="6623720" y="2106434"/>
            <a:ext cx="288032" cy="216024"/>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9" name="ZoneTexte 38"/>
          <p:cNvSpPr txBox="1"/>
          <p:nvPr/>
        </p:nvSpPr>
        <p:spPr>
          <a:xfrm>
            <a:off x="6479704" y="1916832"/>
            <a:ext cx="611560" cy="261610"/>
          </a:xfrm>
          <a:prstGeom prst="rect">
            <a:avLst/>
          </a:prstGeom>
          <a:noFill/>
        </p:spPr>
        <p:txBody>
          <a:bodyPr wrap="square" rtlCol="0">
            <a:spAutoFit/>
          </a:bodyPr>
          <a:lstStyle/>
          <a:p>
            <a:r>
              <a:rPr lang="fr-FR" sz="1100" b="1" i="1" dirty="0" smtClean="0"/>
              <a:t>Kaboul</a:t>
            </a:r>
            <a:endParaRPr lang="fr-FR" sz="1100" b="1" i="1" dirty="0"/>
          </a:p>
        </p:txBody>
      </p:sp>
      <p:sp>
        <p:nvSpPr>
          <p:cNvPr id="40" name="Explosion 1 39"/>
          <p:cNvSpPr/>
          <p:nvPr/>
        </p:nvSpPr>
        <p:spPr>
          <a:xfrm>
            <a:off x="4895528" y="2322458"/>
            <a:ext cx="395536" cy="216024"/>
          </a:xfrm>
          <a:prstGeom prst="irregularSeal1">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4788024" y="2106434"/>
            <a:ext cx="611560" cy="261610"/>
          </a:xfrm>
          <a:prstGeom prst="rect">
            <a:avLst/>
          </a:prstGeom>
          <a:noFill/>
        </p:spPr>
        <p:txBody>
          <a:bodyPr wrap="square" rtlCol="0">
            <a:spAutoFit/>
          </a:bodyPr>
          <a:lstStyle/>
          <a:p>
            <a:r>
              <a:rPr lang="fr-FR" sz="1100" b="1" i="1" dirty="0" smtClean="0"/>
              <a:t>Hérat</a:t>
            </a:r>
            <a:endParaRPr lang="fr-FR" sz="1100" b="1" i="1" dirty="0"/>
          </a:p>
        </p:txBody>
      </p:sp>
      <p:sp>
        <p:nvSpPr>
          <p:cNvPr id="42" name="Arc 41"/>
          <p:cNvSpPr/>
          <p:nvPr/>
        </p:nvSpPr>
        <p:spPr>
          <a:xfrm rot="20472920">
            <a:off x="1302480" y="4767992"/>
            <a:ext cx="914400" cy="914400"/>
          </a:xfrm>
          <a:prstGeom prst="arc">
            <a:avLst>
              <a:gd name="adj1" fmla="val 16200000"/>
              <a:gd name="adj2" fmla="val 19707713"/>
            </a:avLst>
          </a:prstGeom>
          <a:ln>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43" name="Arc 42"/>
          <p:cNvSpPr/>
          <p:nvPr/>
        </p:nvSpPr>
        <p:spPr>
          <a:xfrm rot="1679398">
            <a:off x="5856318" y="1152709"/>
            <a:ext cx="995997" cy="1055638"/>
          </a:xfrm>
          <a:prstGeom prst="arc">
            <a:avLst>
              <a:gd name="adj1" fmla="val 16200000"/>
              <a:gd name="adj2" fmla="val 150653"/>
            </a:avLst>
          </a:prstGeom>
          <a:ln>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44" name="ZoneTexte 43"/>
          <p:cNvSpPr txBox="1"/>
          <p:nvPr/>
        </p:nvSpPr>
        <p:spPr>
          <a:xfrm>
            <a:off x="539552" y="4653136"/>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1979</a:t>
            </a:r>
            <a:endParaRPr lang="fr-FR" sz="1100" b="1" i="1" dirty="0">
              <a:effectLst>
                <a:outerShdw blurRad="38100" dist="38100" dir="2700000" algn="tl">
                  <a:srgbClr val="000000">
                    <a:alpha val="43137"/>
                  </a:srgbClr>
                </a:outerShdw>
              </a:effectLst>
            </a:endParaRPr>
          </a:p>
        </p:txBody>
      </p:sp>
      <p:pic>
        <p:nvPicPr>
          <p:cNvPr id="1026" name="Picture 2" descr="C:\Users\Julien EBERSOLD\Desktop\Image1.jpg">
            <a:hlinkClick r:id="rId3" action="ppaction://hlinksldjump"/>
          </p:cNvPr>
          <p:cNvPicPr>
            <a:picLocks noChangeAspect="1" noChangeArrowheads="1"/>
          </p:cNvPicPr>
          <p:nvPr/>
        </p:nvPicPr>
        <p:blipFill>
          <a:blip r:embed="rId4" cstate="email"/>
          <a:srcRect/>
          <a:stretch>
            <a:fillRect/>
          </a:stretch>
        </p:blipFill>
        <p:spPr bwMode="auto">
          <a:xfrm>
            <a:off x="571472" y="1000108"/>
            <a:ext cx="3333757" cy="29119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par>
                                <p:cTn id="18" presetID="4" presetClass="entr" presetSubtype="16" fill="hold" nodeType="withEffect">
                                  <p:stCondLst>
                                    <p:cond delay="0"/>
                                  </p:stCondLst>
                                  <p:childTnLst>
                                    <p:set>
                                      <p:cBhvr>
                                        <p:cTn id="19" dur="1" fill="hold">
                                          <p:stCondLst>
                                            <p:cond delay="0"/>
                                          </p:stCondLst>
                                        </p:cTn>
                                        <p:tgtEl>
                                          <p:spTgt spid="7171">
                                            <p:txEl>
                                              <p:pRg st="0" end="0"/>
                                            </p:txEl>
                                          </p:spTgt>
                                        </p:tgtEl>
                                        <p:attrNameLst>
                                          <p:attrName>style.visibility</p:attrName>
                                        </p:attrNameLst>
                                      </p:cBhvr>
                                      <p:to>
                                        <p:strVal val="visible"/>
                                      </p:to>
                                    </p:set>
                                    <p:animEffect transition="in" filter="box(in)">
                                      <p:cBhvr>
                                        <p:cTn id="20" dur="500"/>
                                        <p:tgtEl>
                                          <p:spTgt spid="7171">
                                            <p:txEl>
                                              <p:pRg st="0" end="0"/>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in)">
                                      <p:cBhvr>
                                        <p:cTn id="23" dur="500"/>
                                        <p:tgtEl>
                                          <p:spTgt spid="3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in)">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ox(in)">
                                      <p:cBhvr>
                                        <p:cTn id="34" dur="500"/>
                                        <p:tgtEl>
                                          <p:spTgt spid="4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ox(in)">
                                      <p:cBhvr>
                                        <p:cTn id="37" dur="500"/>
                                        <p:tgtEl>
                                          <p:spTgt spid="41"/>
                                        </p:tgtEl>
                                      </p:cBhvr>
                                    </p:animEffect>
                                  </p:childTnLst>
                                </p:cTn>
                              </p:par>
                              <p:par>
                                <p:cTn id="38" presetID="4" presetClass="entr" presetSubtype="16" fill="hold" nodeType="withEffect">
                                  <p:stCondLst>
                                    <p:cond delay="0"/>
                                  </p:stCondLst>
                                  <p:childTnLst>
                                    <p:set>
                                      <p:cBhvr>
                                        <p:cTn id="39" dur="1" fill="hold">
                                          <p:stCondLst>
                                            <p:cond delay="0"/>
                                          </p:stCondLst>
                                        </p:cTn>
                                        <p:tgtEl>
                                          <p:spTgt spid="7171">
                                            <p:txEl>
                                              <p:pRg st="1" end="1"/>
                                            </p:txEl>
                                          </p:spTgt>
                                        </p:tgtEl>
                                        <p:attrNameLst>
                                          <p:attrName>style.visibility</p:attrName>
                                        </p:attrNameLst>
                                      </p:cBhvr>
                                      <p:to>
                                        <p:strVal val="visible"/>
                                      </p:to>
                                    </p:set>
                                    <p:animEffect transition="in" filter="box(in)">
                                      <p:cBhvr>
                                        <p:cTn id="40" dur="500"/>
                                        <p:tgtEl>
                                          <p:spTgt spid="717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ox(in)">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ox(in)">
                                      <p:cBhvr>
                                        <p:cTn id="50" dur="500"/>
                                        <p:tgtEl>
                                          <p:spTgt spid="42"/>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box(in)">
                                      <p:cBhvr>
                                        <p:cTn id="53" dur="500"/>
                                        <p:tgtEl>
                                          <p:spTgt spid="43"/>
                                        </p:tgtEl>
                                      </p:cBhvr>
                                    </p:animEffect>
                                  </p:childTnLst>
                                </p:cTn>
                              </p:par>
                              <p:par>
                                <p:cTn id="54" presetID="4" presetClass="entr" presetSubtype="16" fill="hold" nodeType="withEffect">
                                  <p:stCondLst>
                                    <p:cond delay="0"/>
                                  </p:stCondLst>
                                  <p:childTnLst>
                                    <p:set>
                                      <p:cBhvr>
                                        <p:cTn id="55" dur="1" fill="hold">
                                          <p:stCondLst>
                                            <p:cond delay="0"/>
                                          </p:stCondLst>
                                        </p:cTn>
                                        <p:tgtEl>
                                          <p:spTgt spid="7171">
                                            <p:txEl>
                                              <p:pRg st="2" end="2"/>
                                            </p:txEl>
                                          </p:spTgt>
                                        </p:tgtEl>
                                        <p:attrNameLst>
                                          <p:attrName>style.visibility</p:attrName>
                                        </p:attrNameLst>
                                      </p:cBhvr>
                                      <p:to>
                                        <p:strVal val="visible"/>
                                      </p:to>
                                    </p:set>
                                    <p:animEffect transition="in" filter="box(in)">
                                      <p:cBhvr>
                                        <p:cTn id="56"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animBg="1"/>
      <p:bldP spid="18" grpId="0" animBg="1"/>
      <p:bldP spid="38" grpId="0" animBg="1"/>
      <p:bldP spid="39" grpId="0"/>
      <p:bldP spid="40" grpId="0" animBg="1"/>
      <p:bldP spid="41" grpId="0"/>
      <p:bldP spid="42" grpId="0" animBg="1"/>
      <p:bldP spid="43"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srcRect/>
          <a:stretch>
            <a:fillRect/>
          </a:stretch>
        </p:blipFill>
        <p:spPr bwMode="auto">
          <a:xfrm>
            <a:off x="4283968" y="908720"/>
            <a:ext cx="4198996" cy="3024336"/>
          </a:xfrm>
          <a:prstGeom prst="rect">
            <a:avLst/>
          </a:prstGeom>
          <a:noFill/>
          <a:ln w="9525">
            <a:noFill/>
            <a:miter lim="800000"/>
            <a:headEnd/>
            <a:tailEnd/>
          </a:ln>
        </p:spPr>
      </p:pic>
      <p:sp>
        <p:nvSpPr>
          <p:cNvPr id="2" name="Titre 1"/>
          <p:cNvSpPr>
            <a:spLocks noGrp="1"/>
          </p:cNvSpPr>
          <p:nvPr>
            <p:ph type="title" idx="4294967295"/>
          </p:nvPr>
        </p:nvSpPr>
        <p:spPr>
          <a:xfrm>
            <a:off x="467544" y="116632"/>
            <a:ext cx="8136904" cy="720080"/>
          </a:xfrm>
        </p:spPr>
        <p:style>
          <a:lnRef idx="1">
            <a:schemeClr val="accent1"/>
          </a:lnRef>
          <a:fillRef idx="2">
            <a:schemeClr val="accent1"/>
          </a:fillRef>
          <a:effectRef idx="1">
            <a:schemeClr val="accent1"/>
          </a:effectRef>
          <a:fontRef idx="minor">
            <a:schemeClr val="dk1"/>
          </a:fontRef>
        </p:style>
        <p:txBody>
          <a:bodyPr>
            <a:noAutofit/>
          </a:bodyPr>
          <a:lstStyle/>
          <a:p>
            <a:pPr eaLnBrk="1" hangingPunct="1">
              <a:defRPr/>
            </a:pPr>
            <a:r>
              <a:rPr lang="fr-FR" sz="3600" b="1" i="1" smtClean="0">
                <a:solidFill>
                  <a:srgbClr val="000000"/>
                </a:solidFill>
              </a:rPr>
              <a:t>L’invasion soviétique (1979-1989)</a:t>
            </a:r>
          </a:p>
        </p:txBody>
      </p:sp>
      <p:sp>
        <p:nvSpPr>
          <p:cNvPr id="7171" name="Rectangle 6"/>
          <p:cNvSpPr>
            <a:spLocks noGrp="1" noChangeArrowheads="1"/>
          </p:cNvSpPr>
          <p:nvPr>
            <p:ph type="body" idx="1"/>
          </p:nvPr>
        </p:nvSpPr>
        <p:spPr>
          <a:xfrm>
            <a:off x="2267744" y="4005064"/>
            <a:ext cx="5832648" cy="2708920"/>
          </a:xfrm>
        </p:spPr>
        <p:txBody>
          <a:bodyPr>
            <a:noAutofit/>
          </a:bodyPr>
          <a:lstStyle/>
          <a:p>
            <a:pPr eaLnBrk="1" hangingPunct="1">
              <a:lnSpc>
                <a:spcPct val="140000"/>
              </a:lnSpc>
              <a:buFontTx/>
              <a:buNone/>
            </a:pPr>
            <a:r>
              <a:rPr lang="fr-FR" sz="1200" b="1" i="1" dirty="0" smtClean="0">
                <a:latin typeface="Calibri" pitchFamily="34" charset="0"/>
              </a:rPr>
              <a:t>Coup de « Kaboul »  : arrivée au pouvoir du PDPA marqué par des rivalités internes. </a:t>
            </a:r>
          </a:p>
          <a:p>
            <a:pPr eaLnBrk="1" hangingPunct="1">
              <a:lnSpc>
                <a:spcPct val="140000"/>
              </a:lnSpc>
              <a:buFontTx/>
              <a:buNone/>
            </a:pPr>
            <a:r>
              <a:rPr lang="fr-FR" sz="1200" i="1" dirty="0" smtClean="0">
                <a:latin typeface="Calibri" pitchFamily="34" charset="0"/>
              </a:rPr>
              <a:t>Insurrections traditionnalistes contre les réformes du parti au pouvoir</a:t>
            </a:r>
          </a:p>
          <a:p>
            <a:pPr eaLnBrk="1" hangingPunct="1">
              <a:lnSpc>
                <a:spcPct val="140000"/>
              </a:lnSpc>
              <a:buFontTx/>
              <a:buNone/>
            </a:pPr>
            <a:r>
              <a:rPr lang="fr-FR" sz="1200" b="1" i="1" dirty="0" smtClean="0">
                <a:latin typeface="Calibri" pitchFamily="34" charset="0"/>
              </a:rPr>
              <a:t>Invasion de l’Armée rouge </a:t>
            </a:r>
          </a:p>
          <a:p>
            <a:pPr eaLnBrk="1" hangingPunct="1">
              <a:lnSpc>
                <a:spcPct val="140000"/>
              </a:lnSpc>
              <a:buFontTx/>
              <a:buNone/>
            </a:pPr>
            <a:r>
              <a:rPr lang="fr-FR" sz="1200" i="1" dirty="0" smtClean="0">
                <a:latin typeface="Calibri" pitchFamily="34" charset="0"/>
              </a:rPr>
              <a:t>Contrôle limité du pays par l’Armée rouge, « bunkerisée » et  incapable de s’imposer</a:t>
            </a:r>
          </a:p>
        </p:txBody>
      </p:sp>
      <p:sp>
        <p:nvSpPr>
          <p:cNvPr id="10" name="Flèche vers le bas 9"/>
          <p:cNvSpPr/>
          <p:nvPr/>
        </p:nvSpPr>
        <p:spPr>
          <a:xfrm>
            <a:off x="1187624" y="4149080"/>
            <a:ext cx="216024" cy="2448272"/>
          </a:xfrm>
          <a:prstGeom prst="downArrow">
            <a:avLst/>
          </a:prstGeom>
          <a:gradFill flip="none" rotWithShape="1">
            <a:gsLst>
              <a:gs pos="0">
                <a:srgbClr val="000082">
                  <a:alpha val="49000"/>
                </a:srgbClr>
              </a:gs>
              <a:gs pos="30000">
                <a:srgbClr val="66008F"/>
              </a:gs>
              <a:gs pos="64999">
                <a:srgbClr val="BA0066"/>
              </a:gs>
              <a:gs pos="89999">
                <a:srgbClr val="FF0000"/>
              </a:gs>
              <a:gs pos="100000">
                <a:srgbClr val="FF82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39552" y="4077072"/>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1978</a:t>
            </a:r>
            <a:endParaRPr lang="fr-FR" sz="1100" b="1" i="1" dirty="0">
              <a:effectLst>
                <a:outerShdw blurRad="38100" dist="38100" dir="2700000" algn="tl">
                  <a:srgbClr val="000000">
                    <a:alpha val="43137"/>
                  </a:srgbClr>
                </a:outerShdw>
              </a:effectLst>
            </a:endParaRPr>
          </a:p>
        </p:txBody>
      </p:sp>
      <p:sp>
        <p:nvSpPr>
          <p:cNvPr id="12" name="ZoneTexte 11"/>
          <p:cNvSpPr txBox="1"/>
          <p:nvPr/>
        </p:nvSpPr>
        <p:spPr>
          <a:xfrm>
            <a:off x="539552" y="4653136"/>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1979</a:t>
            </a:r>
            <a:endParaRPr lang="fr-FR" sz="1100" b="1" i="1" dirty="0">
              <a:effectLst>
                <a:outerShdw blurRad="38100" dist="38100" dir="2700000" algn="tl">
                  <a:srgbClr val="000000">
                    <a:alpha val="43137"/>
                  </a:srgbClr>
                </a:outerShdw>
              </a:effectLst>
            </a:endParaRPr>
          </a:p>
        </p:txBody>
      </p:sp>
      <p:sp>
        <p:nvSpPr>
          <p:cNvPr id="16" name="Explosion 1 15"/>
          <p:cNvSpPr/>
          <p:nvPr/>
        </p:nvSpPr>
        <p:spPr>
          <a:xfrm>
            <a:off x="1547664" y="4365104"/>
            <a:ext cx="395536" cy="216024"/>
          </a:xfrm>
          <a:prstGeom prst="irregularSeal1">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à 5 branches 17"/>
          <p:cNvSpPr/>
          <p:nvPr/>
        </p:nvSpPr>
        <p:spPr>
          <a:xfrm>
            <a:off x="1619672" y="4005064"/>
            <a:ext cx="288032" cy="216024"/>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9" name="Arc 18"/>
          <p:cNvSpPr/>
          <p:nvPr/>
        </p:nvSpPr>
        <p:spPr>
          <a:xfrm rot="20472920">
            <a:off x="1302480" y="4767992"/>
            <a:ext cx="914400" cy="914400"/>
          </a:xfrm>
          <a:prstGeom prst="arc">
            <a:avLst>
              <a:gd name="adj1" fmla="val 16200000"/>
              <a:gd name="adj2" fmla="val 19707713"/>
            </a:avLst>
          </a:prstGeom>
          <a:ln>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20" name="Rectangle 19"/>
          <p:cNvSpPr/>
          <p:nvPr/>
        </p:nvSpPr>
        <p:spPr>
          <a:xfrm>
            <a:off x="1619672" y="5013176"/>
            <a:ext cx="360040" cy="144016"/>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Étoile à 5 branches 27"/>
          <p:cNvSpPr/>
          <p:nvPr/>
        </p:nvSpPr>
        <p:spPr>
          <a:xfrm>
            <a:off x="6660232" y="2132856"/>
            <a:ext cx="288032" cy="216024"/>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9" name="ZoneTexte 28"/>
          <p:cNvSpPr txBox="1"/>
          <p:nvPr/>
        </p:nvSpPr>
        <p:spPr>
          <a:xfrm>
            <a:off x="6516216" y="1943254"/>
            <a:ext cx="611560" cy="261610"/>
          </a:xfrm>
          <a:prstGeom prst="rect">
            <a:avLst/>
          </a:prstGeom>
          <a:noFill/>
        </p:spPr>
        <p:txBody>
          <a:bodyPr wrap="square" rtlCol="0">
            <a:spAutoFit/>
          </a:bodyPr>
          <a:lstStyle/>
          <a:p>
            <a:r>
              <a:rPr lang="fr-FR" sz="1100" b="1" i="1" dirty="0" smtClean="0"/>
              <a:t>Kaboul</a:t>
            </a:r>
            <a:endParaRPr lang="fr-FR" sz="1100" b="1" i="1" dirty="0"/>
          </a:p>
        </p:txBody>
      </p:sp>
      <p:sp>
        <p:nvSpPr>
          <p:cNvPr id="34" name="Explosion 1 33"/>
          <p:cNvSpPr/>
          <p:nvPr/>
        </p:nvSpPr>
        <p:spPr>
          <a:xfrm>
            <a:off x="4860032" y="2276872"/>
            <a:ext cx="395536" cy="216024"/>
          </a:xfrm>
          <a:prstGeom prst="irregularSeal1">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788024" y="2060848"/>
            <a:ext cx="611560" cy="261610"/>
          </a:xfrm>
          <a:prstGeom prst="rect">
            <a:avLst/>
          </a:prstGeom>
          <a:noFill/>
        </p:spPr>
        <p:txBody>
          <a:bodyPr wrap="square" rtlCol="0">
            <a:spAutoFit/>
          </a:bodyPr>
          <a:lstStyle/>
          <a:p>
            <a:r>
              <a:rPr lang="fr-FR" sz="1100" b="1" i="1" dirty="0" smtClean="0"/>
              <a:t>Hérat</a:t>
            </a:r>
            <a:endParaRPr lang="fr-FR" sz="1100" b="1" i="1" dirty="0"/>
          </a:p>
        </p:txBody>
      </p:sp>
      <p:sp>
        <p:nvSpPr>
          <p:cNvPr id="44" name="Arc 43"/>
          <p:cNvSpPr/>
          <p:nvPr/>
        </p:nvSpPr>
        <p:spPr>
          <a:xfrm rot="1679398">
            <a:off x="5856318" y="1152709"/>
            <a:ext cx="995997" cy="1055638"/>
          </a:xfrm>
          <a:prstGeom prst="arc">
            <a:avLst>
              <a:gd name="adj1" fmla="val 16200000"/>
              <a:gd name="adj2" fmla="val 150653"/>
            </a:avLst>
          </a:prstGeom>
          <a:ln>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pic>
        <p:nvPicPr>
          <p:cNvPr id="22" name="Picture 2" descr="C:\Users\Julien EBERSOLD\Desktop\Image1.jpg">
            <a:hlinkClick r:id="rId3" action="ppaction://hlinksldjump"/>
          </p:cNvPr>
          <p:cNvPicPr>
            <a:picLocks noChangeAspect="1" noChangeArrowheads="1"/>
          </p:cNvPicPr>
          <p:nvPr/>
        </p:nvPicPr>
        <p:blipFill>
          <a:blip r:embed="rId4" cstate="email"/>
          <a:srcRect/>
          <a:stretch>
            <a:fillRect/>
          </a:stretch>
        </p:blipFill>
        <p:spPr bwMode="auto">
          <a:xfrm>
            <a:off x="571472" y="1000108"/>
            <a:ext cx="3333757" cy="291193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67544" y="116632"/>
            <a:ext cx="8229600" cy="720080"/>
          </a:xfrm>
        </p:spPr>
        <p:style>
          <a:lnRef idx="1">
            <a:schemeClr val="accent1"/>
          </a:lnRef>
          <a:fillRef idx="2">
            <a:schemeClr val="accent1"/>
          </a:fillRef>
          <a:effectRef idx="1">
            <a:schemeClr val="accent1"/>
          </a:effectRef>
          <a:fontRef idx="minor">
            <a:schemeClr val="dk1"/>
          </a:fontRef>
        </p:style>
        <p:txBody>
          <a:bodyPr>
            <a:noAutofit/>
          </a:bodyPr>
          <a:lstStyle/>
          <a:p>
            <a:pPr eaLnBrk="1" hangingPunct="1">
              <a:defRPr/>
            </a:pPr>
            <a:r>
              <a:rPr lang="fr-FR" sz="3600" b="1" i="1" smtClean="0">
                <a:solidFill>
                  <a:srgbClr val="000000"/>
                </a:solidFill>
              </a:rPr>
              <a:t>L’invasion soviétique (1979-1989)</a:t>
            </a:r>
          </a:p>
        </p:txBody>
      </p:sp>
      <p:sp>
        <p:nvSpPr>
          <p:cNvPr id="7171" name="Rectangle 6"/>
          <p:cNvSpPr>
            <a:spLocks noGrp="1" noChangeArrowheads="1"/>
          </p:cNvSpPr>
          <p:nvPr>
            <p:ph type="body" idx="1"/>
          </p:nvPr>
        </p:nvSpPr>
        <p:spPr>
          <a:xfrm>
            <a:off x="2267744" y="4005064"/>
            <a:ext cx="5832648" cy="2708920"/>
          </a:xfrm>
        </p:spPr>
        <p:txBody>
          <a:bodyPr>
            <a:noAutofit/>
          </a:bodyPr>
          <a:lstStyle/>
          <a:p>
            <a:pPr eaLnBrk="1" hangingPunct="1">
              <a:lnSpc>
                <a:spcPct val="140000"/>
              </a:lnSpc>
              <a:buFontTx/>
              <a:buNone/>
            </a:pPr>
            <a:r>
              <a:rPr lang="fr-FR" sz="1200" b="1" i="1" dirty="0" smtClean="0">
                <a:latin typeface="Calibri" pitchFamily="34" charset="0"/>
              </a:rPr>
              <a:t>Coup de « Kaboul »  : arrivée au pouvoir du PDPA marqué par des rivalités internes. </a:t>
            </a:r>
          </a:p>
          <a:p>
            <a:pPr eaLnBrk="1" hangingPunct="1">
              <a:lnSpc>
                <a:spcPct val="140000"/>
              </a:lnSpc>
              <a:buFontTx/>
              <a:buNone/>
            </a:pPr>
            <a:r>
              <a:rPr lang="fr-FR" sz="1200" i="1" dirty="0" smtClean="0">
                <a:latin typeface="Calibri" pitchFamily="34" charset="0"/>
              </a:rPr>
              <a:t>Insurrections traditionnalistes contre les réformes du parti au pouvoir</a:t>
            </a:r>
          </a:p>
          <a:p>
            <a:pPr eaLnBrk="1" hangingPunct="1">
              <a:lnSpc>
                <a:spcPct val="140000"/>
              </a:lnSpc>
              <a:buFontTx/>
              <a:buNone/>
            </a:pPr>
            <a:r>
              <a:rPr lang="fr-FR" sz="1200" b="1" i="1" dirty="0" smtClean="0">
                <a:latin typeface="Calibri" pitchFamily="34" charset="0"/>
              </a:rPr>
              <a:t>Invasion de l’Armée rouge </a:t>
            </a:r>
          </a:p>
          <a:p>
            <a:pPr eaLnBrk="1" hangingPunct="1">
              <a:lnSpc>
                <a:spcPct val="140000"/>
              </a:lnSpc>
              <a:buFontTx/>
              <a:buNone/>
            </a:pPr>
            <a:r>
              <a:rPr lang="fr-FR" sz="1200" i="1" dirty="0" smtClean="0">
                <a:latin typeface="Calibri" pitchFamily="34" charset="0"/>
              </a:rPr>
              <a:t>Contrôle limité du pays par l’Armée rouge, « bunkerisée » et  incapable de s’imposer</a:t>
            </a:r>
          </a:p>
          <a:p>
            <a:pPr eaLnBrk="1" hangingPunct="1">
              <a:lnSpc>
                <a:spcPct val="140000"/>
              </a:lnSpc>
              <a:buFontTx/>
              <a:buNone/>
            </a:pPr>
            <a:r>
              <a:rPr lang="fr-FR" sz="1200" i="1" dirty="0" smtClean="0">
                <a:latin typeface="Calibri" pitchFamily="34" charset="0"/>
              </a:rPr>
              <a:t>Développement de la résistance (guérilla dans les zones montagneuses et périphériques)</a:t>
            </a:r>
          </a:p>
          <a:p>
            <a:pPr eaLnBrk="1" hangingPunct="1">
              <a:lnSpc>
                <a:spcPct val="140000"/>
              </a:lnSpc>
              <a:buFontTx/>
              <a:buNone/>
            </a:pPr>
            <a:r>
              <a:rPr lang="fr-FR" sz="1200" b="1" i="1" dirty="0" smtClean="0">
                <a:latin typeface="Calibri" pitchFamily="34" charset="0"/>
              </a:rPr>
              <a:t>Soutien militaire des insurgés par les USA et des puissances musulmanes régionales</a:t>
            </a:r>
          </a:p>
          <a:p>
            <a:pPr>
              <a:lnSpc>
                <a:spcPct val="140000"/>
              </a:lnSpc>
              <a:buNone/>
            </a:pPr>
            <a:r>
              <a:rPr lang="fr-FR" sz="1200" i="1" dirty="0" smtClean="0">
                <a:latin typeface="Calibri" pitchFamily="34" charset="0"/>
              </a:rPr>
              <a:t>Harcèlement des positions communistes depuis les bases des moudjahidines</a:t>
            </a:r>
          </a:p>
          <a:p>
            <a:pPr eaLnBrk="1" hangingPunct="1">
              <a:lnSpc>
                <a:spcPct val="140000"/>
              </a:lnSpc>
              <a:buFontTx/>
              <a:buNone/>
            </a:pPr>
            <a:r>
              <a:rPr lang="fr-FR" sz="1200" i="1" dirty="0" smtClean="0">
                <a:latin typeface="Calibri" pitchFamily="34" charset="0"/>
              </a:rPr>
              <a:t>Affaiblissement structurel de l’URSS  malgré les réformes de Gorbatchev</a:t>
            </a:r>
          </a:p>
          <a:p>
            <a:pPr eaLnBrk="1" hangingPunct="1">
              <a:lnSpc>
                <a:spcPct val="140000"/>
              </a:lnSpc>
              <a:buFontTx/>
              <a:buNone/>
            </a:pPr>
            <a:r>
              <a:rPr lang="fr-FR" sz="1200" b="1" i="1" dirty="0" smtClean="0">
                <a:latin typeface="Calibri" pitchFamily="34" charset="0"/>
              </a:rPr>
              <a:t>Retrait de l’Armée rouge ordonné par Gorbatchev</a:t>
            </a:r>
          </a:p>
        </p:txBody>
      </p:sp>
      <p:sp>
        <p:nvSpPr>
          <p:cNvPr id="10" name="Flèche vers le bas 9"/>
          <p:cNvSpPr/>
          <p:nvPr/>
        </p:nvSpPr>
        <p:spPr>
          <a:xfrm>
            <a:off x="1187624" y="4149080"/>
            <a:ext cx="216024" cy="2448272"/>
          </a:xfrm>
          <a:prstGeom prst="downArrow">
            <a:avLst/>
          </a:prstGeom>
          <a:gradFill flip="none" rotWithShape="1">
            <a:gsLst>
              <a:gs pos="0">
                <a:srgbClr val="000082">
                  <a:alpha val="49000"/>
                </a:srgbClr>
              </a:gs>
              <a:gs pos="30000">
                <a:srgbClr val="66008F"/>
              </a:gs>
              <a:gs pos="64999">
                <a:srgbClr val="BA0066"/>
              </a:gs>
              <a:gs pos="89999">
                <a:srgbClr val="FF0000"/>
              </a:gs>
              <a:gs pos="100000">
                <a:srgbClr val="FF82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39552" y="4077072"/>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1978</a:t>
            </a:r>
            <a:endParaRPr lang="fr-FR" sz="1100" b="1" i="1" dirty="0">
              <a:effectLst>
                <a:outerShdw blurRad="38100" dist="38100" dir="2700000" algn="tl">
                  <a:srgbClr val="000000">
                    <a:alpha val="43137"/>
                  </a:srgbClr>
                </a:outerShdw>
              </a:effectLst>
            </a:endParaRPr>
          </a:p>
        </p:txBody>
      </p:sp>
      <p:sp>
        <p:nvSpPr>
          <p:cNvPr id="12" name="ZoneTexte 11"/>
          <p:cNvSpPr txBox="1"/>
          <p:nvPr/>
        </p:nvSpPr>
        <p:spPr>
          <a:xfrm>
            <a:off x="539552" y="4653136"/>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1979</a:t>
            </a:r>
            <a:endParaRPr lang="fr-FR" sz="1100" b="1" i="1" dirty="0">
              <a:effectLst>
                <a:outerShdw blurRad="38100" dist="38100" dir="2700000" algn="tl">
                  <a:srgbClr val="000000">
                    <a:alpha val="43137"/>
                  </a:srgbClr>
                </a:outerShdw>
              </a:effectLst>
            </a:endParaRPr>
          </a:p>
        </p:txBody>
      </p:sp>
      <p:sp>
        <p:nvSpPr>
          <p:cNvPr id="13" name="ZoneTexte 12"/>
          <p:cNvSpPr txBox="1"/>
          <p:nvPr/>
        </p:nvSpPr>
        <p:spPr>
          <a:xfrm>
            <a:off x="539552" y="6354906"/>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1989</a:t>
            </a:r>
            <a:endParaRPr lang="fr-FR" sz="1100" b="1" i="1" dirty="0">
              <a:effectLst>
                <a:outerShdw blurRad="38100" dist="38100" dir="2700000" algn="tl">
                  <a:srgbClr val="000000">
                    <a:alpha val="43137"/>
                  </a:srgbClr>
                </a:outerShdw>
              </a:effectLst>
            </a:endParaRPr>
          </a:p>
        </p:txBody>
      </p:sp>
      <p:sp>
        <p:nvSpPr>
          <p:cNvPr id="14" name="ZoneTexte 13"/>
          <p:cNvSpPr txBox="1"/>
          <p:nvPr/>
        </p:nvSpPr>
        <p:spPr>
          <a:xfrm>
            <a:off x="539552" y="5517232"/>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1986</a:t>
            </a:r>
            <a:endParaRPr lang="fr-FR" sz="1100" b="1" i="1" dirty="0">
              <a:effectLst>
                <a:outerShdw blurRad="38100" dist="38100" dir="2700000" algn="tl">
                  <a:srgbClr val="000000">
                    <a:alpha val="43137"/>
                  </a:srgbClr>
                </a:outerShdw>
              </a:effectLst>
            </a:endParaRPr>
          </a:p>
        </p:txBody>
      </p:sp>
      <p:sp>
        <p:nvSpPr>
          <p:cNvPr id="16" name="Explosion 1 15"/>
          <p:cNvSpPr/>
          <p:nvPr/>
        </p:nvSpPr>
        <p:spPr>
          <a:xfrm>
            <a:off x="1547664" y="4365104"/>
            <a:ext cx="395536" cy="216024"/>
          </a:xfrm>
          <a:prstGeom prst="irregularSeal1">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à 5 branches 17"/>
          <p:cNvSpPr/>
          <p:nvPr/>
        </p:nvSpPr>
        <p:spPr>
          <a:xfrm>
            <a:off x="1619672" y="4005064"/>
            <a:ext cx="288032" cy="216024"/>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9" name="Arc 18"/>
          <p:cNvSpPr/>
          <p:nvPr/>
        </p:nvSpPr>
        <p:spPr>
          <a:xfrm rot="20472920">
            <a:off x="1302480" y="4767992"/>
            <a:ext cx="914400" cy="914400"/>
          </a:xfrm>
          <a:prstGeom prst="arc">
            <a:avLst>
              <a:gd name="adj1" fmla="val 16200000"/>
              <a:gd name="adj2" fmla="val 19707713"/>
            </a:avLst>
          </a:prstGeom>
          <a:ln>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20" name="Rectangle 19"/>
          <p:cNvSpPr/>
          <p:nvPr/>
        </p:nvSpPr>
        <p:spPr>
          <a:xfrm>
            <a:off x="1619672" y="5013176"/>
            <a:ext cx="360040" cy="144016"/>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619672" y="5301208"/>
            <a:ext cx="360040" cy="144016"/>
          </a:xfrm>
          <a:prstGeom prst="rect">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c 21"/>
          <p:cNvSpPr/>
          <p:nvPr/>
        </p:nvSpPr>
        <p:spPr>
          <a:xfrm rot="9118423">
            <a:off x="1408155" y="4742341"/>
            <a:ext cx="914400" cy="914400"/>
          </a:xfrm>
          <a:prstGeom prst="arc">
            <a:avLst>
              <a:gd name="adj1" fmla="val 16200000"/>
              <a:gd name="adj2" fmla="val 19707713"/>
            </a:avLst>
          </a:prstGeom>
          <a:ln>
            <a:solidFill>
              <a:srgbClr val="0070C0"/>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cxnSp>
        <p:nvCxnSpPr>
          <p:cNvPr id="24" name="Connecteur droit avec flèche 23"/>
          <p:cNvCxnSpPr/>
          <p:nvPr/>
        </p:nvCxnSpPr>
        <p:spPr>
          <a:xfrm>
            <a:off x="1619672" y="5949280"/>
            <a:ext cx="432048" cy="1588"/>
          </a:xfrm>
          <a:prstGeom prst="straightConnector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26" name="Arc 25"/>
          <p:cNvSpPr/>
          <p:nvPr/>
        </p:nvSpPr>
        <p:spPr>
          <a:xfrm rot="10143685">
            <a:off x="1562926" y="5667690"/>
            <a:ext cx="914400" cy="914400"/>
          </a:xfrm>
          <a:prstGeom prst="arc">
            <a:avLst>
              <a:gd name="adj1" fmla="val 16200000"/>
              <a:gd name="adj2" fmla="val 19707713"/>
            </a:avLst>
          </a:prstGeom>
          <a:ln>
            <a:solidFill>
              <a:srgbClr val="C0000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30" name="Triangle isocèle 29"/>
          <p:cNvSpPr/>
          <p:nvPr/>
        </p:nvSpPr>
        <p:spPr>
          <a:xfrm rot="10800000">
            <a:off x="1691680" y="6165304"/>
            <a:ext cx="288032" cy="216024"/>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pic>
        <p:nvPicPr>
          <p:cNvPr id="2051" name="Picture 3"/>
          <p:cNvPicPr>
            <a:picLocks noChangeAspect="1" noChangeArrowheads="1"/>
          </p:cNvPicPr>
          <p:nvPr/>
        </p:nvPicPr>
        <p:blipFill>
          <a:blip r:embed="rId3" cstate="email"/>
          <a:srcRect/>
          <a:stretch>
            <a:fillRect/>
          </a:stretch>
        </p:blipFill>
        <p:spPr bwMode="auto">
          <a:xfrm>
            <a:off x="4283968" y="908720"/>
            <a:ext cx="4176464" cy="3006263"/>
          </a:xfrm>
          <a:prstGeom prst="rect">
            <a:avLst/>
          </a:prstGeom>
          <a:noFill/>
          <a:ln w="9525">
            <a:noFill/>
            <a:miter lim="800000"/>
            <a:headEnd/>
            <a:tailEnd/>
          </a:ln>
        </p:spPr>
      </p:pic>
      <p:sp>
        <p:nvSpPr>
          <p:cNvPr id="28" name="Étoile à 5 branches 27"/>
          <p:cNvSpPr/>
          <p:nvPr/>
        </p:nvSpPr>
        <p:spPr>
          <a:xfrm>
            <a:off x="6660232" y="2132856"/>
            <a:ext cx="288032" cy="216024"/>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9" name="ZoneTexte 28"/>
          <p:cNvSpPr txBox="1"/>
          <p:nvPr/>
        </p:nvSpPr>
        <p:spPr>
          <a:xfrm>
            <a:off x="6516216" y="1943254"/>
            <a:ext cx="611560" cy="261610"/>
          </a:xfrm>
          <a:prstGeom prst="rect">
            <a:avLst/>
          </a:prstGeom>
          <a:noFill/>
        </p:spPr>
        <p:txBody>
          <a:bodyPr wrap="square" rtlCol="0">
            <a:spAutoFit/>
          </a:bodyPr>
          <a:lstStyle/>
          <a:p>
            <a:r>
              <a:rPr lang="fr-FR" sz="1100" b="1" i="1" dirty="0" smtClean="0"/>
              <a:t>Kaboul</a:t>
            </a:r>
            <a:endParaRPr lang="fr-FR" sz="1100" b="1" i="1" dirty="0"/>
          </a:p>
        </p:txBody>
      </p:sp>
      <p:sp>
        <p:nvSpPr>
          <p:cNvPr id="34" name="Explosion 1 33"/>
          <p:cNvSpPr/>
          <p:nvPr/>
        </p:nvSpPr>
        <p:spPr>
          <a:xfrm>
            <a:off x="4860032" y="2276872"/>
            <a:ext cx="395536" cy="216024"/>
          </a:xfrm>
          <a:prstGeom prst="irregularSeal1">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788024" y="2060848"/>
            <a:ext cx="611560" cy="261610"/>
          </a:xfrm>
          <a:prstGeom prst="rect">
            <a:avLst/>
          </a:prstGeom>
          <a:noFill/>
        </p:spPr>
        <p:txBody>
          <a:bodyPr wrap="square" rtlCol="0">
            <a:spAutoFit/>
          </a:bodyPr>
          <a:lstStyle/>
          <a:p>
            <a:r>
              <a:rPr lang="fr-FR" sz="1100" b="1" i="1" dirty="0" smtClean="0"/>
              <a:t>Hérat</a:t>
            </a:r>
            <a:endParaRPr lang="fr-FR" sz="1100" b="1" i="1" dirty="0"/>
          </a:p>
        </p:txBody>
      </p:sp>
      <p:sp>
        <p:nvSpPr>
          <p:cNvPr id="37" name="Arc 36"/>
          <p:cNvSpPr/>
          <p:nvPr/>
        </p:nvSpPr>
        <p:spPr>
          <a:xfrm rot="1679398">
            <a:off x="5856318" y="1152709"/>
            <a:ext cx="995997" cy="1055638"/>
          </a:xfrm>
          <a:prstGeom prst="arc">
            <a:avLst>
              <a:gd name="adj1" fmla="val 16200000"/>
              <a:gd name="adj2" fmla="val 150653"/>
            </a:avLst>
          </a:prstGeom>
          <a:ln>
            <a:solidFill>
              <a:srgbClr val="C00000"/>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38" name="Triangle isocèle 37"/>
          <p:cNvSpPr/>
          <p:nvPr/>
        </p:nvSpPr>
        <p:spPr>
          <a:xfrm rot="10800000">
            <a:off x="5940152" y="980728"/>
            <a:ext cx="288032" cy="216024"/>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9" name="Arc 38"/>
          <p:cNvSpPr/>
          <p:nvPr/>
        </p:nvSpPr>
        <p:spPr>
          <a:xfrm rot="13880595">
            <a:off x="5261476" y="1177052"/>
            <a:ext cx="914400" cy="914400"/>
          </a:xfrm>
          <a:prstGeom prst="arc">
            <a:avLst>
              <a:gd name="adj1" fmla="val 16200000"/>
              <a:gd name="adj2" fmla="val 434970"/>
            </a:avLst>
          </a:prstGeom>
          <a:ln>
            <a:solidFill>
              <a:srgbClr val="C0000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40" name="Arc 39"/>
          <p:cNvSpPr/>
          <p:nvPr/>
        </p:nvSpPr>
        <p:spPr>
          <a:xfrm rot="9118423">
            <a:off x="4229156" y="3158164"/>
            <a:ext cx="914400" cy="914400"/>
          </a:xfrm>
          <a:prstGeom prst="arc">
            <a:avLst>
              <a:gd name="adj1" fmla="val 12843509"/>
              <a:gd name="adj2" fmla="val 16307379"/>
            </a:avLst>
          </a:prstGeom>
          <a:ln>
            <a:solidFill>
              <a:srgbClr val="0070C0"/>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41" name="Arc 40"/>
          <p:cNvSpPr/>
          <p:nvPr/>
        </p:nvSpPr>
        <p:spPr>
          <a:xfrm rot="1514148">
            <a:off x="7027546" y="2068122"/>
            <a:ext cx="914400" cy="914400"/>
          </a:xfrm>
          <a:prstGeom prst="arc">
            <a:avLst>
              <a:gd name="adj1" fmla="val 12843509"/>
              <a:gd name="adj2" fmla="val 17254096"/>
            </a:avLst>
          </a:prstGeom>
          <a:ln>
            <a:solidFill>
              <a:srgbClr val="0070C0"/>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42" name="Arc 41"/>
          <p:cNvSpPr/>
          <p:nvPr/>
        </p:nvSpPr>
        <p:spPr>
          <a:xfrm rot="1578361">
            <a:off x="6573802" y="2190443"/>
            <a:ext cx="914400" cy="914400"/>
          </a:xfrm>
          <a:prstGeom prst="arc">
            <a:avLst>
              <a:gd name="adj1" fmla="val 2208288"/>
              <a:gd name="adj2" fmla="val 7769154"/>
            </a:avLst>
          </a:prstGeom>
          <a:ln>
            <a:solidFill>
              <a:srgbClr val="0070C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cxnSp>
        <p:nvCxnSpPr>
          <p:cNvPr id="43" name="Connecteur droit avec flèche 42"/>
          <p:cNvCxnSpPr/>
          <p:nvPr/>
        </p:nvCxnSpPr>
        <p:spPr>
          <a:xfrm flipV="1">
            <a:off x="6084168" y="1988839"/>
            <a:ext cx="432048" cy="144017"/>
          </a:xfrm>
          <a:prstGeom prst="straightConnector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46" name="Connecteur droit avec flèche 45"/>
          <p:cNvCxnSpPr/>
          <p:nvPr/>
        </p:nvCxnSpPr>
        <p:spPr>
          <a:xfrm rot="10800000" flipV="1">
            <a:off x="5364088" y="2204864"/>
            <a:ext cx="432048" cy="144016"/>
          </a:xfrm>
          <a:prstGeom prst="straightConnector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50" name="Connecteur droit avec flèche 49"/>
          <p:cNvCxnSpPr/>
          <p:nvPr/>
        </p:nvCxnSpPr>
        <p:spPr>
          <a:xfrm rot="5400000">
            <a:off x="5652120" y="2420888"/>
            <a:ext cx="504056" cy="72008"/>
          </a:xfrm>
          <a:prstGeom prst="straightConnector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56" name="Connecteur droit avec flèche 55"/>
          <p:cNvCxnSpPr/>
          <p:nvPr/>
        </p:nvCxnSpPr>
        <p:spPr>
          <a:xfrm rot="16200000" flipV="1">
            <a:off x="5760132" y="1880828"/>
            <a:ext cx="288032" cy="72008"/>
          </a:xfrm>
          <a:prstGeom prst="straightConnector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69" name="Connecteur droit avec flèche 68"/>
          <p:cNvCxnSpPr/>
          <p:nvPr/>
        </p:nvCxnSpPr>
        <p:spPr>
          <a:xfrm rot="5400000">
            <a:off x="7020272" y="1700808"/>
            <a:ext cx="288032" cy="288032"/>
          </a:xfrm>
          <a:prstGeom prst="straightConnector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74" name="Connecteur droit avec flèche 73"/>
          <p:cNvCxnSpPr/>
          <p:nvPr/>
        </p:nvCxnSpPr>
        <p:spPr>
          <a:xfrm rot="5400000" flipH="1" flipV="1">
            <a:off x="5292080" y="3140968"/>
            <a:ext cx="288032" cy="144016"/>
          </a:xfrm>
          <a:prstGeom prst="straightConnector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cxnSp>
      <p:pic>
        <p:nvPicPr>
          <p:cNvPr id="45" name="Picture 2" descr="C:\Users\Julien EBERSOLD\Desktop\Image1.jpg">
            <a:hlinkClick r:id="rId4" action="ppaction://hlinksldjump"/>
          </p:cNvPr>
          <p:cNvPicPr>
            <a:picLocks noChangeAspect="1" noChangeArrowheads="1"/>
          </p:cNvPicPr>
          <p:nvPr/>
        </p:nvPicPr>
        <p:blipFill>
          <a:blip r:embed="rId5" cstate="email"/>
          <a:srcRect/>
          <a:stretch>
            <a:fillRect/>
          </a:stretch>
        </p:blipFill>
        <p:spPr bwMode="auto">
          <a:xfrm>
            <a:off x="571472" y="1000108"/>
            <a:ext cx="3333757" cy="29119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1">
                                            <p:txEl>
                                              <p:pRg st="5" end="5"/>
                                            </p:txEl>
                                          </p:spTgt>
                                        </p:tgtEl>
                                        <p:attrNameLst>
                                          <p:attrName>style.visibility</p:attrName>
                                        </p:attrNameLst>
                                      </p:cBhvr>
                                      <p:to>
                                        <p:strVal val="visible"/>
                                      </p:to>
                                    </p:set>
                                    <p:animEffect transition="in" filter="box(in)">
                                      <p:cBhvr>
                                        <p:cTn id="12" dur="500"/>
                                        <p:tgtEl>
                                          <p:spTgt spid="7171">
                                            <p:txEl>
                                              <p:pRg st="5" end="5"/>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500"/>
                                        <p:tgtEl>
                                          <p:spTgt spid="2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ox(in)">
                                      <p:cBhvr>
                                        <p:cTn id="18" dur="500"/>
                                        <p:tgtEl>
                                          <p:spTgt spid="4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ox(in)">
                                      <p:cBhvr>
                                        <p:cTn id="21" dur="500"/>
                                        <p:tgtEl>
                                          <p:spTgt spid="4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ox(in)">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Effect transition="in" filter="box(in)">
                                      <p:cBhvr>
                                        <p:cTn id="29" dur="500"/>
                                        <p:tgtEl>
                                          <p:spTgt spid="7171">
                                            <p:txEl>
                                              <p:pRg st="6" end="6"/>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in)">
                                      <p:cBhvr>
                                        <p:cTn id="32" dur="500"/>
                                        <p:tgtEl>
                                          <p:spTgt spid="24"/>
                                        </p:tgtEl>
                                      </p:cBhvr>
                                    </p:animEffect>
                                  </p:childTnLst>
                                </p:cTn>
                              </p:par>
                              <p:par>
                                <p:cTn id="33" presetID="4" presetClass="entr" presetSubtype="16"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box(in)">
                                      <p:cBhvr>
                                        <p:cTn id="35" dur="500"/>
                                        <p:tgtEl>
                                          <p:spTgt spid="74"/>
                                        </p:tgtEl>
                                      </p:cBhvr>
                                    </p:animEffect>
                                  </p:childTnLst>
                                </p:cTn>
                              </p:par>
                              <p:par>
                                <p:cTn id="36" presetID="4" presetClass="entr" presetSubtype="16"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ox(in)">
                                      <p:cBhvr>
                                        <p:cTn id="38" dur="500"/>
                                        <p:tgtEl>
                                          <p:spTgt spid="50"/>
                                        </p:tgtEl>
                                      </p:cBhvr>
                                    </p:animEffect>
                                  </p:childTnLst>
                                </p:cTn>
                              </p:par>
                              <p:par>
                                <p:cTn id="39" presetID="4" presetClass="entr" presetSubtype="16"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ox(in)">
                                      <p:cBhvr>
                                        <p:cTn id="41" dur="500"/>
                                        <p:tgtEl>
                                          <p:spTgt spid="46"/>
                                        </p:tgtEl>
                                      </p:cBhvr>
                                    </p:animEffect>
                                  </p:childTnLst>
                                </p:cTn>
                              </p:par>
                              <p:par>
                                <p:cTn id="42" presetID="4" presetClass="entr" presetSubtype="16"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box(in)">
                                      <p:cBhvr>
                                        <p:cTn id="44" dur="500"/>
                                        <p:tgtEl>
                                          <p:spTgt spid="56"/>
                                        </p:tgtEl>
                                      </p:cBhvr>
                                    </p:animEffect>
                                  </p:childTnLst>
                                </p:cTn>
                              </p:par>
                              <p:par>
                                <p:cTn id="45" presetID="4" presetClass="entr" presetSubtype="16"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ox(in)">
                                      <p:cBhvr>
                                        <p:cTn id="47" dur="500"/>
                                        <p:tgtEl>
                                          <p:spTgt spid="43"/>
                                        </p:tgtEl>
                                      </p:cBhvr>
                                    </p:animEffect>
                                  </p:childTnLst>
                                </p:cTn>
                              </p:par>
                              <p:par>
                                <p:cTn id="48" presetID="4" presetClass="entr" presetSubtype="16"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box(in)">
                                      <p:cBhvr>
                                        <p:cTn id="50" dur="500"/>
                                        <p:tgtEl>
                                          <p:spTgt spid="69"/>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7171">
                                            <p:txEl>
                                              <p:pRg st="7" end="7"/>
                                            </p:txEl>
                                          </p:spTgt>
                                        </p:tgtEl>
                                        <p:attrNameLst>
                                          <p:attrName>style.visibility</p:attrName>
                                        </p:attrNameLst>
                                      </p:cBhvr>
                                      <p:to>
                                        <p:strVal val="visible"/>
                                      </p:to>
                                    </p:set>
                                    <p:animEffect transition="in" filter="box(in)">
                                      <p:cBhvr>
                                        <p:cTn id="55" dur="500"/>
                                        <p:tgtEl>
                                          <p:spTgt spid="7171">
                                            <p:txEl>
                                              <p:pRg st="7" end="7"/>
                                            </p:txEl>
                                          </p:spTgt>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ox(in)">
                                      <p:cBhvr>
                                        <p:cTn id="58" dur="500"/>
                                        <p:tgtEl>
                                          <p:spTgt spid="3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box(in)">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ox(in)">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7171">
                                            <p:txEl>
                                              <p:pRg st="8" end="8"/>
                                            </p:txEl>
                                          </p:spTgt>
                                        </p:tgtEl>
                                        <p:attrNameLst>
                                          <p:attrName>style.visibility</p:attrName>
                                        </p:attrNameLst>
                                      </p:cBhvr>
                                      <p:to>
                                        <p:strVal val="visible"/>
                                      </p:to>
                                    </p:set>
                                    <p:animEffect transition="in" filter="box(in)">
                                      <p:cBhvr>
                                        <p:cTn id="71" dur="500"/>
                                        <p:tgtEl>
                                          <p:spTgt spid="7171">
                                            <p:txEl>
                                              <p:pRg st="8" end="8"/>
                                            </p:txEl>
                                          </p:spTgt>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ox(in)">
                                      <p:cBhvr>
                                        <p:cTn id="74" dur="500"/>
                                        <p:tgtEl>
                                          <p:spTgt spid="26"/>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ox(in)">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2" grpId="0" animBg="1"/>
      <p:bldP spid="26" grpId="0" animBg="1"/>
      <p:bldP spid="30" grpId="0" animBg="1"/>
      <p:bldP spid="38" grpId="0" animBg="1"/>
      <p:bldP spid="39" grpId="0" animBg="1"/>
      <p:bldP spid="40"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2" y="332656"/>
          <a:ext cx="9144003" cy="6565918"/>
        </p:xfrm>
        <a:graphic>
          <a:graphicData uri="http://schemas.openxmlformats.org/drawingml/2006/table">
            <a:tbl>
              <a:tblPr firstRow="1" bandRow="1">
                <a:tableStyleId>{073A0DAA-6AF3-43AB-8588-CEC1D06C72B9}</a:tableStyleId>
              </a:tblPr>
              <a:tblGrid>
                <a:gridCol w="3048001"/>
                <a:gridCol w="3048001"/>
                <a:gridCol w="3048001"/>
              </a:tblGrid>
              <a:tr h="298760">
                <a:tc>
                  <a:txBody>
                    <a:bodyPr/>
                    <a:lstStyle/>
                    <a:p>
                      <a:pPr algn="ctr"/>
                      <a:r>
                        <a:rPr lang="fr-FR" sz="1100" b="1" kern="1200" dirty="0" smtClean="0">
                          <a:solidFill>
                            <a:schemeClr val="tx1"/>
                          </a:solidFill>
                          <a:latin typeface="+mn-lt"/>
                          <a:ea typeface="+mn-ea"/>
                          <a:cs typeface="+mn-cs"/>
                        </a:rPr>
                        <a:t>L’invasion soviétique</a:t>
                      </a:r>
                      <a:r>
                        <a:rPr lang="fr-FR" sz="1100" b="1" kern="1200" baseline="0" dirty="0" smtClean="0">
                          <a:solidFill>
                            <a:schemeClr val="tx1"/>
                          </a:solidFill>
                          <a:latin typeface="+mn-lt"/>
                          <a:ea typeface="+mn-ea"/>
                          <a:cs typeface="+mn-cs"/>
                        </a:rPr>
                        <a:t> (1979-1989)</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L’impossible stabilité (1989-2001)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L’intervention</a:t>
                      </a:r>
                      <a:r>
                        <a:rPr lang="fr-FR" sz="1100" b="1" kern="1200" baseline="0" dirty="0" smtClean="0">
                          <a:solidFill>
                            <a:schemeClr val="tx1"/>
                          </a:solidFill>
                          <a:latin typeface="+mn-lt"/>
                          <a:ea typeface="+mn-ea"/>
                          <a:cs typeface="+mn-cs"/>
                        </a:rPr>
                        <a:t> de l’OTAN (2001)</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003455">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22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6000">
                <a:tc gridSpan="3">
                  <a:txBody>
                    <a:bodyPr/>
                    <a:lstStyle/>
                    <a:p>
                      <a:pPr algn="ctr">
                        <a:buFont typeface="Wingdings 3" pitchFamily="18" charset="2"/>
                        <a:buNone/>
                      </a:pPr>
                      <a:r>
                        <a:rPr lang="fr-FR" sz="1000" b="1" i="1" dirty="0" smtClean="0"/>
                        <a:t>LES CAUSES DE L’INSTABILITÉ ET L’ÉCHEC DES INTERVENTIONS SUCCESSIVES</a:t>
                      </a:r>
                      <a:r>
                        <a:rPr lang="fr-FR" sz="1000" b="1" i="1" baseline="0" dirty="0" smtClean="0"/>
                        <a:t> </a:t>
                      </a:r>
                      <a:r>
                        <a:rPr lang="fr-FR" sz="1000" b="1" i="1" dirty="0" smtClean="0"/>
                        <a:t> </a:t>
                      </a:r>
                      <a:endParaRPr lang="fr-FR" sz="1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FR" sz="1200" b="1" i="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buFont typeface="Wingdings 3" pitchFamily="18" charset="2"/>
                        <a:buChar char=""/>
                      </a:pPr>
                      <a:endParaRPr lang="fr-FR" sz="1200" b="1" i="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84000">
                <a:tc>
                  <a:txBody>
                    <a:bodyPr/>
                    <a:lstStyle/>
                    <a:p>
                      <a:pPr algn="just">
                        <a:buFont typeface="Wingdings 3" pitchFamily="18" charset="2"/>
                        <a:buNone/>
                      </a:pPr>
                      <a:endParaRPr lang="fr-FR" sz="1200" b="1" i="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buFont typeface="Wingdings 3" pitchFamily="18" charset="2"/>
                        <a:buChar char=""/>
                      </a:pPr>
                      <a:endParaRPr lang="fr-FR" sz="1200" b="1" i="1"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buFont typeface="Wingdings 3" pitchFamily="18" charset="2"/>
                        <a:buChar char=""/>
                      </a:pPr>
                      <a:endParaRPr lang="fr-FR" sz="1200" b="1" i="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3622">
                <a:tc gridSpan="3">
                  <a:txBody>
                    <a:bodyPr/>
                    <a:lstStyle/>
                    <a:p>
                      <a:pPr algn="ctr">
                        <a:buFont typeface="Wingdings 3" pitchFamily="18" charset="2"/>
                        <a:buChar char="&quot;"/>
                      </a:pPr>
                      <a:endParaRPr lang="fr-FR" sz="1600" b="1" i="1" kern="1200" baseline="0" dirty="0" smtClean="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ous-titre 4"/>
          <p:cNvSpPr txBox="1">
            <a:spLocks/>
          </p:cNvSpPr>
          <p:nvPr/>
        </p:nvSpPr>
        <p:spPr>
          <a:xfrm>
            <a:off x="0" y="0"/>
            <a:ext cx="9144000" cy="360040"/>
          </a:xfrm>
          <a:prstGeom prst="rect">
            <a:avLst/>
          </a:prstGeom>
        </p:spPr>
        <p:txBody>
          <a:bodyPr vert="horz" lIns="91440" tIns="45720" rIns="91440" bIns="45720" rtlCol="0">
            <a:noAutofit/>
          </a:bodyPr>
          <a:lstStyle/>
          <a:p>
            <a:pPr marL="342900" indent="-342900" algn="ctr">
              <a:spcBef>
                <a:spcPct val="20000"/>
              </a:spcBef>
            </a:pPr>
            <a:r>
              <a:rPr lang="fr-FR" sz="1200" b="1" i="1" dirty="0" smtClean="0"/>
              <a:t>UNE APPROCHE CHRONOLOGIQUE : Quels </a:t>
            </a:r>
            <a:r>
              <a:rPr lang="fr-FR" sz="1200" b="1" i="1" dirty="0"/>
              <a:t>événements </a:t>
            </a:r>
            <a:r>
              <a:rPr lang="fr-FR" sz="1200" b="1" i="1" dirty="0" smtClean="0"/>
              <a:t>ont plongé </a:t>
            </a:r>
            <a:r>
              <a:rPr lang="fr-FR" sz="1200" b="1" i="1" dirty="0"/>
              <a:t>le pays dans une situation </a:t>
            </a:r>
            <a:r>
              <a:rPr lang="fr-FR" sz="1200" b="1" i="1" dirty="0" smtClean="0"/>
              <a:t>d’instabilité depuis plus de 30 ans ? </a:t>
            </a:r>
            <a:endParaRPr lang="fr-FR" sz="12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200" b="1" i="1"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4098" name="Picture 2"/>
          <p:cNvPicPr>
            <a:picLocks noChangeAspect="1" noChangeArrowheads="1"/>
          </p:cNvPicPr>
          <p:nvPr/>
        </p:nvPicPr>
        <p:blipFill>
          <a:blip r:embed="rId2" cstate="email"/>
          <a:srcRect/>
          <a:stretch>
            <a:fillRect/>
          </a:stretch>
        </p:blipFill>
        <p:spPr bwMode="auto">
          <a:xfrm>
            <a:off x="107504" y="692696"/>
            <a:ext cx="2880320" cy="1944216"/>
          </a:xfrm>
          <a:prstGeom prst="rect">
            <a:avLst/>
          </a:prstGeom>
          <a:noFill/>
          <a:ln w="9525">
            <a:noFill/>
            <a:miter lim="800000"/>
            <a:headEnd/>
            <a:tailEnd/>
          </a:ln>
        </p:spPr>
      </p:pic>
      <p:pic>
        <p:nvPicPr>
          <p:cNvPr id="2" name="Picture 3"/>
          <p:cNvPicPr>
            <a:picLocks noChangeAspect="1" noChangeArrowheads="1"/>
          </p:cNvPicPr>
          <p:nvPr/>
        </p:nvPicPr>
        <p:blipFill>
          <a:blip r:embed="rId3" cstate="email"/>
          <a:srcRect/>
          <a:stretch>
            <a:fillRect/>
          </a:stretch>
        </p:blipFill>
        <p:spPr bwMode="auto">
          <a:xfrm>
            <a:off x="107504" y="2708920"/>
            <a:ext cx="2820806"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30622"/>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smtClean="0"/>
              <a:t>Le pays sous tension (1989-2001)</a:t>
            </a:r>
            <a:endParaRPr lang="fr-FR" sz="3600" b="1" i="1" dirty="0"/>
          </a:p>
        </p:txBody>
      </p:sp>
      <p:pic>
        <p:nvPicPr>
          <p:cNvPr id="4" name="Picture 3"/>
          <p:cNvPicPr>
            <a:picLocks noChangeAspect="1" noChangeArrowheads="1"/>
          </p:cNvPicPr>
          <p:nvPr/>
        </p:nvPicPr>
        <p:blipFill>
          <a:blip r:embed="rId2" cstate="email"/>
          <a:srcRect/>
          <a:stretch>
            <a:fillRect/>
          </a:stretch>
        </p:blipFill>
        <p:spPr bwMode="auto">
          <a:xfrm>
            <a:off x="4211960" y="836712"/>
            <a:ext cx="4032448" cy="2917184"/>
          </a:xfrm>
          <a:prstGeom prst="rect">
            <a:avLst/>
          </a:prstGeom>
          <a:noFill/>
          <a:ln w="9525">
            <a:noFill/>
            <a:miter lim="800000"/>
            <a:headEnd/>
            <a:tailEnd/>
          </a:ln>
        </p:spPr>
      </p:pic>
      <p:sp>
        <p:nvSpPr>
          <p:cNvPr id="6" name="Rectangle 6"/>
          <p:cNvSpPr txBox="1">
            <a:spLocks noChangeArrowheads="1"/>
          </p:cNvSpPr>
          <p:nvPr/>
        </p:nvSpPr>
        <p:spPr>
          <a:xfrm>
            <a:off x="1907704" y="3933056"/>
            <a:ext cx="6768752" cy="27089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rPr>
              <a:t>Un gouvernement islamique modéré laissé par les soviétiques subsiste</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baseline="0" dirty="0" smtClean="0">
                <a:latin typeface="Calibri" pitchFamily="34" charset="0"/>
              </a:rPr>
              <a:t>Un chef de guerre</a:t>
            </a:r>
            <a:r>
              <a:rPr lang="fr-FR" sz="1200" b="1" i="1" dirty="0" smtClean="0">
                <a:latin typeface="Calibri" pitchFamily="34" charset="0"/>
              </a:rPr>
              <a:t> tadjik prend le pouvoir</a:t>
            </a:r>
          </a:p>
        </p:txBody>
      </p:sp>
      <p:sp>
        <p:nvSpPr>
          <p:cNvPr id="7" name="Flèche vers le bas 6"/>
          <p:cNvSpPr/>
          <p:nvPr/>
        </p:nvSpPr>
        <p:spPr>
          <a:xfrm>
            <a:off x="1187624" y="4005064"/>
            <a:ext cx="216024" cy="2592288"/>
          </a:xfrm>
          <a:prstGeom prst="downArrow">
            <a:avLst/>
          </a:prstGeom>
          <a:gradFill flip="none" rotWithShape="1">
            <a:gsLst>
              <a:gs pos="0">
                <a:srgbClr val="000082">
                  <a:alpha val="49000"/>
                </a:srgbClr>
              </a:gs>
              <a:gs pos="30000">
                <a:srgbClr val="66008F"/>
              </a:gs>
              <a:gs pos="64999">
                <a:srgbClr val="BA0066"/>
              </a:gs>
              <a:gs pos="89999">
                <a:srgbClr val="FF0000"/>
              </a:gs>
              <a:gs pos="100000">
                <a:srgbClr val="FF82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39552" y="3959478"/>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1989</a:t>
            </a:r>
            <a:endParaRPr lang="fr-FR" sz="1100" b="1" i="1" dirty="0">
              <a:effectLst>
                <a:outerShdw blurRad="38100" dist="38100" dir="2700000" algn="tl">
                  <a:srgbClr val="000000">
                    <a:alpha val="43137"/>
                  </a:srgbClr>
                </a:outerShdw>
              </a:effectLst>
            </a:endParaRPr>
          </a:p>
        </p:txBody>
      </p:sp>
      <p:sp>
        <p:nvSpPr>
          <p:cNvPr id="21" name="ZoneTexte 20"/>
          <p:cNvSpPr txBox="1"/>
          <p:nvPr/>
        </p:nvSpPr>
        <p:spPr>
          <a:xfrm>
            <a:off x="539552" y="4247510"/>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1992</a:t>
            </a:r>
            <a:endParaRPr lang="fr-FR" sz="1100" b="1" i="1" dirty="0">
              <a:effectLst>
                <a:outerShdw blurRad="38100" dist="38100" dir="2700000" algn="tl">
                  <a:srgbClr val="000000">
                    <a:alpha val="43137"/>
                  </a:srgbClr>
                </a:outerShdw>
              </a:effectLst>
            </a:endParaRPr>
          </a:p>
        </p:txBody>
      </p:sp>
      <p:sp>
        <p:nvSpPr>
          <p:cNvPr id="30" name="Losange 29"/>
          <p:cNvSpPr/>
          <p:nvPr/>
        </p:nvSpPr>
        <p:spPr>
          <a:xfrm>
            <a:off x="1547664" y="4005064"/>
            <a:ext cx="216024" cy="216024"/>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Explosion 1 30"/>
          <p:cNvSpPr/>
          <p:nvPr/>
        </p:nvSpPr>
        <p:spPr>
          <a:xfrm>
            <a:off x="1547664" y="4365104"/>
            <a:ext cx="216024" cy="144016"/>
          </a:xfrm>
          <a:prstGeom prst="irregularSeal1">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2" name="Losange 41"/>
          <p:cNvSpPr/>
          <p:nvPr/>
        </p:nvSpPr>
        <p:spPr>
          <a:xfrm>
            <a:off x="6516216" y="1988840"/>
            <a:ext cx="216024" cy="216024"/>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4" name="Explosion 1 43"/>
          <p:cNvSpPr/>
          <p:nvPr/>
        </p:nvSpPr>
        <p:spPr>
          <a:xfrm>
            <a:off x="6372200" y="1988840"/>
            <a:ext cx="288032" cy="216024"/>
          </a:xfrm>
          <a:prstGeom prst="irregularSeal1">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5" name="ZoneTexte 44"/>
          <p:cNvSpPr txBox="1"/>
          <p:nvPr/>
        </p:nvSpPr>
        <p:spPr>
          <a:xfrm>
            <a:off x="6264696" y="1772816"/>
            <a:ext cx="611560" cy="261610"/>
          </a:xfrm>
          <a:prstGeom prst="rect">
            <a:avLst/>
          </a:prstGeom>
          <a:noFill/>
        </p:spPr>
        <p:txBody>
          <a:bodyPr wrap="square" rtlCol="0">
            <a:spAutoFit/>
          </a:bodyPr>
          <a:lstStyle/>
          <a:p>
            <a:r>
              <a:rPr lang="fr-FR" sz="1100" b="1" i="1" dirty="0" smtClean="0"/>
              <a:t>Kaboul</a:t>
            </a:r>
            <a:endParaRPr lang="fr-FR" sz="1100" b="1" i="1" dirty="0"/>
          </a:p>
        </p:txBody>
      </p:sp>
      <p:pic>
        <p:nvPicPr>
          <p:cNvPr id="1026" name="Picture 2" descr="C:\Users\Julien EBERSOLD\Desktop\Image2.jpg">
            <a:hlinkClick r:id="rId3" action="ppaction://hlinksldjump"/>
          </p:cNvPr>
          <p:cNvPicPr>
            <a:picLocks noChangeAspect="1" noChangeArrowheads="1"/>
          </p:cNvPicPr>
          <p:nvPr/>
        </p:nvPicPr>
        <p:blipFill>
          <a:blip r:embed="rId4" cstate="email"/>
          <a:srcRect/>
          <a:stretch>
            <a:fillRect/>
          </a:stretch>
        </p:blipFill>
        <p:spPr bwMode="auto">
          <a:xfrm>
            <a:off x="571472" y="857232"/>
            <a:ext cx="3286148" cy="29110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ox(in)">
                                      <p:cBhvr>
                                        <p:cTn id="10" dur="500"/>
                                        <p:tgtEl>
                                          <p:spTgt spid="3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ox(in)">
                                      <p:cBhvr>
                                        <p:cTn id="13" dur="500"/>
                                        <p:tgtEl>
                                          <p:spTgt spid="42"/>
                                        </p:tgtEl>
                                      </p:cBhvr>
                                    </p:animEffect>
                                  </p:childTnLst>
                                </p:cTn>
                              </p:par>
                              <p:par>
                                <p:cTn id="14" presetID="4" presetClass="entr" presetSubtype="16"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box(in)">
                                      <p:cBhvr>
                                        <p:cTn id="16" dur="500"/>
                                        <p:tgtEl>
                                          <p:spTgt spid="6">
                                            <p:txEl>
                                              <p:pRg st="0" end="0"/>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ox(in)">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ox(in)">
                                      <p:cBhvr>
                                        <p:cTn id="24" dur="500"/>
                                        <p:tgtEl>
                                          <p:spTgt spid="2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ox(in)">
                                      <p:cBhvr>
                                        <p:cTn id="27" dur="500"/>
                                        <p:tgtEl>
                                          <p:spTgt spid="31"/>
                                        </p:tgtEl>
                                      </p:cBhvr>
                                    </p:animEffect>
                                  </p:childTnLst>
                                </p:cTn>
                              </p:par>
                              <p:par>
                                <p:cTn id="28" presetID="4" presetClass="entr" presetSubtype="16"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box(in)">
                                      <p:cBhvr>
                                        <p:cTn id="30" dur="500"/>
                                        <p:tgtEl>
                                          <p:spTgt spid="6">
                                            <p:txEl>
                                              <p:pRg st="1" end="1"/>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ox(in)">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30" grpId="0" animBg="1"/>
      <p:bldP spid="31" grpId="0" animBg="1"/>
      <p:bldP spid="42" grpId="0" animBg="1"/>
      <p:bldP spid="44" grpId="0" animBg="1"/>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30622"/>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smtClean="0"/>
              <a:t>Le pays sous tension (1989-2001)</a:t>
            </a:r>
            <a:endParaRPr lang="fr-FR" sz="3600" b="1" i="1" dirty="0"/>
          </a:p>
        </p:txBody>
      </p:sp>
      <p:sp>
        <p:nvSpPr>
          <p:cNvPr id="6" name="Rectangle 6"/>
          <p:cNvSpPr txBox="1">
            <a:spLocks noChangeArrowheads="1"/>
          </p:cNvSpPr>
          <p:nvPr/>
        </p:nvSpPr>
        <p:spPr>
          <a:xfrm>
            <a:off x="1907704" y="3933056"/>
            <a:ext cx="6768752" cy="27089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rPr>
              <a:t>Un gouvernement islamique modéré laissé par les soviétiques subsiste</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baseline="0" dirty="0" smtClean="0">
                <a:latin typeface="Calibri" pitchFamily="34" charset="0"/>
              </a:rPr>
              <a:t>Un chef de guerre</a:t>
            </a:r>
            <a:r>
              <a:rPr lang="fr-FR" sz="1200" b="1" i="1" dirty="0" smtClean="0">
                <a:latin typeface="Calibri" pitchFamily="34" charset="0"/>
              </a:rPr>
              <a:t> tadjik prend le pouvoir</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rPr>
              <a:t>Les Talibans, pachtounes, commencent à s’emparer progressivement du territoire</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i="1" dirty="0" smtClean="0">
                <a:latin typeface="Calibri" pitchFamily="34" charset="0"/>
              </a:rPr>
              <a:t>Ils viennent majoritairement des madrasas pakistanaises</a:t>
            </a:r>
            <a:r>
              <a:rPr kumimoji="0" lang="fr-FR" sz="1200" i="1" u="none" strike="noStrike" kern="1200" cap="none" spc="0" normalizeH="0" noProof="0" dirty="0" smtClean="0">
                <a:ln>
                  <a:noFill/>
                </a:ln>
                <a:solidFill>
                  <a:schemeClr val="tx1"/>
                </a:solidFill>
                <a:effectLst/>
                <a:uLnTx/>
                <a:uFillTx/>
                <a:latin typeface="Calibri" pitchFamily="34" charset="0"/>
                <a:ea typeface="+mn-ea"/>
                <a:cs typeface="+mn-cs"/>
              </a:rPr>
              <a:t> </a:t>
            </a:r>
          </a:p>
          <a:p>
            <a:pPr marL="342900" indent="-342900">
              <a:lnSpc>
                <a:spcPct val="140000"/>
              </a:lnSpc>
              <a:spcBef>
                <a:spcPct val="20000"/>
              </a:spcBef>
            </a:pPr>
            <a:r>
              <a:rPr lang="fr-FR" sz="1200" b="1" i="1" dirty="0" smtClean="0">
                <a:latin typeface="Calibri" pitchFamily="34" charset="0"/>
              </a:rPr>
              <a:t>Il mettent en place un régime fondamentaliste sunnite à Kaboul</a:t>
            </a:r>
          </a:p>
        </p:txBody>
      </p:sp>
      <p:sp>
        <p:nvSpPr>
          <p:cNvPr id="7" name="Flèche vers le bas 6"/>
          <p:cNvSpPr/>
          <p:nvPr/>
        </p:nvSpPr>
        <p:spPr>
          <a:xfrm>
            <a:off x="1187624" y="4005064"/>
            <a:ext cx="216024" cy="2592288"/>
          </a:xfrm>
          <a:prstGeom prst="downArrow">
            <a:avLst/>
          </a:prstGeom>
          <a:gradFill flip="none" rotWithShape="1">
            <a:gsLst>
              <a:gs pos="0">
                <a:srgbClr val="000082">
                  <a:alpha val="49000"/>
                </a:srgbClr>
              </a:gs>
              <a:gs pos="30000">
                <a:srgbClr val="66008F"/>
              </a:gs>
              <a:gs pos="64999">
                <a:srgbClr val="BA0066"/>
              </a:gs>
              <a:gs pos="89999">
                <a:srgbClr val="FF0000"/>
              </a:gs>
              <a:gs pos="100000">
                <a:srgbClr val="FF82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39552" y="4005064"/>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1989</a:t>
            </a:r>
            <a:endParaRPr lang="fr-FR" sz="1100" b="1" i="1" dirty="0">
              <a:effectLst>
                <a:outerShdw blurRad="38100" dist="38100" dir="2700000" algn="tl">
                  <a:srgbClr val="000000">
                    <a:alpha val="43137"/>
                  </a:srgbClr>
                </a:outerShdw>
              </a:effectLst>
            </a:endParaRPr>
          </a:p>
        </p:txBody>
      </p:sp>
      <p:sp>
        <p:nvSpPr>
          <p:cNvPr id="9" name="ZoneTexte 8"/>
          <p:cNvSpPr txBox="1"/>
          <p:nvPr/>
        </p:nvSpPr>
        <p:spPr>
          <a:xfrm>
            <a:off x="539552" y="4607550"/>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1994</a:t>
            </a:r>
            <a:endParaRPr lang="fr-FR" sz="1100" b="1" i="1" dirty="0">
              <a:effectLst>
                <a:outerShdw blurRad="38100" dist="38100" dir="2700000" algn="tl">
                  <a:srgbClr val="000000">
                    <a:alpha val="43137"/>
                  </a:srgbClr>
                </a:outerShdw>
              </a:effectLst>
            </a:endParaRPr>
          </a:p>
        </p:txBody>
      </p:sp>
      <p:sp>
        <p:nvSpPr>
          <p:cNvPr id="21" name="ZoneTexte 20"/>
          <p:cNvSpPr txBox="1"/>
          <p:nvPr/>
        </p:nvSpPr>
        <p:spPr>
          <a:xfrm>
            <a:off x="539552" y="4293096"/>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1992</a:t>
            </a:r>
            <a:endParaRPr lang="fr-FR" sz="1100" b="1" i="1" dirty="0">
              <a:effectLst>
                <a:outerShdw blurRad="38100" dist="38100" dir="2700000" algn="tl">
                  <a:srgbClr val="000000">
                    <a:alpha val="43137"/>
                  </a:srgbClr>
                </a:outerShdw>
              </a:effectLst>
            </a:endParaRPr>
          </a:p>
        </p:txBody>
      </p:sp>
      <p:grpSp>
        <p:nvGrpSpPr>
          <p:cNvPr id="3" name="Groupe 27"/>
          <p:cNvGrpSpPr/>
          <p:nvPr/>
        </p:nvGrpSpPr>
        <p:grpSpPr>
          <a:xfrm>
            <a:off x="1403648" y="4653136"/>
            <a:ext cx="415280" cy="144016"/>
            <a:chOff x="7812360" y="4509120"/>
            <a:chExt cx="415280" cy="144016"/>
          </a:xfrm>
        </p:grpSpPr>
        <p:sp>
          <p:nvSpPr>
            <p:cNvPr id="25" name="Rectangle 24"/>
            <p:cNvSpPr/>
            <p:nvPr/>
          </p:nvSpPr>
          <p:spPr>
            <a:xfrm>
              <a:off x="7812360" y="4509120"/>
              <a:ext cx="144016" cy="144016"/>
            </a:xfrm>
            <a:prstGeom prst="rect">
              <a:avLst/>
            </a:prstGeom>
            <a:solidFill>
              <a:srgbClr val="00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7964760" y="4509120"/>
              <a:ext cx="135632" cy="144016"/>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8100392" y="4509120"/>
              <a:ext cx="127248" cy="144016"/>
            </a:xfrm>
            <a:prstGeom prst="rect">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Losange 29"/>
          <p:cNvSpPr/>
          <p:nvPr/>
        </p:nvSpPr>
        <p:spPr>
          <a:xfrm>
            <a:off x="1547664" y="4005064"/>
            <a:ext cx="216024" cy="216024"/>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Explosion 1 30"/>
          <p:cNvSpPr/>
          <p:nvPr/>
        </p:nvSpPr>
        <p:spPr>
          <a:xfrm>
            <a:off x="1547664" y="4365104"/>
            <a:ext cx="216024" cy="144016"/>
          </a:xfrm>
          <a:prstGeom prst="irregularSeal1">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3" name="Arc 32"/>
          <p:cNvSpPr/>
          <p:nvPr/>
        </p:nvSpPr>
        <p:spPr>
          <a:xfrm rot="19564430">
            <a:off x="1076932" y="4929548"/>
            <a:ext cx="914400" cy="914400"/>
          </a:xfrm>
          <a:prstGeom prst="arc">
            <a:avLst>
              <a:gd name="adj1" fmla="val 17922365"/>
              <a:gd name="adj2" fmla="val 20682489"/>
            </a:avLst>
          </a:prstGeom>
          <a:ln w="38100">
            <a:solidFill>
              <a:srgbClr val="00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52226" name="Picture 2"/>
          <p:cNvPicPr>
            <a:picLocks noChangeAspect="1" noChangeArrowheads="1"/>
          </p:cNvPicPr>
          <p:nvPr/>
        </p:nvPicPr>
        <p:blipFill>
          <a:blip r:embed="rId2" cstate="email"/>
          <a:srcRect/>
          <a:stretch>
            <a:fillRect/>
          </a:stretch>
        </p:blipFill>
        <p:spPr bwMode="auto">
          <a:xfrm>
            <a:off x="4211960" y="836712"/>
            <a:ext cx="4104866" cy="2967608"/>
          </a:xfrm>
          <a:prstGeom prst="rect">
            <a:avLst/>
          </a:prstGeom>
          <a:noFill/>
          <a:ln w="9525">
            <a:noFill/>
            <a:miter lim="800000"/>
            <a:headEnd/>
            <a:tailEnd/>
          </a:ln>
        </p:spPr>
      </p:pic>
      <p:sp>
        <p:nvSpPr>
          <p:cNvPr id="28" name="Arc 27"/>
          <p:cNvSpPr/>
          <p:nvPr/>
        </p:nvSpPr>
        <p:spPr>
          <a:xfrm rot="19564430">
            <a:off x="6405523" y="2166180"/>
            <a:ext cx="914400" cy="914400"/>
          </a:xfrm>
          <a:prstGeom prst="arc">
            <a:avLst>
              <a:gd name="adj1" fmla="val 17922365"/>
              <a:gd name="adj2" fmla="val 803809"/>
            </a:avLst>
          </a:prstGeom>
          <a:ln w="38100">
            <a:solidFill>
              <a:srgbClr val="00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Arc 28"/>
          <p:cNvSpPr/>
          <p:nvPr/>
        </p:nvSpPr>
        <p:spPr>
          <a:xfrm rot="8288789">
            <a:off x="5552492" y="2609292"/>
            <a:ext cx="914400" cy="914400"/>
          </a:xfrm>
          <a:prstGeom prst="arc">
            <a:avLst>
              <a:gd name="adj1" fmla="val 17922365"/>
              <a:gd name="adj2" fmla="val 21246043"/>
            </a:avLst>
          </a:prstGeom>
          <a:ln w="3810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rot="12127546">
            <a:off x="4926556" y="3168156"/>
            <a:ext cx="914400" cy="914400"/>
          </a:xfrm>
          <a:prstGeom prst="arc">
            <a:avLst>
              <a:gd name="adj1" fmla="val 17922365"/>
              <a:gd name="adj2" fmla="val 21246043"/>
            </a:avLst>
          </a:prstGeom>
          <a:ln w="3810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Losange 41"/>
          <p:cNvSpPr/>
          <p:nvPr/>
        </p:nvSpPr>
        <p:spPr>
          <a:xfrm>
            <a:off x="6516216" y="1988840"/>
            <a:ext cx="216024" cy="216024"/>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3" name="Explosion 1 42"/>
          <p:cNvSpPr/>
          <p:nvPr/>
        </p:nvSpPr>
        <p:spPr>
          <a:xfrm>
            <a:off x="6372200" y="1988840"/>
            <a:ext cx="288032" cy="216024"/>
          </a:xfrm>
          <a:prstGeom prst="irregularSeal1">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4" name="ZoneTexte 43"/>
          <p:cNvSpPr txBox="1"/>
          <p:nvPr/>
        </p:nvSpPr>
        <p:spPr>
          <a:xfrm>
            <a:off x="6264696" y="1772816"/>
            <a:ext cx="611560" cy="261610"/>
          </a:xfrm>
          <a:prstGeom prst="rect">
            <a:avLst/>
          </a:prstGeom>
          <a:noFill/>
        </p:spPr>
        <p:txBody>
          <a:bodyPr wrap="square" rtlCol="0">
            <a:spAutoFit/>
          </a:bodyPr>
          <a:lstStyle/>
          <a:p>
            <a:r>
              <a:rPr lang="fr-FR" sz="1100" b="1" i="1" dirty="0" smtClean="0"/>
              <a:t>Kaboul</a:t>
            </a:r>
            <a:endParaRPr lang="fr-FR" sz="1100" b="1" i="1" dirty="0"/>
          </a:p>
        </p:txBody>
      </p:sp>
      <p:sp>
        <p:nvSpPr>
          <p:cNvPr id="45" name="Arc 44"/>
          <p:cNvSpPr/>
          <p:nvPr/>
        </p:nvSpPr>
        <p:spPr>
          <a:xfrm rot="9949248">
            <a:off x="6542273" y="2230920"/>
            <a:ext cx="914400" cy="914400"/>
          </a:xfrm>
          <a:prstGeom prst="arc">
            <a:avLst>
              <a:gd name="adj1" fmla="val 17922365"/>
              <a:gd name="adj2" fmla="val 21246043"/>
            </a:avLst>
          </a:prstGeom>
          <a:ln w="3810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ZoneTexte 45"/>
          <p:cNvSpPr txBox="1"/>
          <p:nvPr/>
        </p:nvSpPr>
        <p:spPr>
          <a:xfrm>
            <a:off x="539552" y="5157192"/>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1996</a:t>
            </a:r>
            <a:endParaRPr lang="fr-FR" sz="1100" b="1" i="1" dirty="0">
              <a:effectLst>
                <a:outerShdw blurRad="38100" dist="38100" dir="2700000" algn="tl">
                  <a:srgbClr val="000000">
                    <a:alpha val="43137"/>
                  </a:srgbClr>
                </a:outerShdw>
              </a:effectLst>
            </a:endParaRPr>
          </a:p>
        </p:txBody>
      </p:sp>
      <p:sp>
        <p:nvSpPr>
          <p:cNvPr id="47" name="Explosion 1 46"/>
          <p:cNvSpPr/>
          <p:nvPr/>
        </p:nvSpPr>
        <p:spPr>
          <a:xfrm>
            <a:off x="1547664" y="5229200"/>
            <a:ext cx="216024" cy="144016"/>
          </a:xfrm>
          <a:prstGeom prst="irregularSeal1">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8" name="Explosion 1 47"/>
          <p:cNvSpPr/>
          <p:nvPr/>
        </p:nvSpPr>
        <p:spPr>
          <a:xfrm>
            <a:off x="6524600" y="2060848"/>
            <a:ext cx="279648" cy="207640"/>
          </a:xfrm>
          <a:prstGeom prst="irregularSeal1">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pic>
        <p:nvPicPr>
          <p:cNvPr id="32" name="Picture 2" descr="C:\Users\Julien EBERSOLD\Desktop\Image2.jpg">
            <a:hlinkClick r:id="rId3" action="ppaction://hlinksldjump"/>
          </p:cNvPr>
          <p:cNvPicPr>
            <a:picLocks noChangeAspect="1" noChangeArrowheads="1"/>
          </p:cNvPicPr>
          <p:nvPr/>
        </p:nvPicPr>
        <p:blipFill>
          <a:blip r:embed="rId4" cstate="email"/>
          <a:srcRect/>
          <a:stretch>
            <a:fillRect/>
          </a:stretch>
        </p:blipFill>
        <p:spPr bwMode="auto">
          <a:xfrm>
            <a:off x="571472" y="857232"/>
            <a:ext cx="3286148" cy="29110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ox(in)">
                                      <p:cBhvr>
                                        <p:cTn id="7" dur="500"/>
                                        <p:tgtEl>
                                          <p:spTgt spid="6">
                                            <p:txEl>
                                              <p:pRg st="3" end="3"/>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ox(in)">
                                      <p:cBhvr>
                                        <p:cTn id="10" dur="500"/>
                                        <p:tgtEl>
                                          <p:spTgt spid="3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ox(in)">
                                      <p:cBhvr>
                                        <p:cTn id="13" dur="500"/>
                                        <p:tgtEl>
                                          <p:spTgt spid="2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ox(in)">
                                      <p:cBhvr>
                                        <p:cTn id="16" dur="500"/>
                                        <p:tgtEl>
                                          <p:spTgt spid="4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ox(in)">
                                      <p:cBhvr>
                                        <p:cTn id="19" dur="500"/>
                                        <p:tgtEl>
                                          <p:spTgt spid="2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ox(i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ox(in)">
                                      <p:cBhvr>
                                        <p:cTn id="30" dur="500"/>
                                        <p:tgtEl>
                                          <p:spTgt spid="4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ox(in)">
                                      <p:cBhvr>
                                        <p:cTn id="33" dur="500"/>
                                        <p:tgtEl>
                                          <p:spTgt spid="4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ox(in)">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animBg="1"/>
      <p:bldP spid="29" grpId="0" animBg="1"/>
      <p:bldP spid="40" grpId="0" animBg="1"/>
      <p:bldP spid="45" grpId="0" animBg="1"/>
      <p:bldP spid="46" grpId="0"/>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4"/>
          <p:cNvSpPr txBox="1">
            <a:spLocks/>
          </p:cNvSpPr>
          <p:nvPr/>
        </p:nvSpPr>
        <p:spPr>
          <a:xfrm>
            <a:off x="1187624" y="2420888"/>
            <a:ext cx="7056784" cy="115212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3200" b="1" i="1" u="none" strike="noStrike" kern="1200" cap="none" spc="0" normalizeH="0" baseline="0" noProof="0" dirty="0" smtClean="0">
                <a:ln>
                  <a:noFill/>
                </a:ln>
                <a:solidFill>
                  <a:schemeClr val="tx1"/>
                </a:solidFill>
                <a:effectLst/>
                <a:uLnTx/>
                <a:uFillTx/>
                <a:latin typeface="+mn-lt"/>
                <a:ea typeface="+mn-ea"/>
                <a:cs typeface="+mn-cs"/>
              </a:rPr>
              <a:t>Qu’est-ce qui fait de l’Afghanistan un</a:t>
            </a:r>
            <a:r>
              <a:rPr kumimoji="0" lang="fr-FR" sz="3200" b="1" i="1" u="none" strike="noStrike" kern="1200" cap="none" spc="0" normalizeH="0" noProof="0" dirty="0" smtClean="0">
                <a:ln>
                  <a:noFill/>
                </a:ln>
                <a:solidFill>
                  <a:schemeClr val="tx1"/>
                </a:solidFill>
                <a:effectLst/>
                <a:uLnTx/>
                <a:uFillTx/>
                <a:latin typeface="+mn-lt"/>
                <a:ea typeface="+mn-ea"/>
                <a:cs typeface="+mn-cs"/>
              </a:rPr>
              <a:t> </a:t>
            </a:r>
            <a:r>
              <a:rPr kumimoji="0" lang="fr-FR" sz="3200" b="1" i="1" u="none" strike="noStrike" kern="1200" cap="none" spc="0" normalizeH="0" baseline="0" noProof="0" dirty="0" smtClean="0">
                <a:ln>
                  <a:noFill/>
                </a:ln>
                <a:solidFill>
                  <a:schemeClr val="tx1"/>
                </a:solidFill>
                <a:effectLst/>
                <a:uLnTx/>
                <a:uFillTx/>
                <a:latin typeface="+mn-lt"/>
                <a:ea typeface="+mn-ea"/>
                <a:cs typeface="+mn-cs"/>
              </a:rPr>
              <a:t>territoire aux frontières complexes ?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30622"/>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smtClean="0"/>
              <a:t>Le pays sous tension (1989-2001)</a:t>
            </a:r>
            <a:endParaRPr lang="fr-FR" sz="3600" b="1" i="1" dirty="0"/>
          </a:p>
        </p:txBody>
      </p:sp>
      <p:pic>
        <p:nvPicPr>
          <p:cNvPr id="13314" name="Picture 2" descr="http://www.atlas-historique.net/cartographie/1989-aujourdhui/grand_format/AfghanistanTalibanGF.gif">
            <a:hlinkClick r:id="rId2" action="ppaction://hlinksldjump"/>
          </p:cNvPr>
          <p:cNvPicPr>
            <a:picLocks noChangeAspect="1" noChangeArrowheads="1"/>
          </p:cNvPicPr>
          <p:nvPr/>
        </p:nvPicPr>
        <p:blipFill>
          <a:blip r:embed="rId3" cstate="print"/>
          <a:srcRect/>
          <a:stretch>
            <a:fillRect/>
          </a:stretch>
        </p:blipFill>
        <p:spPr bwMode="auto">
          <a:xfrm>
            <a:off x="611560" y="836712"/>
            <a:ext cx="3350568" cy="2967016"/>
          </a:xfrm>
          <a:prstGeom prst="rect">
            <a:avLst/>
          </a:prstGeom>
          <a:noFill/>
        </p:spPr>
      </p:pic>
      <p:sp>
        <p:nvSpPr>
          <p:cNvPr id="6" name="Rectangle 6"/>
          <p:cNvSpPr txBox="1">
            <a:spLocks noChangeArrowheads="1"/>
          </p:cNvSpPr>
          <p:nvPr/>
        </p:nvSpPr>
        <p:spPr>
          <a:xfrm>
            <a:off x="1907704" y="3933056"/>
            <a:ext cx="6768752" cy="27089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rPr>
              <a:t>Un gouvernement islamique modéré laissé par les soviétiques subsiste</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baseline="0" dirty="0" smtClean="0">
                <a:latin typeface="Calibri" pitchFamily="34" charset="0"/>
              </a:rPr>
              <a:t>Un chef de guerre</a:t>
            </a:r>
            <a:r>
              <a:rPr lang="fr-FR" sz="1200" b="1" i="1" dirty="0" smtClean="0">
                <a:latin typeface="Calibri" pitchFamily="34" charset="0"/>
              </a:rPr>
              <a:t> tadjik prend le pouvoir</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rPr>
              <a:t>Les Talibans, pachtounes, commencent à s’emparer progressivement du territoire</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i="1" dirty="0" smtClean="0">
                <a:latin typeface="Calibri" pitchFamily="34" charset="0"/>
              </a:rPr>
              <a:t>Ils viennent majoritairement des madrasas pakistanaises</a:t>
            </a:r>
            <a:r>
              <a:rPr kumimoji="0" lang="fr-FR" sz="1200" i="1" u="none" strike="noStrike" kern="1200" cap="none" spc="0" normalizeH="0" noProof="0" dirty="0" smtClean="0">
                <a:ln>
                  <a:noFill/>
                </a:ln>
                <a:solidFill>
                  <a:schemeClr val="tx1"/>
                </a:solidFill>
                <a:effectLst/>
                <a:uLnTx/>
                <a:uFillTx/>
                <a:latin typeface="Calibri" pitchFamily="34" charset="0"/>
                <a:ea typeface="+mn-ea"/>
                <a:cs typeface="+mn-cs"/>
              </a:rPr>
              <a:t> </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dirty="0" smtClean="0">
                <a:latin typeface="Calibri" pitchFamily="34" charset="0"/>
              </a:rPr>
              <a:t>Il </a:t>
            </a:r>
            <a:r>
              <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rPr>
              <a:t>mettent en place un régime fondamentaliste sunnite à Kaboul</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i="1" u="none" strike="noStrike" kern="1200" cap="none" spc="0" normalizeH="0" baseline="0" noProof="0" dirty="0" smtClean="0">
                <a:ln>
                  <a:noFill/>
                </a:ln>
                <a:solidFill>
                  <a:schemeClr val="tx1"/>
                </a:solidFill>
                <a:effectLst/>
                <a:uLnTx/>
                <a:uFillTx/>
                <a:latin typeface="Calibri" pitchFamily="34" charset="0"/>
                <a:ea typeface="+mn-ea"/>
                <a:cs typeface="+mn-cs"/>
              </a:rPr>
              <a:t>Le commandant </a:t>
            </a:r>
            <a:r>
              <a:rPr lang="fr-FR" sz="1200" i="1" dirty="0" smtClean="0">
                <a:latin typeface="Calibri" pitchFamily="34" charset="0"/>
              </a:rPr>
              <a:t>Massoud fonde l</a:t>
            </a:r>
            <a:r>
              <a:rPr kumimoji="0" lang="fr-FR" sz="1200" i="1" u="none" strike="noStrike" kern="1200" cap="none" spc="0" normalizeH="0" baseline="0" noProof="0" dirty="0" smtClean="0">
                <a:ln>
                  <a:noFill/>
                </a:ln>
                <a:solidFill>
                  <a:schemeClr val="tx1"/>
                </a:solidFill>
                <a:effectLst/>
                <a:uLnTx/>
                <a:uFillTx/>
                <a:latin typeface="Calibri" pitchFamily="34" charset="0"/>
                <a:ea typeface="+mn-ea"/>
                <a:cs typeface="+mn-cs"/>
              </a:rPr>
              <a:t>’Alliance</a:t>
            </a:r>
            <a:r>
              <a:rPr kumimoji="0" lang="fr-FR" sz="1200" i="1" u="none" strike="noStrike" kern="1200" cap="none" spc="0" normalizeH="0" noProof="0" dirty="0" smtClean="0">
                <a:ln>
                  <a:noFill/>
                </a:ln>
                <a:solidFill>
                  <a:schemeClr val="tx1"/>
                </a:solidFill>
                <a:effectLst/>
                <a:uLnTx/>
                <a:uFillTx/>
                <a:latin typeface="Calibri" pitchFamily="34" charset="0"/>
                <a:ea typeface="+mn-ea"/>
                <a:cs typeface="+mn-cs"/>
              </a:rPr>
              <a:t> du Nord pour leur résister </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i="1" dirty="0" smtClean="0">
                <a:latin typeface="Calibri" pitchFamily="34" charset="0"/>
              </a:rPr>
              <a:t>Ben Laden s’installe en Afghanistan pour financier les Talibans</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i="1" u="none" strike="noStrike" kern="1200" cap="none" spc="0" normalizeH="0" baseline="0" noProof="0" dirty="0" smtClean="0">
                <a:ln>
                  <a:noFill/>
                </a:ln>
                <a:solidFill>
                  <a:schemeClr val="tx1"/>
                </a:solidFill>
                <a:effectLst/>
                <a:uLnTx/>
                <a:uFillTx/>
                <a:latin typeface="Calibri" pitchFamily="34" charset="0"/>
                <a:ea typeface="+mn-ea"/>
                <a:cs typeface="+mn-cs"/>
              </a:rPr>
              <a:t>Al-Qaïda</a:t>
            </a:r>
            <a:r>
              <a:rPr kumimoji="0" lang="fr-FR" sz="1200" i="1" u="none" strike="noStrike" kern="1200" cap="none" spc="0" normalizeH="0" noProof="0" dirty="0" smtClean="0">
                <a:ln>
                  <a:noFill/>
                </a:ln>
                <a:solidFill>
                  <a:schemeClr val="tx1"/>
                </a:solidFill>
                <a:effectLst/>
                <a:uLnTx/>
                <a:uFillTx/>
                <a:latin typeface="Calibri" pitchFamily="34" charset="0"/>
                <a:ea typeface="+mn-ea"/>
                <a:cs typeface="+mn-cs"/>
              </a:rPr>
              <a:t> organise des camps d’entraînement</a:t>
            </a:r>
            <a:r>
              <a:rPr lang="fr-FR" sz="1200" i="1" dirty="0" smtClean="0">
                <a:latin typeface="Calibri" pitchFamily="34" charset="0"/>
              </a:rPr>
              <a:t> pour former des djihadistes au terrorisme international</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dirty="0" smtClean="0">
                <a:latin typeface="Calibri" pitchFamily="34" charset="0"/>
              </a:rPr>
              <a:t>L’assassinat de Massoud consacre la domination des Talibans à la veille de l’attentat de 11 septembre</a:t>
            </a:r>
            <a:endParaRPr kumimoji="0" lang="fr-FR" sz="1200" b="1" i="1"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7" name="Flèche vers le bas 6"/>
          <p:cNvSpPr/>
          <p:nvPr/>
        </p:nvSpPr>
        <p:spPr>
          <a:xfrm>
            <a:off x="1187624" y="4005064"/>
            <a:ext cx="216024" cy="2592288"/>
          </a:xfrm>
          <a:prstGeom prst="downArrow">
            <a:avLst/>
          </a:prstGeom>
          <a:gradFill flip="none" rotWithShape="1">
            <a:gsLst>
              <a:gs pos="0">
                <a:srgbClr val="000082">
                  <a:alpha val="49000"/>
                </a:srgbClr>
              </a:gs>
              <a:gs pos="30000">
                <a:srgbClr val="66008F"/>
              </a:gs>
              <a:gs pos="64999">
                <a:srgbClr val="BA0066"/>
              </a:gs>
              <a:gs pos="89999">
                <a:srgbClr val="FF0000"/>
              </a:gs>
              <a:gs pos="100000">
                <a:srgbClr val="FF82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39552" y="4005064"/>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1989</a:t>
            </a:r>
            <a:endParaRPr lang="fr-FR" sz="1100" b="1" i="1" dirty="0">
              <a:effectLst>
                <a:outerShdw blurRad="38100" dist="38100" dir="2700000" algn="tl">
                  <a:srgbClr val="000000">
                    <a:alpha val="43137"/>
                  </a:srgbClr>
                </a:outerShdw>
              </a:effectLst>
            </a:endParaRPr>
          </a:p>
        </p:txBody>
      </p:sp>
      <p:sp>
        <p:nvSpPr>
          <p:cNvPr id="9" name="ZoneTexte 8"/>
          <p:cNvSpPr txBox="1"/>
          <p:nvPr/>
        </p:nvSpPr>
        <p:spPr>
          <a:xfrm>
            <a:off x="539552" y="4607550"/>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1994</a:t>
            </a:r>
            <a:endParaRPr lang="fr-FR" sz="1100" b="1" i="1" dirty="0">
              <a:effectLst>
                <a:outerShdw blurRad="38100" dist="38100" dir="2700000" algn="tl">
                  <a:srgbClr val="000000">
                    <a:alpha val="43137"/>
                  </a:srgbClr>
                </a:outerShdw>
              </a:effectLst>
            </a:endParaRPr>
          </a:p>
        </p:txBody>
      </p:sp>
      <p:sp>
        <p:nvSpPr>
          <p:cNvPr id="21" name="ZoneTexte 20"/>
          <p:cNvSpPr txBox="1"/>
          <p:nvPr/>
        </p:nvSpPr>
        <p:spPr>
          <a:xfrm>
            <a:off x="539552" y="4293096"/>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1992</a:t>
            </a:r>
            <a:endParaRPr lang="fr-FR" sz="1100" b="1" i="1" dirty="0">
              <a:effectLst>
                <a:outerShdw blurRad="38100" dist="38100" dir="2700000" algn="tl">
                  <a:srgbClr val="000000">
                    <a:alpha val="43137"/>
                  </a:srgbClr>
                </a:outerShdw>
              </a:effectLst>
            </a:endParaRPr>
          </a:p>
        </p:txBody>
      </p:sp>
      <p:sp>
        <p:nvSpPr>
          <p:cNvPr id="22" name="ZoneTexte 21"/>
          <p:cNvSpPr txBox="1"/>
          <p:nvPr/>
        </p:nvSpPr>
        <p:spPr>
          <a:xfrm>
            <a:off x="539552" y="5157192"/>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1996</a:t>
            </a:r>
            <a:endParaRPr lang="fr-FR" sz="1100" b="1" i="1" dirty="0">
              <a:effectLst>
                <a:outerShdw blurRad="38100" dist="38100" dir="2700000" algn="tl">
                  <a:srgbClr val="000000">
                    <a:alpha val="43137"/>
                  </a:srgbClr>
                </a:outerShdw>
              </a:effectLst>
            </a:endParaRPr>
          </a:p>
        </p:txBody>
      </p:sp>
      <p:sp>
        <p:nvSpPr>
          <p:cNvPr id="24" name="ZoneTexte 23"/>
          <p:cNvSpPr txBox="1"/>
          <p:nvPr/>
        </p:nvSpPr>
        <p:spPr>
          <a:xfrm>
            <a:off x="539552" y="6335742"/>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2001</a:t>
            </a:r>
            <a:endParaRPr lang="fr-FR" sz="1100" b="1" i="1" dirty="0">
              <a:effectLst>
                <a:outerShdw blurRad="38100" dist="38100" dir="2700000" algn="tl">
                  <a:srgbClr val="000000">
                    <a:alpha val="43137"/>
                  </a:srgbClr>
                </a:outerShdw>
              </a:effectLst>
            </a:endParaRPr>
          </a:p>
        </p:txBody>
      </p:sp>
      <p:grpSp>
        <p:nvGrpSpPr>
          <p:cNvPr id="3" name="Groupe 27"/>
          <p:cNvGrpSpPr/>
          <p:nvPr/>
        </p:nvGrpSpPr>
        <p:grpSpPr>
          <a:xfrm>
            <a:off x="1403648" y="4653136"/>
            <a:ext cx="415280" cy="144016"/>
            <a:chOff x="7812360" y="4509120"/>
            <a:chExt cx="415280" cy="144016"/>
          </a:xfrm>
        </p:grpSpPr>
        <p:sp>
          <p:nvSpPr>
            <p:cNvPr id="25" name="Rectangle 24"/>
            <p:cNvSpPr/>
            <p:nvPr/>
          </p:nvSpPr>
          <p:spPr>
            <a:xfrm>
              <a:off x="7812360" y="4509120"/>
              <a:ext cx="144016" cy="144016"/>
            </a:xfrm>
            <a:prstGeom prst="rect">
              <a:avLst/>
            </a:prstGeom>
            <a:solidFill>
              <a:srgbClr val="00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7964760" y="4509120"/>
              <a:ext cx="135632" cy="144016"/>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8100392" y="4509120"/>
              <a:ext cx="127248" cy="144016"/>
            </a:xfrm>
            <a:prstGeom prst="rect">
              <a:avLst/>
            </a:prstGeom>
            <a:solidFill>
              <a:srgbClr val="CC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Losange 29"/>
          <p:cNvSpPr/>
          <p:nvPr/>
        </p:nvSpPr>
        <p:spPr>
          <a:xfrm>
            <a:off x="1547664" y="4005064"/>
            <a:ext cx="216024" cy="216024"/>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Explosion 1 30"/>
          <p:cNvSpPr/>
          <p:nvPr/>
        </p:nvSpPr>
        <p:spPr>
          <a:xfrm>
            <a:off x="1547664" y="4365104"/>
            <a:ext cx="216024" cy="144016"/>
          </a:xfrm>
          <a:prstGeom prst="irregularSeal1">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2" name="Explosion 1 31"/>
          <p:cNvSpPr/>
          <p:nvPr/>
        </p:nvSpPr>
        <p:spPr>
          <a:xfrm>
            <a:off x="1547664" y="5229200"/>
            <a:ext cx="216024" cy="144016"/>
          </a:xfrm>
          <a:prstGeom prst="irregularSeal1">
            <a:avLst/>
          </a:prstGeom>
          <a:solidFill>
            <a:srgbClr val="0099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3" name="Arc 32"/>
          <p:cNvSpPr/>
          <p:nvPr/>
        </p:nvSpPr>
        <p:spPr>
          <a:xfrm rot="19564430">
            <a:off x="1076932" y="4929548"/>
            <a:ext cx="914400" cy="914400"/>
          </a:xfrm>
          <a:prstGeom prst="arc">
            <a:avLst>
              <a:gd name="adj1" fmla="val 17922365"/>
              <a:gd name="adj2" fmla="val 20682489"/>
            </a:avLst>
          </a:prstGeom>
          <a:ln w="38100">
            <a:solidFill>
              <a:srgbClr val="00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Rectangle 33"/>
          <p:cNvSpPr/>
          <p:nvPr/>
        </p:nvSpPr>
        <p:spPr>
          <a:xfrm>
            <a:off x="1547664" y="5517232"/>
            <a:ext cx="288032" cy="14401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1619672" y="5805264"/>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6" name="Étoile à 4 branches 35"/>
          <p:cNvSpPr/>
          <p:nvPr/>
        </p:nvSpPr>
        <p:spPr>
          <a:xfrm>
            <a:off x="1547664" y="6021288"/>
            <a:ext cx="288032" cy="216024"/>
          </a:xfrm>
          <a:prstGeom prst="star4">
            <a:avLst/>
          </a:prstGeom>
          <a:solidFill>
            <a:srgbClr val="6633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7" name="Multiplier 36"/>
          <p:cNvSpPr/>
          <p:nvPr/>
        </p:nvSpPr>
        <p:spPr>
          <a:xfrm>
            <a:off x="1547664" y="6381328"/>
            <a:ext cx="288032" cy="216024"/>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3250" name="Picture 2"/>
          <p:cNvPicPr>
            <a:picLocks noChangeAspect="1" noChangeArrowheads="1"/>
          </p:cNvPicPr>
          <p:nvPr/>
        </p:nvPicPr>
        <p:blipFill>
          <a:blip r:embed="rId4" cstate="email"/>
          <a:srcRect/>
          <a:stretch>
            <a:fillRect/>
          </a:stretch>
        </p:blipFill>
        <p:spPr bwMode="auto">
          <a:xfrm>
            <a:off x="4211960" y="836712"/>
            <a:ext cx="4077271" cy="2952328"/>
          </a:xfrm>
          <a:prstGeom prst="rect">
            <a:avLst/>
          </a:prstGeom>
          <a:solidFill>
            <a:srgbClr val="009900"/>
          </a:solidFill>
        </p:spPr>
      </p:pic>
      <p:sp>
        <p:nvSpPr>
          <p:cNvPr id="28" name="Arc 27"/>
          <p:cNvSpPr/>
          <p:nvPr/>
        </p:nvSpPr>
        <p:spPr>
          <a:xfrm rot="19564430">
            <a:off x="6405523" y="2166180"/>
            <a:ext cx="914400" cy="914400"/>
          </a:xfrm>
          <a:prstGeom prst="arc">
            <a:avLst>
              <a:gd name="adj1" fmla="val 17922365"/>
              <a:gd name="adj2" fmla="val 803809"/>
            </a:avLst>
          </a:prstGeom>
          <a:ln w="38100">
            <a:solidFill>
              <a:srgbClr val="00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Arc 28"/>
          <p:cNvSpPr/>
          <p:nvPr/>
        </p:nvSpPr>
        <p:spPr>
          <a:xfrm rot="8288789">
            <a:off x="5552492" y="2609292"/>
            <a:ext cx="914400" cy="914400"/>
          </a:xfrm>
          <a:prstGeom prst="arc">
            <a:avLst>
              <a:gd name="adj1" fmla="val 17922365"/>
              <a:gd name="adj2" fmla="val 21246043"/>
            </a:avLst>
          </a:prstGeom>
          <a:ln w="3810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rot="12127546">
            <a:off x="4926556" y="3168156"/>
            <a:ext cx="914400" cy="914400"/>
          </a:xfrm>
          <a:prstGeom prst="arc">
            <a:avLst>
              <a:gd name="adj1" fmla="val 17922365"/>
              <a:gd name="adj2" fmla="val 21246043"/>
            </a:avLst>
          </a:prstGeom>
          <a:ln w="3810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Losange 41"/>
          <p:cNvSpPr/>
          <p:nvPr/>
        </p:nvSpPr>
        <p:spPr>
          <a:xfrm>
            <a:off x="6516216" y="1988840"/>
            <a:ext cx="216024" cy="216024"/>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3" name="Explosion 1 42"/>
          <p:cNvSpPr/>
          <p:nvPr/>
        </p:nvSpPr>
        <p:spPr>
          <a:xfrm>
            <a:off x="6372200" y="1988840"/>
            <a:ext cx="288032" cy="216024"/>
          </a:xfrm>
          <a:prstGeom prst="irregularSeal1">
            <a:avLst/>
          </a:prstGeom>
          <a:solidFill>
            <a:schemeClr val="accent5">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4" name="ZoneTexte 43"/>
          <p:cNvSpPr txBox="1"/>
          <p:nvPr/>
        </p:nvSpPr>
        <p:spPr>
          <a:xfrm>
            <a:off x="6264696" y="1772816"/>
            <a:ext cx="611560" cy="261610"/>
          </a:xfrm>
          <a:prstGeom prst="rect">
            <a:avLst/>
          </a:prstGeom>
          <a:noFill/>
        </p:spPr>
        <p:txBody>
          <a:bodyPr wrap="square" rtlCol="0">
            <a:spAutoFit/>
          </a:bodyPr>
          <a:lstStyle/>
          <a:p>
            <a:r>
              <a:rPr lang="fr-FR" sz="1100" b="1" i="1" dirty="0" smtClean="0"/>
              <a:t>Kaboul</a:t>
            </a:r>
            <a:endParaRPr lang="fr-FR" sz="1100" b="1" i="1" dirty="0"/>
          </a:p>
        </p:txBody>
      </p:sp>
      <p:sp>
        <p:nvSpPr>
          <p:cNvPr id="45" name="Arc 44"/>
          <p:cNvSpPr/>
          <p:nvPr/>
        </p:nvSpPr>
        <p:spPr>
          <a:xfrm rot="9949248">
            <a:off x="6542273" y="2230920"/>
            <a:ext cx="914400" cy="914400"/>
          </a:xfrm>
          <a:prstGeom prst="arc">
            <a:avLst>
              <a:gd name="adj1" fmla="val 17922365"/>
              <a:gd name="adj2" fmla="val 21246043"/>
            </a:avLst>
          </a:prstGeom>
          <a:ln w="38100">
            <a:solidFill>
              <a:srgbClr val="00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Explosion 1 45"/>
          <p:cNvSpPr/>
          <p:nvPr/>
        </p:nvSpPr>
        <p:spPr>
          <a:xfrm>
            <a:off x="6524600" y="2060848"/>
            <a:ext cx="279648" cy="207640"/>
          </a:xfrm>
          <a:prstGeom prst="irregularSeal1">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7" name="Ellipse 46"/>
          <p:cNvSpPr/>
          <p:nvPr/>
        </p:nvSpPr>
        <p:spPr>
          <a:xfrm>
            <a:off x="5724128" y="2996952"/>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8" name="ZoneTexte 47"/>
          <p:cNvSpPr txBox="1"/>
          <p:nvPr/>
        </p:nvSpPr>
        <p:spPr>
          <a:xfrm>
            <a:off x="5436096" y="2780928"/>
            <a:ext cx="792088" cy="261610"/>
          </a:xfrm>
          <a:prstGeom prst="rect">
            <a:avLst/>
          </a:prstGeom>
          <a:noFill/>
        </p:spPr>
        <p:txBody>
          <a:bodyPr wrap="square" rtlCol="0">
            <a:spAutoFit/>
          </a:bodyPr>
          <a:lstStyle/>
          <a:p>
            <a:r>
              <a:rPr lang="fr-FR" sz="1100" b="1" i="1" dirty="0" smtClean="0"/>
              <a:t>Kandahar</a:t>
            </a:r>
            <a:endParaRPr lang="fr-FR" sz="1100" b="1" i="1" dirty="0"/>
          </a:p>
        </p:txBody>
      </p:sp>
      <p:sp>
        <p:nvSpPr>
          <p:cNvPr id="49" name="Étoile à 4 branches 48"/>
          <p:cNvSpPr/>
          <p:nvPr/>
        </p:nvSpPr>
        <p:spPr>
          <a:xfrm>
            <a:off x="6516216" y="2420888"/>
            <a:ext cx="288032" cy="216024"/>
          </a:xfrm>
          <a:prstGeom prst="star4">
            <a:avLst/>
          </a:prstGeom>
          <a:solidFill>
            <a:srgbClr val="6633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0" name="Étoile à 4 branches 49"/>
          <p:cNvSpPr/>
          <p:nvPr/>
        </p:nvSpPr>
        <p:spPr>
          <a:xfrm>
            <a:off x="6228184" y="2708920"/>
            <a:ext cx="288032" cy="216024"/>
          </a:xfrm>
          <a:prstGeom prst="star4">
            <a:avLst/>
          </a:prstGeom>
          <a:solidFill>
            <a:srgbClr val="6633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1" name="Étoile à 4 branches 50"/>
          <p:cNvSpPr/>
          <p:nvPr/>
        </p:nvSpPr>
        <p:spPr>
          <a:xfrm>
            <a:off x="5508104" y="2348880"/>
            <a:ext cx="288032" cy="216024"/>
          </a:xfrm>
          <a:prstGeom prst="star4">
            <a:avLst/>
          </a:prstGeom>
          <a:solidFill>
            <a:srgbClr val="6633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3" name="Étoile à 4 branches 52"/>
          <p:cNvSpPr/>
          <p:nvPr/>
        </p:nvSpPr>
        <p:spPr>
          <a:xfrm>
            <a:off x="4932040" y="3140968"/>
            <a:ext cx="288032" cy="216024"/>
          </a:xfrm>
          <a:prstGeom prst="star4">
            <a:avLst/>
          </a:prstGeom>
          <a:solidFill>
            <a:srgbClr val="6633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5" name="Étoile à 4 branches 54"/>
          <p:cNvSpPr/>
          <p:nvPr/>
        </p:nvSpPr>
        <p:spPr>
          <a:xfrm>
            <a:off x="5364088" y="3284984"/>
            <a:ext cx="288032" cy="216024"/>
          </a:xfrm>
          <a:prstGeom prst="star4">
            <a:avLst/>
          </a:prstGeom>
          <a:solidFill>
            <a:srgbClr val="6633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6" name="Étoile à 4 branches 55"/>
          <p:cNvSpPr/>
          <p:nvPr/>
        </p:nvSpPr>
        <p:spPr>
          <a:xfrm>
            <a:off x="7020272" y="1916832"/>
            <a:ext cx="288032" cy="216024"/>
          </a:xfrm>
          <a:prstGeom prst="star4">
            <a:avLst/>
          </a:prstGeom>
          <a:solidFill>
            <a:srgbClr val="6633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7" name="Multiplier 56"/>
          <p:cNvSpPr/>
          <p:nvPr/>
        </p:nvSpPr>
        <p:spPr>
          <a:xfrm>
            <a:off x="6948264" y="1196752"/>
            <a:ext cx="288032" cy="216024"/>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box(in)">
                                      <p:cBhvr>
                                        <p:cTn id="7" dur="500"/>
                                        <p:tgtEl>
                                          <p:spTgt spid="6">
                                            <p:txEl>
                                              <p:pRg st="6" end="6"/>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ox(in)">
                                      <p:cBhvr>
                                        <p:cTn id="10" dur="500"/>
                                        <p:tgtEl>
                                          <p:spTgt spid="3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ox(in)">
                                      <p:cBhvr>
                                        <p:cTn id="13" dur="500"/>
                                        <p:tgtEl>
                                          <p:spTgt spid="4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ox(in)">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box(in)">
                                      <p:cBhvr>
                                        <p:cTn id="21" dur="500"/>
                                        <p:tgtEl>
                                          <p:spTgt spid="6">
                                            <p:txEl>
                                              <p:pRg st="7" end="7"/>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ox(in)">
                                      <p:cBhvr>
                                        <p:cTn id="24" dur="500"/>
                                        <p:tgtEl>
                                          <p:spTgt spid="3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ox(in)">
                                      <p:cBhvr>
                                        <p:cTn id="27" dur="500"/>
                                        <p:tgtEl>
                                          <p:spTgt spid="4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box(in)">
                                      <p:cBhvr>
                                        <p:cTn id="30" dur="500"/>
                                        <p:tgtEl>
                                          <p:spTgt spid="5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ox(in)">
                                      <p:cBhvr>
                                        <p:cTn id="33" dur="500"/>
                                        <p:tgtEl>
                                          <p:spTgt spid="5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ox(in)">
                                      <p:cBhvr>
                                        <p:cTn id="36" dur="500"/>
                                        <p:tgtEl>
                                          <p:spTgt spid="5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box(in)">
                                      <p:cBhvr>
                                        <p:cTn id="39" dur="500"/>
                                        <p:tgtEl>
                                          <p:spTgt spid="55"/>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ox(in)">
                                      <p:cBhvr>
                                        <p:cTn id="47" dur="500"/>
                                        <p:tgtEl>
                                          <p:spTgt spid="6">
                                            <p:txEl>
                                              <p:pRg st="8" end="8"/>
                                            </p:txEl>
                                          </p:spTgt>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ox(in)">
                                      <p:cBhvr>
                                        <p:cTn id="50" dur="500"/>
                                        <p:tgtEl>
                                          <p:spTgt spid="37"/>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box(in)">
                                      <p:cBhvr>
                                        <p:cTn id="53" dur="500"/>
                                        <p:tgtEl>
                                          <p:spTgt spid="57"/>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ox(in)">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5" grpId="0" animBg="1"/>
      <p:bldP spid="36" grpId="0" animBg="1"/>
      <p:bldP spid="37" grpId="0" animBg="1"/>
      <p:bldP spid="47" grpId="0" animBg="1"/>
      <p:bldP spid="48" grpId="0"/>
      <p:bldP spid="49" grpId="0" animBg="1"/>
      <p:bldP spid="50" grpId="0" animBg="1"/>
      <p:bldP spid="51" grpId="0" animBg="1"/>
      <p:bldP spid="53" grpId="0" animBg="1"/>
      <p:bldP spid="55" grpId="0" animBg="1"/>
      <p:bldP spid="56"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2" y="332656"/>
          <a:ext cx="9144003" cy="6565918"/>
        </p:xfrm>
        <a:graphic>
          <a:graphicData uri="http://schemas.openxmlformats.org/drawingml/2006/table">
            <a:tbl>
              <a:tblPr firstRow="1" bandRow="1">
                <a:tableStyleId>{073A0DAA-6AF3-43AB-8588-CEC1D06C72B9}</a:tableStyleId>
              </a:tblPr>
              <a:tblGrid>
                <a:gridCol w="3048001"/>
                <a:gridCol w="3048001"/>
                <a:gridCol w="3048001"/>
              </a:tblGrid>
              <a:tr h="298760">
                <a:tc>
                  <a:txBody>
                    <a:bodyPr/>
                    <a:lstStyle/>
                    <a:p>
                      <a:pPr algn="ctr"/>
                      <a:r>
                        <a:rPr lang="fr-FR" sz="1100" b="1" kern="1200" dirty="0" smtClean="0">
                          <a:solidFill>
                            <a:schemeClr val="tx1"/>
                          </a:solidFill>
                          <a:latin typeface="+mn-lt"/>
                          <a:ea typeface="+mn-ea"/>
                          <a:cs typeface="+mn-cs"/>
                        </a:rPr>
                        <a:t>L’invasion soviétique</a:t>
                      </a:r>
                      <a:r>
                        <a:rPr lang="fr-FR" sz="1100" b="1" kern="1200" baseline="0" dirty="0" smtClean="0">
                          <a:solidFill>
                            <a:schemeClr val="tx1"/>
                          </a:solidFill>
                          <a:latin typeface="+mn-lt"/>
                          <a:ea typeface="+mn-ea"/>
                          <a:cs typeface="+mn-cs"/>
                        </a:rPr>
                        <a:t> (1979-1989)</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L’impossible stabilité (1989-2001)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L’intervention</a:t>
                      </a:r>
                      <a:r>
                        <a:rPr lang="fr-FR" sz="1100" b="1" kern="1200" baseline="0" dirty="0" smtClean="0">
                          <a:solidFill>
                            <a:schemeClr val="tx1"/>
                          </a:solidFill>
                          <a:latin typeface="+mn-lt"/>
                          <a:ea typeface="+mn-ea"/>
                          <a:cs typeface="+mn-cs"/>
                        </a:rPr>
                        <a:t> de l’OTAN (2001)</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003455">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22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6000">
                <a:tc gridSpan="3">
                  <a:txBody>
                    <a:bodyPr/>
                    <a:lstStyle/>
                    <a:p>
                      <a:pPr algn="ctr">
                        <a:buFont typeface="Wingdings 3" pitchFamily="18" charset="2"/>
                        <a:buNone/>
                      </a:pPr>
                      <a:r>
                        <a:rPr lang="fr-FR" sz="1000" b="1" i="1" dirty="0" smtClean="0"/>
                        <a:t>LES CAUSES DE L’INSTABILITÉ ET L’ÉCHEC DES INTERVENTIONS SUCCESSIVES</a:t>
                      </a:r>
                      <a:r>
                        <a:rPr lang="fr-FR" sz="1000" b="1" i="1" baseline="0" dirty="0" smtClean="0"/>
                        <a:t> </a:t>
                      </a:r>
                      <a:r>
                        <a:rPr lang="fr-FR" sz="1000" b="1" i="1" dirty="0" smtClean="0"/>
                        <a:t> </a:t>
                      </a:r>
                      <a:endParaRPr lang="fr-FR" sz="1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FR" sz="1200" b="1" i="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buFont typeface="Wingdings 3" pitchFamily="18" charset="2"/>
                        <a:buChar char=""/>
                      </a:pPr>
                      <a:endParaRPr lang="fr-FR" sz="1200" b="1" i="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84000">
                <a:tc>
                  <a:txBody>
                    <a:bodyPr/>
                    <a:lstStyle/>
                    <a:p>
                      <a:pPr algn="just">
                        <a:buFont typeface="Wingdings 3" pitchFamily="18" charset="2"/>
                        <a:buChar char=""/>
                      </a:pPr>
                      <a:endParaRPr lang="fr-FR" sz="1200" b="1" i="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buFont typeface="Wingdings 3" pitchFamily="18" charset="2"/>
                        <a:buChar char=""/>
                      </a:pPr>
                      <a:endParaRPr lang="fr-FR" sz="1200" b="1" i="1"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buFont typeface="Wingdings 3" pitchFamily="18" charset="2"/>
                        <a:buChar char=""/>
                      </a:pPr>
                      <a:endParaRPr lang="fr-FR" sz="1200" b="1" i="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3622">
                <a:tc gridSpan="3">
                  <a:txBody>
                    <a:bodyPr/>
                    <a:lstStyle/>
                    <a:p>
                      <a:pPr algn="ctr">
                        <a:buFont typeface="Wingdings 3" pitchFamily="18" charset="2"/>
                        <a:buChar char="&quot;"/>
                      </a:pPr>
                      <a:endParaRPr lang="fr-FR" sz="1600" b="1" i="1" kern="1200" baseline="0" dirty="0" smtClean="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ous-titre 4"/>
          <p:cNvSpPr txBox="1">
            <a:spLocks/>
          </p:cNvSpPr>
          <p:nvPr/>
        </p:nvSpPr>
        <p:spPr>
          <a:xfrm>
            <a:off x="0" y="0"/>
            <a:ext cx="9144000" cy="360040"/>
          </a:xfrm>
          <a:prstGeom prst="rect">
            <a:avLst/>
          </a:prstGeom>
        </p:spPr>
        <p:txBody>
          <a:bodyPr vert="horz" lIns="91440" tIns="45720" rIns="91440" bIns="45720" rtlCol="0">
            <a:noAutofit/>
          </a:bodyPr>
          <a:lstStyle/>
          <a:p>
            <a:pPr marL="342900" indent="-342900" algn="ctr">
              <a:spcBef>
                <a:spcPct val="20000"/>
              </a:spcBef>
            </a:pPr>
            <a:r>
              <a:rPr lang="fr-FR" sz="1200" b="1" i="1" dirty="0" smtClean="0"/>
              <a:t>UNE APPROCHE CHRONOLOGIQUE : Quels </a:t>
            </a:r>
            <a:r>
              <a:rPr lang="fr-FR" sz="1200" b="1" i="1" dirty="0"/>
              <a:t>événements </a:t>
            </a:r>
            <a:r>
              <a:rPr lang="fr-FR" sz="1200" b="1" i="1" dirty="0" smtClean="0"/>
              <a:t>ont plongé </a:t>
            </a:r>
            <a:r>
              <a:rPr lang="fr-FR" sz="1200" b="1" i="1" dirty="0"/>
              <a:t>le pays dans une situation </a:t>
            </a:r>
            <a:r>
              <a:rPr lang="fr-FR" sz="1200" b="1" i="1" dirty="0" smtClean="0"/>
              <a:t>d’instabilité depuis plus de 30 ans ? </a:t>
            </a:r>
            <a:endParaRPr lang="fr-FR" sz="12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200" b="1" i="1"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4098" name="Picture 2"/>
          <p:cNvPicPr>
            <a:picLocks noChangeAspect="1" noChangeArrowheads="1"/>
          </p:cNvPicPr>
          <p:nvPr/>
        </p:nvPicPr>
        <p:blipFill>
          <a:blip r:embed="rId2" cstate="email"/>
          <a:srcRect/>
          <a:stretch>
            <a:fillRect/>
          </a:stretch>
        </p:blipFill>
        <p:spPr bwMode="auto">
          <a:xfrm>
            <a:off x="107504" y="692696"/>
            <a:ext cx="2880320" cy="1944216"/>
          </a:xfrm>
          <a:prstGeom prst="rect">
            <a:avLst/>
          </a:prstGeom>
          <a:noFill/>
          <a:ln w="9525">
            <a:noFill/>
            <a:miter lim="800000"/>
            <a:headEnd/>
            <a:tailEnd/>
          </a:ln>
        </p:spPr>
      </p:pic>
      <p:pic>
        <p:nvPicPr>
          <p:cNvPr id="2" name="Picture 3"/>
          <p:cNvPicPr>
            <a:picLocks noChangeAspect="1" noChangeArrowheads="1"/>
          </p:cNvPicPr>
          <p:nvPr/>
        </p:nvPicPr>
        <p:blipFill>
          <a:blip r:embed="rId3" cstate="email"/>
          <a:srcRect/>
          <a:stretch>
            <a:fillRect/>
          </a:stretch>
        </p:blipFill>
        <p:spPr bwMode="auto">
          <a:xfrm>
            <a:off x="107504" y="2708920"/>
            <a:ext cx="2820806" cy="1656184"/>
          </a:xfrm>
          <a:prstGeom prst="rect">
            <a:avLst/>
          </a:prstGeom>
          <a:noFill/>
          <a:ln w="9525">
            <a:noFill/>
            <a:miter lim="800000"/>
            <a:headEnd/>
            <a:tailEnd/>
          </a:ln>
        </p:spPr>
      </p:pic>
      <p:pic>
        <p:nvPicPr>
          <p:cNvPr id="35841" name="Picture 1"/>
          <p:cNvPicPr>
            <a:picLocks noChangeAspect="1" noChangeArrowheads="1"/>
          </p:cNvPicPr>
          <p:nvPr/>
        </p:nvPicPr>
        <p:blipFill>
          <a:blip r:embed="rId4" cstate="email"/>
          <a:srcRect/>
          <a:stretch>
            <a:fillRect/>
          </a:stretch>
        </p:blipFill>
        <p:spPr bwMode="auto">
          <a:xfrm>
            <a:off x="3131840" y="692696"/>
            <a:ext cx="2880320" cy="1913683"/>
          </a:xfrm>
          <a:prstGeom prst="rect">
            <a:avLst/>
          </a:prstGeom>
          <a:noFill/>
          <a:ln w="9525">
            <a:noFill/>
            <a:miter lim="800000"/>
            <a:headEnd/>
            <a:tailEnd/>
          </a:ln>
        </p:spPr>
      </p:pic>
      <p:pic>
        <p:nvPicPr>
          <p:cNvPr id="35842" name="Picture 2"/>
          <p:cNvPicPr>
            <a:picLocks noChangeAspect="1" noChangeArrowheads="1"/>
          </p:cNvPicPr>
          <p:nvPr/>
        </p:nvPicPr>
        <p:blipFill>
          <a:blip r:embed="rId5" cstate="email"/>
          <a:srcRect/>
          <a:stretch>
            <a:fillRect/>
          </a:stretch>
        </p:blipFill>
        <p:spPr bwMode="auto">
          <a:xfrm>
            <a:off x="3131841" y="2708921"/>
            <a:ext cx="2880320" cy="1671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614"/>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smtClean="0"/>
              <a:t>L’intervention de l’OTAN (2001-2010)</a:t>
            </a:r>
            <a:endParaRPr lang="fr-FR" sz="3600" b="1" i="1" dirty="0"/>
          </a:p>
        </p:txBody>
      </p:sp>
      <p:pic>
        <p:nvPicPr>
          <p:cNvPr id="4" name="Picture 3"/>
          <p:cNvPicPr>
            <a:picLocks noChangeAspect="1" noChangeArrowheads="1"/>
          </p:cNvPicPr>
          <p:nvPr/>
        </p:nvPicPr>
        <p:blipFill>
          <a:blip r:embed="rId2" cstate="email"/>
          <a:srcRect/>
          <a:stretch>
            <a:fillRect/>
          </a:stretch>
        </p:blipFill>
        <p:spPr bwMode="auto">
          <a:xfrm>
            <a:off x="4283968" y="764704"/>
            <a:ext cx="4180566" cy="3024337"/>
          </a:xfrm>
          <a:prstGeom prst="rect">
            <a:avLst/>
          </a:prstGeom>
          <a:noFill/>
          <a:ln w="9525">
            <a:noFill/>
            <a:miter lim="800000"/>
            <a:headEnd/>
            <a:tailEnd/>
          </a:ln>
        </p:spPr>
      </p:pic>
      <p:sp>
        <p:nvSpPr>
          <p:cNvPr id="6" name="Rectangle 6"/>
          <p:cNvSpPr txBox="1">
            <a:spLocks noChangeArrowheads="1"/>
          </p:cNvSpPr>
          <p:nvPr/>
        </p:nvSpPr>
        <p:spPr>
          <a:xfrm>
            <a:off x="1691680" y="3933056"/>
            <a:ext cx="6120680" cy="27089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dirty="0" smtClean="0">
                <a:latin typeface="Calibri" pitchFamily="34" charset="0"/>
              </a:rPr>
              <a:t>Une coalition dirigée par les USA après les attentats du 11 septembre renverse les talibans </a:t>
            </a:r>
            <a:endPar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noProof="0" dirty="0" smtClean="0">
                <a:latin typeface="Calibri" pitchFamily="34" charset="0"/>
              </a:rPr>
              <a:t>Les opérations sont pilotées par la</a:t>
            </a:r>
            <a:r>
              <a:rPr lang="fr-FR" sz="1200" b="1" i="1" dirty="0" smtClean="0">
                <a:latin typeface="Calibri" pitchFamily="34" charset="0"/>
              </a:rPr>
              <a:t> </a:t>
            </a:r>
            <a:r>
              <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rPr>
              <a:t>FIAS</a:t>
            </a:r>
            <a:r>
              <a:rPr lang="fr-FR" sz="1200" b="1" i="1" dirty="0" smtClean="0">
                <a:latin typeface="Calibri" pitchFamily="34" charset="0"/>
              </a:rPr>
              <a:t>, dirigée par l’OTAN</a:t>
            </a:r>
            <a:endPar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dirty="0" smtClean="0">
                <a:latin typeface="Calibri" pitchFamily="34" charset="0"/>
              </a:rPr>
              <a:t>Un gouvernement pro-occidental est élu (Hamid Karzaï)</a:t>
            </a:r>
          </a:p>
          <a:p>
            <a:pPr marL="342900" marR="0" lvl="0" indent="-342900" algn="l" defTabSz="914400" rtl="0" eaLnBrk="1" fontAlgn="auto" latinLnBrk="0" hangingPunct="1">
              <a:lnSpc>
                <a:spcPct val="140000"/>
              </a:lnSpc>
              <a:spcBef>
                <a:spcPct val="20000"/>
              </a:spcBef>
              <a:spcAft>
                <a:spcPts val="0"/>
              </a:spcAft>
              <a:buClrTx/>
              <a:buSzTx/>
              <a:buFontTx/>
              <a:buNone/>
              <a:tabLst/>
              <a:defRPr/>
            </a:pPr>
            <a:endParaRPr lang="fr-FR" sz="400" b="1" i="1" noProof="0" dirty="0" smtClean="0">
              <a:latin typeface="Calibri" pitchFamily="34" charset="0"/>
            </a:endParaRP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b="1" i="1" u="none" strike="noStrike" kern="1200" cap="none" spc="0" normalizeH="0" baseline="0" noProof="0" dirty="0" smtClean="0">
                <a:ln>
                  <a:noFill/>
                </a:ln>
                <a:solidFill>
                  <a:schemeClr val="tx1"/>
                </a:solidFill>
                <a:effectLst/>
                <a:uLnTx/>
                <a:uFillTx/>
                <a:latin typeface="Calibri" pitchFamily="34" charset="0"/>
                <a:ea typeface="+mn-ea"/>
                <a:cs typeface="+mn-cs"/>
              </a:rPr>
              <a:t>Les</a:t>
            </a:r>
            <a:r>
              <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rPr>
              <a:t> Talibans lancent des contre-offensives depuis leurs bases-arrières</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i="1" u="none" strike="noStrike" kern="1200" cap="none" spc="0" normalizeH="0" baseline="0" noProof="0" dirty="0" smtClean="0">
                <a:ln>
                  <a:noFill/>
                </a:ln>
                <a:solidFill>
                  <a:schemeClr val="tx1"/>
                </a:solidFill>
                <a:effectLst/>
                <a:uLnTx/>
                <a:uFillTx/>
                <a:latin typeface="Calibri" pitchFamily="34" charset="0"/>
                <a:ea typeface="+mn-ea"/>
                <a:cs typeface="+mn-cs"/>
              </a:rPr>
              <a:t>Ils</a:t>
            </a:r>
            <a:r>
              <a:rPr kumimoji="0" lang="fr-FR" sz="1200" i="1" u="none" strike="noStrike" kern="1200" cap="none" spc="0" normalizeH="0" noProof="0" dirty="0" smtClean="0">
                <a:ln>
                  <a:noFill/>
                </a:ln>
                <a:solidFill>
                  <a:schemeClr val="tx1"/>
                </a:solidFill>
                <a:effectLst/>
                <a:uLnTx/>
                <a:uFillTx/>
                <a:latin typeface="Calibri" pitchFamily="34" charset="0"/>
                <a:ea typeface="+mn-ea"/>
                <a:cs typeface="+mn-cs"/>
              </a:rPr>
              <a:t> multiplient les attentats contre le civils et les </a:t>
            </a:r>
            <a:r>
              <a:rPr lang="fr-FR" sz="1200" i="1" dirty="0" smtClean="0">
                <a:latin typeface="Calibri" pitchFamily="34" charset="0"/>
                <a:hlinkClick r:id="rId3" action="ppaction://hlinksldjump"/>
              </a:rPr>
              <a:t>troupes occidentales</a:t>
            </a:r>
            <a:endParaRPr lang="fr-FR" sz="1200" i="1" dirty="0" smtClean="0">
              <a:latin typeface="Calibri" pitchFamily="34" charset="0"/>
            </a:endParaRPr>
          </a:p>
        </p:txBody>
      </p:sp>
      <p:sp>
        <p:nvSpPr>
          <p:cNvPr id="7" name="Flèche vers le bas 6"/>
          <p:cNvSpPr/>
          <p:nvPr/>
        </p:nvSpPr>
        <p:spPr>
          <a:xfrm>
            <a:off x="1115616" y="3933056"/>
            <a:ext cx="216024" cy="2664296"/>
          </a:xfrm>
          <a:prstGeom prst="downArrow">
            <a:avLst/>
          </a:prstGeom>
          <a:gradFill flip="none" rotWithShape="1">
            <a:gsLst>
              <a:gs pos="0">
                <a:srgbClr val="000082">
                  <a:alpha val="49000"/>
                </a:srgbClr>
              </a:gs>
              <a:gs pos="30000">
                <a:srgbClr val="66008F"/>
              </a:gs>
              <a:gs pos="64999">
                <a:srgbClr val="BA0066"/>
              </a:gs>
              <a:gs pos="89999">
                <a:srgbClr val="FF0000"/>
              </a:gs>
              <a:gs pos="100000">
                <a:srgbClr val="FF82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39552" y="3933056"/>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2001</a:t>
            </a:r>
            <a:endParaRPr lang="fr-FR" sz="1100" b="1" i="1" dirty="0">
              <a:effectLst>
                <a:outerShdw blurRad="38100" dist="38100" dir="2700000" algn="tl">
                  <a:srgbClr val="000000">
                    <a:alpha val="43137"/>
                  </a:srgbClr>
                </a:outerShdw>
              </a:effectLst>
            </a:endParaRPr>
          </a:p>
        </p:txBody>
      </p:sp>
      <p:sp>
        <p:nvSpPr>
          <p:cNvPr id="9" name="ZoneTexte 8"/>
          <p:cNvSpPr txBox="1"/>
          <p:nvPr/>
        </p:nvSpPr>
        <p:spPr>
          <a:xfrm>
            <a:off x="539552" y="4581128"/>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2004</a:t>
            </a:r>
            <a:endParaRPr lang="fr-FR" sz="1100" b="1" i="1" dirty="0">
              <a:effectLst>
                <a:outerShdw blurRad="38100" dist="38100" dir="2700000" algn="tl">
                  <a:srgbClr val="000000">
                    <a:alpha val="43137"/>
                  </a:srgbClr>
                </a:outerShdw>
              </a:effectLst>
            </a:endParaRPr>
          </a:p>
        </p:txBody>
      </p:sp>
      <p:sp>
        <p:nvSpPr>
          <p:cNvPr id="10" name="ZoneTexte 9"/>
          <p:cNvSpPr txBox="1"/>
          <p:nvPr/>
        </p:nvSpPr>
        <p:spPr>
          <a:xfrm>
            <a:off x="539552" y="4293096"/>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2003</a:t>
            </a:r>
            <a:endParaRPr lang="fr-FR" sz="1100" b="1" i="1" dirty="0">
              <a:effectLst>
                <a:outerShdw blurRad="38100" dist="38100" dir="2700000" algn="tl">
                  <a:srgbClr val="000000">
                    <a:alpha val="43137"/>
                  </a:srgbClr>
                </a:outerShdw>
              </a:effectLst>
            </a:endParaRPr>
          </a:p>
        </p:txBody>
      </p:sp>
      <p:sp>
        <p:nvSpPr>
          <p:cNvPr id="11" name="ZoneTexte 10"/>
          <p:cNvSpPr txBox="1"/>
          <p:nvPr/>
        </p:nvSpPr>
        <p:spPr>
          <a:xfrm>
            <a:off x="539552" y="4941168"/>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2006</a:t>
            </a:r>
            <a:endParaRPr lang="fr-FR" sz="1100" b="1" i="1" dirty="0">
              <a:effectLst>
                <a:outerShdw blurRad="38100" dist="38100" dir="2700000" algn="tl">
                  <a:srgbClr val="000000">
                    <a:alpha val="43137"/>
                  </a:srgbClr>
                </a:outerShdw>
              </a:effectLst>
            </a:endParaRPr>
          </a:p>
        </p:txBody>
      </p:sp>
      <p:sp>
        <p:nvSpPr>
          <p:cNvPr id="13" name="Arc 12"/>
          <p:cNvSpPr/>
          <p:nvPr/>
        </p:nvSpPr>
        <p:spPr>
          <a:xfrm rot="20313842">
            <a:off x="891038" y="4932615"/>
            <a:ext cx="914400" cy="914400"/>
          </a:xfrm>
          <a:prstGeom prst="arc">
            <a:avLst>
              <a:gd name="adj1" fmla="val 17643355"/>
              <a:gd name="adj2" fmla="val 2059233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14" name="Bouée 13"/>
          <p:cNvSpPr/>
          <p:nvPr/>
        </p:nvSpPr>
        <p:spPr>
          <a:xfrm>
            <a:off x="1403648" y="4293096"/>
            <a:ext cx="288032" cy="288032"/>
          </a:xfrm>
          <a:prstGeom prst="don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sp>
        <p:nvSpPr>
          <p:cNvPr id="15" name="Ellipse 14"/>
          <p:cNvSpPr/>
          <p:nvPr/>
        </p:nvSpPr>
        <p:spPr>
          <a:xfrm>
            <a:off x="1475656" y="4653136"/>
            <a:ext cx="144016" cy="1440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7" name="Arc 16"/>
          <p:cNvSpPr/>
          <p:nvPr/>
        </p:nvSpPr>
        <p:spPr>
          <a:xfrm rot="20313842">
            <a:off x="891038" y="4068518"/>
            <a:ext cx="914400" cy="914400"/>
          </a:xfrm>
          <a:prstGeom prst="arc">
            <a:avLst>
              <a:gd name="adj1" fmla="val 17643355"/>
              <a:gd name="adj2" fmla="val 20592331"/>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Explosion 1 17"/>
          <p:cNvSpPr/>
          <p:nvPr/>
        </p:nvSpPr>
        <p:spPr>
          <a:xfrm>
            <a:off x="1403648" y="5229200"/>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c 22"/>
          <p:cNvSpPr/>
          <p:nvPr/>
        </p:nvSpPr>
        <p:spPr>
          <a:xfrm>
            <a:off x="6228184" y="764704"/>
            <a:ext cx="697745" cy="1221800"/>
          </a:xfrm>
          <a:prstGeom prst="arc">
            <a:avLst>
              <a:gd name="adj1" fmla="val 5353220"/>
              <a:gd name="adj2" fmla="val 13720520"/>
            </a:avLst>
          </a:prstGeom>
          <a:ln w="3810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ZoneTexte 23"/>
          <p:cNvSpPr txBox="1"/>
          <p:nvPr/>
        </p:nvSpPr>
        <p:spPr>
          <a:xfrm>
            <a:off x="6552728" y="1700808"/>
            <a:ext cx="611560" cy="261610"/>
          </a:xfrm>
          <a:prstGeom prst="rect">
            <a:avLst/>
          </a:prstGeom>
          <a:noFill/>
        </p:spPr>
        <p:txBody>
          <a:bodyPr wrap="square" rtlCol="0">
            <a:spAutoFit/>
          </a:bodyPr>
          <a:lstStyle/>
          <a:p>
            <a:r>
              <a:rPr lang="fr-FR" sz="1100" b="1" i="1" dirty="0" smtClean="0"/>
              <a:t>Kaboul</a:t>
            </a:r>
            <a:endParaRPr lang="fr-FR" sz="1100" b="1" i="1" dirty="0"/>
          </a:p>
        </p:txBody>
      </p:sp>
      <p:sp>
        <p:nvSpPr>
          <p:cNvPr id="25" name="Arc 24"/>
          <p:cNvSpPr/>
          <p:nvPr/>
        </p:nvSpPr>
        <p:spPr>
          <a:xfrm>
            <a:off x="6804248" y="1844824"/>
            <a:ext cx="841761" cy="1221800"/>
          </a:xfrm>
          <a:prstGeom prst="arc">
            <a:avLst>
              <a:gd name="adj1" fmla="val 5353220"/>
              <a:gd name="adj2" fmla="val 10845256"/>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Bouée 25"/>
          <p:cNvSpPr/>
          <p:nvPr/>
        </p:nvSpPr>
        <p:spPr>
          <a:xfrm>
            <a:off x="6660232" y="1916832"/>
            <a:ext cx="288032" cy="288032"/>
          </a:xfrm>
          <a:prstGeom prst="don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sp>
        <p:nvSpPr>
          <p:cNvPr id="27" name="Arc 26"/>
          <p:cNvSpPr/>
          <p:nvPr/>
        </p:nvSpPr>
        <p:spPr>
          <a:xfrm rot="11026468">
            <a:off x="6259768" y="2450692"/>
            <a:ext cx="953363" cy="1452560"/>
          </a:xfrm>
          <a:prstGeom prst="arc">
            <a:avLst>
              <a:gd name="adj1" fmla="val 16276213"/>
              <a:gd name="adj2" fmla="val 1443184"/>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Ellipse 27"/>
          <p:cNvSpPr/>
          <p:nvPr/>
        </p:nvSpPr>
        <p:spPr>
          <a:xfrm>
            <a:off x="6732240" y="1988840"/>
            <a:ext cx="144016" cy="1440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9" name="Arc 28"/>
          <p:cNvSpPr/>
          <p:nvPr/>
        </p:nvSpPr>
        <p:spPr>
          <a:xfrm rot="20313842">
            <a:off x="6795695" y="1908279"/>
            <a:ext cx="914400" cy="914400"/>
          </a:xfrm>
          <a:prstGeom prst="arc">
            <a:avLst>
              <a:gd name="adj1" fmla="val 17643355"/>
              <a:gd name="adj2" fmla="val 20592331"/>
            </a:avLst>
          </a:prstGeom>
          <a:ln>
            <a:solidFill>
              <a:srgbClr val="009900"/>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30" name="Arc 29"/>
          <p:cNvSpPr/>
          <p:nvPr/>
        </p:nvSpPr>
        <p:spPr>
          <a:xfrm rot="20313842">
            <a:off x="6507663" y="2124303"/>
            <a:ext cx="914400" cy="914400"/>
          </a:xfrm>
          <a:prstGeom prst="arc">
            <a:avLst>
              <a:gd name="adj1" fmla="val 17643355"/>
              <a:gd name="adj2" fmla="val 20592331"/>
            </a:avLst>
          </a:prstGeom>
          <a:ln>
            <a:solidFill>
              <a:srgbClr val="009900"/>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31" name="Arc 30"/>
          <p:cNvSpPr/>
          <p:nvPr/>
        </p:nvSpPr>
        <p:spPr>
          <a:xfrm rot="2797732">
            <a:off x="4905132" y="3186070"/>
            <a:ext cx="914400" cy="914400"/>
          </a:xfrm>
          <a:prstGeom prst="arc">
            <a:avLst>
              <a:gd name="adj1" fmla="val 17643355"/>
              <a:gd name="adj2" fmla="val 20592331"/>
            </a:avLst>
          </a:prstGeom>
          <a:ln>
            <a:solidFill>
              <a:srgbClr val="009900"/>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32" name="Arc 31"/>
          <p:cNvSpPr/>
          <p:nvPr/>
        </p:nvSpPr>
        <p:spPr>
          <a:xfrm rot="13048216">
            <a:off x="4913957" y="3266901"/>
            <a:ext cx="914400" cy="914400"/>
          </a:xfrm>
          <a:prstGeom prst="arc">
            <a:avLst>
              <a:gd name="adj1" fmla="val 17643355"/>
              <a:gd name="adj2" fmla="val 2059233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33" name="Explosion 1 32"/>
          <p:cNvSpPr/>
          <p:nvPr/>
        </p:nvSpPr>
        <p:spPr>
          <a:xfrm>
            <a:off x="4788024" y="2060848"/>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xplosion 1 33"/>
          <p:cNvSpPr/>
          <p:nvPr/>
        </p:nvSpPr>
        <p:spPr>
          <a:xfrm>
            <a:off x="6156176" y="1412776"/>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xplosion 1 34"/>
          <p:cNvSpPr/>
          <p:nvPr/>
        </p:nvSpPr>
        <p:spPr>
          <a:xfrm>
            <a:off x="6804248" y="1340768"/>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xplosion 1 35"/>
          <p:cNvSpPr/>
          <p:nvPr/>
        </p:nvSpPr>
        <p:spPr>
          <a:xfrm>
            <a:off x="5652120" y="2852936"/>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xplosion 1 36"/>
          <p:cNvSpPr/>
          <p:nvPr/>
        </p:nvSpPr>
        <p:spPr>
          <a:xfrm>
            <a:off x="6588224" y="1988840"/>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4644008" y="1844824"/>
            <a:ext cx="611560" cy="261610"/>
          </a:xfrm>
          <a:prstGeom prst="rect">
            <a:avLst/>
          </a:prstGeom>
          <a:noFill/>
        </p:spPr>
        <p:txBody>
          <a:bodyPr wrap="square" rtlCol="0">
            <a:spAutoFit/>
          </a:bodyPr>
          <a:lstStyle/>
          <a:p>
            <a:r>
              <a:rPr lang="fr-FR" sz="1100" b="1" i="1" dirty="0" smtClean="0"/>
              <a:t>Hérat</a:t>
            </a:r>
            <a:endParaRPr lang="fr-FR" sz="1100" b="1" i="1" dirty="0"/>
          </a:p>
        </p:txBody>
      </p:sp>
      <p:sp>
        <p:nvSpPr>
          <p:cNvPr id="40" name="ZoneTexte 39"/>
          <p:cNvSpPr txBox="1"/>
          <p:nvPr/>
        </p:nvSpPr>
        <p:spPr>
          <a:xfrm>
            <a:off x="6660232" y="1151166"/>
            <a:ext cx="720080" cy="261610"/>
          </a:xfrm>
          <a:prstGeom prst="rect">
            <a:avLst/>
          </a:prstGeom>
          <a:noFill/>
        </p:spPr>
        <p:txBody>
          <a:bodyPr wrap="square" rtlCol="0">
            <a:spAutoFit/>
          </a:bodyPr>
          <a:lstStyle/>
          <a:p>
            <a:r>
              <a:rPr lang="fr-FR" sz="1100" b="1" i="1" dirty="0" smtClean="0"/>
              <a:t>Kunduz</a:t>
            </a:r>
            <a:endParaRPr lang="fr-FR" sz="1100" b="1" i="1" dirty="0"/>
          </a:p>
        </p:txBody>
      </p:sp>
      <p:sp>
        <p:nvSpPr>
          <p:cNvPr id="41" name="ZoneTexte 40"/>
          <p:cNvSpPr txBox="1"/>
          <p:nvPr/>
        </p:nvSpPr>
        <p:spPr>
          <a:xfrm>
            <a:off x="5508104" y="1196752"/>
            <a:ext cx="792088" cy="430887"/>
          </a:xfrm>
          <a:prstGeom prst="rect">
            <a:avLst/>
          </a:prstGeom>
          <a:noFill/>
        </p:spPr>
        <p:txBody>
          <a:bodyPr wrap="square" rtlCol="0">
            <a:spAutoFit/>
          </a:bodyPr>
          <a:lstStyle/>
          <a:p>
            <a:pPr algn="ctr"/>
            <a:r>
              <a:rPr lang="fr-FR" sz="1100" b="1" i="1" dirty="0" err="1" smtClean="0"/>
              <a:t>Mazar</a:t>
            </a:r>
            <a:r>
              <a:rPr lang="fr-FR" sz="1100" b="1" i="1" dirty="0" smtClean="0"/>
              <a:t> </a:t>
            </a:r>
          </a:p>
          <a:p>
            <a:pPr algn="ctr"/>
            <a:r>
              <a:rPr lang="fr-FR" sz="1100" b="1" i="1" dirty="0" smtClean="0"/>
              <a:t>el Sharif</a:t>
            </a:r>
            <a:endParaRPr lang="fr-FR" sz="1100" b="1" i="1" dirty="0"/>
          </a:p>
        </p:txBody>
      </p:sp>
      <p:sp>
        <p:nvSpPr>
          <p:cNvPr id="51" name="ZoneTexte 50"/>
          <p:cNvSpPr txBox="1"/>
          <p:nvPr/>
        </p:nvSpPr>
        <p:spPr>
          <a:xfrm>
            <a:off x="5436096" y="2636912"/>
            <a:ext cx="792088" cy="261610"/>
          </a:xfrm>
          <a:prstGeom prst="rect">
            <a:avLst/>
          </a:prstGeom>
          <a:noFill/>
        </p:spPr>
        <p:txBody>
          <a:bodyPr wrap="square" rtlCol="0">
            <a:spAutoFit/>
          </a:bodyPr>
          <a:lstStyle/>
          <a:p>
            <a:r>
              <a:rPr lang="fr-FR" sz="1100" b="1" i="1" dirty="0" smtClean="0"/>
              <a:t>Kandahar</a:t>
            </a:r>
            <a:endParaRPr lang="fr-FR" sz="1100" b="1" i="1" dirty="0"/>
          </a:p>
        </p:txBody>
      </p:sp>
      <p:pic>
        <p:nvPicPr>
          <p:cNvPr id="38" name="Picture 1" descr="C:\Users\christophe\Desktop\Cartographier l'enjeu afghan\CAR Les fronts de l'insurrection.jpg">
            <a:hlinkClick r:id="rId4" action="ppaction://hlinksldjump"/>
          </p:cNvPr>
          <p:cNvPicPr>
            <a:picLocks noChangeAspect="1" noChangeArrowheads="1"/>
          </p:cNvPicPr>
          <p:nvPr/>
        </p:nvPicPr>
        <p:blipFill>
          <a:blip r:embed="rId5" cstate="email"/>
          <a:srcRect/>
          <a:stretch>
            <a:fillRect/>
          </a:stretch>
        </p:blipFill>
        <p:spPr bwMode="auto">
          <a:xfrm>
            <a:off x="6402597" y="4633772"/>
            <a:ext cx="2455683" cy="1990979"/>
          </a:xfrm>
          <a:prstGeom prst="rect">
            <a:avLst/>
          </a:prstGeom>
          <a:noFill/>
        </p:spPr>
      </p:pic>
      <p:pic>
        <p:nvPicPr>
          <p:cNvPr id="1026" name="Picture 2" descr="C:\Users\Julien EBERSOLD\Desktop\Image1.jpg"/>
          <p:cNvPicPr>
            <a:picLocks noChangeAspect="1" noChangeArrowheads="1"/>
          </p:cNvPicPr>
          <p:nvPr/>
        </p:nvPicPr>
        <p:blipFill>
          <a:blip r:embed="rId6" cstate="email"/>
          <a:srcRect/>
          <a:stretch>
            <a:fillRect/>
          </a:stretch>
        </p:blipFill>
        <p:spPr bwMode="auto">
          <a:xfrm>
            <a:off x="785785" y="785794"/>
            <a:ext cx="2929419"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ox(in)">
                                      <p:cBhvr>
                                        <p:cTn id="16" dur="500"/>
                                        <p:tgtEl>
                                          <p:spTgt spid="2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ox(in)">
                                      <p:cBhvr>
                                        <p:cTn id="19" dur="500"/>
                                        <p:tgtEl>
                                          <p:spTgt spid="2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ox(in)">
                                      <p:cBhvr>
                                        <p:cTn id="27" dur="500"/>
                                        <p:tgtEl>
                                          <p:spTgt spid="6">
                                            <p:txEl>
                                              <p:pRg st="1" end="1"/>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ox(in)">
                                      <p:cBhvr>
                                        <p:cTn id="30" dur="500"/>
                                        <p:tgtEl>
                                          <p:spTgt spid="2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ox(in)">
                                      <p:cBhvr>
                                        <p:cTn id="36" dur="500"/>
                                        <p:tgtEl>
                                          <p:spTgt spid="14"/>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ox(i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box(in)">
                                      <p:cBhvr>
                                        <p:cTn id="44" dur="500"/>
                                        <p:tgtEl>
                                          <p:spTgt spid="6">
                                            <p:txEl>
                                              <p:pRg st="2" end="2"/>
                                            </p:tx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ox(in)">
                                      <p:cBhvr>
                                        <p:cTn id="47" dur="500"/>
                                        <p:tgtEl>
                                          <p:spTgt spid="2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ox(in)">
                                      <p:cBhvr>
                                        <p:cTn id="50" dur="500"/>
                                        <p:tgtEl>
                                          <p:spTgt spid="15"/>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ox(i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box(in)">
                                      <p:cBhvr>
                                        <p:cTn id="58" dur="500"/>
                                        <p:tgtEl>
                                          <p:spTgt spid="6">
                                            <p:txEl>
                                              <p:pRg st="4" end="4"/>
                                            </p:txEl>
                                          </p:spTgt>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ox(in)">
                                      <p:cBhvr>
                                        <p:cTn id="61" dur="500"/>
                                        <p:tgtEl>
                                          <p:spTgt spid="11"/>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ox(in)">
                                      <p:cBhvr>
                                        <p:cTn id="64" dur="500"/>
                                        <p:tgtEl>
                                          <p:spTgt spid="13"/>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ox(in)">
                                      <p:cBhvr>
                                        <p:cTn id="67" dur="500"/>
                                        <p:tgtEl>
                                          <p:spTgt spid="30"/>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ox(in)">
                                      <p:cBhvr>
                                        <p:cTn id="70" dur="500"/>
                                        <p:tgtEl>
                                          <p:spTgt spid="29"/>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ox(in)">
                                      <p:cBhvr>
                                        <p:cTn id="73" dur="500"/>
                                        <p:tgtEl>
                                          <p:spTgt spid="31"/>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box(in)">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nodeType="clickEffect">
                                  <p:stCondLst>
                                    <p:cond delay="0"/>
                                  </p:stCondLst>
                                  <p:childTnLst>
                                    <p:set>
                                      <p:cBhvr>
                                        <p:cTn id="80" dur="1" fill="hold">
                                          <p:stCondLst>
                                            <p:cond delay="0"/>
                                          </p:stCondLst>
                                        </p:cTn>
                                        <p:tgtEl>
                                          <p:spTgt spid="6">
                                            <p:txEl>
                                              <p:pRg st="5" end="5"/>
                                            </p:txEl>
                                          </p:spTgt>
                                        </p:tgtEl>
                                        <p:attrNameLst>
                                          <p:attrName>style.visibility</p:attrName>
                                        </p:attrNameLst>
                                      </p:cBhvr>
                                      <p:to>
                                        <p:strVal val="visible"/>
                                      </p:to>
                                    </p:set>
                                    <p:animEffect transition="in" filter="box(in)">
                                      <p:cBhvr>
                                        <p:cTn id="81" dur="500"/>
                                        <p:tgtEl>
                                          <p:spTgt spid="6">
                                            <p:txEl>
                                              <p:pRg st="5" end="5"/>
                                            </p:txEl>
                                          </p:spTgt>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ox(in)">
                                      <p:cBhvr>
                                        <p:cTn id="84" dur="500"/>
                                        <p:tgtEl>
                                          <p:spTgt spid="18"/>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ox(in)">
                                      <p:cBhvr>
                                        <p:cTn id="87" dur="500"/>
                                        <p:tgtEl>
                                          <p:spTgt spid="37"/>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box(in)">
                                      <p:cBhvr>
                                        <p:cTn id="90" dur="500"/>
                                        <p:tgtEl>
                                          <p:spTgt spid="36"/>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box(in)">
                                      <p:cBhvr>
                                        <p:cTn id="93" dur="500"/>
                                        <p:tgtEl>
                                          <p:spTgt spid="33"/>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box(in)">
                                      <p:cBhvr>
                                        <p:cTn id="96" dur="500"/>
                                        <p:tgtEl>
                                          <p:spTgt spid="39"/>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box(in)">
                                      <p:cBhvr>
                                        <p:cTn id="99" dur="500"/>
                                        <p:tgtEl>
                                          <p:spTgt spid="41"/>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ox(in)">
                                      <p:cBhvr>
                                        <p:cTn id="102" dur="500"/>
                                        <p:tgtEl>
                                          <p:spTgt spid="34"/>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box(in)">
                                      <p:cBhvr>
                                        <p:cTn id="105" dur="500"/>
                                        <p:tgtEl>
                                          <p:spTgt spid="40"/>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box(in)">
                                      <p:cBhvr>
                                        <p:cTn id="108" dur="500"/>
                                        <p:tgtEl>
                                          <p:spTgt spid="35"/>
                                        </p:tgtEl>
                                      </p:cBhvr>
                                    </p:animEffect>
                                  </p:childTnLst>
                                </p:cTn>
                              </p:par>
                              <p:par>
                                <p:cTn id="109" presetID="4"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box(in)">
                                      <p:cBhvr>
                                        <p:cTn id="1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P spid="14" grpId="0" animBg="1"/>
      <p:bldP spid="15" grpId="0" animBg="1"/>
      <p:bldP spid="17" grpId="0" animBg="1"/>
      <p:bldP spid="18" grpId="0" animBg="1"/>
      <p:bldP spid="23" grpId="0" animBg="1"/>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p:bldP spid="40" grpId="0"/>
      <p:bldP spid="4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614"/>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smtClean="0"/>
              <a:t>L’intervention de l’OTAN (2001-2010)</a:t>
            </a:r>
            <a:endParaRPr lang="fr-FR" sz="3600" b="1" i="1" dirty="0"/>
          </a:p>
        </p:txBody>
      </p:sp>
      <p:sp>
        <p:nvSpPr>
          <p:cNvPr id="6" name="Rectangle 6"/>
          <p:cNvSpPr txBox="1">
            <a:spLocks noChangeArrowheads="1"/>
          </p:cNvSpPr>
          <p:nvPr/>
        </p:nvSpPr>
        <p:spPr>
          <a:xfrm>
            <a:off x="1691680" y="3933056"/>
            <a:ext cx="6120680" cy="27089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dirty="0" smtClean="0">
                <a:latin typeface="Calibri" pitchFamily="34" charset="0"/>
              </a:rPr>
              <a:t>Une coalition dirigée par les USA après les attentats du 11 septembre renverse les talibans </a:t>
            </a:r>
            <a:endPar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noProof="0" dirty="0" smtClean="0">
                <a:latin typeface="Calibri" pitchFamily="34" charset="0"/>
              </a:rPr>
              <a:t>Les opérations sont pilotées par la</a:t>
            </a:r>
            <a:r>
              <a:rPr lang="fr-FR" sz="1200" b="1" i="1" dirty="0" smtClean="0">
                <a:latin typeface="Calibri" pitchFamily="34" charset="0"/>
              </a:rPr>
              <a:t> </a:t>
            </a:r>
            <a:r>
              <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rPr>
              <a:t>FIAS</a:t>
            </a:r>
            <a:r>
              <a:rPr lang="fr-FR" sz="1200" b="1" i="1" dirty="0" smtClean="0">
                <a:latin typeface="Calibri" pitchFamily="34" charset="0"/>
              </a:rPr>
              <a:t>, dirigée par l’OTAN</a:t>
            </a:r>
            <a:endPar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dirty="0" smtClean="0">
                <a:latin typeface="Calibri" pitchFamily="34" charset="0"/>
              </a:rPr>
              <a:t>Un gouvernement pro-occidental est élu (Hamid Karzaï)</a:t>
            </a:r>
          </a:p>
          <a:p>
            <a:pPr marL="342900" marR="0" lvl="0" indent="-342900" algn="l" defTabSz="914400" rtl="0" eaLnBrk="1" fontAlgn="auto" latinLnBrk="0" hangingPunct="1">
              <a:lnSpc>
                <a:spcPct val="140000"/>
              </a:lnSpc>
              <a:spcBef>
                <a:spcPct val="20000"/>
              </a:spcBef>
              <a:spcAft>
                <a:spcPts val="0"/>
              </a:spcAft>
              <a:buClrTx/>
              <a:buSzTx/>
              <a:buFontTx/>
              <a:buNone/>
              <a:tabLst/>
              <a:defRPr/>
            </a:pPr>
            <a:endParaRPr lang="fr-FR" sz="400" b="1" i="1" noProof="0" dirty="0" smtClean="0">
              <a:latin typeface="Calibri" pitchFamily="34" charset="0"/>
            </a:endParaRP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b="1" i="1" u="none" strike="noStrike" kern="1200" cap="none" spc="0" normalizeH="0" baseline="0" noProof="0" dirty="0" smtClean="0">
                <a:ln>
                  <a:noFill/>
                </a:ln>
                <a:solidFill>
                  <a:schemeClr val="tx1"/>
                </a:solidFill>
                <a:effectLst/>
                <a:uLnTx/>
                <a:uFillTx/>
                <a:latin typeface="Calibri" pitchFamily="34" charset="0"/>
                <a:ea typeface="+mn-ea"/>
                <a:cs typeface="+mn-cs"/>
              </a:rPr>
              <a:t>Les</a:t>
            </a:r>
            <a:r>
              <a:rPr kumimoji="0" lang="fr-FR" sz="1200" b="1" i="1" u="none" strike="noStrike" kern="1200" cap="none" spc="0" normalizeH="0" noProof="0" dirty="0" smtClean="0">
                <a:ln>
                  <a:noFill/>
                </a:ln>
                <a:solidFill>
                  <a:schemeClr val="tx1"/>
                </a:solidFill>
                <a:effectLst/>
                <a:uLnTx/>
                <a:uFillTx/>
                <a:latin typeface="Calibri" pitchFamily="34" charset="0"/>
                <a:ea typeface="+mn-ea"/>
                <a:cs typeface="+mn-cs"/>
              </a:rPr>
              <a:t> Talibans lancent des contre-offensives depuis leurs bases-arrières</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kumimoji="0" lang="fr-FR" sz="1200" i="1" u="none" strike="noStrike" kern="1200" cap="none" spc="0" normalizeH="0" baseline="0" noProof="0" dirty="0" smtClean="0">
                <a:ln>
                  <a:noFill/>
                </a:ln>
                <a:solidFill>
                  <a:schemeClr val="tx1"/>
                </a:solidFill>
                <a:effectLst/>
                <a:uLnTx/>
                <a:uFillTx/>
                <a:latin typeface="Calibri" pitchFamily="34" charset="0"/>
                <a:ea typeface="+mn-ea"/>
                <a:cs typeface="+mn-cs"/>
              </a:rPr>
              <a:t>Ils</a:t>
            </a:r>
            <a:r>
              <a:rPr kumimoji="0" lang="fr-FR" sz="1200" i="1" u="none" strike="noStrike" kern="1200" cap="none" spc="0" normalizeH="0" noProof="0" dirty="0" smtClean="0">
                <a:ln>
                  <a:noFill/>
                </a:ln>
                <a:solidFill>
                  <a:schemeClr val="tx1"/>
                </a:solidFill>
                <a:effectLst/>
                <a:uLnTx/>
                <a:uFillTx/>
                <a:latin typeface="Calibri" pitchFamily="34" charset="0"/>
                <a:ea typeface="+mn-ea"/>
                <a:cs typeface="+mn-cs"/>
              </a:rPr>
              <a:t> multiplient les attentats contre le civils et les </a:t>
            </a:r>
            <a:r>
              <a:rPr lang="fr-FR" sz="1200" i="1" dirty="0" smtClean="0">
                <a:latin typeface="Calibri" pitchFamily="34" charset="0"/>
              </a:rPr>
              <a:t>troupes occidentales</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i="1" dirty="0" smtClean="0">
                <a:latin typeface="Calibri" pitchFamily="34" charset="0"/>
              </a:rPr>
              <a:t>Ils contrôlent une partie importante du territoire</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i="1" dirty="0" smtClean="0">
                <a:latin typeface="Calibri" pitchFamily="34" charset="0"/>
              </a:rPr>
              <a:t>Les forces de la FIAS contrôlent difficilement le pays et se bunkerisent  progressivement</a:t>
            </a:r>
          </a:p>
          <a:p>
            <a:pPr marL="342900" marR="0" lvl="0" indent="-342900" algn="l" defTabSz="914400" rtl="0" eaLnBrk="1" fontAlgn="auto" latinLnBrk="0" hangingPunct="1">
              <a:lnSpc>
                <a:spcPct val="140000"/>
              </a:lnSpc>
              <a:spcBef>
                <a:spcPct val="20000"/>
              </a:spcBef>
              <a:spcAft>
                <a:spcPts val="0"/>
              </a:spcAft>
              <a:buClrTx/>
              <a:buSzTx/>
              <a:buFontTx/>
              <a:buNone/>
              <a:tabLst/>
              <a:defRPr/>
            </a:pPr>
            <a:r>
              <a:rPr lang="fr-FR" sz="1200" b="1" i="1" dirty="0" smtClean="0">
                <a:latin typeface="Calibri" pitchFamily="34" charset="0"/>
              </a:rPr>
              <a:t>Obama envoie 30 000 hommes supplémentaires pour pallier le risque d’enlisement et rendre possible un retrait des troupes à moyen terme</a:t>
            </a:r>
          </a:p>
        </p:txBody>
      </p:sp>
      <p:sp>
        <p:nvSpPr>
          <p:cNvPr id="7" name="Flèche vers le bas 6"/>
          <p:cNvSpPr/>
          <p:nvPr/>
        </p:nvSpPr>
        <p:spPr>
          <a:xfrm>
            <a:off x="1115616" y="3933056"/>
            <a:ext cx="216024" cy="2664296"/>
          </a:xfrm>
          <a:prstGeom prst="downArrow">
            <a:avLst/>
          </a:prstGeom>
          <a:gradFill flip="none" rotWithShape="1">
            <a:gsLst>
              <a:gs pos="0">
                <a:srgbClr val="000082">
                  <a:alpha val="49000"/>
                </a:srgbClr>
              </a:gs>
              <a:gs pos="30000">
                <a:srgbClr val="66008F"/>
              </a:gs>
              <a:gs pos="64999">
                <a:srgbClr val="BA0066"/>
              </a:gs>
              <a:gs pos="89999">
                <a:srgbClr val="FF0000"/>
              </a:gs>
              <a:gs pos="100000">
                <a:srgbClr val="FF82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39552" y="3933056"/>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2001</a:t>
            </a:r>
            <a:endParaRPr lang="fr-FR" sz="1100" b="1" i="1" dirty="0">
              <a:effectLst>
                <a:outerShdw blurRad="38100" dist="38100" dir="2700000" algn="tl">
                  <a:srgbClr val="000000">
                    <a:alpha val="43137"/>
                  </a:srgbClr>
                </a:outerShdw>
              </a:effectLst>
            </a:endParaRPr>
          </a:p>
        </p:txBody>
      </p:sp>
      <p:sp>
        <p:nvSpPr>
          <p:cNvPr id="9" name="ZoneTexte 8"/>
          <p:cNvSpPr txBox="1"/>
          <p:nvPr/>
        </p:nvSpPr>
        <p:spPr>
          <a:xfrm>
            <a:off x="539552" y="4581128"/>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2004</a:t>
            </a:r>
            <a:endParaRPr lang="fr-FR" sz="1100" b="1" i="1" dirty="0">
              <a:effectLst>
                <a:outerShdw blurRad="38100" dist="38100" dir="2700000" algn="tl">
                  <a:srgbClr val="000000">
                    <a:alpha val="43137"/>
                  </a:srgbClr>
                </a:outerShdw>
              </a:effectLst>
            </a:endParaRPr>
          </a:p>
        </p:txBody>
      </p:sp>
      <p:sp>
        <p:nvSpPr>
          <p:cNvPr id="10" name="ZoneTexte 9"/>
          <p:cNvSpPr txBox="1"/>
          <p:nvPr/>
        </p:nvSpPr>
        <p:spPr>
          <a:xfrm>
            <a:off x="539552" y="4293096"/>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2003</a:t>
            </a:r>
            <a:endParaRPr lang="fr-FR" sz="1100" b="1" i="1" dirty="0">
              <a:effectLst>
                <a:outerShdw blurRad="38100" dist="38100" dir="2700000" algn="tl">
                  <a:srgbClr val="000000">
                    <a:alpha val="43137"/>
                  </a:srgbClr>
                </a:outerShdw>
              </a:effectLst>
            </a:endParaRPr>
          </a:p>
        </p:txBody>
      </p:sp>
      <p:sp>
        <p:nvSpPr>
          <p:cNvPr id="11" name="ZoneTexte 10"/>
          <p:cNvSpPr txBox="1"/>
          <p:nvPr/>
        </p:nvSpPr>
        <p:spPr>
          <a:xfrm>
            <a:off x="539552" y="4941168"/>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2006</a:t>
            </a:r>
            <a:endParaRPr lang="fr-FR" sz="1100" b="1" i="1" dirty="0">
              <a:effectLst>
                <a:outerShdw blurRad="38100" dist="38100" dir="2700000" algn="tl">
                  <a:srgbClr val="000000">
                    <a:alpha val="43137"/>
                  </a:srgbClr>
                </a:outerShdw>
              </a:effectLst>
            </a:endParaRPr>
          </a:p>
        </p:txBody>
      </p:sp>
      <p:sp>
        <p:nvSpPr>
          <p:cNvPr id="12" name="ZoneTexte 11"/>
          <p:cNvSpPr txBox="1"/>
          <p:nvPr/>
        </p:nvSpPr>
        <p:spPr>
          <a:xfrm>
            <a:off x="539552" y="6119718"/>
            <a:ext cx="504056" cy="261610"/>
          </a:xfrm>
          <a:prstGeom prst="rect">
            <a:avLst/>
          </a:prstGeom>
          <a:noFill/>
        </p:spPr>
        <p:txBody>
          <a:bodyPr wrap="square" rtlCol="0">
            <a:spAutoFit/>
          </a:bodyPr>
          <a:lstStyle/>
          <a:p>
            <a:r>
              <a:rPr lang="fr-FR" sz="1100" b="1" i="1" dirty="0" smtClean="0">
                <a:effectLst>
                  <a:outerShdw blurRad="38100" dist="38100" dir="2700000" algn="tl">
                    <a:srgbClr val="000000">
                      <a:alpha val="43137"/>
                    </a:srgbClr>
                  </a:outerShdw>
                </a:effectLst>
              </a:rPr>
              <a:t>2009</a:t>
            </a:r>
            <a:endParaRPr lang="fr-FR" sz="1100" b="1" i="1" dirty="0">
              <a:effectLst>
                <a:outerShdw blurRad="38100" dist="38100" dir="2700000" algn="tl">
                  <a:srgbClr val="000000">
                    <a:alpha val="43137"/>
                  </a:srgbClr>
                </a:outerShdw>
              </a:effectLst>
            </a:endParaRPr>
          </a:p>
        </p:txBody>
      </p:sp>
      <p:sp>
        <p:nvSpPr>
          <p:cNvPr id="13" name="Arc 12"/>
          <p:cNvSpPr/>
          <p:nvPr/>
        </p:nvSpPr>
        <p:spPr>
          <a:xfrm rot="20313842">
            <a:off x="891038" y="4932615"/>
            <a:ext cx="914400" cy="914400"/>
          </a:xfrm>
          <a:prstGeom prst="arc">
            <a:avLst>
              <a:gd name="adj1" fmla="val 17643355"/>
              <a:gd name="adj2" fmla="val 2059233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14" name="Bouée 13"/>
          <p:cNvSpPr/>
          <p:nvPr/>
        </p:nvSpPr>
        <p:spPr>
          <a:xfrm>
            <a:off x="1403648" y="4293096"/>
            <a:ext cx="288032" cy="288032"/>
          </a:xfrm>
          <a:prstGeom prst="don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sp>
        <p:nvSpPr>
          <p:cNvPr id="15" name="Ellipse 14"/>
          <p:cNvSpPr/>
          <p:nvPr/>
        </p:nvSpPr>
        <p:spPr>
          <a:xfrm>
            <a:off x="1475656" y="4653136"/>
            <a:ext cx="144016" cy="1440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7" name="Arc 16"/>
          <p:cNvSpPr/>
          <p:nvPr/>
        </p:nvSpPr>
        <p:spPr>
          <a:xfrm rot="20313842">
            <a:off x="891038" y="4068518"/>
            <a:ext cx="914400" cy="914400"/>
          </a:xfrm>
          <a:prstGeom prst="arc">
            <a:avLst>
              <a:gd name="adj1" fmla="val 17643355"/>
              <a:gd name="adj2" fmla="val 20592331"/>
            </a:avLst>
          </a:prstGeom>
          <a:ln w="5715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Explosion 1 17"/>
          <p:cNvSpPr/>
          <p:nvPr/>
        </p:nvSpPr>
        <p:spPr>
          <a:xfrm>
            <a:off x="1403648" y="5229200"/>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403648" y="5589240"/>
            <a:ext cx="288032" cy="144016"/>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475656" y="5877272"/>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1" name="Arc 20"/>
          <p:cNvSpPr/>
          <p:nvPr/>
        </p:nvSpPr>
        <p:spPr>
          <a:xfrm rot="20313842">
            <a:off x="963047" y="6300767"/>
            <a:ext cx="914400" cy="914400"/>
          </a:xfrm>
          <a:prstGeom prst="arc">
            <a:avLst>
              <a:gd name="adj1" fmla="val 17643355"/>
              <a:gd name="adj2" fmla="val 21088046"/>
            </a:avLst>
          </a:prstGeom>
          <a:ln>
            <a:solidFill>
              <a:schemeClr val="tx2">
                <a:lumMod val="75000"/>
              </a:schemeClr>
            </a:solidFill>
            <a:prstDash val="sysDash"/>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pic>
        <p:nvPicPr>
          <p:cNvPr id="12290" name="Picture 2"/>
          <p:cNvPicPr>
            <a:picLocks noChangeAspect="1" noChangeArrowheads="1"/>
          </p:cNvPicPr>
          <p:nvPr/>
        </p:nvPicPr>
        <p:blipFill>
          <a:blip r:embed="rId2" cstate="email"/>
          <a:srcRect/>
          <a:stretch>
            <a:fillRect/>
          </a:stretch>
        </p:blipFill>
        <p:spPr bwMode="auto">
          <a:xfrm>
            <a:off x="4283968" y="764704"/>
            <a:ext cx="4176464" cy="2998787"/>
          </a:xfrm>
          <a:prstGeom prst="rect">
            <a:avLst/>
          </a:prstGeom>
          <a:noFill/>
          <a:ln w="9525">
            <a:noFill/>
            <a:miter lim="800000"/>
            <a:headEnd/>
            <a:tailEnd/>
          </a:ln>
        </p:spPr>
      </p:pic>
      <p:sp>
        <p:nvSpPr>
          <p:cNvPr id="25" name="Arc 24"/>
          <p:cNvSpPr/>
          <p:nvPr/>
        </p:nvSpPr>
        <p:spPr>
          <a:xfrm>
            <a:off x="6300192" y="764704"/>
            <a:ext cx="697745" cy="1221800"/>
          </a:xfrm>
          <a:prstGeom prst="arc">
            <a:avLst>
              <a:gd name="adj1" fmla="val 5353220"/>
              <a:gd name="adj2" fmla="val 13720520"/>
            </a:avLst>
          </a:prstGeom>
          <a:ln w="3810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ZoneTexte 25"/>
          <p:cNvSpPr txBox="1"/>
          <p:nvPr/>
        </p:nvSpPr>
        <p:spPr>
          <a:xfrm>
            <a:off x="6552728" y="1700808"/>
            <a:ext cx="611560" cy="261610"/>
          </a:xfrm>
          <a:prstGeom prst="rect">
            <a:avLst/>
          </a:prstGeom>
          <a:noFill/>
        </p:spPr>
        <p:txBody>
          <a:bodyPr wrap="square" rtlCol="0">
            <a:spAutoFit/>
          </a:bodyPr>
          <a:lstStyle/>
          <a:p>
            <a:r>
              <a:rPr lang="fr-FR" sz="1100" b="1" i="1" dirty="0" smtClean="0"/>
              <a:t>Kaboul</a:t>
            </a:r>
            <a:endParaRPr lang="fr-FR" sz="1100" b="1" i="1" dirty="0"/>
          </a:p>
        </p:txBody>
      </p:sp>
      <p:sp>
        <p:nvSpPr>
          <p:cNvPr id="27" name="Arc 26"/>
          <p:cNvSpPr/>
          <p:nvPr/>
        </p:nvSpPr>
        <p:spPr>
          <a:xfrm>
            <a:off x="6804248" y="1844824"/>
            <a:ext cx="841761" cy="1221800"/>
          </a:xfrm>
          <a:prstGeom prst="arc">
            <a:avLst>
              <a:gd name="adj1" fmla="val 5353220"/>
              <a:gd name="adj2" fmla="val 10845256"/>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Bouée 27"/>
          <p:cNvSpPr/>
          <p:nvPr/>
        </p:nvSpPr>
        <p:spPr>
          <a:xfrm>
            <a:off x="6660232" y="1916832"/>
            <a:ext cx="288032" cy="288032"/>
          </a:xfrm>
          <a:prstGeom prst="don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schemeClr val="tx1"/>
              </a:solidFill>
            </a:endParaRPr>
          </a:p>
        </p:txBody>
      </p:sp>
      <p:sp>
        <p:nvSpPr>
          <p:cNvPr id="29" name="Arc 28"/>
          <p:cNvSpPr/>
          <p:nvPr/>
        </p:nvSpPr>
        <p:spPr>
          <a:xfrm rot="11026468">
            <a:off x="6259768" y="2450692"/>
            <a:ext cx="953363" cy="1452560"/>
          </a:xfrm>
          <a:prstGeom prst="arc">
            <a:avLst>
              <a:gd name="adj1" fmla="val 16276213"/>
              <a:gd name="adj2" fmla="val 1443184"/>
            </a:avLst>
          </a:prstGeom>
          <a:ln w="381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Ellipse 29"/>
          <p:cNvSpPr/>
          <p:nvPr/>
        </p:nvSpPr>
        <p:spPr>
          <a:xfrm>
            <a:off x="6732240" y="1988840"/>
            <a:ext cx="144016" cy="1440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Arc 30"/>
          <p:cNvSpPr/>
          <p:nvPr/>
        </p:nvSpPr>
        <p:spPr>
          <a:xfrm rot="20313842">
            <a:off x="6795695" y="1908279"/>
            <a:ext cx="914400" cy="914400"/>
          </a:xfrm>
          <a:prstGeom prst="arc">
            <a:avLst>
              <a:gd name="adj1" fmla="val 17643355"/>
              <a:gd name="adj2" fmla="val 20592331"/>
            </a:avLst>
          </a:prstGeom>
          <a:ln>
            <a:solidFill>
              <a:srgbClr val="009900"/>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32" name="Arc 31"/>
          <p:cNvSpPr/>
          <p:nvPr/>
        </p:nvSpPr>
        <p:spPr>
          <a:xfrm rot="20313842">
            <a:off x="6507663" y="2124303"/>
            <a:ext cx="914400" cy="914400"/>
          </a:xfrm>
          <a:prstGeom prst="arc">
            <a:avLst>
              <a:gd name="adj1" fmla="val 17643355"/>
              <a:gd name="adj2" fmla="val 20592331"/>
            </a:avLst>
          </a:prstGeom>
          <a:ln>
            <a:solidFill>
              <a:srgbClr val="009900"/>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33" name="Arc 32"/>
          <p:cNvSpPr/>
          <p:nvPr/>
        </p:nvSpPr>
        <p:spPr>
          <a:xfrm rot="2797732">
            <a:off x="4905132" y="3186070"/>
            <a:ext cx="914400" cy="914400"/>
          </a:xfrm>
          <a:prstGeom prst="arc">
            <a:avLst>
              <a:gd name="adj1" fmla="val 17643355"/>
              <a:gd name="adj2" fmla="val 20592331"/>
            </a:avLst>
          </a:prstGeom>
          <a:ln>
            <a:solidFill>
              <a:srgbClr val="009900"/>
            </a:solidFill>
            <a:headEnd type="triangle" w="med" len="med"/>
            <a:tailEnd type="non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34" name="Arc 33"/>
          <p:cNvSpPr/>
          <p:nvPr/>
        </p:nvSpPr>
        <p:spPr>
          <a:xfrm rot="13048216">
            <a:off x="4913957" y="3266901"/>
            <a:ext cx="914400" cy="914400"/>
          </a:xfrm>
          <a:prstGeom prst="arc">
            <a:avLst>
              <a:gd name="adj1" fmla="val 17643355"/>
              <a:gd name="adj2" fmla="val 20592331"/>
            </a:avLst>
          </a:prstGeom>
          <a:ln>
            <a:solidFill>
              <a:srgbClr val="009900"/>
            </a:solidFill>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35" name="Explosion 1 34"/>
          <p:cNvSpPr/>
          <p:nvPr/>
        </p:nvSpPr>
        <p:spPr>
          <a:xfrm>
            <a:off x="4788024" y="2060848"/>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xplosion 1 35"/>
          <p:cNvSpPr/>
          <p:nvPr/>
        </p:nvSpPr>
        <p:spPr>
          <a:xfrm>
            <a:off x="6156176" y="1412776"/>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xplosion 1 36"/>
          <p:cNvSpPr/>
          <p:nvPr/>
        </p:nvSpPr>
        <p:spPr>
          <a:xfrm>
            <a:off x="6804248" y="1340768"/>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xplosion 1 37"/>
          <p:cNvSpPr/>
          <p:nvPr/>
        </p:nvSpPr>
        <p:spPr>
          <a:xfrm>
            <a:off x="5652120" y="2852936"/>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xplosion 1 38"/>
          <p:cNvSpPr/>
          <p:nvPr/>
        </p:nvSpPr>
        <p:spPr>
          <a:xfrm>
            <a:off x="6588224" y="1988840"/>
            <a:ext cx="288032" cy="216024"/>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4644008" y="1844824"/>
            <a:ext cx="611560" cy="261610"/>
          </a:xfrm>
          <a:prstGeom prst="rect">
            <a:avLst/>
          </a:prstGeom>
          <a:noFill/>
        </p:spPr>
        <p:txBody>
          <a:bodyPr wrap="square" rtlCol="0">
            <a:spAutoFit/>
          </a:bodyPr>
          <a:lstStyle/>
          <a:p>
            <a:r>
              <a:rPr lang="fr-FR" sz="1100" b="1" i="1" dirty="0" smtClean="0"/>
              <a:t>Hérat</a:t>
            </a:r>
            <a:endParaRPr lang="fr-FR" sz="1100" b="1" i="1" dirty="0"/>
          </a:p>
        </p:txBody>
      </p:sp>
      <p:sp>
        <p:nvSpPr>
          <p:cNvPr id="41" name="ZoneTexte 40"/>
          <p:cNvSpPr txBox="1"/>
          <p:nvPr/>
        </p:nvSpPr>
        <p:spPr>
          <a:xfrm>
            <a:off x="6660232" y="1124744"/>
            <a:ext cx="720080" cy="261610"/>
          </a:xfrm>
          <a:prstGeom prst="rect">
            <a:avLst/>
          </a:prstGeom>
          <a:noFill/>
        </p:spPr>
        <p:txBody>
          <a:bodyPr wrap="square" rtlCol="0">
            <a:spAutoFit/>
          </a:bodyPr>
          <a:lstStyle/>
          <a:p>
            <a:r>
              <a:rPr lang="fr-FR" sz="1100" b="1" i="1" dirty="0" smtClean="0"/>
              <a:t>Kunduz</a:t>
            </a:r>
            <a:endParaRPr lang="fr-FR" sz="1100" b="1" i="1" dirty="0"/>
          </a:p>
        </p:txBody>
      </p:sp>
      <p:sp>
        <p:nvSpPr>
          <p:cNvPr id="42" name="ZoneTexte 41"/>
          <p:cNvSpPr txBox="1"/>
          <p:nvPr/>
        </p:nvSpPr>
        <p:spPr>
          <a:xfrm>
            <a:off x="5508104" y="1196752"/>
            <a:ext cx="792088" cy="430887"/>
          </a:xfrm>
          <a:prstGeom prst="rect">
            <a:avLst/>
          </a:prstGeom>
          <a:noFill/>
        </p:spPr>
        <p:txBody>
          <a:bodyPr wrap="square" rtlCol="0">
            <a:spAutoFit/>
          </a:bodyPr>
          <a:lstStyle/>
          <a:p>
            <a:pPr algn="ctr"/>
            <a:r>
              <a:rPr lang="fr-FR" sz="1100" b="1" i="1" dirty="0" err="1" smtClean="0"/>
              <a:t>Mazar</a:t>
            </a:r>
            <a:r>
              <a:rPr lang="fr-FR" sz="1100" b="1" i="1" dirty="0" smtClean="0"/>
              <a:t> </a:t>
            </a:r>
          </a:p>
          <a:p>
            <a:pPr algn="ctr"/>
            <a:r>
              <a:rPr lang="fr-FR" sz="1100" b="1" i="1" dirty="0" smtClean="0"/>
              <a:t>el Sharif</a:t>
            </a:r>
            <a:endParaRPr lang="fr-FR" sz="1100" b="1" i="1" dirty="0"/>
          </a:p>
        </p:txBody>
      </p:sp>
      <p:sp>
        <p:nvSpPr>
          <p:cNvPr id="43" name="Ellipse 42"/>
          <p:cNvSpPr/>
          <p:nvPr/>
        </p:nvSpPr>
        <p:spPr>
          <a:xfrm>
            <a:off x="6444208" y="2276872"/>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4" name="Ellipse 43"/>
          <p:cNvSpPr/>
          <p:nvPr/>
        </p:nvSpPr>
        <p:spPr>
          <a:xfrm>
            <a:off x="6300192" y="1988840"/>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5" name="Ellipse 44"/>
          <p:cNvSpPr/>
          <p:nvPr/>
        </p:nvSpPr>
        <p:spPr>
          <a:xfrm>
            <a:off x="6804248" y="2276872"/>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6" name="Ellipse 45"/>
          <p:cNvSpPr/>
          <p:nvPr/>
        </p:nvSpPr>
        <p:spPr>
          <a:xfrm>
            <a:off x="7092280" y="1844824"/>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7" name="Ellipse 46"/>
          <p:cNvSpPr/>
          <p:nvPr/>
        </p:nvSpPr>
        <p:spPr>
          <a:xfrm>
            <a:off x="4932040" y="2204864"/>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8" name="Ellipse 47"/>
          <p:cNvSpPr/>
          <p:nvPr/>
        </p:nvSpPr>
        <p:spPr>
          <a:xfrm>
            <a:off x="6156176" y="1484784"/>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9" name="Ellipse 48"/>
          <p:cNvSpPr/>
          <p:nvPr/>
        </p:nvSpPr>
        <p:spPr>
          <a:xfrm>
            <a:off x="6804248" y="1412776"/>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0" name="Ellipse 49"/>
          <p:cNvSpPr/>
          <p:nvPr/>
        </p:nvSpPr>
        <p:spPr>
          <a:xfrm>
            <a:off x="5796136" y="2924944"/>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1" name="ZoneTexte 50"/>
          <p:cNvSpPr txBox="1"/>
          <p:nvPr/>
        </p:nvSpPr>
        <p:spPr>
          <a:xfrm>
            <a:off x="5436096" y="2636912"/>
            <a:ext cx="792088" cy="261610"/>
          </a:xfrm>
          <a:prstGeom prst="rect">
            <a:avLst/>
          </a:prstGeom>
          <a:noFill/>
        </p:spPr>
        <p:txBody>
          <a:bodyPr wrap="square" rtlCol="0">
            <a:spAutoFit/>
          </a:bodyPr>
          <a:lstStyle/>
          <a:p>
            <a:r>
              <a:rPr lang="fr-FR" sz="1100" b="1" i="1" dirty="0" smtClean="0"/>
              <a:t>Kandahar</a:t>
            </a:r>
            <a:endParaRPr lang="fr-FR" sz="1100" b="1" i="1" dirty="0"/>
          </a:p>
        </p:txBody>
      </p:sp>
      <p:sp>
        <p:nvSpPr>
          <p:cNvPr id="53" name="Ellipse 52"/>
          <p:cNvSpPr/>
          <p:nvPr/>
        </p:nvSpPr>
        <p:spPr>
          <a:xfrm>
            <a:off x="5436096" y="1628800"/>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4" name="Ellipse 53"/>
          <p:cNvSpPr/>
          <p:nvPr/>
        </p:nvSpPr>
        <p:spPr>
          <a:xfrm>
            <a:off x="6660232" y="1628800"/>
            <a:ext cx="144016" cy="1440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5" name="Arc 54"/>
          <p:cNvSpPr/>
          <p:nvPr/>
        </p:nvSpPr>
        <p:spPr>
          <a:xfrm rot="10366836">
            <a:off x="6890417" y="1225694"/>
            <a:ext cx="1699871" cy="1478584"/>
          </a:xfrm>
          <a:prstGeom prst="arc">
            <a:avLst>
              <a:gd name="adj1" fmla="val 17643355"/>
              <a:gd name="adj2" fmla="val 21088046"/>
            </a:avLst>
          </a:prstGeom>
          <a:ln>
            <a:solidFill>
              <a:schemeClr val="tx2">
                <a:lumMod val="75000"/>
              </a:schemeClr>
            </a:solidFill>
            <a:prstDash val="sysDash"/>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57" name="Arc 56"/>
          <p:cNvSpPr/>
          <p:nvPr/>
        </p:nvSpPr>
        <p:spPr>
          <a:xfrm rot="10366836">
            <a:off x="6458368" y="1873766"/>
            <a:ext cx="1699871" cy="1478584"/>
          </a:xfrm>
          <a:prstGeom prst="arc">
            <a:avLst>
              <a:gd name="adj1" fmla="val 17643355"/>
              <a:gd name="adj2" fmla="val 21088046"/>
            </a:avLst>
          </a:prstGeom>
          <a:ln>
            <a:solidFill>
              <a:schemeClr val="tx2">
                <a:lumMod val="75000"/>
              </a:schemeClr>
            </a:solidFill>
            <a:prstDash val="sysDash"/>
            <a:headEnd type="none" w="med" len="med"/>
            <a:tailEnd type="triangle" w="med" len="med"/>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pic>
        <p:nvPicPr>
          <p:cNvPr id="52" name="Picture 1" descr="C:\Users\christophe\Desktop\Cartographier l'enjeu afghan\CAR Les fronts de l'insurrection.jpg">
            <a:hlinkClick r:id="rId3" action="ppaction://hlinksldjump"/>
          </p:cNvPr>
          <p:cNvPicPr>
            <a:picLocks noChangeAspect="1" noChangeArrowheads="1"/>
          </p:cNvPicPr>
          <p:nvPr/>
        </p:nvPicPr>
        <p:blipFill>
          <a:blip r:embed="rId4" cstate="email"/>
          <a:srcRect/>
          <a:stretch>
            <a:fillRect/>
          </a:stretch>
        </p:blipFill>
        <p:spPr bwMode="auto">
          <a:xfrm>
            <a:off x="7358082" y="4500570"/>
            <a:ext cx="1562631" cy="1266925"/>
          </a:xfrm>
          <a:prstGeom prst="rect">
            <a:avLst/>
          </a:prstGeom>
          <a:noFill/>
        </p:spPr>
      </p:pic>
      <p:pic>
        <p:nvPicPr>
          <p:cNvPr id="56" name="Picture 2" descr="C:\Users\Julien EBERSOLD\Desktop\Image1.jpg"/>
          <p:cNvPicPr>
            <a:picLocks noChangeAspect="1" noChangeArrowheads="1"/>
          </p:cNvPicPr>
          <p:nvPr/>
        </p:nvPicPr>
        <p:blipFill>
          <a:blip r:embed="rId5" cstate="email"/>
          <a:srcRect/>
          <a:stretch>
            <a:fillRect/>
          </a:stretch>
        </p:blipFill>
        <p:spPr bwMode="auto">
          <a:xfrm>
            <a:off x="785785" y="785794"/>
            <a:ext cx="2929419"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box(in)">
                                      <p:cBhvr>
                                        <p:cTn id="10" dur="500"/>
                                        <p:tgtEl>
                                          <p:spTgt spid="6">
                                            <p:txEl>
                                              <p:pRg st="7" end="7"/>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ox(in)">
                                      <p:cBhvr>
                                        <p:cTn id="13" dur="500"/>
                                        <p:tgtEl>
                                          <p:spTgt spid="4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ox(in)">
                                      <p:cBhvr>
                                        <p:cTn id="16" dur="500"/>
                                        <p:tgtEl>
                                          <p:spTgt spid="4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ox(in)">
                                      <p:cBhvr>
                                        <p:cTn id="19" dur="500"/>
                                        <p:tgtEl>
                                          <p:spTgt spid="4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ox(in)">
                                      <p:cBhvr>
                                        <p:cTn id="22" dur="500"/>
                                        <p:tgtEl>
                                          <p:spTgt spid="4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ox(in)">
                                      <p:cBhvr>
                                        <p:cTn id="25" dur="500"/>
                                        <p:tgtEl>
                                          <p:spTgt spid="4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ox(in)">
                                      <p:cBhvr>
                                        <p:cTn id="28" dur="500"/>
                                        <p:tgtEl>
                                          <p:spTgt spid="4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ox(in)">
                                      <p:cBhvr>
                                        <p:cTn id="31" dur="500"/>
                                        <p:tgtEl>
                                          <p:spTgt spid="4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ox(in)">
                                      <p:cBhvr>
                                        <p:cTn id="34" dur="500"/>
                                        <p:tgtEl>
                                          <p:spTgt spid="5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box(in)">
                                      <p:cBhvr>
                                        <p:cTn id="37" dur="500"/>
                                        <p:tgtEl>
                                          <p:spTgt spid="5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ox(in)">
                                      <p:cBhvr>
                                        <p:cTn id="40" dur="500"/>
                                        <p:tgtEl>
                                          <p:spTgt spid="5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ox(in)">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animEffect transition="in" filter="box(in)">
                                      <p:cBhvr>
                                        <p:cTn id="48" dur="500"/>
                                        <p:tgtEl>
                                          <p:spTgt spid="6">
                                            <p:txEl>
                                              <p:pRg st="8" end="8"/>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ox(in)">
                                      <p:cBhvr>
                                        <p:cTn id="51" dur="500"/>
                                        <p:tgtEl>
                                          <p:spTgt spid="12"/>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ox(in)">
                                      <p:cBhvr>
                                        <p:cTn id="54" dur="500"/>
                                        <p:tgtEl>
                                          <p:spTgt spid="21"/>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box(in)">
                                      <p:cBhvr>
                                        <p:cTn id="57" dur="500"/>
                                        <p:tgtEl>
                                          <p:spTgt spid="55"/>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box(in)">
                                      <p:cBhvr>
                                        <p:cTn id="6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animBg="1"/>
      <p:bldP spid="43" grpId="0" animBg="1"/>
      <p:bldP spid="44" grpId="0" animBg="1"/>
      <p:bldP spid="45" grpId="0" animBg="1"/>
      <p:bldP spid="46" grpId="0" animBg="1"/>
      <p:bldP spid="47" grpId="0" animBg="1"/>
      <p:bldP spid="48" grpId="0" animBg="1"/>
      <p:bldP spid="49" grpId="0" animBg="1"/>
      <p:bldP spid="50" grpId="0" animBg="1"/>
      <p:bldP spid="51" grpId="0"/>
      <p:bldP spid="53" grpId="0" animBg="1"/>
      <p:bldP spid="54" grpId="0" animBg="1"/>
      <p:bldP spid="55"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2" y="332656"/>
          <a:ext cx="9144003" cy="6566878"/>
        </p:xfrm>
        <a:graphic>
          <a:graphicData uri="http://schemas.openxmlformats.org/drawingml/2006/table">
            <a:tbl>
              <a:tblPr firstRow="1" bandRow="1">
                <a:tableStyleId>{073A0DAA-6AF3-43AB-8588-CEC1D06C72B9}</a:tableStyleId>
              </a:tblPr>
              <a:tblGrid>
                <a:gridCol w="3048001"/>
                <a:gridCol w="3048001"/>
                <a:gridCol w="3048001"/>
              </a:tblGrid>
              <a:tr h="298760">
                <a:tc>
                  <a:txBody>
                    <a:bodyPr/>
                    <a:lstStyle/>
                    <a:p>
                      <a:pPr algn="ctr"/>
                      <a:r>
                        <a:rPr lang="fr-FR" sz="1100" b="1" kern="1200" dirty="0" smtClean="0">
                          <a:solidFill>
                            <a:schemeClr val="tx1"/>
                          </a:solidFill>
                          <a:latin typeface="+mn-lt"/>
                          <a:ea typeface="+mn-ea"/>
                          <a:cs typeface="+mn-cs"/>
                        </a:rPr>
                        <a:t>L’invasion soviétique</a:t>
                      </a:r>
                      <a:r>
                        <a:rPr lang="fr-FR" sz="1100" b="1" kern="1200" baseline="0" dirty="0" smtClean="0">
                          <a:solidFill>
                            <a:schemeClr val="tx1"/>
                          </a:solidFill>
                          <a:latin typeface="+mn-lt"/>
                          <a:ea typeface="+mn-ea"/>
                          <a:cs typeface="+mn-cs"/>
                        </a:rPr>
                        <a:t> (1979-1989)</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L’impossible stabilité (1989-2001)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L’intervention</a:t>
                      </a:r>
                      <a:r>
                        <a:rPr lang="fr-FR" sz="1100" b="1" kern="1200" baseline="0" dirty="0" smtClean="0">
                          <a:solidFill>
                            <a:schemeClr val="tx1"/>
                          </a:solidFill>
                          <a:latin typeface="+mn-lt"/>
                          <a:ea typeface="+mn-ea"/>
                          <a:cs typeface="+mn-cs"/>
                        </a:rPr>
                        <a:t> de l’OTAN (2001)</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003455">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22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6000">
                <a:tc gridSpan="3">
                  <a:txBody>
                    <a:bodyPr/>
                    <a:lstStyle/>
                    <a:p>
                      <a:pPr algn="ctr">
                        <a:buFont typeface="Wingdings 3" pitchFamily="18" charset="2"/>
                        <a:buNone/>
                      </a:pPr>
                      <a:r>
                        <a:rPr lang="fr-FR" sz="1000" b="1" i="1" dirty="0" smtClean="0"/>
                        <a:t>LES CAUSES DE L’INSTABILITÉ ET L’ÉCHEC DES INTERVENTIONS SUCCESSIVES</a:t>
                      </a:r>
                      <a:r>
                        <a:rPr lang="fr-FR" sz="1000" b="1" i="1" baseline="0" dirty="0" smtClean="0"/>
                        <a:t> </a:t>
                      </a:r>
                      <a:r>
                        <a:rPr lang="fr-FR" sz="1000" b="1" i="1" dirty="0" smtClean="0"/>
                        <a:t> </a:t>
                      </a:r>
                      <a:endParaRPr lang="fr-FR" sz="1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FR" sz="1200" b="1" i="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buFont typeface="Wingdings 3" pitchFamily="18" charset="2"/>
                        <a:buChar char=""/>
                      </a:pPr>
                      <a:endParaRPr lang="fr-FR" sz="1200" b="1" i="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84000">
                <a:tc>
                  <a:txBody>
                    <a:bodyPr/>
                    <a:lstStyle/>
                    <a:p>
                      <a:pPr algn="just">
                        <a:buFont typeface="Wingdings 3" pitchFamily="18" charset="2"/>
                        <a:buChar char=""/>
                      </a:pPr>
                      <a:r>
                        <a:rPr lang="fr-FR" sz="1400" b="1" i="1" dirty="0" smtClean="0"/>
                        <a:t> </a:t>
                      </a:r>
                      <a:r>
                        <a:rPr lang="fr-FR" sz="1200" b="1" i="1" dirty="0" smtClean="0"/>
                        <a:t>Incapacité à</a:t>
                      </a:r>
                      <a:r>
                        <a:rPr lang="fr-FR" sz="1200" b="1" i="1" baseline="0" dirty="0" smtClean="0"/>
                        <a:t> comprendre l’environnement naturel et socio-ethnique </a:t>
                      </a:r>
                    </a:p>
                    <a:p>
                      <a:pPr algn="just">
                        <a:buFont typeface="Wingdings 3" pitchFamily="18" charset="2"/>
                        <a:buChar char=""/>
                      </a:pPr>
                      <a:r>
                        <a:rPr lang="fr-FR" sz="1200" b="1" i="1" baseline="0" dirty="0" smtClean="0"/>
                        <a:t> Armée inadaptée aux techniques de la guérilla</a:t>
                      </a:r>
                    </a:p>
                    <a:p>
                      <a:pPr algn="just">
                        <a:buFont typeface="Wingdings 3" pitchFamily="18" charset="2"/>
                        <a:buChar char=""/>
                      </a:pPr>
                      <a:r>
                        <a:rPr lang="fr-FR" sz="1200" b="1" i="1" baseline="0" dirty="0" smtClean="0"/>
                        <a:t> Soutien militaire, logistique et financier des insurgés par l’extérieur</a:t>
                      </a:r>
                    </a:p>
                    <a:p>
                      <a:pPr algn="just">
                        <a:buFont typeface="Wingdings 3" pitchFamily="18" charset="2"/>
                        <a:buChar char=""/>
                      </a:pPr>
                      <a:r>
                        <a:rPr lang="fr-FR" sz="1200" b="1" i="1" baseline="0" dirty="0" smtClean="0"/>
                        <a:t> Accélération de la résolution de la Guerre froide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buFont typeface="Wingdings 3" pitchFamily="18" charset="2"/>
                        <a:buChar char=""/>
                      </a:pPr>
                      <a:r>
                        <a:rPr lang="fr-FR" sz="1200" b="1" i="1" kern="1200" dirty="0" smtClean="0">
                          <a:solidFill>
                            <a:schemeClr val="dk1"/>
                          </a:solidFill>
                          <a:latin typeface="+mn-lt"/>
                          <a:ea typeface="+mn-ea"/>
                          <a:cs typeface="+mn-cs"/>
                        </a:rPr>
                        <a:t> Faiblesse</a:t>
                      </a:r>
                      <a:r>
                        <a:rPr lang="fr-FR" sz="1200" b="1" i="1" kern="1200" baseline="0" dirty="0" smtClean="0">
                          <a:solidFill>
                            <a:schemeClr val="dk1"/>
                          </a:solidFill>
                          <a:latin typeface="+mn-lt"/>
                          <a:ea typeface="+mn-ea"/>
                          <a:cs typeface="+mn-cs"/>
                        </a:rPr>
                        <a:t> de l’Etat du fait des rivalités entre ethnies, factions … </a:t>
                      </a:r>
                    </a:p>
                    <a:p>
                      <a:pPr algn="just">
                        <a:buFont typeface="Wingdings 3" pitchFamily="18" charset="2"/>
                        <a:buChar char=""/>
                      </a:pPr>
                      <a:r>
                        <a:rPr lang="fr-FR" sz="1200" b="1" i="1" kern="1200" baseline="0" dirty="0" smtClean="0">
                          <a:solidFill>
                            <a:schemeClr val="dk1"/>
                          </a:solidFill>
                          <a:latin typeface="+mn-lt"/>
                          <a:ea typeface="+mn-ea"/>
                          <a:cs typeface="+mn-cs"/>
                        </a:rPr>
                        <a:t>  Radicalisation des fondamentalismes musulmans</a:t>
                      </a:r>
                    </a:p>
                    <a:p>
                      <a:pPr algn="just">
                        <a:buFont typeface="Wingdings 3" pitchFamily="18" charset="2"/>
                        <a:buChar char=""/>
                      </a:pPr>
                      <a:r>
                        <a:rPr lang="fr-FR" sz="1200" b="1" i="1" kern="1200" baseline="0" dirty="0" smtClean="0">
                          <a:solidFill>
                            <a:schemeClr val="dk1"/>
                          </a:solidFill>
                          <a:latin typeface="+mn-lt"/>
                          <a:ea typeface="+mn-ea"/>
                          <a:cs typeface="+mn-cs"/>
                        </a:rPr>
                        <a:t> Développement des pratiques terroristes</a:t>
                      </a:r>
                    </a:p>
                    <a:p>
                      <a:pPr algn="just">
                        <a:buFont typeface="Wingdings 3" pitchFamily="18" charset="2"/>
                        <a:buChar char=""/>
                      </a:pPr>
                      <a:r>
                        <a:rPr lang="fr-FR" sz="1200" b="1" i="1" kern="1200" baseline="0" dirty="0" smtClean="0">
                          <a:solidFill>
                            <a:schemeClr val="dk1"/>
                          </a:solidFill>
                          <a:latin typeface="+mn-lt"/>
                          <a:ea typeface="+mn-ea"/>
                          <a:cs typeface="+mn-cs"/>
                        </a:rPr>
                        <a:t> Soutien financier extérieur (pétromonarchies)</a:t>
                      </a:r>
                      <a:endParaRPr lang="fr-FR" sz="1200" b="1" i="1"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buFont typeface="Wingdings 3" pitchFamily="18" charset="2"/>
                        <a:buChar char=""/>
                      </a:pPr>
                      <a:r>
                        <a:rPr lang="fr-FR" sz="1400" b="1" i="1" dirty="0" smtClean="0"/>
                        <a:t> </a:t>
                      </a:r>
                      <a:r>
                        <a:rPr lang="fr-FR" sz="1200" b="1" i="1" dirty="0" smtClean="0"/>
                        <a:t>Effectifs militaires </a:t>
                      </a:r>
                      <a:r>
                        <a:rPr lang="fr-FR" sz="1200" b="1" i="1" baseline="0" dirty="0" smtClean="0"/>
                        <a:t>insuffisants pour contrôler le territoire malgré un investissement technologique important</a:t>
                      </a:r>
                    </a:p>
                    <a:p>
                      <a:pPr algn="just">
                        <a:buFont typeface="Wingdings 3" pitchFamily="18" charset="2"/>
                        <a:buChar char=""/>
                      </a:pPr>
                      <a:r>
                        <a:rPr lang="fr-FR" sz="1200" b="1" i="1" baseline="0" dirty="0" smtClean="0"/>
                        <a:t> Difficultés à saisir les traditions afghanes, la subtilité des rapports sociaux et les relations ethniques</a:t>
                      </a:r>
                    </a:p>
                    <a:p>
                      <a:pPr algn="just">
                        <a:buFont typeface="Wingdings 3" pitchFamily="18" charset="2"/>
                        <a:buChar char=""/>
                      </a:pPr>
                      <a:r>
                        <a:rPr lang="fr-FR" sz="1200" b="1" i="1" baseline="0" dirty="0" smtClean="0"/>
                        <a:t> Faible légitimité et corruption du pouvoir mis en place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3622">
                <a:tc gridSpan="3">
                  <a:txBody>
                    <a:bodyPr/>
                    <a:lstStyle/>
                    <a:p>
                      <a:pPr algn="ctr">
                        <a:buFont typeface="Wingdings 3" pitchFamily="18" charset="2"/>
                        <a:buChar char="&quot;"/>
                      </a:pPr>
                      <a:r>
                        <a:rPr lang="fr-FR" sz="1600" b="1" i="1" kern="1200" dirty="0" smtClean="0">
                          <a:solidFill>
                            <a:srgbClr val="FF0000"/>
                          </a:solidFill>
                          <a:latin typeface="+mn-lt"/>
                          <a:ea typeface="+mn-ea"/>
                          <a:cs typeface="+mn-cs"/>
                        </a:rPr>
                        <a:t> Rôle fondamental des structures naturelles et socio-ethniques dans la chronologie des événements</a:t>
                      </a:r>
                    </a:p>
                    <a:p>
                      <a:pPr algn="ctr">
                        <a:buFont typeface="Wingdings 3" pitchFamily="18" charset="2"/>
                        <a:buChar char="&quot;"/>
                      </a:pPr>
                      <a:r>
                        <a:rPr lang="fr-FR" sz="1600" b="1" i="1" kern="1200" dirty="0" smtClean="0">
                          <a:solidFill>
                            <a:srgbClr val="FF0000"/>
                          </a:solidFill>
                          <a:latin typeface="+mn-lt"/>
                          <a:ea typeface="+mn-ea"/>
                          <a:cs typeface="+mn-cs"/>
                        </a:rPr>
                        <a:t> Importance du</a:t>
                      </a:r>
                      <a:r>
                        <a:rPr lang="fr-FR" sz="1600" b="1" i="1" kern="1200" baseline="0" dirty="0" smtClean="0">
                          <a:solidFill>
                            <a:srgbClr val="FF0000"/>
                          </a:solidFill>
                          <a:latin typeface="+mn-lt"/>
                          <a:ea typeface="+mn-ea"/>
                          <a:cs typeface="+mn-cs"/>
                        </a:rPr>
                        <a:t> contexte international qui influence les conflits internes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ous-titre 4"/>
          <p:cNvSpPr txBox="1">
            <a:spLocks/>
          </p:cNvSpPr>
          <p:nvPr/>
        </p:nvSpPr>
        <p:spPr>
          <a:xfrm>
            <a:off x="0" y="0"/>
            <a:ext cx="9144000" cy="360040"/>
          </a:xfrm>
          <a:prstGeom prst="rect">
            <a:avLst/>
          </a:prstGeom>
        </p:spPr>
        <p:txBody>
          <a:bodyPr vert="horz" lIns="91440" tIns="45720" rIns="91440" bIns="45720" rtlCol="0">
            <a:noAutofit/>
          </a:bodyPr>
          <a:lstStyle/>
          <a:p>
            <a:pPr marL="342900" indent="-342900" algn="ctr">
              <a:spcBef>
                <a:spcPct val="20000"/>
              </a:spcBef>
            </a:pPr>
            <a:r>
              <a:rPr lang="fr-FR" sz="1200" b="1" i="1" dirty="0" smtClean="0"/>
              <a:t>UNE APPROCHE CHRONOLOGIQUE : Quels </a:t>
            </a:r>
            <a:r>
              <a:rPr lang="fr-FR" sz="1200" b="1" i="1" dirty="0"/>
              <a:t>événements </a:t>
            </a:r>
            <a:r>
              <a:rPr lang="fr-FR" sz="1200" b="1" i="1" dirty="0" smtClean="0"/>
              <a:t>ont plongé </a:t>
            </a:r>
            <a:r>
              <a:rPr lang="fr-FR" sz="1200" b="1" i="1" dirty="0"/>
              <a:t>le pays dans une situation </a:t>
            </a:r>
            <a:r>
              <a:rPr lang="fr-FR" sz="1200" b="1" i="1" dirty="0" smtClean="0"/>
              <a:t>d’instabilité depuis plus de 30 ans ? </a:t>
            </a:r>
            <a:endParaRPr lang="fr-FR" sz="12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200" b="1" i="1"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4098" name="Picture 2"/>
          <p:cNvPicPr>
            <a:picLocks noChangeAspect="1" noChangeArrowheads="1"/>
          </p:cNvPicPr>
          <p:nvPr/>
        </p:nvPicPr>
        <p:blipFill>
          <a:blip r:embed="rId2" cstate="email"/>
          <a:srcRect/>
          <a:stretch>
            <a:fillRect/>
          </a:stretch>
        </p:blipFill>
        <p:spPr bwMode="auto">
          <a:xfrm>
            <a:off x="107504" y="692696"/>
            <a:ext cx="2880320" cy="1944216"/>
          </a:xfrm>
          <a:prstGeom prst="rect">
            <a:avLst/>
          </a:prstGeom>
          <a:noFill/>
          <a:ln w="9525">
            <a:noFill/>
            <a:miter lim="800000"/>
            <a:headEnd/>
            <a:tailEnd/>
          </a:ln>
        </p:spPr>
      </p:pic>
      <p:pic>
        <p:nvPicPr>
          <p:cNvPr id="2" name="Picture 3"/>
          <p:cNvPicPr>
            <a:picLocks noChangeAspect="1" noChangeArrowheads="1"/>
          </p:cNvPicPr>
          <p:nvPr/>
        </p:nvPicPr>
        <p:blipFill>
          <a:blip r:embed="rId3" cstate="email"/>
          <a:srcRect/>
          <a:stretch>
            <a:fillRect/>
          </a:stretch>
        </p:blipFill>
        <p:spPr bwMode="auto">
          <a:xfrm>
            <a:off x="107504" y="2708920"/>
            <a:ext cx="2820806" cy="1656184"/>
          </a:xfrm>
          <a:prstGeom prst="rect">
            <a:avLst/>
          </a:prstGeom>
          <a:noFill/>
          <a:ln w="9525">
            <a:noFill/>
            <a:miter lim="800000"/>
            <a:headEnd/>
            <a:tailEnd/>
          </a:ln>
        </p:spPr>
      </p:pic>
      <p:pic>
        <p:nvPicPr>
          <p:cNvPr id="35841" name="Picture 1"/>
          <p:cNvPicPr>
            <a:picLocks noChangeAspect="1" noChangeArrowheads="1"/>
          </p:cNvPicPr>
          <p:nvPr/>
        </p:nvPicPr>
        <p:blipFill>
          <a:blip r:embed="rId4" cstate="email"/>
          <a:srcRect/>
          <a:stretch>
            <a:fillRect/>
          </a:stretch>
        </p:blipFill>
        <p:spPr bwMode="auto">
          <a:xfrm>
            <a:off x="3131840" y="692696"/>
            <a:ext cx="2880320" cy="1913683"/>
          </a:xfrm>
          <a:prstGeom prst="rect">
            <a:avLst/>
          </a:prstGeom>
          <a:noFill/>
          <a:ln w="9525">
            <a:noFill/>
            <a:miter lim="800000"/>
            <a:headEnd/>
            <a:tailEnd/>
          </a:ln>
        </p:spPr>
      </p:pic>
      <p:pic>
        <p:nvPicPr>
          <p:cNvPr id="35842" name="Picture 2"/>
          <p:cNvPicPr>
            <a:picLocks noChangeAspect="1" noChangeArrowheads="1"/>
          </p:cNvPicPr>
          <p:nvPr/>
        </p:nvPicPr>
        <p:blipFill>
          <a:blip r:embed="rId5" cstate="email"/>
          <a:srcRect/>
          <a:stretch>
            <a:fillRect/>
          </a:stretch>
        </p:blipFill>
        <p:spPr bwMode="auto">
          <a:xfrm>
            <a:off x="3131841" y="2708921"/>
            <a:ext cx="2880320" cy="1671616"/>
          </a:xfrm>
          <a:prstGeom prst="rect">
            <a:avLst/>
          </a:prstGeom>
          <a:noFill/>
          <a:ln w="9525">
            <a:noFill/>
            <a:miter lim="800000"/>
            <a:headEnd/>
            <a:tailEnd/>
          </a:ln>
        </p:spPr>
      </p:pic>
      <p:pic>
        <p:nvPicPr>
          <p:cNvPr id="35843" name="Picture 3"/>
          <p:cNvPicPr>
            <a:picLocks noChangeAspect="1" noChangeArrowheads="1"/>
          </p:cNvPicPr>
          <p:nvPr/>
        </p:nvPicPr>
        <p:blipFill>
          <a:blip r:embed="rId6" cstate="email"/>
          <a:srcRect/>
          <a:stretch>
            <a:fillRect/>
          </a:stretch>
        </p:blipFill>
        <p:spPr bwMode="auto">
          <a:xfrm>
            <a:off x="6156176" y="692696"/>
            <a:ext cx="2915816" cy="1866848"/>
          </a:xfrm>
          <a:prstGeom prst="rect">
            <a:avLst/>
          </a:prstGeom>
          <a:noFill/>
          <a:ln w="9525">
            <a:noFill/>
            <a:miter lim="800000"/>
            <a:headEnd/>
            <a:tailEnd/>
          </a:ln>
        </p:spPr>
      </p:pic>
      <p:pic>
        <p:nvPicPr>
          <p:cNvPr id="35844" name="Picture 4"/>
          <p:cNvPicPr>
            <a:picLocks noChangeAspect="1" noChangeArrowheads="1"/>
          </p:cNvPicPr>
          <p:nvPr/>
        </p:nvPicPr>
        <p:blipFill>
          <a:blip r:embed="rId7" cstate="email"/>
          <a:srcRect/>
          <a:stretch>
            <a:fillRect/>
          </a:stretch>
        </p:blipFill>
        <p:spPr bwMode="auto">
          <a:xfrm>
            <a:off x="6156176" y="2723683"/>
            <a:ext cx="2987824" cy="1713429"/>
          </a:xfrm>
          <a:prstGeom prst="rect">
            <a:avLst/>
          </a:prstGeom>
          <a:noFill/>
          <a:ln w="9525">
            <a:noFill/>
            <a:miter lim="800000"/>
            <a:headEnd/>
            <a:tailEnd/>
          </a:ln>
        </p:spPr>
      </p:pic>
      <p:sp>
        <p:nvSpPr>
          <p:cNvPr id="11" name="Rectangle 10"/>
          <p:cNvSpPr/>
          <p:nvPr/>
        </p:nvSpPr>
        <p:spPr>
          <a:xfrm>
            <a:off x="71438" y="4714884"/>
            <a:ext cx="2928926"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143240" y="4714884"/>
            <a:ext cx="2928958" cy="150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143668" y="4714884"/>
            <a:ext cx="2928926"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42844" y="6385342"/>
            <a:ext cx="8929718" cy="50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2130425"/>
            <a:ext cx="7846640" cy="1226567"/>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b="1" i="1" dirty="0" smtClean="0"/>
              <a:t>III. L’impact du conflit actuel aux différentes échelles</a:t>
            </a:r>
            <a:endParaRPr lang="fr-FR" b="1" i="1" dirty="0"/>
          </a:p>
        </p:txBody>
      </p:sp>
      <p:sp>
        <p:nvSpPr>
          <p:cNvPr id="5" name="Sous-titre 4"/>
          <p:cNvSpPr>
            <a:spLocks noGrp="1"/>
          </p:cNvSpPr>
          <p:nvPr>
            <p:ph type="subTitle" idx="1"/>
          </p:nvPr>
        </p:nvSpPr>
        <p:spPr>
          <a:xfrm>
            <a:off x="683568" y="3789040"/>
            <a:ext cx="7848872" cy="576064"/>
          </a:xfrm>
        </p:spPr>
        <p:txBody>
          <a:bodyPr>
            <a:normAutofit/>
          </a:bodyPr>
          <a:lstStyle/>
          <a:p>
            <a:r>
              <a:rPr lang="fr-FR" sz="2800" b="1" i="1" dirty="0" smtClean="0"/>
              <a:t>Approche géopolitique </a:t>
            </a:r>
            <a:endParaRPr lang="fr-FR" sz="2800" b="1"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4"/>
          <p:cNvSpPr txBox="1">
            <a:spLocks/>
          </p:cNvSpPr>
          <p:nvPr/>
        </p:nvSpPr>
        <p:spPr>
          <a:xfrm>
            <a:off x="1043608" y="2492896"/>
            <a:ext cx="7200800" cy="864096"/>
          </a:xfrm>
          <a:prstGeom prst="rect">
            <a:avLst/>
          </a:prstGeom>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fr-FR" sz="3200" b="1" i="1" noProof="0" dirty="0" smtClean="0"/>
              <a:t>Pourquoi la situation </a:t>
            </a:r>
            <a:r>
              <a:rPr lang="fr-FR" sz="3200" b="1" i="1" dirty="0" smtClean="0"/>
              <a:t>en Afghanistan inquiète la communauté internationale?</a:t>
            </a:r>
            <a:r>
              <a:rPr lang="fr-FR" sz="3200" b="1" i="1" noProof="0" dirty="0" smtClean="0"/>
              <a:t> </a:t>
            </a:r>
            <a:r>
              <a:rPr kumimoji="0" lang="fr-FR" sz="2400" b="1" i="1"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8092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smtClean="0"/>
              <a:t>Les enjeux régionaux    </a:t>
            </a:r>
            <a:endParaRPr lang="fr-FR" sz="3600" b="1"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4"/>
          <p:cNvSpPr txBox="1">
            <a:spLocks/>
          </p:cNvSpPr>
          <p:nvPr/>
        </p:nvSpPr>
        <p:spPr>
          <a:xfrm>
            <a:off x="0" y="0"/>
            <a:ext cx="9144000" cy="360040"/>
          </a:xfrm>
          <a:prstGeom prst="rect">
            <a:avLst/>
          </a:prstGeom>
        </p:spPr>
        <p:txBody>
          <a:bodyPr vert="horz" lIns="91440" tIns="45720" rIns="91440" bIns="45720" rtlCol="0">
            <a:noAutofit/>
          </a:bodyPr>
          <a:lstStyle/>
          <a:p>
            <a:pPr marL="342900" lvl="0" indent="-342900" algn="ctr">
              <a:spcBef>
                <a:spcPct val="20000"/>
              </a:spcBef>
            </a:pPr>
            <a:r>
              <a:rPr lang="fr-FR" sz="1200" b="1" i="1" dirty="0" smtClean="0"/>
              <a:t>UNE APPROCHE GEOPOLITIQUE : </a:t>
            </a:r>
            <a:r>
              <a:rPr lang="fr-FR" sz="1400" b="1" i="1" noProof="0" dirty="0" smtClean="0"/>
              <a:t>Pourquoi la situation </a:t>
            </a:r>
            <a:r>
              <a:rPr lang="fr-FR" sz="1400" b="1" i="1" dirty="0" smtClean="0"/>
              <a:t>en Afghanistan inquiète la communauté internationale ?</a:t>
            </a:r>
            <a:r>
              <a:rPr lang="fr-FR" sz="1400" b="1" i="1" noProof="0" dirty="0" smtClean="0"/>
              <a:t> </a:t>
            </a:r>
            <a:r>
              <a:rPr lang="fr-FR" sz="1100" b="1" i="1" dirty="0" smtClean="0"/>
              <a:t> </a:t>
            </a:r>
            <a:endParaRPr lang="fr-FR" sz="1100" b="1" i="1" dirty="0"/>
          </a:p>
          <a:p>
            <a:pPr marL="342900" indent="-342900" algn="ctr">
              <a:spcBef>
                <a:spcPct val="20000"/>
              </a:spcBef>
            </a:pPr>
            <a:endParaRPr lang="fr-FR" sz="14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1" i="1"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Sous-titre 4"/>
          <p:cNvSpPr txBox="1">
            <a:spLocks/>
          </p:cNvSpPr>
          <p:nvPr/>
        </p:nvSpPr>
        <p:spPr>
          <a:xfrm>
            <a:off x="0" y="332656"/>
            <a:ext cx="9144000" cy="360040"/>
          </a:xfrm>
          <a:prstGeom prst="rect">
            <a:avLst/>
          </a:prstGeom>
          <a:solidFill>
            <a:schemeClr val="accent6">
              <a:lumMod val="40000"/>
              <a:lumOff val="60000"/>
            </a:schemeClr>
          </a:solidFill>
          <a:ln w="12700">
            <a:solidFill>
              <a:schemeClr val="tx1"/>
            </a:solidFill>
          </a:ln>
        </p:spPr>
        <p:txBody>
          <a:bodyPr vert="horz" lIns="91440" tIns="45720" rIns="91440" bIns="45720" rtlCol="0">
            <a:noAutofit/>
          </a:bodyPr>
          <a:lstStyle/>
          <a:p>
            <a:pPr marL="342900" lvl="0" indent="-342900" algn="ctr">
              <a:spcBef>
                <a:spcPct val="20000"/>
              </a:spcBef>
            </a:pPr>
            <a:r>
              <a:rPr lang="fr-FR" sz="1400" b="1" i="1" dirty="0" smtClean="0"/>
              <a:t>A L’ECHELLE REGIONALE</a:t>
            </a:r>
            <a:r>
              <a:rPr lang="fr-FR" sz="1400" b="1" i="1" noProof="0" dirty="0" smtClean="0"/>
              <a:t> </a:t>
            </a:r>
            <a:r>
              <a:rPr lang="fr-FR" sz="1100" b="1" i="1" dirty="0" smtClean="0"/>
              <a:t> </a:t>
            </a:r>
            <a:endParaRPr lang="fr-FR" sz="1100" b="1" i="1" dirty="0"/>
          </a:p>
          <a:p>
            <a:pPr marL="342900" indent="-342900" algn="ctr">
              <a:spcBef>
                <a:spcPct val="20000"/>
              </a:spcBef>
            </a:pPr>
            <a:endParaRPr lang="fr-FR" sz="14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1" i="1"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2" name="Connecteur droit 11"/>
          <p:cNvCxnSpPr/>
          <p:nvPr/>
        </p:nvCxnSpPr>
        <p:spPr>
          <a:xfrm rot="5400000">
            <a:off x="2569468" y="3775348"/>
            <a:ext cx="6165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0" y="3714752"/>
            <a:ext cx="5652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2" cstate="email"/>
          <a:srcRect/>
          <a:stretch>
            <a:fillRect/>
          </a:stretch>
        </p:blipFill>
        <p:spPr bwMode="auto">
          <a:xfrm>
            <a:off x="48606" y="769834"/>
            <a:ext cx="2880320" cy="2016224"/>
          </a:xfrm>
          <a:prstGeom prst="rect">
            <a:avLst/>
          </a:prstGeom>
          <a:noFill/>
          <a:ln w="9525">
            <a:noFill/>
            <a:miter lim="800000"/>
            <a:headEnd/>
            <a:tailEnd/>
          </a:ln>
        </p:spPr>
      </p:pic>
      <p:pic>
        <p:nvPicPr>
          <p:cNvPr id="11" name="Picture 3"/>
          <p:cNvPicPr>
            <a:picLocks noChangeAspect="1" noChangeArrowheads="1"/>
          </p:cNvPicPr>
          <p:nvPr/>
        </p:nvPicPr>
        <p:blipFill>
          <a:blip r:embed="rId2" cstate="email"/>
          <a:srcRect/>
          <a:stretch>
            <a:fillRect/>
          </a:stretch>
        </p:blipFill>
        <p:spPr bwMode="auto">
          <a:xfrm>
            <a:off x="0" y="3857628"/>
            <a:ext cx="2880320" cy="2016224"/>
          </a:xfrm>
          <a:prstGeom prst="rect">
            <a:avLst/>
          </a:prstGeom>
          <a:noFill/>
          <a:ln w="9525">
            <a:noFill/>
            <a:miter lim="800000"/>
            <a:headEnd/>
            <a:tailEnd/>
          </a:ln>
        </p:spPr>
      </p:pic>
      <p:pic>
        <p:nvPicPr>
          <p:cNvPr id="13" name="Picture 3"/>
          <p:cNvPicPr>
            <a:picLocks noChangeAspect="1" noChangeArrowheads="1"/>
          </p:cNvPicPr>
          <p:nvPr/>
        </p:nvPicPr>
        <p:blipFill>
          <a:blip r:embed="rId2" cstate="email"/>
          <a:srcRect/>
          <a:stretch>
            <a:fillRect/>
          </a:stretch>
        </p:blipFill>
        <p:spPr bwMode="auto">
          <a:xfrm>
            <a:off x="6000760" y="785794"/>
            <a:ext cx="2880320" cy="2016224"/>
          </a:xfrm>
          <a:prstGeom prst="rect">
            <a:avLst/>
          </a:prstGeom>
          <a:noFill/>
          <a:ln w="9525">
            <a:noFill/>
            <a:miter lim="800000"/>
            <a:headEnd/>
            <a:tailEnd/>
          </a:ln>
        </p:spPr>
      </p:pic>
      <p:sp>
        <p:nvSpPr>
          <p:cNvPr id="15" name="ZoneTexte 14"/>
          <p:cNvSpPr txBox="1"/>
          <p:nvPr/>
        </p:nvSpPr>
        <p:spPr>
          <a:xfrm>
            <a:off x="0" y="2825589"/>
            <a:ext cx="2928926" cy="707886"/>
          </a:xfrm>
          <a:prstGeom prst="rect">
            <a:avLst/>
          </a:prstGeom>
          <a:noFill/>
          <a:ln>
            <a:solidFill>
              <a:schemeClr val="tx1"/>
            </a:solidFill>
          </a:ln>
        </p:spPr>
        <p:txBody>
          <a:bodyPr wrap="square" rtlCol="0">
            <a:spAutoFit/>
          </a:bodyPr>
          <a:lstStyle/>
          <a:p>
            <a:r>
              <a:rPr lang="fr-FR" sz="1000" b="1" u="sng" dirty="0" smtClean="0"/>
              <a:t>L’ENJEU POUR LE PAKISTAN :</a:t>
            </a:r>
          </a:p>
          <a:p>
            <a:endParaRPr lang="fr-FR" sz="1000" b="1" u="sng" dirty="0" smtClean="0"/>
          </a:p>
          <a:p>
            <a:endParaRPr lang="fr-FR" sz="1000" b="1" u="sng" dirty="0" smtClean="0"/>
          </a:p>
          <a:p>
            <a:r>
              <a:rPr lang="fr-FR" sz="1000" b="1" u="sng" dirty="0" smtClean="0"/>
              <a:t> </a:t>
            </a:r>
          </a:p>
        </p:txBody>
      </p:sp>
      <p:sp>
        <p:nvSpPr>
          <p:cNvPr id="16" name="ZoneTexte 15"/>
          <p:cNvSpPr txBox="1"/>
          <p:nvPr/>
        </p:nvSpPr>
        <p:spPr>
          <a:xfrm>
            <a:off x="0" y="5929330"/>
            <a:ext cx="2857488" cy="707886"/>
          </a:xfrm>
          <a:prstGeom prst="rect">
            <a:avLst/>
          </a:prstGeom>
          <a:noFill/>
          <a:ln>
            <a:solidFill>
              <a:schemeClr val="tx1"/>
            </a:solidFill>
          </a:ln>
        </p:spPr>
        <p:txBody>
          <a:bodyPr wrap="square" rtlCol="0">
            <a:spAutoFit/>
          </a:bodyPr>
          <a:lstStyle/>
          <a:p>
            <a:r>
              <a:rPr lang="fr-FR" sz="1000" b="1" u="sng" dirty="0" smtClean="0"/>
              <a:t>L’ENJEU POUR L’IRAN :</a:t>
            </a:r>
          </a:p>
          <a:p>
            <a:endParaRPr lang="fr-FR" sz="1000" b="1" u="sng" dirty="0" smtClean="0"/>
          </a:p>
          <a:p>
            <a:endParaRPr lang="fr-FR" sz="1000" b="1" u="sng" dirty="0" smtClean="0"/>
          </a:p>
          <a:p>
            <a:endParaRPr lang="fr-FR" sz="1000" b="1" u="sng" dirty="0" smtClean="0"/>
          </a:p>
        </p:txBody>
      </p:sp>
      <p:sp>
        <p:nvSpPr>
          <p:cNvPr id="17" name="ZoneTexte 16"/>
          <p:cNvSpPr txBox="1"/>
          <p:nvPr/>
        </p:nvSpPr>
        <p:spPr>
          <a:xfrm>
            <a:off x="6000760" y="2857496"/>
            <a:ext cx="2857488" cy="707886"/>
          </a:xfrm>
          <a:prstGeom prst="rect">
            <a:avLst/>
          </a:prstGeom>
          <a:noFill/>
          <a:ln>
            <a:solidFill>
              <a:schemeClr val="tx1"/>
            </a:solidFill>
          </a:ln>
        </p:spPr>
        <p:txBody>
          <a:bodyPr wrap="square" rtlCol="0">
            <a:spAutoFit/>
          </a:bodyPr>
          <a:lstStyle/>
          <a:p>
            <a:r>
              <a:rPr lang="fr-FR" sz="1000" b="1" u="sng" dirty="0" smtClean="0"/>
              <a:t>L’ENJEU POUR LA CHINE :  </a:t>
            </a:r>
          </a:p>
          <a:p>
            <a:endParaRPr lang="fr-FR" sz="1000" b="1" u="sng" dirty="0" smtClean="0"/>
          </a:p>
          <a:p>
            <a:endParaRPr lang="fr-FR" sz="1000" b="1" u="sng" dirty="0" smtClean="0"/>
          </a:p>
          <a:p>
            <a:endParaRPr lang="fr-FR" sz="1000" b="1" u="sng"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cstate="email"/>
          <a:srcRect/>
          <a:stretch>
            <a:fillRect/>
          </a:stretch>
        </p:blipFill>
        <p:spPr bwMode="auto">
          <a:xfrm>
            <a:off x="251520" y="500042"/>
            <a:ext cx="3486150" cy="2444750"/>
          </a:xfrm>
          <a:prstGeom prst="rect">
            <a:avLst/>
          </a:prstGeom>
          <a:noFill/>
          <a:ln w="9525">
            <a:noFill/>
            <a:miter lim="800000"/>
            <a:headEnd/>
            <a:tailEnd/>
          </a:ln>
        </p:spPr>
      </p:pic>
      <p:sp>
        <p:nvSpPr>
          <p:cNvPr id="11" name="ZoneTexte 10"/>
          <p:cNvSpPr txBox="1"/>
          <p:nvPr/>
        </p:nvSpPr>
        <p:spPr>
          <a:xfrm>
            <a:off x="5580112" y="572050"/>
            <a:ext cx="3240360" cy="1077218"/>
          </a:xfrm>
          <a:prstGeom prst="rect">
            <a:avLst/>
          </a:prstGeom>
          <a:noFill/>
        </p:spPr>
        <p:txBody>
          <a:bodyPr wrap="square" rtlCol="0">
            <a:spAutoFit/>
          </a:bodyPr>
          <a:lstStyle/>
          <a:p>
            <a:pPr algn="just"/>
            <a:r>
              <a:rPr lang="fr-FR" sz="1600" b="1" i="1" dirty="0" smtClean="0">
                <a:solidFill>
                  <a:srgbClr val="FF0000"/>
                </a:solidFill>
              </a:rPr>
              <a:t>Un intérêt géostratégique </a:t>
            </a:r>
            <a:r>
              <a:rPr lang="fr-FR" sz="1600" i="1" dirty="0" smtClean="0">
                <a:solidFill>
                  <a:srgbClr val="FF0000"/>
                </a:solidFill>
              </a:rPr>
              <a:t>: </a:t>
            </a:r>
            <a:r>
              <a:rPr lang="fr-FR" sz="1600" i="1" dirty="0" smtClean="0"/>
              <a:t>s’assurer un front occidental non menaçant en cas de conflit avec l’Inde</a:t>
            </a:r>
          </a:p>
          <a:p>
            <a:pPr algn="just"/>
            <a:endParaRPr lang="fr-FR" sz="1600" i="1" dirty="0"/>
          </a:p>
        </p:txBody>
      </p:sp>
      <p:sp>
        <p:nvSpPr>
          <p:cNvPr id="12" name="ZoneTexte 11"/>
          <p:cNvSpPr txBox="1"/>
          <p:nvPr/>
        </p:nvSpPr>
        <p:spPr>
          <a:xfrm>
            <a:off x="5652120" y="1724178"/>
            <a:ext cx="3240360" cy="1077218"/>
          </a:xfrm>
          <a:prstGeom prst="rect">
            <a:avLst/>
          </a:prstGeom>
          <a:noFill/>
        </p:spPr>
        <p:txBody>
          <a:bodyPr wrap="square" rtlCol="0">
            <a:spAutoFit/>
          </a:bodyPr>
          <a:lstStyle/>
          <a:p>
            <a:pPr algn="just"/>
            <a:r>
              <a:rPr lang="fr-FR" sz="1600" b="1" i="1" dirty="0" smtClean="0">
                <a:solidFill>
                  <a:srgbClr val="FF0000"/>
                </a:solidFill>
              </a:rPr>
              <a:t>Un intérêt ethnique </a:t>
            </a:r>
            <a:r>
              <a:rPr lang="fr-FR" sz="1600" i="1" dirty="0" smtClean="0">
                <a:solidFill>
                  <a:srgbClr val="FF0000"/>
                </a:solidFill>
              </a:rPr>
              <a:t>: </a:t>
            </a:r>
            <a:r>
              <a:rPr lang="fr-FR" sz="1600" i="1" dirty="0" smtClean="0"/>
              <a:t>asseoir la domination des Pachtounes, peuple transfrontalier réputé favorables aux intérêts pakistanais</a:t>
            </a:r>
            <a:endParaRPr lang="fr-FR" sz="1600" i="1" dirty="0"/>
          </a:p>
        </p:txBody>
      </p:sp>
      <p:sp>
        <p:nvSpPr>
          <p:cNvPr id="13" name="ZoneTexte 12"/>
          <p:cNvSpPr txBox="1"/>
          <p:nvPr/>
        </p:nvSpPr>
        <p:spPr>
          <a:xfrm>
            <a:off x="5724128" y="3092330"/>
            <a:ext cx="3168352" cy="1077218"/>
          </a:xfrm>
          <a:prstGeom prst="rect">
            <a:avLst/>
          </a:prstGeom>
          <a:noFill/>
        </p:spPr>
        <p:txBody>
          <a:bodyPr wrap="square" rtlCol="0">
            <a:spAutoFit/>
          </a:bodyPr>
          <a:lstStyle/>
          <a:p>
            <a:pPr algn="just"/>
            <a:r>
              <a:rPr lang="fr-FR" sz="1600" b="1" i="1" dirty="0" smtClean="0">
                <a:solidFill>
                  <a:srgbClr val="FF0000"/>
                </a:solidFill>
              </a:rPr>
              <a:t>Un intérêt économique </a:t>
            </a:r>
            <a:r>
              <a:rPr lang="fr-FR" sz="1600" i="1" dirty="0" smtClean="0">
                <a:solidFill>
                  <a:srgbClr val="FF0000"/>
                </a:solidFill>
              </a:rPr>
              <a:t>: </a:t>
            </a:r>
            <a:r>
              <a:rPr lang="fr-FR" sz="1600" i="1" dirty="0" smtClean="0"/>
              <a:t>sécuriser des axes de communications commerciaux vitaux vers l’Asie centrale</a:t>
            </a:r>
            <a:endParaRPr lang="fr-FR" sz="1600" i="1" dirty="0"/>
          </a:p>
        </p:txBody>
      </p:sp>
      <p:sp>
        <p:nvSpPr>
          <p:cNvPr id="16" name="Ellipse 15"/>
          <p:cNvSpPr/>
          <p:nvPr/>
        </p:nvSpPr>
        <p:spPr>
          <a:xfrm rot="18672130">
            <a:off x="1404850" y="1393658"/>
            <a:ext cx="1512168" cy="1388612"/>
          </a:xfrm>
          <a:prstGeom prst="ellipse">
            <a:avLst/>
          </a:prstGeom>
          <a:solidFill>
            <a:schemeClr val="accent4">
              <a:lumMod val="60000"/>
              <a:lumOff val="40000"/>
              <a:alpha val="73000"/>
            </a:schemeClr>
          </a:solidFill>
          <a:ln w="38100" cap="flat" cmpd="sng" algn="ctr">
            <a:noFill/>
            <a:prstDash val="solid"/>
            <a:round/>
            <a:headEnd/>
            <a:tailEnd/>
          </a:ln>
        </p:spPr>
        <p:txBody>
          <a:bodyPr anchor="ctr"/>
          <a:lstStyle/>
          <a:p>
            <a:pPr fontAlgn="base">
              <a:spcBef>
                <a:spcPct val="0"/>
              </a:spcBef>
              <a:spcAft>
                <a:spcPct val="0"/>
              </a:spcAft>
            </a:pPr>
            <a:endParaRPr lang="fr-FR">
              <a:latin typeface="Arial" pitchFamily="34" charset="0"/>
              <a:cs typeface="Arial" pitchFamily="34" charset="0"/>
            </a:endParaRPr>
          </a:p>
        </p:txBody>
      </p:sp>
      <p:sp>
        <p:nvSpPr>
          <p:cNvPr id="19" name="Forme libre 18"/>
          <p:cNvSpPr/>
          <p:nvPr/>
        </p:nvSpPr>
        <p:spPr>
          <a:xfrm>
            <a:off x="395536" y="860082"/>
            <a:ext cx="3168352" cy="2016224"/>
          </a:xfrm>
          <a:custGeom>
            <a:avLst/>
            <a:gdLst>
              <a:gd name="connsiteX0" fmla="*/ 0 w 3943350"/>
              <a:gd name="connsiteY0" fmla="*/ 2447925 h 2668587"/>
              <a:gd name="connsiteX1" fmla="*/ 209550 w 3943350"/>
              <a:gd name="connsiteY1" fmla="*/ 2552700 h 2668587"/>
              <a:gd name="connsiteX2" fmla="*/ 400050 w 3943350"/>
              <a:gd name="connsiteY2" fmla="*/ 2600325 h 2668587"/>
              <a:gd name="connsiteX3" fmla="*/ 590550 w 3943350"/>
              <a:gd name="connsiteY3" fmla="*/ 2667000 h 2668587"/>
              <a:gd name="connsiteX4" fmla="*/ 1095375 w 3943350"/>
              <a:gd name="connsiteY4" fmla="*/ 2609850 h 2668587"/>
              <a:gd name="connsiteX5" fmla="*/ 1485900 w 3943350"/>
              <a:gd name="connsiteY5" fmla="*/ 2562225 h 2668587"/>
              <a:gd name="connsiteX6" fmla="*/ 1647825 w 3943350"/>
              <a:gd name="connsiteY6" fmla="*/ 2457450 h 2668587"/>
              <a:gd name="connsiteX7" fmla="*/ 1647825 w 3943350"/>
              <a:gd name="connsiteY7" fmla="*/ 2352675 h 2668587"/>
              <a:gd name="connsiteX8" fmla="*/ 1657350 w 3943350"/>
              <a:gd name="connsiteY8" fmla="*/ 2219325 h 2668587"/>
              <a:gd name="connsiteX9" fmla="*/ 1733550 w 3943350"/>
              <a:gd name="connsiteY9" fmla="*/ 2085975 h 2668587"/>
              <a:gd name="connsiteX10" fmla="*/ 2114550 w 3943350"/>
              <a:gd name="connsiteY10" fmla="*/ 1962150 h 2668587"/>
              <a:gd name="connsiteX11" fmla="*/ 2495550 w 3943350"/>
              <a:gd name="connsiteY11" fmla="*/ 1895475 h 2668587"/>
              <a:gd name="connsiteX12" fmla="*/ 2600325 w 3943350"/>
              <a:gd name="connsiteY12" fmla="*/ 1533525 h 2668587"/>
              <a:gd name="connsiteX13" fmla="*/ 2619375 w 3943350"/>
              <a:gd name="connsiteY13" fmla="*/ 1438275 h 2668587"/>
              <a:gd name="connsiteX14" fmla="*/ 2762250 w 3943350"/>
              <a:gd name="connsiteY14" fmla="*/ 1295400 h 2668587"/>
              <a:gd name="connsiteX15" fmla="*/ 2657475 w 3943350"/>
              <a:gd name="connsiteY15" fmla="*/ 1133475 h 2668587"/>
              <a:gd name="connsiteX16" fmla="*/ 2781300 w 3943350"/>
              <a:gd name="connsiteY16" fmla="*/ 1095375 h 2668587"/>
              <a:gd name="connsiteX17" fmla="*/ 2962275 w 3943350"/>
              <a:gd name="connsiteY17" fmla="*/ 1076325 h 2668587"/>
              <a:gd name="connsiteX18" fmla="*/ 3114675 w 3943350"/>
              <a:gd name="connsiteY18" fmla="*/ 819150 h 2668587"/>
              <a:gd name="connsiteX19" fmla="*/ 3152775 w 3943350"/>
              <a:gd name="connsiteY19" fmla="*/ 638175 h 2668587"/>
              <a:gd name="connsiteX20" fmla="*/ 3028950 w 3943350"/>
              <a:gd name="connsiteY20" fmla="*/ 495300 h 2668587"/>
              <a:gd name="connsiteX21" fmla="*/ 3076575 w 3943350"/>
              <a:gd name="connsiteY21" fmla="*/ 295275 h 2668587"/>
              <a:gd name="connsiteX22" fmla="*/ 3286125 w 3943350"/>
              <a:gd name="connsiteY22" fmla="*/ 161925 h 2668587"/>
              <a:gd name="connsiteX23" fmla="*/ 3609975 w 3943350"/>
              <a:gd name="connsiteY23" fmla="*/ 85725 h 2668587"/>
              <a:gd name="connsiteX24" fmla="*/ 3829050 w 3943350"/>
              <a:gd name="connsiteY24" fmla="*/ 85725 h 2668587"/>
              <a:gd name="connsiteX25" fmla="*/ 3943350 w 3943350"/>
              <a:gd name="connsiteY25" fmla="*/ 0 h 2668587"/>
              <a:gd name="connsiteX26" fmla="*/ 3943350 w 3943350"/>
              <a:gd name="connsiteY26" fmla="*/ 0 h 2668587"/>
              <a:gd name="connsiteX27" fmla="*/ 3933825 w 3943350"/>
              <a:gd name="connsiteY27" fmla="*/ 9525 h 2668587"/>
              <a:gd name="connsiteX0" fmla="*/ 0 w 3943350"/>
              <a:gd name="connsiteY0" fmla="*/ 2447925 h 2668587"/>
              <a:gd name="connsiteX1" fmla="*/ 209550 w 3943350"/>
              <a:gd name="connsiteY1" fmla="*/ 2552700 h 2668587"/>
              <a:gd name="connsiteX2" fmla="*/ 400050 w 3943350"/>
              <a:gd name="connsiteY2" fmla="*/ 2600325 h 2668587"/>
              <a:gd name="connsiteX3" fmla="*/ 590550 w 3943350"/>
              <a:gd name="connsiteY3" fmla="*/ 2667000 h 2668587"/>
              <a:gd name="connsiteX4" fmla="*/ 1095375 w 3943350"/>
              <a:gd name="connsiteY4" fmla="*/ 2609850 h 2668587"/>
              <a:gd name="connsiteX5" fmla="*/ 1485900 w 3943350"/>
              <a:gd name="connsiteY5" fmla="*/ 2562225 h 2668587"/>
              <a:gd name="connsiteX6" fmla="*/ 1647825 w 3943350"/>
              <a:gd name="connsiteY6" fmla="*/ 2457450 h 2668587"/>
              <a:gd name="connsiteX7" fmla="*/ 1647825 w 3943350"/>
              <a:gd name="connsiteY7" fmla="*/ 2352675 h 2668587"/>
              <a:gd name="connsiteX8" fmla="*/ 1657350 w 3943350"/>
              <a:gd name="connsiteY8" fmla="*/ 2219325 h 2668587"/>
              <a:gd name="connsiteX9" fmla="*/ 1733550 w 3943350"/>
              <a:gd name="connsiteY9" fmla="*/ 2085975 h 2668587"/>
              <a:gd name="connsiteX10" fmla="*/ 2114550 w 3943350"/>
              <a:gd name="connsiteY10" fmla="*/ 1962150 h 2668587"/>
              <a:gd name="connsiteX11" fmla="*/ 2475706 w 3943350"/>
              <a:gd name="connsiteY11" fmla="*/ 1885950 h 2668587"/>
              <a:gd name="connsiteX12" fmla="*/ 2600325 w 3943350"/>
              <a:gd name="connsiteY12" fmla="*/ 1533525 h 2668587"/>
              <a:gd name="connsiteX13" fmla="*/ 2619375 w 3943350"/>
              <a:gd name="connsiteY13" fmla="*/ 1438275 h 2668587"/>
              <a:gd name="connsiteX14" fmla="*/ 2762250 w 3943350"/>
              <a:gd name="connsiteY14" fmla="*/ 1295400 h 2668587"/>
              <a:gd name="connsiteX15" fmla="*/ 2657475 w 3943350"/>
              <a:gd name="connsiteY15" fmla="*/ 1133475 h 2668587"/>
              <a:gd name="connsiteX16" fmla="*/ 2781300 w 3943350"/>
              <a:gd name="connsiteY16" fmla="*/ 1095375 h 2668587"/>
              <a:gd name="connsiteX17" fmla="*/ 2962275 w 3943350"/>
              <a:gd name="connsiteY17" fmla="*/ 1076325 h 2668587"/>
              <a:gd name="connsiteX18" fmla="*/ 3114675 w 3943350"/>
              <a:gd name="connsiteY18" fmla="*/ 819150 h 2668587"/>
              <a:gd name="connsiteX19" fmla="*/ 3152775 w 3943350"/>
              <a:gd name="connsiteY19" fmla="*/ 638175 h 2668587"/>
              <a:gd name="connsiteX20" fmla="*/ 3028950 w 3943350"/>
              <a:gd name="connsiteY20" fmla="*/ 495300 h 2668587"/>
              <a:gd name="connsiteX21" fmla="*/ 3076575 w 3943350"/>
              <a:gd name="connsiteY21" fmla="*/ 295275 h 2668587"/>
              <a:gd name="connsiteX22" fmla="*/ 3286125 w 3943350"/>
              <a:gd name="connsiteY22" fmla="*/ 161925 h 2668587"/>
              <a:gd name="connsiteX23" fmla="*/ 3609975 w 3943350"/>
              <a:gd name="connsiteY23" fmla="*/ 85725 h 2668587"/>
              <a:gd name="connsiteX24" fmla="*/ 3829050 w 3943350"/>
              <a:gd name="connsiteY24" fmla="*/ 85725 h 2668587"/>
              <a:gd name="connsiteX25" fmla="*/ 3943350 w 3943350"/>
              <a:gd name="connsiteY25" fmla="*/ 0 h 2668587"/>
              <a:gd name="connsiteX26" fmla="*/ 3943350 w 3943350"/>
              <a:gd name="connsiteY26" fmla="*/ 0 h 2668587"/>
              <a:gd name="connsiteX27" fmla="*/ 3933825 w 3943350"/>
              <a:gd name="connsiteY27" fmla="*/ 9525 h 2668587"/>
              <a:gd name="connsiteX0" fmla="*/ 0 w 3943350"/>
              <a:gd name="connsiteY0" fmla="*/ 2447925 h 2609850"/>
              <a:gd name="connsiteX1" fmla="*/ 209550 w 3943350"/>
              <a:gd name="connsiteY1" fmla="*/ 2552700 h 2609850"/>
              <a:gd name="connsiteX2" fmla="*/ 400050 w 3943350"/>
              <a:gd name="connsiteY2" fmla="*/ 2600325 h 2609850"/>
              <a:gd name="connsiteX3" fmla="*/ 675506 w 3943350"/>
              <a:gd name="connsiteY3" fmla="*/ 2606030 h 2609850"/>
              <a:gd name="connsiteX4" fmla="*/ 1095375 w 3943350"/>
              <a:gd name="connsiteY4" fmla="*/ 2609850 h 2609850"/>
              <a:gd name="connsiteX5" fmla="*/ 1485900 w 3943350"/>
              <a:gd name="connsiteY5" fmla="*/ 2562225 h 2609850"/>
              <a:gd name="connsiteX6" fmla="*/ 1647825 w 3943350"/>
              <a:gd name="connsiteY6" fmla="*/ 2457450 h 2609850"/>
              <a:gd name="connsiteX7" fmla="*/ 1647825 w 3943350"/>
              <a:gd name="connsiteY7" fmla="*/ 2352675 h 2609850"/>
              <a:gd name="connsiteX8" fmla="*/ 1657350 w 3943350"/>
              <a:gd name="connsiteY8" fmla="*/ 2219325 h 2609850"/>
              <a:gd name="connsiteX9" fmla="*/ 1733550 w 3943350"/>
              <a:gd name="connsiteY9" fmla="*/ 2085975 h 2609850"/>
              <a:gd name="connsiteX10" fmla="*/ 2114550 w 3943350"/>
              <a:gd name="connsiteY10" fmla="*/ 1962150 h 2609850"/>
              <a:gd name="connsiteX11" fmla="*/ 2475706 w 3943350"/>
              <a:gd name="connsiteY11" fmla="*/ 1885950 h 2609850"/>
              <a:gd name="connsiteX12" fmla="*/ 2600325 w 3943350"/>
              <a:gd name="connsiteY12" fmla="*/ 1533525 h 2609850"/>
              <a:gd name="connsiteX13" fmla="*/ 2619375 w 3943350"/>
              <a:gd name="connsiteY13" fmla="*/ 1438275 h 2609850"/>
              <a:gd name="connsiteX14" fmla="*/ 2762250 w 3943350"/>
              <a:gd name="connsiteY14" fmla="*/ 1295400 h 2609850"/>
              <a:gd name="connsiteX15" fmla="*/ 2657475 w 3943350"/>
              <a:gd name="connsiteY15" fmla="*/ 1133475 h 2609850"/>
              <a:gd name="connsiteX16" fmla="*/ 2781300 w 3943350"/>
              <a:gd name="connsiteY16" fmla="*/ 1095375 h 2609850"/>
              <a:gd name="connsiteX17" fmla="*/ 2962275 w 3943350"/>
              <a:gd name="connsiteY17" fmla="*/ 1076325 h 2609850"/>
              <a:gd name="connsiteX18" fmla="*/ 3114675 w 3943350"/>
              <a:gd name="connsiteY18" fmla="*/ 819150 h 2609850"/>
              <a:gd name="connsiteX19" fmla="*/ 3152775 w 3943350"/>
              <a:gd name="connsiteY19" fmla="*/ 638175 h 2609850"/>
              <a:gd name="connsiteX20" fmla="*/ 3028950 w 3943350"/>
              <a:gd name="connsiteY20" fmla="*/ 495300 h 2609850"/>
              <a:gd name="connsiteX21" fmla="*/ 3076575 w 3943350"/>
              <a:gd name="connsiteY21" fmla="*/ 295275 h 2609850"/>
              <a:gd name="connsiteX22" fmla="*/ 3286125 w 3943350"/>
              <a:gd name="connsiteY22" fmla="*/ 161925 h 2609850"/>
              <a:gd name="connsiteX23" fmla="*/ 3609975 w 3943350"/>
              <a:gd name="connsiteY23" fmla="*/ 85725 h 2609850"/>
              <a:gd name="connsiteX24" fmla="*/ 3829050 w 3943350"/>
              <a:gd name="connsiteY24" fmla="*/ 85725 h 2609850"/>
              <a:gd name="connsiteX25" fmla="*/ 3943350 w 3943350"/>
              <a:gd name="connsiteY25" fmla="*/ 0 h 2609850"/>
              <a:gd name="connsiteX26" fmla="*/ 3943350 w 3943350"/>
              <a:gd name="connsiteY26" fmla="*/ 0 h 2609850"/>
              <a:gd name="connsiteX27" fmla="*/ 3933825 w 3943350"/>
              <a:gd name="connsiteY27" fmla="*/ 9525 h 2609850"/>
              <a:gd name="connsiteX0" fmla="*/ 0 w 3943350"/>
              <a:gd name="connsiteY0" fmla="*/ 2447925 h 2609850"/>
              <a:gd name="connsiteX1" fmla="*/ 209550 w 3943350"/>
              <a:gd name="connsiteY1" fmla="*/ 2552700 h 2609850"/>
              <a:gd name="connsiteX2" fmla="*/ 400050 w 3943350"/>
              <a:gd name="connsiteY2" fmla="*/ 2600325 h 2609850"/>
              <a:gd name="connsiteX3" fmla="*/ 675506 w 3943350"/>
              <a:gd name="connsiteY3" fmla="*/ 2606030 h 2609850"/>
              <a:gd name="connsiteX4" fmla="*/ 1095375 w 3943350"/>
              <a:gd name="connsiteY4" fmla="*/ 2609850 h 2609850"/>
              <a:gd name="connsiteX5" fmla="*/ 1485900 w 3943350"/>
              <a:gd name="connsiteY5" fmla="*/ 2562225 h 2609850"/>
              <a:gd name="connsiteX6" fmla="*/ 1647825 w 3943350"/>
              <a:gd name="connsiteY6" fmla="*/ 2457450 h 2609850"/>
              <a:gd name="connsiteX7" fmla="*/ 1647825 w 3943350"/>
              <a:gd name="connsiteY7" fmla="*/ 2352675 h 2609850"/>
              <a:gd name="connsiteX8" fmla="*/ 1657350 w 3943350"/>
              <a:gd name="connsiteY8" fmla="*/ 2219325 h 2609850"/>
              <a:gd name="connsiteX9" fmla="*/ 1733550 w 3943350"/>
              <a:gd name="connsiteY9" fmla="*/ 2085975 h 2609850"/>
              <a:gd name="connsiteX10" fmla="*/ 2114550 w 3943350"/>
              <a:gd name="connsiteY10" fmla="*/ 1962150 h 2609850"/>
              <a:gd name="connsiteX11" fmla="*/ 2475706 w 3943350"/>
              <a:gd name="connsiteY11" fmla="*/ 1885950 h 2609850"/>
              <a:gd name="connsiteX12" fmla="*/ 2600325 w 3943350"/>
              <a:gd name="connsiteY12" fmla="*/ 1533525 h 2609850"/>
              <a:gd name="connsiteX13" fmla="*/ 2619375 w 3943350"/>
              <a:gd name="connsiteY13" fmla="*/ 1438275 h 2609850"/>
              <a:gd name="connsiteX14" fmla="*/ 2762250 w 3943350"/>
              <a:gd name="connsiteY14" fmla="*/ 1295400 h 2609850"/>
              <a:gd name="connsiteX15" fmla="*/ 2657475 w 3943350"/>
              <a:gd name="connsiteY15" fmla="*/ 1133475 h 2609850"/>
              <a:gd name="connsiteX16" fmla="*/ 2781300 w 3943350"/>
              <a:gd name="connsiteY16" fmla="*/ 1095375 h 2609850"/>
              <a:gd name="connsiteX17" fmla="*/ 2962275 w 3943350"/>
              <a:gd name="connsiteY17" fmla="*/ 1076325 h 2609850"/>
              <a:gd name="connsiteX18" fmla="*/ 3114675 w 3943350"/>
              <a:gd name="connsiteY18" fmla="*/ 819150 h 2609850"/>
              <a:gd name="connsiteX19" fmla="*/ 3152775 w 3943350"/>
              <a:gd name="connsiteY19" fmla="*/ 638175 h 2609850"/>
              <a:gd name="connsiteX20" fmla="*/ 3028950 w 3943350"/>
              <a:gd name="connsiteY20" fmla="*/ 495300 h 2609850"/>
              <a:gd name="connsiteX21" fmla="*/ 3076575 w 3943350"/>
              <a:gd name="connsiteY21" fmla="*/ 295275 h 2609850"/>
              <a:gd name="connsiteX22" fmla="*/ 3286125 w 3943350"/>
              <a:gd name="connsiteY22" fmla="*/ 161925 h 2609850"/>
              <a:gd name="connsiteX23" fmla="*/ 3609975 w 3943350"/>
              <a:gd name="connsiteY23" fmla="*/ 85725 h 2609850"/>
              <a:gd name="connsiteX24" fmla="*/ 3829050 w 3943350"/>
              <a:gd name="connsiteY24" fmla="*/ 85725 h 2609850"/>
              <a:gd name="connsiteX25" fmla="*/ 3943350 w 3943350"/>
              <a:gd name="connsiteY25" fmla="*/ 0 h 2609850"/>
              <a:gd name="connsiteX26" fmla="*/ 3943350 w 3943350"/>
              <a:gd name="connsiteY26" fmla="*/ 0 h 2609850"/>
              <a:gd name="connsiteX27" fmla="*/ 3933825 w 3943350"/>
              <a:gd name="connsiteY27" fmla="*/ 9525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43350" h="2609850">
                <a:moveTo>
                  <a:pt x="0" y="2447925"/>
                </a:moveTo>
                <a:cubicBezTo>
                  <a:pt x="71437" y="2487612"/>
                  <a:pt x="142875" y="2527300"/>
                  <a:pt x="209550" y="2552700"/>
                </a:cubicBezTo>
                <a:cubicBezTo>
                  <a:pt x="276225" y="2578100"/>
                  <a:pt x="322391" y="2591437"/>
                  <a:pt x="400050" y="2600325"/>
                </a:cubicBezTo>
                <a:cubicBezTo>
                  <a:pt x="477709" y="2609213"/>
                  <a:pt x="559619" y="2604443"/>
                  <a:pt x="675506" y="2606030"/>
                </a:cubicBezTo>
                <a:lnTo>
                  <a:pt x="1095375" y="2609850"/>
                </a:lnTo>
                <a:cubicBezTo>
                  <a:pt x="1244600" y="2592387"/>
                  <a:pt x="1393825" y="2587625"/>
                  <a:pt x="1485900" y="2562225"/>
                </a:cubicBezTo>
                <a:cubicBezTo>
                  <a:pt x="1577975" y="2536825"/>
                  <a:pt x="1620838" y="2492375"/>
                  <a:pt x="1647825" y="2457450"/>
                </a:cubicBezTo>
                <a:cubicBezTo>
                  <a:pt x="1674813" y="2422525"/>
                  <a:pt x="1646238" y="2392362"/>
                  <a:pt x="1647825" y="2352675"/>
                </a:cubicBezTo>
                <a:cubicBezTo>
                  <a:pt x="1649412" y="2312988"/>
                  <a:pt x="1643063" y="2263775"/>
                  <a:pt x="1657350" y="2219325"/>
                </a:cubicBezTo>
                <a:cubicBezTo>
                  <a:pt x="1671637" y="2174875"/>
                  <a:pt x="1657350" y="2128838"/>
                  <a:pt x="1733550" y="2085975"/>
                </a:cubicBezTo>
                <a:cubicBezTo>
                  <a:pt x="1809750" y="2043113"/>
                  <a:pt x="1990857" y="1995487"/>
                  <a:pt x="2114550" y="1962150"/>
                </a:cubicBezTo>
                <a:cubicBezTo>
                  <a:pt x="2238243" y="1928813"/>
                  <a:pt x="2394744" y="1957388"/>
                  <a:pt x="2475706" y="1885950"/>
                </a:cubicBezTo>
                <a:cubicBezTo>
                  <a:pt x="2556669" y="1814513"/>
                  <a:pt x="2576380" y="1608137"/>
                  <a:pt x="2600325" y="1533525"/>
                </a:cubicBezTo>
                <a:cubicBezTo>
                  <a:pt x="2624270" y="1458913"/>
                  <a:pt x="2592388" y="1477963"/>
                  <a:pt x="2619375" y="1438275"/>
                </a:cubicBezTo>
                <a:cubicBezTo>
                  <a:pt x="2646363" y="1398588"/>
                  <a:pt x="2755900" y="1346200"/>
                  <a:pt x="2762250" y="1295400"/>
                </a:cubicBezTo>
                <a:cubicBezTo>
                  <a:pt x="2768600" y="1244600"/>
                  <a:pt x="2654300" y="1166812"/>
                  <a:pt x="2657475" y="1133475"/>
                </a:cubicBezTo>
                <a:cubicBezTo>
                  <a:pt x="2660650" y="1100138"/>
                  <a:pt x="2730500" y="1104900"/>
                  <a:pt x="2781300" y="1095375"/>
                </a:cubicBezTo>
                <a:cubicBezTo>
                  <a:pt x="2832100" y="1085850"/>
                  <a:pt x="2906713" y="1122362"/>
                  <a:pt x="2962275" y="1076325"/>
                </a:cubicBezTo>
                <a:cubicBezTo>
                  <a:pt x="3017837" y="1030288"/>
                  <a:pt x="3082925" y="892175"/>
                  <a:pt x="3114675" y="819150"/>
                </a:cubicBezTo>
                <a:cubicBezTo>
                  <a:pt x="3146425" y="746125"/>
                  <a:pt x="3167063" y="692150"/>
                  <a:pt x="3152775" y="638175"/>
                </a:cubicBezTo>
                <a:cubicBezTo>
                  <a:pt x="3138488" y="584200"/>
                  <a:pt x="3041650" y="552450"/>
                  <a:pt x="3028950" y="495300"/>
                </a:cubicBezTo>
                <a:cubicBezTo>
                  <a:pt x="3016250" y="438150"/>
                  <a:pt x="3033713" y="350838"/>
                  <a:pt x="3076575" y="295275"/>
                </a:cubicBezTo>
                <a:cubicBezTo>
                  <a:pt x="3119438" y="239713"/>
                  <a:pt x="3197225" y="196850"/>
                  <a:pt x="3286125" y="161925"/>
                </a:cubicBezTo>
                <a:cubicBezTo>
                  <a:pt x="3375025" y="127000"/>
                  <a:pt x="3519488" y="98425"/>
                  <a:pt x="3609975" y="85725"/>
                </a:cubicBezTo>
                <a:cubicBezTo>
                  <a:pt x="3700462" y="73025"/>
                  <a:pt x="3773488" y="100013"/>
                  <a:pt x="3829050" y="85725"/>
                </a:cubicBezTo>
                <a:cubicBezTo>
                  <a:pt x="3884613" y="71438"/>
                  <a:pt x="3943350" y="0"/>
                  <a:pt x="3943350" y="0"/>
                </a:cubicBezTo>
                <a:lnTo>
                  <a:pt x="3943350" y="0"/>
                </a:lnTo>
                <a:lnTo>
                  <a:pt x="3933825" y="9525"/>
                </a:lnTo>
              </a:path>
            </a:pathLst>
          </a:cu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Rectangle 20"/>
          <p:cNvSpPr/>
          <p:nvPr/>
        </p:nvSpPr>
        <p:spPr>
          <a:xfrm>
            <a:off x="4211960" y="644058"/>
            <a:ext cx="360040" cy="792088"/>
          </a:xfrm>
          <a:prstGeom prst="rect">
            <a:avLst/>
          </a:prstGeom>
          <a:solidFill>
            <a:srgbClr val="04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4572000" y="644058"/>
            <a:ext cx="360040" cy="792088"/>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4932040" y="644058"/>
            <a:ext cx="576064"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p:cNvCxnSpPr/>
          <p:nvPr/>
        </p:nvCxnSpPr>
        <p:spPr>
          <a:xfrm rot="5400000">
            <a:off x="4175956" y="1040102"/>
            <a:ext cx="792088"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211960" y="644058"/>
            <a:ext cx="720080" cy="792088"/>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xplosion 1 25"/>
          <p:cNvSpPr/>
          <p:nvPr/>
        </p:nvSpPr>
        <p:spPr>
          <a:xfrm>
            <a:off x="4716016" y="860082"/>
            <a:ext cx="432048" cy="360040"/>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rot="18672130">
            <a:off x="4249435" y="1770800"/>
            <a:ext cx="1154546" cy="1006137"/>
          </a:xfrm>
          <a:prstGeom prst="ellipse">
            <a:avLst/>
          </a:prstGeom>
          <a:solidFill>
            <a:schemeClr val="accent4">
              <a:lumMod val="60000"/>
              <a:lumOff val="40000"/>
              <a:alpha val="73000"/>
            </a:schemeClr>
          </a:solidFill>
          <a:ln w="38100" cap="flat" cmpd="sng" algn="ctr">
            <a:noFill/>
            <a:prstDash val="solid"/>
            <a:round/>
            <a:headEnd/>
            <a:tailEnd/>
          </a:ln>
        </p:spPr>
        <p:txBody>
          <a:bodyPr anchor="ctr"/>
          <a:lstStyle/>
          <a:p>
            <a:pPr fontAlgn="base">
              <a:spcBef>
                <a:spcPct val="0"/>
              </a:spcBef>
              <a:spcAft>
                <a:spcPct val="0"/>
              </a:spcAft>
            </a:pPr>
            <a:endParaRPr lang="fr-FR">
              <a:latin typeface="Arial" pitchFamily="34" charset="0"/>
              <a:cs typeface="Arial" pitchFamily="34" charset="0"/>
            </a:endParaRPr>
          </a:p>
        </p:txBody>
      </p:sp>
      <p:cxnSp>
        <p:nvCxnSpPr>
          <p:cNvPr id="24" name="Connecteur droit 23"/>
          <p:cNvCxnSpPr/>
          <p:nvPr/>
        </p:nvCxnSpPr>
        <p:spPr>
          <a:xfrm rot="5400000">
            <a:off x="4211960" y="1796186"/>
            <a:ext cx="1224136" cy="93610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0" name="Flèche gauche 29"/>
          <p:cNvSpPr/>
          <p:nvPr/>
        </p:nvSpPr>
        <p:spPr>
          <a:xfrm rot="2378168">
            <a:off x="4265752" y="1746726"/>
            <a:ext cx="504056" cy="576064"/>
          </a:xfrm>
          <a:prstGeom prst="leftArrow">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Arc 31"/>
          <p:cNvSpPr/>
          <p:nvPr/>
        </p:nvSpPr>
        <p:spPr>
          <a:xfrm rot="10800000">
            <a:off x="714742" y="1332528"/>
            <a:ext cx="1676630" cy="1047985"/>
          </a:xfrm>
          <a:prstGeom prst="arc">
            <a:avLst>
              <a:gd name="adj1" fmla="val 10335501"/>
              <a:gd name="adj2" fmla="val 567416"/>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33" name="Ellipse 32"/>
          <p:cNvSpPr/>
          <p:nvPr/>
        </p:nvSpPr>
        <p:spPr>
          <a:xfrm>
            <a:off x="2279596" y="962651"/>
            <a:ext cx="150818" cy="16635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cxnSp>
        <p:nvCxnSpPr>
          <p:cNvPr id="34" name="Connecteur droit avec flèche 33"/>
          <p:cNvCxnSpPr>
            <a:stCxn id="43" idx="0"/>
          </p:cNvCxnSpPr>
          <p:nvPr/>
        </p:nvCxnSpPr>
        <p:spPr>
          <a:xfrm rot="5400000" flipH="1" flipV="1">
            <a:off x="595452" y="1348048"/>
            <a:ext cx="369876" cy="92255"/>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5" name="Connecteur droit avec flèche 34"/>
          <p:cNvCxnSpPr/>
          <p:nvPr/>
        </p:nvCxnSpPr>
        <p:spPr>
          <a:xfrm rot="10800000">
            <a:off x="323528" y="1640758"/>
            <a:ext cx="391214" cy="1359"/>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Connecteur droit avec flèche 35"/>
          <p:cNvCxnSpPr/>
          <p:nvPr/>
        </p:nvCxnSpPr>
        <p:spPr>
          <a:xfrm rot="5400000" flipH="1" flipV="1">
            <a:off x="1637796" y="854877"/>
            <a:ext cx="369876" cy="92255"/>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8" name="Connecteur droit avec flèche 37"/>
          <p:cNvCxnSpPr/>
          <p:nvPr/>
        </p:nvCxnSpPr>
        <p:spPr>
          <a:xfrm rot="16200000" flipH="1">
            <a:off x="1474423" y="2515032"/>
            <a:ext cx="783829" cy="514785"/>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39" name="Ellipse 38"/>
          <p:cNvSpPr/>
          <p:nvPr/>
        </p:nvSpPr>
        <p:spPr>
          <a:xfrm>
            <a:off x="1514014" y="2275801"/>
            <a:ext cx="150818" cy="16635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40" name="Forme libre 39"/>
          <p:cNvSpPr/>
          <p:nvPr/>
        </p:nvSpPr>
        <p:spPr>
          <a:xfrm>
            <a:off x="773690" y="1681084"/>
            <a:ext cx="1547528" cy="181208"/>
          </a:xfrm>
          <a:custGeom>
            <a:avLst/>
            <a:gdLst>
              <a:gd name="connsiteX0" fmla="*/ 0 w 1993900"/>
              <a:gd name="connsiteY0" fmla="*/ 0 h 211667"/>
              <a:gd name="connsiteX1" fmla="*/ 177800 w 1993900"/>
              <a:gd name="connsiteY1" fmla="*/ 139700 h 211667"/>
              <a:gd name="connsiteX2" fmla="*/ 533400 w 1993900"/>
              <a:gd name="connsiteY2" fmla="*/ 190500 h 211667"/>
              <a:gd name="connsiteX3" fmla="*/ 1054100 w 1993900"/>
              <a:gd name="connsiteY3" fmla="*/ 203200 h 211667"/>
              <a:gd name="connsiteX4" fmla="*/ 1739900 w 1993900"/>
              <a:gd name="connsiteY4" fmla="*/ 139700 h 211667"/>
              <a:gd name="connsiteX5" fmla="*/ 1993900 w 1993900"/>
              <a:gd name="connsiteY5" fmla="*/ 38100 h 21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900" h="211667">
                <a:moveTo>
                  <a:pt x="0" y="0"/>
                </a:moveTo>
                <a:cubicBezTo>
                  <a:pt x="44450" y="53975"/>
                  <a:pt x="88900" y="107950"/>
                  <a:pt x="177800" y="139700"/>
                </a:cubicBezTo>
                <a:cubicBezTo>
                  <a:pt x="266700" y="171450"/>
                  <a:pt x="387350" y="179917"/>
                  <a:pt x="533400" y="190500"/>
                </a:cubicBezTo>
                <a:cubicBezTo>
                  <a:pt x="679450" y="201083"/>
                  <a:pt x="853017" y="211667"/>
                  <a:pt x="1054100" y="203200"/>
                </a:cubicBezTo>
                <a:cubicBezTo>
                  <a:pt x="1255183" y="194733"/>
                  <a:pt x="1583267" y="167217"/>
                  <a:pt x="1739900" y="139700"/>
                </a:cubicBezTo>
                <a:cubicBezTo>
                  <a:pt x="1896533" y="112183"/>
                  <a:pt x="1945216" y="75141"/>
                  <a:pt x="1993900" y="38100"/>
                </a:cubicBez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cxnSp>
        <p:nvCxnSpPr>
          <p:cNvPr id="41" name="Connecteur droit 40"/>
          <p:cNvCxnSpPr>
            <a:stCxn id="33" idx="3"/>
          </p:cNvCxnSpPr>
          <p:nvPr/>
        </p:nvCxnSpPr>
        <p:spPr>
          <a:xfrm rot="5400000">
            <a:off x="2210401" y="1117953"/>
            <a:ext cx="104589" cy="77975"/>
          </a:xfrm>
          <a:prstGeom prst="line">
            <a:avLst/>
          </a:prstGeom>
        </p:spPr>
        <p:style>
          <a:lnRef idx="3">
            <a:schemeClr val="dk1"/>
          </a:lnRef>
          <a:fillRef idx="0">
            <a:schemeClr val="dk1"/>
          </a:fillRef>
          <a:effectRef idx="2">
            <a:schemeClr val="dk1"/>
          </a:effectRef>
          <a:fontRef idx="minor">
            <a:schemeClr val="tx1"/>
          </a:fontRef>
        </p:style>
      </p:cxnSp>
      <p:sp>
        <p:nvSpPr>
          <p:cNvPr id="42" name="Forme libre 41"/>
          <p:cNvSpPr/>
          <p:nvPr/>
        </p:nvSpPr>
        <p:spPr>
          <a:xfrm>
            <a:off x="753977" y="1008802"/>
            <a:ext cx="1015257" cy="639664"/>
          </a:xfrm>
          <a:custGeom>
            <a:avLst/>
            <a:gdLst>
              <a:gd name="connsiteX0" fmla="*/ 1308100 w 1308100"/>
              <a:gd name="connsiteY0" fmla="*/ 48683 h 747183"/>
              <a:gd name="connsiteX1" fmla="*/ 965200 w 1308100"/>
              <a:gd name="connsiteY1" fmla="*/ 23283 h 747183"/>
              <a:gd name="connsiteX2" fmla="*/ 723900 w 1308100"/>
              <a:gd name="connsiteY2" fmla="*/ 188383 h 747183"/>
              <a:gd name="connsiteX3" fmla="*/ 431800 w 1308100"/>
              <a:gd name="connsiteY3" fmla="*/ 416983 h 747183"/>
              <a:gd name="connsiteX4" fmla="*/ 228600 w 1308100"/>
              <a:gd name="connsiteY4" fmla="*/ 620183 h 747183"/>
              <a:gd name="connsiteX5" fmla="*/ 0 w 1308100"/>
              <a:gd name="connsiteY5" fmla="*/ 747183 h 7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100" h="747183">
                <a:moveTo>
                  <a:pt x="1308100" y="48683"/>
                </a:moveTo>
                <a:cubicBezTo>
                  <a:pt x="1185333" y="24341"/>
                  <a:pt x="1062567" y="0"/>
                  <a:pt x="965200" y="23283"/>
                </a:cubicBezTo>
                <a:cubicBezTo>
                  <a:pt x="867833" y="46566"/>
                  <a:pt x="812800" y="122766"/>
                  <a:pt x="723900" y="188383"/>
                </a:cubicBezTo>
                <a:cubicBezTo>
                  <a:pt x="635000" y="254000"/>
                  <a:pt x="514350" y="345016"/>
                  <a:pt x="431800" y="416983"/>
                </a:cubicBezTo>
                <a:cubicBezTo>
                  <a:pt x="349250" y="488950"/>
                  <a:pt x="300567" y="565150"/>
                  <a:pt x="228600" y="620183"/>
                </a:cubicBezTo>
                <a:cubicBezTo>
                  <a:pt x="156633" y="675216"/>
                  <a:pt x="78316" y="711199"/>
                  <a:pt x="0" y="74718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3" name="Ellipse 42"/>
          <p:cNvSpPr/>
          <p:nvPr/>
        </p:nvSpPr>
        <p:spPr>
          <a:xfrm>
            <a:off x="658854" y="1579112"/>
            <a:ext cx="150818" cy="16635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44" name="Arc 43"/>
          <p:cNvSpPr/>
          <p:nvPr/>
        </p:nvSpPr>
        <p:spPr>
          <a:xfrm>
            <a:off x="1329506" y="1024297"/>
            <a:ext cx="989133" cy="967758"/>
          </a:xfrm>
          <a:prstGeom prst="arc">
            <a:avLst>
              <a:gd name="adj1" fmla="val 16200000"/>
              <a:gd name="adj2" fmla="val 73621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6" name="Ellipse 45"/>
          <p:cNvSpPr/>
          <p:nvPr/>
        </p:nvSpPr>
        <p:spPr>
          <a:xfrm>
            <a:off x="1720719" y="962651"/>
            <a:ext cx="150818" cy="16635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50" name="Forme libre 49"/>
          <p:cNvSpPr/>
          <p:nvPr/>
        </p:nvSpPr>
        <p:spPr>
          <a:xfrm>
            <a:off x="2384902" y="1637307"/>
            <a:ext cx="663388" cy="1434353"/>
          </a:xfrm>
          <a:custGeom>
            <a:avLst/>
            <a:gdLst>
              <a:gd name="connsiteX0" fmla="*/ 0 w 663388"/>
              <a:gd name="connsiteY0" fmla="*/ 0 h 1434353"/>
              <a:gd name="connsiteX1" fmla="*/ 663388 w 663388"/>
              <a:gd name="connsiteY1" fmla="*/ 161365 h 1434353"/>
              <a:gd name="connsiteX2" fmla="*/ 528918 w 663388"/>
              <a:gd name="connsiteY2" fmla="*/ 1434353 h 1434353"/>
              <a:gd name="connsiteX3" fmla="*/ 528918 w 663388"/>
              <a:gd name="connsiteY3" fmla="*/ 1434353 h 1434353"/>
            </a:gdLst>
            <a:ahLst/>
            <a:cxnLst>
              <a:cxn ang="0">
                <a:pos x="connsiteX0" y="connsiteY0"/>
              </a:cxn>
              <a:cxn ang="0">
                <a:pos x="connsiteX1" y="connsiteY1"/>
              </a:cxn>
              <a:cxn ang="0">
                <a:pos x="connsiteX2" y="connsiteY2"/>
              </a:cxn>
              <a:cxn ang="0">
                <a:pos x="connsiteX3" y="connsiteY3"/>
              </a:cxn>
            </a:cxnLst>
            <a:rect l="l" t="t" r="r" b="b"/>
            <a:pathLst>
              <a:path w="663388" h="1434353">
                <a:moveTo>
                  <a:pt x="0" y="0"/>
                </a:moveTo>
                <a:lnTo>
                  <a:pt x="663388" y="161365"/>
                </a:lnTo>
                <a:lnTo>
                  <a:pt x="528918" y="1434353"/>
                </a:lnTo>
                <a:lnTo>
                  <a:pt x="528918" y="1434353"/>
                </a:lnTo>
              </a:path>
            </a:pathLst>
          </a:custGeom>
          <a:ln>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5" name="Ellipse 44"/>
          <p:cNvSpPr/>
          <p:nvPr/>
        </p:nvSpPr>
        <p:spPr>
          <a:xfrm>
            <a:off x="2279596" y="1579112"/>
            <a:ext cx="150818" cy="16635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51" name="Ellipse 50"/>
          <p:cNvSpPr/>
          <p:nvPr/>
        </p:nvSpPr>
        <p:spPr>
          <a:xfrm>
            <a:off x="2981022" y="1731512"/>
            <a:ext cx="150818" cy="166358"/>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54" name="Rectangle 53"/>
          <p:cNvSpPr/>
          <p:nvPr/>
        </p:nvSpPr>
        <p:spPr>
          <a:xfrm>
            <a:off x="4499992" y="3020322"/>
            <a:ext cx="864096" cy="3600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4499992" y="3380362"/>
            <a:ext cx="864096" cy="288032"/>
          </a:xfrm>
          <a:prstGeom prst="rect">
            <a:avLst/>
          </a:prstGeom>
          <a:solidFill>
            <a:srgbClr val="04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4499992" y="3668394"/>
            <a:ext cx="864096" cy="504056"/>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p:cNvCxnSpPr/>
          <p:nvPr/>
        </p:nvCxnSpPr>
        <p:spPr>
          <a:xfrm>
            <a:off x="4427984" y="3668394"/>
            <a:ext cx="1008112"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4427984" y="3380362"/>
            <a:ext cx="1008112"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 name="Arc 63"/>
          <p:cNvSpPr/>
          <p:nvPr/>
        </p:nvSpPr>
        <p:spPr>
          <a:xfrm rot="2129289">
            <a:off x="4132026" y="3006619"/>
            <a:ext cx="1120537" cy="1323550"/>
          </a:xfrm>
          <a:prstGeom prst="arc">
            <a:avLst>
              <a:gd name="adj1" fmla="val 16179389"/>
              <a:gd name="adj2" fmla="val 858408"/>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6" name="Arc 65"/>
          <p:cNvSpPr/>
          <p:nvPr/>
        </p:nvSpPr>
        <p:spPr>
          <a:xfrm rot="13368982">
            <a:off x="4617782" y="2924596"/>
            <a:ext cx="1276330" cy="1271569"/>
          </a:xfrm>
          <a:prstGeom prst="arc">
            <a:avLst>
              <a:gd name="adj1" fmla="val 15625010"/>
              <a:gd name="adj2" fmla="val 102028"/>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7" name="ZoneTexte 66"/>
          <p:cNvSpPr txBox="1"/>
          <p:nvPr/>
        </p:nvSpPr>
        <p:spPr>
          <a:xfrm>
            <a:off x="395536" y="3308354"/>
            <a:ext cx="324036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000" b="1" i="1" u="sng" dirty="0" smtClean="0">
                <a:solidFill>
                  <a:schemeClr val="tx1"/>
                </a:solidFill>
              </a:rPr>
              <a:t>L’ENJEU POUR LE PAKISTAN : </a:t>
            </a:r>
            <a:r>
              <a:rPr lang="fr-FR" b="1" dirty="0" smtClean="0"/>
              <a:t>faire de l’Afghanistan une périphérie sous contrôle</a:t>
            </a:r>
            <a:endParaRPr lang="fr-FR" sz="2000" b="1" dirty="0"/>
          </a:p>
        </p:txBody>
      </p:sp>
      <p:pic>
        <p:nvPicPr>
          <p:cNvPr id="47" name="Picture 2" descr="http://www.monde-diplomatique.fr/local/cache-vignettes/L640xH640/pakistan-1GF-0c0c4.png">
            <a:hlinkClick r:id="rId3" action="ppaction://hlinksldjump"/>
          </p:cNvPr>
          <p:cNvPicPr>
            <a:picLocks noChangeAspect="1" noChangeArrowheads="1"/>
          </p:cNvPicPr>
          <p:nvPr/>
        </p:nvPicPr>
        <p:blipFill>
          <a:blip r:embed="rId4" cstate="email"/>
          <a:srcRect/>
          <a:stretch>
            <a:fillRect/>
          </a:stretch>
        </p:blipFill>
        <p:spPr bwMode="auto">
          <a:xfrm>
            <a:off x="5656279" y="4441841"/>
            <a:ext cx="2201869" cy="22018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ox(in)">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ox(i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ox(i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ox(in)">
                                      <p:cBhvr>
                                        <p:cTn id="33" dur="500"/>
                                        <p:tgtEl>
                                          <p:spTgt spid="25"/>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ox(i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ox(i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ox(in)">
                                      <p:cBhvr>
                                        <p:cTn id="51" dur="500"/>
                                        <p:tgtEl>
                                          <p:spTgt spid="12"/>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ox(i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ox(in)">
                                      <p:cBhvr>
                                        <p:cTn id="59" dur="500"/>
                                        <p:tgtEl>
                                          <p:spTgt spid="24"/>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ox(i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box(in)">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box(in)">
                                      <p:cBhvr>
                                        <p:cTn id="72" dur="5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box(in)">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ox(in)">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ox(in)">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box(in)">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box(in)">
                                      <p:cBhvr>
                                        <p:cTn id="97" dur="500"/>
                                        <p:tgtEl>
                                          <p:spTgt spid="32"/>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box(in)">
                                      <p:cBhvr>
                                        <p:cTn id="100" dur="500"/>
                                        <p:tgtEl>
                                          <p:spTgt spid="33"/>
                                        </p:tgtEl>
                                      </p:cBhvr>
                                    </p:animEffect>
                                  </p:childTnLst>
                                </p:cTn>
                              </p:par>
                              <p:par>
                                <p:cTn id="101" presetID="4" presetClass="entr" presetSubtype="16"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ox(in)">
                                      <p:cBhvr>
                                        <p:cTn id="103" dur="500"/>
                                        <p:tgtEl>
                                          <p:spTgt spid="34"/>
                                        </p:tgtEl>
                                      </p:cBhvr>
                                    </p:animEffect>
                                  </p:childTnLst>
                                </p:cTn>
                              </p:par>
                              <p:par>
                                <p:cTn id="104" presetID="4" presetClass="entr" presetSubtype="16"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box(in)">
                                      <p:cBhvr>
                                        <p:cTn id="106" dur="500"/>
                                        <p:tgtEl>
                                          <p:spTgt spid="35"/>
                                        </p:tgtEl>
                                      </p:cBhvr>
                                    </p:animEffect>
                                  </p:childTnLst>
                                </p:cTn>
                              </p:par>
                              <p:par>
                                <p:cTn id="107" presetID="4" presetClass="entr" presetSubtype="16"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box(in)">
                                      <p:cBhvr>
                                        <p:cTn id="109" dur="500"/>
                                        <p:tgtEl>
                                          <p:spTgt spid="36"/>
                                        </p:tgtEl>
                                      </p:cBhvr>
                                    </p:animEffect>
                                  </p:childTnLst>
                                </p:cTn>
                              </p:par>
                              <p:par>
                                <p:cTn id="110" presetID="4" presetClass="entr" presetSubtype="16" fill="hold"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box(in)">
                                      <p:cBhvr>
                                        <p:cTn id="112" dur="500"/>
                                        <p:tgtEl>
                                          <p:spTgt spid="38"/>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box(in)">
                                      <p:cBhvr>
                                        <p:cTn id="115" dur="500"/>
                                        <p:tgtEl>
                                          <p:spTgt spid="39"/>
                                        </p:tgtEl>
                                      </p:cBhvr>
                                    </p:animEffect>
                                  </p:childTnLst>
                                </p:cTn>
                              </p:par>
                              <p:par>
                                <p:cTn id="116" presetID="4" presetClass="entr" presetSubtype="16" fill="hold" grpId="0" nodeType="with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box(in)">
                                      <p:cBhvr>
                                        <p:cTn id="118" dur="500"/>
                                        <p:tgtEl>
                                          <p:spTgt spid="40"/>
                                        </p:tgtEl>
                                      </p:cBhvr>
                                    </p:animEffect>
                                  </p:childTnLst>
                                </p:cTn>
                              </p:par>
                              <p:par>
                                <p:cTn id="119" presetID="4" presetClass="entr" presetSubtype="16"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box(in)">
                                      <p:cBhvr>
                                        <p:cTn id="121" dur="500"/>
                                        <p:tgtEl>
                                          <p:spTgt spid="41"/>
                                        </p:tgtEl>
                                      </p:cBhvr>
                                    </p:animEffect>
                                  </p:childTnLst>
                                </p:cTn>
                              </p:par>
                              <p:par>
                                <p:cTn id="122" presetID="4" presetClass="entr" presetSubtype="16"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box(in)">
                                      <p:cBhvr>
                                        <p:cTn id="124" dur="500"/>
                                        <p:tgtEl>
                                          <p:spTgt spid="42"/>
                                        </p:tgtEl>
                                      </p:cBhvr>
                                    </p:animEffect>
                                  </p:childTnLst>
                                </p:cTn>
                              </p:par>
                              <p:par>
                                <p:cTn id="125" presetID="4" presetClass="entr" presetSubtype="16"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box(in)">
                                      <p:cBhvr>
                                        <p:cTn id="127" dur="500"/>
                                        <p:tgtEl>
                                          <p:spTgt spid="43"/>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box(in)">
                                      <p:cBhvr>
                                        <p:cTn id="130" dur="500"/>
                                        <p:tgtEl>
                                          <p:spTgt spid="44"/>
                                        </p:tgtEl>
                                      </p:cBhvr>
                                    </p:animEffect>
                                  </p:childTnLst>
                                </p:cTn>
                              </p:par>
                              <p:par>
                                <p:cTn id="131" presetID="4" presetClass="entr" presetSubtype="16"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box(in)">
                                      <p:cBhvr>
                                        <p:cTn id="133" dur="500"/>
                                        <p:tgtEl>
                                          <p:spTgt spid="46"/>
                                        </p:tgtEl>
                                      </p:cBhvr>
                                    </p:animEffect>
                                  </p:childTnLst>
                                </p:cTn>
                              </p:par>
                              <p:par>
                                <p:cTn id="134" presetID="4" presetClass="entr" presetSubtype="16"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box(in)">
                                      <p:cBhvr>
                                        <p:cTn id="136" dur="500"/>
                                        <p:tgtEl>
                                          <p:spTgt spid="50"/>
                                        </p:tgtEl>
                                      </p:cBhvr>
                                    </p:animEffect>
                                  </p:childTnLst>
                                </p:cTn>
                              </p:par>
                              <p:par>
                                <p:cTn id="137" presetID="4" presetClass="entr" presetSubtype="16"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box(in)">
                                      <p:cBhvr>
                                        <p:cTn id="139" dur="500"/>
                                        <p:tgtEl>
                                          <p:spTgt spid="45"/>
                                        </p:tgtEl>
                                      </p:cBhvr>
                                    </p:animEffect>
                                  </p:childTnLst>
                                </p:cTn>
                              </p:par>
                              <p:par>
                                <p:cTn id="140" presetID="4" presetClass="entr" presetSubtype="16" fill="hold" grpId="0" nodeType="with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box(in)">
                                      <p:cBhvr>
                                        <p:cTn id="142" dur="500"/>
                                        <p:tgtEl>
                                          <p:spTgt spid="51"/>
                                        </p:tgtEl>
                                      </p:cBhvr>
                                    </p:animEffect>
                                  </p:childTnLst>
                                </p:cTn>
                              </p:par>
                            </p:childTnLst>
                          </p:cTn>
                        </p:par>
                      </p:childTnLst>
                    </p:cTn>
                  </p:par>
                  <p:par>
                    <p:cTn id="143" fill="hold">
                      <p:stCondLst>
                        <p:cond delay="indefinite"/>
                      </p:stCondLst>
                      <p:childTnLst>
                        <p:par>
                          <p:cTn id="144" fill="hold">
                            <p:stCondLst>
                              <p:cond delay="0"/>
                            </p:stCondLst>
                            <p:childTnLst>
                              <p:par>
                                <p:cTn id="145" presetID="4" presetClass="entr" presetSubtype="16" fill="hold" grpId="0" nodeType="click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box(in)">
                                      <p:cBhvr>
                                        <p:cTn id="147" dur="500"/>
                                        <p:tgtEl>
                                          <p:spTgt spid="66"/>
                                        </p:tgtEl>
                                      </p:cBhvr>
                                    </p:animEffect>
                                  </p:childTnLst>
                                </p:cTn>
                              </p:par>
                            </p:childTnLst>
                          </p:cTn>
                        </p:par>
                      </p:childTnLst>
                    </p:cTn>
                  </p:par>
                  <p:par>
                    <p:cTn id="148" fill="hold">
                      <p:stCondLst>
                        <p:cond delay="indefinite"/>
                      </p:stCondLst>
                      <p:childTnLst>
                        <p:par>
                          <p:cTn id="149" fill="hold">
                            <p:stCondLst>
                              <p:cond delay="0"/>
                            </p:stCondLst>
                            <p:childTnLst>
                              <p:par>
                                <p:cTn id="150" presetID="4" presetClass="entr" presetSubtype="16" fill="hold" grpId="0" nodeType="clickEffect">
                                  <p:stCondLst>
                                    <p:cond delay="0"/>
                                  </p:stCondLst>
                                  <p:childTnLst>
                                    <p:set>
                                      <p:cBhvr>
                                        <p:cTn id="151" dur="1" fill="hold">
                                          <p:stCondLst>
                                            <p:cond delay="0"/>
                                          </p:stCondLst>
                                        </p:cTn>
                                        <p:tgtEl>
                                          <p:spTgt spid="64"/>
                                        </p:tgtEl>
                                        <p:attrNameLst>
                                          <p:attrName>style.visibility</p:attrName>
                                        </p:attrNameLst>
                                      </p:cBhvr>
                                      <p:to>
                                        <p:strVal val="visible"/>
                                      </p:to>
                                    </p:set>
                                    <p:animEffect transition="in" filter="box(in)">
                                      <p:cBhvr>
                                        <p:cTn id="1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animBg="1"/>
      <p:bldP spid="19" grpId="0" animBg="1"/>
      <p:bldP spid="21" grpId="0" animBg="1"/>
      <p:bldP spid="22" grpId="0" animBg="1"/>
      <p:bldP spid="23" grpId="0" animBg="1"/>
      <p:bldP spid="29" grpId="0" animBg="1"/>
      <p:bldP spid="26" grpId="0" animBg="1"/>
      <p:bldP spid="18" grpId="0" animBg="1"/>
      <p:bldP spid="30" grpId="0" animBg="1"/>
      <p:bldP spid="32" grpId="0" animBg="1"/>
      <p:bldP spid="33" grpId="0" animBg="1"/>
      <p:bldP spid="39" grpId="0" animBg="1"/>
      <p:bldP spid="40" grpId="0" animBg="1"/>
      <p:bldP spid="42" grpId="0" animBg="1"/>
      <p:bldP spid="43" grpId="0" animBg="1"/>
      <p:bldP spid="44" grpId="0" animBg="1"/>
      <p:bldP spid="46" grpId="0" animBg="1"/>
      <p:bldP spid="50" grpId="0" animBg="1"/>
      <p:bldP spid="45" grpId="0" animBg="1"/>
      <p:bldP spid="51" grpId="0" animBg="1"/>
      <p:bldP spid="54" grpId="0" animBg="1"/>
      <p:bldP spid="55" grpId="0" animBg="1"/>
      <p:bldP spid="56" grpId="0" animBg="1"/>
      <p:bldP spid="64" grpId="0" animBg="1"/>
      <p:bldP spid="66" grpId="0" animBg="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1" y="332656"/>
          <a:ext cx="9144000" cy="6525344"/>
        </p:xfrm>
        <a:graphic>
          <a:graphicData uri="http://schemas.openxmlformats.org/drawingml/2006/table">
            <a:tbl>
              <a:tblPr firstRow="1" bandRow="1">
                <a:tableStyleId>{073A0DAA-6AF3-43AB-8588-CEC1D06C72B9}</a:tableStyleId>
              </a:tblPr>
              <a:tblGrid>
                <a:gridCol w="3048000"/>
                <a:gridCol w="3048000"/>
                <a:gridCol w="3048000"/>
              </a:tblGrid>
              <a:tr h="281924">
                <a:tc>
                  <a:txBody>
                    <a:bodyPr/>
                    <a:lstStyle/>
                    <a:p>
                      <a:pPr algn="ctr"/>
                      <a:r>
                        <a:rPr lang="fr-FR" sz="1100" b="1" kern="1200" dirty="0" smtClean="0">
                          <a:solidFill>
                            <a:schemeClr val="tx1"/>
                          </a:solidFill>
                          <a:latin typeface="+mn-lt"/>
                          <a:ea typeface="+mn-ea"/>
                          <a:cs typeface="+mn-cs"/>
                        </a:rPr>
                        <a:t>L’impact du cadre naturel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Les héritages  des</a:t>
                      </a:r>
                      <a:r>
                        <a:rPr lang="fr-FR" sz="1100" b="1" kern="1200" baseline="0" dirty="0" smtClean="0">
                          <a:solidFill>
                            <a:schemeClr val="tx1"/>
                          </a:solidFill>
                          <a:latin typeface="+mn-lt"/>
                          <a:ea typeface="+mn-ea"/>
                          <a:cs typeface="+mn-cs"/>
                        </a:rPr>
                        <a:t> ambitions coloniales</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La complexité</a:t>
                      </a:r>
                      <a:r>
                        <a:rPr lang="fr-FR" sz="1100" b="1" kern="1200" baseline="0" dirty="0" smtClean="0">
                          <a:solidFill>
                            <a:schemeClr val="tx1"/>
                          </a:solidFill>
                          <a:latin typeface="+mn-lt"/>
                          <a:ea typeface="+mn-ea"/>
                          <a:cs typeface="+mn-cs"/>
                        </a:rPr>
                        <a:t> ethnique</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132901">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74935">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2988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5701">
                <a:tc gridSpan="3">
                  <a:txBody>
                    <a:bodyPr/>
                    <a:lstStyle/>
                    <a:p>
                      <a:pPr lvl="2" algn="ctr">
                        <a:buFont typeface="Wingdings 3" pitchFamily="18" charset="2"/>
                        <a:buChar char=""/>
                      </a:pPr>
                      <a:endParaRPr lang="fr-FR" sz="1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ous-titre 4"/>
          <p:cNvSpPr txBox="1">
            <a:spLocks/>
          </p:cNvSpPr>
          <p:nvPr/>
        </p:nvSpPr>
        <p:spPr>
          <a:xfrm>
            <a:off x="0" y="0"/>
            <a:ext cx="9144000" cy="3600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200" b="1" i="1" u="none" strike="noStrike" kern="1200" cap="none" spc="0" normalizeH="0" baseline="0" noProof="0" dirty="0" smtClean="0">
                <a:ln>
                  <a:noFill/>
                </a:ln>
                <a:solidFill>
                  <a:schemeClr val="tx1"/>
                </a:solidFill>
                <a:effectLst/>
                <a:uLnTx/>
                <a:uFillTx/>
                <a:latin typeface="+mn-lt"/>
                <a:ea typeface="+mn-ea"/>
                <a:cs typeface="+mn-cs"/>
              </a:rPr>
              <a:t>UNE</a:t>
            </a:r>
            <a:r>
              <a:rPr kumimoji="0" lang="fr-FR" sz="1200" b="1" i="1" u="none" strike="noStrike" kern="1200" cap="none" spc="0" normalizeH="0" noProof="0" dirty="0" smtClean="0">
                <a:ln>
                  <a:noFill/>
                </a:ln>
                <a:solidFill>
                  <a:schemeClr val="tx1"/>
                </a:solidFill>
                <a:effectLst/>
                <a:uLnTx/>
                <a:uFillTx/>
                <a:latin typeface="+mn-lt"/>
                <a:ea typeface="+mn-ea"/>
                <a:cs typeface="+mn-cs"/>
              </a:rPr>
              <a:t> APPROCHE GEOHISTORIQUE : </a:t>
            </a:r>
            <a:r>
              <a:rPr kumimoji="0" lang="fr-FR" sz="1400" b="1" i="1" u="none" strike="noStrike" kern="1200" cap="none" spc="0" normalizeH="0" baseline="0" noProof="0" dirty="0" smtClean="0">
                <a:ln>
                  <a:noFill/>
                </a:ln>
                <a:solidFill>
                  <a:schemeClr val="tx1"/>
                </a:solidFill>
                <a:effectLst/>
                <a:uLnTx/>
                <a:uFillTx/>
                <a:latin typeface="+mn-lt"/>
                <a:ea typeface="+mn-ea"/>
                <a:cs typeface="+mn-cs"/>
              </a:rPr>
              <a:t>Qu’est-ce qui fait de l’Afghanistan un</a:t>
            </a:r>
            <a:r>
              <a:rPr kumimoji="0" lang="fr-FR" sz="1400" b="1" i="1" u="none" strike="noStrike" kern="1200" cap="none" spc="0" normalizeH="0" noProof="0" dirty="0" smtClean="0">
                <a:ln>
                  <a:noFill/>
                </a:ln>
                <a:solidFill>
                  <a:schemeClr val="tx1"/>
                </a:solidFill>
                <a:effectLst/>
                <a:uLnTx/>
                <a:uFillTx/>
                <a:latin typeface="+mn-lt"/>
                <a:ea typeface="+mn-ea"/>
                <a:cs typeface="+mn-cs"/>
              </a:rPr>
              <a:t> </a:t>
            </a:r>
            <a:r>
              <a:rPr kumimoji="0" lang="fr-FR" sz="1400" b="1" i="1" u="none" strike="noStrike" kern="1200" cap="none" spc="0" normalizeH="0" baseline="0" noProof="0" dirty="0" smtClean="0">
                <a:ln>
                  <a:noFill/>
                </a:ln>
                <a:solidFill>
                  <a:schemeClr val="tx1"/>
                </a:solidFill>
                <a:effectLst/>
                <a:uLnTx/>
                <a:uFillTx/>
                <a:latin typeface="+mn-lt"/>
                <a:ea typeface="+mn-ea"/>
                <a:cs typeface="+mn-cs"/>
              </a:rPr>
              <a:t>territoire aux frontières complexes ? </a:t>
            </a:r>
          </a:p>
        </p:txBody>
      </p:sp>
      <p:pic>
        <p:nvPicPr>
          <p:cNvPr id="16" name="Picture 3"/>
          <p:cNvPicPr>
            <a:picLocks noChangeAspect="1" noChangeArrowheads="1"/>
          </p:cNvPicPr>
          <p:nvPr/>
        </p:nvPicPr>
        <p:blipFill>
          <a:blip r:embed="rId2" cstate="email"/>
          <a:srcRect/>
          <a:stretch>
            <a:fillRect/>
          </a:stretch>
        </p:blipFill>
        <p:spPr bwMode="auto">
          <a:xfrm>
            <a:off x="120044" y="642918"/>
            <a:ext cx="2880320" cy="2016224"/>
          </a:xfrm>
          <a:prstGeom prst="rect">
            <a:avLst/>
          </a:prstGeom>
          <a:noFill/>
          <a:ln w="9525">
            <a:noFill/>
            <a:miter lim="800000"/>
            <a:headEnd/>
            <a:tailEnd/>
          </a:ln>
        </p:spPr>
      </p:pic>
      <p:pic>
        <p:nvPicPr>
          <p:cNvPr id="17" name="Picture 3"/>
          <p:cNvPicPr>
            <a:picLocks noChangeAspect="1" noChangeArrowheads="1"/>
          </p:cNvPicPr>
          <p:nvPr/>
        </p:nvPicPr>
        <p:blipFill>
          <a:blip r:embed="rId2" cstate="email"/>
          <a:srcRect/>
          <a:stretch>
            <a:fillRect/>
          </a:stretch>
        </p:blipFill>
        <p:spPr bwMode="auto">
          <a:xfrm>
            <a:off x="6215074" y="642918"/>
            <a:ext cx="2880320" cy="2016224"/>
          </a:xfrm>
          <a:prstGeom prst="rect">
            <a:avLst/>
          </a:prstGeom>
          <a:noFill/>
          <a:ln w="9525">
            <a:noFill/>
            <a:miter lim="800000"/>
            <a:headEnd/>
            <a:tailEnd/>
          </a:ln>
        </p:spPr>
      </p:pic>
      <p:pic>
        <p:nvPicPr>
          <p:cNvPr id="18" name="Picture 3"/>
          <p:cNvPicPr>
            <a:picLocks noChangeAspect="1" noChangeArrowheads="1"/>
          </p:cNvPicPr>
          <p:nvPr/>
        </p:nvPicPr>
        <p:blipFill>
          <a:blip r:embed="rId3" cstate="email"/>
          <a:srcRect/>
          <a:stretch>
            <a:fillRect/>
          </a:stretch>
        </p:blipFill>
        <p:spPr bwMode="auto">
          <a:xfrm>
            <a:off x="3143240" y="698396"/>
            <a:ext cx="2880320"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251520" y="422550"/>
            <a:ext cx="3384376" cy="2358378"/>
          </a:xfrm>
          <a:prstGeom prst="rect">
            <a:avLst/>
          </a:prstGeom>
          <a:noFill/>
          <a:ln w="9525">
            <a:noFill/>
            <a:miter lim="800000"/>
            <a:headEnd/>
            <a:tailEnd/>
          </a:ln>
        </p:spPr>
      </p:pic>
      <p:sp>
        <p:nvSpPr>
          <p:cNvPr id="89" name="Rectangle 88"/>
          <p:cNvSpPr/>
          <p:nvPr/>
        </p:nvSpPr>
        <p:spPr>
          <a:xfrm>
            <a:off x="3990808" y="4025420"/>
            <a:ext cx="515375" cy="1143008"/>
          </a:xfrm>
          <a:prstGeom prst="rect">
            <a:avLst/>
          </a:prstGeom>
          <a:solidFill>
            <a:srgbClr val="FF0000"/>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4000496" y="2417845"/>
            <a:ext cx="515375" cy="1143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724128" y="646400"/>
            <a:ext cx="3278706" cy="830997"/>
          </a:xfrm>
          <a:prstGeom prst="rect">
            <a:avLst/>
          </a:prstGeom>
          <a:noFill/>
        </p:spPr>
        <p:txBody>
          <a:bodyPr wrap="square" rtlCol="0">
            <a:spAutoFit/>
          </a:bodyPr>
          <a:lstStyle/>
          <a:p>
            <a:r>
              <a:rPr lang="fr-FR" sz="1600" b="1" i="1" dirty="0" smtClean="0">
                <a:solidFill>
                  <a:srgbClr val="FF0000"/>
                </a:solidFill>
              </a:rPr>
              <a:t>Un intérêt géostratégique </a:t>
            </a:r>
            <a:r>
              <a:rPr lang="fr-FR" sz="1600" i="1" dirty="0" smtClean="0">
                <a:solidFill>
                  <a:srgbClr val="FF0000"/>
                </a:solidFill>
              </a:rPr>
              <a:t>: </a:t>
            </a:r>
            <a:r>
              <a:rPr lang="fr-FR" sz="1600" i="1" dirty="0" smtClean="0"/>
              <a:t>contrer l’encerclement américain (Irak, Asie centrale, Afghanistan)</a:t>
            </a:r>
            <a:endParaRPr lang="fr-FR" sz="1600" i="1" dirty="0"/>
          </a:p>
        </p:txBody>
      </p:sp>
      <p:sp>
        <p:nvSpPr>
          <p:cNvPr id="12" name="ZoneTexte 11"/>
          <p:cNvSpPr txBox="1"/>
          <p:nvPr/>
        </p:nvSpPr>
        <p:spPr>
          <a:xfrm>
            <a:off x="5652120" y="2204864"/>
            <a:ext cx="3286148" cy="1323439"/>
          </a:xfrm>
          <a:prstGeom prst="rect">
            <a:avLst/>
          </a:prstGeom>
          <a:noFill/>
        </p:spPr>
        <p:txBody>
          <a:bodyPr wrap="square" rtlCol="0">
            <a:spAutoFit/>
          </a:bodyPr>
          <a:lstStyle/>
          <a:p>
            <a:r>
              <a:rPr lang="fr-FR" sz="1600" b="1" i="1" dirty="0" smtClean="0">
                <a:solidFill>
                  <a:srgbClr val="FF0000"/>
                </a:solidFill>
              </a:rPr>
              <a:t>Un intérêt ethnico-religieux </a:t>
            </a:r>
            <a:r>
              <a:rPr lang="fr-FR" sz="1600" i="1" dirty="0" smtClean="0">
                <a:solidFill>
                  <a:srgbClr val="FF0000"/>
                </a:solidFill>
              </a:rPr>
              <a:t>: </a:t>
            </a:r>
            <a:r>
              <a:rPr lang="fr-FR" sz="1600" i="1" dirty="0" smtClean="0"/>
              <a:t>protéger les Hazaras chiites, oppressés les Pachtounes et retrouver une influence sur l’Ouest, considéré comme iranien. </a:t>
            </a:r>
            <a:endParaRPr lang="fr-FR" sz="1600" i="1" dirty="0"/>
          </a:p>
        </p:txBody>
      </p:sp>
      <p:sp>
        <p:nvSpPr>
          <p:cNvPr id="13" name="ZoneTexte 12"/>
          <p:cNvSpPr txBox="1"/>
          <p:nvPr/>
        </p:nvSpPr>
        <p:spPr>
          <a:xfrm>
            <a:off x="5705320" y="3813082"/>
            <a:ext cx="3143272" cy="1323439"/>
          </a:xfrm>
          <a:prstGeom prst="rect">
            <a:avLst/>
          </a:prstGeom>
          <a:noFill/>
        </p:spPr>
        <p:txBody>
          <a:bodyPr wrap="square" rtlCol="0">
            <a:spAutoFit/>
          </a:bodyPr>
          <a:lstStyle/>
          <a:p>
            <a:r>
              <a:rPr lang="fr-FR" sz="1600" b="1" i="1" dirty="0" smtClean="0">
                <a:solidFill>
                  <a:srgbClr val="FF0000"/>
                </a:solidFill>
              </a:rPr>
              <a:t>Un intérêt sécuritaire </a:t>
            </a:r>
            <a:r>
              <a:rPr lang="fr-FR" sz="1600" i="1" dirty="0" smtClean="0">
                <a:solidFill>
                  <a:srgbClr val="FF0000"/>
                </a:solidFill>
              </a:rPr>
              <a:t>: </a:t>
            </a:r>
            <a:r>
              <a:rPr lang="fr-FR" sz="1600" i="1" dirty="0" smtClean="0"/>
              <a:t>combattre le trafic de drogue, dont l’Afghanistan est le foyer mondial de production et l’Iran, un espace de transit et de consommation </a:t>
            </a:r>
            <a:endParaRPr lang="fr-FR" sz="1600" i="1" dirty="0"/>
          </a:p>
        </p:txBody>
      </p:sp>
      <p:sp>
        <p:nvSpPr>
          <p:cNvPr id="67" name="ZoneTexte 66"/>
          <p:cNvSpPr txBox="1"/>
          <p:nvPr/>
        </p:nvSpPr>
        <p:spPr>
          <a:xfrm>
            <a:off x="323528" y="3356992"/>
            <a:ext cx="3168352" cy="113877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000" b="1" i="1" u="sng" dirty="0" smtClean="0">
                <a:solidFill>
                  <a:schemeClr val="tx1"/>
                </a:solidFill>
              </a:rPr>
              <a:t>L’ENJEU POUR L’IRAN </a:t>
            </a:r>
            <a:r>
              <a:rPr lang="fr-FR" sz="2000" b="1" i="1" dirty="0" smtClean="0">
                <a:solidFill>
                  <a:schemeClr val="tx1"/>
                </a:solidFill>
              </a:rPr>
              <a:t>: </a:t>
            </a:r>
          </a:p>
          <a:p>
            <a:pPr algn="ctr"/>
            <a:r>
              <a:rPr lang="fr-FR" sz="1600" b="1" dirty="0" smtClean="0"/>
              <a:t>s’affirmer comme une puissance capable d’influencer ses voisins afin de garantir sa sécurité.</a:t>
            </a:r>
            <a:endParaRPr lang="fr-FR" sz="1600" b="1" dirty="0"/>
          </a:p>
        </p:txBody>
      </p:sp>
      <p:sp>
        <p:nvSpPr>
          <p:cNvPr id="48" name="Rectangle 47"/>
          <p:cNvSpPr/>
          <p:nvPr/>
        </p:nvSpPr>
        <p:spPr>
          <a:xfrm>
            <a:off x="4283968" y="798813"/>
            <a:ext cx="694679" cy="10283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4978647" y="798813"/>
            <a:ext cx="593485" cy="1028361"/>
          </a:xfrm>
          <a:prstGeom prst="rect">
            <a:avLst/>
          </a:prstGeom>
          <a:solidFill>
            <a:srgbClr val="04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4283968" y="456026"/>
            <a:ext cx="1288164" cy="34278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4121391" y="606858"/>
            <a:ext cx="1186970" cy="1425988"/>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4648933" y="524583"/>
            <a:ext cx="184634" cy="1919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59" name="Ellipse 58"/>
          <p:cNvSpPr/>
          <p:nvPr/>
        </p:nvSpPr>
        <p:spPr>
          <a:xfrm>
            <a:off x="5189670" y="1155318"/>
            <a:ext cx="184634" cy="1919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1" name="Ellipse 60"/>
          <p:cNvSpPr/>
          <p:nvPr/>
        </p:nvSpPr>
        <p:spPr>
          <a:xfrm>
            <a:off x="4055448" y="1141600"/>
            <a:ext cx="184634" cy="1919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2" name="Ellipse 61"/>
          <p:cNvSpPr/>
          <p:nvPr/>
        </p:nvSpPr>
        <p:spPr>
          <a:xfrm>
            <a:off x="4662128" y="1964289"/>
            <a:ext cx="184634" cy="1919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72" name="Ellipse 71"/>
          <p:cNvSpPr/>
          <p:nvPr/>
        </p:nvSpPr>
        <p:spPr>
          <a:xfrm>
            <a:off x="4922518" y="2560721"/>
            <a:ext cx="571504" cy="714380"/>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3" name="Arc 72"/>
          <p:cNvSpPr/>
          <p:nvPr/>
        </p:nvSpPr>
        <p:spPr>
          <a:xfrm rot="8671276">
            <a:off x="3849949" y="1955474"/>
            <a:ext cx="1435528" cy="1417456"/>
          </a:xfrm>
          <a:prstGeom prst="arc">
            <a:avLst>
              <a:gd name="adj1" fmla="val 15086646"/>
              <a:gd name="adj2" fmla="val 20823536"/>
            </a:avLst>
          </a:prstGeom>
          <a:ln>
            <a:solidFill>
              <a:schemeClr val="accent2">
                <a:lumMod val="75000"/>
              </a:schemeClr>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cxnSp>
        <p:nvCxnSpPr>
          <p:cNvPr id="74" name="Connecteur droit 73"/>
          <p:cNvCxnSpPr/>
          <p:nvPr/>
        </p:nvCxnSpPr>
        <p:spPr>
          <a:xfrm rot="5400000" flipH="1" flipV="1">
            <a:off x="3924951" y="2985644"/>
            <a:ext cx="1144148" cy="627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6" name="Arc 85"/>
          <p:cNvSpPr/>
          <p:nvPr/>
        </p:nvSpPr>
        <p:spPr>
          <a:xfrm rot="10268840">
            <a:off x="4273477" y="3378142"/>
            <a:ext cx="1330417" cy="1546990"/>
          </a:xfrm>
          <a:prstGeom prst="arc">
            <a:avLst>
              <a:gd name="adj1" fmla="val 16724343"/>
              <a:gd name="adj2" fmla="val 2460169"/>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8" name="Ellipse 87"/>
          <p:cNvSpPr/>
          <p:nvPr/>
        </p:nvSpPr>
        <p:spPr>
          <a:xfrm rot="17365288">
            <a:off x="4555168" y="4377734"/>
            <a:ext cx="1000132" cy="571504"/>
          </a:xfrm>
          <a:prstGeom prst="ellipse">
            <a:avLst/>
          </a:prstGeom>
          <a:solidFill>
            <a:schemeClr val="accent3">
              <a:lumMod val="40000"/>
              <a:lumOff val="60000"/>
              <a:alpha val="73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Arc 89"/>
          <p:cNvSpPr/>
          <p:nvPr/>
        </p:nvSpPr>
        <p:spPr>
          <a:xfrm rot="7664752">
            <a:off x="3532068" y="3685212"/>
            <a:ext cx="914400" cy="914400"/>
          </a:xfrm>
          <a:prstGeom prst="arc">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1" name="Ellipse 90"/>
          <p:cNvSpPr/>
          <p:nvPr/>
        </p:nvSpPr>
        <p:spPr>
          <a:xfrm>
            <a:off x="642910" y="571480"/>
            <a:ext cx="184634" cy="1919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2" name="Ellipse 91"/>
          <p:cNvSpPr/>
          <p:nvPr/>
        </p:nvSpPr>
        <p:spPr>
          <a:xfrm>
            <a:off x="1815598" y="500042"/>
            <a:ext cx="184634" cy="1919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8" name="Ellipse 97"/>
          <p:cNvSpPr/>
          <p:nvPr/>
        </p:nvSpPr>
        <p:spPr>
          <a:xfrm>
            <a:off x="2244226" y="1308219"/>
            <a:ext cx="184634" cy="1919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0" name="Ellipse 99"/>
          <p:cNvSpPr/>
          <p:nvPr/>
        </p:nvSpPr>
        <p:spPr>
          <a:xfrm>
            <a:off x="1571604" y="1000108"/>
            <a:ext cx="214314" cy="1919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2" name="Ellipse 101"/>
          <p:cNvSpPr/>
          <p:nvPr/>
        </p:nvSpPr>
        <p:spPr>
          <a:xfrm>
            <a:off x="1285852" y="1285860"/>
            <a:ext cx="571504" cy="714380"/>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04" name="Ellipse 103"/>
          <p:cNvSpPr/>
          <p:nvPr/>
        </p:nvSpPr>
        <p:spPr>
          <a:xfrm rot="20801521">
            <a:off x="604653" y="1896795"/>
            <a:ext cx="1860503" cy="797960"/>
          </a:xfrm>
          <a:prstGeom prst="ellipse">
            <a:avLst/>
          </a:prstGeom>
          <a:solidFill>
            <a:schemeClr val="accent3">
              <a:lumMod val="40000"/>
              <a:lumOff val="60000"/>
              <a:alpha val="73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Arc 104"/>
          <p:cNvSpPr/>
          <p:nvPr/>
        </p:nvSpPr>
        <p:spPr>
          <a:xfrm rot="9344213">
            <a:off x="9647" y="1612940"/>
            <a:ext cx="914400" cy="914400"/>
          </a:xfrm>
          <a:prstGeom prst="arc">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6" name="Arc 105"/>
          <p:cNvSpPr/>
          <p:nvPr/>
        </p:nvSpPr>
        <p:spPr>
          <a:xfrm rot="1747699">
            <a:off x="-109871" y="1407543"/>
            <a:ext cx="1005497" cy="984020"/>
          </a:xfrm>
          <a:prstGeom prst="arc">
            <a:avLst>
              <a:gd name="adj1" fmla="val 13239317"/>
              <a:gd name="adj2" fmla="val 0"/>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4" name="Ellipse 93"/>
          <p:cNvSpPr/>
          <p:nvPr/>
        </p:nvSpPr>
        <p:spPr>
          <a:xfrm>
            <a:off x="642910" y="1500174"/>
            <a:ext cx="214314" cy="1919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9" name="Ellipse 98"/>
          <p:cNvSpPr/>
          <p:nvPr/>
        </p:nvSpPr>
        <p:spPr>
          <a:xfrm>
            <a:off x="1285852" y="2143116"/>
            <a:ext cx="214314" cy="1919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42" name="Flèche gauche 41"/>
          <p:cNvSpPr/>
          <p:nvPr/>
        </p:nvSpPr>
        <p:spPr>
          <a:xfrm rot="2378168">
            <a:off x="5129848" y="2947491"/>
            <a:ext cx="504056" cy="576064"/>
          </a:xfrm>
          <a:prstGeom prst="leftArrow">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droite 43"/>
          <p:cNvSpPr/>
          <p:nvPr/>
        </p:nvSpPr>
        <p:spPr>
          <a:xfrm>
            <a:off x="4409518" y="2635597"/>
            <a:ext cx="432048" cy="360040"/>
          </a:xfrm>
          <a:prstGeom prst="rightArrow">
            <a:avLst/>
          </a:prstGeom>
          <a:solidFill>
            <a:srgbClr val="FF0000"/>
          </a:solidFill>
          <a:ln w="127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chemeClr val="dk1"/>
              </a:solidFill>
            </a:endParaRPr>
          </a:p>
        </p:txBody>
      </p:sp>
      <p:pic>
        <p:nvPicPr>
          <p:cNvPr id="35" name="Picture 2" descr="C:\Users\Julien EBERSOLD\Desktop\Cartographie l'enjeu afghan\CAR Trafics drogues.jpg">
            <a:hlinkClick r:id="rId4" action="ppaction://hlinksldjump"/>
          </p:cNvPr>
          <p:cNvPicPr>
            <a:picLocks noChangeAspect="1" noChangeArrowheads="1"/>
          </p:cNvPicPr>
          <p:nvPr/>
        </p:nvPicPr>
        <p:blipFill>
          <a:blip r:embed="rId5" cstate="email"/>
          <a:srcRect/>
          <a:stretch>
            <a:fillRect/>
          </a:stretch>
        </p:blipFill>
        <p:spPr bwMode="auto">
          <a:xfrm>
            <a:off x="857224" y="5000636"/>
            <a:ext cx="2470883" cy="1428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ox(in)">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ox(in)">
                                      <p:cBhvr>
                                        <p:cTn id="12" dur="500"/>
                                        <p:tgtEl>
                                          <p:spTgt spid="5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ox(in)">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box(in)">
                                      <p:cBhvr>
                                        <p:cTn id="23" dur="500"/>
                                        <p:tgtEl>
                                          <p:spTgt spid="9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box(in)">
                                      <p:cBhvr>
                                        <p:cTn id="26" dur="500"/>
                                        <p:tgtEl>
                                          <p:spTgt spid="9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box(in)">
                                      <p:cBhvr>
                                        <p:cTn id="29" dur="500"/>
                                        <p:tgtEl>
                                          <p:spTgt spid="100"/>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box(in)">
                                      <p:cBhvr>
                                        <p:cTn id="32" dur="500"/>
                                        <p:tgtEl>
                                          <p:spTgt spid="99"/>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box(in)">
                                      <p:cBhvr>
                                        <p:cTn id="35" dur="500"/>
                                        <p:tgtEl>
                                          <p:spTgt spid="9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box(in)">
                                      <p:cBhvr>
                                        <p:cTn id="38" dur="500"/>
                                        <p:tgtEl>
                                          <p:spTgt spid="9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ox(in)">
                                      <p:cBhvr>
                                        <p:cTn id="43" dur="500"/>
                                        <p:tgtEl>
                                          <p:spTgt spid="58"/>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box(in)">
                                      <p:cBhvr>
                                        <p:cTn id="46" dur="500"/>
                                        <p:tgtEl>
                                          <p:spTgt spid="61"/>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box(in)">
                                      <p:cBhvr>
                                        <p:cTn id="49" dur="500"/>
                                        <p:tgtEl>
                                          <p:spTgt spid="62"/>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ox(in)">
                                      <p:cBhvr>
                                        <p:cTn id="52" dur="500"/>
                                        <p:tgtEl>
                                          <p:spTgt spid="59"/>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box(in)">
                                      <p:cBhvr>
                                        <p:cTn id="55" dur="500"/>
                                        <p:tgtEl>
                                          <p:spTgt spid="65"/>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ox(i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ox(in)">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box(in)">
                                      <p:cBhvr>
                                        <p:cTn id="68" dur="500"/>
                                        <p:tgtEl>
                                          <p:spTgt spid="74"/>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box(in)">
                                      <p:cBhvr>
                                        <p:cTn id="71" dur="500"/>
                                        <p:tgtEl>
                                          <p:spTgt spid="76"/>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box(in)">
                                      <p:cBhvr>
                                        <p:cTn id="76" dur="500"/>
                                        <p:tgtEl>
                                          <p:spTgt spid="102"/>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box(in)">
                                      <p:cBhvr>
                                        <p:cTn id="79" dur="500"/>
                                        <p:tgtEl>
                                          <p:spTgt spid="72"/>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box(in)">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box(in)">
                                      <p:cBhvr>
                                        <p:cTn id="89" dur="500"/>
                                        <p:tgtEl>
                                          <p:spTgt spid="73"/>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box(in)">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box(in)">
                                      <p:cBhvr>
                                        <p:cTn id="99" dur="500"/>
                                        <p:tgtEl>
                                          <p:spTgt spid="13"/>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box(in)">
                                      <p:cBhvr>
                                        <p:cTn id="104" dur="500"/>
                                        <p:tgtEl>
                                          <p:spTgt spid="89"/>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04"/>
                                        </p:tgtEl>
                                        <p:attrNameLst>
                                          <p:attrName>style.visibility</p:attrName>
                                        </p:attrNameLst>
                                      </p:cBhvr>
                                      <p:to>
                                        <p:strVal val="visible"/>
                                      </p:to>
                                    </p:set>
                                    <p:animEffect transition="in" filter="box(in)">
                                      <p:cBhvr>
                                        <p:cTn id="109" dur="500"/>
                                        <p:tgtEl>
                                          <p:spTgt spid="104"/>
                                        </p:tgtEl>
                                      </p:cBhvr>
                                    </p:animEffect>
                                  </p:childTnLst>
                                </p:cTn>
                              </p:par>
                              <p:par>
                                <p:cTn id="110" presetID="4" presetClass="entr" presetSubtype="16" fill="hold" grpId="0" nodeType="with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box(in)">
                                      <p:cBhvr>
                                        <p:cTn id="112" dur="500"/>
                                        <p:tgtEl>
                                          <p:spTgt spid="88"/>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105"/>
                                        </p:tgtEl>
                                        <p:attrNameLst>
                                          <p:attrName>style.visibility</p:attrName>
                                        </p:attrNameLst>
                                      </p:cBhvr>
                                      <p:to>
                                        <p:strVal val="visible"/>
                                      </p:to>
                                    </p:set>
                                    <p:animEffect transition="in" filter="box(in)">
                                      <p:cBhvr>
                                        <p:cTn id="117" dur="500"/>
                                        <p:tgtEl>
                                          <p:spTgt spid="105"/>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106"/>
                                        </p:tgtEl>
                                        <p:attrNameLst>
                                          <p:attrName>style.visibility</p:attrName>
                                        </p:attrNameLst>
                                      </p:cBhvr>
                                      <p:to>
                                        <p:strVal val="visible"/>
                                      </p:to>
                                    </p:set>
                                    <p:animEffect transition="in" filter="box(in)">
                                      <p:cBhvr>
                                        <p:cTn id="120" dur="500"/>
                                        <p:tgtEl>
                                          <p:spTgt spid="106"/>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box(in)">
                                      <p:cBhvr>
                                        <p:cTn id="123" dur="500"/>
                                        <p:tgtEl>
                                          <p:spTgt spid="86"/>
                                        </p:tgtEl>
                                      </p:cBhvr>
                                    </p:animEffect>
                                  </p:childTnLst>
                                </p:cTn>
                              </p:par>
                              <p:par>
                                <p:cTn id="124" presetID="4" presetClass="entr" presetSubtype="16" fill="hold" grpId="0" nodeType="withEffect">
                                  <p:stCondLst>
                                    <p:cond delay="0"/>
                                  </p:stCondLst>
                                  <p:childTnLst>
                                    <p:set>
                                      <p:cBhvr>
                                        <p:cTn id="125" dur="1" fill="hold">
                                          <p:stCondLst>
                                            <p:cond delay="0"/>
                                          </p:stCondLst>
                                        </p:cTn>
                                        <p:tgtEl>
                                          <p:spTgt spid="90"/>
                                        </p:tgtEl>
                                        <p:attrNameLst>
                                          <p:attrName>style.visibility</p:attrName>
                                        </p:attrNameLst>
                                      </p:cBhvr>
                                      <p:to>
                                        <p:strVal val="visible"/>
                                      </p:to>
                                    </p:set>
                                    <p:animEffect transition="in" filter="box(in)">
                                      <p:cBhvr>
                                        <p:cTn id="12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76" grpId="0" animBg="1"/>
      <p:bldP spid="11" grpId="0"/>
      <p:bldP spid="12" grpId="0"/>
      <p:bldP spid="13" grpId="0"/>
      <p:bldP spid="67" grpId="0" animBg="1"/>
      <p:bldP spid="48" grpId="0" animBg="1"/>
      <p:bldP spid="52" grpId="0" animBg="1"/>
      <p:bldP spid="53" grpId="0" animBg="1"/>
      <p:bldP spid="65" grpId="0" animBg="1"/>
      <p:bldP spid="58" grpId="0" animBg="1"/>
      <p:bldP spid="59" grpId="0" animBg="1"/>
      <p:bldP spid="61" grpId="0" animBg="1"/>
      <p:bldP spid="62" grpId="0" animBg="1"/>
      <p:bldP spid="72" grpId="0" animBg="1"/>
      <p:bldP spid="73" grpId="0" animBg="1"/>
      <p:bldP spid="86" grpId="0" animBg="1"/>
      <p:bldP spid="88" grpId="0" animBg="1"/>
      <p:bldP spid="90" grpId="0" animBg="1"/>
      <p:bldP spid="91" grpId="0" animBg="1"/>
      <p:bldP spid="92" grpId="0" animBg="1"/>
      <p:bldP spid="98" grpId="0" animBg="1"/>
      <p:bldP spid="100" grpId="0" animBg="1"/>
      <p:bldP spid="102" grpId="0" animBg="1"/>
      <p:bldP spid="104" grpId="0" animBg="1"/>
      <p:bldP spid="105" grpId="0" animBg="1"/>
      <p:bldP spid="106" grpId="0" animBg="1"/>
      <p:bldP spid="94" grpId="0" animBg="1"/>
      <p:bldP spid="99" grpId="0" animBg="1"/>
      <p:bldP spid="42" grpId="0" animBg="1"/>
      <p:bldP spid="4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srcRect/>
          <a:stretch>
            <a:fillRect/>
          </a:stretch>
        </p:blipFill>
        <p:spPr bwMode="auto">
          <a:xfrm>
            <a:off x="251521" y="332656"/>
            <a:ext cx="3384375" cy="2376264"/>
          </a:xfrm>
          <a:prstGeom prst="rect">
            <a:avLst/>
          </a:prstGeom>
          <a:noFill/>
          <a:ln w="9525">
            <a:noFill/>
            <a:miter lim="800000"/>
            <a:headEnd/>
            <a:tailEnd/>
          </a:ln>
        </p:spPr>
      </p:pic>
      <p:sp>
        <p:nvSpPr>
          <p:cNvPr id="11" name="ZoneTexte 10"/>
          <p:cNvSpPr txBox="1"/>
          <p:nvPr/>
        </p:nvSpPr>
        <p:spPr>
          <a:xfrm>
            <a:off x="5965232" y="692696"/>
            <a:ext cx="3096344" cy="1077218"/>
          </a:xfrm>
          <a:prstGeom prst="rect">
            <a:avLst/>
          </a:prstGeom>
          <a:noFill/>
        </p:spPr>
        <p:txBody>
          <a:bodyPr wrap="square" rtlCol="0">
            <a:spAutoFit/>
          </a:bodyPr>
          <a:lstStyle/>
          <a:p>
            <a:r>
              <a:rPr lang="fr-FR" sz="1600" b="1" i="1" dirty="0" smtClean="0">
                <a:solidFill>
                  <a:srgbClr val="FF0000"/>
                </a:solidFill>
              </a:rPr>
              <a:t>Des intérêts géostratégiques </a:t>
            </a:r>
            <a:r>
              <a:rPr lang="fr-FR" sz="1600" i="1" dirty="0" smtClean="0">
                <a:solidFill>
                  <a:srgbClr val="FF0000"/>
                </a:solidFill>
              </a:rPr>
              <a:t>: </a:t>
            </a:r>
            <a:r>
              <a:rPr lang="fr-FR" sz="1600" i="1" dirty="0" smtClean="0"/>
              <a:t>sécuriser un contexte frontalier instable et renforcer sa place face au rival indien.</a:t>
            </a:r>
            <a:endParaRPr lang="fr-FR" sz="1600" i="1" dirty="0"/>
          </a:p>
        </p:txBody>
      </p:sp>
      <p:sp>
        <p:nvSpPr>
          <p:cNvPr id="12" name="ZoneTexte 11"/>
          <p:cNvSpPr txBox="1"/>
          <p:nvPr/>
        </p:nvSpPr>
        <p:spPr>
          <a:xfrm>
            <a:off x="5821216" y="2319875"/>
            <a:ext cx="3286148" cy="1323439"/>
          </a:xfrm>
          <a:prstGeom prst="rect">
            <a:avLst/>
          </a:prstGeom>
          <a:noFill/>
        </p:spPr>
        <p:txBody>
          <a:bodyPr wrap="square" rtlCol="0">
            <a:spAutoFit/>
          </a:bodyPr>
          <a:lstStyle/>
          <a:p>
            <a:r>
              <a:rPr lang="fr-FR" sz="1600" b="1" i="1" dirty="0" smtClean="0">
                <a:solidFill>
                  <a:srgbClr val="FF0000"/>
                </a:solidFill>
              </a:rPr>
              <a:t>Un intérêt ethnico-religieux </a:t>
            </a:r>
            <a:r>
              <a:rPr lang="fr-FR" sz="1600" i="1" dirty="0" smtClean="0">
                <a:solidFill>
                  <a:srgbClr val="FF0000"/>
                </a:solidFill>
              </a:rPr>
              <a:t>: </a:t>
            </a:r>
            <a:r>
              <a:rPr lang="fr-FR" sz="1600" i="1" dirty="0" smtClean="0"/>
              <a:t>contenir le fondamentalisme qui progresse dans ses provinces occidentales et alimente leurs revendications autonomistes. </a:t>
            </a:r>
            <a:endParaRPr lang="fr-FR" sz="1600" i="1" dirty="0"/>
          </a:p>
        </p:txBody>
      </p:sp>
      <p:sp>
        <p:nvSpPr>
          <p:cNvPr id="13" name="ZoneTexte 12"/>
          <p:cNvSpPr txBox="1"/>
          <p:nvPr/>
        </p:nvSpPr>
        <p:spPr>
          <a:xfrm>
            <a:off x="5965232" y="4149080"/>
            <a:ext cx="3143272" cy="1077218"/>
          </a:xfrm>
          <a:prstGeom prst="rect">
            <a:avLst/>
          </a:prstGeom>
          <a:noFill/>
        </p:spPr>
        <p:txBody>
          <a:bodyPr wrap="square" rtlCol="0">
            <a:spAutoFit/>
          </a:bodyPr>
          <a:lstStyle/>
          <a:p>
            <a:r>
              <a:rPr lang="fr-FR" sz="1600" b="1" i="1" dirty="0" smtClean="0">
                <a:solidFill>
                  <a:srgbClr val="FF0000"/>
                </a:solidFill>
              </a:rPr>
              <a:t>Un intérêt économique </a:t>
            </a:r>
            <a:r>
              <a:rPr lang="fr-FR" sz="1600" i="1" dirty="0" smtClean="0">
                <a:solidFill>
                  <a:srgbClr val="FF0000"/>
                </a:solidFill>
              </a:rPr>
              <a:t>: </a:t>
            </a:r>
            <a:r>
              <a:rPr lang="fr-FR" sz="1600" i="1" dirty="0" smtClean="0"/>
              <a:t>s’approprier  des ressources  et développer un partenariat commercial.</a:t>
            </a:r>
            <a:endParaRPr lang="fr-FR" sz="1600" i="1" dirty="0"/>
          </a:p>
        </p:txBody>
      </p:sp>
      <p:sp>
        <p:nvSpPr>
          <p:cNvPr id="67" name="ZoneTexte 66"/>
          <p:cNvSpPr txBox="1"/>
          <p:nvPr/>
        </p:nvSpPr>
        <p:spPr>
          <a:xfrm>
            <a:off x="323528" y="2852936"/>
            <a:ext cx="324036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000" b="1" u="sng" dirty="0" smtClean="0"/>
              <a:t>L’ENJEU POUR LA CHINE </a:t>
            </a:r>
            <a:r>
              <a:rPr lang="fr-FR" sz="2000" b="1" dirty="0" smtClean="0"/>
              <a:t>: </a:t>
            </a:r>
          </a:p>
          <a:p>
            <a:pPr algn="ctr"/>
            <a:r>
              <a:rPr lang="fr-FR" sz="1600" b="1" dirty="0" smtClean="0"/>
              <a:t>Contenir l’instabilité de ses marges </a:t>
            </a:r>
          </a:p>
        </p:txBody>
      </p:sp>
      <p:sp>
        <p:nvSpPr>
          <p:cNvPr id="55" name="Rectangle 54"/>
          <p:cNvSpPr/>
          <p:nvPr/>
        </p:nvSpPr>
        <p:spPr>
          <a:xfrm>
            <a:off x="4093024" y="332656"/>
            <a:ext cx="792088" cy="648072"/>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4885112" y="332656"/>
            <a:ext cx="792088" cy="648072"/>
          </a:xfrm>
          <a:prstGeom prst="rect">
            <a:avLst/>
          </a:prstGeom>
          <a:solidFill>
            <a:srgbClr val="FF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4885112" y="980728"/>
            <a:ext cx="792088" cy="72008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4093024" y="980728"/>
            <a:ext cx="792088" cy="720080"/>
          </a:xfrm>
          <a:prstGeom prst="rect">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8" name="Connecteur droit 67"/>
          <p:cNvCxnSpPr/>
          <p:nvPr/>
        </p:nvCxnSpPr>
        <p:spPr>
          <a:xfrm rot="5400000">
            <a:off x="4525072" y="1340768"/>
            <a:ext cx="720080"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Connecteur droit 69"/>
          <p:cNvCxnSpPr>
            <a:stCxn id="64" idx="0"/>
          </p:cNvCxnSpPr>
          <p:nvPr/>
        </p:nvCxnSpPr>
        <p:spPr>
          <a:xfrm>
            <a:off x="5029128" y="980728"/>
            <a:ext cx="648072"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7" name="Explosion 1 86"/>
          <p:cNvSpPr/>
          <p:nvPr/>
        </p:nvSpPr>
        <p:spPr>
          <a:xfrm>
            <a:off x="5173144" y="836712"/>
            <a:ext cx="288032" cy="288032"/>
          </a:xfrm>
          <a:prstGeom prst="irregularSeal1">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xplosion 1 92"/>
          <p:cNvSpPr/>
          <p:nvPr/>
        </p:nvSpPr>
        <p:spPr>
          <a:xfrm>
            <a:off x="4741096" y="1196752"/>
            <a:ext cx="288032" cy="288032"/>
          </a:xfrm>
          <a:prstGeom prst="irregularSeal1">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9" name="Connecteur droit 108"/>
          <p:cNvCxnSpPr/>
          <p:nvPr/>
        </p:nvCxnSpPr>
        <p:spPr>
          <a:xfrm rot="5400000" flipH="1" flipV="1">
            <a:off x="4561076" y="656692"/>
            <a:ext cx="6480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riangle isocèle 63"/>
          <p:cNvSpPr/>
          <p:nvPr/>
        </p:nvSpPr>
        <p:spPr>
          <a:xfrm rot="5400000">
            <a:off x="4345052" y="512676"/>
            <a:ext cx="432048" cy="936104"/>
          </a:xfrm>
          <a:prstGeom prst="triangle">
            <a:avLst/>
          </a:prstGeom>
          <a:solidFill>
            <a:srgbClr val="04F6F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Rectangle 112"/>
          <p:cNvSpPr/>
          <p:nvPr/>
        </p:nvSpPr>
        <p:spPr>
          <a:xfrm>
            <a:off x="4093024" y="2348880"/>
            <a:ext cx="792088" cy="720080"/>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p:cNvSpPr/>
          <p:nvPr/>
        </p:nvSpPr>
        <p:spPr>
          <a:xfrm>
            <a:off x="4885112" y="2348880"/>
            <a:ext cx="792088" cy="720080"/>
          </a:xfrm>
          <a:prstGeom prst="rect">
            <a:avLst/>
          </a:prstGeom>
          <a:solidFill>
            <a:srgbClr val="FF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p:cNvSpPr/>
          <p:nvPr/>
        </p:nvSpPr>
        <p:spPr>
          <a:xfrm>
            <a:off x="4885112" y="2996952"/>
            <a:ext cx="792088" cy="72008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115"/>
          <p:cNvSpPr/>
          <p:nvPr/>
        </p:nvSpPr>
        <p:spPr>
          <a:xfrm>
            <a:off x="4093024" y="2996952"/>
            <a:ext cx="792088" cy="720080"/>
          </a:xfrm>
          <a:prstGeom prst="rect">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Triangle isocèle 121"/>
          <p:cNvSpPr/>
          <p:nvPr/>
        </p:nvSpPr>
        <p:spPr>
          <a:xfrm rot="5400000">
            <a:off x="4345052" y="2528900"/>
            <a:ext cx="432048" cy="936104"/>
          </a:xfrm>
          <a:prstGeom prst="triangle">
            <a:avLst/>
          </a:prstGeom>
          <a:solidFill>
            <a:srgbClr val="04F6F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Ellipse 122"/>
          <p:cNvSpPr/>
          <p:nvPr/>
        </p:nvSpPr>
        <p:spPr>
          <a:xfrm rot="18965087">
            <a:off x="1762107" y="1471635"/>
            <a:ext cx="1440160" cy="576064"/>
          </a:xfrm>
          <a:prstGeom prst="ellipse">
            <a:avLst/>
          </a:prstGeom>
          <a:solidFill>
            <a:srgbClr val="00B05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p:cNvSpPr/>
          <p:nvPr/>
        </p:nvSpPr>
        <p:spPr>
          <a:xfrm rot="16890799">
            <a:off x="3764530" y="3146731"/>
            <a:ext cx="715954" cy="502233"/>
          </a:xfrm>
          <a:prstGeom prst="ellipse">
            <a:avLst/>
          </a:prstGeom>
          <a:solidFill>
            <a:srgbClr val="00B05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Arc 124"/>
          <p:cNvSpPr/>
          <p:nvPr/>
        </p:nvSpPr>
        <p:spPr>
          <a:xfrm rot="15333199">
            <a:off x="4714595" y="2115954"/>
            <a:ext cx="929194" cy="2011509"/>
          </a:xfrm>
          <a:prstGeom prst="arc">
            <a:avLst>
              <a:gd name="adj1" fmla="val 17126403"/>
              <a:gd name="adj2" fmla="val 1028658"/>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6" name="Arc 125"/>
          <p:cNvSpPr/>
          <p:nvPr/>
        </p:nvSpPr>
        <p:spPr>
          <a:xfrm rot="4169356">
            <a:off x="3869114" y="1914646"/>
            <a:ext cx="929194" cy="2011509"/>
          </a:xfrm>
          <a:prstGeom prst="arc">
            <a:avLst>
              <a:gd name="adj1" fmla="val 17126403"/>
              <a:gd name="adj2" fmla="val 1028658"/>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7" name="Rectangle 126"/>
          <p:cNvSpPr/>
          <p:nvPr/>
        </p:nvSpPr>
        <p:spPr>
          <a:xfrm>
            <a:off x="4165032" y="4149080"/>
            <a:ext cx="792088" cy="720080"/>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Rectangle 127"/>
          <p:cNvSpPr/>
          <p:nvPr/>
        </p:nvSpPr>
        <p:spPr>
          <a:xfrm>
            <a:off x="4957120" y="4149080"/>
            <a:ext cx="792088" cy="720080"/>
          </a:xfrm>
          <a:prstGeom prst="rect">
            <a:avLst/>
          </a:prstGeom>
          <a:solidFill>
            <a:srgbClr val="FF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Rectangle 128"/>
          <p:cNvSpPr/>
          <p:nvPr/>
        </p:nvSpPr>
        <p:spPr>
          <a:xfrm>
            <a:off x="4957120" y="4797152"/>
            <a:ext cx="792088" cy="72008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Rectangle 129"/>
          <p:cNvSpPr/>
          <p:nvPr/>
        </p:nvSpPr>
        <p:spPr>
          <a:xfrm>
            <a:off x="4165032" y="4797152"/>
            <a:ext cx="792088" cy="720080"/>
          </a:xfrm>
          <a:prstGeom prst="rect">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1" name="Connecteur droit 130"/>
          <p:cNvCxnSpPr/>
          <p:nvPr/>
        </p:nvCxnSpPr>
        <p:spPr>
          <a:xfrm rot="5400000" flipH="1" flipV="1">
            <a:off x="4633084" y="4473116"/>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2" name="Triangle isocèle 131"/>
          <p:cNvSpPr/>
          <p:nvPr/>
        </p:nvSpPr>
        <p:spPr>
          <a:xfrm rot="5400000">
            <a:off x="3913004" y="3969060"/>
            <a:ext cx="720080" cy="1656184"/>
          </a:xfrm>
          <a:prstGeom prst="triangle">
            <a:avLst/>
          </a:prstGeom>
          <a:solidFill>
            <a:srgbClr val="04F6F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Arc 133"/>
          <p:cNvSpPr/>
          <p:nvPr/>
        </p:nvSpPr>
        <p:spPr>
          <a:xfrm rot="11720489">
            <a:off x="659162" y="-782709"/>
            <a:ext cx="4009251" cy="3454864"/>
          </a:xfrm>
          <a:prstGeom prst="arc">
            <a:avLst>
              <a:gd name="adj1" fmla="val 16200000"/>
              <a:gd name="adj2" fmla="val 192028"/>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5" name="Rectangle 134"/>
          <p:cNvSpPr/>
          <p:nvPr/>
        </p:nvSpPr>
        <p:spPr>
          <a:xfrm>
            <a:off x="2195736" y="1340768"/>
            <a:ext cx="144016" cy="14401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36" name="Rectangle 135"/>
          <p:cNvSpPr/>
          <p:nvPr/>
        </p:nvSpPr>
        <p:spPr>
          <a:xfrm>
            <a:off x="3588968" y="4869160"/>
            <a:ext cx="144016" cy="14401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37" name="Arc 136"/>
          <p:cNvSpPr/>
          <p:nvPr/>
        </p:nvSpPr>
        <p:spPr>
          <a:xfrm rot="17071662">
            <a:off x="4017325" y="4121644"/>
            <a:ext cx="1337945" cy="1771669"/>
          </a:xfrm>
          <a:prstGeom prst="arc">
            <a:avLst>
              <a:gd name="adj1" fmla="val 15876268"/>
              <a:gd name="adj2" fmla="val 2377930"/>
            </a:avLst>
          </a:prstGeom>
          <a:ln w="762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6" name="Picture 2" descr="http://www.monde-diplomatique.fr/local/cache-vignettes/L623xH640/chine-tibetGF-2-448b5.png">
            <a:hlinkClick r:id="rId4" action="ppaction://hlinksldjump"/>
          </p:cNvPr>
          <p:cNvPicPr>
            <a:picLocks noChangeAspect="1" noChangeArrowheads="1"/>
          </p:cNvPicPr>
          <p:nvPr/>
        </p:nvPicPr>
        <p:blipFill>
          <a:blip r:embed="rId5" cstate="email"/>
          <a:srcRect/>
          <a:stretch>
            <a:fillRect/>
          </a:stretch>
        </p:blipFill>
        <p:spPr bwMode="auto">
          <a:xfrm>
            <a:off x="642910" y="4143380"/>
            <a:ext cx="2248208" cy="2309556"/>
          </a:xfrm>
          <a:prstGeom prst="rect">
            <a:avLst/>
          </a:prstGeom>
          <a:noFill/>
        </p:spPr>
      </p:pic>
      <p:pic>
        <p:nvPicPr>
          <p:cNvPr id="37" name="Picture 2" descr="http://www.monde-diplomatique.fr/local/cache-vignettes/L640xH640/pakistan-1GF-0c0c4.png">
            <a:hlinkClick r:id="rId6" action="ppaction://hlinksldjump"/>
          </p:cNvPr>
          <p:cNvPicPr>
            <a:picLocks noChangeAspect="1" noChangeArrowheads="1"/>
          </p:cNvPicPr>
          <p:nvPr/>
        </p:nvPicPr>
        <p:blipFill>
          <a:blip r:embed="rId7" cstate="email"/>
          <a:srcRect/>
          <a:stretch>
            <a:fillRect/>
          </a:stretch>
        </p:blipFill>
        <p:spPr bwMode="auto">
          <a:xfrm>
            <a:off x="7847456" y="5561456"/>
            <a:ext cx="1296544" cy="1296544"/>
          </a:xfrm>
          <a:prstGeom prst="rect">
            <a:avLst/>
          </a:prstGeom>
          <a:noFill/>
        </p:spPr>
      </p:pic>
      <p:pic>
        <p:nvPicPr>
          <p:cNvPr id="39" name="Picture 2" descr="http://warincontext.org/wp-content/uploads/2009/10/afghanistan-wakhan-corridor.jpg">
            <a:hlinkClick r:id="rId8" action="ppaction://hlinksldjump"/>
          </p:cNvPr>
          <p:cNvPicPr>
            <a:picLocks noChangeAspect="1" noChangeArrowheads="1"/>
          </p:cNvPicPr>
          <p:nvPr/>
        </p:nvPicPr>
        <p:blipFill>
          <a:blip r:embed="rId9" cstate="email"/>
          <a:srcRect/>
          <a:stretch>
            <a:fillRect/>
          </a:stretch>
        </p:blipFill>
        <p:spPr bwMode="auto">
          <a:xfrm>
            <a:off x="6309594" y="5572140"/>
            <a:ext cx="1166245" cy="12858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ox(i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ox(in)">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ox(in)">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ox(in)">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ox(in)">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box(in)">
                                      <p:cBhvr>
                                        <p:cTn id="32" dur="500"/>
                                        <p:tgtEl>
                                          <p:spTgt spid="6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box(in)">
                                      <p:cBhvr>
                                        <p:cTn id="35" dur="500"/>
                                        <p:tgtEl>
                                          <p:spTgt spid="9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box(in)">
                                      <p:cBhvr>
                                        <p:cTn id="40" dur="500"/>
                                        <p:tgtEl>
                                          <p:spTgt spid="70"/>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box(in)">
                                      <p:cBhvr>
                                        <p:cTn id="43" dur="500"/>
                                        <p:tgtEl>
                                          <p:spTgt spid="87"/>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box(in)">
                                      <p:cBhvr>
                                        <p:cTn id="48" dur="500"/>
                                        <p:tgtEl>
                                          <p:spTgt spid="10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ox(in)">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13"/>
                                        </p:tgtEl>
                                        <p:attrNameLst>
                                          <p:attrName>style.visibility</p:attrName>
                                        </p:attrNameLst>
                                      </p:cBhvr>
                                      <p:to>
                                        <p:strVal val="visible"/>
                                      </p:to>
                                    </p:set>
                                    <p:animEffect transition="in" filter="box(in)">
                                      <p:cBhvr>
                                        <p:cTn id="63" dur="500"/>
                                        <p:tgtEl>
                                          <p:spTgt spid="113"/>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box(in)">
                                      <p:cBhvr>
                                        <p:cTn id="66" dur="500"/>
                                        <p:tgtEl>
                                          <p:spTgt spid="122"/>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box(in)">
                                      <p:cBhvr>
                                        <p:cTn id="69" dur="500"/>
                                        <p:tgtEl>
                                          <p:spTgt spid="116"/>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box(in)">
                                      <p:cBhvr>
                                        <p:cTn id="72" dur="500"/>
                                        <p:tgtEl>
                                          <p:spTgt spid="115"/>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box(in)">
                                      <p:cBhvr>
                                        <p:cTn id="75" dur="500"/>
                                        <p:tgtEl>
                                          <p:spTgt spid="114"/>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box(in)">
                                      <p:cBhvr>
                                        <p:cTn id="80" dur="500"/>
                                        <p:tgtEl>
                                          <p:spTgt spid="123"/>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124"/>
                                        </p:tgtEl>
                                        <p:attrNameLst>
                                          <p:attrName>style.visibility</p:attrName>
                                        </p:attrNameLst>
                                      </p:cBhvr>
                                      <p:to>
                                        <p:strVal val="visible"/>
                                      </p:to>
                                    </p:set>
                                    <p:animEffect transition="in" filter="box(in)">
                                      <p:cBhvr>
                                        <p:cTn id="83" dur="500"/>
                                        <p:tgtEl>
                                          <p:spTgt spid="124"/>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box(in)">
                                      <p:cBhvr>
                                        <p:cTn id="88" dur="500"/>
                                        <p:tgtEl>
                                          <p:spTgt spid="125"/>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box(in)">
                                      <p:cBhvr>
                                        <p:cTn id="91" dur="500"/>
                                        <p:tgtEl>
                                          <p:spTgt spid="126"/>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box(in)">
                                      <p:cBhvr>
                                        <p:cTn id="96" dur="500"/>
                                        <p:tgtEl>
                                          <p:spTgt spid="13"/>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127"/>
                                        </p:tgtEl>
                                        <p:attrNameLst>
                                          <p:attrName>style.visibility</p:attrName>
                                        </p:attrNameLst>
                                      </p:cBhvr>
                                      <p:to>
                                        <p:strVal val="visible"/>
                                      </p:to>
                                    </p:set>
                                    <p:animEffect transition="in" filter="box(in)">
                                      <p:cBhvr>
                                        <p:cTn id="101" dur="500"/>
                                        <p:tgtEl>
                                          <p:spTgt spid="127"/>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128"/>
                                        </p:tgtEl>
                                        <p:attrNameLst>
                                          <p:attrName>style.visibility</p:attrName>
                                        </p:attrNameLst>
                                      </p:cBhvr>
                                      <p:to>
                                        <p:strVal val="visible"/>
                                      </p:to>
                                    </p:set>
                                    <p:animEffect transition="in" filter="box(in)">
                                      <p:cBhvr>
                                        <p:cTn id="104" dur="500"/>
                                        <p:tgtEl>
                                          <p:spTgt spid="128"/>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129"/>
                                        </p:tgtEl>
                                        <p:attrNameLst>
                                          <p:attrName>style.visibility</p:attrName>
                                        </p:attrNameLst>
                                      </p:cBhvr>
                                      <p:to>
                                        <p:strVal val="visible"/>
                                      </p:to>
                                    </p:set>
                                    <p:animEffect transition="in" filter="box(in)">
                                      <p:cBhvr>
                                        <p:cTn id="107" dur="500"/>
                                        <p:tgtEl>
                                          <p:spTgt spid="129"/>
                                        </p:tgtEl>
                                      </p:cBhvr>
                                    </p:animEffect>
                                  </p:childTnLst>
                                </p:cTn>
                              </p:par>
                              <p:par>
                                <p:cTn id="108" presetID="4" presetClass="entr" presetSubtype="16" fill="hold" grpId="0" nodeType="withEffect">
                                  <p:stCondLst>
                                    <p:cond delay="0"/>
                                  </p:stCondLst>
                                  <p:childTnLst>
                                    <p:set>
                                      <p:cBhvr>
                                        <p:cTn id="109" dur="1" fill="hold">
                                          <p:stCondLst>
                                            <p:cond delay="0"/>
                                          </p:stCondLst>
                                        </p:cTn>
                                        <p:tgtEl>
                                          <p:spTgt spid="130"/>
                                        </p:tgtEl>
                                        <p:attrNameLst>
                                          <p:attrName>style.visibility</p:attrName>
                                        </p:attrNameLst>
                                      </p:cBhvr>
                                      <p:to>
                                        <p:strVal val="visible"/>
                                      </p:to>
                                    </p:set>
                                    <p:animEffect transition="in" filter="box(in)">
                                      <p:cBhvr>
                                        <p:cTn id="110" dur="500"/>
                                        <p:tgtEl>
                                          <p:spTgt spid="130"/>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box(in)">
                                      <p:cBhvr>
                                        <p:cTn id="113" dur="500"/>
                                        <p:tgtEl>
                                          <p:spTgt spid="132"/>
                                        </p:tgtEl>
                                      </p:cBhvr>
                                    </p:animEffect>
                                  </p:childTnLst>
                                </p:cTn>
                              </p:par>
                            </p:childTnLst>
                          </p:cTn>
                        </p:par>
                      </p:childTnLst>
                    </p:cTn>
                  </p:par>
                  <p:par>
                    <p:cTn id="114" fill="hold">
                      <p:stCondLst>
                        <p:cond delay="indefinite"/>
                      </p:stCondLst>
                      <p:childTnLst>
                        <p:par>
                          <p:cTn id="115" fill="hold">
                            <p:stCondLst>
                              <p:cond delay="0"/>
                            </p:stCondLst>
                            <p:childTnLst>
                              <p:par>
                                <p:cTn id="116" presetID="4" presetClass="entr" presetSubtype="16" fill="hold" grpId="0" nodeType="clickEffect">
                                  <p:stCondLst>
                                    <p:cond delay="0"/>
                                  </p:stCondLst>
                                  <p:childTnLst>
                                    <p:set>
                                      <p:cBhvr>
                                        <p:cTn id="117" dur="1" fill="hold">
                                          <p:stCondLst>
                                            <p:cond delay="0"/>
                                          </p:stCondLst>
                                        </p:cTn>
                                        <p:tgtEl>
                                          <p:spTgt spid="135"/>
                                        </p:tgtEl>
                                        <p:attrNameLst>
                                          <p:attrName>style.visibility</p:attrName>
                                        </p:attrNameLst>
                                      </p:cBhvr>
                                      <p:to>
                                        <p:strVal val="visible"/>
                                      </p:to>
                                    </p:set>
                                    <p:animEffect transition="in" filter="box(in)">
                                      <p:cBhvr>
                                        <p:cTn id="118" dur="500"/>
                                        <p:tgtEl>
                                          <p:spTgt spid="135"/>
                                        </p:tgtEl>
                                      </p:cBhvr>
                                    </p:animEffect>
                                  </p:childTnLst>
                                </p:cTn>
                              </p:par>
                              <p:par>
                                <p:cTn id="119" presetID="4" presetClass="entr" presetSubtype="16" fill="hold" grpId="0" nodeType="withEffect">
                                  <p:stCondLst>
                                    <p:cond delay="0"/>
                                  </p:stCondLst>
                                  <p:childTnLst>
                                    <p:set>
                                      <p:cBhvr>
                                        <p:cTn id="120" dur="1" fill="hold">
                                          <p:stCondLst>
                                            <p:cond delay="0"/>
                                          </p:stCondLst>
                                        </p:cTn>
                                        <p:tgtEl>
                                          <p:spTgt spid="136"/>
                                        </p:tgtEl>
                                        <p:attrNameLst>
                                          <p:attrName>style.visibility</p:attrName>
                                        </p:attrNameLst>
                                      </p:cBhvr>
                                      <p:to>
                                        <p:strVal val="visible"/>
                                      </p:to>
                                    </p:set>
                                    <p:animEffect transition="in" filter="box(in)">
                                      <p:cBhvr>
                                        <p:cTn id="121" dur="500"/>
                                        <p:tgtEl>
                                          <p:spTgt spid="136"/>
                                        </p:tgtEl>
                                      </p:cBhvr>
                                    </p:animEffect>
                                  </p:childTnLst>
                                </p:cTn>
                              </p:par>
                              <p:par>
                                <p:cTn id="122" presetID="4" presetClass="entr" presetSubtype="16" fill="hold" grpId="0" nodeType="withEffect">
                                  <p:stCondLst>
                                    <p:cond delay="0"/>
                                  </p:stCondLst>
                                  <p:childTnLst>
                                    <p:set>
                                      <p:cBhvr>
                                        <p:cTn id="123" dur="1" fill="hold">
                                          <p:stCondLst>
                                            <p:cond delay="0"/>
                                          </p:stCondLst>
                                        </p:cTn>
                                        <p:tgtEl>
                                          <p:spTgt spid="134"/>
                                        </p:tgtEl>
                                        <p:attrNameLst>
                                          <p:attrName>style.visibility</p:attrName>
                                        </p:attrNameLst>
                                      </p:cBhvr>
                                      <p:to>
                                        <p:strVal val="visible"/>
                                      </p:to>
                                    </p:set>
                                    <p:animEffect transition="in" filter="box(in)">
                                      <p:cBhvr>
                                        <p:cTn id="124" dur="500"/>
                                        <p:tgtEl>
                                          <p:spTgt spid="134"/>
                                        </p:tgtEl>
                                      </p:cBhvr>
                                    </p:animEffect>
                                  </p:childTnLst>
                                </p:cTn>
                              </p:par>
                              <p:par>
                                <p:cTn id="125" presetID="4" presetClass="entr" presetSubtype="16" fill="hold" grpId="0" nodeType="withEffect">
                                  <p:stCondLst>
                                    <p:cond delay="0"/>
                                  </p:stCondLst>
                                  <p:childTnLst>
                                    <p:set>
                                      <p:cBhvr>
                                        <p:cTn id="126" dur="1" fill="hold">
                                          <p:stCondLst>
                                            <p:cond delay="0"/>
                                          </p:stCondLst>
                                        </p:cTn>
                                        <p:tgtEl>
                                          <p:spTgt spid="137"/>
                                        </p:tgtEl>
                                        <p:attrNameLst>
                                          <p:attrName>style.visibility</p:attrName>
                                        </p:attrNameLst>
                                      </p:cBhvr>
                                      <p:to>
                                        <p:strVal val="visible"/>
                                      </p:to>
                                    </p:set>
                                    <p:animEffect transition="in" filter="box(in)">
                                      <p:cBhvr>
                                        <p:cTn id="127" dur="500"/>
                                        <p:tgtEl>
                                          <p:spTgt spid="137"/>
                                        </p:tgtEl>
                                      </p:cBhvr>
                                    </p:animEffect>
                                  </p:childTnLst>
                                </p:cTn>
                              </p:par>
                              <p:par>
                                <p:cTn id="128" presetID="4" presetClass="entr" presetSubtype="16" fill="hold" nodeType="withEffect">
                                  <p:stCondLst>
                                    <p:cond delay="0"/>
                                  </p:stCondLst>
                                  <p:childTnLst>
                                    <p:set>
                                      <p:cBhvr>
                                        <p:cTn id="129" dur="1" fill="hold">
                                          <p:stCondLst>
                                            <p:cond delay="0"/>
                                          </p:stCondLst>
                                        </p:cTn>
                                        <p:tgtEl>
                                          <p:spTgt spid="131"/>
                                        </p:tgtEl>
                                        <p:attrNameLst>
                                          <p:attrName>style.visibility</p:attrName>
                                        </p:attrNameLst>
                                      </p:cBhvr>
                                      <p:to>
                                        <p:strVal val="visible"/>
                                      </p:to>
                                    </p:set>
                                    <p:animEffect transition="in" filter="box(in)">
                                      <p:cBhvr>
                                        <p:cTn id="13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55" grpId="0" animBg="1"/>
      <p:bldP spid="57" grpId="0" animBg="1"/>
      <p:bldP spid="60" grpId="0" animBg="1"/>
      <p:bldP spid="63" grpId="0" animBg="1"/>
      <p:bldP spid="87" grpId="0" animBg="1"/>
      <p:bldP spid="93" grpId="0" animBg="1"/>
      <p:bldP spid="64" grpId="0" animBg="1"/>
      <p:bldP spid="113" grpId="0" animBg="1"/>
      <p:bldP spid="114" grpId="0" animBg="1"/>
      <p:bldP spid="115" grpId="0" animBg="1"/>
      <p:bldP spid="116"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2" grpId="0" animBg="1"/>
      <p:bldP spid="134" grpId="0" animBg="1"/>
      <p:bldP spid="135" grpId="0" animBg="1"/>
      <p:bldP spid="136" grpId="0" animBg="1"/>
      <p:bldP spid="1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4"/>
          <p:cNvSpPr txBox="1">
            <a:spLocks/>
          </p:cNvSpPr>
          <p:nvPr/>
        </p:nvSpPr>
        <p:spPr>
          <a:xfrm>
            <a:off x="0" y="0"/>
            <a:ext cx="9144000" cy="360040"/>
          </a:xfrm>
          <a:prstGeom prst="rect">
            <a:avLst/>
          </a:prstGeom>
        </p:spPr>
        <p:txBody>
          <a:bodyPr vert="horz" lIns="91440" tIns="45720" rIns="91440" bIns="45720" rtlCol="0">
            <a:noAutofit/>
          </a:bodyPr>
          <a:lstStyle/>
          <a:p>
            <a:pPr marL="342900" lvl="0" indent="-342900" algn="ctr">
              <a:spcBef>
                <a:spcPct val="20000"/>
              </a:spcBef>
            </a:pPr>
            <a:r>
              <a:rPr lang="fr-FR" sz="1200" b="1" i="1" dirty="0" smtClean="0"/>
              <a:t>UNE APPROCHE GEOPOLITIQUE : </a:t>
            </a:r>
            <a:r>
              <a:rPr lang="fr-FR" sz="1400" b="1" i="1" noProof="0" dirty="0" smtClean="0"/>
              <a:t>Pourquoi la situation </a:t>
            </a:r>
            <a:r>
              <a:rPr lang="fr-FR" sz="1400" b="1" i="1" dirty="0" smtClean="0"/>
              <a:t>en Afghanistan inquiète la communauté internationale ?</a:t>
            </a:r>
            <a:r>
              <a:rPr lang="fr-FR" sz="1400" b="1" i="1" noProof="0" dirty="0" smtClean="0"/>
              <a:t> </a:t>
            </a:r>
            <a:r>
              <a:rPr lang="fr-FR" sz="1100" b="1" i="1" dirty="0" smtClean="0"/>
              <a:t> </a:t>
            </a:r>
            <a:endParaRPr lang="fr-FR" sz="1100" b="1" i="1" dirty="0"/>
          </a:p>
          <a:p>
            <a:pPr marL="342900" indent="-342900" algn="ctr">
              <a:spcBef>
                <a:spcPct val="20000"/>
              </a:spcBef>
            </a:pPr>
            <a:endParaRPr lang="fr-FR" sz="14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1" i="1"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Sous-titre 4"/>
          <p:cNvSpPr txBox="1">
            <a:spLocks/>
          </p:cNvSpPr>
          <p:nvPr/>
        </p:nvSpPr>
        <p:spPr>
          <a:xfrm>
            <a:off x="0" y="332656"/>
            <a:ext cx="9144000" cy="360040"/>
          </a:xfrm>
          <a:prstGeom prst="rect">
            <a:avLst/>
          </a:prstGeom>
          <a:solidFill>
            <a:schemeClr val="accent6">
              <a:lumMod val="40000"/>
              <a:lumOff val="60000"/>
            </a:schemeClr>
          </a:solidFill>
          <a:ln w="12700">
            <a:solidFill>
              <a:schemeClr val="tx1"/>
            </a:solidFill>
          </a:ln>
        </p:spPr>
        <p:txBody>
          <a:bodyPr vert="horz" lIns="91440" tIns="45720" rIns="91440" bIns="45720" rtlCol="0">
            <a:noAutofit/>
          </a:bodyPr>
          <a:lstStyle/>
          <a:p>
            <a:pPr marL="342900" lvl="0" indent="-342900" algn="ctr">
              <a:spcBef>
                <a:spcPct val="20000"/>
              </a:spcBef>
            </a:pPr>
            <a:r>
              <a:rPr lang="fr-FR" sz="1400" b="1" i="1" dirty="0" smtClean="0"/>
              <a:t>A L’ECHELLE REGIONALE</a:t>
            </a:r>
            <a:r>
              <a:rPr lang="fr-FR" sz="1400" b="1" i="1" noProof="0" dirty="0" smtClean="0"/>
              <a:t> </a:t>
            </a:r>
            <a:r>
              <a:rPr lang="fr-FR" sz="1100" b="1" i="1" dirty="0" smtClean="0"/>
              <a:t> </a:t>
            </a:r>
            <a:endParaRPr lang="fr-FR" sz="1100" b="1" i="1" dirty="0"/>
          </a:p>
          <a:p>
            <a:pPr marL="342900" indent="-342900" algn="ctr">
              <a:spcBef>
                <a:spcPct val="20000"/>
              </a:spcBef>
            </a:pPr>
            <a:endParaRPr lang="fr-FR" sz="14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1" i="1"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3074" name="Picture 2"/>
          <p:cNvPicPr>
            <a:picLocks noChangeAspect="1" noChangeArrowheads="1"/>
          </p:cNvPicPr>
          <p:nvPr/>
        </p:nvPicPr>
        <p:blipFill>
          <a:blip r:embed="rId2" cstate="email"/>
          <a:srcRect/>
          <a:stretch>
            <a:fillRect/>
          </a:stretch>
        </p:blipFill>
        <p:spPr bwMode="auto">
          <a:xfrm>
            <a:off x="0" y="864750"/>
            <a:ext cx="5381375" cy="2492242"/>
          </a:xfrm>
          <a:prstGeom prst="rect">
            <a:avLst/>
          </a:prstGeom>
          <a:noFill/>
          <a:ln w="9525">
            <a:noFill/>
            <a:miter lim="800000"/>
            <a:headEnd/>
            <a:tailEnd/>
          </a:ln>
        </p:spPr>
      </p:pic>
      <p:pic>
        <p:nvPicPr>
          <p:cNvPr id="3075" name="Picture 3"/>
          <p:cNvPicPr>
            <a:picLocks noChangeAspect="1" noChangeArrowheads="1"/>
          </p:cNvPicPr>
          <p:nvPr/>
        </p:nvPicPr>
        <p:blipFill>
          <a:blip r:embed="rId3" cstate="email"/>
          <a:srcRect/>
          <a:stretch>
            <a:fillRect/>
          </a:stretch>
        </p:blipFill>
        <p:spPr bwMode="auto">
          <a:xfrm>
            <a:off x="-1" y="3645024"/>
            <a:ext cx="5405235" cy="3026933"/>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228184" y="908720"/>
            <a:ext cx="2131691" cy="2016224"/>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5940152" y="3212976"/>
            <a:ext cx="3061720" cy="3096344"/>
          </a:xfrm>
          <a:prstGeom prst="rect">
            <a:avLst/>
          </a:prstGeom>
          <a:noFill/>
          <a:ln w="9525">
            <a:noFill/>
            <a:miter lim="800000"/>
            <a:headEnd/>
            <a:tailEnd/>
          </a:ln>
        </p:spPr>
      </p:pic>
      <p:cxnSp>
        <p:nvCxnSpPr>
          <p:cNvPr id="12" name="Connecteur droit 11"/>
          <p:cNvCxnSpPr/>
          <p:nvPr/>
        </p:nvCxnSpPr>
        <p:spPr>
          <a:xfrm rot="5400000">
            <a:off x="2569468" y="3775348"/>
            <a:ext cx="6165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0" y="3501008"/>
            <a:ext cx="5652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62074"/>
          </a:xfrm>
          <a:solidFill>
            <a:schemeClr val="accent6">
              <a:lumMod val="40000"/>
              <a:lumOff val="60000"/>
            </a:schemeClr>
          </a:solidFill>
          <a:ln w="12700">
            <a:solidFill>
              <a:schemeClr val="tx1"/>
            </a:solidFill>
          </a:ln>
        </p:spPr>
        <p:txBody>
          <a:bodyPr vert="horz" lIns="91440" tIns="45720" rIns="91440" bIns="45720" rtlCol="0">
            <a:noAutofit/>
          </a:bodyPr>
          <a:lstStyle/>
          <a:p>
            <a:pPr marL="342900" indent="-342900">
              <a:spcBef>
                <a:spcPct val="20000"/>
              </a:spcBef>
            </a:pPr>
            <a:r>
              <a:rPr lang="fr-FR" sz="2800" b="1" i="1" dirty="0" smtClean="0">
                <a:solidFill>
                  <a:schemeClr val="tx1"/>
                </a:solidFill>
              </a:rPr>
              <a:t>A L’ECHELLE MONDIALE</a:t>
            </a:r>
            <a:endParaRPr lang="fr-FR" sz="2800" b="1" i="1" dirty="0">
              <a:solidFill>
                <a:schemeClr val="tx1"/>
              </a:solidFill>
            </a:endParaRPr>
          </a:p>
        </p:txBody>
      </p:sp>
      <p:pic>
        <p:nvPicPr>
          <p:cNvPr id="5" name="Picture 1" descr="C:\Users\christophe\Desktop\Cartographier l'enjeu afghan\CAR Les fronts de l'insurrection.jpg"/>
          <p:cNvPicPr>
            <a:picLocks noChangeAspect="1" noChangeArrowheads="1"/>
          </p:cNvPicPr>
          <p:nvPr/>
        </p:nvPicPr>
        <p:blipFill>
          <a:blip r:embed="rId2" cstate="email"/>
          <a:srcRect/>
          <a:stretch>
            <a:fillRect/>
          </a:stretch>
        </p:blipFill>
        <p:spPr bwMode="auto">
          <a:xfrm>
            <a:off x="928662" y="706666"/>
            <a:ext cx="7337126" cy="594867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email"/>
          <a:srcRect/>
          <a:stretch>
            <a:fillRect/>
          </a:stretch>
        </p:blipFill>
        <p:spPr bwMode="auto">
          <a:xfrm>
            <a:off x="787405" y="144463"/>
            <a:ext cx="7070743" cy="65613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srcRect/>
          <a:stretch>
            <a:fillRect/>
          </a:stretch>
        </p:blipFill>
        <p:spPr bwMode="auto">
          <a:xfrm>
            <a:off x="1285852" y="4229"/>
            <a:ext cx="6500858" cy="67964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e-cartographe.net/images/stories/Images/attentats.jpg"/>
          <p:cNvPicPr>
            <a:picLocks noChangeAspect="1" noChangeArrowheads="1"/>
          </p:cNvPicPr>
          <p:nvPr/>
        </p:nvPicPr>
        <p:blipFill>
          <a:blip r:embed="rId3" cstate="email"/>
          <a:srcRect/>
          <a:stretch>
            <a:fillRect/>
          </a:stretch>
        </p:blipFill>
        <p:spPr bwMode="auto">
          <a:xfrm>
            <a:off x="1285852" y="357166"/>
            <a:ext cx="6286500" cy="603885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lstStyle/>
          <a:p>
            <a:r>
              <a:rPr lang="fr-FR" b="1" i="1" dirty="0" smtClean="0"/>
              <a:t>BIBLIOGRAPHIE </a:t>
            </a:r>
            <a:endParaRPr lang="fr-FR" b="1" i="1" dirty="0"/>
          </a:p>
        </p:txBody>
      </p:sp>
      <p:pic>
        <p:nvPicPr>
          <p:cNvPr id="1026" name="Picture 2" descr="http://library.madeinpresse.fr/cover-MPf09x44wi5K-370"/>
          <p:cNvPicPr>
            <a:picLocks noChangeAspect="1" noChangeArrowheads="1"/>
          </p:cNvPicPr>
          <p:nvPr/>
        </p:nvPicPr>
        <p:blipFill>
          <a:blip r:embed="rId2" cstate="email"/>
          <a:srcRect/>
          <a:stretch>
            <a:fillRect/>
          </a:stretch>
        </p:blipFill>
        <p:spPr bwMode="auto">
          <a:xfrm>
            <a:off x="285720" y="1571612"/>
            <a:ext cx="2626079" cy="3286148"/>
          </a:xfrm>
          <a:prstGeom prst="rect">
            <a:avLst/>
          </a:prstGeom>
          <a:noFill/>
        </p:spPr>
      </p:pic>
      <p:pic>
        <p:nvPicPr>
          <p:cNvPr id="1028" name="Picture 4" descr="http://www.bir-hacheim.com/wp-content/uploads/2010/11/Lenjeu-afghan-Hubac-Anquez.jpg"/>
          <p:cNvPicPr>
            <a:picLocks noChangeAspect="1" noChangeArrowheads="1"/>
          </p:cNvPicPr>
          <p:nvPr/>
        </p:nvPicPr>
        <p:blipFill>
          <a:blip r:embed="rId3" cstate="print"/>
          <a:srcRect/>
          <a:stretch>
            <a:fillRect/>
          </a:stretch>
        </p:blipFill>
        <p:spPr bwMode="auto">
          <a:xfrm>
            <a:off x="3143240" y="1571612"/>
            <a:ext cx="2571768" cy="4762500"/>
          </a:xfrm>
          <a:prstGeom prst="rect">
            <a:avLst/>
          </a:prstGeom>
          <a:noFill/>
        </p:spPr>
      </p:pic>
      <p:pic>
        <p:nvPicPr>
          <p:cNvPr id="1030" name="Picture 6" descr="http://www.bir-hacheim.com/wp-content/uploads/2010/07/Afghanistan-2001-2010-Jean-Charles-Jauffret.jpg"/>
          <p:cNvPicPr>
            <a:picLocks noChangeAspect="1" noChangeArrowheads="1"/>
          </p:cNvPicPr>
          <p:nvPr/>
        </p:nvPicPr>
        <p:blipFill>
          <a:blip r:embed="rId4" cstate="email"/>
          <a:srcRect/>
          <a:stretch>
            <a:fillRect/>
          </a:stretch>
        </p:blipFill>
        <p:spPr bwMode="auto">
          <a:xfrm>
            <a:off x="5929322" y="1571612"/>
            <a:ext cx="2928958" cy="47625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r-FR" b="1" i="1" dirty="0" smtClean="0"/>
              <a:t>DOCUMENTS</a:t>
            </a:r>
            <a:endParaRPr lang="fr-FR" b="1" i="1" dirty="0"/>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lien EBERSOLD\Desktop\Cartographie l'enjeu afghan\CAR Effectifs et pertes OTAN.jpg"/>
          <p:cNvPicPr>
            <a:picLocks noChangeAspect="1" noChangeArrowheads="1"/>
          </p:cNvPicPr>
          <p:nvPr/>
        </p:nvPicPr>
        <p:blipFill>
          <a:blip r:embed="rId2" cstate="print"/>
          <a:srcRect/>
          <a:stretch>
            <a:fillRect/>
          </a:stretch>
        </p:blipFill>
        <p:spPr bwMode="auto">
          <a:xfrm>
            <a:off x="214282" y="642918"/>
            <a:ext cx="8766076" cy="5286412"/>
          </a:xfrm>
          <a:prstGeom prst="rect">
            <a:avLst/>
          </a:prstGeom>
          <a:noFill/>
        </p:spPr>
      </p:pic>
      <p:sp>
        <p:nvSpPr>
          <p:cNvPr id="3" name="Bouton d'action : Retour 2">
            <a:hlinkClick r:id="" action="ppaction://hlinkshowjump?jump=lastslideviewed" highlightClick="1"/>
          </p:cNvPr>
          <p:cNvSpPr/>
          <p:nvPr/>
        </p:nvSpPr>
        <p:spPr>
          <a:xfrm>
            <a:off x="4000496" y="5929330"/>
            <a:ext cx="1571636" cy="714380"/>
          </a:xfrm>
          <a:prstGeom prst="actionButtonRetur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pPr lvl="0">
              <a:spcBef>
                <a:spcPts val="0"/>
              </a:spcBef>
            </a:pPr>
            <a:r>
              <a:rPr lang="fr-FR" sz="3600" b="1" i="1" dirty="0"/>
              <a:t>L’impact du cadre naturel</a:t>
            </a:r>
          </a:p>
        </p:txBody>
      </p:sp>
      <p:pic>
        <p:nvPicPr>
          <p:cNvPr id="17410" name="Picture 2" descr="http://www.intercarto.com/produits_image/image_886_BDM_Afghanistan_pol_FR.gif">
            <a:hlinkClick r:id="rId2" action="ppaction://hlinksldjump"/>
          </p:cNvPr>
          <p:cNvPicPr>
            <a:picLocks noChangeAspect="1" noChangeArrowheads="1"/>
          </p:cNvPicPr>
          <p:nvPr/>
        </p:nvPicPr>
        <p:blipFill>
          <a:blip r:embed="rId3" cstate="print"/>
          <a:srcRect/>
          <a:stretch>
            <a:fillRect/>
          </a:stretch>
        </p:blipFill>
        <p:spPr bwMode="auto">
          <a:xfrm>
            <a:off x="251521" y="3976613"/>
            <a:ext cx="3960440" cy="2764755"/>
          </a:xfrm>
          <a:prstGeom prst="rect">
            <a:avLst/>
          </a:prstGeom>
          <a:noFill/>
        </p:spPr>
      </p:pic>
      <p:pic>
        <p:nvPicPr>
          <p:cNvPr id="1026" name="Picture 2" descr="K:\775px-Afghan_topo_en.jpg">
            <a:hlinkClick r:id="rId4" action="ppaction://hlinksldjump"/>
          </p:cNvPr>
          <p:cNvPicPr>
            <a:picLocks noChangeAspect="1" noChangeArrowheads="1"/>
          </p:cNvPicPr>
          <p:nvPr/>
        </p:nvPicPr>
        <p:blipFill>
          <a:blip r:embed="rId5" cstate="email"/>
          <a:srcRect/>
          <a:stretch>
            <a:fillRect/>
          </a:stretch>
        </p:blipFill>
        <p:spPr bwMode="auto">
          <a:xfrm>
            <a:off x="395536" y="1052735"/>
            <a:ext cx="3672408" cy="2843155"/>
          </a:xfrm>
          <a:prstGeom prst="rect">
            <a:avLst/>
          </a:prstGeom>
          <a:noFill/>
        </p:spPr>
      </p:pic>
      <p:pic>
        <p:nvPicPr>
          <p:cNvPr id="43" name="Picture 3"/>
          <p:cNvPicPr>
            <a:picLocks noChangeAspect="1" noChangeArrowheads="1"/>
          </p:cNvPicPr>
          <p:nvPr/>
        </p:nvPicPr>
        <p:blipFill>
          <a:blip r:embed="rId6" cstate="email"/>
          <a:srcRect/>
          <a:stretch>
            <a:fillRect/>
          </a:stretch>
        </p:blipFill>
        <p:spPr bwMode="auto">
          <a:xfrm>
            <a:off x="4429124" y="1127024"/>
            <a:ext cx="4309080" cy="3087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hristophe\Desktop\Cartographie l'enjeu afghan\CAR Groupes ethnolinguistiques.jpg">
            <a:hlinkClick r:id="rId3" action="ppaction://hlinksldjump"/>
          </p:cNvPr>
          <p:cNvPicPr>
            <a:picLocks noChangeAspect="1" noChangeArrowheads="1"/>
          </p:cNvPicPr>
          <p:nvPr/>
        </p:nvPicPr>
        <p:blipFill>
          <a:blip r:embed="rId4" cstate="print"/>
          <a:srcRect/>
          <a:stretch>
            <a:fillRect/>
          </a:stretch>
        </p:blipFill>
        <p:spPr bwMode="auto">
          <a:xfrm>
            <a:off x="179511" y="188640"/>
            <a:ext cx="8641751" cy="6408712"/>
          </a:xfrm>
          <a:prstGeom prst="rect">
            <a:avLst/>
          </a:prstGeom>
          <a:noFill/>
        </p:spPr>
      </p:pic>
      <p:sp>
        <p:nvSpPr>
          <p:cNvPr id="3" name="Bouton d'action : Personnalisé 2">
            <a:hlinkClick r:id="" action="ppaction://hlinkshowjump?jump=lastslideviewed" highlightClick="1"/>
          </p:cNvPr>
          <p:cNvSpPr/>
          <p:nvPr/>
        </p:nvSpPr>
        <p:spPr>
          <a:xfrm>
            <a:off x="214282" y="260648"/>
            <a:ext cx="8572560" cy="6480720"/>
          </a:xfrm>
          <a:prstGeom prst="actionButtonBlank">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hristophe\Desktop\Cartographie l'enjeu afghan\CAR Double choc des empires.gif"/>
          <p:cNvPicPr>
            <a:picLocks noChangeAspect="1" noChangeArrowheads="1"/>
          </p:cNvPicPr>
          <p:nvPr/>
        </p:nvPicPr>
        <p:blipFill>
          <a:blip r:embed="rId3" cstate="print"/>
          <a:srcRect/>
          <a:stretch>
            <a:fillRect/>
          </a:stretch>
        </p:blipFill>
        <p:spPr bwMode="auto">
          <a:xfrm>
            <a:off x="1475656" y="188640"/>
            <a:ext cx="6552728" cy="6563650"/>
          </a:xfrm>
          <a:prstGeom prst="rect">
            <a:avLst/>
          </a:prstGeom>
          <a:noFill/>
        </p:spPr>
      </p:pic>
      <p:sp>
        <p:nvSpPr>
          <p:cNvPr id="3" name="Bouton d'action : Personnalisé 2">
            <a:hlinkClick r:id="" action="ppaction://hlinkshowjump?jump=lastslideviewed" highlightClick="1"/>
          </p:cNvPr>
          <p:cNvSpPr/>
          <p:nvPr/>
        </p:nvSpPr>
        <p:spPr>
          <a:xfrm>
            <a:off x="1475656" y="260648"/>
            <a:ext cx="6480720" cy="6480720"/>
          </a:xfrm>
          <a:prstGeom prst="actionButtonBlank">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775px-Afghan_topo_en.jpg">
            <a:hlinkClick r:id="rId3" action="ppaction://hlinksldjump"/>
          </p:cNvPr>
          <p:cNvPicPr>
            <a:picLocks noChangeAspect="1" noChangeArrowheads="1"/>
          </p:cNvPicPr>
          <p:nvPr/>
        </p:nvPicPr>
        <p:blipFill>
          <a:blip r:embed="rId4" cstate="print"/>
          <a:srcRect/>
          <a:stretch>
            <a:fillRect/>
          </a:stretch>
        </p:blipFill>
        <p:spPr bwMode="auto">
          <a:xfrm>
            <a:off x="539552" y="188640"/>
            <a:ext cx="8091898" cy="6264696"/>
          </a:xfrm>
          <a:prstGeom prst="rect">
            <a:avLst/>
          </a:prstGeom>
          <a:noFill/>
        </p:spPr>
      </p:pic>
      <p:sp>
        <p:nvSpPr>
          <p:cNvPr id="4" name="Bouton d'action : Retour 3">
            <a:hlinkClick r:id="" action="ppaction://hlinkshowjump?jump=lastslideviewed" highlightClick="1"/>
          </p:cNvPr>
          <p:cNvSpPr/>
          <p:nvPr/>
        </p:nvSpPr>
        <p:spPr>
          <a:xfrm>
            <a:off x="214282" y="166792"/>
            <a:ext cx="8643998" cy="6286544"/>
          </a:xfrm>
          <a:prstGeom prst="actionButtonReturn">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tercarto.com/produits_image/image_886_BDM_Afghanistan_pol_FR.gif"/>
          <p:cNvPicPr>
            <a:picLocks noChangeAspect="1" noChangeArrowheads="1"/>
          </p:cNvPicPr>
          <p:nvPr/>
        </p:nvPicPr>
        <p:blipFill>
          <a:blip r:embed="rId3" cstate="print"/>
          <a:srcRect/>
          <a:stretch>
            <a:fillRect/>
          </a:stretch>
        </p:blipFill>
        <p:spPr bwMode="auto">
          <a:xfrm>
            <a:off x="179512" y="188640"/>
            <a:ext cx="8664566" cy="6264696"/>
          </a:xfrm>
          <a:prstGeom prst="rect">
            <a:avLst/>
          </a:prstGeom>
          <a:noFill/>
        </p:spPr>
      </p:pic>
      <p:sp>
        <p:nvSpPr>
          <p:cNvPr id="5" name="Bouton d'action : Retour 4">
            <a:hlinkClick r:id="" action="ppaction://hlinkshowjump?jump=lastslideviewed" highlightClick="1"/>
          </p:cNvPr>
          <p:cNvSpPr/>
          <p:nvPr/>
        </p:nvSpPr>
        <p:spPr>
          <a:xfrm>
            <a:off x="214282" y="166792"/>
            <a:ext cx="8643998" cy="6286544"/>
          </a:xfrm>
          <a:prstGeom prst="actionButtonReturn">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outon d'action : Personnalisé 4">
            <a:hlinkClick r:id="" action="ppaction://hlinkshowjump?jump=lastslideviewed" highlightClick="1"/>
          </p:cNvPr>
          <p:cNvSpPr/>
          <p:nvPr/>
        </p:nvSpPr>
        <p:spPr>
          <a:xfrm>
            <a:off x="571472" y="142852"/>
            <a:ext cx="7992888" cy="6624736"/>
          </a:xfrm>
          <a:prstGeom prst="actionButtonBlank">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Julien EBERSOLD\Desktop\Image1.jpg">
            <a:hlinkClick r:id="rId2" action="ppaction://hlinksldjump"/>
          </p:cNvPr>
          <p:cNvPicPr>
            <a:picLocks noChangeAspect="1" noChangeArrowheads="1"/>
          </p:cNvPicPr>
          <p:nvPr/>
        </p:nvPicPr>
        <p:blipFill>
          <a:blip r:embed="rId3"/>
          <a:srcRect/>
          <a:stretch>
            <a:fillRect/>
          </a:stretch>
        </p:blipFill>
        <p:spPr bwMode="auto">
          <a:xfrm>
            <a:off x="1161003" y="357166"/>
            <a:ext cx="7197211" cy="628654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christophe\Desktop\Cartographier l'enjeu afghan\CAR Les fronts de l'insurrection.jpg"/>
          <p:cNvPicPr>
            <a:picLocks noChangeAspect="1" noChangeArrowheads="1"/>
          </p:cNvPicPr>
          <p:nvPr/>
        </p:nvPicPr>
        <p:blipFill>
          <a:blip r:embed="rId2" cstate="email"/>
          <a:srcRect/>
          <a:stretch>
            <a:fillRect/>
          </a:stretch>
        </p:blipFill>
        <p:spPr bwMode="auto">
          <a:xfrm>
            <a:off x="500034" y="71414"/>
            <a:ext cx="8194382" cy="6643710"/>
          </a:xfrm>
          <a:prstGeom prst="rect">
            <a:avLst/>
          </a:prstGeom>
          <a:noFill/>
        </p:spPr>
      </p:pic>
      <p:sp>
        <p:nvSpPr>
          <p:cNvPr id="4" name="Bouton d'action : Personnalisé 3">
            <a:hlinkClick r:id="" action="ppaction://hlinkshowjump?jump=lastslideviewed" highlightClick="1"/>
          </p:cNvPr>
          <p:cNvSpPr/>
          <p:nvPr/>
        </p:nvSpPr>
        <p:spPr>
          <a:xfrm>
            <a:off x="357158" y="116632"/>
            <a:ext cx="8247290" cy="6624736"/>
          </a:xfrm>
          <a:prstGeom prst="actionButtonBlank">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onde-diplomatique.fr/local/cache-vignettes/L640xH640/pakistan-1GF-0c0c4.png"/>
          <p:cNvPicPr>
            <a:picLocks noChangeAspect="1" noChangeArrowheads="1"/>
          </p:cNvPicPr>
          <p:nvPr/>
        </p:nvPicPr>
        <p:blipFill>
          <a:blip r:embed="rId2" cstate="email"/>
          <a:srcRect/>
          <a:stretch>
            <a:fillRect/>
          </a:stretch>
        </p:blipFill>
        <p:spPr bwMode="auto">
          <a:xfrm>
            <a:off x="1214414" y="-10709"/>
            <a:ext cx="6868708" cy="6868709"/>
          </a:xfrm>
          <a:prstGeom prst="rect">
            <a:avLst/>
          </a:prstGeom>
          <a:noFill/>
        </p:spPr>
      </p:pic>
      <p:sp>
        <p:nvSpPr>
          <p:cNvPr id="4" name="Bouton d'action : Retour 3">
            <a:hlinkClick r:id="rId3" action="ppaction://hlinksldjump" highlightClick="1"/>
          </p:cNvPr>
          <p:cNvSpPr/>
          <p:nvPr/>
        </p:nvSpPr>
        <p:spPr>
          <a:xfrm>
            <a:off x="7643834" y="4286256"/>
            <a:ext cx="1571636" cy="714380"/>
          </a:xfrm>
          <a:prstGeom prst="actionButtonRetur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lien EBERSOLD\Desktop\Cartographie l'enjeu afghan\CAR Trafics drogues.jpg"/>
          <p:cNvPicPr>
            <a:picLocks noChangeAspect="1" noChangeArrowheads="1"/>
          </p:cNvPicPr>
          <p:nvPr/>
        </p:nvPicPr>
        <p:blipFill>
          <a:blip r:embed="rId2" cstate="email"/>
          <a:srcRect/>
          <a:stretch>
            <a:fillRect/>
          </a:stretch>
        </p:blipFill>
        <p:spPr bwMode="auto">
          <a:xfrm>
            <a:off x="0" y="786384"/>
            <a:ext cx="9144000" cy="5285232"/>
          </a:xfrm>
          <a:prstGeom prst="rect">
            <a:avLst/>
          </a:prstGeom>
          <a:noFill/>
        </p:spPr>
      </p:pic>
      <p:sp>
        <p:nvSpPr>
          <p:cNvPr id="3" name="Bouton d'action : Retour 2">
            <a:hlinkClick r:id="rId3" action="ppaction://hlinksldjump" highlightClick="1"/>
          </p:cNvPr>
          <p:cNvSpPr/>
          <p:nvPr/>
        </p:nvSpPr>
        <p:spPr>
          <a:xfrm>
            <a:off x="3714744" y="6143620"/>
            <a:ext cx="1571636" cy="714380"/>
          </a:xfrm>
          <a:prstGeom prst="actionButtonRetur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uton d'action : Retour 3">
            <a:hlinkClick r:id="rId2" action="ppaction://hlinksldjump" highlightClick="1"/>
          </p:cNvPr>
          <p:cNvSpPr/>
          <p:nvPr/>
        </p:nvSpPr>
        <p:spPr>
          <a:xfrm>
            <a:off x="7358082" y="5143512"/>
            <a:ext cx="1571636" cy="714380"/>
          </a:xfrm>
          <a:prstGeom prst="actionButtonRetur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026" name="Picture 2" descr="C:\Users\Julien EBERSOLD\Desktop\Image11.jpg"/>
          <p:cNvPicPr>
            <a:picLocks noChangeAspect="1" noChangeArrowheads="1"/>
          </p:cNvPicPr>
          <p:nvPr/>
        </p:nvPicPr>
        <p:blipFill>
          <a:blip r:embed="rId3" cstate="email"/>
          <a:srcRect/>
          <a:stretch>
            <a:fillRect/>
          </a:stretch>
        </p:blipFill>
        <p:spPr bwMode="auto">
          <a:xfrm>
            <a:off x="1600200" y="376237"/>
            <a:ext cx="5943600" cy="610552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outon d'action : Retour 4">
            <a:hlinkClick r:id="rId2" action="ppaction://hlinksldjump" highlightClick="1"/>
          </p:cNvPr>
          <p:cNvSpPr/>
          <p:nvPr/>
        </p:nvSpPr>
        <p:spPr>
          <a:xfrm>
            <a:off x="7572364" y="6143620"/>
            <a:ext cx="1571636" cy="714380"/>
          </a:xfrm>
          <a:prstGeom prst="actionButtonRetur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7170" name="Picture 2" descr="http://warincontext.org/wp-content/uploads/2009/10/afghanistan-wakhan-corridor.jpg"/>
          <p:cNvPicPr>
            <a:picLocks noChangeAspect="1" noChangeArrowheads="1"/>
          </p:cNvPicPr>
          <p:nvPr/>
        </p:nvPicPr>
        <p:blipFill>
          <a:blip r:embed="rId3" cstate="email"/>
          <a:srcRect/>
          <a:stretch>
            <a:fillRect/>
          </a:stretch>
        </p:blipFill>
        <p:spPr bwMode="auto">
          <a:xfrm>
            <a:off x="1403648" y="332656"/>
            <a:ext cx="5572125" cy="61436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p:cNvPicPr>
            <a:picLocks noChangeAspect="1" noChangeArrowheads="1"/>
          </p:cNvPicPr>
          <p:nvPr/>
        </p:nvPicPr>
        <p:blipFill>
          <a:blip r:embed="rId3" cstate="email"/>
          <a:srcRect/>
          <a:stretch>
            <a:fillRect/>
          </a:stretch>
        </p:blipFill>
        <p:spPr bwMode="auto">
          <a:xfrm>
            <a:off x="4427984" y="1124744"/>
            <a:ext cx="4260850" cy="3065463"/>
          </a:xfrm>
          <a:prstGeom prst="rect">
            <a:avLst/>
          </a:prstGeom>
          <a:noFill/>
          <a:ln w="9525">
            <a:noFill/>
            <a:miter lim="800000"/>
            <a:headEnd/>
            <a:tailEnd/>
          </a:ln>
        </p:spPr>
      </p:pic>
      <p:sp>
        <p:nvSpPr>
          <p:cNvPr id="17" name="Arc 16"/>
          <p:cNvSpPr/>
          <p:nvPr/>
        </p:nvSpPr>
        <p:spPr>
          <a:xfrm rot="10800000">
            <a:off x="5004048" y="2132856"/>
            <a:ext cx="2160240" cy="1224136"/>
          </a:xfrm>
          <a:prstGeom prst="arc">
            <a:avLst>
              <a:gd name="adj1" fmla="val 10335501"/>
              <a:gd name="adj2" fmla="val 567416"/>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 name="Titre 1"/>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pPr lvl="0">
              <a:spcBef>
                <a:spcPts val="0"/>
              </a:spcBef>
            </a:pPr>
            <a:r>
              <a:rPr lang="fr-FR" sz="3600" b="1" i="1" dirty="0"/>
              <a:t>L’impact du cadre naturel</a:t>
            </a:r>
          </a:p>
        </p:txBody>
      </p:sp>
      <p:sp>
        <p:nvSpPr>
          <p:cNvPr id="5" name="Espace réservé du contenu 2"/>
          <p:cNvSpPr>
            <a:spLocks noGrp="1"/>
          </p:cNvSpPr>
          <p:nvPr>
            <p:ph idx="1"/>
          </p:nvPr>
        </p:nvSpPr>
        <p:spPr>
          <a:xfrm>
            <a:off x="4751512" y="4365104"/>
            <a:ext cx="4356992" cy="2448272"/>
          </a:xfrm>
          <a:ln>
            <a:solidFill>
              <a:schemeClr val="bg1"/>
            </a:solidFill>
          </a:ln>
        </p:spPr>
        <p:txBody>
          <a:bodyPr>
            <a:noAutofit/>
          </a:bodyPr>
          <a:lstStyle/>
          <a:p>
            <a:pPr algn="just">
              <a:buNone/>
            </a:pPr>
            <a:r>
              <a:rPr lang="fr-FR" sz="1400" b="1" i="1" dirty="0" smtClean="0"/>
              <a:t>Un massif montagneux-barrière, </a:t>
            </a:r>
          </a:p>
          <a:p>
            <a:pPr algn="just">
              <a:buNone/>
            </a:pPr>
            <a:endParaRPr lang="fr-FR" sz="400" b="1" i="1" dirty="0" smtClean="0"/>
          </a:p>
          <a:p>
            <a:pPr algn="just">
              <a:buNone/>
            </a:pPr>
            <a:r>
              <a:rPr lang="fr-FR" sz="1400" b="1" i="1" dirty="0" smtClean="0"/>
              <a:t>Des plaines plutôt arides en marges et peu peuplées</a:t>
            </a:r>
          </a:p>
          <a:p>
            <a:pPr algn="just">
              <a:buNone/>
            </a:pPr>
            <a:endParaRPr lang="fr-FR" sz="400" b="1" i="1" dirty="0" smtClean="0"/>
          </a:p>
          <a:p>
            <a:pPr algn="just">
              <a:buNone/>
            </a:pPr>
            <a:r>
              <a:rPr lang="fr-FR" sz="1400" b="1" i="1" dirty="0" smtClean="0"/>
              <a:t>Une ligne de crêtes avec des sommets &gt; 4000 m</a:t>
            </a:r>
          </a:p>
          <a:p>
            <a:pPr algn="just">
              <a:buNone/>
            </a:pPr>
            <a:endParaRPr lang="fr-FR" sz="400" b="1" i="1" dirty="0" smtClean="0"/>
          </a:p>
          <a:p>
            <a:pPr algn="just">
              <a:buNone/>
            </a:pPr>
            <a:r>
              <a:rPr lang="fr-FR" sz="1400" b="1" i="1" dirty="0" smtClean="0"/>
              <a:t>Des vallées enclavées qui fragmentent le pays et renforcent sa structure tribale</a:t>
            </a:r>
          </a:p>
          <a:p>
            <a:pPr algn="just">
              <a:buNone/>
            </a:pPr>
            <a:endParaRPr lang="fr-FR" sz="400" b="1" i="1" dirty="0" smtClean="0"/>
          </a:p>
          <a:p>
            <a:pPr algn="just">
              <a:buNone/>
            </a:pPr>
            <a:r>
              <a:rPr lang="fr-FR" sz="1400" b="1" i="1" dirty="0" smtClean="0"/>
              <a:t>Une urbanisation faible et périphérique</a:t>
            </a:r>
          </a:p>
          <a:p>
            <a:pPr algn="just">
              <a:buNone/>
            </a:pPr>
            <a:endParaRPr lang="fr-FR" sz="400" b="1" i="1" dirty="0" smtClean="0"/>
          </a:p>
          <a:p>
            <a:pPr algn="just">
              <a:buNone/>
            </a:pPr>
            <a:r>
              <a:rPr lang="fr-FR" sz="1400" b="1" i="1" dirty="0" smtClean="0"/>
              <a:t>Des axes de communications peu nombreux </a:t>
            </a:r>
          </a:p>
          <a:p>
            <a:pPr algn="just">
              <a:buNone/>
            </a:pPr>
            <a:endParaRPr lang="fr-FR" sz="400" b="1" i="1" dirty="0" smtClean="0"/>
          </a:p>
          <a:p>
            <a:pPr algn="just">
              <a:buNone/>
            </a:pPr>
            <a:endParaRPr lang="fr-FR" sz="400" b="1" i="1" dirty="0" smtClean="0"/>
          </a:p>
          <a:p>
            <a:pPr algn="just">
              <a:buNone/>
            </a:pPr>
            <a:endParaRPr lang="fr-FR" sz="400" b="1" i="1" dirty="0"/>
          </a:p>
          <a:p>
            <a:pPr algn="just">
              <a:buNone/>
            </a:pPr>
            <a:endParaRPr lang="fr-FR" sz="1400" b="1" i="1" dirty="0"/>
          </a:p>
          <a:p>
            <a:pPr algn="just">
              <a:buNone/>
            </a:pPr>
            <a:endParaRPr lang="fr-FR" sz="1400" b="1" i="1" dirty="0" smtClean="0"/>
          </a:p>
          <a:p>
            <a:pPr algn="just">
              <a:buNone/>
            </a:pPr>
            <a:endParaRPr lang="fr-FR" sz="1400" b="1" i="1" dirty="0" smtClean="0"/>
          </a:p>
          <a:p>
            <a:pPr algn="just">
              <a:buNone/>
            </a:pPr>
            <a:endParaRPr lang="fr-FR" sz="1400" b="1" i="1" dirty="0"/>
          </a:p>
          <a:p>
            <a:pPr algn="just">
              <a:buNone/>
            </a:pPr>
            <a:endParaRPr lang="fr-FR" sz="1400" b="1" i="1" dirty="0"/>
          </a:p>
        </p:txBody>
      </p:sp>
      <p:sp>
        <p:nvSpPr>
          <p:cNvPr id="6" name="Arc 5"/>
          <p:cNvSpPr/>
          <p:nvPr/>
        </p:nvSpPr>
        <p:spPr>
          <a:xfrm rot="7102939">
            <a:off x="5404321" y="792508"/>
            <a:ext cx="1431702" cy="1108917"/>
          </a:xfrm>
          <a:prstGeom prst="arc">
            <a:avLst>
              <a:gd name="adj1" fmla="val 16200000"/>
              <a:gd name="adj2" fmla="val 476998"/>
            </a:avLst>
          </a:prstGeom>
          <a:noFill/>
          <a:ln>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Arc 6"/>
          <p:cNvSpPr/>
          <p:nvPr/>
        </p:nvSpPr>
        <p:spPr>
          <a:xfrm>
            <a:off x="3923928" y="3212976"/>
            <a:ext cx="2088232" cy="1728192"/>
          </a:xfrm>
          <a:prstGeom prst="arc">
            <a:avLst>
              <a:gd name="adj1" fmla="val 14969447"/>
              <a:gd name="adj2" fmla="val 91168"/>
            </a:avLst>
          </a:prstGeom>
          <a:noFill/>
          <a:ln>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7410" name="Picture 2" descr="http://www.intercarto.com/produits_image/image_886_BDM_Afghanistan_pol_FR.gif">
            <a:hlinkClick r:id="rId4" action="ppaction://hlinksldjump"/>
          </p:cNvPr>
          <p:cNvPicPr>
            <a:picLocks noChangeAspect="1" noChangeArrowheads="1"/>
          </p:cNvPicPr>
          <p:nvPr/>
        </p:nvPicPr>
        <p:blipFill>
          <a:blip r:embed="rId5" cstate="print"/>
          <a:srcRect/>
          <a:stretch>
            <a:fillRect/>
          </a:stretch>
        </p:blipFill>
        <p:spPr bwMode="auto">
          <a:xfrm>
            <a:off x="251521" y="3976613"/>
            <a:ext cx="3960440" cy="2764755"/>
          </a:xfrm>
          <a:prstGeom prst="rect">
            <a:avLst/>
          </a:prstGeom>
          <a:noFill/>
        </p:spPr>
      </p:pic>
      <p:sp>
        <p:nvSpPr>
          <p:cNvPr id="15" name="Ellipse 14"/>
          <p:cNvSpPr/>
          <p:nvPr/>
        </p:nvSpPr>
        <p:spPr>
          <a:xfrm>
            <a:off x="7020272" y="1700808"/>
            <a:ext cx="194320" cy="19432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cxnSp>
        <p:nvCxnSpPr>
          <p:cNvPr id="21" name="Connecteur droit avec flèche 20"/>
          <p:cNvCxnSpPr>
            <a:stCxn id="13" idx="0"/>
          </p:cNvCxnSpPr>
          <p:nvPr/>
        </p:nvCxnSpPr>
        <p:spPr>
          <a:xfrm rot="5400000" flipH="1" flipV="1">
            <a:off x="4872609" y="2145433"/>
            <a:ext cx="432047" cy="118865"/>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5" name="Connecteur droit avec flèche 24"/>
          <p:cNvCxnSpPr/>
          <p:nvPr/>
        </p:nvCxnSpPr>
        <p:spPr>
          <a:xfrm rot="10800000">
            <a:off x="4499992" y="2492896"/>
            <a:ext cx="504056" cy="1588"/>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8" name="Connecteur droit avec flèche 27"/>
          <p:cNvCxnSpPr/>
          <p:nvPr/>
        </p:nvCxnSpPr>
        <p:spPr>
          <a:xfrm rot="5400000" flipH="1" flipV="1">
            <a:off x="6215609" y="1569367"/>
            <a:ext cx="432047" cy="118865"/>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29" name="Connecteur droit avec flèche 28"/>
          <p:cNvCxnSpPr/>
          <p:nvPr/>
        </p:nvCxnSpPr>
        <p:spPr>
          <a:xfrm>
            <a:off x="7164288" y="2564904"/>
            <a:ext cx="648072" cy="72008"/>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2" name="Connecteur droit avec flèche 31"/>
          <p:cNvCxnSpPr/>
          <p:nvPr/>
        </p:nvCxnSpPr>
        <p:spPr>
          <a:xfrm rot="16200000" flipH="1">
            <a:off x="6120172" y="3392996"/>
            <a:ext cx="432048" cy="360040"/>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2" name="Ellipse 11"/>
          <p:cNvSpPr/>
          <p:nvPr/>
        </p:nvSpPr>
        <p:spPr>
          <a:xfrm>
            <a:off x="6033864" y="3234680"/>
            <a:ext cx="194320" cy="19432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40" name="Forme libre 39"/>
          <p:cNvSpPr/>
          <p:nvPr/>
        </p:nvSpPr>
        <p:spPr>
          <a:xfrm>
            <a:off x="5080000" y="2540000"/>
            <a:ext cx="1993900" cy="211667"/>
          </a:xfrm>
          <a:custGeom>
            <a:avLst/>
            <a:gdLst>
              <a:gd name="connsiteX0" fmla="*/ 0 w 1993900"/>
              <a:gd name="connsiteY0" fmla="*/ 0 h 211667"/>
              <a:gd name="connsiteX1" fmla="*/ 177800 w 1993900"/>
              <a:gd name="connsiteY1" fmla="*/ 139700 h 211667"/>
              <a:gd name="connsiteX2" fmla="*/ 533400 w 1993900"/>
              <a:gd name="connsiteY2" fmla="*/ 190500 h 211667"/>
              <a:gd name="connsiteX3" fmla="*/ 1054100 w 1993900"/>
              <a:gd name="connsiteY3" fmla="*/ 203200 h 211667"/>
              <a:gd name="connsiteX4" fmla="*/ 1739900 w 1993900"/>
              <a:gd name="connsiteY4" fmla="*/ 139700 h 211667"/>
              <a:gd name="connsiteX5" fmla="*/ 1993900 w 1993900"/>
              <a:gd name="connsiteY5" fmla="*/ 38100 h 21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900" h="211667">
                <a:moveTo>
                  <a:pt x="0" y="0"/>
                </a:moveTo>
                <a:cubicBezTo>
                  <a:pt x="44450" y="53975"/>
                  <a:pt x="88900" y="107950"/>
                  <a:pt x="177800" y="139700"/>
                </a:cubicBezTo>
                <a:cubicBezTo>
                  <a:pt x="266700" y="171450"/>
                  <a:pt x="387350" y="179917"/>
                  <a:pt x="533400" y="190500"/>
                </a:cubicBezTo>
                <a:cubicBezTo>
                  <a:pt x="679450" y="201083"/>
                  <a:pt x="853017" y="211667"/>
                  <a:pt x="1054100" y="203200"/>
                </a:cubicBezTo>
                <a:cubicBezTo>
                  <a:pt x="1255183" y="194733"/>
                  <a:pt x="1583267" y="167217"/>
                  <a:pt x="1739900" y="139700"/>
                </a:cubicBezTo>
                <a:cubicBezTo>
                  <a:pt x="1896533" y="112183"/>
                  <a:pt x="1945216" y="75141"/>
                  <a:pt x="1993900" y="38100"/>
                </a:cubicBez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cxnSp>
        <p:nvCxnSpPr>
          <p:cNvPr id="42" name="Connecteur droit 41"/>
          <p:cNvCxnSpPr>
            <a:stCxn id="15" idx="3"/>
          </p:cNvCxnSpPr>
          <p:nvPr/>
        </p:nvCxnSpPr>
        <p:spPr>
          <a:xfrm rot="5400000">
            <a:off x="6937413" y="1877522"/>
            <a:ext cx="122169" cy="100466"/>
          </a:xfrm>
          <a:prstGeom prst="line">
            <a:avLst/>
          </a:prstGeom>
        </p:spPr>
        <p:style>
          <a:lnRef idx="3">
            <a:schemeClr val="dk1"/>
          </a:lnRef>
          <a:fillRef idx="0">
            <a:schemeClr val="dk1"/>
          </a:fillRef>
          <a:effectRef idx="2">
            <a:schemeClr val="dk1"/>
          </a:effectRef>
          <a:fontRef idx="minor">
            <a:schemeClr val="tx1"/>
          </a:fontRef>
        </p:style>
      </p:cxnSp>
      <p:sp>
        <p:nvSpPr>
          <p:cNvPr id="27" name="Forme libre 26"/>
          <p:cNvSpPr/>
          <p:nvPr/>
        </p:nvSpPr>
        <p:spPr>
          <a:xfrm>
            <a:off x="5054600" y="1754717"/>
            <a:ext cx="1308100" cy="747183"/>
          </a:xfrm>
          <a:custGeom>
            <a:avLst/>
            <a:gdLst>
              <a:gd name="connsiteX0" fmla="*/ 1308100 w 1308100"/>
              <a:gd name="connsiteY0" fmla="*/ 48683 h 747183"/>
              <a:gd name="connsiteX1" fmla="*/ 965200 w 1308100"/>
              <a:gd name="connsiteY1" fmla="*/ 23283 h 747183"/>
              <a:gd name="connsiteX2" fmla="*/ 723900 w 1308100"/>
              <a:gd name="connsiteY2" fmla="*/ 188383 h 747183"/>
              <a:gd name="connsiteX3" fmla="*/ 431800 w 1308100"/>
              <a:gd name="connsiteY3" fmla="*/ 416983 h 747183"/>
              <a:gd name="connsiteX4" fmla="*/ 228600 w 1308100"/>
              <a:gd name="connsiteY4" fmla="*/ 620183 h 747183"/>
              <a:gd name="connsiteX5" fmla="*/ 0 w 1308100"/>
              <a:gd name="connsiteY5" fmla="*/ 747183 h 74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100" h="747183">
                <a:moveTo>
                  <a:pt x="1308100" y="48683"/>
                </a:moveTo>
                <a:cubicBezTo>
                  <a:pt x="1185333" y="24341"/>
                  <a:pt x="1062567" y="0"/>
                  <a:pt x="965200" y="23283"/>
                </a:cubicBezTo>
                <a:cubicBezTo>
                  <a:pt x="867833" y="46566"/>
                  <a:pt x="812800" y="122766"/>
                  <a:pt x="723900" y="188383"/>
                </a:cubicBezTo>
                <a:cubicBezTo>
                  <a:pt x="635000" y="254000"/>
                  <a:pt x="514350" y="345016"/>
                  <a:pt x="431800" y="416983"/>
                </a:cubicBezTo>
                <a:cubicBezTo>
                  <a:pt x="349250" y="488950"/>
                  <a:pt x="300567" y="565150"/>
                  <a:pt x="228600" y="620183"/>
                </a:cubicBezTo>
                <a:cubicBezTo>
                  <a:pt x="156633" y="675216"/>
                  <a:pt x="78316" y="711199"/>
                  <a:pt x="0" y="74718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13" name="Ellipse 12"/>
          <p:cNvSpPr/>
          <p:nvPr/>
        </p:nvSpPr>
        <p:spPr>
          <a:xfrm>
            <a:off x="4932040" y="2420888"/>
            <a:ext cx="194320" cy="19432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cxnSp>
        <p:nvCxnSpPr>
          <p:cNvPr id="33" name="Connecteur droit 32"/>
          <p:cNvCxnSpPr/>
          <p:nvPr/>
        </p:nvCxnSpPr>
        <p:spPr>
          <a:xfrm>
            <a:off x="4355976" y="5085184"/>
            <a:ext cx="360040" cy="144016"/>
          </a:xfrm>
          <a:prstGeom prst="line">
            <a:avLst/>
          </a:prstGeom>
          <a:ln w="57150">
            <a:solidFill>
              <a:srgbClr val="663300"/>
            </a:solidFill>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a:off x="4355976" y="4437112"/>
            <a:ext cx="360040" cy="21602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4355976" y="4797152"/>
            <a:ext cx="360040" cy="144016"/>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4355976" y="5949280"/>
            <a:ext cx="194320" cy="19432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44" name="Forme libre 43"/>
          <p:cNvSpPr/>
          <p:nvPr/>
        </p:nvSpPr>
        <p:spPr>
          <a:xfrm>
            <a:off x="5436096" y="2636912"/>
            <a:ext cx="576064" cy="1129843"/>
          </a:xfrm>
          <a:custGeom>
            <a:avLst/>
            <a:gdLst>
              <a:gd name="connsiteX0" fmla="*/ 457200 w 475129"/>
              <a:gd name="connsiteY0" fmla="*/ 0 h 1057835"/>
              <a:gd name="connsiteX1" fmla="*/ 448235 w 475129"/>
              <a:gd name="connsiteY1" fmla="*/ 430306 h 1057835"/>
              <a:gd name="connsiteX2" fmla="*/ 295835 w 475129"/>
              <a:gd name="connsiteY2" fmla="*/ 744071 h 1057835"/>
              <a:gd name="connsiteX3" fmla="*/ 0 w 475129"/>
              <a:gd name="connsiteY3" fmla="*/ 1057835 h 1057835"/>
            </a:gdLst>
            <a:ahLst/>
            <a:cxnLst>
              <a:cxn ang="0">
                <a:pos x="connsiteX0" y="connsiteY0"/>
              </a:cxn>
              <a:cxn ang="0">
                <a:pos x="connsiteX1" y="connsiteY1"/>
              </a:cxn>
              <a:cxn ang="0">
                <a:pos x="connsiteX2" y="connsiteY2"/>
              </a:cxn>
              <a:cxn ang="0">
                <a:pos x="connsiteX3" y="connsiteY3"/>
              </a:cxn>
            </a:cxnLst>
            <a:rect l="l" t="t" r="r" b="b"/>
            <a:pathLst>
              <a:path w="475129" h="1057835">
                <a:moveTo>
                  <a:pt x="457200" y="0"/>
                </a:moveTo>
                <a:cubicBezTo>
                  <a:pt x="466164" y="153147"/>
                  <a:pt x="475129" y="306294"/>
                  <a:pt x="448235" y="430306"/>
                </a:cubicBezTo>
                <a:cubicBezTo>
                  <a:pt x="421341" y="554318"/>
                  <a:pt x="370541" y="639483"/>
                  <a:pt x="295835" y="744071"/>
                </a:cubicBezTo>
                <a:cubicBezTo>
                  <a:pt x="221129" y="848659"/>
                  <a:pt x="110564" y="953247"/>
                  <a:pt x="0" y="1057835"/>
                </a:cubicBezTo>
              </a:path>
            </a:pathLst>
          </a:custGeom>
          <a:ln w="1905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Forme libre 45"/>
          <p:cNvSpPr/>
          <p:nvPr/>
        </p:nvSpPr>
        <p:spPr>
          <a:xfrm rot="20878655">
            <a:off x="6229583" y="1936228"/>
            <a:ext cx="236863" cy="641963"/>
          </a:xfrm>
          <a:custGeom>
            <a:avLst/>
            <a:gdLst>
              <a:gd name="connsiteX0" fmla="*/ 0 w 261471"/>
              <a:gd name="connsiteY0" fmla="*/ 699248 h 699248"/>
              <a:gd name="connsiteX1" fmla="*/ 134471 w 261471"/>
              <a:gd name="connsiteY1" fmla="*/ 573742 h 699248"/>
              <a:gd name="connsiteX2" fmla="*/ 242048 w 261471"/>
              <a:gd name="connsiteY2" fmla="*/ 304800 h 699248"/>
              <a:gd name="connsiteX3" fmla="*/ 251012 w 261471"/>
              <a:gd name="connsiteY3" fmla="*/ 107577 h 699248"/>
              <a:gd name="connsiteX4" fmla="*/ 251012 w 261471"/>
              <a:gd name="connsiteY4" fmla="*/ 0 h 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71" h="699248">
                <a:moveTo>
                  <a:pt x="0" y="699248"/>
                </a:moveTo>
                <a:cubicBezTo>
                  <a:pt x="47065" y="669365"/>
                  <a:pt x="94130" y="639483"/>
                  <a:pt x="134471" y="573742"/>
                </a:cubicBezTo>
                <a:cubicBezTo>
                  <a:pt x="174812" y="508001"/>
                  <a:pt x="222625" y="382494"/>
                  <a:pt x="242048" y="304800"/>
                </a:cubicBezTo>
                <a:cubicBezTo>
                  <a:pt x="261471" y="227106"/>
                  <a:pt x="249518" y="158377"/>
                  <a:pt x="251012" y="107577"/>
                </a:cubicBezTo>
                <a:cubicBezTo>
                  <a:pt x="252506" y="56777"/>
                  <a:pt x="251759" y="28388"/>
                  <a:pt x="251012" y="0"/>
                </a:cubicBezTo>
              </a:path>
            </a:pathLst>
          </a:custGeom>
          <a:ln w="1905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Forme libre 46"/>
          <p:cNvSpPr/>
          <p:nvPr/>
        </p:nvSpPr>
        <p:spPr>
          <a:xfrm rot="18267800">
            <a:off x="5867519" y="2023262"/>
            <a:ext cx="242510" cy="633736"/>
          </a:xfrm>
          <a:custGeom>
            <a:avLst/>
            <a:gdLst>
              <a:gd name="connsiteX0" fmla="*/ 0 w 261471"/>
              <a:gd name="connsiteY0" fmla="*/ 699248 h 699248"/>
              <a:gd name="connsiteX1" fmla="*/ 134471 w 261471"/>
              <a:gd name="connsiteY1" fmla="*/ 573742 h 699248"/>
              <a:gd name="connsiteX2" fmla="*/ 242048 w 261471"/>
              <a:gd name="connsiteY2" fmla="*/ 304800 h 699248"/>
              <a:gd name="connsiteX3" fmla="*/ 251012 w 261471"/>
              <a:gd name="connsiteY3" fmla="*/ 107577 h 699248"/>
              <a:gd name="connsiteX4" fmla="*/ 251012 w 261471"/>
              <a:gd name="connsiteY4" fmla="*/ 0 h 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71" h="699248">
                <a:moveTo>
                  <a:pt x="0" y="699248"/>
                </a:moveTo>
                <a:cubicBezTo>
                  <a:pt x="47065" y="669365"/>
                  <a:pt x="94130" y="639483"/>
                  <a:pt x="134471" y="573742"/>
                </a:cubicBezTo>
                <a:cubicBezTo>
                  <a:pt x="174812" y="508001"/>
                  <a:pt x="222625" y="382494"/>
                  <a:pt x="242048" y="304800"/>
                </a:cubicBezTo>
                <a:cubicBezTo>
                  <a:pt x="261471" y="227106"/>
                  <a:pt x="249518" y="158377"/>
                  <a:pt x="251012" y="107577"/>
                </a:cubicBezTo>
                <a:cubicBezTo>
                  <a:pt x="252506" y="56777"/>
                  <a:pt x="251759" y="28388"/>
                  <a:pt x="251012" y="0"/>
                </a:cubicBezTo>
              </a:path>
            </a:pathLst>
          </a:custGeom>
          <a:ln w="1905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Forme libre 48"/>
          <p:cNvSpPr/>
          <p:nvPr/>
        </p:nvSpPr>
        <p:spPr>
          <a:xfrm rot="1816230" flipV="1">
            <a:off x="6295003" y="2697222"/>
            <a:ext cx="335542" cy="355868"/>
          </a:xfrm>
          <a:custGeom>
            <a:avLst/>
            <a:gdLst>
              <a:gd name="connsiteX0" fmla="*/ 0 w 261471"/>
              <a:gd name="connsiteY0" fmla="*/ 699248 h 699248"/>
              <a:gd name="connsiteX1" fmla="*/ 134471 w 261471"/>
              <a:gd name="connsiteY1" fmla="*/ 573742 h 699248"/>
              <a:gd name="connsiteX2" fmla="*/ 242048 w 261471"/>
              <a:gd name="connsiteY2" fmla="*/ 304800 h 699248"/>
              <a:gd name="connsiteX3" fmla="*/ 251012 w 261471"/>
              <a:gd name="connsiteY3" fmla="*/ 107577 h 699248"/>
              <a:gd name="connsiteX4" fmla="*/ 251012 w 261471"/>
              <a:gd name="connsiteY4" fmla="*/ 0 h 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71" h="699248">
                <a:moveTo>
                  <a:pt x="0" y="699248"/>
                </a:moveTo>
                <a:cubicBezTo>
                  <a:pt x="47065" y="669365"/>
                  <a:pt x="94130" y="639483"/>
                  <a:pt x="134471" y="573742"/>
                </a:cubicBezTo>
                <a:cubicBezTo>
                  <a:pt x="174812" y="508001"/>
                  <a:pt x="222625" y="382494"/>
                  <a:pt x="242048" y="304800"/>
                </a:cubicBezTo>
                <a:cubicBezTo>
                  <a:pt x="261471" y="227106"/>
                  <a:pt x="249518" y="158377"/>
                  <a:pt x="251012" y="107577"/>
                </a:cubicBezTo>
                <a:cubicBezTo>
                  <a:pt x="252506" y="56777"/>
                  <a:pt x="251759" y="28388"/>
                  <a:pt x="251012" y="0"/>
                </a:cubicBezTo>
              </a:path>
            </a:pathLst>
          </a:custGeom>
          <a:ln w="1905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Forme libre 49"/>
          <p:cNvSpPr/>
          <p:nvPr/>
        </p:nvSpPr>
        <p:spPr>
          <a:xfrm rot="5971293" flipV="1">
            <a:off x="5123636" y="2878164"/>
            <a:ext cx="891373" cy="266695"/>
          </a:xfrm>
          <a:custGeom>
            <a:avLst/>
            <a:gdLst>
              <a:gd name="connsiteX0" fmla="*/ 0 w 261471"/>
              <a:gd name="connsiteY0" fmla="*/ 699248 h 699248"/>
              <a:gd name="connsiteX1" fmla="*/ 134471 w 261471"/>
              <a:gd name="connsiteY1" fmla="*/ 573742 h 699248"/>
              <a:gd name="connsiteX2" fmla="*/ 242048 w 261471"/>
              <a:gd name="connsiteY2" fmla="*/ 304800 h 699248"/>
              <a:gd name="connsiteX3" fmla="*/ 251012 w 261471"/>
              <a:gd name="connsiteY3" fmla="*/ 107577 h 699248"/>
              <a:gd name="connsiteX4" fmla="*/ 251012 w 261471"/>
              <a:gd name="connsiteY4" fmla="*/ 0 h 699248"/>
              <a:gd name="connsiteX0" fmla="*/ 0 w 284853"/>
              <a:gd name="connsiteY0" fmla="*/ 669349 h 669349"/>
              <a:gd name="connsiteX1" fmla="*/ 134471 w 284853"/>
              <a:gd name="connsiteY1" fmla="*/ 543843 h 669349"/>
              <a:gd name="connsiteX2" fmla="*/ 242048 w 284853"/>
              <a:gd name="connsiteY2" fmla="*/ 274901 h 669349"/>
              <a:gd name="connsiteX3" fmla="*/ 251012 w 284853"/>
              <a:gd name="connsiteY3" fmla="*/ 77678 h 669349"/>
              <a:gd name="connsiteX4" fmla="*/ 284106 w 284853"/>
              <a:gd name="connsiteY4" fmla="*/ 0 h 669349"/>
              <a:gd name="connsiteX0" fmla="*/ 0 w 284106"/>
              <a:gd name="connsiteY0" fmla="*/ 669349 h 669349"/>
              <a:gd name="connsiteX1" fmla="*/ 134471 w 284106"/>
              <a:gd name="connsiteY1" fmla="*/ 543843 h 669349"/>
              <a:gd name="connsiteX2" fmla="*/ 242048 w 284106"/>
              <a:gd name="connsiteY2" fmla="*/ 274901 h 669349"/>
              <a:gd name="connsiteX3" fmla="*/ 284106 w 284106"/>
              <a:gd name="connsiteY3" fmla="*/ 0 h 669349"/>
            </a:gdLst>
            <a:ahLst/>
            <a:cxnLst>
              <a:cxn ang="0">
                <a:pos x="connsiteX0" y="connsiteY0"/>
              </a:cxn>
              <a:cxn ang="0">
                <a:pos x="connsiteX1" y="connsiteY1"/>
              </a:cxn>
              <a:cxn ang="0">
                <a:pos x="connsiteX2" y="connsiteY2"/>
              </a:cxn>
              <a:cxn ang="0">
                <a:pos x="connsiteX3" y="connsiteY3"/>
              </a:cxn>
            </a:cxnLst>
            <a:rect l="l" t="t" r="r" b="b"/>
            <a:pathLst>
              <a:path w="284106" h="669349">
                <a:moveTo>
                  <a:pt x="0" y="669349"/>
                </a:moveTo>
                <a:cubicBezTo>
                  <a:pt x="47065" y="639466"/>
                  <a:pt x="94130" y="609584"/>
                  <a:pt x="134471" y="543843"/>
                </a:cubicBezTo>
                <a:cubicBezTo>
                  <a:pt x="174812" y="478102"/>
                  <a:pt x="217109" y="365542"/>
                  <a:pt x="242048" y="274901"/>
                </a:cubicBezTo>
                <a:cubicBezTo>
                  <a:pt x="266987" y="184260"/>
                  <a:pt x="275344" y="57271"/>
                  <a:pt x="284106" y="0"/>
                </a:cubicBezTo>
              </a:path>
            </a:pathLst>
          </a:custGeom>
          <a:ln w="1905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Forme libre 50"/>
          <p:cNvSpPr/>
          <p:nvPr/>
        </p:nvSpPr>
        <p:spPr>
          <a:xfrm rot="14408097" flipV="1">
            <a:off x="6542645" y="2189017"/>
            <a:ext cx="335542" cy="355868"/>
          </a:xfrm>
          <a:custGeom>
            <a:avLst/>
            <a:gdLst>
              <a:gd name="connsiteX0" fmla="*/ 0 w 261471"/>
              <a:gd name="connsiteY0" fmla="*/ 699248 h 699248"/>
              <a:gd name="connsiteX1" fmla="*/ 134471 w 261471"/>
              <a:gd name="connsiteY1" fmla="*/ 573742 h 699248"/>
              <a:gd name="connsiteX2" fmla="*/ 242048 w 261471"/>
              <a:gd name="connsiteY2" fmla="*/ 304800 h 699248"/>
              <a:gd name="connsiteX3" fmla="*/ 251012 w 261471"/>
              <a:gd name="connsiteY3" fmla="*/ 107577 h 699248"/>
              <a:gd name="connsiteX4" fmla="*/ 251012 w 261471"/>
              <a:gd name="connsiteY4" fmla="*/ 0 h 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71" h="699248">
                <a:moveTo>
                  <a:pt x="0" y="699248"/>
                </a:moveTo>
                <a:cubicBezTo>
                  <a:pt x="47065" y="669365"/>
                  <a:pt x="94130" y="639483"/>
                  <a:pt x="134471" y="573742"/>
                </a:cubicBezTo>
                <a:cubicBezTo>
                  <a:pt x="174812" y="508001"/>
                  <a:pt x="222625" y="382494"/>
                  <a:pt x="242048" y="304800"/>
                </a:cubicBezTo>
                <a:cubicBezTo>
                  <a:pt x="261471" y="227106"/>
                  <a:pt x="249518" y="158377"/>
                  <a:pt x="251012" y="107577"/>
                </a:cubicBezTo>
                <a:cubicBezTo>
                  <a:pt x="252506" y="56777"/>
                  <a:pt x="251759" y="28388"/>
                  <a:pt x="251012" y="0"/>
                </a:cubicBezTo>
              </a:path>
            </a:pathLst>
          </a:custGeom>
          <a:ln w="1905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Forme libre 7"/>
          <p:cNvSpPr/>
          <p:nvPr/>
        </p:nvSpPr>
        <p:spPr>
          <a:xfrm>
            <a:off x="5436096" y="1537783"/>
            <a:ext cx="2946400" cy="1108050"/>
          </a:xfrm>
          <a:custGeom>
            <a:avLst/>
            <a:gdLst>
              <a:gd name="connsiteX0" fmla="*/ 2946400 w 2946400"/>
              <a:gd name="connsiteY0" fmla="*/ 0 h 1083733"/>
              <a:gd name="connsiteX1" fmla="*/ 2552700 w 2946400"/>
              <a:gd name="connsiteY1" fmla="*/ 114300 h 1083733"/>
              <a:gd name="connsiteX2" fmla="*/ 1943100 w 2946400"/>
              <a:gd name="connsiteY2" fmla="*/ 546100 h 1083733"/>
              <a:gd name="connsiteX3" fmla="*/ 1498600 w 2946400"/>
              <a:gd name="connsiteY3" fmla="*/ 876300 h 1083733"/>
              <a:gd name="connsiteX4" fmla="*/ 1003300 w 2946400"/>
              <a:gd name="connsiteY4" fmla="*/ 1054100 h 1083733"/>
              <a:gd name="connsiteX5" fmla="*/ 0 w 2946400"/>
              <a:gd name="connsiteY5" fmla="*/ 1054100 h 1083733"/>
              <a:gd name="connsiteX0" fmla="*/ 2946400 w 2946400"/>
              <a:gd name="connsiteY0" fmla="*/ 0 h 1083733"/>
              <a:gd name="connsiteX1" fmla="*/ 2552700 w 2946400"/>
              <a:gd name="connsiteY1" fmla="*/ 114300 h 1083733"/>
              <a:gd name="connsiteX2" fmla="*/ 2160240 w 2946400"/>
              <a:gd name="connsiteY2" fmla="*/ 282724 h 1083733"/>
              <a:gd name="connsiteX3" fmla="*/ 1943100 w 2946400"/>
              <a:gd name="connsiteY3" fmla="*/ 546100 h 1083733"/>
              <a:gd name="connsiteX4" fmla="*/ 1498600 w 2946400"/>
              <a:gd name="connsiteY4" fmla="*/ 876300 h 1083733"/>
              <a:gd name="connsiteX5" fmla="*/ 1003300 w 2946400"/>
              <a:gd name="connsiteY5" fmla="*/ 1054100 h 1083733"/>
              <a:gd name="connsiteX6" fmla="*/ 0 w 2946400"/>
              <a:gd name="connsiteY6" fmla="*/ 1054100 h 1083733"/>
              <a:gd name="connsiteX0" fmla="*/ 2946400 w 2946400"/>
              <a:gd name="connsiteY0" fmla="*/ 24317 h 1108050"/>
              <a:gd name="connsiteX1" fmla="*/ 2520280 w 2946400"/>
              <a:gd name="connsiteY1" fmla="*/ 91017 h 1108050"/>
              <a:gd name="connsiteX2" fmla="*/ 2160240 w 2946400"/>
              <a:gd name="connsiteY2" fmla="*/ 307041 h 1108050"/>
              <a:gd name="connsiteX3" fmla="*/ 1943100 w 2946400"/>
              <a:gd name="connsiteY3" fmla="*/ 570417 h 1108050"/>
              <a:gd name="connsiteX4" fmla="*/ 1498600 w 2946400"/>
              <a:gd name="connsiteY4" fmla="*/ 900617 h 1108050"/>
              <a:gd name="connsiteX5" fmla="*/ 1003300 w 2946400"/>
              <a:gd name="connsiteY5" fmla="*/ 1078417 h 1108050"/>
              <a:gd name="connsiteX6" fmla="*/ 0 w 2946400"/>
              <a:gd name="connsiteY6" fmla="*/ 1078417 h 11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6400" h="1108050">
                <a:moveTo>
                  <a:pt x="2946400" y="24317"/>
                </a:moveTo>
                <a:cubicBezTo>
                  <a:pt x="2833158" y="35958"/>
                  <a:pt x="2687497" y="0"/>
                  <a:pt x="2520280" y="91017"/>
                </a:cubicBezTo>
                <a:cubicBezTo>
                  <a:pt x="2405897" y="143934"/>
                  <a:pt x="2256437" y="227141"/>
                  <a:pt x="2160240" y="307041"/>
                </a:cubicBezTo>
                <a:cubicBezTo>
                  <a:pt x="2064043" y="386941"/>
                  <a:pt x="2053373" y="471488"/>
                  <a:pt x="1943100" y="570417"/>
                </a:cubicBezTo>
                <a:cubicBezTo>
                  <a:pt x="1832827" y="669346"/>
                  <a:pt x="1655233" y="815950"/>
                  <a:pt x="1498600" y="900617"/>
                </a:cubicBezTo>
                <a:cubicBezTo>
                  <a:pt x="1341967" y="985284"/>
                  <a:pt x="1253067" y="1048784"/>
                  <a:pt x="1003300" y="1078417"/>
                </a:cubicBezTo>
                <a:cubicBezTo>
                  <a:pt x="753533" y="1108050"/>
                  <a:pt x="376766" y="1093233"/>
                  <a:pt x="0" y="1078417"/>
                </a:cubicBezTo>
              </a:path>
            </a:pathLst>
          </a:custGeom>
          <a:ln w="57150">
            <a:solidFill>
              <a:srgbClr val="66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Arc 35"/>
          <p:cNvSpPr/>
          <p:nvPr/>
        </p:nvSpPr>
        <p:spPr>
          <a:xfrm>
            <a:off x="5796136" y="1772816"/>
            <a:ext cx="1274440" cy="1130424"/>
          </a:xfrm>
          <a:prstGeom prst="arc">
            <a:avLst>
              <a:gd name="adj1" fmla="val 16200000"/>
              <a:gd name="adj2" fmla="val 73621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52" name="Forme libre 51"/>
          <p:cNvSpPr/>
          <p:nvPr/>
        </p:nvSpPr>
        <p:spPr>
          <a:xfrm rot="16881662" flipV="1">
            <a:off x="4323694" y="5394818"/>
            <a:ext cx="335542" cy="355868"/>
          </a:xfrm>
          <a:custGeom>
            <a:avLst/>
            <a:gdLst>
              <a:gd name="connsiteX0" fmla="*/ 0 w 261471"/>
              <a:gd name="connsiteY0" fmla="*/ 699248 h 699248"/>
              <a:gd name="connsiteX1" fmla="*/ 134471 w 261471"/>
              <a:gd name="connsiteY1" fmla="*/ 573742 h 699248"/>
              <a:gd name="connsiteX2" fmla="*/ 242048 w 261471"/>
              <a:gd name="connsiteY2" fmla="*/ 304800 h 699248"/>
              <a:gd name="connsiteX3" fmla="*/ 251012 w 261471"/>
              <a:gd name="connsiteY3" fmla="*/ 107577 h 699248"/>
              <a:gd name="connsiteX4" fmla="*/ 251012 w 261471"/>
              <a:gd name="connsiteY4" fmla="*/ 0 h 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71" h="699248">
                <a:moveTo>
                  <a:pt x="0" y="699248"/>
                </a:moveTo>
                <a:cubicBezTo>
                  <a:pt x="47065" y="669365"/>
                  <a:pt x="94130" y="639483"/>
                  <a:pt x="134471" y="573742"/>
                </a:cubicBezTo>
                <a:cubicBezTo>
                  <a:pt x="174812" y="508001"/>
                  <a:pt x="222625" y="382494"/>
                  <a:pt x="242048" y="304800"/>
                </a:cubicBezTo>
                <a:cubicBezTo>
                  <a:pt x="261471" y="227106"/>
                  <a:pt x="249518" y="158377"/>
                  <a:pt x="251012" y="107577"/>
                </a:cubicBezTo>
                <a:cubicBezTo>
                  <a:pt x="252506" y="56777"/>
                  <a:pt x="251759" y="28388"/>
                  <a:pt x="251012" y="0"/>
                </a:cubicBezTo>
              </a:path>
            </a:pathLst>
          </a:custGeom>
          <a:ln w="19050">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p:cNvSpPr/>
          <p:nvPr/>
        </p:nvSpPr>
        <p:spPr>
          <a:xfrm>
            <a:off x="7020272" y="2420888"/>
            <a:ext cx="194320" cy="19432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4" name="Ellipse 13"/>
          <p:cNvSpPr/>
          <p:nvPr/>
        </p:nvSpPr>
        <p:spPr>
          <a:xfrm>
            <a:off x="6300192" y="1700808"/>
            <a:ext cx="194320" cy="19432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53" name="Arc 52"/>
          <p:cNvSpPr/>
          <p:nvPr/>
        </p:nvSpPr>
        <p:spPr>
          <a:xfrm>
            <a:off x="3851920" y="6309320"/>
            <a:ext cx="914400" cy="914400"/>
          </a:xfrm>
          <a:prstGeom prst="arc">
            <a:avLst>
              <a:gd name="adj1" fmla="val 16200000"/>
              <a:gd name="adj2" fmla="val 18992893"/>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pic>
        <p:nvPicPr>
          <p:cNvPr id="1026" name="Picture 2" descr="K:\775px-Afghan_topo_en.jpg">
            <a:hlinkClick r:id="rId6" action="ppaction://hlinksldjump"/>
          </p:cNvPr>
          <p:cNvPicPr>
            <a:picLocks noChangeAspect="1" noChangeArrowheads="1"/>
          </p:cNvPicPr>
          <p:nvPr/>
        </p:nvPicPr>
        <p:blipFill>
          <a:blip r:embed="rId7" cstate="email"/>
          <a:srcRect/>
          <a:stretch>
            <a:fillRect/>
          </a:stretch>
        </p:blipFill>
        <p:spPr bwMode="auto">
          <a:xfrm>
            <a:off x="395536" y="1052735"/>
            <a:ext cx="3672408" cy="28431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ox(i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ox(in)">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ox(in)">
                                      <p:cBhvr>
                                        <p:cTn id="23" dur="500"/>
                                        <p:tgtEl>
                                          <p:spTgt spid="5">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ox(in)">
                                      <p:cBhvr>
                                        <p:cTn id="26" dur="500"/>
                                        <p:tgtEl>
                                          <p:spTgt spid="33"/>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box(in)">
                                      <p:cBhvr>
                                        <p:cTn id="34" dur="500"/>
                                        <p:tgtEl>
                                          <p:spTgt spid="5">
                                            <p:txEl>
                                              <p:pRg st="6" end="6"/>
                                            </p:txEl>
                                          </p:spTgt>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ox(in)">
                                      <p:cBhvr>
                                        <p:cTn id="37" dur="500"/>
                                        <p:tgtEl>
                                          <p:spTgt spid="5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ox(in)">
                                      <p:cBhvr>
                                        <p:cTn id="40" dur="500"/>
                                        <p:tgtEl>
                                          <p:spTgt spid="4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ox(in)">
                                      <p:cBhvr>
                                        <p:cTn id="43" dur="500"/>
                                        <p:tgtEl>
                                          <p:spTgt spid="5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ox(in)">
                                      <p:cBhvr>
                                        <p:cTn id="46" dur="500"/>
                                        <p:tgtEl>
                                          <p:spTgt spid="47"/>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box(in)">
                                      <p:cBhvr>
                                        <p:cTn id="49" dur="500"/>
                                        <p:tgtEl>
                                          <p:spTgt spid="4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ox(in)">
                                      <p:cBhvr>
                                        <p:cTn id="52" dur="500"/>
                                        <p:tgtEl>
                                          <p:spTgt spid="51"/>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box(in)">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box(in)">
                                      <p:cBhvr>
                                        <p:cTn id="60" dur="500"/>
                                        <p:tgtEl>
                                          <p:spTgt spid="5">
                                            <p:txEl>
                                              <p:pRg st="8" end="8"/>
                                            </p:txEl>
                                          </p:spTgt>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ox(in)">
                                      <p:cBhvr>
                                        <p:cTn id="63" dur="500"/>
                                        <p:tgtEl>
                                          <p:spTgt spid="38"/>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ox(in)">
                                      <p:cBhvr>
                                        <p:cTn id="66" dur="500"/>
                                        <p:tgtEl>
                                          <p:spTgt spid="11"/>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ox(in)">
                                      <p:cBhvr>
                                        <p:cTn id="69" dur="500"/>
                                        <p:tgtEl>
                                          <p:spTgt spid="12"/>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ox(in)">
                                      <p:cBhvr>
                                        <p:cTn id="72" dur="500"/>
                                        <p:tgtEl>
                                          <p:spTgt spid="13"/>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ox(in)">
                                      <p:cBhvr>
                                        <p:cTn id="75" dur="500"/>
                                        <p:tgtEl>
                                          <p:spTgt spid="14"/>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ox(in)">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Effect transition="in" filter="box(in)">
                                      <p:cBhvr>
                                        <p:cTn id="83" dur="500"/>
                                        <p:tgtEl>
                                          <p:spTgt spid="5">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box(in)">
                                      <p:cBhvr>
                                        <p:cTn id="88" dur="500"/>
                                        <p:tgtEl>
                                          <p:spTgt spid="53"/>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box(in)">
                                      <p:cBhvr>
                                        <p:cTn id="91" dur="500"/>
                                        <p:tgtEl>
                                          <p:spTgt spid="17"/>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box(in)">
                                      <p:cBhvr>
                                        <p:cTn id="94" dur="500"/>
                                        <p:tgtEl>
                                          <p:spTgt spid="27"/>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ox(in)">
                                      <p:cBhvr>
                                        <p:cTn id="97" dur="500"/>
                                        <p:tgtEl>
                                          <p:spTgt spid="36"/>
                                        </p:tgtEl>
                                      </p:cBhvr>
                                    </p:animEffect>
                                  </p:childTnLst>
                                </p:cTn>
                              </p:par>
                              <p:par>
                                <p:cTn id="98" presetID="4" presetClass="entr" presetSubtype="16"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box(in)">
                                      <p:cBhvr>
                                        <p:cTn id="100" dur="500"/>
                                        <p:tgtEl>
                                          <p:spTgt spid="42"/>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box(in)">
                                      <p:cBhvr>
                                        <p:cTn id="103" dur="500"/>
                                        <p:tgtEl>
                                          <p:spTgt spid="40"/>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box(in)">
                                      <p:cBhvr>
                                        <p:cTn id="108" dur="500"/>
                                        <p:tgtEl>
                                          <p:spTgt spid="29"/>
                                        </p:tgtEl>
                                      </p:cBhvr>
                                    </p:animEffect>
                                  </p:childTnLst>
                                </p:cTn>
                              </p:par>
                              <p:par>
                                <p:cTn id="109" presetID="4" presetClass="entr" presetSubtype="16"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ox(in)">
                                      <p:cBhvr>
                                        <p:cTn id="111" dur="500"/>
                                        <p:tgtEl>
                                          <p:spTgt spid="32"/>
                                        </p:tgtEl>
                                      </p:cBhvr>
                                    </p:animEffect>
                                  </p:childTnLst>
                                </p:cTn>
                              </p:par>
                              <p:par>
                                <p:cTn id="112" presetID="4" presetClass="entr" presetSubtype="16" fill="hold"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box(in)">
                                      <p:cBhvr>
                                        <p:cTn id="114" dur="500"/>
                                        <p:tgtEl>
                                          <p:spTgt spid="25"/>
                                        </p:tgtEl>
                                      </p:cBhvr>
                                    </p:animEffect>
                                  </p:childTnLst>
                                </p:cTn>
                              </p:par>
                              <p:par>
                                <p:cTn id="115" presetID="4" presetClass="entr" presetSubtype="16" fill="hold"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box(in)">
                                      <p:cBhvr>
                                        <p:cTn id="117" dur="500"/>
                                        <p:tgtEl>
                                          <p:spTgt spid="21"/>
                                        </p:tgtEl>
                                      </p:cBhvr>
                                    </p:animEffect>
                                  </p:childTnLst>
                                </p:cTn>
                              </p:par>
                              <p:par>
                                <p:cTn id="118" presetID="4" presetClass="entr" presetSubtype="16"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box(in)">
                                      <p:cBhvr>
                                        <p:cTn id="1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2" grpId="0" animBg="1"/>
      <p:bldP spid="40" grpId="0" animBg="1"/>
      <p:bldP spid="27" grpId="0" animBg="1"/>
      <p:bldP spid="13" grpId="0" animBg="1"/>
      <p:bldP spid="35" grpId="0" animBg="1"/>
      <p:bldP spid="37" grpId="0" animBg="1"/>
      <p:bldP spid="38" grpId="0" animBg="1"/>
      <p:bldP spid="44" grpId="0" animBg="1"/>
      <p:bldP spid="46" grpId="0" animBg="1"/>
      <p:bldP spid="47" grpId="0" animBg="1"/>
      <p:bldP spid="49" grpId="0" animBg="1"/>
      <p:bldP spid="50" grpId="0" animBg="1"/>
      <p:bldP spid="51" grpId="0" animBg="1"/>
      <p:bldP spid="8" grpId="0" animBg="1"/>
      <p:bldP spid="36" grpId="0" animBg="1"/>
      <p:bldP spid="52" grpId="0" animBg="1"/>
      <p:bldP spid="11" grpId="0" animBg="1"/>
      <p:bldP spid="14" grpId="0" animBg="1"/>
      <p:bldP spid="5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onde-diplomatique.fr/local/cache-vignettes/L640xH640/pakistan-1GF-0c0c4.png"/>
          <p:cNvPicPr>
            <a:picLocks noChangeAspect="1" noChangeArrowheads="1"/>
          </p:cNvPicPr>
          <p:nvPr/>
        </p:nvPicPr>
        <p:blipFill>
          <a:blip r:embed="rId2" cstate="email"/>
          <a:srcRect/>
          <a:stretch>
            <a:fillRect/>
          </a:stretch>
        </p:blipFill>
        <p:spPr bwMode="auto">
          <a:xfrm>
            <a:off x="1214414" y="-10709"/>
            <a:ext cx="6868708" cy="6868709"/>
          </a:xfrm>
          <a:prstGeom prst="rect">
            <a:avLst/>
          </a:prstGeom>
          <a:noFill/>
        </p:spPr>
      </p:pic>
      <p:sp>
        <p:nvSpPr>
          <p:cNvPr id="6" name="Bouton d'action : Retour 5">
            <a:hlinkClick r:id="rId3" action="ppaction://hlinksldjump" highlightClick="1"/>
          </p:cNvPr>
          <p:cNvSpPr/>
          <p:nvPr/>
        </p:nvSpPr>
        <p:spPr>
          <a:xfrm>
            <a:off x="7572364" y="4357694"/>
            <a:ext cx="1571636" cy="714380"/>
          </a:xfrm>
          <a:prstGeom prst="actionButtonRetur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outon d'action : Personnalisé 4">
            <a:hlinkClick r:id="" action="ppaction://hlinkshowjump?jump=lastslideviewed" highlightClick="1"/>
          </p:cNvPr>
          <p:cNvSpPr/>
          <p:nvPr/>
        </p:nvSpPr>
        <p:spPr>
          <a:xfrm>
            <a:off x="285720" y="18974"/>
            <a:ext cx="7992888" cy="6624736"/>
          </a:xfrm>
          <a:prstGeom prst="actionButtonBlank">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C:\Users\Julien EBERSOLD\Desktop\Image2.jpg">
            <a:hlinkClick r:id="rId2" action="ppaction://hlinksldjump"/>
          </p:cNvPr>
          <p:cNvPicPr>
            <a:picLocks noChangeAspect="1" noChangeArrowheads="1"/>
          </p:cNvPicPr>
          <p:nvPr/>
        </p:nvPicPr>
        <p:blipFill>
          <a:blip r:embed="rId3"/>
          <a:srcRect/>
          <a:stretch>
            <a:fillRect/>
          </a:stretch>
        </p:blipFill>
        <p:spPr bwMode="auto">
          <a:xfrm>
            <a:off x="714348" y="214290"/>
            <a:ext cx="7143800" cy="632847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fr-FR" b="1" i="1" dirty="0" smtClean="0"/>
              <a:t>TRACE ECRITE FINALE</a:t>
            </a:r>
            <a:endParaRPr lang="fr-FR" b="1" i="1" dirty="0"/>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1" y="332656"/>
          <a:ext cx="9144000" cy="6525344"/>
        </p:xfrm>
        <a:graphic>
          <a:graphicData uri="http://schemas.openxmlformats.org/drawingml/2006/table">
            <a:tbl>
              <a:tblPr firstRow="1" bandRow="1">
                <a:tableStyleId>{073A0DAA-6AF3-43AB-8588-CEC1D06C72B9}</a:tableStyleId>
              </a:tblPr>
              <a:tblGrid>
                <a:gridCol w="3048000"/>
                <a:gridCol w="3048000"/>
                <a:gridCol w="3048000"/>
              </a:tblGrid>
              <a:tr h="281924">
                <a:tc>
                  <a:txBody>
                    <a:bodyPr/>
                    <a:lstStyle/>
                    <a:p>
                      <a:pPr algn="ctr"/>
                      <a:r>
                        <a:rPr lang="fr-FR" sz="1100" b="1" kern="1200" dirty="0" smtClean="0">
                          <a:solidFill>
                            <a:schemeClr val="tx1"/>
                          </a:solidFill>
                          <a:latin typeface="+mn-lt"/>
                          <a:ea typeface="+mn-ea"/>
                          <a:cs typeface="+mn-cs"/>
                        </a:rPr>
                        <a:t>L’impact du cadre naturel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Les héritages  des</a:t>
                      </a:r>
                      <a:r>
                        <a:rPr lang="fr-FR" sz="1100" b="1" kern="1200" baseline="0" dirty="0" smtClean="0">
                          <a:solidFill>
                            <a:schemeClr val="tx1"/>
                          </a:solidFill>
                          <a:latin typeface="+mn-lt"/>
                          <a:ea typeface="+mn-ea"/>
                          <a:cs typeface="+mn-cs"/>
                        </a:rPr>
                        <a:t> ambitions coloniales</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La complexité</a:t>
                      </a:r>
                      <a:r>
                        <a:rPr lang="fr-FR" sz="1100" b="1" kern="1200" baseline="0" dirty="0" smtClean="0">
                          <a:solidFill>
                            <a:schemeClr val="tx1"/>
                          </a:solidFill>
                          <a:latin typeface="+mn-lt"/>
                          <a:ea typeface="+mn-ea"/>
                          <a:cs typeface="+mn-cs"/>
                        </a:rPr>
                        <a:t> ethnique</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132901">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74935">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2988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5701">
                <a:tc gridSpan="3">
                  <a:txBody>
                    <a:bodyPr/>
                    <a:lstStyle/>
                    <a:p>
                      <a:pPr lvl="2" algn="ctr">
                        <a:buFont typeface="Wingdings 3" pitchFamily="18" charset="2"/>
                        <a:buChar char=""/>
                      </a:pPr>
                      <a:r>
                        <a:rPr lang="fr-FR" sz="1600" b="1" i="1" dirty="0" smtClean="0">
                          <a:solidFill>
                            <a:srgbClr val="FF0000"/>
                          </a:solidFill>
                        </a:rPr>
                        <a:t>Faiblesse de l’Etat</a:t>
                      </a:r>
                    </a:p>
                    <a:p>
                      <a:pPr lvl="2" algn="ctr">
                        <a:buFont typeface="Wingdings 3" pitchFamily="18" charset="2"/>
                        <a:buChar char=""/>
                      </a:pPr>
                      <a:r>
                        <a:rPr lang="fr-FR" sz="1600" b="1" i="1" dirty="0" smtClean="0">
                          <a:solidFill>
                            <a:srgbClr val="FF0000"/>
                          </a:solidFill>
                        </a:rPr>
                        <a:t>Absence de réel sentiment d’</a:t>
                      </a:r>
                      <a:r>
                        <a:rPr lang="fr-FR" sz="1600" b="1" i="1" baseline="0" dirty="0" smtClean="0">
                          <a:solidFill>
                            <a:srgbClr val="FF0000"/>
                          </a:solidFill>
                        </a:rPr>
                        <a:t>appartenance national</a:t>
                      </a:r>
                    </a:p>
                    <a:p>
                      <a:pPr lvl="2" algn="ctr">
                        <a:buFont typeface="Wingdings 3" pitchFamily="18" charset="2"/>
                        <a:buChar char=""/>
                      </a:pPr>
                      <a:r>
                        <a:rPr lang="fr-FR" sz="1600" b="1" i="1" baseline="0" dirty="0" smtClean="0">
                          <a:solidFill>
                            <a:srgbClr val="FF0000"/>
                          </a:solidFill>
                        </a:rPr>
                        <a:t>Fortes tensions entre différentes ethnies</a:t>
                      </a:r>
                    </a:p>
                    <a:p>
                      <a:pPr lvl="2" algn="ctr">
                        <a:buFont typeface="Wingdings 3" pitchFamily="18" charset="2"/>
                        <a:buChar char=""/>
                      </a:pPr>
                      <a:r>
                        <a:rPr lang="fr-FR" sz="1600" b="1" i="1" baseline="0" dirty="0" smtClean="0">
                          <a:solidFill>
                            <a:srgbClr val="FF0000"/>
                          </a:solidFill>
                        </a:rPr>
                        <a:t>Convoitises extérieures </a:t>
                      </a:r>
                      <a:endParaRPr lang="fr-FR" sz="1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ous-titre 4"/>
          <p:cNvSpPr txBox="1">
            <a:spLocks/>
          </p:cNvSpPr>
          <p:nvPr/>
        </p:nvSpPr>
        <p:spPr>
          <a:xfrm>
            <a:off x="0" y="0"/>
            <a:ext cx="9144000" cy="3600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200" b="1" i="1" u="none" strike="noStrike" kern="1200" cap="none" spc="0" normalizeH="0" baseline="0" noProof="0" dirty="0" smtClean="0">
                <a:ln>
                  <a:noFill/>
                </a:ln>
                <a:solidFill>
                  <a:schemeClr val="tx1"/>
                </a:solidFill>
                <a:effectLst/>
                <a:uLnTx/>
                <a:uFillTx/>
                <a:latin typeface="+mn-lt"/>
                <a:ea typeface="+mn-ea"/>
                <a:cs typeface="+mn-cs"/>
              </a:rPr>
              <a:t>UNE</a:t>
            </a:r>
            <a:r>
              <a:rPr kumimoji="0" lang="fr-FR" sz="1200" b="1" i="1" u="none" strike="noStrike" kern="1200" cap="none" spc="0" normalizeH="0" noProof="0" dirty="0" smtClean="0">
                <a:ln>
                  <a:noFill/>
                </a:ln>
                <a:solidFill>
                  <a:schemeClr val="tx1"/>
                </a:solidFill>
                <a:effectLst/>
                <a:uLnTx/>
                <a:uFillTx/>
                <a:latin typeface="+mn-lt"/>
                <a:ea typeface="+mn-ea"/>
                <a:cs typeface="+mn-cs"/>
              </a:rPr>
              <a:t> APPROCHE GEOHISTORIQUE : </a:t>
            </a:r>
            <a:r>
              <a:rPr kumimoji="0" lang="fr-FR" sz="1400" b="1" i="1" u="none" strike="noStrike" kern="1200" cap="none" spc="0" normalizeH="0" baseline="0" noProof="0" dirty="0" smtClean="0">
                <a:ln>
                  <a:noFill/>
                </a:ln>
                <a:solidFill>
                  <a:schemeClr val="tx1"/>
                </a:solidFill>
                <a:effectLst/>
                <a:uLnTx/>
                <a:uFillTx/>
                <a:latin typeface="+mn-lt"/>
                <a:ea typeface="+mn-ea"/>
                <a:cs typeface="+mn-cs"/>
              </a:rPr>
              <a:t>Qu’est-ce qui fait de l’Afghanistan un</a:t>
            </a:r>
            <a:r>
              <a:rPr kumimoji="0" lang="fr-FR" sz="1400" b="1" i="1" u="none" strike="noStrike" kern="1200" cap="none" spc="0" normalizeH="0" noProof="0" dirty="0" smtClean="0">
                <a:ln>
                  <a:noFill/>
                </a:ln>
                <a:solidFill>
                  <a:schemeClr val="tx1"/>
                </a:solidFill>
                <a:effectLst/>
                <a:uLnTx/>
                <a:uFillTx/>
                <a:latin typeface="+mn-lt"/>
                <a:ea typeface="+mn-ea"/>
                <a:cs typeface="+mn-cs"/>
              </a:rPr>
              <a:t> </a:t>
            </a:r>
            <a:r>
              <a:rPr kumimoji="0" lang="fr-FR" sz="1400" b="1" i="1" u="none" strike="noStrike" kern="1200" cap="none" spc="0" normalizeH="0" baseline="0" noProof="0" dirty="0" smtClean="0">
                <a:ln>
                  <a:noFill/>
                </a:ln>
                <a:solidFill>
                  <a:schemeClr val="tx1"/>
                </a:solidFill>
                <a:effectLst/>
                <a:uLnTx/>
                <a:uFillTx/>
                <a:latin typeface="+mn-lt"/>
                <a:ea typeface="+mn-ea"/>
                <a:cs typeface="+mn-cs"/>
              </a:rPr>
              <a:t>territoire aux frontières complexes ? </a:t>
            </a:r>
          </a:p>
        </p:txBody>
      </p:sp>
      <p:pic>
        <p:nvPicPr>
          <p:cNvPr id="7170" name="Picture 2"/>
          <p:cNvPicPr>
            <a:picLocks noChangeAspect="1" noChangeArrowheads="1"/>
          </p:cNvPicPr>
          <p:nvPr/>
        </p:nvPicPr>
        <p:blipFill>
          <a:blip r:embed="rId2" cstate="email"/>
          <a:srcRect/>
          <a:stretch>
            <a:fillRect/>
          </a:stretch>
        </p:blipFill>
        <p:spPr bwMode="auto">
          <a:xfrm>
            <a:off x="46311" y="620688"/>
            <a:ext cx="2941513" cy="2129602"/>
          </a:xfrm>
          <a:prstGeom prst="rect">
            <a:avLst/>
          </a:prstGeom>
          <a:noFill/>
          <a:ln w="9525">
            <a:noFill/>
            <a:miter lim="800000"/>
            <a:headEnd/>
            <a:tailEnd/>
          </a:ln>
        </p:spPr>
      </p:pic>
      <p:pic>
        <p:nvPicPr>
          <p:cNvPr id="7171" name="Picture 3"/>
          <p:cNvPicPr>
            <a:picLocks noChangeAspect="1" noChangeArrowheads="1"/>
          </p:cNvPicPr>
          <p:nvPr/>
        </p:nvPicPr>
        <p:blipFill>
          <a:blip r:embed="rId3" cstate="email"/>
          <a:srcRect/>
          <a:stretch>
            <a:fillRect/>
          </a:stretch>
        </p:blipFill>
        <p:spPr bwMode="auto">
          <a:xfrm>
            <a:off x="251520" y="2780928"/>
            <a:ext cx="2680914" cy="1296144"/>
          </a:xfrm>
          <a:prstGeom prst="rect">
            <a:avLst/>
          </a:prstGeom>
          <a:noFill/>
          <a:ln w="9525">
            <a:noFill/>
            <a:miter lim="800000"/>
            <a:headEnd/>
            <a:tailEnd/>
          </a:ln>
        </p:spPr>
      </p:pic>
      <p:pic>
        <p:nvPicPr>
          <p:cNvPr id="7173" name="Picture 5"/>
          <p:cNvPicPr>
            <a:picLocks noChangeAspect="1" noChangeArrowheads="1"/>
          </p:cNvPicPr>
          <p:nvPr/>
        </p:nvPicPr>
        <p:blipFill>
          <a:blip r:embed="rId4" cstate="email"/>
          <a:srcRect/>
          <a:stretch>
            <a:fillRect/>
          </a:stretch>
        </p:blipFill>
        <p:spPr bwMode="auto">
          <a:xfrm>
            <a:off x="251520" y="4149080"/>
            <a:ext cx="2520280" cy="1568744"/>
          </a:xfrm>
          <a:prstGeom prst="rect">
            <a:avLst/>
          </a:prstGeom>
          <a:noFill/>
          <a:ln w="9525">
            <a:noFill/>
            <a:miter lim="800000"/>
            <a:headEnd/>
            <a:tailEnd/>
          </a:ln>
        </p:spPr>
      </p:pic>
      <p:pic>
        <p:nvPicPr>
          <p:cNvPr id="7175" name="Picture 7"/>
          <p:cNvPicPr>
            <a:picLocks noChangeAspect="1" noChangeArrowheads="1"/>
          </p:cNvPicPr>
          <p:nvPr/>
        </p:nvPicPr>
        <p:blipFill>
          <a:blip r:embed="rId5" cstate="email"/>
          <a:srcRect/>
          <a:stretch>
            <a:fillRect/>
          </a:stretch>
        </p:blipFill>
        <p:spPr bwMode="auto">
          <a:xfrm>
            <a:off x="3131840" y="620689"/>
            <a:ext cx="2880320" cy="2101076"/>
          </a:xfrm>
          <a:prstGeom prst="rect">
            <a:avLst/>
          </a:prstGeom>
          <a:noFill/>
          <a:ln w="9525">
            <a:noFill/>
            <a:miter lim="800000"/>
            <a:headEnd/>
            <a:tailEnd/>
          </a:ln>
        </p:spPr>
      </p:pic>
      <p:pic>
        <p:nvPicPr>
          <p:cNvPr id="7176" name="Picture 8"/>
          <p:cNvPicPr>
            <a:picLocks noChangeAspect="1" noChangeArrowheads="1"/>
          </p:cNvPicPr>
          <p:nvPr/>
        </p:nvPicPr>
        <p:blipFill>
          <a:blip r:embed="rId6" cstate="print"/>
          <a:srcRect/>
          <a:stretch>
            <a:fillRect/>
          </a:stretch>
        </p:blipFill>
        <p:spPr bwMode="auto">
          <a:xfrm>
            <a:off x="3131840" y="2780928"/>
            <a:ext cx="2821019" cy="1296144"/>
          </a:xfrm>
          <a:prstGeom prst="rect">
            <a:avLst/>
          </a:prstGeom>
          <a:noFill/>
          <a:ln w="9525">
            <a:noFill/>
            <a:miter lim="800000"/>
            <a:headEnd/>
            <a:tailEnd/>
          </a:ln>
        </p:spPr>
      </p:pic>
      <p:pic>
        <p:nvPicPr>
          <p:cNvPr id="7177" name="Picture 9"/>
          <p:cNvPicPr>
            <a:picLocks noChangeAspect="1" noChangeArrowheads="1"/>
          </p:cNvPicPr>
          <p:nvPr/>
        </p:nvPicPr>
        <p:blipFill>
          <a:blip r:embed="rId7" cstate="email"/>
          <a:srcRect/>
          <a:stretch>
            <a:fillRect/>
          </a:stretch>
        </p:blipFill>
        <p:spPr bwMode="auto">
          <a:xfrm>
            <a:off x="6156176" y="620688"/>
            <a:ext cx="2894216" cy="2088232"/>
          </a:xfrm>
          <a:prstGeom prst="rect">
            <a:avLst/>
          </a:prstGeom>
          <a:noFill/>
          <a:ln w="9525">
            <a:noFill/>
            <a:miter lim="800000"/>
            <a:headEnd/>
            <a:tailEnd/>
          </a:ln>
        </p:spPr>
      </p:pic>
      <p:pic>
        <p:nvPicPr>
          <p:cNvPr id="7178" name="Picture 10"/>
          <p:cNvPicPr>
            <a:picLocks noChangeAspect="1" noChangeArrowheads="1"/>
          </p:cNvPicPr>
          <p:nvPr/>
        </p:nvPicPr>
        <p:blipFill>
          <a:blip r:embed="rId8" cstate="email"/>
          <a:srcRect/>
          <a:stretch>
            <a:fillRect/>
          </a:stretch>
        </p:blipFill>
        <p:spPr bwMode="auto">
          <a:xfrm>
            <a:off x="6156176" y="2780929"/>
            <a:ext cx="2808312" cy="1311548"/>
          </a:xfrm>
          <a:prstGeom prst="rect">
            <a:avLst/>
          </a:prstGeom>
          <a:noFill/>
          <a:ln w="9525">
            <a:noFill/>
            <a:miter lim="800000"/>
            <a:headEnd/>
            <a:tailEnd/>
          </a:ln>
        </p:spPr>
      </p:pic>
      <p:pic>
        <p:nvPicPr>
          <p:cNvPr id="7179" name="Picture 11"/>
          <p:cNvPicPr>
            <a:picLocks noChangeAspect="1" noChangeArrowheads="1"/>
          </p:cNvPicPr>
          <p:nvPr/>
        </p:nvPicPr>
        <p:blipFill>
          <a:blip r:embed="rId9" cstate="email"/>
          <a:srcRect/>
          <a:stretch>
            <a:fillRect/>
          </a:stretch>
        </p:blipFill>
        <p:spPr bwMode="auto">
          <a:xfrm>
            <a:off x="8028384" y="4365104"/>
            <a:ext cx="1008174" cy="1080120"/>
          </a:xfrm>
          <a:prstGeom prst="rect">
            <a:avLst/>
          </a:prstGeom>
          <a:noFill/>
          <a:ln w="9525">
            <a:noFill/>
            <a:miter lim="800000"/>
            <a:headEnd/>
            <a:tailEnd/>
          </a:ln>
        </p:spPr>
      </p:pic>
      <p:pic>
        <p:nvPicPr>
          <p:cNvPr id="7180" name="Picture 12"/>
          <p:cNvPicPr>
            <a:picLocks noChangeAspect="1" noChangeArrowheads="1"/>
          </p:cNvPicPr>
          <p:nvPr/>
        </p:nvPicPr>
        <p:blipFill>
          <a:blip r:embed="rId10" cstate="email"/>
          <a:srcRect/>
          <a:stretch>
            <a:fillRect/>
          </a:stretch>
        </p:blipFill>
        <p:spPr bwMode="auto">
          <a:xfrm>
            <a:off x="6156472" y="4221088"/>
            <a:ext cx="1003964" cy="1008112"/>
          </a:xfrm>
          <a:prstGeom prst="rect">
            <a:avLst/>
          </a:prstGeom>
          <a:noFill/>
          <a:ln w="9525">
            <a:noFill/>
            <a:miter lim="800000"/>
            <a:headEnd/>
            <a:tailEnd/>
          </a:ln>
        </p:spPr>
      </p:pic>
      <p:pic>
        <p:nvPicPr>
          <p:cNvPr id="7181" name="Picture 13"/>
          <p:cNvPicPr>
            <a:picLocks noChangeAspect="1" noChangeArrowheads="1"/>
          </p:cNvPicPr>
          <p:nvPr/>
        </p:nvPicPr>
        <p:blipFill>
          <a:blip r:embed="rId11" cstate="email"/>
          <a:srcRect/>
          <a:stretch>
            <a:fillRect/>
          </a:stretch>
        </p:blipFill>
        <p:spPr bwMode="auto">
          <a:xfrm>
            <a:off x="7020272" y="4869160"/>
            <a:ext cx="1008112" cy="834300"/>
          </a:xfrm>
          <a:prstGeom prst="rect">
            <a:avLst/>
          </a:prstGeom>
          <a:noFill/>
          <a:ln w="9525">
            <a:noFill/>
            <a:miter lim="800000"/>
            <a:headEnd/>
            <a:tailEnd/>
          </a:ln>
        </p:spPr>
      </p:pic>
      <p:pic>
        <p:nvPicPr>
          <p:cNvPr id="1026" name="Picture 2"/>
          <p:cNvPicPr>
            <a:picLocks noChangeAspect="1" noChangeArrowheads="1"/>
          </p:cNvPicPr>
          <p:nvPr/>
        </p:nvPicPr>
        <p:blipFill>
          <a:blip r:embed="rId12" cstate="email"/>
          <a:srcRect/>
          <a:stretch>
            <a:fillRect/>
          </a:stretch>
        </p:blipFill>
        <p:spPr bwMode="auto">
          <a:xfrm>
            <a:off x="3059832" y="4149080"/>
            <a:ext cx="2986022"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2" y="332656"/>
          <a:ext cx="9144003" cy="6566878"/>
        </p:xfrm>
        <a:graphic>
          <a:graphicData uri="http://schemas.openxmlformats.org/drawingml/2006/table">
            <a:tbl>
              <a:tblPr firstRow="1" bandRow="1">
                <a:tableStyleId>{073A0DAA-6AF3-43AB-8588-CEC1D06C72B9}</a:tableStyleId>
              </a:tblPr>
              <a:tblGrid>
                <a:gridCol w="3048001"/>
                <a:gridCol w="3048001"/>
                <a:gridCol w="3048001"/>
              </a:tblGrid>
              <a:tr h="298760">
                <a:tc>
                  <a:txBody>
                    <a:bodyPr/>
                    <a:lstStyle/>
                    <a:p>
                      <a:pPr algn="ctr"/>
                      <a:r>
                        <a:rPr lang="fr-FR" sz="1100" b="1" kern="1200" dirty="0" smtClean="0">
                          <a:solidFill>
                            <a:schemeClr val="tx1"/>
                          </a:solidFill>
                          <a:latin typeface="+mn-lt"/>
                          <a:ea typeface="+mn-ea"/>
                          <a:cs typeface="+mn-cs"/>
                        </a:rPr>
                        <a:t>L’invasion soviétique</a:t>
                      </a:r>
                      <a:r>
                        <a:rPr lang="fr-FR" sz="1100" b="1" kern="1200" baseline="0" dirty="0" smtClean="0">
                          <a:solidFill>
                            <a:schemeClr val="tx1"/>
                          </a:solidFill>
                          <a:latin typeface="+mn-lt"/>
                          <a:ea typeface="+mn-ea"/>
                          <a:cs typeface="+mn-cs"/>
                        </a:rPr>
                        <a:t> (1979-1989)</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L’impossible stabilité (1989-2001)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L’intervention</a:t>
                      </a:r>
                      <a:r>
                        <a:rPr lang="fr-FR" sz="1100" b="1" kern="1200" baseline="0" dirty="0" smtClean="0">
                          <a:solidFill>
                            <a:schemeClr val="tx1"/>
                          </a:solidFill>
                          <a:latin typeface="+mn-lt"/>
                          <a:ea typeface="+mn-ea"/>
                          <a:cs typeface="+mn-cs"/>
                        </a:rPr>
                        <a:t> de l’OTAN (2001)</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003455">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2241">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6000">
                <a:tc gridSpan="3">
                  <a:txBody>
                    <a:bodyPr/>
                    <a:lstStyle/>
                    <a:p>
                      <a:pPr algn="ctr">
                        <a:buFont typeface="Wingdings 3" pitchFamily="18" charset="2"/>
                        <a:buNone/>
                      </a:pPr>
                      <a:r>
                        <a:rPr lang="fr-FR" sz="1000" b="1" i="1" dirty="0" smtClean="0"/>
                        <a:t>LES CAUSES DE L’INSTABILITÉ ET L’ÉCHEC DES INTERVENTIONS SUCCESSIVES</a:t>
                      </a:r>
                      <a:r>
                        <a:rPr lang="fr-FR" sz="1000" b="1" i="1" baseline="0" dirty="0" smtClean="0"/>
                        <a:t> </a:t>
                      </a:r>
                      <a:r>
                        <a:rPr lang="fr-FR" sz="1000" b="1" i="1" dirty="0" smtClean="0"/>
                        <a:t> </a:t>
                      </a:r>
                      <a:endParaRPr lang="fr-FR" sz="10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fr-FR" sz="1200" b="1" i="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buFont typeface="Wingdings 3" pitchFamily="18" charset="2"/>
                        <a:buChar char=""/>
                      </a:pPr>
                      <a:endParaRPr lang="fr-FR" sz="1200" b="1" i="1"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84000">
                <a:tc>
                  <a:txBody>
                    <a:bodyPr/>
                    <a:lstStyle/>
                    <a:p>
                      <a:pPr algn="just">
                        <a:buFont typeface="Wingdings 3" pitchFamily="18" charset="2"/>
                        <a:buChar char=""/>
                      </a:pPr>
                      <a:r>
                        <a:rPr lang="fr-FR" sz="1400" b="1" i="1" dirty="0" smtClean="0"/>
                        <a:t> </a:t>
                      </a:r>
                      <a:r>
                        <a:rPr lang="fr-FR" sz="1200" b="1" i="1" dirty="0" smtClean="0"/>
                        <a:t>Incapacité à</a:t>
                      </a:r>
                      <a:r>
                        <a:rPr lang="fr-FR" sz="1200" b="1" i="1" baseline="0" dirty="0" smtClean="0"/>
                        <a:t> comprendre l’environnement naturel et socio-ethnique </a:t>
                      </a:r>
                    </a:p>
                    <a:p>
                      <a:pPr algn="just">
                        <a:buFont typeface="Wingdings 3" pitchFamily="18" charset="2"/>
                        <a:buChar char=""/>
                      </a:pPr>
                      <a:r>
                        <a:rPr lang="fr-FR" sz="1200" b="1" i="1" baseline="0" dirty="0" smtClean="0"/>
                        <a:t> Armée inadaptée aux techniques de la guérilla</a:t>
                      </a:r>
                    </a:p>
                    <a:p>
                      <a:pPr algn="just">
                        <a:buFont typeface="Wingdings 3" pitchFamily="18" charset="2"/>
                        <a:buChar char=""/>
                      </a:pPr>
                      <a:r>
                        <a:rPr lang="fr-FR" sz="1200" b="1" i="1" baseline="0" dirty="0" smtClean="0"/>
                        <a:t> Soutien militaire, logistique et financier des insurgés par l’extérieur</a:t>
                      </a:r>
                    </a:p>
                    <a:p>
                      <a:pPr algn="just">
                        <a:buFont typeface="Wingdings 3" pitchFamily="18" charset="2"/>
                        <a:buChar char=""/>
                      </a:pPr>
                      <a:r>
                        <a:rPr lang="fr-FR" sz="1200" b="1" i="1" baseline="0" dirty="0" smtClean="0"/>
                        <a:t> Accélération de la résolution de la Guerre froide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buFont typeface="Wingdings 3" pitchFamily="18" charset="2"/>
                        <a:buChar char=""/>
                      </a:pPr>
                      <a:r>
                        <a:rPr lang="fr-FR" sz="1200" b="1" i="1" kern="1200" dirty="0" smtClean="0">
                          <a:solidFill>
                            <a:schemeClr val="dk1"/>
                          </a:solidFill>
                          <a:latin typeface="+mn-lt"/>
                          <a:ea typeface="+mn-ea"/>
                          <a:cs typeface="+mn-cs"/>
                        </a:rPr>
                        <a:t> Faiblesse</a:t>
                      </a:r>
                      <a:r>
                        <a:rPr lang="fr-FR" sz="1200" b="1" i="1" kern="1200" baseline="0" dirty="0" smtClean="0">
                          <a:solidFill>
                            <a:schemeClr val="dk1"/>
                          </a:solidFill>
                          <a:latin typeface="+mn-lt"/>
                          <a:ea typeface="+mn-ea"/>
                          <a:cs typeface="+mn-cs"/>
                        </a:rPr>
                        <a:t> de l’Etat du fait des rivalités entre ethnies, factions … </a:t>
                      </a:r>
                    </a:p>
                    <a:p>
                      <a:pPr algn="just">
                        <a:buFont typeface="Wingdings 3" pitchFamily="18" charset="2"/>
                        <a:buChar char=""/>
                      </a:pPr>
                      <a:r>
                        <a:rPr lang="fr-FR" sz="1200" b="1" i="1" kern="1200" baseline="0" dirty="0" smtClean="0">
                          <a:solidFill>
                            <a:schemeClr val="dk1"/>
                          </a:solidFill>
                          <a:latin typeface="+mn-lt"/>
                          <a:ea typeface="+mn-ea"/>
                          <a:cs typeface="+mn-cs"/>
                        </a:rPr>
                        <a:t>  Radicalisation des fondamentalismes musulmans</a:t>
                      </a:r>
                    </a:p>
                    <a:p>
                      <a:pPr algn="just">
                        <a:buFont typeface="Wingdings 3" pitchFamily="18" charset="2"/>
                        <a:buChar char=""/>
                      </a:pPr>
                      <a:r>
                        <a:rPr lang="fr-FR" sz="1200" b="1" i="1" kern="1200" baseline="0" dirty="0" smtClean="0">
                          <a:solidFill>
                            <a:schemeClr val="dk1"/>
                          </a:solidFill>
                          <a:latin typeface="+mn-lt"/>
                          <a:ea typeface="+mn-ea"/>
                          <a:cs typeface="+mn-cs"/>
                        </a:rPr>
                        <a:t> Développement des pratiques terroristes</a:t>
                      </a:r>
                    </a:p>
                    <a:p>
                      <a:pPr algn="just">
                        <a:buFont typeface="Wingdings 3" pitchFamily="18" charset="2"/>
                        <a:buChar char=""/>
                      </a:pPr>
                      <a:r>
                        <a:rPr lang="fr-FR" sz="1200" b="1" i="1" kern="1200" baseline="0" dirty="0" smtClean="0">
                          <a:solidFill>
                            <a:schemeClr val="dk1"/>
                          </a:solidFill>
                          <a:latin typeface="+mn-lt"/>
                          <a:ea typeface="+mn-ea"/>
                          <a:cs typeface="+mn-cs"/>
                        </a:rPr>
                        <a:t> Soutien financier extérieur (pétromonarchies)</a:t>
                      </a:r>
                      <a:endParaRPr lang="fr-FR" sz="1200" b="1" i="1" kern="120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buFont typeface="Wingdings 3" pitchFamily="18" charset="2"/>
                        <a:buChar char=""/>
                      </a:pPr>
                      <a:r>
                        <a:rPr lang="fr-FR" sz="1400" b="1" i="1" dirty="0" smtClean="0"/>
                        <a:t> </a:t>
                      </a:r>
                      <a:r>
                        <a:rPr lang="fr-FR" sz="1200" b="1" i="1" dirty="0" smtClean="0"/>
                        <a:t>Effectifs militaires </a:t>
                      </a:r>
                      <a:r>
                        <a:rPr lang="fr-FR" sz="1200" b="1" i="1" baseline="0" dirty="0" smtClean="0"/>
                        <a:t>insuffisants pour contrôler le territoire malgré un investissement technologique important</a:t>
                      </a:r>
                    </a:p>
                    <a:p>
                      <a:pPr algn="just">
                        <a:buFont typeface="Wingdings 3" pitchFamily="18" charset="2"/>
                        <a:buChar char=""/>
                      </a:pPr>
                      <a:r>
                        <a:rPr lang="fr-FR" sz="1200" b="1" i="1" baseline="0" dirty="0" smtClean="0"/>
                        <a:t> Difficultés à saisir les traditions afghanes, la subtilité des rapports sociaux et les relations ethniques</a:t>
                      </a:r>
                    </a:p>
                    <a:p>
                      <a:pPr algn="just">
                        <a:buFont typeface="Wingdings 3" pitchFamily="18" charset="2"/>
                        <a:buChar char=""/>
                      </a:pPr>
                      <a:r>
                        <a:rPr lang="fr-FR" sz="1200" b="1" i="1" baseline="0" dirty="0" smtClean="0"/>
                        <a:t> Faible légitimité et corruption du pouvoir mis en place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3622">
                <a:tc gridSpan="3">
                  <a:txBody>
                    <a:bodyPr/>
                    <a:lstStyle/>
                    <a:p>
                      <a:pPr algn="ctr">
                        <a:buFont typeface="Wingdings 3" pitchFamily="18" charset="2"/>
                        <a:buChar char="&quot;"/>
                      </a:pPr>
                      <a:r>
                        <a:rPr lang="fr-FR" sz="1600" b="1" i="1" kern="1200" dirty="0" smtClean="0">
                          <a:solidFill>
                            <a:srgbClr val="FF0000"/>
                          </a:solidFill>
                          <a:latin typeface="+mn-lt"/>
                          <a:ea typeface="+mn-ea"/>
                          <a:cs typeface="+mn-cs"/>
                        </a:rPr>
                        <a:t> Rôle fondamentale des structures naturelles et socio-ethniques dans la chronologie des événements</a:t>
                      </a:r>
                    </a:p>
                    <a:p>
                      <a:pPr algn="ctr">
                        <a:buFont typeface="Wingdings 3" pitchFamily="18" charset="2"/>
                        <a:buChar char="&quot;"/>
                      </a:pPr>
                      <a:r>
                        <a:rPr lang="fr-FR" sz="1600" b="1" i="1" kern="1200" dirty="0" smtClean="0">
                          <a:solidFill>
                            <a:srgbClr val="FF0000"/>
                          </a:solidFill>
                          <a:latin typeface="+mn-lt"/>
                          <a:ea typeface="+mn-ea"/>
                          <a:cs typeface="+mn-cs"/>
                        </a:rPr>
                        <a:t> Importance du</a:t>
                      </a:r>
                      <a:r>
                        <a:rPr lang="fr-FR" sz="1600" b="1" i="1" kern="1200" baseline="0" dirty="0" smtClean="0">
                          <a:solidFill>
                            <a:srgbClr val="FF0000"/>
                          </a:solidFill>
                          <a:latin typeface="+mn-lt"/>
                          <a:ea typeface="+mn-ea"/>
                          <a:cs typeface="+mn-cs"/>
                        </a:rPr>
                        <a:t> contexte international qui influence les conflits internes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ous-titre 4"/>
          <p:cNvSpPr txBox="1">
            <a:spLocks/>
          </p:cNvSpPr>
          <p:nvPr/>
        </p:nvSpPr>
        <p:spPr>
          <a:xfrm>
            <a:off x="0" y="0"/>
            <a:ext cx="9144000" cy="360040"/>
          </a:xfrm>
          <a:prstGeom prst="rect">
            <a:avLst/>
          </a:prstGeom>
        </p:spPr>
        <p:txBody>
          <a:bodyPr vert="horz" lIns="91440" tIns="45720" rIns="91440" bIns="45720" rtlCol="0">
            <a:noAutofit/>
          </a:bodyPr>
          <a:lstStyle/>
          <a:p>
            <a:pPr marL="342900" indent="-342900" algn="ctr">
              <a:spcBef>
                <a:spcPct val="20000"/>
              </a:spcBef>
            </a:pPr>
            <a:r>
              <a:rPr lang="fr-FR" sz="1200" b="1" i="1" dirty="0" smtClean="0"/>
              <a:t>UNE APPROCHE CHRONOLOGIQUE : Quels </a:t>
            </a:r>
            <a:r>
              <a:rPr lang="fr-FR" sz="1200" b="1" i="1" dirty="0"/>
              <a:t>événements </a:t>
            </a:r>
            <a:r>
              <a:rPr lang="fr-FR" sz="1200" b="1" i="1" dirty="0" smtClean="0"/>
              <a:t>ont plongé </a:t>
            </a:r>
            <a:r>
              <a:rPr lang="fr-FR" sz="1200" b="1" i="1" dirty="0"/>
              <a:t>le pays dans une situation </a:t>
            </a:r>
            <a:r>
              <a:rPr lang="fr-FR" sz="1200" b="1" i="1" dirty="0" smtClean="0"/>
              <a:t>d’instabilité depuis plus de 30 ans ? </a:t>
            </a:r>
            <a:endParaRPr lang="fr-FR" sz="12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200" b="1" i="1"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4098" name="Picture 2"/>
          <p:cNvPicPr>
            <a:picLocks noChangeAspect="1" noChangeArrowheads="1"/>
          </p:cNvPicPr>
          <p:nvPr/>
        </p:nvPicPr>
        <p:blipFill>
          <a:blip r:embed="rId2" cstate="email"/>
          <a:srcRect/>
          <a:stretch>
            <a:fillRect/>
          </a:stretch>
        </p:blipFill>
        <p:spPr bwMode="auto">
          <a:xfrm>
            <a:off x="107504" y="692696"/>
            <a:ext cx="2880320" cy="1944216"/>
          </a:xfrm>
          <a:prstGeom prst="rect">
            <a:avLst/>
          </a:prstGeom>
          <a:noFill/>
          <a:ln w="9525">
            <a:noFill/>
            <a:miter lim="800000"/>
            <a:headEnd/>
            <a:tailEnd/>
          </a:ln>
        </p:spPr>
      </p:pic>
      <p:pic>
        <p:nvPicPr>
          <p:cNvPr id="2" name="Picture 3"/>
          <p:cNvPicPr>
            <a:picLocks noChangeAspect="1" noChangeArrowheads="1"/>
          </p:cNvPicPr>
          <p:nvPr/>
        </p:nvPicPr>
        <p:blipFill>
          <a:blip r:embed="rId3" cstate="email"/>
          <a:srcRect/>
          <a:stretch>
            <a:fillRect/>
          </a:stretch>
        </p:blipFill>
        <p:spPr bwMode="auto">
          <a:xfrm>
            <a:off x="107504" y="2708920"/>
            <a:ext cx="2820806" cy="1656184"/>
          </a:xfrm>
          <a:prstGeom prst="rect">
            <a:avLst/>
          </a:prstGeom>
          <a:noFill/>
          <a:ln w="9525">
            <a:noFill/>
            <a:miter lim="800000"/>
            <a:headEnd/>
            <a:tailEnd/>
          </a:ln>
        </p:spPr>
      </p:pic>
      <p:pic>
        <p:nvPicPr>
          <p:cNvPr id="35841" name="Picture 1"/>
          <p:cNvPicPr>
            <a:picLocks noChangeAspect="1" noChangeArrowheads="1"/>
          </p:cNvPicPr>
          <p:nvPr/>
        </p:nvPicPr>
        <p:blipFill>
          <a:blip r:embed="rId4" cstate="email"/>
          <a:srcRect/>
          <a:stretch>
            <a:fillRect/>
          </a:stretch>
        </p:blipFill>
        <p:spPr bwMode="auto">
          <a:xfrm>
            <a:off x="3131840" y="692696"/>
            <a:ext cx="2880320" cy="1913683"/>
          </a:xfrm>
          <a:prstGeom prst="rect">
            <a:avLst/>
          </a:prstGeom>
          <a:noFill/>
          <a:ln w="9525">
            <a:noFill/>
            <a:miter lim="800000"/>
            <a:headEnd/>
            <a:tailEnd/>
          </a:ln>
        </p:spPr>
      </p:pic>
      <p:pic>
        <p:nvPicPr>
          <p:cNvPr id="35842" name="Picture 2"/>
          <p:cNvPicPr>
            <a:picLocks noChangeAspect="1" noChangeArrowheads="1"/>
          </p:cNvPicPr>
          <p:nvPr/>
        </p:nvPicPr>
        <p:blipFill>
          <a:blip r:embed="rId5" cstate="email"/>
          <a:srcRect/>
          <a:stretch>
            <a:fillRect/>
          </a:stretch>
        </p:blipFill>
        <p:spPr bwMode="auto">
          <a:xfrm>
            <a:off x="3131841" y="2708921"/>
            <a:ext cx="2880320" cy="1671616"/>
          </a:xfrm>
          <a:prstGeom prst="rect">
            <a:avLst/>
          </a:prstGeom>
          <a:noFill/>
          <a:ln w="9525">
            <a:noFill/>
            <a:miter lim="800000"/>
            <a:headEnd/>
            <a:tailEnd/>
          </a:ln>
        </p:spPr>
      </p:pic>
      <p:pic>
        <p:nvPicPr>
          <p:cNvPr id="35843" name="Picture 3"/>
          <p:cNvPicPr>
            <a:picLocks noChangeAspect="1" noChangeArrowheads="1"/>
          </p:cNvPicPr>
          <p:nvPr/>
        </p:nvPicPr>
        <p:blipFill>
          <a:blip r:embed="rId6" cstate="email"/>
          <a:srcRect/>
          <a:stretch>
            <a:fillRect/>
          </a:stretch>
        </p:blipFill>
        <p:spPr bwMode="auto">
          <a:xfrm>
            <a:off x="6156176" y="692696"/>
            <a:ext cx="2915816" cy="1866848"/>
          </a:xfrm>
          <a:prstGeom prst="rect">
            <a:avLst/>
          </a:prstGeom>
          <a:noFill/>
          <a:ln w="9525">
            <a:noFill/>
            <a:miter lim="800000"/>
            <a:headEnd/>
            <a:tailEnd/>
          </a:ln>
        </p:spPr>
      </p:pic>
      <p:pic>
        <p:nvPicPr>
          <p:cNvPr id="35844" name="Picture 4"/>
          <p:cNvPicPr>
            <a:picLocks noChangeAspect="1" noChangeArrowheads="1"/>
          </p:cNvPicPr>
          <p:nvPr/>
        </p:nvPicPr>
        <p:blipFill>
          <a:blip r:embed="rId7" cstate="email"/>
          <a:srcRect/>
          <a:stretch>
            <a:fillRect/>
          </a:stretch>
        </p:blipFill>
        <p:spPr bwMode="auto">
          <a:xfrm>
            <a:off x="6156176" y="2723683"/>
            <a:ext cx="2987824" cy="1713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4"/>
          <p:cNvSpPr txBox="1">
            <a:spLocks/>
          </p:cNvSpPr>
          <p:nvPr/>
        </p:nvSpPr>
        <p:spPr>
          <a:xfrm>
            <a:off x="0" y="0"/>
            <a:ext cx="9144000" cy="360040"/>
          </a:xfrm>
          <a:prstGeom prst="rect">
            <a:avLst/>
          </a:prstGeom>
        </p:spPr>
        <p:txBody>
          <a:bodyPr vert="horz" lIns="91440" tIns="45720" rIns="91440" bIns="45720" rtlCol="0">
            <a:noAutofit/>
          </a:bodyPr>
          <a:lstStyle/>
          <a:p>
            <a:pPr marL="342900" lvl="0" indent="-342900" algn="ctr">
              <a:spcBef>
                <a:spcPct val="20000"/>
              </a:spcBef>
            </a:pPr>
            <a:r>
              <a:rPr lang="fr-FR" sz="1200" b="1" i="1" dirty="0" smtClean="0"/>
              <a:t>UNE APPROCHE GEOPOLITIQUE : </a:t>
            </a:r>
            <a:r>
              <a:rPr lang="fr-FR" sz="1400" b="1" i="1" noProof="0" dirty="0" smtClean="0"/>
              <a:t>Pourquoi la situation </a:t>
            </a:r>
            <a:r>
              <a:rPr lang="fr-FR" sz="1400" b="1" i="1" dirty="0" smtClean="0"/>
              <a:t>en Afghanistan inquiète la communauté internationale ?</a:t>
            </a:r>
            <a:r>
              <a:rPr lang="fr-FR" sz="1400" b="1" i="1" noProof="0" dirty="0" smtClean="0"/>
              <a:t> </a:t>
            </a:r>
            <a:r>
              <a:rPr lang="fr-FR" sz="1100" b="1" i="1" dirty="0" smtClean="0"/>
              <a:t> </a:t>
            </a:r>
            <a:endParaRPr lang="fr-FR" sz="1100" b="1" i="1" dirty="0"/>
          </a:p>
          <a:p>
            <a:pPr marL="342900" indent="-342900" algn="ctr">
              <a:spcBef>
                <a:spcPct val="20000"/>
              </a:spcBef>
            </a:pPr>
            <a:endParaRPr lang="fr-FR" sz="14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1" i="1"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Sous-titre 4"/>
          <p:cNvSpPr txBox="1">
            <a:spLocks/>
          </p:cNvSpPr>
          <p:nvPr/>
        </p:nvSpPr>
        <p:spPr>
          <a:xfrm>
            <a:off x="0" y="332656"/>
            <a:ext cx="9144000" cy="360040"/>
          </a:xfrm>
          <a:prstGeom prst="rect">
            <a:avLst/>
          </a:prstGeom>
          <a:solidFill>
            <a:schemeClr val="accent6">
              <a:lumMod val="40000"/>
              <a:lumOff val="60000"/>
            </a:schemeClr>
          </a:solidFill>
          <a:ln w="12700">
            <a:solidFill>
              <a:schemeClr val="tx1"/>
            </a:solidFill>
          </a:ln>
        </p:spPr>
        <p:txBody>
          <a:bodyPr vert="horz" lIns="91440" tIns="45720" rIns="91440" bIns="45720" rtlCol="0">
            <a:noAutofit/>
          </a:bodyPr>
          <a:lstStyle/>
          <a:p>
            <a:pPr marL="342900" lvl="0" indent="-342900" algn="ctr">
              <a:spcBef>
                <a:spcPct val="20000"/>
              </a:spcBef>
            </a:pPr>
            <a:r>
              <a:rPr lang="fr-FR" sz="1400" b="1" i="1" dirty="0" smtClean="0"/>
              <a:t>A L’ECHELLE REGIONALE</a:t>
            </a:r>
            <a:r>
              <a:rPr lang="fr-FR" sz="1400" b="1" i="1" noProof="0" dirty="0" smtClean="0"/>
              <a:t> </a:t>
            </a:r>
            <a:r>
              <a:rPr lang="fr-FR" sz="1100" b="1" i="1" dirty="0" smtClean="0"/>
              <a:t> </a:t>
            </a:r>
            <a:endParaRPr lang="fr-FR" sz="1100" b="1" i="1" dirty="0"/>
          </a:p>
          <a:p>
            <a:pPr marL="342900" indent="-342900" algn="ctr">
              <a:spcBef>
                <a:spcPct val="20000"/>
              </a:spcBef>
            </a:pPr>
            <a:endParaRPr lang="fr-FR" sz="1400" b="1" i="1" dirty="0"/>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400" b="1" i="1"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3074" name="Picture 2"/>
          <p:cNvPicPr>
            <a:picLocks noChangeAspect="1" noChangeArrowheads="1"/>
          </p:cNvPicPr>
          <p:nvPr/>
        </p:nvPicPr>
        <p:blipFill>
          <a:blip r:embed="rId2" cstate="email"/>
          <a:srcRect/>
          <a:stretch>
            <a:fillRect/>
          </a:stretch>
        </p:blipFill>
        <p:spPr bwMode="auto">
          <a:xfrm>
            <a:off x="0" y="864750"/>
            <a:ext cx="5381375" cy="2492242"/>
          </a:xfrm>
          <a:prstGeom prst="rect">
            <a:avLst/>
          </a:prstGeom>
          <a:noFill/>
          <a:ln w="9525">
            <a:noFill/>
            <a:miter lim="800000"/>
            <a:headEnd/>
            <a:tailEnd/>
          </a:ln>
        </p:spPr>
      </p:pic>
      <p:pic>
        <p:nvPicPr>
          <p:cNvPr id="3075" name="Picture 3"/>
          <p:cNvPicPr>
            <a:picLocks noChangeAspect="1" noChangeArrowheads="1"/>
          </p:cNvPicPr>
          <p:nvPr/>
        </p:nvPicPr>
        <p:blipFill>
          <a:blip r:embed="rId3" cstate="email"/>
          <a:srcRect/>
          <a:stretch>
            <a:fillRect/>
          </a:stretch>
        </p:blipFill>
        <p:spPr bwMode="auto">
          <a:xfrm>
            <a:off x="-1" y="3645024"/>
            <a:ext cx="5405235" cy="3026933"/>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228184" y="912710"/>
            <a:ext cx="2131691" cy="2016224"/>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5940152" y="3212976"/>
            <a:ext cx="3061720" cy="3096344"/>
          </a:xfrm>
          <a:prstGeom prst="rect">
            <a:avLst/>
          </a:prstGeom>
          <a:noFill/>
          <a:ln w="9525">
            <a:noFill/>
            <a:miter lim="800000"/>
            <a:headEnd/>
            <a:tailEnd/>
          </a:ln>
        </p:spPr>
      </p:pic>
      <p:cxnSp>
        <p:nvCxnSpPr>
          <p:cNvPr id="12" name="Connecteur droit 11"/>
          <p:cNvCxnSpPr/>
          <p:nvPr/>
        </p:nvCxnSpPr>
        <p:spPr>
          <a:xfrm rot="5400000">
            <a:off x="2569468" y="3775348"/>
            <a:ext cx="6165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0" y="3501008"/>
            <a:ext cx="5652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476672"/>
            <a:ext cx="8517066" cy="4524315"/>
          </a:xfrm>
          <a:prstGeom prst="rect">
            <a:avLst/>
          </a:prstGeom>
        </p:spPr>
        <p:txBody>
          <a:bodyPr wrap="square">
            <a:spAutoFit/>
          </a:bodyPr>
          <a:lstStyle/>
          <a:p>
            <a:pPr algn="just"/>
            <a:r>
              <a:rPr lang="fr-FR" dirty="0" smtClean="0"/>
              <a:t>Tandis que les autorités indiennes conçoivent l’Afghanistan comme un lieu où se joue leur opposition avec Islamabad, Pékin le considère comme un fournisseur de richesses pétrolières, gazières ou minérales, et un futur partenaire commercial. Une stratégie pragmatique qui apparaît plus solide et plus cohérente. Combinée avec un arsenal financier musclé, elle contribue à établir une confiance régionale.</a:t>
            </a:r>
          </a:p>
          <a:p>
            <a:pPr algn="just"/>
            <a:endParaRPr lang="fr-FR" dirty="0" smtClean="0"/>
          </a:p>
          <a:p>
            <a:pPr algn="just"/>
            <a:r>
              <a:rPr lang="fr-FR" dirty="0" smtClean="0"/>
              <a:t>Le contenu des projets soutenus révèle parfaitement la différence entre les gouvernements chinois et indien — plus que l’ampleur même des programmes. Pékin a investi dans </a:t>
            </a:r>
            <a:r>
              <a:rPr lang="fr-FR" dirty="0" err="1" smtClean="0"/>
              <a:t>Aynak</a:t>
            </a:r>
            <a:r>
              <a:rPr lang="fr-FR" dirty="0" smtClean="0"/>
              <a:t>, qui constitue la deuxième réserve de cuivre du monde (plus de onze millions de tonnes). Outre les huit mille emplois directs attendus, la Chine s’est engagée à construire sur place une centrale électrique de quatre cents mégawatts, une fonderie, une ligne de chemin de fer jusqu’au Tadjikistan, et à faire de substantiels investissements dans l’enseignement, le logement et la santé. </a:t>
            </a:r>
            <a:r>
              <a:rPr lang="fr-FR" b="1" dirty="0" smtClean="0"/>
              <a:t> Sarah Davison (Le Monde diplomatique, 2009)</a:t>
            </a:r>
            <a:endParaRPr lang="fr-FR" dirty="0" smtClean="0"/>
          </a:p>
          <a:p>
            <a:pPr algn="just"/>
            <a:endParaRPr lang="fr-FR" dirty="0" smtClean="0"/>
          </a:p>
          <a:p>
            <a:pPr algn="just"/>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p:cNvSpPr/>
          <p:nvPr/>
        </p:nvSpPr>
        <p:spPr>
          <a:xfrm rot="2806805">
            <a:off x="830157" y="433927"/>
            <a:ext cx="3106041" cy="4434409"/>
          </a:xfrm>
          <a:prstGeom prst="ellipse">
            <a:avLst/>
          </a:prstGeom>
          <a:solidFill>
            <a:srgbClr val="CCFF99"/>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rot="2645355">
            <a:off x="1272960" y="580930"/>
            <a:ext cx="2802528" cy="36788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p:cNvGrpSpPr/>
          <p:nvPr/>
        </p:nvGrpSpPr>
        <p:grpSpPr>
          <a:xfrm>
            <a:off x="279988" y="361095"/>
            <a:ext cx="4608512" cy="3960440"/>
            <a:chOff x="2051720" y="980728"/>
            <a:chExt cx="4608512" cy="3960440"/>
          </a:xfrm>
        </p:grpSpPr>
        <p:sp>
          <p:nvSpPr>
            <p:cNvPr id="7" name="Ellipse 6"/>
            <p:cNvSpPr/>
            <p:nvPr/>
          </p:nvSpPr>
          <p:spPr>
            <a:xfrm>
              <a:off x="2987824" y="1772816"/>
              <a:ext cx="2736304" cy="266429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rot="10800000">
              <a:off x="2051720" y="2564904"/>
              <a:ext cx="1008112" cy="216024"/>
            </a:xfrm>
            <a:prstGeom prst="straightConnector1">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5" name="Connecteur droit avec flèche 14"/>
            <p:cNvCxnSpPr/>
            <p:nvPr/>
          </p:nvCxnSpPr>
          <p:spPr>
            <a:xfrm rot="5400000" flipH="1" flipV="1">
              <a:off x="4391980" y="1304764"/>
              <a:ext cx="864096" cy="216024"/>
            </a:xfrm>
            <a:prstGeom prst="straightConnector1">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 name="Connecteur droit avec flèche 16"/>
            <p:cNvCxnSpPr/>
            <p:nvPr/>
          </p:nvCxnSpPr>
          <p:spPr>
            <a:xfrm>
              <a:off x="5724128" y="3212976"/>
              <a:ext cx="936104" cy="288032"/>
            </a:xfrm>
            <a:prstGeom prst="straightConnector1">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9" name="Connecteur droit avec flèche 18"/>
            <p:cNvCxnSpPr/>
            <p:nvPr/>
          </p:nvCxnSpPr>
          <p:spPr>
            <a:xfrm rot="16200000" flipH="1">
              <a:off x="4860032" y="4365104"/>
              <a:ext cx="648072" cy="504056"/>
            </a:xfrm>
            <a:prstGeom prst="straightConnector1">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34" name="Ellipse 33"/>
          <p:cNvSpPr/>
          <p:nvPr/>
        </p:nvSpPr>
        <p:spPr>
          <a:xfrm>
            <a:off x="2800268" y="1009167"/>
            <a:ext cx="360040" cy="36004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35" name="Ellipse 34"/>
          <p:cNvSpPr/>
          <p:nvPr/>
        </p:nvSpPr>
        <p:spPr>
          <a:xfrm>
            <a:off x="3000364" y="3429000"/>
            <a:ext cx="360040" cy="36004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36" name="Ellipse 35"/>
          <p:cNvSpPr/>
          <p:nvPr/>
        </p:nvSpPr>
        <p:spPr>
          <a:xfrm>
            <a:off x="3736372" y="2377319"/>
            <a:ext cx="360040" cy="36004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cxnSp>
        <p:nvCxnSpPr>
          <p:cNvPr id="38" name="Connecteur droit avec flèche 37"/>
          <p:cNvCxnSpPr/>
          <p:nvPr/>
        </p:nvCxnSpPr>
        <p:spPr>
          <a:xfrm rot="16200000" flipV="1">
            <a:off x="568020" y="1513223"/>
            <a:ext cx="1080120" cy="216024"/>
          </a:xfrm>
          <a:prstGeom prst="straightConnector1">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3" name="Ellipse 32"/>
          <p:cNvSpPr/>
          <p:nvPr/>
        </p:nvSpPr>
        <p:spPr>
          <a:xfrm>
            <a:off x="1072076" y="2017279"/>
            <a:ext cx="360040" cy="36004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40" name="Arc 39"/>
          <p:cNvSpPr/>
          <p:nvPr/>
        </p:nvSpPr>
        <p:spPr>
          <a:xfrm rot="472047">
            <a:off x="2240412" y="2448921"/>
            <a:ext cx="1152128" cy="1368152"/>
          </a:xfrm>
          <a:prstGeom prst="arc">
            <a:avLst>
              <a:gd name="adj1" fmla="val 15869364"/>
              <a:gd name="adj2" fmla="val 578249"/>
            </a:avLst>
          </a:prstGeom>
          <a:ln w="28575">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rc 40"/>
          <p:cNvSpPr/>
          <p:nvPr/>
        </p:nvSpPr>
        <p:spPr>
          <a:xfrm rot="2476586">
            <a:off x="1524241" y="2371352"/>
            <a:ext cx="1152128" cy="1368152"/>
          </a:xfrm>
          <a:prstGeom prst="arc">
            <a:avLst>
              <a:gd name="adj1" fmla="val 16292968"/>
              <a:gd name="adj2" fmla="val 578249"/>
            </a:avLst>
          </a:prstGeom>
          <a:ln w="28575">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Arc 41"/>
          <p:cNvSpPr/>
          <p:nvPr/>
        </p:nvSpPr>
        <p:spPr>
          <a:xfrm rot="18195183">
            <a:off x="2848431" y="2132544"/>
            <a:ext cx="1152128" cy="1368152"/>
          </a:xfrm>
          <a:prstGeom prst="arc">
            <a:avLst>
              <a:gd name="adj1" fmla="val 17431800"/>
              <a:gd name="adj2" fmla="val 678"/>
            </a:avLst>
          </a:prstGeom>
          <a:ln w="28575">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Arc 42"/>
          <p:cNvSpPr/>
          <p:nvPr/>
        </p:nvSpPr>
        <p:spPr>
          <a:xfrm rot="9296969">
            <a:off x="1667578" y="972711"/>
            <a:ext cx="1152128" cy="1368152"/>
          </a:xfrm>
          <a:prstGeom prst="arc">
            <a:avLst>
              <a:gd name="adj1" fmla="val 16746091"/>
              <a:gd name="adj2" fmla="val 578249"/>
            </a:avLst>
          </a:prstGeom>
          <a:ln w="28575">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Arc 43"/>
          <p:cNvSpPr/>
          <p:nvPr/>
        </p:nvSpPr>
        <p:spPr>
          <a:xfrm rot="12525197">
            <a:off x="2542229" y="985906"/>
            <a:ext cx="1152128" cy="1368152"/>
          </a:xfrm>
          <a:prstGeom prst="arc">
            <a:avLst>
              <a:gd name="adj1" fmla="val 16851462"/>
              <a:gd name="adj2" fmla="val 578249"/>
            </a:avLst>
          </a:prstGeom>
          <a:ln w="28575">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Arc 44"/>
          <p:cNvSpPr/>
          <p:nvPr/>
        </p:nvSpPr>
        <p:spPr>
          <a:xfrm rot="5400000">
            <a:off x="1108080" y="1837259"/>
            <a:ext cx="1152128" cy="1368152"/>
          </a:xfrm>
          <a:prstGeom prst="arc">
            <a:avLst>
              <a:gd name="adj1" fmla="val 16292968"/>
              <a:gd name="adj2" fmla="val 578249"/>
            </a:avLst>
          </a:prstGeom>
          <a:ln w="28575">
            <a:solidFill>
              <a:srgbClr val="0070C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Arc 46"/>
          <p:cNvSpPr/>
          <p:nvPr/>
        </p:nvSpPr>
        <p:spPr>
          <a:xfrm rot="8082696">
            <a:off x="823892" y="-520176"/>
            <a:ext cx="5436451" cy="1974741"/>
          </a:xfrm>
          <a:prstGeom prst="arc">
            <a:avLst>
              <a:gd name="adj1" fmla="val 17007575"/>
              <a:gd name="adj2" fmla="val 0"/>
            </a:avLst>
          </a:prstGeom>
          <a:noFill/>
          <a:ln w="123825">
            <a:solidFill>
              <a:srgbClr val="CC66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ZoneTexte 23"/>
          <p:cNvSpPr txBox="1"/>
          <p:nvPr/>
        </p:nvSpPr>
        <p:spPr>
          <a:xfrm>
            <a:off x="6300192" y="620688"/>
            <a:ext cx="2232248" cy="923330"/>
          </a:xfrm>
          <a:prstGeom prst="rect">
            <a:avLst/>
          </a:prstGeom>
          <a:noFill/>
        </p:spPr>
        <p:txBody>
          <a:bodyPr wrap="square" rtlCol="0">
            <a:spAutoFit/>
          </a:bodyPr>
          <a:lstStyle/>
          <a:p>
            <a:pPr algn="ctr"/>
            <a:r>
              <a:rPr lang="fr-FR" b="1" dirty="0" smtClean="0"/>
              <a:t>Un réseau urbain en marge, relié par un périphérique</a:t>
            </a:r>
          </a:p>
        </p:txBody>
      </p:sp>
      <p:sp>
        <p:nvSpPr>
          <p:cNvPr id="27" name="ZoneTexte 26"/>
          <p:cNvSpPr txBox="1"/>
          <p:nvPr/>
        </p:nvSpPr>
        <p:spPr>
          <a:xfrm>
            <a:off x="6516216" y="2718872"/>
            <a:ext cx="2376264" cy="646331"/>
          </a:xfrm>
          <a:prstGeom prst="rect">
            <a:avLst/>
          </a:prstGeom>
          <a:noFill/>
        </p:spPr>
        <p:txBody>
          <a:bodyPr wrap="square" rtlCol="0">
            <a:spAutoFit/>
          </a:bodyPr>
          <a:lstStyle/>
          <a:p>
            <a:pPr algn="ctr"/>
            <a:r>
              <a:rPr lang="fr-FR" b="1" dirty="0" smtClean="0"/>
              <a:t>… des micro-sociétés aux structures tribales</a:t>
            </a:r>
          </a:p>
        </p:txBody>
      </p:sp>
      <p:sp>
        <p:nvSpPr>
          <p:cNvPr id="28" name="ZoneTexte 27"/>
          <p:cNvSpPr txBox="1"/>
          <p:nvPr/>
        </p:nvSpPr>
        <p:spPr>
          <a:xfrm>
            <a:off x="6156176" y="4572712"/>
            <a:ext cx="2736304" cy="1200329"/>
          </a:xfrm>
          <a:prstGeom prst="rect">
            <a:avLst/>
          </a:prstGeom>
          <a:noFill/>
        </p:spPr>
        <p:txBody>
          <a:bodyPr wrap="square" rtlCol="0">
            <a:spAutoFit/>
          </a:bodyPr>
          <a:lstStyle/>
          <a:p>
            <a:r>
              <a:rPr lang="fr-FR" b="1" dirty="0" smtClean="0"/>
              <a:t>… au cœur d’une barrière montagneuse centrale et difficilement franchissable. </a:t>
            </a:r>
            <a:endParaRPr lang="fr-FR" b="1" dirty="0"/>
          </a:p>
        </p:txBody>
      </p:sp>
      <p:pic>
        <p:nvPicPr>
          <p:cNvPr id="1026" name="Picture 2"/>
          <p:cNvPicPr>
            <a:picLocks noChangeAspect="1" noChangeArrowheads="1"/>
          </p:cNvPicPr>
          <p:nvPr/>
        </p:nvPicPr>
        <p:blipFill>
          <a:blip r:embed="rId2" cstate="email"/>
          <a:srcRect/>
          <a:stretch>
            <a:fillRect/>
          </a:stretch>
        </p:blipFill>
        <p:spPr bwMode="auto">
          <a:xfrm>
            <a:off x="5004048" y="620688"/>
            <a:ext cx="1248742" cy="1156810"/>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srcRect/>
          <a:stretch>
            <a:fillRect/>
          </a:stretch>
        </p:blipFill>
        <p:spPr bwMode="auto">
          <a:xfrm>
            <a:off x="5076056" y="2276872"/>
            <a:ext cx="1423313" cy="1448371"/>
          </a:xfrm>
          <a:prstGeom prst="rect">
            <a:avLst/>
          </a:prstGeom>
          <a:noFill/>
          <a:ln w="9525">
            <a:noFill/>
            <a:miter lim="800000"/>
            <a:headEnd/>
            <a:tailEnd/>
          </a:ln>
        </p:spPr>
      </p:pic>
      <p:pic>
        <p:nvPicPr>
          <p:cNvPr id="1028" name="Picture 4"/>
          <p:cNvPicPr>
            <a:picLocks noChangeAspect="1" noChangeArrowheads="1"/>
          </p:cNvPicPr>
          <p:nvPr/>
        </p:nvPicPr>
        <p:blipFill>
          <a:blip r:embed="rId4" cstate="email"/>
          <a:srcRect/>
          <a:stretch>
            <a:fillRect/>
          </a:stretch>
        </p:blipFill>
        <p:spPr bwMode="auto">
          <a:xfrm>
            <a:off x="4716016" y="4500704"/>
            <a:ext cx="1145679" cy="1132105"/>
          </a:xfrm>
          <a:prstGeom prst="rect">
            <a:avLst/>
          </a:prstGeom>
          <a:noFill/>
          <a:ln w="9525">
            <a:noFill/>
            <a:miter lim="800000"/>
            <a:headEnd/>
            <a:tailEnd/>
          </a:ln>
        </p:spPr>
      </p:pic>
      <p:sp>
        <p:nvSpPr>
          <p:cNvPr id="31" name="ZoneTexte 30"/>
          <p:cNvSpPr txBox="1"/>
          <p:nvPr/>
        </p:nvSpPr>
        <p:spPr>
          <a:xfrm>
            <a:off x="6300192" y="1844824"/>
            <a:ext cx="2376264" cy="369332"/>
          </a:xfrm>
          <a:prstGeom prst="rect">
            <a:avLst/>
          </a:prstGeom>
          <a:noFill/>
        </p:spPr>
        <p:txBody>
          <a:bodyPr wrap="square" rtlCol="0">
            <a:spAutoFit/>
          </a:bodyPr>
          <a:lstStyle/>
          <a:p>
            <a:r>
              <a:rPr lang="fr-FR" b="1" i="1" dirty="0" smtClean="0">
                <a:solidFill>
                  <a:srgbClr val="FF0000"/>
                </a:solidFill>
              </a:rPr>
              <a:t>qui met en contact …</a:t>
            </a:r>
            <a:endParaRPr lang="fr-FR" b="1" i="1" dirty="0">
              <a:solidFill>
                <a:srgbClr val="FF0000"/>
              </a:solidFill>
            </a:endParaRPr>
          </a:p>
        </p:txBody>
      </p:sp>
      <p:sp>
        <p:nvSpPr>
          <p:cNvPr id="37" name="Rectangle 36"/>
          <p:cNvSpPr/>
          <p:nvPr/>
        </p:nvSpPr>
        <p:spPr>
          <a:xfrm>
            <a:off x="5148064" y="3760601"/>
            <a:ext cx="3630609" cy="369332"/>
          </a:xfrm>
          <a:prstGeom prst="rect">
            <a:avLst/>
          </a:prstGeom>
        </p:spPr>
        <p:txBody>
          <a:bodyPr wrap="none">
            <a:spAutoFit/>
          </a:bodyPr>
          <a:lstStyle/>
          <a:p>
            <a:r>
              <a:rPr lang="fr-FR" b="1" i="1" dirty="0" smtClean="0">
                <a:solidFill>
                  <a:srgbClr val="FF0000"/>
                </a:solidFill>
              </a:rPr>
              <a:t>vivant dans vallées très enclavées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ox(in)">
                                      <p:cBhvr>
                                        <p:cTn id="10" dur="500"/>
                                        <p:tgtEl>
                                          <p:spTgt spid="3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ox(in)">
                                      <p:cBhvr>
                                        <p:cTn id="13" dur="500"/>
                                        <p:tgtEl>
                                          <p:spTgt spid="35"/>
                                        </p:tgtEl>
                                      </p:cBhvr>
                                    </p:animEffect>
                                  </p:childTnLst>
                                </p:cTn>
                              </p:par>
                              <p:par>
                                <p:cTn id="14" presetID="4" presetClass="entr" presetSubtype="16"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ox(in)">
                                      <p:cBhvr>
                                        <p:cTn id="16" dur="500"/>
                                        <p:tgtEl>
                                          <p:spTgt spid="3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ox(in)">
                                      <p:cBhvr>
                                        <p:cTn id="19" dur="500"/>
                                        <p:tgtEl>
                                          <p:spTgt spid="3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ox(i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ox(in)">
                                      <p:cBhvr>
                                        <p:cTn id="27" dur="500"/>
                                        <p:tgtEl>
                                          <p:spTgt spid="102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ox(in)">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ox(i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ox(in)">
                                      <p:cBhvr>
                                        <p:cTn id="40" dur="500"/>
                                        <p:tgtEl>
                                          <p:spTgt spid="4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ox(in)">
                                      <p:cBhvr>
                                        <p:cTn id="43" dur="500"/>
                                        <p:tgtEl>
                                          <p:spTgt spid="4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ox(in)">
                                      <p:cBhvr>
                                        <p:cTn id="46" dur="500"/>
                                        <p:tgtEl>
                                          <p:spTgt spid="4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ox(in)">
                                      <p:cBhvr>
                                        <p:cTn id="49" dur="500"/>
                                        <p:tgtEl>
                                          <p:spTgt spid="40"/>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ox(in)">
                                      <p:cBhvr>
                                        <p:cTn id="52" dur="500"/>
                                        <p:tgtEl>
                                          <p:spTgt spid="41"/>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box(in)">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027"/>
                                        </p:tgtEl>
                                        <p:attrNameLst>
                                          <p:attrName>style.visibility</p:attrName>
                                        </p:attrNameLst>
                                      </p:cBhvr>
                                      <p:to>
                                        <p:strVal val="visible"/>
                                      </p:to>
                                    </p:set>
                                    <p:animEffect transition="in" filter="box(in)">
                                      <p:cBhvr>
                                        <p:cTn id="60" dur="500"/>
                                        <p:tgtEl>
                                          <p:spTgt spid="1027"/>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ox(in)">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ox(in)">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1"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box(in)">
                                      <p:cBhvr>
                                        <p:cTn id="73" dur="500"/>
                                        <p:tgtEl>
                                          <p:spTgt spid="48"/>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ox(in)">
                                      <p:cBhvr>
                                        <p:cTn id="76" dur="500"/>
                                        <p:tgtEl>
                                          <p:spTgt spid="23"/>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box(in)">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1028"/>
                                        </p:tgtEl>
                                        <p:attrNameLst>
                                          <p:attrName>style.visibility</p:attrName>
                                        </p:attrNameLst>
                                      </p:cBhvr>
                                      <p:to>
                                        <p:strVal val="visible"/>
                                      </p:to>
                                    </p:set>
                                    <p:animEffect transition="in" filter="box(in)">
                                      <p:cBhvr>
                                        <p:cTn id="84" dur="500"/>
                                        <p:tgtEl>
                                          <p:spTgt spid="1028"/>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ox(in)">
                                      <p:cBhvr>
                                        <p:cTn id="8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8" grpId="1" animBg="1"/>
      <p:bldP spid="34" grpId="0" animBg="1"/>
      <p:bldP spid="35" grpId="0" animBg="1"/>
      <p:bldP spid="36" grpId="0" animBg="1"/>
      <p:bldP spid="33" grpId="0" animBg="1"/>
      <p:bldP spid="40" grpId="0" animBg="1"/>
      <p:bldP spid="41" grpId="0" animBg="1"/>
      <p:bldP spid="42" grpId="0" animBg="1"/>
      <p:bldP spid="43" grpId="0" animBg="1"/>
      <p:bldP spid="44" grpId="0" animBg="1"/>
      <p:bldP spid="45" grpId="0" animBg="1"/>
      <p:bldP spid="47" grpId="0" animBg="1"/>
      <p:bldP spid="24" grpId="0"/>
      <p:bldP spid="27" grpId="0"/>
      <p:bldP spid="28" grpId="0"/>
      <p:bldP spid="31"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1" y="332656"/>
          <a:ext cx="9144000" cy="6525344"/>
        </p:xfrm>
        <a:graphic>
          <a:graphicData uri="http://schemas.openxmlformats.org/drawingml/2006/table">
            <a:tbl>
              <a:tblPr firstRow="1" bandRow="1">
                <a:tableStyleId>{073A0DAA-6AF3-43AB-8588-CEC1D06C72B9}</a:tableStyleId>
              </a:tblPr>
              <a:tblGrid>
                <a:gridCol w="3048000"/>
                <a:gridCol w="3048000"/>
                <a:gridCol w="3048000"/>
              </a:tblGrid>
              <a:tr h="281924">
                <a:tc>
                  <a:txBody>
                    <a:bodyPr/>
                    <a:lstStyle/>
                    <a:p>
                      <a:pPr algn="ctr"/>
                      <a:r>
                        <a:rPr lang="fr-FR" sz="1100" b="1" kern="1200" dirty="0" smtClean="0">
                          <a:solidFill>
                            <a:schemeClr val="tx1"/>
                          </a:solidFill>
                          <a:latin typeface="+mn-lt"/>
                          <a:ea typeface="+mn-ea"/>
                          <a:cs typeface="+mn-cs"/>
                        </a:rPr>
                        <a:t>L’impact du cadre naturel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Les héritages  des</a:t>
                      </a:r>
                      <a:r>
                        <a:rPr lang="fr-FR" sz="1100" b="1" kern="1200" baseline="0" dirty="0" smtClean="0">
                          <a:solidFill>
                            <a:schemeClr val="tx1"/>
                          </a:solidFill>
                          <a:latin typeface="+mn-lt"/>
                          <a:ea typeface="+mn-ea"/>
                          <a:cs typeface="+mn-cs"/>
                        </a:rPr>
                        <a:t> ambitions coloniales</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100" b="1" kern="1200" dirty="0" smtClean="0">
                          <a:solidFill>
                            <a:schemeClr val="tx1"/>
                          </a:solidFill>
                          <a:latin typeface="+mn-lt"/>
                          <a:ea typeface="+mn-ea"/>
                          <a:cs typeface="+mn-cs"/>
                        </a:rPr>
                        <a:t>La complexité</a:t>
                      </a:r>
                      <a:r>
                        <a:rPr lang="fr-FR" sz="1100" b="1" kern="1200" baseline="0" dirty="0" smtClean="0">
                          <a:solidFill>
                            <a:schemeClr val="tx1"/>
                          </a:solidFill>
                          <a:latin typeface="+mn-lt"/>
                          <a:ea typeface="+mn-ea"/>
                          <a:cs typeface="+mn-cs"/>
                        </a:rPr>
                        <a:t> ethnique</a:t>
                      </a:r>
                      <a:endParaRPr lang="fr-FR" sz="11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132901">
                <a:tc>
                  <a:txBody>
                    <a:bodyPr/>
                    <a:lstStyle/>
                    <a:p>
                      <a:endParaRPr lang="fr-FR" dirty="0" smtClean="0"/>
                    </a:p>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74935">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2988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5701">
                <a:tc gridSpan="3">
                  <a:txBody>
                    <a:bodyPr/>
                    <a:lstStyle/>
                    <a:p>
                      <a:pPr lvl="2" algn="ctr">
                        <a:buFont typeface="Wingdings 3" pitchFamily="18" charset="2"/>
                        <a:buNone/>
                      </a:pPr>
                      <a:endParaRPr lang="fr-FR" sz="1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Sous-titre 4"/>
          <p:cNvSpPr txBox="1">
            <a:spLocks/>
          </p:cNvSpPr>
          <p:nvPr/>
        </p:nvSpPr>
        <p:spPr>
          <a:xfrm>
            <a:off x="0" y="0"/>
            <a:ext cx="9144000" cy="3600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1200" b="1" i="1" u="none" strike="noStrike" kern="1200" cap="none" spc="0" normalizeH="0" baseline="0" noProof="0" dirty="0" smtClean="0">
                <a:ln>
                  <a:noFill/>
                </a:ln>
                <a:solidFill>
                  <a:schemeClr val="tx1"/>
                </a:solidFill>
                <a:effectLst/>
                <a:uLnTx/>
                <a:uFillTx/>
                <a:latin typeface="+mn-lt"/>
                <a:ea typeface="+mn-ea"/>
                <a:cs typeface="+mn-cs"/>
              </a:rPr>
              <a:t>UNE</a:t>
            </a:r>
            <a:r>
              <a:rPr kumimoji="0" lang="fr-FR" sz="1200" b="1" i="1" u="none" strike="noStrike" kern="1200" cap="none" spc="0" normalizeH="0" noProof="0" dirty="0" smtClean="0">
                <a:ln>
                  <a:noFill/>
                </a:ln>
                <a:solidFill>
                  <a:schemeClr val="tx1"/>
                </a:solidFill>
                <a:effectLst/>
                <a:uLnTx/>
                <a:uFillTx/>
                <a:latin typeface="+mn-lt"/>
                <a:ea typeface="+mn-ea"/>
                <a:cs typeface="+mn-cs"/>
              </a:rPr>
              <a:t> APPROCHE GEOHISTORIQUE : </a:t>
            </a:r>
            <a:r>
              <a:rPr kumimoji="0" lang="fr-FR" sz="1400" b="1" i="1" u="none" strike="noStrike" kern="1200" cap="none" spc="0" normalizeH="0" baseline="0" noProof="0" dirty="0" smtClean="0">
                <a:ln>
                  <a:noFill/>
                </a:ln>
                <a:solidFill>
                  <a:schemeClr val="tx1"/>
                </a:solidFill>
                <a:effectLst/>
                <a:uLnTx/>
                <a:uFillTx/>
                <a:latin typeface="+mn-lt"/>
                <a:ea typeface="+mn-ea"/>
                <a:cs typeface="+mn-cs"/>
              </a:rPr>
              <a:t>Qu’est-ce qui fait de l’Afghanistan un</a:t>
            </a:r>
            <a:r>
              <a:rPr kumimoji="0" lang="fr-FR" sz="1400" b="1" i="1" u="none" strike="noStrike" kern="1200" cap="none" spc="0" normalizeH="0" noProof="0" dirty="0" smtClean="0">
                <a:ln>
                  <a:noFill/>
                </a:ln>
                <a:solidFill>
                  <a:schemeClr val="tx1"/>
                </a:solidFill>
                <a:effectLst/>
                <a:uLnTx/>
                <a:uFillTx/>
                <a:latin typeface="+mn-lt"/>
                <a:ea typeface="+mn-ea"/>
                <a:cs typeface="+mn-cs"/>
              </a:rPr>
              <a:t> </a:t>
            </a:r>
            <a:r>
              <a:rPr kumimoji="0" lang="fr-FR" sz="1400" b="1" i="1" u="none" strike="noStrike" kern="1200" cap="none" spc="0" normalizeH="0" baseline="0" noProof="0" dirty="0" smtClean="0">
                <a:ln>
                  <a:noFill/>
                </a:ln>
                <a:solidFill>
                  <a:schemeClr val="tx1"/>
                </a:solidFill>
                <a:effectLst/>
                <a:uLnTx/>
                <a:uFillTx/>
                <a:latin typeface="+mn-lt"/>
                <a:ea typeface="+mn-ea"/>
                <a:cs typeface="+mn-cs"/>
              </a:rPr>
              <a:t>territoire aux frontières complexes ? </a:t>
            </a:r>
          </a:p>
        </p:txBody>
      </p:sp>
      <p:pic>
        <p:nvPicPr>
          <p:cNvPr id="7170" name="Picture 2"/>
          <p:cNvPicPr>
            <a:picLocks noChangeAspect="1" noChangeArrowheads="1"/>
          </p:cNvPicPr>
          <p:nvPr/>
        </p:nvPicPr>
        <p:blipFill>
          <a:blip r:embed="rId2" cstate="email"/>
          <a:srcRect/>
          <a:stretch>
            <a:fillRect/>
          </a:stretch>
        </p:blipFill>
        <p:spPr bwMode="auto">
          <a:xfrm>
            <a:off x="46311" y="642918"/>
            <a:ext cx="2941513" cy="2107372"/>
          </a:xfrm>
          <a:prstGeom prst="rect">
            <a:avLst/>
          </a:prstGeom>
          <a:noFill/>
          <a:ln w="9525">
            <a:noFill/>
            <a:miter lim="800000"/>
            <a:headEnd/>
            <a:tailEnd/>
          </a:ln>
        </p:spPr>
      </p:pic>
      <p:pic>
        <p:nvPicPr>
          <p:cNvPr id="7171" name="Picture 3"/>
          <p:cNvPicPr>
            <a:picLocks noChangeAspect="1" noChangeArrowheads="1"/>
          </p:cNvPicPr>
          <p:nvPr/>
        </p:nvPicPr>
        <p:blipFill>
          <a:blip r:embed="rId3" cstate="email"/>
          <a:srcRect/>
          <a:stretch>
            <a:fillRect/>
          </a:stretch>
        </p:blipFill>
        <p:spPr bwMode="auto">
          <a:xfrm>
            <a:off x="251520" y="2780928"/>
            <a:ext cx="2680914" cy="1296144"/>
          </a:xfrm>
          <a:prstGeom prst="rect">
            <a:avLst/>
          </a:prstGeom>
          <a:noFill/>
          <a:ln w="9525">
            <a:noFill/>
            <a:miter lim="800000"/>
            <a:headEnd/>
            <a:tailEnd/>
          </a:ln>
        </p:spPr>
      </p:pic>
      <p:pic>
        <p:nvPicPr>
          <p:cNvPr id="7173" name="Picture 5"/>
          <p:cNvPicPr>
            <a:picLocks noChangeAspect="1" noChangeArrowheads="1"/>
          </p:cNvPicPr>
          <p:nvPr/>
        </p:nvPicPr>
        <p:blipFill>
          <a:blip r:embed="rId4" cstate="email"/>
          <a:srcRect/>
          <a:stretch>
            <a:fillRect/>
          </a:stretch>
        </p:blipFill>
        <p:spPr bwMode="auto">
          <a:xfrm>
            <a:off x="251520" y="4149080"/>
            <a:ext cx="2520280" cy="1568744"/>
          </a:xfrm>
          <a:prstGeom prst="rect">
            <a:avLst/>
          </a:prstGeom>
          <a:noFill/>
          <a:ln w="9525">
            <a:noFill/>
            <a:miter lim="800000"/>
            <a:headEnd/>
            <a:tailEnd/>
          </a:ln>
        </p:spPr>
      </p:pic>
      <p:pic>
        <p:nvPicPr>
          <p:cNvPr id="16" name="Picture 3"/>
          <p:cNvPicPr>
            <a:picLocks noChangeAspect="1" noChangeArrowheads="1"/>
          </p:cNvPicPr>
          <p:nvPr/>
        </p:nvPicPr>
        <p:blipFill>
          <a:blip r:embed="rId5" cstate="email"/>
          <a:srcRect/>
          <a:stretch>
            <a:fillRect/>
          </a:stretch>
        </p:blipFill>
        <p:spPr bwMode="auto">
          <a:xfrm>
            <a:off x="3143240" y="698396"/>
            <a:ext cx="2880320" cy="1944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style>
          <a:lnRef idx="1">
            <a:schemeClr val="accent1"/>
          </a:lnRef>
          <a:fillRef idx="2">
            <a:schemeClr val="accent1"/>
          </a:fillRef>
          <a:effectRef idx="1">
            <a:schemeClr val="accent1"/>
          </a:effectRef>
          <a:fontRef idx="minor">
            <a:schemeClr val="dk1"/>
          </a:fontRef>
        </p:style>
        <p:txBody>
          <a:bodyPr>
            <a:noAutofit/>
          </a:bodyPr>
          <a:lstStyle/>
          <a:p>
            <a:r>
              <a:rPr lang="fr-FR" sz="3600" b="1" i="1" dirty="0"/>
              <a:t>Les héritages </a:t>
            </a:r>
            <a:r>
              <a:rPr lang="fr-FR" sz="3600" b="1" i="1" dirty="0" smtClean="0"/>
              <a:t>des </a:t>
            </a:r>
            <a:r>
              <a:rPr lang="fr-FR" sz="3600" b="1" i="1" dirty="0"/>
              <a:t>ambitions coloniales</a:t>
            </a:r>
          </a:p>
        </p:txBody>
      </p:sp>
      <p:pic>
        <p:nvPicPr>
          <p:cNvPr id="6146" name="Picture 2" descr="C:\Users\christophe\Desktop\Cartographie l'enjeu afghan\CAR Double choc des empires.gif">
            <a:hlinkClick r:id="rId2" action="ppaction://hlinksldjump"/>
          </p:cNvPr>
          <p:cNvPicPr>
            <a:picLocks noChangeAspect="1" noChangeArrowheads="1"/>
          </p:cNvPicPr>
          <p:nvPr/>
        </p:nvPicPr>
        <p:blipFill>
          <a:blip r:embed="rId3" cstate="print"/>
          <a:srcRect/>
          <a:stretch>
            <a:fillRect/>
          </a:stretch>
        </p:blipFill>
        <p:spPr bwMode="auto">
          <a:xfrm>
            <a:off x="467544" y="1052736"/>
            <a:ext cx="3456384" cy="3462145"/>
          </a:xfrm>
          <a:prstGeom prst="rect">
            <a:avLst/>
          </a:prstGeom>
          <a:noFill/>
        </p:spPr>
      </p:pic>
      <p:pic>
        <p:nvPicPr>
          <p:cNvPr id="22" name="Picture 3"/>
          <p:cNvPicPr>
            <a:picLocks noChangeAspect="1" noChangeArrowheads="1"/>
          </p:cNvPicPr>
          <p:nvPr/>
        </p:nvPicPr>
        <p:blipFill>
          <a:blip r:embed="rId4" cstate="email"/>
          <a:srcRect/>
          <a:stretch>
            <a:fillRect/>
          </a:stretch>
        </p:blipFill>
        <p:spPr bwMode="auto">
          <a:xfrm>
            <a:off x="4181099" y="1052736"/>
            <a:ext cx="4423349" cy="3168352"/>
          </a:xfrm>
          <a:prstGeom prst="rect">
            <a:avLst/>
          </a:prstGeom>
          <a:noFill/>
          <a:ln w="9525">
            <a:noFill/>
            <a:miter lim="800000"/>
            <a:headEnd/>
            <a:tailEnd/>
          </a:ln>
        </p:spPr>
      </p:pic>
      <p:sp>
        <p:nvSpPr>
          <p:cNvPr id="24" name="Espace réservé du contenu 2"/>
          <p:cNvSpPr>
            <a:spLocks noGrp="1"/>
          </p:cNvSpPr>
          <p:nvPr>
            <p:ph idx="1"/>
          </p:nvPr>
        </p:nvSpPr>
        <p:spPr>
          <a:xfrm>
            <a:off x="4283968" y="4437112"/>
            <a:ext cx="4860032" cy="2448272"/>
          </a:xfrm>
          <a:ln>
            <a:solidFill>
              <a:schemeClr val="bg1"/>
            </a:solidFill>
          </a:ln>
        </p:spPr>
        <p:txBody>
          <a:bodyPr>
            <a:noAutofit/>
          </a:bodyPr>
          <a:lstStyle/>
          <a:p>
            <a:pPr algn="just">
              <a:buNone/>
            </a:pPr>
            <a:r>
              <a:rPr lang="fr-FR" sz="1400" b="1" i="1" dirty="0" smtClean="0"/>
              <a:t>Deux empires coloniaux concurrents dans les années 1870-1910</a:t>
            </a:r>
          </a:p>
          <a:p>
            <a:pPr algn="just">
              <a:buNone/>
            </a:pPr>
            <a:r>
              <a:rPr lang="fr-FR" sz="1400" b="1" i="1" dirty="0" smtClean="0"/>
              <a:t>	</a:t>
            </a:r>
            <a:endParaRPr lang="fr-FR" sz="1400" b="1" i="1" dirty="0"/>
          </a:p>
          <a:p>
            <a:pPr algn="just">
              <a:buNone/>
            </a:pPr>
            <a:endParaRPr lang="fr-FR" sz="1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ox(in)">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1860</TotalTime>
  <Words>2221</Words>
  <Application>Microsoft Office PowerPoint</Application>
  <PresentationFormat>Affichage à l'écran (4:3)</PresentationFormat>
  <Paragraphs>456</Paragraphs>
  <Slides>66</Slides>
  <Notes>15</Notes>
  <HiddenSlides>0</HiddenSlides>
  <MMClips>0</MMClips>
  <ScaleCrop>false</ScaleCrop>
  <HeadingPairs>
    <vt:vector size="4" baseType="variant">
      <vt:variant>
        <vt:lpstr>Thème</vt:lpstr>
      </vt:variant>
      <vt:variant>
        <vt:i4>1</vt:i4>
      </vt:variant>
      <vt:variant>
        <vt:lpstr>Titres des diapositives</vt:lpstr>
      </vt:variant>
      <vt:variant>
        <vt:i4>66</vt:i4>
      </vt:variant>
    </vt:vector>
  </HeadingPairs>
  <TitlesOfParts>
    <vt:vector size="67" baseType="lpstr">
      <vt:lpstr>Thème Office</vt:lpstr>
      <vt:lpstr>CARTOGRAPHIER L’ENJEU AFGHAN </vt:lpstr>
      <vt:lpstr>I. Les structures des conflits</vt:lpstr>
      <vt:lpstr>Diapositive 3</vt:lpstr>
      <vt:lpstr>Diapositive 4</vt:lpstr>
      <vt:lpstr>L’impact du cadre naturel</vt:lpstr>
      <vt:lpstr>L’impact du cadre naturel</vt:lpstr>
      <vt:lpstr>Diapositive 7</vt:lpstr>
      <vt:lpstr>Diapositive 8</vt:lpstr>
      <vt:lpstr>Les héritages des ambitions coloniales</vt:lpstr>
      <vt:lpstr>Les héritages des ambitions coloniales</vt:lpstr>
      <vt:lpstr>Les héritages des ambitions coloniales</vt:lpstr>
      <vt:lpstr>Les héritages des ambitions coloniales</vt:lpstr>
      <vt:lpstr>Les héritages des ambitions coloniales</vt:lpstr>
      <vt:lpstr>Les héritages des ambitions coloniales</vt:lpstr>
      <vt:lpstr>Diapositive 15</vt:lpstr>
      <vt:lpstr>Diapositive 16</vt:lpstr>
      <vt:lpstr>La complexité ethnique</vt:lpstr>
      <vt:lpstr>La complexité ethnique</vt:lpstr>
      <vt:lpstr>Diapositive 19</vt:lpstr>
      <vt:lpstr>Diapositive 20</vt:lpstr>
      <vt:lpstr>II. Les crises successives</vt:lpstr>
      <vt:lpstr>Diapositive 22</vt:lpstr>
      <vt:lpstr>Diapositive 23</vt:lpstr>
      <vt:lpstr>L’invasion soviétique (1979-1989)</vt:lpstr>
      <vt:lpstr>L’invasion soviétique (1979-1989)</vt:lpstr>
      <vt:lpstr>L’invasion soviétique (1979-1989)</vt:lpstr>
      <vt:lpstr>Diapositive 27</vt:lpstr>
      <vt:lpstr>Le pays sous tension (1989-2001)</vt:lpstr>
      <vt:lpstr>Le pays sous tension (1989-2001)</vt:lpstr>
      <vt:lpstr>Le pays sous tension (1989-2001)</vt:lpstr>
      <vt:lpstr>Diapositive 31</vt:lpstr>
      <vt:lpstr>L’intervention de l’OTAN (2001-2010)</vt:lpstr>
      <vt:lpstr>L’intervention de l’OTAN (2001-2010)</vt:lpstr>
      <vt:lpstr>Diapositive 34</vt:lpstr>
      <vt:lpstr>III. L’impact du conflit actuel aux différentes échelles</vt:lpstr>
      <vt:lpstr>Diapositive 36</vt:lpstr>
      <vt:lpstr>Les enjeux régionaux    </vt:lpstr>
      <vt:lpstr>Diapositive 38</vt:lpstr>
      <vt:lpstr>Diapositive 39</vt:lpstr>
      <vt:lpstr>Diapositive 40</vt:lpstr>
      <vt:lpstr>Diapositive 41</vt:lpstr>
      <vt:lpstr>Diapositive 42</vt:lpstr>
      <vt:lpstr>A L’ECHELLE MONDIALE</vt:lpstr>
      <vt:lpstr>Diapositive 44</vt:lpstr>
      <vt:lpstr>Diapositive 45</vt:lpstr>
      <vt:lpstr>Diapositive 46</vt:lpstr>
      <vt:lpstr>BIBLIOGRAPHIE </vt:lpstr>
      <vt:lpstr>DOCUMENTS</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TRACE ECRITE FINALE</vt:lpstr>
      <vt:lpstr>Diapositive 63</vt:lpstr>
      <vt:lpstr>Diapositive 64</vt:lpstr>
      <vt:lpstr>Diapositive 65</vt:lpstr>
      <vt:lpstr>Diapositive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christophe</dc:creator>
  <cp:lastModifiedBy>Julien EBERSOLD</cp:lastModifiedBy>
  <cp:revision>200</cp:revision>
  <dcterms:created xsi:type="dcterms:W3CDTF">2011-01-24T13:03:43Z</dcterms:created>
  <dcterms:modified xsi:type="dcterms:W3CDTF">2011-02-10T14:00:48Z</dcterms:modified>
</cp:coreProperties>
</file>