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46" r:id="rId2"/>
    <p:sldId id="257" r:id="rId3"/>
    <p:sldId id="258" r:id="rId4"/>
    <p:sldId id="259" r:id="rId5"/>
    <p:sldId id="299" r:id="rId6"/>
    <p:sldId id="347" r:id="rId7"/>
    <p:sldId id="333" r:id="rId8"/>
    <p:sldId id="342" r:id="rId9"/>
    <p:sldId id="336" r:id="rId10"/>
    <p:sldId id="329" r:id="rId11"/>
    <p:sldId id="337" r:id="rId12"/>
    <p:sldId id="343" r:id="rId13"/>
    <p:sldId id="338" r:id="rId14"/>
    <p:sldId id="341" r:id="rId15"/>
    <p:sldId id="334" r:id="rId16"/>
    <p:sldId id="344" r:id="rId17"/>
    <p:sldId id="339" r:id="rId18"/>
    <p:sldId id="340" r:id="rId19"/>
    <p:sldId id="335" r:id="rId20"/>
    <p:sldId id="345" r:id="rId21"/>
    <p:sldId id="270" r:id="rId22"/>
    <p:sldId id="269" r:id="rId23"/>
    <p:sldId id="305" r:id="rId24"/>
    <p:sldId id="313" r:id="rId25"/>
    <p:sldId id="272" r:id="rId26"/>
    <p:sldId id="310" r:id="rId27"/>
    <p:sldId id="311" r:id="rId28"/>
    <p:sldId id="309" r:id="rId29"/>
    <p:sldId id="308" r:id="rId30"/>
    <p:sldId id="277" r:id="rId31"/>
    <p:sldId id="314" r:id="rId32"/>
    <p:sldId id="315" r:id="rId33"/>
    <p:sldId id="316" r:id="rId34"/>
    <p:sldId id="319" r:id="rId35"/>
    <p:sldId id="312" r:id="rId36"/>
    <p:sldId id="271" r:id="rId37"/>
    <p:sldId id="320" r:id="rId38"/>
    <p:sldId id="318" r:id="rId39"/>
    <p:sldId id="323" r:id="rId40"/>
    <p:sldId id="307" r:id="rId41"/>
    <p:sldId id="321" r:id="rId42"/>
    <p:sldId id="322" r:id="rId43"/>
    <p:sldId id="283" r:id="rId44"/>
    <p:sldId id="281" r:id="rId45"/>
    <p:sldId id="327" r:id="rId46"/>
    <p:sldId id="325" r:id="rId47"/>
    <p:sldId id="279" r:id="rId48"/>
    <p:sldId id="267" r:id="rId49"/>
    <p:sldId id="330" r:id="rId5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F7F7F"/>
    <a:srgbClr val="0080FF"/>
    <a:srgbClr val="99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445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1332" y="-108"/>
      </p:cViewPr>
      <p:guideLst>
        <p:guide orient="horz" pos="2164"/>
        <p:guide pos="40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A95D6-5814-DC49-BC9A-2169FC8A01A1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BE88B-4CD4-004D-BC4B-8DDDD7692A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8735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369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110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086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18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4627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8383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8227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357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534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9809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977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4B7F-94D7-034B-8179-6FEDC1623DEB}" type="datetimeFigureOut">
              <a:rPr lang="fr-FR" smtClean="0"/>
              <a:pPr/>
              <a:t>19/04/2012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C495-DC8C-7542-8A7C-D6C5C15BD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1089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tiff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3.xml"/><Relationship Id="rId18" Type="http://schemas.openxmlformats.org/officeDocument/2006/relationships/slide" Target="slide31.xml"/><Relationship Id="rId3" Type="http://schemas.openxmlformats.org/officeDocument/2006/relationships/slide" Target="slide28.xml"/><Relationship Id="rId21" Type="http://schemas.openxmlformats.org/officeDocument/2006/relationships/image" Target="../media/image8.tiff"/><Relationship Id="rId7" Type="http://schemas.openxmlformats.org/officeDocument/2006/relationships/slide" Target="slide27.xml"/><Relationship Id="rId12" Type="http://schemas.openxmlformats.org/officeDocument/2006/relationships/slide" Target="slide44.xml"/><Relationship Id="rId17" Type="http://schemas.openxmlformats.org/officeDocument/2006/relationships/slide" Target="slide26.xml"/><Relationship Id="rId2" Type="http://schemas.openxmlformats.org/officeDocument/2006/relationships/slide" Target="slide34.xml"/><Relationship Id="rId16" Type="http://schemas.openxmlformats.org/officeDocument/2006/relationships/slide" Target="slide39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3.xml"/><Relationship Id="rId11" Type="http://schemas.openxmlformats.org/officeDocument/2006/relationships/slide" Target="slide37.xml"/><Relationship Id="rId5" Type="http://schemas.openxmlformats.org/officeDocument/2006/relationships/slide" Target="slide32.xml"/><Relationship Id="rId15" Type="http://schemas.openxmlformats.org/officeDocument/2006/relationships/slide" Target="slide38.xml"/><Relationship Id="rId10" Type="http://schemas.openxmlformats.org/officeDocument/2006/relationships/slide" Target="slide36.xml"/><Relationship Id="rId19" Type="http://schemas.openxmlformats.org/officeDocument/2006/relationships/image" Target="../media/image6.png"/><Relationship Id="rId4" Type="http://schemas.openxmlformats.org/officeDocument/2006/relationships/slide" Target="slide30.xml"/><Relationship Id="rId9" Type="http://schemas.openxmlformats.org/officeDocument/2006/relationships/slide" Target="slide29.xml"/><Relationship Id="rId14" Type="http://schemas.openxmlformats.org/officeDocument/2006/relationships/slide" Target="slide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eoconfluences.ens-lyon.fr/doc/etpays/Russie/RussieScient2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koil.com/static_6_5id_252_.html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416175"/>
            <a:ext cx="91440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FORM – La Russie, enjeux énergétiques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fr-FR" dirty="0" smtClean="0">
                <a:solidFill>
                  <a:srgbClr val="000000"/>
                </a:solidFill>
              </a:rPr>
              <a:t>Journées thématiques du Trinôme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21 février et 21 mars 2012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8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grpSp>
        <p:nvGrpSpPr>
          <p:cNvPr id="42" name="Grouper 41"/>
          <p:cNvGrpSpPr/>
          <p:nvPr/>
        </p:nvGrpSpPr>
        <p:grpSpPr>
          <a:xfrm>
            <a:off x="2352190" y="2812067"/>
            <a:ext cx="4253262" cy="1264271"/>
            <a:chOff x="2352190" y="2812067"/>
            <a:chExt cx="4253262" cy="1264271"/>
          </a:xfrm>
        </p:grpSpPr>
        <p:grpSp>
          <p:nvGrpSpPr>
            <p:cNvPr id="8" name="Grouper 7"/>
            <p:cNvGrpSpPr/>
            <p:nvPr/>
          </p:nvGrpSpPr>
          <p:grpSpPr>
            <a:xfrm>
              <a:off x="4816892" y="2812067"/>
              <a:ext cx="1788560" cy="1264271"/>
              <a:chOff x="4816892" y="2812067"/>
              <a:chExt cx="1788560" cy="1264271"/>
            </a:xfrm>
          </p:grpSpPr>
          <p:sp>
            <p:nvSpPr>
              <p:cNvPr id="135" name="Éclair 134"/>
              <p:cNvSpPr>
                <a:spLocks noChangeAspect="1"/>
              </p:cNvSpPr>
              <p:nvPr/>
            </p:nvSpPr>
            <p:spPr>
              <a:xfrm>
                <a:off x="4894428" y="2812067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Éclair 135"/>
              <p:cNvSpPr>
                <a:spLocks noChangeAspect="1"/>
              </p:cNvSpPr>
              <p:nvPr/>
            </p:nvSpPr>
            <p:spPr>
              <a:xfrm>
                <a:off x="4894428" y="3230038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Éclair 136"/>
              <p:cNvSpPr>
                <a:spLocks noChangeAspect="1"/>
              </p:cNvSpPr>
              <p:nvPr/>
            </p:nvSpPr>
            <p:spPr>
              <a:xfrm>
                <a:off x="4816892" y="3670776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Éclair 137"/>
              <p:cNvSpPr>
                <a:spLocks noChangeAspect="1"/>
              </p:cNvSpPr>
              <p:nvPr/>
            </p:nvSpPr>
            <p:spPr>
              <a:xfrm>
                <a:off x="6353456" y="3824342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0" name="Éclair 139"/>
            <p:cNvSpPr>
              <a:spLocks noChangeAspect="1"/>
            </p:cNvSpPr>
            <p:nvPr/>
          </p:nvSpPr>
          <p:spPr>
            <a:xfrm>
              <a:off x="2352190" y="3785663"/>
              <a:ext cx="251996" cy="251996"/>
            </a:xfrm>
            <a:prstGeom prst="lightningBolt">
              <a:avLst/>
            </a:prstGeom>
            <a:solidFill>
              <a:srgbClr val="0000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126291" y="2426441"/>
            <a:ext cx="3147911" cy="2036296"/>
            <a:chOff x="2126291" y="2426441"/>
            <a:chExt cx="3147911" cy="2036296"/>
          </a:xfrm>
        </p:grpSpPr>
        <p:grpSp>
          <p:nvGrpSpPr>
            <p:cNvPr id="43" name="Grouper 42"/>
            <p:cNvGrpSpPr/>
            <p:nvPr/>
          </p:nvGrpSpPr>
          <p:grpSpPr>
            <a:xfrm>
              <a:off x="2126291" y="2426441"/>
              <a:ext cx="1929335" cy="2036296"/>
              <a:chOff x="2126291" y="2426441"/>
              <a:chExt cx="1929335" cy="2036296"/>
            </a:xfrm>
          </p:grpSpPr>
          <p:sp>
            <p:nvSpPr>
              <p:cNvPr id="139" name="Trier 138"/>
              <p:cNvSpPr>
                <a:spLocks noChangeAspect="1"/>
              </p:cNvSpPr>
              <p:nvPr/>
            </p:nvSpPr>
            <p:spPr>
              <a:xfrm>
                <a:off x="2294252" y="2868358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Trier 140"/>
              <p:cNvSpPr>
                <a:spLocks noChangeAspect="1"/>
              </p:cNvSpPr>
              <p:nvPr/>
            </p:nvSpPr>
            <p:spPr>
              <a:xfrm>
                <a:off x="2194857" y="3466937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Trier 141"/>
              <p:cNvSpPr>
                <a:spLocks noChangeAspect="1"/>
              </p:cNvSpPr>
              <p:nvPr/>
            </p:nvSpPr>
            <p:spPr>
              <a:xfrm>
                <a:off x="2744499" y="3662343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Trier 142"/>
              <p:cNvSpPr>
                <a:spLocks noChangeAspect="1"/>
              </p:cNvSpPr>
              <p:nvPr/>
            </p:nvSpPr>
            <p:spPr>
              <a:xfrm>
                <a:off x="2491175" y="4138740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ier 143"/>
              <p:cNvSpPr>
                <a:spLocks noChangeAspect="1"/>
              </p:cNvSpPr>
              <p:nvPr/>
            </p:nvSpPr>
            <p:spPr>
              <a:xfrm>
                <a:off x="2126291" y="242644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er 144"/>
              <p:cNvSpPr>
                <a:spLocks noChangeAspect="1"/>
              </p:cNvSpPr>
              <p:nvPr/>
            </p:nvSpPr>
            <p:spPr>
              <a:xfrm>
                <a:off x="3893627" y="374466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Trier 145"/>
            <p:cNvSpPr>
              <a:spLocks noChangeAspect="1"/>
            </p:cNvSpPr>
            <p:nvPr/>
          </p:nvSpPr>
          <p:spPr>
            <a:xfrm>
              <a:off x="5112203" y="4003175"/>
              <a:ext cx="161999" cy="323997"/>
            </a:xfrm>
            <a:prstGeom prst="flowChartSo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1" name="Image 190" descr="LEG Russie.tif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47" y="767518"/>
            <a:ext cx="842199" cy="627990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2825500" y="1558751"/>
            <a:ext cx="3035366" cy="3771694"/>
            <a:chOff x="2825500" y="1558751"/>
            <a:chExt cx="3035366" cy="3771694"/>
          </a:xfrm>
        </p:grpSpPr>
        <p:grpSp>
          <p:nvGrpSpPr>
            <p:cNvPr id="35" name="Grouper 34"/>
            <p:cNvGrpSpPr/>
            <p:nvPr/>
          </p:nvGrpSpPr>
          <p:grpSpPr>
            <a:xfrm>
              <a:off x="2924201" y="1558751"/>
              <a:ext cx="2936665" cy="3128418"/>
              <a:chOff x="2924201" y="1558751"/>
              <a:chExt cx="2936665" cy="3128418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Ellipse 22"/>
              <p:cNvSpPr/>
              <p:nvPr/>
            </p:nvSpPr>
            <p:spPr>
              <a:xfrm>
                <a:off x="4185003" y="2283257"/>
                <a:ext cx="644860" cy="142021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 rot="5400000">
                <a:off x="3081113" y="4170260"/>
                <a:ext cx="359997" cy="673821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690145" y="2491686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5422080" y="3703471"/>
                <a:ext cx="438786" cy="82129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940213" y="1558751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Ellipse 65"/>
            <p:cNvSpPr>
              <a:spLocks noChangeAspect="1"/>
            </p:cNvSpPr>
            <p:nvPr/>
          </p:nvSpPr>
          <p:spPr>
            <a:xfrm rot="5400000">
              <a:off x="2930298" y="4865650"/>
              <a:ext cx="359997" cy="5695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3084134" y="2243778"/>
            <a:ext cx="4378568" cy="2190355"/>
            <a:chOff x="3084134" y="2243778"/>
            <a:chExt cx="4378568" cy="2190355"/>
          </a:xfrm>
        </p:grpSpPr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4087661" y="3013802"/>
              <a:ext cx="536860" cy="5385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3084134" y="407633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7105844" y="376290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5463044" y="375632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644036" y="224377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3738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4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r-FR" sz="2800" b="1" i="1" dirty="0" smtClean="0">
                <a:solidFill>
                  <a:srgbClr val="0000FF"/>
                </a:solidFill>
              </a:rPr>
              <a:t>I. Un </a:t>
            </a:r>
            <a:r>
              <a:rPr lang="fr-FR" sz="2800" b="1" i="1" dirty="0">
                <a:solidFill>
                  <a:srgbClr val="0000FF"/>
                </a:solidFill>
              </a:rPr>
              <a:t>territoire contraint aux importantes ressources </a:t>
            </a:r>
            <a:r>
              <a:rPr lang="fr-FR" sz="2800" b="1" i="1" dirty="0" smtClean="0">
                <a:solidFill>
                  <a:srgbClr val="0000FF"/>
                </a:solidFill>
              </a:rPr>
              <a:t>énergétiques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Exploiter ces ressources</a:t>
            </a:r>
          </a:p>
          <a:p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958464"/>
            <a:ext cx="4495800" cy="589953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/>
              <a:t>Réseau transcontinental ouvert à l’Ouest et au Sud Est</a:t>
            </a:r>
          </a:p>
          <a:p>
            <a:pPr lvl="1" algn="just"/>
            <a:r>
              <a:rPr lang="fr-FR" dirty="0"/>
              <a:t>150 000 km de tubes gérés par Gazprom</a:t>
            </a:r>
          </a:p>
          <a:p>
            <a:pPr lvl="1" algn="just"/>
            <a:r>
              <a:rPr lang="fr-FR" dirty="0" smtClean="0"/>
              <a:t>Transsibérien</a:t>
            </a:r>
          </a:p>
          <a:p>
            <a:pPr lvl="1" algn="just"/>
            <a:r>
              <a:rPr lang="fr-FR" dirty="0" smtClean="0"/>
              <a:t>Système des 5 mers</a:t>
            </a:r>
          </a:p>
          <a:p>
            <a:pPr lvl="1" algn="just"/>
            <a:r>
              <a:rPr lang="fr-FR" dirty="0" smtClean="0"/>
              <a:t>Ports St-</a:t>
            </a:r>
            <a:r>
              <a:rPr lang="fr-FR" dirty="0" err="1" smtClean="0"/>
              <a:t>Petersbourg</a:t>
            </a:r>
            <a:r>
              <a:rPr lang="fr-FR" dirty="0" smtClean="0"/>
              <a:t>, de </a:t>
            </a:r>
            <a:r>
              <a:rPr lang="fr-FR" dirty="0" err="1" smtClean="0"/>
              <a:t>Novorossyisk</a:t>
            </a:r>
            <a:r>
              <a:rPr lang="fr-FR" dirty="0" smtClean="0"/>
              <a:t>, Vladivostok, </a:t>
            </a:r>
          </a:p>
          <a:p>
            <a:pPr algn="just"/>
            <a:r>
              <a:rPr lang="fr-FR" dirty="0" smtClean="0"/>
              <a:t>&gt;&gt; Ambition d’établir un pont transcontinental multimodal.</a:t>
            </a:r>
          </a:p>
          <a:p>
            <a:pPr algn="just"/>
            <a:r>
              <a:rPr lang="fr-FR" dirty="0" smtClean="0"/>
              <a:t>10% des terres cultivables mondiales, 3° producteur mondial de céréales en 2009.</a:t>
            </a:r>
          </a:p>
          <a:p>
            <a:pPr lvl="1" algn="just"/>
            <a:r>
              <a:rPr lang="fr-FR" dirty="0" smtClean="0"/>
              <a:t>&gt;&gt; ambitionne d’établir un couloir céréalier vers l’Asie.</a:t>
            </a:r>
          </a:p>
          <a:p>
            <a:pPr algn="just"/>
            <a:r>
              <a:rPr lang="fr-FR" dirty="0" smtClean="0"/>
              <a:t>¼ de la forêt mondiale, exportations vers la Chine.</a:t>
            </a:r>
          </a:p>
          <a:p>
            <a:pPr algn="just"/>
            <a:r>
              <a:rPr lang="fr-FR" dirty="0" smtClean="0"/>
              <a:t>Industrie russe encore tournée vers les secteurs lourds et les marchés militaires : </a:t>
            </a:r>
            <a:r>
              <a:rPr lang="fr-FR" i="1" dirty="0" err="1" smtClean="0"/>
              <a:t>Severstal</a:t>
            </a:r>
            <a:r>
              <a:rPr lang="fr-FR" i="1" dirty="0" smtClean="0"/>
              <a:t>, </a:t>
            </a:r>
            <a:r>
              <a:rPr lang="fr-FR" i="1" dirty="0" err="1" smtClean="0"/>
              <a:t>Avtovaz</a:t>
            </a:r>
            <a:endParaRPr lang="fr-FR" i="1" dirty="0" smtClean="0"/>
          </a:p>
          <a:p>
            <a:pPr algn="just"/>
            <a:r>
              <a:rPr lang="fr-FR" dirty="0" smtClean="0"/>
              <a:t>Mais aéronautique et aérospatiale dynamiques : </a:t>
            </a:r>
            <a:r>
              <a:rPr lang="fr-FR" i="1" dirty="0" err="1" smtClean="0"/>
              <a:t>Sukhoï</a:t>
            </a:r>
            <a:endParaRPr lang="fr-FR" i="1" dirty="0" smtClean="0"/>
          </a:p>
          <a:p>
            <a:pPr algn="just"/>
            <a:r>
              <a:rPr lang="fr-FR" dirty="0" smtClean="0"/>
              <a:t>R &amp; D en constitution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349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05" name="Forme libre 104"/>
          <p:cNvSpPr/>
          <p:nvPr/>
        </p:nvSpPr>
        <p:spPr>
          <a:xfrm>
            <a:off x="1875355" y="2263518"/>
            <a:ext cx="2678138" cy="2322739"/>
          </a:xfrm>
          <a:custGeom>
            <a:avLst/>
            <a:gdLst>
              <a:gd name="connsiteX0" fmla="*/ 2395190 w 2678138"/>
              <a:gd name="connsiteY0" fmla="*/ 1717379 h 2322739"/>
              <a:gd name="connsiteX1" fmla="*/ 381651 w 2678138"/>
              <a:gd name="connsiteY1" fmla="*/ 6580 h 2322739"/>
              <a:gd name="connsiteX2" fmla="*/ 6580 w 2678138"/>
              <a:gd name="connsiteY2" fmla="*/ 0 h 2322739"/>
              <a:gd name="connsiteX3" fmla="*/ 13160 w 2678138"/>
              <a:gd name="connsiteY3" fmla="*/ 710640 h 2322739"/>
              <a:gd name="connsiteX4" fmla="*/ 671179 w 2678138"/>
              <a:gd name="connsiteY4" fmla="*/ 1118600 h 2322739"/>
              <a:gd name="connsiteX5" fmla="*/ 19740 w 2678138"/>
              <a:gd name="connsiteY5" fmla="*/ 2026639 h 2322739"/>
              <a:gd name="connsiteX6" fmla="*/ 0 w 2678138"/>
              <a:gd name="connsiteY6" fmla="*/ 2289839 h 2322739"/>
              <a:gd name="connsiteX7" fmla="*/ 2678138 w 2678138"/>
              <a:gd name="connsiteY7" fmla="*/ 2322739 h 2322739"/>
              <a:gd name="connsiteX8" fmla="*/ 2395190 w 2678138"/>
              <a:gd name="connsiteY8" fmla="*/ 1717379 h 23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138" h="2322739">
                <a:moveTo>
                  <a:pt x="2395190" y="1717379"/>
                </a:moveTo>
                <a:lnTo>
                  <a:pt x="381651" y="6580"/>
                </a:lnTo>
                <a:lnTo>
                  <a:pt x="6580" y="0"/>
                </a:lnTo>
                <a:cubicBezTo>
                  <a:pt x="8773" y="236880"/>
                  <a:pt x="10967" y="473760"/>
                  <a:pt x="13160" y="710640"/>
                </a:cubicBezTo>
                <a:lnTo>
                  <a:pt x="671179" y="1118600"/>
                </a:lnTo>
                <a:lnTo>
                  <a:pt x="19740" y="2026639"/>
                </a:lnTo>
                <a:lnTo>
                  <a:pt x="0" y="2289839"/>
                </a:lnTo>
                <a:lnTo>
                  <a:pt x="2678138" y="2322739"/>
                </a:lnTo>
                <a:lnTo>
                  <a:pt x="2395190" y="1717379"/>
                </a:lnTo>
                <a:close/>
              </a:path>
            </a:pathLst>
          </a:custGeom>
          <a:solidFill>
            <a:srgbClr val="999999">
              <a:alpha val="43000"/>
            </a:srgbClr>
          </a:solidFill>
          <a:ln w="38100" cmpd="sng">
            <a:solidFill>
              <a:srgbClr val="7F7F7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r 80"/>
          <p:cNvGrpSpPr/>
          <p:nvPr/>
        </p:nvGrpSpPr>
        <p:grpSpPr>
          <a:xfrm>
            <a:off x="772279" y="1967419"/>
            <a:ext cx="4800589" cy="2355638"/>
            <a:chOff x="772279" y="1967419"/>
            <a:chExt cx="4800589" cy="2355638"/>
          </a:xfrm>
        </p:grpSpPr>
        <p:grpSp>
          <p:nvGrpSpPr>
            <p:cNvPr id="71" name="Grouper 70"/>
            <p:cNvGrpSpPr/>
            <p:nvPr/>
          </p:nvGrpSpPr>
          <p:grpSpPr>
            <a:xfrm>
              <a:off x="772279" y="1967419"/>
              <a:ext cx="4800589" cy="2355638"/>
              <a:chOff x="772279" y="1967419"/>
              <a:chExt cx="4800589" cy="2355638"/>
            </a:xfrm>
          </p:grpSpPr>
          <p:grpSp>
            <p:nvGrpSpPr>
              <p:cNvPr id="55" name="Grouper 54"/>
              <p:cNvGrpSpPr/>
              <p:nvPr/>
            </p:nvGrpSpPr>
            <p:grpSpPr>
              <a:xfrm>
                <a:off x="772279" y="1967419"/>
                <a:ext cx="4800589" cy="2355638"/>
                <a:chOff x="772279" y="1967419"/>
                <a:chExt cx="4800589" cy="2355638"/>
              </a:xfrm>
            </p:grpSpPr>
            <p:grpSp>
              <p:nvGrpSpPr>
                <p:cNvPr id="41" name="Grouper 40"/>
                <p:cNvGrpSpPr/>
                <p:nvPr/>
              </p:nvGrpSpPr>
              <p:grpSpPr>
                <a:xfrm>
                  <a:off x="772279" y="2342415"/>
                  <a:ext cx="4800589" cy="1980642"/>
                  <a:chOff x="772279" y="2342415"/>
                  <a:chExt cx="4800589" cy="1980642"/>
                </a:xfrm>
              </p:grpSpPr>
              <p:grpSp>
                <p:nvGrpSpPr>
                  <p:cNvPr id="34" name="Grouper 33"/>
                  <p:cNvGrpSpPr/>
                  <p:nvPr/>
                </p:nvGrpSpPr>
                <p:grpSpPr>
                  <a:xfrm>
                    <a:off x="960708" y="2750438"/>
                    <a:ext cx="4612160" cy="1572619"/>
                    <a:chOff x="960708" y="2750438"/>
                    <a:chExt cx="4612160" cy="1572619"/>
                  </a:xfrm>
                </p:grpSpPr>
                <p:sp>
                  <p:nvSpPr>
                    <p:cNvPr id="29" name="Forme libre 28"/>
                    <p:cNvSpPr/>
                    <p:nvPr/>
                  </p:nvSpPr>
                  <p:spPr>
                    <a:xfrm>
                      <a:off x="960708" y="3053118"/>
                      <a:ext cx="3526983" cy="1269939"/>
                    </a:xfrm>
                    <a:custGeom>
                      <a:avLst/>
                      <a:gdLst>
                        <a:gd name="connsiteX0" fmla="*/ 3526983 w 3526983"/>
                        <a:gd name="connsiteY0" fmla="*/ 0 h 1269939"/>
                        <a:gd name="connsiteX1" fmla="*/ 2309648 w 3526983"/>
                        <a:gd name="connsiteY1" fmla="*/ 1269939 h 1269939"/>
                        <a:gd name="connsiteX2" fmla="*/ 0 w 3526983"/>
                        <a:gd name="connsiteY2" fmla="*/ 1033059 h 1269939"/>
                        <a:gd name="connsiteX3" fmla="*/ 0 w 3526983"/>
                        <a:gd name="connsiteY3" fmla="*/ 1033059 h 1269939"/>
                        <a:gd name="connsiteX4" fmla="*/ 0 w 3526983"/>
                        <a:gd name="connsiteY4" fmla="*/ 1033059 h 1269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6983" h="1269939">
                          <a:moveTo>
                            <a:pt x="3526983" y="0"/>
                          </a:moveTo>
                          <a:lnTo>
                            <a:pt x="2309648" y="126993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Forme libre 29"/>
                    <p:cNvSpPr/>
                    <p:nvPr/>
                  </p:nvSpPr>
                  <p:spPr>
                    <a:xfrm>
                      <a:off x="993609" y="2750438"/>
                      <a:ext cx="3329577" cy="625100"/>
                    </a:xfrm>
                    <a:custGeom>
                      <a:avLst/>
                      <a:gdLst>
                        <a:gd name="connsiteX0" fmla="*/ 3329577 w 3329577"/>
                        <a:gd name="connsiteY0" fmla="*/ 0 h 625100"/>
                        <a:gd name="connsiteX1" fmla="*/ 1427902 w 3329577"/>
                        <a:gd name="connsiteY1" fmla="*/ 19740 h 625100"/>
                        <a:gd name="connsiteX2" fmla="*/ 0 w 3329577"/>
                        <a:gd name="connsiteY2" fmla="*/ 625100 h 625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29577" h="625100">
                          <a:moveTo>
                            <a:pt x="3329577" y="0"/>
                          </a:moveTo>
                          <a:lnTo>
                            <a:pt x="1427902" y="19740"/>
                          </a:lnTo>
                          <a:lnTo>
                            <a:pt x="0" y="6251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3" name="Forme libre 32"/>
                    <p:cNvSpPr/>
                    <p:nvPr/>
                  </p:nvSpPr>
                  <p:spPr>
                    <a:xfrm>
                      <a:off x="1019930" y="3842717"/>
                      <a:ext cx="4552938" cy="407960"/>
                    </a:xfrm>
                    <a:custGeom>
                      <a:avLst/>
                      <a:gdLst>
                        <a:gd name="connsiteX0" fmla="*/ 4474531 w 4474531"/>
                        <a:gd name="connsiteY0" fmla="*/ 407960 h 407960"/>
                        <a:gd name="connsiteX1" fmla="*/ 2460992 w 4474531"/>
                        <a:gd name="connsiteY1" fmla="*/ 236880 h 407960"/>
                        <a:gd name="connsiteX2" fmla="*/ 0 w 4474531"/>
                        <a:gd name="connsiteY2" fmla="*/ 0 h 407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74531" h="407960">
                          <a:moveTo>
                            <a:pt x="4474531" y="407960"/>
                          </a:moveTo>
                          <a:lnTo>
                            <a:pt x="2460992" y="23688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9" name="Connecteur droit avec flèche 38"/>
                  <p:cNvCxnSpPr/>
                  <p:nvPr/>
                </p:nvCxnSpPr>
                <p:spPr>
                  <a:xfrm flipH="1">
                    <a:off x="772279" y="2342415"/>
                    <a:ext cx="1035978" cy="6419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Forme libre 53"/>
                <p:cNvSpPr/>
                <p:nvPr/>
              </p:nvSpPr>
              <p:spPr>
                <a:xfrm>
                  <a:off x="2066180" y="1967419"/>
                  <a:ext cx="1000190" cy="407959"/>
                </a:xfrm>
                <a:custGeom>
                  <a:avLst/>
                  <a:gdLst>
                    <a:gd name="connsiteX0" fmla="*/ 1000190 w 1000190"/>
                    <a:gd name="connsiteY0" fmla="*/ 0 h 407959"/>
                    <a:gd name="connsiteX1" fmla="*/ 342170 w 1000190"/>
                    <a:gd name="connsiteY1" fmla="*/ 407959 h 407959"/>
                    <a:gd name="connsiteX2" fmla="*/ 0 w 1000190"/>
                    <a:gd name="connsiteY2" fmla="*/ 394799 h 40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90" h="407959">
                      <a:moveTo>
                        <a:pt x="1000190" y="0"/>
                      </a:moveTo>
                      <a:lnTo>
                        <a:pt x="342170" y="407959"/>
                      </a:lnTo>
                      <a:lnTo>
                        <a:pt x="0" y="39479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70" name="Connecteur droit 69"/>
              <p:cNvCxnSpPr>
                <a:stCxn id="30" idx="1"/>
              </p:cNvCxnSpPr>
              <p:nvPr/>
            </p:nvCxnSpPr>
            <p:spPr>
              <a:xfrm flipH="1" flipV="1">
                <a:off x="2054078" y="2444237"/>
                <a:ext cx="367433" cy="3259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>
              <a:stCxn id="25" idx="3"/>
            </p:cNvCxnSpPr>
            <p:nvPr/>
          </p:nvCxnSpPr>
          <p:spPr>
            <a:xfrm flipH="1">
              <a:off x="3031492" y="2951798"/>
              <a:ext cx="700829" cy="298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r 96"/>
          <p:cNvGrpSpPr/>
          <p:nvPr/>
        </p:nvGrpSpPr>
        <p:grpSpPr>
          <a:xfrm>
            <a:off x="1625433" y="2094693"/>
            <a:ext cx="5893257" cy="2657275"/>
            <a:chOff x="1625433" y="2094693"/>
            <a:chExt cx="5893257" cy="2657275"/>
          </a:xfrm>
        </p:grpSpPr>
        <p:grpSp>
          <p:nvGrpSpPr>
            <p:cNvPr id="93" name="Grouper 92"/>
            <p:cNvGrpSpPr/>
            <p:nvPr/>
          </p:nvGrpSpPr>
          <p:grpSpPr>
            <a:xfrm>
              <a:off x="1625433" y="2105987"/>
              <a:ext cx="5893257" cy="2645981"/>
              <a:chOff x="1625433" y="2105987"/>
              <a:chExt cx="5893257" cy="2645981"/>
            </a:xfrm>
          </p:grpSpPr>
          <p:sp>
            <p:nvSpPr>
              <p:cNvPr id="90" name="Triangle isocèle 89"/>
              <p:cNvSpPr>
                <a:spLocks noChangeAspect="1"/>
              </p:cNvSpPr>
              <p:nvPr/>
            </p:nvSpPr>
            <p:spPr>
              <a:xfrm rot="3000113">
                <a:off x="1668185" y="4268248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Triangle isocèle 90"/>
              <p:cNvSpPr>
                <a:spLocks noChangeAspect="1"/>
              </p:cNvSpPr>
              <p:nvPr/>
            </p:nvSpPr>
            <p:spPr>
              <a:xfrm rot="8102682">
                <a:off x="1625433" y="2105987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Triangle isocèle 91"/>
              <p:cNvSpPr>
                <a:spLocks noChangeAspect="1"/>
              </p:cNvSpPr>
              <p:nvPr/>
            </p:nvSpPr>
            <p:spPr>
              <a:xfrm rot="18968049">
                <a:off x="7122693" y="4410590"/>
                <a:ext cx="395997" cy="341378"/>
              </a:xfrm>
              <a:prstGeom prst="triangle">
                <a:avLst/>
              </a:prstGeom>
              <a:noFill/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4" name="Triangle isocèle 93"/>
            <p:cNvSpPr>
              <a:spLocks noChangeAspect="1"/>
            </p:cNvSpPr>
            <p:nvPr/>
          </p:nvSpPr>
          <p:spPr>
            <a:xfrm rot="10800000">
              <a:off x="2412529" y="2094693"/>
              <a:ext cx="395997" cy="341378"/>
            </a:xfrm>
            <a:prstGeom prst="triangle">
              <a:avLst/>
            </a:prstGeom>
            <a:noFill/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876285" y="1371131"/>
            <a:ext cx="3202899" cy="2411512"/>
            <a:chOff x="3876285" y="1371131"/>
            <a:chExt cx="3202899" cy="2411512"/>
          </a:xfrm>
        </p:grpSpPr>
        <p:sp>
          <p:nvSpPr>
            <p:cNvPr id="109" name="Ellipse 108"/>
            <p:cNvSpPr/>
            <p:nvPr/>
          </p:nvSpPr>
          <p:spPr>
            <a:xfrm rot="5400000">
              <a:off x="4263962" y="983454"/>
              <a:ext cx="644860" cy="1420213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4303570" y="1559256"/>
              <a:ext cx="536860" cy="538550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Corde 124"/>
            <p:cNvSpPr/>
            <p:nvPr/>
          </p:nvSpPr>
          <p:spPr>
            <a:xfrm rot="16200000">
              <a:off x="5308588" y="2012046"/>
              <a:ext cx="1693264" cy="1847929"/>
            </a:xfrm>
            <a:prstGeom prst="chord">
              <a:avLst>
                <a:gd name="adj1" fmla="val 2700000"/>
                <a:gd name="adj2" fmla="val 18933115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</p:grp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grpSp>
        <p:nvGrpSpPr>
          <p:cNvPr id="42" name="Grouper 41"/>
          <p:cNvGrpSpPr/>
          <p:nvPr/>
        </p:nvGrpSpPr>
        <p:grpSpPr>
          <a:xfrm>
            <a:off x="2352190" y="2812067"/>
            <a:ext cx="4253262" cy="1264271"/>
            <a:chOff x="2352190" y="2812067"/>
            <a:chExt cx="4253262" cy="1264271"/>
          </a:xfrm>
        </p:grpSpPr>
        <p:grpSp>
          <p:nvGrpSpPr>
            <p:cNvPr id="8" name="Grouper 7"/>
            <p:cNvGrpSpPr/>
            <p:nvPr/>
          </p:nvGrpSpPr>
          <p:grpSpPr>
            <a:xfrm>
              <a:off x="4816892" y="2812067"/>
              <a:ext cx="1788560" cy="1264271"/>
              <a:chOff x="4816892" y="2812067"/>
              <a:chExt cx="1788560" cy="1264271"/>
            </a:xfrm>
          </p:grpSpPr>
          <p:sp>
            <p:nvSpPr>
              <p:cNvPr id="135" name="Éclair 134"/>
              <p:cNvSpPr>
                <a:spLocks noChangeAspect="1"/>
              </p:cNvSpPr>
              <p:nvPr/>
            </p:nvSpPr>
            <p:spPr>
              <a:xfrm>
                <a:off x="4894428" y="2812067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Éclair 135"/>
              <p:cNvSpPr>
                <a:spLocks noChangeAspect="1"/>
              </p:cNvSpPr>
              <p:nvPr/>
            </p:nvSpPr>
            <p:spPr>
              <a:xfrm>
                <a:off x="4894428" y="3230038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Éclair 136"/>
              <p:cNvSpPr>
                <a:spLocks noChangeAspect="1"/>
              </p:cNvSpPr>
              <p:nvPr/>
            </p:nvSpPr>
            <p:spPr>
              <a:xfrm>
                <a:off x="4816892" y="3670776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Éclair 137"/>
              <p:cNvSpPr>
                <a:spLocks noChangeAspect="1"/>
              </p:cNvSpPr>
              <p:nvPr/>
            </p:nvSpPr>
            <p:spPr>
              <a:xfrm>
                <a:off x="6353456" y="3824342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0" name="Éclair 139"/>
            <p:cNvSpPr>
              <a:spLocks noChangeAspect="1"/>
            </p:cNvSpPr>
            <p:nvPr/>
          </p:nvSpPr>
          <p:spPr>
            <a:xfrm>
              <a:off x="2352190" y="3785663"/>
              <a:ext cx="251996" cy="251996"/>
            </a:xfrm>
            <a:prstGeom prst="lightningBolt">
              <a:avLst/>
            </a:prstGeom>
            <a:solidFill>
              <a:srgbClr val="0000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126291" y="2426441"/>
            <a:ext cx="3147911" cy="2036296"/>
            <a:chOff x="2126291" y="2426441"/>
            <a:chExt cx="3147911" cy="2036296"/>
          </a:xfrm>
        </p:grpSpPr>
        <p:grpSp>
          <p:nvGrpSpPr>
            <p:cNvPr id="43" name="Grouper 42"/>
            <p:cNvGrpSpPr/>
            <p:nvPr/>
          </p:nvGrpSpPr>
          <p:grpSpPr>
            <a:xfrm>
              <a:off x="2126291" y="2426441"/>
              <a:ext cx="1929335" cy="2036296"/>
              <a:chOff x="2126291" y="2426441"/>
              <a:chExt cx="1929335" cy="2036296"/>
            </a:xfrm>
          </p:grpSpPr>
          <p:sp>
            <p:nvSpPr>
              <p:cNvPr id="139" name="Trier 138"/>
              <p:cNvSpPr>
                <a:spLocks noChangeAspect="1"/>
              </p:cNvSpPr>
              <p:nvPr/>
            </p:nvSpPr>
            <p:spPr>
              <a:xfrm>
                <a:off x="2294252" y="2868358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Trier 140"/>
              <p:cNvSpPr>
                <a:spLocks noChangeAspect="1"/>
              </p:cNvSpPr>
              <p:nvPr/>
            </p:nvSpPr>
            <p:spPr>
              <a:xfrm>
                <a:off x="2194857" y="3466937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Trier 141"/>
              <p:cNvSpPr>
                <a:spLocks noChangeAspect="1"/>
              </p:cNvSpPr>
              <p:nvPr/>
            </p:nvSpPr>
            <p:spPr>
              <a:xfrm>
                <a:off x="2744499" y="3662343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Trier 142"/>
              <p:cNvSpPr>
                <a:spLocks noChangeAspect="1"/>
              </p:cNvSpPr>
              <p:nvPr/>
            </p:nvSpPr>
            <p:spPr>
              <a:xfrm>
                <a:off x="2491175" y="4138740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ier 143"/>
              <p:cNvSpPr>
                <a:spLocks noChangeAspect="1"/>
              </p:cNvSpPr>
              <p:nvPr/>
            </p:nvSpPr>
            <p:spPr>
              <a:xfrm>
                <a:off x="2126291" y="242644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er 144"/>
              <p:cNvSpPr>
                <a:spLocks noChangeAspect="1"/>
              </p:cNvSpPr>
              <p:nvPr/>
            </p:nvSpPr>
            <p:spPr>
              <a:xfrm>
                <a:off x="3893627" y="374466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Trier 145"/>
            <p:cNvSpPr>
              <a:spLocks noChangeAspect="1"/>
            </p:cNvSpPr>
            <p:nvPr/>
          </p:nvSpPr>
          <p:spPr>
            <a:xfrm>
              <a:off x="5112203" y="4003175"/>
              <a:ext cx="161999" cy="323997"/>
            </a:xfrm>
            <a:prstGeom prst="flowChartSo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862005" y="3322898"/>
            <a:ext cx="6981584" cy="1840835"/>
            <a:chOff x="862005" y="3322898"/>
            <a:chExt cx="6981584" cy="1840835"/>
          </a:xfrm>
        </p:grpSpPr>
        <p:grpSp>
          <p:nvGrpSpPr>
            <p:cNvPr id="47" name="Grouper 46"/>
            <p:cNvGrpSpPr/>
            <p:nvPr/>
          </p:nvGrpSpPr>
          <p:grpSpPr>
            <a:xfrm>
              <a:off x="5860866" y="3985709"/>
              <a:ext cx="1982723" cy="613828"/>
              <a:chOff x="5860866" y="3985709"/>
              <a:chExt cx="1982723" cy="613828"/>
            </a:xfrm>
          </p:grpSpPr>
          <p:cxnSp>
            <p:nvCxnSpPr>
              <p:cNvPr id="44" name="Connecteur droit avec flèche 43"/>
              <p:cNvCxnSpPr>
                <a:stCxn id="27" idx="6"/>
              </p:cNvCxnSpPr>
              <p:nvPr/>
            </p:nvCxnSpPr>
            <p:spPr>
              <a:xfrm>
                <a:off x="5860866" y="4114118"/>
                <a:ext cx="1607652" cy="4854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>
                <a:off x="7419315" y="3985709"/>
                <a:ext cx="424274" cy="17284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orme libre 75"/>
            <p:cNvSpPr/>
            <p:nvPr/>
          </p:nvSpPr>
          <p:spPr>
            <a:xfrm>
              <a:off x="862005" y="4908676"/>
              <a:ext cx="2033280" cy="236880"/>
            </a:xfrm>
            <a:custGeom>
              <a:avLst/>
              <a:gdLst>
                <a:gd name="connsiteX0" fmla="*/ 2033280 w 2033280"/>
                <a:gd name="connsiteY0" fmla="*/ 236880 h 236880"/>
                <a:gd name="connsiteX1" fmla="*/ 1177855 w 2033280"/>
                <a:gd name="connsiteY1" fmla="*/ 0 h 236880"/>
                <a:gd name="connsiteX2" fmla="*/ 618538 w 2033280"/>
                <a:gd name="connsiteY2" fmla="*/ 125020 h 236880"/>
                <a:gd name="connsiteX3" fmla="*/ 0 w 2033280"/>
                <a:gd name="connsiteY3" fmla="*/ 125020 h 2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280" h="236880">
                  <a:moveTo>
                    <a:pt x="2033280" y="236880"/>
                  </a:moveTo>
                  <a:lnTo>
                    <a:pt x="1177855" y="0"/>
                  </a:lnTo>
                  <a:lnTo>
                    <a:pt x="618538" y="125020"/>
                  </a:lnTo>
                  <a:lnTo>
                    <a:pt x="0" y="125020"/>
                  </a:lnTo>
                </a:path>
              </a:pathLst>
            </a:cu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H="1">
              <a:off x="1019930" y="3322898"/>
              <a:ext cx="3165073" cy="106102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er 64"/>
            <p:cNvGrpSpPr/>
            <p:nvPr/>
          </p:nvGrpSpPr>
          <p:grpSpPr>
            <a:xfrm>
              <a:off x="3066370" y="4114118"/>
              <a:ext cx="3573044" cy="1049615"/>
              <a:chOff x="3066370" y="4114118"/>
              <a:chExt cx="3573044" cy="1049615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066370" y="5163733"/>
                <a:ext cx="3573044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27" idx="6"/>
              </p:cNvCxnSpPr>
              <p:nvPr/>
            </p:nvCxnSpPr>
            <p:spPr>
              <a:xfrm>
                <a:off x="5860866" y="4114118"/>
                <a:ext cx="778548" cy="1049615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27" idx="4"/>
              </p:cNvCxnSpPr>
              <p:nvPr/>
            </p:nvCxnSpPr>
            <p:spPr>
              <a:xfrm>
                <a:off x="5641473" y="4524764"/>
                <a:ext cx="471526" cy="63896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V="1">
                <a:off x="6639414" y="4355956"/>
                <a:ext cx="0" cy="79200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1" name="Image 190" descr="LEG Russie.tif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47" y="767518"/>
            <a:ext cx="842199" cy="627990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2825500" y="1558751"/>
            <a:ext cx="3035366" cy="3771694"/>
            <a:chOff x="2825500" y="1558751"/>
            <a:chExt cx="3035366" cy="3771694"/>
          </a:xfrm>
        </p:grpSpPr>
        <p:grpSp>
          <p:nvGrpSpPr>
            <p:cNvPr id="35" name="Grouper 34"/>
            <p:cNvGrpSpPr/>
            <p:nvPr/>
          </p:nvGrpSpPr>
          <p:grpSpPr>
            <a:xfrm>
              <a:off x="2924201" y="1558751"/>
              <a:ext cx="2936665" cy="3128418"/>
              <a:chOff x="2924201" y="1558751"/>
              <a:chExt cx="2936665" cy="3128418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Ellipse 22"/>
              <p:cNvSpPr/>
              <p:nvPr/>
            </p:nvSpPr>
            <p:spPr>
              <a:xfrm>
                <a:off x="4185003" y="2283257"/>
                <a:ext cx="644860" cy="142021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 rot="5400000">
                <a:off x="3081113" y="4170260"/>
                <a:ext cx="359997" cy="673821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690145" y="2491686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5422080" y="3703471"/>
                <a:ext cx="438786" cy="82129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940213" y="1558751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Ellipse 65"/>
            <p:cNvSpPr>
              <a:spLocks noChangeAspect="1"/>
            </p:cNvSpPr>
            <p:nvPr/>
          </p:nvSpPr>
          <p:spPr>
            <a:xfrm rot="5400000">
              <a:off x="2930298" y="4865650"/>
              <a:ext cx="359997" cy="5695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3084134" y="2243778"/>
            <a:ext cx="4378568" cy="2190355"/>
            <a:chOff x="3084134" y="2243778"/>
            <a:chExt cx="4378568" cy="2190355"/>
          </a:xfrm>
        </p:grpSpPr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4087661" y="3013802"/>
              <a:ext cx="536860" cy="5385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3084134" y="407633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7105844" y="376290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5463044" y="375632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644036" y="224377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58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4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r-FR" sz="2800" b="1" i="1" dirty="0" smtClean="0">
                <a:solidFill>
                  <a:srgbClr val="0000FF"/>
                </a:solidFill>
              </a:rPr>
              <a:t>I. Un </a:t>
            </a:r>
            <a:r>
              <a:rPr lang="fr-FR" sz="2800" b="1" i="1" dirty="0">
                <a:solidFill>
                  <a:srgbClr val="0000FF"/>
                </a:solidFill>
              </a:rPr>
              <a:t>territoire contraint aux importantes ressources </a:t>
            </a:r>
            <a:r>
              <a:rPr lang="fr-FR" sz="2800" b="1" i="1" dirty="0" smtClean="0">
                <a:solidFill>
                  <a:srgbClr val="0000FF"/>
                </a:solidFill>
              </a:rPr>
              <a:t>énergétiques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Les limites du territoire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958464"/>
            <a:ext cx="4495800" cy="5899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Raspoutitsa qui paralyse les transports au printemps</a:t>
            </a:r>
          </a:p>
          <a:p>
            <a:pPr algn="just"/>
            <a:r>
              <a:rPr lang="fr-FR" dirty="0" smtClean="0"/>
              <a:t>Infrastructures incomplètes (route, fer, canaux, air)</a:t>
            </a:r>
          </a:p>
          <a:p>
            <a:pPr lvl="1" algn="just"/>
            <a:r>
              <a:rPr lang="fr-FR" dirty="0" smtClean="0"/>
              <a:t>1260 aéroports contre 14947 pour les Etats-Unis</a:t>
            </a:r>
            <a:endParaRPr lang="fr-FR" dirty="0"/>
          </a:p>
          <a:p>
            <a:pPr lvl="1" algn="just"/>
            <a:r>
              <a:rPr lang="fr-FR" dirty="0" smtClean="0"/>
              <a:t>Faiblesses des routes en dehors des aires urbaines</a:t>
            </a:r>
          </a:p>
          <a:p>
            <a:pPr algn="just"/>
            <a:r>
              <a:rPr lang="fr-FR" dirty="0" smtClean="0"/>
              <a:t>Inégale distribution des hommes entre Ouest et Est</a:t>
            </a:r>
          </a:p>
          <a:p>
            <a:pPr algn="just"/>
            <a:r>
              <a:rPr lang="fr-FR" dirty="0" smtClean="0"/>
              <a:t>Faible littoralisation de la population dans le cadre d’une économie mondialisée</a:t>
            </a:r>
          </a:p>
          <a:p>
            <a:pPr algn="just"/>
            <a:r>
              <a:rPr lang="fr-FR" dirty="0" smtClean="0"/>
              <a:t>Forte pollution des eaux, des sols et de l’air.</a:t>
            </a:r>
          </a:p>
          <a:p>
            <a:pPr algn="just"/>
            <a:r>
              <a:rPr lang="fr-FR" dirty="0" smtClean="0"/>
              <a:t>Mais espace considérable en réserve.</a:t>
            </a:r>
          </a:p>
        </p:txBody>
      </p:sp>
    </p:spTree>
    <p:extLst>
      <p:ext uri="{BB962C8B-B14F-4D97-AF65-F5344CB8AC3E}">
        <p14:creationId xmlns="" xmlns:p14="http://schemas.microsoft.com/office/powerpoint/2010/main" val="20153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05" name="Forme libre 104"/>
          <p:cNvSpPr/>
          <p:nvPr/>
        </p:nvSpPr>
        <p:spPr>
          <a:xfrm>
            <a:off x="1875355" y="2263518"/>
            <a:ext cx="2678138" cy="2322739"/>
          </a:xfrm>
          <a:custGeom>
            <a:avLst/>
            <a:gdLst>
              <a:gd name="connsiteX0" fmla="*/ 2395190 w 2678138"/>
              <a:gd name="connsiteY0" fmla="*/ 1717379 h 2322739"/>
              <a:gd name="connsiteX1" fmla="*/ 381651 w 2678138"/>
              <a:gd name="connsiteY1" fmla="*/ 6580 h 2322739"/>
              <a:gd name="connsiteX2" fmla="*/ 6580 w 2678138"/>
              <a:gd name="connsiteY2" fmla="*/ 0 h 2322739"/>
              <a:gd name="connsiteX3" fmla="*/ 13160 w 2678138"/>
              <a:gd name="connsiteY3" fmla="*/ 710640 h 2322739"/>
              <a:gd name="connsiteX4" fmla="*/ 671179 w 2678138"/>
              <a:gd name="connsiteY4" fmla="*/ 1118600 h 2322739"/>
              <a:gd name="connsiteX5" fmla="*/ 19740 w 2678138"/>
              <a:gd name="connsiteY5" fmla="*/ 2026639 h 2322739"/>
              <a:gd name="connsiteX6" fmla="*/ 0 w 2678138"/>
              <a:gd name="connsiteY6" fmla="*/ 2289839 h 2322739"/>
              <a:gd name="connsiteX7" fmla="*/ 2678138 w 2678138"/>
              <a:gd name="connsiteY7" fmla="*/ 2322739 h 2322739"/>
              <a:gd name="connsiteX8" fmla="*/ 2395190 w 2678138"/>
              <a:gd name="connsiteY8" fmla="*/ 1717379 h 23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138" h="2322739">
                <a:moveTo>
                  <a:pt x="2395190" y="1717379"/>
                </a:moveTo>
                <a:lnTo>
                  <a:pt x="381651" y="6580"/>
                </a:lnTo>
                <a:lnTo>
                  <a:pt x="6580" y="0"/>
                </a:lnTo>
                <a:cubicBezTo>
                  <a:pt x="8773" y="236880"/>
                  <a:pt x="10967" y="473760"/>
                  <a:pt x="13160" y="710640"/>
                </a:cubicBezTo>
                <a:lnTo>
                  <a:pt x="671179" y="1118600"/>
                </a:lnTo>
                <a:lnTo>
                  <a:pt x="19740" y="2026639"/>
                </a:lnTo>
                <a:lnTo>
                  <a:pt x="0" y="2289839"/>
                </a:lnTo>
                <a:lnTo>
                  <a:pt x="2678138" y="2322739"/>
                </a:lnTo>
                <a:lnTo>
                  <a:pt x="2395190" y="1717379"/>
                </a:lnTo>
                <a:close/>
              </a:path>
            </a:pathLst>
          </a:custGeom>
          <a:solidFill>
            <a:srgbClr val="999999">
              <a:alpha val="43000"/>
            </a:srgbClr>
          </a:solidFill>
          <a:ln w="38100" cmpd="sng">
            <a:solidFill>
              <a:srgbClr val="7F7F7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3234634" y="2286247"/>
            <a:ext cx="2809082" cy="2334210"/>
            <a:chOff x="3234634" y="2286247"/>
            <a:chExt cx="2809082" cy="2334210"/>
          </a:xfrm>
        </p:grpSpPr>
        <p:sp>
          <p:nvSpPr>
            <p:cNvPr id="124" name="Nuage 123"/>
            <p:cNvSpPr/>
            <p:nvPr/>
          </p:nvSpPr>
          <p:spPr>
            <a:xfrm rot="18884455">
              <a:off x="2820003" y="2700878"/>
              <a:ext cx="2334210" cy="150494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Nuage 130"/>
            <p:cNvSpPr/>
            <p:nvPr/>
          </p:nvSpPr>
          <p:spPr>
            <a:xfrm rot="18884455">
              <a:off x="4996989" y="3536379"/>
              <a:ext cx="1145397" cy="94805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r 80"/>
          <p:cNvGrpSpPr/>
          <p:nvPr/>
        </p:nvGrpSpPr>
        <p:grpSpPr>
          <a:xfrm>
            <a:off x="772279" y="1967419"/>
            <a:ext cx="4800589" cy="2355638"/>
            <a:chOff x="772279" y="1967419"/>
            <a:chExt cx="4800589" cy="2355638"/>
          </a:xfrm>
        </p:grpSpPr>
        <p:grpSp>
          <p:nvGrpSpPr>
            <p:cNvPr id="71" name="Grouper 70"/>
            <p:cNvGrpSpPr/>
            <p:nvPr/>
          </p:nvGrpSpPr>
          <p:grpSpPr>
            <a:xfrm>
              <a:off x="772279" y="1967419"/>
              <a:ext cx="4800589" cy="2355638"/>
              <a:chOff x="772279" y="1967419"/>
              <a:chExt cx="4800589" cy="2355638"/>
            </a:xfrm>
          </p:grpSpPr>
          <p:grpSp>
            <p:nvGrpSpPr>
              <p:cNvPr id="55" name="Grouper 54"/>
              <p:cNvGrpSpPr/>
              <p:nvPr/>
            </p:nvGrpSpPr>
            <p:grpSpPr>
              <a:xfrm>
                <a:off x="772279" y="1967419"/>
                <a:ext cx="4800589" cy="2355638"/>
                <a:chOff x="772279" y="1967419"/>
                <a:chExt cx="4800589" cy="2355638"/>
              </a:xfrm>
            </p:grpSpPr>
            <p:grpSp>
              <p:nvGrpSpPr>
                <p:cNvPr id="41" name="Grouper 40"/>
                <p:cNvGrpSpPr/>
                <p:nvPr/>
              </p:nvGrpSpPr>
              <p:grpSpPr>
                <a:xfrm>
                  <a:off x="772279" y="2342415"/>
                  <a:ext cx="4800589" cy="1980642"/>
                  <a:chOff x="772279" y="2342415"/>
                  <a:chExt cx="4800589" cy="1980642"/>
                </a:xfrm>
              </p:grpSpPr>
              <p:grpSp>
                <p:nvGrpSpPr>
                  <p:cNvPr id="34" name="Grouper 33"/>
                  <p:cNvGrpSpPr/>
                  <p:nvPr/>
                </p:nvGrpSpPr>
                <p:grpSpPr>
                  <a:xfrm>
                    <a:off x="960708" y="2750438"/>
                    <a:ext cx="4612160" cy="1572619"/>
                    <a:chOff x="960708" y="2750438"/>
                    <a:chExt cx="4612160" cy="1572619"/>
                  </a:xfrm>
                </p:grpSpPr>
                <p:sp>
                  <p:nvSpPr>
                    <p:cNvPr id="29" name="Forme libre 28"/>
                    <p:cNvSpPr/>
                    <p:nvPr/>
                  </p:nvSpPr>
                  <p:spPr>
                    <a:xfrm>
                      <a:off x="960708" y="3053118"/>
                      <a:ext cx="3526983" cy="1269939"/>
                    </a:xfrm>
                    <a:custGeom>
                      <a:avLst/>
                      <a:gdLst>
                        <a:gd name="connsiteX0" fmla="*/ 3526983 w 3526983"/>
                        <a:gd name="connsiteY0" fmla="*/ 0 h 1269939"/>
                        <a:gd name="connsiteX1" fmla="*/ 2309648 w 3526983"/>
                        <a:gd name="connsiteY1" fmla="*/ 1269939 h 1269939"/>
                        <a:gd name="connsiteX2" fmla="*/ 0 w 3526983"/>
                        <a:gd name="connsiteY2" fmla="*/ 1033059 h 1269939"/>
                        <a:gd name="connsiteX3" fmla="*/ 0 w 3526983"/>
                        <a:gd name="connsiteY3" fmla="*/ 1033059 h 1269939"/>
                        <a:gd name="connsiteX4" fmla="*/ 0 w 3526983"/>
                        <a:gd name="connsiteY4" fmla="*/ 1033059 h 1269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6983" h="1269939">
                          <a:moveTo>
                            <a:pt x="3526983" y="0"/>
                          </a:moveTo>
                          <a:lnTo>
                            <a:pt x="2309648" y="126993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Forme libre 29"/>
                    <p:cNvSpPr/>
                    <p:nvPr/>
                  </p:nvSpPr>
                  <p:spPr>
                    <a:xfrm>
                      <a:off x="993609" y="2750438"/>
                      <a:ext cx="3329577" cy="625100"/>
                    </a:xfrm>
                    <a:custGeom>
                      <a:avLst/>
                      <a:gdLst>
                        <a:gd name="connsiteX0" fmla="*/ 3329577 w 3329577"/>
                        <a:gd name="connsiteY0" fmla="*/ 0 h 625100"/>
                        <a:gd name="connsiteX1" fmla="*/ 1427902 w 3329577"/>
                        <a:gd name="connsiteY1" fmla="*/ 19740 h 625100"/>
                        <a:gd name="connsiteX2" fmla="*/ 0 w 3329577"/>
                        <a:gd name="connsiteY2" fmla="*/ 625100 h 625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29577" h="625100">
                          <a:moveTo>
                            <a:pt x="3329577" y="0"/>
                          </a:moveTo>
                          <a:lnTo>
                            <a:pt x="1427902" y="19740"/>
                          </a:lnTo>
                          <a:lnTo>
                            <a:pt x="0" y="6251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3" name="Forme libre 32"/>
                    <p:cNvSpPr/>
                    <p:nvPr/>
                  </p:nvSpPr>
                  <p:spPr>
                    <a:xfrm>
                      <a:off x="1019930" y="3842717"/>
                      <a:ext cx="4552938" cy="407960"/>
                    </a:xfrm>
                    <a:custGeom>
                      <a:avLst/>
                      <a:gdLst>
                        <a:gd name="connsiteX0" fmla="*/ 4474531 w 4474531"/>
                        <a:gd name="connsiteY0" fmla="*/ 407960 h 407960"/>
                        <a:gd name="connsiteX1" fmla="*/ 2460992 w 4474531"/>
                        <a:gd name="connsiteY1" fmla="*/ 236880 h 407960"/>
                        <a:gd name="connsiteX2" fmla="*/ 0 w 4474531"/>
                        <a:gd name="connsiteY2" fmla="*/ 0 h 407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74531" h="407960">
                          <a:moveTo>
                            <a:pt x="4474531" y="407960"/>
                          </a:moveTo>
                          <a:lnTo>
                            <a:pt x="2460992" y="23688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9" name="Connecteur droit avec flèche 38"/>
                  <p:cNvCxnSpPr/>
                  <p:nvPr/>
                </p:nvCxnSpPr>
                <p:spPr>
                  <a:xfrm flipH="1">
                    <a:off x="772279" y="2342415"/>
                    <a:ext cx="1035978" cy="6419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Forme libre 53"/>
                <p:cNvSpPr/>
                <p:nvPr/>
              </p:nvSpPr>
              <p:spPr>
                <a:xfrm>
                  <a:off x="2066180" y="1967419"/>
                  <a:ext cx="1000190" cy="407959"/>
                </a:xfrm>
                <a:custGeom>
                  <a:avLst/>
                  <a:gdLst>
                    <a:gd name="connsiteX0" fmla="*/ 1000190 w 1000190"/>
                    <a:gd name="connsiteY0" fmla="*/ 0 h 407959"/>
                    <a:gd name="connsiteX1" fmla="*/ 342170 w 1000190"/>
                    <a:gd name="connsiteY1" fmla="*/ 407959 h 407959"/>
                    <a:gd name="connsiteX2" fmla="*/ 0 w 1000190"/>
                    <a:gd name="connsiteY2" fmla="*/ 394799 h 40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90" h="407959">
                      <a:moveTo>
                        <a:pt x="1000190" y="0"/>
                      </a:moveTo>
                      <a:lnTo>
                        <a:pt x="342170" y="407959"/>
                      </a:lnTo>
                      <a:lnTo>
                        <a:pt x="0" y="39479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70" name="Connecteur droit 69"/>
              <p:cNvCxnSpPr>
                <a:stCxn id="30" idx="1"/>
              </p:cNvCxnSpPr>
              <p:nvPr/>
            </p:nvCxnSpPr>
            <p:spPr>
              <a:xfrm flipH="1" flipV="1">
                <a:off x="2054078" y="2444237"/>
                <a:ext cx="367433" cy="3259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>
              <a:stCxn id="25" idx="3"/>
            </p:cNvCxnSpPr>
            <p:nvPr/>
          </p:nvCxnSpPr>
          <p:spPr>
            <a:xfrm flipH="1">
              <a:off x="3031492" y="2951798"/>
              <a:ext cx="700829" cy="298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r 96"/>
          <p:cNvGrpSpPr/>
          <p:nvPr/>
        </p:nvGrpSpPr>
        <p:grpSpPr>
          <a:xfrm>
            <a:off x="1625433" y="2094693"/>
            <a:ext cx="5893257" cy="2657275"/>
            <a:chOff x="1625433" y="2094693"/>
            <a:chExt cx="5893257" cy="2657275"/>
          </a:xfrm>
        </p:grpSpPr>
        <p:grpSp>
          <p:nvGrpSpPr>
            <p:cNvPr id="93" name="Grouper 92"/>
            <p:cNvGrpSpPr/>
            <p:nvPr/>
          </p:nvGrpSpPr>
          <p:grpSpPr>
            <a:xfrm>
              <a:off x="1625433" y="2105987"/>
              <a:ext cx="5893257" cy="2645981"/>
              <a:chOff x="1625433" y="2105987"/>
              <a:chExt cx="5893257" cy="2645981"/>
            </a:xfrm>
          </p:grpSpPr>
          <p:sp>
            <p:nvSpPr>
              <p:cNvPr id="90" name="Triangle isocèle 89"/>
              <p:cNvSpPr>
                <a:spLocks noChangeAspect="1"/>
              </p:cNvSpPr>
              <p:nvPr/>
            </p:nvSpPr>
            <p:spPr>
              <a:xfrm rot="3000113">
                <a:off x="1668185" y="4268248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Triangle isocèle 90"/>
              <p:cNvSpPr>
                <a:spLocks noChangeAspect="1"/>
              </p:cNvSpPr>
              <p:nvPr/>
            </p:nvSpPr>
            <p:spPr>
              <a:xfrm rot="8102682">
                <a:off x="1625433" y="2105987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Triangle isocèle 91"/>
              <p:cNvSpPr>
                <a:spLocks noChangeAspect="1"/>
              </p:cNvSpPr>
              <p:nvPr/>
            </p:nvSpPr>
            <p:spPr>
              <a:xfrm rot="18968049">
                <a:off x="7122693" y="4410590"/>
                <a:ext cx="395997" cy="341378"/>
              </a:xfrm>
              <a:prstGeom prst="triangle">
                <a:avLst/>
              </a:prstGeom>
              <a:noFill/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4" name="Triangle isocèle 93"/>
            <p:cNvSpPr>
              <a:spLocks noChangeAspect="1"/>
            </p:cNvSpPr>
            <p:nvPr/>
          </p:nvSpPr>
          <p:spPr>
            <a:xfrm rot="10800000">
              <a:off x="2412529" y="2094693"/>
              <a:ext cx="395997" cy="341378"/>
            </a:xfrm>
            <a:prstGeom prst="triangle">
              <a:avLst/>
            </a:prstGeom>
            <a:noFill/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876285" y="1371131"/>
            <a:ext cx="3202899" cy="2411512"/>
            <a:chOff x="3876285" y="1371131"/>
            <a:chExt cx="3202899" cy="2411512"/>
          </a:xfrm>
        </p:grpSpPr>
        <p:sp>
          <p:nvSpPr>
            <p:cNvPr id="109" name="Ellipse 108"/>
            <p:cNvSpPr/>
            <p:nvPr/>
          </p:nvSpPr>
          <p:spPr>
            <a:xfrm rot="5400000">
              <a:off x="4263962" y="983454"/>
              <a:ext cx="644860" cy="1420213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4303570" y="1559256"/>
              <a:ext cx="536860" cy="538550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Corde 124"/>
            <p:cNvSpPr/>
            <p:nvPr/>
          </p:nvSpPr>
          <p:spPr>
            <a:xfrm rot="16200000">
              <a:off x="5308588" y="2012046"/>
              <a:ext cx="1693264" cy="1847929"/>
            </a:xfrm>
            <a:prstGeom prst="chord">
              <a:avLst>
                <a:gd name="adj1" fmla="val 2700000"/>
                <a:gd name="adj2" fmla="val 18933115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</p:grp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grpSp>
        <p:nvGrpSpPr>
          <p:cNvPr id="42" name="Grouper 41"/>
          <p:cNvGrpSpPr/>
          <p:nvPr/>
        </p:nvGrpSpPr>
        <p:grpSpPr>
          <a:xfrm>
            <a:off x="2352190" y="2812067"/>
            <a:ext cx="4253262" cy="1264271"/>
            <a:chOff x="2352190" y="2812067"/>
            <a:chExt cx="4253262" cy="1264271"/>
          </a:xfrm>
        </p:grpSpPr>
        <p:grpSp>
          <p:nvGrpSpPr>
            <p:cNvPr id="8" name="Grouper 7"/>
            <p:cNvGrpSpPr/>
            <p:nvPr/>
          </p:nvGrpSpPr>
          <p:grpSpPr>
            <a:xfrm>
              <a:off x="4816892" y="2812067"/>
              <a:ext cx="1788560" cy="1264271"/>
              <a:chOff x="4816892" y="2812067"/>
              <a:chExt cx="1788560" cy="1264271"/>
            </a:xfrm>
          </p:grpSpPr>
          <p:sp>
            <p:nvSpPr>
              <p:cNvPr id="135" name="Éclair 134"/>
              <p:cNvSpPr>
                <a:spLocks noChangeAspect="1"/>
              </p:cNvSpPr>
              <p:nvPr/>
            </p:nvSpPr>
            <p:spPr>
              <a:xfrm>
                <a:off x="4894428" y="2812067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Éclair 135"/>
              <p:cNvSpPr>
                <a:spLocks noChangeAspect="1"/>
              </p:cNvSpPr>
              <p:nvPr/>
            </p:nvSpPr>
            <p:spPr>
              <a:xfrm>
                <a:off x="4894428" y="3230038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Éclair 136"/>
              <p:cNvSpPr>
                <a:spLocks noChangeAspect="1"/>
              </p:cNvSpPr>
              <p:nvPr/>
            </p:nvSpPr>
            <p:spPr>
              <a:xfrm>
                <a:off x="4816892" y="3670776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Éclair 137"/>
              <p:cNvSpPr>
                <a:spLocks noChangeAspect="1"/>
              </p:cNvSpPr>
              <p:nvPr/>
            </p:nvSpPr>
            <p:spPr>
              <a:xfrm>
                <a:off x="6353456" y="3824342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0" name="Éclair 139"/>
            <p:cNvSpPr>
              <a:spLocks noChangeAspect="1"/>
            </p:cNvSpPr>
            <p:nvPr/>
          </p:nvSpPr>
          <p:spPr>
            <a:xfrm>
              <a:off x="2352190" y="3785663"/>
              <a:ext cx="251996" cy="251996"/>
            </a:xfrm>
            <a:prstGeom prst="lightningBolt">
              <a:avLst/>
            </a:prstGeom>
            <a:solidFill>
              <a:srgbClr val="0000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126291" y="2426441"/>
            <a:ext cx="3147911" cy="2036296"/>
            <a:chOff x="2126291" y="2426441"/>
            <a:chExt cx="3147911" cy="2036296"/>
          </a:xfrm>
        </p:grpSpPr>
        <p:grpSp>
          <p:nvGrpSpPr>
            <p:cNvPr id="43" name="Grouper 42"/>
            <p:cNvGrpSpPr/>
            <p:nvPr/>
          </p:nvGrpSpPr>
          <p:grpSpPr>
            <a:xfrm>
              <a:off x="2126291" y="2426441"/>
              <a:ext cx="1929335" cy="2036296"/>
              <a:chOff x="2126291" y="2426441"/>
              <a:chExt cx="1929335" cy="2036296"/>
            </a:xfrm>
          </p:grpSpPr>
          <p:sp>
            <p:nvSpPr>
              <p:cNvPr id="139" name="Trier 138"/>
              <p:cNvSpPr>
                <a:spLocks noChangeAspect="1"/>
              </p:cNvSpPr>
              <p:nvPr/>
            </p:nvSpPr>
            <p:spPr>
              <a:xfrm>
                <a:off x="2294252" y="2868358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Trier 140"/>
              <p:cNvSpPr>
                <a:spLocks noChangeAspect="1"/>
              </p:cNvSpPr>
              <p:nvPr/>
            </p:nvSpPr>
            <p:spPr>
              <a:xfrm>
                <a:off x="2194857" y="3466937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Trier 141"/>
              <p:cNvSpPr>
                <a:spLocks noChangeAspect="1"/>
              </p:cNvSpPr>
              <p:nvPr/>
            </p:nvSpPr>
            <p:spPr>
              <a:xfrm>
                <a:off x="2744499" y="3662343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Trier 142"/>
              <p:cNvSpPr>
                <a:spLocks noChangeAspect="1"/>
              </p:cNvSpPr>
              <p:nvPr/>
            </p:nvSpPr>
            <p:spPr>
              <a:xfrm>
                <a:off x="2491175" y="4138740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ier 143"/>
              <p:cNvSpPr>
                <a:spLocks noChangeAspect="1"/>
              </p:cNvSpPr>
              <p:nvPr/>
            </p:nvSpPr>
            <p:spPr>
              <a:xfrm>
                <a:off x="2126291" y="242644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er 144"/>
              <p:cNvSpPr>
                <a:spLocks noChangeAspect="1"/>
              </p:cNvSpPr>
              <p:nvPr/>
            </p:nvSpPr>
            <p:spPr>
              <a:xfrm>
                <a:off x="3893627" y="374466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Trier 145"/>
            <p:cNvSpPr>
              <a:spLocks noChangeAspect="1"/>
            </p:cNvSpPr>
            <p:nvPr/>
          </p:nvSpPr>
          <p:spPr>
            <a:xfrm>
              <a:off x="5112203" y="4003175"/>
              <a:ext cx="161999" cy="323997"/>
            </a:xfrm>
            <a:prstGeom prst="flowChartSo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862005" y="3322898"/>
            <a:ext cx="6981584" cy="1840835"/>
            <a:chOff x="862005" y="3322898"/>
            <a:chExt cx="6981584" cy="1840835"/>
          </a:xfrm>
        </p:grpSpPr>
        <p:grpSp>
          <p:nvGrpSpPr>
            <p:cNvPr id="47" name="Grouper 46"/>
            <p:cNvGrpSpPr/>
            <p:nvPr/>
          </p:nvGrpSpPr>
          <p:grpSpPr>
            <a:xfrm>
              <a:off x="5860866" y="3985709"/>
              <a:ext cx="1982723" cy="613828"/>
              <a:chOff x="5860866" y="3985709"/>
              <a:chExt cx="1982723" cy="613828"/>
            </a:xfrm>
          </p:grpSpPr>
          <p:cxnSp>
            <p:nvCxnSpPr>
              <p:cNvPr id="44" name="Connecteur droit avec flèche 43"/>
              <p:cNvCxnSpPr>
                <a:stCxn id="27" idx="6"/>
              </p:cNvCxnSpPr>
              <p:nvPr/>
            </p:nvCxnSpPr>
            <p:spPr>
              <a:xfrm>
                <a:off x="5860866" y="4114118"/>
                <a:ext cx="1607652" cy="4854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>
                <a:off x="7419315" y="3985709"/>
                <a:ext cx="424274" cy="17284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orme libre 75"/>
            <p:cNvSpPr/>
            <p:nvPr/>
          </p:nvSpPr>
          <p:spPr>
            <a:xfrm>
              <a:off x="862005" y="4908676"/>
              <a:ext cx="2033280" cy="236880"/>
            </a:xfrm>
            <a:custGeom>
              <a:avLst/>
              <a:gdLst>
                <a:gd name="connsiteX0" fmla="*/ 2033280 w 2033280"/>
                <a:gd name="connsiteY0" fmla="*/ 236880 h 236880"/>
                <a:gd name="connsiteX1" fmla="*/ 1177855 w 2033280"/>
                <a:gd name="connsiteY1" fmla="*/ 0 h 236880"/>
                <a:gd name="connsiteX2" fmla="*/ 618538 w 2033280"/>
                <a:gd name="connsiteY2" fmla="*/ 125020 h 236880"/>
                <a:gd name="connsiteX3" fmla="*/ 0 w 2033280"/>
                <a:gd name="connsiteY3" fmla="*/ 125020 h 2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280" h="236880">
                  <a:moveTo>
                    <a:pt x="2033280" y="236880"/>
                  </a:moveTo>
                  <a:lnTo>
                    <a:pt x="1177855" y="0"/>
                  </a:lnTo>
                  <a:lnTo>
                    <a:pt x="618538" y="125020"/>
                  </a:lnTo>
                  <a:lnTo>
                    <a:pt x="0" y="125020"/>
                  </a:lnTo>
                </a:path>
              </a:pathLst>
            </a:cu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H="1">
              <a:off x="1019930" y="3322898"/>
              <a:ext cx="3165073" cy="106102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er 64"/>
            <p:cNvGrpSpPr/>
            <p:nvPr/>
          </p:nvGrpSpPr>
          <p:grpSpPr>
            <a:xfrm>
              <a:off x="3066370" y="4114118"/>
              <a:ext cx="3573044" cy="1049615"/>
              <a:chOff x="3066370" y="4114118"/>
              <a:chExt cx="3573044" cy="1049615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066370" y="5163733"/>
                <a:ext cx="3573044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27" idx="6"/>
              </p:cNvCxnSpPr>
              <p:nvPr/>
            </p:nvCxnSpPr>
            <p:spPr>
              <a:xfrm>
                <a:off x="5860866" y="4114118"/>
                <a:ext cx="778548" cy="1049615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27" idx="4"/>
              </p:cNvCxnSpPr>
              <p:nvPr/>
            </p:nvCxnSpPr>
            <p:spPr>
              <a:xfrm>
                <a:off x="5641473" y="4524764"/>
                <a:ext cx="471526" cy="63896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V="1">
                <a:off x="6639414" y="4355956"/>
                <a:ext cx="0" cy="79200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1" name="Image 190" descr="LEG Russie.tif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47" y="767518"/>
            <a:ext cx="842199" cy="627990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2825500" y="1558751"/>
            <a:ext cx="3035366" cy="3771694"/>
            <a:chOff x="2825500" y="1558751"/>
            <a:chExt cx="3035366" cy="3771694"/>
          </a:xfrm>
        </p:grpSpPr>
        <p:grpSp>
          <p:nvGrpSpPr>
            <p:cNvPr id="35" name="Grouper 34"/>
            <p:cNvGrpSpPr/>
            <p:nvPr/>
          </p:nvGrpSpPr>
          <p:grpSpPr>
            <a:xfrm>
              <a:off x="2924201" y="1558751"/>
              <a:ext cx="2936665" cy="3128418"/>
              <a:chOff x="2924201" y="1558751"/>
              <a:chExt cx="2936665" cy="3128418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Ellipse 22"/>
              <p:cNvSpPr/>
              <p:nvPr/>
            </p:nvSpPr>
            <p:spPr>
              <a:xfrm>
                <a:off x="4185003" y="2283257"/>
                <a:ext cx="644860" cy="142021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 rot="5400000">
                <a:off x="3081113" y="4170260"/>
                <a:ext cx="359997" cy="673821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690145" y="2491686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5422080" y="3703471"/>
                <a:ext cx="438786" cy="82129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940213" y="1558751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Ellipse 65"/>
            <p:cNvSpPr>
              <a:spLocks noChangeAspect="1"/>
            </p:cNvSpPr>
            <p:nvPr/>
          </p:nvSpPr>
          <p:spPr>
            <a:xfrm rot="5400000">
              <a:off x="2930298" y="4865650"/>
              <a:ext cx="359997" cy="5695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3084134" y="2243778"/>
            <a:ext cx="4378568" cy="2190355"/>
            <a:chOff x="3084134" y="2243778"/>
            <a:chExt cx="4378568" cy="2190355"/>
          </a:xfrm>
        </p:grpSpPr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4087661" y="3013802"/>
              <a:ext cx="536860" cy="5385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3084134" y="407633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7105844" y="376290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5463044" y="375632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644036" y="224377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41112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4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r-FR" sz="2800" b="1" i="1" dirty="0" smtClean="0">
                <a:solidFill>
                  <a:srgbClr val="0000FF"/>
                </a:solidFill>
              </a:rPr>
              <a:t>II. Les </a:t>
            </a:r>
            <a:r>
              <a:rPr lang="fr-FR" sz="2800" b="1" i="1" dirty="0">
                <a:solidFill>
                  <a:srgbClr val="0000FF"/>
                </a:solidFill>
              </a:rPr>
              <a:t>acteurs multiples d’une ressource convoitée</a:t>
            </a:r>
            <a:r>
              <a:rPr lang="fr-FR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Les acteurs spatiaux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00956" y="958463"/>
            <a:ext cx="4543044" cy="589953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La Russie est encadrée par des puissances majeures</a:t>
            </a:r>
          </a:p>
          <a:p>
            <a:pPr lvl="1" algn="just"/>
            <a:r>
              <a:rPr lang="fr-FR" dirty="0" smtClean="0"/>
              <a:t>UE, Chine, Japon, </a:t>
            </a:r>
          </a:p>
          <a:p>
            <a:pPr lvl="1" algn="just"/>
            <a:r>
              <a:rPr lang="fr-FR" dirty="0" smtClean="0"/>
              <a:t>Voisins nombreux et instables (Caucase et Moyen-Orient)</a:t>
            </a:r>
          </a:p>
          <a:p>
            <a:pPr algn="just"/>
            <a:r>
              <a:rPr lang="fr-FR" dirty="0" smtClean="0"/>
              <a:t>Moscou capitale « hypertrophiée » : </a:t>
            </a:r>
          </a:p>
          <a:p>
            <a:pPr lvl="1" algn="just"/>
            <a:r>
              <a:rPr lang="fr-FR" dirty="0" smtClean="0"/>
              <a:t>11 millions d’habitants</a:t>
            </a:r>
          </a:p>
          <a:p>
            <a:pPr lvl="1" algn="just"/>
            <a:r>
              <a:rPr lang="fr-FR" dirty="0" smtClean="0"/>
              <a:t>¼ de la richesse nationale</a:t>
            </a:r>
          </a:p>
          <a:p>
            <a:pPr lvl="1" algn="just"/>
            <a:r>
              <a:rPr lang="fr-FR" dirty="0" smtClean="0"/>
              <a:t>40% des investissements étrangers</a:t>
            </a:r>
          </a:p>
          <a:p>
            <a:pPr lvl="1" algn="just"/>
            <a:r>
              <a:rPr lang="fr-FR" dirty="0" smtClean="0"/>
              <a:t>Nouveau quartier des affaires : </a:t>
            </a:r>
            <a:r>
              <a:rPr lang="fr-FR" dirty="0" err="1" smtClean="0"/>
              <a:t>Moskva</a:t>
            </a:r>
            <a:r>
              <a:rPr lang="fr-FR" dirty="0" smtClean="0"/>
              <a:t>-city </a:t>
            </a:r>
          </a:p>
          <a:p>
            <a:pPr algn="just"/>
            <a:r>
              <a:rPr lang="fr-FR" dirty="0" err="1" smtClean="0"/>
              <a:t>Saint-Petersbourg</a:t>
            </a:r>
            <a:r>
              <a:rPr lang="fr-FR" dirty="0" smtClean="0"/>
              <a:t>, seconde capitale de la Russie :</a:t>
            </a:r>
          </a:p>
          <a:p>
            <a:pPr lvl="1" algn="just"/>
            <a:r>
              <a:rPr lang="fr-FR" dirty="0" smtClean="0"/>
              <a:t>5 millions d’habitants</a:t>
            </a:r>
          </a:p>
          <a:p>
            <a:pPr lvl="1" algn="just"/>
            <a:r>
              <a:rPr lang="fr-FR" dirty="0" smtClean="0"/>
              <a:t>« fenêtre européenne » par le tourisme. </a:t>
            </a:r>
          </a:p>
          <a:p>
            <a:pPr lvl="1" algn="just"/>
            <a:r>
              <a:rPr lang="fr-FR" dirty="0" smtClean="0"/>
              <a:t>Interface commerciale historique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452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grpSp>
        <p:nvGrpSpPr>
          <p:cNvPr id="53" name="Grouper 52"/>
          <p:cNvGrpSpPr/>
          <p:nvPr/>
        </p:nvGrpSpPr>
        <p:grpSpPr>
          <a:xfrm>
            <a:off x="65077" y="2986593"/>
            <a:ext cx="6844343" cy="3407955"/>
            <a:chOff x="65077" y="2986593"/>
            <a:chExt cx="6844343" cy="3407955"/>
          </a:xfrm>
        </p:grpSpPr>
        <p:sp>
          <p:nvSpPr>
            <p:cNvPr id="147" name="Rectangle 146"/>
            <p:cNvSpPr>
              <a:spLocks/>
            </p:cNvSpPr>
            <p:nvPr/>
          </p:nvSpPr>
          <p:spPr>
            <a:xfrm>
              <a:off x="5109422" y="4592245"/>
              <a:ext cx="1799998" cy="180230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Chine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65077" y="2986593"/>
              <a:ext cx="1092312" cy="1375219"/>
            </a:xfrm>
            <a:custGeom>
              <a:avLst/>
              <a:gdLst>
                <a:gd name="connsiteX0" fmla="*/ 1072571 w 1092312"/>
                <a:gd name="connsiteY0" fmla="*/ 0 h 1375219"/>
                <a:gd name="connsiteX1" fmla="*/ 1092312 w 1092312"/>
                <a:gd name="connsiteY1" fmla="*/ 1375219 h 1375219"/>
                <a:gd name="connsiteX2" fmla="*/ 0 w 1092312"/>
                <a:gd name="connsiteY2" fmla="*/ 1375219 h 1375219"/>
                <a:gd name="connsiteX3" fmla="*/ 0 w 1092312"/>
                <a:gd name="connsiteY3" fmla="*/ 440860 h 1375219"/>
                <a:gd name="connsiteX4" fmla="*/ 1072571 w 1092312"/>
                <a:gd name="connsiteY4" fmla="*/ 0 h 13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312" h="1375219">
                  <a:moveTo>
                    <a:pt x="1072571" y="0"/>
                  </a:moveTo>
                  <a:lnTo>
                    <a:pt x="1092312" y="1375219"/>
                  </a:lnTo>
                  <a:lnTo>
                    <a:pt x="0" y="1375219"/>
                  </a:lnTo>
                  <a:lnTo>
                    <a:pt x="0" y="440860"/>
                  </a:lnTo>
                  <a:lnTo>
                    <a:pt x="1072571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Europe occidentale</a:t>
              </a:r>
            </a:p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et  orientale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05" name="Forme libre 104"/>
          <p:cNvSpPr/>
          <p:nvPr/>
        </p:nvSpPr>
        <p:spPr>
          <a:xfrm>
            <a:off x="1875355" y="2263518"/>
            <a:ext cx="2678138" cy="2322739"/>
          </a:xfrm>
          <a:custGeom>
            <a:avLst/>
            <a:gdLst>
              <a:gd name="connsiteX0" fmla="*/ 2395190 w 2678138"/>
              <a:gd name="connsiteY0" fmla="*/ 1717379 h 2322739"/>
              <a:gd name="connsiteX1" fmla="*/ 381651 w 2678138"/>
              <a:gd name="connsiteY1" fmla="*/ 6580 h 2322739"/>
              <a:gd name="connsiteX2" fmla="*/ 6580 w 2678138"/>
              <a:gd name="connsiteY2" fmla="*/ 0 h 2322739"/>
              <a:gd name="connsiteX3" fmla="*/ 13160 w 2678138"/>
              <a:gd name="connsiteY3" fmla="*/ 710640 h 2322739"/>
              <a:gd name="connsiteX4" fmla="*/ 671179 w 2678138"/>
              <a:gd name="connsiteY4" fmla="*/ 1118600 h 2322739"/>
              <a:gd name="connsiteX5" fmla="*/ 19740 w 2678138"/>
              <a:gd name="connsiteY5" fmla="*/ 2026639 h 2322739"/>
              <a:gd name="connsiteX6" fmla="*/ 0 w 2678138"/>
              <a:gd name="connsiteY6" fmla="*/ 2289839 h 2322739"/>
              <a:gd name="connsiteX7" fmla="*/ 2678138 w 2678138"/>
              <a:gd name="connsiteY7" fmla="*/ 2322739 h 2322739"/>
              <a:gd name="connsiteX8" fmla="*/ 2395190 w 2678138"/>
              <a:gd name="connsiteY8" fmla="*/ 1717379 h 23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138" h="2322739">
                <a:moveTo>
                  <a:pt x="2395190" y="1717379"/>
                </a:moveTo>
                <a:lnTo>
                  <a:pt x="381651" y="6580"/>
                </a:lnTo>
                <a:lnTo>
                  <a:pt x="6580" y="0"/>
                </a:lnTo>
                <a:cubicBezTo>
                  <a:pt x="8773" y="236880"/>
                  <a:pt x="10967" y="473760"/>
                  <a:pt x="13160" y="710640"/>
                </a:cubicBezTo>
                <a:lnTo>
                  <a:pt x="671179" y="1118600"/>
                </a:lnTo>
                <a:lnTo>
                  <a:pt x="19740" y="2026639"/>
                </a:lnTo>
                <a:lnTo>
                  <a:pt x="0" y="2289839"/>
                </a:lnTo>
                <a:lnTo>
                  <a:pt x="2678138" y="2322739"/>
                </a:lnTo>
                <a:lnTo>
                  <a:pt x="2395190" y="1717379"/>
                </a:lnTo>
                <a:close/>
              </a:path>
            </a:pathLst>
          </a:custGeom>
          <a:solidFill>
            <a:srgbClr val="999999">
              <a:alpha val="43000"/>
            </a:srgbClr>
          </a:solidFill>
          <a:ln w="38100" cmpd="sng">
            <a:solidFill>
              <a:srgbClr val="7F7F7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3234634" y="2286247"/>
            <a:ext cx="2809082" cy="2334210"/>
            <a:chOff x="3234634" y="2286247"/>
            <a:chExt cx="2809082" cy="2334210"/>
          </a:xfrm>
        </p:grpSpPr>
        <p:sp>
          <p:nvSpPr>
            <p:cNvPr id="124" name="Nuage 123"/>
            <p:cNvSpPr/>
            <p:nvPr/>
          </p:nvSpPr>
          <p:spPr>
            <a:xfrm rot="18884455">
              <a:off x="2820003" y="2700878"/>
              <a:ext cx="2334210" cy="150494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Nuage 130"/>
            <p:cNvSpPr/>
            <p:nvPr/>
          </p:nvSpPr>
          <p:spPr>
            <a:xfrm rot="18884455">
              <a:off x="4996989" y="3536379"/>
              <a:ext cx="1145397" cy="94805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r 80"/>
          <p:cNvGrpSpPr/>
          <p:nvPr/>
        </p:nvGrpSpPr>
        <p:grpSpPr>
          <a:xfrm>
            <a:off x="772279" y="1967419"/>
            <a:ext cx="4800589" cy="2355638"/>
            <a:chOff x="772279" y="1967419"/>
            <a:chExt cx="4800589" cy="2355638"/>
          </a:xfrm>
        </p:grpSpPr>
        <p:grpSp>
          <p:nvGrpSpPr>
            <p:cNvPr id="71" name="Grouper 70"/>
            <p:cNvGrpSpPr/>
            <p:nvPr/>
          </p:nvGrpSpPr>
          <p:grpSpPr>
            <a:xfrm>
              <a:off x="772279" y="1967419"/>
              <a:ext cx="4800589" cy="2355638"/>
              <a:chOff x="772279" y="1967419"/>
              <a:chExt cx="4800589" cy="2355638"/>
            </a:xfrm>
          </p:grpSpPr>
          <p:grpSp>
            <p:nvGrpSpPr>
              <p:cNvPr id="55" name="Grouper 54"/>
              <p:cNvGrpSpPr/>
              <p:nvPr/>
            </p:nvGrpSpPr>
            <p:grpSpPr>
              <a:xfrm>
                <a:off x="772279" y="1967419"/>
                <a:ext cx="4800589" cy="2355638"/>
                <a:chOff x="772279" y="1967419"/>
                <a:chExt cx="4800589" cy="2355638"/>
              </a:xfrm>
            </p:grpSpPr>
            <p:grpSp>
              <p:nvGrpSpPr>
                <p:cNvPr id="41" name="Grouper 40"/>
                <p:cNvGrpSpPr/>
                <p:nvPr/>
              </p:nvGrpSpPr>
              <p:grpSpPr>
                <a:xfrm>
                  <a:off x="772279" y="2342415"/>
                  <a:ext cx="4800589" cy="1980642"/>
                  <a:chOff x="772279" y="2342415"/>
                  <a:chExt cx="4800589" cy="1980642"/>
                </a:xfrm>
              </p:grpSpPr>
              <p:grpSp>
                <p:nvGrpSpPr>
                  <p:cNvPr id="34" name="Grouper 33"/>
                  <p:cNvGrpSpPr/>
                  <p:nvPr/>
                </p:nvGrpSpPr>
                <p:grpSpPr>
                  <a:xfrm>
                    <a:off x="960708" y="2750438"/>
                    <a:ext cx="4612160" cy="1572619"/>
                    <a:chOff x="960708" y="2750438"/>
                    <a:chExt cx="4612160" cy="1572619"/>
                  </a:xfrm>
                </p:grpSpPr>
                <p:sp>
                  <p:nvSpPr>
                    <p:cNvPr id="29" name="Forme libre 28"/>
                    <p:cNvSpPr/>
                    <p:nvPr/>
                  </p:nvSpPr>
                  <p:spPr>
                    <a:xfrm>
                      <a:off x="960708" y="3053118"/>
                      <a:ext cx="3526983" cy="1269939"/>
                    </a:xfrm>
                    <a:custGeom>
                      <a:avLst/>
                      <a:gdLst>
                        <a:gd name="connsiteX0" fmla="*/ 3526983 w 3526983"/>
                        <a:gd name="connsiteY0" fmla="*/ 0 h 1269939"/>
                        <a:gd name="connsiteX1" fmla="*/ 2309648 w 3526983"/>
                        <a:gd name="connsiteY1" fmla="*/ 1269939 h 1269939"/>
                        <a:gd name="connsiteX2" fmla="*/ 0 w 3526983"/>
                        <a:gd name="connsiteY2" fmla="*/ 1033059 h 1269939"/>
                        <a:gd name="connsiteX3" fmla="*/ 0 w 3526983"/>
                        <a:gd name="connsiteY3" fmla="*/ 1033059 h 1269939"/>
                        <a:gd name="connsiteX4" fmla="*/ 0 w 3526983"/>
                        <a:gd name="connsiteY4" fmla="*/ 1033059 h 1269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6983" h="1269939">
                          <a:moveTo>
                            <a:pt x="3526983" y="0"/>
                          </a:moveTo>
                          <a:lnTo>
                            <a:pt x="2309648" y="126993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Forme libre 29"/>
                    <p:cNvSpPr/>
                    <p:nvPr/>
                  </p:nvSpPr>
                  <p:spPr>
                    <a:xfrm>
                      <a:off x="993609" y="2750438"/>
                      <a:ext cx="3329577" cy="625100"/>
                    </a:xfrm>
                    <a:custGeom>
                      <a:avLst/>
                      <a:gdLst>
                        <a:gd name="connsiteX0" fmla="*/ 3329577 w 3329577"/>
                        <a:gd name="connsiteY0" fmla="*/ 0 h 625100"/>
                        <a:gd name="connsiteX1" fmla="*/ 1427902 w 3329577"/>
                        <a:gd name="connsiteY1" fmla="*/ 19740 h 625100"/>
                        <a:gd name="connsiteX2" fmla="*/ 0 w 3329577"/>
                        <a:gd name="connsiteY2" fmla="*/ 625100 h 625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29577" h="625100">
                          <a:moveTo>
                            <a:pt x="3329577" y="0"/>
                          </a:moveTo>
                          <a:lnTo>
                            <a:pt x="1427902" y="19740"/>
                          </a:lnTo>
                          <a:lnTo>
                            <a:pt x="0" y="6251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3" name="Forme libre 32"/>
                    <p:cNvSpPr/>
                    <p:nvPr/>
                  </p:nvSpPr>
                  <p:spPr>
                    <a:xfrm>
                      <a:off x="1019930" y="3842717"/>
                      <a:ext cx="4552938" cy="407960"/>
                    </a:xfrm>
                    <a:custGeom>
                      <a:avLst/>
                      <a:gdLst>
                        <a:gd name="connsiteX0" fmla="*/ 4474531 w 4474531"/>
                        <a:gd name="connsiteY0" fmla="*/ 407960 h 407960"/>
                        <a:gd name="connsiteX1" fmla="*/ 2460992 w 4474531"/>
                        <a:gd name="connsiteY1" fmla="*/ 236880 h 407960"/>
                        <a:gd name="connsiteX2" fmla="*/ 0 w 4474531"/>
                        <a:gd name="connsiteY2" fmla="*/ 0 h 407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74531" h="407960">
                          <a:moveTo>
                            <a:pt x="4474531" y="407960"/>
                          </a:moveTo>
                          <a:lnTo>
                            <a:pt x="2460992" y="23688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9" name="Connecteur droit avec flèche 38"/>
                  <p:cNvCxnSpPr>
                    <a:stCxn id="20" idx="2"/>
                  </p:cNvCxnSpPr>
                  <p:nvPr/>
                </p:nvCxnSpPr>
                <p:spPr>
                  <a:xfrm flipH="1">
                    <a:off x="772279" y="2342415"/>
                    <a:ext cx="1035978" cy="6419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Forme libre 53"/>
                <p:cNvSpPr/>
                <p:nvPr/>
              </p:nvSpPr>
              <p:spPr>
                <a:xfrm>
                  <a:off x="2066180" y="1967419"/>
                  <a:ext cx="1000190" cy="407959"/>
                </a:xfrm>
                <a:custGeom>
                  <a:avLst/>
                  <a:gdLst>
                    <a:gd name="connsiteX0" fmla="*/ 1000190 w 1000190"/>
                    <a:gd name="connsiteY0" fmla="*/ 0 h 407959"/>
                    <a:gd name="connsiteX1" fmla="*/ 342170 w 1000190"/>
                    <a:gd name="connsiteY1" fmla="*/ 407959 h 407959"/>
                    <a:gd name="connsiteX2" fmla="*/ 0 w 1000190"/>
                    <a:gd name="connsiteY2" fmla="*/ 394799 h 40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90" h="407959">
                      <a:moveTo>
                        <a:pt x="1000190" y="0"/>
                      </a:moveTo>
                      <a:lnTo>
                        <a:pt x="342170" y="407959"/>
                      </a:lnTo>
                      <a:lnTo>
                        <a:pt x="0" y="39479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70" name="Connecteur droit 69"/>
              <p:cNvCxnSpPr>
                <a:stCxn id="30" idx="1"/>
                <a:endCxn id="20" idx="5"/>
              </p:cNvCxnSpPr>
              <p:nvPr/>
            </p:nvCxnSpPr>
            <p:spPr>
              <a:xfrm flipH="1" flipV="1">
                <a:off x="2054078" y="2444237"/>
                <a:ext cx="367433" cy="3259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>
              <a:stCxn id="25" idx="3"/>
              <a:endCxn id="13" idx="7"/>
            </p:cNvCxnSpPr>
            <p:nvPr/>
          </p:nvCxnSpPr>
          <p:spPr>
            <a:xfrm flipH="1">
              <a:off x="3031492" y="2951798"/>
              <a:ext cx="700829" cy="298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r 96"/>
          <p:cNvGrpSpPr/>
          <p:nvPr/>
        </p:nvGrpSpPr>
        <p:grpSpPr>
          <a:xfrm>
            <a:off x="1625433" y="2094693"/>
            <a:ext cx="5893257" cy="2657275"/>
            <a:chOff x="1625433" y="2094693"/>
            <a:chExt cx="5893257" cy="2657275"/>
          </a:xfrm>
        </p:grpSpPr>
        <p:grpSp>
          <p:nvGrpSpPr>
            <p:cNvPr id="93" name="Grouper 92"/>
            <p:cNvGrpSpPr/>
            <p:nvPr/>
          </p:nvGrpSpPr>
          <p:grpSpPr>
            <a:xfrm>
              <a:off x="1625433" y="2105987"/>
              <a:ext cx="5893257" cy="2645981"/>
              <a:chOff x="1625433" y="2105987"/>
              <a:chExt cx="5893257" cy="2645981"/>
            </a:xfrm>
          </p:grpSpPr>
          <p:sp>
            <p:nvSpPr>
              <p:cNvPr id="90" name="Triangle isocèle 89"/>
              <p:cNvSpPr>
                <a:spLocks noChangeAspect="1"/>
              </p:cNvSpPr>
              <p:nvPr/>
            </p:nvSpPr>
            <p:spPr>
              <a:xfrm rot="3000113">
                <a:off x="1668185" y="4268248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Triangle isocèle 90"/>
              <p:cNvSpPr>
                <a:spLocks noChangeAspect="1"/>
              </p:cNvSpPr>
              <p:nvPr/>
            </p:nvSpPr>
            <p:spPr>
              <a:xfrm rot="8102682">
                <a:off x="1625433" y="2105987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Triangle isocèle 91"/>
              <p:cNvSpPr>
                <a:spLocks noChangeAspect="1"/>
              </p:cNvSpPr>
              <p:nvPr/>
            </p:nvSpPr>
            <p:spPr>
              <a:xfrm rot="18968049">
                <a:off x="7122693" y="4410590"/>
                <a:ext cx="395997" cy="341378"/>
              </a:xfrm>
              <a:prstGeom prst="triangle">
                <a:avLst/>
              </a:prstGeom>
              <a:noFill/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4" name="Triangle isocèle 93"/>
            <p:cNvSpPr>
              <a:spLocks noChangeAspect="1"/>
            </p:cNvSpPr>
            <p:nvPr/>
          </p:nvSpPr>
          <p:spPr>
            <a:xfrm rot="10800000">
              <a:off x="2412529" y="2094693"/>
              <a:ext cx="395997" cy="341378"/>
            </a:xfrm>
            <a:prstGeom prst="triangle">
              <a:avLst/>
            </a:prstGeom>
            <a:noFill/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876285" y="1371131"/>
            <a:ext cx="3202899" cy="2411512"/>
            <a:chOff x="3876285" y="1371131"/>
            <a:chExt cx="3202899" cy="2411512"/>
          </a:xfrm>
        </p:grpSpPr>
        <p:sp>
          <p:nvSpPr>
            <p:cNvPr id="109" name="Ellipse 108"/>
            <p:cNvSpPr/>
            <p:nvPr/>
          </p:nvSpPr>
          <p:spPr>
            <a:xfrm rot="5400000">
              <a:off x="4263962" y="983454"/>
              <a:ext cx="644860" cy="1420213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4303570" y="1559256"/>
              <a:ext cx="536860" cy="538550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Corde 124"/>
            <p:cNvSpPr/>
            <p:nvPr/>
          </p:nvSpPr>
          <p:spPr>
            <a:xfrm rot="16200000">
              <a:off x="5308588" y="2012046"/>
              <a:ext cx="1693264" cy="1847929"/>
            </a:xfrm>
            <a:prstGeom prst="chord">
              <a:avLst>
                <a:gd name="adj1" fmla="val 2700000"/>
                <a:gd name="adj2" fmla="val 18933115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</p:grp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grpSp>
        <p:nvGrpSpPr>
          <p:cNvPr id="42" name="Grouper 41"/>
          <p:cNvGrpSpPr/>
          <p:nvPr/>
        </p:nvGrpSpPr>
        <p:grpSpPr>
          <a:xfrm>
            <a:off x="2352190" y="2812067"/>
            <a:ext cx="4253262" cy="1264271"/>
            <a:chOff x="2352190" y="2812067"/>
            <a:chExt cx="4253262" cy="1264271"/>
          </a:xfrm>
        </p:grpSpPr>
        <p:grpSp>
          <p:nvGrpSpPr>
            <p:cNvPr id="8" name="Grouper 7"/>
            <p:cNvGrpSpPr/>
            <p:nvPr/>
          </p:nvGrpSpPr>
          <p:grpSpPr>
            <a:xfrm>
              <a:off x="4816892" y="2812067"/>
              <a:ext cx="1788560" cy="1264271"/>
              <a:chOff x="4816892" y="2812067"/>
              <a:chExt cx="1788560" cy="1264271"/>
            </a:xfrm>
          </p:grpSpPr>
          <p:sp>
            <p:nvSpPr>
              <p:cNvPr id="135" name="Éclair 134"/>
              <p:cNvSpPr>
                <a:spLocks noChangeAspect="1"/>
              </p:cNvSpPr>
              <p:nvPr/>
            </p:nvSpPr>
            <p:spPr>
              <a:xfrm>
                <a:off x="4894428" y="2812067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Éclair 135"/>
              <p:cNvSpPr>
                <a:spLocks noChangeAspect="1"/>
              </p:cNvSpPr>
              <p:nvPr/>
            </p:nvSpPr>
            <p:spPr>
              <a:xfrm>
                <a:off x="4894428" y="3230038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Éclair 136"/>
              <p:cNvSpPr>
                <a:spLocks noChangeAspect="1"/>
              </p:cNvSpPr>
              <p:nvPr/>
            </p:nvSpPr>
            <p:spPr>
              <a:xfrm>
                <a:off x="4816892" y="3670776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Éclair 137"/>
              <p:cNvSpPr>
                <a:spLocks noChangeAspect="1"/>
              </p:cNvSpPr>
              <p:nvPr/>
            </p:nvSpPr>
            <p:spPr>
              <a:xfrm>
                <a:off x="6353456" y="3824342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0" name="Éclair 139"/>
            <p:cNvSpPr>
              <a:spLocks noChangeAspect="1"/>
            </p:cNvSpPr>
            <p:nvPr/>
          </p:nvSpPr>
          <p:spPr>
            <a:xfrm>
              <a:off x="2352190" y="3785663"/>
              <a:ext cx="251996" cy="251996"/>
            </a:xfrm>
            <a:prstGeom prst="lightningBolt">
              <a:avLst/>
            </a:prstGeom>
            <a:solidFill>
              <a:srgbClr val="0000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126291" y="2426441"/>
            <a:ext cx="3147911" cy="2036296"/>
            <a:chOff x="2126291" y="2426441"/>
            <a:chExt cx="3147911" cy="2036296"/>
          </a:xfrm>
        </p:grpSpPr>
        <p:grpSp>
          <p:nvGrpSpPr>
            <p:cNvPr id="43" name="Grouper 42"/>
            <p:cNvGrpSpPr/>
            <p:nvPr/>
          </p:nvGrpSpPr>
          <p:grpSpPr>
            <a:xfrm>
              <a:off x="2126291" y="2426441"/>
              <a:ext cx="1929335" cy="2036296"/>
              <a:chOff x="2126291" y="2426441"/>
              <a:chExt cx="1929335" cy="2036296"/>
            </a:xfrm>
          </p:grpSpPr>
          <p:sp>
            <p:nvSpPr>
              <p:cNvPr id="139" name="Trier 138"/>
              <p:cNvSpPr>
                <a:spLocks noChangeAspect="1"/>
              </p:cNvSpPr>
              <p:nvPr/>
            </p:nvSpPr>
            <p:spPr>
              <a:xfrm>
                <a:off x="2294252" y="2868358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Trier 140"/>
              <p:cNvSpPr>
                <a:spLocks noChangeAspect="1"/>
              </p:cNvSpPr>
              <p:nvPr/>
            </p:nvSpPr>
            <p:spPr>
              <a:xfrm>
                <a:off x="2194857" y="3466937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Trier 141"/>
              <p:cNvSpPr>
                <a:spLocks noChangeAspect="1"/>
              </p:cNvSpPr>
              <p:nvPr/>
            </p:nvSpPr>
            <p:spPr>
              <a:xfrm>
                <a:off x="2744499" y="3662343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Trier 142"/>
              <p:cNvSpPr>
                <a:spLocks noChangeAspect="1"/>
              </p:cNvSpPr>
              <p:nvPr/>
            </p:nvSpPr>
            <p:spPr>
              <a:xfrm>
                <a:off x="2491175" y="4138740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ier 143"/>
              <p:cNvSpPr>
                <a:spLocks noChangeAspect="1"/>
              </p:cNvSpPr>
              <p:nvPr/>
            </p:nvSpPr>
            <p:spPr>
              <a:xfrm>
                <a:off x="2126291" y="242644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er 144"/>
              <p:cNvSpPr>
                <a:spLocks noChangeAspect="1"/>
              </p:cNvSpPr>
              <p:nvPr/>
            </p:nvSpPr>
            <p:spPr>
              <a:xfrm>
                <a:off x="3893627" y="374466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Trier 145"/>
            <p:cNvSpPr>
              <a:spLocks noChangeAspect="1"/>
            </p:cNvSpPr>
            <p:nvPr/>
          </p:nvSpPr>
          <p:spPr>
            <a:xfrm>
              <a:off x="5112203" y="4003175"/>
              <a:ext cx="161999" cy="323997"/>
            </a:xfrm>
            <a:prstGeom prst="flowChartSo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862005" y="3322898"/>
            <a:ext cx="6981584" cy="1840835"/>
            <a:chOff x="862005" y="3322898"/>
            <a:chExt cx="6981584" cy="1840835"/>
          </a:xfrm>
        </p:grpSpPr>
        <p:grpSp>
          <p:nvGrpSpPr>
            <p:cNvPr id="47" name="Grouper 46"/>
            <p:cNvGrpSpPr/>
            <p:nvPr/>
          </p:nvGrpSpPr>
          <p:grpSpPr>
            <a:xfrm>
              <a:off x="5860866" y="3985709"/>
              <a:ext cx="1982723" cy="613828"/>
              <a:chOff x="5860866" y="3985709"/>
              <a:chExt cx="1982723" cy="613828"/>
            </a:xfrm>
          </p:grpSpPr>
          <p:cxnSp>
            <p:nvCxnSpPr>
              <p:cNvPr id="44" name="Connecteur droit avec flèche 43"/>
              <p:cNvCxnSpPr>
                <a:stCxn id="27" idx="6"/>
              </p:cNvCxnSpPr>
              <p:nvPr/>
            </p:nvCxnSpPr>
            <p:spPr>
              <a:xfrm>
                <a:off x="5860866" y="4114118"/>
                <a:ext cx="1607652" cy="4854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>
                <a:off x="7419315" y="3985709"/>
                <a:ext cx="424274" cy="17284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orme libre 75"/>
            <p:cNvSpPr/>
            <p:nvPr/>
          </p:nvSpPr>
          <p:spPr>
            <a:xfrm>
              <a:off x="862005" y="4908676"/>
              <a:ext cx="2033280" cy="236880"/>
            </a:xfrm>
            <a:custGeom>
              <a:avLst/>
              <a:gdLst>
                <a:gd name="connsiteX0" fmla="*/ 2033280 w 2033280"/>
                <a:gd name="connsiteY0" fmla="*/ 236880 h 236880"/>
                <a:gd name="connsiteX1" fmla="*/ 1177855 w 2033280"/>
                <a:gd name="connsiteY1" fmla="*/ 0 h 236880"/>
                <a:gd name="connsiteX2" fmla="*/ 618538 w 2033280"/>
                <a:gd name="connsiteY2" fmla="*/ 125020 h 236880"/>
                <a:gd name="connsiteX3" fmla="*/ 0 w 2033280"/>
                <a:gd name="connsiteY3" fmla="*/ 125020 h 2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280" h="236880">
                  <a:moveTo>
                    <a:pt x="2033280" y="236880"/>
                  </a:moveTo>
                  <a:lnTo>
                    <a:pt x="1177855" y="0"/>
                  </a:lnTo>
                  <a:lnTo>
                    <a:pt x="618538" y="125020"/>
                  </a:lnTo>
                  <a:lnTo>
                    <a:pt x="0" y="125020"/>
                  </a:lnTo>
                </a:path>
              </a:pathLst>
            </a:cu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H="1">
              <a:off x="1019930" y="3322898"/>
              <a:ext cx="3165073" cy="106102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er 64"/>
            <p:cNvGrpSpPr/>
            <p:nvPr/>
          </p:nvGrpSpPr>
          <p:grpSpPr>
            <a:xfrm>
              <a:off x="3066370" y="4114118"/>
              <a:ext cx="3573044" cy="1049615"/>
              <a:chOff x="3066370" y="4114118"/>
              <a:chExt cx="3573044" cy="1049615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066370" y="5163733"/>
                <a:ext cx="3573044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27" idx="6"/>
              </p:cNvCxnSpPr>
              <p:nvPr/>
            </p:nvCxnSpPr>
            <p:spPr>
              <a:xfrm>
                <a:off x="5860866" y="4114118"/>
                <a:ext cx="778548" cy="1049615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27" idx="4"/>
              </p:cNvCxnSpPr>
              <p:nvPr/>
            </p:nvCxnSpPr>
            <p:spPr>
              <a:xfrm>
                <a:off x="5641473" y="4524764"/>
                <a:ext cx="471526" cy="63896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V="1">
                <a:off x="6639414" y="4355956"/>
                <a:ext cx="0" cy="79200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er 57"/>
          <p:cNvGrpSpPr/>
          <p:nvPr/>
        </p:nvGrpSpPr>
        <p:grpSpPr>
          <a:xfrm>
            <a:off x="1785374" y="2198416"/>
            <a:ext cx="5543568" cy="3291169"/>
            <a:chOff x="1785374" y="2198416"/>
            <a:chExt cx="5543568" cy="3291169"/>
          </a:xfrm>
        </p:grpSpPr>
        <p:grpSp>
          <p:nvGrpSpPr>
            <p:cNvPr id="96" name="Grouper 95"/>
            <p:cNvGrpSpPr/>
            <p:nvPr/>
          </p:nvGrpSpPr>
          <p:grpSpPr>
            <a:xfrm>
              <a:off x="1785374" y="2198416"/>
              <a:ext cx="5543568" cy="2425090"/>
              <a:chOff x="1785374" y="2198416"/>
              <a:chExt cx="5543568" cy="2425090"/>
            </a:xfrm>
          </p:grpSpPr>
          <p:grpSp>
            <p:nvGrpSpPr>
              <p:cNvPr id="48" name="Grouper 47"/>
              <p:cNvGrpSpPr/>
              <p:nvPr/>
            </p:nvGrpSpPr>
            <p:grpSpPr>
              <a:xfrm>
                <a:off x="1808257" y="2198416"/>
                <a:ext cx="5520685" cy="2425090"/>
                <a:chOff x="1808257" y="2198416"/>
                <a:chExt cx="5520685" cy="2425090"/>
              </a:xfrm>
            </p:grpSpPr>
            <p:grpSp>
              <p:nvGrpSpPr>
                <p:cNvPr id="36" name="Grouper 35"/>
                <p:cNvGrpSpPr/>
                <p:nvPr/>
              </p:nvGrpSpPr>
              <p:grpSpPr>
                <a:xfrm>
                  <a:off x="1808257" y="2198416"/>
                  <a:ext cx="1275955" cy="1359460"/>
                  <a:chOff x="1808257" y="2198416"/>
                  <a:chExt cx="1275955" cy="1359460"/>
                </a:xfrm>
              </p:grpSpPr>
              <p:sp>
                <p:nvSpPr>
                  <p:cNvPr id="13" name="Ellipse 12"/>
                  <p:cNvSpPr>
                    <a:spLocks noChangeAspect="1"/>
                  </p:cNvSpPr>
                  <p:nvPr/>
                </p:nvSpPr>
                <p:spPr>
                  <a:xfrm>
                    <a:off x="2724215" y="3197879"/>
                    <a:ext cx="359997" cy="359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 fontScale="92500" lnSpcReduction="1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M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Ellipse 19"/>
                  <p:cNvSpPr>
                    <a:spLocks noChangeAspect="1"/>
                  </p:cNvSpPr>
                  <p:nvPr/>
                </p:nvSpPr>
                <p:spPr>
                  <a:xfrm>
                    <a:off x="1808257" y="2198416"/>
                    <a:ext cx="287997" cy="287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rmAutofit fontScale="77500" lnSpcReduction="2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SP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" name="Ellipse 36"/>
                <p:cNvSpPr>
                  <a:spLocks noChangeAspect="1"/>
                </p:cNvSpPr>
                <p:nvPr/>
              </p:nvSpPr>
              <p:spPr>
                <a:xfrm>
                  <a:off x="7112946" y="4407510"/>
                  <a:ext cx="215996" cy="215996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V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1785374" y="4343679"/>
                <a:ext cx="215996" cy="21599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6549123" y="5129588"/>
              <a:ext cx="359997" cy="3599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pic>
        <p:nvPicPr>
          <p:cNvPr id="191" name="Image 190" descr="LEG Russie.tif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47" y="767518"/>
            <a:ext cx="842199" cy="627990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2825500" y="1558751"/>
            <a:ext cx="3035366" cy="3771694"/>
            <a:chOff x="2825500" y="1558751"/>
            <a:chExt cx="3035366" cy="3771694"/>
          </a:xfrm>
        </p:grpSpPr>
        <p:grpSp>
          <p:nvGrpSpPr>
            <p:cNvPr id="35" name="Grouper 34"/>
            <p:cNvGrpSpPr/>
            <p:nvPr/>
          </p:nvGrpSpPr>
          <p:grpSpPr>
            <a:xfrm>
              <a:off x="2924201" y="1558751"/>
              <a:ext cx="2936665" cy="3128418"/>
              <a:chOff x="2924201" y="1558751"/>
              <a:chExt cx="2936665" cy="3128418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Ellipse 22"/>
              <p:cNvSpPr/>
              <p:nvPr/>
            </p:nvSpPr>
            <p:spPr>
              <a:xfrm>
                <a:off x="4185003" y="2283257"/>
                <a:ext cx="644860" cy="142021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 rot="5400000">
                <a:off x="3081113" y="4170260"/>
                <a:ext cx="359997" cy="673821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690145" y="2491686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5422080" y="3703471"/>
                <a:ext cx="438786" cy="82129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940213" y="1558751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Ellipse 65"/>
            <p:cNvSpPr>
              <a:spLocks noChangeAspect="1"/>
            </p:cNvSpPr>
            <p:nvPr/>
          </p:nvSpPr>
          <p:spPr>
            <a:xfrm rot="5400000">
              <a:off x="2930298" y="4865650"/>
              <a:ext cx="359997" cy="5695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3084134" y="2243778"/>
            <a:ext cx="4378568" cy="2190355"/>
            <a:chOff x="3084134" y="2243778"/>
            <a:chExt cx="4378568" cy="2190355"/>
          </a:xfrm>
        </p:grpSpPr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4087661" y="3013802"/>
              <a:ext cx="536860" cy="5385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3084134" y="407633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7105844" y="376290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5463044" y="375632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644036" y="224377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24510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4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r-FR" sz="2800" b="1" i="1" dirty="0" smtClean="0">
                <a:solidFill>
                  <a:srgbClr val="0000FF"/>
                </a:solidFill>
              </a:rPr>
              <a:t>II. Les </a:t>
            </a:r>
            <a:r>
              <a:rPr lang="fr-FR" sz="2800" b="1" i="1" dirty="0">
                <a:solidFill>
                  <a:srgbClr val="0000FF"/>
                </a:solidFill>
              </a:rPr>
              <a:t>acteurs multiples d’une ressource convoitée</a:t>
            </a:r>
            <a:r>
              <a:rPr lang="fr-FR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Les acteurs économiques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00956" y="958463"/>
            <a:ext cx="4543044" cy="5899537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En 2009, </a:t>
            </a:r>
            <a:r>
              <a:rPr lang="fr-FR" dirty="0" smtClean="0"/>
              <a:t>une dizaine de  </a:t>
            </a:r>
            <a:r>
              <a:rPr lang="fr-FR" dirty="0"/>
              <a:t>compagnies sont recensées qui assurent 89% de la production d’hydrocarbures. </a:t>
            </a:r>
            <a:endParaRPr lang="fr-FR" dirty="0" smtClean="0"/>
          </a:p>
          <a:p>
            <a:pPr lvl="1" algn="just"/>
            <a:r>
              <a:rPr lang="fr-FR" dirty="0" smtClean="0"/>
              <a:t>Gazprom, </a:t>
            </a:r>
            <a:r>
              <a:rPr lang="fr-FR" dirty="0" err="1" smtClean="0"/>
              <a:t>Ioukos</a:t>
            </a:r>
            <a:r>
              <a:rPr lang="fr-FR" dirty="0" smtClean="0"/>
              <a:t>, </a:t>
            </a:r>
            <a:r>
              <a:rPr lang="fr-FR" dirty="0" err="1" smtClean="0"/>
              <a:t>Lukoil</a:t>
            </a:r>
            <a:r>
              <a:rPr lang="fr-FR" dirty="0" smtClean="0"/>
              <a:t>, </a:t>
            </a:r>
            <a:r>
              <a:rPr lang="fr-FR" dirty="0" err="1" smtClean="0"/>
              <a:t>Rosneft</a:t>
            </a:r>
            <a:r>
              <a:rPr lang="fr-FR" dirty="0" smtClean="0"/>
              <a:t>, </a:t>
            </a:r>
            <a:r>
              <a:rPr lang="fr-FR" dirty="0" err="1" smtClean="0"/>
              <a:t>Roussneft</a:t>
            </a:r>
            <a:r>
              <a:rPr lang="fr-FR" dirty="0" smtClean="0"/>
              <a:t>, </a:t>
            </a:r>
            <a:r>
              <a:rPr lang="fr-FR" dirty="0" err="1" smtClean="0"/>
              <a:t>Slavneft</a:t>
            </a:r>
            <a:r>
              <a:rPr lang="fr-FR" dirty="0" smtClean="0"/>
              <a:t>, </a:t>
            </a:r>
            <a:r>
              <a:rPr lang="fr-FR" dirty="0" err="1" smtClean="0"/>
              <a:t>Tatneft</a:t>
            </a:r>
            <a:r>
              <a:rPr lang="fr-FR" dirty="0" smtClean="0"/>
              <a:t>, TNK…</a:t>
            </a:r>
            <a:r>
              <a:rPr lang="fr-FR" dirty="0"/>
              <a:t>	</a:t>
            </a:r>
          </a:p>
          <a:p>
            <a:pPr lvl="1" algn="just"/>
            <a:r>
              <a:rPr lang="fr-FR" dirty="0" smtClean="0"/>
              <a:t>&gt;&gt; illustration de </a:t>
            </a:r>
            <a:r>
              <a:rPr lang="fr-FR" dirty="0"/>
              <a:t>la faiblesse de la maîtrise </a:t>
            </a:r>
            <a:r>
              <a:rPr lang="fr-FR" dirty="0" smtClean="0"/>
              <a:t>du territoire </a:t>
            </a:r>
            <a:r>
              <a:rPr lang="fr-FR" dirty="0"/>
              <a:t>par l’État. </a:t>
            </a:r>
          </a:p>
        </p:txBody>
      </p:sp>
    </p:spTree>
    <p:extLst>
      <p:ext uri="{BB962C8B-B14F-4D97-AF65-F5344CB8AC3E}">
        <p14:creationId xmlns="" xmlns:p14="http://schemas.microsoft.com/office/powerpoint/2010/main" val="21163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grpSp>
        <p:nvGrpSpPr>
          <p:cNvPr id="53" name="Grouper 52"/>
          <p:cNvGrpSpPr/>
          <p:nvPr/>
        </p:nvGrpSpPr>
        <p:grpSpPr>
          <a:xfrm>
            <a:off x="65077" y="2986593"/>
            <a:ext cx="6844343" cy="3407955"/>
            <a:chOff x="65077" y="2986593"/>
            <a:chExt cx="6844343" cy="3407955"/>
          </a:xfrm>
        </p:grpSpPr>
        <p:sp>
          <p:nvSpPr>
            <p:cNvPr id="147" name="Rectangle 146"/>
            <p:cNvSpPr>
              <a:spLocks/>
            </p:cNvSpPr>
            <p:nvPr/>
          </p:nvSpPr>
          <p:spPr>
            <a:xfrm>
              <a:off x="5109422" y="4592245"/>
              <a:ext cx="1799998" cy="180230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Chine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65077" y="2986593"/>
              <a:ext cx="1092312" cy="1375219"/>
            </a:xfrm>
            <a:custGeom>
              <a:avLst/>
              <a:gdLst>
                <a:gd name="connsiteX0" fmla="*/ 1072571 w 1092312"/>
                <a:gd name="connsiteY0" fmla="*/ 0 h 1375219"/>
                <a:gd name="connsiteX1" fmla="*/ 1092312 w 1092312"/>
                <a:gd name="connsiteY1" fmla="*/ 1375219 h 1375219"/>
                <a:gd name="connsiteX2" fmla="*/ 0 w 1092312"/>
                <a:gd name="connsiteY2" fmla="*/ 1375219 h 1375219"/>
                <a:gd name="connsiteX3" fmla="*/ 0 w 1092312"/>
                <a:gd name="connsiteY3" fmla="*/ 440860 h 1375219"/>
                <a:gd name="connsiteX4" fmla="*/ 1072571 w 1092312"/>
                <a:gd name="connsiteY4" fmla="*/ 0 h 13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312" h="1375219">
                  <a:moveTo>
                    <a:pt x="1072571" y="0"/>
                  </a:moveTo>
                  <a:lnTo>
                    <a:pt x="1092312" y="1375219"/>
                  </a:lnTo>
                  <a:lnTo>
                    <a:pt x="0" y="1375219"/>
                  </a:lnTo>
                  <a:lnTo>
                    <a:pt x="0" y="440860"/>
                  </a:lnTo>
                  <a:lnTo>
                    <a:pt x="1072571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Europe occidentale</a:t>
              </a:r>
            </a:p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et  orientale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05" name="Forme libre 104"/>
          <p:cNvSpPr/>
          <p:nvPr/>
        </p:nvSpPr>
        <p:spPr>
          <a:xfrm>
            <a:off x="1875355" y="2263518"/>
            <a:ext cx="2678138" cy="2322739"/>
          </a:xfrm>
          <a:custGeom>
            <a:avLst/>
            <a:gdLst>
              <a:gd name="connsiteX0" fmla="*/ 2395190 w 2678138"/>
              <a:gd name="connsiteY0" fmla="*/ 1717379 h 2322739"/>
              <a:gd name="connsiteX1" fmla="*/ 381651 w 2678138"/>
              <a:gd name="connsiteY1" fmla="*/ 6580 h 2322739"/>
              <a:gd name="connsiteX2" fmla="*/ 6580 w 2678138"/>
              <a:gd name="connsiteY2" fmla="*/ 0 h 2322739"/>
              <a:gd name="connsiteX3" fmla="*/ 13160 w 2678138"/>
              <a:gd name="connsiteY3" fmla="*/ 710640 h 2322739"/>
              <a:gd name="connsiteX4" fmla="*/ 671179 w 2678138"/>
              <a:gd name="connsiteY4" fmla="*/ 1118600 h 2322739"/>
              <a:gd name="connsiteX5" fmla="*/ 19740 w 2678138"/>
              <a:gd name="connsiteY5" fmla="*/ 2026639 h 2322739"/>
              <a:gd name="connsiteX6" fmla="*/ 0 w 2678138"/>
              <a:gd name="connsiteY6" fmla="*/ 2289839 h 2322739"/>
              <a:gd name="connsiteX7" fmla="*/ 2678138 w 2678138"/>
              <a:gd name="connsiteY7" fmla="*/ 2322739 h 2322739"/>
              <a:gd name="connsiteX8" fmla="*/ 2395190 w 2678138"/>
              <a:gd name="connsiteY8" fmla="*/ 1717379 h 23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138" h="2322739">
                <a:moveTo>
                  <a:pt x="2395190" y="1717379"/>
                </a:moveTo>
                <a:lnTo>
                  <a:pt x="381651" y="6580"/>
                </a:lnTo>
                <a:lnTo>
                  <a:pt x="6580" y="0"/>
                </a:lnTo>
                <a:cubicBezTo>
                  <a:pt x="8773" y="236880"/>
                  <a:pt x="10967" y="473760"/>
                  <a:pt x="13160" y="710640"/>
                </a:cubicBezTo>
                <a:lnTo>
                  <a:pt x="671179" y="1118600"/>
                </a:lnTo>
                <a:lnTo>
                  <a:pt x="19740" y="2026639"/>
                </a:lnTo>
                <a:lnTo>
                  <a:pt x="0" y="2289839"/>
                </a:lnTo>
                <a:lnTo>
                  <a:pt x="2678138" y="2322739"/>
                </a:lnTo>
                <a:lnTo>
                  <a:pt x="2395190" y="1717379"/>
                </a:lnTo>
                <a:close/>
              </a:path>
            </a:pathLst>
          </a:custGeom>
          <a:solidFill>
            <a:srgbClr val="999999">
              <a:alpha val="43000"/>
            </a:srgbClr>
          </a:solidFill>
          <a:ln w="38100" cmpd="sng">
            <a:solidFill>
              <a:srgbClr val="7F7F7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3234634" y="2286247"/>
            <a:ext cx="2809082" cy="2334210"/>
            <a:chOff x="3234634" y="2286247"/>
            <a:chExt cx="2809082" cy="2334210"/>
          </a:xfrm>
        </p:grpSpPr>
        <p:sp>
          <p:nvSpPr>
            <p:cNvPr id="124" name="Nuage 123"/>
            <p:cNvSpPr/>
            <p:nvPr/>
          </p:nvSpPr>
          <p:spPr>
            <a:xfrm rot="18884455">
              <a:off x="2820003" y="2700878"/>
              <a:ext cx="2334210" cy="150494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Nuage 130"/>
            <p:cNvSpPr/>
            <p:nvPr/>
          </p:nvSpPr>
          <p:spPr>
            <a:xfrm rot="18884455">
              <a:off x="4996989" y="3536379"/>
              <a:ext cx="1145397" cy="94805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grpSp>
        <p:nvGrpSpPr>
          <p:cNvPr id="67" name="Grouper 66"/>
          <p:cNvGrpSpPr/>
          <p:nvPr/>
        </p:nvGrpSpPr>
        <p:grpSpPr>
          <a:xfrm>
            <a:off x="72382" y="1081513"/>
            <a:ext cx="7975811" cy="4316784"/>
            <a:chOff x="72382" y="1081513"/>
            <a:chExt cx="7975811" cy="4316784"/>
          </a:xfrm>
        </p:grpSpPr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6908018" y="5000088"/>
              <a:ext cx="369450" cy="3982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325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CDS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2247214" y="4596942"/>
              <a:ext cx="360000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>
              <a:normAutofit/>
            </a:bodyPr>
            <a:lstStyle/>
            <a:p>
              <a:pPr algn="ctr"/>
              <a:r>
                <a:rPr lang="fr-FR" sz="1400" dirty="0" err="1" smtClean="0">
                  <a:solidFill>
                    <a:srgbClr val="000000"/>
                  </a:solidFill>
                </a:rPr>
                <a:t>Az</a:t>
              </a:r>
              <a:r>
                <a:rPr lang="fr-FR" sz="1400" dirty="0" smtClean="0">
                  <a:solidFill>
                    <a:srgbClr val="000000"/>
                  </a:solidFill>
                </a:rPr>
                <a:t>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72382" y="2993898"/>
              <a:ext cx="1092312" cy="1375219"/>
            </a:xfrm>
            <a:custGeom>
              <a:avLst/>
              <a:gdLst>
                <a:gd name="connsiteX0" fmla="*/ 1072571 w 1092312"/>
                <a:gd name="connsiteY0" fmla="*/ 0 h 1375219"/>
                <a:gd name="connsiteX1" fmla="*/ 1092312 w 1092312"/>
                <a:gd name="connsiteY1" fmla="*/ 1375219 h 1375219"/>
                <a:gd name="connsiteX2" fmla="*/ 0 w 1092312"/>
                <a:gd name="connsiteY2" fmla="*/ 1375219 h 1375219"/>
                <a:gd name="connsiteX3" fmla="*/ 0 w 1092312"/>
                <a:gd name="connsiteY3" fmla="*/ 440860 h 1375219"/>
                <a:gd name="connsiteX4" fmla="*/ 1072571 w 1092312"/>
                <a:gd name="connsiteY4" fmla="*/ 0 h 13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312" h="1375219">
                  <a:moveTo>
                    <a:pt x="1072571" y="0"/>
                  </a:moveTo>
                  <a:lnTo>
                    <a:pt x="1092312" y="1375219"/>
                  </a:lnTo>
                  <a:lnTo>
                    <a:pt x="0" y="1375219"/>
                  </a:lnTo>
                  <a:lnTo>
                    <a:pt x="0" y="440860"/>
                  </a:lnTo>
                  <a:lnTo>
                    <a:pt x="107257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Europe occidentale</a:t>
              </a:r>
            </a:p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et  orientale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7678743" y="3985709"/>
              <a:ext cx="369450" cy="1178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62500" lnSpcReduction="20000"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Japon</a:t>
              </a: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700640" y="2804349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>
            <a:xfrm>
              <a:off x="1151767" y="2985098"/>
              <a:ext cx="723551" cy="692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1157083" y="3682008"/>
              <a:ext cx="723551" cy="692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1880635" y="1081513"/>
              <a:ext cx="369450" cy="1178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40000" lnSpcReduction="20000"/>
            </a:bodyPr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Finlande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>
            <a:xfrm>
              <a:off x="5102541" y="4605871"/>
              <a:ext cx="888913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Mongolie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>
              <a:off x="1880634" y="4596942"/>
              <a:ext cx="360000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Gé.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772279" y="4970448"/>
              <a:ext cx="1831907" cy="33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Turquie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1701901" y="2446690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1700640" y="2624354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r 80"/>
          <p:cNvGrpSpPr/>
          <p:nvPr/>
        </p:nvGrpSpPr>
        <p:grpSpPr>
          <a:xfrm>
            <a:off x="772279" y="1967419"/>
            <a:ext cx="4800589" cy="2355638"/>
            <a:chOff x="772279" y="1967419"/>
            <a:chExt cx="4800589" cy="2355638"/>
          </a:xfrm>
        </p:grpSpPr>
        <p:grpSp>
          <p:nvGrpSpPr>
            <p:cNvPr id="71" name="Grouper 70"/>
            <p:cNvGrpSpPr/>
            <p:nvPr/>
          </p:nvGrpSpPr>
          <p:grpSpPr>
            <a:xfrm>
              <a:off x="772279" y="1967419"/>
              <a:ext cx="4800589" cy="2355638"/>
              <a:chOff x="772279" y="1967419"/>
              <a:chExt cx="4800589" cy="2355638"/>
            </a:xfrm>
          </p:grpSpPr>
          <p:grpSp>
            <p:nvGrpSpPr>
              <p:cNvPr id="55" name="Grouper 54"/>
              <p:cNvGrpSpPr/>
              <p:nvPr/>
            </p:nvGrpSpPr>
            <p:grpSpPr>
              <a:xfrm>
                <a:off x="772279" y="1967419"/>
                <a:ext cx="4800589" cy="2355638"/>
                <a:chOff x="772279" y="1967419"/>
                <a:chExt cx="4800589" cy="2355638"/>
              </a:xfrm>
            </p:grpSpPr>
            <p:grpSp>
              <p:nvGrpSpPr>
                <p:cNvPr id="41" name="Grouper 40"/>
                <p:cNvGrpSpPr/>
                <p:nvPr/>
              </p:nvGrpSpPr>
              <p:grpSpPr>
                <a:xfrm>
                  <a:off x="772279" y="2342415"/>
                  <a:ext cx="4800589" cy="1980642"/>
                  <a:chOff x="772279" y="2342415"/>
                  <a:chExt cx="4800589" cy="1980642"/>
                </a:xfrm>
              </p:grpSpPr>
              <p:grpSp>
                <p:nvGrpSpPr>
                  <p:cNvPr id="34" name="Grouper 33"/>
                  <p:cNvGrpSpPr/>
                  <p:nvPr/>
                </p:nvGrpSpPr>
                <p:grpSpPr>
                  <a:xfrm>
                    <a:off x="960708" y="2750438"/>
                    <a:ext cx="4612160" cy="1572619"/>
                    <a:chOff x="960708" y="2750438"/>
                    <a:chExt cx="4612160" cy="1572619"/>
                  </a:xfrm>
                </p:grpSpPr>
                <p:sp>
                  <p:nvSpPr>
                    <p:cNvPr id="29" name="Forme libre 28"/>
                    <p:cNvSpPr/>
                    <p:nvPr/>
                  </p:nvSpPr>
                  <p:spPr>
                    <a:xfrm>
                      <a:off x="960708" y="3053118"/>
                      <a:ext cx="3526983" cy="1269939"/>
                    </a:xfrm>
                    <a:custGeom>
                      <a:avLst/>
                      <a:gdLst>
                        <a:gd name="connsiteX0" fmla="*/ 3526983 w 3526983"/>
                        <a:gd name="connsiteY0" fmla="*/ 0 h 1269939"/>
                        <a:gd name="connsiteX1" fmla="*/ 2309648 w 3526983"/>
                        <a:gd name="connsiteY1" fmla="*/ 1269939 h 1269939"/>
                        <a:gd name="connsiteX2" fmla="*/ 0 w 3526983"/>
                        <a:gd name="connsiteY2" fmla="*/ 1033059 h 1269939"/>
                        <a:gd name="connsiteX3" fmla="*/ 0 w 3526983"/>
                        <a:gd name="connsiteY3" fmla="*/ 1033059 h 1269939"/>
                        <a:gd name="connsiteX4" fmla="*/ 0 w 3526983"/>
                        <a:gd name="connsiteY4" fmla="*/ 1033059 h 1269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6983" h="1269939">
                          <a:moveTo>
                            <a:pt x="3526983" y="0"/>
                          </a:moveTo>
                          <a:lnTo>
                            <a:pt x="2309648" y="126993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Forme libre 29"/>
                    <p:cNvSpPr/>
                    <p:nvPr/>
                  </p:nvSpPr>
                  <p:spPr>
                    <a:xfrm>
                      <a:off x="993609" y="2750438"/>
                      <a:ext cx="3329577" cy="625100"/>
                    </a:xfrm>
                    <a:custGeom>
                      <a:avLst/>
                      <a:gdLst>
                        <a:gd name="connsiteX0" fmla="*/ 3329577 w 3329577"/>
                        <a:gd name="connsiteY0" fmla="*/ 0 h 625100"/>
                        <a:gd name="connsiteX1" fmla="*/ 1427902 w 3329577"/>
                        <a:gd name="connsiteY1" fmla="*/ 19740 h 625100"/>
                        <a:gd name="connsiteX2" fmla="*/ 0 w 3329577"/>
                        <a:gd name="connsiteY2" fmla="*/ 625100 h 625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29577" h="625100">
                          <a:moveTo>
                            <a:pt x="3329577" y="0"/>
                          </a:moveTo>
                          <a:lnTo>
                            <a:pt x="1427902" y="19740"/>
                          </a:lnTo>
                          <a:lnTo>
                            <a:pt x="0" y="6251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3" name="Forme libre 32"/>
                    <p:cNvSpPr/>
                    <p:nvPr/>
                  </p:nvSpPr>
                  <p:spPr>
                    <a:xfrm>
                      <a:off x="1019930" y="3842717"/>
                      <a:ext cx="4552938" cy="407960"/>
                    </a:xfrm>
                    <a:custGeom>
                      <a:avLst/>
                      <a:gdLst>
                        <a:gd name="connsiteX0" fmla="*/ 4474531 w 4474531"/>
                        <a:gd name="connsiteY0" fmla="*/ 407960 h 407960"/>
                        <a:gd name="connsiteX1" fmla="*/ 2460992 w 4474531"/>
                        <a:gd name="connsiteY1" fmla="*/ 236880 h 407960"/>
                        <a:gd name="connsiteX2" fmla="*/ 0 w 4474531"/>
                        <a:gd name="connsiteY2" fmla="*/ 0 h 407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74531" h="407960">
                          <a:moveTo>
                            <a:pt x="4474531" y="407960"/>
                          </a:moveTo>
                          <a:lnTo>
                            <a:pt x="2460992" y="23688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9" name="Connecteur droit avec flèche 38"/>
                  <p:cNvCxnSpPr>
                    <a:stCxn id="20" idx="2"/>
                  </p:cNvCxnSpPr>
                  <p:nvPr/>
                </p:nvCxnSpPr>
                <p:spPr>
                  <a:xfrm flipH="1">
                    <a:off x="772279" y="2342415"/>
                    <a:ext cx="1035978" cy="6419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Forme libre 53"/>
                <p:cNvSpPr/>
                <p:nvPr/>
              </p:nvSpPr>
              <p:spPr>
                <a:xfrm>
                  <a:off x="2066180" y="1967419"/>
                  <a:ext cx="1000190" cy="407959"/>
                </a:xfrm>
                <a:custGeom>
                  <a:avLst/>
                  <a:gdLst>
                    <a:gd name="connsiteX0" fmla="*/ 1000190 w 1000190"/>
                    <a:gd name="connsiteY0" fmla="*/ 0 h 407959"/>
                    <a:gd name="connsiteX1" fmla="*/ 342170 w 1000190"/>
                    <a:gd name="connsiteY1" fmla="*/ 407959 h 407959"/>
                    <a:gd name="connsiteX2" fmla="*/ 0 w 1000190"/>
                    <a:gd name="connsiteY2" fmla="*/ 394799 h 40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90" h="407959">
                      <a:moveTo>
                        <a:pt x="1000190" y="0"/>
                      </a:moveTo>
                      <a:lnTo>
                        <a:pt x="342170" y="407959"/>
                      </a:lnTo>
                      <a:lnTo>
                        <a:pt x="0" y="39479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70" name="Connecteur droit 69"/>
              <p:cNvCxnSpPr>
                <a:stCxn id="30" idx="1"/>
                <a:endCxn id="20" idx="5"/>
              </p:cNvCxnSpPr>
              <p:nvPr/>
            </p:nvCxnSpPr>
            <p:spPr>
              <a:xfrm flipH="1" flipV="1">
                <a:off x="2054078" y="2444237"/>
                <a:ext cx="367433" cy="3259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>
              <a:stCxn id="25" idx="3"/>
              <a:endCxn id="13" idx="7"/>
            </p:cNvCxnSpPr>
            <p:nvPr/>
          </p:nvCxnSpPr>
          <p:spPr>
            <a:xfrm flipH="1">
              <a:off x="3031492" y="2951798"/>
              <a:ext cx="700829" cy="298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r 96"/>
          <p:cNvGrpSpPr/>
          <p:nvPr/>
        </p:nvGrpSpPr>
        <p:grpSpPr>
          <a:xfrm>
            <a:off x="1625433" y="2094693"/>
            <a:ext cx="5893257" cy="2657275"/>
            <a:chOff x="1625433" y="2094693"/>
            <a:chExt cx="5893257" cy="2657275"/>
          </a:xfrm>
        </p:grpSpPr>
        <p:grpSp>
          <p:nvGrpSpPr>
            <p:cNvPr id="93" name="Grouper 92"/>
            <p:cNvGrpSpPr/>
            <p:nvPr/>
          </p:nvGrpSpPr>
          <p:grpSpPr>
            <a:xfrm>
              <a:off x="1625433" y="2105987"/>
              <a:ext cx="5893257" cy="2645981"/>
              <a:chOff x="1625433" y="2105987"/>
              <a:chExt cx="5893257" cy="2645981"/>
            </a:xfrm>
          </p:grpSpPr>
          <p:sp>
            <p:nvSpPr>
              <p:cNvPr id="90" name="Triangle isocèle 89"/>
              <p:cNvSpPr>
                <a:spLocks noChangeAspect="1"/>
              </p:cNvSpPr>
              <p:nvPr/>
            </p:nvSpPr>
            <p:spPr>
              <a:xfrm rot="3000113">
                <a:off x="1668185" y="4268248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Triangle isocèle 90"/>
              <p:cNvSpPr>
                <a:spLocks noChangeAspect="1"/>
              </p:cNvSpPr>
              <p:nvPr/>
            </p:nvSpPr>
            <p:spPr>
              <a:xfrm rot="8102682">
                <a:off x="1625433" y="2105987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Triangle isocèle 91"/>
              <p:cNvSpPr>
                <a:spLocks noChangeAspect="1"/>
              </p:cNvSpPr>
              <p:nvPr/>
            </p:nvSpPr>
            <p:spPr>
              <a:xfrm rot="18968049">
                <a:off x="7122693" y="4410590"/>
                <a:ext cx="395997" cy="341378"/>
              </a:xfrm>
              <a:prstGeom prst="triangle">
                <a:avLst/>
              </a:prstGeom>
              <a:noFill/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4" name="Triangle isocèle 93"/>
            <p:cNvSpPr>
              <a:spLocks noChangeAspect="1"/>
            </p:cNvSpPr>
            <p:nvPr/>
          </p:nvSpPr>
          <p:spPr>
            <a:xfrm rot="10800000">
              <a:off x="2412529" y="2094693"/>
              <a:ext cx="395997" cy="341378"/>
            </a:xfrm>
            <a:prstGeom prst="triangle">
              <a:avLst/>
            </a:prstGeom>
            <a:noFill/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3876285" y="1371131"/>
            <a:ext cx="3202899" cy="2411512"/>
            <a:chOff x="3876285" y="1371131"/>
            <a:chExt cx="3202899" cy="2411512"/>
          </a:xfrm>
        </p:grpSpPr>
        <p:sp>
          <p:nvSpPr>
            <p:cNvPr id="109" name="Ellipse 108"/>
            <p:cNvSpPr/>
            <p:nvPr/>
          </p:nvSpPr>
          <p:spPr>
            <a:xfrm rot="5400000">
              <a:off x="4263962" y="983454"/>
              <a:ext cx="644860" cy="1420213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4303570" y="1559256"/>
              <a:ext cx="536860" cy="538550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Corde 124"/>
            <p:cNvSpPr/>
            <p:nvPr/>
          </p:nvSpPr>
          <p:spPr>
            <a:xfrm rot="16200000">
              <a:off x="5308588" y="2012046"/>
              <a:ext cx="1693264" cy="1847929"/>
            </a:xfrm>
            <a:prstGeom prst="chord">
              <a:avLst>
                <a:gd name="adj1" fmla="val 2700000"/>
                <a:gd name="adj2" fmla="val 18933115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</p:grp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134" name="Extraire 133"/>
          <p:cNvSpPr>
            <a:spLocks noChangeAspect="1"/>
          </p:cNvSpPr>
          <p:nvPr/>
        </p:nvSpPr>
        <p:spPr>
          <a:xfrm>
            <a:off x="2749418" y="2902480"/>
            <a:ext cx="253796" cy="253796"/>
          </a:xfrm>
          <a:prstGeom prst="flowChartExtra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r 41"/>
          <p:cNvGrpSpPr/>
          <p:nvPr/>
        </p:nvGrpSpPr>
        <p:grpSpPr>
          <a:xfrm>
            <a:off x="2352190" y="2812067"/>
            <a:ext cx="4253262" cy="1264271"/>
            <a:chOff x="2352190" y="2812067"/>
            <a:chExt cx="4253262" cy="1264271"/>
          </a:xfrm>
        </p:grpSpPr>
        <p:grpSp>
          <p:nvGrpSpPr>
            <p:cNvPr id="8" name="Grouper 7"/>
            <p:cNvGrpSpPr/>
            <p:nvPr/>
          </p:nvGrpSpPr>
          <p:grpSpPr>
            <a:xfrm>
              <a:off x="4816892" y="2812067"/>
              <a:ext cx="1788560" cy="1264271"/>
              <a:chOff x="4816892" y="2812067"/>
              <a:chExt cx="1788560" cy="1264271"/>
            </a:xfrm>
          </p:grpSpPr>
          <p:sp>
            <p:nvSpPr>
              <p:cNvPr id="135" name="Éclair 134"/>
              <p:cNvSpPr>
                <a:spLocks noChangeAspect="1"/>
              </p:cNvSpPr>
              <p:nvPr/>
            </p:nvSpPr>
            <p:spPr>
              <a:xfrm>
                <a:off x="4894428" y="2812067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Éclair 135"/>
              <p:cNvSpPr>
                <a:spLocks noChangeAspect="1"/>
              </p:cNvSpPr>
              <p:nvPr/>
            </p:nvSpPr>
            <p:spPr>
              <a:xfrm>
                <a:off x="4894428" y="3230038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Éclair 136"/>
              <p:cNvSpPr>
                <a:spLocks noChangeAspect="1"/>
              </p:cNvSpPr>
              <p:nvPr/>
            </p:nvSpPr>
            <p:spPr>
              <a:xfrm>
                <a:off x="4816892" y="3670776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Éclair 137"/>
              <p:cNvSpPr>
                <a:spLocks noChangeAspect="1"/>
              </p:cNvSpPr>
              <p:nvPr/>
            </p:nvSpPr>
            <p:spPr>
              <a:xfrm>
                <a:off x="6353456" y="3824342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0" name="Éclair 139"/>
            <p:cNvSpPr>
              <a:spLocks noChangeAspect="1"/>
            </p:cNvSpPr>
            <p:nvPr/>
          </p:nvSpPr>
          <p:spPr>
            <a:xfrm>
              <a:off x="2352190" y="3785663"/>
              <a:ext cx="251996" cy="251996"/>
            </a:xfrm>
            <a:prstGeom prst="lightningBolt">
              <a:avLst/>
            </a:prstGeom>
            <a:solidFill>
              <a:srgbClr val="0000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126291" y="2426441"/>
            <a:ext cx="3147911" cy="2036296"/>
            <a:chOff x="2126291" y="2426441"/>
            <a:chExt cx="3147911" cy="2036296"/>
          </a:xfrm>
        </p:grpSpPr>
        <p:grpSp>
          <p:nvGrpSpPr>
            <p:cNvPr id="43" name="Grouper 42"/>
            <p:cNvGrpSpPr/>
            <p:nvPr/>
          </p:nvGrpSpPr>
          <p:grpSpPr>
            <a:xfrm>
              <a:off x="2126291" y="2426441"/>
              <a:ext cx="1929335" cy="2036296"/>
              <a:chOff x="2126291" y="2426441"/>
              <a:chExt cx="1929335" cy="2036296"/>
            </a:xfrm>
          </p:grpSpPr>
          <p:sp>
            <p:nvSpPr>
              <p:cNvPr id="139" name="Trier 138"/>
              <p:cNvSpPr>
                <a:spLocks noChangeAspect="1"/>
              </p:cNvSpPr>
              <p:nvPr/>
            </p:nvSpPr>
            <p:spPr>
              <a:xfrm>
                <a:off x="2294252" y="2868358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Trier 140"/>
              <p:cNvSpPr>
                <a:spLocks noChangeAspect="1"/>
              </p:cNvSpPr>
              <p:nvPr/>
            </p:nvSpPr>
            <p:spPr>
              <a:xfrm>
                <a:off x="2194857" y="3466937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Trier 141"/>
              <p:cNvSpPr>
                <a:spLocks noChangeAspect="1"/>
              </p:cNvSpPr>
              <p:nvPr/>
            </p:nvSpPr>
            <p:spPr>
              <a:xfrm>
                <a:off x="2744499" y="3662343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Trier 142"/>
              <p:cNvSpPr>
                <a:spLocks noChangeAspect="1"/>
              </p:cNvSpPr>
              <p:nvPr/>
            </p:nvSpPr>
            <p:spPr>
              <a:xfrm>
                <a:off x="2491175" y="4138740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ier 143"/>
              <p:cNvSpPr>
                <a:spLocks noChangeAspect="1"/>
              </p:cNvSpPr>
              <p:nvPr/>
            </p:nvSpPr>
            <p:spPr>
              <a:xfrm>
                <a:off x="2126291" y="242644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er 144"/>
              <p:cNvSpPr>
                <a:spLocks noChangeAspect="1"/>
              </p:cNvSpPr>
              <p:nvPr/>
            </p:nvSpPr>
            <p:spPr>
              <a:xfrm>
                <a:off x="3893627" y="374466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Trier 145"/>
            <p:cNvSpPr>
              <a:spLocks noChangeAspect="1"/>
            </p:cNvSpPr>
            <p:nvPr/>
          </p:nvSpPr>
          <p:spPr>
            <a:xfrm>
              <a:off x="5112203" y="4003175"/>
              <a:ext cx="161999" cy="323997"/>
            </a:xfrm>
            <a:prstGeom prst="flowChartSo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862005" y="3322898"/>
            <a:ext cx="6981584" cy="1840835"/>
            <a:chOff x="862005" y="3322898"/>
            <a:chExt cx="6981584" cy="1840835"/>
          </a:xfrm>
        </p:grpSpPr>
        <p:grpSp>
          <p:nvGrpSpPr>
            <p:cNvPr id="47" name="Grouper 46"/>
            <p:cNvGrpSpPr/>
            <p:nvPr/>
          </p:nvGrpSpPr>
          <p:grpSpPr>
            <a:xfrm>
              <a:off x="5860866" y="3985709"/>
              <a:ext cx="1982723" cy="613828"/>
              <a:chOff x="5860866" y="3985709"/>
              <a:chExt cx="1982723" cy="613828"/>
            </a:xfrm>
          </p:grpSpPr>
          <p:cxnSp>
            <p:nvCxnSpPr>
              <p:cNvPr id="44" name="Connecteur droit avec flèche 43"/>
              <p:cNvCxnSpPr>
                <a:stCxn id="27" idx="6"/>
              </p:cNvCxnSpPr>
              <p:nvPr/>
            </p:nvCxnSpPr>
            <p:spPr>
              <a:xfrm>
                <a:off x="5860866" y="4114118"/>
                <a:ext cx="1607652" cy="4854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>
                <a:off x="7419315" y="3985709"/>
                <a:ext cx="424274" cy="17284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orme libre 75"/>
            <p:cNvSpPr/>
            <p:nvPr/>
          </p:nvSpPr>
          <p:spPr>
            <a:xfrm>
              <a:off x="862005" y="4908676"/>
              <a:ext cx="2033280" cy="236880"/>
            </a:xfrm>
            <a:custGeom>
              <a:avLst/>
              <a:gdLst>
                <a:gd name="connsiteX0" fmla="*/ 2033280 w 2033280"/>
                <a:gd name="connsiteY0" fmla="*/ 236880 h 236880"/>
                <a:gd name="connsiteX1" fmla="*/ 1177855 w 2033280"/>
                <a:gd name="connsiteY1" fmla="*/ 0 h 236880"/>
                <a:gd name="connsiteX2" fmla="*/ 618538 w 2033280"/>
                <a:gd name="connsiteY2" fmla="*/ 125020 h 236880"/>
                <a:gd name="connsiteX3" fmla="*/ 0 w 2033280"/>
                <a:gd name="connsiteY3" fmla="*/ 125020 h 2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280" h="236880">
                  <a:moveTo>
                    <a:pt x="2033280" y="236880"/>
                  </a:moveTo>
                  <a:lnTo>
                    <a:pt x="1177855" y="0"/>
                  </a:lnTo>
                  <a:lnTo>
                    <a:pt x="618538" y="125020"/>
                  </a:lnTo>
                  <a:lnTo>
                    <a:pt x="0" y="125020"/>
                  </a:lnTo>
                </a:path>
              </a:pathLst>
            </a:cu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H="1">
              <a:off x="1019930" y="3322898"/>
              <a:ext cx="3165073" cy="106102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er 64"/>
            <p:cNvGrpSpPr/>
            <p:nvPr/>
          </p:nvGrpSpPr>
          <p:grpSpPr>
            <a:xfrm>
              <a:off x="3066370" y="4114118"/>
              <a:ext cx="3573044" cy="1049615"/>
              <a:chOff x="3066370" y="4114118"/>
              <a:chExt cx="3573044" cy="1049615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066370" y="5163733"/>
                <a:ext cx="3573044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27" idx="6"/>
              </p:cNvCxnSpPr>
              <p:nvPr/>
            </p:nvCxnSpPr>
            <p:spPr>
              <a:xfrm>
                <a:off x="5860866" y="4114118"/>
                <a:ext cx="778548" cy="1049615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27" idx="4"/>
              </p:cNvCxnSpPr>
              <p:nvPr/>
            </p:nvCxnSpPr>
            <p:spPr>
              <a:xfrm>
                <a:off x="5641473" y="4524764"/>
                <a:ext cx="471526" cy="63896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V="1">
                <a:off x="6639414" y="4355956"/>
                <a:ext cx="0" cy="79200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er 57"/>
          <p:cNvGrpSpPr/>
          <p:nvPr/>
        </p:nvGrpSpPr>
        <p:grpSpPr>
          <a:xfrm>
            <a:off x="1785374" y="2198416"/>
            <a:ext cx="5543568" cy="3291169"/>
            <a:chOff x="1785374" y="2198416"/>
            <a:chExt cx="5543568" cy="3291169"/>
          </a:xfrm>
        </p:grpSpPr>
        <p:grpSp>
          <p:nvGrpSpPr>
            <p:cNvPr id="96" name="Grouper 95"/>
            <p:cNvGrpSpPr/>
            <p:nvPr/>
          </p:nvGrpSpPr>
          <p:grpSpPr>
            <a:xfrm>
              <a:off x="1785374" y="2198416"/>
              <a:ext cx="5543568" cy="2425090"/>
              <a:chOff x="1785374" y="2198416"/>
              <a:chExt cx="5543568" cy="2425090"/>
            </a:xfrm>
          </p:grpSpPr>
          <p:grpSp>
            <p:nvGrpSpPr>
              <p:cNvPr id="48" name="Grouper 47"/>
              <p:cNvGrpSpPr/>
              <p:nvPr/>
            </p:nvGrpSpPr>
            <p:grpSpPr>
              <a:xfrm>
                <a:off x="1808257" y="2198416"/>
                <a:ext cx="5520685" cy="2425090"/>
                <a:chOff x="1808257" y="2198416"/>
                <a:chExt cx="5520685" cy="2425090"/>
              </a:xfrm>
            </p:grpSpPr>
            <p:grpSp>
              <p:nvGrpSpPr>
                <p:cNvPr id="36" name="Grouper 35"/>
                <p:cNvGrpSpPr/>
                <p:nvPr/>
              </p:nvGrpSpPr>
              <p:grpSpPr>
                <a:xfrm>
                  <a:off x="1808257" y="2198416"/>
                  <a:ext cx="1275955" cy="1359460"/>
                  <a:chOff x="1808257" y="2198416"/>
                  <a:chExt cx="1275955" cy="1359460"/>
                </a:xfrm>
              </p:grpSpPr>
              <p:sp>
                <p:nvSpPr>
                  <p:cNvPr id="13" name="Ellipse 12"/>
                  <p:cNvSpPr>
                    <a:spLocks noChangeAspect="1"/>
                  </p:cNvSpPr>
                  <p:nvPr/>
                </p:nvSpPr>
                <p:spPr>
                  <a:xfrm>
                    <a:off x="2724215" y="3197879"/>
                    <a:ext cx="359997" cy="359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 fontScale="92500" lnSpcReduction="1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M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Ellipse 19"/>
                  <p:cNvSpPr>
                    <a:spLocks noChangeAspect="1"/>
                  </p:cNvSpPr>
                  <p:nvPr/>
                </p:nvSpPr>
                <p:spPr>
                  <a:xfrm>
                    <a:off x="1808257" y="2198416"/>
                    <a:ext cx="287997" cy="287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rmAutofit fontScale="77500" lnSpcReduction="2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SP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" name="Ellipse 36"/>
                <p:cNvSpPr>
                  <a:spLocks noChangeAspect="1"/>
                </p:cNvSpPr>
                <p:nvPr/>
              </p:nvSpPr>
              <p:spPr>
                <a:xfrm>
                  <a:off x="7112946" y="4407510"/>
                  <a:ext cx="215996" cy="215996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V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1785374" y="4343679"/>
                <a:ext cx="215996" cy="21599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6549123" y="5129588"/>
              <a:ext cx="359997" cy="3599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pic>
        <p:nvPicPr>
          <p:cNvPr id="191" name="Image 190" descr="LEG Russie.tif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47" y="767518"/>
            <a:ext cx="842199" cy="627990"/>
          </a:xfrm>
          <a:prstGeom prst="rect">
            <a:avLst/>
          </a:prstGeom>
        </p:spPr>
      </p:pic>
      <p:grpSp>
        <p:nvGrpSpPr>
          <p:cNvPr id="49" name="Grouper 48"/>
          <p:cNvGrpSpPr/>
          <p:nvPr/>
        </p:nvGrpSpPr>
        <p:grpSpPr>
          <a:xfrm>
            <a:off x="2825500" y="1558751"/>
            <a:ext cx="3035366" cy="3771694"/>
            <a:chOff x="2825500" y="1558751"/>
            <a:chExt cx="3035366" cy="3771694"/>
          </a:xfrm>
        </p:grpSpPr>
        <p:grpSp>
          <p:nvGrpSpPr>
            <p:cNvPr id="35" name="Grouper 34"/>
            <p:cNvGrpSpPr/>
            <p:nvPr/>
          </p:nvGrpSpPr>
          <p:grpSpPr>
            <a:xfrm>
              <a:off x="2924201" y="1558751"/>
              <a:ext cx="2936665" cy="3128418"/>
              <a:chOff x="2924201" y="1558751"/>
              <a:chExt cx="2936665" cy="3128418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Ellipse 22"/>
              <p:cNvSpPr/>
              <p:nvPr/>
            </p:nvSpPr>
            <p:spPr>
              <a:xfrm>
                <a:off x="4185003" y="2283257"/>
                <a:ext cx="644860" cy="142021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 rot="5400000">
                <a:off x="3081113" y="4170260"/>
                <a:ext cx="359997" cy="673821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690145" y="2491686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5422080" y="3703471"/>
                <a:ext cx="438786" cy="82129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940213" y="1558751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Ellipse 65"/>
            <p:cNvSpPr>
              <a:spLocks noChangeAspect="1"/>
            </p:cNvSpPr>
            <p:nvPr/>
          </p:nvSpPr>
          <p:spPr>
            <a:xfrm rot="5400000">
              <a:off x="2930298" y="4865650"/>
              <a:ext cx="359997" cy="5695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3084134" y="2243778"/>
            <a:ext cx="4378568" cy="2190355"/>
            <a:chOff x="3084134" y="2243778"/>
            <a:chExt cx="4378568" cy="2190355"/>
          </a:xfrm>
        </p:grpSpPr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4087661" y="3013802"/>
              <a:ext cx="536860" cy="5385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3084134" y="407633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7105844" y="376290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5463044" y="375632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644036" y="224377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="" xmlns:p14="http://schemas.microsoft.com/office/powerpoint/2010/main" val="334236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65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r-FR" sz="2800" b="1" i="1" dirty="0" smtClean="0">
                <a:solidFill>
                  <a:srgbClr val="0000FF"/>
                </a:solidFill>
              </a:rPr>
              <a:t>III. Des </a:t>
            </a:r>
            <a:r>
              <a:rPr lang="fr-FR" sz="2800" b="1" i="1" dirty="0">
                <a:solidFill>
                  <a:srgbClr val="0000FF"/>
                </a:solidFill>
              </a:rPr>
              <a:t>rivalités et tensions aux marges du territoire</a:t>
            </a:r>
          </a:p>
        </p:txBody>
      </p:sp>
    </p:spTree>
    <p:extLst>
      <p:ext uri="{BB962C8B-B14F-4D97-AF65-F5344CB8AC3E}">
        <p14:creationId xmlns="" xmlns:p14="http://schemas.microsoft.com/office/powerpoint/2010/main" val="26102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748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Programme de géographie - Cinquième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1005745"/>
            <a:ext cx="8229600" cy="3582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7200" y="1703568"/>
            <a:ext cx="4037325" cy="15058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80015" y="3597265"/>
            <a:ext cx="4881473" cy="859685"/>
          </a:xfrm>
          <a:prstGeom prst="rect">
            <a:avLst/>
          </a:prstGeom>
          <a:solidFill>
            <a:srgbClr val="FFFF00">
              <a:alpha val="2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85784" y="2623798"/>
            <a:ext cx="3787565" cy="58560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894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grpSp>
        <p:nvGrpSpPr>
          <p:cNvPr id="53" name="Grouper 52"/>
          <p:cNvGrpSpPr/>
          <p:nvPr/>
        </p:nvGrpSpPr>
        <p:grpSpPr>
          <a:xfrm>
            <a:off x="65077" y="2986593"/>
            <a:ext cx="6844343" cy="3407955"/>
            <a:chOff x="65077" y="2986593"/>
            <a:chExt cx="6844343" cy="3407955"/>
          </a:xfrm>
        </p:grpSpPr>
        <p:sp>
          <p:nvSpPr>
            <p:cNvPr id="147" name="Rectangle 146"/>
            <p:cNvSpPr>
              <a:spLocks/>
            </p:cNvSpPr>
            <p:nvPr/>
          </p:nvSpPr>
          <p:spPr>
            <a:xfrm>
              <a:off x="5109422" y="4592245"/>
              <a:ext cx="1799998" cy="180230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Chine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65077" y="2986593"/>
              <a:ext cx="1092312" cy="1375219"/>
            </a:xfrm>
            <a:custGeom>
              <a:avLst/>
              <a:gdLst>
                <a:gd name="connsiteX0" fmla="*/ 1072571 w 1092312"/>
                <a:gd name="connsiteY0" fmla="*/ 0 h 1375219"/>
                <a:gd name="connsiteX1" fmla="*/ 1092312 w 1092312"/>
                <a:gd name="connsiteY1" fmla="*/ 1375219 h 1375219"/>
                <a:gd name="connsiteX2" fmla="*/ 0 w 1092312"/>
                <a:gd name="connsiteY2" fmla="*/ 1375219 h 1375219"/>
                <a:gd name="connsiteX3" fmla="*/ 0 w 1092312"/>
                <a:gd name="connsiteY3" fmla="*/ 440860 h 1375219"/>
                <a:gd name="connsiteX4" fmla="*/ 1072571 w 1092312"/>
                <a:gd name="connsiteY4" fmla="*/ 0 h 13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312" h="1375219">
                  <a:moveTo>
                    <a:pt x="1072571" y="0"/>
                  </a:moveTo>
                  <a:lnTo>
                    <a:pt x="1092312" y="1375219"/>
                  </a:lnTo>
                  <a:lnTo>
                    <a:pt x="0" y="1375219"/>
                  </a:lnTo>
                  <a:lnTo>
                    <a:pt x="0" y="440860"/>
                  </a:lnTo>
                  <a:lnTo>
                    <a:pt x="1072571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Europe occidentale</a:t>
              </a:r>
            </a:p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et  orientale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05" name="Forme libre 104"/>
          <p:cNvSpPr/>
          <p:nvPr/>
        </p:nvSpPr>
        <p:spPr>
          <a:xfrm>
            <a:off x="1875355" y="2263518"/>
            <a:ext cx="2678138" cy="2322739"/>
          </a:xfrm>
          <a:custGeom>
            <a:avLst/>
            <a:gdLst>
              <a:gd name="connsiteX0" fmla="*/ 2395190 w 2678138"/>
              <a:gd name="connsiteY0" fmla="*/ 1717379 h 2322739"/>
              <a:gd name="connsiteX1" fmla="*/ 381651 w 2678138"/>
              <a:gd name="connsiteY1" fmla="*/ 6580 h 2322739"/>
              <a:gd name="connsiteX2" fmla="*/ 6580 w 2678138"/>
              <a:gd name="connsiteY2" fmla="*/ 0 h 2322739"/>
              <a:gd name="connsiteX3" fmla="*/ 13160 w 2678138"/>
              <a:gd name="connsiteY3" fmla="*/ 710640 h 2322739"/>
              <a:gd name="connsiteX4" fmla="*/ 671179 w 2678138"/>
              <a:gd name="connsiteY4" fmla="*/ 1118600 h 2322739"/>
              <a:gd name="connsiteX5" fmla="*/ 19740 w 2678138"/>
              <a:gd name="connsiteY5" fmla="*/ 2026639 h 2322739"/>
              <a:gd name="connsiteX6" fmla="*/ 0 w 2678138"/>
              <a:gd name="connsiteY6" fmla="*/ 2289839 h 2322739"/>
              <a:gd name="connsiteX7" fmla="*/ 2678138 w 2678138"/>
              <a:gd name="connsiteY7" fmla="*/ 2322739 h 2322739"/>
              <a:gd name="connsiteX8" fmla="*/ 2395190 w 2678138"/>
              <a:gd name="connsiteY8" fmla="*/ 1717379 h 23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138" h="2322739">
                <a:moveTo>
                  <a:pt x="2395190" y="1717379"/>
                </a:moveTo>
                <a:lnTo>
                  <a:pt x="381651" y="6580"/>
                </a:lnTo>
                <a:lnTo>
                  <a:pt x="6580" y="0"/>
                </a:lnTo>
                <a:cubicBezTo>
                  <a:pt x="8773" y="236880"/>
                  <a:pt x="10967" y="473760"/>
                  <a:pt x="13160" y="710640"/>
                </a:cubicBezTo>
                <a:lnTo>
                  <a:pt x="671179" y="1118600"/>
                </a:lnTo>
                <a:lnTo>
                  <a:pt x="19740" y="2026639"/>
                </a:lnTo>
                <a:lnTo>
                  <a:pt x="0" y="2289839"/>
                </a:lnTo>
                <a:lnTo>
                  <a:pt x="2678138" y="2322739"/>
                </a:lnTo>
                <a:lnTo>
                  <a:pt x="2395190" y="1717379"/>
                </a:lnTo>
                <a:close/>
              </a:path>
            </a:pathLst>
          </a:custGeom>
          <a:solidFill>
            <a:srgbClr val="999999">
              <a:alpha val="43000"/>
            </a:srgbClr>
          </a:solidFill>
          <a:ln w="38100" cmpd="sng">
            <a:solidFill>
              <a:srgbClr val="7F7F7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3234634" y="2286247"/>
            <a:ext cx="2809082" cy="2334210"/>
            <a:chOff x="3234634" y="2286247"/>
            <a:chExt cx="2809082" cy="2334210"/>
          </a:xfrm>
        </p:grpSpPr>
        <p:sp>
          <p:nvSpPr>
            <p:cNvPr id="124" name="Nuage 123"/>
            <p:cNvSpPr/>
            <p:nvPr/>
          </p:nvSpPr>
          <p:spPr>
            <a:xfrm rot="18884455">
              <a:off x="2820003" y="2700878"/>
              <a:ext cx="2334210" cy="150494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Nuage 130"/>
            <p:cNvSpPr/>
            <p:nvPr/>
          </p:nvSpPr>
          <p:spPr>
            <a:xfrm rot="18884455">
              <a:off x="4996989" y="3536379"/>
              <a:ext cx="1145397" cy="94805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Grouper 63"/>
          <p:cNvGrpSpPr/>
          <p:nvPr/>
        </p:nvGrpSpPr>
        <p:grpSpPr>
          <a:xfrm>
            <a:off x="5112203" y="4579211"/>
            <a:ext cx="2163114" cy="1802303"/>
            <a:chOff x="5112203" y="4579211"/>
            <a:chExt cx="2163114" cy="1802303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5112203" y="4579211"/>
              <a:ext cx="1799998" cy="180230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Chine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6902540" y="4599536"/>
              <a:ext cx="372777" cy="395998"/>
            </a:xfrm>
            <a:prstGeom prst="rect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325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CDC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grpSp>
        <p:nvGrpSpPr>
          <p:cNvPr id="67" name="Grouper 66"/>
          <p:cNvGrpSpPr/>
          <p:nvPr/>
        </p:nvGrpSpPr>
        <p:grpSpPr>
          <a:xfrm>
            <a:off x="72382" y="1081513"/>
            <a:ext cx="7975811" cy="4316784"/>
            <a:chOff x="72382" y="1081513"/>
            <a:chExt cx="7975811" cy="4316784"/>
          </a:xfrm>
        </p:grpSpPr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6908018" y="5000088"/>
              <a:ext cx="369450" cy="3982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325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CDS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2247214" y="4596942"/>
              <a:ext cx="360000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>
              <a:normAutofit/>
            </a:bodyPr>
            <a:lstStyle/>
            <a:p>
              <a:pPr algn="ctr"/>
              <a:r>
                <a:rPr lang="fr-FR" sz="1400" dirty="0" err="1" smtClean="0">
                  <a:solidFill>
                    <a:srgbClr val="000000"/>
                  </a:solidFill>
                </a:rPr>
                <a:t>Az</a:t>
              </a:r>
              <a:r>
                <a:rPr lang="fr-FR" sz="1400" dirty="0" smtClean="0">
                  <a:solidFill>
                    <a:srgbClr val="000000"/>
                  </a:solidFill>
                </a:rPr>
                <a:t>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72382" y="2993898"/>
              <a:ext cx="1092312" cy="1375219"/>
            </a:xfrm>
            <a:custGeom>
              <a:avLst/>
              <a:gdLst>
                <a:gd name="connsiteX0" fmla="*/ 1072571 w 1092312"/>
                <a:gd name="connsiteY0" fmla="*/ 0 h 1375219"/>
                <a:gd name="connsiteX1" fmla="*/ 1092312 w 1092312"/>
                <a:gd name="connsiteY1" fmla="*/ 1375219 h 1375219"/>
                <a:gd name="connsiteX2" fmla="*/ 0 w 1092312"/>
                <a:gd name="connsiteY2" fmla="*/ 1375219 h 1375219"/>
                <a:gd name="connsiteX3" fmla="*/ 0 w 1092312"/>
                <a:gd name="connsiteY3" fmla="*/ 440860 h 1375219"/>
                <a:gd name="connsiteX4" fmla="*/ 1072571 w 1092312"/>
                <a:gd name="connsiteY4" fmla="*/ 0 h 13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312" h="1375219">
                  <a:moveTo>
                    <a:pt x="1072571" y="0"/>
                  </a:moveTo>
                  <a:lnTo>
                    <a:pt x="1092312" y="1375219"/>
                  </a:lnTo>
                  <a:lnTo>
                    <a:pt x="0" y="1375219"/>
                  </a:lnTo>
                  <a:lnTo>
                    <a:pt x="0" y="440860"/>
                  </a:lnTo>
                  <a:lnTo>
                    <a:pt x="107257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Europe occidentale</a:t>
              </a:r>
            </a:p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et  orientale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7678743" y="3985709"/>
              <a:ext cx="369450" cy="1178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62500" lnSpcReduction="20000"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Japon</a:t>
              </a: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700640" y="2804349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>
            <a:xfrm>
              <a:off x="1151767" y="2985098"/>
              <a:ext cx="723551" cy="692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1157083" y="3682008"/>
              <a:ext cx="723551" cy="692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1880635" y="1081513"/>
              <a:ext cx="369450" cy="1178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40000" lnSpcReduction="20000"/>
            </a:bodyPr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Finlande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>
            <a:xfrm>
              <a:off x="5102541" y="4605871"/>
              <a:ext cx="888913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Mongolie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>
              <a:off x="1880634" y="4596942"/>
              <a:ext cx="360000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Gé.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772279" y="4970448"/>
              <a:ext cx="1831907" cy="33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Turquie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1701901" y="2446690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1700640" y="2624354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r 80"/>
          <p:cNvGrpSpPr/>
          <p:nvPr/>
        </p:nvGrpSpPr>
        <p:grpSpPr>
          <a:xfrm>
            <a:off x="772279" y="1967419"/>
            <a:ext cx="4800589" cy="2355638"/>
            <a:chOff x="772279" y="1967419"/>
            <a:chExt cx="4800589" cy="2355638"/>
          </a:xfrm>
        </p:grpSpPr>
        <p:grpSp>
          <p:nvGrpSpPr>
            <p:cNvPr id="71" name="Grouper 70"/>
            <p:cNvGrpSpPr/>
            <p:nvPr/>
          </p:nvGrpSpPr>
          <p:grpSpPr>
            <a:xfrm>
              <a:off x="772279" y="1967419"/>
              <a:ext cx="4800589" cy="2355638"/>
              <a:chOff x="772279" y="1967419"/>
              <a:chExt cx="4800589" cy="2355638"/>
            </a:xfrm>
          </p:grpSpPr>
          <p:grpSp>
            <p:nvGrpSpPr>
              <p:cNvPr id="55" name="Grouper 54"/>
              <p:cNvGrpSpPr/>
              <p:nvPr/>
            </p:nvGrpSpPr>
            <p:grpSpPr>
              <a:xfrm>
                <a:off x="772279" y="1967419"/>
                <a:ext cx="4800589" cy="2355638"/>
                <a:chOff x="772279" y="1967419"/>
                <a:chExt cx="4800589" cy="2355638"/>
              </a:xfrm>
            </p:grpSpPr>
            <p:grpSp>
              <p:nvGrpSpPr>
                <p:cNvPr id="41" name="Grouper 40"/>
                <p:cNvGrpSpPr/>
                <p:nvPr/>
              </p:nvGrpSpPr>
              <p:grpSpPr>
                <a:xfrm>
                  <a:off x="772279" y="2342415"/>
                  <a:ext cx="4800589" cy="1980642"/>
                  <a:chOff x="772279" y="2342415"/>
                  <a:chExt cx="4800589" cy="1980642"/>
                </a:xfrm>
              </p:grpSpPr>
              <p:grpSp>
                <p:nvGrpSpPr>
                  <p:cNvPr id="34" name="Grouper 33"/>
                  <p:cNvGrpSpPr/>
                  <p:nvPr/>
                </p:nvGrpSpPr>
                <p:grpSpPr>
                  <a:xfrm>
                    <a:off x="960708" y="2750438"/>
                    <a:ext cx="4612160" cy="1572619"/>
                    <a:chOff x="960708" y="2750438"/>
                    <a:chExt cx="4612160" cy="1572619"/>
                  </a:xfrm>
                </p:grpSpPr>
                <p:sp>
                  <p:nvSpPr>
                    <p:cNvPr id="29" name="Forme libre 28"/>
                    <p:cNvSpPr/>
                    <p:nvPr/>
                  </p:nvSpPr>
                  <p:spPr>
                    <a:xfrm>
                      <a:off x="960708" y="3053118"/>
                      <a:ext cx="3526983" cy="1269939"/>
                    </a:xfrm>
                    <a:custGeom>
                      <a:avLst/>
                      <a:gdLst>
                        <a:gd name="connsiteX0" fmla="*/ 3526983 w 3526983"/>
                        <a:gd name="connsiteY0" fmla="*/ 0 h 1269939"/>
                        <a:gd name="connsiteX1" fmla="*/ 2309648 w 3526983"/>
                        <a:gd name="connsiteY1" fmla="*/ 1269939 h 1269939"/>
                        <a:gd name="connsiteX2" fmla="*/ 0 w 3526983"/>
                        <a:gd name="connsiteY2" fmla="*/ 1033059 h 1269939"/>
                        <a:gd name="connsiteX3" fmla="*/ 0 w 3526983"/>
                        <a:gd name="connsiteY3" fmla="*/ 1033059 h 1269939"/>
                        <a:gd name="connsiteX4" fmla="*/ 0 w 3526983"/>
                        <a:gd name="connsiteY4" fmla="*/ 1033059 h 1269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6983" h="1269939">
                          <a:moveTo>
                            <a:pt x="3526983" y="0"/>
                          </a:moveTo>
                          <a:lnTo>
                            <a:pt x="2309648" y="126993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Forme libre 29"/>
                    <p:cNvSpPr/>
                    <p:nvPr/>
                  </p:nvSpPr>
                  <p:spPr>
                    <a:xfrm>
                      <a:off x="993609" y="2750438"/>
                      <a:ext cx="3329577" cy="625100"/>
                    </a:xfrm>
                    <a:custGeom>
                      <a:avLst/>
                      <a:gdLst>
                        <a:gd name="connsiteX0" fmla="*/ 3329577 w 3329577"/>
                        <a:gd name="connsiteY0" fmla="*/ 0 h 625100"/>
                        <a:gd name="connsiteX1" fmla="*/ 1427902 w 3329577"/>
                        <a:gd name="connsiteY1" fmla="*/ 19740 h 625100"/>
                        <a:gd name="connsiteX2" fmla="*/ 0 w 3329577"/>
                        <a:gd name="connsiteY2" fmla="*/ 625100 h 625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29577" h="625100">
                          <a:moveTo>
                            <a:pt x="3329577" y="0"/>
                          </a:moveTo>
                          <a:lnTo>
                            <a:pt x="1427902" y="19740"/>
                          </a:lnTo>
                          <a:lnTo>
                            <a:pt x="0" y="6251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3" name="Forme libre 32"/>
                    <p:cNvSpPr/>
                    <p:nvPr/>
                  </p:nvSpPr>
                  <p:spPr>
                    <a:xfrm>
                      <a:off x="1019930" y="3842717"/>
                      <a:ext cx="4552938" cy="407960"/>
                    </a:xfrm>
                    <a:custGeom>
                      <a:avLst/>
                      <a:gdLst>
                        <a:gd name="connsiteX0" fmla="*/ 4474531 w 4474531"/>
                        <a:gd name="connsiteY0" fmla="*/ 407960 h 407960"/>
                        <a:gd name="connsiteX1" fmla="*/ 2460992 w 4474531"/>
                        <a:gd name="connsiteY1" fmla="*/ 236880 h 407960"/>
                        <a:gd name="connsiteX2" fmla="*/ 0 w 4474531"/>
                        <a:gd name="connsiteY2" fmla="*/ 0 h 407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74531" h="407960">
                          <a:moveTo>
                            <a:pt x="4474531" y="407960"/>
                          </a:moveTo>
                          <a:lnTo>
                            <a:pt x="2460992" y="23688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9" name="Connecteur droit avec flèche 38"/>
                  <p:cNvCxnSpPr>
                    <a:stCxn id="20" idx="2"/>
                  </p:cNvCxnSpPr>
                  <p:nvPr/>
                </p:nvCxnSpPr>
                <p:spPr>
                  <a:xfrm flipH="1">
                    <a:off x="772279" y="2342415"/>
                    <a:ext cx="1035978" cy="6419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Forme libre 53"/>
                <p:cNvSpPr/>
                <p:nvPr/>
              </p:nvSpPr>
              <p:spPr>
                <a:xfrm>
                  <a:off x="2066180" y="1967419"/>
                  <a:ext cx="1000190" cy="407959"/>
                </a:xfrm>
                <a:custGeom>
                  <a:avLst/>
                  <a:gdLst>
                    <a:gd name="connsiteX0" fmla="*/ 1000190 w 1000190"/>
                    <a:gd name="connsiteY0" fmla="*/ 0 h 407959"/>
                    <a:gd name="connsiteX1" fmla="*/ 342170 w 1000190"/>
                    <a:gd name="connsiteY1" fmla="*/ 407959 h 407959"/>
                    <a:gd name="connsiteX2" fmla="*/ 0 w 1000190"/>
                    <a:gd name="connsiteY2" fmla="*/ 394799 h 40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90" h="407959">
                      <a:moveTo>
                        <a:pt x="1000190" y="0"/>
                      </a:moveTo>
                      <a:lnTo>
                        <a:pt x="342170" y="407959"/>
                      </a:lnTo>
                      <a:lnTo>
                        <a:pt x="0" y="39479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70" name="Connecteur droit 69"/>
              <p:cNvCxnSpPr>
                <a:stCxn id="30" idx="1"/>
                <a:endCxn id="20" idx="5"/>
              </p:cNvCxnSpPr>
              <p:nvPr/>
            </p:nvCxnSpPr>
            <p:spPr>
              <a:xfrm flipH="1" flipV="1">
                <a:off x="2054078" y="2444237"/>
                <a:ext cx="367433" cy="3259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>
              <a:stCxn id="25" idx="3"/>
              <a:endCxn id="13" idx="7"/>
            </p:cNvCxnSpPr>
            <p:nvPr/>
          </p:nvCxnSpPr>
          <p:spPr>
            <a:xfrm flipH="1">
              <a:off x="3031492" y="2951798"/>
              <a:ext cx="700829" cy="298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r 111"/>
          <p:cNvGrpSpPr/>
          <p:nvPr/>
        </p:nvGrpSpPr>
        <p:grpSpPr>
          <a:xfrm>
            <a:off x="1864102" y="4597876"/>
            <a:ext cx="5418390" cy="7640"/>
            <a:chOff x="1864102" y="4597876"/>
            <a:chExt cx="5418390" cy="7640"/>
          </a:xfrm>
        </p:grpSpPr>
        <p:cxnSp>
          <p:nvCxnSpPr>
            <p:cNvPr id="84" name="Connecteur droit 83"/>
            <p:cNvCxnSpPr/>
            <p:nvPr/>
          </p:nvCxnSpPr>
          <p:spPr>
            <a:xfrm>
              <a:off x="6902540" y="4597876"/>
              <a:ext cx="379952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1864102" y="4605516"/>
              <a:ext cx="379952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r 110"/>
          <p:cNvGrpSpPr/>
          <p:nvPr/>
        </p:nvGrpSpPr>
        <p:grpSpPr>
          <a:xfrm>
            <a:off x="72382" y="2530959"/>
            <a:ext cx="2383869" cy="2821772"/>
            <a:chOff x="72382" y="2530959"/>
            <a:chExt cx="2383869" cy="2821772"/>
          </a:xfrm>
          <a:solidFill>
            <a:srgbClr val="999999"/>
          </a:solidFill>
        </p:grpSpPr>
        <p:sp>
          <p:nvSpPr>
            <p:cNvPr id="87" name="Étoile à 4 branches 86"/>
            <p:cNvSpPr>
              <a:spLocks noChangeAspect="1"/>
            </p:cNvSpPr>
            <p:nvPr/>
          </p:nvSpPr>
          <p:spPr>
            <a:xfrm>
              <a:off x="1588778" y="2530959"/>
              <a:ext cx="359997" cy="359997"/>
            </a:xfrm>
            <a:prstGeom prst="star4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Étoile à 4 branches 87"/>
            <p:cNvSpPr>
              <a:spLocks noChangeAspect="1"/>
            </p:cNvSpPr>
            <p:nvPr/>
          </p:nvSpPr>
          <p:spPr>
            <a:xfrm>
              <a:off x="2096254" y="4992734"/>
              <a:ext cx="359997" cy="359997"/>
            </a:xfrm>
            <a:prstGeom prst="star4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Étoile à 4 branches 88"/>
            <p:cNvSpPr>
              <a:spLocks noChangeAspect="1"/>
            </p:cNvSpPr>
            <p:nvPr/>
          </p:nvSpPr>
          <p:spPr>
            <a:xfrm>
              <a:off x="72382" y="4009120"/>
              <a:ext cx="359997" cy="359997"/>
            </a:xfrm>
            <a:prstGeom prst="star4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625433" y="2094693"/>
            <a:ext cx="5893257" cy="2657275"/>
            <a:chOff x="1625433" y="2094693"/>
            <a:chExt cx="5893257" cy="2657275"/>
          </a:xfrm>
        </p:grpSpPr>
        <p:grpSp>
          <p:nvGrpSpPr>
            <p:cNvPr id="93" name="Grouper 92"/>
            <p:cNvGrpSpPr/>
            <p:nvPr/>
          </p:nvGrpSpPr>
          <p:grpSpPr>
            <a:xfrm>
              <a:off x="1625433" y="2105987"/>
              <a:ext cx="5893257" cy="2645981"/>
              <a:chOff x="1625433" y="2105987"/>
              <a:chExt cx="5893257" cy="2645981"/>
            </a:xfrm>
          </p:grpSpPr>
          <p:sp>
            <p:nvSpPr>
              <p:cNvPr id="90" name="Triangle isocèle 89"/>
              <p:cNvSpPr>
                <a:spLocks noChangeAspect="1"/>
              </p:cNvSpPr>
              <p:nvPr/>
            </p:nvSpPr>
            <p:spPr>
              <a:xfrm rot="3000113">
                <a:off x="1668185" y="4268248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Triangle isocèle 90"/>
              <p:cNvSpPr>
                <a:spLocks noChangeAspect="1"/>
              </p:cNvSpPr>
              <p:nvPr/>
            </p:nvSpPr>
            <p:spPr>
              <a:xfrm rot="8102682">
                <a:off x="1625433" y="2105987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Triangle isocèle 91"/>
              <p:cNvSpPr>
                <a:spLocks noChangeAspect="1"/>
              </p:cNvSpPr>
              <p:nvPr/>
            </p:nvSpPr>
            <p:spPr>
              <a:xfrm rot="18968049">
                <a:off x="7122693" y="4410590"/>
                <a:ext cx="395997" cy="341378"/>
              </a:xfrm>
              <a:prstGeom prst="triangle">
                <a:avLst/>
              </a:prstGeom>
              <a:noFill/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4" name="Triangle isocèle 93"/>
            <p:cNvSpPr>
              <a:spLocks noChangeAspect="1"/>
            </p:cNvSpPr>
            <p:nvPr/>
          </p:nvSpPr>
          <p:spPr>
            <a:xfrm rot="10800000">
              <a:off x="2412529" y="2094693"/>
              <a:ext cx="395997" cy="341378"/>
            </a:xfrm>
            <a:prstGeom prst="triangle">
              <a:avLst/>
            </a:prstGeom>
            <a:noFill/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" name="Ellipse 121"/>
          <p:cNvSpPr/>
          <p:nvPr/>
        </p:nvSpPr>
        <p:spPr>
          <a:xfrm>
            <a:off x="5343116" y="4114118"/>
            <a:ext cx="1559424" cy="4917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2825500" y="1558751"/>
            <a:ext cx="3035366" cy="3771694"/>
            <a:chOff x="2825500" y="1558751"/>
            <a:chExt cx="3035366" cy="3771694"/>
          </a:xfrm>
        </p:grpSpPr>
        <p:grpSp>
          <p:nvGrpSpPr>
            <p:cNvPr id="35" name="Grouper 34"/>
            <p:cNvGrpSpPr/>
            <p:nvPr/>
          </p:nvGrpSpPr>
          <p:grpSpPr>
            <a:xfrm>
              <a:off x="2924201" y="1558751"/>
              <a:ext cx="2936665" cy="3128418"/>
              <a:chOff x="2924201" y="1558751"/>
              <a:chExt cx="2936665" cy="3128418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Ellipse 22"/>
              <p:cNvSpPr/>
              <p:nvPr/>
            </p:nvSpPr>
            <p:spPr>
              <a:xfrm>
                <a:off x="4185003" y="2283257"/>
                <a:ext cx="644860" cy="142021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 rot="5400000">
                <a:off x="3081113" y="4170260"/>
                <a:ext cx="359997" cy="673821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690145" y="2491686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5422080" y="3703471"/>
                <a:ext cx="438786" cy="82129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940213" y="1558751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Ellipse 65"/>
            <p:cNvSpPr>
              <a:spLocks noChangeAspect="1"/>
            </p:cNvSpPr>
            <p:nvPr/>
          </p:nvSpPr>
          <p:spPr>
            <a:xfrm rot="5400000">
              <a:off x="2930298" y="4865650"/>
              <a:ext cx="359997" cy="5695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1" name="Flèche droite à entaille 120"/>
          <p:cNvSpPr/>
          <p:nvPr/>
        </p:nvSpPr>
        <p:spPr>
          <a:xfrm rot="16200000">
            <a:off x="5966691" y="4274345"/>
            <a:ext cx="539560" cy="805889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r 51"/>
          <p:cNvGrpSpPr/>
          <p:nvPr/>
        </p:nvGrpSpPr>
        <p:grpSpPr>
          <a:xfrm>
            <a:off x="3876285" y="1371131"/>
            <a:ext cx="3202899" cy="2411512"/>
            <a:chOff x="3876285" y="1371131"/>
            <a:chExt cx="3202899" cy="2411512"/>
          </a:xfrm>
        </p:grpSpPr>
        <p:sp>
          <p:nvSpPr>
            <p:cNvPr id="109" name="Ellipse 108"/>
            <p:cNvSpPr/>
            <p:nvPr/>
          </p:nvSpPr>
          <p:spPr>
            <a:xfrm rot="5400000">
              <a:off x="4263962" y="983454"/>
              <a:ext cx="644860" cy="1420213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4303570" y="1559256"/>
              <a:ext cx="536860" cy="538550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Corde 124"/>
            <p:cNvSpPr/>
            <p:nvPr/>
          </p:nvSpPr>
          <p:spPr>
            <a:xfrm rot="16200000">
              <a:off x="5308588" y="2012046"/>
              <a:ext cx="1693264" cy="1847929"/>
            </a:xfrm>
            <a:prstGeom prst="chord">
              <a:avLst>
                <a:gd name="adj1" fmla="val 2700000"/>
                <a:gd name="adj2" fmla="val 18933115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</p:grpSp>
      <p:sp>
        <p:nvSpPr>
          <p:cNvPr id="9" name="Explosion 2 8"/>
          <p:cNvSpPr>
            <a:spLocks noChangeAspect="1"/>
          </p:cNvSpPr>
          <p:nvPr/>
        </p:nvSpPr>
        <p:spPr>
          <a:xfrm>
            <a:off x="2078635" y="4207117"/>
            <a:ext cx="323997" cy="323997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25000" lnSpcReduction="20000"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Tch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Multiplication 30"/>
          <p:cNvSpPr>
            <a:spLocks noChangeAspect="1"/>
          </p:cNvSpPr>
          <p:nvPr/>
        </p:nvSpPr>
        <p:spPr>
          <a:xfrm>
            <a:off x="6986948" y="4895960"/>
            <a:ext cx="251996" cy="251996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en arc 31"/>
          <p:cNvSpPr/>
          <p:nvPr/>
        </p:nvSpPr>
        <p:spPr>
          <a:xfrm rot="11033332">
            <a:off x="3169958" y="2976409"/>
            <a:ext cx="1806451" cy="13593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37716"/>
              <a:gd name="adj5" fmla="val 12500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134" name="Extraire 133"/>
          <p:cNvSpPr>
            <a:spLocks noChangeAspect="1"/>
          </p:cNvSpPr>
          <p:nvPr/>
        </p:nvSpPr>
        <p:spPr>
          <a:xfrm>
            <a:off x="2749418" y="2902480"/>
            <a:ext cx="253796" cy="253796"/>
          </a:xfrm>
          <a:prstGeom prst="flowChartExtra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r 41"/>
          <p:cNvGrpSpPr/>
          <p:nvPr/>
        </p:nvGrpSpPr>
        <p:grpSpPr>
          <a:xfrm>
            <a:off x="2352190" y="2812067"/>
            <a:ext cx="4253262" cy="1264271"/>
            <a:chOff x="2352190" y="2812067"/>
            <a:chExt cx="4253262" cy="1264271"/>
          </a:xfrm>
        </p:grpSpPr>
        <p:grpSp>
          <p:nvGrpSpPr>
            <p:cNvPr id="8" name="Grouper 7"/>
            <p:cNvGrpSpPr/>
            <p:nvPr/>
          </p:nvGrpSpPr>
          <p:grpSpPr>
            <a:xfrm>
              <a:off x="4816892" y="2812067"/>
              <a:ext cx="1788560" cy="1264271"/>
              <a:chOff x="4816892" y="2812067"/>
              <a:chExt cx="1788560" cy="1264271"/>
            </a:xfrm>
          </p:grpSpPr>
          <p:sp>
            <p:nvSpPr>
              <p:cNvPr id="135" name="Éclair 134"/>
              <p:cNvSpPr>
                <a:spLocks noChangeAspect="1"/>
              </p:cNvSpPr>
              <p:nvPr/>
            </p:nvSpPr>
            <p:spPr>
              <a:xfrm>
                <a:off x="4894428" y="2812067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Éclair 135"/>
              <p:cNvSpPr>
                <a:spLocks noChangeAspect="1"/>
              </p:cNvSpPr>
              <p:nvPr/>
            </p:nvSpPr>
            <p:spPr>
              <a:xfrm>
                <a:off x="4894428" y="3230038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Éclair 136"/>
              <p:cNvSpPr>
                <a:spLocks noChangeAspect="1"/>
              </p:cNvSpPr>
              <p:nvPr/>
            </p:nvSpPr>
            <p:spPr>
              <a:xfrm>
                <a:off x="4816892" y="3670776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Éclair 137"/>
              <p:cNvSpPr>
                <a:spLocks noChangeAspect="1"/>
              </p:cNvSpPr>
              <p:nvPr/>
            </p:nvSpPr>
            <p:spPr>
              <a:xfrm>
                <a:off x="6353456" y="3824342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0" name="Éclair 139"/>
            <p:cNvSpPr>
              <a:spLocks noChangeAspect="1"/>
            </p:cNvSpPr>
            <p:nvPr/>
          </p:nvSpPr>
          <p:spPr>
            <a:xfrm>
              <a:off x="2352190" y="3785663"/>
              <a:ext cx="251996" cy="251996"/>
            </a:xfrm>
            <a:prstGeom prst="lightningBolt">
              <a:avLst/>
            </a:prstGeom>
            <a:solidFill>
              <a:srgbClr val="0000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126291" y="2426441"/>
            <a:ext cx="3147911" cy="2036296"/>
            <a:chOff x="2126291" y="2426441"/>
            <a:chExt cx="3147911" cy="2036296"/>
          </a:xfrm>
        </p:grpSpPr>
        <p:grpSp>
          <p:nvGrpSpPr>
            <p:cNvPr id="43" name="Grouper 42"/>
            <p:cNvGrpSpPr/>
            <p:nvPr/>
          </p:nvGrpSpPr>
          <p:grpSpPr>
            <a:xfrm>
              <a:off x="2126291" y="2426441"/>
              <a:ext cx="1929335" cy="2036296"/>
              <a:chOff x="2126291" y="2426441"/>
              <a:chExt cx="1929335" cy="2036296"/>
            </a:xfrm>
          </p:grpSpPr>
          <p:sp>
            <p:nvSpPr>
              <p:cNvPr id="139" name="Trier 138"/>
              <p:cNvSpPr>
                <a:spLocks noChangeAspect="1"/>
              </p:cNvSpPr>
              <p:nvPr/>
            </p:nvSpPr>
            <p:spPr>
              <a:xfrm>
                <a:off x="2294252" y="2868358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Trier 140"/>
              <p:cNvSpPr>
                <a:spLocks noChangeAspect="1"/>
              </p:cNvSpPr>
              <p:nvPr/>
            </p:nvSpPr>
            <p:spPr>
              <a:xfrm>
                <a:off x="2194857" y="3466937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Trier 141"/>
              <p:cNvSpPr>
                <a:spLocks noChangeAspect="1"/>
              </p:cNvSpPr>
              <p:nvPr/>
            </p:nvSpPr>
            <p:spPr>
              <a:xfrm>
                <a:off x="2744499" y="3662343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Trier 142"/>
              <p:cNvSpPr>
                <a:spLocks noChangeAspect="1"/>
              </p:cNvSpPr>
              <p:nvPr/>
            </p:nvSpPr>
            <p:spPr>
              <a:xfrm>
                <a:off x="2491175" y="4138740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ier 143"/>
              <p:cNvSpPr>
                <a:spLocks noChangeAspect="1"/>
              </p:cNvSpPr>
              <p:nvPr/>
            </p:nvSpPr>
            <p:spPr>
              <a:xfrm>
                <a:off x="2126291" y="242644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er 144"/>
              <p:cNvSpPr>
                <a:spLocks noChangeAspect="1"/>
              </p:cNvSpPr>
              <p:nvPr/>
            </p:nvSpPr>
            <p:spPr>
              <a:xfrm>
                <a:off x="3893627" y="374466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Trier 145"/>
            <p:cNvSpPr>
              <a:spLocks noChangeAspect="1"/>
            </p:cNvSpPr>
            <p:nvPr/>
          </p:nvSpPr>
          <p:spPr>
            <a:xfrm>
              <a:off x="5112203" y="4003175"/>
              <a:ext cx="161999" cy="323997"/>
            </a:xfrm>
            <a:prstGeom prst="flowChartSo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3084134" y="2243778"/>
            <a:ext cx="4378568" cy="2190355"/>
            <a:chOff x="3084134" y="2243778"/>
            <a:chExt cx="4378568" cy="2190355"/>
          </a:xfrm>
        </p:grpSpPr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4087661" y="3013802"/>
              <a:ext cx="536860" cy="5385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3084134" y="407633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7105844" y="376290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5463044" y="375632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644036" y="224377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862005" y="3322898"/>
            <a:ext cx="6981584" cy="1840835"/>
            <a:chOff x="862005" y="3322898"/>
            <a:chExt cx="6981584" cy="1840835"/>
          </a:xfrm>
        </p:grpSpPr>
        <p:grpSp>
          <p:nvGrpSpPr>
            <p:cNvPr id="47" name="Grouper 46"/>
            <p:cNvGrpSpPr/>
            <p:nvPr/>
          </p:nvGrpSpPr>
          <p:grpSpPr>
            <a:xfrm>
              <a:off x="5860866" y="3985709"/>
              <a:ext cx="1982723" cy="613828"/>
              <a:chOff x="5860866" y="3985709"/>
              <a:chExt cx="1982723" cy="613828"/>
            </a:xfrm>
          </p:grpSpPr>
          <p:cxnSp>
            <p:nvCxnSpPr>
              <p:cNvPr id="44" name="Connecteur droit avec flèche 43"/>
              <p:cNvCxnSpPr>
                <a:stCxn id="27" idx="6"/>
              </p:cNvCxnSpPr>
              <p:nvPr/>
            </p:nvCxnSpPr>
            <p:spPr>
              <a:xfrm>
                <a:off x="5860866" y="4114118"/>
                <a:ext cx="1607652" cy="4854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>
                <a:off x="7419315" y="3985709"/>
                <a:ext cx="424274" cy="17284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orme libre 75"/>
            <p:cNvSpPr/>
            <p:nvPr/>
          </p:nvSpPr>
          <p:spPr>
            <a:xfrm>
              <a:off x="862005" y="4908676"/>
              <a:ext cx="2033280" cy="236880"/>
            </a:xfrm>
            <a:custGeom>
              <a:avLst/>
              <a:gdLst>
                <a:gd name="connsiteX0" fmla="*/ 2033280 w 2033280"/>
                <a:gd name="connsiteY0" fmla="*/ 236880 h 236880"/>
                <a:gd name="connsiteX1" fmla="*/ 1177855 w 2033280"/>
                <a:gd name="connsiteY1" fmla="*/ 0 h 236880"/>
                <a:gd name="connsiteX2" fmla="*/ 618538 w 2033280"/>
                <a:gd name="connsiteY2" fmla="*/ 125020 h 236880"/>
                <a:gd name="connsiteX3" fmla="*/ 0 w 2033280"/>
                <a:gd name="connsiteY3" fmla="*/ 125020 h 2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280" h="236880">
                  <a:moveTo>
                    <a:pt x="2033280" y="236880"/>
                  </a:moveTo>
                  <a:lnTo>
                    <a:pt x="1177855" y="0"/>
                  </a:lnTo>
                  <a:lnTo>
                    <a:pt x="618538" y="125020"/>
                  </a:lnTo>
                  <a:lnTo>
                    <a:pt x="0" y="125020"/>
                  </a:lnTo>
                </a:path>
              </a:pathLst>
            </a:cu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H="1">
              <a:off x="1019930" y="3322898"/>
              <a:ext cx="3165073" cy="106102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er 64"/>
            <p:cNvGrpSpPr/>
            <p:nvPr/>
          </p:nvGrpSpPr>
          <p:grpSpPr>
            <a:xfrm>
              <a:off x="3066370" y="4114118"/>
              <a:ext cx="3573044" cy="1049615"/>
              <a:chOff x="3066370" y="4114118"/>
              <a:chExt cx="3573044" cy="1049615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066370" y="5163733"/>
                <a:ext cx="3573044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27" idx="6"/>
              </p:cNvCxnSpPr>
              <p:nvPr/>
            </p:nvCxnSpPr>
            <p:spPr>
              <a:xfrm>
                <a:off x="5860866" y="4114118"/>
                <a:ext cx="778548" cy="1049615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27" idx="4"/>
              </p:cNvCxnSpPr>
              <p:nvPr/>
            </p:nvCxnSpPr>
            <p:spPr>
              <a:xfrm>
                <a:off x="5641473" y="4524764"/>
                <a:ext cx="471526" cy="63896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V="1">
                <a:off x="6639414" y="4355956"/>
                <a:ext cx="0" cy="79200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er 57"/>
          <p:cNvGrpSpPr/>
          <p:nvPr/>
        </p:nvGrpSpPr>
        <p:grpSpPr>
          <a:xfrm>
            <a:off x="1785374" y="2198416"/>
            <a:ext cx="5543568" cy="3291169"/>
            <a:chOff x="1785374" y="2198416"/>
            <a:chExt cx="5543568" cy="3291169"/>
          </a:xfrm>
        </p:grpSpPr>
        <p:grpSp>
          <p:nvGrpSpPr>
            <p:cNvPr id="96" name="Grouper 95"/>
            <p:cNvGrpSpPr/>
            <p:nvPr/>
          </p:nvGrpSpPr>
          <p:grpSpPr>
            <a:xfrm>
              <a:off x="1785374" y="2198416"/>
              <a:ext cx="5543568" cy="2425090"/>
              <a:chOff x="1785374" y="2198416"/>
              <a:chExt cx="5543568" cy="2425090"/>
            </a:xfrm>
          </p:grpSpPr>
          <p:grpSp>
            <p:nvGrpSpPr>
              <p:cNvPr id="48" name="Grouper 47"/>
              <p:cNvGrpSpPr/>
              <p:nvPr/>
            </p:nvGrpSpPr>
            <p:grpSpPr>
              <a:xfrm>
                <a:off x="1808257" y="2198416"/>
                <a:ext cx="5520685" cy="2425090"/>
                <a:chOff x="1808257" y="2198416"/>
                <a:chExt cx="5520685" cy="2425090"/>
              </a:xfrm>
            </p:grpSpPr>
            <p:grpSp>
              <p:nvGrpSpPr>
                <p:cNvPr id="36" name="Grouper 35"/>
                <p:cNvGrpSpPr/>
                <p:nvPr/>
              </p:nvGrpSpPr>
              <p:grpSpPr>
                <a:xfrm>
                  <a:off x="1808257" y="2198416"/>
                  <a:ext cx="1275955" cy="1359460"/>
                  <a:chOff x="1808257" y="2198416"/>
                  <a:chExt cx="1275955" cy="1359460"/>
                </a:xfrm>
              </p:grpSpPr>
              <p:sp>
                <p:nvSpPr>
                  <p:cNvPr id="13" name="Ellipse 12"/>
                  <p:cNvSpPr>
                    <a:spLocks noChangeAspect="1"/>
                  </p:cNvSpPr>
                  <p:nvPr/>
                </p:nvSpPr>
                <p:spPr>
                  <a:xfrm>
                    <a:off x="2724215" y="3197879"/>
                    <a:ext cx="359997" cy="359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 fontScale="92500" lnSpcReduction="1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M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Ellipse 19"/>
                  <p:cNvSpPr>
                    <a:spLocks noChangeAspect="1"/>
                  </p:cNvSpPr>
                  <p:nvPr/>
                </p:nvSpPr>
                <p:spPr>
                  <a:xfrm>
                    <a:off x="1808257" y="2198416"/>
                    <a:ext cx="287997" cy="287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rmAutofit fontScale="77500" lnSpcReduction="2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SP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" name="Ellipse 36"/>
                <p:cNvSpPr>
                  <a:spLocks noChangeAspect="1"/>
                </p:cNvSpPr>
                <p:nvPr/>
              </p:nvSpPr>
              <p:spPr>
                <a:xfrm>
                  <a:off x="7112946" y="4407510"/>
                  <a:ext cx="215996" cy="215996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V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1785374" y="4343679"/>
                <a:ext cx="215996" cy="21599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6549123" y="5129588"/>
              <a:ext cx="359997" cy="3599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49" name="Grouper 148"/>
          <p:cNvGrpSpPr/>
          <p:nvPr/>
        </p:nvGrpSpPr>
        <p:grpSpPr>
          <a:xfrm>
            <a:off x="1433495" y="3175781"/>
            <a:ext cx="2783588" cy="2135443"/>
            <a:chOff x="1433495" y="3175781"/>
            <a:chExt cx="2783588" cy="2135443"/>
          </a:xfrm>
        </p:grpSpPr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3495" y="3175781"/>
              <a:ext cx="432379" cy="216190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704" y="5095034"/>
              <a:ext cx="432379" cy="216190"/>
            </a:xfrm>
            <a:prstGeom prst="rect">
              <a:avLst/>
            </a:prstGeom>
          </p:spPr>
        </p:pic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4796" y="4610149"/>
              <a:ext cx="354788" cy="177394"/>
            </a:xfrm>
            <a:prstGeom prst="rect">
              <a:avLst/>
            </a:prstGeom>
          </p:spPr>
        </p:pic>
      </p:grpSp>
      <p:grpSp>
        <p:nvGrpSpPr>
          <p:cNvPr id="62" name="Grouper 61"/>
          <p:cNvGrpSpPr/>
          <p:nvPr/>
        </p:nvGrpSpPr>
        <p:grpSpPr>
          <a:xfrm>
            <a:off x="1401842" y="4375696"/>
            <a:ext cx="3618584" cy="802051"/>
            <a:chOff x="1401842" y="4375696"/>
            <a:chExt cx="3618584" cy="802051"/>
          </a:xfrm>
        </p:grpSpPr>
        <p:sp>
          <p:nvSpPr>
            <p:cNvPr id="26" name="Losange 25"/>
            <p:cNvSpPr>
              <a:spLocks noChangeAspect="1"/>
            </p:cNvSpPr>
            <p:nvPr/>
          </p:nvSpPr>
          <p:spPr>
            <a:xfrm>
              <a:off x="4412975" y="4625737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Losange 105"/>
            <p:cNvSpPr>
              <a:spLocks noChangeAspect="1"/>
            </p:cNvSpPr>
            <p:nvPr/>
          </p:nvSpPr>
          <p:spPr>
            <a:xfrm>
              <a:off x="4649866" y="4776944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Losange 107"/>
            <p:cNvSpPr>
              <a:spLocks noChangeAspect="1"/>
            </p:cNvSpPr>
            <p:nvPr/>
          </p:nvSpPr>
          <p:spPr>
            <a:xfrm>
              <a:off x="4840430" y="4997751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Losange 122"/>
            <p:cNvSpPr>
              <a:spLocks noChangeAspect="1"/>
            </p:cNvSpPr>
            <p:nvPr/>
          </p:nvSpPr>
          <p:spPr>
            <a:xfrm>
              <a:off x="2084148" y="4570866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Losange 125"/>
            <p:cNvSpPr>
              <a:spLocks noChangeAspect="1"/>
            </p:cNvSpPr>
            <p:nvPr/>
          </p:nvSpPr>
          <p:spPr>
            <a:xfrm>
              <a:off x="2427218" y="4610332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Losange 126"/>
            <p:cNvSpPr>
              <a:spLocks noChangeAspect="1"/>
            </p:cNvSpPr>
            <p:nvPr/>
          </p:nvSpPr>
          <p:spPr>
            <a:xfrm>
              <a:off x="1401842" y="4375696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2715286" y="3192355"/>
            <a:ext cx="4192732" cy="2298867"/>
            <a:chOff x="2715286" y="3192355"/>
            <a:chExt cx="4192732" cy="2298867"/>
          </a:xfrm>
        </p:grpSpPr>
        <p:sp>
          <p:nvSpPr>
            <p:cNvPr id="132" name="Ellipse 131"/>
            <p:cNvSpPr>
              <a:spLocks noChangeAspect="1"/>
            </p:cNvSpPr>
            <p:nvPr/>
          </p:nvSpPr>
          <p:spPr>
            <a:xfrm>
              <a:off x="2715286" y="3192355"/>
              <a:ext cx="359997" cy="359997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3" name="Ellipse 132"/>
            <p:cNvSpPr>
              <a:spLocks noChangeAspect="1"/>
            </p:cNvSpPr>
            <p:nvPr/>
          </p:nvSpPr>
          <p:spPr>
            <a:xfrm>
              <a:off x="6548021" y="5131225"/>
              <a:ext cx="359997" cy="359997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1" name="Image 160" descr="LEG Russie.tif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47" y="767518"/>
            <a:ext cx="842199" cy="62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1" grpId="0" animBg="1"/>
      <p:bldP spid="9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84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88"/>
            <a:ext cx="3042003" cy="6259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rtlCol="0" anchor="t">
            <a:normAutofit fontScale="92500" lnSpcReduction="10000"/>
          </a:bodyPr>
          <a:lstStyle/>
          <a:p>
            <a:pPr algn="ctr"/>
            <a:r>
              <a:rPr lang="fr-FR" b="1" i="1" dirty="0">
                <a:solidFill>
                  <a:srgbClr val="0000FF"/>
                </a:solidFill>
              </a:rPr>
              <a:t>Un territoire contraint aux importantes ressources énergétiques</a:t>
            </a:r>
          </a:p>
          <a:p>
            <a:pPr marL="285750" indent="-285750" algn="just">
              <a:buFont typeface="Arial"/>
              <a:buChar char="•"/>
            </a:pPr>
            <a:endParaRPr lang="fr-FR" dirty="0" smtClean="0"/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Zones </a:t>
            </a:r>
            <a:r>
              <a:rPr lang="fr-FR" dirty="0"/>
              <a:t>de peuplement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Contrainte climatique majeure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Gisements </a:t>
            </a:r>
            <a:r>
              <a:rPr lang="fr-FR" dirty="0"/>
              <a:t>de gaz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Gisements de pétrole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Gazoducs et oléoducs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Projets d’extension des réseaux d’hydrocarbures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Énergie hydroélectrique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Énergie nucléaire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Principal </a:t>
            </a:r>
            <a:r>
              <a:rPr lang="fr-FR" dirty="0"/>
              <a:t>port commercial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Espaces </a:t>
            </a:r>
            <a:r>
              <a:rPr lang="fr-FR" dirty="0"/>
              <a:t>industriels majeurs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Axe </a:t>
            </a:r>
            <a:r>
              <a:rPr lang="fr-FR" dirty="0"/>
              <a:t>principal d’exportation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Ouverture maritime  </a:t>
            </a:r>
            <a:r>
              <a:rPr lang="fr-FR" dirty="0"/>
              <a:t>limitée à la saison « chaude »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Pollution </a:t>
            </a:r>
            <a:r>
              <a:rPr lang="fr-FR" dirty="0"/>
              <a:t>atmosphérique majeure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/>
              <a:t>Espace en </a:t>
            </a:r>
            <a:r>
              <a:rPr lang="fr-FR" dirty="0" smtClean="0"/>
              <a:t>réserve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048741" y="598488"/>
            <a:ext cx="3042003" cy="6259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b="1" i="1" dirty="0" smtClean="0">
                <a:solidFill>
                  <a:srgbClr val="0000FF"/>
                </a:solidFill>
              </a:rPr>
              <a:t>Les </a:t>
            </a:r>
            <a:r>
              <a:rPr lang="fr-FR" b="1" i="1" dirty="0">
                <a:solidFill>
                  <a:srgbClr val="0000FF"/>
                </a:solidFill>
              </a:rPr>
              <a:t>acteurs </a:t>
            </a:r>
            <a:r>
              <a:rPr lang="fr-FR" b="1" i="1" dirty="0" smtClean="0">
                <a:solidFill>
                  <a:srgbClr val="0000FF"/>
                </a:solidFill>
              </a:rPr>
              <a:t>multiples d’une </a:t>
            </a:r>
            <a:r>
              <a:rPr lang="fr-FR" b="1" i="1" dirty="0">
                <a:solidFill>
                  <a:srgbClr val="0000FF"/>
                </a:solidFill>
              </a:rPr>
              <a:t>ressource convoitée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endParaRPr lang="fr-FR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Puissances </a:t>
            </a:r>
            <a:r>
              <a:rPr lang="fr-FR" dirty="0">
                <a:solidFill>
                  <a:srgbClr val="000000"/>
                </a:solidFill>
              </a:rPr>
              <a:t>majeures dominantes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Capitales politiques et métropoles économiques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Gazprom, </a:t>
            </a:r>
            <a:r>
              <a:rPr lang="fr-FR" dirty="0" err="1" smtClean="0">
                <a:solidFill>
                  <a:srgbClr val="000000"/>
                </a:solidFill>
              </a:rPr>
              <a:t>Rosneft</a:t>
            </a:r>
            <a:r>
              <a:rPr lang="fr-FR" dirty="0" smtClean="0">
                <a:solidFill>
                  <a:srgbClr val="000000"/>
                </a:solidFill>
              </a:rPr>
              <a:t>, </a:t>
            </a:r>
            <a:r>
              <a:rPr lang="fr-FR" dirty="0" err="1" smtClean="0">
                <a:solidFill>
                  <a:srgbClr val="000000"/>
                </a:solidFill>
              </a:rPr>
              <a:t>Lukoil</a:t>
            </a:r>
            <a:endParaRPr lang="fr-FR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État </a:t>
            </a:r>
            <a:r>
              <a:rPr lang="fr-FR" dirty="0">
                <a:solidFill>
                  <a:srgbClr val="000000"/>
                </a:solidFill>
              </a:rPr>
              <a:t>se revendiquant du communisme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CEI - Périphéries sous domination politique russe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Acheteurs dépendants du </a:t>
            </a:r>
            <a:r>
              <a:rPr lang="fr-FR" dirty="0">
                <a:solidFill>
                  <a:srgbClr val="000000"/>
                </a:solidFill>
              </a:rPr>
              <a:t>gaz russe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0744" y="598488"/>
            <a:ext cx="3042003" cy="6259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b="1" i="1" dirty="0">
                <a:solidFill>
                  <a:srgbClr val="0000FF"/>
                </a:solidFill>
              </a:rPr>
              <a:t>Des rivalités et tensions aux marges du territoire</a:t>
            </a:r>
          </a:p>
          <a:p>
            <a:pPr marL="285750" indent="-285750" algn="just">
              <a:buFont typeface="Arial"/>
              <a:buChar char="•"/>
            </a:pPr>
            <a:endParaRPr lang="fr-FR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Flux d’immigration 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Minorités </a:t>
            </a:r>
            <a:r>
              <a:rPr lang="fr-FR" dirty="0">
                <a:solidFill>
                  <a:srgbClr val="000000"/>
                </a:solidFill>
              </a:rPr>
              <a:t>chinoises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Flux migratoires internes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Mouvement </a:t>
            </a:r>
            <a:r>
              <a:rPr lang="fr-FR" dirty="0">
                <a:solidFill>
                  <a:srgbClr val="000000"/>
                </a:solidFill>
              </a:rPr>
              <a:t>séparatiste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Tensions héritées de la Guerre froide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Frontière fermée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Siège du conseil de sécurité de l’ONU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Pays </a:t>
            </a:r>
            <a:r>
              <a:rPr lang="fr-FR" dirty="0">
                <a:solidFill>
                  <a:srgbClr val="000000"/>
                </a:solidFill>
              </a:rPr>
              <a:t>membres de l’OTAN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>
                <a:solidFill>
                  <a:srgbClr val="000000"/>
                </a:solidFill>
              </a:rPr>
              <a:t>Base russe extraterritoriale</a:t>
            </a:r>
          </a:p>
          <a:p>
            <a:pPr marL="285750" indent="-285750" algn="just">
              <a:buFont typeface="Arial"/>
              <a:buChar char="•"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Ellipse 12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3042003" y="2292859"/>
            <a:ext cx="359997" cy="35999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Ellipse 13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45630" y="2288835"/>
            <a:ext cx="179996" cy="17940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38026" y="2527312"/>
            <a:ext cx="176857" cy="17743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hlinkClick r:id="rId4" action="ppaction://hlinksldjump"/>
          </p:cNvPr>
          <p:cNvCxnSpPr/>
          <p:nvPr/>
        </p:nvCxnSpPr>
        <p:spPr>
          <a:xfrm>
            <a:off x="45630" y="2791103"/>
            <a:ext cx="281383" cy="6084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8026" y="3017896"/>
            <a:ext cx="281383" cy="60841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riangle isocèle 18">
            <a:hlinkClick r:id="rId5" action="ppaction://hlinksldjump"/>
          </p:cNvPr>
          <p:cNvSpPr>
            <a:spLocks noChangeAspect="1"/>
          </p:cNvSpPr>
          <p:nvPr/>
        </p:nvSpPr>
        <p:spPr>
          <a:xfrm rot="3000113">
            <a:off x="69208" y="3906959"/>
            <a:ext cx="251996" cy="217238"/>
          </a:xfrm>
          <a:prstGeom prst="triangle">
            <a:avLst/>
          </a:prstGeom>
          <a:solidFill>
            <a:schemeClr val="tx1"/>
          </a:solidFill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69034" y="4198062"/>
            <a:ext cx="179996" cy="179996"/>
          </a:xfrm>
          <a:prstGeom prst="rect">
            <a:avLst/>
          </a:prstGeom>
          <a:solidFill>
            <a:srgbClr val="999999">
              <a:alpha val="43000"/>
            </a:srgbClr>
          </a:solidFill>
          <a:ln w="38100" cmpd="sng">
            <a:solidFill>
              <a:srgbClr val="7F7F7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rayée 21">
            <a:hlinkClick r:id="rId6" action="ppaction://hlinksldjump"/>
          </p:cNvPr>
          <p:cNvSpPr>
            <a:spLocks noChangeAspect="1"/>
          </p:cNvSpPr>
          <p:nvPr/>
        </p:nvSpPr>
        <p:spPr>
          <a:xfrm rot="8158399">
            <a:off x="-5446" y="4632344"/>
            <a:ext cx="323997" cy="199114"/>
          </a:xfrm>
          <a:prstGeom prst="stripedRightArrow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hlinkClick r:id="rId7" action="ppaction://hlinksldjump"/>
          </p:cNvPr>
          <p:cNvSpPr>
            <a:spLocks noChangeAspect="1"/>
          </p:cNvSpPr>
          <p:nvPr/>
        </p:nvSpPr>
        <p:spPr>
          <a:xfrm>
            <a:off x="70390" y="1847745"/>
            <a:ext cx="179996" cy="179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cxnSp>
        <p:nvCxnSpPr>
          <p:cNvPr id="25" name="Connecteur droit 24">
            <a:hlinkClick r:id="rId3" action="ppaction://hlinksldjump"/>
          </p:cNvPr>
          <p:cNvCxnSpPr/>
          <p:nvPr/>
        </p:nvCxnSpPr>
        <p:spPr>
          <a:xfrm>
            <a:off x="62784" y="5141406"/>
            <a:ext cx="281383" cy="60841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Nuage 25">
            <a:hlinkClick r:id="rId8" action="ppaction://hlinksldjump"/>
          </p:cNvPr>
          <p:cNvSpPr>
            <a:spLocks noChangeAspect="1"/>
          </p:cNvSpPr>
          <p:nvPr/>
        </p:nvSpPr>
        <p:spPr>
          <a:xfrm rot="18884455">
            <a:off x="20399" y="5816838"/>
            <a:ext cx="287997" cy="23837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Corde 26">
            <a:hlinkClick r:id="rId9" action="ppaction://hlinksldjump"/>
          </p:cNvPr>
          <p:cNvSpPr>
            <a:spLocks noChangeAspect="1"/>
          </p:cNvSpPr>
          <p:nvPr/>
        </p:nvSpPr>
        <p:spPr>
          <a:xfrm rot="16200000">
            <a:off x="64646" y="6217064"/>
            <a:ext cx="215997" cy="208395"/>
          </a:xfrm>
          <a:prstGeom prst="chord">
            <a:avLst>
              <a:gd name="adj1" fmla="val 2700000"/>
              <a:gd name="adj2" fmla="val 18933115"/>
            </a:avLst>
          </a:prstGeom>
          <a:solidFill>
            <a:schemeClr val="bg2">
              <a:lumMod val="20000"/>
              <a:lumOff val="80000"/>
            </a:schemeClr>
          </a:solidFill>
          <a:ln w="38100" cmpd="sng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dk1"/>
              </a:solidFill>
            </a:endParaRPr>
          </a:p>
        </p:txBody>
      </p:sp>
      <p:sp>
        <p:nvSpPr>
          <p:cNvPr id="28" name="Rectangle 27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3126524" y="1772957"/>
            <a:ext cx="179996" cy="179996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FF0000">
                <a:alpha val="53000"/>
              </a:srgbClr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Losange 28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6156086" y="4758891"/>
            <a:ext cx="179996" cy="179996"/>
          </a:xfrm>
          <a:prstGeom prst="diamond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 à 4 branches 29">
            <a:hlinkClick r:id="rId12" action="ppaction://hlinksldjump"/>
          </p:cNvPr>
          <p:cNvSpPr>
            <a:spLocks noChangeAspect="1"/>
          </p:cNvSpPr>
          <p:nvPr/>
        </p:nvSpPr>
        <p:spPr>
          <a:xfrm>
            <a:off x="6098349" y="4175244"/>
            <a:ext cx="287997" cy="287997"/>
          </a:xfrm>
          <a:prstGeom prst="star4">
            <a:avLst/>
          </a:prstGeom>
          <a:solidFill>
            <a:srgbClr val="9999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>
            <a:hlinkClick r:id="rId13" action="ppaction://hlinksldjump"/>
          </p:cNvPr>
          <p:cNvCxnSpPr/>
          <p:nvPr/>
        </p:nvCxnSpPr>
        <p:spPr>
          <a:xfrm>
            <a:off x="6090744" y="3495120"/>
            <a:ext cx="379952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ultiplication 31"/>
          <p:cNvSpPr>
            <a:spLocks noChangeAspect="1"/>
          </p:cNvSpPr>
          <p:nvPr/>
        </p:nvSpPr>
        <p:spPr>
          <a:xfrm>
            <a:off x="6119140" y="2825851"/>
            <a:ext cx="251996" cy="251996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xplosion 2 32">
            <a:hlinkClick r:id="rId11" action="ppaction://hlinksldjump"/>
          </p:cNvPr>
          <p:cNvSpPr>
            <a:spLocks noChangeAspect="1"/>
          </p:cNvSpPr>
          <p:nvPr/>
        </p:nvSpPr>
        <p:spPr>
          <a:xfrm>
            <a:off x="6090744" y="2501854"/>
            <a:ext cx="323997" cy="323997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25000" lnSpcReduction="20000"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Tch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Flèche en arc 33">
            <a:hlinkClick r:id="rId14" action="ppaction://hlinksldjump"/>
          </p:cNvPr>
          <p:cNvSpPr>
            <a:spLocks/>
          </p:cNvSpPr>
          <p:nvPr/>
        </p:nvSpPr>
        <p:spPr>
          <a:xfrm rot="11033332">
            <a:off x="6093330" y="2066510"/>
            <a:ext cx="500713" cy="37869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37716"/>
              <a:gd name="adj5" fmla="val 12500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Ellipse 34">
            <a:hlinkClick r:id="rId15" action="ppaction://hlinksldjump"/>
          </p:cNvPr>
          <p:cNvSpPr>
            <a:spLocks noChangeAspect="1"/>
          </p:cNvSpPr>
          <p:nvPr/>
        </p:nvSpPr>
        <p:spPr>
          <a:xfrm>
            <a:off x="6119140" y="1975434"/>
            <a:ext cx="251990" cy="2519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à entaille 35">
            <a:hlinkClick r:id="rId15" action="ppaction://hlinksldjump"/>
          </p:cNvPr>
          <p:cNvSpPr>
            <a:spLocks noChangeAspect="1"/>
          </p:cNvSpPr>
          <p:nvPr/>
        </p:nvSpPr>
        <p:spPr>
          <a:xfrm rot="16200000">
            <a:off x="6127973" y="1655074"/>
            <a:ext cx="239351" cy="357495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hlinkClick r:id="rId16" action="ppaction://hlinksldjump"/>
          </p:cNvPr>
          <p:cNvSpPr>
            <a:spLocks noChangeAspect="1"/>
          </p:cNvSpPr>
          <p:nvPr/>
        </p:nvSpPr>
        <p:spPr>
          <a:xfrm>
            <a:off x="3118919" y="4779413"/>
            <a:ext cx="179997" cy="179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118919" y="3424877"/>
            <a:ext cx="179997" cy="179995"/>
          </a:xfrm>
          <a:prstGeom prst="rect">
            <a:avLst/>
          </a:prstGeom>
          <a:solidFill>
            <a:srgbClr val="FF0000"/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6145565" y="3687265"/>
            <a:ext cx="179996" cy="1799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1" name="Extraire 40">
            <a:hlinkClick r:id="rId10" action="ppaction://hlinksldjump"/>
          </p:cNvPr>
          <p:cNvSpPr>
            <a:spLocks noChangeAspect="1"/>
          </p:cNvSpPr>
          <p:nvPr/>
        </p:nvSpPr>
        <p:spPr>
          <a:xfrm>
            <a:off x="3066009" y="2816446"/>
            <a:ext cx="253796" cy="253796"/>
          </a:xfrm>
          <a:prstGeom prst="flowChartExtra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hlinkClick r:id="rId17" action="ppaction://hlinksldjump"/>
          </p:cNvPr>
          <p:cNvSpPr>
            <a:spLocks noChangeAspect="1"/>
          </p:cNvSpPr>
          <p:nvPr/>
        </p:nvSpPr>
        <p:spPr>
          <a:xfrm>
            <a:off x="68445" y="1608938"/>
            <a:ext cx="179996" cy="179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6009" y="5445332"/>
            <a:ext cx="6066738" cy="1412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fr-FR" dirty="0" smtClean="0"/>
              <a:t>Notions acquises en cinquième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Notions acquises en seconde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Notions acquises en terminale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1" y="3435350"/>
            <a:ext cx="3294223" cy="3200370"/>
            <a:chOff x="1" y="3593752"/>
            <a:chExt cx="3294223" cy="3041968"/>
          </a:xfrm>
        </p:grpSpPr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114227" y="6063221"/>
              <a:ext cx="179997" cy="179995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1" y="3593752"/>
              <a:ext cx="3042002" cy="3041968"/>
            </a:xfrm>
            <a:prstGeom prst="rect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034722" y="1573000"/>
            <a:ext cx="6090420" cy="4939915"/>
            <a:chOff x="3034722" y="1573000"/>
            <a:chExt cx="6090420" cy="4939915"/>
          </a:xfrm>
        </p:grpSpPr>
        <p:sp>
          <p:nvSpPr>
            <p:cNvPr id="50" name="Rectangle 49"/>
            <p:cNvSpPr>
              <a:spLocks/>
            </p:cNvSpPr>
            <p:nvPr/>
          </p:nvSpPr>
          <p:spPr>
            <a:xfrm>
              <a:off x="3042003" y="2219825"/>
              <a:ext cx="3048741" cy="1141680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grpSp>
          <p:nvGrpSpPr>
            <p:cNvPr id="7" name="Grouper 6"/>
            <p:cNvGrpSpPr/>
            <p:nvPr/>
          </p:nvGrpSpPr>
          <p:grpSpPr>
            <a:xfrm>
              <a:off x="3034722" y="1573000"/>
              <a:ext cx="6090420" cy="4939915"/>
              <a:chOff x="3042327" y="1573000"/>
              <a:chExt cx="6090420" cy="4939915"/>
            </a:xfrm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3118919" y="6332920"/>
                <a:ext cx="179997" cy="179995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49" name="Rectangle 48"/>
              <p:cNvSpPr>
                <a:spLocks/>
              </p:cNvSpPr>
              <p:nvPr/>
            </p:nvSpPr>
            <p:spPr>
              <a:xfrm>
                <a:off x="6090744" y="1573000"/>
                <a:ext cx="3042003" cy="3872332"/>
              </a:xfrm>
              <a:prstGeom prst="rect">
                <a:avLst/>
              </a:prstGeom>
              <a:no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53" name="Rectangle 52"/>
              <p:cNvSpPr>
                <a:spLocks/>
              </p:cNvSpPr>
              <p:nvPr/>
            </p:nvSpPr>
            <p:spPr>
              <a:xfrm>
                <a:off x="3042327" y="3369110"/>
                <a:ext cx="3042003" cy="1327076"/>
              </a:xfrm>
              <a:prstGeom prst="rect">
                <a:avLst/>
              </a:prstGeom>
              <a:noFill/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grpSp>
        <p:nvGrpSpPr>
          <p:cNvPr id="6" name="Grouper 5"/>
          <p:cNvGrpSpPr/>
          <p:nvPr/>
        </p:nvGrpSpPr>
        <p:grpSpPr>
          <a:xfrm>
            <a:off x="1" y="1577752"/>
            <a:ext cx="6084329" cy="4407857"/>
            <a:chOff x="1" y="1577752"/>
            <a:chExt cx="6084329" cy="4407857"/>
          </a:xfrm>
        </p:grpSpPr>
        <p:grpSp>
          <p:nvGrpSpPr>
            <p:cNvPr id="5" name="Grouper 4"/>
            <p:cNvGrpSpPr/>
            <p:nvPr/>
          </p:nvGrpSpPr>
          <p:grpSpPr>
            <a:xfrm>
              <a:off x="1" y="1577752"/>
              <a:ext cx="3298915" cy="4407857"/>
              <a:chOff x="1" y="1577752"/>
              <a:chExt cx="3298915" cy="4407857"/>
            </a:xfrm>
          </p:grpSpPr>
          <p:sp>
            <p:nvSpPr>
              <p:cNvPr id="44" name="Rectangle 43"/>
              <p:cNvSpPr>
                <a:spLocks noChangeAspect="1"/>
              </p:cNvSpPr>
              <p:nvPr/>
            </p:nvSpPr>
            <p:spPr>
              <a:xfrm>
                <a:off x="3118919" y="5805614"/>
                <a:ext cx="179997" cy="179995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47" name="Rectangle 46"/>
              <p:cNvSpPr>
                <a:spLocks/>
              </p:cNvSpPr>
              <p:nvPr/>
            </p:nvSpPr>
            <p:spPr>
              <a:xfrm>
                <a:off x="1" y="1577752"/>
                <a:ext cx="3042002" cy="1847125"/>
              </a:xfrm>
              <a:prstGeom prst="rect">
                <a:avLst/>
              </a:prstGeom>
              <a:noFill/>
              <a:ln w="28575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  <p:sp>
          <p:nvSpPr>
            <p:cNvPr id="51" name="Rectangle 50"/>
            <p:cNvSpPr>
              <a:spLocks/>
            </p:cNvSpPr>
            <p:nvPr/>
          </p:nvSpPr>
          <p:spPr>
            <a:xfrm>
              <a:off x="3042328" y="1577752"/>
              <a:ext cx="3042002" cy="649678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52" name="Rectangle 51"/>
            <p:cNvSpPr>
              <a:spLocks/>
            </p:cNvSpPr>
            <p:nvPr/>
          </p:nvSpPr>
          <p:spPr>
            <a:xfrm>
              <a:off x="3042328" y="4696185"/>
              <a:ext cx="3042002" cy="649678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54" name="Rectangle 53"/>
            <p:cNvSpPr>
              <a:spLocks/>
            </p:cNvSpPr>
            <p:nvPr/>
          </p:nvSpPr>
          <p:spPr>
            <a:xfrm>
              <a:off x="3056347" y="2807132"/>
              <a:ext cx="1681536" cy="263110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sp>
        <p:nvSpPr>
          <p:cNvPr id="9" name="Éclair 8">
            <a:hlinkClick r:id="rId18" action="ppaction://hlinksldjump"/>
          </p:cNvPr>
          <p:cNvSpPr>
            <a:spLocks noChangeAspect="1"/>
          </p:cNvSpPr>
          <p:nvPr/>
        </p:nvSpPr>
        <p:spPr>
          <a:xfrm>
            <a:off x="24846" y="3424877"/>
            <a:ext cx="251996" cy="251996"/>
          </a:xfrm>
          <a:prstGeom prst="lightningBol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er 9">
            <a:hlinkClick r:id="rId18" action="ppaction://hlinksldjump"/>
          </p:cNvPr>
          <p:cNvSpPr>
            <a:spLocks noChangeAspect="1"/>
          </p:cNvSpPr>
          <p:nvPr/>
        </p:nvSpPr>
        <p:spPr>
          <a:xfrm>
            <a:off x="60841" y="3609036"/>
            <a:ext cx="161999" cy="323997"/>
          </a:xfrm>
          <a:prstGeom prst="flowChartSor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003" y="3933033"/>
            <a:ext cx="354788" cy="177394"/>
          </a:xfrm>
          <a:prstGeom prst="rect">
            <a:avLst/>
          </a:prstGeom>
        </p:spPr>
      </p:pic>
      <p:pic>
        <p:nvPicPr>
          <p:cNvPr id="23" name="Image 22" descr="SCH Russie.tiff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793" y="5805614"/>
            <a:ext cx="843633" cy="635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50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 animBg="1"/>
      <p:bldP spid="11" grpId="0" build="p" bldLvl="5" animBg="1"/>
      <p:bldP spid="12" grpId="0" build="p" bldLvl="5" animBg="1"/>
      <p:bldP spid="13" grpId="0" animBg="1"/>
      <p:bldP spid="14" grpId="0" animBg="1"/>
      <p:bldP spid="15" grpId="0" animBg="1"/>
      <p:bldP spid="19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50"/>
          <p:cNvSpPr>
            <a:spLocks noChangeAspect="1"/>
          </p:cNvSpPr>
          <p:nvPr/>
        </p:nvSpPr>
        <p:spPr>
          <a:xfrm>
            <a:off x="1914835" y="201562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3441441" y="202220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27279"/>
            <a:ext cx="9144000" cy="5715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Définir la géopolitique par l’étude des </a:t>
            </a:r>
            <a:r>
              <a:rPr lang="fr-FR" sz="2000" b="1" dirty="0">
                <a:solidFill>
                  <a:srgbClr val="0000FF"/>
                </a:solidFill>
              </a:rPr>
              <a:t>ressources </a:t>
            </a:r>
            <a:r>
              <a:rPr lang="fr-FR" sz="2000" b="1" dirty="0" smtClean="0">
                <a:solidFill>
                  <a:srgbClr val="0000FF"/>
                </a:solidFill>
              </a:rPr>
              <a:t>énergétiques en Russie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1875318" y="2031387"/>
            <a:ext cx="5399999" cy="2340000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orde 17"/>
          <p:cNvSpPr/>
          <p:nvPr/>
        </p:nvSpPr>
        <p:spPr>
          <a:xfrm rot="16200000">
            <a:off x="5308588" y="1783896"/>
            <a:ext cx="1693264" cy="1847929"/>
          </a:xfrm>
          <a:prstGeom prst="chord">
            <a:avLst>
              <a:gd name="adj1" fmla="val 2700000"/>
              <a:gd name="adj2" fmla="val 189331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lIns="0" tIns="0" rIns="0" bIns="0" rtlCol="0" anchor="ctr">
            <a:norm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1bis. Espace en réserve de développement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29" name="Grouper 28"/>
          <p:cNvGrpSpPr/>
          <p:nvPr/>
        </p:nvGrpSpPr>
        <p:grpSpPr>
          <a:xfrm>
            <a:off x="1065991" y="2844708"/>
            <a:ext cx="2849224" cy="1368639"/>
            <a:chOff x="1065991" y="3072858"/>
            <a:chExt cx="1789816" cy="1368639"/>
          </a:xfrm>
        </p:grpSpPr>
        <p:cxnSp>
          <p:nvCxnSpPr>
            <p:cNvPr id="14" name="Connecteur droit avec flèche 13"/>
            <p:cNvCxnSpPr/>
            <p:nvPr/>
          </p:nvCxnSpPr>
          <p:spPr>
            <a:xfrm flipH="1" flipV="1">
              <a:off x="1065991" y="3072858"/>
              <a:ext cx="1789816" cy="579040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1065991" y="3632157"/>
              <a:ext cx="1789815" cy="809340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avec flèche 29"/>
          <p:cNvCxnSpPr/>
          <p:nvPr/>
        </p:nvCxnSpPr>
        <p:spPr>
          <a:xfrm>
            <a:off x="4572000" y="3404007"/>
            <a:ext cx="1086966" cy="1835819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5411447" y="2932739"/>
            <a:ext cx="1466705" cy="3604747"/>
          </a:xfrm>
          <a:prstGeom prst="arc">
            <a:avLst>
              <a:gd name="adj1" fmla="val 14827560"/>
              <a:gd name="adj2" fmla="val 6876120"/>
            </a:avLst>
          </a:prstGeom>
          <a:ln w="76200" cmpd="sng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vert" rtlCol="0" anchor="b"/>
          <a:lstStyle/>
          <a:p>
            <a:pPr algn="ctr"/>
            <a:r>
              <a:rPr lang="fr-FR" dirty="0" smtClean="0"/>
              <a:t>Pression économique et humaine </a:t>
            </a:r>
          </a:p>
          <a:p>
            <a:pPr algn="ctr"/>
            <a:r>
              <a:rPr lang="fr-FR" dirty="0" smtClean="0"/>
              <a:t>chinoise</a:t>
            </a:r>
            <a:endParaRPr lang="fr-FR" dirty="0"/>
          </a:p>
        </p:txBody>
      </p:sp>
      <p:sp>
        <p:nvSpPr>
          <p:cNvPr id="21" name="Arc 20"/>
          <p:cNvSpPr/>
          <p:nvPr/>
        </p:nvSpPr>
        <p:spPr>
          <a:xfrm>
            <a:off x="-144764" y="1333180"/>
            <a:ext cx="1855594" cy="3578671"/>
          </a:xfrm>
          <a:prstGeom prst="arc">
            <a:avLst>
              <a:gd name="adj1" fmla="val 15266369"/>
              <a:gd name="adj2" fmla="val 6619039"/>
            </a:avLst>
          </a:prstGeom>
          <a:ln w="76200" cmpd="sng">
            <a:solidFill>
              <a:srgbClr val="3366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Pression politique occidentale</a:t>
            </a:r>
            <a:endParaRPr lang="fr-FR" dirty="0"/>
          </a:p>
        </p:txBody>
      </p:sp>
      <p:sp>
        <p:nvSpPr>
          <p:cNvPr id="42" name="Corde 41"/>
          <p:cNvSpPr/>
          <p:nvPr/>
        </p:nvSpPr>
        <p:spPr>
          <a:xfrm rot="16200000">
            <a:off x="3504316" y="2168093"/>
            <a:ext cx="1387524" cy="1353229"/>
          </a:xfrm>
          <a:prstGeom prst="chord">
            <a:avLst>
              <a:gd name="adj1" fmla="val 1669836"/>
              <a:gd name="adj2" fmla="val 198800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>
            <a:normAutofit/>
          </a:bodyPr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1. Ressources exploitées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2724215" y="2969729"/>
            <a:ext cx="359997" cy="359997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4" name="Titre 1"/>
          <p:cNvSpPr txBox="1">
            <a:spLocks/>
          </p:cNvSpPr>
          <p:nvPr/>
        </p:nvSpPr>
        <p:spPr>
          <a:xfrm>
            <a:off x="-5087" y="606384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0" y="5239826"/>
            <a:ext cx="4574544" cy="16181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">
              <a:buAutoNum type="arabicPeriod"/>
            </a:pPr>
            <a:r>
              <a:rPr lang="fr-FR" sz="1400" dirty="0" smtClean="0"/>
              <a:t>Des enjeux de </a:t>
            </a:r>
            <a:r>
              <a:rPr lang="fr-FR" sz="1400" b="1" dirty="0" smtClean="0"/>
              <a:t>ressources</a:t>
            </a:r>
            <a:r>
              <a:rPr lang="fr-FR" sz="1400" dirty="0" smtClean="0"/>
              <a:t>, de </a:t>
            </a:r>
            <a:r>
              <a:rPr lang="fr-FR" sz="1400" b="1" dirty="0" smtClean="0"/>
              <a:t>réserves</a:t>
            </a:r>
            <a:r>
              <a:rPr lang="fr-FR" sz="1400" dirty="0" smtClean="0"/>
              <a:t> pour assurer le </a:t>
            </a:r>
            <a:r>
              <a:rPr lang="fr-FR" sz="1400" b="1" dirty="0" smtClean="0"/>
              <a:t>développement</a:t>
            </a:r>
            <a:r>
              <a:rPr lang="fr-FR" sz="1400" dirty="0" smtClean="0"/>
              <a:t> du pays </a:t>
            </a:r>
            <a:r>
              <a:rPr lang="fr-FR" sz="1400" dirty="0"/>
              <a:t>; </a:t>
            </a:r>
            <a:r>
              <a:rPr lang="fr-FR" sz="1400" dirty="0" smtClean="0"/>
              <a:t> </a:t>
            </a:r>
            <a:r>
              <a:rPr lang="fr-FR" sz="1400" dirty="0"/>
              <a:t>5° - 2° - T</a:t>
            </a:r>
            <a:r>
              <a:rPr lang="fr-FR" sz="1400" baseline="30000" dirty="0"/>
              <a:t>ale</a:t>
            </a:r>
            <a:endParaRPr lang="fr-FR" sz="1400" dirty="0" smtClean="0"/>
          </a:p>
          <a:p>
            <a:pPr marL="342900" indent="-342900" algn="just">
              <a:buFontTx/>
              <a:buAutoNum type="arabicPeriod"/>
            </a:pPr>
            <a:r>
              <a:rPr lang="fr-FR" sz="1400" dirty="0"/>
              <a:t>Des enjeux de </a:t>
            </a:r>
            <a:r>
              <a:rPr lang="fr-FR" sz="1400" b="1" dirty="0"/>
              <a:t>transport</a:t>
            </a:r>
            <a:r>
              <a:rPr lang="fr-FR" sz="1400" dirty="0"/>
              <a:t> pour assurer la distribution de ses ressources </a:t>
            </a:r>
            <a:r>
              <a:rPr lang="fr-FR" sz="1400" dirty="0" smtClean="0"/>
              <a:t>naturelles ; </a:t>
            </a:r>
            <a:r>
              <a:rPr lang="fr-FR" sz="1400" dirty="0"/>
              <a:t>5° - 2° - T</a:t>
            </a:r>
            <a:r>
              <a:rPr lang="fr-FR" sz="1400" baseline="30000" dirty="0"/>
              <a:t>ale</a:t>
            </a:r>
            <a:endParaRPr lang="fr-FR" sz="1400" dirty="0"/>
          </a:p>
          <a:p>
            <a:pPr marL="342900" indent="-342900" algn="just">
              <a:buAutoNum type="arabicPeriod"/>
            </a:pPr>
            <a:r>
              <a:rPr lang="fr-FR" sz="1400" dirty="0" smtClean="0"/>
              <a:t>Des enjeux de </a:t>
            </a:r>
            <a:r>
              <a:rPr lang="fr-FR" sz="1400" b="1" dirty="0" smtClean="0"/>
              <a:t>frontière</a:t>
            </a:r>
            <a:r>
              <a:rPr lang="fr-FR" sz="1400" dirty="0" smtClean="0"/>
              <a:t> avec ses voisins directs </a:t>
            </a:r>
            <a:r>
              <a:rPr lang="fr-FR" sz="1400" dirty="0"/>
              <a:t>; </a:t>
            </a:r>
            <a:r>
              <a:rPr lang="fr-FR" sz="1400" dirty="0" smtClean="0"/>
              <a:t> </a:t>
            </a:r>
            <a:r>
              <a:rPr lang="fr-FR" sz="1400" dirty="0"/>
              <a:t>5° - 2° - T</a:t>
            </a:r>
            <a:r>
              <a:rPr lang="fr-FR" sz="1400" baseline="30000" dirty="0"/>
              <a:t>ale</a:t>
            </a:r>
            <a:endParaRPr lang="fr-FR" sz="1400" dirty="0" smtClean="0"/>
          </a:p>
        </p:txBody>
      </p:sp>
      <p:grpSp>
        <p:nvGrpSpPr>
          <p:cNvPr id="50" name="Grouper 49"/>
          <p:cNvGrpSpPr/>
          <p:nvPr/>
        </p:nvGrpSpPr>
        <p:grpSpPr>
          <a:xfrm>
            <a:off x="1875318" y="3677076"/>
            <a:ext cx="5799987" cy="914621"/>
            <a:chOff x="1875318" y="3905226"/>
            <a:chExt cx="5799987" cy="914621"/>
          </a:xfrm>
        </p:grpSpPr>
        <p:sp>
          <p:nvSpPr>
            <p:cNvPr id="11" name="Ellipse 10"/>
            <p:cNvSpPr/>
            <p:nvPr/>
          </p:nvSpPr>
          <p:spPr>
            <a:xfrm>
              <a:off x="1875318" y="4326346"/>
              <a:ext cx="1475221" cy="49350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3. Tensions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7171305" y="3905226"/>
              <a:ext cx="504000" cy="493501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3.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4566735" y="5239827"/>
            <a:ext cx="4574544" cy="1618174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 startAt="4"/>
            </a:pPr>
            <a:r>
              <a:rPr lang="fr-FR" sz="1400" dirty="0" smtClean="0"/>
              <a:t>Des enjeux de </a:t>
            </a:r>
            <a:r>
              <a:rPr lang="fr-FR" sz="1400" b="1" dirty="0" smtClean="0"/>
              <a:t>minorités</a:t>
            </a:r>
            <a:r>
              <a:rPr lang="fr-FR" sz="1400" dirty="0" smtClean="0"/>
              <a:t> avec les anciens États du bloc soviétique et les mouvements séparatistes </a:t>
            </a:r>
            <a:r>
              <a:rPr lang="fr-FR" sz="1400" dirty="0"/>
              <a:t>caucasiens ; </a:t>
            </a:r>
            <a:r>
              <a:rPr lang="fr-FR" sz="1400" dirty="0" smtClean="0"/>
              <a:t>  T</a:t>
            </a:r>
            <a:r>
              <a:rPr lang="fr-FR" sz="1400" baseline="30000" dirty="0" smtClean="0"/>
              <a:t>ale</a:t>
            </a:r>
            <a:endParaRPr lang="fr-FR" sz="1400" dirty="0" smtClean="0"/>
          </a:p>
          <a:p>
            <a:pPr marL="342900" indent="-342900" algn="just">
              <a:buAutoNum type="arabicPeriod" startAt="4"/>
            </a:pPr>
            <a:r>
              <a:rPr lang="fr-FR" sz="1400" dirty="0" smtClean="0"/>
              <a:t>Des enjeux </a:t>
            </a:r>
            <a:r>
              <a:rPr lang="fr-FR" sz="1400" b="1" dirty="0" smtClean="0"/>
              <a:t>d’ouverture territoriale </a:t>
            </a:r>
            <a:r>
              <a:rPr lang="fr-FR" sz="1400" dirty="0" smtClean="0"/>
              <a:t>avec l’UE, la Chine et </a:t>
            </a:r>
            <a:r>
              <a:rPr lang="fr-FR" sz="1400" dirty="0"/>
              <a:t>l’Arctique ; </a:t>
            </a:r>
            <a:r>
              <a:rPr lang="fr-FR" sz="1400" dirty="0" smtClean="0"/>
              <a:t>2</a:t>
            </a:r>
            <a:r>
              <a:rPr lang="fr-FR" sz="1400" dirty="0"/>
              <a:t>° - T</a:t>
            </a:r>
            <a:r>
              <a:rPr lang="fr-FR" sz="1400" baseline="30000" dirty="0"/>
              <a:t>ale</a:t>
            </a:r>
            <a:endParaRPr lang="fr-FR" sz="1400" dirty="0" smtClean="0"/>
          </a:p>
          <a:p>
            <a:pPr marL="342900" indent="-342900" algn="just">
              <a:buAutoNum type="arabicPeriod" startAt="4"/>
            </a:pPr>
            <a:r>
              <a:rPr lang="fr-FR" sz="1400" dirty="0" smtClean="0"/>
              <a:t>Des enjeux de </a:t>
            </a:r>
            <a:r>
              <a:rPr lang="fr-FR" sz="1400" b="1" dirty="0" smtClean="0"/>
              <a:t>durabilité</a:t>
            </a:r>
            <a:r>
              <a:rPr lang="fr-FR" sz="1400" dirty="0" smtClean="0"/>
              <a:t> combinant développement économique, croissance du niveau de vie et préservation de l’environnement ;  5° - 2° - T</a:t>
            </a:r>
            <a:r>
              <a:rPr lang="fr-FR" sz="1400" baseline="30000" dirty="0" smtClean="0"/>
              <a:t>ale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555161" y="1449749"/>
            <a:ext cx="6729112" cy="3155108"/>
            <a:chOff x="555161" y="1449749"/>
            <a:chExt cx="6729112" cy="3155108"/>
          </a:xfrm>
        </p:grpSpPr>
        <p:grpSp>
          <p:nvGrpSpPr>
            <p:cNvPr id="5" name="Grouper 4"/>
            <p:cNvGrpSpPr/>
            <p:nvPr/>
          </p:nvGrpSpPr>
          <p:grpSpPr>
            <a:xfrm>
              <a:off x="2257006" y="1449749"/>
              <a:ext cx="5027267" cy="3155108"/>
              <a:chOff x="2257006" y="1449749"/>
              <a:chExt cx="5027267" cy="3155108"/>
            </a:xfrm>
          </p:grpSpPr>
          <p:sp>
            <p:nvSpPr>
              <p:cNvPr id="19" name="Corde 18"/>
              <p:cNvSpPr/>
              <p:nvPr/>
            </p:nvSpPr>
            <p:spPr>
              <a:xfrm rot="5400000">
                <a:off x="5035136" y="-234849"/>
                <a:ext cx="564537" cy="3933733"/>
              </a:xfrm>
              <a:prstGeom prst="chord">
                <a:avLst>
                  <a:gd name="adj1" fmla="val 2700000"/>
                  <a:gd name="adj2" fmla="val 18933115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400" dirty="0">
                    <a:solidFill>
                      <a:srgbClr val="000000"/>
                    </a:solidFill>
                  </a:rPr>
                  <a:t>5. Nouvelle frontière de l’arctique ?</a:t>
                </a:r>
              </a:p>
            </p:txBody>
          </p:sp>
          <p:sp>
            <p:nvSpPr>
              <p:cNvPr id="4" name="Ellipse 3"/>
              <p:cNvSpPr/>
              <p:nvPr/>
            </p:nvSpPr>
            <p:spPr>
              <a:xfrm>
                <a:off x="5289091" y="4111357"/>
                <a:ext cx="1947737" cy="4935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5. Colonisation chinoise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orme libre 45"/>
              <p:cNvSpPr/>
              <p:nvPr/>
            </p:nvSpPr>
            <p:spPr>
              <a:xfrm>
                <a:off x="2257006" y="2015628"/>
                <a:ext cx="5027267" cy="2151659"/>
              </a:xfrm>
              <a:custGeom>
                <a:avLst/>
                <a:gdLst>
                  <a:gd name="connsiteX0" fmla="*/ 0 w 5027267"/>
                  <a:gd name="connsiteY0" fmla="*/ 0 h 2151659"/>
                  <a:gd name="connsiteX1" fmla="*/ 5027267 w 5027267"/>
                  <a:gd name="connsiteY1" fmla="*/ 6580 h 2151659"/>
                  <a:gd name="connsiteX2" fmla="*/ 5027267 w 5027267"/>
                  <a:gd name="connsiteY2" fmla="*/ 2151659 h 2151659"/>
                  <a:gd name="connsiteX3" fmla="*/ 5027267 w 5027267"/>
                  <a:gd name="connsiteY3" fmla="*/ 2151659 h 21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27267" h="2151659">
                    <a:moveTo>
                      <a:pt x="0" y="0"/>
                    </a:moveTo>
                    <a:lnTo>
                      <a:pt x="5027267" y="6580"/>
                    </a:lnTo>
                    <a:lnTo>
                      <a:pt x="5027267" y="2151659"/>
                    </a:lnTo>
                    <a:lnTo>
                      <a:pt x="5027267" y="2151659"/>
                    </a:lnTo>
                  </a:path>
                </a:pathLst>
              </a:cu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Double flèche horizontale 5"/>
            <p:cNvSpPr/>
            <p:nvPr/>
          </p:nvSpPr>
          <p:spPr>
            <a:xfrm>
              <a:off x="555161" y="3125742"/>
              <a:ext cx="2273880" cy="645669"/>
            </a:xfrm>
            <a:prstGeom prst="left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987654" y="1929977"/>
            <a:ext cx="2899009" cy="2283370"/>
            <a:chOff x="987654" y="1929977"/>
            <a:chExt cx="2899009" cy="2283370"/>
          </a:xfrm>
        </p:grpSpPr>
        <p:grpSp>
          <p:nvGrpSpPr>
            <p:cNvPr id="49" name="Grouper 48"/>
            <p:cNvGrpSpPr/>
            <p:nvPr/>
          </p:nvGrpSpPr>
          <p:grpSpPr>
            <a:xfrm>
              <a:off x="987654" y="2995195"/>
              <a:ext cx="2453787" cy="1218152"/>
              <a:chOff x="987654" y="3223345"/>
              <a:chExt cx="2453787" cy="1218152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987654" y="3223345"/>
                <a:ext cx="1446351" cy="93425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4. Minorités russes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711040" y="3999561"/>
                <a:ext cx="730401" cy="441936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4.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3156262" y="1929977"/>
              <a:ext cx="730401" cy="441936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4.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08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42" grpId="0" animBg="1"/>
      <p:bldP spid="45" grpId="0" uiExpand="1" build="p"/>
      <p:bldP spid="5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1447" y="446415"/>
            <a:ext cx="9124947" cy="375735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600" dirty="0" smtClean="0">
              <a:solidFill>
                <a:srgbClr val="0000FF"/>
              </a:solidFill>
            </a:endParaRPr>
          </a:p>
          <a:p>
            <a:pPr algn="just"/>
            <a:endParaRPr lang="fr-FR" sz="1600" dirty="0">
              <a:solidFill>
                <a:srgbClr val="0000FF"/>
              </a:solidFill>
            </a:endParaRPr>
          </a:p>
          <a:p>
            <a:pPr algn="just"/>
            <a:endParaRPr lang="fr-FR" sz="1600" dirty="0" smtClean="0">
              <a:solidFill>
                <a:srgbClr val="0000FF"/>
              </a:solidFill>
            </a:endParaRPr>
          </a:p>
          <a:p>
            <a:pPr algn="just"/>
            <a:endParaRPr lang="fr-FR" sz="1600" dirty="0">
              <a:solidFill>
                <a:srgbClr val="0000FF"/>
              </a:solidFill>
            </a:endParaRPr>
          </a:p>
          <a:p>
            <a:pPr algn="just"/>
            <a:endParaRPr lang="fr-FR" sz="1600" dirty="0" smtClean="0">
              <a:solidFill>
                <a:srgbClr val="0000FF"/>
              </a:solidFill>
            </a:endParaRPr>
          </a:p>
          <a:p>
            <a:pPr algn="just"/>
            <a:endParaRPr lang="fr-FR" sz="1600" dirty="0">
              <a:solidFill>
                <a:srgbClr val="0000FF"/>
              </a:solidFill>
            </a:endParaRPr>
          </a:p>
          <a:p>
            <a:pPr algn="just"/>
            <a:endParaRPr lang="fr-FR" sz="1600" dirty="0" smtClean="0">
              <a:solidFill>
                <a:srgbClr val="0000FF"/>
              </a:solidFill>
            </a:endParaRPr>
          </a:p>
          <a:p>
            <a:pPr algn="just"/>
            <a:endParaRPr lang="fr-FR" sz="1600" dirty="0" smtClean="0">
              <a:solidFill>
                <a:srgbClr val="0000FF"/>
              </a:solidFill>
            </a:endParaRPr>
          </a:p>
          <a:p>
            <a:pPr algn="just"/>
            <a:endParaRPr lang="fr-FR" sz="1600" dirty="0" smtClean="0">
              <a:solidFill>
                <a:srgbClr val="0000FF"/>
              </a:solidFill>
            </a:endParaRPr>
          </a:p>
          <a:p>
            <a:pPr algn="just"/>
            <a:r>
              <a:rPr lang="fr-FR" sz="1600" dirty="0" smtClean="0">
                <a:solidFill>
                  <a:srgbClr val="0000FF"/>
                </a:solidFill>
              </a:rPr>
              <a:t>État russe -</a:t>
            </a:r>
          </a:p>
          <a:p>
            <a:pPr algn="just"/>
            <a:r>
              <a:rPr lang="fr-FR" sz="1600" dirty="0" smtClean="0">
                <a:solidFill>
                  <a:srgbClr val="0000FF"/>
                </a:solidFill>
              </a:rPr>
              <a:t>Sociétés à </a:t>
            </a:r>
          </a:p>
          <a:p>
            <a:pPr algn="just"/>
            <a:r>
              <a:rPr lang="fr-FR" sz="1600" dirty="0" smtClean="0">
                <a:solidFill>
                  <a:srgbClr val="0000FF"/>
                </a:solidFill>
              </a:rPr>
              <a:t>capitaux</a:t>
            </a:r>
          </a:p>
          <a:p>
            <a:pPr algn="just"/>
            <a:r>
              <a:rPr lang="fr-FR" sz="1600" dirty="0" smtClean="0">
                <a:solidFill>
                  <a:srgbClr val="0000FF"/>
                </a:solidFill>
              </a:rPr>
              <a:t>mixtes</a:t>
            </a:r>
          </a:p>
        </p:txBody>
      </p:sp>
      <p:cxnSp>
        <p:nvCxnSpPr>
          <p:cNvPr id="10" name="Connecteur en angle 9"/>
          <p:cNvCxnSpPr>
            <a:stCxn id="5" idx="2"/>
            <a:endCxn id="48" idx="0"/>
          </p:cNvCxnSpPr>
          <p:nvPr/>
        </p:nvCxnSpPr>
        <p:spPr>
          <a:xfrm rot="5400000">
            <a:off x="5153723" y="1944372"/>
            <a:ext cx="2286036" cy="3358221"/>
          </a:xfrm>
          <a:prstGeom prst="bentConnector3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-3" y="4211371"/>
            <a:ext cx="9144002" cy="192603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just"/>
            <a:r>
              <a:rPr lang="fr-FR" sz="1600" dirty="0" smtClean="0">
                <a:solidFill>
                  <a:srgbClr val="0000FF"/>
                </a:solidFill>
              </a:rPr>
              <a:t>4. QUELLE DURABILITÉ ?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104" name="Connecteur droit avec flèche 103"/>
          <p:cNvCxnSpPr>
            <a:stCxn id="4" idx="2"/>
            <a:endCxn id="8" idx="0"/>
          </p:cNvCxnSpPr>
          <p:nvPr/>
        </p:nvCxnSpPr>
        <p:spPr>
          <a:xfrm>
            <a:off x="4617630" y="1053854"/>
            <a:ext cx="17586" cy="444021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/>
          <p:cNvCxnSpPr>
            <a:stCxn id="4" idx="3"/>
            <a:endCxn id="5" idx="0"/>
          </p:cNvCxnSpPr>
          <p:nvPr/>
        </p:nvCxnSpPr>
        <p:spPr>
          <a:xfrm>
            <a:off x="6337775" y="781702"/>
            <a:ext cx="1638076" cy="1318203"/>
          </a:xfrm>
          <a:prstGeom prst="bentConnector2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 txBox="1">
            <a:spLocks/>
          </p:cNvSpPr>
          <p:nvPr/>
        </p:nvSpPr>
        <p:spPr>
          <a:xfrm>
            <a:off x="0" y="8811"/>
            <a:ext cx="9144000" cy="44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0000FF"/>
                </a:solidFill>
              </a:rPr>
              <a:t>Les enjeux énergétiques de la Russie – une entrée systémique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7485" y="509549"/>
            <a:ext cx="3440290" cy="54430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Géopolitique des Énergies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5851" y="2099905"/>
            <a:ext cx="2159999" cy="38055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3. TERRITOIRES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3" y="1755441"/>
            <a:ext cx="2159999" cy="10945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1. RESSOURCES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7781" y="5494069"/>
            <a:ext cx="3794869" cy="359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ÉNERGIES RENOUVELABLES ?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546" y="678647"/>
            <a:ext cx="1439998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Héritages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849" y="2110041"/>
            <a:ext cx="1079998" cy="359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Identifier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49546" y="1042909"/>
            <a:ext cx="719999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rgbClr val="0000FF"/>
                </a:solidFill>
              </a:rPr>
              <a:t>URSS</a:t>
            </a:r>
            <a:endParaRPr lang="fr-FR" sz="1600" i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69545" y="1046250"/>
            <a:ext cx="719999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rgbClr val="0000FF"/>
                </a:solidFill>
              </a:rPr>
              <a:t>GF</a:t>
            </a:r>
            <a:endParaRPr lang="fr-FR" sz="1600" i="1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90892" y="2110041"/>
            <a:ext cx="1079998" cy="359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Financer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8308" y="4758892"/>
            <a:ext cx="1802753" cy="359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Environnement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42678" y="4771278"/>
            <a:ext cx="1802753" cy="359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Développement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29" name="Connecteur en angle 28"/>
          <p:cNvCxnSpPr>
            <a:stCxn id="4" idx="1"/>
            <a:endCxn id="6" idx="0"/>
          </p:cNvCxnSpPr>
          <p:nvPr/>
        </p:nvCxnSpPr>
        <p:spPr>
          <a:xfrm rot="10800000" flipV="1">
            <a:off x="1099053" y="781701"/>
            <a:ext cx="1798432" cy="973739"/>
          </a:xfrm>
          <a:prstGeom prst="bentConnector2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" idx="2"/>
            <a:endCxn id="7" idx="0"/>
          </p:cNvCxnSpPr>
          <p:nvPr/>
        </p:nvCxnSpPr>
        <p:spPr>
          <a:xfrm>
            <a:off x="4617630" y="1053854"/>
            <a:ext cx="4743" cy="70158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23" idx="3"/>
            <a:endCxn id="5" idx="1"/>
          </p:cNvCxnSpPr>
          <p:nvPr/>
        </p:nvCxnSpPr>
        <p:spPr>
          <a:xfrm flipV="1">
            <a:off x="5702371" y="2290185"/>
            <a:ext cx="1193480" cy="12534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8499" y="6137405"/>
            <a:ext cx="4319999" cy="719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fr-FR" dirty="0" smtClean="0"/>
              <a:t>Lecture géopolitique</a:t>
            </a:r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Lecture géoéconomique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824001" y="6137405"/>
            <a:ext cx="4319999" cy="719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fr-FR" dirty="0" smtClean="0"/>
              <a:t>Lecture géoculturelle</a:t>
            </a:r>
            <a:endParaRPr lang="fr-FR" dirty="0"/>
          </a:p>
          <a:p>
            <a:pPr marL="285750" indent="-285750" algn="just">
              <a:buFont typeface="Arial"/>
              <a:buChar char="•"/>
            </a:pPr>
            <a:r>
              <a:rPr lang="fr-FR" dirty="0" smtClean="0"/>
              <a:t>Lecture géo environnementale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8499" y="2474790"/>
            <a:ext cx="2160346" cy="359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Mise en valeur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72993" y="671043"/>
            <a:ext cx="1439998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Héritages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38497" y="1038645"/>
            <a:ext cx="719999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>
                <a:solidFill>
                  <a:srgbClr val="0000FF"/>
                </a:solidFill>
              </a:rPr>
              <a:t>URSS</a:t>
            </a:r>
            <a:endParaRPr lang="fr-FR" sz="1600" i="1" dirty="0">
              <a:solidFill>
                <a:srgbClr val="0000FF"/>
              </a:solidFill>
            </a:endParaRPr>
          </a:p>
        </p:txBody>
      </p:sp>
      <p:cxnSp>
        <p:nvCxnSpPr>
          <p:cNvPr id="74" name="Connecteur en angle 73"/>
          <p:cNvCxnSpPr>
            <a:stCxn id="6" idx="2"/>
            <a:endCxn id="39" idx="1"/>
          </p:cNvCxnSpPr>
          <p:nvPr/>
        </p:nvCxnSpPr>
        <p:spPr>
          <a:xfrm rot="16200000" flipH="1">
            <a:off x="189233" y="3759815"/>
            <a:ext cx="2088895" cy="269255"/>
          </a:xfrm>
          <a:prstGeom prst="bentConnector2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>
            <a:stCxn id="6" idx="3"/>
            <a:endCxn id="22" idx="1"/>
          </p:cNvCxnSpPr>
          <p:nvPr/>
        </p:nvCxnSpPr>
        <p:spPr>
          <a:xfrm>
            <a:off x="2179052" y="2302719"/>
            <a:ext cx="136332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>
            <a:stCxn id="5" idx="2"/>
            <a:endCxn id="40" idx="0"/>
          </p:cNvCxnSpPr>
          <p:nvPr/>
        </p:nvCxnSpPr>
        <p:spPr>
          <a:xfrm rot="5400000">
            <a:off x="6364546" y="3159973"/>
            <a:ext cx="2290814" cy="931796"/>
          </a:xfrm>
          <a:prstGeom prst="bentConnector3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322565" y="4018075"/>
            <a:ext cx="1439998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Éco de rente</a:t>
            </a:r>
            <a:endParaRPr lang="fr-FR" sz="1600" dirty="0">
              <a:solidFill>
                <a:srgbClr val="0000FF"/>
              </a:solidFill>
            </a:endParaRPr>
          </a:p>
        </p:txBody>
      </p:sp>
      <p:cxnSp>
        <p:nvCxnSpPr>
          <p:cNvPr id="88" name="Connecteur droit avec flèche 87"/>
          <p:cNvCxnSpPr>
            <a:stCxn id="76" idx="1"/>
            <a:endCxn id="80" idx="3"/>
          </p:cNvCxnSpPr>
          <p:nvPr/>
        </p:nvCxnSpPr>
        <p:spPr>
          <a:xfrm flipH="1" flipV="1">
            <a:off x="5346472" y="4193606"/>
            <a:ext cx="976093" cy="446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7249546" y="1406247"/>
            <a:ext cx="1439998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Nationalismes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622719" y="2863774"/>
            <a:ext cx="1259991" cy="359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Frontières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31777" y="3220152"/>
            <a:ext cx="1259991" cy="359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Exportations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9550" y="2488068"/>
            <a:ext cx="1259991" cy="359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Intérieurs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82710" y="2480439"/>
            <a:ext cx="1261290" cy="359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Extérieurs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16253" y="4766500"/>
            <a:ext cx="1802753" cy="359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Sociétés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2373" y="1755442"/>
            <a:ext cx="2159999" cy="359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2. TRANSPORTS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2372" y="2122720"/>
            <a:ext cx="1079998" cy="359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Tubes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2373" y="2122720"/>
            <a:ext cx="1079998" cy="359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Ports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2371" y="2490322"/>
            <a:ext cx="2159999" cy="359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Ouverture</a:t>
            </a:r>
            <a:endParaRPr lang="fr-FR" sz="1400" dirty="0">
              <a:solidFill>
                <a:srgbClr val="0000FF"/>
              </a:solidFill>
            </a:endParaRPr>
          </a:p>
        </p:txBody>
      </p:sp>
      <p:cxnSp>
        <p:nvCxnSpPr>
          <p:cNvPr id="108" name="Connecteur en angle 107"/>
          <p:cNvCxnSpPr>
            <a:stCxn id="40" idx="2"/>
            <a:endCxn id="8" idx="3"/>
          </p:cNvCxnSpPr>
          <p:nvPr/>
        </p:nvCxnSpPr>
        <p:spPr>
          <a:xfrm rot="5400000">
            <a:off x="6516957" y="5146969"/>
            <a:ext cx="542793" cy="511405"/>
          </a:xfrm>
          <a:prstGeom prst="bentConnector2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>
            <a:stCxn id="39" idx="2"/>
            <a:endCxn id="8" idx="1"/>
          </p:cNvCxnSpPr>
          <p:nvPr/>
        </p:nvCxnSpPr>
        <p:spPr>
          <a:xfrm rot="16200000" flipH="1">
            <a:off x="2226144" y="5162430"/>
            <a:ext cx="555179" cy="468096"/>
          </a:xfrm>
          <a:prstGeom prst="bentConnector2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>
            <a:stCxn id="48" idx="3"/>
            <a:endCxn id="40" idx="1"/>
          </p:cNvCxnSpPr>
          <p:nvPr/>
        </p:nvCxnSpPr>
        <p:spPr>
          <a:xfrm>
            <a:off x="5519006" y="4946499"/>
            <a:ext cx="623672" cy="4778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>
            <a:stCxn id="39" idx="3"/>
            <a:endCxn id="48" idx="1"/>
          </p:cNvCxnSpPr>
          <p:nvPr/>
        </p:nvCxnSpPr>
        <p:spPr>
          <a:xfrm>
            <a:off x="3171061" y="4938891"/>
            <a:ext cx="545192" cy="7608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67" idx="2"/>
            <a:endCxn id="48" idx="0"/>
          </p:cNvCxnSpPr>
          <p:nvPr/>
        </p:nvCxnSpPr>
        <p:spPr>
          <a:xfrm rot="16200000" flipH="1">
            <a:off x="1892295" y="2041164"/>
            <a:ext cx="1931713" cy="3518958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78498" y="4011080"/>
            <a:ext cx="1151998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Pollutions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906474" y="4013607"/>
            <a:ext cx="1439998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Dépendance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891614" y="2848564"/>
            <a:ext cx="1259991" cy="359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Migrations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81" name="Explosion 1 80"/>
          <p:cNvSpPr/>
          <p:nvPr/>
        </p:nvSpPr>
        <p:spPr>
          <a:xfrm>
            <a:off x="7518148" y="2647406"/>
            <a:ext cx="731721" cy="432736"/>
          </a:xfrm>
          <a:prstGeom prst="irregularSeal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r 12"/>
          <p:cNvGrpSpPr/>
          <p:nvPr/>
        </p:nvGrpSpPr>
        <p:grpSpPr>
          <a:xfrm>
            <a:off x="-3" y="454021"/>
            <a:ext cx="9151608" cy="6003111"/>
            <a:chOff x="-3" y="454021"/>
            <a:chExt cx="9151608" cy="6003111"/>
          </a:xfrm>
        </p:grpSpPr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46463" y="6277137"/>
              <a:ext cx="179997" cy="17999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63" name="Rectangle 62"/>
            <p:cNvSpPr>
              <a:spLocks/>
            </p:cNvSpPr>
            <p:nvPr/>
          </p:nvSpPr>
          <p:spPr>
            <a:xfrm>
              <a:off x="-3" y="454021"/>
              <a:ext cx="9151608" cy="5683384"/>
            </a:xfrm>
            <a:prstGeom prst="rect">
              <a:avLst/>
            </a:prstGeom>
            <a:noFill/>
            <a:ln w="381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46463" y="1475411"/>
            <a:ext cx="5885396" cy="5255801"/>
            <a:chOff x="46463" y="1475411"/>
            <a:chExt cx="5885396" cy="5255801"/>
          </a:xfrm>
        </p:grpSpPr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46463" y="6551217"/>
              <a:ext cx="179997" cy="17999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64" name="Rectangle 63"/>
            <p:cNvSpPr>
              <a:spLocks/>
            </p:cNvSpPr>
            <p:nvPr/>
          </p:nvSpPr>
          <p:spPr>
            <a:xfrm>
              <a:off x="3330966" y="1475411"/>
              <a:ext cx="2600893" cy="3004059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713381" y="4018685"/>
            <a:ext cx="1223998" cy="359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</a:rPr>
              <a:t>Gaspillages</a:t>
            </a:r>
            <a:endParaRPr lang="fr-FR" sz="1600" dirty="0">
              <a:solidFill>
                <a:srgbClr val="0000FF"/>
              </a:solidFill>
            </a:endParaRPr>
          </a:p>
        </p:txBody>
      </p:sp>
      <p:grpSp>
        <p:nvGrpSpPr>
          <p:cNvPr id="11" name="Grouper 10"/>
          <p:cNvGrpSpPr/>
          <p:nvPr/>
        </p:nvGrpSpPr>
        <p:grpSpPr>
          <a:xfrm>
            <a:off x="4843263" y="1855672"/>
            <a:ext cx="4293131" cy="4601460"/>
            <a:chOff x="4843263" y="1855672"/>
            <a:chExt cx="4293131" cy="4601460"/>
          </a:xfrm>
        </p:grpSpPr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4843263" y="6277137"/>
              <a:ext cx="179997" cy="179995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73" name="Rectangle 72"/>
            <p:cNvSpPr>
              <a:spLocks/>
            </p:cNvSpPr>
            <p:nvPr/>
          </p:nvSpPr>
          <p:spPr>
            <a:xfrm>
              <a:off x="6456533" y="1855672"/>
              <a:ext cx="2679861" cy="1863275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801236" y="2148066"/>
            <a:ext cx="827995" cy="287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FF"/>
                </a:solidFill>
              </a:rPr>
              <a:t>Maîtrise</a:t>
            </a:r>
            <a:endParaRPr lang="fr-FR" sz="1200" dirty="0">
              <a:solidFill>
                <a:srgbClr val="0000FF"/>
              </a:solidFill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19054" y="1475411"/>
            <a:ext cx="5004506" cy="5255801"/>
            <a:chOff x="19054" y="1475411"/>
            <a:chExt cx="5004506" cy="5255801"/>
          </a:xfrm>
        </p:grpSpPr>
        <p:sp>
          <p:nvSpPr>
            <p:cNvPr id="92" name="Rectangle 91"/>
            <p:cNvSpPr>
              <a:spLocks noChangeAspect="1"/>
            </p:cNvSpPr>
            <p:nvPr/>
          </p:nvSpPr>
          <p:spPr>
            <a:xfrm>
              <a:off x="4843563" y="6551217"/>
              <a:ext cx="179997" cy="179995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75" name="Rectangle 74"/>
            <p:cNvSpPr>
              <a:spLocks/>
            </p:cNvSpPr>
            <p:nvPr/>
          </p:nvSpPr>
          <p:spPr>
            <a:xfrm>
              <a:off x="19054" y="1475411"/>
              <a:ext cx="3022926" cy="3004059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176454" y="3465802"/>
            <a:ext cx="1932447" cy="323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</a:rPr>
              <a:t>Approvisionnements</a:t>
            </a:r>
            <a:endParaRPr lang="fr-F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3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5" grpId="0" animBg="1"/>
      <p:bldP spid="6" grpId="0" animBg="1"/>
      <p:bldP spid="8" grpId="0" animBg="1"/>
      <p:bldP spid="17" grpId="0" animBg="1"/>
      <p:bldP spid="30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67" grpId="0" animBg="1"/>
      <p:bldP spid="68" grpId="0" animBg="1"/>
      <p:bldP spid="69" grpId="0" animBg="1"/>
      <p:bldP spid="76" grpId="0" animBg="1"/>
      <p:bldP spid="95" grpId="0" animBg="1"/>
      <p:bldP spid="71" grpId="0" animBg="1"/>
      <p:bldP spid="72" grpId="0" animBg="1"/>
      <p:bldP spid="20" grpId="0" animBg="1"/>
      <p:bldP spid="21" grpId="0" animBg="1"/>
      <p:bldP spid="48" grpId="0" animBg="1"/>
      <p:bldP spid="7" grpId="0" animBg="1"/>
      <p:bldP spid="22" grpId="0" animBg="1"/>
      <p:bldP spid="23" grpId="0" animBg="1"/>
      <p:bldP spid="24" grpId="0" animBg="1"/>
      <p:bldP spid="33" grpId="0" animBg="1"/>
      <p:bldP spid="80" grpId="0" animBg="1"/>
      <p:bldP spid="60" grpId="0" animBg="1"/>
      <p:bldP spid="81" grpId="0" animBg="1"/>
      <p:bldP spid="57" grpId="0" animBg="1"/>
      <p:bldP spid="37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0" y="8811"/>
            <a:ext cx="9143999" cy="44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>
                <a:solidFill>
                  <a:srgbClr val="0000FF"/>
                </a:solidFill>
              </a:rPr>
              <a:t>Ouverture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0105" y="861062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fr-FR" sz="2000" dirty="0" smtClean="0"/>
              <a:t>Des liens de </a:t>
            </a:r>
            <a:r>
              <a:rPr lang="fr-FR" sz="2000" b="1" i="1" dirty="0" err="1" smtClean="0"/>
              <a:t>codépendance</a:t>
            </a:r>
            <a:r>
              <a:rPr lang="fr-FR" sz="2000" dirty="0" smtClean="0"/>
              <a:t> avec l’Europe ; </a:t>
            </a:r>
          </a:p>
          <a:p>
            <a:pPr marL="285750" indent="-285750" algn="just">
              <a:buFont typeface="Arial"/>
              <a:buChar char="•"/>
            </a:pPr>
            <a:endParaRPr lang="fr-FR" sz="2000" dirty="0" smtClean="0"/>
          </a:p>
          <a:p>
            <a:pPr marL="285750" indent="-285750" algn="just">
              <a:buFont typeface="Arial"/>
              <a:buChar char="•"/>
            </a:pPr>
            <a:r>
              <a:rPr lang="fr-FR" sz="2000" dirty="0" smtClean="0"/>
              <a:t>Des liens de </a:t>
            </a:r>
            <a:r>
              <a:rPr lang="fr-FR" sz="2000" b="1" i="1" dirty="0" smtClean="0"/>
              <a:t>prudence</a:t>
            </a:r>
            <a:r>
              <a:rPr lang="fr-FR" sz="2000" dirty="0" smtClean="0"/>
              <a:t> avec la Chine, concurrent et complémentaire pour les Russes : </a:t>
            </a:r>
          </a:p>
          <a:p>
            <a:pPr marL="742950" lvl="1" indent="-285750" algn="just">
              <a:buFont typeface="Arial"/>
              <a:buChar char="•"/>
            </a:pPr>
            <a:r>
              <a:rPr lang="fr-FR" sz="2000" dirty="0" smtClean="0"/>
              <a:t>Peur des migrants chinois ; </a:t>
            </a:r>
          </a:p>
          <a:p>
            <a:pPr marL="742950" lvl="1" indent="-285750" algn="just">
              <a:buFont typeface="Arial"/>
              <a:buChar char="•"/>
            </a:pPr>
            <a:r>
              <a:rPr lang="fr-FR" sz="2000" dirty="0" smtClean="0"/>
              <a:t>Besoins du marché chinois ;</a:t>
            </a:r>
          </a:p>
          <a:p>
            <a:pPr marL="285750" indent="-285750" algn="just">
              <a:buFont typeface="Arial"/>
              <a:buChar char="•"/>
            </a:pPr>
            <a:endParaRPr lang="fr-FR" sz="2000" dirty="0" smtClean="0"/>
          </a:p>
          <a:p>
            <a:pPr marL="285750" indent="-285750" algn="just">
              <a:buFont typeface="Arial"/>
              <a:buChar char="•"/>
            </a:pPr>
            <a:r>
              <a:rPr lang="fr-FR" sz="2000" dirty="0" smtClean="0"/>
              <a:t>Recul au sein de «</a:t>
            </a:r>
            <a:r>
              <a:rPr lang="fr-FR" sz="2000" b="1" i="1" dirty="0" smtClean="0"/>
              <a:t> l’étranger proche</a:t>
            </a:r>
            <a:r>
              <a:rPr lang="fr-FR" sz="2000" dirty="0" smtClean="0"/>
              <a:t> » : influence des Etats-Unis (Pologne, Géorgie) ;</a:t>
            </a:r>
          </a:p>
          <a:p>
            <a:pPr marL="285750" indent="-285750" algn="just">
              <a:buFont typeface="Arial"/>
              <a:buChar char="•"/>
            </a:pPr>
            <a:endParaRPr lang="fr-FR" sz="2000" dirty="0" smtClean="0"/>
          </a:p>
          <a:p>
            <a:pPr marL="285750" indent="-285750" algn="just">
              <a:buFont typeface="Arial"/>
              <a:buChar char="•"/>
            </a:pPr>
            <a:r>
              <a:rPr lang="fr-FR" sz="2000" dirty="0" smtClean="0"/>
              <a:t>Le géopolitique des énergies illustre la situation actuelle de la Russie, ouverte au commerce mondialisé mais fortement contrainte par ses partenaires sur le plan politique, social, idéologique… 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37017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320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00FF"/>
                </a:solidFill>
              </a:rPr>
              <a:t>Bibliographie et sources</a:t>
            </a:r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593207"/>
            <a:ext cx="9144000" cy="626479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b="1" dirty="0" smtClean="0">
                <a:solidFill>
                  <a:srgbClr val="000000"/>
                </a:solidFill>
                <a:latin typeface="+mj-lt"/>
              </a:rPr>
              <a:t>Sites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  <a:latin typeface="+mj-lt"/>
              </a:rPr>
              <a:t>Géoconfluences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dossier Russie : </a:t>
            </a:r>
          </a:p>
          <a:p>
            <a:pPr lvl="1" algn="just"/>
            <a:r>
              <a:rPr lang="fr-FR" dirty="0">
                <a:solidFill>
                  <a:srgbClr val="000000"/>
                </a:solidFill>
                <a:latin typeface="+mj-lt"/>
              </a:rPr>
              <a:t>Les hydrocarbures en Russie, entre promesses et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blocages,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Julien </a:t>
            </a:r>
            <a:r>
              <a:rPr lang="fr-FR" i="1" dirty="0" err="1" smtClean="0">
                <a:solidFill>
                  <a:srgbClr val="000000"/>
                </a:solidFill>
                <a:latin typeface="+mj-lt"/>
              </a:rPr>
              <a:t>Vercueil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 : </a:t>
            </a:r>
            <a:r>
              <a:rPr lang="fr-FR" dirty="0" smtClean="0">
                <a:solidFill>
                  <a:srgbClr val="000000"/>
                </a:solidFill>
                <a:latin typeface="+mj-lt"/>
                <a:hlinkClick r:id="rId2"/>
              </a:rPr>
              <a:t>http</a:t>
            </a:r>
            <a:r>
              <a:rPr lang="fr-FR" dirty="0">
                <a:solidFill>
                  <a:srgbClr val="000000"/>
                </a:solidFill>
                <a:latin typeface="+mj-lt"/>
                <a:hlinkClick r:id="rId2"/>
              </a:rPr>
              <a:t>://geoconfluences.ens-lyon.fr/doc/etpays/Russie/RussieScient2.htm#</a:t>
            </a:r>
            <a:r>
              <a:rPr lang="fr-FR" dirty="0" smtClean="0">
                <a:solidFill>
                  <a:srgbClr val="000000"/>
                </a:solidFill>
                <a:latin typeface="+mj-lt"/>
                <a:hlinkClick r:id="rId2"/>
              </a:rPr>
              <a:t>1</a:t>
            </a:r>
            <a:endParaRPr lang="fr-FR" dirty="0" smtClean="0">
              <a:solidFill>
                <a:srgbClr val="000000"/>
              </a:solidFill>
              <a:latin typeface="+mj-lt"/>
            </a:endParaRPr>
          </a:p>
          <a:p>
            <a:pPr lvl="1"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Politique 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et géopolitique du pétrole russe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Julien </a:t>
            </a:r>
            <a:r>
              <a:rPr lang="fr-FR" i="1" dirty="0" err="1" smtClean="0">
                <a:solidFill>
                  <a:srgbClr val="000000"/>
                </a:solidFill>
                <a:latin typeface="+mj-lt"/>
              </a:rPr>
              <a:t>Vercueil</a:t>
            </a:r>
            <a:r>
              <a:rPr lang="fr-FR" i="1" dirty="0">
                <a:solidFill>
                  <a:srgbClr val="000000"/>
                </a:solidFill>
                <a:latin typeface="+mj-lt"/>
              </a:rPr>
              <a:t> :http://</a:t>
            </a:r>
            <a:r>
              <a:rPr lang="fr-FR" i="1" dirty="0" err="1">
                <a:solidFill>
                  <a:srgbClr val="000000"/>
                </a:solidFill>
                <a:latin typeface="+mj-lt"/>
              </a:rPr>
              <a:t>geoconfluences.ens-lyon.fr</a:t>
            </a:r>
            <a:r>
              <a:rPr lang="fr-FR" i="1" dirty="0">
                <a:solidFill>
                  <a:srgbClr val="000000"/>
                </a:solidFill>
                <a:latin typeface="+mj-lt"/>
              </a:rPr>
              <a:t>/doc/</a:t>
            </a:r>
            <a:r>
              <a:rPr lang="fr-FR" i="1" dirty="0" err="1">
                <a:solidFill>
                  <a:srgbClr val="000000"/>
                </a:solidFill>
                <a:latin typeface="+mj-lt"/>
              </a:rPr>
              <a:t>etpays</a:t>
            </a:r>
            <a:r>
              <a:rPr lang="fr-FR" i="1" dirty="0">
                <a:solidFill>
                  <a:srgbClr val="000000"/>
                </a:solidFill>
                <a:latin typeface="+mj-lt"/>
              </a:rPr>
              <a:t>/Russie/RussieScient3.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htm </a:t>
            </a:r>
          </a:p>
          <a:p>
            <a:pPr algn="just"/>
            <a:r>
              <a:rPr lang="fr-FR" i="1" dirty="0" smtClean="0">
                <a:solidFill>
                  <a:srgbClr val="000000"/>
                </a:solidFill>
                <a:latin typeface="+mj-lt"/>
              </a:rPr>
              <a:t>Le Monde diplomatique,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cartothèque.</a:t>
            </a:r>
          </a:p>
          <a:p>
            <a:pPr algn="just"/>
            <a:r>
              <a:rPr lang="fr-FR" b="1" dirty="0" smtClean="0">
                <a:solidFill>
                  <a:srgbClr val="000000"/>
                </a:solidFill>
                <a:latin typeface="+mj-lt"/>
              </a:rPr>
              <a:t>Publications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Pascal Marchand, « La Puissance russe, une géopolitique de l’énergie, </a:t>
            </a:r>
            <a:r>
              <a:rPr lang="fr-FR" i="1" dirty="0" err="1" smtClean="0">
                <a:solidFill>
                  <a:srgbClr val="000000"/>
                </a:solidFill>
                <a:latin typeface="+mj-lt"/>
              </a:rPr>
              <a:t>Carto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n°1, juillet-août 2010, pages 11-21.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J. Arnoult, « Mission européenne à haut risque en Géorgie », </a:t>
            </a:r>
            <a:r>
              <a:rPr lang="fr-FR" i="1" dirty="0" err="1" smtClean="0">
                <a:solidFill>
                  <a:srgbClr val="000000"/>
                </a:solidFill>
                <a:latin typeface="+mj-lt"/>
              </a:rPr>
              <a:t>Carto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n°8, novembre – décembre 2011, page 26.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Le Monde Diplomatique, </a:t>
            </a:r>
          </a:p>
          <a:p>
            <a:pPr lvl="1" algn="just"/>
            <a:r>
              <a:rPr lang="fr-FR" i="1" dirty="0" smtClean="0">
                <a:solidFill>
                  <a:srgbClr val="000000"/>
                </a:solidFill>
                <a:latin typeface="+mj-lt"/>
              </a:rPr>
              <a:t>L’Atlas 2010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Armand Colin, 2009.</a:t>
            </a:r>
          </a:p>
          <a:p>
            <a:pPr lvl="1" algn="just"/>
            <a:r>
              <a:rPr lang="fr-FR" i="1" dirty="0" smtClean="0">
                <a:solidFill>
                  <a:srgbClr val="000000"/>
                </a:solidFill>
                <a:latin typeface="+mj-lt"/>
              </a:rPr>
              <a:t>L’Atlas, mondes émergents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Hors série, 2012.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Anne </a:t>
            </a:r>
            <a:r>
              <a:rPr lang="fr-FR" dirty="0" err="1" smtClean="0">
                <a:solidFill>
                  <a:srgbClr val="000000"/>
                </a:solidFill>
                <a:latin typeface="+mj-lt"/>
              </a:rPr>
              <a:t>Battistoni-Lemière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Anne Le Fur, Alain </a:t>
            </a:r>
            <a:r>
              <a:rPr lang="fr-FR" dirty="0" err="1" smtClean="0">
                <a:solidFill>
                  <a:srgbClr val="000000"/>
                </a:solidFill>
                <a:latin typeface="+mj-lt"/>
              </a:rPr>
              <a:t>Nonjon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Cartes en main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Ellipses, 2010.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Denis Eckert,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Le monde russe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Hachette, 2005.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Thibaud </a:t>
            </a:r>
            <a:r>
              <a:rPr lang="fr-FR" dirty="0" err="1" smtClean="0">
                <a:solidFill>
                  <a:srgbClr val="000000"/>
                </a:solidFill>
                <a:latin typeface="+mj-lt"/>
              </a:rPr>
              <a:t>Klingler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Thèmes d’Actualité géopolitiques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Vuibert 2012.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Pascal Marchand,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Atlas géopolitique de la Russie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Autrement, 2007.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Pascal Marchand,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Atlas Moscou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Mégapoles, Autrement, 2010.</a:t>
            </a:r>
          </a:p>
          <a:p>
            <a:pPr algn="just"/>
            <a:r>
              <a:rPr lang="fr-FR" dirty="0" smtClean="0">
                <a:solidFill>
                  <a:srgbClr val="000000"/>
                </a:solidFill>
                <a:latin typeface="+mj-lt"/>
              </a:rPr>
              <a:t>Thomas </a:t>
            </a:r>
            <a:r>
              <a:rPr lang="fr-FR" dirty="0" err="1" smtClean="0">
                <a:solidFill>
                  <a:srgbClr val="000000"/>
                </a:solidFill>
                <a:latin typeface="+mj-lt"/>
              </a:rPr>
              <a:t>Snégaroff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fr-FR" i="1" dirty="0" smtClean="0">
                <a:solidFill>
                  <a:srgbClr val="000000"/>
                </a:solidFill>
                <a:latin typeface="+mj-lt"/>
              </a:rPr>
              <a:t>Atlas mondial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Ellipses, 2010.</a:t>
            </a:r>
          </a:p>
        </p:txBody>
      </p:sp>
    </p:spTree>
    <p:extLst>
      <p:ext uri="{BB962C8B-B14F-4D97-AF65-F5344CB8AC3E}">
        <p14:creationId xmlns="" xmlns:p14="http://schemas.microsoft.com/office/powerpoint/2010/main" val="17626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1300"/>
            <a:ext cx="9144000" cy="6366076"/>
          </a:xfrm>
          <a:prstGeom prst="rect">
            <a:avLst/>
          </a:prstGeom>
        </p:spPr>
      </p:pic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dirty="0"/>
          </a:p>
        </p:txBody>
      </p:sp>
      <p:sp>
        <p:nvSpPr>
          <p:cNvPr id="4" name="Rectangle 3"/>
          <p:cNvSpPr/>
          <p:nvPr/>
        </p:nvSpPr>
        <p:spPr>
          <a:xfrm>
            <a:off x="0" y="6607376"/>
            <a:ext cx="87811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0000FF"/>
                </a:solidFill>
              </a:rPr>
              <a:t>http://</a:t>
            </a:r>
            <a:r>
              <a:rPr lang="fr-FR" sz="1050" dirty="0" err="1">
                <a:solidFill>
                  <a:srgbClr val="0000FF"/>
                </a:solidFill>
              </a:rPr>
              <a:t>www.populationdata.net</a:t>
            </a:r>
            <a:r>
              <a:rPr lang="fr-FR" sz="1050" dirty="0">
                <a:solidFill>
                  <a:srgbClr val="0000FF"/>
                </a:solidFill>
              </a:rPr>
              <a:t>/</a:t>
            </a:r>
            <a:r>
              <a:rPr lang="fr-FR" sz="1050" dirty="0" err="1">
                <a:solidFill>
                  <a:srgbClr val="0000FF"/>
                </a:solidFill>
              </a:rPr>
              <a:t>indexcarte.php?option</a:t>
            </a:r>
            <a:r>
              <a:rPr lang="fr-FR" sz="1050" dirty="0">
                <a:solidFill>
                  <a:srgbClr val="0000FF"/>
                </a:solidFill>
              </a:rPr>
              <a:t>=</a:t>
            </a:r>
            <a:r>
              <a:rPr lang="fr-FR" sz="1050" dirty="0" err="1">
                <a:solidFill>
                  <a:srgbClr val="0000FF"/>
                </a:solidFill>
              </a:rPr>
              <a:t>pays&amp;pid</a:t>
            </a:r>
            <a:r>
              <a:rPr lang="fr-FR" sz="1050" dirty="0">
                <a:solidFill>
                  <a:srgbClr val="0000FF"/>
                </a:solidFill>
              </a:rPr>
              <a:t>=182&amp;mid=577&amp;nom=</a:t>
            </a:r>
            <a:r>
              <a:rPr lang="fr-FR" sz="1050" dirty="0" err="1">
                <a:solidFill>
                  <a:srgbClr val="0000FF"/>
                </a:solidFill>
              </a:rPr>
              <a:t>russie-</a:t>
            </a:r>
            <a:r>
              <a:rPr lang="fr-FR" sz="1050" dirty="0" err="1" smtClean="0">
                <a:solidFill>
                  <a:srgbClr val="0000FF"/>
                </a:solidFill>
              </a:rPr>
              <a:t>densite</a:t>
            </a:r>
            <a:endParaRPr lang="fr-FR" sz="1050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8303" y="623629"/>
            <a:ext cx="4375697" cy="23347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171450" indent="-171450" algn="just">
              <a:buFont typeface="Arial"/>
              <a:buChar char="•"/>
            </a:pPr>
            <a:r>
              <a:rPr lang="fr-FR" sz="1000" dirty="0"/>
              <a:t>Population (2010</a:t>
            </a:r>
            <a:r>
              <a:rPr lang="fr-FR" sz="1000" dirty="0" smtClean="0"/>
              <a:t>) 141 </a:t>
            </a:r>
            <a:r>
              <a:rPr lang="fr-FR" sz="1000" dirty="0"/>
              <a:t>927 </a:t>
            </a:r>
            <a:r>
              <a:rPr lang="fr-FR" sz="1000" dirty="0" smtClean="0"/>
              <a:t>199 habitants - Taux </a:t>
            </a:r>
            <a:r>
              <a:rPr lang="fr-FR" sz="1000" dirty="0"/>
              <a:t>de croissance annuel : 0.010 </a:t>
            </a:r>
            <a:r>
              <a:rPr lang="fr-FR" sz="1000" dirty="0" smtClean="0"/>
              <a:t>% - Superficie</a:t>
            </a:r>
            <a:r>
              <a:rPr lang="fr-FR" sz="1000" dirty="0"/>
              <a:t> : 17 075 400 </a:t>
            </a:r>
            <a:r>
              <a:rPr lang="fr-FR" sz="1000" dirty="0" smtClean="0"/>
              <a:t>km2  - Densité</a:t>
            </a:r>
            <a:r>
              <a:rPr lang="fr-FR" sz="1000" dirty="0"/>
              <a:t> : 8.31 habitants/km2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PNB (2008) : 1 630.21milliards $</a:t>
            </a:r>
            <a:r>
              <a:rPr lang="fr-FR" sz="1000" dirty="0" smtClean="0"/>
              <a:t>USD - PNB</a:t>
            </a:r>
            <a:r>
              <a:rPr lang="fr-FR" sz="1000" dirty="0"/>
              <a:t>/habitant (2008) : 11 505 $</a:t>
            </a:r>
            <a:r>
              <a:rPr lang="fr-FR" sz="1000" dirty="0" smtClean="0"/>
              <a:t>USD - Croissance </a:t>
            </a:r>
            <a:r>
              <a:rPr lang="fr-FR" sz="1000" dirty="0"/>
              <a:t>du PNB (2008</a:t>
            </a:r>
            <a:r>
              <a:rPr lang="fr-FR" sz="1000" dirty="0" smtClean="0"/>
              <a:t>) 29.53 </a:t>
            </a:r>
            <a:r>
              <a:rPr lang="fr-FR" sz="1000" dirty="0"/>
              <a:t>%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PIB (2010) : 1 477.00 milliards $</a:t>
            </a:r>
            <a:r>
              <a:rPr lang="fr-FR" sz="1000" dirty="0" smtClean="0"/>
              <a:t>USD - PIB</a:t>
            </a:r>
            <a:r>
              <a:rPr lang="fr-FR" sz="1000" dirty="0"/>
              <a:t>/habitant (2010) : 10 522 $</a:t>
            </a:r>
            <a:r>
              <a:rPr lang="fr-FR" sz="1000" dirty="0" smtClean="0"/>
              <a:t>USD -Croissance </a:t>
            </a:r>
            <a:r>
              <a:rPr lang="fr-FR" sz="1000" dirty="0"/>
              <a:t>du PIB (2008) : 6.00 %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Espérance de vie (2009) : </a:t>
            </a:r>
            <a:r>
              <a:rPr lang="fr-FR" sz="1000" dirty="0" smtClean="0"/>
              <a:t>69.00</a:t>
            </a:r>
            <a:r>
              <a:rPr lang="fr-FR" sz="1000" dirty="0"/>
              <a:t> </a:t>
            </a:r>
            <a:r>
              <a:rPr lang="fr-FR" sz="1000" dirty="0" smtClean="0"/>
              <a:t>ans Taux </a:t>
            </a:r>
            <a:r>
              <a:rPr lang="fr-FR" sz="1000" dirty="0"/>
              <a:t>de natalité (2008) : 11.03 ‰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Indice de fécondité (2008) : 1.40 enfants/femme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Taux de mortalité (2008) : 16.06 </a:t>
            </a:r>
            <a:r>
              <a:rPr lang="fr-FR" sz="1000" dirty="0" smtClean="0"/>
              <a:t>‰ - Taux </a:t>
            </a:r>
            <a:r>
              <a:rPr lang="fr-FR" sz="1000" dirty="0"/>
              <a:t>de mortalité infantile (2008) 10.81 ‰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Taux d'alphabétisation (2007) </a:t>
            </a:r>
            <a:r>
              <a:rPr lang="fr-FR" sz="1000" dirty="0" smtClean="0"/>
              <a:t>99.50%</a:t>
            </a:r>
            <a:endParaRPr lang="fr-FR" sz="1000" dirty="0"/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Indice de développement humain (IDH 2011</a:t>
            </a:r>
            <a:r>
              <a:rPr lang="fr-FR" sz="1000" dirty="0" smtClean="0"/>
              <a:t>) 0.755</a:t>
            </a:r>
            <a:r>
              <a:rPr lang="fr-FR" sz="1000" dirty="0"/>
              <a:t>/1.0 (rang : 66/185)</a:t>
            </a:r>
          </a:p>
          <a:p>
            <a:pPr marL="171450" indent="-171450" algn="just">
              <a:buFont typeface="Arial"/>
              <a:buChar char="•"/>
            </a:pPr>
            <a:r>
              <a:rPr lang="fr-FR" sz="1000" dirty="0"/>
              <a:t>Indice de performance environnementale (IPE 2010</a:t>
            </a:r>
            <a:r>
              <a:rPr lang="fr-FR" sz="1000" dirty="0" smtClean="0"/>
              <a:t>) 61.2 </a:t>
            </a:r>
            <a:r>
              <a:rPr lang="fr-FR" sz="1000" dirty="0"/>
              <a:t>(rang : 70/164</a:t>
            </a:r>
            <a:r>
              <a:rPr lang="fr-FR" sz="1000" dirty="0" smtClean="0"/>
              <a:t>)</a:t>
            </a:r>
            <a:endParaRPr lang="fr-FR" sz="1000" dirty="0"/>
          </a:p>
        </p:txBody>
      </p:sp>
    </p:spTree>
    <p:extLst>
      <p:ext uri="{BB962C8B-B14F-4D97-AF65-F5344CB8AC3E}">
        <p14:creationId xmlns="" xmlns:p14="http://schemas.microsoft.com/office/powerpoint/2010/main" val="5525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 Russi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95"/>
            <a:ext cx="9144000" cy="6556025"/>
          </a:xfrm>
          <a:prstGeom prst="rect">
            <a:avLst/>
          </a:prstGeom>
        </p:spPr>
      </p:pic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R Monde depuis Moscou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066" y="4721058"/>
            <a:ext cx="2871257" cy="2136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1042" y="6611062"/>
            <a:ext cx="4452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</a:t>
            </a:r>
            <a:r>
              <a:rPr lang="fr-FR" sz="1100" b="1" i="1" dirty="0">
                <a:solidFill>
                  <a:srgbClr val="000000"/>
                </a:solidFill>
              </a:rPr>
              <a:t>Atlas géopolitique de la Russie</a:t>
            </a:r>
            <a:r>
              <a:rPr lang="fr-FR" sz="1100" b="1" dirty="0">
                <a:solidFill>
                  <a:srgbClr val="000000"/>
                </a:solidFill>
              </a:rPr>
              <a:t>, Autrement, 2007.</a:t>
            </a:r>
          </a:p>
        </p:txBody>
      </p:sp>
    </p:spTree>
    <p:extLst>
      <p:ext uri="{BB962C8B-B14F-4D97-AF65-F5344CB8AC3E}">
        <p14:creationId xmlns="" xmlns:p14="http://schemas.microsoft.com/office/powerpoint/2010/main" val="3966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 Gaz et pétrol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26972" cy="6866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312"/>
            <a:ext cx="8739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« La Puissance russe, une géopolitique de l’énergie, </a:t>
            </a:r>
            <a:r>
              <a:rPr lang="fr-FR" sz="1100" b="1" i="1" dirty="0" err="1">
                <a:solidFill>
                  <a:srgbClr val="000000"/>
                </a:solidFill>
              </a:rPr>
              <a:t>Carto</a:t>
            </a:r>
            <a:r>
              <a:rPr lang="fr-FR" sz="1100" b="1" dirty="0">
                <a:solidFill>
                  <a:srgbClr val="000000"/>
                </a:solidFill>
              </a:rPr>
              <a:t>, n°1, juillet-août 2010, pages 11-21.</a:t>
            </a:r>
          </a:p>
        </p:txBody>
      </p:sp>
    </p:spTree>
    <p:extLst>
      <p:ext uri="{BB962C8B-B14F-4D97-AF65-F5344CB8AC3E}">
        <p14:creationId xmlns="" xmlns:p14="http://schemas.microsoft.com/office/powerpoint/2010/main" val="36551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 Énergi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293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312"/>
            <a:ext cx="8739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« La Puissance russe, une géopolitique de l’énergie, </a:t>
            </a:r>
            <a:r>
              <a:rPr lang="fr-FR" sz="1100" b="1" i="1" dirty="0" err="1">
                <a:solidFill>
                  <a:srgbClr val="000000"/>
                </a:solidFill>
              </a:rPr>
              <a:t>Carto</a:t>
            </a:r>
            <a:r>
              <a:rPr lang="fr-FR" sz="1100" b="1" dirty="0">
                <a:solidFill>
                  <a:srgbClr val="000000"/>
                </a:solidFill>
              </a:rPr>
              <a:t>, n°1, juillet-août 2010, pages 11-21.</a:t>
            </a:r>
          </a:p>
        </p:txBody>
      </p:sp>
    </p:spTree>
    <p:extLst>
      <p:ext uri="{BB962C8B-B14F-4D97-AF65-F5344CB8AC3E}">
        <p14:creationId xmlns="" xmlns:p14="http://schemas.microsoft.com/office/powerpoint/2010/main" val="31791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8810"/>
            <a:ext cx="9144000" cy="62622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Programme de géographie - Seconde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8945" y="832020"/>
            <a:ext cx="8173105" cy="42325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003854" y="4198372"/>
            <a:ext cx="6274684" cy="58560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15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 Géopolitique des tubes en Asi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8919"/>
            <a:ext cx="9144000" cy="4966335"/>
          </a:xfrm>
          <a:prstGeom prst="rect">
            <a:avLst/>
          </a:prstGeom>
        </p:spPr>
      </p:pic>
      <p:sp>
        <p:nvSpPr>
          <p:cNvPr id="3" name="Bouton d'action : Retour 2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6596390"/>
            <a:ext cx="1685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i="1" dirty="0">
                <a:solidFill>
                  <a:srgbClr val="000000"/>
                </a:solidFill>
              </a:rPr>
              <a:t>Le Monde diplomatique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8132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 Filière nucléair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072704" cy="6864879"/>
          </a:xfrm>
          <a:prstGeom prst="rect">
            <a:avLst/>
          </a:prstGeom>
        </p:spPr>
      </p:pic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31042" y="6611062"/>
            <a:ext cx="4452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</a:t>
            </a:r>
            <a:r>
              <a:rPr lang="fr-FR" sz="1100" b="1" i="1" dirty="0">
                <a:solidFill>
                  <a:srgbClr val="000000"/>
                </a:solidFill>
              </a:rPr>
              <a:t>Atlas géopolitique de la Russie</a:t>
            </a:r>
            <a:r>
              <a:rPr lang="fr-FR" sz="1100" b="1" dirty="0">
                <a:solidFill>
                  <a:srgbClr val="000000"/>
                </a:solidFill>
              </a:rPr>
              <a:t>, Autrement, 2007.</a:t>
            </a:r>
          </a:p>
        </p:txBody>
      </p:sp>
    </p:spTree>
    <p:extLst>
      <p:ext uri="{BB962C8B-B14F-4D97-AF65-F5344CB8AC3E}">
        <p14:creationId xmlns="" xmlns:p14="http://schemas.microsoft.com/office/powerpoint/2010/main" val="32068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R Pacifique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"/>
          <a:stretch/>
        </p:blipFill>
        <p:spPr>
          <a:xfrm>
            <a:off x="4664231" y="6350"/>
            <a:ext cx="4479769" cy="6858000"/>
          </a:xfrm>
          <a:prstGeom prst="rect">
            <a:avLst/>
          </a:prstGeom>
        </p:spPr>
      </p:pic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 Baltique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"/>
            <a:ext cx="476657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312"/>
            <a:ext cx="8739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« La Puissance russe, une géopolitique de l’énergie, </a:t>
            </a:r>
            <a:r>
              <a:rPr lang="fr-FR" sz="1100" b="1" i="1" dirty="0" err="1">
                <a:solidFill>
                  <a:srgbClr val="000000"/>
                </a:solidFill>
              </a:rPr>
              <a:t>Carto</a:t>
            </a:r>
            <a:r>
              <a:rPr lang="fr-FR" sz="1100" b="1" dirty="0">
                <a:solidFill>
                  <a:srgbClr val="000000"/>
                </a:solidFill>
              </a:rPr>
              <a:t>, n°1, juillet-août 2010, pages 11-21.</a:t>
            </a:r>
          </a:p>
        </p:txBody>
      </p:sp>
      <p:pic>
        <p:nvPicPr>
          <p:cNvPr id="6" name="Image 5" descr="LEG Russie.tif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848" y="6238932"/>
            <a:ext cx="842199" cy="62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93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AR Enjeux Mer Noir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7483269" cy="6844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05312"/>
            <a:ext cx="8739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« La Puissance russe, une géopolitique de l’énergie, </a:t>
            </a:r>
            <a:r>
              <a:rPr lang="fr-FR" sz="1100" b="1" i="1" dirty="0" err="1">
                <a:solidFill>
                  <a:srgbClr val="000000"/>
                </a:solidFill>
              </a:rPr>
              <a:t>Carto</a:t>
            </a:r>
            <a:r>
              <a:rPr lang="fr-FR" sz="1100" b="1" dirty="0">
                <a:solidFill>
                  <a:srgbClr val="000000"/>
                </a:solidFill>
              </a:rPr>
              <a:t>, n°1, juillet-août 2010, pages 11-21.</a:t>
            </a:r>
          </a:p>
        </p:txBody>
      </p:sp>
      <p:pic>
        <p:nvPicPr>
          <p:cNvPr id="6" name="Image 5" descr="LEG Russie.tif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947" y="6178331"/>
            <a:ext cx="842199" cy="62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52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 Région Moscou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58391" cy="6593718"/>
          </a:xfrm>
          <a:prstGeom prst="rect">
            <a:avLst/>
          </a:prstGeom>
        </p:spPr>
      </p:pic>
      <p:sp>
        <p:nvSpPr>
          <p:cNvPr id="3" name="Bouton d'action : Retour 2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6590713"/>
            <a:ext cx="4153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</a:rPr>
              <a:t>Pascal Marchand, </a:t>
            </a:r>
            <a:r>
              <a:rPr lang="fr-FR" sz="1100" b="1" i="1" dirty="0">
                <a:solidFill>
                  <a:srgbClr val="000000"/>
                </a:solidFill>
              </a:rPr>
              <a:t>Atlas Moscou</a:t>
            </a:r>
            <a:r>
              <a:rPr lang="fr-FR" sz="1100" b="1" dirty="0">
                <a:solidFill>
                  <a:srgbClr val="000000"/>
                </a:solidFill>
              </a:rPr>
              <a:t>, Mégapoles, Autrement, 2010.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8171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 Pollution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08700" cy="6868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1042" y="6611062"/>
            <a:ext cx="44525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</a:t>
            </a:r>
            <a:r>
              <a:rPr lang="fr-FR" sz="1100" b="1" i="1" dirty="0">
                <a:solidFill>
                  <a:srgbClr val="000000"/>
                </a:solidFill>
              </a:rPr>
              <a:t>Atlas géopolitique de la Russie</a:t>
            </a:r>
            <a:r>
              <a:rPr lang="fr-FR" sz="1100" b="1" dirty="0">
                <a:solidFill>
                  <a:srgbClr val="000000"/>
                </a:solidFill>
              </a:rPr>
              <a:t>, Autrement, 2007.</a:t>
            </a:r>
          </a:p>
        </p:txBody>
      </p:sp>
    </p:spTree>
    <p:extLst>
      <p:ext uri="{BB962C8B-B14F-4D97-AF65-F5344CB8AC3E}">
        <p14:creationId xmlns="" xmlns:p14="http://schemas.microsoft.com/office/powerpoint/2010/main" val="28534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252-1.gif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610" b="3088"/>
          <a:stretch/>
        </p:blipFill>
        <p:spPr>
          <a:xfrm>
            <a:off x="503733" y="0"/>
            <a:ext cx="8229600" cy="6403975"/>
          </a:xfrm>
        </p:spPr>
      </p:pic>
      <p:sp>
        <p:nvSpPr>
          <p:cNvPr id="6" name="Rectangle 5"/>
          <p:cNvSpPr/>
          <p:nvPr/>
        </p:nvSpPr>
        <p:spPr>
          <a:xfrm>
            <a:off x="0" y="64138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err="1"/>
              <a:t>Oil</a:t>
            </a:r>
            <a:r>
              <a:rPr lang="fr-FR" sz="1200" b="1" dirty="0"/>
              <a:t> &amp; </a:t>
            </a:r>
            <a:r>
              <a:rPr lang="fr-FR" sz="1200" b="1" dirty="0" err="1"/>
              <a:t>Gas</a:t>
            </a:r>
            <a:r>
              <a:rPr lang="fr-FR" sz="1200" b="1" dirty="0"/>
              <a:t> </a:t>
            </a:r>
            <a:r>
              <a:rPr lang="fr-FR" sz="1200" b="1" dirty="0" err="1"/>
              <a:t>Reserves</a:t>
            </a:r>
            <a:r>
              <a:rPr lang="fr-FR" sz="1200" b="1" dirty="0"/>
              <a:t> of LUKOIL </a:t>
            </a:r>
            <a:r>
              <a:rPr lang="fr-FR" sz="1200" b="1" dirty="0" smtClean="0"/>
              <a:t>Group</a:t>
            </a:r>
            <a:r>
              <a:rPr lang="fr-FR" sz="1200" b="1" dirty="0"/>
              <a:t> </a:t>
            </a:r>
            <a:r>
              <a:rPr lang="fr-FR" sz="1200" b="1" dirty="0" smtClean="0"/>
              <a:t>(</a:t>
            </a:r>
            <a:r>
              <a:rPr lang="fr-FR" sz="1200" b="1" dirty="0" err="1" smtClean="0"/>
              <a:t>January</a:t>
            </a:r>
            <a:r>
              <a:rPr lang="fr-FR" sz="1200" b="1" dirty="0" smtClean="0"/>
              <a:t> </a:t>
            </a:r>
            <a:r>
              <a:rPr lang="fr-FR" sz="1200" b="1" dirty="0"/>
              <a:t>1, 2011</a:t>
            </a:r>
            <a:r>
              <a:rPr lang="fr-FR" sz="1200" b="1" dirty="0" smtClean="0"/>
              <a:t>)</a:t>
            </a:r>
          </a:p>
          <a:p>
            <a:pPr algn="ctr"/>
            <a:r>
              <a:rPr lang="fr-FR" sz="1200" dirty="0">
                <a:hlinkClick r:id="rId3"/>
              </a:rPr>
              <a:t>http://www.lukoil.com/static_6_5id_252_.</a:t>
            </a:r>
            <a:r>
              <a:rPr lang="fr-FR" sz="1200" dirty="0" smtClean="0">
                <a:hlinkClick r:id="rId3"/>
              </a:rPr>
              <a:t>html</a:t>
            </a:r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5" name="Bouton d'action : Retour 4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599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R Russie héritière de l'URS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8989049" cy="6851793"/>
          </a:xfrm>
          <a:prstGeom prst="rect">
            <a:avLst/>
          </a:prstGeom>
        </p:spPr>
      </p:pic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4367"/>
            <a:ext cx="33155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Thomas </a:t>
            </a:r>
            <a:r>
              <a:rPr lang="fr-FR" sz="1100" b="1" dirty="0" err="1">
                <a:solidFill>
                  <a:srgbClr val="000000"/>
                </a:solidFill>
              </a:rPr>
              <a:t>Snégaroff</a:t>
            </a:r>
            <a:r>
              <a:rPr lang="fr-FR" sz="1100" b="1" dirty="0">
                <a:solidFill>
                  <a:srgbClr val="000000"/>
                </a:solidFill>
              </a:rPr>
              <a:t>, </a:t>
            </a:r>
            <a:r>
              <a:rPr lang="fr-FR" sz="1100" b="1" i="1" dirty="0">
                <a:solidFill>
                  <a:srgbClr val="000000"/>
                </a:solidFill>
              </a:rPr>
              <a:t>Atlas mondial</a:t>
            </a:r>
            <a:r>
              <a:rPr lang="fr-FR" sz="1100" b="1" dirty="0">
                <a:solidFill>
                  <a:srgbClr val="000000"/>
                </a:solidFill>
              </a:rPr>
              <a:t>, Ellipses, 2010.</a:t>
            </a:r>
          </a:p>
        </p:txBody>
      </p:sp>
    </p:spTree>
    <p:extLst>
      <p:ext uri="{BB962C8B-B14F-4D97-AF65-F5344CB8AC3E}">
        <p14:creationId xmlns="" xmlns:p14="http://schemas.microsoft.com/office/powerpoint/2010/main" val="15489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R Russie-Asi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051572" cy="6852323"/>
          </a:xfrm>
          <a:prstGeom prst="rect">
            <a:avLst/>
          </a:prstGeom>
        </p:spPr>
      </p:pic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76841" y="-4367"/>
            <a:ext cx="33155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Thomas </a:t>
            </a:r>
            <a:r>
              <a:rPr lang="fr-FR" sz="1100" b="1" dirty="0" err="1">
                <a:solidFill>
                  <a:srgbClr val="000000"/>
                </a:solidFill>
              </a:rPr>
              <a:t>Snégaroff</a:t>
            </a:r>
            <a:r>
              <a:rPr lang="fr-FR" sz="1100" b="1" dirty="0">
                <a:solidFill>
                  <a:srgbClr val="000000"/>
                </a:solidFill>
              </a:rPr>
              <a:t>, </a:t>
            </a:r>
            <a:r>
              <a:rPr lang="fr-FR" sz="1100" b="1" i="1" dirty="0">
                <a:solidFill>
                  <a:srgbClr val="000000"/>
                </a:solidFill>
              </a:rPr>
              <a:t>Atlas mondial</a:t>
            </a:r>
            <a:r>
              <a:rPr lang="fr-FR" sz="1100" b="1" dirty="0">
                <a:solidFill>
                  <a:srgbClr val="000000"/>
                </a:solidFill>
              </a:rPr>
              <a:t>, Ellipses, 2010.</a:t>
            </a:r>
          </a:p>
        </p:txBody>
      </p:sp>
    </p:spTree>
    <p:extLst>
      <p:ext uri="{BB962C8B-B14F-4D97-AF65-F5344CB8AC3E}">
        <p14:creationId xmlns="" xmlns:p14="http://schemas.microsoft.com/office/powerpoint/2010/main" val="2576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 Gaz russ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8722876" cy="68594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54561"/>
            <a:ext cx="58329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Anne </a:t>
            </a:r>
            <a:r>
              <a:rPr lang="fr-FR" sz="1100" b="1" dirty="0" err="1">
                <a:solidFill>
                  <a:srgbClr val="000000"/>
                </a:solidFill>
              </a:rPr>
              <a:t>Battistoni-Lemière</a:t>
            </a:r>
            <a:r>
              <a:rPr lang="fr-FR" sz="1100" b="1" dirty="0">
                <a:solidFill>
                  <a:srgbClr val="000000"/>
                </a:solidFill>
              </a:rPr>
              <a:t>, Anne Le Fur, Alain </a:t>
            </a:r>
            <a:r>
              <a:rPr lang="fr-FR" sz="1100" b="1" dirty="0" err="1">
                <a:solidFill>
                  <a:srgbClr val="000000"/>
                </a:solidFill>
              </a:rPr>
              <a:t>Nonjon</a:t>
            </a:r>
            <a:r>
              <a:rPr lang="fr-FR" sz="1100" b="1" dirty="0">
                <a:solidFill>
                  <a:srgbClr val="000000"/>
                </a:solidFill>
              </a:rPr>
              <a:t>, </a:t>
            </a:r>
            <a:r>
              <a:rPr lang="fr-FR" sz="1100" b="1" i="1" dirty="0">
                <a:solidFill>
                  <a:srgbClr val="000000"/>
                </a:solidFill>
              </a:rPr>
              <a:t>Cartes en main</a:t>
            </a:r>
            <a:r>
              <a:rPr lang="fr-FR" sz="1100" b="1" dirty="0">
                <a:solidFill>
                  <a:srgbClr val="000000"/>
                </a:solidFill>
              </a:rPr>
              <a:t>, Ellipses, 2010.</a:t>
            </a:r>
          </a:p>
        </p:txBody>
      </p:sp>
    </p:spTree>
    <p:extLst>
      <p:ext uri="{BB962C8B-B14F-4D97-AF65-F5344CB8AC3E}">
        <p14:creationId xmlns="" xmlns:p14="http://schemas.microsoft.com/office/powerpoint/2010/main" val="20520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578"/>
            <a:ext cx="9144000" cy="64099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Projet de PG terminale ES - L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1533" y="816637"/>
            <a:ext cx="8140933" cy="43059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194077" y="4426232"/>
            <a:ext cx="4860165" cy="205637"/>
          </a:xfrm>
          <a:prstGeom prst="rect">
            <a:avLst/>
          </a:prstGeom>
          <a:solidFill>
            <a:srgbClr val="FFFF00">
              <a:alpha val="2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94077" y="2760988"/>
            <a:ext cx="5133342" cy="61200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58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ton d'action : Retour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R Russie après 199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05312"/>
            <a:ext cx="8739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« La Puissance russe, une géopolitique de l’énergie, </a:t>
            </a:r>
            <a:r>
              <a:rPr lang="fr-FR" sz="1100" b="1" i="1" dirty="0" err="1">
                <a:solidFill>
                  <a:srgbClr val="000000"/>
                </a:solidFill>
              </a:rPr>
              <a:t>Carto</a:t>
            </a:r>
            <a:r>
              <a:rPr lang="fr-FR" sz="1100" b="1" dirty="0">
                <a:solidFill>
                  <a:srgbClr val="000000"/>
                </a:solidFill>
              </a:rPr>
              <a:t>, n°1, juillet-août 2010, pages 11-21.</a:t>
            </a:r>
          </a:p>
        </p:txBody>
      </p:sp>
    </p:spTree>
    <p:extLst>
      <p:ext uri="{BB962C8B-B14F-4D97-AF65-F5344CB8AC3E}">
        <p14:creationId xmlns="" xmlns:p14="http://schemas.microsoft.com/office/powerpoint/2010/main" val="5367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7"/>
            <a:ext cx="484744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34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 Russie dépeupleme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24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96390"/>
            <a:ext cx="16854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i="1" dirty="0">
                <a:solidFill>
                  <a:srgbClr val="000000"/>
                </a:solidFill>
              </a:rPr>
              <a:t>Le Monde diplomatique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8366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 Caucase fragmenté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225953"/>
          </a:xfrm>
          <a:prstGeom prst="rect">
            <a:avLst/>
          </a:prstGeom>
        </p:spPr>
      </p:pic>
      <p:sp>
        <p:nvSpPr>
          <p:cNvPr id="4" name="Bouton d'action : Retour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602060"/>
            <a:ext cx="87811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J. Arnoult, « Mission européenne à haut risque en Géorgie », </a:t>
            </a:r>
            <a:r>
              <a:rPr lang="fr-FR" sz="1100" b="1" i="1" dirty="0" err="1">
                <a:solidFill>
                  <a:srgbClr val="000000"/>
                </a:solidFill>
              </a:rPr>
              <a:t>Carto</a:t>
            </a:r>
            <a:r>
              <a:rPr lang="fr-FR" sz="1100" b="1" dirty="0">
                <a:solidFill>
                  <a:srgbClr val="000000"/>
                </a:solidFill>
              </a:rPr>
              <a:t>, n°8, novembre – décembre 2011, page 26.</a:t>
            </a:r>
          </a:p>
        </p:txBody>
      </p:sp>
    </p:spTree>
    <p:extLst>
      <p:ext uri="{BB962C8B-B14F-4D97-AF65-F5344CB8AC3E}">
        <p14:creationId xmlns="" xmlns:p14="http://schemas.microsoft.com/office/powerpoint/2010/main" val="41827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 : Retour 2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R Expansion U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699960" cy="6889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99960" y="6274298"/>
            <a:ext cx="20740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</a:t>
            </a:r>
            <a:r>
              <a:rPr lang="fr-FR" sz="1100" b="1" i="1" dirty="0">
                <a:solidFill>
                  <a:srgbClr val="000000"/>
                </a:solidFill>
              </a:rPr>
              <a:t>Atlas géopolitique de la Russie</a:t>
            </a:r>
            <a:r>
              <a:rPr lang="fr-FR" sz="1100" b="1" dirty="0">
                <a:solidFill>
                  <a:srgbClr val="000000"/>
                </a:solidFill>
              </a:rPr>
              <a:t>, Autrement, 2007.</a:t>
            </a:r>
          </a:p>
        </p:txBody>
      </p:sp>
    </p:spTree>
    <p:extLst>
      <p:ext uri="{BB962C8B-B14F-4D97-AF65-F5344CB8AC3E}">
        <p14:creationId xmlns="" xmlns:p14="http://schemas.microsoft.com/office/powerpoint/2010/main" val="8409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 Kazakhstan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890083" cy="687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612917"/>
            <a:ext cx="87391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b="1" dirty="0">
                <a:solidFill>
                  <a:srgbClr val="000000"/>
                </a:solidFill>
              </a:rPr>
              <a:t>Pascal Marchand, « La Puissance russe, une géopolitique de l’énergie, </a:t>
            </a:r>
            <a:r>
              <a:rPr lang="fr-FR" sz="1100" b="1" i="1" dirty="0" err="1">
                <a:solidFill>
                  <a:srgbClr val="000000"/>
                </a:solidFill>
              </a:rPr>
              <a:t>Carto</a:t>
            </a:r>
            <a:r>
              <a:rPr lang="fr-FR" sz="1100" b="1" dirty="0">
                <a:solidFill>
                  <a:srgbClr val="000000"/>
                </a:solidFill>
              </a:rPr>
              <a:t>, n°1, juillet-août 2010, pages 11-21.</a:t>
            </a:r>
          </a:p>
        </p:txBody>
      </p:sp>
    </p:spTree>
    <p:extLst>
      <p:ext uri="{BB962C8B-B14F-4D97-AF65-F5344CB8AC3E}">
        <p14:creationId xmlns="" xmlns:p14="http://schemas.microsoft.com/office/powerpoint/2010/main" val="8932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R Arctiqu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02448" cy="6852323"/>
          </a:xfrm>
          <a:prstGeom prst="rect">
            <a:avLst/>
          </a:prstGeom>
        </p:spPr>
      </p:pic>
      <p:sp>
        <p:nvSpPr>
          <p:cNvPr id="2" name="Bouton d'action : Retour 1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976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 Oléoducs Caucas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83480"/>
          </a:xfrm>
          <a:prstGeom prst="rect">
            <a:avLst/>
          </a:prstGeom>
        </p:spPr>
      </p:pic>
      <p:sp>
        <p:nvSpPr>
          <p:cNvPr id="3" name="Bouton d'action : Retour 2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8781198" y="6492326"/>
            <a:ext cx="362802" cy="359997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287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fr-FR" sz="32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678743" y="3985709"/>
            <a:ext cx="369450" cy="1178024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6905867" y="4599537"/>
            <a:ext cx="369450" cy="370911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5109122" y="4599550"/>
            <a:ext cx="1799998" cy="1802303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05873" y="1905107"/>
            <a:ext cx="360000" cy="359997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515318" y="2265104"/>
            <a:ext cx="360000" cy="359997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20634" y="2625101"/>
            <a:ext cx="360000" cy="359997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1151767" y="2985098"/>
            <a:ext cx="723551" cy="692193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157083" y="3682008"/>
            <a:ext cx="723551" cy="692193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973636" y="4619031"/>
            <a:ext cx="2135486" cy="692193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1880635" y="1081513"/>
            <a:ext cx="369450" cy="1178024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5109121" y="4619031"/>
            <a:ext cx="888913" cy="359997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880634" y="4596942"/>
            <a:ext cx="360000" cy="359997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2240634" y="4596942"/>
            <a:ext cx="360000" cy="359997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1153542" y="4374202"/>
            <a:ext cx="712331" cy="582738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772279" y="4970448"/>
            <a:ext cx="1831907" cy="332196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2604186" y="4596942"/>
            <a:ext cx="369450" cy="714282"/>
          </a:xfrm>
          <a:prstGeom prst="rect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6909120" y="4979028"/>
            <a:ext cx="369450" cy="370911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982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grpSp>
        <p:nvGrpSpPr>
          <p:cNvPr id="53" name="Grouper 52"/>
          <p:cNvGrpSpPr/>
          <p:nvPr/>
        </p:nvGrpSpPr>
        <p:grpSpPr>
          <a:xfrm>
            <a:off x="65077" y="2986593"/>
            <a:ext cx="6844343" cy="3407955"/>
            <a:chOff x="65077" y="2986593"/>
            <a:chExt cx="6844343" cy="3407955"/>
          </a:xfrm>
        </p:grpSpPr>
        <p:sp>
          <p:nvSpPr>
            <p:cNvPr id="147" name="Rectangle 146"/>
            <p:cNvSpPr>
              <a:spLocks/>
            </p:cNvSpPr>
            <p:nvPr/>
          </p:nvSpPr>
          <p:spPr>
            <a:xfrm>
              <a:off x="5109422" y="4592245"/>
              <a:ext cx="1799998" cy="180230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Chine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65077" y="2986593"/>
              <a:ext cx="1092312" cy="1375219"/>
            </a:xfrm>
            <a:custGeom>
              <a:avLst/>
              <a:gdLst>
                <a:gd name="connsiteX0" fmla="*/ 1072571 w 1092312"/>
                <a:gd name="connsiteY0" fmla="*/ 0 h 1375219"/>
                <a:gd name="connsiteX1" fmla="*/ 1092312 w 1092312"/>
                <a:gd name="connsiteY1" fmla="*/ 1375219 h 1375219"/>
                <a:gd name="connsiteX2" fmla="*/ 0 w 1092312"/>
                <a:gd name="connsiteY2" fmla="*/ 1375219 h 1375219"/>
                <a:gd name="connsiteX3" fmla="*/ 0 w 1092312"/>
                <a:gd name="connsiteY3" fmla="*/ 440860 h 1375219"/>
                <a:gd name="connsiteX4" fmla="*/ 1072571 w 1092312"/>
                <a:gd name="connsiteY4" fmla="*/ 0 h 13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312" h="1375219">
                  <a:moveTo>
                    <a:pt x="1072571" y="0"/>
                  </a:moveTo>
                  <a:lnTo>
                    <a:pt x="1092312" y="1375219"/>
                  </a:lnTo>
                  <a:lnTo>
                    <a:pt x="0" y="1375219"/>
                  </a:lnTo>
                  <a:lnTo>
                    <a:pt x="0" y="440860"/>
                  </a:lnTo>
                  <a:lnTo>
                    <a:pt x="1072571" y="0"/>
                  </a:lnTo>
                  <a:close/>
                </a:path>
              </a:pathLst>
            </a:custGeom>
            <a:noFill/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Europe occidentale</a:t>
              </a:r>
            </a:p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et  orientale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05" name="Forme libre 104"/>
          <p:cNvSpPr/>
          <p:nvPr/>
        </p:nvSpPr>
        <p:spPr>
          <a:xfrm>
            <a:off x="1875355" y="2263518"/>
            <a:ext cx="2678138" cy="2322739"/>
          </a:xfrm>
          <a:custGeom>
            <a:avLst/>
            <a:gdLst>
              <a:gd name="connsiteX0" fmla="*/ 2395190 w 2678138"/>
              <a:gd name="connsiteY0" fmla="*/ 1717379 h 2322739"/>
              <a:gd name="connsiteX1" fmla="*/ 381651 w 2678138"/>
              <a:gd name="connsiteY1" fmla="*/ 6580 h 2322739"/>
              <a:gd name="connsiteX2" fmla="*/ 6580 w 2678138"/>
              <a:gd name="connsiteY2" fmla="*/ 0 h 2322739"/>
              <a:gd name="connsiteX3" fmla="*/ 13160 w 2678138"/>
              <a:gd name="connsiteY3" fmla="*/ 710640 h 2322739"/>
              <a:gd name="connsiteX4" fmla="*/ 671179 w 2678138"/>
              <a:gd name="connsiteY4" fmla="*/ 1118600 h 2322739"/>
              <a:gd name="connsiteX5" fmla="*/ 19740 w 2678138"/>
              <a:gd name="connsiteY5" fmla="*/ 2026639 h 2322739"/>
              <a:gd name="connsiteX6" fmla="*/ 0 w 2678138"/>
              <a:gd name="connsiteY6" fmla="*/ 2289839 h 2322739"/>
              <a:gd name="connsiteX7" fmla="*/ 2678138 w 2678138"/>
              <a:gd name="connsiteY7" fmla="*/ 2322739 h 2322739"/>
              <a:gd name="connsiteX8" fmla="*/ 2395190 w 2678138"/>
              <a:gd name="connsiteY8" fmla="*/ 1717379 h 232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138" h="2322739">
                <a:moveTo>
                  <a:pt x="2395190" y="1717379"/>
                </a:moveTo>
                <a:lnTo>
                  <a:pt x="381651" y="6580"/>
                </a:lnTo>
                <a:lnTo>
                  <a:pt x="6580" y="0"/>
                </a:lnTo>
                <a:cubicBezTo>
                  <a:pt x="8773" y="236880"/>
                  <a:pt x="10967" y="473760"/>
                  <a:pt x="13160" y="710640"/>
                </a:cubicBezTo>
                <a:lnTo>
                  <a:pt x="671179" y="1118600"/>
                </a:lnTo>
                <a:lnTo>
                  <a:pt x="19740" y="2026639"/>
                </a:lnTo>
                <a:lnTo>
                  <a:pt x="0" y="2289839"/>
                </a:lnTo>
                <a:lnTo>
                  <a:pt x="2678138" y="2322739"/>
                </a:lnTo>
                <a:lnTo>
                  <a:pt x="2395190" y="1717379"/>
                </a:lnTo>
                <a:close/>
              </a:path>
            </a:pathLst>
          </a:custGeom>
          <a:solidFill>
            <a:srgbClr val="999999">
              <a:alpha val="43000"/>
            </a:srgbClr>
          </a:solidFill>
          <a:ln w="38100" cmpd="sng">
            <a:solidFill>
              <a:srgbClr val="7F7F7F">
                <a:alpha val="53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r 37"/>
          <p:cNvGrpSpPr/>
          <p:nvPr/>
        </p:nvGrpSpPr>
        <p:grpSpPr>
          <a:xfrm>
            <a:off x="3234634" y="2286247"/>
            <a:ext cx="2809082" cy="2334210"/>
            <a:chOff x="3234634" y="2286247"/>
            <a:chExt cx="2809082" cy="2334210"/>
          </a:xfrm>
        </p:grpSpPr>
        <p:sp>
          <p:nvSpPr>
            <p:cNvPr id="124" name="Nuage 123"/>
            <p:cNvSpPr/>
            <p:nvPr/>
          </p:nvSpPr>
          <p:spPr>
            <a:xfrm rot="18884455">
              <a:off x="2820003" y="2700878"/>
              <a:ext cx="2334210" cy="150494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Nuage 130"/>
            <p:cNvSpPr/>
            <p:nvPr/>
          </p:nvSpPr>
          <p:spPr>
            <a:xfrm rot="18884455">
              <a:off x="4996989" y="3536379"/>
              <a:ext cx="1145397" cy="948057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Grouper 63"/>
          <p:cNvGrpSpPr/>
          <p:nvPr/>
        </p:nvGrpSpPr>
        <p:grpSpPr>
          <a:xfrm>
            <a:off x="5112203" y="4579211"/>
            <a:ext cx="2163114" cy="1802303"/>
            <a:chOff x="5112203" y="4579211"/>
            <a:chExt cx="2163114" cy="1802303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5112203" y="4579211"/>
              <a:ext cx="1799998" cy="180230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Chine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6902540" y="4599536"/>
              <a:ext cx="372777" cy="395998"/>
            </a:xfrm>
            <a:prstGeom prst="rect">
              <a:avLst/>
            </a:prstGeom>
            <a:solidFill>
              <a:srgbClr val="FF0000"/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325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CDC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grpSp>
        <p:nvGrpSpPr>
          <p:cNvPr id="67" name="Grouper 66"/>
          <p:cNvGrpSpPr/>
          <p:nvPr/>
        </p:nvGrpSpPr>
        <p:grpSpPr>
          <a:xfrm>
            <a:off x="72382" y="1081513"/>
            <a:ext cx="7975811" cy="4316784"/>
            <a:chOff x="72382" y="1081513"/>
            <a:chExt cx="7975811" cy="4316784"/>
          </a:xfrm>
        </p:grpSpPr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6908018" y="5000088"/>
              <a:ext cx="369450" cy="3982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325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CDS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2247214" y="4596942"/>
              <a:ext cx="360000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>
              <a:normAutofit/>
            </a:bodyPr>
            <a:lstStyle/>
            <a:p>
              <a:pPr algn="ctr"/>
              <a:r>
                <a:rPr lang="fr-FR" sz="1400" dirty="0" err="1" smtClean="0">
                  <a:solidFill>
                    <a:srgbClr val="000000"/>
                  </a:solidFill>
                </a:rPr>
                <a:t>Az</a:t>
              </a:r>
              <a:r>
                <a:rPr lang="fr-FR" sz="1400" dirty="0" smtClean="0">
                  <a:solidFill>
                    <a:srgbClr val="000000"/>
                  </a:solidFill>
                </a:rPr>
                <a:t>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Forme libre 67"/>
            <p:cNvSpPr/>
            <p:nvPr/>
          </p:nvSpPr>
          <p:spPr>
            <a:xfrm>
              <a:off x="72382" y="2993898"/>
              <a:ext cx="1092312" cy="1375219"/>
            </a:xfrm>
            <a:custGeom>
              <a:avLst/>
              <a:gdLst>
                <a:gd name="connsiteX0" fmla="*/ 1072571 w 1092312"/>
                <a:gd name="connsiteY0" fmla="*/ 0 h 1375219"/>
                <a:gd name="connsiteX1" fmla="*/ 1092312 w 1092312"/>
                <a:gd name="connsiteY1" fmla="*/ 1375219 h 1375219"/>
                <a:gd name="connsiteX2" fmla="*/ 0 w 1092312"/>
                <a:gd name="connsiteY2" fmla="*/ 1375219 h 1375219"/>
                <a:gd name="connsiteX3" fmla="*/ 0 w 1092312"/>
                <a:gd name="connsiteY3" fmla="*/ 440860 h 1375219"/>
                <a:gd name="connsiteX4" fmla="*/ 1072571 w 1092312"/>
                <a:gd name="connsiteY4" fmla="*/ 0 h 137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312" h="1375219">
                  <a:moveTo>
                    <a:pt x="1072571" y="0"/>
                  </a:moveTo>
                  <a:lnTo>
                    <a:pt x="1092312" y="1375219"/>
                  </a:lnTo>
                  <a:lnTo>
                    <a:pt x="0" y="1375219"/>
                  </a:lnTo>
                  <a:lnTo>
                    <a:pt x="0" y="440860"/>
                  </a:lnTo>
                  <a:lnTo>
                    <a:pt x="1072571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38100" cmpd="sng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Europe occidentale</a:t>
              </a:r>
            </a:p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et  orientale 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7678743" y="3985709"/>
              <a:ext cx="369450" cy="11780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62500" lnSpcReduction="20000"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Japon</a:t>
              </a: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700640" y="2804349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>
            <a:xfrm>
              <a:off x="1151767" y="2985098"/>
              <a:ext cx="723551" cy="692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1157083" y="3682008"/>
              <a:ext cx="723551" cy="692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1880635" y="1081513"/>
              <a:ext cx="369450" cy="1178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ctr">
              <a:normAutofit fontScale="40000" lnSpcReduction="20000"/>
            </a:bodyPr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Finlande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>
            <a:xfrm>
              <a:off x="5102541" y="4605871"/>
              <a:ext cx="888913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Mongolie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>
            <a:xfrm>
              <a:off x="1880634" y="4596942"/>
              <a:ext cx="360000" cy="359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r-FR" sz="1400" dirty="0" smtClean="0">
                  <a:solidFill>
                    <a:srgbClr val="000000"/>
                  </a:solidFill>
                </a:rPr>
                <a:t>Gé.</a:t>
              </a:r>
              <a:endParaRPr lang="fr-FR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772279" y="4970448"/>
              <a:ext cx="1831907" cy="33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Turquie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1701901" y="2446690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1700640" y="2624354"/>
              <a:ext cx="179997" cy="17999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 smtClean="0"/>
            </a:p>
            <a:p>
              <a:pPr algn="ctr"/>
              <a:endParaRPr lang="fr-FR" dirty="0"/>
            </a:p>
            <a:p>
              <a:pPr algn="ctr"/>
              <a:endParaRPr lang="fr-FR" dirty="0" smtClean="0"/>
            </a:p>
            <a:p>
              <a:pPr algn="ctr"/>
              <a:endParaRPr lang="fr-FR" dirty="0"/>
            </a:p>
          </p:txBody>
        </p:sp>
      </p:grp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1" name="Grouper 80"/>
          <p:cNvGrpSpPr/>
          <p:nvPr/>
        </p:nvGrpSpPr>
        <p:grpSpPr>
          <a:xfrm>
            <a:off x="772279" y="1967419"/>
            <a:ext cx="4800589" cy="2355638"/>
            <a:chOff x="772279" y="1967419"/>
            <a:chExt cx="4800589" cy="2355638"/>
          </a:xfrm>
        </p:grpSpPr>
        <p:grpSp>
          <p:nvGrpSpPr>
            <p:cNvPr id="71" name="Grouper 70"/>
            <p:cNvGrpSpPr/>
            <p:nvPr/>
          </p:nvGrpSpPr>
          <p:grpSpPr>
            <a:xfrm>
              <a:off x="772279" y="1967419"/>
              <a:ext cx="4800589" cy="2355638"/>
              <a:chOff x="772279" y="1967419"/>
              <a:chExt cx="4800589" cy="2355638"/>
            </a:xfrm>
          </p:grpSpPr>
          <p:grpSp>
            <p:nvGrpSpPr>
              <p:cNvPr id="55" name="Grouper 54"/>
              <p:cNvGrpSpPr/>
              <p:nvPr/>
            </p:nvGrpSpPr>
            <p:grpSpPr>
              <a:xfrm>
                <a:off x="772279" y="1967419"/>
                <a:ext cx="4800589" cy="2355638"/>
                <a:chOff x="772279" y="1967419"/>
                <a:chExt cx="4800589" cy="2355638"/>
              </a:xfrm>
            </p:grpSpPr>
            <p:grpSp>
              <p:nvGrpSpPr>
                <p:cNvPr id="41" name="Grouper 40"/>
                <p:cNvGrpSpPr/>
                <p:nvPr/>
              </p:nvGrpSpPr>
              <p:grpSpPr>
                <a:xfrm>
                  <a:off x="772279" y="2342415"/>
                  <a:ext cx="4800589" cy="1980642"/>
                  <a:chOff x="772279" y="2342415"/>
                  <a:chExt cx="4800589" cy="1980642"/>
                </a:xfrm>
              </p:grpSpPr>
              <p:grpSp>
                <p:nvGrpSpPr>
                  <p:cNvPr id="34" name="Grouper 33"/>
                  <p:cNvGrpSpPr/>
                  <p:nvPr/>
                </p:nvGrpSpPr>
                <p:grpSpPr>
                  <a:xfrm>
                    <a:off x="960708" y="2750438"/>
                    <a:ext cx="4612160" cy="1572619"/>
                    <a:chOff x="960708" y="2750438"/>
                    <a:chExt cx="4612160" cy="1572619"/>
                  </a:xfrm>
                </p:grpSpPr>
                <p:sp>
                  <p:nvSpPr>
                    <p:cNvPr id="29" name="Forme libre 28"/>
                    <p:cNvSpPr/>
                    <p:nvPr/>
                  </p:nvSpPr>
                  <p:spPr>
                    <a:xfrm>
                      <a:off x="960708" y="3053118"/>
                      <a:ext cx="3526983" cy="1269939"/>
                    </a:xfrm>
                    <a:custGeom>
                      <a:avLst/>
                      <a:gdLst>
                        <a:gd name="connsiteX0" fmla="*/ 3526983 w 3526983"/>
                        <a:gd name="connsiteY0" fmla="*/ 0 h 1269939"/>
                        <a:gd name="connsiteX1" fmla="*/ 2309648 w 3526983"/>
                        <a:gd name="connsiteY1" fmla="*/ 1269939 h 1269939"/>
                        <a:gd name="connsiteX2" fmla="*/ 0 w 3526983"/>
                        <a:gd name="connsiteY2" fmla="*/ 1033059 h 1269939"/>
                        <a:gd name="connsiteX3" fmla="*/ 0 w 3526983"/>
                        <a:gd name="connsiteY3" fmla="*/ 1033059 h 1269939"/>
                        <a:gd name="connsiteX4" fmla="*/ 0 w 3526983"/>
                        <a:gd name="connsiteY4" fmla="*/ 1033059 h 1269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26983" h="1269939">
                          <a:moveTo>
                            <a:pt x="3526983" y="0"/>
                          </a:moveTo>
                          <a:lnTo>
                            <a:pt x="2309648" y="126993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  <a:lnTo>
                            <a:pt x="0" y="1033059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0" name="Forme libre 29"/>
                    <p:cNvSpPr/>
                    <p:nvPr/>
                  </p:nvSpPr>
                  <p:spPr>
                    <a:xfrm>
                      <a:off x="993609" y="2750438"/>
                      <a:ext cx="3329577" cy="625100"/>
                    </a:xfrm>
                    <a:custGeom>
                      <a:avLst/>
                      <a:gdLst>
                        <a:gd name="connsiteX0" fmla="*/ 3329577 w 3329577"/>
                        <a:gd name="connsiteY0" fmla="*/ 0 h 625100"/>
                        <a:gd name="connsiteX1" fmla="*/ 1427902 w 3329577"/>
                        <a:gd name="connsiteY1" fmla="*/ 19740 h 625100"/>
                        <a:gd name="connsiteX2" fmla="*/ 0 w 3329577"/>
                        <a:gd name="connsiteY2" fmla="*/ 625100 h 625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329577" h="625100">
                          <a:moveTo>
                            <a:pt x="3329577" y="0"/>
                          </a:moveTo>
                          <a:lnTo>
                            <a:pt x="1427902" y="19740"/>
                          </a:lnTo>
                          <a:lnTo>
                            <a:pt x="0" y="62510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33" name="Forme libre 32"/>
                    <p:cNvSpPr/>
                    <p:nvPr/>
                  </p:nvSpPr>
                  <p:spPr>
                    <a:xfrm>
                      <a:off x="1019930" y="3842717"/>
                      <a:ext cx="4552938" cy="407960"/>
                    </a:xfrm>
                    <a:custGeom>
                      <a:avLst/>
                      <a:gdLst>
                        <a:gd name="connsiteX0" fmla="*/ 4474531 w 4474531"/>
                        <a:gd name="connsiteY0" fmla="*/ 407960 h 407960"/>
                        <a:gd name="connsiteX1" fmla="*/ 2460992 w 4474531"/>
                        <a:gd name="connsiteY1" fmla="*/ 236880 h 407960"/>
                        <a:gd name="connsiteX2" fmla="*/ 0 w 4474531"/>
                        <a:gd name="connsiteY2" fmla="*/ 0 h 407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474531" h="407960">
                          <a:moveTo>
                            <a:pt x="4474531" y="407960"/>
                          </a:moveTo>
                          <a:lnTo>
                            <a:pt x="2460992" y="23688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cxnSp>
                <p:nvCxnSpPr>
                  <p:cNvPr id="39" name="Connecteur droit avec flèche 38"/>
                  <p:cNvCxnSpPr>
                    <a:stCxn id="20" idx="2"/>
                  </p:cNvCxnSpPr>
                  <p:nvPr/>
                </p:nvCxnSpPr>
                <p:spPr>
                  <a:xfrm flipH="1">
                    <a:off x="772279" y="2342415"/>
                    <a:ext cx="1035978" cy="64192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Forme libre 53"/>
                <p:cNvSpPr/>
                <p:nvPr/>
              </p:nvSpPr>
              <p:spPr>
                <a:xfrm>
                  <a:off x="2066180" y="1967419"/>
                  <a:ext cx="1000190" cy="407959"/>
                </a:xfrm>
                <a:custGeom>
                  <a:avLst/>
                  <a:gdLst>
                    <a:gd name="connsiteX0" fmla="*/ 1000190 w 1000190"/>
                    <a:gd name="connsiteY0" fmla="*/ 0 h 407959"/>
                    <a:gd name="connsiteX1" fmla="*/ 342170 w 1000190"/>
                    <a:gd name="connsiteY1" fmla="*/ 407959 h 407959"/>
                    <a:gd name="connsiteX2" fmla="*/ 0 w 1000190"/>
                    <a:gd name="connsiteY2" fmla="*/ 394799 h 40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0190" h="407959">
                      <a:moveTo>
                        <a:pt x="1000190" y="0"/>
                      </a:moveTo>
                      <a:lnTo>
                        <a:pt x="342170" y="407959"/>
                      </a:lnTo>
                      <a:lnTo>
                        <a:pt x="0" y="394799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70" name="Connecteur droit 69"/>
              <p:cNvCxnSpPr>
                <a:stCxn id="30" idx="1"/>
                <a:endCxn id="20" idx="5"/>
              </p:cNvCxnSpPr>
              <p:nvPr/>
            </p:nvCxnSpPr>
            <p:spPr>
              <a:xfrm flipH="1" flipV="1">
                <a:off x="2054078" y="2444237"/>
                <a:ext cx="367433" cy="3259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Connecteur droit 79"/>
            <p:cNvCxnSpPr>
              <a:stCxn id="25" idx="3"/>
              <a:endCxn id="13" idx="7"/>
            </p:cNvCxnSpPr>
            <p:nvPr/>
          </p:nvCxnSpPr>
          <p:spPr>
            <a:xfrm flipH="1">
              <a:off x="3031492" y="2951798"/>
              <a:ext cx="700829" cy="2988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er 111"/>
          <p:cNvGrpSpPr/>
          <p:nvPr/>
        </p:nvGrpSpPr>
        <p:grpSpPr>
          <a:xfrm>
            <a:off x="1864102" y="4597876"/>
            <a:ext cx="5418390" cy="7640"/>
            <a:chOff x="1864102" y="4597876"/>
            <a:chExt cx="5418390" cy="7640"/>
          </a:xfrm>
        </p:grpSpPr>
        <p:cxnSp>
          <p:nvCxnSpPr>
            <p:cNvPr id="84" name="Connecteur droit 83"/>
            <p:cNvCxnSpPr/>
            <p:nvPr/>
          </p:nvCxnSpPr>
          <p:spPr>
            <a:xfrm>
              <a:off x="6902540" y="4597876"/>
              <a:ext cx="379952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1864102" y="4605516"/>
              <a:ext cx="379952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er 110"/>
          <p:cNvGrpSpPr/>
          <p:nvPr/>
        </p:nvGrpSpPr>
        <p:grpSpPr>
          <a:xfrm>
            <a:off x="72382" y="2530959"/>
            <a:ext cx="2383869" cy="2821772"/>
            <a:chOff x="72382" y="2530959"/>
            <a:chExt cx="2383869" cy="2821772"/>
          </a:xfrm>
          <a:solidFill>
            <a:srgbClr val="999999"/>
          </a:solidFill>
        </p:grpSpPr>
        <p:sp>
          <p:nvSpPr>
            <p:cNvPr id="87" name="Étoile à 4 branches 86"/>
            <p:cNvSpPr>
              <a:spLocks noChangeAspect="1"/>
            </p:cNvSpPr>
            <p:nvPr/>
          </p:nvSpPr>
          <p:spPr>
            <a:xfrm>
              <a:off x="1588778" y="2530959"/>
              <a:ext cx="359997" cy="359997"/>
            </a:xfrm>
            <a:prstGeom prst="star4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Étoile à 4 branches 87"/>
            <p:cNvSpPr>
              <a:spLocks noChangeAspect="1"/>
            </p:cNvSpPr>
            <p:nvPr/>
          </p:nvSpPr>
          <p:spPr>
            <a:xfrm>
              <a:off x="2096254" y="4992734"/>
              <a:ext cx="359997" cy="359997"/>
            </a:xfrm>
            <a:prstGeom prst="star4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Étoile à 4 branches 88"/>
            <p:cNvSpPr>
              <a:spLocks noChangeAspect="1"/>
            </p:cNvSpPr>
            <p:nvPr/>
          </p:nvSpPr>
          <p:spPr>
            <a:xfrm>
              <a:off x="72382" y="4009120"/>
              <a:ext cx="359997" cy="359997"/>
            </a:xfrm>
            <a:prstGeom prst="star4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7" name="Grouper 96"/>
          <p:cNvGrpSpPr/>
          <p:nvPr/>
        </p:nvGrpSpPr>
        <p:grpSpPr>
          <a:xfrm>
            <a:off x="1625433" y="2094693"/>
            <a:ext cx="5893257" cy="2657275"/>
            <a:chOff x="1625433" y="2094693"/>
            <a:chExt cx="5893257" cy="2657275"/>
          </a:xfrm>
        </p:grpSpPr>
        <p:grpSp>
          <p:nvGrpSpPr>
            <p:cNvPr id="93" name="Grouper 92"/>
            <p:cNvGrpSpPr/>
            <p:nvPr/>
          </p:nvGrpSpPr>
          <p:grpSpPr>
            <a:xfrm>
              <a:off x="1625433" y="2105987"/>
              <a:ext cx="5893257" cy="2645981"/>
              <a:chOff x="1625433" y="2105987"/>
              <a:chExt cx="5893257" cy="2645981"/>
            </a:xfrm>
          </p:grpSpPr>
          <p:sp>
            <p:nvSpPr>
              <p:cNvPr id="90" name="Triangle isocèle 89"/>
              <p:cNvSpPr>
                <a:spLocks noChangeAspect="1"/>
              </p:cNvSpPr>
              <p:nvPr/>
            </p:nvSpPr>
            <p:spPr>
              <a:xfrm rot="3000113">
                <a:off x="1668185" y="4268248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Triangle isocèle 90"/>
              <p:cNvSpPr>
                <a:spLocks noChangeAspect="1"/>
              </p:cNvSpPr>
              <p:nvPr/>
            </p:nvSpPr>
            <p:spPr>
              <a:xfrm rot="8102682">
                <a:off x="1625433" y="2105987"/>
                <a:ext cx="395997" cy="341378"/>
              </a:xfrm>
              <a:prstGeom prst="triangl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Triangle isocèle 91"/>
              <p:cNvSpPr>
                <a:spLocks noChangeAspect="1"/>
              </p:cNvSpPr>
              <p:nvPr/>
            </p:nvSpPr>
            <p:spPr>
              <a:xfrm rot="18968049">
                <a:off x="7122693" y="4410590"/>
                <a:ext cx="395997" cy="341378"/>
              </a:xfrm>
              <a:prstGeom prst="triangle">
                <a:avLst/>
              </a:prstGeom>
              <a:noFill/>
              <a:ln w="38100" cmpd="sng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4" name="Triangle isocèle 93"/>
            <p:cNvSpPr>
              <a:spLocks noChangeAspect="1"/>
            </p:cNvSpPr>
            <p:nvPr/>
          </p:nvSpPr>
          <p:spPr>
            <a:xfrm rot="10800000">
              <a:off x="2412529" y="2094693"/>
              <a:ext cx="395997" cy="341378"/>
            </a:xfrm>
            <a:prstGeom prst="triangle">
              <a:avLst/>
            </a:prstGeom>
            <a:noFill/>
            <a:ln w="381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2" name="Ellipse 121"/>
          <p:cNvSpPr/>
          <p:nvPr/>
        </p:nvSpPr>
        <p:spPr>
          <a:xfrm>
            <a:off x="5343116" y="4114118"/>
            <a:ext cx="1559424" cy="4917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grpSp>
        <p:nvGrpSpPr>
          <p:cNvPr id="49" name="Grouper 48"/>
          <p:cNvGrpSpPr/>
          <p:nvPr/>
        </p:nvGrpSpPr>
        <p:grpSpPr>
          <a:xfrm>
            <a:off x="2825500" y="1558751"/>
            <a:ext cx="3035366" cy="3771694"/>
            <a:chOff x="2825500" y="1558751"/>
            <a:chExt cx="3035366" cy="3771694"/>
          </a:xfrm>
        </p:grpSpPr>
        <p:grpSp>
          <p:nvGrpSpPr>
            <p:cNvPr id="35" name="Grouper 34"/>
            <p:cNvGrpSpPr/>
            <p:nvPr/>
          </p:nvGrpSpPr>
          <p:grpSpPr>
            <a:xfrm>
              <a:off x="2924201" y="1558751"/>
              <a:ext cx="2936665" cy="3128418"/>
              <a:chOff x="2924201" y="1558751"/>
              <a:chExt cx="2936665" cy="3128418"/>
            </a:xfrm>
            <a:solidFill>
              <a:schemeClr val="bg2">
                <a:lumMod val="75000"/>
              </a:schemeClr>
            </a:solidFill>
          </p:grpSpPr>
          <p:sp>
            <p:nvSpPr>
              <p:cNvPr id="23" name="Ellipse 22"/>
              <p:cNvSpPr/>
              <p:nvPr/>
            </p:nvSpPr>
            <p:spPr>
              <a:xfrm>
                <a:off x="4185003" y="2283257"/>
                <a:ext cx="644860" cy="142021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 rot="5400000">
                <a:off x="3081113" y="4170260"/>
                <a:ext cx="359997" cy="673821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690145" y="2491686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5422080" y="3703471"/>
                <a:ext cx="438786" cy="821293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940213" y="1558751"/>
                <a:ext cx="287997" cy="539055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6" name="Ellipse 65"/>
            <p:cNvSpPr>
              <a:spLocks noChangeAspect="1"/>
            </p:cNvSpPr>
            <p:nvPr/>
          </p:nvSpPr>
          <p:spPr>
            <a:xfrm rot="5400000">
              <a:off x="2930298" y="4865650"/>
              <a:ext cx="359997" cy="569594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1" name="Flèche droite à entaille 120"/>
          <p:cNvSpPr/>
          <p:nvPr/>
        </p:nvSpPr>
        <p:spPr>
          <a:xfrm rot="16200000">
            <a:off x="5966691" y="4274345"/>
            <a:ext cx="539560" cy="805889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r 51"/>
          <p:cNvGrpSpPr/>
          <p:nvPr/>
        </p:nvGrpSpPr>
        <p:grpSpPr>
          <a:xfrm>
            <a:off x="3876285" y="1371131"/>
            <a:ext cx="3202899" cy="2411512"/>
            <a:chOff x="3876285" y="1371131"/>
            <a:chExt cx="3202899" cy="2411512"/>
          </a:xfrm>
        </p:grpSpPr>
        <p:sp>
          <p:nvSpPr>
            <p:cNvPr id="109" name="Ellipse 108"/>
            <p:cNvSpPr/>
            <p:nvPr/>
          </p:nvSpPr>
          <p:spPr>
            <a:xfrm rot="5400000">
              <a:off x="4263962" y="983454"/>
              <a:ext cx="644860" cy="1420213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Ellipse 109"/>
            <p:cNvSpPr>
              <a:spLocks noChangeAspect="1"/>
            </p:cNvSpPr>
            <p:nvPr/>
          </p:nvSpPr>
          <p:spPr>
            <a:xfrm>
              <a:off x="4303570" y="1559256"/>
              <a:ext cx="536860" cy="538550"/>
            </a:xfrm>
            <a:prstGeom prst="ellipse">
              <a:avLst/>
            </a:prstGeom>
            <a:ln w="38100" cmpd="sng"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Corde 124"/>
            <p:cNvSpPr/>
            <p:nvPr/>
          </p:nvSpPr>
          <p:spPr>
            <a:xfrm rot="16200000">
              <a:off x="5308588" y="2012046"/>
              <a:ext cx="1693264" cy="1847929"/>
            </a:xfrm>
            <a:prstGeom prst="chord">
              <a:avLst>
                <a:gd name="adj1" fmla="val 2700000"/>
                <a:gd name="adj2" fmla="val 18933115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 cmpd="sng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dk1"/>
                </a:solidFill>
              </a:endParaRPr>
            </a:p>
          </p:txBody>
        </p:sp>
      </p:grpSp>
      <p:sp>
        <p:nvSpPr>
          <p:cNvPr id="9" name="Explosion 2 8"/>
          <p:cNvSpPr>
            <a:spLocks noChangeAspect="1"/>
          </p:cNvSpPr>
          <p:nvPr/>
        </p:nvSpPr>
        <p:spPr>
          <a:xfrm>
            <a:off x="2078635" y="4207117"/>
            <a:ext cx="323997" cy="323997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25000" lnSpcReduction="20000"/>
          </a:bodyPr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Tch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Multiplication 30"/>
          <p:cNvSpPr>
            <a:spLocks noChangeAspect="1"/>
          </p:cNvSpPr>
          <p:nvPr/>
        </p:nvSpPr>
        <p:spPr>
          <a:xfrm>
            <a:off x="6986948" y="4895960"/>
            <a:ext cx="251996" cy="251996"/>
          </a:xfrm>
          <a:prstGeom prst="mathMultiply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en arc 31"/>
          <p:cNvSpPr/>
          <p:nvPr/>
        </p:nvSpPr>
        <p:spPr>
          <a:xfrm rot="11033332">
            <a:off x="3169958" y="2976409"/>
            <a:ext cx="1806451" cy="135933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537716"/>
              <a:gd name="adj5" fmla="val 12500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sp>
        <p:nvSpPr>
          <p:cNvPr id="134" name="Extraire 133"/>
          <p:cNvSpPr>
            <a:spLocks noChangeAspect="1"/>
          </p:cNvSpPr>
          <p:nvPr/>
        </p:nvSpPr>
        <p:spPr>
          <a:xfrm>
            <a:off x="2749418" y="2902480"/>
            <a:ext cx="253796" cy="253796"/>
          </a:xfrm>
          <a:prstGeom prst="flowChartExtra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r 41"/>
          <p:cNvGrpSpPr/>
          <p:nvPr/>
        </p:nvGrpSpPr>
        <p:grpSpPr>
          <a:xfrm>
            <a:off x="2352190" y="2812067"/>
            <a:ext cx="4253262" cy="1264271"/>
            <a:chOff x="2352190" y="2812067"/>
            <a:chExt cx="4253262" cy="1264271"/>
          </a:xfrm>
        </p:grpSpPr>
        <p:grpSp>
          <p:nvGrpSpPr>
            <p:cNvPr id="8" name="Grouper 7"/>
            <p:cNvGrpSpPr/>
            <p:nvPr/>
          </p:nvGrpSpPr>
          <p:grpSpPr>
            <a:xfrm>
              <a:off x="4816892" y="2812067"/>
              <a:ext cx="1788560" cy="1264271"/>
              <a:chOff x="4816892" y="2812067"/>
              <a:chExt cx="1788560" cy="1264271"/>
            </a:xfrm>
          </p:grpSpPr>
          <p:sp>
            <p:nvSpPr>
              <p:cNvPr id="135" name="Éclair 134"/>
              <p:cNvSpPr>
                <a:spLocks noChangeAspect="1"/>
              </p:cNvSpPr>
              <p:nvPr/>
            </p:nvSpPr>
            <p:spPr>
              <a:xfrm>
                <a:off x="4894428" y="2812067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6" name="Éclair 135"/>
              <p:cNvSpPr>
                <a:spLocks noChangeAspect="1"/>
              </p:cNvSpPr>
              <p:nvPr/>
            </p:nvSpPr>
            <p:spPr>
              <a:xfrm>
                <a:off x="4894428" y="3230038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Éclair 136"/>
              <p:cNvSpPr>
                <a:spLocks noChangeAspect="1"/>
              </p:cNvSpPr>
              <p:nvPr/>
            </p:nvSpPr>
            <p:spPr>
              <a:xfrm>
                <a:off x="4816892" y="3670776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8" name="Éclair 137"/>
              <p:cNvSpPr>
                <a:spLocks noChangeAspect="1"/>
              </p:cNvSpPr>
              <p:nvPr/>
            </p:nvSpPr>
            <p:spPr>
              <a:xfrm>
                <a:off x="6353456" y="3824342"/>
                <a:ext cx="251996" cy="251996"/>
              </a:xfrm>
              <a:prstGeom prst="lightningBolt">
                <a:avLst/>
              </a:prstGeom>
              <a:solidFill>
                <a:srgbClr val="0000FF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0" name="Éclair 139"/>
            <p:cNvSpPr>
              <a:spLocks noChangeAspect="1"/>
            </p:cNvSpPr>
            <p:nvPr/>
          </p:nvSpPr>
          <p:spPr>
            <a:xfrm>
              <a:off x="2352190" y="3785663"/>
              <a:ext cx="251996" cy="251996"/>
            </a:xfrm>
            <a:prstGeom prst="lightningBolt">
              <a:avLst/>
            </a:prstGeom>
            <a:solidFill>
              <a:srgbClr val="0000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2126291" y="2426441"/>
            <a:ext cx="3147911" cy="2036296"/>
            <a:chOff x="2126291" y="2426441"/>
            <a:chExt cx="3147911" cy="2036296"/>
          </a:xfrm>
        </p:grpSpPr>
        <p:grpSp>
          <p:nvGrpSpPr>
            <p:cNvPr id="43" name="Grouper 42"/>
            <p:cNvGrpSpPr/>
            <p:nvPr/>
          </p:nvGrpSpPr>
          <p:grpSpPr>
            <a:xfrm>
              <a:off x="2126291" y="2426441"/>
              <a:ext cx="1929335" cy="2036296"/>
              <a:chOff x="2126291" y="2426441"/>
              <a:chExt cx="1929335" cy="2036296"/>
            </a:xfrm>
          </p:grpSpPr>
          <p:sp>
            <p:nvSpPr>
              <p:cNvPr id="139" name="Trier 138"/>
              <p:cNvSpPr>
                <a:spLocks noChangeAspect="1"/>
              </p:cNvSpPr>
              <p:nvPr/>
            </p:nvSpPr>
            <p:spPr>
              <a:xfrm>
                <a:off x="2294252" y="2868358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1" name="Trier 140"/>
              <p:cNvSpPr>
                <a:spLocks noChangeAspect="1"/>
              </p:cNvSpPr>
              <p:nvPr/>
            </p:nvSpPr>
            <p:spPr>
              <a:xfrm>
                <a:off x="2194857" y="3466937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Trier 141"/>
              <p:cNvSpPr>
                <a:spLocks noChangeAspect="1"/>
              </p:cNvSpPr>
              <p:nvPr/>
            </p:nvSpPr>
            <p:spPr>
              <a:xfrm>
                <a:off x="2744499" y="3662343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Trier 142"/>
              <p:cNvSpPr>
                <a:spLocks noChangeAspect="1"/>
              </p:cNvSpPr>
              <p:nvPr/>
            </p:nvSpPr>
            <p:spPr>
              <a:xfrm>
                <a:off x="2491175" y="4138740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Trier 143"/>
              <p:cNvSpPr>
                <a:spLocks noChangeAspect="1"/>
              </p:cNvSpPr>
              <p:nvPr/>
            </p:nvSpPr>
            <p:spPr>
              <a:xfrm>
                <a:off x="2126291" y="242644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5" name="Trier 144"/>
              <p:cNvSpPr>
                <a:spLocks noChangeAspect="1"/>
              </p:cNvSpPr>
              <p:nvPr/>
            </p:nvSpPr>
            <p:spPr>
              <a:xfrm>
                <a:off x="3893627" y="3744661"/>
                <a:ext cx="161999" cy="323997"/>
              </a:xfrm>
              <a:prstGeom prst="flowChartSor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6" name="Trier 145"/>
            <p:cNvSpPr>
              <a:spLocks noChangeAspect="1"/>
            </p:cNvSpPr>
            <p:nvPr/>
          </p:nvSpPr>
          <p:spPr>
            <a:xfrm>
              <a:off x="5112203" y="4003175"/>
              <a:ext cx="161999" cy="323997"/>
            </a:xfrm>
            <a:prstGeom prst="flowChartSor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>
            <a:off x="3084134" y="2243778"/>
            <a:ext cx="4378568" cy="2190355"/>
            <a:chOff x="3084134" y="2243778"/>
            <a:chExt cx="4378568" cy="2190355"/>
          </a:xfrm>
        </p:grpSpPr>
        <p:sp>
          <p:nvSpPr>
            <p:cNvPr id="98" name="Ellipse 97"/>
            <p:cNvSpPr>
              <a:spLocks noChangeAspect="1"/>
            </p:cNvSpPr>
            <p:nvPr/>
          </p:nvSpPr>
          <p:spPr>
            <a:xfrm>
              <a:off x="4087661" y="3013802"/>
              <a:ext cx="536860" cy="53855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3084134" y="407633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Ellipse 99"/>
            <p:cNvSpPr>
              <a:spLocks noChangeAspect="1"/>
            </p:cNvSpPr>
            <p:nvPr/>
          </p:nvSpPr>
          <p:spPr>
            <a:xfrm>
              <a:off x="7105844" y="376290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Ellipse 100"/>
            <p:cNvSpPr>
              <a:spLocks noChangeAspect="1"/>
            </p:cNvSpPr>
            <p:nvPr/>
          </p:nvSpPr>
          <p:spPr>
            <a:xfrm>
              <a:off x="5463044" y="3756323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644036" y="2243778"/>
              <a:ext cx="356858" cy="3577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0" name="Grouper 49"/>
          <p:cNvGrpSpPr/>
          <p:nvPr/>
        </p:nvGrpSpPr>
        <p:grpSpPr>
          <a:xfrm>
            <a:off x="862005" y="3322898"/>
            <a:ext cx="6981584" cy="1840835"/>
            <a:chOff x="862005" y="3322898"/>
            <a:chExt cx="6981584" cy="1840835"/>
          </a:xfrm>
        </p:grpSpPr>
        <p:grpSp>
          <p:nvGrpSpPr>
            <p:cNvPr id="47" name="Grouper 46"/>
            <p:cNvGrpSpPr/>
            <p:nvPr/>
          </p:nvGrpSpPr>
          <p:grpSpPr>
            <a:xfrm>
              <a:off x="5860866" y="3985709"/>
              <a:ext cx="1982723" cy="613828"/>
              <a:chOff x="5860866" y="3985709"/>
              <a:chExt cx="1982723" cy="613828"/>
            </a:xfrm>
          </p:grpSpPr>
          <p:cxnSp>
            <p:nvCxnSpPr>
              <p:cNvPr id="44" name="Connecteur droit avec flèche 43"/>
              <p:cNvCxnSpPr>
                <a:stCxn id="27" idx="6"/>
              </p:cNvCxnSpPr>
              <p:nvPr/>
            </p:nvCxnSpPr>
            <p:spPr>
              <a:xfrm>
                <a:off x="5860866" y="4114118"/>
                <a:ext cx="1607652" cy="4854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>
                <a:off x="7419315" y="3985709"/>
                <a:ext cx="424274" cy="17284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Forme libre 75"/>
            <p:cNvSpPr/>
            <p:nvPr/>
          </p:nvSpPr>
          <p:spPr>
            <a:xfrm>
              <a:off x="862005" y="4908676"/>
              <a:ext cx="2033280" cy="236880"/>
            </a:xfrm>
            <a:custGeom>
              <a:avLst/>
              <a:gdLst>
                <a:gd name="connsiteX0" fmla="*/ 2033280 w 2033280"/>
                <a:gd name="connsiteY0" fmla="*/ 236880 h 236880"/>
                <a:gd name="connsiteX1" fmla="*/ 1177855 w 2033280"/>
                <a:gd name="connsiteY1" fmla="*/ 0 h 236880"/>
                <a:gd name="connsiteX2" fmla="*/ 618538 w 2033280"/>
                <a:gd name="connsiteY2" fmla="*/ 125020 h 236880"/>
                <a:gd name="connsiteX3" fmla="*/ 0 w 2033280"/>
                <a:gd name="connsiteY3" fmla="*/ 125020 h 2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3280" h="236880">
                  <a:moveTo>
                    <a:pt x="2033280" y="236880"/>
                  </a:moveTo>
                  <a:lnTo>
                    <a:pt x="1177855" y="0"/>
                  </a:lnTo>
                  <a:lnTo>
                    <a:pt x="618538" y="125020"/>
                  </a:lnTo>
                  <a:lnTo>
                    <a:pt x="0" y="125020"/>
                  </a:lnTo>
                </a:path>
              </a:pathLst>
            </a:cu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 flipH="1">
              <a:off x="1019930" y="3322898"/>
              <a:ext cx="3165073" cy="106102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er 64"/>
            <p:cNvGrpSpPr/>
            <p:nvPr/>
          </p:nvGrpSpPr>
          <p:grpSpPr>
            <a:xfrm>
              <a:off x="3066370" y="4114118"/>
              <a:ext cx="3573044" cy="1049615"/>
              <a:chOff x="3066370" y="4114118"/>
              <a:chExt cx="3573044" cy="1049615"/>
            </a:xfrm>
          </p:grpSpPr>
          <p:cxnSp>
            <p:nvCxnSpPr>
              <p:cNvPr id="57" name="Connecteur droit 56"/>
              <p:cNvCxnSpPr/>
              <p:nvPr/>
            </p:nvCxnSpPr>
            <p:spPr>
              <a:xfrm>
                <a:off x="3066370" y="5163733"/>
                <a:ext cx="3573044" cy="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stCxn id="27" idx="6"/>
              </p:cNvCxnSpPr>
              <p:nvPr/>
            </p:nvCxnSpPr>
            <p:spPr>
              <a:xfrm>
                <a:off x="5860866" y="4114118"/>
                <a:ext cx="778548" cy="1049615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>
                <a:stCxn id="27" idx="4"/>
              </p:cNvCxnSpPr>
              <p:nvPr/>
            </p:nvCxnSpPr>
            <p:spPr>
              <a:xfrm>
                <a:off x="5641473" y="4524764"/>
                <a:ext cx="471526" cy="638969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V="1">
                <a:off x="6639414" y="4355956"/>
                <a:ext cx="0" cy="792000"/>
              </a:xfrm>
              <a:prstGeom prst="line">
                <a:avLst/>
              </a:prstGeom>
              <a:ln>
                <a:solidFill>
                  <a:srgbClr val="00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er 57"/>
          <p:cNvGrpSpPr/>
          <p:nvPr/>
        </p:nvGrpSpPr>
        <p:grpSpPr>
          <a:xfrm>
            <a:off x="1785374" y="2198416"/>
            <a:ext cx="5543568" cy="3291169"/>
            <a:chOff x="1785374" y="2198416"/>
            <a:chExt cx="5543568" cy="3291169"/>
          </a:xfrm>
        </p:grpSpPr>
        <p:grpSp>
          <p:nvGrpSpPr>
            <p:cNvPr id="96" name="Grouper 95"/>
            <p:cNvGrpSpPr/>
            <p:nvPr/>
          </p:nvGrpSpPr>
          <p:grpSpPr>
            <a:xfrm>
              <a:off x="1785374" y="2198416"/>
              <a:ext cx="5543568" cy="2425090"/>
              <a:chOff x="1785374" y="2198416"/>
              <a:chExt cx="5543568" cy="2425090"/>
            </a:xfrm>
          </p:grpSpPr>
          <p:grpSp>
            <p:nvGrpSpPr>
              <p:cNvPr id="48" name="Grouper 47"/>
              <p:cNvGrpSpPr/>
              <p:nvPr/>
            </p:nvGrpSpPr>
            <p:grpSpPr>
              <a:xfrm>
                <a:off x="1808257" y="2198416"/>
                <a:ext cx="5520685" cy="2425090"/>
                <a:chOff x="1808257" y="2198416"/>
                <a:chExt cx="5520685" cy="2425090"/>
              </a:xfrm>
            </p:grpSpPr>
            <p:grpSp>
              <p:nvGrpSpPr>
                <p:cNvPr id="36" name="Grouper 35"/>
                <p:cNvGrpSpPr/>
                <p:nvPr/>
              </p:nvGrpSpPr>
              <p:grpSpPr>
                <a:xfrm>
                  <a:off x="1808257" y="2198416"/>
                  <a:ext cx="1275955" cy="1359460"/>
                  <a:chOff x="1808257" y="2198416"/>
                  <a:chExt cx="1275955" cy="1359460"/>
                </a:xfrm>
              </p:grpSpPr>
              <p:sp>
                <p:nvSpPr>
                  <p:cNvPr id="13" name="Ellipse 12"/>
                  <p:cNvSpPr>
                    <a:spLocks noChangeAspect="1"/>
                  </p:cNvSpPr>
                  <p:nvPr/>
                </p:nvSpPr>
                <p:spPr>
                  <a:xfrm>
                    <a:off x="2724215" y="3197879"/>
                    <a:ext cx="359997" cy="359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>
                    <a:normAutofit fontScale="92500" lnSpcReduction="1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M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Ellipse 19"/>
                  <p:cNvSpPr>
                    <a:spLocks noChangeAspect="1"/>
                  </p:cNvSpPr>
                  <p:nvPr/>
                </p:nvSpPr>
                <p:spPr>
                  <a:xfrm>
                    <a:off x="1808257" y="2198416"/>
                    <a:ext cx="287997" cy="287997"/>
                  </a:xfrm>
                  <a:prstGeom prst="ellipse">
                    <a:avLst/>
                  </a:prstGeom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rmAutofit fontScale="77500" lnSpcReduction="20000"/>
                  </a:bodyPr>
                  <a:lstStyle/>
                  <a:p>
                    <a:pPr algn="ctr"/>
                    <a:r>
                      <a:rPr lang="fr-FR" dirty="0" smtClean="0">
                        <a:solidFill>
                          <a:schemeClr val="tx1"/>
                        </a:solidFill>
                      </a:rPr>
                      <a:t>SP</a:t>
                    </a:r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7" name="Ellipse 36"/>
                <p:cNvSpPr>
                  <a:spLocks noChangeAspect="1"/>
                </p:cNvSpPr>
                <p:nvPr/>
              </p:nvSpPr>
              <p:spPr>
                <a:xfrm>
                  <a:off x="7112946" y="4407510"/>
                  <a:ext cx="215996" cy="215996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V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1785374" y="4343679"/>
                <a:ext cx="215996" cy="21599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sp>
          <p:nvSpPr>
            <p:cNvPr id="129" name="Ellipse 128"/>
            <p:cNvSpPr>
              <a:spLocks noChangeAspect="1"/>
            </p:cNvSpPr>
            <p:nvPr/>
          </p:nvSpPr>
          <p:spPr>
            <a:xfrm>
              <a:off x="6549123" y="5129588"/>
              <a:ext cx="359997" cy="35999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149" name="Grouper 148"/>
          <p:cNvGrpSpPr/>
          <p:nvPr/>
        </p:nvGrpSpPr>
        <p:grpSpPr>
          <a:xfrm>
            <a:off x="1433495" y="3175781"/>
            <a:ext cx="2783588" cy="2135443"/>
            <a:chOff x="1433495" y="3175781"/>
            <a:chExt cx="2783588" cy="2135443"/>
          </a:xfrm>
        </p:grpSpPr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3495" y="3175781"/>
              <a:ext cx="432379" cy="216190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704" y="5095034"/>
              <a:ext cx="432379" cy="216190"/>
            </a:xfrm>
            <a:prstGeom prst="rect">
              <a:avLst/>
            </a:prstGeom>
          </p:spPr>
        </p:pic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4796" y="4610149"/>
              <a:ext cx="354788" cy="177394"/>
            </a:xfrm>
            <a:prstGeom prst="rect">
              <a:avLst/>
            </a:prstGeom>
          </p:spPr>
        </p:pic>
      </p:grpSp>
      <p:grpSp>
        <p:nvGrpSpPr>
          <p:cNvPr id="62" name="Grouper 61"/>
          <p:cNvGrpSpPr/>
          <p:nvPr/>
        </p:nvGrpSpPr>
        <p:grpSpPr>
          <a:xfrm>
            <a:off x="1401842" y="4375696"/>
            <a:ext cx="3618584" cy="802051"/>
            <a:chOff x="1401842" y="4375696"/>
            <a:chExt cx="3618584" cy="802051"/>
          </a:xfrm>
        </p:grpSpPr>
        <p:sp>
          <p:nvSpPr>
            <p:cNvPr id="26" name="Losange 25"/>
            <p:cNvSpPr>
              <a:spLocks noChangeAspect="1"/>
            </p:cNvSpPr>
            <p:nvPr/>
          </p:nvSpPr>
          <p:spPr>
            <a:xfrm>
              <a:off x="4412975" y="4625737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Losange 105"/>
            <p:cNvSpPr>
              <a:spLocks noChangeAspect="1"/>
            </p:cNvSpPr>
            <p:nvPr/>
          </p:nvSpPr>
          <p:spPr>
            <a:xfrm>
              <a:off x="4649866" y="4776944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Losange 107"/>
            <p:cNvSpPr>
              <a:spLocks noChangeAspect="1"/>
            </p:cNvSpPr>
            <p:nvPr/>
          </p:nvSpPr>
          <p:spPr>
            <a:xfrm>
              <a:off x="4840430" y="4997751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Losange 122"/>
            <p:cNvSpPr>
              <a:spLocks noChangeAspect="1"/>
            </p:cNvSpPr>
            <p:nvPr/>
          </p:nvSpPr>
          <p:spPr>
            <a:xfrm>
              <a:off x="2084148" y="4570866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Losange 125"/>
            <p:cNvSpPr>
              <a:spLocks noChangeAspect="1"/>
            </p:cNvSpPr>
            <p:nvPr/>
          </p:nvSpPr>
          <p:spPr>
            <a:xfrm>
              <a:off x="2427218" y="4610332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Losange 126"/>
            <p:cNvSpPr>
              <a:spLocks noChangeAspect="1"/>
            </p:cNvSpPr>
            <p:nvPr/>
          </p:nvSpPr>
          <p:spPr>
            <a:xfrm>
              <a:off x="1401842" y="4375696"/>
              <a:ext cx="179996" cy="179996"/>
            </a:xfrm>
            <a:prstGeom prst="diamond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2715286" y="3192355"/>
            <a:ext cx="4192732" cy="2298867"/>
            <a:chOff x="2715286" y="3192355"/>
            <a:chExt cx="4192732" cy="2298867"/>
          </a:xfrm>
        </p:grpSpPr>
        <p:sp>
          <p:nvSpPr>
            <p:cNvPr id="132" name="Ellipse 131"/>
            <p:cNvSpPr>
              <a:spLocks noChangeAspect="1"/>
            </p:cNvSpPr>
            <p:nvPr/>
          </p:nvSpPr>
          <p:spPr>
            <a:xfrm>
              <a:off x="2715286" y="3192355"/>
              <a:ext cx="359997" cy="359997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33" name="Ellipse 132"/>
            <p:cNvSpPr>
              <a:spLocks noChangeAspect="1"/>
            </p:cNvSpPr>
            <p:nvPr/>
          </p:nvSpPr>
          <p:spPr>
            <a:xfrm>
              <a:off x="6548021" y="5131225"/>
              <a:ext cx="359997" cy="359997"/>
            </a:xfrm>
            <a:prstGeom prst="ellipse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92500" lnSpcReduction="10000"/>
            </a:bodyPr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217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72" grpId="0" animBg="1"/>
      <p:bldP spid="105" grpId="0" animBg="1"/>
      <p:bldP spid="51" grpId="0" animBg="1"/>
      <p:bldP spid="122" grpId="0" animBg="1"/>
      <p:bldP spid="121" grpId="0" animBg="1"/>
      <p:bldP spid="9" grpId="0" animBg="1"/>
      <p:bldP spid="31" grpId="0" animBg="1"/>
      <p:bldP spid="32" grpId="0" animBg="1"/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/>
          </p:cNvSpPr>
          <p:nvPr/>
        </p:nvSpPr>
        <p:spPr>
          <a:xfrm>
            <a:off x="0" y="8811"/>
            <a:ext cx="9144000" cy="44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rgbClr val="0000FF"/>
                </a:solidFill>
              </a:rPr>
              <a:t>Les enjeux énergétiques de la Russie – une entrée par les notions</a:t>
            </a:r>
            <a:endParaRPr lang="fr-FR" sz="2000" dirty="0">
              <a:solidFill>
                <a:srgbClr val="0000FF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114074" y="479118"/>
            <a:ext cx="8913000" cy="395481"/>
            <a:chOff x="114074" y="479118"/>
            <a:chExt cx="8913000" cy="395481"/>
          </a:xfrm>
        </p:grpSpPr>
        <p:cxnSp>
          <p:nvCxnSpPr>
            <p:cNvPr id="5" name="Connecteur droit avec flèche 4"/>
            <p:cNvCxnSpPr/>
            <p:nvPr/>
          </p:nvCxnSpPr>
          <p:spPr>
            <a:xfrm flipV="1">
              <a:off x="114074" y="859389"/>
              <a:ext cx="8913000" cy="1521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988643" y="479118"/>
              <a:ext cx="1310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Cinquième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46132" y="492045"/>
              <a:ext cx="1030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Seconde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103623" y="490057"/>
              <a:ext cx="1205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Terminale</a:t>
              </a:r>
              <a:endParaRPr lang="fr-FR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8442" y="1110361"/>
            <a:ext cx="2879999" cy="54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fr-FR" b="1" i="1" dirty="0" smtClean="0">
                <a:solidFill>
                  <a:srgbClr val="0000FF"/>
                </a:solidFill>
              </a:rPr>
              <a:t>Des Hommes et des ressources</a:t>
            </a:r>
          </a:p>
          <a:p>
            <a:pPr algn="ctr"/>
            <a:r>
              <a:rPr lang="fr-FR" b="1" i="1" dirty="0" smtClean="0">
                <a:solidFill>
                  <a:srgbClr val="0000FF"/>
                </a:solidFill>
              </a:rPr>
              <a:t>La question de l’énergie</a:t>
            </a:r>
          </a:p>
          <a:p>
            <a:pPr algn="ctr"/>
            <a:endParaRPr lang="fr-FR" dirty="0" smtClean="0">
              <a:solidFill>
                <a:srgbClr val="000000"/>
              </a:solidFill>
            </a:endParaRP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Ressources renouvelables et non renouvelables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Flux énergétiques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Transports</a:t>
            </a:r>
          </a:p>
          <a:p>
            <a:pPr algn="ctr"/>
            <a:endParaRPr lang="fr-FR" dirty="0" smtClean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Espaces de production et espaces de consommation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Tensions géopolitiques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Enjeux et coûts environnementaux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Économie de rente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5513" y="1110361"/>
            <a:ext cx="2879999" cy="54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fr-FR" b="1" i="1" dirty="0" err="1">
                <a:solidFill>
                  <a:srgbClr val="0000FF"/>
                </a:solidFill>
              </a:rPr>
              <a:t>Gérer</a:t>
            </a:r>
            <a:r>
              <a:rPr lang="fr-FR" b="1" i="1" dirty="0">
                <a:solidFill>
                  <a:srgbClr val="0000FF"/>
                </a:solidFill>
              </a:rPr>
              <a:t> les ressources terrestres </a:t>
            </a:r>
            <a:endParaRPr lang="fr-FR" b="1" i="1" dirty="0" smtClean="0">
              <a:solidFill>
                <a:srgbClr val="0000FF"/>
              </a:solidFill>
            </a:endParaRPr>
          </a:p>
          <a:p>
            <a:pPr algn="ctr"/>
            <a:r>
              <a:rPr lang="fr-FR" b="1" i="1" dirty="0">
                <a:solidFill>
                  <a:srgbClr val="0000FF"/>
                </a:solidFill>
              </a:rPr>
              <a:t>L’enjeu </a:t>
            </a:r>
            <a:r>
              <a:rPr lang="fr-FR" b="1" i="1" dirty="0" err="1">
                <a:solidFill>
                  <a:srgbClr val="0000FF"/>
                </a:solidFill>
              </a:rPr>
              <a:t>énergétique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endParaRPr lang="fr-FR" b="1" dirty="0" smtClean="0">
              <a:solidFill>
                <a:srgbClr val="0000FF"/>
              </a:solidFill>
            </a:endParaRPr>
          </a:p>
          <a:p>
            <a:pPr algn="ctr"/>
            <a:endParaRPr lang="fr-FR" b="1" dirty="0" smtClean="0">
              <a:solidFill>
                <a:srgbClr val="0000FF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La diversité des ressources énergétiques</a:t>
            </a:r>
          </a:p>
          <a:p>
            <a:pPr algn="ctr"/>
            <a:endParaRPr lang="fr-FR" dirty="0" smtClean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Besoins énergétiques et développement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Politiques énergétiques (achats, vente, transport, coûts, environnement)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Gestion énergétique (raréfaction, substitution, diversification)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Innovation, R&amp;D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Durabilité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7531" y="1110655"/>
            <a:ext cx="2879999" cy="54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b="1" i="1" dirty="0" smtClean="0">
                <a:solidFill>
                  <a:srgbClr val="0000FF"/>
                </a:solidFill>
              </a:rPr>
              <a:t>Lectures </a:t>
            </a:r>
            <a:r>
              <a:rPr lang="fr-FR" b="1" i="1" dirty="0">
                <a:solidFill>
                  <a:srgbClr val="0000FF"/>
                </a:solidFill>
              </a:rPr>
              <a:t>de deux </a:t>
            </a:r>
            <a:r>
              <a:rPr lang="fr-FR" b="1" i="1" dirty="0" err="1">
                <a:solidFill>
                  <a:srgbClr val="0000FF"/>
                </a:solidFill>
              </a:rPr>
              <a:t>régions</a:t>
            </a:r>
            <a:r>
              <a:rPr lang="fr-FR" b="1" i="1" dirty="0">
                <a:solidFill>
                  <a:srgbClr val="0000FF"/>
                </a:solidFill>
              </a:rPr>
              <a:t> du monde </a:t>
            </a:r>
          </a:p>
          <a:p>
            <a:pPr algn="ctr"/>
            <a:r>
              <a:rPr lang="fr-FR" b="1" i="1" dirty="0" smtClean="0">
                <a:solidFill>
                  <a:srgbClr val="0000FF"/>
                </a:solidFill>
              </a:rPr>
              <a:t>La Russie</a:t>
            </a:r>
            <a:endParaRPr lang="fr-FR" b="1" i="1" dirty="0">
              <a:solidFill>
                <a:srgbClr val="0000FF"/>
              </a:solidFill>
            </a:endParaRP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Etat </a:t>
            </a:r>
            <a:r>
              <a:rPr lang="fr-FR" dirty="0"/>
              <a:t>continent </a:t>
            </a:r>
            <a:endParaRPr lang="fr-FR" dirty="0" smtClean="0"/>
          </a:p>
          <a:p>
            <a:pPr algn="ctr"/>
            <a:r>
              <a:rPr lang="fr-FR" dirty="0" smtClean="0"/>
              <a:t>Eurasiatique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Recomposition territoriale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algn="ctr"/>
            <a:r>
              <a:rPr lang="fr-FR" dirty="0" err="1" smtClean="0"/>
              <a:t>géopolitique</a:t>
            </a:r>
            <a:r>
              <a:rPr lang="fr-FR" dirty="0" smtClean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géoéconomie</a:t>
            </a:r>
            <a:r>
              <a:rPr lang="fr-FR" dirty="0" smtClean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géoculture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géoenvironnement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673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  <p:bldP spid="1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/>
          </p:cNvSpPr>
          <p:nvPr/>
        </p:nvSpPr>
        <p:spPr>
          <a:xfrm>
            <a:off x="0" y="8811"/>
            <a:ext cx="9144000" cy="4452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rgbClr val="0000FF"/>
                </a:solidFill>
              </a:rPr>
              <a:t>Problématique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383" y="1382095"/>
            <a:ext cx="8471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charset="0"/>
              <a:buChar char="è"/>
            </a:pPr>
            <a:r>
              <a:rPr lang="fr-FR" sz="3200" b="1" dirty="0" smtClean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Comment </a:t>
            </a:r>
            <a:r>
              <a:rPr lang="fr-FR" sz="3200" b="1" dirty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la question énergétique permet-elle d’inscrire la Russie dans les questions géopolitiques contemporaines ? </a:t>
            </a:r>
            <a:endParaRPr lang="fr-FR" sz="3200" b="1" dirty="0" smtClean="0">
              <a:solidFill>
                <a:srgbClr val="FF0000"/>
              </a:solidFill>
              <a:latin typeface="Chalkboard"/>
              <a:ea typeface="ＭＳ 明朝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charset="0"/>
              <a:buChar char="è"/>
            </a:pPr>
            <a:endParaRPr lang="fr-FR" sz="3200" b="1" dirty="0">
              <a:solidFill>
                <a:srgbClr val="FF0000"/>
              </a:solidFill>
              <a:latin typeface="Chalkboard"/>
              <a:ea typeface="ＭＳ 明朝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Font typeface="Wingdings" charset="0"/>
              <a:buChar char="è"/>
            </a:pPr>
            <a:r>
              <a:rPr lang="fr-FR" sz="3200" b="1" dirty="0" smtClean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Comment </a:t>
            </a:r>
            <a:r>
              <a:rPr lang="fr-FR" sz="3200" b="1" dirty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définir </a:t>
            </a:r>
            <a:r>
              <a:rPr lang="fr-FR" sz="3200" b="1" dirty="0" smtClean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la notion </a:t>
            </a:r>
            <a:r>
              <a:rPr lang="fr-FR" sz="3200" b="1" dirty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de </a:t>
            </a:r>
            <a:r>
              <a:rPr lang="fr-FR" sz="3200" b="1" dirty="0" smtClean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géopolitique en classe</a:t>
            </a:r>
            <a:r>
              <a:rPr lang="fr-FR" sz="3200" b="1" dirty="0">
                <a:solidFill>
                  <a:srgbClr val="FF0000"/>
                </a:solidFill>
                <a:latin typeface="Chalkboard"/>
                <a:ea typeface="ＭＳ 明朝"/>
                <a:cs typeface="Times New Roman"/>
              </a:rPr>
              <a:t> ?</a:t>
            </a:r>
            <a:endParaRPr lang="fr-FR" sz="3200" dirty="0">
              <a:effectLst/>
              <a:latin typeface="Chalkboard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4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4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r-FR" sz="2800" b="1" i="1" dirty="0" smtClean="0">
                <a:solidFill>
                  <a:srgbClr val="0000FF"/>
                </a:solidFill>
              </a:rPr>
              <a:t>I. Un </a:t>
            </a:r>
            <a:r>
              <a:rPr lang="fr-FR" sz="2800" b="1" i="1" dirty="0">
                <a:solidFill>
                  <a:srgbClr val="0000FF"/>
                </a:solidFill>
              </a:rPr>
              <a:t>territoire contraint aux importantes ressources </a:t>
            </a:r>
            <a:r>
              <a:rPr lang="fr-FR" sz="2800" b="1" i="1" dirty="0" smtClean="0">
                <a:solidFill>
                  <a:srgbClr val="0000FF"/>
                </a:solidFill>
              </a:rPr>
              <a:t>énergétiques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Définir le territoire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958464"/>
            <a:ext cx="4495800" cy="58995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17 millions de Km2 soit 1/8 des terres émergées</a:t>
            </a:r>
          </a:p>
          <a:p>
            <a:pPr algn="just"/>
            <a:r>
              <a:rPr lang="fr-FR" dirty="0" smtClean="0"/>
              <a:t>Extension sur 9000 km d’Est en Ouest et sur 3000 KM du Nord au Sud</a:t>
            </a:r>
          </a:p>
          <a:p>
            <a:pPr algn="just"/>
            <a:r>
              <a:rPr lang="fr-FR" dirty="0" smtClean="0"/>
              <a:t>20 622 km de frontières terrestres : continentalité. </a:t>
            </a:r>
          </a:p>
          <a:p>
            <a:pPr algn="just"/>
            <a:r>
              <a:rPr lang="fr-FR" dirty="0" smtClean="0"/>
              <a:t>Quatre façades maritimes : Baltique, Arctique, Pacifique et mer Noire</a:t>
            </a:r>
          </a:p>
          <a:p>
            <a:pPr algn="just"/>
            <a:r>
              <a:rPr lang="fr-FR" dirty="0" smtClean="0"/>
              <a:t>Fortes contraintes naturelles avec 1/3 du territoire propice à la vie = altitude inférieure à 2000 m et température annuelle moyenne supérieure à -2°C.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909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er 170"/>
          <p:cNvGrpSpPr/>
          <p:nvPr/>
        </p:nvGrpSpPr>
        <p:grpSpPr>
          <a:xfrm>
            <a:off x="72382" y="1081513"/>
            <a:ext cx="7975811" cy="5320340"/>
            <a:chOff x="72382" y="1081513"/>
            <a:chExt cx="7975811" cy="5320340"/>
          </a:xfrm>
        </p:grpSpPr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1875318" y="2259537"/>
              <a:ext cx="5399999" cy="2340000"/>
            </a:xfrm>
            <a:prstGeom prst="rect">
              <a:avLst/>
            </a:prstGeom>
            <a:solidFill>
              <a:srgbClr val="FFFFFF"/>
            </a:solidFill>
            <a:ln w="571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3" name="Grouper 172"/>
            <p:cNvGrpSpPr/>
            <p:nvPr/>
          </p:nvGrpSpPr>
          <p:grpSpPr>
            <a:xfrm>
              <a:off x="72382" y="1081513"/>
              <a:ext cx="7975811" cy="5320340"/>
              <a:chOff x="72382" y="1081513"/>
              <a:chExt cx="7975811" cy="5320340"/>
            </a:xfrm>
          </p:grpSpPr>
          <p:grpSp>
            <p:nvGrpSpPr>
              <p:cNvPr id="174" name="Grouper 173"/>
              <p:cNvGrpSpPr/>
              <p:nvPr/>
            </p:nvGrpSpPr>
            <p:grpSpPr>
              <a:xfrm>
                <a:off x="5124332" y="4599536"/>
                <a:ext cx="2166195" cy="1802317"/>
                <a:chOff x="5109122" y="4599536"/>
                <a:chExt cx="2166195" cy="1802317"/>
              </a:xfrm>
              <a:noFill/>
            </p:grpSpPr>
            <p:sp>
              <p:nvSpPr>
                <p:cNvPr id="189" name="Rectangle 188"/>
                <p:cNvSpPr>
                  <a:spLocks/>
                </p:cNvSpPr>
                <p:nvPr/>
              </p:nvSpPr>
              <p:spPr>
                <a:xfrm>
                  <a:off x="5109122" y="4599550"/>
                  <a:ext cx="1799998" cy="1802303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>
                  <a:normAutofit/>
                </a:bodyPr>
                <a:lstStyle/>
                <a:p>
                  <a:pPr algn="ctr"/>
                  <a:r>
                    <a:rPr lang="fr-FR" dirty="0">
                      <a:solidFill>
                        <a:schemeClr val="tx1"/>
                      </a:solidFill>
                    </a:rPr>
                    <a:t>Chine</a:t>
                  </a:r>
                </a:p>
              </p:txBody>
            </p:sp>
            <p:sp>
              <p:nvSpPr>
                <p:cNvPr id="190" name="Rectangle 189"/>
                <p:cNvSpPr>
                  <a:spLocks noChangeAspect="1"/>
                </p:cNvSpPr>
                <p:nvPr/>
              </p:nvSpPr>
              <p:spPr>
                <a:xfrm>
                  <a:off x="6902540" y="4599536"/>
                  <a:ext cx="372777" cy="395998"/>
                </a:xfrm>
                <a:prstGeom prst="rect">
                  <a:avLst/>
                </a:prstGeom>
                <a:grpFill/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wordArtVert" rtlCol="0" anchor="ctr">
                  <a:normAutofit fontScale="32500" lnSpcReduction="20000"/>
                </a:bodyPr>
                <a:lstStyle/>
                <a:p>
                  <a:pPr algn="ctr"/>
                  <a:r>
                    <a:rPr lang="fr-FR" dirty="0" smtClean="0">
                      <a:solidFill>
                        <a:schemeClr val="tx1"/>
                      </a:solidFill>
                    </a:rPr>
                    <a:t>CDC</a:t>
                  </a:r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6908018" y="5000088"/>
                <a:ext cx="369450" cy="398209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325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CDS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>
                <a:spLocks/>
              </p:cNvSpPr>
              <p:nvPr/>
            </p:nvSpPr>
            <p:spPr>
              <a:xfrm>
                <a:off x="224721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b">
                <a:norm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rgbClr val="000000"/>
                    </a:solidFill>
                  </a:rPr>
                  <a:t>Az</a:t>
                </a:r>
                <a:r>
                  <a:rPr lang="fr-FR" sz="1400" dirty="0" smtClean="0">
                    <a:solidFill>
                      <a:srgbClr val="000000"/>
                    </a:solidFill>
                  </a:rPr>
                  <a:t>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e libre 176"/>
              <p:cNvSpPr/>
              <p:nvPr/>
            </p:nvSpPr>
            <p:spPr>
              <a:xfrm>
                <a:off x="72382" y="2986293"/>
                <a:ext cx="1092312" cy="1375219"/>
              </a:xfrm>
              <a:custGeom>
                <a:avLst/>
                <a:gdLst>
                  <a:gd name="connsiteX0" fmla="*/ 1072571 w 1092312"/>
                  <a:gd name="connsiteY0" fmla="*/ 0 h 1375219"/>
                  <a:gd name="connsiteX1" fmla="*/ 1092312 w 1092312"/>
                  <a:gd name="connsiteY1" fmla="*/ 1375219 h 1375219"/>
                  <a:gd name="connsiteX2" fmla="*/ 0 w 1092312"/>
                  <a:gd name="connsiteY2" fmla="*/ 1375219 h 1375219"/>
                  <a:gd name="connsiteX3" fmla="*/ 0 w 1092312"/>
                  <a:gd name="connsiteY3" fmla="*/ 440860 h 1375219"/>
                  <a:gd name="connsiteX4" fmla="*/ 1072571 w 1092312"/>
                  <a:gd name="connsiteY4" fmla="*/ 0 h 137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2312" h="1375219">
                    <a:moveTo>
                      <a:pt x="1072571" y="0"/>
                    </a:moveTo>
                    <a:lnTo>
                      <a:pt x="1092312" y="1375219"/>
                    </a:lnTo>
                    <a:lnTo>
                      <a:pt x="0" y="1375219"/>
                    </a:lnTo>
                    <a:lnTo>
                      <a:pt x="0" y="440860"/>
                    </a:lnTo>
                    <a:lnTo>
                      <a:pt x="1072571" y="0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Europe occidentale</a:t>
                </a:r>
              </a:p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et  orientale 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7678743" y="3985709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62500" lnSpcReduction="20000"/>
              </a:bodyPr>
              <a:lstStyle/>
              <a:p>
                <a:pPr algn="ctr"/>
                <a:r>
                  <a:rPr lang="fr-FR" dirty="0">
                    <a:solidFill>
                      <a:schemeClr val="tx1"/>
                    </a:solidFill>
                  </a:rPr>
                  <a:t>Japon</a:t>
                </a: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1700640" y="2804349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0" name="Rectangle 179"/>
              <p:cNvSpPr>
                <a:spLocks/>
              </p:cNvSpPr>
              <p:nvPr/>
            </p:nvSpPr>
            <p:spPr>
              <a:xfrm>
                <a:off x="1151767" y="298509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1" name="Rectangle 180"/>
              <p:cNvSpPr>
                <a:spLocks/>
              </p:cNvSpPr>
              <p:nvPr/>
            </p:nvSpPr>
            <p:spPr>
              <a:xfrm>
                <a:off x="1157083" y="3682008"/>
                <a:ext cx="723551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2" name="Rectangle 181"/>
              <p:cNvSpPr>
                <a:spLocks/>
              </p:cNvSpPr>
              <p:nvPr/>
            </p:nvSpPr>
            <p:spPr>
              <a:xfrm>
                <a:off x="2924201" y="4619031"/>
                <a:ext cx="2184922" cy="692193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Kazakhstan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1880635" y="1081513"/>
                <a:ext cx="369450" cy="117802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wordArtVert" rtlCol="0" anchor="ctr">
                <a:normAutofit fontScale="4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Finlande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183"/>
              <p:cNvSpPr>
                <a:spLocks/>
              </p:cNvSpPr>
              <p:nvPr/>
            </p:nvSpPr>
            <p:spPr>
              <a:xfrm>
                <a:off x="5102541" y="4605871"/>
                <a:ext cx="888913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70000" lnSpcReduction="20000"/>
              </a:bodyPr>
              <a:lstStyle/>
              <a:p>
                <a:pPr algn="ctr"/>
                <a:r>
                  <a:rPr lang="fr-FR" dirty="0" smtClean="0">
                    <a:solidFill>
                      <a:schemeClr val="tx1"/>
                    </a:solidFill>
                  </a:rPr>
                  <a:t>Mongolie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>
                <a:spLocks/>
              </p:cNvSpPr>
              <p:nvPr/>
            </p:nvSpPr>
            <p:spPr>
              <a:xfrm>
                <a:off x="1880634" y="4596942"/>
                <a:ext cx="360000" cy="359997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000000"/>
                    </a:solidFill>
                  </a:rPr>
                  <a:t>Gé.</a:t>
                </a:r>
                <a:endParaRPr lang="fr-FR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Rectangle 185"/>
              <p:cNvSpPr>
                <a:spLocks/>
              </p:cNvSpPr>
              <p:nvPr/>
            </p:nvSpPr>
            <p:spPr>
              <a:xfrm>
                <a:off x="772279" y="4970448"/>
                <a:ext cx="1831907" cy="332196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 lnSpcReduction="10000"/>
              </a:bodyPr>
              <a:lstStyle/>
              <a:p>
                <a:pPr algn="ctr"/>
                <a:r>
                  <a:rPr lang="fr-FR" dirty="0" smtClean="0">
                    <a:solidFill>
                      <a:srgbClr val="000000"/>
                    </a:solidFill>
                  </a:rPr>
                  <a:t>Turquie</a:t>
                </a:r>
                <a:endParaRPr lang="fr-FR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1701901" y="2446690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1700640" y="2624354"/>
                <a:ext cx="179997" cy="17999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  <a:p>
                <a:pPr algn="ctr"/>
                <a:endParaRPr lang="fr-FR" dirty="0" smtClean="0"/>
              </a:p>
              <a:p>
                <a:pPr algn="ctr"/>
                <a:endParaRPr lang="fr-FR" dirty="0"/>
              </a:p>
            </p:txBody>
          </p:sp>
        </p:grpSp>
      </p:grpSp>
      <p:sp>
        <p:nvSpPr>
          <p:cNvPr id="120" name="Rectangle 119"/>
          <p:cNvSpPr>
            <a:spLocks/>
          </p:cNvSpPr>
          <p:nvPr/>
        </p:nvSpPr>
        <p:spPr>
          <a:xfrm>
            <a:off x="2607213" y="4623506"/>
            <a:ext cx="316987" cy="67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1875318" y="2259537"/>
            <a:ext cx="5399999" cy="234000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Forme libre 103"/>
          <p:cNvSpPr>
            <a:spLocks noChangeAspect="1"/>
          </p:cNvSpPr>
          <p:nvPr/>
        </p:nvSpPr>
        <p:spPr>
          <a:xfrm>
            <a:off x="1914835" y="2243777"/>
            <a:ext cx="2652078" cy="2340000"/>
          </a:xfrm>
          <a:custGeom>
            <a:avLst/>
            <a:gdLst>
              <a:gd name="connsiteX0" fmla="*/ 0 w 2684718"/>
              <a:gd name="connsiteY0" fmla="*/ 0 h 2368799"/>
              <a:gd name="connsiteX1" fmla="*/ 1539765 w 2684718"/>
              <a:gd name="connsiteY1" fmla="*/ 0 h 2368799"/>
              <a:gd name="connsiteX2" fmla="*/ 2684718 w 2684718"/>
              <a:gd name="connsiteY2" fmla="*/ 2368799 h 2368799"/>
              <a:gd name="connsiteX3" fmla="*/ 0 w 2684718"/>
              <a:gd name="connsiteY3" fmla="*/ 2362219 h 2368799"/>
              <a:gd name="connsiteX4" fmla="*/ 0 w 2684718"/>
              <a:gd name="connsiteY4" fmla="*/ 0 h 236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18" h="2368799">
                <a:moveTo>
                  <a:pt x="0" y="0"/>
                </a:moveTo>
                <a:lnTo>
                  <a:pt x="1539765" y="0"/>
                </a:lnTo>
                <a:lnTo>
                  <a:pt x="2684718" y="2368799"/>
                </a:lnTo>
                <a:lnTo>
                  <a:pt x="0" y="2362219"/>
                </a:lnTo>
                <a:cubicBezTo>
                  <a:pt x="4387" y="1579199"/>
                  <a:pt x="8773" y="796180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426231" y="2265568"/>
            <a:ext cx="3842832" cy="2349059"/>
          </a:xfrm>
          <a:custGeom>
            <a:avLst/>
            <a:gdLst>
              <a:gd name="connsiteX0" fmla="*/ 0 w 3842832"/>
              <a:gd name="connsiteY0" fmla="*/ 0 h 2349059"/>
              <a:gd name="connsiteX1" fmla="*/ 1118633 w 3842832"/>
              <a:gd name="connsiteY1" fmla="*/ 2342479 h 2349059"/>
              <a:gd name="connsiteX2" fmla="*/ 3842832 w 3842832"/>
              <a:gd name="connsiteY2" fmla="*/ 2349059 h 2349059"/>
              <a:gd name="connsiteX3" fmla="*/ 3823092 w 3842832"/>
              <a:gd name="connsiteY3" fmla="*/ 19740 h 2349059"/>
              <a:gd name="connsiteX4" fmla="*/ 0 w 3842832"/>
              <a:gd name="connsiteY4" fmla="*/ 0 h 234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2832" h="2349059">
                <a:moveTo>
                  <a:pt x="0" y="0"/>
                </a:moveTo>
                <a:lnTo>
                  <a:pt x="1118633" y="2342479"/>
                </a:lnTo>
                <a:lnTo>
                  <a:pt x="3842832" y="2349059"/>
                </a:lnTo>
                <a:lnTo>
                  <a:pt x="3823092" y="19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3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dirty="0">
                <a:solidFill>
                  <a:srgbClr val="0000FF"/>
                </a:solidFill>
              </a:rPr>
              <a:t>Géopolitique des ressources </a:t>
            </a:r>
            <a:r>
              <a:rPr lang="fr-FR" sz="2800" dirty="0" smtClean="0">
                <a:solidFill>
                  <a:srgbClr val="0000FF"/>
                </a:solidFill>
              </a:rPr>
              <a:t>énergétiques en Russie</a:t>
            </a: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>
          <a:xfrm>
            <a:off x="772280" y="4374202"/>
            <a:ext cx="1093594" cy="582738"/>
          </a:xfrm>
          <a:prstGeom prst="rect">
            <a:avLst/>
          </a:prstGeom>
          <a:solidFill>
            <a:srgbClr val="AFDDF8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Mer </a:t>
            </a:r>
          </a:p>
          <a:p>
            <a:pPr algn="ctr"/>
            <a:r>
              <a:rPr lang="fr-FR" sz="1100" dirty="0" smtClean="0">
                <a:ln>
                  <a:solidFill>
                    <a:srgbClr val="0000FF"/>
                  </a:solidFill>
                </a:ln>
                <a:noFill/>
              </a:rPr>
              <a:t>Noire</a:t>
            </a:r>
            <a:endParaRPr lang="fr-FR" sz="1100" dirty="0">
              <a:ln>
                <a:solidFill>
                  <a:srgbClr val="0000FF"/>
                </a:solidFill>
              </a:ln>
              <a:noFill/>
            </a:endParaRPr>
          </a:p>
        </p:txBody>
      </p:sp>
      <p:sp>
        <p:nvSpPr>
          <p:cNvPr id="51" name="Forme libre 50"/>
          <p:cNvSpPr/>
          <p:nvPr/>
        </p:nvSpPr>
        <p:spPr>
          <a:xfrm>
            <a:off x="2249401" y="2258988"/>
            <a:ext cx="5027267" cy="2151659"/>
          </a:xfrm>
          <a:custGeom>
            <a:avLst/>
            <a:gdLst>
              <a:gd name="connsiteX0" fmla="*/ 0 w 5027267"/>
              <a:gd name="connsiteY0" fmla="*/ 0 h 2151659"/>
              <a:gd name="connsiteX1" fmla="*/ 5027267 w 5027267"/>
              <a:gd name="connsiteY1" fmla="*/ 6580 h 2151659"/>
              <a:gd name="connsiteX2" fmla="*/ 5027267 w 5027267"/>
              <a:gd name="connsiteY2" fmla="*/ 2151659 h 2151659"/>
              <a:gd name="connsiteX3" fmla="*/ 5027267 w 5027267"/>
              <a:gd name="connsiteY3" fmla="*/ 2151659 h 215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7267" h="2151659">
                <a:moveTo>
                  <a:pt x="0" y="0"/>
                </a:moveTo>
                <a:lnTo>
                  <a:pt x="5027267" y="6580"/>
                </a:lnTo>
                <a:lnTo>
                  <a:pt x="5027267" y="2151659"/>
                </a:lnTo>
                <a:lnTo>
                  <a:pt x="5027267" y="2151659"/>
                </a:lnTo>
              </a:path>
            </a:pathLst>
          </a:cu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9" name="Grouper 118"/>
          <p:cNvGrpSpPr/>
          <p:nvPr/>
        </p:nvGrpSpPr>
        <p:grpSpPr>
          <a:xfrm>
            <a:off x="-11800" y="562654"/>
            <a:ext cx="9155799" cy="5452071"/>
            <a:chOff x="-11800" y="562654"/>
            <a:chExt cx="9155799" cy="5452071"/>
          </a:xfrm>
        </p:grpSpPr>
        <p:sp>
          <p:nvSpPr>
            <p:cNvPr id="116" name="ZoneTexte 115"/>
            <p:cNvSpPr txBox="1"/>
            <p:nvPr/>
          </p:nvSpPr>
          <p:spPr>
            <a:xfrm>
              <a:off x="3355450" y="562654"/>
              <a:ext cx="2431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Amérique du Nord</a:t>
              </a:r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7419315" y="5706948"/>
              <a:ext cx="17246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Asie et Amérique</a:t>
              </a:r>
              <a:endParaRPr lang="fr-FR" sz="1400" dirty="0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-11800" y="5328080"/>
              <a:ext cx="9001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dirty="0" smtClean="0"/>
                <a:t>Europe</a:t>
              </a:r>
              <a:endParaRPr lang="fr-FR" sz="1400" dirty="0"/>
            </a:p>
          </p:txBody>
        </p:sp>
      </p:grpSp>
      <p:sp>
        <p:nvSpPr>
          <p:cNvPr id="130" name="Titre 1"/>
          <p:cNvSpPr txBox="1">
            <a:spLocks/>
          </p:cNvSpPr>
          <p:nvPr/>
        </p:nvSpPr>
        <p:spPr>
          <a:xfrm>
            <a:off x="-5087" y="6232900"/>
            <a:ext cx="9144000" cy="6350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FR" sz="1800" b="1" dirty="0" smtClean="0">
                <a:solidFill>
                  <a:srgbClr val="FF0000"/>
                </a:solidFill>
              </a:rPr>
              <a:t>Comment la question énergétique permet-elle d’inscrire la Russie dans les questions géopolitiques contemporaines ?</a:t>
            </a:r>
            <a:endParaRPr lang="fr-FR" sz="1800" b="1" dirty="0">
              <a:solidFill>
                <a:srgbClr val="FF0000"/>
              </a:solidFill>
            </a:endParaRPr>
          </a:p>
        </p:txBody>
      </p:sp>
      <p:grpSp>
        <p:nvGrpSpPr>
          <p:cNvPr id="115" name="Grouper 114"/>
          <p:cNvGrpSpPr/>
          <p:nvPr/>
        </p:nvGrpSpPr>
        <p:grpSpPr>
          <a:xfrm>
            <a:off x="173794" y="839793"/>
            <a:ext cx="8077766" cy="4765953"/>
            <a:chOff x="173794" y="839793"/>
            <a:chExt cx="8077766" cy="4765953"/>
          </a:xfrm>
          <a:solidFill>
            <a:srgbClr val="FFFFFF"/>
          </a:solidFill>
        </p:grpSpPr>
        <p:sp>
          <p:nvSpPr>
            <p:cNvPr id="107" name="Flèche droite rayée 106"/>
            <p:cNvSpPr/>
            <p:nvPr/>
          </p:nvSpPr>
          <p:spPr>
            <a:xfrm rot="16200000">
              <a:off x="4222896" y="672523"/>
              <a:ext cx="718958" cy="1053497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Flèche droite rayée 112"/>
            <p:cNvSpPr/>
            <p:nvPr/>
          </p:nvSpPr>
          <p:spPr>
            <a:xfrm rot="2583411">
              <a:off x="7265149" y="4999541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Flèche droite rayée 113"/>
            <p:cNvSpPr/>
            <p:nvPr/>
          </p:nvSpPr>
          <p:spPr>
            <a:xfrm rot="8158399">
              <a:off x="173794" y="4626724"/>
              <a:ext cx="986411" cy="606205"/>
            </a:xfrm>
            <a:prstGeom prst="stripedRightArrow">
              <a:avLst/>
            </a:prstGeom>
            <a:grpFill/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1" name="Image 190" descr="LEG Russie.tif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047" y="767518"/>
            <a:ext cx="842199" cy="62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07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72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4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fr-FR" sz="2800" b="1" i="1" dirty="0" smtClean="0">
                <a:solidFill>
                  <a:srgbClr val="0000FF"/>
                </a:solidFill>
              </a:rPr>
              <a:t>I. Un </a:t>
            </a:r>
            <a:r>
              <a:rPr lang="fr-FR" sz="2800" b="1" i="1" dirty="0">
                <a:solidFill>
                  <a:srgbClr val="0000FF"/>
                </a:solidFill>
              </a:rPr>
              <a:t>territoire contraint aux importantes ressources </a:t>
            </a:r>
            <a:r>
              <a:rPr lang="fr-FR" sz="2800" b="1" i="1" dirty="0" smtClean="0">
                <a:solidFill>
                  <a:srgbClr val="0000FF"/>
                </a:solidFill>
              </a:rPr>
              <a:t>énergétiques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Évaluer ses potentialités</a:t>
            </a:r>
          </a:p>
          <a:p>
            <a:endParaRPr lang="fr-FR" b="1" dirty="0" smtClean="0">
              <a:solidFill>
                <a:srgbClr val="0000F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958464"/>
            <a:ext cx="4495800" cy="5899536"/>
          </a:xfrm>
        </p:spPr>
        <p:txBody>
          <a:bodyPr>
            <a:normAutofit fontScale="92500"/>
          </a:bodyPr>
          <a:lstStyle/>
          <a:p>
            <a:pPr algn="just"/>
            <a:r>
              <a:rPr lang="fr-FR" dirty="0" smtClean="0"/>
              <a:t>60% du pays est soumis au </a:t>
            </a:r>
            <a:r>
              <a:rPr lang="fr-FR" i="1" dirty="0" smtClean="0"/>
              <a:t>merzlota</a:t>
            </a:r>
            <a:r>
              <a:rPr lang="fr-FR" dirty="0" smtClean="0"/>
              <a:t> ou permafrost. </a:t>
            </a:r>
          </a:p>
          <a:p>
            <a:pPr algn="just"/>
            <a:r>
              <a:rPr lang="fr-FR" dirty="0" smtClean="0"/>
              <a:t>Taïga, steppe et toundra couvrent une majeure partie du pays</a:t>
            </a:r>
          </a:p>
          <a:p>
            <a:pPr algn="just"/>
            <a:r>
              <a:rPr lang="fr-FR" dirty="0" smtClean="0"/>
              <a:t>40% des Tchernoziom mondiales (terres noires)</a:t>
            </a:r>
          </a:p>
          <a:p>
            <a:pPr algn="just"/>
            <a:r>
              <a:rPr lang="fr-FR" dirty="0"/>
              <a:t>Nombreux fleuves à fort débit ;</a:t>
            </a:r>
          </a:p>
          <a:p>
            <a:pPr algn="just"/>
            <a:r>
              <a:rPr lang="fr-FR" dirty="0"/>
              <a:t>Charbon et Hydrocarbures</a:t>
            </a:r>
          </a:p>
          <a:p>
            <a:pPr algn="just"/>
            <a:r>
              <a:rPr lang="fr-FR" dirty="0"/>
              <a:t>Métaux précieux (nickel, titane, rhodium, niobium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529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Livre reli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1711</Words>
  <Application>Microsoft Office PowerPoint</Application>
  <PresentationFormat>Affichage à l'écran (4:3)</PresentationFormat>
  <Paragraphs>617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FORM – La Russie, enjeux énergétiques</vt:lpstr>
      <vt:lpstr>Programme de géographie - Cinquième</vt:lpstr>
      <vt:lpstr>Programme de géographie - Seconde</vt:lpstr>
      <vt:lpstr>Projet de PG terminale ES - L</vt:lpstr>
      <vt:lpstr>Diapositive 5</vt:lpstr>
      <vt:lpstr>Diapositive 6</vt:lpstr>
      <vt:lpstr>I. Un territoire contraint aux importantes ressources énergétiques</vt:lpstr>
      <vt:lpstr>Géopolitique des ressources énergétiques en Russie</vt:lpstr>
      <vt:lpstr>I. Un territoire contraint aux importantes ressources énergétiques</vt:lpstr>
      <vt:lpstr>Géopolitique des ressources énergétiques en Russie</vt:lpstr>
      <vt:lpstr>I. Un territoire contraint aux importantes ressources énergétiques</vt:lpstr>
      <vt:lpstr>Géopolitique des ressources énergétiques en Russie</vt:lpstr>
      <vt:lpstr>I. Un territoire contraint aux importantes ressources énergétiques</vt:lpstr>
      <vt:lpstr>Géopolitique des ressources énergétiques en Russie</vt:lpstr>
      <vt:lpstr>II. Les acteurs multiples d’une ressource convoitée </vt:lpstr>
      <vt:lpstr>Géopolitique des ressources énergétiques en Russie</vt:lpstr>
      <vt:lpstr>II. Les acteurs multiples d’une ressource convoitée </vt:lpstr>
      <vt:lpstr>Géopolitique des ressources énergétiques en Russie</vt:lpstr>
      <vt:lpstr>III. Des rivalités et tensions aux marges du territoire</vt:lpstr>
      <vt:lpstr>Géopolitique des ressources énergétiques en Russie</vt:lpstr>
      <vt:lpstr>Géopolitique des ressources énergétiques en Russie</vt:lpstr>
      <vt:lpstr>Définir la géopolitique par l’étude des ressources énergétiques en Russie</vt:lpstr>
      <vt:lpstr>Diapositive 23</vt:lpstr>
      <vt:lpstr>Diapositive 24</vt:lpstr>
      <vt:lpstr>Bibliographie et sources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Géopolitique des ressources énergétiques en Russie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BENDER</dc:creator>
  <cp:lastModifiedBy>Julien EBERSOLD</cp:lastModifiedBy>
  <cp:revision>385</cp:revision>
  <cp:lastPrinted>2012-02-20T22:21:52Z</cp:lastPrinted>
  <dcterms:created xsi:type="dcterms:W3CDTF">2012-02-08T10:23:46Z</dcterms:created>
  <dcterms:modified xsi:type="dcterms:W3CDTF">2012-04-19T08:05:01Z</dcterms:modified>
</cp:coreProperties>
</file>