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7" r:id="rId12"/>
    <p:sldId id="269" r:id="rId13"/>
    <p:sldId id="268" r:id="rId14"/>
    <p:sldId id="271" r:id="rId15"/>
    <p:sldId id="272" r:id="rId16"/>
    <p:sldId id="282" r:id="rId17"/>
    <p:sldId id="278" r:id="rId18"/>
    <p:sldId id="281" r:id="rId19"/>
    <p:sldId id="280" r:id="rId20"/>
    <p:sldId id="279" r:id="rId21"/>
    <p:sldId id="285" r:id="rId22"/>
    <p:sldId id="284" r:id="rId23"/>
    <p:sldId id="283" r:id="rId24"/>
    <p:sldId id="270" r:id="rId25"/>
    <p:sldId id="286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AAB0-E030-4ABB-9D18-B5755C7410E0}" type="datetimeFigureOut">
              <a:rPr lang="fr-FR" smtClean="0"/>
              <a:t>07/11/2013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3E43-CB1C-43E4-B435-8F9AEF0D59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15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AAB0-E030-4ABB-9D18-B5755C7410E0}" type="datetimeFigureOut">
              <a:rPr lang="fr-FR" smtClean="0"/>
              <a:t>07/11/2013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3E43-CB1C-43E4-B435-8F9AEF0D59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38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AAB0-E030-4ABB-9D18-B5755C7410E0}" type="datetimeFigureOut">
              <a:rPr lang="fr-FR" smtClean="0"/>
              <a:t>07/11/2013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3E43-CB1C-43E4-B435-8F9AEF0D59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34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AAB0-E030-4ABB-9D18-B5755C7410E0}" type="datetimeFigureOut">
              <a:rPr lang="fr-FR" smtClean="0"/>
              <a:t>07/11/2013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3E43-CB1C-43E4-B435-8F9AEF0D59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88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AAB0-E030-4ABB-9D18-B5755C7410E0}" type="datetimeFigureOut">
              <a:rPr lang="fr-FR" smtClean="0"/>
              <a:t>07/11/2013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3E43-CB1C-43E4-B435-8F9AEF0D59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00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AAB0-E030-4ABB-9D18-B5755C7410E0}" type="datetimeFigureOut">
              <a:rPr lang="fr-FR" smtClean="0"/>
              <a:t>07/11/2013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3E43-CB1C-43E4-B435-8F9AEF0D59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25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AAB0-E030-4ABB-9D18-B5755C7410E0}" type="datetimeFigureOut">
              <a:rPr lang="fr-FR" smtClean="0"/>
              <a:t>07/11/2013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3E43-CB1C-43E4-B435-8F9AEF0D59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92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AAB0-E030-4ABB-9D18-B5755C7410E0}" type="datetimeFigureOut">
              <a:rPr lang="fr-FR" smtClean="0"/>
              <a:t>07/11/2013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3E43-CB1C-43E4-B435-8F9AEF0D59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73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AAB0-E030-4ABB-9D18-B5755C7410E0}" type="datetimeFigureOut">
              <a:rPr lang="fr-FR" smtClean="0"/>
              <a:t>07/11/2013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3E43-CB1C-43E4-B435-8F9AEF0D59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37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AAB0-E030-4ABB-9D18-B5755C7410E0}" type="datetimeFigureOut">
              <a:rPr lang="fr-FR" smtClean="0"/>
              <a:t>07/11/2013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3E43-CB1C-43E4-B435-8F9AEF0D59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02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AAB0-E030-4ABB-9D18-B5755C7410E0}" type="datetimeFigureOut">
              <a:rPr lang="fr-FR" smtClean="0"/>
              <a:t>07/11/2013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3E43-CB1C-43E4-B435-8F9AEF0D59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57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AAAB0-E030-4ABB-9D18-B5755C7410E0}" type="datetimeFigureOut">
              <a:rPr lang="fr-FR" smtClean="0"/>
              <a:t>07/11/2013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63E43-CB1C-43E4-B435-8F9AEF0D59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10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klett.de/sixcms/list.php?page=geo_infothek_startseite&amp;pfreset=tru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edeutschen.zdf.de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epa.fr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548680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B050"/>
                </a:solidFill>
              </a:rPr>
              <a:t>DEBUTER L’ENSEIGNEMENT DE L’HISTOIRE GEOGRAPHIE EN LANGUE ALLEMANDE</a:t>
            </a:r>
            <a:endParaRPr lang="fr-FR" sz="32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://www.grundschulmarkt.de/Joke/pisa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06" y="1916832"/>
            <a:ext cx="422228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849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27" y="1052736"/>
            <a:ext cx="8309547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3528" y="260648"/>
            <a:ext cx="8403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	</a:t>
            </a:r>
            <a:r>
              <a:rPr lang="fr-FR" sz="2000" b="1" dirty="0" smtClean="0">
                <a:solidFill>
                  <a:srgbClr val="00B050"/>
                </a:solidFill>
              </a:rPr>
              <a:t>QUELS THEMES/CHAPITRES SONT A ENSEIGNER EN ALLEMAND?</a:t>
            </a:r>
          </a:p>
          <a:p>
            <a:r>
              <a:rPr lang="fr-FR" sz="1600" b="1" dirty="0"/>
              <a:t> </a:t>
            </a:r>
            <a:r>
              <a:rPr lang="fr-FR" sz="1600" b="1" dirty="0" smtClean="0"/>
              <a:t>            Documents d’accompagnement de la lettre de rentrée 2013 + site académique…bientôt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727211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476672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COMMENT ARTICULER SA PROGRESSION ANNUELLE ENTRE PARTIES EN ALLEMAND ET PARTIES EN FRANCAIS ? </a:t>
            </a:r>
            <a:endParaRPr lang="fr-FR" sz="20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://4.bp.blogspot.com/-1OB-Tt2YXnY/UCO4v-vJVpI/AAAAAAAAAGU/Z_NEpAQrRFU/s320/prise-de-te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63" y="1340768"/>
            <a:ext cx="402648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115616" y="478281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3 cas de figure au collège….et le plus simple est rarement le plus utilisé!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16574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332656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QUEL DEGRE DE BILINGUISME PEUT-ON ATTENDRE DES ELEVES? DOIT-ON, PEUT-ON FAIRE COURS INTEGRALEMENT EN ALLEMAND?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6" y="1700808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Des contraintes:</a:t>
            </a:r>
          </a:p>
          <a:p>
            <a:endParaRPr lang="fr-FR" dirty="0"/>
          </a:p>
          <a:p>
            <a:r>
              <a:rPr lang="fr-FR" dirty="0" smtClean="0"/>
              <a:t>La variété de situations locales: prise en compte nécessaire.</a:t>
            </a:r>
          </a:p>
          <a:p>
            <a:endParaRPr lang="fr-FR" dirty="0"/>
          </a:p>
          <a:p>
            <a:r>
              <a:rPr lang="fr-FR" dirty="0" smtClean="0"/>
              <a:t>Une hétérogénéité linguistique à l’intérieur des classes/groupes bilingues qui s’ajoute aux différences de niveau dans la discipline…donc un double défi.</a:t>
            </a:r>
          </a:p>
          <a:p>
            <a:endParaRPr lang="fr-FR" dirty="0"/>
          </a:p>
          <a:p>
            <a:r>
              <a:rPr lang="fr-FR" dirty="0" smtClean="0"/>
              <a:t>Une discipline qui permet de « brasser » beaucoup de vocabulaire mais qui a l’inverse suppose aussi d’en maîtriser pour pouvoir s’exprimer à l’écrit comme un l’oral.</a:t>
            </a:r>
          </a:p>
          <a:p>
            <a:endParaRPr lang="fr-FR" dirty="0"/>
          </a:p>
          <a:p>
            <a:r>
              <a:rPr lang="fr-FR" dirty="0" smtClean="0"/>
              <a:t>Un vocabulaire spécifique et technique (qui parfois est délicat à traduire, en géo notamment)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3646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341146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Mais des objectifs qui restent ceux des élèves de filières traditionnelles:</a:t>
            </a:r>
          </a:p>
          <a:p>
            <a:endParaRPr lang="fr-FR" b="1" dirty="0" smtClean="0"/>
          </a:p>
          <a:p>
            <a:pPr marL="285750" indent="-285750">
              <a:buFontTx/>
              <a:buChar char="-"/>
            </a:pPr>
            <a:r>
              <a:rPr lang="fr-FR" b="1" dirty="0" smtClean="0"/>
              <a:t>Au niveau des examens (Epreuve d’HG en allemand au brevet, oral en section euro  et épreuve écrite identique à celle des élèves francophones pour l’</a:t>
            </a:r>
            <a:r>
              <a:rPr lang="fr-FR" b="1" dirty="0" err="1" smtClean="0"/>
              <a:t>Abibac</a:t>
            </a:r>
            <a:r>
              <a:rPr lang="fr-FR" b="1" dirty="0" smtClean="0"/>
              <a:t>)</a:t>
            </a:r>
          </a:p>
          <a:p>
            <a:endParaRPr lang="fr-FR" b="1" dirty="0" smtClean="0"/>
          </a:p>
          <a:p>
            <a:pPr marL="285750" indent="-285750">
              <a:buFontTx/>
              <a:buChar char="-"/>
            </a:pPr>
            <a:r>
              <a:rPr lang="fr-FR" b="1" dirty="0" smtClean="0"/>
              <a:t>Et donc au niveau des compétences visées en collège</a:t>
            </a:r>
            <a:endParaRPr lang="fr-F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72078"/>
            <a:ext cx="4032448" cy="259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541122"/>
            <a:ext cx="76771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671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260648"/>
            <a:ext cx="864096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Objectif:</a:t>
            </a:r>
            <a:r>
              <a:rPr lang="fr-FR" dirty="0" smtClean="0"/>
              <a:t> arriver à un cours à 80% en allemand.  </a:t>
            </a:r>
            <a:r>
              <a:rPr lang="fr-FR" b="1" dirty="0" smtClean="0"/>
              <a:t>Quelques pistes possibles</a:t>
            </a:r>
            <a:r>
              <a:rPr lang="fr-FR" dirty="0" smtClean="0"/>
              <a:t> (mise en commun, quelles pratiques dans les différents établissements? Quelles idées?):</a:t>
            </a:r>
          </a:p>
          <a:p>
            <a:endParaRPr lang="fr-FR" dirty="0"/>
          </a:p>
          <a:p>
            <a:r>
              <a:rPr lang="fr-FR" dirty="0" smtClean="0"/>
              <a:t>-    Augmenter progressivement le volume d’allemand et le niveau de langue demandé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Constituer dès la 6° (avec le/la collègue d’allemand?) un « fond de roulement » linguistique pour décrire, expliquer, argumenter…un vocabulaire qui ensuite deviendrait un vocabulaire réflex en utilisant pour les consignes des exercices les mêmes termes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Faire travailler les élèves en associant les plus germanophones et les plus francophones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Faire travailler les textes à la maison en fournissant une aide lexicale afin de limiter le temps d’explication linguistique pendant le cours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Choisir dans les petites classes ou pour les docs d’accroche des documents directement compréhensibles et qui libèrent la parole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b="1" dirty="0" smtClean="0"/>
              <a:t>Concernant l’usage du français: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Le réserver à des moments de pause dans le cours (anecdote, aparté..) ou à des explications techniques?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Le bref passage par le français pour vérifier la compréhension dans un groupe faible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Ne pas s’interdire un bon document en français (</a:t>
            </a:r>
            <a:r>
              <a:rPr lang="fr-FR" dirty="0" err="1" smtClean="0"/>
              <a:t>video</a:t>
            </a:r>
            <a:r>
              <a:rPr lang="fr-FR" dirty="0" smtClean="0"/>
              <a:t>, carte, texte) mais avec une d'identisation en allemand…..c’est aussi du bilinguisme! </a:t>
            </a:r>
          </a:p>
          <a:p>
            <a:endParaRPr lang="fr-FR" dirty="0" smtClean="0"/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85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404664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QUELLES SONT LES SOURCES DOCUMENTAIRES UTILISABLES POUR CONSTRUIRE LES LECONS?</a:t>
            </a:r>
          </a:p>
          <a:p>
            <a:endParaRPr lang="fr-FR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b="1" dirty="0" smtClean="0"/>
              <a:t>Sources disponibles et « prêtes à l’emploi »…mais à retravailler en fonction des problématiques choisies, voire à réactualiser</a:t>
            </a:r>
          </a:p>
          <a:p>
            <a:endParaRPr lang="fr-FR" dirty="0"/>
          </a:p>
        </p:txBody>
      </p:sp>
      <p:pic>
        <p:nvPicPr>
          <p:cNvPr id="2050" name="Picture 2" descr="Materialien für den Geschichtsunterricht in deutscher Sprache (Von der Antike bis zum Frühmittelalter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94046"/>
            <a:ext cx="1491903" cy="211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terialien für den Geschichtsunterricht in deutscher Sprache (17.-19. Jh.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17710"/>
            <a:ext cx="1475238" cy="209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terialien für den Geschichtsunterricht in deutscher Sprache (1914 bis zur Gegenwart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85009"/>
            <a:ext cx="1503461" cy="212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tädte weltwe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63610"/>
            <a:ext cx="1556813" cy="220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achhaltige Entwicklu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379" y="2322890"/>
            <a:ext cx="1609867" cy="22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3568" y="486916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 retrouver sur le site du CRDP de l’académie de Strasbourg, des crédits fléchés pour l’achat de matériel bilingue existent parfois encore dans les établissements…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497597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544" y="148478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Se constituer un réseau avec ses collègues ou via la liste de diffusion académique (à réactualiser) et le site académique (en cours)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03025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260648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000" b="1" dirty="0"/>
              <a:t>Sources allemandes à adapter aux particularités et exigences du système </a:t>
            </a:r>
            <a:r>
              <a:rPr lang="fr-FR" sz="2000" b="1" dirty="0" smtClean="0"/>
              <a:t>français….liste non exhaustive! </a:t>
            </a:r>
            <a:endParaRPr lang="fr-FR" dirty="0"/>
          </a:p>
        </p:txBody>
      </p:sp>
      <p:pic>
        <p:nvPicPr>
          <p:cNvPr id="3074" name="Picture 2" descr="http://static.fz-westermann.de/ac/heroteaser-611307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09" y="1213755"/>
            <a:ext cx="360679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atic.fz-westermann.de/ac/heroteaser-62130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13755"/>
            <a:ext cx="326329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chulbuchzentrum-online.de/shopbilder/110/511309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7072"/>
            <a:ext cx="1803398" cy="252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118667" y="90872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Revues pédagogiques allemandes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83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Vom Zeitalter der Revolutionen bis zum Ende des Nationalsozialis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1769881" cy="244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9552" y="332656"/>
            <a:ext cx="82089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Les manuels scolaires allemands…adaptés au système allemand et dont le contenu change en fonction des Länder</a:t>
            </a:r>
          </a:p>
          <a:p>
            <a:endParaRPr lang="fr-FR" b="1" dirty="0">
              <a:solidFill>
                <a:srgbClr val="0070C0"/>
              </a:solidFill>
            </a:endParaRPr>
          </a:p>
          <a:p>
            <a:r>
              <a:rPr lang="fr-FR" b="1" dirty="0" smtClean="0">
                <a:solidFill>
                  <a:srgbClr val="0070C0"/>
                </a:solidFill>
              </a:rPr>
              <a:t>		</a:t>
            </a:r>
            <a:r>
              <a:rPr lang="fr-FR" b="1" dirty="0" err="1" smtClean="0">
                <a:solidFill>
                  <a:srgbClr val="0070C0"/>
                </a:solidFill>
              </a:rPr>
              <a:t>Cornelsen</a:t>
            </a:r>
            <a:r>
              <a:rPr lang="fr-FR" b="1" dirty="0" smtClean="0">
                <a:solidFill>
                  <a:srgbClr val="0070C0"/>
                </a:solidFill>
              </a:rPr>
              <a:t>, </a:t>
            </a:r>
            <a:r>
              <a:rPr lang="fr-FR" b="1" dirty="0" err="1" smtClean="0">
                <a:solidFill>
                  <a:srgbClr val="0070C0"/>
                </a:solidFill>
              </a:rPr>
              <a:t>Klett</a:t>
            </a:r>
            <a:r>
              <a:rPr lang="fr-FR" b="1" dirty="0" smtClean="0">
                <a:solidFill>
                  <a:srgbClr val="0070C0"/>
                </a:solidFill>
              </a:rPr>
              <a:t>, Westermann, STARK </a:t>
            </a:r>
            <a:r>
              <a:rPr lang="fr-FR" b="1" dirty="0" err="1" smtClean="0">
                <a:solidFill>
                  <a:srgbClr val="0070C0"/>
                </a:solidFill>
              </a:rPr>
              <a:t>Verlag</a:t>
            </a:r>
            <a:r>
              <a:rPr lang="fr-FR" b="1" dirty="0" smtClean="0">
                <a:solidFill>
                  <a:srgbClr val="0070C0"/>
                </a:solidFill>
              </a:rPr>
              <a:t>…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http://bilder.buecher.de/produkte/27/27753/27753542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45095"/>
            <a:ext cx="2151909" cy="298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klett.de/web/uploads/295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72815"/>
            <a:ext cx="1800200" cy="253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35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24876" y="315065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Moins onéreux, les sites internet pédagogiques. Quelques exemples, mise en commun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5997" y="4598737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http://www.geo-pool.de/Lander/Hamburg/Material/material.html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3528" y="109338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sites internet des éditeurs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557396" y="3380550"/>
            <a:ext cx="7603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http://www.kripahle-online.de/unterricht/?page_id=932</a:t>
            </a:r>
          </a:p>
        </p:txBody>
      </p:sp>
      <p:sp>
        <p:nvSpPr>
          <p:cNvPr id="7" name="Rectangle 6"/>
          <p:cNvSpPr/>
          <p:nvPr/>
        </p:nvSpPr>
        <p:spPr>
          <a:xfrm>
            <a:off x="486879" y="1700808"/>
            <a:ext cx="8351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http://www2.klett.de/sixcms/list.php?page=geo_infothek_startseite&amp;pfreset=true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71528" y="398712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www. zum.de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20075" y="220486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Diercke</a:t>
            </a:r>
            <a:r>
              <a:rPr lang="fr-FR" dirty="0" smtClean="0"/>
              <a:t> </a:t>
            </a:r>
            <a:r>
              <a:rPr lang="fr-FR" dirty="0" err="1" smtClean="0"/>
              <a:t>arbeitsblätter</a:t>
            </a:r>
            <a:endParaRPr lang="fr-FR" dirty="0" smtClean="0"/>
          </a:p>
          <a:p>
            <a:r>
              <a:rPr lang="fr-FR" dirty="0"/>
              <a:t>http://www.diercke.de/materialsuche.xtp?stichwort=360_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0011" y="299947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Autres sites utilisables parmi des centaines!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85997" y="4969624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trouvera un très bon recensement des sites utiles en DNL sur le lien suivant:</a:t>
            </a:r>
          </a:p>
          <a:p>
            <a:endParaRPr lang="fr-FR" dirty="0"/>
          </a:p>
          <a:p>
            <a:r>
              <a:rPr lang="fr-FR" dirty="0"/>
              <a:t>http://www.pedagogie.ac-nantes.fr/18494336/0/fiche___pagelibre/&amp;RH=1253007962334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122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84177" y="170624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QUELLES FILIERES BILINGUES EN ALSACE? QUELS ACTEURS? QUELS ENJEUX?</a:t>
            </a:r>
            <a:endParaRPr lang="fr-FR" sz="2000" b="1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670" y="570734"/>
            <a:ext cx="4552451" cy="62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27507" y="1124744"/>
            <a:ext cx="4105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 smtClean="0"/>
              <a:t>Un maillage territorial et le choix de l’offre d’un cursus bilingue de la maternelle au lycée: pourquoi?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Quelques chiffres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547664" y="6117855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Source: site académique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9048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60648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Construire ses supports de </a:t>
            </a:r>
            <a:r>
              <a:rPr lang="fr-FR" sz="2000" b="1" dirty="0" smtClean="0">
                <a:solidFill>
                  <a:srgbClr val="0070C0"/>
                </a:solidFill>
              </a:rPr>
              <a:t>cours, solution très  « chronophage » mais adaptée. Sources possibles à </a:t>
            </a:r>
            <a:r>
              <a:rPr lang="fr-FR" sz="2000" b="1" dirty="0" err="1" smtClean="0">
                <a:solidFill>
                  <a:srgbClr val="0070C0"/>
                </a:solidFill>
              </a:rPr>
              <a:t>didactiser</a:t>
            </a:r>
            <a:r>
              <a:rPr lang="fr-FR" sz="2000" b="1" dirty="0" smtClean="0">
                <a:solidFill>
                  <a:srgbClr val="0070C0"/>
                </a:solidFill>
              </a:rPr>
              <a:t> ou pour se renseigner:</a:t>
            </a:r>
            <a:endParaRPr lang="fr-FR" sz="20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Bundeszentrale für politische Bildung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00002"/>
            <a:ext cx="222195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419872" y="1340768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Des dossiers thématiques en histoire comme en géo (entrée par thèmes ou par zone géographique), beaucoup de choses en ligne (textes et infographie).</a:t>
            </a:r>
            <a:endParaRPr lang="fr-FR" dirty="0"/>
          </a:p>
        </p:txBody>
      </p:sp>
      <p:pic>
        <p:nvPicPr>
          <p:cNvPr id="5124" name="Picture 4" descr="Lebendiges Virtuelles Museum Onli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257175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635896" y="3429000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site du </a:t>
            </a:r>
            <a:r>
              <a:rPr lang="fr-FR" dirty="0" err="1" smtClean="0"/>
              <a:t>Deutsches</a:t>
            </a:r>
            <a:r>
              <a:rPr lang="fr-FR" dirty="0" smtClean="0"/>
              <a:t> </a:t>
            </a:r>
            <a:r>
              <a:rPr lang="fr-FR" dirty="0" err="1" smtClean="0"/>
              <a:t>Historisches</a:t>
            </a:r>
            <a:r>
              <a:rPr lang="fr-FR" dirty="0" smtClean="0"/>
              <a:t> Museum…une mine d’infos et de docs, principalement sur l’histoire allemande depuis le XIX° siècle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25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itelb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85317"/>
            <a:ext cx="2857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619672" y="40466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	         </a:t>
            </a:r>
            <a:r>
              <a:rPr lang="fr-FR" sz="2000" b="1" dirty="0" smtClean="0">
                <a:solidFill>
                  <a:srgbClr val="0070C0"/>
                </a:solidFill>
              </a:rPr>
              <a:t>Presse historique grand public</a:t>
            </a:r>
            <a:endParaRPr lang="fr-FR" sz="2000" b="1" dirty="0">
              <a:solidFill>
                <a:srgbClr val="0070C0"/>
              </a:solidFill>
            </a:endParaRPr>
          </a:p>
        </p:txBody>
      </p:sp>
      <p:pic>
        <p:nvPicPr>
          <p:cNvPr id="7174" name="Picture 6" descr="https://encrypted-tbn0.gstatic.com/images?q=tbn:ANd9GcTslEAAmSHNCvrzprKzITLCx7YrYnf7rpuuUgBUw1Ea-MCXHbkSH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86196"/>
            <a:ext cx="2736304" cy="351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77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weltbild.de/media/ab/2/053139268-dtv-atlas-weltgeschich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91" y="955914"/>
            <a:ext cx="225111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403648" y="26064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                          </a:t>
            </a:r>
            <a:r>
              <a:rPr lang="fr-FR" b="1" dirty="0" smtClean="0"/>
              <a:t>Et puis des usuels</a:t>
            </a:r>
            <a:endParaRPr lang="fr-FR" b="1" dirty="0"/>
          </a:p>
        </p:txBody>
      </p:sp>
      <p:pic>
        <p:nvPicPr>
          <p:cNvPr id="6148" name="Picture 4" descr="http://bilder.buecher.de/produkte/03/03372/03372038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55914"/>
            <a:ext cx="2713905" cy="333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monde-diplomatique.de/mgifs/atlas2012_150x1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675" y="3103173"/>
            <a:ext cx="2714666" cy="356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67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327855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Sources audio visuelles?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908720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dirty="0" smtClean="0"/>
              <a:t>« Mit </a:t>
            </a:r>
            <a:r>
              <a:rPr lang="fr-FR" dirty="0" err="1" smtClean="0"/>
              <a:t>offenen</a:t>
            </a:r>
            <a:r>
              <a:rPr lang="fr-FR" dirty="0" smtClean="0"/>
              <a:t> </a:t>
            </a:r>
            <a:r>
              <a:rPr lang="fr-FR" dirty="0" err="1" smtClean="0"/>
              <a:t>Karten</a:t>
            </a:r>
            <a:r>
              <a:rPr lang="fr-FR" dirty="0" smtClean="0"/>
              <a:t> », incontournable mais nécessite une bonne fiche de travail en complément ou avant l’exercice</a:t>
            </a:r>
          </a:p>
          <a:p>
            <a:endParaRPr lang="fr-FR" dirty="0"/>
          </a:p>
          <a:p>
            <a:r>
              <a:rPr lang="fr-FR" dirty="0" smtClean="0"/>
              <a:t>A voir sur le site d’Arte pendant 7 jours après l ’émission, Arte boutique (droits….), </a:t>
            </a:r>
            <a:r>
              <a:rPr lang="fr-FR" dirty="0" err="1" smtClean="0"/>
              <a:t>Youtube</a:t>
            </a:r>
            <a:r>
              <a:rPr lang="fr-FR" dirty="0" smtClean="0"/>
              <a:t>, ou à télécharger grâce à </a:t>
            </a:r>
            <a:r>
              <a:rPr lang="fr-FR" dirty="0" err="1" smtClean="0"/>
              <a:t>captvty</a:t>
            </a:r>
            <a:r>
              <a:rPr lang="fr-FR" dirty="0" smtClean="0"/>
              <a:t> (en français ou en allemand, au choix)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2780928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dirty="0" smtClean="0"/>
              <a:t>Fouiller sur les sites des chaînes allemandes, de nombreux dossiers thématiques:</a:t>
            </a:r>
          </a:p>
          <a:p>
            <a:r>
              <a:rPr lang="fr-FR" dirty="0" smtClean="0">
                <a:hlinkClick r:id="rId2"/>
              </a:rPr>
              <a:t>http</a:t>
            </a:r>
            <a:r>
              <a:rPr lang="fr-FR" dirty="0">
                <a:hlinkClick r:id="rId2"/>
              </a:rPr>
              <a:t>://www.diedeutschen.zdf.de</a:t>
            </a:r>
            <a:r>
              <a:rPr lang="fr-FR" dirty="0" smtClean="0">
                <a:hlinkClick r:id="rId2"/>
              </a:rPr>
              <a:t>/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3737727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dirty="0" smtClean="0"/>
              <a:t>Vidéo en français, mais à travailler en allemand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086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129" y="26064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QUELLE APPROCHE DU TRAVAIL A PARTIR DE DOCUMENTS DANS UN COURS BILINGUE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67441" y="1146230"/>
            <a:ext cx="86063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     </a:t>
            </a:r>
            <a:r>
              <a:rPr lang="fr-FR" sz="2000" b="1" dirty="0" smtClean="0"/>
              <a:t>Comme pour le cours en français, la problématisation est indispensable</a:t>
            </a:r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755576" y="1897900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		</a:t>
            </a:r>
            <a:r>
              <a:rPr lang="fr-FR" sz="2000" b="1" dirty="0" smtClean="0">
                <a:solidFill>
                  <a:srgbClr val="0070C0"/>
                </a:solidFill>
              </a:rPr>
              <a:t>QUELQUES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sz="2000" b="1" dirty="0" smtClean="0">
                <a:solidFill>
                  <a:srgbClr val="0070C0"/>
                </a:solidFill>
              </a:rPr>
              <a:t>USAGES PEDAGOGIQUES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98442" y="3140968"/>
            <a:ext cx="1853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Faire émerger une problématique: le doc d’accroche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267744" y="3140968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Prélever des informations pour répondre progressivement à la problématique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4716016" y="3140968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Confronter/</a:t>
            </a:r>
          </a:p>
          <a:p>
            <a:r>
              <a:rPr lang="fr-FR" b="1" dirty="0" smtClean="0"/>
              <a:t>croiser les documents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6588224" y="3140968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Critiquer le document: à initier dès le collège!</a:t>
            </a:r>
          </a:p>
          <a:p>
            <a:r>
              <a:rPr lang="fr-FR" b="1" dirty="0" smtClean="0"/>
              <a:t>(point de vue, intentionnalité..) 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907704" y="508518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Tout ne peut pas venir du document mais il a un grand rôle dans la construction de la trace écrite</a:t>
            </a:r>
            <a:endParaRPr lang="fr-FR" b="1" dirty="0"/>
          </a:p>
        </p:txBody>
      </p:sp>
      <p:cxnSp>
        <p:nvCxnSpPr>
          <p:cNvPr id="11" name="Connecteur droit avec flèche 10"/>
          <p:cNvCxnSpPr>
            <a:stCxn id="2" idx="2"/>
          </p:cNvCxnSpPr>
          <p:nvPr/>
        </p:nvCxnSpPr>
        <p:spPr>
          <a:xfrm flipH="1">
            <a:off x="1619672" y="2298010"/>
            <a:ext cx="2340260" cy="8429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3059832" y="2298010"/>
            <a:ext cx="1332148" cy="8429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4644345" y="2298010"/>
            <a:ext cx="719743" cy="8429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4932040" y="2298010"/>
            <a:ext cx="2448272" cy="8429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84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445314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			</a:t>
            </a:r>
            <a:r>
              <a:rPr lang="fr-FR" b="1" dirty="0" smtClean="0">
                <a:solidFill>
                  <a:srgbClr val="0070C0"/>
                </a:solidFill>
              </a:rPr>
              <a:t>USAGES LINGUISTIQUES:</a:t>
            </a:r>
          </a:p>
          <a:p>
            <a:endParaRPr lang="fr-FR" b="1" dirty="0" smtClean="0"/>
          </a:p>
          <a:p>
            <a:pPr marL="285750" indent="-285750">
              <a:buFontTx/>
              <a:buChar char="-"/>
            </a:pPr>
            <a:r>
              <a:rPr lang="fr-FR" b="1" dirty="0" smtClean="0"/>
              <a:t>Aide lexicale souvent nécessaire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Préparation des textes avant le cours, choisir peut-être des documents facilement abordables (paysages, images diverses,..)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Le document permet de construire les termes techniques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Le document permet de faire parler (ex: confrontation de points de vue sur tel ou tel thème, les élèves doivent argumenter)</a:t>
            </a:r>
          </a:p>
          <a:p>
            <a:pPr marL="285750" indent="-285750">
              <a:buFontTx/>
              <a:buChar char="-"/>
            </a:pPr>
            <a:endParaRPr lang="fr-FR" b="1" dirty="0" smtClean="0"/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68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1838"/>
            <a:ext cx="4680243" cy="63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840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4552451" cy="62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1560" y="952074"/>
            <a:ext cx="38164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Modalités de fonctionnement: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Maternelle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Ecole élémentaire 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Le bilinguisme au collège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Au lycée: </a:t>
            </a:r>
            <a:r>
              <a:rPr lang="fr-FR" b="1" dirty="0" err="1" smtClean="0"/>
              <a:t>Abibac</a:t>
            </a:r>
            <a:r>
              <a:rPr lang="fr-FR" b="1" dirty="0" smtClean="0"/>
              <a:t> et sections européennes. Quelles différences? Pour quels élèves?</a:t>
            </a:r>
          </a:p>
          <a:p>
            <a:pPr marL="285750" indent="-285750">
              <a:buFontTx/>
              <a:buChar char="-"/>
            </a:pPr>
            <a:endParaRPr lang="fr-FR" b="1" dirty="0"/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FF0000"/>
                </a:solidFill>
              </a:rPr>
              <a:t>Inciter les élèves à poursuivre le bilinguisme après le collège dans une structure adaptée à leur niveau et leur ambition….(si elle existe)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37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6442"/>
            <a:ext cx="4315406" cy="590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18930" y="174777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Un maillage complet? A-t-il vocation a le devenir? Pourquoi?</a:t>
            </a:r>
            <a:endParaRPr lang="fr-FR" sz="24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89" y="2500783"/>
            <a:ext cx="2981537" cy="403936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62674" y="1988179"/>
            <a:ext cx="2840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L’alsace</a:t>
            </a:r>
            <a:r>
              <a:rPr lang="fr-FR" dirty="0" smtClean="0"/>
              <a:t>, 31 août 2013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95536" y="1064849"/>
            <a:ext cx="4929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ouvertures de classes/site: entre principe de continuité de l’enseignement et réalités du terrain (nombre d’élèves, personnel manquant…)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6912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5673151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http://alsace.france3.fr/2013/09/05/saint-amarin-une-classe-de-maternelle-voit-ses-effectifs-gonfles-33-eleves-du-jour-au-lendemain-312707.html</a:t>
            </a:r>
            <a:endParaRPr lang="fr-FR" dirty="0"/>
          </a:p>
        </p:txBody>
      </p:sp>
      <p:pic>
        <p:nvPicPr>
          <p:cNvPr id="6146" name="Picture 2" descr="http://www.lalsace.fr/fr/images/D4B21B77-4115-4E6F-8322-F254C067DF96/ALS_03/meme-pendant-les-vacances-les-parents-desireux-d-inscrire-leurs-enfants-en-classe-bilingue-a-moos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" y="1638060"/>
            <a:ext cx="3423294" cy="137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41010" y="1638060"/>
            <a:ext cx="16466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/>
              </a:rPr>
              <a:t>Source: apepa.fr </a:t>
            </a: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51" name="Picture 7" descr="http://www.eltern-bilinguisme.org/templates/cleangreen/images/hea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" y="3356992"/>
            <a:ext cx="91440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956354" y="504663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Des acteurs incontournables: Les associations de parents d’élèves dans le bilinguisme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061849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abcmzwei.eu/sprachigkeit/images/stories/ecoles-abc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02" y="908720"/>
            <a:ext cx="387378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9512" y="260039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		Un réseau aussi dans le privé haut-rhinois (non exhaustif)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1124744"/>
            <a:ext cx="4248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Institution </a:t>
            </a:r>
            <a:r>
              <a:rPr lang="fr-FR" b="1" dirty="0" err="1" smtClean="0"/>
              <a:t>Champagnat</a:t>
            </a:r>
            <a:r>
              <a:rPr lang="fr-FR" b="1" dirty="0" smtClean="0"/>
              <a:t> à Issenheim</a:t>
            </a:r>
          </a:p>
          <a:p>
            <a:endParaRPr lang="fr-FR" b="1" dirty="0"/>
          </a:p>
          <a:p>
            <a:endParaRPr lang="fr-FR" b="1" dirty="0"/>
          </a:p>
          <a:p>
            <a:r>
              <a:rPr lang="fr-FR" b="1" dirty="0" smtClean="0"/>
              <a:t>Collège épiscopal de </a:t>
            </a:r>
            <a:r>
              <a:rPr lang="fr-FR" b="1" dirty="0" err="1" smtClean="0"/>
              <a:t>Zillisheim</a:t>
            </a:r>
            <a:endParaRPr lang="fr-FR" b="1" dirty="0" smtClean="0"/>
          </a:p>
          <a:p>
            <a:endParaRPr lang="fr-FR" b="1" dirty="0" smtClean="0"/>
          </a:p>
          <a:p>
            <a:endParaRPr lang="fr-FR" b="1" dirty="0"/>
          </a:p>
          <a:p>
            <a:r>
              <a:rPr lang="fr-FR" b="1" dirty="0" smtClean="0"/>
              <a:t>Jeanne d’Arc - ABIBAC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438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548680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acteurs publics (avec des intérêts parfois divergents): Conseils généraux, conseil régional, Education nationale (académie de Strasbourg)</a:t>
            </a:r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r>
              <a:rPr lang="fr-FR" b="1" dirty="0" smtClean="0"/>
              <a:t>Des rôles régis par la « convention portant sur la politique régionale des langues vivantes et l’apprentissage précoce de la langue régionale » 2007-2013</a:t>
            </a:r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141417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5536" y="40466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             </a:t>
            </a:r>
            <a:r>
              <a:rPr lang="fr-FR" sz="2400" b="1" dirty="0" smtClean="0">
                <a:solidFill>
                  <a:srgbClr val="00B050"/>
                </a:solidFill>
              </a:rPr>
              <a:t>QUELLE EST LA PLACE DE L’HG DANS CES DISPOSITIFS?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39552" y="1556792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Un rôle très important de l’enseignement primaire à la fin du secondaire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Au primaire: géographie en allemand, histoire en français</a:t>
            </a:r>
          </a:p>
          <a:p>
            <a:endParaRPr lang="fr-FR" b="1" dirty="0" smtClean="0"/>
          </a:p>
          <a:p>
            <a:pPr marL="285750" indent="-285750">
              <a:buFontTx/>
              <a:buChar char="-"/>
            </a:pPr>
            <a:r>
              <a:rPr lang="fr-FR" b="1" dirty="0" smtClean="0"/>
              <a:t>Au collège:</a:t>
            </a:r>
          </a:p>
          <a:p>
            <a:endParaRPr lang="fr-FR" b="1" dirty="0"/>
          </a:p>
          <a:p>
            <a:r>
              <a:rPr lang="fr-FR" b="1" dirty="0" smtClean="0"/>
              <a:t>6°/5°/4°, deux heures sur trois en allemand (1h en français pour l’EC et pour de l’HG)</a:t>
            </a:r>
          </a:p>
          <a:p>
            <a:r>
              <a:rPr lang="fr-FR" b="1" dirty="0" smtClean="0"/>
              <a:t>3°: intégralité en allemand</a:t>
            </a:r>
          </a:p>
          <a:p>
            <a:endParaRPr lang="fr-FR" b="1" dirty="0"/>
          </a:p>
          <a:p>
            <a:r>
              <a:rPr lang="fr-FR" b="1" dirty="0" smtClean="0"/>
              <a:t>-  Au lycée: Horaire variable en section euro/ 3 à 4h en </a:t>
            </a:r>
            <a:r>
              <a:rPr lang="fr-FR" b="1" dirty="0" err="1" smtClean="0"/>
              <a:t>Abibac</a:t>
            </a:r>
            <a:r>
              <a:rPr lang="fr-FR" b="1" dirty="0" smtClean="0"/>
              <a:t> (ou plus si DHG suffisante)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6720943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822</Words>
  <Application>Microsoft Office PowerPoint</Application>
  <PresentationFormat>Affichage à l'écran (4:3)</PresentationFormat>
  <Paragraphs>128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lfournier</dc:creator>
  <cp:lastModifiedBy>lfournier</cp:lastModifiedBy>
  <cp:revision>34</cp:revision>
  <dcterms:created xsi:type="dcterms:W3CDTF">2013-09-16T14:17:49Z</dcterms:created>
  <dcterms:modified xsi:type="dcterms:W3CDTF">2013-11-07T18:22:06Z</dcterms:modified>
</cp:coreProperties>
</file>