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56" r:id="rId4"/>
    <p:sldId id="271" r:id="rId5"/>
    <p:sldId id="266" r:id="rId6"/>
    <p:sldId id="262" r:id="rId7"/>
    <p:sldId id="264" r:id="rId8"/>
    <p:sldId id="263" r:id="rId9"/>
    <p:sldId id="274" r:id="rId10"/>
    <p:sldId id="265" r:id="rId11"/>
    <p:sldId id="267" r:id="rId12"/>
    <p:sldId id="268" r:id="rId13"/>
    <p:sldId id="272"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19E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de-DE"/>
          </a:p>
        </p:txBody>
      </p:sp>
      <p:sp>
        <p:nvSpPr>
          <p:cNvPr id="4" name="Espace réservé de la date 3"/>
          <p:cNvSpPr>
            <a:spLocks noGrp="1"/>
          </p:cNvSpPr>
          <p:nvPr>
            <p:ph type="dt" sz="half" idx="10"/>
          </p:nvPr>
        </p:nvSpPr>
        <p:spPr/>
        <p:txBody>
          <a:bodyPr/>
          <a:lstStyle/>
          <a:p>
            <a:fld id="{780CF38E-B532-461E-85E9-A2DE30ACF246}" type="datetimeFigureOut">
              <a:rPr lang="de-DE" smtClean="0"/>
              <a:pPr/>
              <a:t>03.02.2014</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01EF6C36-F18A-41FB-BEEB-5C74A19DB55A}" type="slidenum">
              <a:rPr lang="de-DE" smtClean="0"/>
              <a:pPr/>
              <a:t>‹N°›</a:t>
            </a:fld>
            <a:endParaRPr lang="de-DE"/>
          </a:p>
        </p:txBody>
      </p:sp>
    </p:spTree>
    <p:extLst>
      <p:ext uri="{BB962C8B-B14F-4D97-AF65-F5344CB8AC3E}">
        <p14:creationId xmlns:p14="http://schemas.microsoft.com/office/powerpoint/2010/main" xmlns="" val="3174753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p>
            <a:fld id="{780CF38E-B532-461E-85E9-A2DE30ACF246}" type="datetimeFigureOut">
              <a:rPr lang="de-DE" smtClean="0"/>
              <a:pPr/>
              <a:t>03.02.2014</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01EF6C36-F18A-41FB-BEEB-5C74A19DB55A}" type="slidenum">
              <a:rPr lang="de-DE" smtClean="0"/>
              <a:pPr/>
              <a:t>‹N°›</a:t>
            </a:fld>
            <a:endParaRPr lang="de-DE"/>
          </a:p>
        </p:txBody>
      </p:sp>
    </p:spTree>
    <p:extLst>
      <p:ext uri="{BB962C8B-B14F-4D97-AF65-F5344CB8AC3E}">
        <p14:creationId xmlns:p14="http://schemas.microsoft.com/office/powerpoint/2010/main" xmlns="" val="200098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de-D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p>
            <a:fld id="{780CF38E-B532-461E-85E9-A2DE30ACF246}" type="datetimeFigureOut">
              <a:rPr lang="de-DE" smtClean="0"/>
              <a:pPr/>
              <a:t>03.02.2014</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01EF6C36-F18A-41FB-BEEB-5C74A19DB55A}" type="slidenum">
              <a:rPr lang="de-DE" smtClean="0"/>
              <a:pPr/>
              <a:t>‹N°›</a:t>
            </a:fld>
            <a:endParaRPr lang="de-DE"/>
          </a:p>
        </p:txBody>
      </p:sp>
    </p:spTree>
    <p:extLst>
      <p:ext uri="{BB962C8B-B14F-4D97-AF65-F5344CB8AC3E}">
        <p14:creationId xmlns:p14="http://schemas.microsoft.com/office/powerpoint/2010/main" xmlns="" val="358820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de-D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p>
            <a:fld id="{780CF38E-B532-461E-85E9-A2DE30ACF246}" type="datetimeFigureOut">
              <a:rPr lang="de-DE" smtClean="0"/>
              <a:pPr/>
              <a:t>03.02.2014</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01EF6C36-F18A-41FB-BEEB-5C74A19DB55A}" type="slidenum">
              <a:rPr lang="de-DE" smtClean="0"/>
              <a:pPr/>
              <a:t>‹N°›</a:t>
            </a:fld>
            <a:endParaRPr lang="de-DE"/>
          </a:p>
        </p:txBody>
      </p:sp>
    </p:spTree>
    <p:extLst>
      <p:ext uri="{BB962C8B-B14F-4D97-AF65-F5344CB8AC3E}">
        <p14:creationId xmlns:p14="http://schemas.microsoft.com/office/powerpoint/2010/main" xmlns="" val="215053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80CF38E-B532-461E-85E9-A2DE30ACF246}" type="datetimeFigureOut">
              <a:rPr lang="de-DE" smtClean="0"/>
              <a:pPr/>
              <a:t>03.02.2014</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01EF6C36-F18A-41FB-BEEB-5C74A19DB55A}" type="slidenum">
              <a:rPr lang="de-DE" smtClean="0"/>
              <a:pPr/>
              <a:t>‹N°›</a:t>
            </a:fld>
            <a:endParaRPr lang="de-DE"/>
          </a:p>
        </p:txBody>
      </p:sp>
    </p:spTree>
    <p:extLst>
      <p:ext uri="{BB962C8B-B14F-4D97-AF65-F5344CB8AC3E}">
        <p14:creationId xmlns:p14="http://schemas.microsoft.com/office/powerpoint/2010/main" xmlns="" val="415389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de-D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p>
            <a:fld id="{780CF38E-B532-461E-85E9-A2DE30ACF246}" type="datetimeFigureOut">
              <a:rPr lang="de-DE" smtClean="0"/>
              <a:pPr/>
              <a:t>03.02.2014</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01EF6C36-F18A-41FB-BEEB-5C74A19DB55A}" type="slidenum">
              <a:rPr lang="de-DE" smtClean="0"/>
              <a:pPr/>
              <a:t>‹N°›</a:t>
            </a:fld>
            <a:endParaRPr lang="de-DE"/>
          </a:p>
        </p:txBody>
      </p:sp>
    </p:spTree>
    <p:extLst>
      <p:ext uri="{BB962C8B-B14F-4D97-AF65-F5344CB8AC3E}">
        <p14:creationId xmlns:p14="http://schemas.microsoft.com/office/powerpoint/2010/main" xmlns="" val="4228273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p>
            <a:fld id="{780CF38E-B532-461E-85E9-A2DE30ACF246}" type="datetimeFigureOut">
              <a:rPr lang="de-DE" smtClean="0"/>
              <a:pPr/>
              <a:t>03.02.2014</a:t>
            </a:fld>
            <a:endParaRPr lang="de-DE"/>
          </a:p>
        </p:txBody>
      </p:sp>
      <p:sp>
        <p:nvSpPr>
          <p:cNvPr id="8" name="Espace réservé du pied de page 7"/>
          <p:cNvSpPr>
            <a:spLocks noGrp="1"/>
          </p:cNvSpPr>
          <p:nvPr>
            <p:ph type="ftr" sz="quarter" idx="11"/>
          </p:nvPr>
        </p:nvSpPr>
        <p:spPr/>
        <p:txBody>
          <a:bodyPr/>
          <a:lstStyle/>
          <a:p>
            <a:endParaRPr lang="de-DE"/>
          </a:p>
        </p:txBody>
      </p:sp>
      <p:sp>
        <p:nvSpPr>
          <p:cNvPr id="9" name="Espace réservé du numéro de diapositive 8"/>
          <p:cNvSpPr>
            <a:spLocks noGrp="1"/>
          </p:cNvSpPr>
          <p:nvPr>
            <p:ph type="sldNum" sz="quarter" idx="12"/>
          </p:nvPr>
        </p:nvSpPr>
        <p:spPr/>
        <p:txBody>
          <a:bodyPr/>
          <a:lstStyle/>
          <a:p>
            <a:fld id="{01EF6C36-F18A-41FB-BEEB-5C74A19DB55A}" type="slidenum">
              <a:rPr lang="de-DE" smtClean="0"/>
              <a:pPr/>
              <a:t>‹N°›</a:t>
            </a:fld>
            <a:endParaRPr lang="de-DE"/>
          </a:p>
        </p:txBody>
      </p:sp>
    </p:spTree>
    <p:extLst>
      <p:ext uri="{BB962C8B-B14F-4D97-AF65-F5344CB8AC3E}">
        <p14:creationId xmlns:p14="http://schemas.microsoft.com/office/powerpoint/2010/main" xmlns="" val="3586389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de-DE"/>
          </a:p>
        </p:txBody>
      </p:sp>
      <p:sp>
        <p:nvSpPr>
          <p:cNvPr id="3" name="Espace réservé de la date 2"/>
          <p:cNvSpPr>
            <a:spLocks noGrp="1"/>
          </p:cNvSpPr>
          <p:nvPr>
            <p:ph type="dt" sz="half" idx="10"/>
          </p:nvPr>
        </p:nvSpPr>
        <p:spPr/>
        <p:txBody>
          <a:bodyPr/>
          <a:lstStyle/>
          <a:p>
            <a:fld id="{780CF38E-B532-461E-85E9-A2DE30ACF246}" type="datetimeFigureOut">
              <a:rPr lang="de-DE" smtClean="0"/>
              <a:pPr/>
              <a:t>03.02.2014</a:t>
            </a:fld>
            <a:endParaRPr lang="de-DE"/>
          </a:p>
        </p:txBody>
      </p:sp>
      <p:sp>
        <p:nvSpPr>
          <p:cNvPr id="4" name="Espace réservé du pied de page 3"/>
          <p:cNvSpPr>
            <a:spLocks noGrp="1"/>
          </p:cNvSpPr>
          <p:nvPr>
            <p:ph type="ftr" sz="quarter" idx="11"/>
          </p:nvPr>
        </p:nvSpPr>
        <p:spPr/>
        <p:txBody>
          <a:bodyPr/>
          <a:lstStyle/>
          <a:p>
            <a:endParaRPr lang="de-DE"/>
          </a:p>
        </p:txBody>
      </p:sp>
      <p:sp>
        <p:nvSpPr>
          <p:cNvPr id="5" name="Espace réservé du numéro de diapositive 4"/>
          <p:cNvSpPr>
            <a:spLocks noGrp="1"/>
          </p:cNvSpPr>
          <p:nvPr>
            <p:ph type="sldNum" sz="quarter" idx="12"/>
          </p:nvPr>
        </p:nvSpPr>
        <p:spPr/>
        <p:txBody>
          <a:bodyPr/>
          <a:lstStyle/>
          <a:p>
            <a:fld id="{01EF6C36-F18A-41FB-BEEB-5C74A19DB55A}" type="slidenum">
              <a:rPr lang="de-DE" smtClean="0"/>
              <a:pPr/>
              <a:t>‹N°›</a:t>
            </a:fld>
            <a:endParaRPr lang="de-DE"/>
          </a:p>
        </p:txBody>
      </p:sp>
    </p:spTree>
    <p:extLst>
      <p:ext uri="{BB962C8B-B14F-4D97-AF65-F5344CB8AC3E}">
        <p14:creationId xmlns:p14="http://schemas.microsoft.com/office/powerpoint/2010/main" xmlns="" val="3036977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80CF38E-B532-461E-85E9-A2DE30ACF246}" type="datetimeFigureOut">
              <a:rPr lang="de-DE" smtClean="0"/>
              <a:pPr/>
              <a:t>03.02.2014</a:t>
            </a:fld>
            <a:endParaRPr lang="de-DE"/>
          </a:p>
        </p:txBody>
      </p:sp>
      <p:sp>
        <p:nvSpPr>
          <p:cNvPr id="3" name="Espace réservé du pied de page 2"/>
          <p:cNvSpPr>
            <a:spLocks noGrp="1"/>
          </p:cNvSpPr>
          <p:nvPr>
            <p:ph type="ftr" sz="quarter" idx="11"/>
          </p:nvPr>
        </p:nvSpPr>
        <p:spPr/>
        <p:txBody>
          <a:bodyPr/>
          <a:lstStyle/>
          <a:p>
            <a:endParaRPr lang="de-DE"/>
          </a:p>
        </p:txBody>
      </p:sp>
      <p:sp>
        <p:nvSpPr>
          <p:cNvPr id="4" name="Espace réservé du numéro de diapositive 3"/>
          <p:cNvSpPr>
            <a:spLocks noGrp="1"/>
          </p:cNvSpPr>
          <p:nvPr>
            <p:ph type="sldNum" sz="quarter" idx="12"/>
          </p:nvPr>
        </p:nvSpPr>
        <p:spPr/>
        <p:txBody>
          <a:bodyPr/>
          <a:lstStyle/>
          <a:p>
            <a:fld id="{01EF6C36-F18A-41FB-BEEB-5C74A19DB55A}" type="slidenum">
              <a:rPr lang="de-DE" smtClean="0"/>
              <a:pPr/>
              <a:t>‹N°›</a:t>
            </a:fld>
            <a:endParaRPr lang="de-DE"/>
          </a:p>
        </p:txBody>
      </p:sp>
    </p:spTree>
    <p:extLst>
      <p:ext uri="{BB962C8B-B14F-4D97-AF65-F5344CB8AC3E}">
        <p14:creationId xmlns:p14="http://schemas.microsoft.com/office/powerpoint/2010/main" xmlns="" val="122531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80CF38E-B532-461E-85E9-A2DE30ACF246}" type="datetimeFigureOut">
              <a:rPr lang="de-DE" smtClean="0"/>
              <a:pPr/>
              <a:t>03.02.2014</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01EF6C36-F18A-41FB-BEEB-5C74A19DB55A}" type="slidenum">
              <a:rPr lang="de-DE" smtClean="0"/>
              <a:pPr/>
              <a:t>‹N°›</a:t>
            </a:fld>
            <a:endParaRPr lang="de-DE"/>
          </a:p>
        </p:txBody>
      </p:sp>
    </p:spTree>
    <p:extLst>
      <p:ext uri="{BB962C8B-B14F-4D97-AF65-F5344CB8AC3E}">
        <p14:creationId xmlns:p14="http://schemas.microsoft.com/office/powerpoint/2010/main" xmlns="" val="3544803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80CF38E-B532-461E-85E9-A2DE30ACF246}" type="datetimeFigureOut">
              <a:rPr lang="de-DE" smtClean="0"/>
              <a:pPr/>
              <a:t>03.02.2014</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01EF6C36-F18A-41FB-BEEB-5C74A19DB55A}" type="slidenum">
              <a:rPr lang="de-DE" smtClean="0"/>
              <a:pPr/>
              <a:t>‹N°›</a:t>
            </a:fld>
            <a:endParaRPr lang="de-DE"/>
          </a:p>
        </p:txBody>
      </p:sp>
    </p:spTree>
    <p:extLst>
      <p:ext uri="{BB962C8B-B14F-4D97-AF65-F5344CB8AC3E}">
        <p14:creationId xmlns:p14="http://schemas.microsoft.com/office/powerpoint/2010/main" xmlns="" val="2053824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de-D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CF38E-B532-461E-85E9-A2DE30ACF246}" type="datetimeFigureOut">
              <a:rPr lang="de-DE" smtClean="0"/>
              <a:pPr/>
              <a:t>03.02.2014</a:t>
            </a:fld>
            <a:endParaRPr lang="de-D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F6C36-F18A-41FB-BEEB-5C74A19DB55A}" type="slidenum">
              <a:rPr lang="de-DE" smtClean="0"/>
              <a:pPr/>
              <a:t>‹N°›</a:t>
            </a:fld>
            <a:endParaRPr lang="de-DE"/>
          </a:p>
        </p:txBody>
      </p:sp>
    </p:spTree>
    <p:extLst>
      <p:ext uri="{BB962C8B-B14F-4D97-AF65-F5344CB8AC3E}">
        <p14:creationId xmlns:p14="http://schemas.microsoft.com/office/powerpoint/2010/main" xmlns="" val="3146381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4624"/>
            <a:ext cx="8229600" cy="2736305"/>
          </a:xfrm>
        </p:spPr>
        <p:txBody>
          <a:bodyPr>
            <a:noAutofit/>
          </a:bodyPr>
          <a:lstStyle/>
          <a:p>
            <a:r>
              <a:rPr lang="de-DE" sz="3200" b="1" dirty="0" err="1" smtClean="0"/>
              <a:t>Un</a:t>
            </a:r>
            <a:r>
              <a:rPr lang="de-DE" sz="3200" b="1" dirty="0" smtClean="0"/>
              <a:t> </a:t>
            </a:r>
            <a:r>
              <a:rPr lang="de-DE" sz="3200" b="1" dirty="0" err="1" smtClean="0"/>
              <a:t>exemple</a:t>
            </a:r>
            <a:r>
              <a:rPr lang="de-DE" sz="3200" b="1" dirty="0" smtClean="0"/>
              <a:t> </a:t>
            </a:r>
            <a:r>
              <a:rPr lang="de-DE" sz="3200" b="1" dirty="0" err="1" smtClean="0"/>
              <a:t>d‘entrée</a:t>
            </a:r>
            <a:r>
              <a:rPr lang="de-DE" sz="3200" b="1" dirty="0" smtClean="0"/>
              <a:t> </a:t>
            </a:r>
            <a:r>
              <a:rPr lang="de-DE" sz="3200" b="1" dirty="0" err="1" smtClean="0"/>
              <a:t>dans</a:t>
            </a:r>
            <a:r>
              <a:rPr lang="de-DE" sz="3200" b="1" dirty="0" smtClean="0"/>
              <a:t> le </a:t>
            </a:r>
            <a:r>
              <a:rPr lang="de-DE" sz="3200" b="1" dirty="0" err="1" smtClean="0"/>
              <a:t>thème</a:t>
            </a:r>
            <a:r>
              <a:rPr lang="de-DE" sz="3200" b="1" dirty="0" smtClean="0"/>
              <a:t> </a:t>
            </a:r>
            <a:r>
              <a:rPr lang="de-DE" sz="3200" b="1" dirty="0" err="1" smtClean="0"/>
              <a:t>d‘histoire</a:t>
            </a:r>
            <a:r>
              <a:rPr lang="de-DE" sz="3200" b="1" dirty="0"/>
              <a:t> </a:t>
            </a:r>
            <a:r>
              <a:rPr lang="de-DE" sz="3200" b="1" dirty="0" smtClean="0"/>
              <a:t/>
            </a:r>
            <a:br>
              <a:rPr lang="de-DE" sz="3200" b="1" dirty="0" smtClean="0"/>
            </a:br>
            <a:r>
              <a:rPr lang="de-DE" sz="3200" b="1" dirty="0" smtClean="0"/>
              <a:t>„la </a:t>
            </a:r>
            <a:r>
              <a:rPr lang="de-DE" sz="3200" b="1" dirty="0" err="1" smtClean="0"/>
              <a:t>guerre</a:t>
            </a:r>
            <a:r>
              <a:rPr lang="de-DE" sz="3200" b="1" dirty="0" smtClean="0"/>
              <a:t> </a:t>
            </a:r>
            <a:r>
              <a:rPr lang="de-DE" sz="3200" b="1" dirty="0" err="1" smtClean="0"/>
              <a:t>froide</a:t>
            </a:r>
            <a:r>
              <a:rPr lang="de-DE" sz="3200" b="1" dirty="0" smtClean="0"/>
              <a:t>“ </a:t>
            </a:r>
            <a:r>
              <a:rPr lang="de-DE" sz="3200" b="1" dirty="0" err="1" smtClean="0"/>
              <a:t>pour</a:t>
            </a:r>
            <a:r>
              <a:rPr lang="de-DE" sz="3200" b="1" dirty="0" smtClean="0"/>
              <a:t> les </a:t>
            </a:r>
            <a:r>
              <a:rPr lang="de-DE" sz="3200" b="1" dirty="0" err="1" smtClean="0"/>
              <a:t>élèves</a:t>
            </a:r>
            <a:r>
              <a:rPr lang="de-DE" sz="3200" b="1" dirty="0" smtClean="0"/>
              <a:t> </a:t>
            </a:r>
            <a:r>
              <a:rPr lang="de-DE" sz="3200" b="1" dirty="0" err="1" smtClean="0"/>
              <a:t>bilingues</a:t>
            </a:r>
            <a:r>
              <a:rPr lang="de-DE" sz="3200" b="1" dirty="0" smtClean="0"/>
              <a:t> à </a:t>
            </a:r>
            <a:r>
              <a:rPr lang="de-DE" sz="3200" b="1" dirty="0" err="1" smtClean="0"/>
              <a:t>partir</a:t>
            </a:r>
            <a:r>
              <a:rPr lang="de-DE" sz="3200" b="1" dirty="0" smtClean="0"/>
              <a:t> </a:t>
            </a:r>
            <a:r>
              <a:rPr lang="de-DE" sz="3200" b="1" dirty="0" err="1" smtClean="0"/>
              <a:t>d‘une</a:t>
            </a:r>
            <a:r>
              <a:rPr lang="de-DE" sz="3200" b="1" dirty="0" smtClean="0"/>
              <a:t> </a:t>
            </a:r>
            <a:r>
              <a:rPr lang="de-DE" sz="3200" b="1" dirty="0" err="1" smtClean="0"/>
              <a:t>peinture</a:t>
            </a:r>
            <a:r>
              <a:rPr lang="de-DE" sz="3200" b="1" dirty="0" smtClean="0"/>
              <a:t> de </a:t>
            </a:r>
            <a:r>
              <a:rPr lang="de-DE" sz="3200" b="1" dirty="0" err="1" smtClean="0"/>
              <a:t>l‘East</a:t>
            </a:r>
            <a:r>
              <a:rPr lang="de-DE" sz="3200" b="1" dirty="0" smtClean="0"/>
              <a:t> Side Gallery à Berlin: Der Mauerspringer de Gabriel </a:t>
            </a:r>
            <a:r>
              <a:rPr lang="de-DE" sz="3200" b="1" dirty="0" err="1" smtClean="0"/>
              <a:t>Heimler</a:t>
            </a:r>
            <a:r>
              <a:rPr lang="de-DE" sz="3200" b="1" dirty="0" smtClean="0"/>
              <a:t> (1990).</a:t>
            </a:r>
            <a:endParaRPr lang="de-DE" sz="3200" b="1" dirty="0"/>
          </a:p>
        </p:txBody>
      </p:sp>
      <p:pic>
        <p:nvPicPr>
          <p:cNvPr id="2050" name="Picture 2" descr="&quot;Der Mauerspringer&quot;.by Gabriel Heimler. Photo: Kitty Kleist-Heinrich"/>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15201" y="2852936"/>
            <a:ext cx="4808734" cy="36065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7420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8341" y="548680"/>
            <a:ext cx="8676456" cy="1569660"/>
          </a:xfrm>
          <a:prstGeom prst="rect">
            <a:avLst/>
          </a:prstGeom>
          <a:noFill/>
        </p:spPr>
        <p:txBody>
          <a:bodyPr wrap="square" rtlCol="0">
            <a:spAutoFit/>
          </a:bodyPr>
          <a:lstStyle/>
          <a:p>
            <a:pPr algn="ctr"/>
            <a:r>
              <a:rPr lang="de-DE" sz="3200" b="1" i="1" dirty="0" smtClean="0"/>
              <a:t>Der historische Kontext dieses Werkes: </a:t>
            </a:r>
          </a:p>
          <a:p>
            <a:pPr algn="ctr"/>
            <a:r>
              <a:rPr lang="de-DE" sz="3200" b="1" i="1" dirty="0" smtClean="0"/>
              <a:t>Berlin und Deutschland </a:t>
            </a:r>
          </a:p>
          <a:p>
            <a:pPr algn="ctr"/>
            <a:r>
              <a:rPr lang="de-DE" sz="3200" b="1" i="1" dirty="0" smtClean="0"/>
              <a:t>im Herz des kalten Krieges</a:t>
            </a:r>
          </a:p>
        </p:txBody>
      </p:sp>
      <p:sp>
        <p:nvSpPr>
          <p:cNvPr id="3" name="ZoneTexte 2"/>
          <p:cNvSpPr txBox="1"/>
          <p:nvPr/>
        </p:nvSpPr>
        <p:spPr>
          <a:xfrm>
            <a:off x="198341" y="2204864"/>
            <a:ext cx="8676456" cy="4524315"/>
          </a:xfrm>
          <a:prstGeom prst="rect">
            <a:avLst/>
          </a:prstGeom>
          <a:noFill/>
        </p:spPr>
        <p:txBody>
          <a:bodyPr wrap="square" rtlCol="0">
            <a:spAutoFit/>
          </a:bodyPr>
          <a:lstStyle/>
          <a:p>
            <a:pPr algn="ctr"/>
            <a:r>
              <a:rPr lang="de-DE" sz="3200" b="1" i="1" smtClean="0"/>
              <a:t>Siehe Geschichtsunterricht:</a:t>
            </a:r>
            <a:endParaRPr lang="de-DE" sz="3200" b="1" i="1" dirty="0" smtClean="0"/>
          </a:p>
          <a:p>
            <a:r>
              <a:rPr lang="de-DE" sz="2800" dirty="0"/>
              <a:t>1945 : Ende des Krieges</a:t>
            </a:r>
            <a:endParaRPr lang="fr-FR" sz="2800" dirty="0"/>
          </a:p>
          <a:p>
            <a:r>
              <a:rPr lang="de-DE" sz="2800" dirty="0"/>
              <a:t>1948: Blockade Westberlins</a:t>
            </a:r>
            <a:endParaRPr lang="fr-FR" sz="2800" dirty="0"/>
          </a:p>
          <a:p>
            <a:r>
              <a:rPr lang="de-DE" sz="2800" dirty="0"/>
              <a:t>1949: Teilung Deutschlands: die BRD und die DDR</a:t>
            </a:r>
            <a:endParaRPr lang="fr-FR" sz="2800" dirty="0"/>
          </a:p>
          <a:p>
            <a:r>
              <a:rPr lang="de-DE" sz="2800" dirty="0"/>
              <a:t>1961:  Errichtung der Mauer</a:t>
            </a:r>
            <a:endParaRPr lang="fr-FR" sz="2800" dirty="0"/>
          </a:p>
          <a:p>
            <a:r>
              <a:rPr lang="de-DE" sz="2800" dirty="0"/>
              <a:t>1963: Rede von dem amerikanischen Präsident </a:t>
            </a:r>
            <a:r>
              <a:rPr lang="de-DE" sz="2800" dirty="0" err="1"/>
              <a:t>J.Kennedy</a:t>
            </a:r>
            <a:r>
              <a:rPr lang="de-DE" sz="2800" dirty="0"/>
              <a:t> in Berlin</a:t>
            </a:r>
            <a:endParaRPr lang="fr-FR" sz="2800" dirty="0"/>
          </a:p>
          <a:p>
            <a:r>
              <a:rPr lang="de-DE" sz="2800" dirty="0"/>
              <a:t>1989: Fall der Mauer</a:t>
            </a:r>
            <a:endParaRPr lang="fr-FR" sz="2800" dirty="0"/>
          </a:p>
          <a:p>
            <a:r>
              <a:rPr lang="de-DE" sz="2800" dirty="0"/>
              <a:t>1990: Wiedervereinigung</a:t>
            </a:r>
            <a:endParaRPr lang="fr-FR" sz="2800" dirty="0"/>
          </a:p>
          <a:p>
            <a:pPr algn="ctr"/>
            <a:endParaRPr lang="de-DE" sz="3200" b="1" i="1" dirty="0" smtClean="0"/>
          </a:p>
        </p:txBody>
      </p:sp>
    </p:spTree>
    <p:extLst>
      <p:ext uri="{BB962C8B-B14F-4D97-AF65-F5344CB8AC3E}">
        <p14:creationId xmlns:p14="http://schemas.microsoft.com/office/powerpoint/2010/main" xmlns="" val="3688003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1166" y="404664"/>
            <a:ext cx="8676456" cy="1077218"/>
          </a:xfrm>
          <a:prstGeom prst="rect">
            <a:avLst/>
          </a:prstGeom>
          <a:noFill/>
        </p:spPr>
        <p:txBody>
          <a:bodyPr wrap="square" rtlCol="0">
            <a:spAutoFit/>
          </a:bodyPr>
          <a:lstStyle/>
          <a:p>
            <a:pPr algn="ctr"/>
            <a:r>
              <a:rPr lang="de-DE" sz="3200" b="1" dirty="0" err="1" smtClean="0"/>
              <a:t>Croisement</a:t>
            </a:r>
            <a:r>
              <a:rPr lang="de-DE" sz="3200" b="1" dirty="0" smtClean="0"/>
              <a:t> </a:t>
            </a:r>
            <a:r>
              <a:rPr lang="de-DE" sz="3200" b="1" dirty="0" err="1" smtClean="0"/>
              <a:t>avec</a:t>
            </a:r>
            <a:r>
              <a:rPr lang="de-DE" sz="3200" b="1" dirty="0" smtClean="0"/>
              <a:t> </a:t>
            </a:r>
            <a:r>
              <a:rPr lang="de-DE" sz="3200" b="1" dirty="0" err="1" smtClean="0"/>
              <a:t>d‘autres</a:t>
            </a:r>
            <a:r>
              <a:rPr lang="de-DE" sz="3200" b="1" dirty="0" smtClean="0"/>
              <a:t> </a:t>
            </a:r>
            <a:r>
              <a:rPr lang="de-DE" sz="3200" b="1" dirty="0" err="1" smtClean="0"/>
              <a:t>oeuvres</a:t>
            </a:r>
            <a:r>
              <a:rPr lang="de-DE" sz="3200" b="1" dirty="0" smtClean="0"/>
              <a:t> </a:t>
            </a:r>
            <a:r>
              <a:rPr lang="de-DE" sz="3200" b="1" dirty="0" err="1" smtClean="0"/>
              <a:t>sur</a:t>
            </a:r>
            <a:r>
              <a:rPr lang="de-DE" sz="3200" b="1" dirty="0" smtClean="0"/>
              <a:t> le </a:t>
            </a:r>
            <a:r>
              <a:rPr lang="de-DE" sz="3200" b="1" dirty="0" err="1" smtClean="0"/>
              <a:t>même</a:t>
            </a:r>
            <a:r>
              <a:rPr lang="de-DE" sz="3200" b="1" dirty="0" smtClean="0"/>
              <a:t> </a:t>
            </a:r>
            <a:r>
              <a:rPr lang="de-DE" sz="3200" b="1" dirty="0" err="1" smtClean="0"/>
              <a:t>thème</a:t>
            </a:r>
            <a:endParaRPr lang="de-DE" sz="3200" b="1" dirty="0" smtClean="0"/>
          </a:p>
        </p:txBody>
      </p:sp>
      <p:pic>
        <p:nvPicPr>
          <p:cNvPr id="3" name="Picture 7" descr="http://1.bp.blogspot.com/_9-EvCTwMLLE/TKkd-5LcYnI/AAAAAAAA8Cs/lSrgvKa51bs/s1600/MUR_DE_BERLIN-1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90376" y="2155921"/>
            <a:ext cx="3091459" cy="2318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ZoneTexte 3"/>
          <p:cNvSpPr txBox="1"/>
          <p:nvPr/>
        </p:nvSpPr>
        <p:spPr>
          <a:xfrm>
            <a:off x="4989809" y="4567636"/>
            <a:ext cx="2692597" cy="646331"/>
          </a:xfrm>
          <a:prstGeom prst="rect">
            <a:avLst/>
          </a:prstGeom>
          <a:noFill/>
        </p:spPr>
        <p:txBody>
          <a:bodyPr wrap="none" rtlCol="0">
            <a:spAutoFit/>
          </a:bodyPr>
          <a:lstStyle/>
          <a:p>
            <a:pPr algn="ctr"/>
            <a:r>
              <a:rPr lang="de-DE" dirty="0" smtClean="0"/>
              <a:t>Trabant (East Side Gallery) </a:t>
            </a:r>
          </a:p>
          <a:p>
            <a:pPr algn="ctr"/>
            <a:r>
              <a:rPr lang="de-DE" dirty="0" smtClean="0"/>
              <a:t>Birgit Kinder </a:t>
            </a:r>
            <a:r>
              <a:rPr lang="de-DE" dirty="0"/>
              <a:t>(1998</a:t>
            </a:r>
            <a:r>
              <a:rPr lang="de-DE" dirty="0" smtClean="0"/>
              <a:t>)</a:t>
            </a:r>
            <a:endParaRPr lang="de-DE" dirty="0"/>
          </a:p>
        </p:txBody>
      </p:sp>
      <p:sp>
        <p:nvSpPr>
          <p:cNvPr id="6" name="ZoneTexte 5"/>
          <p:cNvSpPr txBox="1"/>
          <p:nvPr/>
        </p:nvSpPr>
        <p:spPr>
          <a:xfrm>
            <a:off x="758594" y="4693489"/>
            <a:ext cx="3218382" cy="646331"/>
          </a:xfrm>
          <a:prstGeom prst="rect">
            <a:avLst/>
          </a:prstGeom>
          <a:noFill/>
        </p:spPr>
        <p:txBody>
          <a:bodyPr wrap="none" rtlCol="0">
            <a:spAutoFit/>
          </a:bodyPr>
          <a:lstStyle/>
          <a:p>
            <a:r>
              <a:rPr lang="de-DE" dirty="0" err="1" smtClean="0"/>
              <a:t>Sculpture</a:t>
            </a:r>
            <a:r>
              <a:rPr lang="de-DE" dirty="0" smtClean="0"/>
              <a:t> </a:t>
            </a:r>
            <a:r>
              <a:rPr lang="de-DE" dirty="0" err="1" smtClean="0"/>
              <a:t>sur</a:t>
            </a:r>
            <a:r>
              <a:rPr lang="de-DE" dirty="0" smtClean="0"/>
              <a:t> la Bernauer Straße</a:t>
            </a:r>
          </a:p>
          <a:p>
            <a:pPr algn="ctr"/>
            <a:r>
              <a:rPr lang="de-DE" dirty="0" smtClean="0"/>
              <a:t>Florian Bauer (2009)</a:t>
            </a:r>
            <a:endParaRPr lang="de-DE" dirty="0"/>
          </a:p>
        </p:txBody>
      </p:sp>
      <p:pic>
        <p:nvPicPr>
          <p:cNvPr id="8194" name="Picture 2" descr="File:Mauerstreifen Schumann Berl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2155921"/>
            <a:ext cx="3149392" cy="24010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7209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perlbal.hi-pi.com/blog-images/173432/gd/1236077617/ROSTROPOVITCH-JOUANT-AU-PIED-DU-MUR-A-BERLIN-OUEST-11-NOV-1989.jpg"/>
          <p:cNvPicPr/>
          <p:nvPr/>
        </p:nvPicPr>
        <p:blipFill rotWithShape="1">
          <a:blip r:embed="rId2" cstate="print">
            <a:extLst>
              <a:ext uri="{28A0092B-C50C-407E-A947-70E740481C1C}">
                <a14:useLocalDpi xmlns:a14="http://schemas.microsoft.com/office/drawing/2010/main" xmlns="" val="0"/>
              </a:ext>
            </a:extLst>
          </a:blip>
          <a:srcRect b="7778"/>
          <a:stretch/>
        </p:blipFill>
        <p:spPr bwMode="auto">
          <a:xfrm>
            <a:off x="5582267" y="3140968"/>
            <a:ext cx="2524591" cy="1584176"/>
          </a:xfrm>
          <a:prstGeom prst="rect">
            <a:avLst/>
          </a:prstGeom>
          <a:noFill/>
          <a:ln>
            <a:noFill/>
          </a:ln>
          <a:extLst>
            <a:ext uri="{53640926-AAD7-44D8-BBD7-CCE9431645EC}">
              <a14:shadowObscured xmlns:a14="http://schemas.microsoft.com/office/drawing/2010/main" xmlns=""/>
            </a:ext>
          </a:extLst>
        </p:spPr>
      </p:pic>
      <p:sp>
        <p:nvSpPr>
          <p:cNvPr id="3" name="ZoneTexte 2"/>
          <p:cNvSpPr txBox="1"/>
          <p:nvPr/>
        </p:nvSpPr>
        <p:spPr>
          <a:xfrm>
            <a:off x="4941147" y="4725144"/>
            <a:ext cx="3929025" cy="738664"/>
          </a:xfrm>
          <a:prstGeom prst="rect">
            <a:avLst/>
          </a:prstGeom>
          <a:noFill/>
        </p:spPr>
        <p:txBody>
          <a:bodyPr wrap="none" rtlCol="0">
            <a:spAutoFit/>
          </a:bodyPr>
          <a:lstStyle/>
          <a:p>
            <a:pPr algn="ctr"/>
            <a:r>
              <a:rPr lang="de-DE" sz="1400" b="1" dirty="0" err="1" smtClean="0"/>
              <a:t>Rostropovitsch</a:t>
            </a:r>
            <a:r>
              <a:rPr lang="de-DE" sz="1400" b="1" dirty="0" smtClean="0"/>
              <a:t> </a:t>
            </a:r>
            <a:r>
              <a:rPr lang="de-DE" sz="1400" b="1" dirty="0" err="1" smtClean="0"/>
              <a:t>jouant</a:t>
            </a:r>
            <a:r>
              <a:rPr lang="de-DE" sz="1400" b="1" dirty="0" smtClean="0"/>
              <a:t> </a:t>
            </a:r>
            <a:r>
              <a:rPr lang="de-DE" sz="1400" b="1" dirty="0" err="1" smtClean="0"/>
              <a:t>une</a:t>
            </a:r>
            <a:r>
              <a:rPr lang="de-DE" sz="1400" b="1" dirty="0" smtClean="0"/>
              <a:t> </a:t>
            </a:r>
            <a:r>
              <a:rPr lang="de-DE" sz="1400" b="1" dirty="0" err="1" smtClean="0"/>
              <a:t>suite</a:t>
            </a:r>
            <a:r>
              <a:rPr lang="de-DE" sz="1400" b="1" dirty="0" smtClean="0"/>
              <a:t> de Bach à Check</a:t>
            </a:r>
          </a:p>
          <a:p>
            <a:pPr algn="ctr"/>
            <a:r>
              <a:rPr lang="de-DE" sz="1400" b="1" dirty="0" smtClean="0"/>
              <a:t>Point Charly le 11 </a:t>
            </a:r>
            <a:r>
              <a:rPr lang="de-DE" sz="1400" b="1" dirty="0" err="1" smtClean="0"/>
              <a:t>novembre</a:t>
            </a:r>
            <a:r>
              <a:rPr lang="de-DE" sz="1400" b="1" dirty="0" smtClean="0"/>
              <a:t> 1989- </a:t>
            </a:r>
          </a:p>
          <a:p>
            <a:pPr algn="ctr"/>
            <a:r>
              <a:rPr lang="de-DE" sz="1400" b="1" dirty="0" smtClean="0"/>
              <a:t>2 </a:t>
            </a:r>
            <a:r>
              <a:rPr lang="de-DE" sz="1400" b="1" dirty="0" err="1" smtClean="0"/>
              <a:t>jours</a:t>
            </a:r>
            <a:r>
              <a:rPr lang="de-DE" sz="1400" b="1" dirty="0" smtClean="0"/>
              <a:t> </a:t>
            </a:r>
            <a:r>
              <a:rPr lang="de-DE" sz="1400" b="1" dirty="0" err="1" smtClean="0"/>
              <a:t>après</a:t>
            </a:r>
            <a:r>
              <a:rPr lang="de-DE" sz="1400" b="1" dirty="0" smtClean="0"/>
              <a:t> la </a:t>
            </a:r>
            <a:r>
              <a:rPr lang="de-DE" sz="1400" b="1" dirty="0" err="1" smtClean="0"/>
              <a:t>chute</a:t>
            </a:r>
            <a:r>
              <a:rPr lang="de-DE" sz="1400" b="1" dirty="0" smtClean="0"/>
              <a:t> du mur.</a:t>
            </a:r>
            <a:endParaRPr lang="de-DE" sz="1400" b="1" dirty="0"/>
          </a:p>
        </p:txBody>
      </p:sp>
      <p:sp>
        <p:nvSpPr>
          <p:cNvPr id="4" name="ZoneTexte 3"/>
          <p:cNvSpPr txBox="1"/>
          <p:nvPr/>
        </p:nvSpPr>
        <p:spPr>
          <a:xfrm>
            <a:off x="3004695" y="125699"/>
            <a:ext cx="2040944" cy="584775"/>
          </a:xfrm>
          <a:prstGeom prst="rect">
            <a:avLst/>
          </a:prstGeom>
          <a:noFill/>
        </p:spPr>
        <p:txBody>
          <a:bodyPr wrap="none" rtlCol="0">
            <a:spAutoFit/>
          </a:bodyPr>
          <a:lstStyle/>
          <a:p>
            <a:pPr algn="ctr"/>
            <a:r>
              <a:rPr lang="de-DE" sz="3200" b="1" dirty="0" err="1" smtClean="0"/>
              <a:t>Conclusion</a:t>
            </a:r>
            <a:endParaRPr lang="de-DE" sz="3200" b="1" dirty="0"/>
          </a:p>
        </p:txBody>
      </p:sp>
      <p:sp>
        <p:nvSpPr>
          <p:cNvPr id="5" name="ZoneTexte 4"/>
          <p:cNvSpPr txBox="1"/>
          <p:nvPr/>
        </p:nvSpPr>
        <p:spPr>
          <a:xfrm>
            <a:off x="339810" y="807408"/>
            <a:ext cx="8192884" cy="923330"/>
          </a:xfrm>
          <a:prstGeom prst="rect">
            <a:avLst/>
          </a:prstGeom>
          <a:noFill/>
        </p:spPr>
        <p:txBody>
          <a:bodyPr wrap="none" rtlCol="0">
            <a:spAutoFit/>
          </a:bodyPr>
          <a:lstStyle/>
          <a:p>
            <a:r>
              <a:rPr lang="de-DE" dirty="0" smtClean="0"/>
              <a:t>- East Side Gallery </a:t>
            </a:r>
            <a:r>
              <a:rPr lang="de-DE" dirty="0" err="1" smtClean="0"/>
              <a:t>montre</a:t>
            </a:r>
            <a:r>
              <a:rPr lang="de-DE" dirty="0" smtClean="0"/>
              <a:t> le mur </a:t>
            </a:r>
            <a:r>
              <a:rPr lang="de-DE" dirty="0" err="1" smtClean="0"/>
              <a:t>peint</a:t>
            </a:r>
            <a:r>
              <a:rPr lang="de-DE" dirty="0" smtClean="0"/>
              <a:t> du </a:t>
            </a:r>
            <a:r>
              <a:rPr lang="de-DE" dirty="0" err="1" smtClean="0"/>
              <a:t>côté</a:t>
            </a:r>
            <a:r>
              <a:rPr lang="de-DE" dirty="0" smtClean="0"/>
              <a:t> </a:t>
            </a:r>
            <a:r>
              <a:rPr lang="de-DE" dirty="0" err="1" smtClean="0"/>
              <a:t>est</a:t>
            </a:r>
            <a:r>
              <a:rPr lang="de-DE" dirty="0" smtClean="0"/>
              <a:t>, </a:t>
            </a:r>
            <a:r>
              <a:rPr lang="de-DE" dirty="0" err="1" smtClean="0"/>
              <a:t>ce</a:t>
            </a:r>
            <a:r>
              <a:rPr lang="de-DE" dirty="0" smtClean="0"/>
              <a:t> </a:t>
            </a:r>
            <a:r>
              <a:rPr lang="de-DE" dirty="0" err="1" smtClean="0"/>
              <a:t>qui</a:t>
            </a:r>
            <a:r>
              <a:rPr lang="de-DE" dirty="0" smtClean="0"/>
              <a:t> </a:t>
            </a:r>
            <a:r>
              <a:rPr lang="de-DE" dirty="0" err="1" smtClean="0"/>
              <a:t>était</a:t>
            </a:r>
            <a:r>
              <a:rPr lang="de-DE" dirty="0" smtClean="0"/>
              <a:t> </a:t>
            </a:r>
            <a:r>
              <a:rPr lang="de-DE" dirty="0" err="1" smtClean="0"/>
              <a:t>interdit</a:t>
            </a:r>
            <a:r>
              <a:rPr lang="de-DE" dirty="0" smtClean="0"/>
              <a:t> à </a:t>
            </a:r>
            <a:r>
              <a:rPr lang="de-DE" dirty="0" err="1" smtClean="0"/>
              <a:t>l‘époque</a:t>
            </a:r>
            <a:r>
              <a:rPr lang="de-DE" dirty="0" smtClean="0"/>
              <a:t>.</a:t>
            </a:r>
          </a:p>
          <a:p>
            <a:r>
              <a:rPr lang="de-DE" dirty="0" smtClean="0"/>
              <a:t>Les </a:t>
            </a:r>
            <a:r>
              <a:rPr lang="de-DE" dirty="0" err="1" smtClean="0"/>
              <a:t>différents</a:t>
            </a:r>
            <a:r>
              <a:rPr lang="de-DE" dirty="0" smtClean="0"/>
              <a:t> </a:t>
            </a:r>
            <a:r>
              <a:rPr lang="de-DE" dirty="0" err="1" smtClean="0"/>
              <a:t>tableaux</a:t>
            </a:r>
            <a:r>
              <a:rPr lang="de-DE" dirty="0" smtClean="0"/>
              <a:t> </a:t>
            </a:r>
            <a:r>
              <a:rPr lang="de-DE" dirty="0" err="1" smtClean="0"/>
              <a:t>qui</a:t>
            </a:r>
            <a:r>
              <a:rPr lang="de-DE" dirty="0" smtClean="0"/>
              <a:t> </a:t>
            </a:r>
            <a:r>
              <a:rPr lang="de-DE" dirty="0" err="1" smtClean="0"/>
              <a:t>sont</a:t>
            </a:r>
            <a:r>
              <a:rPr lang="de-DE" dirty="0" smtClean="0"/>
              <a:t> </a:t>
            </a:r>
            <a:r>
              <a:rPr lang="de-DE" dirty="0" err="1" smtClean="0"/>
              <a:t>représentés</a:t>
            </a:r>
            <a:r>
              <a:rPr lang="de-DE" dirty="0" smtClean="0"/>
              <a:t> </a:t>
            </a:r>
            <a:r>
              <a:rPr lang="de-DE" dirty="0" err="1" smtClean="0"/>
              <a:t>sur</a:t>
            </a:r>
            <a:r>
              <a:rPr lang="de-DE" dirty="0" smtClean="0"/>
              <a:t> </a:t>
            </a:r>
            <a:r>
              <a:rPr lang="de-DE" dirty="0" err="1" smtClean="0"/>
              <a:t>toute</a:t>
            </a:r>
            <a:r>
              <a:rPr lang="de-DE" dirty="0" smtClean="0"/>
              <a:t> </a:t>
            </a:r>
            <a:r>
              <a:rPr lang="de-DE" dirty="0" err="1" smtClean="0"/>
              <a:t>sa</a:t>
            </a:r>
            <a:r>
              <a:rPr lang="de-DE" dirty="0" smtClean="0"/>
              <a:t> </a:t>
            </a:r>
            <a:r>
              <a:rPr lang="de-DE" dirty="0" err="1" smtClean="0"/>
              <a:t>longueur</a:t>
            </a:r>
            <a:r>
              <a:rPr lang="de-DE" dirty="0" smtClean="0"/>
              <a:t> </a:t>
            </a:r>
            <a:r>
              <a:rPr lang="de-DE" dirty="0" err="1" smtClean="0"/>
              <a:t>évoquent</a:t>
            </a:r>
            <a:r>
              <a:rPr lang="de-DE" dirty="0" smtClean="0"/>
              <a:t> </a:t>
            </a:r>
            <a:r>
              <a:rPr lang="de-DE" dirty="0" err="1" smtClean="0"/>
              <a:t>l‘idée</a:t>
            </a:r>
            <a:r>
              <a:rPr lang="de-DE" dirty="0" smtClean="0"/>
              <a:t> de </a:t>
            </a:r>
          </a:p>
          <a:p>
            <a:r>
              <a:rPr lang="de-DE" dirty="0" err="1" smtClean="0"/>
              <a:t>réconciliation</a:t>
            </a:r>
            <a:r>
              <a:rPr lang="de-DE" dirty="0" smtClean="0"/>
              <a:t> et de </a:t>
            </a:r>
            <a:r>
              <a:rPr lang="de-DE" dirty="0" err="1" smtClean="0"/>
              <a:t>liberté</a:t>
            </a:r>
            <a:r>
              <a:rPr lang="de-DE" dirty="0" smtClean="0"/>
              <a:t> et </a:t>
            </a:r>
            <a:r>
              <a:rPr lang="de-DE" dirty="0" err="1" smtClean="0"/>
              <a:t>permettent</a:t>
            </a:r>
            <a:r>
              <a:rPr lang="de-DE" dirty="0" smtClean="0"/>
              <a:t> </a:t>
            </a:r>
            <a:r>
              <a:rPr lang="de-DE" dirty="0" err="1" smtClean="0"/>
              <a:t>ainsi</a:t>
            </a:r>
            <a:r>
              <a:rPr lang="de-DE" dirty="0" smtClean="0"/>
              <a:t> de </a:t>
            </a:r>
            <a:r>
              <a:rPr lang="de-DE" dirty="0" err="1" smtClean="0"/>
              <a:t>réhabiliter</a:t>
            </a:r>
            <a:r>
              <a:rPr lang="de-DE" dirty="0" smtClean="0"/>
              <a:t> „le mur de </a:t>
            </a:r>
            <a:r>
              <a:rPr lang="de-DE" dirty="0" err="1" smtClean="0"/>
              <a:t>séparation</a:t>
            </a:r>
            <a:r>
              <a:rPr lang="de-DE" dirty="0" smtClean="0"/>
              <a:t>“.</a:t>
            </a:r>
          </a:p>
        </p:txBody>
      </p:sp>
      <p:sp>
        <p:nvSpPr>
          <p:cNvPr id="6" name="ZoneTexte 5"/>
          <p:cNvSpPr txBox="1"/>
          <p:nvPr/>
        </p:nvSpPr>
        <p:spPr>
          <a:xfrm>
            <a:off x="356869" y="1755224"/>
            <a:ext cx="8427372" cy="1200329"/>
          </a:xfrm>
          <a:prstGeom prst="rect">
            <a:avLst/>
          </a:prstGeom>
          <a:noFill/>
        </p:spPr>
        <p:txBody>
          <a:bodyPr wrap="none" rtlCol="0">
            <a:spAutoFit/>
          </a:bodyPr>
          <a:lstStyle/>
          <a:p>
            <a:pPr marL="285750" indent="-285750">
              <a:buFontTx/>
              <a:buChar char="-"/>
            </a:pPr>
            <a:r>
              <a:rPr lang="de-DE" dirty="0" err="1" smtClean="0"/>
              <a:t>L‘histoire</a:t>
            </a:r>
            <a:r>
              <a:rPr lang="de-DE" dirty="0" smtClean="0"/>
              <a:t> </a:t>
            </a:r>
            <a:r>
              <a:rPr lang="de-DE" dirty="0" err="1" smtClean="0"/>
              <a:t>nous</a:t>
            </a:r>
            <a:r>
              <a:rPr lang="de-DE" dirty="0" smtClean="0"/>
              <a:t> </a:t>
            </a:r>
            <a:r>
              <a:rPr lang="de-DE" dirty="0" err="1" smtClean="0"/>
              <a:t>apprend</a:t>
            </a:r>
            <a:r>
              <a:rPr lang="de-DE" dirty="0" smtClean="0"/>
              <a:t> </a:t>
            </a:r>
            <a:r>
              <a:rPr lang="de-DE" dirty="0" err="1" smtClean="0"/>
              <a:t>qu‘un</a:t>
            </a:r>
            <a:r>
              <a:rPr lang="de-DE" dirty="0" smtClean="0"/>
              <a:t> mur n‘est </a:t>
            </a:r>
            <a:r>
              <a:rPr lang="de-DE" dirty="0" err="1" smtClean="0"/>
              <a:t>pas</a:t>
            </a:r>
            <a:r>
              <a:rPr lang="de-DE" dirty="0" smtClean="0"/>
              <a:t> </a:t>
            </a:r>
            <a:r>
              <a:rPr lang="de-DE" dirty="0" err="1" smtClean="0"/>
              <a:t>éternel</a:t>
            </a:r>
            <a:r>
              <a:rPr lang="de-DE" dirty="0" smtClean="0"/>
              <a:t> </a:t>
            </a:r>
            <a:r>
              <a:rPr lang="de-DE" dirty="0" err="1" smtClean="0"/>
              <a:t>dès</a:t>
            </a:r>
            <a:r>
              <a:rPr lang="de-DE" dirty="0" smtClean="0"/>
              <a:t> </a:t>
            </a:r>
            <a:r>
              <a:rPr lang="de-DE" dirty="0" err="1" smtClean="0"/>
              <a:t>lors</a:t>
            </a:r>
            <a:r>
              <a:rPr lang="de-DE" dirty="0" smtClean="0"/>
              <a:t> </a:t>
            </a:r>
            <a:r>
              <a:rPr lang="de-DE" dirty="0" err="1" smtClean="0"/>
              <a:t>qu‘un</a:t>
            </a:r>
            <a:r>
              <a:rPr lang="de-DE" dirty="0" smtClean="0"/>
              <a:t> </a:t>
            </a:r>
            <a:r>
              <a:rPr lang="de-DE" dirty="0" err="1" smtClean="0"/>
              <a:t>peuple</a:t>
            </a:r>
            <a:r>
              <a:rPr lang="de-DE" dirty="0" smtClean="0"/>
              <a:t> se </a:t>
            </a:r>
            <a:r>
              <a:rPr lang="de-DE" dirty="0" err="1" smtClean="0"/>
              <a:t>révolte</a:t>
            </a:r>
            <a:r>
              <a:rPr lang="de-DE" dirty="0" smtClean="0"/>
              <a:t>.</a:t>
            </a:r>
          </a:p>
          <a:p>
            <a:r>
              <a:rPr lang="de-DE" dirty="0" smtClean="0"/>
              <a:t>Les </a:t>
            </a:r>
            <a:r>
              <a:rPr lang="de-DE" dirty="0" err="1" smtClean="0"/>
              <a:t>artistes</a:t>
            </a:r>
            <a:r>
              <a:rPr lang="de-DE" dirty="0" smtClean="0"/>
              <a:t> (</a:t>
            </a:r>
            <a:r>
              <a:rPr lang="de-DE" dirty="0" err="1" smtClean="0"/>
              <a:t>écrivain</a:t>
            </a:r>
            <a:r>
              <a:rPr lang="de-DE" dirty="0" smtClean="0"/>
              <a:t>, </a:t>
            </a:r>
            <a:r>
              <a:rPr lang="de-DE" dirty="0" err="1" smtClean="0"/>
              <a:t>peintre</a:t>
            </a:r>
            <a:r>
              <a:rPr lang="de-DE" dirty="0" smtClean="0"/>
              <a:t>, </a:t>
            </a:r>
            <a:r>
              <a:rPr lang="de-DE" dirty="0" err="1" smtClean="0"/>
              <a:t>musicien</a:t>
            </a:r>
            <a:r>
              <a:rPr lang="de-DE" dirty="0" smtClean="0"/>
              <a:t>…) </a:t>
            </a:r>
            <a:r>
              <a:rPr lang="de-DE" dirty="0" err="1" smtClean="0"/>
              <a:t>jouent</a:t>
            </a:r>
            <a:r>
              <a:rPr lang="de-DE" dirty="0" smtClean="0"/>
              <a:t> </a:t>
            </a:r>
            <a:r>
              <a:rPr lang="de-DE" dirty="0" err="1" smtClean="0"/>
              <a:t>un</a:t>
            </a:r>
            <a:r>
              <a:rPr lang="de-DE" dirty="0" smtClean="0"/>
              <a:t> </a:t>
            </a:r>
            <a:r>
              <a:rPr lang="de-DE" dirty="0" err="1" smtClean="0"/>
              <a:t>rôle</a:t>
            </a:r>
            <a:r>
              <a:rPr lang="de-DE" dirty="0" smtClean="0"/>
              <a:t> </a:t>
            </a:r>
            <a:r>
              <a:rPr lang="de-DE" dirty="0" err="1" smtClean="0"/>
              <a:t>important</a:t>
            </a:r>
            <a:r>
              <a:rPr lang="de-DE" dirty="0" smtClean="0"/>
              <a:t> </a:t>
            </a:r>
            <a:r>
              <a:rPr lang="de-DE" dirty="0" err="1" smtClean="0"/>
              <a:t>dans</a:t>
            </a:r>
            <a:r>
              <a:rPr lang="de-DE" dirty="0" smtClean="0"/>
              <a:t> </a:t>
            </a:r>
            <a:r>
              <a:rPr lang="de-DE" dirty="0" err="1" smtClean="0"/>
              <a:t>ces</a:t>
            </a:r>
            <a:r>
              <a:rPr lang="de-DE" dirty="0" smtClean="0"/>
              <a:t> </a:t>
            </a:r>
            <a:r>
              <a:rPr lang="de-DE" dirty="0" err="1" smtClean="0"/>
              <a:t>révoltes</a:t>
            </a:r>
            <a:r>
              <a:rPr lang="de-DE" dirty="0" smtClean="0"/>
              <a:t> </a:t>
            </a:r>
            <a:r>
              <a:rPr lang="de-DE" dirty="0" err="1" smtClean="0"/>
              <a:t>car</a:t>
            </a:r>
            <a:endParaRPr lang="de-DE" dirty="0" smtClean="0"/>
          </a:p>
          <a:p>
            <a:r>
              <a:rPr lang="de-DE" dirty="0" smtClean="0"/>
              <a:t>Ils </a:t>
            </a:r>
            <a:r>
              <a:rPr lang="de-DE" dirty="0" err="1" smtClean="0"/>
              <a:t>prennent</a:t>
            </a:r>
            <a:r>
              <a:rPr lang="de-DE" dirty="0" smtClean="0"/>
              <a:t> </a:t>
            </a:r>
            <a:r>
              <a:rPr lang="de-DE" dirty="0" err="1" smtClean="0"/>
              <a:t>position</a:t>
            </a:r>
            <a:r>
              <a:rPr lang="de-DE" dirty="0" smtClean="0"/>
              <a:t> </a:t>
            </a:r>
            <a:r>
              <a:rPr lang="de-DE" dirty="0" err="1" smtClean="0"/>
              <a:t>sur</a:t>
            </a:r>
            <a:r>
              <a:rPr lang="de-DE" dirty="0" smtClean="0"/>
              <a:t> le </a:t>
            </a:r>
            <a:r>
              <a:rPr lang="de-DE" dirty="0" err="1" smtClean="0"/>
              <a:t>monde</a:t>
            </a:r>
            <a:r>
              <a:rPr lang="de-DE" dirty="0" smtClean="0"/>
              <a:t> </a:t>
            </a:r>
            <a:r>
              <a:rPr lang="de-DE" dirty="0" err="1" smtClean="0"/>
              <a:t>dans</a:t>
            </a:r>
            <a:r>
              <a:rPr lang="de-DE" dirty="0" smtClean="0"/>
              <a:t> </a:t>
            </a:r>
            <a:r>
              <a:rPr lang="de-DE" dirty="0" err="1" smtClean="0"/>
              <a:t>lequel</a:t>
            </a:r>
            <a:r>
              <a:rPr lang="de-DE" dirty="0" smtClean="0"/>
              <a:t> </a:t>
            </a:r>
            <a:r>
              <a:rPr lang="de-DE" dirty="0" err="1" smtClean="0"/>
              <a:t>ils</a:t>
            </a:r>
            <a:r>
              <a:rPr lang="de-DE" dirty="0" smtClean="0"/>
              <a:t> </a:t>
            </a:r>
            <a:r>
              <a:rPr lang="de-DE" dirty="0" err="1" smtClean="0"/>
              <a:t>vivent</a:t>
            </a:r>
            <a:r>
              <a:rPr lang="de-DE" dirty="0" smtClean="0"/>
              <a:t> (</a:t>
            </a:r>
            <a:r>
              <a:rPr lang="de-DE" dirty="0" err="1" smtClean="0"/>
              <a:t>notion</a:t>
            </a:r>
            <a:r>
              <a:rPr lang="de-DE" dirty="0" smtClean="0"/>
              <a:t> </a:t>
            </a:r>
            <a:r>
              <a:rPr lang="de-DE" dirty="0" err="1" smtClean="0"/>
              <a:t>d‘engagement</a:t>
            </a:r>
            <a:r>
              <a:rPr lang="de-DE" dirty="0" smtClean="0"/>
              <a:t>): </a:t>
            </a:r>
            <a:r>
              <a:rPr lang="de-DE" dirty="0" err="1" smtClean="0"/>
              <a:t>c‘est</a:t>
            </a:r>
            <a:r>
              <a:rPr lang="de-DE" dirty="0" smtClean="0"/>
              <a:t> le </a:t>
            </a:r>
          </a:p>
          <a:p>
            <a:r>
              <a:rPr lang="de-DE" dirty="0" err="1" smtClean="0"/>
              <a:t>rôle</a:t>
            </a:r>
            <a:r>
              <a:rPr lang="de-DE" dirty="0" smtClean="0"/>
              <a:t> de </a:t>
            </a:r>
            <a:r>
              <a:rPr lang="de-DE" dirty="0" err="1" smtClean="0"/>
              <a:t>l‘artiste</a:t>
            </a:r>
            <a:r>
              <a:rPr lang="de-DE" dirty="0" smtClean="0"/>
              <a:t> „</a:t>
            </a:r>
            <a:r>
              <a:rPr lang="de-DE" dirty="0" err="1" smtClean="0"/>
              <a:t>visionnaire</a:t>
            </a:r>
            <a:r>
              <a:rPr lang="de-DE" dirty="0" smtClean="0"/>
              <a:t>“.</a:t>
            </a:r>
          </a:p>
        </p:txBody>
      </p:sp>
      <p:sp>
        <p:nvSpPr>
          <p:cNvPr id="7" name="ZoneTexte 6"/>
          <p:cNvSpPr txBox="1"/>
          <p:nvPr/>
        </p:nvSpPr>
        <p:spPr>
          <a:xfrm>
            <a:off x="374777" y="3162774"/>
            <a:ext cx="4637465" cy="1754326"/>
          </a:xfrm>
          <a:prstGeom prst="rect">
            <a:avLst/>
          </a:prstGeom>
          <a:noFill/>
        </p:spPr>
        <p:txBody>
          <a:bodyPr wrap="square" rtlCol="0">
            <a:spAutoFit/>
          </a:bodyPr>
          <a:lstStyle/>
          <a:p>
            <a:pPr marL="285750" indent="-285750">
              <a:buFontTx/>
              <a:buChar char="-"/>
            </a:pPr>
            <a:r>
              <a:rPr lang="de-DE" dirty="0" err="1" smtClean="0"/>
              <a:t>C‘est</a:t>
            </a:r>
            <a:r>
              <a:rPr lang="de-DE" dirty="0" smtClean="0"/>
              <a:t> </a:t>
            </a:r>
            <a:r>
              <a:rPr lang="de-DE" dirty="0" err="1" smtClean="0"/>
              <a:t>ce</a:t>
            </a:r>
            <a:r>
              <a:rPr lang="de-DE" dirty="0" smtClean="0"/>
              <a:t> </a:t>
            </a:r>
            <a:r>
              <a:rPr lang="de-DE" dirty="0" err="1" smtClean="0"/>
              <a:t>message</a:t>
            </a:r>
            <a:r>
              <a:rPr lang="de-DE" dirty="0" smtClean="0"/>
              <a:t> </a:t>
            </a:r>
            <a:r>
              <a:rPr lang="de-DE" dirty="0" err="1" smtClean="0"/>
              <a:t>aussi</a:t>
            </a:r>
            <a:r>
              <a:rPr lang="de-DE" dirty="0" smtClean="0"/>
              <a:t> </a:t>
            </a:r>
            <a:r>
              <a:rPr lang="de-DE" dirty="0" err="1" smtClean="0"/>
              <a:t>qu‘a</a:t>
            </a:r>
            <a:r>
              <a:rPr lang="de-DE" dirty="0" smtClean="0"/>
              <a:t> </a:t>
            </a:r>
            <a:r>
              <a:rPr lang="de-DE" dirty="0" err="1" smtClean="0"/>
              <a:t>voulu</a:t>
            </a:r>
            <a:r>
              <a:rPr lang="de-DE" dirty="0" smtClean="0"/>
              <a:t> </a:t>
            </a:r>
            <a:r>
              <a:rPr lang="de-DE" dirty="0" err="1" smtClean="0"/>
              <a:t>véhiculer</a:t>
            </a:r>
            <a:r>
              <a:rPr lang="de-DE" dirty="0" smtClean="0"/>
              <a:t> </a:t>
            </a:r>
            <a:r>
              <a:rPr lang="de-DE" dirty="0" err="1" smtClean="0"/>
              <a:t>Rostropovitsch</a:t>
            </a:r>
            <a:r>
              <a:rPr lang="de-DE" dirty="0" smtClean="0"/>
              <a:t>, </a:t>
            </a:r>
            <a:r>
              <a:rPr lang="de-DE" dirty="0" err="1" smtClean="0"/>
              <a:t>violoncelliste</a:t>
            </a:r>
            <a:r>
              <a:rPr lang="de-DE" dirty="0" smtClean="0"/>
              <a:t> </a:t>
            </a:r>
            <a:r>
              <a:rPr lang="de-DE" dirty="0" err="1" smtClean="0"/>
              <a:t>russe</a:t>
            </a:r>
            <a:r>
              <a:rPr lang="de-DE" dirty="0" smtClean="0"/>
              <a:t> </a:t>
            </a:r>
            <a:r>
              <a:rPr lang="de-DE" dirty="0" err="1"/>
              <a:t>e</a:t>
            </a:r>
            <a:r>
              <a:rPr lang="de-DE" dirty="0" err="1" smtClean="0"/>
              <a:t>xilé</a:t>
            </a:r>
            <a:r>
              <a:rPr lang="de-DE" dirty="0" smtClean="0"/>
              <a:t> à </a:t>
            </a:r>
            <a:r>
              <a:rPr lang="de-DE" dirty="0" err="1" smtClean="0"/>
              <a:t>l‘Ouest</a:t>
            </a:r>
            <a:r>
              <a:rPr lang="de-DE" dirty="0" smtClean="0"/>
              <a:t> </a:t>
            </a:r>
            <a:r>
              <a:rPr lang="de-DE" dirty="0" err="1" smtClean="0"/>
              <a:t>quand</a:t>
            </a:r>
            <a:r>
              <a:rPr lang="de-DE" dirty="0" smtClean="0"/>
              <a:t> </a:t>
            </a:r>
            <a:r>
              <a:rPr lang="de-DE" dirty="0" err="1" smtClean="0"/>
              <a:t>il</a:t>
            </a:r>
            <a:r>
              <a:rPr lang="de-DE" dirty="0" smtClean="0"/>
              <a:t> </a:t>
            </a:r>
            <a:r>
              <a:rPr lang="de-DE" dirty="0" err="1" smtClean="0"/>
              <a:t>vient</a:t>
            </a:r>
            <a:r>
              <a:rPr lang="de-DE" dirty="0" smtClean="0"/>
              <a:t> </a:t>
            </a:r>
            <a:r>
              <a:rPr lang="de-DE" dirty="0" err="1" smtClean="0"/>
              <a:t>jouer</a:t>
            </a:r>
            <a:r>
              <a:rPr lang="de-DE" dirty="0" smtClean="0"/>
              <a:t> </a:t>
            </a:r>
            <a:r>
              <a:rPr lang="de-DE" dirty="0" err="1" smtClean="0"/>
              <a:t>devant</a:t>
            </a:r>
            <a:r>
              <a:rPr lang="de-DE" dirty="0" smtClean="0"/>
              <a:t> la </a:t>
            </a:r>
            <a:r>
              <a:rPr lang="de-DE" dirty="0" err="1" smtClean="0"/>
              <a:t>brèche</a:t>
            </a:r>
            <a:r>
              <a:rPr lang="de-DE" dirty="0" smtClean="0"/>
              <a:t> </a:t>
            </a:r>
            <a:r>
              <a:rPr lang="de-DE" dirty="0" err="1" smtClean="0"/>
              <a:t>faite</a:t>
            </a:r>
            <a:r>
              <a:rPr lang="de-DE" dirty="0" smtClean="0"/>
              <a:t> </a:t>
            </a:r>
            <a:r>
              <a:rPr lang="de-DE" dirty="0" err="1" smtClean="0"/>
              <a:t>dans</a:t>
            </a:r>
            <a:r>
              <a:rPr lang="de-DE" dirty="0" smtClean="0"/>
              <a:t> le mur le 11 </a:t>
            </a:r>
            <a:r>
              <a:rPr lang="de-DE" dirty="0" err="1" smtClean="0"/>
              <a:t>novembre</a:t>
            </a:r>
            <a:r>
              <a:rPr lang="de-DE" dirty="0" smtClean="0"/>
              <a:t> 1989. </a:t>
            </a:r>
            <a:r>
              <a:rPr lang="de-DE" dirty="0" err="1" smtClean="0"/>
              <a:t>Cette</a:t>
            </a:r>
            <a:r>
              <a:rPr lang="de-DE" dirty="0" smtClean="0"/>
              <a:t> </a:t>
            </a:r>
            <a:r>
              <a:rPr lang="de-DE" dirty="0" err="1" smtClean="0"/>
              <a:t>photo</a:t>
            </a:r>
            <a:r>
              <a:rPr lang="de-DE" dirty="0" smtClean="0"/>
              <a:t> </a:t>
            </a:r>
            <a:r>
              <a:rPr lang="de-DE" dirty="0" err="1" smtClean="0"/>
              <a:t>est</a:t>
            </a:r>
            <a:r>
              <a:rPr lang="de-DE" dirty="0" smtClean="0"/>
              <a:t> </a:t>
            </a:r>
            <a:r>
              <a:rPr lang="de-DE" dirty="0" err="1" smtClean="0"/>
              <a:t>devenue</a:t>
            </a:r>
            <a:r>
              <a:rPr lang="de-DE" dirty="0" smtClean="0"/>
              <a:t> </a:t>
            </a:r>
            <a:r>
              <a:rPr lang="de-DE" dirty="0" err="1" smtClean="0"/>
              <a:t>un</a:t>
            </a:r>
            <a:r>
              <a:rPr lang="de-DE" dirty="0" smtClean="0"/>
              <a:t> </a:t>
            </a:r>
            <a:r>
              <a:rPr lang="de-DE" dirty="0" err="1" smtClean="0"/>
              <a:t>véritable</a:t>
            </a:r>
            <a:r>
              <a:rPr lang="de-DE" dirty="0" smtClean="0"/>
              <a:t> </a:t>
            </a:r>
            <a:r>
              <a:rPr lang="de-DE" dirty="0" err="1" smtClean="0"/>
              <a:t>symbole</a:t>
            </a:r>
            <a:r>
              <a:rPr lang="de-DE" dirty="0" smtClean="0"/>
              <a:t>.</a:t>
            </a:r>
          </a:p>
        </p:txBody>
      </p:sp>
      <p:sp>
        <p:nvSpPr>
          <p:cNvPr id="8" name="ZoneTexte 7"/>
          <p:cNvSpPr txBox="1"/>
          <p:nvPr/>
        </p:nvSpPr>
        <p:spPr>
          <a:xfrm>
            <a:off x="496267" y="5768389"/>
            <a:ext cx="8406340" cy="646331"/>
          </a:xfrm>
          <a:prstGeom prst="rect">
            <a:avLst/>
          </a:prstGeom>
          <a:noFill/>
        </p:spPr>
        <p:txBody>
          <a:bodyPr wrap="none" rtlCol="0">
            <a:spAutoFit/>
          </a:bodyPr>
          <a:lstStyle/>
          <a:p>
            <a:pPr marL="285750" indent="-285750">
              <a:buFontTx/>
              <a:buChar char="-"/>
            </a:pPr>
            <a:r>
              <a:rPr lang="de-DE" dirty="0" err="1" smtClean="0"/>
              <a:t>Ce</a:t>
            </a:r>
            <a:r>
              <a:rPr lang="de-DE" dirty="0" smtClean="0"/>
              <a:t> que </a:t>
            </a:r>
            <a:r>
              <a:rPr lang="de-DE" dirty="0" err="1" smtClean="0"/>
              <a:t>nous</a:t>
            </a:r>
            <a:r>
              <a:rPr lang="de-DE" dirty="0" smtClean="0"/>
              <a:t> </a:t>
            </a:r>
            <a:r>
              <a:rPr lang="de-DE" dirty="0" err="1" smtClean="0"/>
              <a:t>dit</a:t>
            </a:r>
            <a:r>
              <a:rPr lang="de-DE" dirty="0" smtClean="0"/>
              <a:t> East Side Gallery, </a:t>
            </a:r>
            <a:r>
              <a:rPr lang="de-DE" dirty="0" err="1" smtClean="0"/>
              <a:t>ce</a:t>
            </a:r>
            <a:r>
              <a:rPr lang="de-DE" dirty="0" smtClean="0"/>
              <a:t> que </a:t>
            </a:r>
            <a:r>
              <a:rPr lang="de-DE" dirty="0" err="1" smtClean="0"/>
              <a:t>nous</a:t>
            </a:r>
            <a:r>
              <a:rPr lang="de-DE" dirty="0" smtClean="0"/>
              <a:t> </a:t>
            </a:r>
            <a:r>
              <a:rPr lang="de-DE" dirty="0" err="1" smtClean="0"/>
              <a:t>dit</a:t>
            </a:r>
            <a:r>
              <a:rPr lang="de-DE" dirty="0" smtClean="0"/>
              <a:t> </a:t>
            </a:r>
            <a:r>
              <a:rPr lang="de-DE" dirty="0" err="1" smtClean="0"/>
              <a:t>Rostropovitch</a:t>
            </a:r>
            <a:r>
              <a:rPr lang="de-DE" dirty="0" smtClean="0"/>
              <a:t> </a:t>
            </a:r>
            <a:r>
              <a:rPr lang="de-DE" dirty="0" err="1" smtClean="0"/>
              <a:t>c‘est</a:t>
            </a:r>
            <a:r>
              <a:rPr lang="de-DE" dirty="0" smtClean="0"/>
              <a:t> que </a:t>
            </a:r>
            <a:r>
              <a:rPr lang="de-DE" dirty="0" err="1" smtClean="0"/>
              <a:t>l‘art</a:t>
            </a:r>
            <a:r>
              <a:rPr lang="de-DE" dirty="0" smtClean="0"/>
              <a:t> </a:t>
            </a:r>
            <a:r>
              <a:rPr lang="de-DE" dirty="0" err="1" smtClean="0"/>
              <a:t>permet</a:t>
            </a:r>
            <a:endParaRPr lang="de-DE" dirty="0" smtClean="0"/>
          </a:p>
          <a:p>
            <a:r>
              <a:rPr lang="de-DE" dirty="0" err="1"/>
              <a:t>b</a:t>
            </a:r>
            <a:r>
              <a:rPr lang="de-DE" dirty="0" err="1" smtClean="0"/>
              <a:t>el</a:t>
            </a:r>
            <a:r>
              <a:rPr lang="de-DE" dirty="0" smtClean="0"/>
              <a:t> et </a:t>
            </a:r>
            <a:r>
              <a:rPr lang="de-DE" dirty="0" err="1" smtClean="0"/>
              <a:t>bien</a:t>
            </a:r>
            <a:r>
              <a:rPr lang="de-DE" dirty="0" smtClean="0"/>
              <a:t> de </a:t>
            </a:r>
            <a:r>
              <a:rPr lang="de-DE" dirty="0" err="1" smtClean="0"/>
              <a:t>franchir</a:t>
            </a:r>
            <a:r>
              <a:rPr lang="de-DE" dirty="0" smtClean="0"/>
              <a:t> les </a:t>
            </a:r>
            <a:r>
              <a:rPr lang="de-DE" dirty="0" err="1" smtClean="0"/>
              <a:t>murs</a:t>
            </a:r>
            <a:r>
              <a:rPr lang="de-DE" dirty="0" smtClean="0"/>
              <a:t> et de „</a:t>
            </a:r>
            <a:r>
              <a:rPr lang="de-DE" dirty="0" err="1" smtClean="0"/>
              <a:t>s‘affranchir</a:t>
            </a:r>
            <a:r>
              <a:rPr lang="de-DE" dirty="0" smtClean="0"/>
              <a:t>“!</a:t>
            </a:r>
          </a:p>
        </p:txBody>
      </p:sp>
    </p:spTree>
    <p:extLst>
      <p:ext uri="{BB962C8B-B14F-4D97-AF65-F5344CB8AC3E}">
        <p14:creationId xmlns:p14="http://schemas.microsoft.com/office/powerpoint/2010/main" xmlns="" val="426255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16821" y="548680"/>
            <a:ext cx="4536504" cy="2308324"/>
          </a:xfrm>
          <a:prstGeom prst="rect">
            <a:avLst/>
          </a:prstGeom>
          <a:noFill/>
        </p:spPr>
        <p:txBody>
          <a:bodyPr wrap="square" rtlCol="0">
            <a:spAutoFit/>
          </a:bodyPr>
          <a:lstStyle/>
          <a:p>
            <a:r>
              <a:rPr lang="de-DE" b="1" u="sng" dirty="0" err="1" smtClean="0"/>
              <a:t>Sources</a:t>
            </a:r>
            <a:r>
              <a:rPr lang="de-DE" b="1" u="sng" dirty="0" smtClean="0"/>
              <a:t>:</a:t>
            </a:r>
          </a:p>
          <a:p>
            <a:r>
              <a:rPr lang="de-DE" dirty="0" smtClean="0"/>
              <a:t>Sites </a:t>
            </a:r>
            <a:r>
              <a:rPr lang="de-DE" dirty="0" err="1" smtClean="0"/>
              <a:t>internet</a:t>
            </a:r>
            <a:r>
              <a:rPr lang="de-DE" dirty="0" smtClean="0"/>
              <a:t>: </a:t>
            </a:r>
          </a:p>
          <a:p>
            <a:r>
              <a:rPr lang="de-DE" dirty="0" err="1" smtClean="0"/>
              <a:t>www</a:t>
            </a:r>
            <a:r>
              <a:rPr lang="de-DE" dirty="0" smtClean="0"/>
              <a:t>. </a:t>
            </a:r>
            <a:r>
              <a:rPr lang="de-DE" dirty="0" err="1" smtClean="0"/>
              <a:t>eastsidegallery-berlin.de</a:t>
            </a:r>
            <a:endParaRPr lang="de-DE" dirty="0" smtClean="0"/>
          </a:p>
          <a:p>
            <a:r>
              <a:rPr lang="de-DE" dirty="0" err="1" smtClean="0"/>
              <a:t>www.gabriel-heimler.de</a:t>
            </a:r>
            <a:endParaRPr lang="de-DE" dirty="0" smtClean="0"/>
          </a:p>
          <a:p>
            <a:r>
              <a:rPr lang="de-DE" dirty="0" err="1"/>
              <a:t>d</a:t>
            </a:r>
            <a:r>
              <a:rPr lang="de-DE" dirty="0" err="1" smtClean="0"/>
              <a:t>e.wikipedia.org</a:t>
            </a:r>
            <a:endParaRPr lang="de-DE" dirty="0" smtClean="0"/>
          </a:p>
          <a:p>
            <a:endParaRPr lang="de-DE" dirty="0" smtClean="0"/>
          </a:p>
          <a:p>
            <a:endParaRPr lang="de-DE" dirty="0" smtClean="0"/>
          </a:p>
          <a:p>
            <a:r>
              <a:rPr lang="de-DE" dirty="0"/>
              <a:t>	</a:t>
            </a:r>
            <a:r>
              <a:rPr lang="de-DE" dirty="0" smtClean="0"/>
              <a:t>	</a:t>
            </a:r>
          </a:p>
        </p:txBody>
      </p:sp>
    </p:spTree>
    <p:extLst>
      <p:ext uri="{BB962C8B-B14F-4D97-AF65-F5344CB8AC3E}">
        <p14:creationId xmlns:p14="http://schemas.microsoft.com/office/powerpoint/2010/main" xmlns="" val="3638299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95536" y="260649"/>
            <a:ext cx="8229600" cy="11521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b="1" dirty="0" err="1" smtClean="0"/>
              <a:t>Pourquoi</a:t>
            </a:r>
            <a:r>
              <a:rPr lang="de-DE" sz="3200" b="1" dirty="0" smtClean="0"/>
              <a:t> le </a:t>
            </a:r>
            <a:r>
              <a:rPr lang="de-DE" sz="3200" b="1" dirty="0" err="1" smtClean="0"/>
              <a:t>choix</a:t>
            </a:r>
            <a:r>
              <a:rPr lang="de-DE" sz="3200" b="1" dirty="0" smtClean="0"/>
              <a:t> de </a:t>
            </a:r>
            <a:r>
              <a:rPr lang="de-DE" sz="3200" b="1" dirty="0" err="1" smtClean="0"/>
              <a:t>cette</a:t>
            </a:r>
            <a:r>
              <a:rPr lang="de-DE" sz="3200" b="1" dirty="0" smtClean="0"/>
              <a:t> </a:t>
            </a:r>
            <a:r>
              <a:rPr lang="de-DE" sz="3200" b="1" dirty="0" err="1" smtClean="0"/>
              <a:t>oeuvre</a:t>
            </a:r>
            <a:r>
              <a:rPr lang="de-DE" sz="3200" b="1" dirty="0" smtClean="0"/>
              <a:t> </a:t>
            </a:r>
            <a:r>
              <a:rPr lang="de-DE" sz="3200" b="1" dirty="0" err="1" smtClean="0"/>
              <a:t>d‘art</a:t>
            </a:r>
            <a:r>
              <a:rPr lang="de-DE" sz="3200" b="1" dirty="0" smtClean="0"/>
              <a:t> </a:t>
            </a:r>
            <a:r>
              <a:rPr lang="de-DE" sz="3200" b="1" dirty="0" err="1" smtClean="0"/>
              <a:t>pour</a:t>
            </a:r>
            <a:r>
              <a:rPr lang="de-DE" sz="3200" b="1" dirty="0" smtClean="0"/>
              <a:t> des </a:t>
            </a:r>
            <a:r>
              <a:rPr lang="de-DE" sz="3200" b="1" dirty="0" err="1" smtClean="0"/>
              <a:t>élèves</a:t>
            </a:r>
            <a:r>
              <a:rPr lang="de-DE" sz="3200" b="1" dirty="0" smtClean="0"/>
              <a:t> </a:t>
            </a:r>
            <a:r>
              <a:rPr lang="de-DE" sz="3200" b="1" dirty="0" err="1" smtClean="0"/>
              <a:t>bilingues</a:t>
            </a:r>
            <a:r>
              <a:rPr lang="de-DE" sz="3200" b="1" dirty="0" smtClean="0"/>
              <a:t>?</a:t>
            </a:r>
          </a:p>
          <a:p>
            <a:endParaRPr lang="de-DE" sz="3200" b="1" dirty="0"/>
          </a:p>
        </p:txBody>
      </p:sp>
      <p:sp>
        <p:nvSpPr>
          <p:cNvPr id="3" name="ZoneTexte 2"/>
          <p:cNvSpPr txBox="1"/>
          <p:nvPr/>
        </p:nvSpPr>
        <p:spPr>
          <a:xfrm>
            <a:off x="304028" y="1556792"/>
            <a:ext cx="8445261" cy="1200329"/>
          </a:xfrm>
          <a:prstGeom prst="rect">
            <a:avLst/>
          </a:prstGeom>
          <a:noFill/>
        </p:spPr>
        <p:txBody>
          <a:bodyPr wrap="none" rtlCol="0">
            <a:spAutoFit/>
          </a:bodyPr>
          <a:lstStyle/>
          <a:p>
            <a:pPr marL="342900" indent="-342900">
              <a:buFontTx/>
              <a:buChar char="-"/>
            </a:pPr>
            <a:r>
              <a:rPr lang="de-DE" sz="2400" dirty="0" smtClean="0"/>
              <a:t>Elle </a:t>
            </a:r>
            <a:r>
              <a:rPr lang="de-DE" sz="2400" dirty="0" err="1" smtClean="0"/>
              <a:t>s‘inscrit</a:t>
            </a:r>
            <a:r>
              <a:rPr lang="de-DE" sz="2400" dirty="0" smtClean="0"/>
              <a:t> </a:t>
            </a:r>
            <a:r>
              <a:rPr lang="de-DE" sz="2400" dirty="0" err="1" smtClean="0"/>
              <a:t>dans</a:t>
            </a:r>
            <a:r>
              <a:rPr lang="de-DE" sz="2400" dirty="0" smtClean="0"/>
              <a:t> le </a:t>
            </a:r>
            <a:r>
              <a:rPr lang="de-DE" sz="2400" dirty="0" err="1" smtClean="0"/>
              <a:t>programme</a:t>
            </a:r>
            <a:r>
              <a:rPr lang="de-DE" sz="2400" dirty="0" smtClean="0"/>
              <a:t> </a:t>
            </a:r>
            <a:r>
              <a:rPr lang="de-DE" sz="2400" dirty="0" err="1" smtClean="0"/>
              <a:t>d‘histoire</a:t>
            </a:r>
            <a:r>
              <a:rPr lang="de-DE" sz="2400" dirty="0" smtClean="0"/>
              <a:t>: „</a:t>
            </a:r>
            <a:r>
              <a:rPr lang="de-DE" sz="2400" dirty="0" err="1" smtClean="0"/>
              <a:t>l‘étude</a:t>
            </a:r>
            <a:r>
              <a:rPr lang="de-DE" sz="2400" dirty="0" smtClean="0"/>
              <a:t> de la </a:t>
            </a:r>
            <a:r>
              <a:rPr lang="de-DE" sz="2400" dirty="0" err="1" smtClean="0"/>
              <a:t>guerre</a:t>
            </a:r>
            <a:endParaRPr lang="de-DE" sz="2400" dirty="0" smtClean="0"/>
          </a:p>
          <a:p>
            <a:r>
              <a:rPr lang="de-DE" sz="2400" dirty="0" smtClean="0"/>
              <a:t> </a:t>
            </a:r>
            <a:r>
              <a:rPr lang="de-DE" sz="2400" dirty="0" err="1" smtClean="0"/>
              <a:t>froide</a:t>
            </a:r>
            <a:r>
              <a:rPr lang="de-DE" sz="2400" dirty="0" smtClean="0"/>
              <a:t> </a:t>
            </a:r>
            <a:r>
              <a:rPr lang="de-DE" sz="2400" dirty="0" err="1" smtClean="0"/>
              <a:t>s‘appuie</a:t>
            </a:r>
            <a:r>
              <a:rPr lang="de-DE" sz="2400" dirty="0" smtClean="0"/>
              <a:t> </a:t>
            </a:r>
            <a:r>
              <a:rPr lang="de-DE" sz="2400" dirty="0" err="1" smtClean="0"/>
              <a:t>sur</a:t>
            </a:r>
            <a:r>
              <a:rPr lang="de-DE" sz="2400" dirty="0" smtClean="0"/>
              <a:t> </a:t>
            </a:r>
            <a:r>
              <a:rPr lang="de-DE" sz="2400" dirty="0" err="1" smtClean="0"/>
              <a:t>un</a:t>
            </a:r>
            <a:r>
              <a:rPr lang="de-DE" sz="2400" dirty="0" smtClean="0"/>
              <a:t> </a:t>
            </a:r>
            <a:r>
              <a:rPr lang="de-DE" sz="2400" dirty="0" err="1" smtClean="0"/>
              <a:t>exemple</a:t>
            </a:r>
            <a:r>
              <a:rPr lang="de-DE" sz="2400" dirty="0" smtClean="0"/>
              <a:t> </a:t>
            </a:r>
            <a:r>
              <a:rPr lang="de-DE" sz="2400" dirty="0" err="1" smtClean="0"/>
              <a:t>précis</a:t>
            </a:r>
            <a:r>
              <a:rPr lang="de-DE" sz="2400" dirty="0" smtClean="0"/>
              <a:t>: la </a:t>
            </a:r>
            <a:r>
              <a:rPr lang="de-DE" sz="2400" dirty="0" err="1" smtClean="0"/>
              <a:t>situation</a:t>
            </a:r>
            <a:r>
              <a:rPr lang="de-DE" sz="2400" dirty="0" smtClean="0"/>
              <a:t> de </a:t>
            </a:r>
            <a:r>
              <a:rPr lang="de-DE" sz="2400" dirty="0" err="1" smtClean="0"/>
              <a:t>l‘Allemagne</a:t>
            </a:r>
            <a:endParaRPr lang="de-DE" sz="2400" dirty="0" smtClean="0"/>
          </a:p>
          <a:p>
            <a:r>
              <a:rPr lang="de-DE" sz="2400" dirty="0" smtClean="0"/>
              <a:t> et de Berlin“ </a:t>
            </a:r>
            <a:r>
              <a:rPr lang="de-DE" sz="2400" dirty="0" err="1" smtClean="0"/>
              <a:t>extrait</a:t>
            </a:r>
            <a:r>
              <a:rPr lang="de-DE" sz="2400" dirty="0" smtClean="0"/>
              <a:t> du BO </a:t>
            </a:r>
            <a:r>
              <a:rPr lang="de-DE" sz="2400" dirty="0" err="1" smtClean="0"/>
              <a:t>spécial</a:t>
            </a:r>
            <a:r>
              <a:rPr lang="de-DE" sz="2400" dirty="0" smtClean="0"/>
              <a:t> </a:t>
            </a:r>
            <a:r>
              <a:rPr lang="de-DE" sz="2400" dirty="0" err="1" smtClean="0"/>
              <a:t>n°6</a:t>
            </a:r>
            <a:r>
              <a:rPr lang="de-DE" sz="2400" dirty="0" smtClean="0"/>
              <a:t> du 28 </a:t>
            </a:r>
            <a:r>
              <a:rPr lang="de-DE" sz="2400" dirty="0" err="1" smtClean="0"/>
              <a:t>août</a:t>
            </a:r>
            <a:r>
              <a:rPr lang="de-DE" sz="2400" dirty="0" smtClean="0"/>
              <a:t> 2008.</a:t>
            </a:r>
          </a:p>
        </p:txBody>
      </p:sp>
      <p:sp>
        <p:nvSpPr>
          <p:cNvPr id="4" name="ZoneTexte 3"/>
          <p:cNvSpPr txBox="1"/>
          <p:nvPr/>
        </p:nvSpPr>
        <p:spPr>
          <a:xfrm>
            <a:off x="268377" y="3573016"/>
            <a:ext cx="7700057" cy="1200329"/>
          </a:xfrm>
          <a:prstGeom prst="rect">
            <a:avLst/>
          </a:prstGeom>
          <a:noFill/>
        </p:spPr>
        <p:txBody>
          <a:bodyPr wrap="none" rtlCol="0">
            <a:spAutoFit/>
          </a:bodyPr>
          <a:lstStyle/>
          <a:p>
            <a:pPr marL="342900" indent="-342900">
              <a:buFontTx/>
              <a:buChar char="-"/>
            </a:pPr>
            <a:r>
              <a:rPr lang="de-DE" sz="2400" dirty="0" smtClean="0"/>
              <a:t>Elle </a:t>
            </a:r>
            <a:r>
              <a:rPr lang="de-DE" sz="2400" dirty="0" err="1" smtClean="0"/>
              <a:t>favorise</a:t>
            </a:r>
            <a:r>
              <a:rPr lang="de-DE" sz="2400" dirty="0" smtClean="0"/>
              <a:t> le </a:t>
            </a:r>
            <a:r>
              <a:rPr lang="de-DE" sz="2400" dirty="0" err="1" smtClean="0"/>
              <a:t>travail</a:t>
            </a:r>
            <a:r>
              <a:rPr lang="de-DE" sz="2400" dirty="0" smtClean="0"/>
              <a:t> </a:t>
            </a:r>
            <a:r>
              <a:rPr lang="de-DE" sz="2400" dirty="0" err="1" smtClean="0"/>
              <a:t>interdisciplinaire</a:t>
            </a:r>
            <a:r>
              <a:rPr lang="de-DE" sz="2400" dirty="0" smtClean="0"/>
              <a:t> </a:t>
            </a:r>
            <a:r>
              <a:rPr lang="de-DE" sz="2400" dirty="0" err="1" smtClean="0"/>
              <a:t>avec</a:t>
            </a:r>
            <a:r>
              <a:rPr lang="de-DE" sz="2400" dirty="0" smtClean="0"/>
              <a:t> le </a:t>
            </a:r>
            <a:r>
              <a:rPr lang="de-DE" sz="2400" dirty="0" err="1" smtClean="0"/>
              <a:t>professeur</a:t>
            </a:r>
            <a:r>
              <a:rPr lang="de-DE" sz="2400" dirty="0" smtClean="0"/>
              <a:t> </a:t>
            </a:r>
          </a:p>
          <a:p>
            <a:r>
              <a:rPr lang="de-DE" sz="2400" dirty="0" err="1" smtClean="0"/>
              <a:t>d‘allemand</a:t>
            </a:r>
            <a:r>
              <a:rPr lang="de-DE" sz="2400" dirty="0" smtClean="0"/>
              <a:t> (</a:t>
            </a:r>
            <a:r>
              <a:rPr lang="de-DE" sz="2400" dirty="0" err="1" smtClean="0"/>
              <a:t>histoire</a:t>
            </a:r>
            <a:r>
              <a:rPr lang="de-DE" sz="2400" dirty="0" smtClean="0"/>
              <a:t> de </a:t>
            </a:r>
            <a:r>
              <a:rPr lang="de-DE" sz="2400" dirty="0" err="1" smtClean="0"/>
              <a:t>l‘Allemagne</a:t>
            </a:r>
            <a:r>
              <a:rPr lang="de-DE" sz="2400" dirty="0" smtClean="0"/>
              <a:t> au </a:t>
            </a:r>
            <a:r>
              <a:rPr lang="de-DE" sz="2400" dirty="0" err="1" smtClean="0"/>
              <a:t>XX°s</a:t>
            </a:r>
            <a:r>
              <a:rPr lang="de-DE" sz="2400" dirty="0" smtClean="0"/>
              <a:t>.). </a:t>
            </a:r>
            <a:r>
              <a:rPr lang="de-DE" sz="2400" dirty="0" err="1" smtClean="0"/>
              <a:t>Ce</a:t>
            </a:r>
            <a:r>
              <a:rPr lang="de-DE" sz="2400" dirty="0" smtClean="0"/>
              <a:t> </a:t>
            </a:r>
            <a:r>
              <a:rPr lang="de-DE" sz="2400" dirty="0" err="1" smtClean="0"/>
              <a:t>travail</a:t>
            </a:r>
            <a:r>
              <a:rPr lang="de-DE" sz="2400" dirty="0" smtClean="0"/>
              <a:t> </a:t>
            </a:r>
            <a:r>
              <a:rPr lang="de-DE" sz="2400" dirty="0" err="1" smtClean="0"/>
              <a:t>est</a:t>
            </a:r>
            <a:r>
              <a:rPr lang="de-DE" sz="2400" dirty="0" smtClean="0"/>
              <a:t> </a:t>
            </a:r>
          </a:p>
          <a:p>
            <a:r>
              <a:rPr lang="de-DE" sz="2400" dirty="0" err="1"/>
              <a:t>f</a:t>
            </a:r>
            <a:r>
              <a:rPr lang="de-DE" sz="2400" dirty="0" err="1" smtClean="0"/>
              <a:t>ondamental</a:t>
            </a:r>
            <a:r>
              <a:rPr lang="de-DE" sz="2400" dirty="0" smtClean="0"/>
              <a:t> </a:t>
            </a:r>
            <a:r>
              <a:rPr lang="de-DE" sz="2400" dirty="0" err="1" smtClean="0"/>
              <a:t>dans</a:t>
            </a:r>
            <a:r>
              <a:rPr lang="de-DE" sz="2400" dirty="0" smtClean="0"/>
              <a:t> les </a:t>
            </a:r>
            <a:r>
              <a:rPr lang="de-DE" sz="2400" dirty="0" err="1" smtClean="0"/>
              <a:t>sections</a:t>
            </a:r>
            <a:r>
              <a:rPr lang="de-DE" sz="2400" dirty="0" smtClean="0"/>
              <a:t> </a:t>
            </a:r>
            <a:r>
              <a:rPr lang="de-DE" sz="2400" dirty="0" err="1" smtClean="0"/>
              <a:t>bilingues</a:t>
            </a:r>
            <a:r>
              <a:rPr lang="de-DE" sz="2400" dirty="0" smtClean="0"/>
              <a:t>.</a:t>
            </a:r>
          </a:p>
        </p:txBody>
      </p:sp>
      <p:sp>
        <p:nvSpPr>
          <p:cNvPr id="5" name="ZoneTexte 4"/>
          <p:cNvSpPr txBox="1"/>
          <p:nvPr/>
        </p:nvSpPr>
        <p:spPr>
          <a:xfrm>
            <a:off x="237716" y="4788493"/>
            <a:ext cx="8906284" cy="830997"/>
          </a:xfrm>
          <a:prstGeom prst="rect">
            <a:avLst/>
          </a:prstGeom>
          <a:noFill/>
        </p:spPr>
        <p:txBody>
          <a:bodyPr wrap="none" rtlCol="0">
            <a:spAutoFit/>
          </a:bodyPr>
          <a:lstStyle/>
          <a:p>
            <a:pPr marL="342900" indent="-342900">
              <a:buFontTx/>
              <a:buChar char="-"/>
            </a:pPr>
            <a:r>
              <a:rPr lang="de-DE" sz="2400" dirty="0" smtClean="0"/>
              <a:t>Elle </a:t>
            </a:r>
            <a:r>
              <a:rPr lang="de-DE" sz="2400" dirty="0" err="1" smtClean="0"/>
              <a:t>s‘inscrit</a:t>
            </a:r>
            <a:r>
              <a:rPr lang="de-DE" sz="2400" dirty="0" smtClean="0"/>
              <a:t> </a:t>
            </a:r>
            <a:r>
              <a:rPr lang="de-DE" sz="2400" dirty="0" err="1" smtClean="0"/>
              <a:t>dans</a:t>
            </a:r>
            <a:r>
              <a:rPr lang="de-DE" sz="2400" dirty="0" smtClean="0"/>
              <a:t> </a:t>
            </a:r>
            <a:r>
              <a:rPr lang="de-DE" sz="2400" dirty="0" err="1" smtClean="0"/>
              <a:t>un</a:t>
            </a:r>
            <a:r>
              <a:rPr lang="de-DE" sz="2400" dirty="0" smtClean="0"/>
              <a:t> </a:t>
            </a:r>
            <a:r>
              <a:rPr lang="de-DE" sz="2400" dirty="0" err="1" smtClean="0"/>
              <a:t>travail</a:t>
            </a:r>
            <a:r>
              <a:rPr lang="de-DE" sz="2400" dirty="0" smtClean="0"/>
              <a:t> </a:t>
            </a:r>
            <a:r>
              <a:rPr lang="de-DE" sz="2400" dirty="0" err="1" smtClean="0"/>
              <a:t>linguistique</a:t>
            </a:r>
            <a:r>
              <a:rPr lang="de-DE" sz="2400" dirty="0" smtClean="0"/>
              <a:t> : </a:t>
            </a:r>
            <a:r>
              <a:rPr lang="de-DE" sz="2400" dirty="0" err="1" smtClean="0"/>
              <a:t>connaissance</a:t>
            </a:r>
            <a:r>
              <a:rPr lang="de-DE" sz="2400" dirty="0" smtClean="0"/>
              <a:t> en </a:t>
            </a:r>
            <a:r>
              <a:rPr lang="de-DE" sz="2400" dirty="0" err="1" smtClean="0"/>
              <a:t>allemand</a:t>
            </a:r>
            <a:r>
              <a:rPr lang="de-DE" sz="2400" dirty="0" smtClean="0"/>
              <a:t> </a:t>
            </a:r>
          </a:p>
          <a:p>
            <a:r>
              <a:rPr lang="de-DE" sz="2400" dirty="0" smtClean="0"/>
              <a:t>du </a:t>
            </a:r>
            <a:r>
              <a:rPr lang="de-DE" sz="2400" dirty="0" err="1" smtClean="0"/>
              <a:t>vocabulaire</a:t>
            </a:r>
            <a:r>
              <a:rPr lang="de-DE" sz="2400" dirty="0" smtClean="0"/>
              <a:t> </a:t>
            </a:r>
            <a:r>
              <a:rPr lang="de-DE" sz="2400" dirty="0" err="1" smtClean="0"/>
              <a:t>spécifique</a:t>
            </a:r>
            <a:r>
              <a:rPr lang="de-DE" sz="2400" dirty="0" smtClean="0"/>
              <a:t> à la </a:t>
            </a:r>
            <a:r>
              <a:rPr lang="de-DE" sz="2400" dirty="0" err="1" smtClean="0"/>
              <a:t>guerre</a:t>
            </a:r>
            <a:r>
              <a:rPr lang="de-DE" sz="2400" dirty="0" smtClean="0"/>
              <a:t> </a:t>
            </a:r>
            <a:r>
              <a:rPr lang="de-DE" sz="2400" dirty="0" err="1" smtClean="0"/>
              <a:t>froide</a:t>
            </a:r>
            <a:r>
              <a:rPr lang="de-DE" sz="2400" dirty="0" smtClean="0"/>
              <a:t> en </a:t>
            </a:r>
            <a:r>
              <a:rPr lang="de-DE" sz="2400" dirty="0" err="1" smtClean="0"/>
              <a:t>histoire</a:t>
            </a:r>
            <a:r>
              <a:rPr lang="de-DE" sz="2400" dirty="0"/>
              <a:t>.</a:t>
            </a:r>
            <a:r>
              <a:rPr lang="de-DE" sz="2400" dirty="0" smtClean="0"/>
              <a:t> </a:t>
            </a:r>
          </a:p>
        </p:txBody>
      </p:sp>
      <p:sp>
        <p:nvSpPr>
          <p:cNvPr id="6" name="ZoneTexte 5"/>
          <p:cNvSpPr txBox="1"/>
          <p:nvPr/>
        </p:nvSpPr>
        <p:spPr>
          <a:xfrm>
            <a:off x="273045" y="2742019"/>
            <a:ext cx="8145371" cy="830997"/>
          </a:xfrm>
          <a:prstGeom prst="rect">
            <a:avLst/>
          </a:prstGeom>
          <a:noFill/>
        </p:spPr>
        <p:txBody>
          <a:bodyPr wrap="none" rtlCol="0">
            <a:spAutoFit/>
          </a:bodyPr>
          <a:lstStyle/>
          <a:p>
            <a:pPr marL="342900" indent="-342900">
              <a:buFontTx/>
              <a:buChar char="-"/>
            </a:pPr>
            <a:r>
              <a:rPr lang="de-DE" sz="2400" dirty="0" smtClean="0"/>
              <a:t>Et à </a:t>
            </a:r>
            <a:r>
              <a:rPr lang="de-DE" sz="2400" dirty="0" err="1" smtClean="0"/>
              <a:t>ce</a:t>
            </a:r>
            <a:r>
              <a:rPr lang="de-DE" sz="2400" dirty="0" smtClean="0"/>
              <a:t> </a:t>
            </a:r>
            <a:r>
              <a:rPr lang="de-DE" sz="2400" dirty="0" err="1" smtClean="0"/>
              <a:t>titre</a:t>
            </a:r>
            <a:r>
              <a:rPr lang="de-DE" sz="2400" dirty="0" smtClean="0"/>
              <a:t> </a:t>
            </a:r>
            <a:r>
              <a:rPr lang="de-DE" sz="2400" dirty="0" err="1" smtClean="0"/>
              <a:t>fait</a:t>
            </a:r>
            <a:r>
              <a:rPr lang="de-DE" sz="2400" dirty="0" smtClean="0"/>
              <a:t> </a:t>
            </a:r>
            <a:r>
              <a:rPr lang="de-DE" sz="2400" dirty="0" err="1" smtClean="0"/>
              <a:t>partie</a:t>
            </a:r>
            <a:r>
              <a:rPr lang="de-DE" sz="2400" dirty="0" smtClean="0"/>
              <a:t> de la </a:t>
            </a:r>
            <a:r>
              <a:rPr lang="de-DE" sz="2400" dirty="0" err="1" smtClean="0"/>
              <a:t>préparation</a:t>
            </a:r>
            <a:r>
              <a:rPr lang="de-DE" sz="2400" dirty="0" smtClean="0"/>
              <a:t> à </a:t>
            </a:r>
            <a:r>
              <a:rPr lang="de-DE" sz="2400" dirty="0" err="1" smtClean="0"/>
              <a:t>l‘épreuve</a:t>
            </a:r>
            <a:r>
              <a:rPr lang="de-DE" sz="2400" dirty="0" smtClean="0"/>
              <a:t> </a:t>
            </a:r>
            <a:r>
              <a:rPr lang="de-DE" sz="2400" dirty="0" err="1" smtClean="0"/>
              <a:t>d‘histoire</a:t>
            </a:r>
            <a:endParaRPr lang="de-DE" sz="2400" dirty="0" smtClean="0"/>
          </a:p>
          <a:p>
            <a:r>
              <a:rPr lang="de-DE" sz="2400" dirty="0" smtClean="0"/>
              <a:t> des </a:t>
            </a:r>
            <a:r>
              <a:rPr lang="de-DE" sz="2400" dirty="0" err="1" smtClean="0"/>
              <a:t>arts</a:t>
            </a:r>
            <a:r>
              <a:rPr lang="de-DE" sz="2400" dirty="0" smtClean="0"/>
              <a:t>.</a:t>
            </a:r>
          </a:p>
        </p:txBody>
      </p:sp>
      <p:sp>
        <p:nvSpPr>
          <p:cNvPr id="7" name="ZoneTexte 6"/>
          <p:cNvSpPr txBox="1"/>
          <p:nvPr/>
        </p:nvSpPr>
        <p:spPr>
          <a:xfrm>
            <a:off x="157687" y="5733256"/>
            <a:ext cx="8532400" cy="461665"/>
          </a:xfrm>
          <a:prstGeom prst="rect">
            <a:avLst/>
          </a:prstGeom>
          <a:noFill/>
        </p:spPr>
        <p:txBody>
          <a:bodyPr wrap="none" rtlCol="0">
            <a:spAutoFit/>
          </a:bodyPr>
          <a:lstStyle/>
          <a:p>
            <a:pPr marL="342900" indent="-342900">
              <a:buFontTx/>
              <a:buChar char="-"/>
            </a:pPr>
            <a:r>
              <a:rPr lang="de-DE" sz="2400" dirty="0" smtClean="0"/>
              <a:t>Elle </a:t>
            </a:r>
            <a:r>
              <a:rPr lang="de-DE" sz="2400" dirty="0" err="1" smtClean="0"/>
              <a:t>s‘inscrit</a:t>
            </a:r>
            <a:r>
              <a:rPr lang="de-DE" sz="2400" dirty="0" smtClean="0"/>
              <a:t> </a:t>
            </a:r>
            <a:r>
              <a:rPr lang="de-DE" sz="2400" dirty="0" err="1" smtClean="0"/>
              <a:t>dans</a:t>
            </a:r>
            <a:r>
              <a:rPr lang="de-DE" sz="2400" dirty="0" smtClean="0"/>
              <a:t> la </a:t>
            </a:r>
            <a:r>
              <a:rPr lang="de-DE" sz="2400" dirty="0" err="1" smtClean="0"/>
              <a:t>préparation</a:t>
            </a:r>
            <a:r>
              <a:rPr lang="de-DE" sz="2400" dirty="0" smtClean="0"/>
              <a:t> du </a:t>
            </a:r>
            <a:r>
              <a:rPr lang="de-DE" sz="2400" dirty="0" err="1" smtClean="0"/>
              <a:t>voyage</a:t>
            </a:r>
            <a:r>
              <a:rPr lang="de-DE" sz="2400" dirty="0" smtClean="0"/>
              <a:t> </a:t>
            </a:r>
            <a:r>
              <a:rPr lang="de-DE" sz="2400" dirty="0" err="1" smtClean="0"/>
              <a:t>pédagogique</a:t>
            </a:r>
            <a:r>
              <a:rPr lang="de-DE" sz="2400" dirty="0" smtClean="0"/>
              <a:t> à Berlin.</a:t>
            </a:r>
            <a:endParaRPr lang="de-DE" sz="2400" dirty="0"/>
          </a:p>
        </p:txBody>
      </p:sp>
    </p:spTree>
    <p:extLst>
      <p:ext uri="{BB962C8B-B14F-4D97-AF65-F5344CB8AC3E}">
        <p14:creationId xmlns:p14="http://schemas.microsoft.com/office/powerpoint/2010/main" xmlns="" val="86588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88640"/>
            <a:ext cx="7920880" cy="1470025"/>
          </a:xfrm>
        </p:spPr>
        <p:txBody>
          <a:bodyPr>
            <a:normAutofit/>
          </a:bodyPr>
          <a:lstStyle/>
          <a:p>
            <a:r>
              <a:rPr lang="de-DE" sz="3200" b="1" dirty="0" smtClean="0"/>
              <a:t>East Side Gallery à Berlin: </a:t>
            </a:r>
            <a:r>
              <a:rPr lang="de-DE" sz="3200" b="1" dirty="0" err="1" smtClean="0"/>
              <a:t>un</a:t>
            </a:r>
            <a:r>
              <a:rPr lang="de-DE" sz="3200" b="1" dirty="0" smtClean="0"/>
              <a:t> </a:t>
            </a:r>
            <a:r>
              <a:rPr lang="de-DE" sz="3200" b="1" dirty="0" err="1" smtClean="0"/>
              <a:t>musée</a:t>
            </a:r>
            <a:r>
              <a:rPr lang="de-DE" sz="3200" b="1" dirty="0" smtClean="0"/>
              <a:t> à </a:t>
            </a:r>
            <a:r>
              <a:rPr lang="de-DE" sz="3200" b="1" dirty="0" err="1" smtClean="0"/>
              <a:t>ciel</a:t>
            </a:r>
            <a:r>
              <a:rPr lang="de-DE" sz="3200" b="1" dirty="0" smtClean="0"/>
              <a:t> </a:t>
            </a:r>
            <a:r>
              <a:rPr lang="de-DE" sz="3200" b="1" dirty="0" err="1" smtClean="0"/>
              <a:t>ouvert</a:t>
            </a:r>
            <a:endParaRPr lang="de-DE" sz="3200" b="1" dirty="0"/>
          </a:p>
        </p:txBody>
      </p:sp>
      <p:pic>
        <p:nvPicPr>
          <p:cNvPr id="6" name="Image 5"/>
          <p:cNvPicPr>
            <a:picLocks noChangeAspect="1"/>
          </p:cNvPicPr>
          <p:nvPr/>
        </p:nvPicPr>
        <p:blipFill>
          <a:blip r:embed="rId2" cstate="print">
            <a:extLst>
              <a:ext uri="{BEBA8EAE-BF5A-486C-A8C5-ECC9F3942E4B}">
                <a14:imgProps xmlns:a14="http://schemas.microsoft.com/office/drawing/2010/main" xmlns="">
                  <a14:imgLayer r:embed="rId3">
                    <a14:imgEffect>
                      <a14:saturation sat="66000"/>
                    </a14:imgEffect>
                  </a14:imgLayer>
                </a14:imgProps>
              </a:ext>
              <a:ext uri="{28A0092B-C50C-407E-A947-70E740481C1C}">
                <a14:useLocalDpi xmlns:a14="http://schemas.microsoft.com/office/drawing/2010/main" xmlns="" val="0"/>
              </a:ext>
            </a:extLst>
          </a:blip>
          <a:stretch>
            <a:fillRect/>
          </a:stretch>
        </p:blipFill>
        <p:spPr>
          <a:xfrm>
            <a:off x="3966250" y="1610766"/>
            <a:ext cx="4586011" cy="2132495"/>
          </a:xfrm>
          <a:prstGeom prst="rect">
            <a:avLst/>
          </a:prstGeom>
        </p:spPr>
      </p:pic>
      <p:pic>
        <p:nvPicPr>
          <p:cNvPr id="1030" name="Picture 6" descr="http://upload.wikimedia.org/wikipedia/commons/thumb/1/10/Gallery.jpg/1024px-Gallery.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5141" y="4005064"/>
            <a:ext cx="7305328" cy="570729"/>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5536" y="1556792"/>
            <a:ext cx="2957032" cy="21581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192598" y="4653136"/>
            <a:ext cx="8208912" cy="2031325"/>
          </a:xfrm>
          <a:prstGeom prst="rect">
            <a:avLst/>
          </a:prstGeom>
        </p:spPr>
        <p:txBody>
          <a:bodyPr wrap="square">
            <a:spAutoFit/>
          </a:bodyPr>
          <a:lstStyle/>
          <a:p>
            <a:r>
              <a:rPr lang="fr-FR" dirty="0" smtClean="0">
                <a:latin typeface="+mj-lt"/>
              </a:rPr>
              <a:t>- La portion de mur se situe sur la </a:t>
            </a:r>
            <a:r>
              <a:rPr lang="fr-FR" dirty="0" err="1" smtClean="0">
                <a:latin typeface="+mj-lt"/>
              </a:rPr>
              <a:t>Mühlenstraße</a:t>
            </a:r>
            <a:r>
              <a:rPr lang="fr-FR" dirty="0" smtClean="0">
                <a:latin typeface="+mj-lt"/>
              </a:rPr>
              <a:t>, dans l'arrondissement de </a:t>
            </a:r>
            <a:r>
              <a:rPr lang="fr-FR" dirty="0" err="1" smtClean="0">
                <a:latin typeface="+mj-lt"/>
              </a:rPr>
              <a:t>Friedrichshain</a:t>
            </a:r>
            <a:r>
              <a:rPr lang="fr-FR" dirty="0" smtClean="0">
                <a:latin typeface="+mj-lt"/>
              </a:rPr>
              <a:t> de Berlin, entre le pont </a:t>
            </a:r>
            <a:r>
              <a:rPr lang="fr-FR" dirty="0" err="1" smtClean="0">
                <a:latin typeface="+mj-lt"/>
              </a:rPr>
              <a:t>Oberbaumbrücke</a:t>
            </a:r>
            <a:r>
              <a:rPr lang="fr-FR" dirty="0" smtClean="0">
                <a:latin typeface="+mj-lt"/>
              </a:rPr>
              <a:t> et la </a:t>
            </a:r>
            <a:r>
              <a:rPr lang="fr-FR" dirty="0" err="1" smtClean="0">
                <a:latin typeface="+mj-lt"/>
              </a:rPr>
              <a:t>Ostbahnhof</a:t>
            </a:r>
            <a:r>
              <a:rPr lang="fr-FR" dirty="0" smtClean="0">
                <a:latin typeface="+mj-lt"/>
              </a:rPr>
              <a:t> (gare de l'Est): voir carte diapo 4. Il s'agit de la plus longue section du mur encore debout (voir historique diapo 5).</a:t>
            </a:r>
          </a:p>
          <a:p>
            <a:r>
              <a:rPr lang="fr-FR" dirty="0" smtClean="0">
                <a:latin typeface="+mj-lt"/>
              </a:rPr>
              <a:t>- La galerie est constituée d'environ 106 peintures réalisées par des artistes du monde entier, peint sur le côté est du Mur de Berlin. Il est peut-être la plus grande galerie permanente en plein air dans le monde.</a:t>
            </a:r>
            <a:endParaRPr lang="fr-FR" dirty="0">
              <a:latin typeface="+mj-lt"/>
            </a:endParaRPr>
          </a:p>
        </p:txBody>
      </p:sp>
    </p:spTree>
    <p:extLst>
      <p:ext uri="{BB962C8B-B14F-4D97-AF65-F5344CB8AC3E}">
        <p14:creationId xmlns:p14="http://schemas.microsoft.com/office/powerpoint/2010/main" xmlns="" val="1367695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6789" y="980728"/>
            <a:ext cx="5139307" cy="38387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 name="Connecteur droit avec flèche 2"/>
          <p:cNvCxnSpPr/>
          <p:nvPr/>
        </p:nvCxnSpPr>
        <p:spPr>
          <a:xfrm flipH="1">
            <a:off x="3059832" y="620688"/>
            <a:ext cx="3240360" cy="24482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5940152" y="219998"/>
            <a:ext cx="1800200" cy="369332"/>
          </a:xfrm>
          <a:prstGeom prst="rect">
            <a:avLst/>
          </a:prstGeom>
          <a:noFill/>
        </p:spPr>
        <p:txBody>
          <a:bodyPr wrap="square" rtlCol="0">
            <a:spAutoFit/>
          </a:bodyPr>
          <a:lstStyle/>
          <a:p>
            <a:r>
              <a:rPr lang="de-DE" dirty="0" smtClean="0"/>
              <a:t>East Side </a:t>
            </a:r>
            <a:r>
              <a:rPr lang="de-DE" dirty="0" err="1" smtClean="0"/>
              <a:t>Gallerie</a:t>
            </a:r>
            <a:endParaRPr lang="de-DE" dirty="0"/>
          </a:p>
        </p:txBody>
      </p:sp>
      <p:cxnSp>
        <p:nvCxnSpPr>
          <p:cNvPr id="9" name="Connecteur droit 8"/>
          <p:cNvCxnSpPr/>
          <p:nvPr/>
        </p:nvCxnSpPr>
        <p:spPr>
          <a:xfrm>
            <a:off x="395536" y="5085184"/>
            <a:ext cx="576064" cy="0"/>
          </a:xfrm>
          <a:prstGeom prst="line">
            <a:avLst/>
          </a:prstGeom>
          <a:ln w="25400">
            <a:solidFill>
              <a:srgbClr val="A119ED"/>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223628" y="4900518"/>
            <a:ext cx="3456384" cy="369332"/>
          </a:xfrm>
          <a:prstGeom prst="rect">
            <a:avLst/>
          </a:prstGeom>
          <a:noFill/>
        </p:spPr>
        <p:txBody>
          <a:bodyPr wrap="square" rtlCol="0">
            <a:spAutoFit/>
          </a:bodyPr>
          <a:lstStyle/>
          <a:p>
            <a:r>
              <a:rPr lang="de-DE" dirty="0" err="1" smtClean="0"/>
              <a:t>Tracé</a:t>
            </a:r>
            <a:r>
              <a:rPr lang="de-DE" dirty="0" smtClean="0"/>
              <a:t> du mur de Berlin</a:t>
            </a:r>
            <a:endParaRPr lang="de-DE"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2120" y="1821663"/>
            <a:ext cx="3112771" cy="2225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0" name="Connecteur droit avec flèche 9"/>
          <p:cNvCxnSpPr/>
          <p:nvPr/>
        </p:nvCxnSpPr>
        <p:spPr>
          <a:xfrm>
            <a:off x="6452592" y="620688"/>
            <a:ext cx="495672" cy="12241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53995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878" y="947222"/>
            <a:ext cx="7920880" cy="338554"/>
          </a:xfrm>
          <a:prstGeom prst="rect">
            <a:avLst/>
          </a:prstGeom>
        </p:spPr>
        <p:txBody>
          <a:bodyPr wrap="square">
            <a:spAutoFit/>
          </a:bodyPr>
          <a:lstStyle/>
          <a:p>
            <a:r>
              <a:rPr lang="de-DE" sz="1600" b="1" i="1" dirty="0" smtClean="0"/>
              <a:t>1961</a:t>
            </a:r>
            <a:r>
              <a:rPr lang="de-DE" sz="1600" i="1" dirty="0" smtClean="0"/>
              <a:t>: Errichtung der Mauer und Teilung der Stadt Berlin in Ost und West-Berlin. </a:t>
            </a:r>
            <a:endParaRPr lang="de-DE" sz="1600" i="1" dirty="0"/>
          </a:p>
        </p:txBody>
      </p:sp>
      <p:sp>
        <p:nvSpPr>
          <p:cNvPr id="3" name="ZoneTexte 2"/>
          <p:cNvSpPr txBox="1"/>
          <p:nvPr/>
        </p:nvSpPr>
        <p:spPr>
          <a:xfrm>
            <a:off x="179512" y="200379"/>
            <a:ext cx="8676456" cy="584775"/>
          </a:xfrm>
          <a:prstGeom prst="rect">
            <a:avLst/>
          </a:prstGeom>
          <a:noFill/>
        </p:spPr>
        <p:txBody>
          <a:bodyPr wrap="square" rtlCol="0">
            <a:spAutoFit/>
          </a:bodyPr>
          <a:lstStyle/>
          <a:p>
            <a:pPr algn="ctr"/>
            <a:r>
              <a:rPr lang="de-DE" sz="3200" b="1" i="1" dirty="0" smtClean="0"/>
              <a:t>Kurze Geschichte von East Side Gallery</a:t>
            </a:r>
          </a:p>
        </p:txBody>
      </p:sp>
      <p:sp>
        <p:nvSpPr>
          <p:cNvPr id="5" name="Rectangle 4"/>
          <p:cNvSpPr/>
          <p:nvPr/>
        </p:nvSpPr>
        <p:spPr>
          <a:xfrm>
            <a:off x="211878" y="1316554"/>
            <a:ext cx="8536586" cy="830997"/>
          </a:xfrm>
          <a:prstGeom prst="rect">
            <a:avLst/>
          </a:prstGeom>
        </p:spPr>
        <p:txBody>
          <a:bodyPr wrap="square">
            <a:spAutoFit/>
          </a:bodyPr>
          <a:lstStyle/>
          <a:p>
            <a:r>
              <a:rPr lang="de-DE" sz="1600" b="1" i="1" dirty="0" smtClean="0"/>
              <a:t>9. November 1989 </a:t>
            </a:r>
            <a:r>
              <a:rPr lang="de-DE" sz="1600" i="1" dirty="0" smtClean="0"/>
              <a:t>- Fall der Mauer. Seit 28 Jahren konnten Ostberliner frei in den Westen gehen, ihre Verwandten besuchen und ins westliche Ausland fahren. Beginn des Zusammenbruchs des DDR Regimes.</a:t>
            </a:r>
            <a:endParaRPr lang="de-DE" sz="1600" i="1" dirty="0"/>
          </a:p>
        </p:txBody>
      </p:sp>
      <p:sp>
        <p:nvSpPr>
          <p:cNvPr id="6" name="Rectangle 5"/>
          <p:cNvSpPr/>
          <p:nvPr/>
        </p:nvSpPr>
        <p:spPr>
          <a:xfrm>
            <a:off x="226662" y="2230672"/>
            <a:ext cx="8644090" cy="830997"/>
          </a:xfrm>
          <a:prstGeom prst="rect">
            <a:avLst/>
          </a:prstGeom>
        </p:spPr>
        <p:txBody>
          <a:bodyPr wrap="square">
            <a:spAutoFit/>
          </a:bodyPr>
          <a:lstStyle/>
          <a:p>
            <a:r>
              <a:rPr lang="de-DE" sz="1600" b="1" i="1" dirty="0" smtClean="0"/>
              <a:t>Februar 1990 </a:t>
            </a:r>
            <a:r>
              <a:rPr lang="de-DE" sz="1600" i="1" dirty="0" smtClean="0"/>
              <a:t>- Beginn der Bemalung der Mauerabschnitte in der Mühlenstraße in Berlin Friedrichshain. Schaffung der East Side Gallery. 118 Künstler aus 21 Ländern malten hier 106 Bilder an die Mauer, die zur East Side Gallery wurde.</a:t>
            </a:r>
            <a:endParaRPr lang="de-DE" sz="1600" i="1" dirty="0"/>
          </a:p>
        </p:txBody>
      </p:sp>
      <p:sp>
        <p:nvSpPr>
          <p:cNvPr id="9" name="Rectangle 8"/>
          <p:cNvSpPr/>
          <p:nvPr/>
        </p:nvSpPr>
        <p:spPr>
          <a:xfrm>
            <a:off x="214117" y="3142718"/>
            <a:ext cx="8644090" cy="584775"/>
          </a:xfrm>
          <a:prstGeom prst="rect">
            <a:avLst/>
          </a:prstGeom>
        </p:spPr>
        <p:txBody>
          <a:bodyPr wrap="square">
            <a:spAutoFit/>
          </a:bodyPr>
          <a:lstStyle/>
          <a:p>
            <a:r>
              <a:rPr lang="de-DE" sz="1600" b="1" i="1" dirty="0" smtClean="0"/>
              <a:t>November 1991- </a:t>
            </a:r>
            <a:r>
              <a:rPr lang="de-DE" sz="1600" i="1" dirty="0" smtClean="0"/>
              <a:t>Die gesamte Mauer mit den Bildern wird als East Side Gallery unter Denkmalschutz gestellt.</a:t>
            </a:r>
            <a:endParaRPr lang="de-DE" sz="1600" i="1" dirty="0"/>
          </a:p>
        </p:txBody>
      </p:sp>
      <p:sp>
        <p:nvSpPr>
          <p:cNvPr id="11" name="Rectangle 10"/>
          <p:cNvSpPr/>
          <p:nvPr/>
        </p:nvSpPr>
        <p:spPr>
          <a:xfrm>
            <a:off x="227654" y="3781231"/>
            <a:ext cx="8646329" cy="584775"/>
          </a:xfrm>
          <a:prstGeom prst="rect">
            <a:avLst/>
          </a:prstGeom>
        </p:spPr>
        <p:txBody>
          <a:bodyPr wrap="square">
            <a:spAutoFit/>
          </a:bodyPr>
          <a:lstStyle/>
          <a:p>
            <a:r>
              <a:rPr lang="de-DE" sz="1600" b="1" i="1" dirty="0" smtClean="0"/>
              <a:t>2000</a:t>
            </a:r>
            <a:r>
              <a:rPr lang="de-DE" sz="1600" i="1" dirty="0" smtClean="0"/>
              <a:t> - Unter der Regie von Kani </a:t>
            </a:r>
            <a:r>
              <a:rPr lang="de-DE" sz="1600" i="1" dirty="0" err="1" smtClean="0"/>
              <a:t>Alavi</a:t>
            </a:r>
            <a:r>
              <a:rPr lang="de-DE" sz="1600" i="1" dirty="0" smtClean="0"/>
              <a:t> wurden durch die Farben- und Lackiererinnung Berlin 500.000 DM gespendet. Davon wurden 330 Meter Mauer restauriert und 33 Bilder wiederhergestellt.</a:t>
            </a:r>
            <a:endParaRPr lang="de-DE" sz="1600" i="1" dirty="0"/>
          </a:p>
        </p:txBody>
      </p:sp>
      <p:sp>
        <p:nvSpPr>
          <p:cNvPr id="10" name="Rectangle 9"/>
          <p:cNvSpPr/>
          <p:nvPr/>
        </p:nvSpPr>
        <p:spPr>
          <a:xfrm>
            <a:off x="209437" y="4433898"/>
            <a:ext cx="8644090" cy="584775"/>
          </a:xfrm>
          <a:prstGeom prst="rect">
            <a:avLst/>
          </a:prstGeom>
        </p:spPr>
        <p:txBody>
          <a:bodyPr wrap="square">
            <a:spAutoFit/>
          </a:bodyPr>
          <a:lstStyle/>
          <a:p>
            <a:r>
              <a:rPr lang="de-DE" sz="1600" b="1" i="1" dirty="0" smtClean="0"/>
              <a:t>2009</a:t>
            </a:r>
            <a:r>
              <a:rPr lang="de-DE" sz="1600" i="1" dirty="0" smtClean="0"/>
              <a:t>-Komplette </a:t>
            </a:r>
            <a:r>
              <a:rPr lang="de-DE" sz="1600" i="1" dirty="0"/>
              <a:t>Sanierung der East Side Gallery - 86 Künstler malten ihre Bilder erneut an die sanierte Mauer. 100 Bilder wurden wieder </a:t>
            </a:r>
            <a:r>
              <a:rPr lang="de-DE" sz="1600" i="1" dirty="0" smtClean="0"/>
              <a:t>hergestellt.</a:t>
            </a:r>
            <a:endParaRPr lang="de-DE" sz="1600" i="1" dirty="0"/>
          </a:p>
        </p:txBody>
      </p:sp>
      <p:sp>
        <p:nvSpPr>
          <p:cNvPr id="12" name="Rectangle 11"/>
          <p:cNvSpPr/>
          <p:nvPr/>
        </p:nvSpPr>
        <p:spPr>
          <a:xfrm>
            <a:off x="235364" y="5018673"/>
            <a:ext cx="8644090" cy="1077218"/>
          </a:xfrm>
          <a:prstGeom prst="rect">
            <a:avLst/>
          </a:prstGeom>
        </p:spPr>
        <p:txBody>
          <a:bodyPr wrap="square">
            <a:spAutoFit/>
          </a:bodyPr>
          <a:lstStyle/>
          <a:p>
            <a:r>
              <a:rPr lang="de-DE" sz="1600" b="1" i="1" dirty="0" smtClean="0"/>
              <a:t>2012</a:t>
            </a:r>
            <a:r>
              <a:rPr lang="de-DE" sz="1600" i="1" dirty="0" smtClean="0"/>
              <a:t>- Der </a:t>
            </a:r>
            <a:r>
              <a:rPr lang="de-DE" sz="1600" i="1" dirty="0"/>
              <a:t>Stadtbezirk Friedrichshain-Kreuzberg genehmigt ein Bauvorhaben von einem ca. 60 Meter hohen Luxus Appartementhaus direkt im ehemaligen Grenzbereich zwischen ESG und Spree. Dazu wurden unter Protest mehrere Segmente aus der Mauer herausgenommen</a:t>
            </a:r>
            <a:r>
              <a:rPr lang="de-DE" sz="1600" i="1" dirty="0" smtClean="0"/>
              <a:t>.</a:t>
            </a:r>
            <a:endParaRPr lang="de-DE" sz="1600" i="1" dirty="0"/>
          </a:p>
          <a:p>
            <a:r>
              <a:rPr lang="de-DE" sz="1600" i="1" dirty="0" smtClean="0"/>
              <a:t>Vorstellung des </a:t>
            </a:r>
            <a:r>
              <a:rPr lang="de-DE" sz="1600" i="1" dirty="0"/>
              <a:t>7-Punkte Planes </a:t>
            </a:r>
            <a:r>
              <a:rPr lang="de-DE" sz="1600" i="1" dirty="0" smtClean="0"/>
              <a:t>der Künstler zur </a:t>
            </a:r>
            <a:r>
              <a:rPr lang="de-DE" sz="1600" i="1" dirty="0"/>
              <a:t>Erhaltung und Zukunft der East Side </a:t>
            </a:r>
            <a:r>
              <a:rPr lang="de-DE" sz="1600" i="1" dirty="0" smtClean="0"/>
              <a:t>Gallery.</a:t>
            </a:r>
            <a:endParaRPr lang="de-DE" sz="1600" i="1" dirty="0"/>
          </a:p>
        </p:txBody>
      </p:sp>
    </p:spTree>
    <p:extLst>
      <p:ext uri="{BB962C8B-B14F-4D97-AF65-F5344CB8AC3E}">
        <p14:creationId xmlns:p14="http://schemas.microsoft.com/office/powerpoint/2010/main" xmlns="" val="245884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71065" y="476672"/>
            <a:ext cx="8623899" cy="584775"/>
          </a:xfrm>
          <a:prstGeom prst="rect">
            <a:avLst/>
          </a:prstGeom>
          <a:noFill/>
        </p:spPr>
        <p:txBody>
          <a:bodyPr wrap="none" rtlCol="0">
            <a:spAutoFit/>
          </a:bodyPr>
          <a:lstStyle/>
          <a:p>
            <a:r>
              <a:rPr lang="de-DE" sz="3200" b="1" dirty="0" err="1" smtClean="0"/>
              <a:t>Pourquoi</a:t>
            </a:r>
            <a:r>
              <a:rPr lang="de-DE" sz="3200" b="1" dirty="0" smtClean="0"/>
              <a:t> </a:t>
            </a:r>
            <a:r>
              <a:rPr lang="de-DE" sz="3200" b="1" dirty="0" err="1" smtClean="0"/>
              <a:t>ce</a:t>
            </a:r>
            <a:r>
              <a:rPr lang="de-DE" sz="3200" b="1" dirty="0" smtClean="0"/>
              <a:t> </a:t>
            </a:r>
            <a:r>
              <a:rPr lang="de-DE" sz="3200" b="1" dirty="0" err="1" smtClean="0"/>
              <a:t>pan</a:t>
            </a:r>
            <a:r>
              <a:rPr lang="de-DE" sz="3200" b="1" dirty="0" smtClean="0"/>
              <a:t> </a:t>
            </a:r>
            <a:r>
              <a:rPr lang="de-DE" sz="3200" b="1" dirty="0" err="1" smtClean="0"/>
              <a:t>particulier</a:t>
            </a:r>
            <a:r>
              <a:rPr lang="de-DE" sz="3200" b="1" dirty="0" smtClean="0"/>
              <a:t> de </a:t>
            </a:r>
            <a:r>
              <a:rPr lang="de-DE" sz="3200" b="1" dirty="0" err="1" smtClean="0"/>
              <a:t>l‘East</a:t>
            </a:r>
            <a:r>
              <a:rPr lang="de-DE" sz="3200" b="1" dirty="0" smtClean="0"/>
              <a:t> Side Gallery?</a:t>
            </a:r>
          </a:p>
        </p:txBody>
      </p:sp>
      <p:pic>
        <p:nvPicPr>
          <p:cNvPr id="5" name="Image 4" descr="http://zakhor-online.com/wp-content/uploads/2012/11/Conrad-Schumann.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1608692"/>
            <a:ext cx="3744416" cy="2736304"/>
          </a:xfrm>
          <a:prstGeom prst="rect">
            <a:avLst/>
          </a:prstGeom>
          <a:noFill/>
          <a:ln>
            <a:noFill/>
          </a:ln>
        </p:spPr>
      </p:pic>
      <p:sp>
        <p:nvSpPr>
          <p:cNvPr id="6" name="ZoneTexte 5"/>
          <p:cNvSpPr txBox="1"/>
          <p:nvPr/>
        </p:nvSpPr>
        <p:spPr>
          <a:xfrm>
            <a:off x="755576" y="4509120"/>
            <a:ext cx="2966801" cy="646331"/>
          </a:xfrm>
          <a:prstGeom prst="rect">
            <a:avLst/>
          </a:prstGeom>
          <a:noFill/>
        </p:spPr>
        <p:txBody>
          <a:bodyPr wrap="square" rtlCol="0">
            <a:spAutoFit/>
          </a:bodyPr>
          <a:lstStyle/>
          <a:p>
            <a:pPr algn="ctr"/>
            <a:r>
              <a:rPr lang="de-DE" dirty="0" smtClean="0"/>
              <a:t>Der Mauerspringer de Gabriel </a:t>
            </a:r>
            <a:r>
              <a:rPr lang="de-DE" dirty="0" err="1" smtClean="0"/>
              <a:t>Heimler</a:t>
            </a:r>
            <a:r>
              <a:rPr lang="de-DE" dirty="0" smtClean="0"/>
              <a:t> (1990)</a:t>
            </a:r>
            <a:endParaRPr lang="de-DE" dirty="0"/>
          </a:p>
        </p:txBody>
      </p:sp>
      <p:sp>
        <p:nvSpPr>
          <p:cNvPr id="7" name="ZoneTexte 6"/>
          <p:cNvSpPr txBox="1"/>
          <p:nvPr/>
        </p:nvSpPr>
        <p:spPr>
          <a:xfrm>
            <a:off x="4499992" y="4356007"/>
            <a:ext cx="4176464" cy="1477328"/>
          </a:xfrm>
          <a:prstGeom prst="rect">
            <a:avLst/>
          </a:prstGeom>
          <a:noFill/>
        </p:spPr>
        <p:txBody>
          <a:bodyPr wrap="square" rtlCol="0">
            <a:spAutoFit/>
          </a:bodyPr>
          <a:lstStyle/>
          <a:p>
            <a:pPr algn="ctr"/>
            <a:r>
              <a:rPr lang="de-DE" dirty="0" smtClean="0"/>
              <a:t>Photo du </a:t>
            </a:r>
            <a:r>
              <a:rPr lang="de-DE" dirty="0" err="1" smtClean="0"/>
              <a:t>soldat</a:t>
            </a:r>
            <a:r>
              <a:rPr lang="de-DE" dirty="0" smtClean="0"/>
              <a:t> </a:t>
            </a:r>
            <a:r>
              <a:rPr lang="de-DE" dirty="0" err="1" smtClean="0"/>
              <a:t>est-allemand</a:t>
            </a:r>
            <a:r>
              <a:rPr lang="de-DE" dirty="0" smtClean="0"/>
              <a:t> Conrad Schumann </a:t>
            </a:r>
            <a:r>
              <a:rPr lang="de-DE" dirty="0" err="1" smtClean="0"/>
              <a:t>qui</a:t>
            </a:r>
            <a:r>
              <a:rPr lang="de-DE" dirty="0" smtClean="0"/>
              <a:t> </a:t>
            </a:r>
            <a:r>
              <a:rPr lang="de-DE" dirty="0" err="1" smtClean="0"/>
              <a:t>franchit</a:t>
            </a:r>
            <a:r>
              <a:rPr lang="de-DE" dirty="0" smtClean="0"/>
              <a:t> le mur le 15 </a:t>
            </a:r>
            <a:r>
              <a:rPr lang="de-DE" dirty="0" err="1" smtClean="0"/>
              <a:t>août</a:t>
            </a:r>
            <a:r>
              <a:rPr lang="de-DE" dirty="0" smtClean="0"/>
              <a:t> 1961 (2 </a:t>
            </a:r>
            <a:r>
              <a:rPr lang="de-DE" dirty="0" err="1" smtClean="0"/>
              <a:t>jours</a:t>
            </a:r>
            <a:r>
              <a:rPr lang="de-DE" dirty="0" smtClean="0"/>
              <a:t> </a:t>
            </a:r>
            <a:r>
              <a:rPr lang="de-DE" dirty="0" err="1" smtClean="0"/>
              <a:t>après</a:t>
            </a:r>
            <a:r>
              <a:rPr lang="de-DE" dirty="0" smtClean="0"/>
              <a:t> </a:t>
            </a:r>
            <a:r>
              <a:rPr lang="de-DE" dirty="0" err="1" smtClean="0"/>
              <a:t>sa</a:t>
            </a:r>
            <a:r>
              <a:rPr lang="de-DE" dirty="0" smtClean="0"/>
              <a:t> </a:t>
            </a:r>
            <a:r>
              <a:rPr lang="de-DE" dirty="0" err="1" smtClean="0"/>
              <a:t>construction</a:t>
            </a:r>
            <a:r>
              <a:rPr lang="de-DE" dirty="0" smtClean="0"/>
              <a:t>).</a:t>
            </a:r>
          </a:p>
          <a:p>
            <a:pPr algn="ctr"/>
            <a:r>
              <a:rPr lang="de-DE" dirty="0" smtClean="0"/>
              <a:t>Photo </a:t>
            </a:r>
            <a:r>
              <a:rPr lang="de-DE" dirty="0" err="1" smtClean="0"/>
              <a:t>prise</a:t>
            </a:r>
            <a:r>
              <a:rPr lang="de-DE" dirty="0" smtClean="0"/>
              <a:t> par le </a:t>
            </a:r>
            <a:r>
              <a:rPr lang="de-DE" dirty="0" err="1" smtClean="0"/>
              <a:t>photographe</a:t>
            </a:r>
            <a:r>
              <a:rPr lang="de-DE" dirty="0" smtClean="0"/>
              <a:t> Peter Leibing</a:t>
            </a:r>
            <a:endParaRPr lang="de-DE" dirty="0"/>
          </a:p>
        </p:txBody>
      </p:sp>
      <p:pic>
        <p:nvPicPr>
          <p:cNvPr id="8" name="Picture 2" descr="&quot;Der Mauerspringer&quot;.by Gabriel Heimler. Photo: Kitty Kleist-Heinrich"/>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1598533"/>
            <a:ext cx="3812124" cy="28590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61867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1064" y="963929"/>
            <a:ext cx="8089367" cy="2554545"/>
          </a:xfrm>
          <a:prstGeom prst="rect">
            <a:avLst/>
          </a:prstGeom>
          <a:noFill/>
        </p:spPr>
        <p:txBody>
          <a:bodyPr wrap="square" rtlCol="0">
            <a:spAutoFit/>
          </a:bodyPr>
          <a:lstStyle/>
          <a:p>
            <a:pPr algn="ctr"/>
            <a:r>
              <a:rPr lang="de-DE" sz="3200" b="1" dirty="0" err="1" smtClean="0">
                <a:latin typeface="+mj-lt"/>
              </a:rPr>
              <a:t>Problématique</a:t>
            </a:r>
            <a:r>
              <a:rPr lang="de-DE" sz="3200" b="1" dirty="0" smtClean="0">
                <a:latin typeface="+mj-lt"/>
              </a:rPr>
              <a:t>:</a:t>
            </a:r>
          </a:p>
          <a:p>
            <a:pPr algn="ctr"/>
            <a:endParaRPr lang="de-DE" sz="3200" b="1" dirty="0" smtClean="0">
              <a:latin typeface="+mj-lt"/>
            </a:endParaRPr>
          </a:p>
          <a:p>
            <a:pPr algn="ctr"/>
            <a:r>
              <a:rPr lang="fr-FR" sz="3200" b="1" dirty="0">
                <a:latin typeface="+mj-lt"/>
              </a:rPr>
              <a:t>Comment l‘art s’approprie le mur? </a:t>
            </a:r>
            <a:endParaRPr lang="fr-FR" sz="3200" b="1" dirty="0" smtClean="0">
              <a:latin typeface="+mj-lt"/>
            </a:endParaRPr>
          </a:p>
          <a:p>
            <a:pPr algn="ctr"/>
            <a:r>
              <a:rPr lang="fr-FR" sz="3200" b="1" dirty="0" smtClean="0">
                <a:latin typeface="+mj-lt"/>
              </a:rPr>
              <a:t>Comment </a:t>
            </a:r>
            <a:r>
              <a:rPr lang="fr-FR" sz="3200" b="1" dirty="0">
                <a:latin typeface="+mj-lt"/>
              </a:rPr>
              <a:t>il permet un travail de réflexion sur l’histoire de l’Allemagne ? </a:t>
            </a:r>
          </a:p>
        </p:txBody>
      </p:sp>
    </p:spTree>
    <p:extLst>
      <p:ext uri="{BB962C8B-B14F-4D97-AF65-F5344CB8AC3E}">
        <p14:creationId xmlns:p14="http://schemas.microsoft.com/office/powerpoint/2010/main" xmlns="" val="3847124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619672" y="200379"/>
            <a:ext cx="6048387" cy="584775"/>
          </a:xfrm>
          <a:prstGeom prst="rect">
            <a:avLst/>
          </a:prstGeom>
          <a:noFill/>
        </p:spPr>
        <p:txBody>
          <a:bodyPr wrap="none" rtlCol="0">
            <a:spAutoFit/>
          </a:bodyPr>
          <a:lstStyle/>
          <a:p>
            <a:r>
              <a:rPr lang="de-DE" sz="3200" b="1" dirty="0" smtClean="0"/>
              <a:t>Analyse et </a:t>
            </a:r>
            <a:r>
              <a:rPr lang="de-DE" sz="3200" b="1" dirty="0" err="1" smtClean="0"/>
              <a:t>description</a:t>
            </a:r>
            <a:r>
              <a:rPr lang="de-DE" sz="3200" b="1" dirty="0" smtClean="0"/>
              <a:t> de </a:t>
            </a:r>
            <a:r>
              <a:rPr lang="de-DE" sz="3200" b="1" dirty="0" err="1" smtClean="0"/>
              <a:t>l‘oeuvre</a:t>
            </a:r>
            <a:r>
              <a:rPr lang="de-DE" sz="3200" b="1" dirty="0" smtClean="0"/>
              <a:t> </a:t>
            </a:r>
            <a:endParaRPr lang="de-DE" sz="3200" b="1" dirty="0" smtClean="0"/>
          </a:p>
        </p:txBody>
      </p:sp>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908720"/>
            <a:ext cx="8440765" cy="53285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6040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77392" y="116632"/>
            <a:ext cx="6668219" cy="65793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87531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TotalTime>
  <Words>779</Words>
  <Application>Microsoft Office PowerPoint</Application>
  <PresentationFormat>Affichage à l'écran (4:3)</PresentationFormat>
  <Paragraphs>74</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Un exemple d‘entrée dans le thème d‘histoire  „la guerre froide“ pour les élèves bilingues à partir d‘une peinture de l‘East Side Gallery à Berlin: Der Mauerspringer de Gabriel Heimler (1990).</vt:lpstr>
      <vt:lpstr>Diapositive 2</vt:lpstr>
      <vt:lpstr>East Side Gallery à Berlin: un musée à ciel ouvert</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exemple d‘entrée dans le thème d‘histoire  „la guerre froide“ à partir d‘une peinture de l‘East Side Gallery à Berlin: Der Mauerspringer.</dc:title>
  <dc:creator>Utilisateur</dc:creator>
  <cp:lastModifiedBy>Julien EBERSOLD</cp:lastModifiedBy>
  <cp:revision>54</cp:revision>
  <dcterms:created xsi:type="dcterms:W3CDTF">2013-10-28T07:30:21Z</dcterms:created>
  <dcterms:modified xsi:type="dcterms:W3CDTF">2014-02-03T21:11:15Z</dcterms:modified>
</cp:coreProperties>
</file>